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2"/>
  </p:notesMasterIdLst>
  <p:sldIdLst>
    <p:sldId id="366" r:id="rId2"/>
    <p:sldId id="257" r:id="rId3"/>
    <p:sldId id="347" r:id="rId4"/>
    <p:sldId id="348" r:id="rId5"/>
    <p:sldId id="349" r:id="rId6"/>
    <p:sldId id="350" r:id="rId7"/>
    <p:sldId id="351" r:id="rId8"/>
    <p:sldId id="367" r:id="rId9"/>
    <p:sldId id="352" r:id="rId10"/>
    <p:sldId id="368" r:id="rId11"/>
    <p:sldId id="369" r:id="rId12"/>
    <p:sldId id="370" r:id="rId13"/>
    <p:sldId id="371" r:id="rId14"/>
    <p:sldId id="372" r:id="rId15"/>
    <p:sldId id="373" r:id="rId16"/>
    <p:sldId id="357" r:id="rId17"/>
    <p:sldId id="358" r:id="rId18"/>
    <p:sldId id="359" r:id="rId19"/>
    <p:sldId id="360" r:id="rId20"/>
    <p:sldId id="361" r:id="rId21"/>
    <p:sldId id="362" r:id="rId22"/>
    <p:sldId id="363" r:id="rId23"/>
    <p:sldId id="364" r:id="rId24"/>
    <p:sldId id="344" r:id="rId25"/>
    <p:sldId id="333" r:id="rId26"/>
    <p:sldId id="332" r:id="rId27"/>
    <p:sldId id="334" r:id="rId28"/>
    <p:sldId id="335" r:id="rId29"/>
    <p:sldId id="336" r:id="rId30"/>
    <p:sldId id="337" r:id="rId31"/>
    <p:sldId id="386" r:id="rId32"/>
    <p:sldId id="387" r:id="rId33"/>
    <p:sldId id="388" r:id="rId34"/>
    <p:sldId id="389" r:id="rId35"/>
    <p:sldId id="390" r:id="rId36"/>
    <p:sldId id="391" r:id="rId37"/>
    <p:sldId id="392" r:id="rId38"/>
    <p:sldId id="299" r:id="rId39"/>
    <p:sldId id="300" r:id="rId40"/>
    <p:sldId id="301" r:id="rId41"/>
    <p:sldId id="302" r:id="rId42"/>
    <p:sldId id="304" r:id="rId43"/>
    <p:sldId id="305" r:id="rId44"/>
    <p:sldId id="306" r:id="rId45"/>
    <p:sldId id="307" r:id="rId46"/>
    <p:sldId id="308" r:id="rId47"/>
    <p:sldId id="309" r:id="rId48"/>
    <p:sldId id="310" r:id="rId49"/>
    <p:sldId id="311" r:id="rId50"/>
    <p:sldId id="312" r:id="rId51"/>
    <p:sldId id="313" r:id="rId52"/>
    <p:sldId id="314" r:id="rId53"/>
    <p:sldId id="315" r:id="rId54"/>
    <p:sldId id="316" r:id="rId55"/>
    <p:sldId id="317" r:id="rId56"/>
    <p:sldId id="318" r:id="rId57"/>
    <p:sldId id="319" r:id="rId58"/>
    <p:sldId id="320" r:id="rId59"/>
    <p:sldId id="321" r:id="rId60"/>
    <p:sldId id="322" r:id="rId61"/>
    <p:sldId id="323" r:id="rId62"/>
    <p:sldId id="375" r:id="rId63"/>
    <p:sldId id="324" r:id="rId64"/>
    <p:sldId id="325" r:id="rId65"/>
    <p:sldId id="326" r:id="rId66"/>
    <p:sldId id="327" r:id="rId67"/>
    <p:sldId id="328" r:id="rId68"/>
    <p:sldId id="330" r:id="rId69"/>
    <p:sldId id="280" r:id="rId70"/>
    <p:sldId id="292" r:id="rId71"/>
    <p:sldId id="260" r:id="rId72"/>
    <p:sldId id="376" r:id="rId73"/>
    <p:sldId id="377" r:id="rId74"/>
    <p:sldId id="380" r:id="rId75"/>
    <p:sldId id="381" r:id="rId76"/>
    <p:sldId id="382" r:id="rId77"/>
    <p:sldId id="383" r:id="rId78"/>
    <p:sldId id="384" r:id="rId79"/>
    <p:sldId id="385" r:id="rId80"/>
    <p:sldId id="378" r:id="rId8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4" d="100"/>
          <a:sy n="84" d="100"/>
        </p:scale>
        <p:origin x="1402" y="5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notesMaster" Target="notesMasters/notesMaster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FDB1C7B-1131-4FC2-9CE0-6F84BCC4EECA}" type="datetimeFigureOut">
              <a:rPr lang="en-US" smtClean="0"/>
              <a:pPr/>
              <a:t>12/20/2021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DCCDB20-AFFD-4258-8158-FA1A58E2B7BE}" type="slidenum">
              <a:rPr lang="en-US" smtClean="0"/>
              <a:pPr/>
              <a:t>‹#›</a:t>
            </a:fld>
            <a:endParaRPr lang="en-US"/>
          </a:p>
        </p:txBody>
      </p:sp>
    </p:spTree>
    <p:extLst>
      <p:ext uri="{BB962C8B-B14F-4D97-AF65-F5344CB8AC3E}">
        <p14:creationId xmlns:p14="http://schemas.microsoft.com/office/powerpoint/2010/main" val="24381897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DCCDB20-AFFD-4258-8158-FA1A58E2B7BE}" type="slidenum">
              <a:rPr lang="en-US" smtClean="0"/>
              <a:pPr/>
              <a:t>32</a:t>
            </a:fld>
            <a:endParaRPr lang="en-US"/>
          </a:p>
        </p:txBody>
      </p:sp>
    </p:spTree>
    <p:extLst>
      <p:ext uri="{BB962C8B-B14F-4D97-AF65-F5344CB8AC3E}">
        <p14:creationId xmlns:p14="http://schemas.microsoft.com/office/powerpoint/2010/main" val="37711057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3CEA273-6A8D-4319-946A-7FDA73EA8EA9}" type="slidenum">
              <a:rPr lang="en-GB"/>
              <a:pPr/>
              <a:t>71</a:t>
            </a:fld>
            <a:endParaRPr lang="en-GB"/>
          </a:p>
        </p:txBody>
      </p:sp>
      <p:sp>
        <p:nvSpPr>
          <p:cNvPr id="118786" name="Rectangle 2"/>
          <p:cNvSpPr>
            <a:spLocks noGrp="1" noRot="1" noChangeAspect="1" noChangeArrowheads="1" noTextEdit="1"/>
          </p:cNvSpPr>
          <p:nvPr>
            <p:ph type="sldImg"/>
          </p:nvPr>
        </p:nvSpPr>
        <p:spPr>
          <a:ln/>
        </p:spPr>
      </p:sp>
      <p:sp>
        <p:nvSpPr>
          <p:cNvPr id="11878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4810582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177409C-2893-48E8-A774-B7DE5C01DB23}" type="datetimeFigureOut">
              <a:rPr lang="en-US" smtClean="0"/>
              <a:pPr/>
              <a:t>12/20/2021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CB6F61-910C-409E-9BF6-0C47261A5E9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177409C-2893-48E8-A774-B7DE5C01DB23}" type="datetimeFigureOut">
              <a:rPr lang="en-US" smtClean="0"/>
              <a:pPr/>
              <a:t>12/20/2021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CB6F61-910C-409E-9BF6-0C47261A5E9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177409C-2893-48E8-A774-B7DE5C01DB23}" type="datetimeFigureOut">
              <a:rPr lang="en-US" smtClean="0"/>
              <a:pPr/>
              <a:t>12/20/2021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CB6F61-910C-409E-9BF6-0C47261A5E9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177409C-2893-48E8-A774-B7DE5C01DB23}" type="datetimeFigureOut">
              <a:rPr lang="en-US" smtClean="0"/>
              <a:pPr/>
              <a:t>12/20/2021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CB6F61-910C-409E-9BF6-0C47261A5E9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77409C-2893-48E8-A774-B7DE5C01DB23}" type="datetimeFigureOut">
              <a:rPr lang="en-US" smtClean="0"/>
              <a:pPr/>
              <a:t>12/20/2021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CB6F61-910C-409E-9BF6-0C47261A5E9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177409C-2893-48E8-A774-B7DE5C01DB23}" type="datetimeFigureOut">
              <a:rPr lang="en-US" smtClean="0"/>
              <a:pPr/>
              <a:t>12/20/2021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CB6F61-910C-409E-9BF6-0C47261A5E9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177409C-2893-48E8-A774-B7DE5C01DB23}" type="datetimeFigureOut">
              <a:rPr lang="en-US" smtClean="0"/>
              <a:pPr/>
              <a:t>12/20/2021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CB6F61-910C-409E-9BF6-0C47261A5E9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177409C-2893-48E8-A774-B7DE5C01DB23}" type="datetimeFigureOut">
              <a:rPr lang="en-US" smtClean="0"/>
              <a:pPr/>
              <a:t>12/20/2021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CCB6F61-910C-409E-9BF6-0C47261A5E9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77409C-2893-48E8-A774-B7DE5C01DB23}" type="datetimeFigureOut">
              <a:rPr lang="en-US" smtClean="0"/>
              <a:pPr/>
              <a:t>12/20/2021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CCB6F61-910C-409E-9BF6-0C47261A5E9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177409C-2893-48E8-A774-B7DE5C01DB23}" type="datetimeFigureOut">
              <a:rPr lang="en-US" smtClean="0"/>
              <a:pPr/>
              <a:t>12/20/2021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CB6F61-910C-409E-9BF6-0C47261A5E9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177409C-2893-48E8-A774-B7DE5C01DB23}" type="datetimeFigureOut">
              <a:rPr lang="en-US" smtClean="0"/>
              <a:pPr/>
              <a:t>12/20/2021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CB6F61-910C-409E-9BF6-0C47261A5E9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77409C-2893-48E8-A774-B7DE5C01DB23}" type="datetimeFigureOut">
              <a:rPr lang="en-US" smtClean="0"/>
              <a:pPr/>
              <a:t>12/20/2021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CB6F61-910C-409E-9BF6-0C47261A5E9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UNIT IV</a:t>
            </a:r>
            <a:br>
              <a:rPr lang="en-US" dirty="0"/>
            </a:br>
            <a:r>
              <a:rPr lang="en-US" dirty="0"/>
              <a:t>Parallelism </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8047012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Grp="1" noChangeAspect="1" noChangeArrowheads="1"/>
          </p:cNvPicPr>
          <p:nvPr>
            <p:ph idx="1"/>
          </p:nvPr>
        </p:nvPicPr>
        <p:blipFill>
          <a:blip r:embed="rId2"/>
          <a:srcRect/>
          <a:stretch>
            <a:fillRect/>
          </a:stretch>
        </p:blipFill>
        <p:spPr bwMode="auto">
          <a:xfrm>
            <a:off x="1256124" y="1600200"/>
            <a:ext cx="6631752" cy="4525963"/>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p:cNvPicPr>
            <a:picLocks noGrp="1" noChangeAspect="1" noChangeArrowheads="1"/>
          </p:cNvPicPr>
          <p:nvPr>
            <p:ph idx="1"/>
          </p:nvPr>
        </p:nvPicPr>
        <p:blipFill>
          <a:blip r:embed="rId2"/>
          <a:srcRect/>
          <a:stretch>
            <a:fillRect/>
          </a:stretch>
        </p:blipFill>
        <p:spPr bwMode="auto">
          <a:xfrm>
            <a:off x="1246557" y="1600200"/>
            <a:ext cx="6650885" cy="4525963"/>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4" name="Picture 2"/>
          <p:cNvPicPr>
            <a:picLocks noGrp="1" noChangeAspect="1" noChangeArrowheads="1"/>
          </p:cNvPicPr>
          <p:nvPr>
            <p:ph idx="1"/>
          </p:nvPr>
        </p:nvPicPr>
        <p:blipFill>
          <a:blip r:embed="rId2"/>
          <a:srcRect/>
          <a:stretch>
            <a:fillRect/>
          </a:stretch>
        </p:blipFill>
        <p:spPr bwMode="auto">
          <a:xfrm>
            <a:off x="1082727" y="1600200"/>
            <a:ext cx="6978546" cy="4525963"/>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098" name="Picture 2"/>
          <p:cNvPicPr>
            <a:picLocks noGrp="1" noChangeAspect="1" noChangeArrowheads="1"/>
          </p:cNvPicPr>
          <p:nvPr>
            <p:ph idx="1"/>
          </p:nvPr>
        </p:nvPicPr>
        <p:blipFill>
          <a:blip r:embed="rId2"/>
          <a:srcRect/>
          <a:stretch>
            <a:fillRect/>
          </a:stretch>
        </p:blipFill>
        <p:spPr bwMode="auto">
          <a:xfrm>
            <a:off x="1121782" y="1600200"/>
            <a:ext cx="6900436" cy="4525963"/>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122" name="Picture 2"/>
          <p:cNvPicPr>
            <a:picLocks noGrp="1" noChangeAspect="1" noChangeArrowheads="1"/>
          </p:cNvPicPr>
          <p:nvPr>
            <p:ph idx="1"/>
          </p:nvPr>
        </p:nvPicPr>
        <p:blipFill>
          <a:blip r:embed="rId2"/>
          <a:srcRect/>
          <a:stretch>
            <a:fillRect/>
          </a:stretch>
        </p:blipFill>
        <p:spPr bwMode="auto">
          <a:xfrm>
            <a:off x="1157008" y="1600200"/>
            <a:ext cx="6829983" cy="4525963"/>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146" name="Picture 2"/>
          <p:cNvPicPr>
            <a:picLocks noGrp="1" noChangeAspect="1" noChangeArrowheads="1"/>
          </p:cNvPicPr>
          <p:nvPr>
            <p:ph idx="1"/>
          </p:nvPr>
        </p:nvPicPr>
        <p:blipFill>
          <a:blip r:embed="rId2"/>
          <a:srcRect/>
          <a:stretch>
            <a:fillRect/>
          </a:stretch>
        </p:blipFill>
        <p:spPr bwMode="auto">
          <a:xfrm>
            <a:off x="1403648" y="2057399"/>
            <a:ext cx="7116481" cy="4525963"/>
          </a:xfrm>
          <a:prstGeom prst="rect">
            <a:avLst/>
          </a:prstGeom>
          <a:noFill/>
          <a:ln w="9525">
            <a:noFill/>
            <a:miter lim="800000"/>
            <a:headEnd/>
            <a:tailEnd/>
          </a:ln>
          <a:effectLst/>
        </p:spPr>
      </p:pic>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Parallelism - types</a:t>
            </a:r>
          </a:p>
        </p:txBody>
      </p:sp>
      <p:sp>
        <p:nvSpPr>
          <p:cNvPr id="3" name="Content Placeholder 2"/>
          <p:cNvSpPr>
            <a:spLocks noGrp="1"/>
          </p:cNvSpPr>
          <p:nvPr>
            <p:ph idx="1"/>
          </p:nvPr>
        </p:nvSpPr>
        <p:spPr/>
        <p:txBody>
          <a:bodyPr/>
          <a:lstStyle/>
          <a:p>
            <a:pPr marL="0" indent="0">
              <a:buNone/>
            </a:pPr>
            <a:r>
              <a:rPr lang="en-US" dirty="0"/>
              <a:t>Parallelism in Software</a:t>
            </a:r>
          </a:p>
          <a:p>
            <a:pPr marL="0" indent="0">
              <a:buNone/>
            </a:pPr>
            <a:r>
              <a:rPr lang="en-US" dirty="0"/>
              <a:t>	 Instruction level parallelism</a:t>
            </a:r>
          </a:p>
          <a:p>
            <a:pPr marL="0" indent="0">
              <a:buNone/>
            </a:pPr>
            <a:r>
              <a:rPr lang="en-US" dirty="0"/>
              <a:t>	Task-level parallelism</a:t>
            </a:r>
          </a:p>
          <a:p>
            <a:pPr marL="0" indent="0">
              <a:buNone/>
            </a:pPr>
            <a:r>
              <a:rPr lang="en-US" dirty="0"/>
              <a:t>	Data parallelism</a:t>
            </a:r>
          </a:p>
          <a:p>
            <a:pPr marL="0" indent="0">
              <a:buNone/>
            </a:pPr>
            <a:r>
              <a:rPr lang="en-US" dirty="0"/>
              <a:t>	Transaction level parallelism</a:t>
            </a:r>
          </a:p>
        </p:txBody>
      </p:sp>
    </p:spTree>
    <p:extLst>
      <p:ext uri="{BB962C8B-B14F-4D97-AF65-F5344CB8AC3E}">
        <p14:creationId xmlns:p14="http://schemas.microsoft.com/office/powerpoint/2010/main" val="21770732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Instruction level parallelism</a:t>
            </a:r>
          </a:p>
        </p:txBody>
      </p:sp>
      <p:sp>
        <p:nvSpPr>
          <p:cNvPr id="3" name="Content Placeholder 2"/>
          <p:cNvSpPr>
            <a:spLocks noGrp="1"/>
          </p:cNvSpPr>
          <p:nvPr>
            <p:ph idx="1"/>
          </p:nvPr>
        </p:nvSpPr>
        <p:spPr/>
        <p:txBody>
          <a:bodyPr>
            <a:normAutofit fontScale="92500" lnSpcReduction="10000"/>
          </a:bodyPr>
          <a:lstStyle/>
          <a:p>
            <a:pPr algn="just"/>
            <a:r>
              <a:rPr lang="en-US" dirty="0"/>
              <a:t>Instruction level Parallelism (ILP) is a measure of how many operations  can be performed in parallel at the same time in a computer.</a:t>
            </a:r>
          </a:p>
          <a:p>
            <a:pPr algn="just"/>
            <a:endParaRPr lang="en-US" dirty="0"/>
          </a:p>
          <a:p>
            <a:pPr algn="just"/>
            <a:r>
              <a:rPr lang="en-US" dirty="0"/>
              <a:t>Parallel instructions are set of instructions that do not depend on each other to be executed.</a:t>
            </a:r>
          </a:p>
          <a:p>
            <a:pPr algn="just"/>
            <a:r>
              <a:rPr lang="en-US" dirty="0"/>
              <a:t>ILP  allows the compiler and processor  to overlap the execution of multiple instructions or even to change the order in which instructions are executed.</a:t>
            </a:r>
          </a:p>
        </p:txBody>
      </p:sp>
    </p:spTree>
    <p:extLst>
      <p:ext uri="{BB962C8B-B14F-4D97-AF65-F5344CB8AC3E}">
        <p14:creationId xmlns:p14="http://schemas.microsoft.com/office/powerpoint/2010/main" val="31751205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Eg</a:t>
            </a:r>
            <a:r>
              <a:rPr lang="en-US" dirty="0"/>
              <a:t>. Instruction level parallelism</a:t>
            </a:r>
          </a:p>
        </p:txBody>
      </p:sp>
      <p:sp>
        <p:nvSpPr>
          <p:cNvPr id="3" name="Content Placeholder 2"/>
          <p:cNvSpPr>
            <a:spLocks noGrp="1"/>
          </p:cNvSpPr>
          <p:nvPr>
            <p:ph idx="1"/>
          </p:nvPr>
        </p:nvSpPr>
        <p:spPr/>
        <p:txBody>
          <a:bodyPr>
            <a:normAutofit fontScale="92500" lnSpcReduction="10000"/>
          </a:bodyPr>
          <a:lstStyle/>
          <a:p>
            <a:pPr marL="0" indent="0">
              <a:buNone/>
            </a:pPr>
            <a:r>
              <a:rPr lang="en-US" dirty="0"/>
              <a:t>Consider the following example</a:t>
            </a:r>
          </a:p>
          <a:p>
            <a:pPr marL="0" indent="0">
              <a:buNone/>
            </a:pPr>
            <a:r>
              <a:rPr lang="en-US" dirty="0"/>
              <a:t>	1.   x= </a:t>
            </a:r>
            <a:r>
              <a:rPr lang="en-US" dirty="0" err="1"/>
              <a:t>a+b</a:t>
            </a:r>
            <a:endParaRPr lang="en-US" dirty="0"/>
          </a:p>
          <a:p>
            <a:pPr marL="0" indent="0">
              <a:buNone/>
            </a:pPr>
            <a:r>
              <a:rPr lang="en-US" dirty="0"/>
              <a:t>	2.   y=c-d</a:t>
            </a:r>
          </a:p>
          <a:p>
            <a:pPr marL="0" indent="0">
              <a:buNone/>
            </a:pPr>
            <a:r>
              <a:rPr lang="en-US" dirty="0"/>
              <a:t>	3.   z=x * y</a:t>
            </a:r>
          </a:p>
          <a:p>
            <a:pPr marL="0" indent="0">
              <a:buNone/>
            </a:pPr>
            <a:r>
              <a:rPr lang="en-US" dirty="0"/>
              <a:t>Operation 3 depends on the results of 1 &amp; 2</a:t>
            </a:r>
          </a:p>
          <a:p>
            <a:pPr marL="0" indent="0">
              <a:buNone/>
            </a:pPr>
            <a:r>
              <a:rPr lang="en-US" dirty="0"/>
              <a:t>So ‘Z ‘ cannot be calculated until X &amp; Y are calculated</a:t>
            </a:r>
          </a:p>
          <a:p>
            <a:pPr marL="0" indent="0">
              <a:buNone/>
            </a:pPr>
            <a:r>
              <a:rPr lang="en-US" dirty="0"/>
              <a:t>But  1 &amp; 2 do not depend on any other. So they can be computed simultaneously. </a:t>
            </a:r>
          </a:p>
        </p:txBody>
      </p:sp>
    </p:spTree>
    <p:extLst>
      <p:ext uri="{BB962C8B-B14F-4D97-AF65-F5344CB8AC3E}">
        <p14:creationId xmlns:p14="http://schemas.microsoft.com/office/powerpoint/2010/main" val="14381976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algn="just"/>
            <a:r>
              <a:rPr lang="en-US" dirty="0"/>
              <a:t>If we assume that each operation can be completed in one unit of time then these 3 operations can be completed in  2 units of time .</a:t>
            </a:r>
          </a:p>
          <a:p>
            <a:pPr algn="just"/>
            <a:r>
              <a:rPr lang="en-US" dirty="0"/>
              <a:t>ILP factor is 3/2=1.5 which is greater than without ILP.</a:t>
            </a:r>
          </a:p>
          <a:p>
            <a:pPr algn="just"/>
            <a:r>
              <a:rPr lang="en-US" dirty="0"/>
              <a:t>A superscalar CPU architecture implements ILP inside a single processor which allows faster CPU throughput at the same clock rate.</a:t>
            </a:r>
          </a:p>
          <a:p>
            <a:pPr algn="just"/>
            <a:endParaRPr lang="en-US" dirty="0"/>
          </a:p>
        </p:txBody>
      </p:sp>
    </p:spTree>
    <p:extLst>
      <p:ext uri="{BB962C8B-B14F-4D97-AF65-F5344CB8AC3E}">
        <p14:creationId xmlns:p14="http://schemas.microsoft.com/office/powerpoint/2010/main" val="7063845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Contents</a:t>
            </a:r>
            <a:endParaRPr lang="en-US" dirty="0"/>
          </a:p>
        </p:txBody>
      </p:sp>
      <p:sp>
        <p:nvSpPr>
          <p:cNvPr id="3" name="Content Placeholder 2"/>
          <p:cNvSpPr>
            <a:spLocks noGrp="1"/>
          </p:cNvSpPr>
          <p:nvPr>
            <p:ph idx="1"/>
          </p:nvPr>
        </p:nvSpPr>
        <p:spPr>
          <a:xfrm>
            <a:off x="457200" y="1285860"/>
            <a:ext cx="8229600" cy="4840303"/>
          </a:xfrm>
        </p:spPr>
        <p:txBody>
          <a:bodyPr>
            <a:noAutofit/>
          </a:bodyPr>
          <a:lstStyle/>
          <a:p>
            <a:r>
              <a:rPr lang="en-IN" sz="1400" b="1" dirty="0">
                <a:latin typeface="Times New Roman" pitchFamily="18" charset="0"/>
                <a:cs typeface="Times New Roman" pitchFamily="18" charset="0"/>
              </a:rPr>
              <a:t>Parallelism</a:t>
            </a:r>
          </a:p>
          <a:p>
            <a:r>
              <a:rPr lang="en-IN" sz="1400" b="1" dirty="0">
                <a:latin typeface="Times New Roman" pitchFamily="18" charset="0"/>
                <a:cs typeface="Times New Roman" pitchFamily="18" charset="0"/>
              </a:rPr>
              <a:t>Need for parallelism</a:t>
            </a:r>
          </a:p>
          <a:p>
            <a:r>
              <a:rPr lang="en-IN" sz="1400" b="1" dirty="0">
                <a:latin typeface="Times New Roman" pitchFamily="18" charset="0"/>
                <a:cs typeface="Times New Roman" pitchFamily="18" charset="0"/>
              </a:rPr>
              <a:t>Types of Parallelism</a:t>
            </a:r>
          </a:p>
          <a:p>
            <a:r>
              <a:rPr lang="en-IN" sz="1400" b="1" dirty="0">
                <a:latin typeface="Times New Roman" pitchFamily="18" charset="0"/>
                <a:cs typeface="Times New Roman" pitchFamily="18" charset="0"/>
              </a:rPr>
              <a:t>Applications of Parallelism</a:t>
            </a:r>
          </a:p>
          <a:p>
            <a:r>
              <a:rPr lang="en-IN" sz="1400" b="1" dirty="0">
                <a:latin typeface="Times New Roman" pitchFamily="18" charset="0"/>
                <a:cs typeface="Times New Roman" pitchFamily="18" charset="0"/>
              </a:rPr>
              <a:t>Parallelism in Software</a:t>
            </a:r>
          </a:p>
          <a:p>
            <a:pPr lvl="1"/>
            <a:r>
              <a:rPr lang="en-IN" sz="1400" b="1" dirty="0">
                <a:latin typeface="Times New Roman" pitchFamily="18" charset="0"/>
                <a:cs typeface="Times New Roman" pitchFamily="18" charset="0"/>
              </a:rPr>
              <a:t>Instruction level parallelism</a:t>
            </a:r>
          </a:p>
          <a:p>
            <a:pPr lvl="1"/>
            <a:r>
              <a:rPr lang="en-IN" sz="1400" b="1" dirty="0">
                <a:latin typeface="Times New Roman" pitchFamily="18" charset="0"/>
                <a:cs typeface="Times New Roman" pitchFamily="18" charset="0"/>
              </a:rPr>
              <a:t>Data level parallelism</a:t>
            </a:r>
          </a:p>
          <a:p>
            <a:r>
              <a:rPr lang="en-IN" sz="1400" b="1" dirty="0">
                <a:latin typeface="Times New Roman" pitchFamily="18" charset="0"/>
                <a:cs typeface="Times New Roman" pitchFamily="18" charset="0"/>
              </a:rPr>
              <a:t>Challenges in Parallelism</a:t>
            </a:r>
          </a:p>
          <a:p>
            <a:r>
              <a:rPr lang="en-IN" sz="1400" b="1" dirty="0">
                <a:latin typeface="Times New Roman" pitchFamily="18" charset="0"/>
                <a:cs typeface="Times New Roman" pitchFamily="18" charset="0"/>
              </a:rPr>
              <a:t>Architecture of Parallel system</a:t>
            </a:r>
          </a:p>
          <a:p>
            <a:pPr lvl="1"/>
            <a:r>
              <a:rPr lang="en-IN" sz="1400" b="1" dirty="0">
                <a:latin typeface="Times New Roman" pitchFamily="18" charset="0"/>
                <a:cs typeface="Times New Roman" pitchFamily="18" charset="0"/>
              </a:rPr>
              <a:t>Flynn’s Classification</a:t>
            </a:r>
          </a:p>
          <a:p>
            <a:pPr lvl="1"/>
            <a:r>
              <a:rPr lang="en-IN" sz="1400" b="1" dirty="0">
                <a:latin typeface="Times New Roman" pitchFamily="18" charset="0"/>
                <a:cs typeface="Times New Roman" pitchFamily="18" charset="0"/>
              </a:rPr>
              <a:t>SISD , SIMD</a:t>
            </a:r>
          </a:p>
          <a:p>
            <a:pPr lvl="1"/>
            <a:r>
              <a:rPr lang="en-IN" sz="1400" b="1" dirty="0">
                <a:latin typeface="Times New Roman" pitchFamily="18" charset="0"/>
                <a:cs typeface="Times New Roman" pitchFamily="18" charset="0"/>
              </a:rPr>
              <a:t>MIMD, MIMD</a:t>
            </a:r>
          </a:p>
          <a:p>
            <a:r>
              <a:rPr lang="en-IN" sz="1400" b="1" dirty="0">
                <a:latin typeface="Times New Roman" pitchFamily="18" charset="0"/>
                <a:cs typeface="Times New Roman" pitchFamily="18" charset="0"/>
              </a:rPr>
              <a:t>Hardware Multi threading</a:t>
            </a:r>
          </a:p>
          <a:p>
            <a:pPr lvl="1"/>
            <a:r>
              <a:rPr lang="en-IN" sz="1400" b="1" dirty="0">
                <a:latin typeface="Times New Roman" pitchFamily="18" charset="0"/>
                <a:cs typeface="Times New Roman" pitchFamily="18" charset="0"/>
              </a:rPr>
              <a:t>Coarse grain Parallelism</a:t>
            </a:r>
          </a:p>
          <a:p>
            <a:pPr lvl="1"/>
            <a:r>
              <a:rPr lang="en-IN" sz="1400" b="1" dirty="0">
                <a:latin typeface="Times New Roman" pitchFamily="18" charset="0"/>
                <a:cs typeface="Times New Roman" pitchFamily="18" charset="0"/>
              </a:rPr>
              <a:t>Fine grain Parallelism</a:t>
            </a:r>
          </a:p>
          <a:p>
            <a:r>
              <a:rPr lang="en-IN" sz="1400" b="1" dirty="0" err="1">
                <a:latin typeface="Times New Roman" pitchFamily="18" charset="0"/>
                <a:cs typeface="Times New Roman" pitchFamily="18" charset="0"/>
              </a:rPr>
              <a:t>Uni</a:t>
            </a:r>
            <a:r>
              <a:rPr lang="en-IN" sz="1400" b="1" dirty="0">
                <a:latin typeface="Times New Roman" pitchFamily="18" charset="0"/>
                <a:cs typeface="Times New Roman" pitchFamily="18" charset="0"/>
              </a:rPr>
              <a:t>-Processor  and </a:t>
            </a:r>
            <a:r>
              <a:rPr lang="en-IN" sz="1400" b="1" dirty="0" err="1">
                <a:latin typeface="Times New Roman" pitchFamily="18" charset="0"/>
                <a:cs typeface="Times New Roman" pitchFamily="18" charset="0"/>
              </a:rPr>
              <a:t>MultiProcessor</a:t>
            </a:r>
            <a:endParaRPr lang="en-IN" sz="1400" b="1" dirty="0">
              <a:latin typeface="Times New Roman" pitchFamily="18" charset="0"/>
              <a:cs typeface="Times New Roman" pitchFamily="18" charset="0"/>
            </a:endParaRPr>
          </a:p>
          <a:p>
            <a:r>
              <a:rPr lang="en-IN" sz="1400" b="1" dirty="0" err="1">
                <a:latin typeface="Times New Roman" pitchFamily="18" charset="0"/>
                <a:cs typeface="Times New Roman" pitchFamily="18" charset="0"/>
              </a:rPr>
              <a:t>Muti</a:t>
            </a:r>
            <a:r>
              <a:rPr lang="en-IN" sz="1400" b="1" dirty="0">
                <a:latin typeface="Times New Roman" pitchFamily="18" charset="0"/>
                <a:cs typeface="Times New Roman" pitchFamily="18" charset="0"/>
              </a:rPr>
              <a:t>-core Processor</a:t>
            </a:r>
          </a:p>
          <a:p>
            <a:r>
              <a:rPr lang="en-IN" sz="1400" b="1" dirty="0">
                <a:latin typeface="Times New Roman" pitchFamily="18" charset="0"/>
                <a:cs typeface="Times New Roman" pitchFamily="18" charset="0"/>
              </a:rPr>
              <a:t>Memory in multi-processor system</a:t>
            </a:r>
          </a:p>
          <a:p>
            <a:r>
              <a:rPr lang="en-IN" sz="1400" b="1" dirty="0">
                <a:latin typeface="Times New Roman" pitchFamily="18" charset="0"/>
                <a:cs typeface="Times New Roman" pitchFamily="18" charset="0"/>
              </a:rPr>
              <a:t>Cache Coherency in multi-processor system</a:t>
            </a:r>
          </a:p>
          <a:p>
            <a:r>
              <a:rPr lang="en-IN" sz="1400" b="1" dirty="0">
                <a:latin typeface="Times New Roman" pitchFamily="18" charset="0"/>
                <a:cs typeface="Times New Roman" pitchFamily="18" charset="0"/>
              </a:rPr>
              <a:t>MESI Protocol for multi-processor system</a:t>
            </a:r>
            <a:endParaRPr lang="en-US" sz="1400" b="1" dirty="0">
              <a:latin typeface="Times New Roman" pitchFamily="18" charset="0"/>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Data-level parallelism (DLP)</a:t>
            </a:r>
            <a:br>
              <a:rPr lang="en-US" dirty="0"/>
            </a:br>
            <a:endParaRPr lang="en-US" dirty="0"/>
          </a:p>
        </p:txBody>
      </p:sp>
      <p:sp>
        <p:nvSpPr>
          <p:cNvPr id="3" name="Content Placeholder 2"/>
          <p:cNvSpPr>
            <a:spLocks noGrp="1"/>
          </p:cNvSpPr>
          <p:nvPr>
            <p:ph idx="1"/>
          </p:nvPr>
        </p:nvSpPr>
        <p:spPr/>
        <p:txBody>
          <a:bodyPr>
            <a:normAutofit/>
          </a:bodyPr>
          <a:lstStyle/>
          <a:p>
            <a:pPr algn="just"/>
            <a:r>
              <a:rPr lang="en-US" b="1" dirty="0"/>
              <a:t>Data parallelism</a:t>
            </a:r>
            <a:r>
              <a:rPr lang="en-US" dirty="0"/>
              <a:t> is parallelization across multiple processors in </a:t>
            </a:r>
            <a:r>
              <a:rPr lang="en-US" b="1" dirty="0"/>
              <a:t>parallel computing</a:t>
            </a:r>
            <a:r>
              <a:rPr lang="en-US" dirty="0"/>
              <a:t> environments. </a:t>
            </a:r>
          </a:p>
          <a:p>
            <a:pPr algn="just"/>
            <a:r>
              <a:rPr lang="en-US" dirty="0"/>
              <a:t>It focuses on distributing the </a:t>
            </a:r>
            <a:r>
              <a:rPr lang="en-US" b="1" dirty="0"/>
              <a:t>data</a:t>
            </a:r>
            <a:r>
              <a:rPr lang="en-US" dirty="0"/>
              <a:t> across different nodes, which operate on the </a:t>
            </a:r>
            <a:r>
              <a:rPr lang="en-US" b="1" dirty="0"/>
              <a:t>data</a:t>
            </a:r>
            <a:r>
              <a:rPr lang="en-US" dirty="0"/>
              <a:t> in </a:t>
            </a:r>
            <a:r>
              <a:rPr lang="en-US" b="1" dirty="0"/>
              <a:t>parallel</a:t>
            </a:r>
            <a:r>
              <a:rPr lang="en-US" dirty="0"/>
              <a:t>. </a:t>
            </a:r>
          </a:p>
          <a:p>
            <a:pPr algn="just"/>
            <a:r>
              <a:rPr lang="en-US" dirty="0"/>
              <a:t>Instructions from a single stream operate concurrently on several data</a:t>
            </a:r>
          </a:p>
        </p:txBody>
      </p:sp>
    </p:spTree>
    <p:extLst>
      <p:ext uri="{BB962C8B-B14F-4D97-AF65-F5344CB8AC3E}">
        <p14:creationId xmlns:p14="http://schemas.microsoft.com/office/powerpoint/2010/main" val="2107508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DLP - example</a:t>
            </a:r>
          </a:p>
        </p:txBody>
      </p:sp>
      <p:sp>
        <p:nvSpPr>
          <p:cNvPr id="3" name="Content Placeholder 2"/>
          <p:cNvSpPr>
            <a:spLocks noGrp="1"/>
          </p:cNvSpPr>
          <p:nvPr>
            <p:ph idx="1"/>
          </p:nvPr>
        </p:nvSpPr>
        <p:spPr/>
        <p:txBody>
          <a:bodyPr>
            <a:normAutofit lnSpcReduction="10000"/>
          </a:bodyPr>
          <a:lstStyle/>
          <a:p>
            <a:pPr algn="just"/>
            <a:r>
              <a:rPr lang="en-US" dirty="0"/>
              <a:t>Let us assume we want to sum all the elements of the given array of size n and the time for a single addition operation is Ta time units.</a:t>
            </a:r>
          </a:p>
          <a:p>
            <a:pPr algn="just"/>
            <a:r>
              <a:rPr lang="en-US" dirty="0"/>
              <a:t> In the case of sequential execution, the time taken by the process will be n*Ta time unit</a:t>
            </a:r>
          </a:p>
          <a:p>
            <a:pPr algn="just"/>
            <a:r>
              <a:rPr lang="en-US" dirty="0"/>
              <a:t>if we execute this job as a data parallel job on 4 processors the time taken would reduce to (n/4)*Ta + merging overhead time units. </a:t>
            </a:r>
          </a:p>
        </p:txBody>
      </p:sp>
    </p:spTree>
    <p:extLst>
      <p:ext uri="{BB962C8B-B14F-4D97-AF65-F5344CB8AC3E}">
        <p14:creationId xmlns:p14="http://schemas.microsoft.com/office/powerpoint/2010/main" val="25574264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DLP in Adding elements of array</a:t>
            </a:r>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2000" y="1371600"/>
            <a:ext cx="7467599"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9320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DLP in matrix multiplication</a:t>
            </a:r>
          </a:p>
        </p:txBody>
      </p:sp>
      <p:sp>
        <p:nvSpPr>
          <p:cNvPr id="4" name="Content Placeholder 3"/>
          <p:cNvSpPr>
            <a:spLocks noGrp="1"/>
          </p:cNvSpPr>
          <p:nvPr>
            <p:ph idx="1"/>
          </p:nvPr>
        </p:nvSpPr>
        <p:spPr/>
        <p:txBody>
          <a:bodyPr>
            <a:normAutofit fontScale="77500" lnSpcReduction="20000"/>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i="1" dirty="0"/>
          </a:p>
          <a:p>
            <a:endParaRPr lang="en-US" i="1" dirty="0"/>
          </a:p>
          <a:p>
            <a:endParaRPr lang="en-US" i="1" dirty="0"/>
          </a:p>
          <a:p>
            <a:r>
              <a:rPr lang="en-US" i="1" dirty="0"/>
              <a:t>A[m x n] dot B [n x k]</a:t>
            </a:r>
            <a:r>
              <a:rPr lang="en-US" dirty="0"/>
              <a:t> can be finished in O(n)  instead of O(</a:t>
            </a:r>
            <a:r>
              <a:rPr lang="en-US" dirty="0" err="1"/>
              <a:t>m∗n∗k</a:t>
            </a:r>
            <a:r>
              <a:rPr lang="en-US" dirty="0"/>
              <a:t> ) when executed in parallel using </a:t>
            </a:r>
            <a:r>
              <a:rPr lang="en-US" i="1" dirty="0"/>
              <a:t>m*k</a:t>
            </a:r>
            <a:r>
              <a:rPr lang="en-US" dirty="0"/>
              <a:t> processors. </a:t>
            </a: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469570"/>
            <a:ext cx="8669694" cy="39406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273922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
            </a:r>
            <a:br>
              <a:rPr lang="en-IN" dirty="0"/>
            </a:br>
            <a:r>
              <a:rPr lang="en-IN" dirty="0"/>
              <a:t>Flynn’s Classification</a:t>
            </a:r>
            <a:r>
              <a:rPr lang="en-IN" sz="1400" b="1" dirty="0">
                <a:latin typeface="Times New Roman" pitchFamily="18" charset="0"/>
                <a:cs typeface="Times New Roman" pitchFamily="18" charset="0"/>
              </a:rPr>
              <a:t/>
            </a:r>
            <a:br>
              <a:rPr lang="en-IN" sz="1400" b="1" dirty="0">
                <a:latin typeface="Times New Roman" pitchFamily="18" charset="0"/>
                <a:cs typeface="Times New Roman" pitchFamily="18" charset="0"/>
              </a:rPr>
            </a:br>
            <a:endParaRPr lang="en-US" dirty="0"/>
          </a:p>
        </p:txBody>
      </p:sp>
      <p:sp>
        <p:nvSpPr>
          <p:cNvPr id="3" name="Content Placeholder 2"/>
          <p:cNvSpPr>
            <a:spLocks noGrp="1"/>
          </p:cNvSpPr>
          <p:nvPr>
            <p:ph idx="1"/>
          </p:nvPr>
        </p:nvSpPr>
        <p:spPr/>
        <p:txBody>
          <a:bodyPr/>
          <a:lstStyle/>
          <a:p>
            <a:pPr lvl="1" algn="just">
              <a:buFont typeface="Wingdings" pitchFamily="2" charset="2"/>
              <a:buChar char="§"/>
            </a:pPr>
            <a:r>
              <a:rPr lang="en-US" altLang="pt-BR" sz="2400" dirty="0"/>
              <a:t>Was proposed by researcher Michael J. Flynn in 1966.</a:t>
            </a:r>
          </a:p>
          <a:p>
            <a:pPr lvl="1" algn="just">
              <a:buFont typeface="Wingdings" pitchFamily="2" charset="2"/>
              <a:buChar char="§"/>
            </a:pPr>
            <a:r>
              <a:rPr lang="en-US" altLang="pt-BR" sz="2400" dirty="0"/>
              <a:t>It is the most commonly accepted taxonomy of computer organization.</a:t>
            </a:r>
          </a:p>
          <a:p>
            <a:pPr lvl="1" algn="just">
              <a:buFont typeface="Wingdings" pitchFamily="2" charset="2"/>
              <a:buChar char="§"/>
            </a:pPr>
            <a:r>
              <a:rPr lang="en-US" altLang="pt-BR" sz="2400" dirty="0"/>
              <a:t>In this classification, computers are classified by whether it processes a single instruction at a time or multiple instructions simultaneously, and whether it operates on one or multiple data sets.</a:t>
            </a:r>
          </a:p>
          <a:p>
            <a:pPr algn="just">
              <a:buNone/>
            </a:pP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
            </a:r>
            <a:br>
              <a:rPr lang="en-IN" dirty="0"/>
            </a:br>
            <a:r>
              <a:rPr lang="en-IN" dirty="0"/>
              <a:t>Flynn’s Classification</a:t>
            </a:r>
            <a:r>
              <a:rPr lang="en-IN" sz="1400" b="1" dirty="0">
                <a:latin typeface="Times New Roman" pitchFamily="18" charset="0"/>
                <a:cs typeface="Times New Roman" pitchFamily="18" charset="0"/>
              </a:rPr>
              <a:t/>
            </a:r>
            <a:br>
              <a:rPr lang="en-IN" sz="1400" b="1" dirty="0">
                <a:latin typeface="Times New Roman" pitchFamily="18" charset="0"/>
                <a:cs typeface="Times New Roman" pitchFamily="18" charset="0"/>
              </a:rPr>
            </a:br>
            <a:endParaRPr lang="en-US" dirty="0"/>
          </a:p>
        </p:txBody>
      </p:sp>
      <p:sp>
        <p:nvSpPr>
          <p:cNvPr id="3" name="Content Placeholder 2"/>
          <p:cNvSpPr>
            <a:spLocks noGrp="1"/>
          </p:cNvSpPr>
          <p:nvPr>
            <p:ph idx="1"/>
          </p:nvPr>
        </p:nvSpPr>
        <p:spPr/>
        <p:txBody>
          <a:bodyPr>
            <a:normAutofit fontScale="92500" lnSpcReduction="20000"/>
          </a:bodyPr>
          <a:lstStyle/>
          <a:p>
            <a:pPr algn="just"/>
            <a:r>
              <a:rPr lang="en-US" dirty="0"/>
              <a:t>This  taxonomy distinguishes multi-processor computer architectures according to the two independent dimensions of Instruction stream and Data stream. </a:t>
            </a:r>
          </a:p>
          <a:p>
            <a:pPr algn="just"/>
            <a:r>
              <a:rPr lang="en-US" dirty="0"/>
              <a:t>An instruction stream is sequence of instructions executed by machine. </a:t>
            </a:r>
          </a:p>
          <a:p>
            <a:pPr algn="just"/>
            <a:r>
              <a:rPr lang="en-US" dirty="0"/>
              <a:t>A data stream is a sequence of data including input, partial or temporary results used by instruction stream. </a:t>
            </a:r>
          </a:p>
          <a:p>
            <a:pPr algn="just"/>
            <a:r>
              <a:rPr lang="en-US" dirty="0"/>
              <a:t>Each of these dimensions can have only one of two possible states: Single or Multiple. </a:t>
            </a:r>
          </a:p>
          <a:p>
            <a:pPr algn="just"/>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ctr" rtl="0">
              <a:spcBef>
                <a:spcPct val="0"/>
              </a:spcBef>
            </a:pPr>
            <a:r>
              <a:rPr lang="en-IN" sz="4400" kern="1200" dirty="0">
                <a:solidFill>
                  <a:schemeClr val="tx1"/>
                </a:solidFill>
                <a:latin typeface="+mj-lt"/>
                <a:ea typeface="+mj-ea"/>
                <a:cs typeface="+mj-cs"/>
              </a:rPr>
              <a:t>Flynn’s Classification</a:t>
            </a:r>
            <a:r>
              <a:rPr lang="en-IN" sz="1400" b="1" dirty="0">
                <a:latin typeface="Times New Roman" pitchFamily="18" charset="0"/>
                <a:cs typeface="Times New Roman" pitchFamily="18" charset="0"/>
              </a:rPr>
              <a:t/>
            </a:r>
            <a:br>
              <a:rPr lang="en-IN" sz="1400" b="1" dirty="0">
                <a:latin typeface="Times New Roman" pitchFamily="18" charset="0"/>
                <a:cs typeface="Times New Roman" pitchFamily="18" charset="0"/>
              </a:rPr>
            </a:br>
            <a:endParaRPr lang="en-US" dirty="0"/>
          </a:p>
        </p:txBody>
      </p:sp>
      <p:sp>
        <p:nvSpPr>
          <p:cNvPr id="3" name="Content Placeholder 2"/>
          <p:cNvSpPr>
            <a:spLocks noGrp="1"/>
          </p:cNvSpPr>
          <p:nvPr>
            <p:ph idx="1"/>
          </p:nvPr>
        </p:nvSpPr>
        <p:spPr/>
        <p:txBody>
          <a:bodyPr/>
          <a:lstStyle/>
          <a:p>
            <a:r>
              <a:rPr lang="en-US" dirty="0"/>
              <a:t>Four category of Flynn classification</a:t>
            </a:r>
          </a:p>
        </p:txBody>
      </p:sp>
      <p:pic>
        <p:nvPicPr>
          <p:cNvPr id="2050" name="Picture 2"/>
          <p:cNvPicPr>
            <a:picLocks noChangeAspect="1" noChangeArrowheads="1"/>
          </p:cNvPicPr>
          <p:nvPr/>
        </p:nvPicPr>
        <p:blipFill>
          <a:blip r:embed="rId2" cstate="print"/>
          <a:srcRect/>
          <a:stretch>
            <a:fillRect/>
          </a:stretch>
        </p:blipFill>
        <p:spPr bwMode="auto">
          <a:xfrm>
            <a:off x="2071670" y="2571744"/>
            <a:ext cx="4781550" cy="3143250"/>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SISD</a:t>
            </a:r>
            <a:endParaRPr lang="en-US" dirty="0"/>
          </a:p>
        </p:txBody>
      </p:sp>
      <p:sp>
        <p:nvSpPr>
          <p:cNvPr id="4" name="Content Placeholder 3"/>
          <p:cNvSpPr>
            <a:spLocks noGrp="1"/>
          </p:cNvSpPr>
          <p:nvPr>
            <p:ph sz="half" idx="1"/>
          </p:nvPr>
        </p:nvSpPr>
        <p:spPr/>
        <p:txBody>
          <a:bodyPr>
            <a:normAutofit fontScale="77500" lnSpcReduction="20000"/>
          </a:bodyPr>
          <a:lstStyle/>
          <a:p>
            <a:pPr algn="just"/>
            <a:r>
              <a:rPr lang="en-US" dirty="0"/>
              <a:t>They are also called scalar processor i.e., one instruction at a time and each instruction have only one set of operands.</a:t>
            </a:r>
          </a:p>
          <a:p>
            <a:pPr algn="just"/>
            <a:r>
              <a:rPr lang="en-US" dirty="0"/>
              <a:t>Single instruction: only one instruction stream is being acted on by the CPU during any one clock cycle.</a:t>
            </a:r>
          </a:p>
          <a:p>
            <a:pPr algn="just"/>
            <a:r>
              <a:rPr lang="en-US" dirty="0"/>
              <a:t>Single data: only one data stream is being used as input during any one clock cycle.</a:t>
            </a:r>
          </a:p>
          <a:p>
            <a:pPr algn="just"/>
            <a:r>
              <a:rPr lang="en-US" dirty="0"/>
              <a:t>Deterministic execution.</a:t>
            </a:r>
          </a:p>
          <a:p>
            <a:pPr algn="just"/>
            <a:r>
              <a:rPr lang="en-US" dirty="0"/>
              <a:t>Instructions are executed sequentially.</a:t>
            </a:r>
          </a:p>
        </p:txBody>
      </p:sp>
      <p:sp>
        <p:nvSpPr>
          <p:cNvPr id="5" name="Content Placeholder 4"/>
          <p:cNvSpPr>
            <a:spLocks noGrp="1"/>
          </p:cNvSpPr>
          <p:nvPr>
            <p:ph sz="half" idx="2"/>
          </p:nvPr>
        </p:nvSpPr>
        <p:spPr/>
        <p:txBody>
          <a:bodyPr>
            <a:normAutofit fontScale="77500" lnSpcReduction="20000"/>
          </a:bodyPr>
          <a:lstStyle/>
          <a:p>
            <a:r>
              <a:rPr lang="en-US" dirty="0"/>
              <a:t>SISD computer having one control unit, one processor unit and single memory unit.  </a:t>
            </a:r>
          </a:p>
          <a:p>
            <a:r>
              <a:rPr lang="en-US" dirty="0"/>
              <a:t> </a:t>
            </a:r>
          </a:p>
        </p:txBody>
      </p:sp>
      <p:pic>
        <p:nvPicPr>
          <p:cNvPr id="3074" name="Picture 2"/>
          <p:cNvPicPr>
            <a:picLocks noChangeAspect="1" noChangeArrowheads="1"/>
          </p:cNvPicPr>
          <p:nvPr/>
        </p:nvPicPr>
        <p:blipFill>
          <a:blip r:embed="rId2" cstate="print"/>
          <a:srcRect/>
          <a:stretch>
            <a:fillRect/>
          </a:stretch>
        </p:blipFill>
        <p:spPr bwMode="auto">
          <a:xfrm>
            <a:off x="5643570" y="2714620"/>
            <a:ext cx="1928826" cy="2134020"/>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cstate="print"/>
          <a:srcRect/>
          <a:stretch>
            <a:fillRect/>
          </a:stretch>
        </p:blipFill>
        <p:spPr bwMode="auto">
          <a:xfrm>
            <a:off x="4071934" y="5286388"/>
            <a:ext cx="4473769" cy="595579"/>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SIMD</a:t>
            </a:r>
            <a:endParaRPr lang="en-US" dirty="0"/>
          </a:p>
        </p:txBody>
      </p:sp>
      <p:sp>
        <p:nvSpPr>
          <p:cNvPr id="3" name="Content Placeholder 2"/>
          <p:cNvSpPr>
            <a:spLocks noGrp="1"/>
          </p:cNvSpPr>
          <p:nvPr>
            <p:ph sz="half" idx="1"/>
          </p:nvPr>
        </p:nvSpPr>
        <p:spPr/>
        <p:txBody>
          <a:bodyPr>
            <a:normAutofit fontScale="77500" lnSpcReduction="20000"/>
          </a:bodyPr>
          <a:lstStyle/>
          <a:p>
            <a:pPr algn="just"/>
            <a:r>
              <a:rPr lang="en-US" dirty="0"/>
              <a:t>A type of parallel computer.</a:t>
            </a:r>
          </a:p>
          <a:p>
            <a:pPr algn="just"/>
            <a:r>
              <a:rPr lang="en-US" dirty="0"/>
              <a:t>Single instruction: All processing units execute the same instruction issued by the control unit at any given clock cycle .</a:t>
            </a:r>
          </a:p>
          <a:p>
            <a:pPr algn="just"/>
            <a:r>
              <a:rPr lang="en-US" dirty="0"/>
              <a:t>Multiple data: Each processing unit can operate on a different data element  as shown </a:t>
            </a:r>
            <a:r>
              <a:rPr lang="en-US" dirty="0" smtClean="0"/>
              <a:t>in </a:t>
            </a:r>
            <a:r>
              <a:rPr lang="en-US" dirty="0"/>
              <a:t>figure below the processor are connected to shared memory or interconnection network providing multiple data to processing unit   </a:t>
            </a:r>
          </a:p>
        </p:txBody>
      </p:sp>
      <p:sp>
        <p:nvSpPr>
          <p:cNvPr id="4" name="Content Placeholder 3"/>
          <p:cNvSpPr>
            <a:spLocks noGrp="1"/>
          </p:cNvSpPr>
          <p:nvPr>
            <p:ph sz="half" idx="2"/>
          </p:nvPr>
        </p:nvSpPr>
        <p:spPr/>
        <p:txBody>
          <a:bodyPr>
            <a:normAutofit fontScale="77500" lnSpcReduction="20000"/>
          </a:bodyPr>
          <a:lstStyle/>
          <a:p>
            <a:r>
              <a:rPr lang="en-US" dirty="0"/>
              <a:t>single instruction is executed by different processing unit on different set of data</a:t>
            </a:r>
          </a:p>
          <a:p>
            <a:endParaRPr lang="en-US" dirty="0"/>
          </a:p>
        </p:txBody>
      </p:sp>
      <p:pic>
        <p:nvPicPr>
          <p:cNvPr id="4098" name="Picture 2"/>
          <p:cNvPicPr>
            <a:picLocks noChangeAspect="1" noChangeArrowheads="1"/>
          </p:cNvPicPr>
          <p:nvPr/>
        </p:nvPicPr>
        <p:blipFill>
          <a:blip r:embed="rId2" cstate="print"/>
          <a:srcRect/>
          <a:stretch>
            <a:fillRect/>
          </a:stretch>
        </p:blipFill>
        <p:spPr bwMode="auto">
          <a:xfrm>
            <a:off x="4500562" y="2428868"/>
            <a:ext cx="4242037" cy="2047880"/>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cstate="print"/>
          <a:srcRect/>
          <a:stretch>
            <a:fillRect/>
          </a:stretch>
        </p:blipFill>
        <p:spPr bwMode="auto">
          <a:xfrm>
            <a:off x="4500562" y="4572008"/>
            <a:ext cx="4205294" cy="1491412"/>
          </a:xfrm>
          <a:prstGeom prst="rect">
            <a:avLst/>
          </a:prstGeom>
          <a:noFill/>
          <a:ln w="9525">
            <a:noFill/>
            <a:miter lim="800000"/>
            <a:headEnd/>
            <a:tailEnd/>
          </a:ln>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MISD</a:t>
            </a:r>
            <a:endParaRPr lang="en-US" dirty="0"/>
          </a:p>
        </p:txBody>
      </p:sp>
      <p:sp>
        <p:nvSpPr>
          <p:cNvPr id="3" name="Content Placeholder 2"/>
          <p:cNvSpPr>
            <a:spLocks noGrp="1"/>
          </p:cNvSpPr>
          <p:nvPr>
            <p:ph sz="half" idx="1"/>
          </p:nvPr>
        </p:nvSpPr>
        <p:spPr/>
        <p:txBody>
          <a:bodyPr>
            <a:normAutofit fontScale="77500" lnSpcReduction="20000"/>
          </a:bodyPr>
          <a:lstStyle/>
          <a:p>
            <a:pPr algn="just"/>
            <a:r>
              <a:rPr lang="en-US" dirty="0"/>
              <a:t>A single data stream is fed into multiple processing units.</a:t>
            </a:r>
          </a:p>
          <a:p>
            <a:pPr algn="just"/>
            <a:r>
              <a:rPr lang="en-US" dirty="0"/>
              <a:t>Each processing unit operates on the data independently via independent instruction.</a:t>
            </a:r>
          </a:p>
          <a:p>
            <a:pPr algn="just"/>
            <a:r>
              <a:rPr lang="en-US" dirty="0"/>
              <a:t>A single data stream is forwarded to different processing unit which are connected to different control unit and execute instruction given to it by control unit to which it is attached.  </a:t>
            </a:r>
          </a:p>
          <a:p>
            <a:pPr algn="just">
              <a:buNone/>
            </a:pPr>
            <a:endParaRPr lang="en-US" dirty="0"/>
          </a:p>
        </p:txBody>
      </p:sp>
      <p:sp>
        <p:nvSpPr>
          <p:cNvPr id="4" name="Content Placeholder 3"/>
          <p:cNvSpPr>
            <a:spLocks noGrp="1"/>
          </p:cNvSpPr>
          <p:nvPr>
            <p:ph sz="half" idx="2"/>
          </p:nvPr>
        </p:nvSpPr>
        <p:spPr/>
        <p:txBody>
          <a:bodyPr>
            <a:normAutofit fontScale="77500" lnSpcReduction="20000"/>
          </a:bodyPr>
          <a:lstStyle/>
          <a:p>
            <a:r>
              <a:rPr lang="en-US" dirty="0"/>
              <a:t>same data flow through a linear array of processors executing different instruction streams</a:t>
            </a:r>
          </a:p>
        </p:txBody>
      </p:sp>
      <p:pic>
        <p:nvPicPr>
          <p:cNvPr id="5122" name="Picture 2"/>
          <p:cNvPicPr>
            <a:picLocks noChangeAspect="1" noChangeArrowheads="1"/>
          </p:cNvPicPr>
          <p:nvPr/>
        </p:nvPicPr>
        <p:blipFill>
          <a:blip r:embed="rId2" cstate="print"/>
          <a:srcRect/>
          <a:stretch>
            <a:fillRect/>
          </a:stretch>
        </p:blipFill>
        <p:spPr bwMode="auto">
          <a:xfrm>
            <a:off x="4857752" y="2786058"/>
            <a:ext cx="3810186" cy="1780775"/>
          </a:xfrm>
          <a:prstGeom prst="rect">
            <a:avLst/>
          </a:prstGeom>
          <a:noFill/>
          <a:ln w="9525">
            <a:noFill/>
            <a:miter lim="800000"/>
            <a:headEnd/>
            <a:tailEnd/>
          </a:ln>
          <a:effectLst/>
        </p:spPr>
      </p:pic>
      <p:pic>
        <p:nvPicPr>
          <p:cNvPr id="5123" name="Picture 3"/>
          <p:cNvPicPr>
            <a:picLocks noChangeAspect="1" noChangeArrowheads="1"/>
          </p:cNvPicPr>
          <p:nvPr/>
        </p:nvPicPr>
        <p:blipFill>
          <a:blip r:embed="rId3" cstate="print"/>
          <a:srcRect/>
          <a:stretch>
            <a:fillRect/>
          </a:stretch>
        </p:blipFill>
        <p:spPr bwMode="auto">
          <a:xfrm>
            <a:off x="3286116" y="4714884"/>
            <a:ext cx="5705475" cy="2019300"/>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Parallelism</a:t>
            </a:r>
          </a:p>
        </p:txBody>
      </p:sp>
      <p:sp>
        <p:nvSpPr>
          <p:cNvPr id="3" name="Content Placeholder 2"/>
          <p:cNvSpPr>
            <a:spLocks noGrp="1"/>
          </p:cNvSpPr>
          <p:nvPr>
            <p:ph idx="1"/>
          </p:nvPr>
        </p:nvSpPr>
        <p:spPr/>
        <p:txBody>
          <a:bodyPr>
            <a:normAutofit fontScale="85000" lnSpcReduction="20000"/>
          </a:bodyPr>
          <a:lstStyle/>
          <a:p>
            <a:pPr algn="just"/>
            <a:r>
              <a:rPr lang="en-US" dirty="0"/>
              <a:t>Executing two or more operations at the same time is known as parallelism.</a:t>
            </a:r>
          </a:p>
          <a:p>
            <a:pPr algn="just"/>
            <a:r>
              <a:rPr lang="en-US" altLang="pt-BR" dirty="0"/>
              <a:t>Parallel processing is a method to improve computer system performance by executing two or more instructions simultaneously</a:t>
            </a:r>
            <a:endParaRPr lang="en-US" dirty="0"/>
          </a:p>
          <a:p>
            <a:pPr algn="just"/>
            <a:r>
              <a:rPr lang="en-US" dirty="0"/>
              <a:t>A </a:t>
            </a:r>
            <a:r>
              <a:rPr lang="en-US" i="1" dirty="0"/>
              <a:t>parallel computer</a:t>
            </a:r>
            <a:r>
              <a:rPr lang="en-US" dirty="0"/>
              <a:t> is a set of processors that are able to work cooperatively to solve a computational problem</a:t>
            </a:r>
            <a:r>
              <a:rPr lang="en-US" dirty="0" smtClean="0"/>
              <a:t>.</a:t>
            </a:r>
          </a:p>
          <a:p>
            <a:pPr algn="just"/>
            <a:r>
              <a:rPr lang="en-US" dirty="0"/>
              <a:t>The system may have two or more processors operating concurrently</a:t>
            </a:r>
          </a:p>
          <a:p>
            <a:pPr algn="just"/>
            <a:r>
              <a:rPr lang="en-US" dirty="0" smtClean="0"/>
              <a:t>Two </a:t>
            </a:r>
            <a:r>
              <a:rPr lang="en-US" dirty="0"/>
              <a:t>or more ALUs in CPU can work concurrently to increase throughput</a:t>
            </a:r>
          </a:p>
          <a:p>
            <a:pPr lvl="1" algn="just"/>
            <a:endParaRPr lang="en-US" dirty="0"/>
          </a:p>
        </p:txBody>
      </p:sp>
    </p:spTree>
    <p:extLst>
      <p:ext uri="{BB962C8B-B14F-4D97-AF65-F5344CB8AC3E}">
        <p14:creationId xmlns:p14="http://schemas.microsoft.com/office/powerpoint/2010/main" val="29791273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MIMD</a:t>
            </a:r>
            <a:endParaRPr lang="en-US" dirty="0"/>
          </a:p>
        </p:txBody>
      </p:sp>
      <p:sp>
        <p:nvSpPr>
          <p:cNvPr id="3" name="Content Placeholder 2"/>
          <p:cNvSpPr>
            <a:spLocks noGrp="1"/>
          </p:cNvSpPr>
          <p:nvPr>
            <p:ph sz="half" idx="1"/>
          </p:nvPr>
        </p:nvSpPr>
        <p:spPr/>
        <p:txBody>
          <a:bodyPr>
            <a:normAutofit fontScale="92500" lnSpcReduction="20000"/>
          </a:bodyPr>
          <a:lstStyle/>
          <a:p>
            <a:pPr algn="just"/>
            <a:r>
              <a:rPr lang="en-US" dirty="0"/>
              <a:t>Multiple Instruction: every processor may be executing a different instruction stream.</a:t>
            </a:r>
          </a:p>
          <a:p>
            <a:pPr algn="just"/>
            <a:r>
              <a:rPr lang="en-US" dirty="0"/>
              <a:t>Multiple Data: every processor may be working with a different data stream. </a:t>
            </a:r>
          </a:p>
          <a:p>
            <a:pPr algn="just"/>
            <a:r>
              <a:rPr lang="en-US" dirty="0"/>
              <a:t>Execution can be synchronous or asynchronous, deterministic or nondeterministic  </a:t>
            </a:r>
          </a:p>
          <a:p>
            <a:pPr algn="just"/>
            <a:endParaRPr lang="en-US" dirty="0"/>
          </a:p>
        </p:txBody>
      </p:sp>
      <p:sp>
        <p:nvSpPr>
          <p:cNvPr id="4" name="Content Placeholder 3"/>
          <p:cNvSpPr>
            <a:spLocks noGrp="1"/>
          </p:cNvSpPr>
          <p:nvPr>
            <p:ph sz="half" idx="2"/>
          </p:nvPr>
        </p:nvSpPr>
        <p:spPr/>
        <p:txBody>
          <a:bodyPr>
            <a:normAutofit fontScale="92500" lnSpcReduction="20000"/>
          </a:bodyPr>
          <a:lstStyle/>
          <a:p>
            <a:r>
              <a:rPr lang="en-US" dirty="0"/>
              <a:t> Different processor each processing different task.</a:t>
            </a:r>
          </a:p>
        </p:txBody>
      </p:sp>
      <p:pic>
        <p:nvPicPr>
          <p:cNvPr id="6146" name="Picture 2"/>
          <p:cNvPicPr>
            <a:picLocks noChangeAspect="1" noChangeArrowheads="1"/>
          </p:cNvPicPr>
          <p:nvPr/>
        </p:nvPicPr>
        <p:blipFill>
          <a:blip r:embed="rId2" cstate="print"/>
          <a:srcRect/>
          <a:stretch>
            <a:fillRect/>
          </a:stretch>
        </p:blipFill>
        <p:spPr bwMode="auto">
          <a:xfrm>
            <a:off x="4929190" y="2571744"/>
            <a:ext cx="3714744" cy="1926630"/>
          </a:xfrm>
          <a:prstGeom prst="rect">
            <a:avLst/>
          </a:prstGeom>
          <a:noFill/>
          <a:ln w="9525">
            <a:noFill/>
            <a:miter lim="800000"/>
            <a:headEnd/>
            <a:tailEnd/>
          </a:ln>
          <a:effectLst/>
        </p:spPr>
      </p:pic>
      <p:pic>
        <p:nvPicPr>
          <p:cNvPr id="6147" name="Picture 3"/>
          <p:cNvPicPr>
            <a:picLocks noChangeAspect="1" noChangeArrowheads="1"/>
          </p:cNvPicPr>
          <p:nvPr/>
        </p:nvPicPr>
        <p:blipFill>
          <a:blip r:embed="rId3" cstate="print"/>
          <a:srcRect/>
          <a:stretch>
            <a:fillRect/>
          </a:stretch>
        </p:blipFill>
        <p:spPr bwMode="auto">
          <a:xfrm>
            <a:off x="4143372" y="4562475"/>
            <a:ext cx="4362450" cy="2295525"/>
          </a:xfrm>
          <a:prstGeom prst="rect">
            <a:avLst/>
          </a:prstGeom>
          <a:noFill/>
          <a:ln w="9525">
            <a:noFill/>
            <a:miter lim="800000"/>
            <a:headEnd/>
            <a:tailEnd/>
          </a:ln>
          <a:effec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3922B45C-113E-4CFA-B16A-66064588C999}" type="slidenum">
              <a:rPr lang="en-GB"/>
              <a:pPr/>
              <a:t>31</a:t>
            </a:fld>
            <a:endParaRPr lang="en-GB"/>
          </a:p>
        </p:txBody>
      </p:sp>
      <p:sp>
        <p:nvSpPr>
          <p:cNvPr id="149506" name="Rectangle 2"/>
          <p:cNvSpPr>
            <a:spLocks noGrp="1" noChangeArrowheads="1"/>
          </p:cNvSpPr>
          <p:nvPr>
            <p:ph type="title"/>
          </p:nvPr>
        </p:nvSpPr>
        <p:spPr/>
        <p:txBody>
          <a:bodyPr/>
          <a:lstStyle/>
          <a:p>
            <a:r>
              <a:rPr lang="en-US" dirty="0"/>
              <a:t>Memory in Multiprocessor System</a:t>
            </a:r>
          </a:p>
        </p:txBody>
      </p:sp>
      <p:sp>
        <p:nvSpPr>
          <p:cNvPr id="149507" name="Rectangle 3"/>
          <p:cNvSpPr>
            <a:spLocks noGrp="1" noChangeArrowheads="1"/>
          </p:cNvSpPr>
          <p:nvPr>
            <p:ph type="body" idx="1"/>
          </p:nvPr>
        </p:nvSpPr>
        <p:spPr/>
        <p:txBody>
          <a:bodyPr/>
          <a:lstStyle/>
          <a:p>
            <a:r>
              <a:rPr lang="en-US" sz="2800" dirty="0"/>
              <a:t>Two architectures:</a:t>
            </a:r>
          </a:p>
          <a:p>
            <a:pPr lvl="1"/>
            <a:r>
              <a:rPr lang="en-US" sz="2400" dirty="0"/>
              <a:t>Shared common memory </a:t>
            </a:r>
          </a:p>
          <a:p>
            <a:pPr lvl="1"/>
            <a:r>
              <a:rPr lang="en-US" sz="2400" dirty="0"/>
              <a:t>Unshared Distributed memory. </a:t>
            </a:r>
          </a:p>
          <a:p>
            <a:pPr lvl="1"/>
            <a:endParaRPr lang="en-US" sz="2400" dirty="0"/>
          </a:p>
        </p:txBody>
      </p:sp>
    </p:spTree>
    <p:extLst>
      <p:ext uri="{BB962C8B-B14F-4D97-AF65-F5344CB8AC3E}">
        <p14:creationId xmlns:p14="http://schemas.microsoft.com/office/powerpoint/2010/main" val="35406828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Shared memory multiprocessors </a:t>
            </a:r>
            <a:br>
              <a:rPr lang="en-US" dirty="0"/>
            </a:br>
            <a:endParaRPr lang="en-US" dirty="0"/>
          </a:p>
        </p:txBody>
      </p:sp>
      <p:sp>
        <p:nvSpPr>
          <p:cNvPr id="3" name="Content Placeholder 2"/>
          <p:cNvSpPr>
            <a:spLocks noGrp="1"/>
          </p:cNvSpPr>
          <p:nvPr>
            <p:ph idx="1"/>
          </p:nvPr>
        </p:nvSpPr>
        <p:spPr/>
        <p:txBody>
          <a:bodyPr>
            <a:normAutofit fontScale="85000" lnSpcReduction="20000"/>
          </a:bodyPr>
          <a:lstStyle/>
          <a:p>
            <a:pPr algn="just"/>
            <a:r>
              <a:rPr lang="en-US" dirty="0"/>
              <a:t>Shared memory multiprocessors</a:t>
            </a:r>
          </a:p>
          <a:p>
            <a:pPr algn="just"/>
            <a:r>
              <a:rPr lang="en-US" dirty="0"/>
              <a:t>A system with multiple CPUs “sharing” the same main memory is called Shared memory multiprocessor.</a:t>
            </a:r>
          </a:p>
          <a:p>
            <a:pPr algn="just"/>
            <a:r>
              <a:rPr lang="en-US" dirty="0"/>
              <a:t>In a multiprocessor system all processes on the various CPUs share a unique logical address space.  </a:t>
            </a:r>
          </a:p>
          <a:p>
            <a:pPr algn="just"/>
            <a:r>
              <a:rPr lang="en-US" dirty="0"/>
              <a:t>Multiple processors can operate independently but share the same memory resources.  </a:t>
            </a:r>
          </a:p>
          <a:p>
            <a:pPr algn="just"/>
            <a:r>
              <a:rPr lang="en-US" dirty="0"/>
              <a:t>Changes in a memory location effected by one processor are visible to all other processors.  </a:t>
            </a:r>
          </a:p>
          <a:p>
            <a:pPr algn="just"/>
            <a:r>
              <a:rPr lang="en-US" dirty="0"/>
              <a:t>Shared memory machines can be divided into two main classes based upon memory access times: UMA , NUMA.</a:t>
            </a:r>
          </a:p>
        </p:txBody>
      </p:sp>
    </p:spTree>
    <p:extLst>
      <p:ext uri="{BB962C8B-B14F-4D97-AF65-F5344CB8AC3E}">
        <p14:creationId xmlns:p14="http://schemas.microsoft.com/office/powerpoint/2010/main" val="9952778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r>
              <a:rPr lang="en-US" dirty="0"/>
              <a:t>Uniform Memory Access (UMA)  </a:t>
            </a:r>
            <a:br>
              <a:rPr lang="en-US" dirty="0"/>
            </a:br>
            <a:endParaRPr lang="en-US" dirty="0"/>
          </a:p>
        </p:txBody>
      </p:sp>
      <p:sp>
        <p:nvSpPr>
          <p:cNvPr id="3" name="Content Placeholder 2"/>
          <p:cNvSpPr>
            <a:spLocks noGrp="1"/>
          </p:cNvSpPr>
          <p:nvPr>
            <p:ph idx="1"/>
          </p:nvPr>
        </p:nvSpPr>
        <p:spPr/>
        <p:txBody>
          <a:bodyPr>
            <a:normAutofit fontScale="92500" lnSpcReduction="20000"/>
          </a:bodyPr>
          <a:lstStyle/>
          <a:p>
            <a:pPr algn="just"/>
            <a:r>
              <a:rPr lang="en-US" dirty="0"/>
              <a:t>Most commonly represented today by Symmetric Multiprocessor (SMP) machines.</a:t>
            </a:r>
          </a:p>
          <a:p>
            <a:pPr algn="just"/>
            <a:r>
              <a:rPr lang="en-US" dirty="0"/>
              <a:t>Identical processors .</a:t>
            </a:r>
          </a:p>
          <a:p>
            <a:pPr algn="just"/>
            <a:r>
              <a:rPr lang="en-US" dirty="0"/>
              <a:t>Equal access </a:t>
            </a:r>
            <a:r>
              <a:rPr lang="en-US" dirty="0" smtClean="0"/>
              <a:t>times </a:t>
            </a:r>
            <a:r>
              <a:rPr lang="en-US" dirty="0"/>
              <a:t>to memory .</a:t>
            </a:r>
          </a:p>
          <a:p>
            <a:pPr algn="just"/>
            <a:r>
              <a:rPr lang="en-US" dirty="0"/>
              <a:t>Sometimes called CC-UMA - Cache Coherent UMA. Cache coherent means if one processor updates a location in shared memory, all the other processors know about the update. Cache coherency is accomplished at the hardware level.</a:t>
            </a:r>
          </a:p>
          <a:p>
            <a:pPr algn="just"/>
            <a:r>
              <a:rPr lang="en-US" dirty="0"/>
              <a:t>It can be used to speed up the execution of a single large program in time critical applications  </a:t>
            </a:r>
          </a:p>
          <a:p>
            <a:pPr algn="just">
              <a:buNone/>
            </a:pPr>
            <a:endParaRPr lang="en-US" dirty="0"/>
          </a:p>
        </p:txBody>
      </p:sp>
    </p:spTree>
    <p:extLst>
      <p:ext uri="{BB962C8B-B14F-4D97-AF65-F5344CB8AC3E}">
        <p14:creationId xmlns:p14="http://schemas.microsoft.com/office/powerpoint/2010/main" val="36710034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Non-Uniform Memory Access (NUMA)</a:t>
            </a:r>
          </a:p>
        </p:txBody>
      </p:sp>
      <p:sp>
        <p:nvSpPr>
          <p:cNvPr id="3" name="Content Placeholder 2"/>
          <p:cNvSpPr>
            <a:spLocks noGrp="1"/>
          </p:cNvSpPr>
          <p:nvPr>
            <p:ph idx="1"/>
          </p:nvPr>
        </p:nvSpPr>
        <p:spPr/>
        <p:txBody>
          <a:bodyPr>
            <a:normAutofit fontScale="92500" lnSpcReduction="10000"/>
          </a:bodyPr>
          <a:lstStyle/>
          <a:p>
            <a:pPr algn="just"/>
            <a:r>
              <a:rPr lang="en-US" dirty="0"/>
              <a:t>these systems have a shared logical address space, but physical memory is distributed among CPUs, so that access time to data depends on data position, in local or in a remote memory (thus the NUMA denomination)</a:t>
            </a:r>
          </a:p>
          <a:p>
            <a:pPr algn="just"/>
            <a:r>
              <a:rPr lang="en-US" dirty="0" smtClean="0"/>
              <a:t>These </a:t>
            </a:r>
            <a:r>
              <a:rPr lang="en-US" dirty="0"/>
              <a:t>systems are also called Distributed Shared Memory (DSM)architecture </a:t>
            </a:r>
          </a:p>
          <a:p>
            <a:pPr algn="just"/>
            <a:r>
              <a:rPr lang="en-US" dirty="0"/>
              <a:t>Memory access across link is slower  </a:t>
            </a:r>
          </a:p>
          <a:p>
            <a:pPr algn="just"/>
            <a:r>
              <a:rPr lang="en-US" dirty="0"/>
              <a:t>If cache coherency is maintained, then may also be called CC-NUMA - Cache Coherent NUMA   </a:t>
            </a:r>
          </a:p>
        </p:txBody>
      </p:sp>
    </p:spTree>
    <p:extLst>
      <p:ext uri="{BB962C8B-B14F-4D97-AF65-F5344CB8AC3E}">
        <p14:creationId xmlns:p14="http://schemas.microsoft.com/office/powerpoint/2010/main" val="42295513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algn="just"/>
            <a:r>
              <a:rPr lang="en-US" b="1" dirty="0"/>
              <a:t>The COMA model : </a:t>
            </a:r>
            <a:r>
              <a:rPr lang="en-US" dirty="0"/>
              <a:t>The COMA model is a special case of NUMA machine in which the distributed main memories are converted to caches. All caches form a global address space and there is no memory hierarchy at each processor node.</a:t>
            </a:r>
          </a:p>
          <a:p>
            <a:pPr algn="just"/>
            <a:r>
              <a:rPr lang="en-US" dirty="0"/>
              <a:t>Data have no specific “permanent” location (no specific memory address) where they stay and when they can be read (copied into local caches) and/or modified (first in the cache and then updated at their “permanent” location).</a:t>
            </a:r>
          </a:p>
          <a:p>
            <a:endParaRPr lang="en-US" dirty="0"/>
          </a:p>
        </p:txBody>
      </p:sp>
    </p:spTree>
    <p:extLst>
      <p:ext uri="{BB962C8B-B14F-4D97-AF65-F5344CB8AC3E}">
        <p14:creationId xmlns:p14="http://schemas.microsoft.com/office/powerpoint/2010/main" val="35041421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Shared Memory</a:t>
            </a:r>
            <a:endParaRPr lang="en-US"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386728" y="2285992"/>
            <a:ext cx="3864246" cy="2571768"/>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cstate="print"/>
          <a:srcRect/>
          <a:stretch>
            <a:fillRect/>
          </a:stretch>
        </p:blipFill>
        <p:spPr bwMode="auto">
          <a:xfrm>
            <a:off x="4485754" y="2643182"/>
            <a:ext cx="4658246" cy="1962155"/>
          </a:xfrm>
          <a:prstGeom prst="rect">
            <a:avLst/>
          </a:prstGeom>
          <a:noFill/>
          <a:ln w="9525">
            <a:noFill/>
            <a:miter lim="800000"/>
            <a:headEnd/>
            <a:tailEnd/>
          </a:ln>
          <a:effectLst/>
        </p:spPr>
      </p:pic>
      <p:sp>
        <p:nvSpPr>
          <p:cNvPr id="6" name="TextBox 5"/>
          <p:cNvSpPr txBox="1"/>
          <p:nvPr/>
        </p:nvSpPr>
        <p:spPr>
          <a:xfrm>
            <a:off x="928662" y="5072074"/>
            <a:ext cx="2928958" cy="369332"/>
          </a:xfrm>
          <a:prstGeom prst="rect">
            <a:avLst/>
          </a:prstGeom>
          <a:noFill/>
        </p:spPr>
        <p:txBody>
          <a:bodyPr wrap="square" rtlCol="0">
            <a:spAutoFit/>
          </a:bodyPr>
          <a:lstStyle/>
          <a:p>
            <a:r>
              <a:rPr lang="en-IN" dirty="0"/>
              <a:t>Uniform Memory Access</a:t>
            </a:r>
            <a:endParaRPr lang="en-US" dirty="0"/>
          </a:p>
        </p:txBody>
      </p:sp>
      <p:sp>
        <p:nvSpPr>
          <p:cNvPr id="7" name="TextBox 6"/>
          <p:cNvSpPr txBox="1"/>
          <p:nvPr/>
        </p:nvSpPr>
        <p:spPr>
          <a:xfrm>
            <a:off x="5286380" y="5072074"/>
            <a:ext cx="2928958" cy="369332"/>
          </a:xfrm>
          <a:prstGeom prst="rect">
            <a:avLst/>
          </a:prstGeom>
          <a:noFill/>
        </p:spPr>
        <p:txBody>
          <a:bodyPr wrap="square" rtlCol="0">
            <a:spAutoFit/>
          </a:bodyPr>
          <a:lstStyle/>
          <a:p>
            <a:r>
              <a:rPr lang="en-IN" dirty="0"/>
              <a:t>Non-Uniform Memory Access</a:t>
            </a:r>
            <a:endParaRPr lang="en-US" dirty="0"/>
          </a:p>
        </p:txBody>
      </p:sp>
    </p:spTree>
    <p:extLst>
      <p:ext uri="{BB962C8B-B14F-4D97-AF65-F5344CB8AC3E}">
        <p14:creationId xmlns:p14="http://schemas.microsoft.com/office/powerpoint/2010/main" val="4466930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Distributed memory systems</a:t>
            </a:r>
          </a:p>
        </p:txBody>
      </p:sp>
      <p:sp>
        <p:nvSpPr>
          <p:cNvPr id="3" name="Content Placeholder 2"/>
          <p:cNvSpPr>
            <a:spLocks noGrp="1"/>
          </p:cNvSpPr>
          <p:nvPr>
            <p:ph idx="1"/>
          </p:nvPr>
        </p:nvSpPr>
        <p:spPr>
          <a:xfrm>
            <a:off x="500034" y="1357298"/>
            <a:ext cx="8229600" cy="4525963"/>
          </a:xfrm>
        </p:spPr>
        <p:txBody>
          <a:bodyPr>
            <a:noAutofit/>
          </a:bodyPr>
          <a:lstStyle/>
          <a:p>
            <a:pPr algn="just"/>
            <a:r>
              <a:rPr lang="en-US" sz="2100" dirty="0">
                <a:latin typeface="Times New Roman" pitchFamily="18" charset="0"/>
                <a:cs typeface="Times New Roman" pitchFamily="18" charset="0"/>
              </a:rPr>
              <a:t>Distributed memory systems require a communication network to connect inter-processor memory. </a:t>
            </a:r>
          </a:p>
          <a:p>
            <a:pPr algn="just"/>
            <a:r>
              <a:rPr lang="en-US" sz="2100" dirty="0">
                <a:latin typeface="Times New Roman" pitchFamily="18" charset="0"/>
                <a:cs typeface="Times New Roman" pitchFamily="18" charset="0"/>
              </a:rPr>
              <a:t>Processors have their own local memory. </a:t>
            </a:r>
          </a:p>
          <a:p>
            <a:pPr algn="just"/>
            <a:r>
              <a:rPr lang="en-US" sz="2100" dirty="0">
                <a:latin typeface="Times New Roman" pitchFamily="18" charset="0"/>
                <a:cs typeface="Times New Roman" pitchFamily="18" charset="0"/>
              </a:rPr>
              <a:t>Memory addresses in one processor do not map to another processor, so there is no concept of global address space across all processors.</a:t>
            </a:r>
          </a:p>
          <a:p>
            <a:pPr algn="just"/>
            <a:r>
              <a:rPr lang="en-US" sz="2100" dirty="0">
                <a:latin typeface="Times New Roman" pitchFamily="18" charset="0"/>
                <a:cs typeface="Times New Roman" pitchFamily="18" charset="0"/>
              </a:rPr>
              <a:t>Because each processor has its own local memory, it operates independently. </a:t>
            </a:r>
          </a:p>
          <a:p>
            <a:pPr algn="just"/>
            <a:r>
              <a:rPr lang="en-US" sz="2100" dirty="0">
                <a:latin typeface="Times New Roman" pitchFamily="18" charset="0"/>
                <a:cs typeface="Times New Roman" pitchFamily="18" charset="0"/>
              </a:rPr>
              <a:t>Changes it makes to its local memory have no effect on the memory of other processors. Hence, the concept of cache coherency does not apply. </a:t>
            </a:r>
          </a:p>
          <a:p>
            <a:pPr algn="just"/>
            <a:r>
              <a:rPr lang="en-US" sz="2100" dirty="0">
                <a:latin typeface="Times New Roman" pitchFamily="18" charset="0"/>
                <a:cs typeface="Times New Roman" pitchFamily="18" charset="0"/>
              </a:rPr>
              <a:t>When a processor needs access to data in another processor, it is usually the task of the programmer to explicitly define how and when data is communicated. </a:t>
            </a:r>
          </a:p>
          <a:p>
            <a:pPr algn="just"/>
            <a:r>
              <a:rPr lang="en-US" sz="2100" dirty="0">
                <a:latin typeface="Times New Roman" pitchFamily="18" charset="0"/>
                <a:cs typeface="Times New Roman" pitchFamily="18" charset="0"/>
              </a:rPr>
              <a:t>Synchronization between tasks is likewise the programmer's responsibility.  </a:t>
            </a:r>
          </a:p>
        </p:txBody>
      </p:sp>
    </p:spTree>
    <p:extLst>
      <p:ext uri="{BB962C8B-B14F-4D97-AF65-F5344CB8AC3E}">
        <p14:creationId xmlns:p14="http://schemas.microsoft.com/office/powerpoint/2010/main" val="3592432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Hardware Multithreading</a:t>
            </a:r>
            <a:endParaRPr lang="en-US" dirty="0"/>
          </a:p>
        </p:txBody>
      </p:sp>
      <p:sp>
        <p:nvSpPr>
          <p:cNvPr id="3" name="Content Placeholder 2"/>
          <p:cNvSpPr>
            <a:spLocks noGrp="1"/>
          </p:cNvSpPr>
          <p:nvPr>
            <p:ph idx="1"/>
          </p:nvPr>
        </p:nvSpPr>
        <p:spPr/>
        <p:txBody>
          <a:bodyPr>
            <a:normAutofit fontScale="70000" lnSpcReduction="20000"/>
          </a:bodyPr>
          <a:lstStyle/>
          <a:p>
            <a:pPr algn="just"/>
            <a:r>
              <a:rPr lang="en-US" dirty="0"/>
              <a:t>Hardware multithreading allows multiple threads to share the functional units of a single processor in an overlapping fashion to try to utilize the hardware resources efficiently. </a:t>
            </a:r>
          </a:p>
          <a:p>
            <a:pPr algn="just"/>
            <a:r>
              <a:rPr lang="en-US" dirty="0"/>
              <a:t>To permit this sharing, the processor must duplicate the independent state of each thread. </a:t>
            </a:r>
            <a:endParaRPr lang="en-US" dirty="0" smtClean="0"/>
          </a:p>
          <a:p>
            <a:pPr algn="just"/>
            <a:r>
              <a:rPr lang="en-US" dirty="0" smtClean="0"/>
              <a:t>For </a:t>
            </a:r>
            <a:r>
              <a:rPr lang="en-US" dirty="0"/>
              <a:t>example, each thread would have a separate copy of register file and program counter. The </a:t>
            </a:r>
            <a:r>
              <a:rPr lang="en-US" dirty="0" smtClean="0"/>
              <a:t>memory </a:t>
            </a:r>
            <a:r>
              <a:rPr lang="en-US" dirty="0"/>
              <a:t>can be shared through virtual memory mechanisms, which already support multi-programming. </a:t>
            </a:r>
          </a:p>
          <a:p>
            <a:pPr algn="just"/>
            <a:r>
              <a:rPr lang="en-US" dirty="0"/>
              <a:t>In addition, hardware must support to change to a different thread relatively quickly. </a:t>
            </a:r>
            <a:endParaRPr lang="en-US" dirty="0" smtClean="0"/>
          </a:p>
          <a:p>
            <a:pPr algn="just"/>
            <a:r>
              <a:rPr lang="en-US" dirty="0" smtClean="0"/>
              <a:t>In </a:t>
            </a:r>
            <a:r>
              <a:rPr lang="en-US" dirty="0"/>
              <a:t>particular, a thread switch should be much more efficient than a process switch, which typically requires hundreds to thousands of processor cycles while a thread switch can be instantaneous</a:t>
            </a:r>
            <a:r>
              <a:rPr lang="en-US" dirty="0" smtClean="0"/>
              <a:t>.</a:t>
            </a:r>
          </a:p>
          <a:p>
            <a:pPr algn="just"/>
            <a:r>
              <a:rPr lang="en-US" dirty="0"/>
              <a:t>It Increases the utilization of a processor</a:t>
            </a:r>
          </a:p>
          <a:p>
            <a:pPr marL="0" indent="0" algn="just">
              <a:buNone/>
            </a:pP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Fine grained multi threading</a:t>
            </a:r>
            <a:endParaRPr lang="en-US" dirty="0"/>
          </a:p>
        </p:txBody>
      </p:sp>
      <p:sp>
        <p:nvSpPr>
          <p:cNvPr id="3" name="Content Placeholder 2"/>
          <p:cNvSpPr>
            <a:spLocks noGrp="1"/>
          </p:cNvSpPr>
          <p:nvPr>
            <p:ph idx="1"/>
          </p:nvPr>
        </p:nvSpPr>
        <p:spPr/>
        <p:txBody>
          <a:bodyPr>
            <a:normAutofit fontScale="70000" lnSpcReduction="20000"/>
          </a:bodyPr>
          <a:lstStyle/>
          <a:p>
            <a:pPr algn="just"/>
            <a:r>
              <a:rPr lang="en-US" dirty="0"/>
              <a:t>Fine-grained multithreading switches between threads on each instruction, resulting in interleaved execution of multiple threads. </a:t>
            </a:r>
          </a:p>
          <a:p>
            <a:pPr algn="just"/>
            <a:r>
              <a:rPr lang="en-US" dirty="0"/>
              <a:t>This interleaving is often done in a round-robin fashion, skipping any threads that are stalled at that clock cycle. </a:t>
            </a:r>
          </a:p>
          <a:p>
            <a:pPr algn="just"/>
            <a:r>
              <a:rPr lang="en-US" dirty="0"/>
              <a:t>To make fine-grained multithreading practical, processor must be able to switch threads on every clock cycle. </a:t>
            </a:r>
          </a:p>
          <a:p>
            <a:pPr algn="just"/>
            <a:r>
              <a:rPr lang="en-US" dirty="0"/>
              <a:t>One advantage of fine-grained multithreading is that it can hide throughput losses that arise from both short and long stalls, since instructions from </a:t>
            </a:r>
            <a:r>
              <a:rPr lang="en-US" dirty="0" smtClean="0"/>
              <a:t>one </a:t>
            </a:r>
            <a:r>
              <a:rPr lang="en-US" dirty="0"/>
              <a:t>threads can be executed when one thread stalls. </a:t>
            </a:r>
          </a:p>
          <a:p>
            <a:pPr algn="just"/>
            <a:r>
              <a:rPr lang="en-US" dirty="0"/>
              <a:t>The primary disadvantage of fine-grained multithreading is that it slows down execution of individual threads, since a thread that is ready to execute without stalls will be delayed by </a:t>
            </a:r>
            <a:r>
              <a:rPr lang="en-US" dirty="0" smtClean="0"/>
              <a:t>instructions or from threads</a:t>
            </a:r>
            <a:r>
              <a:rPr lang="en-US" dirty="0"/>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Goals of parallelism:</a:t>
            </a:r>
            <a:br>
              <a:rPr lang="en-US" dirty="0"/>
            </a:br>
            <a:endParaRPr lang="en-US" dirty="0"/>
          </a:p>
        </p:txBody>
      </p:sp>
      <p:sp>
        <p:nvSpPr>
          <p:cNvPr id="3" name="Content Placeholder 2"/>
          <p:cNvSpPr>
            <a:spLocks noGrp="1"/>
          </p:cNvSpPr>
          <p:nvPr>
            <p:ph idx="1"/>
          </p:nvPr>
        </p:nvSpPr>
        <p:spPr/>
        <p:txBody>
          <a:bodyPr>
            <a:normAutofit fontScale="92500" lnSpcReduction="20000"/>
          </a:bodyPr>
          <a:lstStyle/>
          <a:p>
            <a:pPr marL="457200" lvl="1" indent="0" algn="just">
              <a:buNone/>
            </a:pPr>
            <a:r>
              <a:rPr lang="en-US" dirty="0"/>
              <a:t>To increase the computational speed (</a:t>
            </a:r>
            <a:r>
              <a:rPr lang="en-US" dirty="0" err="1"/>
              <a:t>ie</a:t>
            </a:r>
            <a:r>
              <a:rPr lang="en-US" dirty="0"/>
              <a:t>) </a:t>
            </a:r>
            <a:r>
              <a:rPr lang="en-US" altLang="pt-BR" dirty="0"/>
              <a:t> to reduce the amount of time that you need to wait for a problem to be solved</a:t>
            </a:r>
            <a:endParaRPr lang="en-US" dirty="0"/>
          </a:p>
          <a:p>
            <a:pPr marL="457200" lvl="1" indent="0" algn="just">
              <a:buNone/>
            </a:pPr>
            <a:endParaRPr lang="en-US" dirty="0"/>
          </a:p>
          <a:p>
            <a:pPr marL="457200" lvl="1" indent="0" algn="just">
              <a:buNone/>
            </a:pPr>
            <a:r>
              <a:rPr lang="en-US" dirty="0"/>
              <a:t>To increase throughput (</a:t>
            </a:r>
            <a:r>
              <a:rPr lang="en-US" dirty="0" err="1"/>
              <a:t>ie</a:t>
            </a:r>
            <a:r>
              <a:rPr lang="en-US" dirty="0"/>
              <a:t>) the amount of processing that can be accomplished during a given interval of time</a:t>
            </a:r>
          </a:p>
          <a:p>
            <a:pPr lvl="1" algn="just"/>
            <a:endParaRPr lang="en-US" dirty="0"/>
          </a:p>
          <a:p>
            <a:pPr marL="457200" lvl="1" indent="0" algn="just">
              <a:buNone/>
            </a:pPr>
            <a:r>
              <a:rPr lang="en-US" dirty="0"/>
              <a:t>To improve the performance of the computer for a given clock speed</a:t>
            </a:r>
          </a:p>
          <a:p>
            <a:pPr marL="457200" lvl="1" indent="0" algn="just">
              <a:buNone/>
            </a:pPr>
            <a:endParaRPr lang="en-US" dirty="0"/>
          </a:p>
          <a:p>
            <a:pPr marL="457200" lvl="1" indent="0" algn="just">
              <a:buNone/>
            </a:pPr>
            <a:r>
              <a:rPr lang="en-US" altLang="pt-BR" dirty="0"/>
              <a:t>To solve bigger problems that might not fit in the limited memory of a single CPU</a:t>
            </a:r>
            <a:endParaRPr lang="en-US" dirty="0"/>
          </a:p>
        </p:txBody>
      </p:sp>
    </p:spTree>
    <p:extLst>
      <p:ext uri="{BB962C8B-B14F-4D97-AF65-F5344CB8AC3E}">
        <p14:creationId xmlns:p14="http://schemas.microsoft.com/office/powerpoint/2010/main" val="30932971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Coarse grained multi threading</a:t>
            </a:r>
            <a:endParaRPr lang="en-US" dirty="0"/>
          </a:p>
        </p:txBody>
      </p:sp>
      <p:sp>
        <p:nvSpPr>
          <p:cNvPr id="3" name="Content Placeholder 2"/>
          <p:cNvSpPr>
            <a:spLocks noGrp="1"/>
          </p:cNvSpPr>
          <p:nvPr>
            <p:ph idx="1"/>
          </p:nvPr>
        </p:nvSpPr>
        <p:spPr/>
        <p:txBody>
          <a:bodyPr>
            <a:normAutofit fontScale="70000" lnSpcReduction="20000"/>
          </a:bodyPr>
          <a:lstStyle/>
          <a:p>
            <a:pPr algn="just"/>
            <a:r>
              <a:rPr lang="en-US" dirty="0"/>
              <a:t>Coarse-grained multithreading was invented as an alternative to fine-grained multithreading. </a:t>
            </a:r>
          </a:p>
          <a:p>
            <a:pPr algn="just"/>
            <a:r>
              <a:rPr lang="en-US" dirty="0"/>
              <a:t>Coarse-grained multithreading switches threads only on costly stalls, such as last-level cache misses. </a:t>
            </a:r>
          </a:p>
          <a:p>
            <a:pPr algn="just"/>
            <a:r>
              <a:rPr lang="en-US" dirty="0" smtClean="0"/>
              <a:t>Instructions </a:t>
            </a:r>
            <a:r>
              <a:rPr lang="en-US" dirty="0"/>
              <a:t>from </a:t>
            </a:r>
            <a:r>
              <a:rPr lang="en-US" dirty="0" smtClean="0"/>
              <a:t>one </a:t>
            </a:r>
            <a:r>
              <a:rPr lang="en-US" dirty="0"/>
              <a:t>threads will </a:t>
            </a:r>
            <a:r>
              <a:rPr lang="en-US" dirty="0" smtClean="0"/>
              <a:t>be </a:t>
            </a:r>
            <a:r>
              <a:rPr lang="en-US" dirty="0"/>
              <a:t>issued only when a thread encounters a costly stall. </a:t>
            </a:r>
          </a:p>
          <a:p>
            <a:pPr algn="just"/>
            <a:r>
              <a:rPr lang="en-US" dirty="0"/>
              <a:t>Drawback: it is limited in its ability to overcome throughput losses, especially from shorter stalls. </a:t>
            </a:r>
          </a:p>
          <a:p>
            <a:pPr algn="just"/>
            <a:r>
              <a:rPr lang="en-US" dirty="0" smtClean="0"/>
              <a:t>A </a:t>
            </a:r>
            <a:r>
              <a:rPr lang="en-US" dirty="0"/>
              <a:t>processor with coarse-grained multithreading issues instructions from a single thread, when a stall occurs, pipeline must be emptied or frozen.</a:t>
            </a:r>
          </a:p>
          <a:p>
            <a:pPr algn="just"/>
            <a:r>
              <a:rPr lang="en-US" dirty="0"/>
              <a:t> The new thread that begins executing after stall must fill </a:t>
            </a:r>
            <a:r>
              <a:rPr lang="en-US" dirty="0" smtClean="0"/>
              <a:t>pipeline, </a:t>
            </a:r>
            <a:r>
              <a:rPr lang="en-US" dirty="0"/>
              <a:t>coarse-grained multithreading is much more useful for reducing penalty of high-cost stalls, where pipeline refill is negligible compared to stall time.</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Comparison</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1857356" y="1571612"/>
            <a:ext cx="5172075" cy="4714875"/>
          </a:xfrm>
          <a:prstGeom prst="rect">
            <a:avLst/>
          </a:prstGeom>
          <a:noFill/>
          <a:ln w="9525">
            <a:noFill/>
            <a:miter lim="800000"/>
            <a:headEnd/>
            <a:tailEnd/>
          </a:ln>
          <a:effectLst/>
        </p:spPr>
      </p:pic>
      <p:sp>
        <p:nvSpPr>
          <p:cNvPr id="5" name="Rectangle 4"/>
          <p:cNvSpPr/>
          <p:nvPr/>
        </p:nvSpPr>
        <p:spPr>
          <a:xfrm>
            <a:off x="4714876" y="4357694"/>
            <a:ext cx="1143008" cy="192882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2205" y="482600"/>
            <a:ext cx="5340350" cy="695960"/>
          </a:xfrm>
          <a:prstGeom prst="rect">
            <a:avLst/>
          </a:prstGeom>
        </p:spPr>
        <p:txBody>
          <a:bodyPr vert="horz" wrap="square" lIns="0" tIns="12065" rIns="0" bIns="0" rtlCol="0">
            <a:spAutoFit/>
          </a:bodyPr>
          <a:lstStyle/>
          <a:p>
            <a:pPr marL="12700">
              <a:lnSpc>
                <a:spcPct val="100000"/>
              </a:lnSpc>
              <a:spcBef>
                <a:spcPts val="95"/>
              </a:spcBef>
            </a:pPr>
            <a:r>
              <a:rPr sz="4400" spc="-5" dirty="0"/>
              <a:t>Single-core</a:t>
            </a:r>
            <a:r>
              <a:rPr sz="4400" spc="-25" dirty="0"/>
              <a:t> </a:t>
            </a:r>
            <a:r>
              <a:rPr sz="4400" spc="-5" dirty="0"/>
              <a:t>computer</a:t>
            </a:r>
            <a:endParaRPr sz="4400"/>
          </a:p>
        </p:txBody>
      </p:sp>
      <p:sp>
        <p:nvSpPr>
          <p:cNvPr id="3" name="object 3"/>
          <p:cNvSpPr/>
          <p:nvPr/>
        </p:nvSpPr>
        <p:spPr>
          <a:xfrm>
            <a:off x="1495735" y="1447800"/>
            <a:ext cx="6480118" cy="4526279"/>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295400" y="1371600"/>
            <a:ext cx="2819400" cy="2362200"/>
          </a:xfrm>
          <a:custGeom>
            <a:avLst/>
            <a:gdLst/>
            <a:ahLst/>
            <a:cxnLst/>
            <a:rect l="l" t="t" r="r" b="b"/>
            <a:pathLst>
              <a:path w="2819400" h="2362200">
                <a:moveTo>
                  <a:pt x="0" y="0"/>
                </a:moveTo>
                <a:lnTo>
                  <a:pt x="0" y="2362200"/>
                </a:lnTo>
                <a:lnTo>
                  <a:pt x="2819400" y="2362200"/>
                </a:lnTo>
                <a:lnTo>
                  <a:pt x="2819400" y="0"/>
                </a:lnTo>
                <a:lnTo>
                  <a:pt x="0" y="0"/>
                </a:lnTo>
                <a:close/>
              </a:path>
            </a:pathLst>
          </a:custGeom>
          <a:ln w="25400">
            <a:solidFill>
              <a:srgbClr val="FF0101"/>
            </a:solidFill>
          </a:ln>
        </p:spPr>
        <p:txBody>
          <a:bodyPr wrap="square" lIns="0" tIns="0" rIns="0" bIns="0" rtlCol="0"/>
          <a:lstStyle/>
          <a:p>
            <a:endParaRPr/>
          </a:p>
        </p:txBody>
      </p:sp>
      <p:sp>
        <p:nvSpPr>
          <p:cNvPr id="5" name="object 5"/>
          <p:cNvSpPr txBox="1"/>
          <p:nvPr/>
        </p:nvSpPr>
        <p:spPr>
          <a:xfrm>
            <a:off x="8456421" y="6293072"/>
            <a:ext cx="164465" cy="252729"/>
          </a:xfrm>
          <a:prstGeom prst="rect">
            <a:avLst/>
          </a:prstGeom>
        </p:spPr>
        <p:txBody>
          <a:bodyPr vert="horz" wrap="square" lIns="0" tIns="0" rIns="0" bIns="0" rtlCol="0">
            <a:spAutoFit/>
          </a:bodyPr>
          <a:lstStyle/>
          <a:p>
            <a:pPr marL="25400">
              <a:lnSpc>
                <a:spcPts val="1870"/>
              </a:lnSpc>
            </a:pPr>
            <a:fld id="{81D60167-4931-47E6-BA6A-407CBD079E47}" type="slidenum">
              <a:rPr sz="1600" dirty="0">
                <a:latin typeface="Arial"/>
                <a:cs typeface="Arial"/>
              </a:rPr>
              <a:pPr marL="25400">
                <a:lnSpc>
                  <a:spcPts val="1870"/>
                </a:lnSpc>
              </a:pPr>
              <a:t>42</a:t>
            </a:fld>
            <a:endParaRPr sz="1600">
              <a:latin typeface="Arial"/>
              <a:cs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886966" y="482600"/>
            <a:ext cx="5368925" cy="695960"/>
          </a:xfrm>
          <a:prstGeom prst="rect">
            <a:avLst/>
          </a:prstGeom>
        </p:spPr>
        <p:txBody>
          <a:bodyPr vert="horz" wrap="square" lIns="0" tIns="12065" rIns="0" bIns="0" rtlCol="0">
            <a:spAutoFit/>
          </a:bodyPr>
          <a:lstStyle/>
          <a:p>
            <a:pPr marL="12700">
              <a:lnSpc>
                <a:spcPct val="100000"/>
              </a:lnSpc>
              <a:spcBef>
                <a:spcPts val="95"/>
              </a:spcBef>
            </a:pPr>
            <a:r>
              <a:rPr sz="4400" spc="-5" dirty="0">
                <a:latin typeface="Arial"/>
                <a:cs typeface="Arial"/>
              </a:rPr>
              <a:t>Single-core CPU</a:t>
            </a:r>
            <a:r>
              <a:rPr sz="4400" spc="-30" dirty="0">
                <a:latin typeface="Arial"/>
                <a:cs typeface="Arial"/>
              </a:rPr>
              <a:t> </a:t>
            </a:r>
            <a:r>
              <a:rPr sz="4400" spc="-5" dirty="0">
                <a:latin typeface="Arial"/>
                <a:cs typeface="Arial"/>
              </a:rPr>
              <a:t>chip</a:t>
            </a:r>
            <a:endParaRPr sz="4400">
              <a:latin typeface="Arial"/>
              <a:cs typeface="Arial"/>
            </a:endParaRPr>
          </a:p>
        </p:txBody>
      </p:sp>
      <p:sp>
        <p:nvSpPr>
          <p:cNvPr id="3" name="object 3"/>
          <p:cNvSpPr/>
          <p:nvPr/>
        </p:nvSpPr>
        <p:spPr>
          <a:xfrm>
            <a:off x="1818507" y="1600200"/>
            <a:ext cx="6023996" cy="4145279"/>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2895600" y="2057400"/>
            <a:ext cx="2998470" cy="1852930"/>
          </a:xfrm>
          <a:custGeom>
            <a:avLst/>
            <a:gdLst/>
            <a:ahLst/>
            <a:cxnLst/>
            <a:rect l="l" t="t" r="r" b="b"/>
            <a:pathLst>
              <a:path w="2998470" h="1852929">
                <a:moveTo>
                  <a:pt x="0" y="0"/>
                </a:moveTo>
                <a:lnTo>
                  <a:pt x="0" y="1852422"/>
                </a:lnTo>
                <a:lnTo>
                  <a:pt x="2998470" y="1852421"/>
                </a:lnTo>
                <a:lnTo>
                  <a:pt x="2998470" y="0"/>
                </a:lnTo>
                <a:lnTo>
                  <a:pt x="0" y="0"/>
                </a:lnTo>
                <a:close/>
              </a:path>
            </a:pathLst>
          </a:custGeom>
          <a:ln w="25400">
            <a:solidFill>
              <a:srgbClr val="FF0101"/>
            </a:solidFill>
          </a:ln>
        </p:spPr>
        <p:txBody>
          <a:bodyPr wrap="square" lIns="0" tIns="0" rIns="0" bIns="0" rtlCol="0"/>
          <a:lstStyle/>
          <a:p>
            <a:endParaRPr/>
          </a:p>
        </p:txBody>
      </p:sp>
      <p:sp>
        <p:nvSpPr>
          <p:cNvPr id="5" name="object 5"/>
          <p:cNvSpPr/>
          <p:nvPr/>
        </p:nvSpPr>
        <p:spPr>
          <a:xfrm>
            <a:off x="5867400" y="2045970"/>
            <a:ext cx="1301750" cy="697230"/>
          </a:xfrm>
          <a:custGeom>
            <a:avLst/>
            <a:gdLst/>
            <a:ahLst/>
            <a:cxnLst/>
            <a:rect l="l" t="t" r="r" b="b"/>
            <a:pathLst>
              <a:path w="1301750" h="697230">
                <a:moveTo>
                  <a:pt x="106157" y="626682"/>
                </a:moveTo>
                <a:lnTo>
                  <a:pt x="82296" y="581406"/>
                </a:lnTo>
                <a:lnTo>
                  <a:pt x="0" y="697230"/>
                </a:lnTo>
                <a:lnTo>
                  <a:pt x="95250" y="695181"/>
                </a:lnTo>
                <a:lnTo>
                  <a:pt x="95250" y="632460"/>
                </a:lnTo>
                <a:lnTo>
                  <a:pt x="106157" y="626682"/>
                </a:lnTo>
                <a:close/>
              </a:path>
              <a:path w="1301750" h="697230">
                <a:moveTo>
                  <a:pt x="118072" y="649289"/>
                </a:moveTo>
                <a:lnTo>
                  <a:pt x="106157" y="626682"/>
                </a:lnTo>
                <a:lnTo>
                  <a:pt x="95250" y="632460"/>
                </a:lnTo>
                <a:lnTo>
                  <a:pt x="106679" y="655319"/>
                </a:lnTo>
                <a:lnTo>
                  <a:pt x="118072" y="649289"/>
                </a:lnTo>
                <a:close/>
              </a:path>
              <a:path w="1301750" h="697230">
                <a:moveTo>
                  <a:pt x="141732" y="694182"/>
                </a:moveTo>
                <a:lnTo>
                  <a:pt x="118072" y="649289"/>
                </a:lnTo>
                <a:lnTo>
                  <a:pt x="106679" y="655319"/>
                </a:lnTo>
                <a:lnTo>
                  <a:pt x="95250" y="632460"/>
                </a:lnTo>
                <a:lnTo>
                  <a:pt x="95250" y="695181"/>
                </a:lnTo>
                <a:lnTo>
                  <a:pt x="141732" y="694182"/>
                </a:lnTo>
                <a:close/>
              </a:path>
              <a:path w="1301750" h="697230">
                <a:moveTo>
                  <a:pt x="1301496" y="22860"/>
                </a:moveTo>
                <a:lnTo>
                  <a:pt x="1289303" y="0"/>
                </a:lnTo>
                <a:lnTo>
                  <a:pt x="106157" y="626682"/>
                </a:lnTo>
                <a:lnTo>
                  <a:pt x="118072" y="649289"/>
                </a:lnTo>
                <a:lnTo>
                  <a:pt x="1301496" y="22860"/>
                </a:lnTo>
                <a:close/>
              </a:path>
            </a:pathLst>
          </a:custGeom>
          <a:solidFill>
            <a:srgbClr val="FF0101"/>
          </a:solidFill>
        </p:spPr>
        <p:txBody>
          <a:bodyPr wrap="square" lIns="0" tIns="0" rIns="0" bIns="0" rtlCol="0"/>
          <a:lstStyle/>
          <a:p>
            <a:endParaRPr/>
          </a:p>
        </p:txBody>
      </p:sp>
      <p:sp>
        <p:nvSpPr>
          <p:cNvPr id="6" name="object 6"/>
          <p:cNvSpPr txBox="1"/>
          <p:nvPr/>
        </p:nvSpPr>
        <p:spPr>
          <a:xfrm>
            <a:off x="6785102" y="1550923"/>
            <a:ext cx="1511300"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3300"/>
                </a:solidFill>
                <a:latin typeface="Arial"/>
                <a:cs typeface="Arial"/>
              </a:rPr>
              <a:t>the single</a:t>
            </a:r>
            <a:r>
              <a:rPr sz="1800" spc="-85" dirty="0">
                <a:solidFill>
                  <a:srgbClr val="FF3300"/>
                </a:solidFill>
                <a:latin typeface="Arial"/>
                <a:cs typeface="Arial"/>
              </a:rPr>
              <a:t> </a:t>
            </a:r>
            <a:r>
              <a:rPr sz="1800" spc="-5" dirty="0">
                <a:solidFill>
                  <a:srgbClr val="FF3300"/>
                </a:solidFill>
                <a:latin typeface="Arial"/>
                <a:cs typeface="Arial"/>
              </a:rPr>
              <a:t>core</a:t>
            </a:r>
            <a:endParaRPr sz="1800">
              <a:latin typeface="Arial"/>
              <a:cs typeface="Arial"/>
            </a:endParaRPr>
          </a:p>
        </p:txBody>
      </p:sp>
      <p:sp>
        <p:nvSpPr>
          <p:cNvPr id="7" name="object 7"/>
          <p:cNvSpPr txBox="1"/>
          <p:nvPr/>
        </p:nvSpPr>
        <p:spPr>
          <a:xfrm>
            <a:off x="8456421" y="6293072"/>
            <a:ext cx="164465" cy="252729"/>
          </a:xfrm>
          <a:prstGeom prst="rect">
            <a:avLst/>
          </a:prstGeom>
        </p:spPr>
        <p:txBody>
          <a:bodyPr vert="horz" wrap="square" lIns="0" tIns="0" rIns="0" bIns="0" rtlCol="0">
            <a:spAutoFit/>
          </a:bodyPr>
          <a:lstStyle/>
          <a:p>
            <a:pPr marL="25400">
              <a:lnSpc>
                <a:spcPts val="1870"/>
              </a:lnSpc>
            </a:pPr>
            <a:fld id="{81D60167-4931-47E6-BA6A-407CBD079E47}" type="slidenum">
              <a:rPr sz="1600" dirty="0">
                <a:latin typeface="Arial"/>
                <a:cs typeface="Arial"/>
              </a:rPr>
              <a:pPr marL="25400">
                <a:lnSpc>
                  <a:spcPts val="1870"/>
                </a:lnSpc>
              </a:pPr>
              <a:t>43</a:t>
            </a:fld>
            <a:endParaRPr sz="1600">
              <a:latin typeface="Arial"/>
              <a:cs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54555" y="208280"/>
            <a:ext cx="5834380" cy="695960"/>
          </a:xfrm>
          <a:prstGeom prst="rect">
            <a:avLst/>
          </a:prstGeom>
        </p:spPr>
        <p:txBody>
          <a:bodyPr vert="horz" wrap="square" lIns="0" tIns="12065" rIns="0" bIns="0" rtlCol="0">
            <a:spAutoFit/>
          </a:bodyPr>
          <a:lstStyle/>
          <a:p>
            <a:pPr marL="12700">
              <a:lnSpc>
                <a:spcPct val="100000"/>
              </a:lnSpc>
              <a:spcBef>
                <a:spcPts val="95"/>
              </a:spcBef>
            </a:pPr>
            <a:r>
              <a:rPr sz="4400" spc="-5" dirty="0"/>
              <a:t>Multi-core architectures</a:t>
            </a:r>
            <a:endParaRPr sz="4400"/>
          </a:p>
        </p:txBody>
      </p:sp>
      <p:sp>
        <p:nvSpPr>
          <p:cNvPr id="3" name="object 3"/>
          <p:cNvSpPr/>
          <p:nvPr/>
        </p:nvSpPr>
        <p:spPr>
          <a:xfrm>
            <a:off x="571472" y="2857496"/>
            <a:ext cx="8166049" cy="2630423"/>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536701" y="1393951"/>
            <a:ext cx="7471409" cy="1402307"/>
          </a:xfrm>
          <a:prstGeom prst="rect">
            <a:avLst/>
          </a:prstGeom>
        </p:spPr>
        <p:txBody>
          <a:bodyPr vert="horz" wrap="square" lIns="0" tIns="12065" rIns="0" bIns="0" rtlCol="0">
            <a:spAutoFit/>
          </a:bodyPr>
          <a:lstStyle/>
          <a:p>
            <a:pPr marL="355600" marR="817880" indent="-343535">
              <a:lnSpc>
                <a:spcPct val="100000"/>
              </a:lnSpc>
              <a:spcBef>
                <a:spcPts val="95"/>
              </a:spcBef>
              <a:buChar char="•"/>
              <a:tabLst>
                <a:tab pos="354965" algn="l"/>
                <a:tab pos="355600" algn="l"/>
              </a:tabLst>
            </a:pPr>
            <a:r>
              <a:rPr sz="3200" spc="-10" dirty="0">
                <a:latin typeface="Arial"/>
                <a:cs typeface="Arial"/>
              </a:rPr>
              <a:t>Replicate multiple processor </a:t>
            </a:r>
            <a:r>
              <a:rPr sz="3200" spc="-5" dirty="0">
                <a:latin typeface="Arial"/>
                <a:cs typeface="Arial"/>
              </a:rPr>
              <a:t>cores on a  single</a:t>
            </a:r>
            <a:r>
              <a:rPr sz="3200" spc="-10" dirty="0">
                <a:latin typeface="Arial"/>
                <a:cs typeface="Arial"/>
              </a:rPr>
              <a:t> die.</a:t>
            </a:r>
            <a:endParaRPr sz="3200" dirty="0">
              <a:latin typeface="Arial"/>
              <a:cs typeface="Arial"/>
            </a:endParaRPr>
          </a:p>
          <a:p>
            <a:pPr marL="687070">
              <a:lnSpc>
                <a:spcPct val="100000"/>
              </a:lnSpc>
              <a:spcBef>
                <a:spcPts val="975"/>
              </a:spcBef>
              <a:tabLst>
                <a:tab pos="2439035" algn="l"/>
                <a:tab pos="4114800" algn="l"/>
                <a:tab pos="5867400" algn="l"/>
              </a:tabLst>
            </a:pPr>
            <a:r>
              <a:rPr sz="1800" dirty="0">
                <a:solidFill>
                  <a:srgbClr val="0000FF"/>
                </a:solidFill>
                <a:latin typeface="Arial"/>
                <a:cs typeface="Arial"/>
              </a:rPr>
              <a:t>Core</a:t>
            </a:r>
            <a:r>
              <a:rPr sz="1800" spc="-5" dirty="0">
                <a:solidFill>
                  <a:srgbClr val="0000FF"/>
                </a:solidFill>
                <a:latin typeface="Arial"/>
                <a:cs typeface="Arial"/>
              </a:rPr>
              <a:t> </a:t>
            </a:r>
            <a:r>
              <a:rPr sz="1800" dirty="0">
                <a:solidFill>
                  <a:srgbClr val="0000FF"/>
                </a:solidFill>
                <a:latin typeface="Arial"/>
                <a:cs typeface="Arial"/>
              </a:rPr>
              <a:t>1	Core</a:t>
            </a:r>
            <a:r>
              <a:rPr sz="1800" spc="-5" dirty="0">
                <a:solidFill>
                  <a:srgbClr val="0000FF"/>
                </a:solidFill>
                <a:latin typeface="Arial"/>
                <a:cs typeface="Arial"/>
              </a:rPr>
              <a:t> </a:t>
            </a:r>
            <a:r>
              <a:rPr sz="1800" dirty="0">
                <a:solidFill>
                  <a:srgbClr val="0000FF"/>
                </a:solidFill>
                <a:latin typeface="Arial"/>
                <a:cs typeface="Arial"/>
              </a:rPr>
              <a:t>2	Core</a:t>
            </a:r>
            <a:r>
              <a:rPr sz="1800" spc="-5" dirty="0">
                <a:solidFill>
                  <a:srgbClr val="0000FF"/>
                </a:solidFill>
                <a:latin typeface="Arial"/>
                <a:cs typeface="Arial"/>
              </a:rPr>
              <a:t> </a:t>
            </a:r>
            <a:r>
              <a:rPr sz="1800" dirty="0">
                <a:solidFill>
                  <a:srgbClr val="0000FF"/>
                </a:solidFill>
                <a:latin typeface="Arial"/>
                <a:cs typeface="Arial"/>
              </a:rPr>
              <a:t>3	Core</a:t>
            </a:r>
            <a:r>
              <a:rPr sz="1800" spc="-15" dirty="0">
                <a:solidFill>
                  <a:srgbClr val="0000FF"/>
                </a:solidFill>
                <a:latin typeface="Arial"/>
                <a:cs typeface="Arial"/>
              </a:rPr>
              <a:t> </a:t>
            </a:r>
            <a:r>
              <a:rPr sz="1800" dirty="0">
                <a:solidFill>
                  <a:srgbClr val="0000FF"/>
                </a:solidFill>
                <a:latin typeface="Arial"/>
                <a:cs typeface="Arial"/>
              </a:rPr>
              <a:t>4</a:t>
            </a:r>
            <a:endParaRPr sz="1800" dirty="0">
              <a:latin typeface="Arial"/>
              <a:cs typeface="Arial"/>
            </a:endParaRPr>
          </a:p>
        </p:txBody>
      </p:sp>
      <p:sp>
        <p:nvSpPr>
          <p:cNvPr id="5" name="object 5"/>
          <p:cNvSpPr txBox="1"/>
          <p:nvPr/>
        </p:nvSpPr>
        <p:spPr>
          <a:xfrm>
            <a:off x="8469121" y="6293072"/>
            <a:ext cx="139065" cy="252729"/>
          </a:xfrm>
          <a:prstGeom prst="rect">
            <a:avLst/>
          </a:prstGeom>
        </p:spPr>
        <p:txBody>
          <a:bodyPr vert="horz" wrap="square" lIns="0" tIns="0" rIns="0" bIns="0" rtlCol="0">
            <a:spAutoFit/>
          </a:bodyPr>
          <a:lstStyle/>
          <a:p>
            <a:pPr marL="12700">
              <a:lnSpc>
                <a:spcPts val="1870"/>
              </a:lnSpc>
            </a:pPr>
            <a:r>
              <a:rPr sz="1600" dirty="0">
                <a:latin typeface="Arial"/>
                <a:cs typeface="Arial"/>
              </a:rPr>
              <a:t>4</a:t>
            </a:r>
            <a:endParaRPr sz="1600">
              <a:latin typeface="Arial"/>
              <a:cs typeface="Arial"/>
            </a:endParaRPr>
          </a:p>
        </p:txBody>
      </p:sp>
      <p:sp>
        <p:nvSpPr>
          <p:cNvPr id="6" name="object 6"/>
          <p:cNvSpPr txBox="1"/>
          <p:nvPr/>
        </p:nvSpPr>
        <p:spPr>
          <a:xfrm>
            <a:off x="677679" y="6325164"/>
            <a:ext cx="2058035" cy="281305"/>
          </a:xfrm>
          <a:prstGeom prst="rect">
            <a:avLst/>
          </a:prstGeom>
        </p:spPr>
        <p:txBody>
          <a:bodyPr vert="horz" wrap="square" lIns="0" tIns="0" rIns="0" bIns="0" rtlCol="0">
            <a:spAutoFit/>
          </a:bodyPr>
          <a:lstStyle/>
          <a:p>
            <a:pPr marL="12700">
              <a:lnSpc>
                <a:spcPts val="2090"/>
              </a:lnSpc>
            </a:pPr>
            <a:r>
              <a:rPr sz="1800" dirty="0">
                <a:latin typeface="Arial"/>
                <a:cs typeface="Arial"/>
              </a:rPr>
              <a:t>Multi-core </a:t>
            </a:r>
            <a:r>
              <a:rPr sz="1800" spc="-5" dirty="0">
                <a:latin typeface="Arial"/>
                <a:cs typeface="Arial"/>
              </a:rPr>
              <a:t>CPU</a:t>
            </a:r>
            <a:r>
              <a:rPr sz="1800" spc="-95" dirty="0">
                <a:latin typeface="Arial"/>
                <a:cs typeface="Arial"/>
              </a:rPr>
              <a:t> </a:t>
            </a:r>
            <a:r>
              <a:rPr sz="1800" dirty="0">
                <a:latin typeface="Arial"/>
                <a:cs typeface="Arial"/>
              </a:rPr>
              <a:t>chip</a:t>
            </a:r>
            <a:endParaRPr sz="1800">
              <a:latin typeface="Arial"/>
              <a:cs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sldNum" sz="quarter" idx="4294967295"/>
          </p:nvPr>
        </p:nvSpPr>
        <p:spPr>
          <a:xfrm>
            <a:off x="8343645" y="6293072"/>
            <a:ext cx="276859" cy="252729"/>
          </a:xfrm>
          <a:prstGeom prst="rect">
            <a:avLst/>
          </a:prstGeom>
        </p:spPr>
        <p:txBody>
          <a:bodyPr vert="horz" wrap="square" lIns="0" tIns="0" rIns="0" bIns="0" rtlCol="0">
            <a:spAutoFit/>
          </a:bodyPr>
          <a:lstStyle/>
          <a:p>
            <a:pPr marL="25400">
              <a:lnSpc>
                <a:spcPts val="1870"/>
              </a:lnSpc>
            </a:pPr>
            <a:fld id="{81D60167-4931-47E6-BA6A-407CBD079E47}" type="slidenum">
              <a:rPr dirty="0"/>
              <a:pPr marL="25400">
                <a:lnSpc>
                  <a:spcPts val="1870"/>
                </a:lnSpc>
              </a:pPr>
              <a:t>45</a:t>
            </a:fld>
            <a:endParaRPr dirty="0"/>
          </a:p>
        </p:txBody>
      </p:sp>
      <p:sp>
        <p:nvSpPr>
          <p:cNvPr id="2" name="object 2"/>
          <p:cNvSpPr txBox="1">
            <a:spLocks noGrp="1"/>
          </p:cNvSpPr>
          <p:nvPr>
            <p:ph type="title"/>
          </p:nvPr>
        </p:nvSpPr>
        <p:spPr>
          <a:xfrm>
            <a:off x="2074417" y="482600"/>
            <a:ext cx="4995545" cy="695960"/>
          </a:xfrm>
          <a:prstGeom prst="rect">
            <a:avLst/>
          </a:prstGeom>
        </p:spPr>
        <p:txBody>
          <a:bodyPr vert="horz" wrap="square" lIns="0" tIns="12065" rIns="0" bIns="0" rtlCol="0">
            <a:spAutoFit/>
          </a:bodyPr>
          <a:lstStyle/>
          <a:p>
            <a:pPr marL="12700">
              <a:lnSpc>
                <a:spcPct val="100000"/>
              </a:lnSpc>
              <a:spcBef>
                <a:spcPts val="95"/>
              </a:spcBef>
            </a:pPr>
            <a:r>
              <a:rPr sz="4400" spc="-5" dirty="0"/>
              <a:t>Multi-core CPU</a:t>
            </a:r>
            <a:r>
              <a:rPr sz="4400" spc="-30" dirty="0"/>
              <a:t> </a:t>
            </a:r>
            <a:r>
              <a:rPr sz="4400" spc="-5" dirty="0"/>
              <a:t>chip</a:t>
            </a:r>
            <a:endParaRPr sz="4400"/>
          </a:p>
        </p:txBody>
      </p:sp>
      <p:sp>
        <p:nvSpPr>
          <p:cNvPr id="3" name="object 3"/>
          <p:cNvSpPr txBox="1"/>
          <p:nvPr/>
        </p:nvSpPr>
        <p:spPr>
          <a:xfrm>
            <a:off x="536701" y="1525482"/>
            <a:ext cx="7855584" cy="1194435"/>
          </a:xfrm>
          <a:prstGeom prst="rect">
            <a:avLst/>
          </a:prstGeom>
        </p:spPr>
        <p:txBody>
          <a:bodyPr vert="horz" wrap="square" lIns="0" tIns="109220" rIns="0" bIns="0" rtlCol="0">
            <a:spAutoFit/>
          </a:bodyPr>
          <a:lstStyle/>
          <a:p>
            <a:pPr marL="354965" indent="-342900">
              <a:lnSpc>
                <a:spcPct val="100000"/>
              </a:lnSpc>
              <a:spcBef>
                <a:spcPts val="860"/>
              </a:spcBef>
              <a:buChar char="•"/>
              <a:tabLst>
                <a:tab pos="354965" algn="l"/>
                <a:tab pos="355600" algn="l"/>
              </a:tabLst>
            </a:pPr>
            <a:r>
              <a:rPr sz="3200" spc="-5" dirty="0">
                <a:latin typeface="Arial"/>
                <a:cs typeface="Arial"/>
              </a:rPr>
              <a:t>The cores fit on a single </a:t>
            </a:r>
            <a:r>
              <a:rPr sz="3200" spc="-10" dirty="0">
                <a:latin typeface="Arial"/>
                <a:cs typeface="Arial"/>
              </a:rPr>
              <a:t>processor</a:t>
            </a:r>
            <a:r>
              <a:rPr sz="3200" spc="-25" dirty="0">
                <a:latin typeface="Arial"/>
                <a:cs typeface="Arial"/>
              </a:rPr>
              <a:t> </a:t>
            </a:r>
            <a:r>
              <a:rPr sz="3200" spc="-10" dirty="0">
                <a:latin typeface="Arial"/>
                <a:cs typeface="Arial"/>
              </a:rPr>
              <a:t>socket</a:t>
            </a:r>
            <a:endParaRPr sz="3200">
              <a:latin typeface="Arial"/>
              <a:cs typeface="Arial"/>
            </a:endParaRPr>
          </a:p>
          <a:p>
            <a:pPr marL="354965" indent="-342900">
              <a:lnSpc>
                <a:spcPct val="100000"/>
              </a:lnSpc>
              <a:spcBef>
                <a:spcPts val="765"/>
              </a:spcBef>
              <a:buChar char="•"/>
              <a:tabLst>
                <a:tab pos="354965" algn="l"/>
                <a:tab pos="355600" algn="l"/>
              </a:tabLst>
            </a:pPr>
            <a:r>
              <a:rPr sz="3200" spc="-5" dirty="0">
                <a:latin typeface="Arial"/>
                <a:cs typeface="Arial"/>
              </a:rPr>
              <a:t>Also called CMP (Chip</a:t>
            </a:r>
            <a:r>
              <a:rPr sz="3200" spc="-20" dirty="0">
                <a:latin typeface="Arial"/>
                <a:cs typeface="Arial"/>
              </a:rPr>
              <a:t> </a:t>
            </a:r>
            <a:r>
              <a:rPr sz="3200" spc="-10" dirty="0">
                <a:latin typeface="Arial"/>
                <a:cs typeface="Arial"/>
              </a:rPr>
              <a:t>Multi-Processor)</a:t>
            </a:r>
            <a:endParaRPr sz="3200">
              <a:latin typeface="Arial"/>
              <a:cs typeface="Arial"/>
            </a:endParaRPr>
          </a:p>
        </p:txBody>
      </p:sp>
      <p:graphicFrame>
        <p:nvGraphicFramePr>
          <p:cNvPr id="4" name="object 4"/>
          <p:cNvGraphicFramePr>
            <a:graphicFrameLocks noGrp="1"/>
          </p:cNvGraphicFramePr>
          <p:nvPr/>
        </p:nvGraphicFramePr>
        <p:xfrm>
          <a:off x="1054100" y="3035300"/>
          <a:ext cx="7211694" cy="3395472"/>
        </p:xfrm>
        <a:graphic>
          <a:graphicData uri="http://schemas.openxmlformats.org/drawingml/2006/table">
            <a:tbl>
              <a:tblPr firstRow="1" bandRow="1">
                <a:tableStyleId>{2D5ABB26-0587-4C30-8999-92F81FD0307C}</a:tableStyleId>
              </a:tblPr>
              <a:tblGrid>
                <a:gridCol w="1758950">
                  <a:extLst>
                    <a:ext uri="{9D8B030D-6E8A-4147-A177-3AD203B41FA5}">
                      <a16:colId xmlns="" xmlns:a16="http://schemas.microsoft.com/office/drawing/2014/main" val="20000"/>
                    </a:ext>
                  </a:extLst>
                </a:gridCol>
                <a:gridCol w="1847214">
                  <a:extLst>
                    <a:ext uri="{9D8B030D-6E8A-4147-A177-3AD203B41FA5}">
                      <a16:colId xmlns="" xmlns:a16="http://schemas.microsoft.com/office/drawing/2014/main" val="20001"/>
                    </a:ext>
                  </a:extLst>
                </a:gridCol>
                <a:gridCol w="1803400">
                  <a:extLst>
                    <a:ext uri="{9D8B030D-6E8A-4147-A177-3AD203B41FA5}">
                      <a16:colId xmlns="" xmlns:a16="http://schemas.microsoft.com/office/drawing/2014/main" val="20002"/>
                    </a:ext>
                  </a:extLst>
                </a:gridCol>
                <a:gridCol w="1802130">
                  <a:extLst>
                    <a:ext uri="{9D8B030D-6E8A-4147-A177-3AD203B41FA5}">
                      <a16:colId xmlns="" xmlns:a16="http://schemas.microsoft.com/office/drawing/2014/main" val="20003"/>
                    </a:ext>
                  </a:extLst>
                </a:gridCol>
              </a:tblGrid>
              <a:tr h="3395472">
                <a:tc>
                  <a:txBody>
                    <a:bodyPr/>
                    <a:lstStyle/>
                    <a:p>
                      <a:pPr>
                        <a:lnSpc>
                          <a:spcPct val="100000"/>
                        </a:lnSpc>
                      </a:pPr>
                      <a:endParaRPr sz="2000">
                        <a:latin typeface="Times New Roman"/>
                        <a:cs typeface="Times New Roman"/>
                      </a:endParaRPr>
                    </a:p>
                    <a:p>
                      <a:pPr>
                        <a:lnSpc>
                          <a:spcPct val="100000"/>
                        </a:lnSpc>
                      </a:pPr>
                      <a:endParaRPr sz="2000">
                        <a:latin typeface="Times New Roman"/>
                        <a:cs typeface="Times New Roman"/>
                      </a:endParaRPr>
                    </a:p>
                    <a:p>
                      <a:pPr>
                        <a:lnSpc>
                          <a:spcPct val="100000"/>
                        </a:lnSpc>
                        <a:spcBef>
                          <a:spcPts val="10"/>
                        </a:spcBef>
                      </a:pPr>
                      <a:endParaRPr sz="2000">
                        <a:latin typeface="Times New Roman"/>
                        <a:cs typeface="Times New Roman"/>
                      </a:endParaRPr>
                    </a:p>
                    <a:p>
                      <a:pPr marL="168275" marR="1455420" algn="just">
                        <a:lnSpc>
                          <a:spcPct val="100000"/>
                        </a:lnSpc>
                      </a:pPr>
                      <a:r>
                        <a:rPr sz="1800" dirty="0">
                          <a:latin typeface="Arial"/>
                          <a:cs typeface="Arial"/>
                        </a:rPr>
                        <a:t>c  o  r  e</a:t>
                      </a:r>
                      <a:endParaRPr sz="1800">
                        <a:latin typeface="Arial"/>
                        <a:cs typeface="Arial"/>
                      </a:endParaRPr>
                    </a:p>
                    <a:p>
                      <a:pPr>
                        <a:lnSpc>
                          <a:spcPct val="100000"/>
                        </a:lnSpc>
                        <a:spcBef>
                          <a:spcPts val="45"/>
                        </a:spcBef>
                      </a:pPr>
                      <a:endParaRPr sz="1850">
                        <a:latin typeface="Times New Roman"/>
                        <a:cs typeface="Times New Roman"/>
                      </a:endParaRPr>
                    </a:p>
                    <a:p>
                      <a:pPr marL="168275">
                        <a:lnSpc>
                          <a:spcPct val="100000"/>
                        </a:lnSpc>
                      </a:pPr>
                      <a:r>
                        <a:rPr sz="1800" dirty="0">
                          <a:latin typeface="Arial"/>
                          <a:cs typeface="Arial"/>
                        </a:rPr>
                        <a:t>1</a:t>
                      </a:r>
                      <a:endParaRPr sz="1800">
                        <a:latin typeface="Arial"/>
                        <a:cs typeface="Arial"/>
                      </a:endParaRPr>
                    </a:p>
                  </a:txBody>
                  <a:tcPr marL="0" marR="0" marT="0" marB="0">
                    <a:lnL w="28575">
                      <a:solidFill>
                        <a:srgbClr val="010101"/>
                      </a:solidFill>
                      <a:prstDash val="solid"/>
                    </a:lnL>
                    <a:lnR w="53975">
                      <a:solidFill>
                        <a:srgbClr val="010101"/>
                      </a:solidFill>
                      <a:prstDash val="solid"/>
                    </a:lnR>
                    <a:lnT w="28575">
                      <a:solidFill>
                        <a:srgbClr val="010101"/>
                      </a:solidFill>
                      <a:prstDash val="solid"/>
                    </a:lnT>
                    <a:lnB w="28575">
                      <a:solidFill>
                        <a:srgbClr val="010101"/>
                      </a:solidFill>
                      <a:prstDash val="solid"/>
                    </a:lnB>
                    <a:solidFill>
                      <a:srgbClr val="EAEAEA"/>
                    </a:solidFill>
                  </a:tcPr>
                </a:tc>
                <a:tc>
                  <a:txBody>
                    <a:bodyPr/>
                    <a:lstStyle/>
                    <a:p>
                      <a:pPr>
                        <a:lnSpc>
                          <a:spcPct val="100000"/>
                        </a:lnSpc>
                      </a:pPr>
                      <a:endParaRPr sz="2000">
                        <a:latin typeface="Times New Roman"/>
                        <a:cs typeface="Times New Roman"/>
                      </a:endParaRPr>
                    </a:p>
                    <a:p>
                      <a:pPr>
                        <a:lnSpc>
                          <a:spcPct val="100000"/>
                        </a:lnSpc>
                      </a:pPr>
                      <a:endParaRPr sz="2000">
                        <a:latin typeface="Times New Roman"/>
                        <a:cs typeface="Times New Roman"/>
                      </a:endParaRPr>
                    </a:p>
                    <a:p>
                      <a:pPr>
                        <a:lnSpc>
                          <a:spcPct val="100000"/>
                        </a:lnSpc>
                        <a:spcBef>
                          <a:spcPts val="10"/>
                        </a:spcBef>
                      </a:pPr>
                      <a:endParaRPr sz="2000">
                        <a:latin typeface="Times New Roman"/>
                        <a:cs typeface="Times New Roman"/>
                      </a:endParaRPr>
                    </a:p>
                    <a:p>
                      <a:pPr marL="237490" marR="1474470" algn="just">
                        <a:lnSpc>
                          <a:spcPct val="100000"/>
                        </a:lnSpc>
                      </a:pPr>
                      <a:r>
                        <a:rPr sz="1800" dirty="0">
                          <a:latin typeface="Arial"/>
                          <a:cs typeface="Arial"/>
                        </a:rPr>
                        <a:t>c  o  r  e</a:t>
                      </a:r>
                      <a:endParaRPr sz="1800">
                        <a:latin typeface="Arial"/>
                        <a:cs typeface="Arial"/>
                      </a:endParaRPr>
                    </a:p>
                    <a:p>
                      <a:pPr>
                        <a:lnSpc>
                          <a:spcPct val="100000"/>
                        </a:lnSpc>
                        <a:spcBef>
                          <a:spcPts val="45"/>
                        </a:spcBef>
                      </a:pPr>
                      <a:endParaRPr sz="1850">
                        <a:latin typeface="Times New Roman"/>
                        <a:cs typeface="Times New Roman"/>
                      </a:endParaRPr>
                    </a:p>
                    <a:p>
                      <a:pPr marL="238125">
                        <a:lnSpc>
                          <a:spcPct val="100000"/>
                        </a:lnSpc>
                      </a:pPr>
                      <a:r>
                        <a:rPr sz="1800" dirty="0">
                          <a:latin typeface="Arial"/>
                          <a:cs typeface="Arial"/>
                        </a:rPr>
                        <a:t>2</a:t>
                      </a:r>
                      <a:endParaRPr sz="1800">
                        <a:latin typeface="Arial"/>
                        <a:cs typeface="Arial"/>
                      </a:endParaRPr>
                    </a:p>
                  </a:txBody>
                  <a:tcPr marL="0" marR="0" marT="0" marB="0">
                    <a:lnL w="53975">
                      <a:solidFill>
                        <a:srgbClr val="010101"/>
                      </a:solidFill>
                      <a:prstDash val="solid"/>
                    </a:lnL>
                    <a:lnR w="28575">
                      <a:solidFill>
                        <a:srgbClr val="010101"/>
                      </a:solidFill>
                      <a:prstDash val="solid"/>
                    </a:lnR>
                    <a:lnT w="28575">
                      <a:solidFill>
                        <a:srgbClr val="010101"/>
                      </a:solidFill>
                      <a:prstDash val="solid"/>
                    </a:lnT>
                    <a:lnB w="28575">
                      <a:solidFill>
                        <a:srgbClr val="010101"/>
                      </a:solidFill>
                      <a:prstDash val="solid"/>
                    </a:lnB>
                    <a:solidFill>
                      <a:srgbClr val="EAEAEA"/>
                    </a:solidFill>
                  </a:tcPr>
                </a:tc>
                <a:tc>
                  <a:txBody>
                    <a:bodyPr/>
                    <a:lstStyle/>
                    <a:p>
                      <a:pPr>
                        <a:lnSpc>
                          <a:spcPct val="100000"/>
                        </a:lnSpc>
                      </a:pPr>
                      <a:endParaRPr sz="2000">
                        <a:latin typeface="Times New Roman"/>
                        <a:cs typeface="Times New Roman"/>
                      </a:endParaRPr>
                    </a:p>
                    <a:p>
                      <a:pPr>
                        <a:lnSpc>
                          <a:spcPct val="100000"/>
                        </a:lnSpc>
                      </a:pPr>
                      <a:endParaRPr sz="2000">
                        <a:latin typeface="Times New Roman"/>
                        <a:cs typeface="Times New Roman"/>
                      </a:endParaRPr>
                    </a:p>
                    <a:p>
                      <a:pPr>
                        <a:lnSpc>
                          <a:spcPct val="100000"/>
                        </a:lnSpc>
                        <a:spcBef>
                          <a:spcPts val="10"/>
                        </a:spcBef>
                      </a:pPr>
                      <a:endParaRPr sz="2000">
                        <a:latin typeface="Times New Roman"/>
                        <a:cs typeface="Times New Roman"/>
                      </a:endParaRPr>
                    </a:p>
                    <a:p>
                      <a:pPr marL="219075" marR="1449070" algn="just">
                        <a:lnSpc>
                          <a:spcPct val="100000"/>
                        </a:lnSpc>
                      </a:pPr>
                      <a:r>
                        <a:rPr sz="1800" dirty="0">
                          <a:latin typeface="Arial"/>
                          <a:cs typeface="Arial"/>
                        </a:rPr>
                        <a:t>c  o  r  e</a:t>
                      </a:r>
                      <a:endParaRPr sz="1800">
                        <a:latin typeface="Arial"/>
                        <a:cs typeface="Arial"/>
                      </a:endParaRPr>
                    </a:p>
                    <a:p>
                      <a:pPr>
                        <a:lnSpc>
                          <a:spcPct val="100000"/>
                        </a:lnSpc>
                        <a:spcBef>
                          <a:spcPts val="45"/>
                        </a:spcBef>
                      </a:pPr>
                      <a:endParaRPr sz="1850">
                        <a:latin typeface="Times New Roman"/>
                        <a:cs typeface="Times New Roman"/>
                      </a:endParaRPr>
                    </a:p>
                    <a:p>
                      <a:pPr marL="219075">
                        <a:lnSpc>
                          <a:spcPct val="100000"/>
                        </a:lnSpc>
                      </a:pPr>
                      <a:r>
                        <a:rPr sz="1800" dirty="0">
                          <a:latin typeface="Arial"/>
                          <a:cs typeface="Arial"/>
                        </a:rPr>
                        <a:t>3</a:t>
                      </a:r>
                      <a:endParaRPr sz="1800">
                        <a:latin typeface="Arial"/>
                        <a:cs typeface="Arial"/>
                      </a:endParaRPr>
                    </a:p>
                  </a:txBody>
                  <a:tcPr marL="0" marR="0" marT="0" marB="0">
                    <a:lnL w="28575">
                      <a:solidFill>
                        <a:srgbClr val="010101"/>
                      </a:solidFill>
                      <a:prstDash val="solid"/>
                    </a:lnL>
                    <a:lnR w="28575">
                      <a:solidFill>
                        <a:srgbClr val="010101"/>
                      </a:solidFill>
                      <a:prstDash val="solid"/>
                    </a:lnR>
                    <a:lnT w="28575">
                      <a:solidFill>
                        <a:srgbClr val="010101"/>
                      </a:solidFill>
                      <a:prstDash val="solid"/>
                    </a:lnT>
                    <a:lnB w="28575">
                      <a:solidFill>
                        <a:srgbClr val="010101"/>
                      </a:solidFill>
                      <a:prstDash val="solid"/>
                    </a:lnB>
                    <a:solidFill>
                      <a:srgbClr val="EAEAEA"/>
                    </a:solidFill>
                  </a:tcPr>
                </a:tc>
                <a:tc>
                  <a:txBody>
                    <a:bodyPr/>
                    <a:lstStyle/>
                    <a:p>
                      <a:pPr>
                        <a:lnSpc>
                          <a:spcPct val="100000"/>
                        </a:lnSpc>
                      </a:pPr>
                      <a:endParaRPr sz="2000">
                        <a:latin typeface="Times New Roman"/>
                        <a:cs typeface="Times New Roman"/>
                      </a:endParaRPr>
                    </a:p>
                    <a:p>
                      <a:pPr>
                        <a:lnSpc>
                          <a:spcPct val="100000"/>
                        </a:lnSpc>
                      </a:pPr>
                      <a:endParaRPr sz="2000">
                        <a:latin typeface="Times New Roman"/>
                        <a:cs typeface="Times New Roman"/>
                      </a:endParaRPr>
                    </a:p>
                    <a:p>
                      <a:pPr>
                        <a:lnSpc>
                          <a:spcPct val="100000"/>
                        </a:lnSpc>
                        <a:spcBef>
                          <a:spcPts val="10"/>
                        </a:spcBef>
                      </a:pPr>
                      <a:endParaRPr sz="2000">
                        <a:latin typeface="Times New Roman"/>
                        <a:cs typeface="Times New Roman"/>
                      </a:endParaRPr>
                    </a:p>
                    <a:p>
                      <a:pPr marL="244475" marR="1422400" algn="just">
                        <a:lnSpc>
                          <a:spcPct val="100000"/>
                        </a:lnSpc>
                      </a:pPr>
                      <a:r>
                        <a:rPr sz="1800" dirty="0">
                          <a:latin typeface="Arial"/>
                          <a:cs typeface="Arial"/>
                        </a:rPr>
                        <a:t>c  o  r  e</a:t>
                      </a:r>
                      <a:endParaRPr sz="1800">
                        <a:latin typeface="Arial"/>
                        <a:cs typeface="Arial"/>
                      </a:endParaRPr>
                    </a:p>
                    <a:p>
                      <a:pPr>
                        <a:lnSpc>
                          <a:spcPct val="100000"/>
                        </a:lnSpc>
                        <a:spcBef>
                          <a:spcPts val="45"/>
                        </a:spcBef>
                      </a:pPr>
                      <a:endParaRPr sz="1850">
                        <a:latin typeface="Times New Roman"/>
                        <a:cs typeface="Times New Roman"/>
                      </a:endParaRPr>
                    </a:p>
                    <a:p>
                      <a:pPr marL="244475">
                        <a:lnSpc>
                          <a:spcPct val="100000"/>
                        </a:lnSpc>
                      </a:pPr>
                      <a:r>
                        <a:rPr sz="1800" dirty="0">
                          <a:latin typeface="Arial"/>
                          <a:cs typeface="Arial"/>
                        </a:rPr>
                        <a:t>4</a:t>
                      </a:r>
                      <a:endParaRPr sz="1800">
                        <a:latin typeface="Arial"/>
                        <a:cs typeface="Arial"/>
                      </a:endParaRPr>
                    </a:p>
                  </a:txBody>
                  <a:tcPr marL="0" marR="0" marT="0" marB="0">
                    <a:lnL w="28575">
                      <a:solidFill>
                        <a:srgbClr val="010101"/>
                      </a:solidFill>
                      <a:prstDash val="solid"/>
                    </a:lnL>
                    <a:lnR w="28575">
                      <a:solidFill>
                        <a:srgbClr val="010101"/>
                      </a:solidFill>
                      <a:prstDash val="solid"/>
                    </a:lnR>
                    <a:lnT w="28575">
                      <a:solidFill>
                        <a:srgbClr val="010101"/>
                      </a:solidFill>
                      <a:prstDash val="solid"/>
                    </a:lnT>
                    <a:lnB w="28575">
                      <a:solidFill>
                        <a:srgbClr val="010101"/>
                      </a:solidFill>
                      <a:prstDash val="solid"/>
                    </a:lnB>
                    <a:solidFill>
                      <a:srgbClr val="EAEAEA"/>
                    </a:solidFill>
                  </a:tcPr>
                </a:tc>
                <a:extLst>
                  <a:ext uri="{0D108BD9-81ED-4DB2-BD59-A6C34878D82A}">
                    <a16:rowId xmlns="" xmlns:a16="http://schemas.microsoft.com/office/drawing/2014/main" val="10000"/>
                  </a:ext>
                </a:extLst>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60830" y="482600"/>
            <a:ext cx="6022975" cy="695960"/>
          </a:xfrm>
          <a:prstGeom prst="rect">
            <a:avLst/>
          </a:prstGeom>
        </p:spPr>
        <p:txBody>
          <a:bodyPr vert="horz" wrap="square" lIns="0" tIns="12065" rIns="0" bIns="0" rtlCol="0">
            <a:spAutoFit/>
          </a:bodyPr>
          <a:lstStyle/>
          <a:p>
            <a:pPr marL="12700">
              <a:lnSpc>
                <a:spcPct val="100000"/>
              </a:lnSpc>
              <a:spcBef>
                <a:spcPts val="95"/>
              </a:spcBef>
            </a:pPr>
            <a:r>
              <a:rPr sz="4400" spc="-5" dirty="0"/>
              <a:t>The cores run in</a:t>
            </a:r>
            <a:r>
              <a:rPr sz="4400" spc="5" dirty="0"/>
              <a:t> </a:t>
            </a:r>
            <a:r>
              <a:rPr sz="4400" spc="-5" dirty="0"/>
              <a:t>parallel</a:t>
            </a:r>
            <a:endParaRPr sz="4400"/>
          </a:p>
        </p:txBody>
      </p:sp>
      <p:sp>
        <p:nvSpPr>
          <p:cNvPr id="3" name="object 3"/>
          <p:cNvSpPr/>
          <p:nvPr/>
        </p:nvSpPr>
        <p:spPr>
          <a:xfrm>
            <a:off x="1066800" y="2362200"/>
            <a:ext cx="7211695" cy="3395979"/>
          </a:xfrm>
          <a:custGeom>
            <a:avLst/>
            <a:gdLst/>
            <a:ahLst/>
            <a:cxnLst/>
            <a:rect l="l" t="t" r="r" b="b"/>
            <a:pathLst>
              <a:path w="7211695" h="3395979">
                <a:moveTo>
                  <a:pt x="7211568" y="0"/>
                </a:moveTo>
                <a:lnTo>
                  <a:pt x="7211568" y="3395471"/>
                </a:lnTo>
                <a:lnTo>
                  <a:pt x="0" y="3395472"/>
                </a:lnTo>
                <a:lnTo>
                  <a:pt x="0" y="0"/>
                </a:lnTo>
                <a:lnTo>
                  <a:pt x="7211568" y="0"/>
                </a:lnTo>
                <a:close/>
              </a:path>
            </a:pathLst>
          </a:custGeom>
          <a:solidFill>
            <a:srgbClr val="EAEAEA"/>
          </a:solidFill>
        </p:spPr>
        <p:txBody>
          <a:bodyPr wrap="square" lIns="0" tIns="0" rIns="0" bIns="0" rtlCol="0"/>
          <a:lstStyle/>
          <a:p>
            <a:endParaRPr/>
          </a:p>
        </p:txBody>
      </p:sp>
      <p:sp>
        <p:nvSpPr>
          <p:cNvPr id="4" name="object 4"/>
          <p:cNvSpPr/>
          <p:nvPr/>
        </p:nvSpPr>
        <p:spPr>
          <a:xfrm>
            <a:off x="1066800" y="2362200"/>
            <a:ext cx="7212330" cy="3395979"/>
          </a:xfrm>
          <a:custGeom>
            <a:avLst/>
            <a:gdLst/>
            <a:ahLst/>
            <a:cxnLst/>
            <a:rect l="l" t="t" r="r" b="b"/>
            <a:pathLst>
              <a:path w="7212330" h="3395979">
                <a:moveTo>
                  <a:pt x="0" y="0"/>
                </a:moveTo>
                <a:lnTo>
                  <a:pt x="0" y="3395472"/>
                </a:lnTo>
                <a:lnTo>
                  <a:pt x="7212330" y="3395471"/>
                </a:lnTo>
                <a:lnTo>
                  <a:pt x="7212330" y="0"/>
                </a:lnTo>
                <a:lnTo>
                  <a:pt x="0" y="0"/>
                </a:lnTo>
                <a:close/>
              </a:path>
            </a:pathLst>
          </a:custGeom>
          <a:ln w="25400">
            <a:solidFill>
              <a:srgbClr val="010101"/>
            </a:solidFill>
          </a:ln>
        </p:spPr>
        <p:txBody>
          <a:bodyPr wrap="square" lIns="0" tIns="0" rIns="0" bIns="0" rtlCol="0"/>
          <a:lstStyle/>
          <a:p>
            <a:endParaRPr/>
          </a:p>
        </p:txBody>
      </p:sp>
      <p:sp>
        <p:nvSpPr>
          <p:cNvPr id="5" name="object 5"/>
          <p:cNvSpPr/>
          <p:nvPr/>
        </p:nvSpPr>
        <p:spPr>
          <a:xfrm>
            <a:off x="4673346" y="2362200"/>
            <a:ext cx="0" cy="3389629"/>
          </a:xfrm>
          <a:custGeom>
            <a:avLst/>
            <a:gdLst/>
            <a:ahLst/>
            <a:cxnLst/>
            <a:rect l="l" t="t" r="r" b="b"/>
            <a:pathLst>
              <a:path h="3389629">
                <a:moveTo>
                  <a:pt x="0" y="0"/>
                </a:moveTo>
                <a:lnTo>
                  <a:pt x="0" y="3389376"/>
                </a:lnTo>
              </a:path>
            </a:pathLst>
          </a:custGeom>
          <a:ln w="25400">
            <a:solidFill>
              <a:srgbClr val="010101"/>
            </a:solidFill>
          </a:ln>
        </p:spPr>
        <p:txBody>
          <a:bodyPr wrap="square" lIns="0" tIns="0" rIns="0" bIns="0" rtlCol="0"/>
          <a:lstStyle/>
          <a:p>
            <a:endParaRPr/>
          </a:p>
        </p:txBody>
      </p:sp>
      <p:sp>
        <p:nvSpPr>
          <p:cNvPr id="6" name="object 6"/>
          <p:cNvSpPr/>
          <p:nvPr/>
        </p:nvSpPr>
        <p:spPr>
          <a:xfrm>
            <a:off x="2819400" y="2362200"/>
            <a:ext cx="13335" cy="3390900"/>
          </a:xfrm>
          <a:custGeom>
            <a:avLst/>
            <a:gdLst/>
            <a:ahLst/>
            <a:cxnLst/>
            <a:rect l="l" t="t" r="r" b="b"/>
            <a:pathLst>
              <a:path w="13335" h="3390900">
                <a:moveTo>
                  <a:pt x="12953" y="0"/>
                </a:moveTo>
                <a:lnTo>
                  <a:pt x="0" y="3390900"/>
                </a:lnTo>
              </a:path>
            </a:pathLst>
          </a:custGeom>
          <a:ln w="25400">
            <a:solidFill>
              <a:srgbClr val="010101"/>
            </a:solidFill>
          </a:ln>
        </p:spPr>
        <p:txBody>
          <a:bodyPr wrap="square" lIns="0" tIns="0" rIns="0" bIns="0" rtlCol="0"/>
          <a:lstStyle/>
          <a:p>
            <a:endParaRPr/>
          </a:p>
        </p:txBody>
      </p:sp>
      <p:sp>
        <p:nvSpPr>
          <p:cNvPr id="7" name="object 7"/>
          <p:cNvSpPr/>
          <p:nvPr/>
        </p:nvSpPr>
        <p:spPr>
          <a:xfrm>
            <a:off x="6477000" y="2362200"/>
            <a:ext cx="0" cy="3389629"/>
          </a:xfrm>
          <a:custGeom>
            <a:avLst/>
            <a:gdLst/>
            <a:ahLst/>
            <a:cxnLst/>
            <a:rect l="l" t="t" r="r" b="b"/>
            <a:pathLst>
              <a:path h="3389629">
                <a:moveTo>
                  <a:pt x="0" y="0"/>
                </a:moveTo>
                <a:lnTo>
                  <a:pt x="0" y="3389375"/>
                </a:lnTo>
              </a:path>
            </a:pathLst>
          </a:custGeom>
          <a:ln w="25400">
            <a:solidFill>
              <a:srgbClr val="010101"/>
            </a:solidFill>
          </a:ln>
        </p:spPr>
        <p:txBody>
          <a:bodyPr wrap="square" lIns="0" tIns="0" rIns="0" bIns="0" rtlCol="0"/>
          <a:lstStyle/>
          <a:p>
            <a:endParaRPr/>
          </a:p>
        </p:txBody>
      </p:sp>
      <p:sp>
        <p:nvSpPr>
          <p:cNvPr id="8" name="object 8"/>
          <p:cNvSpPr txBox="1"/>
          <p:nvPr/>
        </p:nvSpPr>
        <p:spPr>
          <a:xfrm>
            <a:off x="1235202" y="3227323"/>
            <a:ext cx="114300" cy="299720"/>
          </a:xfrm>
          <a:prstGeom prst="rect">
            <a:avLst/>
          </a:prstGeom>
        </p:spPr>
        <p:txBody>
          <a:bodyPr vert="horz" wrap="square" lIns="0" tIns="12700" rIns="0" bIns="0" rtlCol="0">
            <a:spAutoFit/>
          </a:bodyPr>
          <a:lstStyle/>
          <a:p>
            <a:pPr>
              <a:lnSpc>
                <a:spcPct val="100000"/>
              </a:lnSpc>
              <a:spcBef>
                <a:spcPts val="100"/>
              </a:spcBef>
            </a:pPr>
            <a:r>
              <a:rPr sz="1800" dirty="0">
                <a:latin typeface="Arial"/>
                <a:cs typeface="Arial"/>
              </a:rPr>
              <a:t>c</a:t>
            </a:r>
            <a:endParaRPr sz="1800">
              <a:latin typeface="Arial"/>
              <a:cs typeface="Arial"/>
            </a:endParaRPr>
          </a:p>
        </p:txBody>
      </p:sp>
      <p:sp>
        <p:nvSpPr>
          <p:cNvPr id="9" name="object 9"/>
          <p:cNvSpPr txBox="1"/>
          <p:nvPr/>
        </p:nvSpPr>
        <p:spPr>
          <a:xfrm>
            <a:off x="1235202" y="3501644"/>
            <a:ext cx="127635" cy="299720"/>
          </a:xfrm>
          <a:prstGeom prst="rect">
            <a:avLst/>
          </a:prstGeom>
        </p:spPr>
        <p:txBody>
          <a:bodyPr vert="horz" wrap="square" lIns="0" tIns="12700" rIns="0" bIns="0" rtlCol="0">
            <a:spAutoFit/>
          </a:bodyPr>
          <a:lstStyle/>
          <a:p>
            <a:pPr>
              <a:lnSpc>
                <a:spcPct val="100000"/>
              </a:lnSpc>
              <a:spcBef>
                <a:spcPts val="100"/>
              </a:spcBef>
            </a:pPr>
            <a:r>
              <a:rPr sz="1800" dirty="0">
                <a:latin typeface="Arial"/>
                <a:cs typeface="Arial"/>
              </a:rPr>
              <a:t>o</a:t>
            </a:r>
            <a:endParaRPr sz="1800">
              <a:latin typeface="Arial"/>
              <a:cs typeface="Arial"/>
            </a:endParaRPr>
          </a:p>
        </p:txBody>
      </p:sp>
      <p:sp>
        <p:nvSpPr>
          <p:cNvPr id="10" name="object 10"/>
          <p:cNvSpPr txBox="1"/>
          <p:nvPr/>
        </p:nvSpPr>
        <p:spPr>
          <a:xfrm>
            <a:off x="1235202" y="3776718"/>
            <a:ext cx="127635" cy="574040"/>
          </a:xfrm>
          <a:prstGeom prst="rect">
            <a:avLst/>
          </a:prstGeom>
        </p:spPr>
        <p:txBody>
          <a:bodyPr vert="horz" wrap="square" lIns="0" tIns="12700" rIns="0" bIns="0" rtlCol="0">
            <a:spAutoFit/>
          </a:bodyPr>
          <a:lstStyle/>
          <a:p>
            <a:pPr>
              <a:lnSpc>
                <a:spcPct val="100000"/>
              </a:lnSpc>
              <a:spcBef>
                <a:spcPts val="100"/>
              </a:spcBef>
            </a:pPr>
            <a:r>
              <a:rPr sz="1800" dirty="0">
                <a:latin typeface="Arial"/>
                <a:cs typeface="Arial"/>
              </a:rPr>
              <a:t>r  e</a:t>
            </a:r>
            <a:endParaRPr sz="1800">
              <a:latin typeface="Arial"/>
              <a:cs typeface="Arial"/>
            </a:endParaRPr>
          </a:p>
        </p:txBody>
      </p:sp>
      <p:sp>
        <p:nvSpPr>
          <p:cNvPr id="11" name="object 11"/>
          <p:cNvSpPr txBox="1"/>
          <p:nvPr/>
        </p:nvSpPr>
        <p:spPr>
          <a:xfrm>
            <a:off x="1222502" y="4600432"/>
            <a:ext cx="1530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1</a:t>
            </a:r>
            <a:endParaRPr sz="1800">
              <a:latin typeface="Arial"/>
              <a:cs typeface="Arial"/>
            </a:endParaRPr>
          </a:p>
        </p:txBody>
      </p:sp>
      <p:sp>
        <p:nvSpPr>
          <p:cNvPr id="12" name="object 12"/>
          <p:cNvSpPr txBox="1"/>
          <p:nvPr/>
        </p:nvSpPr>
        <p:spPr>
          <a:xfrm>
            <a:off x="3064001" y="3227301"/>
            <a:ext cx="114300" cy="299720"/>
          </a:xfrm>
          <a:prstGeom prst="rect">
            <a:avLst/>
          </a:prstGeom>
        </p:spPr>
        <p:txBody>
          <a:bodyPr vert="horz" wrap="square" lIns="0" tIns="12700" rIns="0" bIns="0" rtlCol="0">
            <a:spAutoFit/>
          </a:bodyPr>
          <a:lstStyle/>
          <a:p>
            <a:pPr>
              <a:lnSpc>
                <a:spcPct val="100000"/>
              </a:lnSpc>
              <a:spcBef>
                <a:spcPts val="100"/>
              </a:spcBef>
            </a:pPr>
            <a:r>
              <a:rPr sz="1800" dirty="0">
                <a:latin typeface="Arial"/>
                <a:cs typeface="Arial"/>
              </a:rPr>
              <a:t>c</a:t>
            </a:r>
            <a:endParaRPr sz="1800">
              <a:latin typeface="Arial"/>
              <a:cs typeface="Arial"/>
            </a:endParaRPr>
          </a:p>
        </p:txBody>
      </p:sp>
      <p:sp>
        <p:nvSpPr>
          <p:cNvPr id="13" name="object 13"/>
          <p:cNvSpPr txBox="1"/>
          <p:nvPr/>
        </p:nvSpPr>
        <p:spPr>
          <a:xfrm>
            <a:off x="3064001" y="3501621"/>
            <a:ext cx="127635" cy="299720"/>
          </a:xfrm>
          <a:prstGeom prst="rect">
            <a:avLst/>
          </a:prstGeom>
        </p:spPr>
        <p:txBody>
          <a:bodyPr vert="horz" wrap="square" lIns="0" tIns="12700" rIns="0" bIns="0" rtlCol="0">
            <a:spAutoFit/>
          </a:bodyPr>
          <a:lstStyle/>
          <a:p>
            <a:pPr>
              <a:lnSpc>
                <a:spcPct val="100000"/>
              </a:lnSpc>
              <a:spcBef>
                <a:spcPts val="100"/>
              </a:spcBef>
            </a:pPr>
            <a:r>
              <a:rPr sz="1800" dirty="0">
                <a:latin typeface="Arial"/>
                <a:cs typeface="Arial"/>
              </a:rPr>
              <a:t>o</a:t>
            </a:r>
            <a:endParaRPr sz="1800">
              <a:latin typeface="Arial"/>
              <a:cs typeface="Arial"/>
            </a:endParaRPr>
          </a:p>
        </p:txBody>
      </p:sp>
      <p:sp>
        <p:nvSpPr>
          <p:cNvPr id="14" name="object 14"/>
          <p:cNvSpPr txBox="1"/>
          <p:nvPr/>
        </p:nvSpPr>
        <p:spPr>
          <a:xfrm>
            <a:off x="3064001" y="3776695"/>
            <a:ext cx="127635" cy="574040"/>
          </a:xfrm>
          <a:prstGeom prst="rect">
            <a:avLst/>
          </a:prstGeom>
        </p:spPr>
        <p:txBody>
          <a:bodyPr vert="horz" wrap="square" lIns="0" tIns="12700" rIns="0" bIns="0" rtlCol="0">
            <a:spAutoFit/>
          </a:bodyPr>
          <a:lstStyle/>
          <a:p>
            <a:pPr>
              <a:lnSpc>
                <a:spcPct val="100000"/>
              </a:lnSpc>
              <a:spcBef>
                <a:spcPts val="100"/>
              </a:spcBef>
            </a:pPr>
            <a:r>
              <a:rPr sz="1800" dirty="0">
                <a:latin typeface="Arial"/>
                <a:cs typeface="Arial"/>
              </a:rPr>
              <a:t>r  e</a:t>
            </a:r>
            <a:endParaRPr sz="1800">
              <a:latin typeface="Arial"/>
              <a:cs typeface="Arial"/>
            </a:endParaRPr>
          </a:p>
        </p:txBody>
      </p:sp>
      <p:sp>
        <p:nvSpPr>
          <p:cNvPr id="15" name="object 15"/>
          <p:cNvSpPr txBox="1"/>
          <p:nvPr/>
        </p:nvSpPr>
        <p:spPr>
          <a:xfrm>
            <a:off x="3051301" y="4600409"/>
            <a:ext cx="1530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2</a:t>
            </a:r>
            <a:endParaRPr sz="1800">
              <a:latin typeface="Arial"/>
              <a:cs typeface="Arial"/>
            </a:endParaRPr>
          </a:p>
        </p:txBody>
      </p:sp>
      <p:sp>
        <p:nvSpPr>
          <p:cNvPr id="16" name="object 16"/>
          <p:cNvSpPr txBox="1"/>
          <p:nvPr/>
        </p:nvSpPr>
        <p:spPr>
          <a:xfrm>
            <a:off x="4892802" y="3227278"/>
            <a:ext cx="114300" cy="299720"/>
          </a:xfrm>
          <a:prstGeom prst="rect">
            <a:avLst/>
          </a:prstGeom>
        </p:spPr>
        <p:txBody>
          <a:bodyPr vert="horz" wrap="square" lIns="0" tIns="12700" rIns="0" bIns="0" rtlCol="0">
            <a:spAutoFit/>
          </a:bodyPr>
          <a:lstStyle/>
          <a:p>
            <a:pPr>
              <a:lnSpc>
                <a:spcPct val="100000"/>
              </a:lnSpc>
              <a:spcBef>
                <a:spcPts val="100"/>
              </a:spcBef>
            </a:pPr>
            <a:r>
              <a:rPr sz="1800" dirty="0">
                <a:latin typeface="Arial"/>
                <a:cs typeface="Arial"/>
              </a:rPr>
              <a:t>c</a:t>
            </a:r>
            <a:endParaRPr sz="1800">
              <a:latin typeface="Arial"/>
              <a:cs typeface="Arial"/>
            </a:endParaRPr>
          </a:p>
        </p:txBody>
      </p:sp>
      <p:sp>
        <p:nvSpPr>
          <p:cNvPr id="17" name="object 17"/>
          <p:cNvSpPr txBox="1"/>
          <p:nvPr/>
        </p:nvSpPr>
        <p:spPr>
          <a:xfrm>
            <a:off x="4892802" y="3501598"/>
            <a:ext cx="127635" cy="299720"/>
          </a:xfrm>
          <a:prstGeom prst="rect">
            <a:avLst/>
          </a:prstGeom>
        </p:spPr>
        <p:txBody>
          <a:bodyPr vert="horz" wrap="square" lIns="0" tIns="12700" rIns="0" bIns="0" rtlCol="0">
            <a:spAutoFit/>
          </a:bodyPr>
          <a:lstStyle/>
          <a:p>
            <a:pPr>
              <a:lnSpc>
                <a:spcPct val="100000"/>
              </a:lnSpc>
              <a:spcBef>
                <a:spcPts val="100"/>
              </a:spcBef>
            </a:pPr>
            <a:r>
              <a:rPr sz="1800" dirty="0">
                <a:latin typeface="Arial"/>
                <a:cs typeface="Arial"/>
              </a:rPr>
              <a:t>o</a:t>
            </a:r>
            <a:endParaRPr sz="1800">
              <a:latin typeface="Arial"/>
              <a:cs typeface="Arial"/>
            </a:endParaRPr>
          </a:p>
        </p:txBody>
      </p:sp>
      <p:sp>
        <p:nvSpPr>
          <p:cNvPr id="18" name="object 18"/>
          <p:cNvSpPr txBox="1"/>
          <p:nvPr/>
        </p:nvSpPr>
        <p:spPr>
          <a:xfrm>
            <a:off x="4892802" y="3776672"/>
            <a:ext cx="127635" cy="574040"/>
          </a:xfrm>
          <a:prstGeom prst="rect">
            <a:avLst/>
          </a:prstGeom>
        </p:spPr>
        <p:txBody>
          <a:bodyPr vert="horz" wrap="square" lIns="0" tIns="12700" rIns="0" bIns="0" rtlCol="0">
            <a:spAutoFit/>
          </a:bodyPr>
          <a:lstStyle/>
          <a:p>
            <a:pPr>
              <a:lnSpc>
                <a:spcPct val="100000"/>
              </a:lnSpc>
              <a:spcBef>
                <a:spcPts val="100"/>
              </a:spcBef>
            </a:pPr>
            <a:r>
              <a:rPr sz="1800" dirty="0">
                <a:latin typeface="Arial"/>
                <a:cs typeface="Arial"/>
              </a:rPr>
              <a:t>r  e</a:t>
            </a:r>
            <a:endParaRPr sz="1800">
              <a:latin typeface="Arial"/>
              <a:cs typeface="Arial"/>
            </a:endParaRPr>
          </a:p>
        </p:txBody>
      </p:sp>
      <p:sp>
        <p:nvSpPr>
          <p:cNvPr id="19" name="object 19"/>
          <p:cNvSpPr txBox="1"/>
          <p:nvPr/>
        </p:nvSpPr>
        <p:spPr>
          <a:xfrm>
            <a:off x="4880102" y="4600387"/>
            <a:ext cx="1530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3</a:t>
            </a:r>
            <a:endParaRPr sz="1800">
              <a:latin typeface="Arial"/>
              <a:cs typeface="Arial"/>
            </a:endParaRPr>
          </a:p>
        </p:txBody>
      </p:sp>
      <p:sp>
        <p:nvSpPr>
          <p:cNvPr id="20" name="object 20"/>
          <p:cNvSpPr txBox="1"/>
          <p:nvPr/>
        </p:nvSpPr>
        <p:spPr>
          <a:xfrm>
            <a:off x="6721602" y="3227255"/>
            <a:ext cx="114300" cy="299720"/>
          </a:xfrm>
          <a:prstGeom prst="rect">
            <a:avLst/>
          </a:prstGeom>
        </p:spPr>
        <p:txBody>
          <a:bodyPr vert="horz" wrap="square" lIns="0" tIns="12700" rIns="0" bIns="0" rtlCol="0">
            <a:spAutoFit/>
          </a:bodyPr>
          <a:lstStyle/>
          <a:p>
            <a:pPr>
              <a:lnSpc>
                <a:spcPct val="100000"/>
              </a:lnSpc>
              <a:spcBef>
                <a:spcPts val="100"/>
              </a:spcBef>
            </a:pPr>
            <a:r>
              <a:rPr sz="1800" dirty="0">
                <a:latin typeface="Arial"/>
                <a:cs typeface="Arial"/>
              </a:rPr>
              <a:t>c</a:t>
            </a:r>
            <a:endParaRPr sz="1800">
              <a:latin typeface="Arial"/>
              <a:cs typeface="Arial"/>
            </a:endParaRPr>
          </a:p>
        </p:txBody>
      </p:sp>
      <p:sp>
        <p:nvSpPr>
          <p:cNvPr id="21" name="object 21"/>
          <p:cNvSpPr txBox="1"/>
          <p:nvPr/>
        </p:nvSpPr>
        <p:spPr>
          <a:xfrm>
            <a:off x="6721602" y="3501575"/>
            <a:ext cx="127635" cy="299720"/>
          </a:xfrm>
          <a:prstGeom prst="rect">
            <a:avLst/>
          </a:prstGeom>
        </p:spPr>
        <p:txBody>
          <a:bodyPr vert="horz" wrap="square" lIns="0" tIns="12700" rIns="0" bIns="0" rtlCol="0">
            <a:spAutoFit/>
          </a:bodyPr>
          <a:lstStyle/>
          <a:p>
            <a:pPr>
              <a:lnSpc>
                <a:spcPct val="100000"/>
              </a:lnSpc>
              <a:spcBef>
                <a:spcPts val="100"/>
              </a:spcBef>
            </a:pPr>
            <a:r>
              <a:rPr sz="1800" dirty="0">
                <a:latin typeface="Arial"/>
                <a:cs typeface="Arial"/>
              </a:rPr>
              <a:t>o</a:t>
            </a:r>
            <a:endParaRPr sz="1800">
              <a:latin typeface="Arial"/>
              <a:cs typeface="Arial"/>
            </a:endParaRPr>
          </a:p>
        </p:txBody>
      </p:sp>
      <p:sp>
        <p:nvSpPr>
          <p:cNvPr id="22" name="object 22"/>
          <p:cNvSpPr txBox="1"/>
          <p:nvPr/>
        </p:nvSpPr>
        <p:spPr>
          <a:xfrm>
            <a:off x="6721602" y="3776649"/>
            <a:ext cx="127635" cy="574040"/>
          </a:xfrm>
          <a:prstGeom prst="rect">
            <a:avLst/>
          </a:prstGeom>
        </p:spPr>
        <p:txBody>
          <a:bodyPr vert="horz" wrap="square" lIns="0" tIns="12700" rIns="0" bIns="0" rtlCol="0">
            <a:spAutoFit/>
          </a:bodyPr>
          <a:lstStyle/>
          <a:p>
            <a:pPr>
              <a:lnSpc>
                <a:spcPct val="100000"/>
              </a:lnSpc>
              <a:spcBef>
                <a:spcPts val="100"/>
              </a:spcBef>
            </a:pPr>
            <a:r>
              <a:rPr sz="1800" dirty="0">
                <a:latin typeface="Arial"/>
                <a:cs typeface="Arial"/>
              </a:rPr>
              <a:t>r  e</a:t>
            </a:r>
            <a:endParaRPr sz="1800">
              <a:latin typeface="Arial"/>
              <a:cs typeface="Arial"/>
            </a:endParaRPr>
          </a:p>
        </p:txBody>
      </p:sp>
      <p:sp>
        <p:nvSpPr>
          <p:cNvPr id="23" name="object 23"/>
          <p:cNvSpPr txBox="1"/>
          <p:nvPr/>
        </p:nvSpPr>
        <p:spPr>
          <a:xfrm>
            <a:off x="6708902" y="4600364"/>
            <a:ext cx="1530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4</a:t>
            </a:r>
            <a:endParaRPr sz="1800">
              <a:latin typeface="Arial"/>
              <a:cs typeface="Arial"/>
            </a:endParaRPr>
          </a:p>
        </p:txBody>
      </p:sp>
      <p:sp>
        <p:nvSpPr>
          <p:cNvPr id="24" name="object 24"/>
          <p:cNvSpPr/>
          <p:nvPr/>
        </p:nvSpPr>
        <p:spPr>
          <a:xfrm>
            <a:off x="1901951" y="1828800"/>
            <a:ext cx="158750" cy="4648200"/>
          </a:xfrm>
          <a:custGeom>
            <a:avLst/>
            <a:gdLst/>
            <a:ahLst/>
            <a:cxnLst/>
            <a:rect l="l" t="t" r="r" b="b"/>
            <a:pathLst>
              <a:path w="158750" h="4648200">
                <a:moveTo>
                  <a:pt x="158496" y="4489704"/>
                </a:moveTo>
                <a:lnTo>
                  <a:pt x="0" y="4489704"/>
                </a:lnTo>
                <a:lnTo>
                  <a:pt x="63245" y="4616196"/>
                </a:lnTo>
                <a:lnTo>
                  <a:pt x="63245" y="4504944"/>
                </a:lnTo>
                <a:lnTo>
                  <a:pt x="95250" y="4504944"/>
                </a:lnTo>
                <a:lnTo>
                  <a:pt x="95250" y="4616196"/>
                </a:lnTo>
                <a:lnTo>
                  <a:pt x="158496" y="4489704"/>
                </a:lnTo>
                <a:close/>
              </a:path>
              <a:path w="158750" h="4648200">
                <a:moveTo>
                  <a:pt x="95250" y="4489704"/>
                </a:moveTo>
                <a:lnTo>
                  <a:pt x="95249" y="0"/>
                </a:lnTo>
                <a:lnTo>
                  <a:pt x="63245" y="0"/>
                </a:lnTo>
                <a:lnTo>
                  <a:pt x="63245" y="4489704"/>
                </a:lnTo>
                <a:lnTo>
                  <a:pt x="95250" y="4489704"/>
                </a:lnTo>
                <a:close/>
              </a:path>
              <a:path w="158750" h="4648200">
                <a:moveTo>
                  <a:pt x="95250" y="4616196"/>
                </a:moveTo>
                <a:lnTo>
                  <a:pt x="95250" y="4504944"/>
                </a:lnTo>
                <a:lnTo>
                  <a:pt x="63245" y="4504944"/>
                </a:lnTo>
                <a:lnTo>
                  <a:pt x="63245" y="4616196"/>
                </a:lnTo>
                <a:lnTo>
                  <a:pt x="79248" y="4648200"/>
                </a:lnTo>
                <a:lnTo>
                  <a:pt x="95250" y="4616196"/>
                </a:lnTo>
                <a:close/>
              </a:path>
            </a:pathLst>
          </a:custGeom>
          <a:solidFill>
            <a:srgbClr val="0101FF"/>
          </a:solidFill>
        </p:spPr>
        <p:txBody>
          <a:bodyPr wrap="square" lIns="0" tIns="0" rIns="0" bIns="0" rtlCol="0"/>
          <a:lstStyle/>
          <a:p>
            <a:endParaRPr/>
          </a:p>
        </p:txBody>
      </p:sp>
      <p:sp>
        <p:nvSpPr>
          <p:cNvPr id="25" name="object 25"/>
          <p:cNvSpPr/>
          <p:nvPr/>
        </p:nvSpPr>
        <p:spPr>
          <a:xfrm>
            <a:off x="3730752" y="1828800"/>
            <a:ext cx="158750" cy="4648200"/>
          </a:xfrm>
          <a:custGeom>
            <a:avLst/>
            <a:gdLst/>
            <a:ahLst/>
            <a:cxnLst/>
            <a:rect l="l" t="t" r="r" b="b"/>
            <a:pathLst>
              <a:path w="158750" h="4648200">
                <a:moveTo>
                  <a:pt x="158496" y="4489704"/>
                </a:moveTo>
                <a:lnTo>
                  <a:pt x="0" y="4489704"/>
                </a:lnTo>
                <a:lnTo>
                  <a:pt x="63246" y="4616196"/>
                </a:lnTo>
                <a:lnTo>
                  <a:pt x="63246" y="4504944"/>
                </a:lnTo>
                <a:lnTo>
                  <a:pt x="95250" y="4504944"/>
                </a:lnTo>
                <a:lnTo>
                  <a:pt x="95250" y="4616196"/>
                </a:lnTo>
                <a:lnTo>
                  <a:pt x="158496" y="4489704"/>
                </a:lnTo>
                <a:close/>
              </a:path>
              <a:path w="158750" h="4648200">
                <a:moveTo>
                  <a:pt x="95250" y="4489704"/>
                </a:moveTo>
                <a:lnTo>
                  <a:pt x="95249" y="0"/>
                </a:lnTo>
                <a:lnTo>
                  <a:pt x="63245" y="0"/>
                </a:lnTo>
                <a:lnTo>
                  <a:pt x="63246" y="4489704"/>
                </a:lnTo>
                <a:lnTo>
                  <a:pt x="95250" y="4489704"/>
                </a:lnTo>
                <a:close/>
              </a:path>
              <a:path w="158750" h="4648200">
                <a:moveTo>
                  <a:pt x="95250" y="4616196"/>
                </a:moveTo>
                <a:lnTo>
                  <a:pt x="95250" y="4504944"/>
                </a:lnTo>
                <a:lnTo>
                  <a:pt x="63246" y="4504944"/>
                </a:lnTo>
                <a:lnTo>
                  <a:pt x="63246" y="4616196"/>
                </a:lnTo>
                <a:lnTo>
                  <a:pt x="79248" y="4648200"/>
                </a:lnTo>
                <a:lnTo>
                  <a:pt x="95250" y="4616196"/>
                </a:lnTo>
                <a:close/>
              </a:path>
            </a:pathLst>
          </a:custGeom>
          <a:solidFill>
            <a:srgbClr val="0101FF"/>
          </a:solidFill>
        </p:spPr>
        <p:txBody>
          <a:bodyPr wrap="square" lIns="0" tIns="0" rIns="0" bIns="0" rtlCol="0"/>
          <a:lstStyle/>
          <a:p>
            <a:endParaRPr/>
          </a:p>
        </p:txBody>
      </p:sp>
      <p:sp>
        <p:nvSpPr>
          <p:cNvPr id="26" name="object 26"/>
          <p:cNvSpPr/>
          <p:nvPr/>
        </p:nvSpPr>
        <p:spPr>
          <a:xfrm>
            <a:off x="5559552" y="1828800"/>
            <a:ext cx="158750" cy="4648200"/>
          </a:xfrm>
          <a:custGeom>
            <a:avLst/>
            <a:gdLst/>
            <a:ahLst/>
            <a:cxnLst/>
            <a:rect l="l" t="t" r="r" b="b"/>
            <a:pathLst>
              <a:path w="158750" h="4648200">
                <a:moveTo>
                  <a:pt x="158496" y="4489704"/>
                </a:moveTo>
                <a:lnTo>
                  <a:pt x="0" y="4489704"/>
                </a:lnTo>
                <a:lnTo>
                  <a:pt x="63246" y="4616196"/>
                </a:lnTo>
                <a:lnTo>
                  <a:pt x="63246" y="4504944"/>
                </a:lnTo>
                <a:lnTo>
                  <a:pt x="95250" y="4504944"/>
                </a:lnTo>
                <a:lnTo>
                  <a:pt x="95250" y="4616196"/>
                </a:lnTo>
                <a:lnTo>
                  <a:pt x="158496" y="4489704"/>
                </a:lnTo>
                <a:close/>
              </a:path>
              <a:path w="158750" h="4648200">
                <a:moveTo>
                  <a:pt x="95250" y="4489704"/>
                </a:moveTo>
                <a:lnTo>
                  <a:pt x="95249" y="0"/>
                </a:lnTo>
                <a:lnTo>
                  <a:pt x="63245" y="0"/>
                </a:lnTo>
                <a:lnTo>
                  <a:pt x="63246" y="4489704"/>
                </a:lnTo>
                <a:lnTo>
                  <a:pt x="95250" y="4489704"/>
                </a:lnTo>
                <a:close/>
              </a:path>
              <a:path w="158750" h="4648200">
                <a:moveTo>
                  <a:pt x="95250" y="4616196"/>
                </a:moveTo>
                <a:lnTo>
                  <a:pt x="95250" y="4504944"/>
                </a:lnTo>
                <a:lnTo>
                  <a:pt x="63246" y="4504944"/>
                </a:lnTo>
                <a:lnTo>
                  <a:pt x="63246" y="4616196"/>
                </a:lnTo>
                <a:lnTo>
                  <a:pt x="79248" y="4648200"/>
                </a:lnTo>
                <a:lnTo>
                  <a:pt x="95250" y="4616196"/>
                </a:lnTo>
                <a:close/>
              </a:path>
            </a:pathLst>
          </a:custGeom>
          <a:solidFill>
            <a:srgbClr val="0101FF"/>
          </a:solidFill>
        </p:spPr>
        <p:txBody>
          <a:bodyPr wrap="square" lIns="0" tIns="0" rIns="0" bIns="0" rtlCol="0"/>
          <a:lstStyle/>
          <a:p>
            <a:endParaRPr/>
          </a:p>
        </p:txBody>
      </p:sp>
      <p:sp>
        <p:nvSpPr>
          <p:cNvPr id="27" name="object 27"/>
          <p:cNvSpPr/>
          <p:nvPr/>
        </p:nvSpPr>
        <p:spPr>
          <a:xfrm>
            <a:off x="7388352" y="1828800"/>
            <a:ext cx="158750" cy="4648200"/>
          </a:xfrm>
          <a:custGeom>
            <a:avLst/>
            <a:gdLst/>
            <a:ahLst/>
            <a:cxnLst/>
            <a:rect l="l" t="t" r="r" b="b"/>
            <a:pathLst>
              <a:path w="158750" h="4648200">
                <a:moveTo>
                  <a:pt x="158496" y="4489704"/>
                </a:moveTo>
                <a:lnTo>
                  <a:pt x="0" y="4489704"/>
                </a:lnTo>
                <a:lnTo>
                  <a:pt x="63246" y="4616196"/>
                </a:lnTo>
                <a:lnTo>
                  <a:pt x="63246" y="4504944"/>
                </a:lnTo>
                <a:lnTo>
                  <a:pt x="95250" y="4504944"/>
                </a:lnTo>
                <a:lnTo>
                  <a:pt x="95250" y="4616196"/>
                </a:lnTo>
                <a:lnTo>
                  <a:pt x="158496" y="4489704"/>
                </a:lnTo>
                <a:close/>
              </a:path>
              <a:path w="158750" h="4648200">
                <a:moveTo>
                  <a:pt x="95250" y="4489704"/>
                </a:moveTo>
                <a:lnTo>
                  <a:pt x="95250" y="0"/>
                </a:lnTo>
                <a:lnTo>
                  <a:pt x="63246" y="0"/>
                </a:lnTo>
                <a:lnTo>
                  <a:pt x="63246" y="4489704"/>
                </a:lnTo>
                <a:lnTo>
                  <a:pt x="95250" y="4489704"/>
                </a:lnTo>
                <a:close/>
              </a:path>
              <a:path w="158750" h="4648200">
                <a:moveTo>
                  <a:pt x="95250" y="4616196"/>
                </a:moveTo>
                <a:lnTo>
                  <a:pt x="95250" y="4504944"/>
                </a:lnTo>
                <a:lnTo>
                  <a:pt x="63246" y="4504944"/>
                </a:lnTo>
                <a:lnTo>
                  <a:pt x="63246" y="4616196"/>
                </a:lnTo>
                <a:lnTo>
                  <a:pt x="79248" y="4648200"/>
                </a:lnTo>
                <a:lnTo>
                  <a:pt x="95250" y="4616196"/>
                </a:lnTo>
                <a:close/>
              </a:path>
            </a:pathLst>
          </a:custGeom>
          <a:solidFill>
            <a:srgbClr val="0101FF"/>
          </a:solidFill>
        </p:spPr>
        <p:txBody>
          <a:bodyPr wrap="square" lIns="0" tIns="0" rIns="0" bIns="0" rtlCol="0"/>
          <a:lstStyle/>
          <a:p>
            <a:endParaRPr/>
          </a:p>
        </p:txBody>
      </p:sp>
      <p:sp>
        <p:nvSpPr>
          <p:cNvPr id="28" name="object 28"/>
          <p:cNvSpPr txBox="1"/>
          <p:nvPr/>
        </p:nvSpPr>
        <p:spPr>
          <a:xfrm>
            <a:off x="1527302" y="1398523"/>
            <a:ext cx="6350000" cy="299720"/>
          </a:xfrm>
          <a:prstGeom prst="rect">
            <a:avLst/>
          </a:prstGeom>
        </p:spPr>
        <p:txBody>
          <a:bodyPr vert="horz" wrap="square" lIns="0" tIns="12700" rIns="0" bIns="0" rtlCol="0">
            <a:spAutoFit/>
          </a:bodyPr>
          <a:lstStyle/>
          <a:p>
            <a:pPr marL="12700">
              <a:lnSpc>
                <a:spcPct val="100000"/>
              </a:lnSpc>
              <a:spcBef>
                <a:spcPts val="100"/>
              </a:spcBef>
              <a:tabLst>
                <a:tab pos="1842135" algn="l"/>
                <a:tab pos="3670300" algn="l"/>
                <a:tab pos="5498465" algn="l"/>
              </a:tabLst>
            </a:pPr>
            <a:r>
              <a:rPr sz="1800" dirty="0">
                <a:solidFill>
                  <a:srgbClr val="0000FF"/>
                </a:solidFill>
                <a:latin typeface="Arial"/>
                <a:cs typeface="Arial"/>
              </a:rPr>
              <a:t>thread</a:t>
            </a:r>
            <a:r>
              <a:rPr sz="1800" spc="-10" dirty="0">
                <a:solidFill>
                  <a:srgbClr val="0000FF"/>
                </a:solidFill>
                <a:latin typeface="Arial"/>
                <a:cs typeface="Arial"/>
              </a:rPr>
              <a:t> </a:t>
            </a:r>
            <a:r>
              <a:rPr sz="1800" dirty="0">
                <a:solidFill>
                  <a:srgbClr val="0000FF"/>
                </a:solidFill>
                <a:latin typeface="Arial"/>
                <a:cs typeface="Arial"/>
              </a:rPr>
              <a:t>1	</a:t>
            </a:r>
            <a:r>
              <a:rPr sz="1800" spc="-5" dirty="0">
                <a:solidFill>
                  <a:srgbClr val="0000FF"/>
                </a:solidFill>
                <a:latin typeface="Arial"/>
                <a:cs typeface="Arial"/>
              </a:rPr>
              <a:t>thread </a:t>
            </a:r>
            <a:r>
              <a:rPr sz="1800" dirty="0">
                <a:solidFill>
                  <a:srgbClr val="0000FF"/>
                </a:solidFill>
                <a:latin typeface="Arial"/>
                <a:cs typeface="Arial"/>
              </a:rPr>
              <a:t>2	</a:t>
            </a:r>
            <a:r>
              <a:rPr sz="1800" spc="-5" dirty="0">
                <a:solidFill>
                  <a:srgbClr val="0000FF"/>
                </a:solidFill>
                <a:latin typeface="Arial"/>
                <a:cs typeface="Arial"/>
              </a:rPr>
              <a:t>thread</a:t>
            </a:r>
            <a:r>
              <a:rPr sz="1800" dirty="0">
                <a:solidFill>
                  <a:srgbClr val="0000FF"/>
                </a:solidFill>
                <a:latin typeface="Arial"/>
                <a:cs typeface="Arial"/>
              </a:rPr>
              <a:t> 3	</a:t>
            </a:r>
            <a:r>
              <a:rPr sz="1800" spc="-5" dirty="0">
                <a:solidFill>
                  <a:srgbClr val="0000FF"/>
                </a:solidFill>
                <a:latin typeface="Arial"/>
                <a:cs typeface="Arial"/>
              </a:rPr>
              <a:t>thread</a:t>
            </a:r>
            <a:r>
              <a:rPr sz="1800" spc="-70" dirty="0">
                <a:solidFill>
                  <a:srgbClr val="0000FF"/>
                </a:solidFill>
                <a:latin typeface="Arial"/>
                <a:cs typeface="Arial"/>
              </a:rPr>
              <a:t> </a:t>
            </a:r>
            <a:r>
              <a:rPr sz="1800" dirty="0">
                <a:solidFill>
                  <a:srgbClr val="0000FF"/>
                </a:solidFill>
                <a:latin typeface="Arial"/>
                <a:cs typeface="Arial"/>
              </a:rPr>
              <a:t>4</a:t>
            </a:r>
            <a:endParaRPr sz="1800">
              <a:latin typeface="Arial"/>
              <a:cs typeface="Arial"/>
            </a:endParaRPr>
          </a:p>
        </p:txBody>
      </p:sp>
      <p:sp>
        <p:nvSpPr>
          <p:cNvPr id="29" name="object 29"/>
          <p:cNvSpPr txBox="1">
            <a:spLocks noGrp="1"/>
          </p:cNvSpPr>
          <p:nvPr>
            <p:ph type="sldNum" sz="quarter" idx="4294967295"/>
          </p:nvPr>
        </p:nvSpPr>
        <p:spPr>
          <a:xfrm>
            <a:off x="8343645" y="6293072"/>
            <a:ext cx="276859" cy="252729"/>
          </a:xfrm>
          <a:prstGeom prst="rect">
            <a:avLst/>
          </a:prstGeom>
        </p:spPr>
        <p:txBody>
          <a:bodyPr vert="horz" wrap="square" lIns="0" tIns="0" rIns="0" bIns="0" rtlCol="0">
            <a:spAutoFit/>
          </a:bodyPr>
          <a:lstStyle/>
          <a:p>
            <a:pPr marL="25400">
              <a:lnSpc>
                <a:spcPts val="1870"/>
              </a:lnSpc>
            </a:pPr>
            <a:fld id="{81D60167-4931-47E6-BA6A-407CBD079E47}" type="slidenum">
              <a:rPr dirty="0"/>
              <a:pPr marL="25400">
                <a:lnSpc>
                  <a:spcPts val="1870"/>
                </a:lnSpc>
              </a:pPr>
              <a:t>46</a:t>
            </a:fld>
            <a:endParaRPr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52272" rIns="0" bIns="0" rtlCol="0">
            <a:spAutoFit/>
          </a:bodyPr>
          <a:lstStyle/>
          <a:p>
            <a:pPr marL="1629410" marR="5080" indent="-1195070">
              <a:lnSpc>
                <a:spcPct val="100000"/>
              </a:lnSpc>
              <a:spcBef>
                <a:spcPts val="95"/>
              </a:spcBef>
            </a:pPr>
            <a:r>
              <a:rPr sz="3200" spc="-10" dirty="0"/>
              <a:t>Within </a:t>
            </a:r>
            <a:r>
              <a:rPr sz="3200" spc="-5" dirty="0"/>
              <a:t>each core, </a:t>
            </a:r>
            <a:r>
              <a:rPr sz="3200" spc="-10" dirty="0"/>
              <a:t>threads </a:t>
            </a:r>
            <a:r>
              <a:rPr sz="3200" spc="-5" dirty="0"/>
              <a:t>are </a:t>
            </a:r>
            <a:r>
              <a:rPr sz="3200" spc="-10" dirty="0"/>
              <a:t>time-sliced  </a:t>
            </a:r>
            <a:r>
              <a:rPr sz="3200" spc="-5" dirty="0"/>
              <a:t>(just like on a</a:t>
            </a:r>
            <a:r>
              <a:rPr sz="3200" spc="-15" dirty="0"/>
              <a:t> </a:t>
            </a:r>
            <a:r>
              <a:rPr sz="3200" spc="-10" dirty="0"/>
              <a:t>uniprocessor)</a:t>
            </a:r>
            <a:endParaRPr sz="3200"/>
          </a:p>
        </p:txBody>
      </p:sp>
      <p:sp>
        <p:nvSpPr>
          <p:cNvPr id="3" name="object 3"/>
          <p:cNvSpPr/>
          <p:nvPr/>
        </p:nvSpPr>
        <p:spPr>
          <a:xfrm>
            <a:off x="1066800" y="2362200"/>
            <a:ext cx="7211695" cy="3395979"/>
          </a:xfrm>
          <a:custGeom>
            <a:avLst/>
            <a:gdLst/>
            <a:ahLst/>
            <a:cxnLst/>
            <a:rect l="l" t="t" r="r" b="b"/>
            <a:pathLst>
              <a:path w="7211695" h="3395979">
                <a:moveTo>
                  <a:pt x="7211568" y="0"/>
                </a:moveTo>
                <a:lnTo>
                  <a:pt x="7211568" y="3395471"/>
                </a:lnTo>
                <a:lnTo>
                  <a:pt x="0" y="3395472"/>
                </a:lnTo>
                <a:lnTo>
                  <a:pt x="0" y="0"/>
                </a:lnTo>
                <a:lnTo>
                  <a:pt x="7211568" y="0"/>
                </a:lnTo>
                <a:close/>
              </a:path>
            </a:pathLst>
          </a:custGeom>
          <a:solidFill>
            <a:srgbClr val="EAEAEA"/>
          </a:solidFill>
        </p:spPr>
        <p:txBody>
          <a:bodyPr wrap="square" lIns="0" tIns="0" rIns="0" bIns="0" rtlCol="0"/>
          <a:lstStyle/>
          <a:p>
            <a:endParaRPr/>
          </a:p>
        </p:txBody>
      </p:sp>
      <p:sp>
        <p:nvSpPr>
          <p:cNvPr id="4" name="object 4"/>
          <p:cNvSpPr/>
          <p:nvPr/>
        </p:nvSpPr>
        <p:spPr>
          <a:xfrm>
            <a:off x="1066800" y="2362200"/>
            <a:ext cx="7212330" cy="3395979"/>
          </a:xfrm>
          <a:custGeom>
            <a:avLst/>
            <a:gdLst/>
            <a:ahLst/>
            <a:cxnLst/>
            <a:rect l="l" t="t" r="r" b="b"/>
            <a:pathLst>
              <a:path w="7212330" h="3395979">
                <a:moveTo>
                  <a:pt x="0" y="0"/>
                </a:moveTo>
                <a:lnTo>
                  <a:pt x="0" y="3395472"/>
                </a:lnTo>
                <a:lnTo>
                  <a:pt x="7212330" y="3395471"/>
                </a:lnTo>
                <a:lnTo>
                  <a:pt x="7212330" y="0"/>
                </a:lnTo>
                <a:lnTo>
                  <a:pt x="0" y="0"/>
                </a:lnTo>
                <a:close/>
              </a:path>
            </a:pathLst>
          </a:custGeom>
          <a:ln w="25400">
            <a:solidFill>
              <a:srgbClr val="010101"/>
            </a:solidFill>
          </a:ln>
        </p:spPr>
        <p:txBody>
          <a:bodyPr wrap="square" lIns="0" tIns="0" rIns="0" bIns="0" rtlCol="0"/>
          <a:lstStyle/>
          <a:p>
            <a:endParaRPr/>
          </a:p>
        </p:txBody>
      </p:sp>
      <p:sp>
        <p:nvSpPr>
          <p:cNvPr id="5" name="object 5"/>
          <p:cNvSpPr/>
          <p:nvPr/>
        </p:nvSpPr>
        <p:spPr>
          <a:xfrm>
            <a:off x="4673346" y="2362200"/>
            <a:ext cx="0" cy="3389629"/>
          </a:xfrm>
          <a:custGeom>
            <a:avLst/>
            <a:gdLst/>
            <a:ahLst/>
            <a:cxnLst/>
            <a:rect l="l" t="t" r="r" b="b"/>
            <a:pathLst>
              <a:path h="3389629">
                <a:moveTo>
                  <a:pt x="0" y="0"/>
                </a:moveTo>
                <a:lnTo>
                  <a:pt x="0" y="3389376"/>
                </a:lnTo>
              </a:path>
            </a:pathLst>
          </a:custGeom>
          <a:ln w="25400">
            <a:solidFill>
              <a:srgbClr val="010101"/>
            </a:solidFill>
          </a:ln>
        </p:spPr>
        <p:txBody>
          <a:bodyPr wrap="square" lIns="0" tIns="0" rIns="0" bIns="0" rtlCol="0"/>
          <a:lstStyle/>
          <a:p>
            <a:endParaRPr/>
          </a:p>
        </p:txBody>
      </p:sp>
      <p:sp>
        <p:nvSpPr>
          <p:cNvPr id="6" name="object 6"/>
          <p:cNvSpPr/>
          <p:nvPr/>
        </p:nvSpPr>
        <p:spPr>
          <a:xfrm>
            <a:off x="2819400" y="2362200"/>
            <a:ext cx="13335" cy="3390900"/>
          </a:xfrm>
          <a:custGeom>
            <a:avLst/>
            <a:gdLst/>
            <a:ahLst/>
            <a:cxnLst/>
            <a:rect l="l" t="t" r="r" b="b"/>
            <a:pathLst>
              <a:path w="13335" h="3390900">
                <a:moveTo>
                  <a:pt x="12953" y="0"/>
                </a:moveTo>
                <a:lnTo>
                  <a:pt x="0" y="3390900"/>
                </a:lnTo>
              </a:path>
            </a:pathLst>
          </a:custGeom>
          <a:ln w="25400">
            <a:solidFill>
              <a:srgbClr val="010101"/>
            </a:solidFill>
          </a:ln>
        </p:spPr>
        <p:txBody>
          <a:bodyPr wrap="square" lIns="0" tIns="0" rIns="0" bIns="0" rtlCol="0"/>
          <a:lstStyle/>
          <a:p>
            <a:endParaRPr/>
          </a:p>
        </p:txBody>
      </p:sp>
      <p:sp>
        <p:nvSpPr>
          <p:cNvPr id="7" name="object 7"/>
          <p:cNvSpPr/>
          <p:nvPr/>
        </p:nvSpPr>
        <p:spPr>
          <a:xfrm>
            <a:off x="6477000" y="2362200"/>
            <a:ext cx="0" cy="3389629"/>
          </a:xfrm>
          <a:custGeom>
            <a:avLst/>
            <a:gdLst/>
            <a:ahLst/>
            <a:cxnLst/>
            <a:rect l="l" t="t" r="r" b="b"/>
            <a:pathLst>
              <a:path h="3389629">
                <a:moveTo>
                  <a:pt x="0" y="0"/>
                </a:moveTo>
                <a:lnTo>
                  <a:pt x="0" y="3389375"/>
                </a:lnTo>
              </a:path>
            </a:pathLst>
          </a:custGeom>
          <a:ln w="25400">
            <a:solidFill>
              <a:srgbClr val="010101"/>
            </a:solidFill>
          </a:ln>
        </p:spPr>
        <p:txBody>
          <a:bodyPr wrap="square" lIns="0" tIns="0" rIns="0" bIns="0" rtlCol="0"/>
          <a:lstStyle/>
          <a:p>
            <a:endParaRPr/>
          </a:p>
        </p:txBody>
      </p:sp>
      <p:sp>
        <p:nvSpPr>
          <p:cNvPr id="8" name="object 8"/>
          <p:cNvSpPr txBox="1"/>
          <p:nvPr/>
        </p:nvSpPr>
        <p:spPr>
          <a:xfrm>
            <a:off x="1235202" y="3227323"/>
            <a:ext cx="114300" cy="299720"/>
          </a:xfrm>
          <a:prstGeom prst="rect">
            <a:avLst/>
          </a:prstGeom>
        </p:spPr>
        <p:txBody>
          <a:bodyPr vert="horz" wrap="square" lIns="0" tIns="12700" rIns="0" bIns="0" rtlCol="0">
            <a:spAutoFit/>
          </a:bodyPr>
          <a:lstStyle/>
          <a:p>
            <a:pPr>
              <a:lnSpc>
                <a:spcPct val="100000"/>
              </a:lnSpc>
              <a:spcBef>
                <a:spcPts val="100"/>
              </a:spcBef>
            </a:pPr>
            <a:r>
              <a:rPr sz="1800" dirty="0">
                <a:latin typeface="Arial"/>
                <a:cs typeface="Arial"/>
              </a:rPr>
              <a:t>c</a:t>
            </a:r>
            <a:endParaRPr sz="1800">
              <a:latin typeface="Arial"/>
              <a:cs typeface="Arial"/>
            </a:endParaRPr>
          </a:p>
        </p:txBody>
      </p:sp>
      <p:sp>
        <p:nvSpPr>
          <p:cNvPr id="9" name="object 9"/>
          <p:cNvSpPr txBox="1"/>
          <p:nvPr/>
        </p:nvSpPr>
        <p:spPr>
          <a:xfrm>
            <a:off x="1235202" y="3501644"/>
            <a:ext cx="127635" cy="299720"/>
          </a:xfrm>
          <a:prstGeom prst="rect">
            <a:avLst/>
          </a:prstGeom>
        </p:spPr>
        <p:txBody>
          <a:bodyPr vert="horz" wrap="square" lIns="0" tIns="12700" rIns="0" bIns="0" rtlCol="0">
            <a:spAutoFit/>
          </a:bodyPr>
          <a:lstStyle/>
          <a:p>
            <a:pPr>
              <a:lnSpc>
                <a:spcPct val="100000"/>
              </a:lnSpc>
              <a:spcBef>
                <a:spcPts val="100"/>
              </a:spcBef>
            </a:pPr>
            <a:r>
              <a:rPr sz="1800" dirty="0">
                <a:latin typeface="Arial"/>
                <a:cs typeface="Arial"/>
              </a:rPr>
              <a:t>o</a:t>
            </a:r>
            <a:endParaRPr sz="1800">
              <a:latin typeface="Arial"/>
              <a:cs typeface="Arial"/>
            </a:endParaRPr>
          </a:p>
        </p:txBody>
      </p:sp>
      <p:sp>
        <p:nvSpPr>
          <p:cNvPr id="10" name="object 10"/>
          <p:cNvSpPr txBox="1"/>
          <p:nvPr/>
        </p:nvSpPr>
        <p:spPr>
          <a:xfrm>
            <a:off x="1235202" y="3776718"/>
            <a:ext cx="127635" cy="574040"/>
          </a:xfrm>
          <a:prstGeom prst="rect">
            <a:avLst/>
          </a:prstGeom>
        </p:spPr>
        <p:txBody>
          <a:bodyPr vert="horz" wrap="square" lIns="0" tIns="12700" rIns="0" bIns="0" rtlCol="0">
            <a:spAutoFit/>
          </a:bodyPr>
          <a:lstStyle/>
          <a:p>
            <a:pPr>
              <a:lnSpc>
                <a:spcPct val="100000"/>
              </a:lnSpc>
              <a:spcBef>
                <a:spcPts val="100"/>
              </a:spcBef>
            </a:pPr>
            <a:r>
              <a:rPr sz="1800" dirty="0">
                <a:latin typeface="Arial"/>
                <a:cs typeface="Arial"/>
              </a:rPr>
              <a:t>r  e</a:t>
            </a:r>
            <a:endParaRPr sz="1800">
              <a:latin typeface="Arial"/>
              <a:cs typeface="Arial"/>
            </a:endParaRPr>
          </a:p>
        </p:txBody>
      </p:sp>
      <p:sp>
        <p:nvSpPr>
          <p:cNvPr id="11" name="object 11"/>
          <p:cNvSpPr txBox="1"/>
          <p:nvPr/>
        </p:nvSpPr>
        <p:spPr>
          <a:xfrm>
            <a:off x="1235202" y="4600432"/>
            <a:ext cx="140335" cy="299720"/>
          </a:xfrm>
          <a:prstGeom prst="rect">
            <a:avLst/>
          </a:prstGeom>
        </p:spPr>
        <p:txBody>
          <a:bodyPr vert="horz" wrap="square" lIns="0" tIns="12700" rIns="0" bIns="0" rtlCol="0">
            <a:spAutoFit/>
          </a:bodyPr>
          <a:lstStyle/>
          <a:p>
            <a:pPr>
              <a:lnSpc>
                <a:spcPct val="100000"/>
              </a:lnSpc>
              <a:spcBef>
                <a:spcPts val="100"/>
              </a:spcBef>
            </a:pPr>
            <a:r>
              <a:rPr sz="1800" dirty="0">
                <a:latin typeface="Arial"/>
                <a:cs typeface="Arial"/>
              </a:rPr>
              <a:t>1</a:t>
            </a:r>
            <a:endParaRPr sz="1800">
              <a:latin typeface="Arial"/>
              <a:cs typeface="Arial"/>
            </a:endParaRPr>
          </a:p>
        </p:txBody>
      </p:sp>
      <p:sp>
        <p:nvSpPr>
          <p:cNvPr id="12" name="object 12"/>
          <p:cNvSpPr txBox="1"/>
          <p:nvPr/>
        </p:nvSpPr>
        <p:spPr>
          <a:xfrm>
            <a:off x="3064001" y="3227301"/>
            <a:ext cx="114300" cy="299720"/>
          </a:xfrm>
          <a:prstGeom prst="rect">
            <a:avLst/>
          </a:prstGeom>
        </p:spPr>
        <p:txBody>
          <a:bodyPr vert="horz" wrap="square" lIns="0" tIns="12700" rIns="0" bIns="0" rtlCol="0">
            <a:spAutoFit/>
          </a:bodyPr>
          <a:lstStyle/>
          <a:p>
            <a:pPr>
              <a:lnSpc>
                <a:spcPct val="100000"/>
              </a:lnSpc>
              <a:spcBef>
                <a:spcPts val="100"/>
              </a:spcBef>
            </a:pPr>
            <a:r>
              <a:rPr sz="1800" dirty="0">
                <a:latin typeface="Arial"/>
                <a:cs typeface="Arial"/>
              </a:rPr>
              <a:t>c</a:t>
            </a:r>
            <a:endParaRPr sz="1800">
              <a:latin typeface="Arial"/>
              <a:cs typeface="Arial"/>
            </a:endParaRPr>
          </a:p>
        </p:txBody>
      </p:sp>
      <p:sp>
        <p:nvSpPr>
          <p:cNvPr id="13" name="object 13"/>
          <p:cNvSpPr txBox="1"/>
          <p:nvPr/>
        </p:nvSpPr>
        <p:spPr>
          <a:xfrm>
            <a:off x="3064001" y="3501621"/>
            <a:ext cx="127635" cy="299720"/>
          </a:xfrm>
          <a:prstGeom prst="rect">
            <a:avLst/>
          </a:prstGeom>
        </p:spPr>
        <p:txBody>
          <a:bodyPr vert="horz" wrap="square" lIns="0" tIns="12700" rIns="0" bIns="0" rtlCol="0">
            <a:spAutoFit/>
          </a:bodyPr>
          <a:lstStyle/>
          <a:p>
            <a:pPr>
              <a:lnSpc>
                <a:spcPct val="100000"/>
              </a:lnSpc>
              <a:spcBef>
                <a:spcPts val="100"/>
              </a:spcBef>
            </a:pPr>
            <a:r>
              <a:rPr sz="1800" dirty="0">
                <a:latin typeface="Arial"/>
                <a:cs typeface="Arial"/>
              </a:rPr>
              <a:t>o</a:t>
            </a:r>
            <a:endParaRPr sz="1800">
              <a:latin typeface="Arial"/>
              <a:cs typeface="Arial"/>
            </a:endParaRPr>
          </a:p>
        </p:txBody>
      </p:sp>
      <p:sp>
        <p:nvSpPr>
          <p:cNvPr id="14" name="object 14"/>
          <p:cNvSpPr txBox="1"/>
          <p:nvPr/>
        </p:nvSpPr>
        <p:spPr>
          <a:xfrm>
            <a:off x="3064001" y="3776695"/>
            <a:ext cx="127635" cy="574040"/>
          </a:xfrm>
          <a:prstGeom prst="rect">
            <a:avLst/>
          </a:prstGeom>
        </p:spPr>
        <p:txBody>
          <a:bodyPr vert="horz" wrap="square" lIns="0" tIns="12700" rIns="0" bIns="0" rtlCol="0">
            <a:spAutoFit/>
          </a:bodyPr>
          <a:lstStyle/>
          <a:p>
            <a:pPr>
              <a:lnSpc>
                <a:spcPct val="100000"/>
              </a:lnSpc>
              <a:spcBef>
                <a:spcPts val="100"/>
              </a:spcBef>
            </a:pPr>
            <a:r>
              <a:rPr sz="1800" dirty="0">
                <a:latin typeface="Arial"/>
                <a:cs typeface="Arial"/>
              </a:rPr>
              <a:t>r  e</a:t>
            </a:r>
            <a:endParaRPr sz="1800">
              <a:latin typeface="Arial"/>
              <a:cs typeface="Arial"/>
            </a:endParaRPr>
          </a:p>
        </p:txBody>
      </p:sp>
      <p:sp>
        <p:nvSpPr>
          <p:cNvPr id="15" name="object 15"/>
          <p:cNvSpPr txBox="1"/>
          <p:nvPr/>
        </p:nvSpPr>
        <p:spPr>
          <a:xfrm>
            <a:off x="3064001" y="4600409"/>
            <a:ext cx="140335" cy="299720"/>
          </a:xfrm>
          <a:prstGeom prst="rect">
            <a:avLst/>
          </a:prstGeom>
        </p:spPr>
        <p:txBody>
          <a:bodyPr vert="horz" wrap="square" lIns="0" tIns="12700" rIns="0" bIns="0" rtlCol="0">
            <a:spAutoFit/>
          </a:bodyPr>
          <a:lstStyle/>
          <a:p>
            <a:pPr>
              <a:lnSpc>
                <a:spcPct val="100000"/>
              </a:lnSpc>
              <a:spcBef>
                <a:spcPts val="100"/>
              </a:spcBef>
            </a:pPr>
            <a:r>
              <a:rPr sz="1800" dirty="0">
                <a:latin typeface="Arial"/>
                <a:cs typeface="Arial"/>
              </a:rPr>
              <a:t>2</a:t>
            </a:r>
            <a:endParaRPr sz="1800">
              <a:latin typeface="Arial"/>
              <a:cs typeface="Arial"/>
            </a:endParaRPr>
          </a:p>
        </p:txBody>
      </p:sp>
      <p:sp>
        <p:nvSpPr>
          <p:cNvPr id="16" name="object 16"/>
          <p:cNvSpPr txBox="1"/>
          <p:nvPr/>
        </p:nvSpPr>
        <p:spPr>
          <a:xfrm>
            <a:off x="4892802" y="3227278"/>
            <a:ext cx="114300" cy="299720"/>
          </a:xfrm>
          <a:prstGeom prst="rect">
            <a:avLst/>
          </a:prstGeom>
        </p:spPr>
        <p:txBody>
          <a:bodyPr vert="horz" wrap="square" lIns="0" tIns="12700" rIns="0" bIns="0" rtlCol="0">
            <a:spAutoFit/>
          </a:bodyPr>
          <a:lstStyle/>
          <a:p>
            <a:pPr>
              <a:lnSpc>
                <a:spcPct val="100000"/>
              </a:lnSpc>
              <a:spcBef>
                <a:spcPts val="100"/>
              </a:spcBef>
            </a:pPr>
            <a:r>
              <a:rPr sz="1800" dirty="0">
                <a:latin typeface="Arial"/>
                <a:cs typeface="Arial"/>
              </a:rPr>
              <a:t>c</a:t>
            </a:r>
            <a:endParaRPr sz="1800">
              <a:latin typeface="Arial"/>
              <a:cs typeface="Arial"/>
            </a:endParaRPr>
          </a:p>
        </p:txBody>
      </p:sp>
      <p:sp>
        <p:nvSpPr>
          <p:cNvPr id="17" name="object 17"/>
          <p:cNvSpPr txBox="1"/>
          <p:nvPr/>
        </p:nvSpPr>
        <p:spPr>
          <a:xfrm>
            <a:off x="4892802" y="3501598"/>
            <a:ext cx="127635" cy="299720"/>
          </a:xfrm>
          <a:prstGeom prst="rect">
            <a:avLst/>
          </a:prstGeom>
        </p:spPr>
        <p:txBody>
          <a:bodyPr vert="horz" wrap="square" lIns="0" tIns="12700" rIns="0" bIns="0" rtlCol="0">
            <a:spAutoFit/>
          </a:bodyPr>
          <a:lstStyle/>
          <a:p>
            <a:pPr>
              <a:lnSpc>
                <a:spcPct val="100000"/>
              </a:lnSpc>
              <a:spcBef>
                <a:spcPts val="100"/>
              </a:spcBef>
            </a:pPr>
            <a:r>
              <a:rPr sz="1800" dirty="0">
                <a:latin typeface="Arial"/>
                <a:cs typeface="Arial"/>
              </a:rPr>
              <a:t>o</a:t>
            </a:r>
            <a:endParaRPr sz="1800">
              <a:latin typeface="Arial"/>
              <a:cs typeface="Arial"/>
            </a:endParaRPr>
          </a:p>
        </p:txBody>
      </p:sp>
      <p:sp>
        <p:nvSpPr>
          <p:cNvPr id="18" name="object 18"/>
          <p:cNvSpPr txBox="1"/>
          <p:nvPr/>
        </p:nvSpPr>
        <p:spPr>
          <a:xfrm>
            <a:off x="4892802" y="3776672"/>
            <a:ext cx="127635" cy="574040"/>
          </a:xfrm>
          <a:prstGeom prst="rect">
            <a:avLst/>
          </a:prstGeom>
        </p:spPr>
        <p:txBody>
          <a:bodyPr vert="horz" wrap="square" lIns="0" tIns="12700" rIns="0" bIns="0" rtlCol="0">
            <a:spAutoFit/>
          </a:bodyPr>
          <a:lstStyle/>
          <a:p>
            <a:pPr>
              <a:lnSpc>
                <a:spcPct val="100000"/>
              </a:lnSpc>
              <a:spcBef>
                <a:spcPts val="100"/>
              </a:spcBef>
            </a:pPr>
            <a:r>
              <a:rPr sz="1800" dirty="0">
                <a:latin typeface="Arial"/>
                <a:cs typeface="Arial"/>
              </a:rPr>
              <a:t>r  e</a:t>
            </a:r>
            <a:endParaRPr sz="1800">
              <a:latin typeface="Arial"/>
              <a:cs typeface="Arial"/>
            </a:endParaRPr>
          </a:p>
        </p:txBody>
      </p:sp>
      <p:sp>
        <p:nvSpPr>
          <p:cNvPr id="19" name="object 19"/>
          <p:cNvSpPr txBox="1"/>
          <p:nvPr/>
        </p:nvSpPr>
        <p:spPr>
          <a:xfrm>
            <a:off x="4892802" y="4600387"/>
            <a:ext cx="140335" cy="299720"/>
          </a:xfrm>
          <a:prstGeom prst="rect">
            <a:avLst/>
          </a:prstGeom>
        </p:spPr>
        <p:txBody>
          <a:bodyPr vert="horz" wrap="square" lIns="0" tIns="12700" rIns="0" bIns="0" rtlCol="0">
            <a:spAutoFit/>
          </a:bodyPr>
          <a:lstStyle/>
          <a:p>
            <a:pPr>
              <a:lnSpc>
                <a:spcPct val="100000"/>
              </a:lnSpc>
              <a:spcBef>
                <a:spcPts val="100"/>
              </a:spcBef>
            </a:pPr>
            <a:r>
              <a:rPr sz="1800" dirty="0">
                <a:latin typeface="Arial"/>
                <a:cs typeface="Arial"/>
              </a:rPr>
              <a:t>3</a:t>
            </a:r>
            <a:endParaRPr sz="1800">
              <a:latin typeface="Arial"/>
              <a:cs typeface="Arial"/>
            </a:endParaRPr>
          </a:p>
        </p:txBody>
      </p:sp>
      <p:sp>
        <p:nvSpPr>
          <p:cNvPr id="20" name="object 20"/>
          <p:cNvSpPr txBox="1"/>
          <p:nvPr/>
        </p:nvSpPr>
        <p:spPr>
          <a:xfrm>
            <a:off x="6721602" y="3227255"/>
            <a:ext cx="114300" cy="299720"/>
          </a:xfrm>
          <a:prstGeom prst="rect">
            <a:avLst/>
          </a:prstGeom>
        </p:spPr>
        <p:txBody>
          <a:bodyPr vert="horz" wrap="square" lIns="0" tIns="12700" rIns="0" bIns="0" rtlCol="0">
            <a:spAutoFit/>
          </a:bodyPr>
          <a:lstStyle/>
          <a:p>
            <a:pPr>
              <a:lnSpc>
                <a:spcPct val="100000"/>
              </a:lnSpc>
              <a:spcBef>
                <a:spcPts val="100"/>
              </a:spcBef>
            </a:pPr>
            <a:r>
              <a:rPr sz="1800" dirty="0">
                <a:latin typeface="Arial"/>
                <a:cs typeface="Arial"/>
              </a:rPr>
              <a:t>c</a:t>
            </a:r>
            <a:endParaRPr sz="1800">
              <a:latin typeface="Arial"/>
              <a:cs typeface="Arial"/>
            </a:endParaRPr>
          </a:p>
        </p:txBody>
      </p:sp>
      <p:sp>
        <p:nvSpPr>
          <p:cNvPr id="21" name="object 21"/>
          <p:cNvSpPr txBox="1"/>
          <p:nvPr/>
        </p:nvSpPr>
        <p:spPr>
          <a:xfrm>
            <a:off x="6721602" y="3501575"/>
            <a:ext cx="127635" cy="299720"/>
          </a:xfrm>
          <a:prstGeom prst="rect">
            <a:avLst/>
          </a:prstGeom>
        </p:spPr>
        <p:txBody>
          <a:bodyPr vert="horz" wrap="square" lIns="0" tIns="12700" rIns="0" bIns="0" rtlCol="0">
            <a:spAutoFit/>
          </a:bodyPr>
          <a:lstStyle/>
          <a:p>
            <a:pPr>
              <a:lnSpc>
                <a:spcPct val="100000"/>
              </a:lnSpc>
              <a:spcBef>
                <a:spcPts val="100"/>
              </a:spcBef>
            </a:pPr>
            <a:r>
              <a:rPr sz="1800" dirty="0">
                <a:latin typeface="Arial"/>
                <a:cs typeface="Arial"/>
              </a:rPr>
              <a:t>o</a:t>
            </a:r>
            <a:endParaRPr sz="1800">
              <a:latin typeface="Arial"/>
              <a:cs typeface="Arial"/>
            </a:endParaRPr>
          </a:p>
        </p:txBody>
      </p:sp>
      <p:sp>
        <p:nvSpPr>
          <p:cNvPr id="22" name="object 22"/>
          <p:cNvSpPr txBox="1"/>
          <p:nvPr/>
        </p:nvSpPr>
        <p:spPr>
          <a:xfrm>
            <a:off x="6721602" y="3776649"/>
            <a:ext cx="127635" cy="574040"/>
          </a:xfrm>
          <a:prstGeom prst="rect">
            <a:avLst/>
          </a:prstGeom>
        </p:spPr>
        <p:txBody>
          <a:bodyPr vert="horz" wrap="square" lIns="0" tIns="12700" rIns="0" bIns="0" rtlCol="0">
            <a:spAutoFit/>
          </a:bodyPr>
          <a:lstStyle/>
          <a:p>
            <a:pPr>
              <a:lnSpc>
                <a:spcPct val="100000"/>
              </a:lnSpc>
              <a:spcBef>
                <a:spcPts val="100"/>
              </a:spcBef>
            </a:pPr>
            <a:r>
              <a:rPr sz="1800" dirty="0">
                <a:latin typeface="Arial"/>
                <a:cs typeface="Arial"/>
              </a:rPr>
              <a:t>r  e</a:t>
            </a:r>
            <a:endParaRPr sz="1800">
              <a:latin typeface="Arial"/>
              <a:cs typeface="Arial"/>
            </a:endParaRPr>
          </a:p>
        </p:txBody>
      </p:sp>
      <p:sp>
        <p:nvSpPr>
          <p:cNvPr id="23" name="object 23"/>
          <p:cNvSpPr txBox="1"/>
          <p:nvPr/>
        </p:nvSpPr>
        <p:spPr>
          <a:xfrm>
            <a:off x="6721602" y="4600364"/>
            <a:ext cx="140335" cy="299720"/>
          </a:xfrm>
          <a:prstGeom prst="rect">
            <a:avLst/>
          </a:prstGeom>
        </p:spPr>
        <p:txBody>
          <a:bodyPr vert="horz" wrap="square" lIns="0" tIns="12700" rIns="0" bIns="0" rtlCol="0">
            <a:spAutoFit/>
          </a:bodyPr>
          <a:lstStyle/>
          <a:p>
            <a:pPr>
              <a:lnSpc>
                <a:spcPct val="100000"/>
              </a:lnSpc>
              <a:spcBef>
                <a:spcPts val="100"/>
              </a:spcBef>
            </a:pPr>
            <a:r>
              <a:rPr sz="1800" dirty="0">
                <a:latin typeface="Arial"/>
                <a:cs typeface="Arial"/>
              </a:rPr>
              <a:t>4</a:t>
            </a:r>
            <a:endParaRPr sz="1800">
              <a:latin typeface="Arial"/>
              <a:cs typeface="Arial"/>
            </a:endParaRPr>
          </a:p>
        </p:txBody>
      </p:sp>
      <p:sp>
        <p:nvSpPr>
          <p:cNvPr id="24" name="object 24"/>
          <p:cNvSpPr txBox="1"/>
          <p:nvPr/>
        </p:nvSpPr>
        <p:spPr>
          <a:xfrm>
            <a:off x="1527294" y="1322240"/>
            <a:ext cx="788670" cy="574040"/>
          </a:xfrm>
          <a:prstGeom prst="rect">
            <a:avLst/>
          </a:prstGeom>
        </p:spPr>
        <p:txBody>
          <a:bodyPr vert="horz" wrap="square" lIns="0" tIns="12700" rIns="0" bIns="0" rtlCol="0">
            <a:spAutoFit/>
          </a:bodyPr>
          <a:lstStyle/>
          <a:p>
            <a:pPr marL="12700" marR="5080">
              <a:lnSpc>
                <a:spcPct val="100000"/>
              </a:lnSpc>
              <a:spcBef>
                <a:spcPts val="100"/>
              </a:spcBef>
            </a:pPr>
            <a:r>
              <a:rPr sz="1800" spc="-5" dirty="0">
                <a:solidFill>
                  <a:srgbClr val="0000FF"/>
                </a:solidFill>
                <a:latin typeface="Arial"/>
                <a:cs typeface="Arial"/>
              </a:rPr>
              <a:t>several  </a:t>
            </a:r>
            <a:r>
              <a:rPr sz="1800" dirty="0">
                <a:solidFill>
                  <a:srgbClr val="0000FF"/>
                </a:solidFill>
                <a:latin typeface="Arial"/>
                <a:cs typeface="Arial"/>
              </a:rPr>
              <a:t>threads</a:t>
            </a:r>
            <a:endParaRPr sz="1800">
              <a:latin typeface="Arial"/>
              <a:cs typeface="Arial"/>
            </a:endParaRPr>
          </a:p>
        </p:txBody>
      </p:sp>
      <p:sp>
        <p:nvSpPr>
          <p:cNvPr id="25" name="object 25"/>
          <p:cNvSpPr/>
          <p:nvPr/>
        </p:nvSpPr>
        <p:spPr>
          <a:xfrm>
            <a:off x="1749551" y="1981200"/>
            <a:ext cx="158750" cy="4648200"/>
          </a:xfrm>
          <a:custGeom>
            <a:avLst/>
            <a:gdLst/>
            <a:ahLst/>
            <a:cxnLst/>
            <a:rect l="l" t="t" r="r" b="b"/>
            <a:pathLst>
              <a:path w="158750" h="4648200">
                <a:moveTo>
                  <a:pt x="158496" y="4489704"/>
                </a:moveTo>
                <a:lnTo>
                  <a:pt x="0" y="4489704"/>
                </a:lnTo>
                <a:lnTo>
                  <a:pt x="63245" y="4616196"/>
                </a:lnTo>
                <a:lnTo>
                  <a:pt x="63245" y="4504944"/>
                </a:lnTo>
                <a:lnTo>
                  <a:pt x="95250" y="4504944"/>
                </a:lnTo>
                <a:lnTo>
                  <a:pt x="95250" y="4616196"/>
                </a:lnTo>
                <a:lnTo>
                  <a:pt x="158496" y="4489704"/>
                </a:lnTo>
                <a:close/>
              </a:path>
              <a:path w="158750" h="4648200">
                <a:moveTo>
                  <a:pt x="95250" y="4489704"/>
                </a:moveTo>
                <a:lnTo>
                  <a:pt x="95249" y="0"/>
                </a:lnTo>
                <a:lnTo>
                  <a:pt x="63245" y="0"/>
                </a:lnTo>
                <a:lnTo>
                  <a:pt x="63245" y="4489704"/>
                </a:lnTo>
                <a:lnTo>
                  <a:pt x="95250" y="4489704"/>
                </a:lnTo>
                <a:close/>
              </a:path>
              <a:path w="158750" h="4648200">
                <a:moveTo>
                  <a:pt x="95250" y="4616196"/>
                </a:moveTo>
                <a:lnTo>
                  <a:pt x="95250" y="4504944"/>
                </a:lnTo>
                <a:lnTo>
                  <a:pt x="63245" y="4504944"/>
                </a:lnTo>
                <a:lnTo>
                  <a:pt x="63245" y="4616196"/>
                </a:lnTo>
                <a:lnTo>
                  <a:pt x="79248" y="4648200"/>
                </a:lnTo>
                <a:lnTo>
                  <a:pt x="95250" y="4616196"/>
                </a:lnTo>
                <a:close/>
              </a:path>
            </a:pathLst>
          </a:custGeom>
          <a:solidFill>
            <a:srgbClr val="0101FF"/>
          </a:solidFill>
        </p:spPr>
        <p:txBody>
          <a:bodyPr wrap="square" lIns="0" tIns="0" rIns="0" bIns="0" rtlCol="0"/>
          <a:lstStyle/>
          <a:p>
            <a:endParaRPr/>
          </a:p>
        </p:txBody>
      </p:sp>
      <p:sp>
        <p:nvSpPr>
          <p:cNvPr id="26" name="object 26"/>
          <p:cNvSpPr/>
          <p:nvPr/>
        </p:nvSpPr>
        <p:spPr>
          <a:xfrm>
            <a:off x="1978151" y="1981200"/>
            <a:ext cx="158750" cy="4648200"/>
          </a:xfrm>
          <a:custGeom>
            <a:avLst/>
            <a:gdLst/>
            <a:ahLst/>
            <a:cxnLst/>
            <a:rect l="l" t="t" r="r" b="b"/>
            <a:pathLst>
              <a:path w="158750" h="4648200">
                <a:moveTo>
                  <a:pt x="158496" y="4489704"/>
                </a:moveTo>
                <a:lnTo>
                  <a:pt x="0" y="4489704"/>
                </a:lnTo>
                <a:lnTo>
                  <a:pt x="63245" y="4616196"/>
                </a:lnTo>
                <a:lnTo>
                  <a:pt x="63245" y="4504944"/>
                </a:lnTo>
                <a:lnTo>
                  <a:pt x="95250" y="4504944"/>
                </a:lnTo>
                <a:lnTo>
                  <a:pt x="95250" y="4616196"/>
                </a:lnTo>
                <a:lnTo>
                  <a:pt x="158496" y="4489704"/>
                </a:lnTo>
                <a:close/>
              </a:path>
              <a:path w="158750" h="4648200">
                <a:moveTo>
                  <a:pt x="95250" y="4489704"/>
                </a:moveTo>
                <a:lnTo>
                  <a:pt x="95249" y="0"/>
                </a:lnTo>
                <a:lnTo>
                  <a:pt x="63245" y="0"/>
                </a:lnTo>
                <a:lnTo>
                  <a:pt x="63245" y="4489704"/>
                </a:lnTo>
                <a:lnTo>
                  <a:pt x="95250" y="4489704"/>
                </a:lnTo>
                <a:close/>
              </a:path>
              <a:path w="158750" h="4648200">
                <a:moveTo>
                  <a:pt x="95250" y="4616196"/>
                </a:moveTo>
                <a:lnTo>
                  <a:pt x="95250" y="4504944"/>
                </a:lnTo>
                <a:lnTo>
                  <a:pt x="63245" y="4504944"/>
                </a:lnTo>
                <a:lnTo>
                  <a:pt x="63245" y="4616196"/>
                </a:lnTo>
                <a:lnTo>
                  <a:pt x="79248" y="4648200"/>
                </a:lnTo>
                <a:lnTo>
                  <a:pt x="95250" y="4616196"/>
                </a:lnTo>
                <a:close/>
              </a:path>
            </a:pathLst>
          </a:custGeom>
          <a:solidFill>
            <a:srgbClr val="0101FF"/>
          </a:solidFill>
        </p:spPr>
        <p:txBody>
          <a:bodyPr wrap="square" lIns="0" tIns="0" rIns="0" bIns="0" rtlCol="0"/>
          <a:lstStyle/>
          <a:p>
            <a:endParaRPr/>
          </a:p>
        </p:txBody>
      </p:sp>
      <p:sp>
        <p:nvSpPr>
          <p:cNvPr id="27" name="object 27"/>
          <p:cNvSpPr/>
          <p:nvPr/>
        </p:nvSpPr>
        <p:spPr>
          <a:xfrm>
            <a:off x="2206751" y="1981200"/>
            <a:ext cx="158750" cy="4648200"/>
          </a:xfrm>
          <a:custGeom>
            <a:avLst/>
            <a:gdLst/>
            <a:ahLst/>
            <a:cxnLst/>
            <a:rect l="l" t="t" r="r" b="b"/>
            <a:pathLst>
              <a:path w="158750" h="4648200">
                <a:moveTo>
                  <a:pt x="158496" y="4489704"/>
                </a:moveTo>
                <a:lnTo>
                  <a:pt x="0" y="4489704"/>
                </a:lnTo>
                <a:lnTo>
                  <a:pt x="63245" y="4616196"/>
                </a:lnTo>
                <a:lnTo>
                  <a:pt x="63245" y="4504944"/>
                </a:lnTo>
                <a:lnTo>
                  <a:pt x="95250" y="4504944"/>
                </a:lnTo>
                <a:lnTo>
                  <a:pt x="95250" y="4616196"/>
                </a:lnTo>
                <a:lnTo>
                  <a:pt x="158496" y="4489704"/>
                </a:lnTo>
                <a:close/>
              </a:path>
              <a:path w="158750" h="4648200">
                <a:moveTo>
                  <a:pt x="95250" y="4489704"/>
                </a:moveTo>
                <a:lnTo>
                  <a:pt x="95249" y="0"/>
                </a:lnTo>
                <a:lnTo>
                  <a:pt x="63245" y="0"/>
                </a:lnTo>
                <a:lnTo>
                  <a:pt x="63245" y="4489704"/>
                </a:lnTo>
                <a:lnTo>
                  <a:pt x="95250" y="4489704"/>
                </a:lnTo>
                <a:close/>
              </a:path>
              <a:path w="158750" h="4648200">
                <a:moveTo>
                  <a:pt x="95250" y="4616196"/>
                </a:moveTo>
                <a:lnTo>
                  <a:pt x="95250" y="4504944"/>
                </a:lnTo>
                <a:lnTo>
                  <a:pt x="63245" y="4504944"/>
                </a:lnTo>
                <a:lnTo>
                  <a:pt x="63245" y="4616196"/>
                </a:lnTo>
                <a:lnTo>
                  <a:pt x="79248" y="4648200"/>
                </a:lnTo>
                <a:lnTo>
                  <a:pt x="95250" y="4616196"/>
                </a:lnTo>
                <a:close/>
              </a:path>
            </a:pathLst>
          </a:custGeom>
          <a:solidFill>
            <a:srgbClr val="0101FF"/>
          </a:solidFill>
        </p:spPr>
        <p:txBody>
          <a:bodyPr wrap="square" lIns="0" tIns="0" rIns="0" bIns="0" rtlCol="0"/>
          <a:lstStyle/>
          <a:p>
            <a:endParaRPr/>
          </a:p>
        </p:txBody>
      </p:sp>
      <p:sp>
        <p:nvSpPr>
          <p:cNvPr id="28" name="object 28"/>
          <p:cNvSpPr/>
          <p:nvPr/>
        </p:nvSpPr>
        <p:spPr>
          <a:xfrm>
            <a:off x="3349752" y="1981200"/>
            <a:ext cx="158750" cy="4648200"/>
          </a:xfrm>
          <a:custGeom>
            <a:avLst/>
            <a:gdLst/>
            <a:ahLst/>
            <a:cxnLst/>
            <a:rect l="l" t="t" r="r" b="b"/>
            <a:pathLst>
              <a:path w="158750" h="4648200">
                <a:moveTo>
                  <a:pt x="158496" y="4489704"/>
                </a:moveTo>
                <a:lnTo>
                  <a:pt x="0" y="4489704"/>
                </a:lnTo>
                <a:lnTo>
                  <a:pt x="63246" y="4616196"/>
                </a:lnTo>
                <a:lnTo>
                  <a:pt x="63246" y="4504944"/>
                </a:lnTo>
                <a:lnTo>
                  <a:pt x="95250" y="4504944"/>
                </a:lnTo>
                <a:lnTo>
                  <a:pt x="95250" y="4616196"/>
                </a:lnTo>
                <a:lnTo>
                  <a:pt x="158496" y="4489704"/>
                </a:lnTo>
                <a:close/>
              </a:path>
              <a:path w="158750" h="4648200">
                <a:moveTo>
                  <a:pt x="95250" y="4489704"/>
                </a:moveTo>
                <a:lnTo>
                  <a:pt x="95249" y="0"/>
                </a:lnTo>
                <a:lnTo>
                  <a:pt x="63245" y="0"/>
                </a:lnTo>
                <a:lnTo>
                  <a:pt x="63246" y="4489704"/>
                </a:lnTo>
                <a:lnTo>
                  <a:pt x="95250" y="4489704"/>
                </a:lnTo>
                <a:close/>
              </a:path>
              <a:path w="158750" h="4648200">
                <a:moveTo>
                  <a:pt x="95250" y="4616196"/>
                </a:moveTo>
                <a:lnTo>
                  <a:pt x="95250" y="4504944"/>
                </a:lnTo>
                <a:lnTo>
                  <a:pt x="63246" y="4504944"/>
                </a:lnTo>
                <a:lnTo>
                  <a:pt x="63246" y="4616196"/>
                </a:lnTo>
                <a:lnTo>
                  <a:pt x="79248" y="4648200"/>
                </a:lnTo>
                <a:lnTo>
                  <a:pt x="95250" y="4616196"/>
                </a:lnTo>
                <a:close/>
              </a:path>
            </a:pathLst>
          </a:custGeom>
          <a:solidFill>
            <a:srgbClr val="0101FF"/>
          </a:solidFill>
        </p:spPr>
        <p:txBody>
          <a:bodyPr wrap="square" lIns="0" tIns="0" rIns="0" bIns="0" rtlCol="0"/>
          <a:lstStyle/>
          <a:p>
            <a:endParaRPr/>
          </a:p>
        </p:txBody>
      </p:sp>
      <p:sp>
        <p:nvSpPr>
          <p:cNvPr id="29" name="object 29"/>
          <p:cNvSpPr txBox="1"/>
          <p:nvPr/>
        </p:nvSpPr>
        <p:spPr>
          <a:xfrm>
            <a:off x="3356102" y="1322323"/>
            <a:ext cx="788670" cy="574040"/>
          </a:xfrm>
          <a:prstGeom prst="rect">
            <a:avLst/>
          </a:prstGeom>
        </p:spPr>
        <p:txBody>
          <a:bodyPr vert="horz" wrap="square" lIns="0" tIns="12700" rIns="0" bIns="0" rtlCol="0">
            <a:spAutoFit/>
          </a:bodyPr>
          <a:lstStyle/>
          <a:p>
            <a:pPr marL="12700" marR="5080">
              <a:lnSpc>
                <a:spcPct val="100000"/>
              </a:lnSpc>
              <a:spcBef>
                <a:spcPts val="100"/>
              </a:spcBef>
            </a:pPr>
            <a:r>
              <a:rPr sz="1800" spc="-5" dirty="0">
                <a:solidFill>
                  <a:srgbClr val="0000FF"/>
                </a:solidFill>
                <a:latin typeface="Arial"/>
                <a:cs typeface="Arial"/>
              </a:rPr>
              <a:t>several  </a:t>
            </a:r>
            <a:r>
              <a:rPr sz="1800" dirty="0">
                <a:solidFill>
                  <a:srgbClr val="0000FF"/>
                </a:solidFill>
                <a:latin typeface="Arial"/>
                <a:cs typeface="Arial"/>
              </a:rPr>
              <a:t>threads</a:t>
            </a:r>
            <a:endParaRPr sz="1800">
              <a:latin typeface="Arial"/>
              <a:cs typeface="Arial"/>
            </a:endParaRPr>
          </a:p>
        </p:txBody>
      </p:sp>
      <p:sp>
        <p:nvSpPr>
          <p:cNvPr id="30" name="object 30"/>
          <p:cNvSpPr/>
          <p:nvPr/>
        </p:nvSpPr>
        <p:spPr>
          <a:xfrm>
            <a:off x="3578352" y="1981200"/>
            <a:ext cx="158750" cy="4648200"/>
          </a:xfrm>
          <a:custGeom>
            <a:avLst/>
            <a:gdLst/>
            <a:ahLst/>
            <a:cxnLst/>
            <a:rect l="l" t="t" r="r" b="b"/>
            <a:pathLst>
              <a:path w="158750" h="4648200">
                <a:moveTo>
                  <a:pt x="158496" y="4489704"/>
                </a:moveTo>
                <a:lnTo>
                  <a:pt x="0" y="4489704"/>
                </a:lnTo>
                <a:lnTo>
                  <a:pt x="63246" y="4616196"/>
                </a:lnTo>
                <a:lnTo>
                  <a:pt x="63246" y="4504944"/>
                </a:lnTo>
                <a:lnTo>
                  <a:pt x="95250" y="4504944"/>
                </a:lnTo>
                <a:lnTo>
                  <a:pt x="95250" y="4616196"/>
                </a:lnTo>
                <a:lnTo>
                  <a:pt x="158496" y="4489704"/>
                </a:lnTo>
                <a:close/>
              </a:path>
              <a:path w="158750" h="4648200">
                <a:moveTo>
                  <a:pt x="95250" y="4489704"/>
                </a:moveTo>
                <a:lnTo>
                  <a:pt x="95249" y="0"/>
                </a:lnTo>
                <a:lnTo>
                  <a:pt x="63245" y="0"/>
                </a:lnTo>
                <a:lnTo>
                  <a:pt x="63246" y="4489704"/>
                </a:lnTo>
                <a:lnTo>
                  <a:pt x="95250" y="4489704"/>
                </a:lnTo>
                <a:close/>
              </a:path>
              <a:path w="158750" h="4648200">
                <a:moveTo>
                  <a:pt x="95250" y="4616196"/>
                </a:moveTo>
                <a:lnTo>
                  <a:pt x="95250" y="4504944"/>
                </a:lnTo>
                <a:lnTo>
                  <a:pt x="63246" y="4504944"/>
                </a:lnTo>
                <a:lnTo>
                  <a:pt x="63246" y="4616196"/>
                </a:lnTo>
                <a:lnTo>
                  <a:pt x="79248" y="4648200"/>
                </a:lnTo>
                <a:lnTo>
                  <a:pt x="95250" y="4616196"/>
                </a:lnTo>
                <a:close/>
              </a:path>
            </a:pathLst>
          </a:custGeom>
          <a:solidFill>
            <a:srgbClr val="0101FF"/>
          </a:solidFill>
        </p:spPr>
        <p:txBody>
          <a:bodyPr wrap="square" lIns="0" tIns="0" rIns="0" bIns="0" rtlCol="0"/>
          <a:lstStyle/>
          <a:p>
            <a:endParaRPr/>
          </a:p>
        </p:txBody>
      </p:sp>
      <p:sp>
        <p:nvSpPr>
          <p:cNvPr id="31" name="object 31"/>
          <p:cNvSpPr/>
          <p:nvPr/>
        </p:nvSpPr>
        <p:spPr>
          <a:xfrm>
            <a:off x="3806952" y="1981200"/>
            <a:ext cx="158750" cy="4648200"/>
          </a:xfrm>
          <a:custGeom>
            <a:avLst/>
            <a:gdLst/>
            <a:ahLst/>
            <a:cxnLst/>
            <a:rect l="l" t="t" r="r" b="b"/>
            <a:pathLst>
              <a:path w="158750" h="4648200">
                <a:moveTo>
                  <a:pt x="158496" y="4489704"/>
                </a:moveTo>
                <a:lnTo>
                  <a:pt x="0" y="4489704"/>
                </a:lnTo>
                <a:lnTo>
                  <a:pt x="63246" y="4616196"/>
                </a:lnTo>
                <a:lnTo>
                  <a:pt x="63246" y="4504944"/>
                </a:lnTo>
                <a:lnTo>
                  <a:pt x="95250" y="4504944"/>
                </a:lnTo>
                <a:lnTo>
                  <a:pt x="95250" y="4616196"/>
                </a:lnTo>
                <a:lnTo>
                  <a:pt x="158496" y="4489704"/>
                </a:lnTo>
                <a:close/>
              </a:path>
              <a:path w="158750" h="4648200">
                <a:moveTo>
                  <a:pt x="95250" y="4489704"/>
                </a:moveTo>
                <a:lnTo>
                  <a:pt x="95249" y="0"/>
                </a:lnTo>
                <a:lnTo>
                  <a:pt x="63245" y="0"/>
                </a:lnTo>
                <a:lnTo>
                  <a:pt x="63246" y="4489704"/>
                </a:lnTo>
                <a:lnTo>
                  <a:pt x="95250" y="4489704"/>
                </a:lnTo>
                <a:close/>
              </a:path>
              <a:path w="158750" h="4648200">
                <a:moveTo>
                  <a:pt x="95250" y="4616196"/>
                </a:moveTo>
                <a:lnTo>
                  <a:pt x="95250" y="4504944"/>
                </a:lnTo>
                <a:lnTo>
                  <a:pt x="63246" y="4504944"/>
                </a:lnTo>
                <a:lnTo>
                  <a:pt x="63246" y="4616196"/>
                </a:lnTo>
                <a:lnTo>
                  <a:pt x="79248" y="4648200"/>
                </a:lnTo>
                <a:lnTo>
                  <a:pt x="95250" y="4616196"/>
                </a:lnTo>
                <a:close/>
              </a:path>
            </a:pathLst>
          </a:custGeom>
          <a:solidFill>
            <a:srgbClr val="0101FF"/>
          </a:solidFill>
        </p:spPr>
        <p:txBody>
          <a:bodyPr wrap="square" lIns="0" tIns="0" rIns="0" bIns="0" rtlCol="0"/>
          <a:lstStyle/>
          <a:p>
            <a:endParaRPr/>
          </a:p>
        </p:txBody>
      </p:sp>
      <p:sp>
        <p:nvSpPr>
          <p:cNvPr id="32" name="object 32"/>
          <p:cNvSpPr/>
          <p:nvPr/>
        </p:nvSpPr>
        <p:spPr>
          <a:xfrm>
            <a:off x="4035552" y="1981200"/>
            <a:ext cx="158750" cy="4648200"/>
          </a:xfrm>
          <a:custGeom>
            <a:avLst/>
            <a:gdLst/>
            <a:ahLst/>
            <a:cxnLst/>
            <a:rect l="l" t="t" r="r" b="b"/>
            <a:pathLst>
              <a:path w="158750" h="4648200">
                <a:moveTo>
                  <a:pt x="158496" y="4489704"/>
                </a:moveTo>
                <a:lnTo>
                  <a:pt x="0" y="4489704"/>
                </a:lnTo>
                <a:lnTo>
                  <a:pt x="63246" y="4616196"/>
                </a:lnTo>
                <a:lnTo>
                  <a:pt x="63246" y="4504944"/>
                </a:lnTo>
                <a:lnTo>
                  <a:pt x="95250" y="4504944"/>
                </a:lnTo>
                <a:lnTo>
                  <a:pt x="95250" y="4616196"/>
                </a:lnTo>
                <a:lnTo>
                  <a:pt x="158496" y="4489704"/>
                </a:lnTo>
                <a:close/>
              </a:path>
              <a:path w="158750" h="4648200">
                <a:moveTo>
                  <a:pt x="95250" y="4489704"/>
                </a:moveTo>
                <a:lnTo>
                  <a:pt x="95249" y="0"/>
                </a:lnTo>
                <a:lnTo>
                  <a:pt x="63245" y="0"/>
                </a:lnTo>
                <a:lnTo>
                  <a:pt x="63246" y="4489704"/>
                </a:lnTo>
                <a:lnTo>
                  <a:pt x="95250" y="4489704"/>
                </a:lnTo>
                <a:close/>
              </a:path>
              <a:path w="158750" h="4648200">
                <a:moveTo>
                  <a:pt x="95250" y="4616196"/>
                </a:moveTo>
                <a:lnTo>
                  <a:pt x="95250" y="4504944"/>
                </a:lnTo>
                <a:lnTo>
                  <a:pt x="63246" y="4504944"/>
                </a:lnTo>
                <a:lnTo>
                  <a:pt x="63246" y="4616196"/>
                </a:lnTo>
                <a:lnTo>
                  <a:pt x="79248" y="4648200"/>
                </a:lnTo>
                <a:lnTo>
                  <a:pt x="95250" y="4616196"/>
                </a:lnTo>
                <a:close/>
              </a:path>
            </a:pathLst>
          </a:custGeom>
          <a:solidFill>
            <a:srgbClr val="0101FF"/>
          </a:solidFill>
        </p:spPr>
        <p:txBody>
          <a:bodyPr wrap="square" lIns="0" tIns="0" rIns="0" bIns="0" rtlCol="0"/>
          <a:lstStyle/>
          <a:p>
            <a:endParaRPr/>
          </a:p>
        </p:txBody>
      </p:sp>
      <p:sp>
        <p:nvSpPr>
          <p:cNvPr id="33" name="object 33"/>
          <p:cNvSpPr/>
          <p:nvPr/>
        </p:nvSpPr>
        <p:spPr>
          <a:xfrm>
            <a:off x="5178552" y="1981200"/>
            <a:ext cx="158750" cy="4648200"/>
          </a:xfrm>
          <a:custGeom>
            <a:avLst/>
            <a:gdLst/>
            <a:ahLst/>
            <a:cxnLst/>
            <a:rect l="l" t="t" r="r" b="b"/>
            <a:pathLst>
              <a:path w="158750" h="4648200">
                <a:moveTo>
                  <a:pt x="158496" y="4489704"/>
                </a:moveTo>
                <a:lnTo>
                  <a:pt x="0" y="4489704"/>
                </a:lnTo>
                <a:lnTo>
                  <a:pt x="63246" y="4616196"/>
                </a:lnTo>
                <a:lnTo>
                  <a:pt x="63246" y="4504944"/>
                </a:lnTo>
                <a:lnTo>
                  <a:pt x="95250" y="4504944"/>
                </a:lnTo>
                <a:lnTo>
                  <a:pt x="95250" y="4616196"/>
                </a:lnTo>
                <a:lnTo>
                  <a:pt x="158496" y="4489704"/>
                </a:lnTo>
                <a:close/>
              </a:path>
              <a:path w="158750" h="4648200">
                <a:moveTo>
                  <a:pt x="95250" y="4489704"/>
                </a:moveTo>
                <a:lnTo>
                  <a:pt x="95249" y="0"/>
                </a:lnTo>
                <a:lnTo>
                  <a:pt x="63245" y="0"/>
                </a:lnTo>
                <a:lnTo>
                  <a:pt x="63246" y="4489704"/>
                </a:lnTo>
                <a:lnTo>
                  <a:pt x="95250" y="4489704"/>
                </a:lnTo>
                <a:close/>
              </a:path>
              <a:path w="158750" h="4648200">
                <a:moveTo>
                  <a:pt x="95250" y="4616196"/>
                </a:moveTo>
                <a:lnTo>
                  <a:pt x="95250" y="4504944"/>
                </a:lnTo>
                <a:lnTo>
                  <a:pt x="63246" y="4504944"/>
                </a:lnTo>
                <a:lnTo>
                  <a:pt x="63246" y="4616196"/>
                </a:lnTo>
                <a:lnTo>
                  <a:pt x="79248" y="4648200"/>
                </a:lnTo>
                <a:lnTo>
                  <a:pt x="95250" y="4616196"/>
                </a:lnTo>
                <a:close/>
              </a:path>
            </a:pathLst>
          </a:custGeom>
          <a:solidFill>
            <a:srgbClr val="0101FF"/>
          </a:solidFill>
        </p:spPr>
        <p:txBody>
          <a:bodyPr wrap="square" lIns="0" tIns="0" rIns="0" bIns="0" rtlCol="0"/>
          <a:lstStyle/>
          <a:p>
            <a:endParaRPr/>
          </a:p>
        </p:txBody>
      </p:sp>
      <p:sp>
        <p:nvSpPr>
          <p:cNvPr id="34" name="object 34"/>
          <p:cNvSpPr txBox="1"/>
          <p:nvPr/>
        </p:nvSpPr>
        <p:spPr>
          <a:xfrm>
            <a:off x="5184902" y="1322323"/>
            <a:ext cx="788670" cy="574040"/>
          </a:xfrm>
          <a:prstGeom prst="rect">
            <a:avLst/>
          </a:prstGeom>
        </p:spPr>
        <p:txBody>
          <a:bodyPr vert="horz" wrap="square" lIns="0" tIns="12700" rIns="0" bIns="0" rtlCol="0">
            <a:spAutoFit/>
          </a:bodyPr>
          <a:lstStyle/>
          <a:p>
            <a:pPr marL="12700" marR="5080">
              <a:lnSpc>
                <a:spcPct val="100000"/>
              </a:lnSpc>
              <a:spcBef>
                <a:spcPts val="100"/>
              </a:spcBef>
            </a:pPr>
            <a:r>
              <a:rPr sz="1800" spc="-5" dirty="0">
                <a:solidFill>
                  <a:srgbClr val="0000FF"/>
                </a:solidFill>
                <a:latin typeface="Arial"/>
                <a:cs typeface="Arial"/>
              </a:rPr>
              <a:t>several  </a:t>
            </a:r>
            <a:r>
              <a:rPr sz="1800" dirty="0">
                <a:solidFill>
                  <a:srgbClr val="0000FF"/>
                </a:solidFill>
                <a:latin typeface="Arial"/>
                <a:cs typeface="Arial"/>
              </a:rPr>
              <a:t>threads</a:t>
            </a:r>
            <a:endParaRPr sz="1800">
              <a:latin typeface="Arial"/>
              <a:cs typeface="Arial"/>
            </a:endParaRPr>
          </a:p>
        </p:txBody>
      </p:sp>
      <p:sp>
        <p:nvSpPr>
          <p:cNvPr id="35" name="object 35"/>
          <p:cNvSpPr/>
          <p:nvPr/>
        </p:nvSpPr>
        <p:spPr>
          <a:xfrm>
            <a:off x="5407152" y="1981200"/>
            <a:ext cx="158750" cy="4648200"/>
          </a:xfrm>
          <a:custGeom>
            <a:avLst/>
            <a:gdLst/>
            <a:ahLst/>
            <a:cxnLst/>
            <a:rect l="l" t="t" r="r" b="b"/>
            <a:pathLst>
              <a:path w="158750" h="4648200">
                <a:moveTo>
                  <a:pt x="158496" y="4489704"/>
                </a:moveTo>
                <a:lnTo>
                  <a:pt x="0" y="4489704"/>
                </a:lnTo>
                <a:lnTo>
                  <a:pt x="63246" y="4616196"/>
                </a:lnTo>
                <a:lnTo>
                  <a:pt x="63246" y="4504944"/>
                </a:lnTo>
                <a:lnTo>
                  <a:pt x="95250" y="4504944"/>
                </a:lnTo>
                <a:lnTo>
                  <a:pt x="95250" y="4616196"/>
                </a:lnTo>
                <a:lnTo>
                  <a:pt x="158496" y="4489704"/>
                </a:lnTo>
                <a:close/>
              </a:path>
              <a:path w="158750" h="4648200">
                <a:moveTo>
                  <a:pt x="95250" y="4489704"/>
                </a:moveTo>
                <a:lnTo>
                  <a:pt x="95249" y="0"/>
                </a:lnTo>
                <a:lnTo>
                  <a:pt x="63245" y="0"/>
                </a:lnTo>
                <a:lnTo>
                  <a:pt x="63246" y="4489704"/>
                </a:lnTo>
                <a:lnTo>
                  <a:pt x="95250" y="4489704"/>
                </a:lnTo>
                <a:close/>
              </a:path>
              <a:path w="158750" h="4648200">
                <a:moveTo>
                  <a:pt x="95250" y="4616196"/>
                </a:moveTo>
                <a:lnTo>
                  <a:pt x="95250" y="4504944"/>
                </a:lnTo>
                <a:lnTo>
                  <a:pt x="63246" y="4504944"/>
                </a:lnTo>
                <a:lnTo>
                  <a:pt x="63246" y="4616196"/>
                </a:lnTo>
                <a:lnTo>
                  <a:pt x="79248" y="4648200"/>
                </a:lnTo>
                <a:lnTo>
                  <a:pt x="95250" y="4616196"/>
                </a:lnTo>
                <a:close/>
              </a:path>
            </a:pathLst>
          </a:custGeom>
          <a:solidFill>
            <a:srgbClr val="0101FF"/>
          </a:solidFill>
        </p:spPr>
        <p:txBody>
          <a:bodyPr wrap="square" lIns="0" tIns="0" rIns="0" bIns="0" rtlCol="0"/>
          <a:lstStyle/>
          <a:p>
            <a:endParaRPr/>
          </a:p>
        </p:txBody>
      </p:sp>
      <p:sp>
        <p:nvSpPr>
          <p:cNvPr id="36" name="object 36"/>
          <p:cNvSpPr/>
          <p:nvPr/>
        </p:nvSpPr>
        <p:spPr>
          <a:xfrm>
            <a:off x="5635752" y="1981200"/>
            <a:ext cx="158750" cy="4648200"/>
          </a:xfrm>
          <a:custGeom>
            <a:avLst/>
            <a:gdLst/>
            <a:ahLst/>
            <a:cxnLst/>
            <a:rect l="l" t="t" r="r" b="b"/>
            <a:pathLst>
              <a:path w="158750" h="4648200">
                <a:moveTo>
                  <a:pt x="158496" y="4489704"/>
                </a:moveTo>
                <a:lnTo>
                  <a:pt x="0" y="4489704"/>
                </a:lnTo>
                <a:lnTo>
                  <a:pt x="63246" y="4616196"/>
                </a:lnTo>
                <a:lnTo>
                  <a:pt x="63246" y="4504944"/>
                </a:lnTo>
                <a:lnTo>
                  <a:pt x="95250" y="4504944"/>
                </a:lnTo>
                <a:lnTo>
                  <a:pt x="95250" y="4616196"/>
                </a:lnTo>
                <a:lnTo>
                  <a:pt x="158496" y="4489704"/>
                </a:lnTo>
                <a:close/>
              </a:path>
              <a:path w="158750" h="4648200">
                <a:moveTo>
                  <a:pt x="95250" y="4489704"/>
                </a:moveTo>
                <a:lnTo>
                  <a:pt x="95249" y="0"/>
                </a:lnTo>
                <a:lnTo>
                  <a:pt x="63245" y="0"/>
                </a:lnTo>
                <a:lnTo>
                  <a:pt x="63246" y="4489704"/>
                </a:lnTo>
                <a:lnTo>
                  <a:pt x="95250" y="4489704"/>
                </a:lnTo>
                <a:close/>
              </a:path>
              <a:path w="158750" h="4648200">
                <a:moveTo>
                  <a:pt x="95250" y="4616196"/>
                </a:moveTo>
                <a:lnTo>
                  <a:pt x="95250" y="4504944"/>
                </a:lnTo>
                <a:lnTo>
                  <a:pt x="63246" y="4504944"/>
                </a:lnTo>
                <a:lnTo>
                  <a:pt x="63246" y="4616196"/>
                </a:lnTo>
                <a:lnTo>
                  <a:pt x="79248" y="4648200"/>
                </a:lnTo>
                <a:lnTo>
                  <a:pt x="95250" y="4616196"/>
                </a:lnTo>
                <a:close/>
              </a:path>
            </a:pathLst>
          </a:custGeom>
          <a:solidFill>
            <a:srgbClr val="0101FF"/>
          </a:solidFill>
        </p:spPr>
        <p:txBody>
          <a:bodyPr wrap="square" lIns="0" tIns="0" rIns="0" bIns="0" rtlCol="0"/>
          <a:lstStyle/>
          <a:p>
            <a:endParaRPr/>
          </a:p>
        </p:txBody>
      </p:sp>
      <p:sp>
        <p:nvSpPr>
          <p:cNvPr id="37" name="object 37"/>
          <p:cNvSpPr txBox="1"/>
          <p:nvPr/>
        </p:nvSpPr>
        <p:spPr>
          <a:xfrm>
            <a:off x="7013702" y="1322323"/>
            <a:ext cx="788670" cy="574040"/>
          </a:xfrm>
          <a:prstGeom prst="rect">
            <a:avLst/>
          </a:prstGeom>
        </p:spPr>
        <p:txBody>
          <a:bodyPr vert="horz" wrap="square" lIns="0" tIns="12700" rIns="0" bIns="0" rtlCol="0">
            <a:spAutoFit/>
          </a:bodyPr>
          <a:lstStyle/>
          <a:p>
            <a:pPr marL="12700" marR="5080">
              <a:lnSpc>
                <a:spcPct val="100000"/>
              </a:lnSpc>
              <a:spcBef>
                <a:spcPts val="100"/>
              </a:spcBef>
            </a:pPr>
            <a:r>
              <a:rPr sz="1800" spc="-5" dirty="0">
                <a:solidFill>
                  <a:srgbClr val="0000FF"/>
                </a:solidFill>
                <a:latin typeface="Arial"/>
                <a:cs typeface="Arial"/>
              </a:rPr>
              <a:t>several  </a:t>
            </a:r>
            <a:r>
              <a:rPr sz="1800" dirty="0">
                <a:solidFill>
                  <a:srgbClr val="0000FF"/>
                </a:solidFill>
                <a:latin typeface="Arial"/>
                <a:cs typeface="Arial"/>
              </a:rPr>
              <a:t>threads</a:t>
            </a:r>
            <a:endParaRPr sz="1800">
              <a:latin typeface="Arial"/>
              <a:cs typeface="Arial"/>
            </a:endParaRPr>
          </a:p>
        </p:txBody>
      </p:sp>
      <p:sp>
        <p:nvSpPr>
          <p:cNvPr id="38" name="object 38"/>
          <p:cNvSpPr/>
          <p:nvPr/>
        </p:nvSpPr>
        <p:spPr>
          <a:xfrm>
            <a:off x="7235952" y="1981200"/>
            <a:ext cx="158750" cy="4648200"/>
          </a:xfrm>
          <a:custGeom>
            <a:avLst/>
            <a:gdLst/>
            <a:ahLst/>
            <a:cxnLst/>
            <a:rect l="l" t="t" r="r" b="b"/>
            <a:pathLst>
              <a:path w="158750" h="4648200">
                <a:moveTo>
                  <a:pt x="158496" y="4489704"/>
                </a:moveTo>
                <a:lnTo>
                  <a:pt x="0" y="4489704"/>
                </a:lnTo>
                <a:lnTo>
                  <a:pt x="63246" y="4616196"/>
                </a:lnTo>
                <a:lnTo>
                  <a:pt x="63246" y="4504944"/>
                </a:lnTo>
                <a:lnTo>
                  <a:pt x="95250" y="4504944"/>
                </a:lnTo>
                <a:lnTo>
                  <a:pt x="95250" y="4616196"/>
                </a:lnTo>
                <a:lnTo>
                  <a:pt x="158496" y="4489704"/>
                </a:lnTo>
                <a:close/>
              </a:path>
              <a:path w="158750" h="4648200">
                <a:moveTo>
                  <a:pt x="95250" y="4489704"/>
                </a:moveTo>
                <a:lnTo>
                  <a:pt x="95250" y="0"/>
                </a:lnTo>
                <a:lnTo>
                  <a:pt x="63246" y="0"/>
                </a:lnTo>
                <a:lnTo>
                  <a:pt x="63246" y="4489704"/>
                </a:lnTo>
                <a:lnTo>
                  <a:pt x="95250" y="4489704"/>
                </a:lnTo>
                <a:close/>
              </a:path>
              <a:path w="158750" h="4648200">
                <a:moveTo>
                  <a:pt x="95250" y="4616196"/>
                </a:moveTo>
                <a:lnTo>
                  <a:pt x="95250" y="4504944"/>
                </a:lnTo>
                <a:lnTo>
                  <a:pt x="63246" y="4504944"/>
                </a:lnTo>
                <a:lnTo>
                  <a:pt x="63246" y="4616196"/>
                </a:lnTo>
                <a:lnTo>
                  <a:pt x="79248" y="4648200"/>
                </a:lnTo>
                <a:lnTo>
                  <a:pt x="95250" y="4616196"/>
                </a:lnTo>
                <a:close/>
              </a:path>
            </a:pathLst>
          </a:custGeom>
          <a:solidFill>
            <a:srgbClr val="0101FF"/>
          </a:solidFill>
        </p:spPr>
        <p:txBody>
          <a:bodyPr wrap="square" lIns="0" tIns="0" rIns="0" bIns="0" rtlCol="0"/>
          <a:lstStyle/>
          <a:p>
            <a:endParaRPr/>
          </a:p>
        </p:txBody>
      </p:sp>
      <p:sp>
        <p:nvSpPr>
          <p:cNvPr id="39" name="object 39"/>
          <p:cNvSpPr/>
          <p:nvPr/>
        </p:nvSpPr>
        <p:spPr>
          <a:xfrm>
            <a:off x="7464552" y="1981200"/>
            <a:ext cx="158750" cy="4648200"/>
          </a:xfrm>
          <a:custGeom>
            <a:avLst/>
            <a:gdLst/>
            <a:ahLst/>
            <a:cxnLst/>
            <a:rect l="l" t="t" r="r" b="b"/>
            <a:pathLst>
              <a:path w="158750" h="4648200">
                <a:moveTo>
                  <a:pt x="158496" y="4489704"/>
                </a:moveTo>
                <a:lnTo>
                  <a:pt x="0" y="4489704"/>
                </a:lnTo>
                <a:lnTo>
                  <a:pt x="63246" y="4616196"/>
                </a:lnTo>
                <a:lnTo>
                  <a:pt x="63246" y="4504944"/>
                </a:lnTo>
                <a:lnTo>
                  <a:pt x="95250" y="4504944"/>
                </a:lnTo>
                <a:lnTo>
                  <a:pt x="95250" y="4616196"/>
                </a:lnTo>
                <a:lnTo>
                  <a:pt x="158496" y="4489704"/>
                </a:lnTo>
                <a:close/>
              </a:path>
              <a:path w="158750" h="4648200">
                <a:moveTo>
                  <a:pt x="95250" y="4489704"/>
                </a:moveTo>
                <a:lnTo>
                  <a:pt x="95250" y="0"/>
                </a:lnTo>
                <a:lnTo>
                  <a:pt x="63246" y="0"/>
                </a:lnTo>
                <a:lnTo>
                  <a:pt x="63246" y="4489704"/>
                </a:lnTo>
                <a:lnTo>
                  <a:pt x="95250" y="4489704"/>
                </a:lnTo>
                <a:close/>
              </a:path>
              <a:path w="158750" h="4648200">
                <a:moveTo>
                  <a:pt x="95250" y="4616196"/>
                </a:moveTo>
                <a:lnTo>
                  <a:pt x="95250" y="4504944"/>
                </a:lnTo>
                <a:lnTo>
                  <a:pt x="63246" y="4504944"/>
                </a:lnTo>
                <a:lnTo>
                  <a:pt x="63246" y="4616196"/>
                </a:lnTo>
                <a:lnTo>
                  <a:pt x="79248" y="4648200"/>
                </a:lnTo>
                <a:lnTo>
                  <a:pt x="95250" y="4616196"/>
                </a:lnTo>
                <a:close/>
              </a:path>
            </a:pathLst>
          </a:custGeom>
          <a:solidFill>
            <a:srgbClr val="0101FF"/>
          </a:solidFill>
        </p:spPr>
        <p:txBody>
          <a:bodyPr wrap="square" lIns="0" tIns="0" rIns="0" bIns="0" rtlCol="0"/>
          <a:lstStyle/>
          <a:p>
            <a:endParaRPr/>
          </a:p>
        </p:txBody>
      </p:sp>
      <p:sp>
        <p:nvSpPr>
          <p:cNvPr id="40" name="object 40"/>
          <p:cNvSpPr/>
          <p:nvPr/>
        </p:nvSpPr>
        <p:spPr>
          <a:xfrm>
            <a:off x="7693152" y="1981200"/>
            <a:ext cx="158750" cy="4648200"/>
          </a:xfrm>
          <a:custGeom>
            <a:avLst/>
            <a:gdLst/>
            <a:ahLst/>
            <a:cxnLst/>
            <a:rect l="l" t="t" r="r" b="b"/>
            <a:pathLst>
              <a:path w="158750" h="4648200">
                <a:moveTo>
                  <a:pt x="158496" y="4489704"/>
                </a:moveTo>
                <a:lnTo>
                  <a:pt x="0" y="4489704"/>
                </a:lnTo>
                <a:lnTo>
                  <a:pt x="63246" y="4616196"/>
                </a:lnTo>
                <a:lnTo>
                  <a:pt x="63246" y="4504944"/>
                </a:lnTo>
                <a:lnTo>
                  <a:pt x="95250" y="4504944"/>
                </a:lnTo>
                <a:lnTo>
                  <a:pt x="95250" y="4616196"/>
                </a:lnTo>
                <a:lnTo>
                  <a:pt x="158496" y="4489704"/>
                </a:lnTo>
                <a:close/>
              </a:path>
              <a:path w="158750" h="4648200">
                <a:moveTo>
                  <a:pt x="95250" y="4489704"/>
                </a:moveTo>
                <a:lnTo>
                  <a:pt x="95250" y="0"/>
                </a:lnTo>
                <a:lnTo>
                  <a:pt x="63246" y="0"/>
                </a:lnTo>
                <a:lnTo>
                  <a:pt x="63246" y="4489704"/>
                </a:lnTo>
                <a:lnTo>
                  <a:pt x="95250" y="4489704"/>
                </a:lnTo>
                <a:close/>
              </a:path>
              <a:path w="158750" h="4648200">
                <a:moveTo>
                  <a:pt x="95250" y="4616196"/>
                </a:moveTo>
                <a:lnTo>
                  <a:pt x="95250" y="4504944"/>
                </a:lnTo>
                <a:lnTo>
                  <a:pt x="63246" y="4504944"/>
                </a:lnTo>
                <a:lnTo>
                  <a:pt x="63246" y="4616196"/>
                </a:lnTo>
                <a:lnTo>
                  <a:pt x="79248" y="4648200"/>
                </a:lnTo>
                <a:lnTo>
                  <a:pt x="95250" y="4616196"/>
                </a:lnTo>
                <a:close/>
              </a:path>
            </a:pathLst>
          </a:custGeom>
          <a:solidFill>
            <a:srgbClr val="0101FF"/>
          </a:solidFill>
        </p:spPr>
        <p:txBody>
          <a:bodyPr wrap="square" lIns="0" tIns="0" rIns="0" bIns="0" rtlCol="0"/>
          <a:lstStyle/>
          <a:p>
            <a:endParaRPr/>
          </a:p>
        </p:txBody>
      </p:sp>
      <p:sp>
        <p:nvSpPr>
          <p:cNvPr id="41" name="object 41"/>
          <p:cNvSpPr txBox="1">
            <a:spLocks noGrp="1"/>
          </p:cNvSpPr>
          <p:nvPr>
            <p:ph type="sldNum" sz="quarter" idx="4294967295"/>
          </p:nvPr>
        </p:nvSpPr>
        <p:spPr>
          <a:xfrm>
            <a:off x="8343645" y="6293072"/>
            <a:ext cx="276859" cy="252729"/>
          </a:xfrm>
          <a:prstGeom prst="rect">
            <a:avLst/>
          </a:prstGeom>
        </p:spPr>
        <p:txBody>
          <a:bodyPr vert="horz" wrap="square" lIns="0" tIns="0" rIns="0" bIns="0" rtlCol="0">
            <a:spAutoFit/>
          </a:bodyPr>
          <a:lstStyle/>
          <a:p>
            <a:pPr marL="25400">
              <a:lnSpc>
                <a:spcPts val="1870"/>
              </a:lnSpc>
            </a:pPr>
            <a:fld id="{81D60167-4931-47E6-BA6A-407CBD079E47}" type="slidenum">
              <a:rPr dirty="0"/>
              <a:pPr marL="25400">
                <a:lnSpc>
                  <a:spcPts val="1870"/>
                </a:lnSpc>
              </a:pPr>
              <a:t>47</a:t>
            </a:fld>
            <a:endParaRPr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sldNum" sz="quarter" idx="4294967295"/>
          </p:nvPr>
        </p:nvSpPr>
        <p:spPr>
          <a:xfrm>
            <a:off x="8343645" y="6293072"/>
            <a:ext cx="276859" cy="252729"/>
          </a:xfrm>
          <a:prstGeom prst="rect">
            <a:avLst/>
          </a:prstGeom>
        </p:spPr>
        <p:txBody>
          <a:bodyPr vert="horz" wrap="square" lIns="0" tIns="0" rIns="0" bIns="0" rtlCol="0">
            <a:spAutoFit/>
          </a:bodyPr>
          <a:lstStyle/>
          <a:p>
            <a:pPr marL="25400">
              <a:lnSpc>
                <a:spcPts val="1870"/>
              </a:lnSpc>
            </a:pPr>
            <a:fld id="{81D60167-4931-47E6-BA6A-407CBD079E47}" type="slidenum">
              <a:rPr dirty="0"/>
              <a:pPr marL="25400">
                <a:lnSpc>
                  <a:spcPts val="1870"/>
                </a:lnSpc>
              </a:pPr>
              <a:t>48</a:t>
            </a:fld>
            <a:endParaRPr dirty="0"/>
          </a:p>
        </p:txBody>
      </p:sp>
      <p:sp>
        <p:nvSpPr>
          <p:cNvPr id="2" name="object 2"/>
          <p:cNvSpPr txBox="1">
            <a:spLocks noGrp="1"/>
          </p:cNvSpPr>
          <p:nvPr>
            <p:ph type="title"/>
          </p:nvPr>
        </p:nvSpPr>
        <p:spPr>
          <a:xfrm>
            <a:off x="1762760" y="482600"/>
            <a:ext cx="5617845" cy="695960"/>
          </a:xfrm>
          <a:prstGeom prst="rect">
            <a:avLst/>
          </a:prstGeom>
        </p:spPr>
        <p:txBody>
          <a:bodyPr vert="horz" wrap="square" lIns="0" tIns="12065" rIns="0" bIns="0" rtlCol="0">
            <a:spAutoFit/>
          </a:bodyPr>
          <a:lstStyle/>
          <a:p>
            <a:pPr marL="12700">
              <a:lnSpc>
                <a:spcPct val="100000"/>
              </a:lnSpc>
              <a:spcBef>
                <a:spcPts val="95"/>
              </a:spcBef>
            </a:pPr>
            <a:r>
              <a:rPr sz="4400" spc="-5" dirty="0"/>
              <a:t>The memory</a:t>
            </a:r>
            <a:r>
              <a:rPr sz="4400" spc="-15" dirty="0"/>
              <a:t> </a:t>
            </a:r>
            <a:r>
              <a:rPr sz="4400" spc="-5" dirty="0"/>
              <a:t>hierarchy</a:t>
            </a:r>
            <a:endParaRPr sz="4400"/>
          </a:p>
        </p:txBody>
      </p:sp>
      <p:sp>
        <p:nvSpPr>
          <p:cNvPr id="3" name="object 3"/>
          <p:cNvSpPr txBox="1"/>
          <p:nvPr/>
        </p:nvSpPr>
        <p:spPr>
          <a:xfrm>
            <a:off x="536701" y="1523059"/>
            <a:ext cx="7044055" cy="3746500"/>
          </a:xfrm>
          <a:prstGeom prst="rect">
            <a:avLst/>
          </a:prstGeom>
        </p:spPr>
        <p:txBody>
          <a:bodyPr vert="horz" wrap="square" lIns="0" tIns="111760" rIns="0" bIns="0" rtlCol="0">
            <a:spAutoFit/>
          </a:bodyPr>
          <a:lstStyle/>
          <a:p>
            <a:pPr marL="354965" indent="-342900">
              <a:lnSpc>
                <a:spcPct val="100000"/>
              </a:lnSpc>
              <a:spcBef>
                <a:spcPts val="880"/>
              </a:spcBef>
              <a:buChar char="•"/>
              <a:tabLst>
                <a:tab pos="354965" algn="l"/>
                <a:tab pos="355600" algn="l"/>
              </a:tabLst>
            </a:pPr>
            <a:r>
              <a:rPr sz="3200" spc="-5" dirty="0">
                <a:latin typeface="Arial"/>
                <a:cs typeface="Arial"/>
              </a:rPr>
              <a:t>If </a:t>
            </a:r>
            <a:r>
              <a:rPr sz="3200" spc="-10" dirty="0">
                <a:latin typeface="Arial"/>
                <a:cs typeface="Arial"/>
              </a:rPr>
              <a:t>simultaneous multithreading</a:t>
            </a:r>
            <a:r>
              <a:rPr sz="3200" spc="20" dirty="0">
                <a:latin typeface="Arial"/>
                <a:cs typeface="Arial"/>
              </a:rPr>
              <a:t> </a:t>
            </a:r>
            <a:r>
              <a:rPr sz="3200" spc="-10" dirty="0">
                <a:latin typeface="Arial"/>
                <a:cs typeface="Arial"/>
              </a:rPr>
              <a:t>only:</a:t>
            </a:r>
            <a:endParaRPr sz="3200">
              <a:latin typeface="Arial"/>
              <a:cs typeface="Arial"/>
            </a:endParaRPr>
          </a:p>
          <a:p>
            <a:pPr marL="755015" lvl="1" indent="-285750">
              <a:lnSpc>
                <a:spcPct val="100000"/>
              </a:lnSpc>
              <a:spcBef>
                <a:spcPts val="690"/>
              </a:spcBef>
              <a:buChar char="–"/>
              <a:tabLst>
                <a:tab pos="755650" algn="l"/>
              </a:tabLst>
            </a:pPr>
            <a:r>
              <a:rPr sz="2800" dirty="0">
                <a:latin typeface="Arial"/>
                <a:cs typeface="Arial"/>
              </a:rPr>
              <a:t>all caches</a:t>
            </a:r>
            <a:r>
              <a:rPr sz="2800" spc="-5" dirty="0">
                <a:latin typeface="Arial"/>
                <a:cs typeface="Arial"/>
              </a:rPr>
              <a:t> </a:t>
            </a:r>
            <a:r>
              <a:rPr sz="2800" dirty="0">
                <a:latin typeface="Arial"/>
                <a:cs typeface="Arial"/>
              </a:rPr>
              <a:t>shared</a:t>
            </a:r>
            <a:endParaRPr sz="2800">
              <a:latin typeface="Arial"/>
              <a:cs typeface="Arial"/>
            </a:endParaRPr>
          </a:p>
          <a:p>
            <a:pPr marL="354965" indent="-342900">
              <a:lnSpc>
                <a:spcPct val="100000"/>
              </a:lnSpc>
              <a:spcBef>
                <a:spcPts val="750"/>
              </a:spcBef>
              <a:buChar char="•"/>
              <a:tabLst>
                <a:tab pos="354965" algn="l"/>
                <a:tab pos="355600" algn="l"/>
              </a:tabLst>
            </a:pPr>
            <a:r>
              <a:rPr sz="3200" spc="-5" dirty="0">
                <a:latin typeface="Arial"/>
                <a:cs typeface="Arial"/>
              </a:rPr>
              <a:t>Multi-core</a:t>
            </a:r>
            <a:r>
              <a:rPr sz="3200" spc="-10" dirty="0">
                <a:latin typeface="Arial"/>
                <a:cs typeface="Arial"/>
              </a:rPr>
              <a:t> chips:</a:t>
            </a:r>
            <a:endParaRPr sz="3200">
              <a:latin typeface="Arial"/>
              <a:cs typeface="Arial"/>
            </a:endParaRPr>
          </a:p>
          <a:p>
            <a:pPr marL="755015" lvl="1" indent="-285750">
              <a:lnSpc>
                <a:spcPct val="100000"/>
              </a:lnSpc>
              <a:spcBef>
                <a:spcPts val="690"/>
              </a:spcBef>
              <a:buChar char="–"/>
              <a:tabLst>
                <a:tab pos="755650" algn="l"/>
              </a:tabLst>
            </a:pPr>
            <a:r>
              <a:rPr sz="2800" dirty="0">
                <a:latin typeface="Arial"/>
                <a:cs typeface="Arial"/>
              </a:rPr>
              <a:t>L1 caches</a:t>
            </a:r>
            <a:r>
              <a:rPr sz="2800" spc="-5" dirty="0">
                <a:latin typeface="Arial"/>
                <a:cs typeface="Arial"/>
              </a:rPr>
              <a:t> </a:t>
            </a:r>
            <a:r>
              <a:rPr sz="2800" dirty="0">
                <a:latin typeface="Arial"/>
                <a:cs typeface="Arial"/>
              </a:rPr>
              <a:t>private</a:t>
            </a:r>
            <a:endParaRPr sz="2800">
              <a:latin typeface="Arial"/>
              <a:cs typeface="Arial"/>
            </a:endParaRPr>
          </a:p>
          <a:p>
            <a:pPr marL="755650" marR="5080" lvl="1" indent="-285750">
              <a:lnSpc>
                <a:spcPct val="100000"/>
              </a:lnSpc>
              <a:spcBef>
                <a:spcPts val="670"/>
              </a:spcBef>
              <a:buChar char="–"/>
              <a:tabLst>
                <a:tab pos="755650" algn="l"/>
              </a:tabLst>
            </a:pPr>
            <a:r>
              <a:rPr sz="2800" dirty="0">
                <a:latin typeface="Arial"/>
                <a:cs typeface="Arial"/>
              </a:rPr>
              <a:t>L2 caches private in some</a:t>
            </a:r>
            <a:r>
              <a:rPr sz="2800" spc="-70" dirty="0">
                <a:latin typeface="Arial"/>
                <a:cs typeface="Arial"/>
              </a:rPr>
              <a:t> </a:t>
            </a:r>
            <a:r>
              <a:rPr sz="2800" dirty="0">
                <a:latin typeface="Arial"/>
                <a:cs typeface="Arial"/>
              </a:rPr>
              <a:t>architectures  and shared in</a:t>
            </a:r>
            <a:r>
              <a:rPr sz="2800" spc="-10" dirty="0">
                <a:latin typeface="Arial"/>
                <a:cs typeface="Arial"/>
              </a:rPr>
              <a:t> </a:t>
            </a:r>
            <a:r>
              <a:rPr sz="2800" dirty="0">
                <a:latin typeface="Arial"/>
                <a:cs typeface="Arial"/>
              </a:rPr>
              <a:t>others</a:t>
            </a:r>
            <a:endParaRPr sz="2800">
              <a:latin typeface="Arial"/>
              <a:cs typeface="Arial"/>
            </a:endParaRPr>
          </a:p>
          <a:p>
            <a:pPr marL="354965" indent="-342900">
              <a:lnSpc>
                <a:spcPct val="100000"/>
              </a:lnSpc>
              <a:spcBef>
                <a:spcPts val="760"/>
              </a:spcBef>
              <a:buChar char="•"/>
              <a:tabLst>
                <a:tab pos="354965" algn="l"/>
                <a:tab pos="355600" algn="l"/>
              </a:tabLst>
            </a:pPr>
            <a:r>
              <a:rPr sz="3200" spc="-5" dirty="0">
                <a:latin typeface="Arial"/>
                <a:cs typeface="Arial"/>
              </a:rPr>
              <a:t>Memory is </a:t>
            </a:r>
            <a:r>
              <a:rPr sz="3200" spc="-10" dirty="0">
                <a:latin typeface="Arial"/>
                <a:cs typeface="Arial"/>
              </a:rPr>
              <a:t>always</a:t>
            </a:r>
            <a:r>
              <a:rPr sz="3200" spc="-15" dirty="0">
                <a:latin typeface="Arial"/>
                <a:cs typeface="Arial"/>
              </a:rPr>
              <a:t> </a:t>
            </a:r>
            <a:r>
              <a:rPr sz="3200" spc="-10" dirty="0">
                <a:latin typeface="Arial"/>
                <a:cs typeface="Arial"/>
              </a:rPr>
              <a:t>shared</a:t>
            </a:r>
            <a:endParaRPr sz="3200">
              <a:latin typeface="Arial"/>
              <a:cs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010400" y="2133600"/>
            <a:ext cx="1828800" cy="1828800"/>
          </a:xfrm>
          <a:custGeom>
            <a:avLst/>
            <a:gdLst/>
            <a:ahLst/>
            <a:cxnLst/>
            <a:rect l="l" t="t" r="r" b="b"/>
            <a:pathLst>
              <a:path w="1828800" h="1828800">
                <a:moveTo>
                  <a:pt x="0" y="1828800"/>
                </a:moveTo>
                <a:lnTo>
                  <a:pt x="1828800" y="1828800"/>
                </a:lnTo>
                <a:lnTo>
                  <a:pt x="1828800" y="0"/>
                </a:lnTo>
                <a:lnTo>
                  <a:pt x="0" y="0"/>
                </a:lnTo>
                <a:lnTo>
                  <a:pt x="0" y="1828800"/>
                </a:lnTo>
                <a:close/>
              </a:path>
            </a:pathLst>
          </a:custGeom>
          <a:solidFill>
            <a:srgbClr val="FF0101"/>
          </a:solidFill>
        </p:spPr>
        <p:txBody>
          <a:bodyPr wrap="square" lIns="0" tIns="0" rIns="0" bIns="0" rtlCol="0"/>
          <a:lstStyle/>
          <a:p>
            <a:endParaRPr/>
          </a:p>
        </p:txBody>
      </p:sp>
      <p:sp>
        <p:nvSpPr>
          <p:cNvPr id="3" name="object 3"/>
          <p:cNvSpPr/>
          <p:nvPr/>
        </p:nvSpPr>
        <p:spPr>
          <a:xfrm>
            <a:off x="6629400" y="2133600"/>
            <a:ext cx="2209800" cy="1828800"/>
          </a:xfrm>
          <a:custGeom>
            <a:avLst/>
            <a:gdLst/>
            <a:ahLst/>
            <a:cxnLst/>
            <a:rect l="l" t="t" r="r" b="b"/>
            <a:pathLst>
              <a:path w="2209800" h="1828800">
                <a:moveTo>
                  <a:pt x="0" y="0"/>
                </a:moveTo>
                <a:lnTo>
                  <a:pt x="0" y="1828800"/>
                </a:lnTo>
                <a:lnTo>
                  <a:pt x="2209800" y="1828800"/>
                </a:lnTo>
                <a:lnTo>
                  <a:pt x="2209800" y="0"/>
                </a:lnTo>
                <a:lnTo>
                  <a:pt x="0" y="0"/>
                </a:lnTo>
                <a:close/>
              </a:path>
            </a:pathLst>
          </a:custGeom>
          <a:ln w="25400">
            <a:solidFill>
              <a:srgbClr val="010101"/>
            </a:solidFill>
          </a:ln>
        </p:spPr>
        <p:txBody>
          <a:bodyPr wrap="square" lIns="0" tIns="0" rIns="0" bIns="0" rtlCol="0"/>
          <a:lstStyle/>
          <a:p>
            <a:endParaRPr/>
          </a:p>
        </p:txBody>
      </p:sp>
      <p:sp>
        <p:nvSpPr>
          <p:cNvPr id="4" name="object 4"/>
          <p:cNvSpPr/>
          <p:nvPr/>
        </p:nvSpPr>
        <p:spPr>
          <a:xfrm>
            <a:off x="5105400" y="2133600"/>
            <a:ext cx="1905000" cy="1828800"/>
          </a:xfrm>
          <a:custGeom>
            <a:avLst/>
            <a:gdLst/>
            <a:ahLst/>
            <a:cxnLst/>
            <a:rect l="l" t="t" r="r" b="b"/>
            <a:pathLst>
              <a:path w="1905000" h="1828800">
                <a:moveTo>
                  <a:pt x="1905000" y="0"/>
                </a:moveTo>
                <a:lnTo>
                  <a:pt x="1905000" y="1828799"/>
                </a:lnTo>
                <a:lnTo>
                  <a:pt x="0" y="1828800"/>
                </a:lnTo>
                <a:lnTo>
                  <a:pt x="0" y="0"/>
                </a:lnTo>
                <a:lnTo>
                  <a:pt x="1905000" y="0"/>
                </a:lnTo>
                <a:close/>
              </a:path>
            </a:pathLst>
          </a:custGeom>
          <a:solidFill>
            <a:srgbClr val="349967"/>
          </a:solidFill>
        </p:spPr>
        <p:txBody>
          <a:bodyPr wrap="square" lIns="0" tIns="0" rIns="0" bIns="0" rtlCol="0"/>
          <a:lstStyle/>
          <a:p>
            <a:endParaRPr/>
          </a:p>
        </p:txBody>
      </p:sp>
      <p:sp>
        <p:nvSpPr>
          <p:cNvPr id="5" name="object 5"/>
          <p:cNvSpPr/>
          <p:nvPr/>
        </p:nvSpPr>
        <p:spPr>
          <a:xfrm>
            <a:off x="5105400" y="2133600"/>
            <a:ext cx="1905000" cy="1828800"/>
          </a:xfrm>
          <a:custGeom>
            <a:avLst/>
            <a:gdLst/>
            <a:ahLst/>
            <a:cxnLst/>
            <a:rect l="l" t="t" r="r" b="b"/>
            <a:pathLst>
              <a:path w="1905000" h="1828800">
                <a:moveTo>
                  <a:pt x="0" y="0"/>
                </a:moveTo>
                <a:lnTo>
                  <a:pt x="0" y="1828800"/>
                </a:lnTo>
                <a:lnTo>
                  <a:pt x="1905000" y="1828799"/>
                </a:lnTo>
                <a:lnTo>
                  <a:pt x="1905000" y="0"/>
                </a:lnTo>
                <a:lnTo>
                  <a:pt x="0" y="0"/>
                </a:lnTo>
                <a:close/>
              </a:path>
            </a:pathLst>
          </a:custGeom>
          <a:ln w="25400">
            <a:solidFill>
              <a:srgbClr val="010101"/>
            </a:solidFill>
          </a:ln>
        </p:spPr>
        <p:txBody>
          <a:bodyPr wrap="square" lIns="0" tIns="0" rIns="0" bIns="0" rtlCol="0"/>
          <a:lstStyle/>
          <a:p>
            <a:endParaRPr/>
          </a:p>
        </p:txBody>
      </p:sp>
      <p:sp>
        <p:nvSpPr>
          <p:cNvPr id="6" name="object 6"/>
          <p:cNvSpPr txBox="1">
            <a:spLocks noGrp="1"/>
          </p:cNvSpPr>
          <p:nvPr>
            <p:ph type="title"/>
          </p:nvPr>
        </p:nvSpPr>
        <p:spPr>
          <a:xfrm>
            <a:off x="2571242" y="482600"/>
            <a:ext cx="4001135" cy="695960"/>
          </a:xfrm>
          <a:prstGeom prst="rect">
            <a:avLst/>
          </a:prstGeom>
        </p:spPr>
        <p:txBody>
          <a:bodyPr vert="horz" wrap="square" lIns="0" tIns="12065" rIns="0" bIns="0" rtlCol="0">
            <a:spAutoFit/>
          </a:bodyPr>
          <a:lstStyle/>
          <a:p>
            <a:pPr marL="12700">
              <a:lnSpc>
                <a:spcPct val="100000"/>
              </a:lnSpc>
              <a:spcBef>
                <a:spcPts val="95"/>
              </a:spcBef>
            </a:pPr>
            <a:r>
              <a:rPr sz="4400" spc="-5" dirty="0"/>
              <a:t>“Fish”</a:t>
            </a:r>
            <a:r>
              <a:rPr sz="4400" spc="-40" dirty="0"/>
              <a:t> </a:t>
            </a:r>
            <a:r>
              <a:rPr sz="4400" spc="-5" dirty="0"/>
              <a:t>machines</a:t>
            </a:r>
            <a:endParaRPr sz="4400"/>
          </a:p>
        </p:txBody>
      </p:sp>
      <p:sp>
        <p:nvSpPr>
          <p:cNvPr id="7" name="object 7"/>
          <p:cNvSpPr txBox="1"/>
          <p:nvPr/>
        </p:nvSpPr>
        <p:spPr>
          <a:xfrm>
            <a:off x="536701" y="1622551"/>
            <a:ext cx="4293235" cy="1000760"/>
          </a:xfrm>
          <a:prstGeom prst="rect">
            <a:avLst/>
          </a:prstGeom>
        </p:spPr>
        <p:txBody>
          <a:bodyPr vert="horz" wrap="square" lIns="0" tIns="12065" rIns="0" bIns="0" rtlCol="0">
            <a:spAutoFit/>
          </a:bodyPr>
          <a:lstStyle/>
          <a:p>
            <a:pPr marL="354965" indent="-342900">
              <a:lnSpc>
                <a:spcPct val="100000"/>
              </a:lnSpc>
              <a:spcBef>
                <a:spcPts val="95"/>
              </a:spcBef>
              <a:buChar char="•"/>
              <a:tabLst>
                <a:tab pos="354965" algn="l"/>
                <a:tab pos="355600" algn="l"/>
              </a:tabLst>
            </a:pPr>
            <a:r>
              <a:rPr sz="3200" spc="-10" dirty="0">
                <a:latin typeface="Arial"/>
                <a:cs typeface="Arial"/>
              </a:rPr>
              <a:t>Dual-core</a:t>
            </a:r>
            <a:endParaRPr sz="3200">
              <a:latin typeface="Arial"/>
              <a:cs typeface="Arial"/>
            </a:endParaRPr>
          </a:p>
          <a:p>
            <a:pPr marL="355600">
              <a:lnSpc>
                <a:spcPct val="100000"/>
              </a:lnSpc>
            </a:pPr>
            <a:r>
              <a:rPr sz="3200" spc="-5" dirty="0">
                <a:latin typeface="Arial"/>
                <a:cs typeface="Arial"/>
              </a:rPr>
              <a:t>Intel Xeon</a:t>
            </a:r>
            <a:r>
              <a:rPr sz="3200" spc="-60" dirty="0">
                <a:latin typeface="Arial"/>
                <a:cs typeface="Arial"/>
              </a:rPr>
              <a:t> </a:t>
            </a:r>
            <a:r>
              <a:rPr sz="3200" spc="-10" dirty="0">
                <a:latin typeface="Arial"/>
                <a:cs typeface="Arial"/>
              </a:rPr>
              <a:t>processors</a:t>
            </a:r>
            <a:endParaRPr sz="3200">
              <a:latin typeface="Arial"/>
              <a:cs typeface="Arial"/>
            </a:endParaRPr>
          </a:p>
        </p:txBody>
      </p:sp>
      <p:sp>
        <p:nvSpPr>
          <p:cNvPr id="8" name="object 8"/>
          <p:cNvSpPr txBox="1"/>
          <p:nvPr/>
        </p:nvSpPr>
        <p:spPr>
          <a:xfrm>
            <a:off x="536701" y="3181624"/>
            <a:ext cx="3117850" cy="1000125"/>
          </a:xfrm>
          <a:prstGeom prst="rect">
            <a:avLst/>
          </a:prstGeom>
        </p:spPr>
        <p:txBody>
          <a:bodyPr vert="horz" wrap="square" lIns="0" tIns="12065" rIns="0" bIns="0" rtlCol="0">
            <a:spAutoFit/>
          </a:bodyPr>
          <a:lstStyle/>
          <a:p>
            <a:pPr marL="355600" marR="5080" indent="-343535">
              <a:lnSpc>
                <a:spcPct val="100000"/>
              </a:lnSpc>
              <a:spcBef>
                <a:spcPts val="95"/>
              </a:spcBef>
              <a:buChar char="•"/>
              <a:tabLst>
                <a:tab pos="354965" algn="l"/>
                <a:tab pos="355600" algn="l"/>
              </a:tabLst>
            </a:pPr>
            <a:r>
              <a:rPr sz="3200" spc="-5" dirty="0">
                <a:latin typeface="Arial"/>
                <a:cs typeface="Arial"/>
              </a:rPr>
              <a:t>Each core </a:t>
            </a:r>
            <a:r>
              <a:rPr sz="3200" spc="-10" dirty="0">
                <a:latin typeface="Arial"/>
                <a:cs typeface="Arial"/>
              </a:rPr>
              <a:t>is  hyper-threaded</a:t>
            </a:r>
            <a:endParaRPr sz="3200">
              <a:latin typeface="Arial"/>
              <a:cs typeface="Arial"/>
            </a:endParaRPr>
          </a:p>
        </p:txBody>
      </p:sp>
      <p:sp>
        <p:nvSpPr>
          <p:cNvPr id="9" name="object 9"/>
          <p:cNvSpPr txBox="1"/>
          <p:nvPr/>
        </p:nvSpPr>
        <p:spPr>
          <a:xfrm>
            <a:off x="536701" y="4644399"/>
            <a:ext cx="3637915" cy="1193165"/>
          </a:xfrm>
          <a:prstGeom prst="rect">
            <a:avLst/>
          </a:prstGeom>
        </p:spPr>
        <p:txBody>
          <a:bodyPr vert="horz" wrap="square" lIns="0" tIns="108585" rIns="0" bIns="0" rtlCol="0">
            <a:spAutoFit/>
          </a:bodyPr>
          <a:lstStyle/>
          <a:p>
            <a:pPr marL="354965" indent="-342900">
              <a:lnSpc>
                <a:spcPct val="100000"/>
              </a:lnSpc>
              <a:spcBef>
                <a:spcPts val="855"/>
              </a:spcBef>
              <a:buChar char="•"/>
              <a:tabLst>
                <a:tab pos="354965" algn="l"/>
                <a:tab pos="355600" algn="l"/>
              </a:tabLst>
            </a:pPr>
            <a:r>
              <a:rPr sz="3200" spc="-5" dirty="0">
                <a:latin typeface="Arial"/>
                <a:cs typeface="Arial"/>
              </a:rPr>
              <a:t>Private L1</a:t>
            </a:r>
            <a:r>
              <a:rPr sz="3200" spc="-75" dirty="0">
                <a:latin typeface="Arial"/>
                <a:cs typeface="Arial"/>
              </a:rPr>
              <a:t> </a:t>
            </a:r>
            <a:r>
              <a:rPr sz="3200" spc="-10" dirty="0">
                <a:latin typeface="Arial"/>
                <a:cs typeface="Arial"/>
              </a:rPr>
              <a:t>caches</a:t>
            </a:r>
            <a:endParaRPr sz="3200">
              <a:latin typeface="Arial"/>
              <a:cs typeface="Arial"/>
            </a:endParaRPr>
          </a:p>
          <a:p>
            <a:pPr marL="354965" indent="-342900">
              <a:lnSpc>
                <a:spcPct val="100000"/>
              </a:lnSpc>
              <a:spcBef>
                <a:spcPts val="755"/>
              </a:spcBef>
              <a:buChar char="•"/>
              <a:tabLst>
                <a:tab pos="354965" algn="l"/>
                <a:tab pos="355600" algn="l"/>
              </a:tabLst>
            </a:pPr>
            <a:r>
              <a:rPr sz="3200" spc="-5" dirty="0">
                <a:latin typeface="Arial"/>
                <a:cs typeface="Arial"/>
              </a:rPr>
              <a:t>Shared L2</a:t>
            </a:r>
            <a:r>
              <a:rPr sz="3200" spc="-75" dirty="0">
                <a:latin typeface="Arial"/>
                <a:cs typeface="Arial"/>
              </a:rPr>
              <a:t> </a:t>
            </a:r>
            <a:r>
              <a:rPr sz="3200" spc="-10" dirty="0">
                <a:latin typeface="Arial"/>
                <a:cs typeface="Arial"/>
              </a:rPr>
              <a:t>caches</a:t>
            </a:r>
            <a:endParaRPr sz="3200">
              <a:latin typeface="Arial"/>
              <a:cs typeface="Arial"/>
            </a:endParaRPr>
          </a:p>
        </p:txBody>
      </p:sp>
      <p:sp>
        <p:nvSpPr>
          <p:cNvPr id="10" name="object 10"/>
          <p:cNvSpPr/>
          <p:nvPr/>
        </p:nvSpPr>
        <p:spPr>
          <a:xfrm>
            <a:off x="5105400" y="2133600"/>
            <a:ext cx="3733800" cy="3810000"/>
          </a:xfrm>
          <a:custGeom>
            <a:avLst/>
            <a:gdLst/>
            <a:ahLst/>
            <a:cxnLst/>
            <a:rect l="l" t="t" r="r" b="b"/>
            <a:pathLst>
              <a:path w="3733800" h="3810000">
                <a:moveTo>
                  <a:pt x="0" y="0"/>
                </a:moveTo>
                <a:lnTo>
                  <a:pt x="0" y="3810000"/>
                </a:lnTo>
                <a:lnTo>
                  <a:pt x="3733800" y="3810000"/>
                </a:lnTo>
                <a:lnTo>
                  <a:pt x="3733800" y="0"/>
                </a:lnTo>
                <a:lnTo>
                  <a:pt x="0" y="0"/>
                </a:lnTo>
                <a:close/>
              </a:path>
            </a:pathLst>
          </a:custGeom>
          <a:ln w="25400">
            <a:solidFill>
              <a:srgbClr val="010101"/>
            </a:solidFill>
          </a:ln>
        </p:spPr>
        <p:txBody>
          <a:bodyPr wrap="square" lIns="0" tIns="0" rIns="0" bIns="0" rtlCol="0"/>
          <a:lstStyle/>
          <a:p>
            <a:endParaRPr/>
          </a:p>
        </p:txBody>
      </p:sp>
      <p:sp>
        <p:nvSpPr>
          <p:cNvPr id="11" name="object 11"/>
          <p:cNvSpPr/>
          <p:nvPr/>
        </p:nvSpPr>
        <p:spPr>
          <a:xfrm>
            <a:off x="7010400" y="2133600"/>
            <a:ext cx="0" cy="1828800"/>
          </a:xfrm>
          <a:custGeom>
            <a:avLst/>
            <a:gdLst/>
            <a:ahLst/>
            <a:cxnLst/>
            <a:rect l="l" t="t" r="r" b="b"/>
            <a:pathLst>
              <a:path h="1828800">
                <a:moveTo>
                  <a:pt x="0" y="1828799"/>
                </a:moveTo>
                <a:lnTo>
                  <a:pt x="0" y="0"/>
                </a:lnTo>
              </a:path>
            </a:pathLst>
          </a:custGeom>
          <a:ln w="38100">
            <a:solidFill>
              <a:srgbClr val="010101"/>
            </a:solidFill>
          </a:ln>
        </p:spPr>
        <p:txBody>
          <a:bodyPr wrap="square" lIns="0" tIns="0" rIns="0" bIns="0" rtlCol="0"/>
          <a:lstStyle/>
          <a:p>
            <a:endParaRPr/>
          </a:p>
        </p:txBody>
      </p:sp>
      <p:sp>
        <p:nvSpPr>
          <p:cNvPr id="12" name="object 12"/>
          <p:cNvSpPr/>
          <p:nvPr/>
        </p:nvSpPr>
        <p:spPr>
          <a:xfrm>
            <a:off x="5105400" y="3276600"/>
            <a:ext cx="3733800" cy="1905"/>
          </a:xfrm>
          <a:custGeom>
            <a:avLst/>
            <a:gdLst/>
            <a:ahLst/>
            <a:cxnLst/>
            <a:rect l="l" t="t" r="r" b="b"/>
            <a:pathLst>
              <a:path w="3733800" h="1904">
                <a:moveTo>
                  <a:pt x="0" y="0"/>
                </a:moveTo>
                <a:lnTo>
                  <a:pt x="3733800" y="1523"/>
                </a:lnTo>
              </a:path>
            </a:pathLst>
          </a:custGeom>
          <a:ln w="25400">
            <a:solidFill>
              <a:srgbClr val="010101"/>
            </a:solidFill>
          </a:ln>
        </p:spPr>
        <p:txBody>
          <a:bodyPr wrap="square" lIns="0" tIns="0" rIns="0" bIns="0" rtlCol="0"/>
          <a:lstStyle/>
          <a:p>
            <a:endParaRPr/>
          </a:p>
        </p:txBody>
      </p:sp>
      <p:sp>
        <p:nvSpPr>
          <p:cNvPr id="13" name="object 13"/>
          <p:cNvSpPr txBox="1"/>
          <p:nvPr/>
        </p:nvSpPr>
        <p:spPr>
          <a:xfrm>
            <a:off x="5105400" y="4648961"/>
            <a:ext cx="3733800" cy="1294765"/>
          </a:xfrm>
          <a:prstGeom prst="rect">
            <a:avLst/>
          </a:prstGeom>
          <a:ln w="25400">
            <a:solidFill>
              <a:srgbClr val="010101"/>
            </a:solidFill>
          </a:ln>
        </p:spPr>
        <p:txBody>
          <a:bodyPr vert="horz" wrap="square" lIns="0" tIns="5080" rIns="0" bIns="0" rtlCol="0">
            <a:spAutoFit/>
          </a:bodyPr>
          <a:lstStyle/>
          <a:p>
            <a:pPr>
              <a:lnSpc>
                <a:spcPct val="100000"/>
              </a:lnSpc>
              <a:spcBef>
                <a:spcPts val="40"/>
              </a:spcBef>
            </a:pPr>
            <a:endParaRPr sz="3350">
              <a:latin typeface="Times New Roman"/>
              <a:cs typeface="Times New Roman"/>
            </a:endParaRPr>
          </a:p>
          <a:p>
            <a:pPr marL="51435" algn="ctr">
              <a:lnSpc>
                <a:spcPct val="100000"/>
              </a:lnSpc>
            </a:pPr>
            <a:r>
              <a:rPr sz="2200" dirty="0">
                <a:latin typeface="Arial"/>
                <a:cs typeface="Arial"/>
              </a:rPr>
              <a:t>memory</a:t>
            </a:r>
            <a:endParaRPr sz="2200">
              <a:latin typeface="Arial"/>
              <a:cs typeface="Arial"/>
            </a:endParaRPr>
          </a:p>
        </p:txBody>
      </p:sp>
      <p:sp>
        <p:nvSpPr>
          <p:cNvPr id="14" name="object 14"/>
          <p:cNvSpPr txBox="1"/>
          <p:nvPr/>
        </p:nvSpPr>
        <p:spPr>
          <a:xfrm>
            <a:off x="5105400" y="3963161"/>
            <a:ext cx="3733800" cy="685800"/>
          </a:xfrm>
          <a:prstGeom prst="rect">
            <a:avLst/>
          </a:prstGeom>
          <a:ln w="25400">
            <a:solidFill>
              <a:srgbClr val="010101"/>
            </a:solidFill>
          </a:ln>
        </p:spPr>
        <p:txBody>
          <a:bodyPr vert="horz" wrap="square" lIns="0" tIns="189865" rIns="0" bIns="0" rtlCol="0">
            <a:spAutoFit/>
          </a:bodyPr>
          <a:lstStyle/>
          <a:p>
            <a:pPr marL="24130" algn="ctr">
              <a:lnSpc>
                <a:spcPct val="100000"/>
              </a:lnSpc>
              <a:spcBef>
                <a:spcPts val="1495"/>
              </a:spcBef>
            </a:pPr>
            <a:r>
              <a:rPr sz="2200" spc="-5" dirty="0">
                <a:latin typeface="Arial"/>
                <a:cs typeface="Arial"/>
              </a:rPr>
              <a:t>L2 </a:t>
            </a:r>
            <a:r>
              <a:rPr sz="2200" dirty="0">
                <a:latin typeface="Arial"/>
                <a:cs typeface="Arial"/>
              </a:rPr>
              <a:t>cache</a:t>
            </a:r>
            <a:endParaRPr sz="2200">
              <a:latin typeface="Arial"/>
              <a:cs typeface="Arial"/>
            </a:endParaRPr>
          </a:p>
        </p:txBody>
      </p:sp>
      <p:sp>
        <p:nvSpPr>
          <p:cNvPr id="15" name="object 15"/>
          <p:cNvSpPr txBox="1"/>
          <p:nvPr/>
        </p:nvSpPr>
        <p:spPr>
          <a:xfrm>
            <a:off x="5118100" y="3454413"/>
            <a:ext cx="3708400" cy="361315"/>
          </a:xfrm>
          <a:prstGeom prst="rect">
            <a:avLst/>
          </a:prstGeom>
        </p:spPr>
        <p:txBody>
          <a:bodyPr vert="horz" wrap="square" lIns="0" tIns="12700" rIns="0" bIns="0" rtlCol="0">
            <a:spAutoFit/>
          </a:bodyPr>
          <a:lstStyle/>
          <a:p>
            <a:pPr marL="328295" algn="ctr">
              <a:lnSpc>
                <a:spcPct val="100000"/>
              </a:lnSpc>
              <a:spcBef>
                <a:spcPts val="100"/>
              </a:spcBef>
              <a:tabLst>
                <a:tab pos="2157095" algn="l"/>
              </a:tabLst>
            </a:pPr>
            <a:r>
              <a:rPr sz="2200" spc="-5" dirty="0">
                <a:latin typeface="Arial"/>
                <a:cs typeface="Arial"/>
              </a:rPr>
              <a:t>L1</a:t>
            </a:r>
            <a:r>
              <a:rPr sz="2200" dirty="0">
                <a:latin typeface="Arial"/>
                <a:cs typeface="Arial"/>
              </a:rPr>
              <a:t> cache	</a:t>
            </a:r>
            <a:r>
              <a:rPr sz="2200" spc="-5" dirty="0">
                <a:latin typeface="Arial"/>
                <a:cs typeface="Arial"/>
              </a:rPr>
              <a:t>L1</a:t>
            </a:r>
            <a:r>
              <a:rPr sz="2200" spc="-20" dirty="0">
                <a:latin typeface="Arial"/>
                <a:cs typeface="Arial"/>
              </a:rPr>
              <a:t> </a:t>
            </a:r>
            <a:r>
              <a:rPr sz="2200" dirty="0">
                <a:latin typeface="Arial"/>
                <a:cs typeface="Arial"/>
              </a:rPr>
              <a:t>cache</a:t>
            </a:r>
            <a:endParaRPr sz="2200">
              <a:latin typeface="Arial"/>
              <a:cs typeface="Arial"/>
            </a:endParaRPr>
          </a:p>
        </p:txBody>
      </p:sp>
      <p:sp>
        <p:nvSpPr>
          <p:cNvPr id="16" name="object 16"/>
          <p:cNvSpPr txBox="1"/>
          <p:nvPr/>
        </p:nvSpPr>
        <p:spPr>
          <a:xfrm>
            <a:off x="5236538" y="2356152"/>
            <a:ext cx="337820" cy="1299845"/>
          </a:xfrm>
          <a:prstGeom prst="rect">
            <a:avLst/>
          </a:prstGeom>
        </p:spPr>
        <p:txBody>
          <a:bodyPr vert="vert270" wrap="square" lIns="0" tIns="0" rIns="0" bIns="0" rtlCol="0">
            <a:spAutoFit/>
          </a:bodyPr>
          <a:lstStyle/>
          <a:p>
            <a:pPr marL="12700">
              <a:lnSpc>
                <a:spcPts val="2535"/>
              </a:lnSpc>
            </a:pPr>
            <a:r>
              <a:rPr sz="2200" b="1" dirty="0">
                <a:latin typeface="Arial"/>
                <a:cs typeface="Arial"/>
              </a:rPr>
              <a:t>C O R E</a:t>
            </a:r>
            <a:r>
              <a:rPr sz="2200" b="1" spc="-90" dirty="0">
                <a:latin typeface="Arial"/>
                <a:cs typeface="Arial"/>
              </a:rPr>
              <a:t> </a:t>
            </a:r>
            <a:r>
              <a:rPr sz="2200" b="1" dirty="0">
                <a:latin typeface="Arial"/>
                <a:cs typeface="Arial"/>
              </a:rPr>
              <a:t>1</a:t>
            </a:r>
            <a:endParaRPr sz="2200">
              <a:latin typeface="Arial"/>
              <a:cs typeface="Arial"/>
            </a:endParaRPr>
          </a:p>
        </p:txBody>
      </p:sp>
      <p:sp>
        <p:nvSpPr>
          <p:cNvPr id="17" name="object 17"/>
          <p:cNvSpPr txBox="1"/>
          <p:nvPr/>
        </p:nvSpPr>
        <p:spPr>
          <a:xfrm>
            <a:off x="7141541" y="2356152"/>
            <a:ext cx="337820" cy="1299845"/>
          </a:xfrm>
          <a:prstGeom prst="rect">
            <a:avLst/>
          </a:prstGeom>
        </p:spPr>
        <p:txBody>
          <a:bodyPr vert="vert270" wrap="square" lIns="0" tIns="0" rIns="0" bIns="0" rtlCol="0">
            <a:spAutoFit/>
          </a:bodyPr>
          <a:lstStyle/>
          <a:p>
            <a:pPr marL="12700">
              <a:lnSpc>
                <a:spcPts val="2535"/>
              </a:lnSpc>
            </a:pPr>
            <a:r>
              <a:rPr sz="2200" b="1" dirty="0">
                <a:latin typeface="Arial"/>
                <a:cs typeface="Arial"/>
              </a:rPr>
              <a:t>C O R E</a:t>
            </a:r>
            <a:r>
              <a:rPr sz="2200" b="1" spc="-90" dirty="0">
                <a:latin typeface="Arial"/>
                <a:cs typeface="Arial"/>
              </a:rPr>
              <a:t> </a:t>
            </a:r>
            <a:r>
              <a:rPr sz="2200" b="1" dirty="0">
                <a:latin typeface="Arial"/>
                <a:cs typeface="Arial"/>
              </a:rPr>
              <a:t>0</a:t>
            </a:r>
            <a:endParaRPr sz="2200">
              <a:latin typeface="Arial"/>
              <a:cs typeface="Arial"/>
            </a:endParaRPr>
          </a:p>
        </p:txBody>
      </p:sp>
      <p:sp>
        <p:nvSpPr>
          <p:cNvPr id="18" name="object 18"/>
          <p:cNvSpPr/>
          <p:nvPr/>
        </p:nvSpPr>
        <p:spPr>
          <a:xfrm>
            <a:off x="6031229" y="2402895"/>
            <a:ext cx="160020" cy="612140"/>
          </a:xfrm>
          <a:custGeom>
            <a:avLst/>
            <a:gdLst/>
            <a:ahLst/>
            <a:cxnLst/>
            <a:rect l="l" t="t" r="r" b="b"/>
            <a:pathLst>
              <a:path w="160020" h="612139">
                <a:moveTo>
                  <a:pt x="0" y="1976"/>
                </a:moveTo>
                <a:lnTo>
                  <a:pt x="19202" y="44727"/>
                </a:lnTo>
                <a:lnTo>
                  <a:pt x="72420" y="72147"/>
                </a:lnTo>
                <a:lnTo>
                  <a:pt x="110825" y="68374"/>
                </a:lnTo>
                <a:lnTo>
                  <a:pt x="160020" y="60650"/>
                </a:lnTo>
                <a:lnTo>
                  <a:pt x="149863" y="27955"/>
                </a:lnTo>
                <a:lnTo>
                  <a:pt x="135350" y="3119"/>
                </a:lnTo>
                <a:lnTo>
                  <a:pt x="107834" y="0"/>
                </a:lnTo>
                <a:lnTo>
                  <a:pt x="58674" y="32456"/>
                </a:lnTo>
                <a:lnTo>
                  <a:pt x="34290" y="83605"/>
                </a:lnTo>
                <a:lnTo>
                  <a:pt x="47065" y="160293"/>
                </a:lnTo>
                <a:lnTo>
                  <a:pt x="100524" y="184796"/>
                </a:lnTo>
                <a:lnTo>
                  <a:pt x="145542" y="176474"/>
                </a:lnTo>
                <a:lnTo>
                  <a:pt x="81438" y="168949"/>
                </a:lnTo>
                <a:lnTo>
                  <a:pt x="28194" y="205430"/>
                </a:lnTo>
                <a:lnTo>
                  <a:pt x="16025" y="246125"/>
                </a:lnTo>
                <a:lnTo>
                  <a:pt x="33123" y="290941"/>
                </a:lnTo>
                <a:lnTo>
                  <a:pt x="72390" y="306776"/>
                </a:lnTo>
                <a:lnTo>
                  <a:pt x="109265" y="292263"/>
                </a:lnTo>
                <a:lnTo>
                  <a:pt x="61101" y="286230"/>
                </a:lnTo>
                <a:lnTo>
                  <a:pt x="13716" y="292298"/>
                </a:lnTo>
                <a:lnTo>
                  <a:pt x="20238" y="351155"/>
                </a:lnTo>
                <a:lnTo>
                  <a:pt x="26944" y="390261"/>
                </a:lnTo>
                <a:lnTo>
                  <a:pt x="67970" y="434822"/>
                </a:lnTo>
                <a:lnTo>
                  <a:pt x="115824" y="453080"/>
                </a:lnTo>
                <a:lnTo>
                  <a:pt x="125932" y="441995"/>
                </a:lnTo>
                <a:lnTo>
                  <a:pt x="138398" y="430696"/>
                </a:lnTo>
                <a:lnTo>
                  <a:pt x="147006" y="419540"/>
                </a:lnTo>
                <a:lnTo>
                  <a:pt x="145542" y="408884"/>
                </a:lnTo>
                <a:lnTo>
                  <a:pt x="123932" y="394073"/>
                </a:lnTo>
                <a:lnTo>
                  <a:pt x="94964" y="385262"/>
                </a:lnTo>
                <a:lnTo>
                  <a:pt x="69568" y="381023"/>
                </a:lnTo>
                <a:lnTo>
                  <a:pt x="58674" y="379928"/>
                </a:lnTo>
                <a:lnTo>
                  <a:pt x="31196" y="415093"/>
                </a:lnTo>
                <a:lnTo>
                  <a:pt x="18429" y="451951"/>
                </a:lnTo>
                <a:lnTo>
                  <a:pt x="19716" y="488132"/>
                </a:lnTo>
                <a:lnTo>
                  <a:pt x="34402" y="521265"/>
                </a:lnTo>
                <a:lnTo>
                  <a:pt x="61831" y="548979"/>
                </a:lnTo>
                <a:lnTo>
                  <a:pt x="101346" y="568904"/>
                </a:lnTo>
                <a:lnTo>
                  <a:pt x="113502" y="566749"/>
                </a:lnTo>
                <a:lnTo>
                  <a:pt x="126587" y="565380"/>
                </a:lnTo>
                <a:lnTo>
                  <a:pt x="138100" y="562153"/>
                </a:lnTo>
                <a:lnTo>
                  <a:pt x="145542" y="554426"/>
                </a:lnTo>
                <a:lnTo>
                  <a:pt x="147970" y="542055"/>
                </a:lnTo>
                <a:lnTo>
                  <a:pt x="145542" y="528613"/>
                </a:lnTo>
                <a:lnTo>
                  <a:pt x="139112" y="517028"/>
                </a:lnTo>
                <a:lnTo>
                  <a:pt x="129540" y="510230"/>
                </a:lnTo>
                <a:lnTo>
                  <a:pt x="111823" y="508444"/>
                </a:lnTo>
                <a:lnTo>
                  <a:pt x="94107" y="513087"/>
                </a:lnTo>
                <a:lnTo>
                  <a:pt x="76390" y="520303"/>
                </a:lnTo>
                <a:lnTo>
                  <a:pt x="58674" y="526232"/>
                </a:lnTo>
                <a:lnTo>
                  <a:pt x="39433" y="545032"/>
                </a:lnTo>
                <a:lnTo>
                  <a:pt x="25336" y="563475"/>
                </a:lnTo>
                <a:lnTo>
                  <a:pt x="16668" y="584632"/>
                </a:lnTo>
                <a:lnTo>
                  <a:pt x="13716" y="611576"/>
                </a:lnTo>
              </a:path>
            </a:pathLst>
          </a:custGeom>
          <a:ln w="25400">
            <a:solidFill>
              <a:srgbClr val="010101"/>
            </a:solidFill>
          </a:ln>
        </p:spPr>
        <p:txBody>
          <a:bodyPr wrap="square" lIns="0" tIns="0" rIns="0" bIns="0" rtlCol="0"/>
          <a:lstStyle/>
          <a:p>
            <a:endParaRPr/>
          </a:p>
        </p:txBody>
      </p:sp>
      <p:sp>
        <p:nvSpPr>
          <p:cNvPr id="19" name="object 19"/>
          <p:cNvSpPr/>
          <p:nvPr/>
        </p:nvSpPr>
        <p:spPr>
          <a:xfrm>
            <a:off x="6488429" y="2402895"/>
            <a:ext cx="160020" cy="612140"/>
          </a:xfrm>
          <a:custGeom>
            <a:avLst/>
            <a:gdLst/>
            <a:ahLst/>
            <a:cxnLst/>
            <a:rect l="l" t="t" r="r" b="b"/>
            <a:pathLst>
              <a:path w="160020" h="612139">
                <a:moveTo>
                  <a:pt x="0" y="1976"/>
                </a:moveTo>
                <a:lnTo>
                  <a:pt x="19202" y="44727"/>
                </a:lnTo>
                <a:lnTo>
                  <a:pt x="72420" y="72147"/>
                </a:lnTo>
                <a:lnTo>
                  <a:pt x="110825" y="68374"/>
                </a:lnTo>
                <a:lnTo>
                  <a:pt x="160020" y="60650"/>
                </a:lnTo>
                <a:lnTo>
                  <a:pt x="149863" y="27955"/>
                </a:lnTo>
                <a:lnTo>
                  <a:pt x="135350" y="3119"/>
                </a:lnTo>
                <a:lnTo>
                  <a:pt x="107834" y="0"/>
                </a:lnTo>
                <a:lnTo>
                  <a:pt x="58674" y="32456"/>
                </a:lnTo>
                <a:lnTo>
                  <a:pt x="34290" y="83605"/>
                </a:lnTo>
                <a:lnTo>
                  <a:pt x="47065" y="160293"/>
                </a:lnTo>
                <a:lnTo>
                  <a:pt x="100524" y="184796"/>
                </a:lnTo>
                <a:lnTo>
                  <a:pt x="145542" y="176474"/>
                </a:lnTo>
                <a:lnTo>
                  <a:pt x="81438" y="168949"/>
                </a:lnTo>
                <a:lnTo>
                  <a:pt x="28194" y="205430"/>
                </a:lnTo>
                <a:lnTo>
                  <a:pt x="16025" y="246125"/>
                </a:lnTo>
                <a:lnTo>
                  <a:pt x="33123" y="290941"/>
                </a:lnTo>
                <a:lnTo>
                  <a:pt x="72390" y="306776"/>
                </a:lnTo>
                <a:lnTo>
                  <a:pt x="109265" y="292263"/>
                </a:lnTo>
                <a:lnTo>
                  <a:pt x="61101" y="286230"/>
                </a:lnTo>
                <a:lnTo>
                  <a:pt x="13716" y="292298"/>
                </a:lnTo>
                <a:lnTo>
                  <a:pt x="20238" y="351155"/>
                </a:lnTo>
                <a:lnTo>
                  <a:pt x="26944" y="390261"/>
                </a:lnTo>
                <a:lnTo>
                  <a:pt x="67970" y="434822"/>
                </a:lnTo>
                <a:lnTo>
                  <a:pt x="115824" y="453080"/>
                </a:lnTo>
                <a:lnTo>
                  <a:pt x="125932" y="441995"/>
                </a:lnTo>
                <a:lnTo>
                  <a:pt x="138398" y="430696"/>
                </a:lnTo>
                <a:lnTo>
                  <a:pt x="147006" y="419540"/>
                </a:lnTo>
                <a:lnTo>
                  <a:pt x="145542" y="408884"/>
                </a:lnTo>
                <a:lnTo>
                  <a:pt x="123932" y="394073"/>
                </a:lnTo>
                <a:lnTo>
                  <a:pt x="94964" y="385262"/>
                </a:lnTo>
                <a:lnTo>
                  <a:pt x="69568" y="381023"/>
                </a:lnTo>
                <a:lnTo>
                  <a:pt x="58674" y="379928"/>
                </a:lnTo>
                <a:lnTo>
                  <a:pt x="31196" y="415093"/>
                </a:lnTo>
                <a:lnTo>
                  <a:pt x="18429" y="451951"/>
                </a:lnTo>
                <a:lnTo>
                  <a:pt x="19716" y="488132"/>
                </a:lnTo>
                <a:lnTo>
                  <a:pt x="34402" y="521265"/>
                </a:lnTo>
                <a:lnTo>
                  <a:pt x="61831" y="548979"/>
                </a:lnTo>
                <a:lnTo>
                  <a:pt x="101346" y="568904"/>
                </a:lnTo>
                <a:lnTo>
                  <a:pt x="113502" y="566749"/>
                </a:lnTo>
                <a:lnTo>
                  <a:pt x="126587" y="565380"/>
                </a:lnTo>
                <a:lnTo>
                  <a:pt x="138100" y="562153"/>
                </a:lnTo>
                <a:lnTo>
                  <a:pt x="145542" y="554426"/>
                </a:lnTo>
                <a:lnTo>
                  <a:pt x="147970" y="542055"/>
                </a:lnTo>
                <a:lnTo>
                  <a:pt x="145542" y="528613"/>
                </a:lnTo>
                <a:lnTo>
                  <a:pt x="139112" y="517028"/>
                </a:lnTo>
                <a:lnTo>
                  <a:pt x="129540" y="510230"/>
                </a:lnTo>
                <a:lnTo>
                  <a:pt x="111823" y="508444"/>
                </a:lnTo>
                <a:lnTo>
                  <a:pt x="94107" y="513087"/>
                </a:lnTo>
                <a:lnTo>
                  <a:pt x="76390" y="520303"/>
                </a:lnTo>
                <a:lnTo>
                  <a:pt x="58674" y="526232"/>
                </a:lnTo>
                <a:lnTo>
                  <a:pt x="39433" y="545032"/>
                </a:lnTo>
                <a:lnTo>
                  <a:pt x="25336" y="563475"/>
                </a:lnTo>
                <a:lnTo>
                  <a:pt x="16668" y="584632"/>
                </a:lnTo>
                <a:lnTo>
                  <a:pt x="13716" y="611576"/>
                </a:lnTo>
              </a:path>
            </a:pathLst>
          </a:custGeom>
          <a:ln w="25400">
            <a:solidFill>
              <a:srgbClr val="010101"/>
            </a:solidFill>
          </a:ln>
        </p:spPr>
        <p:txBody>
          <a:bodyPr wrap="square" lIns="0" tIns="0" rIns="0" bIns="0" rtlCol="0"/>
          <a:lstStyle/>
          <a:p>
            <a:endParaRPr/>
          </a:p>
        </p:txBody>
      </p:sp>
      <p:sp>
        <p:nvSpPr>
          <p:cNvPr id="20" name="object 20"/>
          <p:cNvSpPr/>
          <p:nvPr/>
        </p:nvSpPr>
        <p:spPr>
          <a:xfrm>
            <a:off x="7860030" y="2402895"/>
            <a:ext cx="160020" cy="612140"/>
          </a:xfrm>
          <a:custGeom>
            <a:avLst/>
            <a:gdLst/>
            <a:ahLst/>
            <a:cxnLst/>
            <a:rect l="l" t="t" r="r" b="b"/>
            <a:pathLst>
              <a:path w="160020" h="612139">
                <a:moveTo>
                  <a:pt x="0" y="1976"/>
                </a:moveTo>
                <a:lnTo>
                  <a:pt x="19202" y="44727"/>
                </a:lnTo>
                <a:lnTo>
                  <a:pt x="72420" y="72147"/>
                </a:lnTo>
                <a:lnTo>
                  <a:pt x="110825" y="68374"/>
                </a:lnTo>
                <a:lnTo>
                  <a:pt x="160020" y="60650"/>
                </a:lnTo>
                <a:lnTo>
                  <a:pt x="149863" y="27955"/>
                </a:lnTo>
                <a:lnTo>
                  <a:pt x="135350" y="3119"/>
                </a:lnTo>
                <a:lnTo>
                  <a:pt x="107834" y="0"/>
                </a:lnTo>
                <a:lnTo>
                  <a:pt x="58674" y="32456"/>
                </a:lnTo>
                <a:lnTo>
                  <a:pt x="34290" y="83605"/>
                </a:lnTo>
                <a:lnTo>
                  <a:pt x="47065" y="160293"/>
                </a:lnTo>
                <a:lnTo>
                  <a:pt x="100524" y="184796"/>
                </a:lnTo>
                <a:lnTo>
                  <a:pt x="145542" y="176474"/>
                </a:lnTo>
                <a:lnTo>
                  <a:pt x="81438" y="168949"/>
                </a:lnTo>
                <a:lnTo>
                  <a:pt x="28194" y="205430"/>
                </a:lnTo>
                <a:lnTo>
                  <a:pt x="16025" y="246125"/>
                </a:lnTo>
                <a:lnTo>
                  <a:pt x="33123" y="290941"/>
                </a:lnTo>
                <a:lnTo>
                  <a:pt x="72390" y="306776"/>
                </a:lnTo>
                <a:lnTo>
                  <a:pt x="109265" y="292263"/>
                </a:lnTo>
                <a:lnTo>
                  <a:pt x="61101" y="286230"/>
                </a:lnTo>
                <a:lnTo>
                  <a:pt x="13716" y="292298"/>
                </a:lnTo>
                <a:lnTo>
                  <a:pt x="20238" y="351155"/>
                </a:lnTo>
                <a:lnTo>
                  <a:pt x="26944" y="390261"/>
                </a:lnTo>
                <a:lnTo>
                  <a:pt x="67970" y="434822"/>
                </a:lnTo>
                <a:lnTo>
                  <a:pt x="115824" y="453080"/>
                </a:lnTo>
                <a:lnTo>
                  <a:pt x="125932" y="441995"/>
                </a:lnTo>
                <a:lnTo>
                  <a:pt x="138398" y="430696"/>
                </a:lnTo>
                <a:lnTo>
                  <a:pt x="147006" y="419540"/>
                </a:lnTo>
                <a:lnTo>
                  <a:pt x="145542" y="408884"/>
                </a:lnTo>
                <a:lnTo>
                  <a:pt x="123932" y="394073"/>
                </a:lnTo>
                <a:lnTo>
                  <a:pt x="94964" y="385262"/>
                </a:lnTo>
                <a:lnTo>
                  <a:pt x="69568" y="381023"/>
                </a:lnTo>
                <a:lnTo>
                  <a:pt x="58674" y="379928"/>
                </a:lnTo>
                <a:lnTo>
                  <a:pt x="31196" y="415093"/>
                </a:lnTo>
                <a:lnTo>
                  <a:pt x="18429" y="451951"/>
                </a:lnTo>
                <a:lnTo>
                  <a:pt x="19716" y="488132"/>
                </a:lnTo>
                <a:lnTo>
                  <a:pt x="34402" y="521265"/>
                </a:lnTo>
                <a:lnTo>
                  <a:pt x="61831" y="548979"/>
                </a:lnTo>
                <a:lnTo>
                  <a:pt x="101346" y="568904"/>
                </a:lnTo>
                <a:lnTo>
                  <a:pt x="113502" y="566749"/>
                </a:lnTo>
                <a:lnTo>
                  <a:pt x="126587" y="565380"/>
                </a:lnTo>
                <a:lnTo>
                  <a:pt x="138100" y="562153"/>
                </a:lnTo>
                <a:lnTo>
                  <a:pt x="145542" y="554426"/>
                </a:lnTo>
                <a:lnTo>
                  <a:pt x="147970" y="542055"/>
                </a:lnTo>
                <a:lnTo>
                  <a:pt x="145542" y="528613"/>
                </a:lnTo>
                <a:lnTo>
                  <a:pt x="139112" y="517028"/>
                </a:lnTo>
                <a:lnTo>
                  <a:pt x="129540" y="510230"/>
                </a:lnTo>
                <a:lnTo>
                  <a:pt x="111823" y="508444"/>
                </a:lnTo>
                <a:lnTo>
                  <a:pt x="94107" y="513087"/>
                </a:lnTo>
                <a:lnTo>
                  <a:pt x="76390" y="520303"/>
                </a:lnTo>
                <a:lnTo>
                  <a:pt x="58674" y="526232"/>
                </a:lnTo>
                <a:lnTo>
                  <a:pt x="39433" y="545032"/>
                </a:lnTo>
                <a:lnTo>
                  <a:pt x="25336" y="563475"/>
                </a:lnTo>
                <a:lnTo>
                  <a:pt x="16668" y="584632"/>
                </a:lnTo>
                <a:lnTo>
                  <a:pt x="13716" y="611576"/>
                </a:lnTo>
              </a:path>
            </a:pathLst>
          </a:custGeom>
          <a:ln w="25400">
            <a:solidFill>
              <a:srgbClr val="010101"/>
            </a:solidFill>
          </a:ln>
        </p:spPr>
        <p:txBody>
          <a:bodyPr wrap="square" lIns="0" tIns="0" rIns="0" bIns="0" rtlCol="0"/>
          <a:lstStyle/>
          <a:p>
            <a:endParaRPr/>
          </a:p>
        </p:txBody>
      </p:sp>
      <p:sp>
        <p:nvSpPr>
          <p:cNvPr id="21" name="object 21"/>
          <p:cNvSpPr/>
          <p:nvPr/>
        </p:nvSpPr>
        <p:spPr>
          <a:xfrm>
            <a:off x="8317230" y="2402895"/>
            <a:ext cx="160020" cy="612140"/>
          </a:xfrm>
          <a:custGeom>
            <a:avLst/>
            <a:gdLst/>
            <a:ahLst/>
            <a:cxnLst/>
            <a:rect l="l" t="t" r="r" b="b"/>
            <a:pathLst>
              <a:path w="160020" h="612139">
                <a:moveTo>
                  <a:pt x="0" y="1976"/>
                </a:moveTo>
                <a:lnTo>
                  <a:pt x="19202" y="44727"/>
                </a:lnTo>
                <a:lnTo>
                  <a:pt x="72420" y="72147"/>
                </a:lnTo>
                <a:lnTo>
                  <a:pt x="110825" y="68374"/>
                </a:lnTo>
                <a:lnTo>
                  <a:pt x="160020" y="60650"/>
                </a:lnTo>
                <a:lnTo>
                  <a:pt x="149863" y="27955"/>
                </a:lnTo>
                <a:lnTo>
                  <a:pt x="135350" y="3119"/>
                </a:lnTo>
                <a:lnTo>
                  <a:pt x="107834" y="0"/>
                </a:lnTo>
                <a:lnTo>
                  <a:pt x="58674" y="32456"/>
                </a:lnTo>
                <a:lnTo>
                  <a:pt x="34290" y="83605"/>
                </a:lnTo>
                <a:lnTo>
                  <a:pt x="47065" y="160293"/>
                </a:lnTo>
                <a:lnTo>
                  <a:pt x="100524" y="184796"/>
                </a:lnTo>
                <a:lnTo>
                  <a:pt x="145542" y="176474"/>
                </a:lnTo>
                <a:lnTo>
                  <a:pt x="81438" y="168949"/>
                </a:lnTo>
                <a:lnTo>
                  <a:pt x="28194" y="205430"/>
                </a:lnTo>
                <a:lnTo>
                  <a:pt x="16025" y="246126"/>
                </a:lnTo>
                <a:lnTo>
                  <a:pt x="33123" y="290941"/>
                </a:lnTo>
                <a:lnTo>
                  <a:pt x="72390" y="306776"/>
                </a:lnTo>
                <a:lnTo>
                  <a:pt x="109265" y="292263"/>
                </a:lnTo>
                <a:lnTo>
                  <a:pt x="61101" y="286230"/>
                </a:lnTo>
                <a:lnTo>
                  <a:pt x="13716" y="292298"/>
                </a:lnTo>
                <a:lnTo>
                  <a:pt x="20238" y="351155"/>
                </a:lnTo>
                <a:lnTo>
                  <a:pt x="26944" y="390261"/>
                </a:lnTo>
                <a:lnTo>
                  <a:pt x="67970" y="434822"/>
                </a:lnTo>
                <a:lnTo>
                  <a:pt x="115824" y="453080"/>
                </a:lnTo>
                <a:lnTo>
                  <a:pt x="125932" y="441995"/>
                </a:lnTo>
                <a:lnTo>
                  <a:pt x="138398" y="430696"/>
                </a:lnTo>
                <a:lnTo>
                  <a:pt x="147006" y="419540"/>
                </a:lnTo>
                <a:lnTo>
                  <a:pt x="145542" y="408884"/>
                </a:lnTo>
                <a:lnTo>
                  <a:pt x="123932" y="394073"/>
                </a:lnTo>
                <a:lnTo>
                  <a:pt x="94964" y="385262"/>
                </a:lnTo>
                <a:lnTo>
                  <a:pt x="69568" y="381023"/>
                </a:lnTo>
                <a:lnTo>
                  <a:pt x="58674" y="379928"/>
                </a:lnTo>
                <a:lnTo>
                  <a:pt x="31196" y="415093"/>
                </a:lnTo>
                <a:lnTo>
                  <a:pt x="18429" y="451951"/>
                </a:lnTo>
                <a:lnTo>
                  <a:pt x="19716" y="488132"/>
                </a:lnTo>
                <a:lnTo>
                  <a:pt x="34402" y="521265"/>
                </a:lnTo>
                <a:lnTo>
                  <a:pt x="61831" y="548979"/>
                </a:lnTo>
                <a:lnTo>
                  <a:pt x="101346" y="568904"/>
                </a:lnTo>
                <a:lnTo>
                  <a:pt x="113502" y="566749"/>
                </a:lnTo>
                <a:lnTo>
                  <a:pt x="126587" y="565380"/>
                </a:lnTo>
                <a:lnTo>
                  <a:pt x="138100" y="562153"/>
                </a:lnTo>
                <a:lnTo>
                  <a:pt x="145542" y="554426"/>
                </a:lnTo>
                <a:lnTo>
                  <a:pt x="147970" y="542055"/>
                </a:lnTo>
                <a:lnTo>
                  <a:pt x="145542" y="528613"/>
                </a:lnTo>
                <a:lnTo>
                  <a:pt x="139112" y="517028"/>
                </a:lnTo>
                <a:lnTo>
                  <a:pt x="129540" y="510230"/>
                </a:lnTo>
                <a:lnTo>
                  <a:pt x="111823" y="508444"/>
                </a:lnTo>
                <a:lnTo>
                  <a:pt x="94107" y="513087"/>
                </a:lnTo>
                <a:lnTo>
                  <a:pt x="76390" y="520303"/>
                </a:lnTo>
                <a:lnTo>
                  <a:pt x="58674" y="526232"/>
                </a:lnTo>
                <a:lnTo>
                  <a:pt x="39433" y="545032"/>
                </a:lnTo>
                <a:lnTo>
                  <a:pt x="25336" y="563475"/>
                </a:lnTo>
                <a:lnTo>
                  <a:pt x="16668" y="584632"/>
                </a:lnTo>
                <a:lnTo>
                  <a:pt x="13716" y="611576"/>
                </a:lnTo>
              </a:path>
            </a:pathLst>
          </a:custGeom>
          <a:ln w="25399">
            <a:solidFill>
              <a:srgbClr val="010101"/>
            </a:solidFill>
          </a:ln>
        </p:spPr>
        <p:txBody>
          <a:bodyPr wrap="square" lIns="0" tIns="0" rIns="0" bIns="0" rtlCol="0"/>
          <a:lstStyle/>
          <a:p>
            <a:endParaRPr/>
          </a:p>
        </p:txBody>
      </p:sp>
      <p:sp>
        <p:nvSpPr>
          <p:cNvPr id="22" name="object 22"/>
          <p:cNvSpPr txBox="1"/>
          <p:nvPr/>
        </p:nvSpPr>
        <p:spPr>
          <a:xfrm>
            <a:off x="6251702" y="1398524"/>
            <a:ext cx="1590675" cy="330200"/>
          </a:xfrm>
          <a:prstGeom prst="rect">
            <a:avLst/>
          </a:prstGeom>
        </p:spPr>
        <p:txBody>
          <a:bodyPr vert="horz" wrap="square" lIns="0" tIns="12065" rIns="0" bIns="0" rtlCol="0">
            <a:spAutoFit/>
          </a:bodyPr>
          <a:lstStyle/>
          <a:p>
            <a:pPr marL="12700">
              <a:lnSpc>
                <a:spcPct val="100000"/>
              </a:lnSpc>
              <a:spcBef>
                <a:spcPts val="95"/>
              </a:spcBef>
            </a:pPr>
            <a:r>
              <a:rPr sz="2000" spc="-10" dirty="0">
                <a:latin typeface="Arial"/>
                <a:cs typeface="Arial"/>
              </a:rPr>
              <a:t>hyper-threads</a:t>
            </a:r>
            <a:endParaRPr sz="2000">
              <a:latin typeface="Arial"/>
              <a:cs typeface="Arial"/>
            </a:endParaRPr>
          </a:p>
        </p:txBody>
      </p:sp>
      <p:sp>
        <p:nvSpPr>
          <p:cNvPr id="23" name="object 23"/>
          <p:cNvSpPr/>
          <p:nvPr/>
        </p:nvSpPr>
        <p:spPr>
          <a:xfrm>
            <a:off x="6172200" y="1742694"/>
            <a:ext cx="618490" cy="543560"/>
          </a:xfrm>
          <a:custGeom>
            <a:avLst/>
            <a:gdLst/>
            <a:ahLst/>
            <a:cxnLst/>
            <a:rect l="l" t="t" r="r" b="b"/>
            <a:pathLst>
              <a:path w="618490" h="543560">
                <a:moveTo>
                  <a:pt x="49199" y="483858"/>
                </a:moveTo>
                <a:lnTo>
                  <a:pt x="32003" y="464057"/>
                </a:lnTo>
                <a:lnTo>
                  <a:pt x="0" y="543306"/>
                </a:lnTo>
                <a:lnTo>
                  <a:pt x="39624" y="533033"/>
                </a:lnTo>
                <a:lnTo>
                  <a:pt x="39624" y="492251"/>
                </a:lnTo>
                <a:lnTo>
                  <a:pt x="49199" y="483858"/>
                </a:lnTo>
                <a:close/>
              </a:path>
              <a:path w="618490" h="543560">
                <a:moveTo>
                  <a:pt x="65844" y="503025"/>
                </a:moveTo>
                <a:lnTo>
                  <a:pt x="49199" y="483858"/>
                </a:lnTo>
                <a:lnTo>
                  <a:pt x="39624" y="492251"/>
                </a:lnTo>
                <a:lnTo>
                  <a:pt x="56388" y="511301"/>
                </a:lnTo>
                <a:lnTo>
                  <a:pt x="65844" y="503025"/>
                </a:lnTo>
                <a:close/>
              </a:path>
              <a:path w="618490" h="543560">
                <a:moveTo>
                  <a:pt x="82296" y="521969"/>
                </a:moveTo>
                <a:lnTo>
                  <a:pt x="65844" y="503025"/>
                </a:lnTo>
                <a:lnTo>
                  <a:pt x="56388" y="511301"/>
                </a:lnTo>
                <a:lnTo>
                  <a:pt x="39624" y="492251"/>
                </a:lnTo>
                <a:lnTo>
                  <a:pt x="39624" y="533033"/>
                </a:lnTo>
                <a:lnTo>
                  <a:pt x="82296" y="521969"/>
                </a:lnTo>
                <a:close/>
              </a:path>
              <a:path w="618490" h="543560">
                <a:moveTo>
                  <a:pt x="617981" y="19812"/>
                </a:moveTo>
                <a:lnTo>
                  <a:pt x="601218" y="0"/>
                </a:lnTo>
                <a:lnTo>
                  <a:pt x="49199" y="483858"/>
                </a:lnTo>
                <a:lnTo>
                  <a:pt x="65844" y="503025"/>
                </a:lnTo>
                <a:lnTo>
                  <a:pt x="617981" y="19812"/>
                </a:lnTo>
                <a:close/>
              </a:path>
            </a:pathLst>
          </a:custGeom>
          <a:solidFill>
            <a:srgbClr val="010101"/>
          </a:solidFill>
        </p:spPr>
        <p:txBody>
          <a:bodyPr wrap="square" lIns="0" tIns="0" rIns="0" bIns="0" rtlCol="0"/>
          <a:lstStyle/>
          <a:p>
            <a:endParaRPr/>
          </a:p>
        </p:txBody>
      </p:sp>
      <p:sp>
        <p:nvSpPr>
          <p:cNvPr id="24" name="object 24"/>
          <p:cNvSpPr/>
          <p:nvPr/>
        </p:nvSpPr>
        <p:spPr>
          <a:xfrm>
            <a:off x="6629400" y="1746504"/>
            <a:ext cx="315595" cy="539750"/>
          </a:xfrm>
          <a:custGeom>
            <a:avLst/>
            <a:gdLst/>
            <a:ahLst/>
            <a:cxnLst/>
            <a:rect l="l" t="t" r="r" b="b"/>
            <a:pathLst>
              <a:path w="315595" h="539750">
                <a:moveTo>
                  <a:pt x="26775" y="466912"/>
                </a:moveTo>
                <a:lnTo>
                  <a:pt x="4572" y="454151"/>
                </a:lnTo>
                <a:lnTo>
                  <a:pt x="0" y="539495"/>
                </a:lnTo>
                <a:lnTo>
                  <a:pt x="20574" y="525780"/>
                </a:lnTo>
                <a:lnTo>
                  <a:pt x="20574" y="477773"/>
                </a:lnTo>
                <a:lnTo>
                  <a:pt x="26775" y="466912"/>
                </a:lnTo>
                <a:close/>
              </a:path>
              <a:path w="315595" h="539750">
                <a:moveTo>
                  <a:pt x="48975" y="479671"/>
                </a:moveTo>
                <a:lnTo>
                  <a:pt x="26775" y="466912"/>
                </a:lnTo>
                <a:lnTo>
                  <a:pt x="20574" y="477773"/>
                </a:lnTo>
                <a:lnTo>
                  <a:pt x="42672" y="490727"/>
                </a:lnTo>
                <a:lnTo>
                  <a:pt x="48975" y="479671"/>
                </a:lnTo>
                <a:close/>
              </a:path>
              <a:path w="315595" h="539750">
                <a:moveTo>
                  <a:pt x="70866" y="492251"/>
                </a:moveTo>
                <a:lnTo>
                  <a:pt x="48975" y="479671"/>
                </a:lnTo>
                <a:lnTo>
                  <a:pt x="42672" y="490727"/>
                </a:lnTo>
                <a:lnTo>
                  <a:pt x="20574" y="477773"/>
                </a:lnTo>
                <a:lnTo>
                  <a:pt x="20574" y="525780"/>
                </a:lnTo>
                <a:lnTo>
                  <a:pt x="70866" y="492251"/>
                </a:lnTo>
                <a:close/>
              </a:path>
              <a:path w="315595" h="539750">
                <a:moveTo>
                  <a:pt x="315468" y="12191"/>
                </a:moveTo>
                <a:lnTo>
                  <a:pt x="293370" y="0"/>
                </a:lnTo>
                <a:lnTo>
                  <a:pt x="26775" y="466912"/>
                </a:lnTo>
                <a:lnTo>
                  <a:pt x="48975" y="479671"/>
                </a:lnTo>
                <a:lnTo>
                  <a:pt x="315468" y="12191"/>
                </a:lnTo>
                <a:close/>
              </a:path>
            </a:pathLst>
          </a:custGeom>
          <a:solidFill>
            <a:srgbClr val="010101"/>
          </a:solidFill>
        </p:spPr>
        <p:txBody>
          <a:bodyPr wrap="square" lIns="0" tIns="0" rIns="0" bIns="0" rtlCol="0"/>
          <a:lstStyle/>
          <a:p>
            <a:endParaRPr/>
          </a:p>
        </p:txBody>
      </p:sp>
      <p:sp>
        <p:nvSpPr>
          <p:cNvPr id="25" name="object 25"/>
          <p:cNvSpPr/>
          <p:nvPr/>
        </p:nvSpPr>
        <p:spPr>
          <a:xfrm>
            <a:off x="7306818" y="1742694"/>
            <a:ext cx="618490" cy="543560"/>
          </a:xfrm>
          <a:custGeom>
            <a:avLst/>
            <a:gdLst/>
            <a:ahLst/>
            <a:cxnLst/>
            <a:rect l="l" t="t" r="r" b="b"/>
            <a:pathLst>
              <a:path w="618490" h="543560">
                <a:moveTo>
                  <a:pt x="568782" y="483858"/>
                </a:moveTo>
                <a:lnTo>
                  <a:pt x="16763" y="0"/>
                </a:lnTo>
                <a:lnTo>
                  <a:pt x="0" y="19812"/>
                </a:lnTo>
                <a:lnTo>
                  <a:pt x="552137" y="503025"/>
                </a:lnTo>
                <a:lnTo>
                  <a:pt x="568782" y="483858"/>
                </a:lnTo>
                <a:close/>
              </a:path>
              <a:path w="618490" h="543560">
                <a:moveTo>
                  <a:pt x="578357" y="533033"/>
                </a:moveTo>
                <a:lnTo>
                  <a:pt x="578357" y="492251"/>
                </a:lnTo>
                <a:lnTo>
                  <a:pt x="561593" y="511301"/>
                </a:lnTo>
                <a:lnTo>
                  <a:pt x="552137" y="503025"/>
                </a:lnTo>
                <a:lnTo>
                  <a:pt x="535685" y="521969"/>
                </a:lnTo>
                <a:lnTo>
                  <a:pt x="578357" y="533033"/>
                </a:lnTo>
                <a:close/>
              </a:path>
              <a:path w="618490" h="543560">
                <a:moveTo>
                  <a:pt x="578357" y="492251"/>
                </a:moveTo>
                <a:lnTo>
                  <a:pt x="568782" y="483858"/>
                </a:lnTo>
                <a:lnTo>
                  <a:pt x="552137" y="503025"/>
                </a:lnTo>
                <a:lnTo>
                  <a:pt x="561593" y="511301"/>
                </a:lnTo>
                <a:lnTo>
                  <a:pt x="578357" y="492251"/>
                </a:lnTo>
                <a:close/>
              </a:path>
              <a:path w="618490" h="543560">
                <a:moveTo>
                  <a:pt x="617981" y="543306"/>
                </a:moveTo>
                <a:lnTo>
                  <a:pt x="585977" y="464057"/>
                </a:lnTo>
                <a:lnTo>
                  <a:pt x="568782" y="483858"/>
                </a:lnTo>
                <a:lnTo>
                  <a:pt x="578357" y="492251"/>
                </a:lnTo>
                <a:lnTo>
                  <a:pt x="578357" y="533033"/>
                </a:lnTo>
                <a:lnTo>
                  <a:pt x="617981" y="543306"/>
                </a:lnTo>
                <a:close/>
              </a:path>
            </a:pathLst>
          </a:custGeom>
          <a:solidFill>
            <a:srgbClr val="010101"/>
          </a:solidFill>
        </p:spPr>
        <p:txBody>
          <a:bodyPr wrap="square" lIns="0" tIns="0" rIns="0" bIns="0" rtlCol="0"/>
          <a:lstStyle/>
          <a:p>
            <a:endParaRPr/>
          </a:p>
        </p:txBody>
      </p:sp>
      <p:sp>
        <p:nvSpPr>
          <p:cNvPr id="26" name="object 26"/>
          <p:cNvSpPr/>
          <p:nvPr/>
        </p:nvSpPr>
        <p:spPr>
          <a:xfrm>
            <a:off x="7461504" y="1741932"/>
            <a:ext cx="920750" cy="544195"/>
          </a:xfrm>
          <a:custGeom>
            <a:avLst/>
            <a:gdLst/>
            <a:ahLst/>
            <a:cxnLst/>
            <a:rect l="l" t="t" r="r" b="b"/>
            <a:pathLst>
              <a:path w="920750" h="544194">
                <a:moveTo>
                  <a:pt x="860782" y="495011"/>
                </a:moveTo>
                <a:lnTo>
                  <a:pt x="12192" y="0"/>
                </a:lnTo>
                <a:lnTo>
                  <a:pt x="0" y="21336"/>
                </a:lnTo>
                <a:lnTo>
                  <a:pt x="848355" y="516210"/>
                </a:lnTo>
                <a:lnTo>
                  <a:pt x="860782" y="495011"/>
                </a:lnTo>
                <a:close/>
              </a:path>
              <a:path w="920750" h="544194">
                <a:moveTo>
                  <a:pt x="871727" y="541020"/>
                </a:moveTo>
                <a:lnTo>
                  <a:pt x="871727" y="501395"/>
                </a:lnTo>
                <a:lnTo>
                  <a:pt x="859536" y="522731"/>
                </a:lnTo>
                <a:lnTo>
                  <a:pt x="848355" y="516210"/>
                </a:lnTo>
                <a:lnTo>
                  <a:pt x="835151" y="538734"/>
                </a:lnTo>
                <a:lnTo>
                  <a:pt x="871727" y="541020"/>
                </a:lnTo>
                <a:close/>
              </a:path>
              <a:path w="920750" h="544194">
                <a:moveTo>
                  <a:pt x="871727" y="501395"/>
                </a:moveTo>
                <a:lnTo>
                  <a:pt x="860782" y="495011"/>
                </a:lnTo>
                <a:lnTo>
                  <a:pt x="848355" y="516210"/>
                </a:lnTo>
                <a:lnTo>
                  <a:pt x="859536" y="522731"/>
                </a:lnTo>
                <a:lnTo>
                  <a:pt x="871727" y="501395"/>
                </a:lnTo>
                <a:close/>
              </a:path>
              <a:path w="920750" h="544194">
                <a:moveTo>
                  <a:pt x="920496" y="544068"/>
                </a:moveTo>
                <a:lnTo>
                  <a:pt x="874014" y="472440"/>
                </a:lnTo>
                <a:lnTo>
                  <a:pt x="860782" y="495011"/>
                </a:lnTo>
                <a:lnTo>
                  <a:pt x="871727" y="501395"/>
                </a:lnTo>
                <a:lnTo>
                  <a:pt x="871727" y="541020"/>
                </a:lnTo>
                <a:lnTo>
                  <a:pt x="920496" y="544068"/>
                </a:lnTo>
                <a:close/>
              </a:path>
            </a:pathLst>
          </a:custGeom>
          <a:solidFill>
            <a:srgbClr val="010101"/>
          </a:solidFill>
        </p:spPr>
        <p:txBody>
          <a:bodyPr wrap="square" lIns="0" tIns="0" rIns="0" bIns="0" rtlCol="0"/>
          <a:lstStyle/>
          <a:p>
            <a:endParaRPr/>
          </a:p>
        </p:txBody>
      </p:sp>
      <p:sp>
        <p:nvSpPr>
          <p:cNvPr id="27" name="object 27"/>
          <p:cNvSpPr txBox="1">
            <a:spLocks noGrp="1"/>
          </p:cNvSpPr>
          <p:nvPr>
            <p:ph type="sldNum" sz="quarter" idx="4294967295"/>
          </p:nvPr>
        </p:nvSpPr>
        <p:spPr>
          <a:xfrm>
            <a:off x="8343645" y="6293072"/>
            <a:ext cx="276859" cy="252729"/>
          </a:xfrm>
          <a:prstGeom prst="rect">
            <a:avLst/>
          </a:prstGeom>
        </p:spPr>
        <p:txBody>
          <a:bodyPr vert="horz" wrap="square" lIns="0" tIns="0" rIns="0" bIns="0" rtlCol="0">
            <a:spAutoFit/>
          </a:bodyPr>
          <a:lstStyle/>
          <a:p>
            <a:pPr marL="25400">
              <a:lnSpc>
                <a:spcPts val="1870"/>
              </a:lnSpc>
            </a:pPr>
            <a:fld id="{81D60167-4931-47E6-BA6A-407CBD079E47}" type="slidenum">
              <a:rPr dirty="0"/>
              <a:pPr marL="25400">
                <a:lnSpc>
                  <a:spcPts val="1870"/>
                </a:lnSpc>
              </a:pPr>
              <a:t>49</a:t>
            </a:fld>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Applications of Parallelism</a:t>
            </a:r>
          </a:p>
        </p:txBody>
      </p:sp>
      <p:sp>
        <p:nvSpPr>
          <p:cNvPr id="3" name="Content Placeholder 2"/>
          <p:cNvSpPr>
            <a:spLocks noGrp="1"/>
          </p:cNvSpPr>
          <p:nvPr>
            <p:ph idx="1"/>
          </p:nvPr>
        </p:nvSpPr>
        <p:spPr/>
        <p:txBody>
          <a:bodyPr>
            <a:normAutofit lnSpcReduction="10000"/>
          </a:bodyPr>
          <a:lstStyle/>
          <a:p>
            <a:r>
              <a:rPr lang="en-US" dirty="0"/>
              <a:t>Numeric weather prediction</a:t>
            </a:r>
          </a:p>
          <a:p>
            <a:r>
              <a:rPr lang="en-US" dirty="0"/>
              <a:t>Socio economics</a:t>
            </a:r>
          </a:p>
          <a:p>
            <a:r>
              <a:rPr lang="en-US" dirty="0"/>
              <a:t>Finite element analysis</a:t>
            </a:r>
          </a:p>
          <a:p>
            <a:r>
              <a:rPr lang="en-US" dirty="0"/>
              <a:t>Artificial intelligence and automation</a:t>
            </a:r>
          </a:p>
          <a:p>
            <a:r>
              <a:rPr lang="en-US" dirty="0"/>
              <a:t>Genetic engineering</a:t>
            </a:r>
          </a:p>
          <a:p>
            <a:r>
              <a:rPr lang="en-US" dirty="0"/>
              <a:t>Weapon research and </a:t>
            </a:r>
            <a:r>
              <a:rPr lang="en-US" dirty="0" err="1"/>
              <a:t>defence</a:t>
            </a:r>
            <a:endParaRPr lang="en-US" dirty="0"/>
          </a:p>
          <a:p>
            <a:r>
              <a:rPr lang="en-US" dirty="0"/>
              <a:t>Medical Applications</a:t>
            </a:r>
          </a:p>
          <a:p>
            <a:r>
              <a:rPr lang="en-US" dirty="0"/>
              <a:t>Remote sensing applications</a:t>
            </a:r>
          </a:p>
          <a:p>
            <a:endParaRPr lang="en-US" dirty="0"/>
          </a:p>
        </p:txBody>
      </p:sp>
    </p:spTree>
    <p:extLst>
      <p:ext uri="{BB962C8B-B14F-4D97-AF65-F5344CB8AC3E}">
        <p14:creationId xmlns:p14="http://schemas.microsoft.com/office/powerpoint/2010/main" val="210789533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356345" y="6273800"/>
            <a:ext cx="251460" cy="269875"/>
          </a:xfrm>
          <a:prstGeom prst="rect">
            <a:avLst/>
          </a:prstGeom>
        </p:spPr>
        <p:txBody>
          <a:bodyPr vert="horz" wrap="square" lIns="0" tIns="12700" rIns="0" bIns="0" rtlCol="0">
            <a:spAutoFit/>
          </a:bodyPr>
          <a:lstStyle/>
          <a:p>
            <a:pPr marL="12700">
              <a:lnSpc>
                <a:spcPct val="100000"/>
              </a:lnSpc>
              <a:spcBef>
                <a:spcPts val="100"/>
              </a:spcBef>
            </a:pPr>
            <a:r>
              <a:rPr sz="1600" spc="-5" dirty="0">
                <a:latin typeface="Arial"/>
                <a:cs typeface="Arial"/>
              </a:rPr>
              <a:t>32</a:t>
            </a:r>
            <a:endParaRPr sz="1600">
              <a:latin typeface="Arial"/>
              <a:cs typeface="Arial"/>
            </a:endParaRPr>
          </a:p>
        </p:txBody>
      </p:sp>
      <p:sp>
        <p:nvSpPr>
          <p:cNvPr id="3" name="object 3"/>
          <p:cNvSpPr txBox="1">
            <a:spLocks noGrp="1"/>
          </p:cNvSpPr>
          <p:nvPr>
            <p:ph type="title"/>
          </p:nvPr>
        </p:nvSpPr>
        <p:spPr>
          <a:xfrm>
            <a:off x="1056386" y="315722"/>
            <a:ext cx="7028180" cy="635635"/>
          </a:xfrm>
          <a:prstGeom prst="rect">
            <a:avLst/>
          </a:prstGeom>
        </p:spPr>
        <p:txBody>
          <a:bodyPr vert="horz" wrap="square" lIns="0" tIns="12700" rIns="0" bIns="0" rtlCol="0">
            <a:spAutoFit/>
          </a:bodyPr>
          <a:lstStyle/>
          <a:p>
            <a:pPr marL="12700">
              <a:lnSpc>
                <a:spcPct val="100000"/>
              </a:lnSpc>
              <a:spcBef>
                <a:spcPts val="100"/>
              </a:spcBef>
            </a:pPr>
            <a:r>
              <a:rPr spc="-5" dirty="0"/>
              <a:t>Designs with private L2</a:t>
            </a:r>
            <a:r>
              <a:rPr spc="-60" dirty="0"/>
              <a:t> </a:t>
            </a:r>
            <a:r>
              <a:rPr dirty="0"/>
              <a:t>caches</a:t>
            </a:r>
          </a:p>
        </p:txBody>
      </p:sp>
      <p:graphicFrame>
        <p:nvGraphicFramePr>
          <p:cNvPr id="4" name="object 4"/>
          <p:cNvGraphicFramePr>
            <a:graphicFrameLocks noGrp="1"/>
          </p:cNvGraphicFramePr>
          <p:nvPr/>
        </p:nvGraphicFramePr>
        <p:xfrm>
          <a:off x="596900" y="1130300"/>
          <a:ext cx="3733800" cy="3810000"/>
        </p:xfrm>
        <a:graphic>
          <a:graphicData uri="http://schemas.openxmlformats.org/drawingml/2006/table">
            <a:tbl>
              <a:tblPr firstRow="1" bandRow="1">
                <a:tableStyleId>{2D5ABB26-0587-4C30-8999-92F81FD0307C}</a:tableStyleId>
              </a:tblPr>
              <a:tblGrid>
                <a:gridCol w="1905000">
                  <a:extLst>
                    <a:ext uri="{9D8B030D-6E8A-4147-A177-3AD203B41FA5}">
                      <a16:colId xmlns="" xmlns:a16="http://schemas.microsoft.com/office/drawing/2014/main" val="20000"/>
                    </a:ext>
                  </a:extLst>
                </a:gridCol>
                <a:gridCol w="1828800">
                  <a:extLst>
                    <a:ext uri="{9D8B030D-6E8A-4147-A177-3AD203B41FA5}">
                      <a16:colId xmlns="" xmlns:a16="http://schemas.microsoft.com/office/drawing/2014/main" val="20001"/>
                    </a:ext>
                  </a:extLst>
                </a:gridCol>
              </a:tblGrid>
              <a:tr h="1143762">
                <a:tc>
                  <a:txBody>
                    <a:bodyPr/>
                    <a:lstStyle/>
                    <a:p>
                      <a:pPr>
                        <a:lnSpc>
                          <a:spcPct val="100000"/>
                        </a:lnSpc>
                      </a:pPr>
                      <a:endParaRPr sz="2300">
                        <a:latin typeface="Times New Roman"/>
                        <a:cs typeface="Times New Roman"/>
                      </a:endParaRPr>
                    </a:p>
                  </a:txBody>
                  <a:tcPr marL="0" marR="0" marT="0" marB="0">
                    <a:lnL w="28575">
                      <a:solidFill>
                        <a:srgbClr val="010101"/>
                      </a:solidFill>
                      <a:prstDash val="solid"/>
                    </a:lnL>
                    <a:lnR w="53975">
                      <a:solidFill>
                        <a:srgbClr val="010101"/>
                      </a:solidFill>
                      <a:prstDash val="solid"/>
                    </a:lnR>
                    <a:lnT w="28575">
                      <a:solidFill>
                        <a:srgbClr val="010101"/>
                      </a:solidFill>
                      <a:prstDash val="solid"/>
                    </a:lnT>
                    <a:lnB w="28575">
                      <a:solidFill>
                        <a:srgbClr val="010101"/>
                      </a:solidFill>
                      <a:prstDash val="solid"/>
                    </a:lnB>
                    <a:solidFill>
                      <a:srgbClr val="349967"/>
                    </a:solidFill>
                  </a:tcPr>
                </a:tc>
                <a:tc>
                  <a:txBody>
                    <a:bodyPr/>
                    <a:lstStyle/>
                    <a:p>
                      <a:pPr>
                        <a:lnSpc>
                          <a:spcPct val="100000"/>
                        </a:lnSpc>
                      </a:pPr>
                      <a:endParaRPr sz="2300">
                        <a:latin typeface="Times New Roman"/>
                        <a:cs typeface="Times New Roman"/>
                      </a:endParaRPr>
                    </a:p>
                  </a:txBody>
                  <a:tcPr marL="0" marR="0" marT="0" marB="0">
                    <a:lnL w="53975">
                      <a:solidFill>
                        <a:srgbClr val="010101"/>
                      </a:solidFill>
                      <a:prstDash val="solid"/>
                    </a:lnL>
                    <a:lnR w="28575">
                      <a:solidFill>
                        <a:srgbClr val="010101"/>
                      </a:solidFill>
                      <a:prstDash val="solid"/>
                    </a:lnR>
                    <a:lnT w="28575">
                      <a:solidFill>
                        <a:srgbClr val="010101"/>
                      </a:solidFill>
                      <a:prstDash val="solid"/>
                    </a:lnT>
                    <a:lnB w="28575">
                      <a:solidFill>
                        <a:srgbClr val="010101"/>
                      </a:solidFill>
                      <a:prstDash val="solid"/>
                    </a:lnB>
                    <a:solidFill>
                      <a:srgbClr val="FF0101"/>
                    </a:solidFill>
                  </a:tcPr>
                </a:tc>
                <a:extLst>
                  <a:ext uri="{0D108BD9-81ED-4DB2-BD59-A6C34878D82A}">
                    <a16:rowId xmlns="" xmlns:a16="http://schemas.microsoft.com/office/drawing/2014/main" val="10000"/>
                  </a:ext>
                </a:extLst>
              </a:tr>
              <a:tr h="685800">
                <a:tc>
                  <a:txBody>
                    <a:bodyPr/>
                    <a:lstStyle/>
                    <a:p>
                      <a:pPr marR="212090" algn="r">
                        <a:lnSpc>
                          <a:spcPct val="100000"/>
                        </a:lnSpc>
                        <a:spcBef>
                          <a:spcPts val="1495"/>
                        </a:spcBef>
                      </a:pPr>
                      <a:r>
                        <a:rPr sz="2200" spc="-5" dirty="0">
                          <a:latin typeface="Arial"/>
                          <a:cs typeface="Arial"/>
                        </a:rPr>
                        <a:t>L1</a:t>
                      </a:r>
                      <a:r>
                        <a:rPr sz="2200" spc="-90" dirty="0">
                          <a:latin typeface="Arial"/>
                          <a:cs typeface="Arial"/>
                        </a:rPr>
                        <a:t> </a:t>
                      </a:r>
                      <a:r>
                        <a:rPr sz="2200" dirty="0">
                          <a:latin typeface="Arial"/>
                          <a:cs typeface="Arial"/>
                        </a:rPr>
                        <a:t>cache</a:t>
                      </a:r>
                      <a:endParaRPr sz="2200">
                        <a:latin typeface="Arial"/>
                        <a:cs typeface="Arial"/>
                      </a:endParaRPr>
                    </a:p>
                  </a:txBody>
                  <a:tcPr marL="0" marR="0" marT="189865" marB="0">
                    <a:lnL w="28575">
                      <a:solidFill>
                        <a:srgbClr val="010101"/>
                      </a:solidFill>
                      <a:prstDash val="solid"/>
                    </a:lnL>
                    <a:lnR w="53975">
                      <a:solidFill>
                        <a:srgbClr val="010101"/>
                      </a:solidFill>
                      <a:prstDash val="solid"/>
                    </a:lnR>
                    <a:lnT w="28575">
                      <a:solidFill>
                        <a:srgbClr val="010101"/>
                      </a:solidFill>
                      <a:prstDash val="solid"/>
                    </a:lnT>
                    <a:lnB w="28575">
                      <a:solidFill>
                        <a:srgbClr val="010101"/>
                      </a:solidFill>
                      <a:prstDash val="solid"/>
                    </a:lnB>
                    <a:solidFill>
                      <a:srgbClr val="349967"/>
                    </a:solidFill>
                  </a:tcPr>
                </a:tc>
                <a:tc>
                  <a:txBody>
                    <a:bodyPr/>
                    <a:lstStyle/>
                    <a:p>
                      <a:pPr marR="212725" algn="r">
                        <a:lnSpc>
                          <a:spcPct val="100000"/>
                        </a:lnSpc>
                        <a:spcBef>
                          <a:spcPts val="1495"/>
                        </a:spcBef>
                      </a:pPr>
                      <a:r>
                        <a:rPr sz="2200" spc="-5" dirty="0">
                          <a:latin typeface="Arial"/>
                          <a:cs typeface="Arial"/>
                        </a:rPr>
                        <a:t>L1</a:t>
                      </a:r>
                      <a:r>
                        <a:rPr sz="2200" spc="-90" dirty="0">
                          <a:latin typeface="Arial"/>
                          <a:cs typeface="Arial"/>
                        </a:rPr>
                        <a:t> </a:t>
                      </a:r>
                      <a:r>
                        <a:rPr sz="2200" dirty="0">
                          <a:latin typeface="Arial"/>
                          <a:cs typeface="Arial"/>
                        </a:rPr>
                        <a:t>cache</a:t>
                      </a:r>
                      <a:endParaRPr sz="2200">
                        <a:latin typeface="Arial"/>
                        <a:cs typeface="Arial"/>
                      </a:endParaRPr>
                    </a:p>
                  </a:txBody>
                  <a:tcPr marL="0" marR="0" marT="189865" marB="0">
                    <a:lnL w="53975">
                      <a:solidFill>
                        <a:srgbClr val="010101"/>
                      </a:solidFill>
                      <a:prstDash val="solid"/>
                    </a:lnL>
                    <a:lnR w="28575">
                      <a:solidFill>
                        <a:srgbClr val="010101"/>
                      </a:solidFill>
                      <a:prstDash val="solid"/>
                    </a:lnR>
                    <a:lnT w="28575">
                      <a:solidFill>
                        <a:srgbClr val="010101"/>
                      </a:solidFill>
                      <a:prstDash val="solid"/>
                    </a:lnT>
                    <a:lnB w="28575">
                      <a:solidFill>
                        <a:srgbClr val="010101"/>
                      </a:solidFill>
                      <a:prstDash val="solid"/>
                    </a:lnB>
                    <a:solidFill>
                      <a:srgbClr val="FF0101"/>
                    </a:solidFill>
                  </a:tcPr>
                </a:tc>
                <a:extLst>
                  <a:ext uri="{0D108BD9-81ED-4DB2-BD59-A6C34878D82A}">
                    <a16:rowId xmlns="" xmlns:a16="http://schemas.microsoft.com/office/drawing/2014/main" val="10001"/>
                  </a:ext>
                </a:extLst>
              </a:tr>
              <a:tr h="685800">
                <a:tc>
                  <a:txBody>
                    <a:bodyPr/>
                    <a:lstStyle/>
                    <a:p>
                      <a:pPr marR="212090" algn="r">
                        <a:lnSpc>
                          <a:spcPct val="100000"/>
                        </a:lnSpc>
                        <a:spcBef>
                          <a:spcPts val="1495"/>
                        </a:spcBef>
                      </a:pPr>
                      <a:r>
                        <a:rPr sz="2200" spc="-5" dirty="0">
                          <a:latin typeface="Arial"/>
                          <a:cs typeface="Arial"/>
                        </a:rPr>
                        <a:t>L2</a:t>
                      </a:r>
                      <a:r>
                        <a:rPr sz="2200" spc="-90" dirty="0">
                          <a:latin typeface="Arial"/>
                          <a:cs typeface="Arial"/>
                        </a:rPr>
                        <a:t> </a:t>
                      </a:r>
                      <a:r>
                        <a:rPr sz="2200" dirty="0">
                          <a:latin typeface="Arial"/>
                          <a:cs typeface="Arial"/>
                        </a:rPr>
                        <a:t>cache</a:t>
                      </a:r>
                      <a:endParaRPr sz="2200">
                        <a:latin typeface="Arial"/>
                        <a:cs typeface="Arial"/>
                      </a:endParaRPr>
                    </a:p>
                  </a:txBody>
                  <a:tcPr marL="0" marR="0" marT="189865" marB="0">
                    <a:lnL w="28575">
                      <a:solidFill>
                        <a:srgbClr val="010101"/>
                      </a:solidFill>
                      <a:prstDash val="solid"/>
                    </a:lnL>
                    <a:lnR w="53975">
                      <a:solidFill>
                        <a:srgbClr val="010101"/>
                      </a:solidFill>
                      <a:prstDash val="solid"/>
                    </a:lnR>
                    <a:lnT w="28575">
                      <a:solidFill>
                        <a:srgbClr val="010101"/>
                      </a:solidFill>
                      <a:prstDash val="solid"/>
                    </a:lnT>
                    <a:lnB w="28575">
                      <a:solidFill>
                        <a:srgbClr val="010101"/>
                      </a:solidFill>
                      <a:prstDash val="solid"/>
                    </a:lnB>
                    <a:solidFill>
                      <a:srgbClr val="349967"/>
                    </a:solidFill>
                  </a:tcPr>
                </a:tc>
                <a:tc>
                  <a:txBody>
                    <a:bodyPr/>
                    <a:lstStyle/>
                    <a:p>
                      <a:pPr marR="212090" algn="r">
                        <a:lnSpc>
                          <a:spcPct val="100000"/>
                        </a:lnSpc>
                        <a:spcBef>
                          <a:spcPts val="1495"/>
                        </a:spcBef>
                      </a:pPr>
                      <a:r>
                        <a:rPr sz="2200" spc="-5" dirty="0">
                          <a:latin typeface="Arial"/>
                          <a:cs typeface="Arial"/>
                        </a:rPr>
                        <a:t>L2</a:t>
                      </a:r>
                      <a:r>
                        <a:rPr sz="2200" spc="-90" dirty="0">
                          <a:latin typeface="Arial"/>
                          <a:cs typeface="Arial"/>
                        </a:rPr>
                        <a:t> </a:t>
                      </a:r>
                      <a:r>
                        <a:rPr sz="2200" dirty="0">
                          <a:latin typeface="Arial"/>
                          <a:cs typeface="Arial"/>
                        </a:rPr>
                        <a:t>cache</a:t>
                      </a:r>
                      <a:endParaRPr sz="2200">
                        <a:latin typeface="Arial"/>
                        <a:cs typeface="Arial"/>
                      </a:endParaRPr>
                    </a:p>
                  </a:txBody>
                  <a:tcPr marL="0" marR="0" marT="189865" marB="0">
                    <a:lnL w="53975">
                      <a:solidFill>
                        <a:srgbClr val="010101"/>
                      </a:solidFill>
                      <a:prstDash val="solid"/>
                    </a:lnL>
                    <a:lnR w="28575">
                      <a:solidFill>
                        <a:srgbClr val="010101"/>
                      </a:solidFill>
                      <a:prstDash val="solid"/>
                    </a:lnR>
                    <a:lnT w="28575">
                      <a:solidFill>
                        <a:srgbClr val="010101"/>
                      </a:solidFill>
                      <a:prstDash val="solid"/>
                    </a:lnT>
                    <a:lnB w="28575">
                      <a:solidFill>
                        <a:srgbClr val="010101"/>
                      </a:solidFill>
                      <a:prstDash val="solid"/>
                    </a:lnB>
                    <a:solidFill>
                      <a:srgbClr val="FF0101"/>
                    </a:solidFill>
                  </a:tcPr>
                </a:tc>
                <a:extLst>
                  <a:ext uri="{0D108BD9-81ED-4DB2-BD59-A6C34878D82A}">
                    <a16:rowId xmlns="" xmlns:a16="http://schemas.microsoft.com/office/drawing/2014/main" val="10002"/>
                  </a:ext>
                </a:extLst>
              </a:tr>
              <a:tr h="1294638">
                <a:tc gridSpan="2">
                  <a:txBody>
                    <a:bodyPr/>
                    <a:lstStyle/>
                    <a:p>
                      <a:pPr>
                        <a:lnSpc>
                          <a:spcPct val="100000"/>
                        </a:lnSpc>
                        <a:spcBef>
                          <a:spcPts val="40"/>
                        </a:spcBef>
                      </a:pPr>
                      <a:endParaRPr sz="3350">
                        <a:latin typeface="Times New Roman"/>
                        <a:cs typeface="Times New Roman"/>
                      </a:endParaRPr>
                    </a:p>
                    <a:p>
                      <a:pPr marL="51435" algn="ctr">
                        <a:lnSpc>
                          <a:spcPct val="100000"/>
                        </a:lnSpc>
                      </a:pPr>
                      <a:r>
                        <a:rPr sz="2200" dirty="0">
                          <a:latin typeface="Arial"/>
                          <a:cs typeface="Arial"/>
                        </a:rPr>
                        <a:t>memory</a:t>
                      </a:r>
                      <a:endParaRPr sz="2200">
                        <a:latin typeface="Arial"/>
                        <a:cs typeface="Arial"/>
                      </a:endParaRPr>
                    </a:p>
                  </a:txBody>
                  <a:tcPr marL="0" marR="0" marT="5080" marB="0">
                    <a:lnL w="28575">
                      <a:solidFill>
                        <a:srgbClr val="010101"/>
                      </a:solidFill>
                      <a:prstDash val="solid"/>
                    </a:lnL>
                    <a:lnR w="28575">
                      <a:solidFill>
                        <a:srgbClr val="010101"/>
                      </a:solidFill>
                      <a:prstDash val="solid"/>
                    </a:lnR>
                    <a:lnT w="28575">
                      <a:solidFill>
                        <a:srgbClr val="010101"/>
                      </a:solidFill>
                      <a:prstDash val="solid"/>
                    </a:lnT>
                    <a:lnB w="28575">
                      <a:solidFill>
                        <a:srgbClr val="010101"/>
                      </a:solidFill>
                      <a:prstDash val="solid"/>
                    </a:lnB>
                  </a:tcPr>
                </a:tc>
                <a:tc hMerge="1">
                  <a:txBody>
                    <a:bodyPr/>
                    <a:lstStyle/>
                    <a:p>
                      <a:endParaRPr/>
                    </a:p>
                  </a:txBody>
                  <a:tcPr marL="0" marR="0" marT="0" marB="0"/>
                </a:tc>
                <a:extLst>
                  <a:ext uri="{0D108BD9-81ED-4DB2-BD59-A6C34878D82A}">
                    <a16:rowId xmlns="" xmlns:a16="http://schemas.microsoft.com/office/drawing/2014/main" val="10003"/>
                  </a:ext>
                </a:extLst>
              </a:tr>
            </a:tbl>
          </a:graphicData>
        </a:graphic>
      </p:graphicFrame>
      <p:sp>
        <p:nvSpPr>
          <p:cNvPr id="5" name="object 5"/>
          <p:cNvSpPr txBox="1"/>
          <p:nvPr/>
        </p:nvSpPr>
        <p:spPr>
          <a:xfrm>
            <a:off x="739214" y="1367076"/>
            <a:ext cx="337820" cy="1299845"/>
          </a:xfrm>
          <a:prstGeom prst="rect">
            <a:avLst/>
          </a:prstGeom>
        </p:spPr>
        <p:txBody>
          <a:bodyPr vert="vert270" wrap="square" lIns="0" tIns="0" rIns="0" bIns="0" rtlCol="0">
            <a:spAutoFit/>
          </a:bodyPr>
          <a:lstStyle/>
          <a:p>
            <a:pPr marL="12700">
              <a:lnSpc>
                <a:spcPts val="2535"/>
              </a:lnSpc>
            </a:pPr>
            <a:r>
              <a:rPr sz="2200" b="1" dirty="0">
                <a:latin typeface="Arial"/>
                <a:cs typeface="Arial"/>
              </a:rPr>
              <a:t>C O R E</a:t>
            </a:r>
            <a:r>
              <a:rPr sz="2200" b="1" spc="-90" dirty="0">
                <a:latin typeface="Arial"/>
                <a:cs typeface="Arial"/>
              </a:rPr>
              <a:t> </a:t>
            </a:r>
            <a:r>
              <a:rPr sz="2200" b="1" dirty="0">
                <a:latin typeface="Arial"/>
                <a:cs typeface="Arial"/>
              </a:rPr>
              <a:t>1</a:t>
            </a:r>
            <a:endParaRPr sz="2200">
              <a:latin typeface="Arial"/>
              <a:cs typeface="Arial"/>
            </a:endParaRPr>
          </a:p>
        </p:txBody>
      </p:sp>
      <p:sp>
        <p:nvSpPr>
          <p:cNvPr id="6" name="object 6"/>
          <p:cNvSpPr txBox="1"/>
          <p:nvPr/>
        </p:nvSpPr>
        <p:spPr>
          <a:xfrm>
            <a:off x="2645727" y="1365566"/>
            <a:ext cx="337820" cy="1299845"/>
          </a:xfrm>
          <a:prstGeom prst="rect">
            <a:avLst/>
          </a:prstGeom>
        </p:spPr>
        <p:txBody>
          <a:bodyPr vert="vert270" wrap="square" lIns="0" tIns="0" rIns="0" bIns="0" rtlCol="0">
            <a:spAutoFit/>
          </a:bodyPr>
          <a:lstStyle/>
          <a:p>
            <a:pPr marL="12700">
              <a:lnSpc>
                <a:spcPts val="2535"/>
              </a:lnSpc>
            </a:pPr>
            <a:r>
              <a:rPr sz="2200" b="1" dirty="0">
                <a:latin typeface="Arial"/>
                <a:cs typeface="Arial"/>
              </a:rPr>
              <a:t>C O R E</a:t>
            </a:r>
            <a:r>
              <a:rPr sz="2200" b="1" spc="-90" dirty="0">
                <a:latin typeface="Arial"/>
                <a:cs typeface="Arial"/>
              </a:rPr>
              <a:t> </a:t>
            </a:r>
            <a:r>
              <a:rPr sz="2200" b="1" dirty="0">
                <a:latin typeface="Arial"/>
                <a:cs typeface="Arial"/>
              </a:rPr>
              <a:t>0</a:t>
            </a:r>
            <a:endParaRPr sz="2200">
              <a:latin typeface="Arial"/>
              <a:cs typeface="Arial"/>
            </a:endParaRPr>
          </a:p>
        </p:txBody>
      </p:sp>
      <p:graphicFrame>
        <p:nvGraphicFramePr>
          <p:cNvPr id="7" name="object 7"/>
          <p:cNvGraphicFramePr>
            <a:graphicFrameLocks noGrp="1"/>
          </p:cNvGraphicFramePr>
          <p:nvPr/>
        </p:nvGraphicFramePr>
        <p:xfrm>
          <a:off x="4864100" y="1130300"/>
          <a:ext cx="3733800" cy="4267198"/>
        </p:xfrm>
        <a:graphic>
          <a:graphicData uri="http://schemas.openxmlformats.org/drawingml/2006/table">
            <a:tbl>
              <a:tblPr firstRow="1" bandRow="1">
                <a:tableStyleId>{2D5ABB26-0587-4C30-8999-92F81FD0307C}</a:tableStyleId>
              </a:tblPr>
              <a:tblGrid>
                <a:gridCol w="1905000">
                  <a:extLst>
                    <a:ext uri="{9D8B030D-6E8A-4147-A177-3AD203B41FA5}">
                      <a16:colId xmlns="" xmlns:a16="http://schemas.microsoft.com/office/drawing/2014/main" val="20000"/>
                    </a:ext>
                  </a:extLst>
                </a:gridCol>
                <a:gridCol w="1828800">
                  <a:extLst>
                    <a:ext uri="{9D8B030D-6E8A-4147-A177-3AD203B41FA5}">
                      <a16:colId xmlns="" xmlns:a16="http://schemas.microsoft.com/office/drawing/2014/main" val="20001"/>
                    </a:ext>
                  </a:extLst>
                </a:gridCol>
              </a:tblGrid>
              <a:tr h="1143761">
                <a:tc>
                  <a:txBody>
                    <a:bodyPr/>
                    <a:lstStyle/>
                    <a:p>
                      <a:pPr>
                        <a:lnSpc>
                          <a:spcPct val="100000"/>
                        </a:lnSpc>
                      </a:pPr>
                      <a:endParaRPr sz="2300">
                        <a:latin typeface="Times New Roman"/>
                        <a:cs typeface="Times New Roman"/>
                      </a:endParaRPr>
                    </a:p>
                  </a:txBody>
                  <a:tcPr marL="0" marR="0" marT="0" marB="0">
                    <a:lnL w="28575">
                      <a:solidFill>
                        <a:srgbClr val="010101"/>
                      </a:solidFill>
                      <a:prstDash val="solid"/>
                    </a:lnL>
                    <a:lnR w="38100">
                      <a:solidFill>
                        <a:srgbClr val="010101"/>
                      </a:solidFill>
                      <a:prstDash val="solid"/>
                    </a:lnR>
                    <a:lnT w="28575">
                      <a:solidFill>
                        <a:srgbClr val="010101"/>
                      </a:solidFill>
                      <a:prstDash val="solid"/>
                    </a:lnT>
                    <a:lnB w="28575">
                      <a:solidFill>
                        <a:srgbClr val="010101"/>
                      </a:solidFill>
                      <a:prstDash val="solid"/>
                    </a:lnB>
                    <a:solidFill>
                      <a:srgbClr val="349967"/>
                    </a:solidFill>
                  </a:tcPr>
                </a:tc>
                <a:tc>
                  <a:txBody>
                    <a:bodyPr/>
                    <a:lstStyle/>
                    <a:p>
                      <a:pPr>
                        <a:lnSpc>
                          <a:spcPct val="100000"/>
                        </a:lnSpc>
                      </a:pPr>
                      <a:endParaRPr sz="2300">
                        <a:latin typeface="Times New Roman"/>
                        <a:cs typeface="Times New Roman"/>
                      </a:endParaRPr>
                    </a:p>
                  </a:txBody>
                  <a:tcPr marL="0" marR="0" marT="0" marB="0">
                    <a:lnL w="38100">
                      <a:solidFill>
                        <a:srgbClr val="010101"/>
                      </a:solidFill>
                      <a:prstDash val="solid"/>
                    </a:lnL>
                    <a:lnR w="28575">
                      <a:solidFill>
                        <a:srgbClr val="010101"/>
                      </a:solidFill>
                      <a:prstDash val="solid"/>
                    </a:lnR>
                    <a:lnT w="28575">
                      <a:solidFill>
                        <a:srgbClr val="010101"/>
                      </a:solidFill>
                      <a:prstDash val="solid"/>
                    </a:lnT>
                    <a:lnB w="28575">
                      <a:solidFill>
                        <a:srgbClr val="010101"/>
                      </a:solidFill>
                      <a:prstDash val="solid"/>
                    </a:lnB>
                    <a:solidFill>
                      <a:srgbClr val="FF0101"/>
                    </a:solidFill>
                  </a:tcPr>
                </a:tc>
                <a:extLst>
                  <a:ext uri="{0D108BD9-81ED-4DB2-BD59-A6C34878D82A}">
                    <a16:rowId xmlns="" xmlns:a16="http://schemas.microsoft.com/office/drawing/2014/main" val="10000"/>
                  </a:ext>
                </a:extLst>
              </a:tr>
              <a:tr h="685800">
                <a:tc>
                  <a:txBody>
                    <a:bodyPr/>
                    <a:lstStyle/>
                    <a:p>
                      <a:pPr marR="212090" algn="r">
                        <a:lnSpc>
                          <a:spcPct val="100000"/>
                        </a:lnSpc>
                        <a:spcBef>
                          <a:spcPts val="1495"/>
                        </a:spcBef>
                      </a:pPr>
                      <a:r>
                        <a:rPr sz="2200" spc="-5" dirty="0">
                          <a:latin typeface="Arial"/>
                          <a:cs typeface="Arial"/>
                        </a:rPr>
                        <a:t>L1</a:t>
                      </a:r>
                      <a:r>
                        <a:rPr sz="2200" spc="-90" dirty="0">
                          <a:latin typeface="Arial"/>
                          <a:cs typeface="Arial"/>
                        </a:rPr>
                        <a:t> </a:t>
                      </a:r>
                      <a:r>
                        <a:rPr sz="2200" dirty="0">
                          <a:latin typeface="Arial"/>
                          <a:cs typeface="Arial"/>
                        </a:rPr>
                        <a:t>cache</a:t>
                      </a:r>
                      <a:endParaRPr sz="2200">
                        <a:latin typeface="Arial"/>
                        <a:cs typeface="Arial"/>
                      </a:endParaRPr>
                    </a:p>
                  </a:txBody>
                  <a:tcPr marL="0" marR="0" marT="189865" marB="0">
                    <a:lnL w="28575">
                      <a:solidFill>
                        <a:srgbClr val="010101"/>
                      </a:solidFill>
                      <a:prstDash val="solid"/>
                    </a:lnL>
                    <a:lnR w="38100">
                      <a:solidFill>
                        <a:srgbClr val="010101"/>
                      </a:solidFill>
                      <a:prstDash val="solid"/>
                    </a:lnR>
                    <a:lnT w="28575">
                      <a:solidFill>
                        <a:srgbClr val="010101"/>
                      </a:solidFill>
                      <a:prstDash val="solid"/>
                    </a:lnT>
                    <a:lnB w="28575">
                      <a:solidFill>
                        <a:srgbClr val="010101"/>
                      </a:solidFill>
                      <a:prstDash val="solid"/>
                    </a:lnB>
                    <a:solidFill>
                      <a:srgbClr val="349967"/>
                    </a:solidFill>
                  </a:tcPr>
                </a:tc>
                <a:tc>
                  <a:txBody>
                    <a:bodyPr/>
                    <a:lstStyle/>
                    <a:p>
                      <a:pPr marL="472440">
                        <a:lnSpc>
                          <a:spcPct val="100000"/>
                        </a:lnSpc>
                        <a:spcBef>
                          <a:spcPts val="1495"/>
                        </a:spcBef>
                      </a:pPr>
                      <a:r>
                        <a:rPr sz="2200" spc="-5" dirty="0">
                          <a:latin typeface="Arial"/>
                          <a:cs typeface="Arial"/>
                        </a:rPr>
                        <a:t>L1</a:t>
                      </a:r>
                      <a:r>
                        <a:rPr sz="2200" spc="-25" dirty="0">
                          <a:latin typeface="Arial"/>
                          <a:cs typeface="Arial"/>
                        </a:rPr>
                        <a:t> </a:t>
                      </a:r>
                      <a:r>
                        <a:rPr sz="2200" dirty="0">
                          <a:latin typeface="Arial"/>
                          <a:cs typeface="Arial"/>
                        </a:rPr>
                        <a:t>cache</a:t>
                      </a:r>
                      <a:endParaRPr sz="2200">
                        <a:latin typeface="Arial"/>
                        <a:cs typeface="Arial"/>
                      </a:endParaRPr>
                    </a:p>
                  </a:txBody>
                  <a:tcPr marL="0" marR="0" marT="189865" marB="0">
                    <a:lnL w="38100">
                      <a:solidFill>
                        <a:srgbClr val="010101"/>
                      </a:solidFill>
                      <a:prstDash val="solid"/>
                    </a:lnL>
                    <a:lnR w="28575">
                      <a:solidFill>
                        <a:srgbClr val="010101"/>
                      </a:solidFill>
                      <a:prstDash val="solid"/>
                    </a:lnR>
                    <a:lnT w="28575">
                      <a:solidFill>
                        <a:srgbClr val="010101"/>
                      </a:solidFill>
                      <a:prstDash val="solid"/>
                    </a:lnT>
                    <a:lnB w="28575">
                      <a:solidFill>
                        <a:srgbClr val="010101"/>
                      </a:solidFill>
                      <a:prstDash val="solid"/>
                    </a:lnB>
                    <a:solidFill>
                      <a:srgbClr val="FF0101"/>
                    </a:solidFill>
                  </a:tcPr>
                </a:tc>
                <a:extLst>
                  <a:ext uri="{0D108BD9-81ED-4DB2-BD59-A6C34878D82A}">
                    <a16:rowId xmlns="" xmlns:a16="http://schemas.microsoft.com/office/drawing/2014/main" val="10001"/>
                  </a:ext>
                </a:extLst>
              </a:tr>
              <a:tr h="685800">
                <a:tc>
                  <a:txBody>
                    <a:bodyPr/>
                    <a:lstStyle/>
                    <a:p>
                      <a:pPr marR="212090" algn="r">
                        <a:lnSpc>
                          <a:spcPct val="100000"/>
                        </a:lnSpc>
                        <a:spcBef>
                          <a:spcPts val="1495"/>
                        </a:spcBef>
                      </a:pPr>
                      <a:r>
                        <a:rPr sz="2200" spc="-5" dirty="0">
                          <a:latin typeface="Arial"/>
                          <a:cs typeface="Arial"/>
                        </a:rPr>
                        <a:t>L2</a:t>
                      </a:r>
                      <a:r>
                        <a:rPr sz="2200" spc="-90" dirty="0">
                          <a:latin typeface="Arial"/>
                          <a:cs typeface="Arial"/>
                        </a:rPr>
                        <a:t> </a:t>
                      </a:r>
                      <a:r>
                        <a:rPr sz="2200" dirty="0">
                          <a:latin typeface="Arial"/>
                          <a:cs typeface="Arial"/>
                        </a:rPr>
                        <a:t>cache</a:t>
                      </a:r>
                      <a:endParaRPr sz="2200">
                        <a:latin typeface="Arial"/>
                        <a:cs typeface="Arial"/>
                      </a:endParaRPr>
                    </a:p>
                  </a:txBody>
                  <a:tcPr marL="0" marR="0" marT="189865" marB="0">
                    <a:lnL w="28575">
                      <a:solidFill>
                        <a:srgbClr val="010101"/>
                      </a:solidFill>
                      <a:prstDash val="solid"/>
                    </a:lnL>
                    <a:lnR w="38100">
                      <a:solidFill>
                        <a:srgbClr val="010101"/>
                      </a:solidFill>
                      <a:prstDash val="solid"/>
                    </a:lnR>
                    <a:lnT w="28575">
                      <a:solidFill>
                        <a:srgbClr val="010101"/>
                      </a:solidFill>
                      <a:prstDash val="solid"/>
                    </a:lnT>
                    <a:lnB w="28575">
                      <a:solidFill>
                        <a:srgbClr val="010101"/>
                      </a:solidFill>
                      <a:prstDash val="solid"/>
                    </a:lnB>
                    <a:solidFill>
                      <a:srgbClr val="349967"/>
                    </a:solidFill>
                  </a:tcPr>
                </a:tc>
                <a:tc>
                  <a:txBody>
                    <a:bodyPr/>
                    <a:lstStyle/>
                    <a:p>
                      <a:pPr marL="396875">
                        <a:lnSpc>
                          <a:spcPct val="100000"/>
                        </a:lnSpc>
                        <a:spcBef>
                          <a:spcPts val="1495"/>
                        </a:spcBef>
                      </a:pPr>
                      <a:r>
                        <a:rPr sz="2200" spc="-5" dirty="0">
                          <a:latin typeface="Arial"/>
                          <a:cs typeface="Arial"/>
                        </a:rPr>
                        <a:t>L2</a:t>
                      </a:r>
                      <a:r>
                        <a:rPr sz="2200" spc="-20" dirty="0">
                          <a:latin typeface="Arial"/>
                          <a:cs typeface="Arial"/>
                        </a:rPr>
                        <a:t> </a:t>
                      </a:r>
                      <a:r>
                        <a:rPr sz="2200" dirty="0">
                          <a:latin typeface="Arial"/>
                          <a:cs typeface="Arial"/>
                        </a:rPr>
                        <a:t>cache</a:t>
                      </a:r>
                      <a:endParaRPr sz="2200">
                        <a:latin typeface="Arial"/>
                        <a:cs typeface="Arial"/>
                      </a:endParaRPr>
                    </a:p>
                  </a:txBody>
                  <a:tcPr marL="0" marR="0" marT="189865" marB="0">
                    <a:lnL w="38100">
                      <a:solidFill>
                        <a:srgbClr val="010101"/>
                      </a:solidFill>
                      <a:prstDash val="solid"/>
                    </a:lnL>
                    <a:lnR w="28575">
                      <a:solidFill>
                        <a:srgbClr val="010101"/>
                      </a:solidFill>
                      <a:prstDash val="solid"/>
                    </a:lnR>
                    <a:lnT w="28575">
                      <a:solidFill>
                        <a:srgbClr val="010101"/>
                      </a:solidFill>
                      <a:prstDash val="solid"/>
                    </a:lnT>
                    <a:lnB w="28575">
                      <a:solidFill>
                        <a:srgbClr val="010101"/>
                      </a:solidFill>
                      <a:prstDash val="solid"/>
                    </a:lnB>
                    <a:solidFill>
                      <a:srgbClr val="FF0101"/>
                    </a:solidFill>
                  </a:tcPr>
                </a:tc>
                <a:extLst>
                  <a:ext uri="{0D108BD9-81ED-4DB2-BD59-A6C34878D82A}">
                    <a16:rowId xmlns="" xmlns:a16="http://schemas.microsoft.com/office/drawing/2014/main" val="10002"/>
                  </a:ext>
                </a:extLst>
              </a:tr>
              <a:tr h="609599">
                <a:tc>
                  <a:txBody>
                    <a:bodyPr/>
                    <a:lstStyle/>
                    <a:p>
                      <a:pPr marR="212090" algn="r">
                        <a:lnSpc>
                          <a:spcPct val="100000"/>
                        </a:lnSpc>
                        <a:spcBef>
                          <a:spcPts val="894"/>
                        </a:spcBef>
                      </a:pPr>
                      <a:r>
                        <a:rPr sz="2200" spc="-5" dirty="0">
                          <a:latin typeface="Arial"/>
                          <a:cs typeface="Arial"/>
                        </a:rPr>
                        <a:t>L3</a:t>
                      </a:r>
                      <a:r>
                        <a:rPr sz="2200" spc="-90" dirty="0">
                          <a:latin typeface="Arial"/>
                          <a:cs typeface="Arial"/>
                        </a:rPr>
                        <a:t> </a:t>
                      </a:r>
                      <a:r>
                        <a:rPr sz="2200" dirty="0">
                          <a:latin typeface="Arial"/>
                          <a:cs typeface="Arial"/>
                        </a:rPr>
                        <a:t>cache</a:t>
                      </a:r>
                      <a:endParaRPr sz="2200">
                        <a:latin typeface="Arial"/>
                        <a:cs typeface="Arial"/>
                      </a:endParaRPr>
                    </a:p>
                  </a:txBody>
                  <a:tcPr marL="0" marR="0" marT="113664" marB="0">
                    <a:lnL w="28575">
                      <a:solidFill>
                        <a:srgbClr val="010101"/>
                      </a:solidFill>
                      <a:prstDash val="solid"/>
                    </a:lnL>
                    <a:lnR w="38100">
                      <a:solidFill>
                        <a:srgbClr val="010101"/>
                      </a:solidFill>
                      <a:prstDash val="solid"/>
                    </a:lnR>
                    <a:lnT w="28575">
                      <a:solidFill>
                        <a:srgbClr val="010101"/>
                      </a:solidFill>
                      <a:prstDash val="solid"/>
                    </a:lnT>
                    <a:lnB w="28575">
                      <a:solidFill>
                        <a:srgbClr val="010101"/>
                      </a:solidFill>
                      <a:prstDash val="solid"/>
                    </a:lnB>
                    <a:solidFill>
                      <a:srgbClr val="349967"/>
                    </a:solidFill>
                  </a:tcPr>
                </a:tc>
                <a:tc>
                  <a:txBody>
                    <a:bodyPr/>
                    <a:lstStyle/>
                    <a:p>
                      <a:pPr marL="396875">
                        <a:lnSpc>
                          <a:spcPct val="100000"/>
                        </a:lnSpc>
                        <a:spcBef>
                          <a:spcPts val="894"/>
                        </a:spcBef>
                      </a:pPr>
                      <a:r>
                        <a:rPr sz="2200" spc="-5" dirty="0">
                          <a:latin typeface="Arial"/>
                          <a:cs typeface="Arial"/>
                        </a:rPr>
                        <a:t>L3</a:t>
                      </a:r>
                      <a:r>
                        <a:rPr sz="2200" spc="-20" dirty="0">
                          <a:latin typeface="Arial"/>
                          <a:cs typeface="Arial"/>
                        </a:rPr>
                        <a:t> </a:t>
                      </a:r>
                      <a:r>
                        <a:rPr sz="2200" dirty="0">
                          <a:latin typeface="Arial"/>
                          <a:cs typeface="Arial"/>
                        </a:rPr>
                        <a:t>cache</a:t>
                      </a:r>
                      <a:endParaRPr sz="2200">
                        <a:latin typeface="Arial"/>
                        <a:cs typeface="Arial"/>
                      </a:endParaRPr>
                    </a:p>
                  </a:txBody>
                  <a:tcPr marL="0" marR="0" marT="113664" marB="0">
                    <a:lnL w="38100">
                      <a:solidFill>
                        <a:srgbClr val="010101"/>
                      </a:solidFill>
                      <a:prstDash val="solid"/>
                    </a:lnL>
                    <a:lnR w="28575">
                      <a:solidFill>
                        <a:srgbClr val="010101"/>
                      </a:solidFill>
                      <a:prstDash val="solid"/>
                    </a:lnR>
                    <a:lnT w="28575">
                      <a:solidFill>
                        <a:srgbClr val="010101"/>
                      </a:solidFill>
                      <a:prstDash val="solid"/>
                    </a:lnT>
                    <a:lnB w="28575">
                      <a:solidFill>
                        <a:srgbClr val="010101"/>
                      </a:solidFill>
                      <a:prstDash val="solid"/>
                    </a:lnB>
                    <a:solidFill>
                      <a:srgbClr val="FF0101"/>
                    </a:solidFill>
                  </a:tcPr>
                </a:tc>
                <a:extLst>
                  <a:ext uri="{0D108BD9-81ED-4DB2-BD59-A6C34878D82A}">
                    <a16:rowId xmlns="" xmlns:a16="http://schemas.microsoft.com/office/drawing/2014/main" val="10003"/>
                  </a:ext>
                </a:extLst>
              </a:tr>
              <a:tr h="1142238">
                <a:tc gridSpan="2">
                  <a:txBody>
                    <a:bodyPr/>
                    <a:lstStyle/>
                    <a:p>
                      <a:pPr>
                        <a:lnSpc>
                          <a:spcPct val="100000"/>
                        </a:lnSpc>
                        <a:spcBef>
                          <a:spcPts val="15"/>
                        </a:spcBef>
                      </a:pPr>
                      <a:endParaRPr sz="2850">
                        <a:latin typeface="Times New Roman"/>
                        <a:cs typeface="Times New Roman"/>
                      </a:endParaRPr>
                    </a:p>
                    <a:p>
                      <a:pPr marR="92710" algn="ctr">
                        <a:lnSpc>
                          <a:spcPct val="100000"/>
                        </a:lnSpc>
                      </a:pPr>
                      <a:r>
                        <a:rPr sz="2200" dirty="0">
                          <a:latin typeface="Arial"/>
                          <a:cs typeface="Arial"/>
                        </a:rPr>
                        <a:t>memory</a:t>
                      </a:r>
                      <a:endParaRPr sz="2200">
                        <a:latin typeface="Arial"/>
                        <a:cs typeface="Arial"/>
                      </a:endParaRPr>
                    </a:p>
                  </a:txBody>
                  <a:tcPr marL="0" marR="0" marT="1905" marB="0">
                    <a:lnL w="28575">
                      <a:solidFill>
                        <a:srgbClr val="010101"/>
                      </a:solidFill>
                      <a:prstDash val="solid"/>
                    </a:lnL>
                    <a:lnR w="28575">
                      <a:solidFill>
                        <a:srgbClr val="010101"/>
                      </a:solidFill>
                      <a:prstDash val="solid"/>
                    </a:lnR>
                    <a:lnT w="28575">
                      <a:solidFill>
                        <a:srgbClr val="010101"/>
                      </a:solidFill>
                      <a:prstDash val="solid"/>
                    </a:lnT>
                    <a:lnB w="28575">
                      <a:solidFill>
                        <a:srgbClr val="010101"/>
                      </a:solidFill>
                      <a:prstDash val="solid"/>
                    </a:lnB>
                  </a:tcPr>
                </a:tc>
                <a:tc hMerge="1">
                  <a:txBody>
                    <a:bodyPr/>
                    <a:lstStyle/>
                    <a:p>
                      <a:endParaRPr/>
                    </a:p>
                  </a:txBody>
                  <a:tcPr marL="0" marR="0" marT="0" marB="0"/>
                </a:tc>
                <a:extLst>
                  <a:ext uri="{0D108BD9-81ED-4DB2-BD59-A6C34878D82A}">
                    <a16:rowId xmlns="" xmlns:a16="http://schemas.microsoft.com/office/drawing/2014/main" val="10004"/>
                  </a:ext>
                </a:extLst>
              </a:tr>
            </a:tbl>
          </a:graphicData>
        </a:graphic>
      </p:graphicFrame>
      <p:sp>
        <p:nvSpPr>
          <p:cNvPr id="8" name="object 8"/>
          <p:cNvSpPr txBox="1"/>
          <p:nvPr/>
        </p:nvSpPr>
        <p:spPr>
          <a:xfrm>
            <a:off x="5007938" y="1365552"/>
            <a:ext cx="337820" cy="1299845"/>
          </a:xfrm>
          <a:prstGeom prst="rect">
            <a:avLst/>
          </a:prstGeom>
        </p:spPr>
        <p:txBody>
          <a:bodyPr vert="vert270" wrap="square" lIns="0" tIns="0" rIns="0" bIns="0" rtlCol="0">
            <a:spAutoFit/>
          </a:bodyPr>
          <a:lstStyle/>
          <a:p>
            <a:pPr marL="12700">
              <a:lnSpc>
                <a:spcPts val="2535"/>
              </a:lnSpc>
            </a:pPr>
            <a:r>
              <a:rPr sz="2200" b="1" dirty="0">
                <a:latin typeface="Arial"/>
                <a:cs typeface="Arial"/>
              </a:rPr>
              <a:t>C O R E</a:t>
            </a:r>
            <a:r>
              <a:rPr sz="2200" b="1" spc="-90" dirty="0">
                <a:latin typeface="Arial"/>
                <a:cs typeface="Arial"/>
              </a:rPr>
              <a:t> </a:t>
            </a:r>
            <a:r>
              <a:rPr sz="2200" b="1" dirty="0">
                <a:latin typeface="Arial"/>
                <a:cs typeface="Arial"/>
              </a:rPr>
              <a:t>1</a:t>
            </a:r>
            <a:endParaRPr sz="2200">
              <a:latin typeface="Arial"/>
              <a:cs typeface="Arial"/>
            </a:endParaRPr>
          </a:p>
        </p:txBody>
      </p:sp>
      <p:sp>
        <p:nvSpPr>
          <p:cNvPr id="9" name="object 9"/>
          <p:cNvSpPr txBox="1"/>
          <p:nvPr/>
        </p:nvSpPr>
        <p:spPr>
          <a:xfrm>
            <a:off x="6912941" y="1365552"/>
            <a:ext cx="337820" cy="1299845"/>
          </a:xfrm>
          <a:prstGeom prst="rect">
            <a:avLst/>
          </a:prstGeom>
        </p:spPr>
        <p:txBody>
          <a:bodyPr vert="vert270" wrap="square" lIns="0" tIns="0" rIns="0" bIns="0" rtlCol="0">
            <a:spAutoFit/>
          </a:bodyPr>
          <a:lstStyle/>
          <a:p>
            <a:pPr marL="12700">
              <a:lnSpc>
                <a:spcPts val="2535"/>
              </a:lnSpc>
            </a:pPr>
            <a:r>
              <a:rPr sz="2200" b="1" dirty="0">
                <a:latin typeface="Arial"/>
                <a:cs typeface="Arial"/>
              </a:rPr>
              <a:t>C O R E</a:t>
            </a:r>
            <a:r>
              <a:rPr sz="2200" b="1" spc="-90" dirty="0">
                <a:latin typeface="Arial"/>
                <a:cs typeface="Arial"/>
              </a:rPr>
              <a:t> </a:t>
            </a:r>
            <a:r>
              <a:rPr sz="2200" b="1" dirty="0">
                <a:latin typeface="Arial"/>
                <a:cs typeface="Arial"/>
              </a:rPr>
              <a:t>0</a:t>
            </a:r>
            <a:endParaRPr sz="2200">
              <a:latin typeface="Arial"/>
              <a:cs typeface="Arial"/>
            </a:endParaRPr>
          </a:p>
        </p:txBody>
      </p:sp>
      <p:sp>
        <p:nvSpPr>
          <p:cNvPr id="10" name="object 10"/>
          <p:cNvSpPr txBox="1"/>
          <p:nvPr/>
        </p:nvSpPr>
        <p:spPr>
          <a:xfrm>
            <a:off x="917702" y="5818123"/>
            <a:ext cx="3255645" cy="635000"/>
          </a:xfrm>
          <a:prstGeom prst="rect">
            <a:avLst/>
          </a:prstGeom>
        </p:spPr>
        <p:txBody>
          <a:bodyPr vert="horz" wrap="square" lIns="0" tIns="12065" rIns="0" bIns="0" rtlCol="0">
            <a:spAutoFit/>
          </a:bodyPr>
          <a:lstStyle/>
          <a:p>
            <a:pPr marL="12700" marR="5080">
              <a:lnSpc>
                <a:spcPct val="100000"/>
              </a:lnSpc>
              <a:spcBef>
                <a:spcPts val="95"/>
              </a:spcBef>
            </a:pPr>
            <a:r>
              <a:rPr sz="2000" spc="-10" dirty="0">
                <a:latin typeface="Arial"/>
                <a:cs typeface="Arial"/>
              </a:rPr>
              <a:t>Examples: </a:t>
            </a:r>
            <a:r>
              <a:rPr sz="2000" spc="-5" dirty="0">
                <a:latin typeface="Arial"/>
                <a:cs typeface="Arial"/>
              </a:rPr>
              <a:t>AMD Opteron,  AMD Athlon, Intel Pentium</a:t>
            </a:r>
            <a:r>
              <a:rPr sz="2000" spc="-10" dirty="0">
                <a:latin typeface="Arial"/>
                <a:cs typeface="Arial"/>
              </a:rPr>
              <a:t> </a:t>
            </a:r>
            <a:r>
              <a:rPr sz="2000" spc="-5" dirty="0">
                <a:latin typeface="Arial"/>
                <a:cs typeface="Arial"/>
              </a:rPr>
              <a:t>D</a:t>
            </a:r>
            <a:endParaRPr sz="2000">
              <a:latin typeface="Arial"/>
              <a:cs typeface="Arial"/>
            </a:endParaRPr>
          </a:p>
        </p:txBody>
      </p:sp>
      <p:sp>
        <p:nvSpPr>
          <p:cNvPr id="11" name="object 11"/>
          <p:cNvSpPr txBox="1"/>
          <p:nvPr/>
        </p:nvSpPr>
        <p:spPr>
          <a:xfrm>
            <a:off x="917702" y="5132020"/>
            <a:ext cx="7181850" cy="787400"/>
          </a:xfrm>
          <a:prstGeom prst="rect">
            <a:avLst/>
          </a:prstGeom>
        </p:spPr>
        <p:txBody>
          <a:bodyPr vert="horz" wrap="square" lIns="0" tIns="88900" rIns="0" bIns="0" rtlCol="0">
            <a:spAutoFit/>
          </a:bodyPr>
          <a:lstStyle/>
          <a:p>
            <a:pPr marL="12700">
              <a:lnSpc>
                <a:spcPct val="100000"/>
              </a:lnSpc>
              <a:spcBef>
                <a:spcPts val="700"/>
              </a:spcBef>
            </a:pPr>
            <a:r>
              <a:rPr sz="2000" spc="-5" dirty="0">
                <a:latin typeface="Arial"/>
                <a:cs typeface="Arial"/>
              </a:rPr>
              <a:t>Both L1 and L2 are</a:t>
            </a:r>
            <a:r>
              <a:rPr sz="2000" spc="15" dirty="0">
                <a:latin typeface="Arial"/>
                <a:cs typeface="Arial"/>
              </a:rPr>
              <a:t> </a:t>
            </a:r>
            <a:r>
              <a:rPr sz="2000" spc="-10" dirty="0">
                <a:latin typeface="Arial"/>
                <a:cs typeface="Arial"/>
              </a:rPr>
              <a:t>private</a:t>
            </a:r>
            <a:endParaRPr sz="2000">
              <a:latin typeface="Arial"/>
              <a:cs typeface="Arial"/>
            </a:endParaRPr>
          </a:p>
          <a:p>
            <a:pPr marL="4432300">
              <a:lnSpc>
                <a:spcPct val="100000"/>
              </a:lnSpc>
              <a:spcBef>
                <a:spcPts val="600"/>
              </a:spcBef>
            </a:pPr>
            <a:r>
              <a:rPr sz="2000" spc="-5" dirty="0">
                <a:latin typeface="Arial"/>
                <a:cs typeface="Arial"/>
              </a:rPr>
              <a:t>A </a:t>
            </a:r>
            <a:r>
              <a:rPr sz="2000" spc="-10" dirty="0">
                <a:latin typeface="Arial"/>
                <a:cs typeface="Arial"/>
              </a:rPr>
              <a:t>design </a:t>
            </a:r>
            <a:r>
              <a:rPr sz="2000" spc="-5" dirty="0">
                <a:latin typeface="Arial"/>
                <a:cs typeface="Arial"/>
              </a:rPr>
              <a:t>with L3</a:t>
            </a:r>
            <a:r>
              <a:rPr sz="2000" spc="-20" dirty="0">
                <a:latin typeface="Arial"/>
                <a:cs typeface="Arial"/>
              </a:rPr>
              <a:t> </a:t>
            </a:r>
            <a:r>
              <a:rPr sz="2000" spc="-5" dirty="0">
                <a:latin typeface="Arial"/>
                <a:cs typeface="Arial"/>
              </a:rPr>
              <a:t>caches</a:t>
            </a:r>
            <a:endParaRPr sz="2000">
              <a:latin typeface="Arial"/>
              <a:cs typeface="Arial"/>
            </a:endParaRPr>
          </a:p>
        </p:txBody>
      </p:sp>
      <p:sp>
        <p:nvSpPr>
          <p:cNvPr id="12" name="object 12"/>
          <p:cNvSpPr txBox="1"/>
          <p:nvPr/>
        </p:nvSpPr>
        <p:spPr>
          <a:xfrm>
            <a:off x="5337302" y="6199122"/>
            <a:ext cx="2748280" cy="330200"/>
          </a:xfrm>
          <a:prstGeom prst="rect">
            <a:avLst/>
          </a:prstGeom>
        </p:spPr>
        <p:txBody>
          <a:bodyPr vert="horz" wrap="square" lIns="0" tIns="12065" rIns="0" bIns="0" rtlCol="0">
            <a:spAutoFit/>
          </a:bodyPr>
          <a:lstStyle/>
          <a:p>
            <a:pPr marL="12700">
              <a:lnSpc>
                <a:spcPct val="100000"/>
              </a:lnSpc>
              <a:spcBef>
                <a:spcPts val="95"/>
              </a:spcBef>
            </a:pPr>
            <a:r>
              <a:rPr sz="2000" spc="-10" dirty="0">
                <a:latin typeface="Arial"/>
                <a:cs typeface="Arial"/>
              </a:rPr>
              <a:t>Example: </a:t>
            </a:r>
            <a:r>
              <a:rPr sz="2000" spc="-5" dirty="0">
                <a:latin typeface="Arial"/>
                <a:cs typeface="Arial"/>
              </a:rPr>
              <a:t>Intel Itanium</a:t>
            </a:r>
            <a:r>
              <a:rPr sz="2000" spc="5" dirty="0">
                <a:latin typeface="Arial"/>
                <a:cs typeface="Arial"/>
              </a:rPr>
              <a:t> </a:t>
            </a:r>
            <a:r>
              <a:rPr sz="2000" spc="-5" dirty="0">
                <a:latin typeface="Arial"/>
                <a:cs typeface="Arial"/>
              </a:rPr>
              <a:t>2</a:t>
            </a:r>
            <a:endParaRPr sz="2000">
              <a:latin typeface="Arial"/>
              <a:cs typeface="Aria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sldNum" sz="quarter" idx="4294967295"/>
          </p:nvPr>
        </p:nvSpPr>
        <p:spPr>
          <a:xfrm>
            <a:off x="8343645" y="6293072"/>
            <a:ext cx="276859" cy="252729"/>
          </a:xfrm>
          <a:prstGeom prst="rect">
            <a:avLst/>
          </a:prstGeom>
        </p:spPr>
        <p:txBody>
          <a:bodyPr vert="horz" wrap="square" lIns="0" tIns="0" rIns="0" bIns="0" rtlCol="0">
            <a:spAutoFit/>
          </a:bodyPr>
          <a:lstStyle/>
          <a:p>
            <a:pPr marL="25400">
              <a:lnSpc>
                <a:spcPts val="1870"/>
              </a:lnSpc>
            </a:pPr>
            <a:fld id="{81D60167-4931-47E6-BA6A-407CBD079E47}" type="slidenum">
              <a:rPr dirty="0"/>
              <a:pPr marL="25400">
                <a:lnSpc>
                  <a:spcPts val="1870"/>
                </a:lnSpc>
              </a:pPr>
              <a:t>51</a:t>
            </a:fld>
            <a:endParaRPr dirty="0"/>
          </a:p>
        </p:txBody>
      </p:sp>
      <p:sp>
        <p:nvSpPr>
          <p:cNvPr id="2" name="object 2"/>
          <p:cNvSpPr txBox="1">
            <a:spLocks noGrp="1"/>
          </p:cNvSpPr>
          <p:nvPr>
            <p:ph type="title"/>
          </p:nvPr>
        </p:nvSpPr>
        <p:spPr>
          <a:xfrm>
            <a:off x="1279652" y="482600"/>
            <a:ext cx="6584950" cy="695960"/>
          </a:xfrm>
          <a:prstGeom prst="rect">
            <a:avLst/>
          </a:prstGeom>
        </p:spPr>
        <p:txBody>
          <a:bodyPr vert="horz" wrap="square" lIns="0" tIns="12065" rIns="0" bIns="0" rtlCol="0">
            <a:spAutoFit/>
          </a:bodyPr>
          <a:lstStyle/>
          <a:p>
            <a:pPr marL="12700">
              <a:lnSpc>
                <a:spcPct val="100000"/>
              </a:lnSpc>
              <a:spcBef>
                <a:spcPts val="95"/>
              </a:spcBef>
            </a:pPr>
            <a:r>
              <a:rPr sz="4400" spc="-5" dirty="0"/>
              <a:t>Private vs shared</a:t>
            </a:r>
            <a:r>
              <a:rPr sz="4400" spc="10" dirty="0"/>
              <a:t> </a:t>
            </a:r>
            <a:r>
              <a:rPr sz="4400" spc="-5" dirty="0"/>
              <a:t>caches?</a:t>
            </a:r>
            <a:endParaRPr sz="4400"/>
          </a:p>
        </p:txBody>
      </p:sp>
      <p:sp>
        <p:nvSpPr>
          <p:cNvPr id="3" name="object 3"/>
          <p:cNvSpPr txBox="1"/>
          <p:nvPr/>
        </p:nvSpPr>
        <p:spPr>
          <a:xfrm>
            <a:off x="536701" y="1622551"/>
            <a:ext cx="5466080" cy="513080"/>
          </a:xfrm>
          <a:prstGeom prst="rect">
            <a:avLst/>
          </a:prstGeom>
        </p:spPr>
        <p:txBody>
          <a:bodyPr vert="horz" wrap="square" lIns="0" tIns="12065" rIns="0" bIns="0" rtlCol="0">
            <a:spAutoFit/>
          </a:bodyPr>
          <a:lstStyle/>
          <a:p>
            <a:pPr marL="354965" indent="-342900">
              <a:lnSpc>
                <a:spcPct val="100000"/>
              </a:lnSpc>
              <a:spcBef>
                <a:spcPts val="95"/>
              </a:spcBef>
              <a:buChar char="•"/>
              <a:tabLst>
                <a:tab pos="354965" algn="l"/>
                <a:tab pos="355600" algn="l"/>
              </a:tabLst>
            </a:pPr>
            <a:r>
              <a:rPr sz="3200" spc="-10" dirty="0">
                <a:latin typeface="Arial"/>
                <a:cs typeface="Arial"/>
              </a:rPr>
              <a:t>Advantages/disadvantages?</a:t>
            </a:r>
            <a:endParaRPr sz="3200">
              <a:latin typeface="Arial"/>
              <a:cs typeface="Aria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sldNum" sz="quarter" idx="4294967295"/>
          </p:nvPr>
        </p:nvSpPr>
        <p:spPr>
          <a:xfrm>
            <a:off x="8343645" y="6293072"/>
            <a:ext cx="276859" cy="252729"/>
          </a:xfrm>
          <a:prstGeom prst="rect">
            <a:avLst/>
          </a:prstGeom>
        </p:spPr>
        <p:txBody>
          <a:bodyPr vert="horz" wrap="square" lIns="0" tIns="0" rIns="0" bIns="0" rtlCol="0">
            <a:spAutoFit/>
          </a:bodyPr>
          <a:lstStyle/>
          <a:p>
            <a:pPr marL="25400">
              <a:lnSpc>
                <a:spcPts val="1870"/>
              </a:lnSpc>
            </a:pPr>
            <a:fld id="{81D60167-4931-47E6-BA6A-407CBD079E47}" type="slidenum">
              <a:rPr dirty="0"/>
              <a:pPr marL="25400">
                <a:lnSpc>
                  <a:spcPts val="1870"/>
                </a:lnSpc>
              </a:pPr>
              <a:t>52</a:t>
            </a:fld>
            <a:endParaRPr dirty="0"/>
          </a:p>
        </p:txBody>
      </p:sp>
      <p:sp>
        <p:nvSpPr>
          <p:cNvPr id="2" name="object 2"/>
          <p:cNvSpPr txBox="1">
            <a:spLocks noGrp="1"/>
          </p:cNvSpPr>
          <p:nvPr>
            <p:ph type="title"/>
          </p:nvPr>
        </p:nvSpPr>
        <p:spPr>
          <a:xfrm>
            <a:off x="1435100" y="482600"/>
            <a:ext cx="6273800" cy="695960"/>
          </a:xfrm>
          <a:prstGeom prst="rect">
            <a:avLst/>
          </a:prstGeom>
        </p:spPr>
        <p:txBody>
          <a:bodyPr vert="horz" wrap="square" lIns="0" tIns="12065" rIns="0" bIns="0" rtlCol="0">
            <a:spAutoFit/>
          </a:bodyPr>
          <a:lstStyle/>
          <a:p>
            <a:pPr marL="12700">
              <a:lnSpc>
                <a:spcPct val="100000"/>
              </a:lnSpc>
              <a:spcBef>
                <a:spcPts val="95"/>
              </a:spcBef>
            </a:pPr>
            <a:r>
              <a:rPr sz="4400" spc="-5" dirty="0"/>
              <a:t>Private vs shared</a:t>
            </a:r>
            <a:r>
              <a:rPr sz="4400" spc="10" dirty="0"/>
              <a:t> </a:t>
            </a:r>
            <a:r>
              <a:rPr sz="4400" spc="-5" dirty="0"/>
              <a:t>caches</a:t>
            </a:r>
            <a:endParaRPr sz="4400"/>
          </a:p>
        </p:txBody>
      </p:sp>
      <p:sp>
        <p:nvSpPr>
          <p:cNvPr id="3" name="object 3"/>
          <p:cNvSpPr txBox="1"/>
          <p:nvPr/>
        </p:nvSpPr>
        <p:spPr>
          <a:xfrm>
            <a:off x="536701" y="1523059"/>
            <a:ext cx="7618730" cy="4530725"/>
          </a:xfrm>
          <a:prstGeom prst="rect">
            <a:avLst/>
          </a:prstGeom>
        </p:spPr>
        <p:txBody>
          <a:bodyPr vert="horz" wrap="square" lIns="0" tIns="111760" rIns="0" bIns="0" rtlCol="0">
            <a:spAutoFit/>
          </a:bodyPr>
          <a:lstStyle/>
          <a:p>
            <a:pPr marL="354965" indent="-342900">
              <a:lnSpc>
                <a:spcPct val="100000"/>
              </a:lnSpc>
              <a:spcBef>
                <a:spcPts val="880"/>
              </a:spcBef>
              <a:buChar char="•"/>
              <a:tabLst>
                <a:tab pos="354965" algn="l"/>
                <a:tab pos="355600" algn="l"/>
              </a:tabLst>
            </a:pPr>
            <a:r>
              <a:rPr sz="3200" spc="-5" dirty="0">
                <a:latin typeface="Arial"/>
                <a:cs typeface="Arial"/>
              </a:rPr>
              <a:t>Advantages of</a:t>
            </a:r>
            <a:r>
              <a:rPr sz="3200" spc="-20" dirty="0">
                <a:latin typeface="Arial"/>
                <a:cs typeface="Arial"/>
              </a:rPr>
              <a:t> </a:t>
            </a:r>
            <a:r>
              <a:rPr sz="3200" spc="-10" dirty="0">
                <a:latin typeface="Arial"/>
                <a:cs typeface="Arial"/>
              </a:rPr>
              <a:t>private:</a:t>
            </a:r>
            <a:endParaRPr sz="3200">
              <a:latin typeface="Arial"/>
              <a:cs typeface="Arial"/>
            </a:endParaRPr>
          </a:p>
          <a:p>
            <a:pPr marL="755015" lvl="1" indent="-285750">
              <a:lnSpc>
                <a:spcPct val="100000"/>
              </a:lnSpc>
              <a:spcBef>
                <a:spcPts val="690"/>
              </a:spcBef>
              <a:buChar char="–"/>
              <a:tabLst>
                <a:tab pos="755650" algn="l"/>
              </a:tabLst>
            </a:pPr>
            <a:r>
              <a:rPr sz="2800" spc="-5" dirty="0">
                <a:latin typeface="Arial"/>
                <a:cs typeface="Arial"/>
              </a:rPr>
              <a:t>They </a:t>
            </a:r>
            <a:r>
              <a:rPr sz="2800" dirty="0">
                <a:latin typeface="Arial"/>
                <a:cs typeface="Arial"/>
              </a:rPr>
              <a:t>are closer to core, so faster</a:t>
            </a:r>
            <a:r>
              <a:rPr sz="2800" spc="-30" dirty="0">
                <a:latin typeface="Arial"/>
                <a:cs typeface="Arial"/>
              </a:rPr>
              <a:t> </a:t>
            </a:r>
            <a:r>
              <a:rPr sz="2800" dirty="0">
                <a:latin typeface="Arial"/>
                <a:cs typeface="Arial"/>
              </a:rPr>
              <a:t>access</a:t>
            </a:r>
            <a:endParaRPr sz="2800">
              <a:latin typeface="Arial"/>
              <a:cs typeface="Arial"/>
            </a:endParaRPr>
          </a:p>
          <a:p>
            <a:pPr marL="755015" lvl="1" indent="-285750">
              <a:lnSpc>
                <a:spcPct val="100000"/>
              </a:lnSpc>
              <a:spcBef>
                <a:spcPts val="675"/>
              </a:spcBef>
              <a:buChar char="–"/>
              <a:tabLst>
                <a:tab pos="755650" algn="l"/>
              </a:tabLst>
            </a:pPr>
            <a:r>
              <a:rPr sz="2800" dirty="0">
                <a:latin typeface="Arial"/>
                <a:cs typeface="Arial"/>
              </a:rPr>
              <a:t>Reduces</a:t>
            </a:r>
            <a:r>
              <a:rPr sz="2800" spc="-5" dirty="0">
                <a:latin typeface="Arial"/>
                <a:cs typeface="Arial"/>
              </a:rPr>
              <a:t> </a:t>
            </a:r>
            <a:r>
              <a:rPr sz="2800" dirty="0">
                <a:latin typeface="Arial"/>
                <a:cs typeface="Arial"/>
              </a:rPr>
              <a:t>contention</a:t>
            </a:r>
            <a:endParaRPr sz="2800">
              <a:latin typeface="Arial"/>
              <a:cs typeface="Arial"/>
            </a:endParaRPr>
          </a:p>
          <a:p>
            <a:pPr marL="354965" indent="-342900">
              <a:lnSpc>
                <a:spcPct val="100000"/>
              </a:lnSpc>
              <a:spcBef>
                <a:spcPts val="755"/>
              </a:spcBef>
              <a:buChar char="•"/>
              <a:tabLst>
                <a:tab pos="354965" algn="l"/>
                <a:tab pos="355600" algn="l"/>
              </a:tabLst>
            </a:pPr>
            <a:r>
              <a:rPr sz="3200" spc="-5" dirty="0">
                <a:latin typeface="Arial"/>
                <a:cs typeface="Arial"/>
              </a:rPr>
              <a:t>Advantages of</a:t>
            </a:r>
            <a:r>
              <a:rPr sz="3200" spc="-20" dirty="0">
                <a:latin typeface="Arial"/>
                <a:cs typeface="Arial"/>
              </a:rPr>
              <a:t> </a:t>
            </a:r>
            <a:r>
              <a:rPr sz="3200" spc="-10" dirty="0">
                <a:latin typeface="Arial"/>
                <a:cs typeface="Arial"/>
              </a:rPr>
              <a:t>shared:</a:t>
            </a:r>
            <a:endParaRPr sz="3200">
              <a:latin typeface="Arial"/>
              <a:cs typeface="Arial"/>
            </a:endParaRPr>
          </a:p>
          <a:p>
            <a:pPr marL="755650" marR="438784" lvl="1" indent="-285750">
              <a:lnSpc>
                <a:spcPct val="100000"/>
              </a:lnSpc>
              <a:spcBef>
                <a:spcPts val="680"/>
              </a:spcBef>
              <a:buChar char="–"/>
              <a:tabLst>
                <a:tab pos="755650" algn="l"/>
              </a:tabLst>
            </a:pPr>
            <a:r>
              <a:rPr sz="2800" dirty="0">
                <a:latin typeface="Arial"/>
                <a:cs typeface="Arial"/>
              </a:rPr>
              <a:t>Threads on different cores can share</a:t>
            </a:r>
            <a:r>
              <a:rPr sz="2800" spc="-75" dirty="0">
                <a:latin typeface="Arial"/>
                <a:cs typeface="Arial"/>
              </a:rPr>
              <a:t> </a:t>
            </a:r>
            <a:r>
              <a:rPr sz="2800" dirty="0">
                <a:latin typeface="Arial"/>
                <a:cs typeface="Arial"/>
              </a:rPr>
              <a:t>the  same cache</a:t>
            </a:r>
            <a:r>
              <a:rPr sz="2800" spc="-5" dirty="0">
                <a:latin typeface="Arial"/>
                <a:cs typeface="Arial"/>
              </a:rPr>
              <a:t> </a:t>
            </a:r>
            <a:r>
              <a:rPr sz="2800" dirty="0">
                <a:latin typeface="Arial"/>
                <a:cs typeface="Arial"/>
              </a:rPr>
              <a:t>data</a:t>
            </a:r>
            <a:endParaRPr sz="2800">
              <a:latin typeface="Arial"/>
              <a:cs typeface="Arial"/>
            </a:endParaRPr>
          </a:p>
          <a:p>
            <a:pPr marL="755650" marR="5080" lvl="1" indent="-285750">
              <a:lnSpc>
                <a:spcPct val="100000"/>
              </a:lnSpc>
              <a:spcBef>
                <a:spcPts val="685"/>
              </a:spcBef>
              <a:buChar char="–"/>
              <a:tabLst>
                <a:tab pos="755650" algn="l"/>
              </a:tabLst>
            </a:pPr>
            <a:r>
              <a:rPr sz="2800" dirty="0">
                <a:latin typeface="Arial"/>
                <a:cs typeface="Arial"/>
              </a:rPr>
              <a:t>More cache space available if a single (or</a:t>
            </a:r>
            <a:r>
              <a:rPr sz="2800" spc="-70" dirty="0">
                <a:latin typeface="Arial"/>
                <a:cs typeface="Arial"/>
              </a:rPr>
              <a:t> </a:t>
            </a:r>
            <a:r>
              <a:rPr sz="2800" dirty="0">
                <a:latin typeface="Arial"/>
                <a:cs typeface="Arial"/>
              </a:rPr>
              <a:t>a  few) high-performance thread runs on the  </a:t>
            </a:r>
            <a:r>
              <a:rPr sz="2800" spc="-5" dirty="0">
                <a:latin typeface="Arial"/>
                <a:cs typeface="Arial"/>
              </a:rPr>
              <a:t>system</a:t>
            </a:r>
            <a:endParaRPr sz="2800">
              <a:latin typeface="Arial"/>
              <a:cs typeface="Aria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2066" y="482600"/>
            <a:ext cx="7579995" cy="695960"/>
          </a:xfrm>
          <a:prstGeom prst="rect">
            <a:avLst/>
          </a:prstGeom>
        </p:spPr>
        <p:txBody>
          <a:bodyPr vert="horz" wrap="square" lIns="0" tIns="12065" rIns="0" bIns="0" rtlCol="0">
            <a:spAutoFit/>
          </a:bodyPr>
          <a:lstStyle/>
          <a:p>
            <a:pPr marL="12700">
              <a:lnSpc>
                <a:spcPct val="100000"/>
              </a:lnSpc>
              <a:spcBef>
                <a:spcPts val="95"/>
              </a:spcBef>
            </a:pPr>
            <a:r>
              <a:rPr sz="4400" spc="-5" dirty="0"/>
              <a:t>The cache coherence</a:t>
            </a:r>
            <a:r>
              <a:rPr sz="4400" spc="20" dirty="0"/>
              <a:t> </a:t>
            </a:r>
            <a:r>
              <a:rPr sz="4400" spc="-5" dirty="0"/>
              <a:t>problem</a:t>
            </a:r>
            <a:endParaRPr sz="4400"/>
          </a:p>
        </p:txBody>
      </p:sp>
      <p:sp>
        <p:nvSpPr>
          <p:cNvPr id="3" name="object 3"/>
          <p:cNvSpPr txBox="1"/>
          <p:nvPr/>
        </p:nvSpPr>
        <p:spPr>
          <a:xfrm>
            <a:off x="536701" y="1395475"/>
            <a:ext cx="8007350" cy="1819910"/>
          </a:xfrm>
          <a:prstGeom prst="rect">
            <a:avLst/>
          </a:prstGeom>
        </p:spPr>
        <p:txBody>
          <a:bodyPr vert="horz" wrap="square" lIns="0" tIns="12700" rIns="0" bIns="0" rtlCol="0">
            <a:spAutoFit/>
          </a:bodyPr>
          <a:lstStyle/>
          <a:p>
            <a:pPr marL="354965" indent="-342900">
              <a:lnSpc>
                <a:spcPct val="100000"/>
              </a:lnSpc>
              <a:spcBef>
                <a:spcPts val="100"/>
              </a:spcBef>
              <a:buChar char="•"/>
              <a:tabLst>
                <a:tab pos="354965" algn="l"/>
                <a:tab pos="355600" algn="l"/>
              </a:tabLst>
            </a:pPr>
            <a:r>
              <a:rPr sz="2800" dirty="0">
                <a:latin typeface="Arial"/>
                <a:cs typeface="Arial"/>
              </a:rPr>
              <a:t>Since we have private</a:t>
            </a:r>
            <a:r>
              <a:rPr sz="2800" spc="-10" dirty="0">
                <a:latin typeface="Arial"/>
                <a:cs typeface="Arial"/>
              </a:rPr>
              <a:t> </a:t>
            </a:r>
            <a:r>
              <a:rPr sz="2800" dirty="0">
                <a:latin typeface="Arial"/>
                <a:cs typeface="Arial"/>
              </a:rPr>
              <a:t>caches:</a:t>
            </a:r>
            <a:endParaRPr sz="2800">
              <a:latin typeface="Arial"/>
              <a:cs typeface="Arial"/>
            </a:endParaRPr>
          </a:p>
          <a:p>
            <a:pPr marL="355600">
              <a:lnSpc>
                <a:spcPct val="100000"/>
              </a:lnSpc>
            </a:pPr>
            <a:r>
              <a:rPr sz="2800" dirty="0">
                <a:latin typeface="Arial"/>
                <a:cs typeface="Arial"/>
              </a:rPr>
              <a:t>How to keep the data consistent across</a:t>
            </a:r>
            <a:r>
              <a:rPr sz="2800" spc="-75" dirty="0">
                <a:latin typeface="Arial"/>
                <a:cs typeface="Arial"/>
              </a:rPr>
              <a:t> </a:t>
            </a:r>
            <a:r>
              <a:rPr sz="2800" dirty="0">
                <a:latin typeface="Arial"/>
                <a:cs typeface="Arial"/>
              </a:rPr>
              <a:t>caches?</a:t>
            </a:r>
            <a:endParaRPr sz="2800">
              <a:latin typeface="Arial"/>
              <a:cs typeface="Arial"/>
            </a:endParaRPr>
          </a:p>
          <a:p>
            <a:pPr marL="355600" marR="695325" indent="-342900">
              <a:lnSpc>
                <a:spcPct val="100000"/>
              </a:lnSpc>
              <a:spcBef>
                <a:spcPts val="680"/>
              </a:spcBef>
              <a:buChar char="•"/>
              <a:tabLst>
                <a:tab pos="354965" algn="l"/>
                <a:tab pos="355600" algn="l"/>
              </a:tabLst>
            </a:pPr>
            <a:r>
              <a:rPr sz="2800" spc="-5" dirty="0">
                <a:latin typeface="Arial"/>
                <a:cs typeface="Arial"/>
              </a:rPr>
              <a:t>Each </a:t>
            </a:r>
            <a:r>
              <a:rPr sz="2800" dirty="0">
                <a:latin typeface="Arial"/>
                <a:cs typeface="Arial"/>
              </a:rPr>
              <a:t>core should perceive the memory as a  monolithic array, shared by all the</a:t>
            </a:r>
            <a:r>
              <a:rPr sz="2800" spc="-35" dirty="0">
                <a:latin typeface="Arial"/>
                <a:cs typeface="Arial"/>
              </a:rPr>
              <a:t> </a:t>
            </a:r>
            <a:r>
              <a:rPr sz="2800" dirty="0">
                <a:latin typeface="Arial"/>
                <a:cs typeface="Arial"/>
              </a:rPr>
              <a:t>cores</a:t>
            </a:r>
            <a:endParaRPr sz="2800">
              <a:latin typeface="Arial"/>
              <a:cs typeface="Arial"/>
            </a:endParaRPr>
          </a:p>
        </p:txBody>
      </p:sp>
      <p:sp>
        <p:nvSpPr>
          <p:cNvPr id="4" name="object 4"/>
          <p:cNvSpPr/>
          <p:nvPr/>
        </p:nvSpPr>
        <p:spPr>
          <a:xfrm>
            <a:off x="1886307" y="3276598"/>
            <a:ext cx="5657492" cy="3425952"/>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sldNum" sz="quarter" idx="4294967295"/>
          </p:nvPr>
        </p:nvSpPr>
        <p:spPr>
          <a:xfrm>
            <a:off x="8343645" y="6293072"/>
            <a:ext cx="276859" cy="252729"/>
          </a:xfrm>
          <a:prstGeom prst="rect">
            <a:avLst/>
          </a:prstGeom>
        </p:spPr>
        <p:txBody>
          <a:bodyPr vert="horz" wrap="square" lIns="0" tIns="0" rIns="0" bIns="0" rtlCol="0">
            <a:spAutoFit/>
          </a:bodyPr>
          <a:lstStyle/>
          <a:p>
            <a:pPr marL="25400">
              <a:lnSpc>
                <a:spcPts val="1870"/>
              </a:lnSpc>
            </a:pPr>
            <a:fld id="{81D60167-4931-47E6-BA6A-407CBD079E47}" type="slidenum">
              <a:rPr dirty="0"/>
              <a:pPr marL="25400">
                <a:lnSpc>
                  <a:spcPts val="1870"/>
                </a:lnSpc>
              </a:pPr>
              <a:t>53</a:t>
            </a:fld>
            <a:endParaRPr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2066" y="208280"/>
            <a:ext cx="7579995" cy="695960"/>
          </a:xfrm>
          <a:prstGeom prst="rect">
            <a:avLst/>
          </a:prstGeom>
        </p:spPr>
        <p:txBody>
          <a:bodyPr vert="horz" wrap="square" lIns="0" tIns="12065" rIns="0" bIns="0" rtlCol="0">
            <a:spAutoFit/>
          </a:bodyPr>
          <a:lstStyle/>
          <a:p>
            <a:pPr marL="12700">
              <a:lnSpc>
                <a:spcPct val="100000"/>
              </a:lnSpc>
              <a:spcBef>
                <a:spcPts val="95"/>
              </a:spcBef>
            </a:pPr>
            <a:r>
              <a:rPr sz="4400" spc="-5" dirty="0"/>
              <a:t>The cache coherence</a:t>
            </a:r>
            <a:r>
              <a:rPr sz="4400" spc="20" dirty="0"/>
              <a:t> </a:t>
            </a:r>
            <a:r>
              <a:rPr sz="4400" spc="-5" dirty="0"/>
              <a:t>problem</a:t>
            </a:r>
            <a:endParaRPr sz="4400"/>
          </a:p>
        </p:txBody>
      </p:sp>
      <p:sp>
        <p:nvSpPr>
          <p:cNvPr id="3" name="object 3"/>
          <p:cNvSpPr txBox="1"/>
          <p:nvPr/>
        </p:nvSpPr>
        <p:spPr>
          <a:xfrm>
            <a:off x="460501" y="1165351"/>
            <a:ext cx="7672070" cy="513080"/>
          </a:xfrm>
          <a:prstGeom prst="rect">
            <a:avLst/>
          </a:prstGeom>
        </p:spPr>
        <p:txBody>
          <a:bodyPr vert="horz" wrap="square" lIns="0" tIns="12065" rIns="0" bIns="0" rtlCol="0">
            <a:spAutoFit/>
          </a:bodyPr>
          <a:lstStyle/>
          <a:p>
            <a:pPr marL="12700">
              <a:lnSpc>
                <a:spcPct val="100000"/>
              </a:lnSpc>
              <a:spcBef>
                <a:spcPts val="95"/>
              </a:spcBef>
            </a:pPr>
            <a:r>
              <a:rPr sz="3200" spc="-10" dirty="0">
                <a:latin typeface="Arial"/>
                <a:cs typeface="Arial"/>
              </a:rPr>
              <a:t>Suppose variable </a:t>
            </a:r>
            <a:r>
              <a:rPr sz="3200" spc="-5" dirty="0">
                <a:latin typeface="Arial"/>
                <a:cs typeface="Arial"/>
              </a:rPr>
              <a:t>x </a:t>
            </a:r>
            <a:r>
              <a:rPr sz="3200" spc="-10" dirty="0">
                <a:latin typeface="Arial"/>
                <a:cs typeface="Arial"/>
              </a:rPr>
              <a:t>initially contains</a:t>
            </a:r>
            <a:r>
              <a:rPr sz="3200" spc="80" dirty="0">
                <a:latin typeface="Arial"/>
                <a:cs typeface="Arial"/>
              </a:rPr>
              <a:t> </a:t>
            </a:r>
            <a:r>
              <a:rPr sz="3200" spc="-10" dirty="0">
                <a:latin typeface="Arial"/>
                <a:cs typeface="Arial"/>
              </a:rPr>
              <a:t>15213</a:t>
            </a:r>
            <a:endParaRPr sz="3200">
              <a:latin typeface="Arial"/>
              <a:cs typeface="Arial"/>
            </a:endParaRPr>
          </a:p>
        </p:txBody>
      </p:sp>
      <p:sp>
        <p:nvSpPr>
          <p:cNvPr id="4" name="object 4"/>
          <p:cNvSpPr/>
          <p:nvPr/>
        </p:nvSpPr>
        <p:spPr>
          <a:xfrm>
            <a:off x="838200" y="2133600"/>
            <a:ext cx="1295400" cy="1295400"/>
          </a:xfrm>
          <a:custGeom>
            <a:avLst/>
            <a:gdLst/>
            <a:ahLst/>
            <a:cxnLst/>
            <a:rect l="l" t="t" r="r" b="b"/>
            <a:pathLst>
              <a:path w="1295400" h="1295400">
                <a:moveTo>
                  <a:pt x="647699" y="0"/>
                </a:moveTo>
                <a:lnTo>
                  <a:pt x="599403" y="1778"/>
                </a:lnTo>
                <a:lnTo>
                  <a:pt x="552063" y="7030"/>
                </a:lnTo>
                <a:lnTo>
                  <a:pt x="505806" y="15629"/>
                </a:lnTo>
                <a:lnTo>
                  <a:pt x="460758" y="27450"/>
                </a:lnTo>
                <a:lnTo>
                  <a:pt x="417045" y="42366"/>
                </a:lnTo>
                <a:lnTo>
                  <a:pt x="374791" y="60253"/>
                </a:lnTo>
                <a:lnTo>
                  <a:pt x="334124" y="80984"/>
                </a:lnTo>
                <a:lnTo>
                  <a:pt x="295169" y="104433"/>
                </a:lnTo>
                <a:lnTo>
                  <a:pt x="258051" y="130475"/>
                </a:lnTo>
                <a:lnTo>
                  <a:pt x="222897" y="158983"/>
                </a:lnTo>
                <a:lnTo>
                  <a:pt x="189833" y="189833"/>
                </a:lnTo>
                <a:lnTo>
                  <a:pt x="158983" y="222897"/>
                </a:lnTo>
                <a:lnTo>
                  <a:pt x="130475" y="258051"/>
                </a:lnTo>
                <a:lnTo>
                  <a:pt x="104433" y="295169"/>
                </a:lnTo>
                <a:lnTo>
                  <a:pt x="80984" y="334124"/>
                </a:lnTo>
                <a:lnTo>
                  <a:pt x="60253" y="374791"/>
                </a:lnTo>
                <a:lnTo>
                  <a:pt x="42366" y="417045"/>
                </a:lnTo>
                <a:lnTo>
                  <a:pt x="27450" y="460758"/>
                </a:lnTo>
                <a:lnTo>
                  <a:pt x="15629" y="505806"/>
                </a:lnTo>
                <a:lnTo>
                  <a:pt x="7030" y="552063"/>
                </a:lnTo>
                <a:lnTo>
                  <a:pt x="1778" y="599403"/>
                </a:lnTo>
                <a:lnTo>
                  <a:pt x="0" y="647700"/>
                </a:lnTo>
                <a:lnTo>
                  <a:pt x="1778" y="695996"/>
                </a:lnTo>
                <a:lnTo>
                  <a:pt x="7030" y="743336"/>
                </a:lnTo>
                <a:lnTo>
                  <a:pt x="15629" y="789593"/>
                </a:lnTo>
                <a:lnTo>
                  <a:pt x="27450" y="834641"/>
                </a:lnTo>
                <a:lnTo>
                  <a:pt x="42366" y="878354"/>
                </a:lnTo>
                <a:lnTo>
                  <a:pt x="60253" y="920608"/>
                </a:lnTo>
                <a:lnTo>
                  <a:pt x="80984" y="961275"/>
                </a:lnTo>
                <a:lnTo>
                  <a:pt x="104433" y="1000230"/>
                </a:lnTo>
                <a:lnTo>
                  <a:pt x="130475" y="1037348"/>
                </a:lnTo>
                <a:lnTo>
                  <a:pt x="158983" y="1072502"/>
                </a:lnTo>
                <a:lnTo>
                  <a:pt x="189833" y="1105566"/>
                </a:lnTo>
                <a:lnTo>
                  <a:pt x="222897" y="1136416"/>
                </a:lnTo>
                <a:lnTo>
                  <a:pt x="258051" y="1164924"/>
                </a:lnTo>
                <a:lnTo>
                  <a:pt x="295169" y="1190966"/>
                </a:lnTo>
                <a:lnTo>
                  <a:pt x="334124" y="1214415"/>
                </a:lnTo>
                <a:lnTo>
                  <a:pt x="374791" y="1235146"/>
                </a:lnTo>
                <a:lnTo>
                  <a:pt x="417045" y="1253033"/>
                </a:lnTo>
                <a:lnTo>
                  <a:pt x="460758" y="1267949"/>
                </a:lnTo>
                <a:lnTo>
                  <a:pt x="505806" y="1279770"/>
                </a:lnTo>
                <a:lnTo>
                  <a:pt x="552063" y="1288369"/>
                </a:lnTo>
                <a:lnTo>
                  <a:pt x="599403" y="1293621"/>
                </a:lnTo>
                <a:lnTo>
                  <a:pt x="647700" y="1295400"/>
                </a:lnTo>
                <a:lnTo>
                  <a:pt x="695996" y="1293621"/>
                </a:lnTo>
                <a:lnTo>
                  <a:pt x="743336" y="1288369"/>
                </a:lnTo>
                <a:lnTo>
                  <a:pt x="789593" y="1279770"/>
                </a:lnTo>
                <a:lnTo>
                  <a:pt x="834641" y="1267949"/>
                </a:lnTo>
                <a:lnTo>
                  <a:pt x="878354" y="1253033"/>
                </a:lnTo>
                <a:lnTo>
                  <a:pt x="920608" y="1235146"/>
                </a:lnTo>
                <a:lnTo>
                  <a:pt x="961275" y="1214415"/>
                </a:lnTo>
                <a:lnTo>
                  <a:pt x="1000230" y="1190966"/>
                </a:lnTo>
                <a:lnTo>
                  <a:pt x="1037348" y="1164924"/>
                </a:lnTo>
                <a:lnTo>
                  <a:pt x="1072502" y="1136416"/>
                </a:lnTo>
                <a:lnTo>
                  <a:pt x="1105566" y="1105566"/>
                </a:lnTo>
                <a:lnTo>
                  <a:pt x="1136416" y="1072502"/>
                </a:lnTo>
                <a:lnTo>
                  <a:pt x="1164924" y="1037348"/>
                </a:lnTo>
                <a:lnTo>
                  <a:pt x="1190966" y="1000230"/>
                </a:lnTo>
                <a:lnTo>
                  <a:pt x="1214415" y="961275"/>
                </a:lnTo>
                <a:lnTo>
                  <a:pt x="1235146" y="920608"/>
                </a:lnTo>
                <a:lnTo>
                  <a:pt x="1253033" y="878354"/>
                </a:lnTo>
                <a:lnTo>
                  <a:pt x="1267949" y="834641"/>
                </a:lnTo>
                <a:lnTo>
                  <a:pt x="1279770" y="789593"/>
                </a:lnTo>
                <a:lnTo>
                  <a:pt x="1288369" y="743336"/>
                </a:lnTo>
                <a:lnTo>
                  <a:pt x="1293621" y="695996"/>
                </a:lnTo>
                <a:lnTo>
                  <a:pt x="1295400" y="647700"/>
                </a:lnTo>
                <a:lnTo>
                  <a:pt x="1293621" y="599403"/>
                </a:lnTo>
                <a:lnTo>
                  <a:pt x="1288369" y="552063"/>
                </a:lnTo>
                <a:lnTo>
                  <a:pt x="1279770" y="505806"/>
                </a:lnTo>
                <a:lnTo>
                  <a:pt x="1267949" y="460758"/>
                </a:lnTo>
                <a:lnTo>
                  <a:pt x="1253033" y="417045"/>
                </a:lnTo>
                <a:lnTo>
                  <a:pt x="1235146" y="374791"/>
                </a:lnTo>
                <a:lnTo>
                  <a:pt x="1214415" y="334124"/>
                </a:lnTo>
                <a:lnTo>
                  <a:pt x="1190966" y="295169"/>
                </a:lnTo>
                <a:lnTo>
                  <a:pt x="1164924" y="258051"/>
                </a:lnTo>
                <a:lnTo>
                  <a:pt x="1136416" y="222897"/>
                </a:lnTo>
                <a:lnTo>
                  <a:pt x="1105566" y="189833"/>
                </a:lnTo>
                <a:lnTo>
                  <a:pt x="1072502" y="158983"/>
                </a:lnTo>
                <a:lnTo>
                  <a:pt x="1037348" y="130475"/>
                </a:lnTo>
                <a:lnTo>
                  <a:pt x="1000230" y="104433"/>
                </a:lnTo>
                <a:lnTo>
                  <a:pt x="961275" y="80984"/>
                </a:lnTo>
                <a:lnTo>
                  <a:pt x="920608" y="60253"/>
                </a:lnTo>
                <a:lnTo>
                  <a:pt x="878354" y="42366"/>
                </a:lnTo>
                <a:lnTo>
                  <a:pt x="834641" y="27450"/>
                </a:lnTo>
                <a:lnTo>
                  <a:pt x="789593" y="15629"/>
                </a:lnTo>
                <a:lnTo>
                  <a:pt x="743336" y="7030"/>
                </a:lnTo>
                <a:lnTo>
                  <a:pt x="695996" y="1778"/>
                </a:lnTo>
                <a:lnTo>
                  <a:pt x="647699" y="0"/>
                </a:lnTo>
                <a:close/>
              </a:path>
            </a:pathLst>
          </a:custGeom>
          <a:ln w="25400">
            <a:solidFill>
              <a:srgbClr val="010101"/>
            </a:solidFill>
          </a:ln>
        </p:spPr>
        <p:txBody>
          <a:bodyPr wrap="square" lIns="0" tIns="0" rIns="0" bIns="0" rtlCol="0"/>
          <a:lstStyle/>
          <a:p>
            <a:endParaRPr/>
          </a:p>
        </p:txBody>
      </p:sp>
      <p:sp>
        <p:nvSpPr>
          <p:cNvPr id="5" name="object 5"/>
          <p:cNvSpPr txBox="1"/>
          <p:nvPr/>
        </p:nvSpPr>
        <p:spPr>
          <a:xfrm>
            <a:off x="1124203" y="2614676"/>
            <a:ext cx="7118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Core</a:t>
            </a:r>
            <a:r>
              <a:rPr sz="1800" spc="-85" dirty="0">
                <a:latin typeface="Arial"/>
                <a:cs typeface="Arial"/>
              </a:rPr>
              <a:t> </a:t>
            </a:r>
            <a:r>
              <a:rPr sz="1800" dirty="0">
                <a:latin typeface="Arial"/>
                <a:cs typeface="Arial"/>
              </a:rPr>
              <a:t>1</a:t>
            </a:r>
            <a:endParaRPr sz="1800">
              <a:latin typeface="Arial"/>
              <a:cs typeface="Arial"/>
            </a:endParaRPr>
          </a:p>
        </p:txBody>
      </p:sp>
      <p:sp>
        <p:nvSpPr>
          <p:cNvPr id="6" name="object 6"/>
          <p:cNvSpPr/>
          <p:nvPr/>
        </p:nvSpPr>
        <p:spPr>
          <a:xfrm>
            <a:off x="2743200" y="2133600"/>
            <a:ext cx="1295400" cy="1295400"/>
          </a:xfrm>
          <a:custGeom>
            <a:avLst/>
            <a:gdLst/>
            <a:ahLst/>
            <a:cxnLst/>
            <a:rect l="l" t="t" r="r" b="b"/>
            <a:pathLst>
              <a:path w="1295400" h="1295400">
                <a:moveTo>
                  <a:pt x="647699" y="0"/>
                </a:moveTo>
                <a:lnTo>
                  <a:pt x="599403" y="1778"/>
                </a:lnTo>
                <a:lnTo>
                  <a:pt x="552063" y="7030"/>
                </a:lnTo>
                <a:lnTo>
                  <a:pt x="505806" y="15629"/>
                </a:lnTo>
                <a:lnTo>
                  <a:pt x="460758" y="27450"/>
                </a:lnTo>
                <a:lnTo>
                  <a:pt x="417045" y="42366"/>
                </a:lnTo>
                <a:lnTo>
                  <a:pt x="374791" y="60253"/>
                </a:lnTo>
                <a:lnTo>
                  <a:pt x="334124" y="80984"/>
                </a:lnTo>
                <a:lnTo>
                  <a:pt x="295169" y="104433"/>
                </a:lnTo>
                <a:lnTo>
                  <a:pt x="258051" y="130475"/>
                </a:lnTo>
                <a:lnTo>
                  <a:pt x="222897" y="158983"/>
                </a:lnTo>
                <a:lnTo>
                  <a:pt x="189833" y="189833"/>
                </a:lnTo>
                <a:lnTo>
                  <a:pt x="158983" y="222897"/>
                </a:lnTo>
                <a:lnTo>
                  <a:pt x="130475" y="258051"/>
                </a:lnTo>
                <a:lnTo>
                  <a:pt x="104433" y="295169"/>
                </a:lnTo>
                <a:lnTo>
                  <a:pt x="80984" y="334124"/>
                </a:lnTo>
                <a:lnTo>
                  <a:pt x="60253" y="374791"/>
                </a:lnTo>
                <a:lnTo>
                  <a:pt x="42366" y="417045"/>
                </a:lnTo>
                <a:lnTo>
                  <a:pt x="27450" y="460758"/>
                </a:lnTo>
                <a:lnTo>
                  <a:pt x="15629" y="505806"/>
                </a:lnTo>
                <a:lnTo>
                  <a:pt x="7030" y="552063"/>
                </a:lnTo>
                <a:lnTo>
                  <a:pt x="1778" y="599403"/>
                </a:lnTo>
                <a:lnTo>
                  <a:pt x="0" y="647699"/>
                </a:lnTo>
                <a:lnTo>
                  <a:pt x="1778" y="695996"/>
                </a:lnTo>
                <a:lnTo>
                  <a:pt x="7030" y="743336"/>
                </a:lnTo>
                <a:lnTo>
                  <a:pt x="15629" y="789593"/>
                </a:lnTo>
                <a:lnTo>
                  <a:pt x="27450" y="834641"/>
                </a:lnTo>
                <a:lnTo>
                  <a:pt x="42366" y="878354"/>
                </a:lnTo>
                <a:lnTo>
                  <a:pt x="60253" y="920608"/>
                </a:lnTo>
                <a:lnTo>
                  <a:pt x="80984" y="961275"/>
                </a:lnTo>
                <a:lnTo>
                  <a:pt x="104433" y="1000230"/>
                </a:lnTo>
                <a:lnTo>
                  <a:pt x="130475" y="1037348"/>
                </a:lnTo>
                <a:lnTo>
                  <a:pt x="158983" y="1072502"/>
                </a:lnTo>
                <a:lnTo>
                  <a:pt x="189833" y="1105566"/>
                </a:lnTo>
                <a:lnTo>
                  <a:pt x="222897" y="1136416"/>
                </a:lnTo>
                <a:lnTo>
                  <a:pt x="258051" y="1164924"/>
                </a:lnTo>
                <a:lnTo>
                  <a:pt x="295169" y="1190966"/>
                </a:lnTo>
                <a:lnTo>
                  <a:pt x="334124" y="1214415"/>
                </a:lnTo>
                <a:lnTo>
                  <a:pt x="374791" y="1235146"/>
                </a:lnTo>
                <a:lnTo>
                  <a:pt x="417045" y="1253033"/>
                </a:lnTo>
                <a:lnTo>
                  <a:pt x="460758" y="1267949"/>
                </a:lnTo>
                <a:lnTo>
                  <a:pt x="505806" y="1279770"/>
                </a:lnTo>
                <a:lnTo>
                  <a:pt x="552063" y="1288369"/>
                </a:lnTo>
                <a:lnTo>
                  <a:pt x="599403" y="1293621"/>
                </a:lnTo>
                <a:lnTo>
                  <a:pt x="647699" y="1295400"/>
                </a:lnTo>
                <a:lnTo>
                  <a:pt x="695996" y="1293621"/>
                </a:lnTo>
                <a:lnTo>
                  <a:pt x="743336" y="1288369"/>
                </a:lnTo>
                <a:lnTo>
                  <a:pt x="789593" y="1279770"/>
                </a:lnTo>
                <a:lnTo>
                  <a:pt x="834641" y="1267949"/>
                </a:lnTo>
                <a:lnTo>
                  <a:pt x="878354" y="1253033"/>
                </a:lnTo>
                <a:lnTo>
                  <a:pt x="920608" y="1235146"/>
                </a:lnTo>
                <a:lnTo>
                  <a:pt x="961275" y="1214415"/>
                </a:lnTo>
                <a:lnTo>
                  <a:pt x="1000230" y="1190966"/>
                </a:lnTo>
                <a:lnTo>
                  <a:pt x="1037348" y="1164924"/>
                </a:lnTo>
                <a:lnTo>
                  <a:pt x="1072502" y="1136416"/>
                </a:lnTo>
                <a:lnTo>
                  <a:pt x="1105566" y="1105566"/>
                </a:lnTo>
                <a:lnTo>
                  <a:pt x="1136416" y="1072502"/>
                </a:lnTo>
                <a:lnTo>
                  <a:pt x="1164924" y="1037348"/>
                </a:lnTo>
                <a:lnTo>
                  <a:pt x="1190966" y="1000230"/>
                </a:lnTo>
                <a:lnTo>
                  <a:pt x="1214415" y="961275"/>
                </a:lnTo>
                <a:lnTo>
                  <a:pt x="1235146" y="920608"/>
                </a:lnTo>
                <a:lnTo>
                  <a:pt x="1253033" y="878354"/>
                </a:lnTo>
                <a:lnTo>
                  <a:pt x="1267949" y="834641"/>
                </a:lnTo>
                <a:lnTo>
                  <a:pt x="1279770" y="789593"/>
                </a:lnTo>
                <a:lnTo>
                  <a:pt x="1288369" y="743336"/>
                </a:lnTo>
                <a:lnTo>
                  <a:pt x="1293621" y="695996"/>
                </a:lnTo>
                <a:lnTo>
                  <a:pt x="1295399" y="647699"/>
                </a:lnTo>
                <a:lnTo>
                  <a:pt x="1293621" y="599403"/>
                </a:lnTo>
                <a:lnTo>
                  <a:pt x="1288369" y="552063"/>
                </a:lnTo>
                <a:lnTo>
                  <a:pt x="1279770" y="505806"/>
                </a:lnTo>
                <a:lnTo>
                  <a:pt x="1267949" y="460758"/>
                </a:lnTo>
                <a:lnTo>
                  <a:pt x="1253033" y="417045"/>
                </a:lnTo>
                <a:lnTo>
                  <a:pt x="1235146" y="374791"/>
                </a:lnTo>
                <a:lnTo>
                  <a:pt x="1214415" y="334124"/>
                </a:lnTo>
                <a:lnTo>
                  <a:pt x="1190966" y="295169"/>
                </a:lnTo>
                <a:lnTo>
                  <a:pt x="1164924" y="258051"/>
                </a:lnTo>
                <a:lnTo>
                  <a:pt x="1136416" y="222897"/>
                </a:lnTo>
                <a:lnTo>
                  <a:pt x="1105566" y="189833"/>
                </a:lnTo>
                <a:lnTo>
                  <a:pt x="1072502" y="158983"/>
                </a:lnTo>
                <a:lnTo>
                  <a:pt x="1037348" y="130475"/>
                </a:lnTo>
                <a:lnTo>
                  <a:pt x="1000230" y="104433"/>
                </a:lnTo>
                <a:lnTo>
                  <a:pt x="961275" y="80984"/>
                </a:lnTo>
                <a:lnTo>
                  <a:pt x="920608" y="60253"/>
                </a:lnTo>
                <a:lnTo>
                  <a:pt x="878354" y="42366"/>
                </a:lnTo>
                <a:lnTo>
                  <a:pt x="834641" y="27450"/>
                </a:lnTo>
                <a:lnTo>
                  <a:pt x="789593" y="15629"/>
                </a:lnTo>
                <a:lnTo>
                  <a:pt x="743336" y="7030"/>
                </a:lnTo>
                <a:lnTo>
                  <a:pt x="695996" y="1778"/>
                </a:lnTo>
                <a:lnTo>
                  <a:pt x="647699" y="0"/>
                </a:lnTo>
                <a:close/>
              </a:path>
            </a:pathLst>
          </a:custGeom>
          <a:ln w="25400">
            <a:solidFill>
              <a:srgbClr val="010101"/>
            </a:solidFill>
          </a:ln>
        </p:spPr>
        <p:txBody>
          <a:bodyPr wrap="square" lIns="0" tIns="0" rIns="0" bIns="0" rtlCol="0"/>
          <a:lstStyle/>
          <a:p>
            <a:endParaRPr/>
          </a:p>
        </p:txBody>
      </p:sp>
      <p:sp>
        <p:nvSpPr>
          <p:cNvPr id="7" name="object 7"/>
          <p:cNvSpPr txBox="1"/>
          <p:nvPr/>
        </p:nvSpPr>
        <p:spPr>
          <a:xfrm>
            <a:off x="3029204" y="2614676"/>
            <a:ext cx="7118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Core</a:t>
            </a:r>
            <a:r>
              <a:rPr sz="1800" spc="-85" dirty="0">
                <a:latin typeface="Arial"/>
                <a:cs typeface="Arial"/>
              </a:rPr>
              <a:t> </a:t>
            </a:r>
            <a:r>
              <a:rPr sz="1800" dirty="0">
                <a:latin typeface="Arial"/>
                <a:cs typeface="Arial"/>
              </a:rPr>
              <a:t>2</a:t>
            </a:r>
            <a:endParaRPr sz="1800">
              <a:latin typeface="Arial"/>
              <a:cs typeface="Arial"/>
            </a:endParaRPr>
          </a:p>
        </p:txBody>
      </p:sp>
      <p:sp>
        <p:nvSpPr>
          <p:cNvPr id="8" name="object 8"/>
          <p:cNvSpPr/>
          <p:nvPr/>
        </p:nvSpPr>
        <p:spPr>
          <a:xfrm>
            <a:off x="4648200" y="2133600"/>
            <a:ext cx="1295400" cy="1295400"/>
          </a:xfrm>
          <a:custGeom>
            <a:avLst/>
            <a:gdLst/>
            <a:ahLst/>
            <a:cxnLst/>
            <a:rect l="l" t="t" r="r" b="b"/>
            <a:pathLst>
              <a:path w="1295400" h="1295400">
                <a:moveTo>
                  <a:pt x="647700" y="0"/>
                </a:moveTo>
                <a:lnTo>
                  <a:pt x="599403" y="1778"/>
                </a:lnTo>
                <a:lnTo>
                  <a:pt x="552063" y="7030"/>
                </a:lnTo>
                <a:lnTo>
                  <a:pt x="505806" y="15629"/>
                </a:lnTo>
                <a:lnTo>
                  <a:pt x="460758" y="27450"/>
                </a:lnTo>
                <a:lnTo>
                  <a:pt x="417045" y="42366"/>
                </a:lnTo>
                <a:lnTo>
                  <a:pt x="374791" y="60253"/>
                </a:lnTo>
                <a:lnTo>
                  <a:pt x="334124" y="80984"/>
                </a:lnTo>
                <a:lnTo>
                  <a:pt x="295169" y="104433"/>
                </a:lnTo>
                <a:lnTo>
                  <a:pt x="258051" y="130475"/>
                </a:lnTo>
                <a:lnTo>
                  <a:pt x="222897" y="158983"/>
                </a:lnTo>
                <a:lnTo>
                  <a:pt x="189833" y="189833"/>
                </a:lnTo>
                <a:lnTo>
                  <a:pt x="158983" y="222897"/>
                </a:lnTo>
                <a:lnTo>
                  <a:pt x="130475" y="258051"/>
                </a:lnTo>
                <a:lnTo>
                  <a:pt x="104433" y="295169"/>
                </a:lnTo>
                <a:lnTo>
                  <a:pt x="80984" y="334124"/>
                </a:lnTo>
                <a:lnTo>
                  <a:pt x="60253" y="374791"/>
                </a:lnTo>
                <a:lnTo>
                  <a:pt x="42366" y="417045"/>
                </a:lnTo>
                <a:lnTo>
                  <a:pt x="27450" y="460758"/>
                </a:lnTo>
                <a:lnTo>
                  <a:pt x="15629" y="505806"/>
                </a:lnTo>
                <a:lnTo>
                  <a:pt x="7030" y="552063"/>
                </a:lnTo>
                <a:lnTo>
                  <a:pt x="1778" y="599403"/>
                </a:lnTo>
                <a:lnTo>
                  <a:pt x="0" y="647699"/>
                </a:lnTo>
                <a:lnTo>
                  <a:pt x="1778" y="695996"/>
                </a:lnTo>
                <a:lnTo>
                  <a:pt x="7030" y="743336"/>
                </a:lnTo>
                <a:lnTo>
                  <a:pt x="15629" y="789593"/>
                </a:lnTo>
                <a:lnTo>
                  <a:pt x="27450" y="834641"/>
                </a:lnTo>
                <a:lnTo>
                  <a:pt x="42366" y="878354"/>
                </a:lnTo>
                <a:lnTo>
                  <a:pt x="60253" y="920608"/>
                </a:lnTo>
                <a:lnTo>
                  <a:pt x="80984" y="961275"/>
                </a:lnTo>
                <a:lnTo>
                  <a:pt x="104433" y="1000230"/>
                </a:lnTo>
                <a:lnTo>
                  <a:pt x="130475" y="1037348"/>
                </a:lnTo>
                <a:lnTo>
                  <a:pt x="158983" y="1072502"/>
                </a:lnTo>
                <a:lnTo>
                  <a:pt x="189833" y="1105566"/>
                </a:lnTo>
                <a:lnTo>
                  <a:pt x="222897" y="1136416"/>
                </a:lnTo>
                <a:lnTo>
                  <a:pt x="258051" y="1164924"/>
                </a:lnTo>
                <a:lnTo>
                  <a:pt x="295169" y="1190966"/>
                </a:lnTo>
                <a:lnTo>
                  <a:pt x="334124" y="1214415"/>
                </a:lnTo>
                <a:lnTo>
                  <a:pt x="374791" y="1235146"/>
                </a:lnTo>
                <a:lnTo>
                  <a:pt x="417045" y="1253033"/>
                </a:lnTo>
                <a:lnTo>
                  <a:pt x="460758" y="1267949"/>
                </a:lnTo>
                <a:lnTo>
                  <a:pt x="505806" y="1279770"/>
                </a:lnTo>
                <a:lnTo>
                  <a:pt x="552063" y="1288369"/>
                </a:lnTo>
                <a:lnTo>
                  <a:pt x="599403" y="1293621"/>
                </a:lnTo>
                <a:lnTo>
                  <a:pt x="647700" y="1295400"/>
                </a:lnTo>
                <a:lnTo>
                  <a:pt x="695996" y="1293621"/>
                </a:lnTo>
                <a:lnTo>
                  <a:pt x="743336" y="1288369"/>
                </a:lnTo>
                <a:lnTo>
                  <a:pt x="789593" y="1279770"/>
                </a:lnTo>
                <a:lnTo>
                  <a:pt x="834641" y="1267949"/>
                </a:lnTo>
                <a:lnTo>
                  <a:pt x="878354" y="1253033"/>
                </a:lnTo>
                <a:lnTo>
                  <a:pt x="920608" y="1235146"/>
                </a:lnTo>
                <a:lnTo>
                  <a:pt x="961275" y="1214415"/>
                </a:lnTo>
                <a:lnTo>
                  <a:pt x="1000230" y="1190966"/>
                </a:lnTo>
                <a:lnTo>
                  <a:pt x="1037348" y="1164924"/>
                </a:lnTo>
                <a:lnTo>
                  <a:pt x="1072502" y="1136416"/>
                </a:lnTo>
                <a:lnTo>
                  <a:pt x="1105566" y="1105566"/>
                </a:lnTo>
                <a:lnTo>
                  <a:pt x="1136416" y="1072502"/>
                </a:lnTo>
                <a:lnTo>
                  <a:pt x="1164924" y="1037348"/>
                </a:lnTo>
                <a:lnTo>
                  <a:pt x="1190966" y="1000230"/>
                </a:lnTo>
                <a:lnTo>
                  <a:pt x="1214415" y="961275"/>
                </a:lnTo>
                <a:lnTo>
                  <a:pt x="1235146" y="920608"/>
                </a:lnTo>
                <a:lnTo>
                  <a:pt x="1253033" y="878354"/>
                </a:lnTo>
                <a:lnTo>
                  <a:pt x="1267949" y="834641"/>
                </a:lnTo>
                <a:lnTo>
                  <a:pt x="1279770" y="789593"/>
                </a:lnTo>
                <a:lnTo>
                  <a:pt x="1288369" y="743336"/>
                </a:lnTo>
                <a:lnTo>
                  <a:pt x="1293621" y="695996"/>
                </a:lnTo>
                <a:lnTo>
                  <a:pt x="1295400" y="647699"/>
                </a:lnTo>
                <a:lnTo>
                  <a:pt x="1293621" y="599403"/>
                </a:lnTo>
                <a:lnTo>
                  <a:pt x="1288369" y="552063"/>
                </a:lnTo>
                <a:lnTo>
                  <a:pt x="1279770" y="505806"/>
                </a:lnTo>
                <a:lnTo>
                  <a:pt x="1267949" y="460758"/>
                </a:lnTo>
                <a:lnTo>
                  <a:pt x="1253033" y="417045"/>
                </a:lnTo>
                <a:lnTo>
                  <a:pt x="1235146" y="374791"/>
                </a:lnTo>
                <a:lnTo>
                  <a:pt x="1214415" y="334124"/>
                </a:lnTo>
                <a:lnTo>
                  <a:pt x="1190966" y="295169"/>
                </a:lnTo>
                <a:lnTo>
                  <a:pt x="1164924" y="258051"/>
                </a:lnTo>
                <a:lnTo>
                  <a:pt x="1136416" y="222897"/>
                </a:lnTo>
                <a:lnTo>
                  <a:pt x="1105566" y="189833"/>
                </a:lnTo>
                <a:lnTo>
                  <a:pt x="1072502" y="158983"/>
                </a:lnTo>
                <a:lnTo>
                  <a:pt x="1037348" y="130475"/>
                </a:lnTo>
                <a:lnTo>
                  <a:pt x="1000230" y="104433"/>
                </a:lnTo>
                <a:lnTo>
                  <a:pt x="961275" y="80984"/>
                </a:lnTo>
                <a:lnTo>
                  <a:pt x="920608" y="60253"/>
                </a:lnTo>
                <a:lnTo>
                  <a:pt x="878354" y="42366"/>
                </a:lnTo>
                <a:lnTo>
                  <a:pt x="834641" y="27450"/>
                </a:lnTo>
                <a:lnTo>
                  <a:pt x="789593" y="15629"/>
                </a:lnTo>
                <a:lnTo>
                  <a:pt x="743336" y="7030"/>
                </a:lnTo>
                <a:lnTo>
                  <a:pt x="695996" y="1778"/>
                </a:lnTo>
                <a:lnTo>
                  <a:pt x="647700" y="0"/>
                </a:lnTo>
                <a:close/>
              </a:path>
            </a:pathLst>
          </a:custGeom>
          <a:ln w="25400">
            <a:solidFill>
              <a:srgbClr val="010101"/>
            </a:solidFill>
          </a:ln>
        </p:spPr>
        <p:txBody>
          <a:bodyPr wrap="square" lIns="0" tIns="0" rIns="0" bIns="0" rtlCol="0"/>
          <a:lstStyle/>
          <a:p>
            <a:endParaRPr/>
          </a:p>
        </p:txBody>
      </p:sp>
      <p:sp>
        <p:nvSpPr>
          <p:cNvPr id="9" name="object 9"/>
          <p:cNvSpPr txBox="1"/>
          <p:nvPr/>
        </p:nvSpPr>
        <p:spPr>
          <a:xfrm>
            <a:off x="4934203" y="2614676"/>
            <a:ext cx="7118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Core</a:t>
            </a:r>
            <a:r>
              <a:rPr sz="1800" spc="-85" dirty="0">
                <a:latin typeface="Arial"/>
                <a:cs typeface="Arial"/>
              </a:rPr>
              <a:t> </a:t>
            </a:r>
            <a:r>
              <a:rPr sz="1800" dirty="0">
                <a:latin typeface="Arial"/>
                <a:cs typeface="Arial"/>
              </a:rPr>
              <a:t>3</a:t>
            </a:r>
            <a:endParaRPr sz="1800">
              <a:latin typeface="Arial"/>
              <a:cs typeface="Arial"/>
            </a:endParaRPr>
          </a:p>
        </p:txBody>
      </p:sp>
      <p:sp>
        <p:nvSpPr>
          <p:cNvPr id="10" name="object 10"/>
          <p:cNvSpPr/>
          <p:nvPr/>
        </p:nvSpPr>
        <p:spPr>
          <a:xfrm>
            <a:off x="6553200" y="2133600"/>
            <a:ext cx="1295400" cy="1295400"/>
          </a:xfrm>
          <a:custGeom>
            <a:avLst/>
            <a:gdLst/>
            <a:ahLst/>
            <a:cxnLst/>
            <a:rect l="l" t="t" r="r" b="b"/>
            <a:pathLst>
              <a:path w="1295400" h="1295400">
                <a:moveTo>
                  <a:pt x="647700" y="0"/>
                </a:moveTo>
                <a:lnTo>
                  <a:pt x="599403" y="1778"/>
                </a:lnTo>
                <a:lnTo>
                  <a:pt x="552063" y="7030"/>
                </a:lnTo>
                <a:lnTo>
                  <a:pt x="505806" y="15629"/>
                </a:lnTo>
                <a:lnTo>
                  <a:pt x="460758" y="27450"/>
                </a:lnTo>
                <a:lnTo>
                  <a:pt x="417045" y="42366"/>
                </a:lnTo>
                <a:lnTo>
                  <a:pt x="374791" y="60253"/>
                </a:lnTo>
                <a:lnTo>
                  <a:pt x="334124" y="80984"/>
                </a:lnTo>
                <a:lnTo>
                  <a:pt x="295169" y="104433"/>
                </a:lnTo>
                <a:lnTo>
                  <a:pt x="258051" y="130475"/>
                </a:lnTo>
                <a:lnTo>
                  <a:pt x="222897" y="158983"/>
                </a:lnTo>
                <a:lnTo>
                  <a:pt x="189833" y="189833"/>
                </a:lnTo>
                <a:lnTo>
                  <a:pt x="158983" y="222897"/>
                </a:lnTo>
                <a:lnTo>
                  <a:pt x="130475" y="258051"/>
                </a:lnTo>
                <a:lnTo>
                  <a:pt x="104433" y="295169"/>
                </a:lnTo>
                <a:lnTo>
                  <a:pt x="80984" y="334124"/>
                </a:lnTo>
                <a:lnTo>
                  <a:pt x="60253" y="374791"/>
                </a:lnTo>
                <a:lnTo>
                  <a:pt x="42366" y="417045"/>
                </a:lnTo>
                <a:lnTo>
                  <a:pt x="27450" y="460758"/>
                </a:lnTo>
                <a:lnTo>
                  <a:pt x="15629" y="505806"/>
                </a:lnTo>
                <a:lnTo>
                  <a:pt x="7030" y="552063"/>
                </a:lnTo>
                <a:lnTo>
                  <a:pt x="1778" y="599403"/>
                </a:lnTo>
                <a:lnTo>
                  <a:pt x="0" y="647699"/>
                </a:lnTo>
                <a:lnTo>
                  <a:pt x="1778" y="695996"/>
                </a:lnTo>
                <a:lnTo>
                  <a:pt x="7030" y="743336"/>
                </a:lnTo>
                <a:lnTo>
                  <a:pt x="15629" y="789593"/>
                </a:lnTo>
                <a:lnTo>
                  <a:pt x="27450" y="834641"/>
                </a:lnTo>
                <a:lnTo>
                  <a:pt x="42366" y="878354"/>
                </a:lnTo>
                <a:lnTo>
                  <a:pt x="60253" y="920608"/>
                </a:lnTo>
                <a:lnTo>
                  <a:pt x="80984" y="961275"/>
                </a:lnTo>
                <a:lnTo>
                  <a:pt x="104433" y="1000230"/>
                </a:lnTo>
                <a:lnTo>
                  <a:pt x="130475" y="1037348"/>
                </a:lnTo>
                <a:lnTo>
                  <a:pt x="158983" y="1072502"/>
                </a:lnTo>
                <a:lnTo>
                  <a:pt x="189833" y="1105566"/>
                </a:lnTo>
                <a:lnTo>
                  <a:pt x="222897" y="1136416"/>
                </a:lnTo>
                <a:lnTo>
                  <a:pt x="258051" y="1164924"/>
                </a:lnTo>
                <a:lnTo>
                  <a:pt x="295169" y="1190966"/>
                </a:lnTo>
                <a:lnTo>
                  <a:pt x="334124" y="1214415"/>
                </a:lnTo>
                <a:lnTo>
                  <a:pt x="374791" y="1235146"/>
                </a:lnTo>
                <a:lnTo>
                  <a:pt x="417045" y="1253033"/>
                </a:lnTo>
                <a:lnTo>
                  <a:pt x="460758" y="1267949"/>
                </a:lnTo>
                <a:lnTo>
                  <a:pt x="505806" y="1279770"/>
                </a:lnTo>
                <a:lnTo>
                  <a:pt x="552063" y="1288369"/>
                </a:lnTo>
                <a:lnTo>
                  <a:pt x="599403" y="1293621"/>
                </a:lnTo>
                <a:lnTo>
                  <a:pt x="647700" y="1295399"/>
                </a:lnTo>
                <a:lnTo>
                  <a:pt x="695996" y="1293621"/>
                </a:lnTo>
                <a:lnTo>
                  <a:pt x="743336" y="1288369"/>
                </a:lnTo>
                <a:lnTo>
                  <a:pt x="789593" y="1279770"/>
                </a:lnTo>
                <a:lnTo>
                  <a:pt x="834641" y="1267949"/>
                </a:lnTo>
                <a:lnTo>
                  <a:pt x="878354" y="1253033"/>
                </a:lnTo>
                <a:lnTo>
                  <a:pt x="920608" y="1235146"/>
                </a:lnTo>
                <a:lnTo>
                  <a:pt x="961275" y="1214415"/>
                </a:lnTo>
                <a:lnTo>
                  <a:pt x="1000230" y="1190966"/>
                </a:lnTo>
                <a:lnTo>
                  <a:pt x="1037348" y="1164924"/>
                </a:lnTo>
                <a:lnTo>
                  <a:pt x="1072502" y="1136416"/>
                </a:lnTo>
                <a:lnTo>
                  <a:pt x="1105566" y="1105566"/>
                </a:lnTo>
                <a:lnTo>
                  <a:pt x="1136416" y="1072502"/>
                </a:lnTo>
                <a:lnTo>
                  <a:pt x="1164924" y="1037348"/>
                </a:lnTo>
                <a:lnTo>
                  <a:pt x="1190966" y="1000230"/>
                </a:lnTo>
                <a:lnTo>
                  <a:pt x="1214415" y="961275"/>
                </a:lnTo>
                <a:lnTo>
                  <a:pt x="1235146" y="920608"/>
                </a:lnTo>
                <a:lnTo>
                  <a:pt x="1253033" y="878354"/>
                </a:lnTo>
                <a:lnTo>
                  <a:pt x="1267949" y="834641"/>
                </a:lnTo>
                <a:lnTo>
                  <a:pt x="1279770" y="789593"/>
                </a:lnTo>
                <a:lnTo>
                  <a:pt x="1288369" y="743336"/>
                </a:lnTo>
                <a:lnTo>
                  <a:pt x="1293621" y="695996"/>
                </a:lnTo>
                <a:lnTo>
                  <a:pt x="1295400" y="647699"/>
                </a:lnTo>
                <a:lnTo>
                  <a:pt x="1293621" y="599403"/>
                </a:lnTo>
                <a:lnTo>
                  <a:pt x="1288369" y="552063"/>
                </a:lnTo>
                <a:lnTo>
                  <a:pt x="1279770" y="505806"/>
                </a:lnTo>
                <a:lnTo>
                  <a:pt x="1267949" y="460758"/>
                </a:lnTo>
                <a:lnTo>
                  <a:pt x="1253033" y="417045"/>
                </a:lnTo>
                <a:lnTo>
                  <a:pt x="1235146" y="374791"/>
                </a:lnTo>
                <a:lnTo>
                  <a:pt x="1214415" y="334124"/>
                </a:lnTo>
                <a:lnTo>
                  <a:pt x="1190966" y="295169"/>
                </a:lnTo>
                <a:lnTo>
                  <a:pt x="1164924" y="258051"/>
                </a:lnTo>
                <a:lnTo>
                  <a:pt x="1136416" y="222897"/>
                </a:lnTo>
                <a:lnTo>
                  <a:pt x="1105566" y="189833"/>
                </a:lnTo>
                <a:lnTo>
                  <a:pt x="1072502" y="158983"/>
                </a:lnTo>
                <a:lnTo>
                  <a:pt x="1037348" y="130475"/>
                </a:lnTo>
                <a:lnTo>
                  <a:pt x="1000230" y="104433"/>
                </a:lnTo>
                <a:lnTo>
                  <a:pt x="961275" y="80984"/>
                </a:lnTo>
                <a:lnTo>
                  <a:pt x="920608" y="60253"/>
                </a:lnTo>
                <a:lnTo>
                  <a:pt x="878354" y="42366"/>
                </a:lnTo>
                <a:lnTo>
                  <a:pt x="834641" y="27450"/>
                </a:lnTo>
                <a:lnTo>
                  <a:pt x="789593" y="15629"/>
                </a:lnTo>
                <a:lnTo>
                  <a:pt x="743336" y="7030"/>
                </a:lnTo>
                <a:lnTo>
                  <a:pt x="695996" y="1778"/>
                </a:lnTo>
                <a:lnTo>
                  <a:pt x="647700" y="0"/>
                </a:lnTo>
                <a:close/>
              </a:path>
            </a:pathLst>
          </a:custGeom>
          <a:ln w="25400">
            <a:solidFill>
              <a:srgbClr val="010101"/>
            </a:solidFill>
          </a:ln>
        </p:spPr>
        <p:txBody>
          <a:bodyPr wrap="square" lIns="0" tIns="0" rIns="0" bIns="0" rtlCol="0"/>
          <a:lstStyle/>
          <a:p>
            <a:endParaRPr/>
          </a:p>
        </p:txBody>
      </p:sp>
      <p:sp>
        <p:nvSpPr>
          <p:cNvPr id="11" name="object 11"/>
          <p:cNvSpPr txBox="1"/>
          <p:nvPr/>
        </p:nvSpPr>
        <p:spPr>
          <a:xfrm>
            <a:off x="6839204" y="2614676"/>
            <a:ext cx="7118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Core</a:t>
            </a:r>
            <a:r>
              <a:rPr sz="1800" spc="-85" dirty="0">
                <a:latin typeface="Arial"/>
                <a:cs typeface="Arial"/>
              </a:rPr>
              <a:t> </a:t>
            </a:r>
            <a:r>
              <a:rPr sz="1800" dirty="0">
                <a:latin typeface="Arial"/>
                <a:cs typeface="Arial"/>
              </a:rPr>
              <a:t>4</a:t>
            </a:r>
            <a:endParaRPr sz="1800">
              <a:latin typeface="Arial"/>
              <a:cs typeface="Arial"/>
            </a:endParaRPr>
          </a:p>
        </p:txBody>
      </p:sp>
      <p:sp>
        <p:nvSpPr>
          <p:cNvPr id="12" name="object 12"/>
          <p:cNvSpPr/>
          <p:nvPr/>
        </p:nvSpPr>
        <p:spPr>
          <a:xfrm>
            <a:off x="685800" y="3733800"/>
            <a:ext cx="1556385" cy="1216660"/>
          </a:xfrm>
          <a:custGeom>
            <a:avLst/>
            <a:gdLst/>
            <a:ahLst/>
            <a:cxnLst/>
            <a:rect l="l" t="t" r="r" b="b"/>
            <a:pathLst>
              <a:path w="1556385" h="1216660">
                <a:moveTo>
                  <a:pt x="0" y="0"/>
                </a:moveTo>
                <a:lnTo>
                  <a:pt x="0" y="1216152"/>
                </a:lnTo>
                <a:lnTo>
                  <a:pt x="1556004" y="1216152"/>
                </a:lnTo>
                <a:lnTo>
                  <a:pt x="1556004" y="0"/>
                </a:lnTo>
                <a:lnTo>
                  <a:pt x="0" y="0"/>
                </a:lnTo>
                <a:close/>
              </a:path>
            </a:pathLst>
          </a:custGeom>
          <a:ln w="25400">
            <a:solidFill>
              <a:srgbClr val="010101"/>
            </a:solidFill>
          </a:ln>
        </p:spPr>
        <p:txBody>
          <a:bodyPr wrap="square" lIns="0" tIns="0" rIns="0" bIns="0" rtlCol="0"/>
          <a:lstStyle/>
          <a:p>
            <a:endParaRPr/>
          </a:p>
        </p:txBody>
      </p:sp>
      <p:sp>
        <p:nvSpPr>
          <p:cNvPr id="13" name="object 13"/>
          <p:cNvSpPr txBox="1"/>
          <p:nvPr/>
        </p:nvSpPr>
        <p:spPr>
          <a:xfrm>
            <a:off x="778255" y="3773678"/>
            <a:ext cx="1308735" cy="848360"/>
          </a:xfrm>
          <a:prstGeom prst="rect">
            <a:avLst/>
          </a:prstGeom>
        </p:spPr>
        <p:txBody>
          <a:bodyPr vert="horz" wrap="square" lIns="0" tIns="12700" rIns="0" bIns="0" rtlCol="0">
            <a:spAutoFit/>
          </a:bodyPr>
          <a:lstStyle/>
          <a:p>
            <a:pPr marL="12700" marR="5080" algn="ctr">
              <a:lnSpc>
                <a:spcPct val="100000"/>
              </a:lnSpc>
              <a:spcBef>
                <a:spcPts val="100"/>
              </a:spcBef>
            </a:pPr>
            <a:r>
              <a:rPr sz="1800" dirty="0">
                <a:latin typeface="Arial"/>
                <a:cs typeface="Arial"/>
              </a:rPr>
              <a:t>One </a:t>
            </a:r>
            <a:r>
              <a:rPr sz="1800" spc="-5" dirty="0">
                <a:latin typeface="Arial"/>
                <a:cs typeface="Arial"/>
              </a:rPr>
              <a:t>or</a:t>
            </a:r>
            <a:r>
              <a:rPr sz="1800" spc="-105" dirty="0">
                <a:latin typeface="Arial"/>
                <a:cs typeface="Arial"/>
              </a:rPr>
              <a:t> </a:t>
            </a:r>
            <a:r>
              <a:rPr sz="1800" dirty="0">
                <a:latin typeface="Arial"/>
                <a:cs typeface="Arial"/>
              </a:rPr>
              <a:t>more  </a:t>
            </a:r>
            <a:r>
              <a:rPr sz="1800" spc="-5" dirty="0">
                <a:latin typeface="Arial"/>
                <a:cs typeface="Arial"/>
              </a:rPr>
              <a:t>levels of  </a:t>
            </a:r>
            <a:r>
              <a:rPr sz="1800" dirty="0">
                <a:latin typeface="Arial"/>
                <a:cs typeface="Arial"/>
              </a:rPr>
              <a:t>cache</a:t>
            </a:r>
            <a:endParaRPr sz="1800">
              <a:latin typeface="Arial"/>
              <a:cs typeface="Arial"/>
            </a:endParaRPr>
          </a:p>
        </p:txBody>
      </p:sp>
      <p:sp>
        <p:nvSpPr>
          <p:cNvPr id="14" name="object 14"/>
          <p:cNvSpPr/>
          <p:nvPr/>
        </p:nvSpPr>
        <p:spPr>
          <a:xfrm>
            <a:off x="2590800" y="3733800"/>
            <a:ext cx="1556385" cy="1216660"/>
          </a:xfrm>
          <a:custGeom>
            <a:avLst/>
            <a:gdLst/>
            <a:ahLst/>
            <a:cxnLst/>
            <a:rect l="l" t="t" r="r" b="b"/>
            <a:pathLst>
              <a:path w="1556385" h="1216660">
                <a:moveTo>
                  <a:pt x="0" y="0"/>
                </a:moveTo>
                <a:lnTo>
                  <a:pt x="0" y="1216152"/>
                </a:lnTo>
                <a:lnTo>
                  <a:pt x="1556003" y="1216152"/>
                </a:lnTo>
                <a:lnTo>
                  <a:pt x="1556003" y="0"/>
                </a:lnTo>
                <a:lnTo>
                  <a:pt x="0" y="0"/>
                </a:lnTo>
                <a:close/>
              </a:path>
            </a:pathLst>
          </a:custGeom>
          <a:ln w="25400">
            <a:solidFill>
              <a:srgbClr val="010101"/>
            </a:solidFill>
          </a:ln>
        </p:spPr>
        <p:txBody>
          <a:bodyPr wrap="square" lIns="0" tIns="0" rIns="0" bIns="0" rtlCol="0"/>
          <a:lstStyle/>
          <a:p>
            <a:endParaRPr/>
          </a:p>
        </p:txBody>
      </p:sp>
      <p:sp>
        <p:nvSpPr>
          <p:cNvPr id="15" name="object 15"/>
          <p:cNvSpPr txBox="1"/>
          <p:nvPr/>
        </p:nvSpPr>
        <p:spPr>
          <a:xfrm>
            <a:off x="2683255" y="3773678"/>
            <a:ext cx="1308735" cy="848360"/>
          </a:xfrm>
          <a:prstGeom prst="rect">
            <a:avLst/>
          </a:prstGeom>
        </p:spPr>
        <p:txBody>
          <a:bodyPr vert="horz" wrap="square" lIns="0" tIns="12700" rIns="0" bIns="0" rtlCol="0">
            <a:spAutoFit/>
          </a:bodyPr>
          <a:lstStyle/>
          <a:p>
            <a:pPr marL="12065" marR="5080" algn="ctr">
              <a:lnSpc>
                <a:spcPct val="100000"/>
              </a:lnSpc>
              <a:spcBef>
                <a:spcPts val="100"/>
              </a:spcBef>
            </a:pPr>
            <a:r>
              <a:rPr sz="1800" dirty="0">
                <a:latin typeface="Arial"/>
                <a:cs typeface="Arial"/>
              </a:rPr>
              <a:t>One </a:t>
            </a:r>
            <a:r>
              <a:rPr sz="1800" spc="-5" dirty="0">
                <a:latin typeface="Arial"/>
                <a:cs typeface="Arial"/>
              </a:rPr>
              <a:t>or</a:t>
            </a:r>
            <a:r>
              <a:rPr sz="1800" spc="-105" dirty="0">
                <a:latin typeface="Arial"/>
                <a:cs typeface="Arial"/>
              </a:rPr>
              <a:t> </a:t>
            </a:r>
            <a:r>
              <a:rPr sz="1800" dirty="0">
                <a:latin typeface="Arial"/>
                <a:cs typeface="Arial"/>
              </a:rPr>
              <a:t>more  </a:t>
            </a:r>
            <a:r>
              <a:rPr sz="1800" spc="-5" dirty="0">
                <a:latin typeface="Arial"/>
                <a:cs typeface="Arial"/>
              </a:rPr>
              <a:t>levels of  </a:t>
            </a:r>
            <a:r>
              <a:rPr sz="1800" dirty="0">
                <a:latin typeface="Arial"/>
                <a:cs typeface="Arial"/>
              </a:rPr>
              <a:t>cache</a:t>
            </a:r>
            <a:endParaRPr sz="1800">
              <a:latin typeface="Arial"/>
              <a:cs typeface="Arial"/>
            </a:endParaRPr>
          </a:p>
        </p:txBody>
      </p:sp>
      <p:sp>
        <p:nvSpPr>
          <p:cNvPr id="16" name="object 16"/>
          <p:cNvSpPr/>
          <p:nvPr/>
        </p:nvSpPr>
        <p:spPr>
          <a:xfrm>
            <a:off x="4572000" y="3733800"/>
            <a:ext cx="1556385" cy="1216660"/>
          </a:xfrm>
          <a:custGeom>
            <a:avLst/>
            <a:gdLst/>
            <a:ahLst/>
            <a:cxnLst/>
            <a:rect l="l" t="t" r="r" b="b"/>
            <a:pathLst>
              <a:path w="1556385" h="1216660">
                <a:moveTo>
                  <a:pt x="0" y="0"/>
                </a:moveTo>
                <a:lnTo>
                  <a:pt x="0" y="1216152"/>
                </a:lnTo>
                <a:lnTo>
                  <a:pt x="1556003" y="1216152"/>
                </a:lnTo>
                <a:lnTo>
                  <a:pt x="1556003" y="0"/>
                </a:lnTo>
                <a:lnTo>
                  <a:pt x="0" y="0"/>
                </a:lnTo>
                <a:close/>
              </a:path>
            </a:pathLst>
          </a:custGeom>
          <a:ln w="25400">
            <a:solidFill>
              <a:srgbClr val="010101"/>
            </a:solidFill>
          </a:ln>
        </p:spPr>
        <p:txBody>
          <a:bodyPr wrap="square" lIns="0" tIns="0" rIns="0" bIns="0" rtlCol="0"/>
          <a:lstStyle/>
          <a:p>
            <a:endParaRPr/>
          </a:p>
        </p:txBody>
      </p:sp>
      <p:sp>
        <p:nvSpPr>
          <p:cNvPr id="17" name="object 17"/>
          <p:cNvSpPr txBox="1"/>
          <p:nvPr/>
        </p:nvSpPr>
        <p:spPr>
          <a:xfrm>
            <a:off x="4664455" y="3773678"/>
            <a:ext cx="1308735" cy="848360"/>
          </a:xfrm>
          <a:prstGeom prst="rect">
            <a:avLst/>
          </a:prstGeom>
        </p:spPr>
        <p:txBody>
          <a:bodyPr vert="horz" wrap="square" lIns="0" tIns="12700" rIns="0" bIns="0" rtlCol="0">
            <a:spAutoFit/>
          </a:bodyPr>
          <a:lstStyle/>
          <a:p>
            <a:pPr marL="12700" marR="5080" algn="ctr">
              <a:lnSpc>
                <a:spcPct val="100000"/>
              </a:lnSpc>
              <a:spcBef>
                <a:spcPts val="100"/>
              </a:spcBef>
            </a:pPr>
            <a:r>
              <a:rPr sz="1800" dirty="0">
                <a:latin typeface="Arial"/>
                <a:cs typeface="Arial"/>
              </a:rPr>
              <a:t>One </a:t>
            </a:r>
            <a:r>
              <a:rPr sz="1800" spc="-5" dirty="0">
                <a:latin typeface="Arial"/>
                <a:cs typeface="Arial"/>
              </a:rPr>
              <a:t>or</a:t>
            </a:r>
            <a:r>
              <a:rPr sz="1800" spc="-105" dirty="0">
                <a:latin typeface="Arial"/>
                <a:cs typeface="Arial"/>
              </a:rPr>
              <a:t> </a:t>
            </a:r>
            <a:r>
              <a:rPr sz="1800" dirty="0">
                <a:latin typeface="Arial"/>
                <a:cs typeface="Arial"/>
              </a:rPr>
              <a:t>more  </a:t>
            </a:r>
            <a:r>
              <a:rPr sz="1800" spc="-5" dirty="0">
                <a:latin typeface="Arial"/>
                <a:cs typeface="Arial"/>
              </a:rPr>
              <a:t>levels of  </a:t>
            </a:r>
            <a:r>
              <a:rPr sz="1800" dirty="0">
                <a:latin typeface="Arial"/>
                <a:cs typeface="Arial"/>
              </a:rPr>
              <a:t>cache</a:t>
            </a:r>
            <a:endParaRPr sz="1800">
              <a:latin typeface="Arial"/>
              <a:cs typeface="Arial"/>
            </a:endParaRPr>
          </a:p>
        </p:txBody>
      </p:sp>
      <p:sp>
        <p:nvSpPr>
          <p:cNvPr id="18" name="object 18"/>
          <p:cNvSpPr/>
          <p:nvPr/>
        </p:nvSpPr>
        <p:spPr>
          <a:xfrm>
            <a:off x="6477000" y="3733800"/>
            <a:ext cx="1556385" cy="1216660"/>
          </a:xfrm>
          <a:custGeom>
            <a:avLst/>
            <a:gdLst/>
            <a:ahLst/>
            <a:cxnLst/>
            <a:rect l="l" t="t" r="r" b="b"/>
            <a:pathLst>
              <a:path w="1556384" h="1216660">
                <a:moveTo>
                  <a:pt x="0" y="0"/>
                </a:moveTo>
                <a:lnTo>
                  <a:pt x="0" y="1216152"/>
                </a:lnTo>
                <a:lnTo>
                  <a:pt x="1556003" y="1216152"/>
                </a:lnTo>
                <a:lnTo>
                  <a:pt x="1556003" y="0"/>
                </a:lnTo>
                <a:lnTo>
                  <a:pt x="0" y="0"/>
                </a:lnTo>
                <a:close/>
              </a:path>
            </a:pathLst>
          </a:custGeom>
          <a:ln w="25400">
            <a:solidFill>
              <a:srgbClr val="010101"/>
            </a:solidFill>
          </a:ln>
        </p:spPr>
        <p:txBody>
          <a:bodyPr wrap="square" lIns="0" tIns="0" rIns="0" bIns="0" rtlCol="0"/>
          <a:lstStyle/>
          <a:p>
            <a:endParaRPr/>
          </a:p>
        </p:txBody>
      </p:sp>
      <p:sp>
        <p:nvSpPr>
          <p:cNvPr id="19" name="object 19"/>
          <p:cNvSpPr txBox="1"/>
          <p:nvPr/>
        </p:nvSpPr>
        <p:spPr>
          <a:xfrm>
            <a:off x="6569456" y="3773678"/>
            <a:ext cx="1308735" cy="848360"/>
          </a:xfrm>
          <a:prstGeom prst="rect">
            <a:avLst/>
          </a:prstGeom>
        </p:spPr>
        <p:txBody>
          <a:bodyPr vert="horz" wrap="square" lIns="0" tIns="12700" rIns="0" bIns="0" rtlCol="0">
            <a:spAutoFit/>
          </a:bodyPr>
          <a:lstStyle/>
          <a:p>
            <a:pPr marL="12700" marR="5080" algn="ctr">
              <a:lnSpc>
                <a:spcPct val="100000"/>
              </a:lnSpc>
              <a:spcBef>
                <a:spcPts val="100"/>
              </a:spcBef>
            </a:pPr>
            <a:r>
              <a:rPr sz="1800" dirty="0">
                <a:latin typeface="Arial"/>
                <a:cs typeface="Arial"/>
              </a:rPr>
              <a:t>One </a:t>
            </a:r>
            <a:r>
              <a:rPr sz="1800" spc="-5" dirty="0">
                <a:latin typeface="Arial"/>
                <a:cs typeface="Arial"/>
              </a:rPr>
              <a:t>or</a:t>
            </a:r>
            <a:r>
              <a:rPr sz="1800" spc="-105" dirty="0">
                <a:latin typeface="Arial"/>
                <a:cs typeface="Arial"/>
              </a:rPr>
              <a:t> </a:t>
            </a:r>
            <a:r>
              <a:rPr sz="1800" dirty="0">
                <a:latin typeface="Arial"/>
                <a:cs typeface="Arial"/>
              </a:rPr>
              <a:t>more  </a:t>
            </a:r>
            <a:r>
              <a:rPr sz="1800" spc="-5" dirty="0">
                <a:latin typeface="Arial"/>
                <a:cs typeface="Arial"/>
              </a:rPr>
              <a:t>levels of  </a:t>
            </a:r>
            <a:r>
              <a:rPr sz="1800" dirty="0">
                <a:latin typeface="Arial"/>
                <a:cs typeface="Arial"/>
              </a:rPr>
              <a:t>cache</a:t>
            </a:r>
            <a:endParaRPr sz="1800">
              <a:latin typeface="Arial"/>
              <a:cs typeface="Arial"/>
            </a:endParaRPr>
          </a:p>
        </p:txBody>
      </p:sp>
      <p:sp>
        <p:nvSpPr>
          <p:cNvPr id="20" name="object 20"/>
          <p:cNvSpPr/>
          <p:nvPr/>
        </p:nvSpPr>
        <p:spPr>
          <a:xfrm>
            <a:off x="1752600" y="5638800"/>
            <a:ext cx="2226310" cy="941069"/>
          </a:xfrm>
          <a:custGeom>
            <a:avLst/>
            <a:gdLst/>
            <a:ahLst/>
            <a:cxnLst/>
            <a:rect l="l" t="t" r="r" b="b"/>
            <a:pathLst>
              <a:path w="2226310" h="941070">
                <a:moveTo>
                  <a:pt x="0" y="0"/>
                </a:moveTo>
                <a:lnTo>
                  <a:pt x="0" y="941070"/>
                </a:lnTo>
                <a:lnTo>
                  <a:pt x="2225802" y="941070"/>
                </a:lnTo>
                <a:lnTo>
                  <a:pt x="2225802" y="0"/>
                </a:lnTo>
                <a:lnTo>
                  <a:pt x="0" y="0"/>
                </a:lnTo>
                <a:close/>
              </a:path>
            </a:pathLst>
          </a:custGeom>
          <a:ln w="25400">
            <a:solidFill>
              <a:srgbClr val="010101"/>
            </a:solidFill>
          </a:ln>
        </p:spPr>
        <p:txBody>
          <a:bodyPr wrap="square" lIns="0" tIns="0" rIns="0" bIns="0" rtlCol="0"/>
          <a:lstStyle/>
          <a:p>
            <a:endParaRPr/>
          </a:p>
        </p:txBody>
      </p:sp>
      <p:sp>
        <p:nvSpPr>
          <p:cNvPr id="21" name="object 21"/>
          <p:cNvSpPr/>
          <p:nvPr/>
        </p:nvSpPr>
        <p:spPr>
          <a:xfrm>
            <a:off x="1447800" y="3429000"/>
            <a:ext cx="0" cy="304800"/>
          </a:xfrm>
          <a:custGeom>
            <a:avLst/>
            <a:gdLst/>
            <a:ahLst/>
            <a:cxnLst/>
            <a:rect l="l" t="t" r="r" b="b"/>
            <a:pathLst>
              <a:path h="304800">
                <a:moveTo>
                  <a:pt x="0" y="0"/>
                </a:moveTo>
                <a:lnTo>
                  <a:pt x="0" y="304800"/>
                </a:lnTo>
              </a:path>
            </a:pathLst>
          </a:custGeom>
          <a:ln w="25400">
            <a:solidFill>
              <a:srgbClr val="010101"/>
            </a:solidFill>
          </a:ln>
        </p:spPr>
        <p:txBody>
          <a:bodyPr wrap="square" lIns="0" tIns="0" rIns="0" bIns="0" rtlCol="0"/>
          <a:lstStyle/>
          <a:p>
            <a:endParaRPr/>
          </a:p>
        </p:txBody>
      </p:sp>
      <p:sp>
        <p:nvSpPr>
          <p:cNvPr id="22" name="object 22"/>
          <p:cNvSpPr/>
          <p:nvPr/>
        </p:nvSpPr>
        <p:spPr>
          <a:xfrm>
            <a:off x="3352800" y="3429000"/>
            <a:ext cx="0" cy="304800"/>
          </a:xfrm>
          <a:custGeom>
            <a:avLst/>
            <a:gdLst/>
            <a:ahLst/>
            <a:cxnLst/>
            <a:rect l="l" t="t" r="r" b="b"/>
            <a:pathLst>
              <a:path h="304800">
                <a:moveTo>
                  <a:pt x="0" y="0"/>
                </a:moveTo>
                <a:lnTo>
                  <a:pt x="0" y="304800"/>
                </a:lnTo>
              </a:path>
            </a:pathLst>
          </a:custGeom>
          <a:ln w="25400">
            <a:solidFill>
              <a:srgbClr val="010101"/>
            </a:solidFill>
          </a:ln>
        </p:spPr>
        <p:txBody>
          <a:bodyPr wrap="square" lIns="0" tIns="0" rIns="0" bIns="0" rtlCol="0"/>
          <a:lstStyle/>
          <a:p>
            <a:endParaRPr/>
          </a:p>
        </p:txBody>
      </p:sp>
      <p:sp>
        <p:nvSpPr>
          <p:cNvPr id="23" name="object 23"/>
          <p:cNvSpPr/>
          <p:nvPr/>
        </p:nvSpPr>
        <p:spPr>
          <a:xfrm>
            <a:off x="5334000" y="3429000"/>
            <a:ext cx="0" cy="304800"/>
          </a:xfrm>
          <a:custGeom>
            <a:avLst/>
            <a:gdLst/>
            <a:ahLst/>
            <a:cxnLst/>
            <a:rect l="l" t="t" r="r" b="b"/>
            <a:pathLst>
              <a:path h="304800">
                <a:moveTo>
                  <a:pt x="0" y="0"/>
                </a:moveTo>
                <a:lnTo>
                  <a:pt x="0" y="304800"/>
                </a:lnTo>
              </a:path>
            </a:pathLst>
          </a:custGeom>
          <a:ln w="25400">
            <a:solidFill>
              <a:srgbClr val="010101"/>
            </a:solidFill>
          </a:ln>
        </p:spPr>
        <p:txBody>
          <a:bodyPr wrap="square" lIns="0" tIns="0" rIns="0" bIns="0" rtlCol="0"/>
          <a:lstStyle/>
          <a:p>
            <a:endParaRPr/>
          </a:p>
        </p:txBody>
      </p:sp>
      <p:sp>
        <p:nvSpPr>
          <p:cNvPr id="24" name="object 24"/>
          <p:cNvSpPr/>
          <p:nvPr/>
        </p:nvSpPr>
        <p:spPr>
          <a:xfrm>
            <a:off x="7239000" y="3429000"/>
            <a:ext cx="0" cy="304800"/>
          </a:xfrm>
          <a:custGeom>
            <a:avLst/>
            <a:gdLst/>
            <a:ahLst/>
            <a:cxnLst/>
            <a:rect l="l" t="t" r="r" b="b"/>
            <a:pathLst>
              <a:path h="304800">
                <a:moveTo>
                  <a:pt x="0" y="0"/>
                </a:moveTo>
                <a:lnTo>
                  <a:pt x="0" y="304800"/>
                </a:lnTo>
              </a:path>
            </a:pathLst>
          </a:custGeom>
          <a:ln w="25400">
            <a:solidFill>
              <a:srgbClr val="010101"/>
            </a:solidFill>
          </a:ln>
        </p:spPr>
        <p:txBody>
          <a:bodyPr wrap="square" lIns="0" tIns="0" rIns="0" bIns="0" rtlCol="0"/>
          <a:lstStyle/>
          <a:p>
            <a:endParaRPr/>
          </a:p>
        </p:txBody>
      </p:sp>
      <p:sp>
        <p:nvSpPr>
          <p:cNvPr id="25" name="object 25"/>
          <p:cNvSpPr/>
          <p:nvPr/>
        </p:nvSpPr>
        <p:spPr>
          <a:xfrm>
            <a:off x="1524000" y="5257800"/>
            <a:ext cx="6096000" cy="0"/>
          </a:xfrm>
          <a:custGeom>
            <a:avLst/>
            <a:gdLst/>
            <a:ahLst/>
            <a:cxnLst/>
            <a:rect l="l" t="t" r="r" b="b"/>
            <a:pathLst>
              <a:path w="6096000">
                <a:moveTo>
                  <a:pt x="0" y="0"/>
                </a:moveTo>
                <a:lnTo>
                  <a:pt x="6096000" y="0"/>
                </a:lnTo>
              </a:path>
            </a:pathLst>
          </a:custGeom>
          <a:ln w="25400">
            <a:solidFill>
              <a:srgbClr val="010101"/>
            </a:solidFill>
          </a:ln>
        </p:spPr>
        <p:txBody>
          <a:bodyPr wrap="square" lIns="0" tIns="0" rIns="0" bIns="0" rtlCol="0"/>
          <a:lstStyle/>
          <a:p>
            <a:endParaRPr/>
          </a:p>
        </p:txBody>
      </p:sp>
      <p:sp>
        <p:nvSpPr>
          <p:cNvPr id="26" name="object 26"/>
          <p:cNvSpPr/>
          <p:nvPr/>
        </p:nvSpPr>
        <p:spPr>
          <a:xfrm>
            <a:off x="1524000" y="4953000"/>
            <a:ext cx="0" cy="304800"/>
          </a:xfrm>
          <a:custGeom>
            <a:avLst/>
            <a:gdLst/>
            <a:ahLst/>
            <a:cxnLst/>
            <a:rect l="l" t="t" r="r" b="b"/>
            <a:pathLst>
              <a:path h="304800">
                <a:moveTo>
                  <a:pt x="0" y="304800"/>
                </a:moveTo>
                <a:lnTo>
                  <a:pt x="0" y="0"/>
                </a:lnTo>
              </a:path>
            </a:pathLst>
          </a:custGeom>
          <a:ln w="25400">
            <a:solidFill>
              <a:srgbClr val="010101"/>
            </a:solidFill>
          </a:ln>
        </p:spPr>
        <p:txBody>
          <a:bodyPr wrap="square" lIns="0" tIns="0" rIns="0" bIns="0" rtlCol="0"/>
          <a:lstStyle/>
          <a:p>
            <a:endParaRPr/>
          </a:p>
        </p:txBody>
      </p:sp>
      <p:sp>
        <p:nvSpPr>
          <p:cNvPr id="27" name="object 27"/>
          <p:cNvSpPr/>
          <p:nvPr/>
        </p:nvSpPr>
        <p:spPr>
          <a:xfrm>
            <a:off x="7620000" y="4953000"/>
            <a:ext cx="0" cy="304800"/>
          </a:xfrm>
          <a:custGeom>
            <a:avLst/>
            <a:gdLst/>
            <a:ahLst/>
            <a:cxnLst/>
            <a:rect l="l" t="t" r="r" b="b"/>
            <a:pathLst>
              <a:path h="304800">
                <a:moveTo>
                  <a:pt x="0" y="304800"/>
                </a:moveTo>
                <a:lnTo>
                  <a:pt x="0" y="0"/>
                </a:lnTo>
              </a:path>
            </a:pathLst>
          </a:custGeom>
          <a:ln w="25400">
            <a:solidFill>
              <a:srgbClr val="010101"/>
            </a:solidFill>
          </a:ln>
        </p:spPr>
        <p:txBody>
          <a:bodyPr wrap="square" lIns="0" tIns="0" rIns="0" bIns="0" rtlCol="0"/>
          <a:lstStyle/>
          <a:p>
            <a:endParaRPr/>
          </a:p>
        </p:txBody>
      </p:sp>
      <p:sp>
        <p:nvSpPr>
          <p:cNvPr id="28" name="object 28"/>
          <p:cNvSpPr/>
          <p:nvPr/>
        </p:nvSpPr>
        <p:spPr>
          <a:xfrm>
            <a:off x="3352800" y="4953000"/>
            <a:ext cx="0" cy="304800"/>
          </a:xfrm>
          <a:custGeom>
            <a:avLst/>
            <a:gdLst/>
            <a:ahLst/>
            <a:cxnLst/>
            <a:rect l="l" t="t" r="r" b="b"/>
            <a:pathLst>
              <a:path h="304800">
                <a:moveTo>
                  <a:pt x="0" y="0"/>
                </a:moveTo>
                <a:lnTo>
                  <a:pt x="0" y="304800"/>
                </a:lnTo>
              </a:path>
            </a:pathLst>
          </a:custGeom>
          <a:ln w="25400">
            <a:solidFill>
              <a:srgbClr val="010101"/>
            </a:solidFill>
          </a:ln>
        </p:spPr>
        <p:txBody>
          <a:bodyPr wrap="square" lIns="0" tIns="0" rIns="0" bIns="0" rtlCol="0"/>
          <a:lstStyle/>
          <a:p>
            <a:endParaRPr/>
          </a:p>
        </p:txBody>
      </p:sp>
      <p:sp>
        <p:nvSpPr>
          <p:cNvPr id="29" name="object 29"/>
          <p:cNvSpPr/>
          <p:nvPr/>
        </p:nvSpPr>
        <p:spPr>
          <a:xfrm>
            <a:off x="5334000" y="4953000"/>
            <a:ext cx="0" cy="304800"/>
          </a:xfrm>
          <a:custGeom>
            <a:avLst/>
            <a:gdLst/>
            <a:ahLst/>
            <a:cxnLst/>
            <a:rect l="l" t="t" r="r" b="b"/>
            <a:pathLst>
              <a:path h="304800">
                <a:moveTo>
                  <a:pt x="0" y="0"/>
                </a:moveTo>
                <a:lnTo>
                  <a:pt x="0" y="304800"/>
                </a:lnTo>
              </a:path>
            </a:pathLst>
          </a:custGeom>
          <a:ln w="25400">
            <a:solidFill>
              <a:srgbClr val="010101"/>
            </a:solidFill>
          </a:ln>
        </p:spPr>
        <p:txBody>
          <a:bodyPr wrap="square" lIns="0" tIns="0" rIns="0" bIns="0" rtlCol="0"/>
          <a:lstStyle/>
          <a:p>
            <a:endParaRPr/>
          </a:p>
        </p:txBody>
      </p:sp>
      <p:sp>
        <p:nvSpPr>
          <p:cNvPr id="30" name="object 30"/>
          <p:cNvSpPr/>
          <p:nvPr/>
        </p:nvSpPr>
        <p:spPr>
          <a:xfrm>
            <a:off x="2743200" y="5257800"/>
            <a:ext cx="0" cy="381000"/>
          </a:xfrm>
          <a:custGeom>
            <a:avLst/>
            <a:gdLst/>
            <a:ahLst/>
            <a:cxnLst/>
            <a:rect l="l" t="t" r="r" b="b"/>
            <a:pathLst>
              <a:path h="381000">
                <a:moveTo>
                  <a:pt x="0" y="0"/>
                </a:moveTo>
                <a:lnTo>
                  <a:pt x="0" y="381000"/>
                </a:lnTo>
              </a:path>
            </a:pathLst>
          </a:custGeom>
          <a:ln w="25400">
            <a:solidFill>
              <a:srgbClr val="010101"/>
            </a:solidFill>
          </a:ln>
        </p:spPr>
        <p:txBody>
          <a:bodyPr wrap="square" lIns="0" tIns="0" rIns="0" bIns="0" rtlCol="0"/>
          <a:lstStyle/>
          <a:p>
            <a:endParaRPr/>
          </a:p>
        </p:txBody>
      </p:sp>
      <p:sp>
        <p:nvSpPr>
          <p:cNvPr id="31" name="object 31"/>
          <p:cNvSpPr/>
          <p:nvPr/>
        </p:nvSpPr>
        <p:spPr>
          <a:xfrm>
            <a:off x="457200" y="1905000"/>
            <a:ext cx="7848600" cy="3505200"/>
          </a:xfrm>
          <a:custGeom>
            <a:avLst/>
            <a:gdLst/>
            <a:ahLst/>
            <a:cxnLst/>
            <a:rect l="l" t="t" r="r" b="b"/>
            <a:pathLst>
              <a:path w="7848600" h="3505200">
                <a:moveTo>
                  <a:pt x="0" y="0"/>
                </a:moveTo>
                <a:lnTo>
                  <a:pt x="0" y="3505200"/>
                </a:lnTo>
                <a:lnTo>
                  <a:pt x="7848600" y="3505199"/>
                </a:lnTo>
                <a:lnTo>
                  <a:pt x="7848600" y="0"/>
                </a:lnTo>
                <a:lnTo>
                  <a:pt x="0" y="0"/>
                </a:lnTo>
                <a:close/>
              </a:path>
            </a:pathLst>
          </a:custGeom>
          <a:ln w="25400">
            <a:solidFill>
              <a:srgbClr val="018001"/>
            </a:solidFill>
          </a:ln>
        </p:spPr>
        <p:txBody>
          <a:bodyPr wrap="square" lIns="0" tIns="0" rIns="0" bIns="0" rtlCol="0"/>
          <a:lstStyle/>
          <a:p>
            <a:endParaRPr/>
          </a:p>
        </p:txBody>
      </p:sp>
      <p:sp>
        <p:nvSpPr>
          <p:cNvPr id="32" name="object 32"/>
          <p:cNvSpPr txBox="1"/>
          <p:nvPr/>
        </p:nvSpPr>
        <p:spPr>
          <a:xfrm>
            <a:off x="6327902" y="5538290"/>
            <a:ext cx="1845310" cy="337820"/>
          </a:xfrm>
          <a:prstGeom prst="rect">
            <a:avLst/>
          </a:prstGeom>
        </p:spPr>
        <p:txBody>
          <a:bodyPr vert="horz" wrap="square" lIns="0" tIns="0" rIns="0" bIns="0" rtlCol="0">
            <a:spAutoFit/>
          </a:bodyPr>
          <a:lstStyle/>
          <a:p>
            <a:pPr marL="12700">
              <a:lnSpc>
                <a:spcPts val="2535"/>
              </a:lnSpc>
            </a:pPr>
            <a:r>
              <a:rPr sz="2200" dirty="0">
                <a:solidFill>
                  <a:srgbClr val="008000"/>
                </a:solidFill>
                <a:latin typeface="Arial"/>
                <a:cs typeface="Arial"/>
              </a:rPr>
              <a:t>multi-core</a:t>
            </a:r>
            <a:r>
              <a:rPr sz="2200" spc="-75" dirty="0">
                <a:solidFill>
                  <a:srgbClr val="008000"/>
                </a:solidFill>
                <a:latin typeface="Arial"/>
                <a:cs typeface="Arial"/>
              </a:rPr>
              <a:t> </a:t>
            </a:r>
            <a:r>
              <a:rPr sz="2200" dirty="0">
                <a:solidFill>
                  <a:srgbClr val="008000"/>
                </a:solidFill>
                <a:latin typeface="Arial"/>
                <a:cs typeface="Arial"/>
              </a:rPr>
              <a:t>chip</a:t>
            </a:r>
            <a:endParaRPr sz="2200">
              <a:latin typeface="Arial"/>
              <a:cs typeface="Arial"/>
            </a:endParaRPr>
          </a:p>
        </p:txBody>
      </p:sp>
      <p:sp>
        <p:nvSpPr>
          <p:cNvPr id="33" name="object 33"/>
          <p:cNvSpPr txBox="1"/>
          <p:nvPr/>
        </p:nvSpPr>
        <p:spPr>
          <a:xfrm>
            <a:off x="2160523" y="5974651"/>
            <a:ext cx="1409700" cy="555625"/>
          </a:xfrm>
          <a:prstGeom prst="rect">
            <a:avLst/>
          </a:prstGeom>
        </p:spPr>
        <p:txBody>
          <a:bodyPr vert="horz" wrap="square" lIns="0" tIns="0" rIns="0" bIns="0" rtlCol="0">
            <a:spAutoFit/>
          </a:bodyPr>
          <a:lstStyle/>
          <a:p>
            <a:pPr marL="262890" marR="5080" indent="-250825">
              <a:lnSpc>
                <a:spcPts val="2160"/>
              </a:lnSpc>
            </a:pPr>
            <a:r>
              <a:rPr sz="1800" dirty="0">
                <a:latin typeface="Arial"/>
                <a:cs typeface="Arial"/>
              </a:rPr>
              <a:t>Main</a:t>
            </a:r>
            <a:r>
              <a:rPr sz="1800" spc="-105" dirty="0">
                <a:latin typeface="Arial"/>
                <a:cs typeface="Arial"/>
              </a:rPr>
              <a:t> </a:t>
            </a:r>
            <a:r>
              <a:rPr sz="1800" dirty="0">
                <a:latin typeface="Arial"/>
                <a:cs typeface="Arial"/>
              </a:rPr>
              <a:t>memory  </a:t>
            </a:r>
            <a:r>
              <a:rPr sz="1800" spc="-5" dirty="0">
                <a:solidFill>
                  <a:srgbClr val="0000FF"/>
                </a:solidFill>
                <a:latin typeface="Arial"/>
                <a:cs typeface="Arial"/>
              </a:rPr>
              <a:t>x=15213</a:t>
            </a:r>
            <a:endParaRPr sz="1800">
              <a:latin typeface="Arial"/>
              <a:cs typeface="Arial"/>
            </a:endParaRPr>
          </a:p>
        </p:txBody>
      </p:sp>
      <p:sp>
        <p:nvSpPr>
          <p:cNvPr id="34" name="object 34"/>
          <p:cNvSpPr txBox="1">
            <a:spLocks noGrp="1"/>
          </p:cNvSpPr>
          <p:nvPr>
            <p:ph type="sldNum" sz="quarter" idx="4294967295"/>
          </p:nvPr>
        </p:nvSpPr>
        <p:spPr>
          <a:xfrm>
            <a:off x="8343645" y="6293072"/>
            <a:ext cx="276859" cy="252729"/>
          </a:xfrm>
          <a:prstGeom prst="rect">
            <a:avLst/>
          </a:prstGeom>
        </p:spPr>
        <p:txBody>
          <a:bodyPr vert="horz" wrap="square" lIns="0" tIns="0" rIns="0" bIns="0" rtlCol="0">
            <a:spAutoFit/>
          </a:bodyPr>
          <a:lstStyle/>
          <a:p>
            <a:pPr marL="25400">
              <a:lnSpc>
                <a:spcPts val="1870"/>
              </a:lnSpc>
            </a:pPr>
            <a:fld id="{81D60167-4931-47E6-BA6A-407CBD079E47}" type="slidenum">
              <a:rPr dirty="0"/>
              <a:pPr marL="25400">
                <a:lnSpc>
                  <a:spcPts val="1870"/>
                </a:lnSpc>
              </a:pPr>
              <a:t>54</a:t>
            </a:fld>
            <a:endParaRPr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2066" y="208280"/>
            <a:ext cx="7579995" cy="695960"/>
          </a:xfrm>
          <a:prstGeom prst="rect">
            <a:avLst/>
          </a:prstGeom>
        </p:spPr>
        <p:txBody>
          <a:bodyPr vert="horz" wrap="square" lIns="0" tIns="12065" rIns="0" bIns="0" rtlCol="0">
            <a:spAutoFit/>
          </a:bodyPr>
          <a:lstStyle/>
          <a:p>
            <a:pPr marL="12700">
              <a:lnSpc>
                <a:spcPct val="100000"/>
              </a:lnSpc>
              <a:spcBef>
                <a:spcPts val="95"/>
              </a:spcBef>
            </a:pPr>
            <a:r>
              <a:rPr sz="4400" spc="-5" dirty="0"/>
              <a:t>The cache coherence</a:t>
            </a:r>
            <a:r>
              <a:rPr sz="4400" spc="20" dirty="0"/>
              <a:t> </a:t>
            </a:r>
            <a:r>
              <a:rPr sz="4400" spc="-5" dirty="0"/>
              <a:t>problem</a:t>
            </a:r>
            <a:endParaRPr sz="4400"/>
          </a:p>
        </p:txBody>
      </p:sp>
      <p:sp>
        <p:nvSpPr>
          <p:cNvPr id="3" name="object 3"/>
          <p:cNvSpPr txBox="1"/>
          <p:nvPr/>
        </p:nvSpPr>
        <p:spPr>
          <a:xfrm>
            <a:off x="460501" y="1165351"/>
            <a:ext cx="2686685" cy="513080"/>
          </a:xfrm>
          <a:prstGeom prst="rect">
            <a:avLst/>
          </a:prstGeom>
        </p:spPr>
        <p:txBody>
          <a:bodyPr vert="horz" wrap="square" lIns="0" tIns="12065" rIns="0" bIns="0" rtlCol="0">
            <a:spAutoFit/>
          </a:bodyPr>
          <a:lstStyle/>
          <a:p>
            <a:pPr marL="12700">
              <a:lnSpc>
                <a:spcPct val="100000"/>
              </a:lnSpc>
              <a:spcBef>
                <a:spcPts val="95"/>
              </a:spcBef>
            </a:pPr>
            <a:r>
              <a:rPr sz="3200" spc="-5" dirty="0">
                <a:latin typeface="Arial"/>
                <a:cs typeface="Arial"/>
              </a:rPr>
              <a:t>Core 1 reads</a:t>
            </a:r>
            <a:r>
              <a:rPr sz="3200" spc="-95" dirty="0">
                <a:latin typeface="Arial"/>
                <a:cs typeface="Arial"/>
              </a:rPr>
              <a:t> </a:t>
            </a:r>
            <a:r>
              <a:rPr sz="3200" spc="-5" dirty="0">
                <a:latin typeface="Arial"/>
                <a:cs typeface="Arial"/>
              </a:rPr>
              <a:t>x</a:t>
            </a:r>
            <a:endParaRPr sz="3200">
              <a:latin typeface="Arial"/>
              <a:cs typeface="Arial"/>
            </a:endParaRPr>
          </a:p>
        </p:txBody>
      </p:sp>
      <p:sp>
        <p:nvSpPr>
          <p:cNvPr id="4" name="object 4"/>
          <p:cNvSpPr/>
          <p:nvPr/>
        </p:nvSpPr>
        <p:spPr>
          <a:xfrm>
            <a:off x="838200" y="2133600"/>
            <a:ext cx="1295400" cy="1295400"/>
          </a:xfrm>
          <a:custGeom>
            <a:avLst/>
            <a:gdLst/>
            <a:ahLst/>
            <a:cxnLst/>
            <a:rect l="l" t="t" r="r" b="b"/>
            <a:pathLst>
              <a:path w="1295400" h="1295400">
                <a:moveTo>
                  <a:pt x="647699" y="0"/>
                </a:moveTo>
                <a:lnTo>
                  <a:pt x="599403" y="1778"/>
                </a:lnTo>
                <a:lnTo>
                  <a:pt x="552063" y="7030"/>
                </a:lnTo>
                <a:lnTo>
                  <a:pt x="505806" y="15629"/>
                </a:lnTo>
                <a:lnTo>
                  <a:pt x="460758" y="27450"/>
                </a:lnTo>
                <a:lnTo>
                  <a:pt x="417045" y="42366"/>
                </a:lnTo>
                <a:lnTo>
                  <a:pt x="374791" y="60253"/>
                </a:lnTo>
                <a:lnTo>
                  <a:pt x="334124" y="80984"/>
                </a:lnTo>
                <a:lnTo>
                  <a:pt x="295169" y="104433"/>
                </a:lnTo>
                <a:lnTo>
                  <a:pt x="258051" y="130475"/>
                </a:lnTo>
                <a:lnTo>
                  <a:pt x="222897" y="158983"/>
                </a:lnTo>
                <a:lnTo>
                  <a:pt x="189833" y="189833"/>
                </a:lnTo>
                <a:lnTo>
                  <a:pt x="158983" y="222897"/>
                </a:lnTo>
                <a:lnTo>
                  <a:pt x="130475" y="258051"/>
                </a:lnTo>
                <a:lnTo>
                  <a:pt x="104433" y="295169"/>
                </a:lnTo>
                <a:lnTo>
                  <a:pt x="80984" y="334124"/>
                </a:lnTo>
                <a:lnTo>
                  <a:pt x="60253" y="374791"/>
                </a:lnTo>
                <a:lnTo>
                  <a:pt x="42366" y="417045"/>
                </a:lnTo>
                <a:lnTo>
                  <a:pt x="27450" y="460758"/>
                </a:lnTo>
                <a:lnTo>
                  <a:pt x="15629" y="505806"/>
                </a:lnTo>
                <a:lnTo>
                  <a:pt x="7030" y="552063"/>
                </a:lnTo>
                <a:lnTo>
                  <a:pt x="1778" y="599403"/>
                </a:lnTo>
                <a:lnTo>
                  <a:pt x="0" y="647700"/>
                </a:lnTo>
                <a:lnTo>
                  <a:pt x="1778" y="695996"/>
                </a:lnTo>
                <a:lnTo>
                  <a:pt x="7030" y="743336"/>
                </a:lnTo>
                <a:lnTo>
                  <a:pt x="15629" y="789593"/>
                </a:lnTo>
                <a:lnTo>
                  <a:pt x="27450" y="834641"/>
                </a:lnTo>
                <a:lnTo>
                  <a:pt x="42366" y="878354"/>
                </a:lnTo>
                <a:lnTo>
                  <a:pt x="60253" y="920608"/>
                </a:lnTo>
                <a:lnTo>
                  <a:pt x="80984" y="961275"/>
                </a:lnTo>
                <a:lnTo>
                  <a:pt x="104433" y="1000230"/>
                </a:lnTo>
                <a:lnTo>
                  <a:pt x="130475" y="1037348"/>
                </a:lnTo>
                <a:lnTo>
                  <a:pt x="158983" y="1072502"/>
                </a:lnTo>
                <a:lnTo>
                  <a:pt x="189833" y="1105566"/>
                </a:lnTo>
                <a:lnTo>
                  <a:pt x="222897" y="1136416"/>
                </a:lnTo>
                <a:lnTo>
                  <a:pt x="258051" y="1164924"/>
                </a:lnTo>
                <a:lnTo>
                  <a:pt x="295169" y="1190966"/>
                </a:lnTo>
                <a:lnTo>
                  <a:pt x="334124" y="1214415"/>
                </a:lnTo>
                <a:lnTo>
                  <a:pt x="374791" y="1235146"/>
                </a:lnTo>
                <a:lnTo>
                  <a:pt x="417045" y="1253033"/>
                </a:lnTo>
                <a:lnTo>
                  <a:pt x="460758" y="1267949"/>
                </a:lnTo>
                <a:lnTo>
                  <a:pt x="505806" y="1279770"/>
                </a:lnTo>
                <a:lnTo>
                  <a:pt x="552063" y="1288369"/>
                </a:lnTo>
                <a:lnTo>
                  <a:pt x="599403" y="1293621"/>
                </a:lnTo>
                <a:lnTo>
                  <a:pt x="647700" y="1295400"/>
                </a:lnTo>
                <a:lnTo>
                  <a:pt x="695996" y="1293621"/>
                </a:lnTo>
                <a:lnTo>
                  <a:pt x="743336" y="1288369"/>
                </a:lnTo>
                <a:lnTo>
                  <a:pt x="789593" y="1279770"/>
                </a:lnTo>
                <a:lnTo>
                  <a:pt x="834641" y="1267949"/>
                </a:lnTo>
                <a:lnTo>
                  <a:pt x="878354" y="1253033"/>
                </a:lnTo>
                <a:lnTo>
                  <a:pt x="920608" y="1235146"/>
                </a:lnTo>
                <a:lnTo>
                  <a:pt x="961275" y="1214415"/>
                </a:lnTo>
                <a:lnTo>
                  <a:pt x="1000230" y="1190966"/>
                </a:lnTo>
                <a:lnTo>
                  <a:pt x="1037348" y="1164924"/>
                </a:lnTo>
                <a:lnTo>
                  <a:pt x="1072502" y="1136416"/>
                </a:lnTo>
                <a:lnTo>
                  <a:pt x="1105566" y="1105566"/>
                </a:lnTo>
                <a:lnTo>
                  <a:pt x="1136416" y="1072502"/>
                </a:lnTo>
                <a:lnTo>
                  <a:pt x="1164924" y="1037348"/>
                </a:lnTo>
                <a:lnTo>
                  <a:pt x="1190966" y="1000230"/>
                </a:lnTo>
                <a:lnTo>
                  <a:pt x="1214415" y="961275"/>
                </a:lnTo>
                <a:lnTo>
                  <a:pt x="1235146" y="920608"/>
                </a:lnTo>
                <a:lnTo>
                  <a:pt x="1253033" y="878354"/>
                </a:lnTo>
                <a:lnTo>
                  <a:pt x="1267949" y="834641"/>
                </a:lnTo>
                <a:lnTo>
                  <a:pt x="1279770" y="789593"/>
                </a:lnTo>
                <a:lnTo>
                  <a:pt x="1288369" y="743336"/>
                </a:lnTo>
                <a:lnTo>
                  <a:pt x="1293621" y="695996"/>
                </a:lnTo>
                <a:lnTo>
                  <a:pt x="1295400" y="647700"/>
                </a:lnTo>
                <a:lnTo>
                  <a:pt x="1293621" y="599403"/>
                </a:lnTo>
                <a:lnTo>
                  <a:pt x="1288369" y="552063"/>
                </a:lnTo>
                <a:lnTo>
                  <a:pt x="1279770" y="505806"/>
                </a:lnTo>
                <a:lnTo>
                  <a:pt x="1267949" y="460758"/>
                </a:lnTo>
                <a:lnTo>
                  <a:pt x="1253033" y="417045"/>
                </a:lnTo>
                <a:lnTo>
                  <a:pt x="1235146" y="374791"/>
                </a:lnTo>
                <a:lnTo>
                  <a:pt x="1214415" y="334124"/>
                </a:lnTo>
                <a:lnTo>
                  <a:pt x="1190966" y="295169"/>
                </a:lnTo>
                <a:lnTo>
                  <a:pt x="1164924" y="258051"/>
                </a:lnTo>
                <a:lnTo>
                  <a:pt x="1136416" y="222897"/>
                </a:lnTo>
                <a:lnTo>
                  <a:pt x="1105566" y="189833"/>
                </a:lnTo>
                <a:lnTo>
                  <a:pt x="1072502" y="158983"/>
                </a:lnTo>
                <a:lnTo>
                  <a:pt x="1037348" y="130475"/>
                </a:lnTo>
                <a:lnTo>
                  <a:pt x="1000230" y="104433"/>
                </a:lnTo>
                <a:lnTo>
                  <a:pt x="961275" y="80984"/>
                </a:lnTo>
                <a:lnTo>
                  <a:pt x="920608" y="60253"/>
                </a:lnTo>
                <a:lnTo>
                  <a:pt x="878354" y="42366"/>
                </a:lnTo>
                <a:lnTo>
                  <a:pt x="834641" y="27450"/>
                </a:lnTo>
                <a:lnTo>
                  <a:pt x="789593" y="15629"/>
                </a:lnTo>
                <a:lnTo>
                  <a:pt x="743336" y="7030"/>
                </a:lnTo>
                <a:lnTo>
                  <a:pt x="695996" y="1778"/>
                </a:lnTo>
                <a:lnTo>
                  <a:pt x="647699" y="0"/>
                </a:lnTo>
                <a:close/>
              </a:path>
            </a:pathLst>
          </a:custGeom>
          <a:ln w="25400">
            <a:solidFill>
              <a:srgbClr val="010101"/>
            </a:solidFill>
          </a:ln>
        </p:spPr>
        <p:txBody>
          <a:bodyPr wrap="square" lIns="0" tIns="0" rIns="0" bIns="0" rtlCol="0"/>
          <a:lstStyle/>
          <a:p>
            <a:endParaRPr/>
          </a:p>
        </p:txBody>
      </p:sp>
      <p:sp>
        <p:nvSpPr>
          <p:cNvPr id="5" name="object 5"/>
          <p:cNvSpPr txBox="1"/>
          <p:nvPr/>
        </p:nvSpPr>
        <p:spPr>
          <a:xfrm>
            <a:off x="1124203" y="2614676"/>
            <a:ext cx="7118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Core</a:t>
            </a:r>
            <a:r>
              <a:rPr sz="1800" spc="-85" dirty="0">
                <a:latin typeface="Arial"/>
                <a:cs typeface="Arial"/>
              </a:rPr>
              <a:t> </a:t>
            </a:r>
            <a:r>
              <a:rPr sz="1800" dirty="0">
                <a:latin typeface="Arial"/>
                <a:cs typeface="Arial"/>
              </a:rPr>
              <a:t>1</a:t>
            </a:r>
            <a:endParaRPr sz="1800">
              <a:latin typeface="Arial"/>
              <a:cs typeface="Arial"/>
            </a:endParaRPr>
          </a:p>
        </p:txBody>
      </p:sp>
      <p:sp>
        <p:nvSpPr>
          <p:cNvPr id="6" name="object 6"/>
          <p:cNvSpPr/>
          <p:nvPr/>
        </p:nvSpPr>
        <p:spPr>
          <a:xfrm>
            <a:off x="2743200" y="2133600"/>
            <a:ext cx="1295400" cy="1295400"/>
          </a:xfrm>
          <a:custGeom>
            <a:avLst/>
            <a:gdLst/>
            <a:ahLst/>
            <a:cxnLst/>
            <a:rect l="l" t="t" r="r" b="b"/>
            <a:pathLst>
              <a:path w="1295400" h="1295400">
                <a:moveTo>
                  <a:pt x="647699" y="0"/>
                </a:moveTo>
                <a:lnTo>
                  <a:pt x="599403" y="1778"/>
                </a:lnTo>
                <a:lnTo>
                  <a:pt x="552063" y="7030"/>
                </a:lnTo>
                <a:lnTo>
                  <a:pt x="505806" y="15629"/>
                </a:lnTo>
                <a:lnTo>
                  <a:pt x="460758" y="27450"/>
                </a:lnTo>
                <a:lnTo>
                  <a:pt x="417045" y="42366"/>
                </a:lnTo>
                <a:lnTo>
                  <a:pt x="374791" y="60253"/>
                </a:lnTo>
                <a:lnTo>
                  <a:pt x="334124" y="80984"/>
                </a:lnTo>
                <a:lnTo>
                  <a:pt x="295169" y="104433"/>
                </a:lnTo>
                <a:lnTo>
                  <a:pt x="258051" y="130475"/>
                </a:lnTo>
                <a:lnTo>
                  <a:pt x="222897" y="158983"/>
                </a:lnTo>
                <a:lnTo>
                  <a:pt x="189833" y="189833"/>
                </a:lnTo>
                <a:lnTo>
                  <a:pt x="158983" y="222897"/>
                </a:lnTo>
                <a:lnTo>
                  <a:pt x="130475" y="258051"/>
                </a:lnTo>
                <a:lnTo>
                  <a:pt x="104433" y="295169"/>
                </a:lnTo>
                <a:lnTo>
                  <a:pt x="80984" y="334124"/>
                </a:lnTo>
                <a:lnTo>
                  <a:pt x="60253" y="374791"/>
                </a:lnTo>
                <a:lnTo>
                  <a:pt x="42366" y="417045"/>
                </a:lnTo>
                <a:lnTo>
                  <a:pt x="27450" y="460758"/>
                </a:lnTo>
                <a:lnTo>
                  <a:pt x="15629" y="505806"/>
                </a:lnTo>
                <a:lnTo>
                  <a:pt x="7030" y="552063"/>
                </a:lnTo>
                <a:lnTo>
                  <a:pt x="1778" y="599403"/>
                </a:lnTo>
                <a:lnTo>
                  <a:pt x="0" y="647699"/>
                </a:lnTo>
                <a:lnTo>
                  <a:pt x="1778" y="695996"/>
                </a:lnTo>
                <a:lnTo>
                  <a:pt x="7030" y="743336"/>
                </a:lnTo>
                <a:lnTo>
                  <a:pt x="15629" y="789593"/>
                </a:lnTo>
                <a:lnTo>
                  <a:pt x="27450" y="834641"/>
                </a:lnTo>
                <a:lnTo>
                  <a:pt x="42366" y="878354"/>
                </a:lnTo>
                <a:lnTo>
                  <a:pt x="60253" y="920608"/>
                </a:lnTo>
                <a:lnTo>
                  <a:pt x="80984" y="961275"/>
                </a:lnTo>
                <a:lnTo>
                  <a:pt x="104433" y="1000230"/>
                </a:lnTo>
                <a:lnTo>
                  <a:pt x="130475" y="1037348"/>
                </a:lnTo>
                <a:lnTo>
                  <a:pt x="158983" y="1072502"/>
                </a:lnTo>
                <a:lnTo>
                  <a:pt x="189833" y="1105566"/>
                </a:lnTo>
                <a:lnTo>
                  <a:pt x="222897" y="1136416"/>
                </a:lnTo>
                <a:lnTo>
                  <a:pt x="258051" y="1164924"/>
                </a:lnTo>
                <a:lnTo>
                  <a:pt x="295169" y="1190966"/>
                </a:lnTo>
                <a:lnTo>
                  <a:pt x="334124" y="1214415"/>
                </a:lnTo>
                <a:lnTo>
                  <a:pt x="374791" y="1235146"/>
                </a:lnTo>
                <a:lnTo>
                  <a:pt x="417045" y="1253033"/>
                </a:lnTo>
                <a:lnTo>
                  <a:pt x="460758" y="1267949"/>
                </a:lnTo>
                <a:lnTo>
                  <a:pt x="505806" y="1279770"/>
                </a:lnTo>
                <a:lnTo>
                  <a:pt x="552063" y="1288369"/>
                </a:lnTo>
                <a:lnTo>
                  <a:pt x="599403" y="1293621"/>
                </a:lnTo>
                <a:lnTo>
                  <a:pt x="647699" y="1295400"/>
                </a:lnTo>
                <a:lnTo>
                  <a:pt x="695996" y="1293621"/>
                </a:lnTo>
                <a:lnTo>
                  <a:pt x="743336" y="1288369"/>
                </a:lnTo>
                <a:lnTo>
                  <a:pt x="789593" y="1279770"/>
                </a:lnTo>
                <a:lnTo>
                  <a:pt x="834641" y="1267949"/>
                </a:lnTo>
                <a:lnTo>
                  <a:pt x="878354" y="1253033"/>
                </a:lnTo>
                <a:lnTo>
                  <a:pt x="920608" y="1235146"/>
                </a:lnTo>
                <a:lnTo>
                  <a:pt x="961275" y="1214415"/>
                </a:lnTo>
                <a:lnTo>
                  <a:pt x="1000230" y="1190966"/>
                </a:lnTo>
                <a:lnTo>
                  <a:pt x="1037348" y="1164924"/>
                </a:lnTo>
                <a:lnTo>
                  <a:pt x="1072502" y="1136416"/>
                </a:lnTo>
                <a:lnTo>
                  <a:pt x="1105566" y="1105566"/>
                </a:lnTo>
                <a:lnTo>
                  <a:pt x="1136416" y="1072502"/>
                </a:lnTo>
                <a:lnTo>
                  <a:pt x="1164924" y="1037348"/>
                </a:lnTo>
                <a:lnTo>
                  <a:pt x="1190966" y="1000230"/>
                </a:lnTo>
                <a:lnTo>
                  <a:pt x="1214415" y="961275"/>
                </a:lnTo>
                <a:lnTo>
                  <a:pt x="1235146" y="920608"/>
                </a:lnTo>
                <a:lnTo>
                  <a:pt x="1253033" y="878354"/>
                </a:lnTo>
                <a:lnTo>
                  <a:pt x="1267949" y="834641"/>
                </a:lnTo>
                <a:lnTo>
                  <a:pt x="1279770" y="789593"/>
                </a:lnTo>
                <a:lnTo>
                  <a:pt x="1288369" y="743336"/>
                </a:lnTo>
                <a:lnTo>
                  <a:pt x="1293621" y="695996"/>
                </a:lnTo>
                <a:lnTo>
                  <a:pt x="1295399" y="647699"/>
                </a:lnTo>
                <a:lnTo>
                  <a:pt x="1293621" y="599403"/>
                </a:lnTo>
                <a:lnTo>
                  <a:pt x="1288369" y="552063"/>
                </a:lnTo>
                <a:lnTo>
                  <a:pt x="1279770" y="505806"/>
                </a:lnTo>
                <a:lnTo>
                  <a:pt x="1267949" y="460758"/>
                </a:lnTo>
                <a:lnTo>
                  <a:pt x="1253033" y="417045"/>
                </a:lnTo>
                <a:lnTo>
                  <a:pt x="1235146" y="374791"/>
                </a:lnTo>
                <a:lnTo>
                  <a:pt x="1214415" y="334124"/>
                </a:lnTo>
                <a:lnTo>
                  <a:pt x="1190966" y="295169"/>
                </a:lnTo>
                <a:lnTo>
                  <a:pt x="1164924" y="258051"/>
                </a:lnTo>
                <a:lnTo>
                  <a:pt x="1136416" y="222897"/>
                </a:lnTo>
                <a:lnTo>
                  <a:pt x="1105566" y="189833"/>
                </a:lnTo>
                <a:lnTo>
                  <a:pt x="1072502" y="158983"/>
                </a:lnTo>
                <a:lnTo>
                  <a:pt x="1037348" y="130475"/>
                </a:lnTo>
                <a:lnTo>
                  <a:pt x="1000230" y="104433"/>
                </a:lnTo>
                <a:lnTo>
                  <a:pt x="961275" y="80984"/>
                </a:lnTo>
                <a:lnTo>
                  <a:pt x="920608" y="60253"/>
                </a:lnTo>
                <a:lnTo>
                  <a:pt x="878354" y="42366"/>
                </a:lnTo>
                <a:lnTo>
                  <a:pt x="834641" y="27450"/>
                </a:lnTo>
                <a:lnTo>
                  <a:pt x="789593" y="15629"/>
                </a:lnTo>
                <a:lnTo>
                  <a:pt x="743336" y="7030"/>
                </a:lnTo>
                <a:lnTo>
                  <a:pt x="695996" y="1778"/>
                </a:lnTo>
                <a:lnTo>
                  <a:pt x="647699" y="0"/>
                </a:lnTo>
                <a:close/>
              </a:path>
            </a:pathLst>
          </a:custGeom>
          <a:ln w="25400">
            <a:solidFill>
              <a:srgbClr val="010101"/>
            </a:solidFill>
          </a:ln>
        </p:spPr>
        <p:txBody>
          <a:bodyPr wrap="square" lIns="0" tIns="0" rIns="0" bIns="0" rtlCol="0"/>
          <a:lstStyle/>
          <a:p>
            <a:endParaRPr/>
          </a:p>
        </p:txBody>
      </p:sp>
      <p:sp>
        <p:nvSpPr>
          <p:cNvPr id="7" name="object 7"/>
          <p:cNvSpPr txBox="1"/>
          <p:nvPr/>
        </p:nvSpPr>
        <p:spPr>
          <a:xfrm>
            <a:off x="3029204" y="2614676"/>
            <a:ext cx="7118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Core</a:t>
            </a:r>
            <a:r>
              <a:rPr sz="1800" spc="-85" dirty="0">
                <a:latin typeface="Arial"/>
                <a:cs typeface="Arial"/>
              </a:rPr>
              <a:t> </a:t>
            </a:r>
            <a:r>
              <a:rPr sz="1800" dirty="0">
                <a:latin typeface="Arial"/>
                <a:cs typeface="Arial"/>
              </a:rPr>
              <a:t>2</a:t>
            </a:r>
            <a:endParaRPr sz="1800">
              <a:latin typeface="Arial"/>
              <a:cs typeface="Arial"/>
            </a:endParaRPr>
          </a:p>
        </p:txBody>
      </p:sp>
      <p:sp>
        <p:nvSpPr>
          <p:cNvPr id="8" name="object 8"/>
          <p:cNvSpPr/>
          <p:nvPr/>
        </p:nvSpPr>
        <p:spPr>
          <a:xfrm>
            <a:off x="4648200" y="2133600"/>
            <a:ext cx="1295400" cy="1295400"/>
          </a:xfrm>
          <a:custGeom>
            <a:avLst/>
            <a:gdLst/>
            <a:ahLst/>
            <a:cxnLst/>
            <a:rect l="l" t="t" r="r" b="b"/>
            <a:pathLst>
              <a:path w="1295400" h="1295400">
                <a:moveTo>
                  <a:pt x="647700" y="0"/>
                </a:moveTo>
                <a:lnTo>
                  <a:pt x="599403" y="1778"/>
                </a:lnTo>
                <a:lnTo>
                  <a:pt x="552063" y="7030"/>
                </a:lnTo>
                <a:lnTo>
                  <a:pt x="505806" y="15629"/>
                </a:lnTo>
                <a:lnTo>
                  <a:pt x="460758" y="27450"/>
                </a:lnTo>
                <a:lnTo>
                  <a:pt x="417045" y="42366"/>
                </a:lnTo>
                <a:lnTo>
                  <a:pt x="374791" y="60253"/>
                </a:lnTo>
                <a:lnTo>
                  <a:pt x="334124" y="80984"/>
                </a:lnTo>
                <a:lnTo>
                  <a:pt x="295169" y="104433"/>
                </a:lnTo>
                <a:lnTo>
                  <a:pt x="258051" y="130475"/>
                </a:lnTo>
                <a:lnTo>
                  <a:pt x="222897" y="158983"/>
                </a:lnTo>
                <a:lnTo>
                  <a:pt x="189833" y="189833"/>
                </a:lnTo>
                <a:lnTo>
                  <a:pt x="158983" y="222897"/>
                </a:lnTo>
                <a:lnTo>
                  <a:pt x="130475" y="258051"/>
                </a:lnTo>
                <a:lnTo>
                  <a:pt x="104433" y="295169"/>
                </a:lnTo>
                <a:lnTo>
                  <a:pt x="80984" y="334124"/>
                </a:lnTo>
                <a:lnTo>
                  <a:pt x="60253" y="374791"/>
                </a:lnTo>
                <a:lnTo>
                  <a:pt x="42366" y="417045"/>
                </a:lnTo>
                <a:lnTo>
                  <a:pt x="27450" y="460758"/>
                </a:lnTo>
                <a:lnTo>
                  <a:pt x="15629" y="505806"/>
                </a:lnTo>
                <a:lnTo>
                  <a:pt x="7030" y="552063"/>
                </a:lnTo>
                <a:lnTo>
                  <a:pt x="1778" y="599403"/>
                </a:lnTo>
                <a:lnTo>
                  <a:pt x="0" y="647699"/>
                </a:lnTo>
                <a:lnTo>
                  <a:pt x="1778" y="695996"/>
                </a:lnTo>
                <a:lnTo>
                  <a:pt x="7030" y="743336"/>
                </a:lnTo>
                <a:lnTo>
                  <a:pt x="15629" y="789593"/>
                </a:lnTo>
                <a:lnTo>
                  <a:pt x="27450" y="834641"/>
                </a:lnTo>
                <a:lnTo>
                  <a:pt x="42366" y="878354"/>
                </a:lnTo>
                <a:lnTo>
                  <a:pt x="60253" y="920608"/>
                </a:lnTo>
                <a:lnTo>
                  <a:pt x="80984" y="961275"/>
                </a:lnTo>
                <a:lnTo>
                  <a:pt x="104433" y="1000230"/>
                </a:lnTo>
                <a:lnTo>
                  <a:pt x="130475" y="1037348"/>
                </a:lnTo>
                <a:lnTo>
                  <a:pt x="158983" y="1072502"/>
                </a:lnTo>
                <a:lnTo>
                  <a:pt x="189833" y="1105566"/>
                </a:lnTo>
                <a:lnTo>
                  <a:pt x="222897" y="1136416"/>
                </a:lnTo>
                <a:lnTo>
                  <a:pt x="258051" y="1164924"/>
                </a:lnTo>
                <a:lnTo>
                  <a:pt x="295169" y="1190966"/>
                </a:lnTo>
                <a:lnTo>
                  <a:pt x="334124" y="1214415"/>
                </a:lnTo>
                <a:lnTo>
                  <a:pt x="374791" y="1235146"/>
                </a:lnTo>
                <a:lnTo>
                  <a:pt x="417045" y="1253033"/>
                </a:lnTo>
                <a:lnTo>
                  <a:pt x="460758" y="1267949"/>
                </a:lnTo>
                <a:lnTo>
                  <a:pt x="505806" y="1279770"/>
                </a:lnTo>
                <a:lnTo>
                  <a:pt x="552063" y="1288369"/>
                </a:lnTo>
                <a:lnTo>
                  <a:pt x="599403" y="1293621"/>
                </a:lnTo>
                <a:lnTo>
                  <a:pt x="647700" y="1295400"/>
                </a:lnTo>
                <a:lnTo>
                  <a:pt x="695996" y="1293621"/>
                </a:lnTo>
                <a:lnTo>
                  <a:pt x="743336" y="1288369"/>
                </a:lnTo>
                <a:lnTo>
                  <a:pt x="789593" y="1279770"/>
                </a:lnTo>
                <a:lnTo>
                  <a:pt x="834641" y="1267949"/>
                </a:lnTo>
                <a:lnTo>
                  <a:pt x="878354" y="1253033"/>
                </a:lnTo>
                <a:lnTo>
                  <a:pt x="920608" y="1235146"/>
                </a:lnTo>
                <a:lnTo>
                  <a:pt x="961275" y="1214415"/>
                </a:lnTo>
                <a:lnTo>
                  <a:pt x="1000230" y="1190966"/>
                </a:lnTo>
                <a:lnTo>
                  <a:pt x="1037348" y="1164924"/>
                </a:lnTo>
                <a:lnTo>
                  <a:pt x="1072502" y="1136416"/>
                </a:lnTo>
                <a:lnTo>
                  <a:pt x="1105566" y="1105566"/>
                </a:lnTo>
                <a:lnTo>
                  <a:pt x="1136416" y="1072502"/>
                </a:lnTo>
                <a:lnTo>
                  <a:pt x="1164924" y="1037348"/>
                </a:lnTo>
                <a:lnTo>
                  <a:pt x="1190966" y="1000230"/>
                </a:lnTo>
                <a:lnTo>
                  <a:pt x="1214415" y="961275"/>
                </a:lnTo>
                <a:lnTo>
                  <a:pt x="1235146" y="920608"/>
                </a:lnTo>
                <a:lnTo>
                  <a:pt x="1253033" y="878354"/>
                </a:lnTo>
                <a:lnTo>
                  <a:pt x="1267949" y="834641"/>
                </a:lnTo>
                <a:lnTo>
                  <a:pt x="1279770" y="789593"/>
                </a:lnTo>
                <a:lnTo>
                  <a:pt x="1288369" y="743336"/>
                </a:lnTo>
                <a:lnTo>
                  <a:pt x="1293621" y="695996"/>
                </a:lnTo>
                <a:lnTo>
                  <a:pt x="1295400" y="647699"/>
                </a:lnTo>
                <a:lnTo>
                  <a:pt x="1293621" y="599403"/>
                </a:lnTo>
                <a:lnTo>
                  <a:pt x="1288369" y="552063"/>
                </a:lnTo>
                <a:lnTo>
                  <a:pt x="1279770" y="505806"/>
                </a:lnTo>
                <a:lnTo>
                  <a:pt x="1267949" y="460758"/>
                </a:lnTo>
                <a:lnTo>
                  <a:pt x="1253033" y="417045"/>
                </a:lnTo>
                <a:lnTo>
                  <a:pt x="1235146" y="374791"/>
                </a:lnTo>
                <a:lnTo>
                  <a:pt x="1214415" y="334124"/>
                </a:lnTo>
                <a:lnTo>
                  <a:pt x="1190966" y="295169"/>
                </a:lnTo>
                <a:lnTo>
                  <a:pt x="1164924" y="258051"/>
                </a:lnTo>
                <a:lnTo>
                  <a:pt x="1136416" y="222897"/>
                </a:lnTo>
                <a:lnTo>
                  <a:pt x="1105566" y="189833"/>
                </a:lnTo>
                <a:lnTo>
                  <a:pt x="1072502" y="158983"/>
                </a:lnTo>
                <a:lnTo>
                  <a:pt x="1037348" y="130475"/>
                </a:lnTo>
                <a:lnTo>
                  <a:pt x="1000230" y="104433"/>
                </a:lnTo>
                <a:lnTo>
                  <a:pt x="961275" y="80984"/>
                </a:lnTo>
                <a:lnTo>
                  <a:pt x="920608" y="60253"/>
                </a:lnTo>
                <a:lnTo>
                  <a:pt x="878354" y="42366"/>
                </a:lnTo>
                <a:lnTo>
                  <a:pt x="834641" y="27450"/>
                </a:lnTo>
                <a:lnTo>
                  <a:pt x="789593" y="15629"/>
                </a:lnTo>
                <a:lnTo>
                  <a:pt x="743336" y="7030"/>
                </a:lnTo>
                <a:lnTo>
                  <a:pt x="695996" y="1778"/>
                </a:lnTo>
                <a:lnTo>
                  <a:pt x="647700" y="0"/>
                </a:lnTo>
                <a:close/>
              </a:path>
            </a:pathLst>
          </a:custGeom>
          <a:ln w="25400">
            <a:solidFill>
              <a:srgbClr val="010101"/>
            </a:solidFill>
          </a:ln>
        </p:spPr>
        <p:txBody>
          <a:bodyPr wrap="square" lIns="0" tIns="0" rIns="0" bIns="0" rtlCol="0"/>
          <a:lstStyle/>
          <a:p>
            <a:endParaRPr/>
          </a:p>
        </p:txBody>
      </p:sp>
      <p:sp>
        <p:nvSpPr>
          <p:cNvPr id="9" name="object 9"/>
          <p:cNvSpPr txBox="1"/>
          <p:nvPr/>
        </p:nvSpPr>
        <p:spPr>
          <a:xfrm>
            <a:off x="4934203" y="2614676"/>
            <a:ext cx="7118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Core</a:t>
            </a:r>
            <a:r>
              <a:rPr sz="1800" spc="-85" dirty="0">
                <a:latin typeface="Arial"/>
                <a:cs typeface="Arial"/>
              </a:rPr>
              <a:t> </a:t>
            </a:r>
            <a:r>
              <a:rPr sz="1800" dirty="0">
                <a:latin typeface="Arial"/>
                <a:cs typeface="Arial"/>
              </a:rPr>
              <a:t>3</a:t>
            </a:r>
            <a:endParaRPr sz="1800">
              <a:latin typeface="Arial"/>
              <a:cs typeface="Arial"/>
            </a:endParaRPr>
          </a:p>
        </p:txBody>
      </p:sp>
      <p:sp>
        <p:nvSpPr>
          <p:cNvPr id="10" name="object 10"/>
          <p:cNvSpPr/>
          <p:nvPr/>
        </p:nvSpPr>
        <p:spPr>
          <a:xfrm>
            <a:off x="6553200" y="2133600"/>
            <a:ext cx="1295400" cy="1295400"/>
          </a:xfrm>
          <a:custGeom>
            <a:avLst/>
            <a:gdLst/>
            <a:ahLst/>
            <a:cxnLst/>
            <a:rect l="l" t="t" r="r" b="b"/>
            <a:pathLst>
              <a:path w="1295400" h="1295400">
                <a:moveTo>
                  <a:pt x="647700" y="0"/>
                </a:moveTo>
                <a:lnTo>
                  <a:pt x="599403" y="1778"/>
                </a:lnTo>
                <a:lnTo>
                  <a:pt x="552063" y="7030"/>
                </a:lnTo>
                <a:lnTo>
                  <a:pt x="505806" y="15629"/>
                </a:lnTo>
                <a:lnTo>
                  <a:pt x="460758" y="27450"/>
                </a:lnTo>
                <a:lnTo>
                  <a:pt x="417045" y="42366"/>
                </a:lnTo>
                <a:lnTo>
                  <a:pt x="374791" y="60253"/>
                </a:lnTo>
                <a:lnTo>
                  <a:pt x="334124" y="80984"/>
                </a:lnTo>
                <a:lnTo>
                  <a:pt x="295169" y="104433"/>
                </a:lnTo>
                <a:lnTo>
                  <a:pt x="258051" y="130475"/>
                </a:lnTo>
                <a:lnTo>
                  <a:pt x="222897" y="158983"/>
                </a:lnTo>
                <a:lnTo>
                  <a:pt x="189833" y="189833"/>
                </a:lnTo>
                <a:lnTo>
                  <a:pt x="158983" y="222897"/>
                </a:lnTo>
                <a:lnTo>
                  <a:pt x="130475" y="258051"/>
                </a:lnTo>
                <a:lnTo>
                  <a:pt x="104433" y="295169"/>
                </a:lnTo>
                <a:lnTo>
                  <a:pt x="80984" y="334124"/>
                </a:lnTo>
                <a:lnTo>
                  <a:pt x="60253" y="374791"/>
                </a:lnTo>
                <a:lnTo>
                  <a:pt x="42366" y="417045"/>
                </a:lnTo>
                <a:lnTo>
                  <a:pt x="27450" y="460758"/>
                </a:lnTo>
                <a:lnTo>
                  <a:pt x="15629" y="505806"/>
                </a:lnTo>
                <a:lnTo>
                  <a:pt x="7030" y="552063"/>
                </a:lnTo>
                <a:lnTo>
                  <a:pt x="1778" y="599403"/>
                </a:lnTo>
                <a:lnTo>
                  <a:pt x="0" y="647699"/>
                </a:lnTo>
                <a:lnTo>
                  <a:pt x="1778" y="695996"/>
                </a:lnTo>
                <a:lnTo>
                  <a:pt x="7030" y="743336"/>
                </a:lnTo>
                <a:lnTo>
                  <a:pt x="15629" y="789593"/>
                </a:lnTo>
                <a:lnTo>
                  <a:pt x="27450" y="834641"/>
                </a:lnTo>
                <a:lnTo>
                  <a:pt x="42366" y="878354"/>
                </a:lnTo>
                <a:lnTo>
                  <a:pt x="60253" y="920608"/>
                </a:lnTo>
                <a:lnTo>
                  <a:pt x="80984" y="961275"/>
                </a:lnTo>
                <a:lnTo>
                  <a:pt x="104433" y="1000230"/>
                </a:lnTo>
                <a:lnTo>
                  <a:pt x="130475" y="1037348"/>
                </a:lnTo>
                <a:lnTo>
                  <a:pt x="158983" y="1072502"/>
                </a:lnTo>
                <a:lnTo>
                  <a:pt x="189833" y="1105566"/>
                </a:lnTo>
                <a:lnTo>
                  <a:pt x="222897" y="1136416"/>
                </a:lnTo>
                <a:lnTo>
                  <a:pt x="258051" y="1164924"/>
                </a:lnTo>
                <a:lnTo>
                  <a:pt x="295169" y="1190966"/>
                </a:lnTo>
                <a:lnTo>
                  <a:pt x="334124" y="1214415"/>
                </a:lnTo>
                <a:lnTo>
                  <a:pt x="374791" y="1235146"/>
                </a:lnTo>
                <a:lnTo>
                  <a:pt x="417045" y="1253033"/>
                </a:lnTo>
                <a:lnTo>
                  <a:pt x="460758" y="1267949"/>
                </a:lnTo>
                <a:lnTo>
                  <a:pt x="505806" y="1279770"/>
                </a:lnTo>
                <a:lnTo>
                  <a:pt x="552063" y="1288369"/>
                </a:lnTo>
                <a:lnTo>
                  <a:pt x="599403" y="1293621"/>
                </a:lnTo>
                <a:lnTo>
                  <a:pt x="647700" y="1295399"/>
                </a:lnTo>
                <a:lnTo>
                  <a:pt x="695996" y="1293621"/>
                </a:lnTo>
                <a:lnTo>
                  <a:pt x="743336" y="1288369"/>
                </a:lnTo>
                <a:lnTo>
                  <a:pt x="789593" y="1279770"/>
                </a:lnTo>
                <a:lnTo>
                  <a:pt x="834641" y="1267949"/>
                </a:lnTo>
                <a:lnTo>
                  <a:pt x="878354" y="1253033"/>
                </a:lnTo>
                <a:lnTo>
                  <a:pt x="920608" y="1235146"/>
                </a:lnTo>
                <a:lnTo>
                  <a:pt x="961275" y="1214415"/>
                </a:lnTo>
                <a:lnTo>
                  <a:pt x="1000230" y="1190966"/>
                </a:lnTo>
                <a:lnTo>
                  <a:pt x="1037348" y="1164924"/>
                </a:lnTo>
                <a:lnTo>
                  <a:pt x="1072502" y="1136416"/>
                </a:lnTo>
                <a:lnTo>
                  <a:pt x="1105566" y="1105566"/>
                </a:lnTo>
                <a:lnTo>
                  <a:pt x="1136416" y="1072502"/>
                </a:lnTo>
                <a:lnTo>
                  <a:pt x="1164924" y="1037348"/>
                </a:lnTo>
                <a:lnTo>
                  <a:pt x="1190966" y="1000230"/>
                </a:lnTo>
                <a:lnTo>
                  <a:pt x="1214415" y="961275"/>
                </a:lnTo>
                <a:lnTo>
                  <a:pt x="1235146" y="920608"/>
                </a:lnTo>
                <a:lnTo>
                  <a:pt x="1253033" y="878354"/>
                </a:lnTo>
                <a:lnTo>
                  <a:pt x="1267949" y="834641"/>
                </a:lnTo>
                <a:lnTo>
                  <a:pt x="1279770" y="789593"/>
                </a:lnTo>
                <a:lnTo>
                  <a:pt x="1288369" y="743336"/>
                </a:lnTo>
                <a:lnTo>
                  <a:pt x="1293621" y="695996"/>
                </a:lnTo>
                <a:lnTo>
                  <a:pt x="1295400" y="647699"/>
                </a:lnTo>
                <a:lnTo>
                  <a:pt x="1293621" y="599403"/>
                </a:lnTo>
                <a:lnTo>
                  <a:pt x="1288369" y="552063"/>
                </a:lnTo>
                <a:lnTo>
                  <a:pt x="1279770" y="505806"/>
                </a:lnTo>
                <a:lnTo>
                  <a:pt x="1267949" y="460758"/>
                </a:lnTo>
                <a:lnTo>
                  <a:pt x="1253033" y="417045"/>
                </a:lnTo>
                <a:lnTo>
                  <a:pt x="1235146" y="374791"/>
                </a:lnTo>
                <a:lnTo>
                  <a:pt x="1214415" y="334124"/>
                </a:lnTo>
                <a:lnTo>
                  <a:pt x="1190966" y="295169"/>
                </a:lnTo>
                <a:lnTo>
                  <a:pt x="1164924" y="258051"/>
                </a:lnTo>
                <a:lnTo>
                  <a:pt x="1136416" y="222897"/>
                </a:lnTo>
                <a:lnTo>
                  <a:pt x="1105566" y="189833"/>
                </a:lnTo>
                <a:lnTo>
                  <a:pt x="1072502" y="158983"/>
                </a:lnTo>
                <a:lnTo>
                  <a:pt x="1037348" y="130475"/>
                </a:lnTo>
                <a:lnTo>
                  <a:pt x="1000230" y="104433"/>
                </a:lnTo>
                <a:lnTo>
                  <a:pt x="961275" y="80984"/>
                </a:lnTo>
                <a:lnTo>
                  <a:pt x="920608" y="60253"/>
                </a:lnTo>
                <a:lnTo>
                  <a:pt x="878354" y="42366"/>
                </a:lnTo>
                <a:lnTo>
                  <a:pt x="834641" y="27450"/>
                </a:lnTo>
                <a:lnTo>
                  <a:pt x="789593" y="15629"/>
                </a:lnTo>
                <a:lnTo>
                  <a:pt x="743336" y="7030"/>
                </a:lnTo>
                <a:lnTo>
                  <a:pt x="695996" y="1778"/>
                </a:lnTo>
                <a:lnTo>
                  <a:pt x="647700" y="0"/>
                </a:lnTo>
                <a:close/>
              </a:path>
            </a:pathLst>
          </a:custGeom>
          <a:ln w="25400">
            <a:solidFill>
              <a:srgbClr val="010101"/>
            </a:solidFill>
          </a:ln>
        </p:spPr>
        <p:txBody>
          <a:bodyPr wrap="square" lIns="0" tIns="0" rIns="0" bIns="0" rtlCol="0"/>
          <a:lstStyle/>
          <a:p>
            <a:endParaRPr/>
          </a:p>
        </p:txBody>
      </p:sp>
      <p:sp>
        <p:nvSpPr>
          <p:cNvPr id="11" name="object 11"/>
          <p:cNvSpPr txBox="1"/>
          <p:nvPr/>
        </p:nvSpPr>
        <p:spPr>
          <a:xfrm>
            <a:off x="6839204" y="2614676"/>
            <a:ext cx="7118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Core</a:t>
            </a:r>
            <a:r>
              <a:rPr sz="1800" spc="-85" dirty="0">
                <a:latin typeface="Arial"/>
                <a:cs typeface="Arial"/>
              </a:rPr>
              <a:t> </a:t>
            </a:r>
            <a:r>
              <a:rPr sz="1800" dirty="0">
                <a:latin typeface="Arial"/>
                <a:cs typeface="Arial"/>
              </a:rPr>
              <a:t>4</a:t>
            </a:r>
            <a:endParaRPr sz="1800">
              <a:latin typeface="Arial"/>
              <a:cs typeface="Arial"/>
            </a:endParaRPr>
          </a:p>
        </p:txBody>
      </p:sp>
      <p:sp>
        <p:nvSpPr>
          <p:cNvPr id="12" name="object 12"/>
          <p:cNvSpPr/>
          <p:nvPr/>
        </p:nvSpPr>
        <p:spPr>
          <a:xfrm>
            <a:off x="685800" y="3733800"/>
            <a:ext cx="1556385" cy="1216660"/>
          </a:xfrm>
          <a:custGeom>
            <a:avLst/>
            <a:gdLst/>
            <a:ahLst/>
            <a:cxnLst/>
            <a:rect l="l" t="t" r="r" b="b"/>
            <a:pathLst>
              <a:path w="1556385" h="1216660">
                <a:moveTo>
                  <a:pt x="0" y="0"/>
                </a:moveTo>
                <a:lnTo>
                  <a:pt x="0" y="1216152"/>
                </a:lnTo>
                <a:lnTo>
                  <a:pt x="1556004" y="1216152"/>
                </a:lnTo>
                <a:lnTo>
                  <a:pt x="1556004" y="0"/>
                </a:lnTo>
                <a:lnTo>
                  <a:pt x="0" y="0"/>
                </a:lnTo>
                <a:close/>
              </a:path>
            </a:pathLst>
          </a:custGeom>
          <a:ln w="25400">
            <a:solidFill>
              <a:srgbClr val="010101"/>
            </a:solidFill>
          </a:ln>
        </p:spPr>
        <p:txBody>
          <a:bodyPr wrap="square" lIns="0" tIns="0" rIns="0" bIns="0" rtlCol="0"/>
          <a:lstStyle/>
          <a:p>
            <a:endParaRPr/>
          </a:p>
        </p:txBody>
      </p:sp>
      <p:sp>
        <p:nvSpPr>
          <p:cNvPr id="13" name="object 13"/>
          <p:cNvSpPr txBox="1"/>
          <p:nvPr/>
        </p:nvSpPr>
        <p:spPr>
          <a:xfrm>
            <a:off x="778255" y="3773678"/>
            <a:ext cx="1308735" cy="1123950"/>
          </a:xfrm>
          <a:prstGeom prst="rect">
            <a:avLst/>
          </a:prstGeom>
        </p:spPr>
        <p:txBody>
          <a:bodyPr vert="horz" wrap="square" lIns="0" tIns="12700" rIns="0" bIns="0" rtlCol="0">
            <a:spAutoFit/>
          </a:bodyPr>
          <a:lstStyle/>
          <a:p>
            <a:pPr marL="12700" marR="5080" algn="ctr">
              <a:lnSpc>
                <a:spcPct val="100000"/>
              </a:lnSpc>
              <a:spcBef>
                <a:spcPts val="100"/>
              </a:spcBef>
            </a:pPr>
            <a:r>
              <a:rPr sz="1800" dirty="0">
                <a:latin typeface="Arial"/>
                <a:cs typeface="Arial"/>
              </a:rPr>
              <a:t>One </a:t>
            </a:r>
            <a:r>
              <a:rPr sz="1800" spc="-5" dirty="0">
                <a:latin typeface="Arial"/>
                <a:cs typeface="Arial"/>
              </a:rPr>
              <a:t>or</a:t>
            </a:r>
            <a:r>
              <a:rPr sz="1800" spc="-105" dirty="0">
                <a:latin typeface="Arial"/>
                <a:cs typeface="Arial"/>
              </a:rPr>
              <a:t> </a:t>
            </a:r>
            <a:r>
              <a:rPr sz="1800" dirty="0">
                <a:latin typeface="Arial"/>
                <a:cs typeface="Arial"/>
              </a:rPr>
              <a:t>more  </a:t>
            </a:r>
            <a:r>
              <a:rPr sz="1800" spc="-5" dirty="0">
                <a:latin typeface="Arial"/>
                <a:cs typeface="Arial"/>
              </a:rPr>
              <a:t>levels of  </a:t>
            </a:r>
            <a:r>
              <a:rPr sz="1800" dirty="0">
                <a:latin typeface="Arial"/>
                <a:cs typeface="Arial"/>
              </a:rPr>
              <a:t>cache  </a:t>
            </a:r>
            <a:r>
              <a:rPr sz="1800" spc="-5" dirty="0">
                <a:solidFill>
                  <a:srgbClr val="0000FF"/>
                </a:solidFill>
                <a:latin typeface="Arial"/>
                <a:cs typeface="Arial"/>
              </a:rPr>
              <a:t>x=15213</a:t>
            </a:r>
            <a:endParaRPr sz="1800">
              <a:latin typeface="Arial"/>
              <a:cs typeface="Arial"/>
            </a:endParaRPr>
          </a:p>
        </p:txBody>
      </p:sp>
      <p:sp>
        <p:nvSpPr>
          <p:cNvPr id="14" name="object 14"/>
          <p:cNvSpPr/>
          <p:nvPr/>
        </p:nvSpPr>
        <p:spPr>
          <a:xfrm>
            <a:off x="2590800" y="3733800"/>
            <a:ext cx="1556385" cy="1216660"/>
          </a:xfrm>
          <a:custGeom>
            <a:avLst/>
            <a:gdLst/>
            <a:ahLst/>
            <a:cxnLst/>
            <a:rect l="l" t="t" r="r" b="b"/>
            <a:pathLst>
              <a:path w="1556385" h="1216660">
                <a:moveTo>
                  <a:pt x="0" y="0"/>
                </a:moveTo>
                <a:lnTo>
                  <a:pt x="0" y="1216152"/>
                </a:lnTo>
                <a:lnTo>
                  <a:pt x="1556003" y="1216152"/>
                </a:lnTo>
                <a:lnTo>
                  <a:pt x="1556003" y="0"/>
                </a:lnTo>
                <a:lnTo>
                  <a:pt x="0" y="0"/>
                </a:lnTo>
                <a:close/>
              </a:path>
            </a:pathLst>
          </a:custGeom>
          <a:ln w="25400">
            <a:solidFill>
              <a:srgbClr val="010101"/>
            </a:solidFill>
          </a:ln>
        </p:spPr>
        <p:txBody>
          <a:bodyPr wrap="square" lIns="0" tIns="0" rIns="0" bIns="0" rtlCol="0"/>
          <a:lstStyle/>
          <a:p>
            <a:endParaRPr/>
          </a:p>
        </p:txBody>
      </p:sp>
      <p:sp>
        <p:nvSpPr>
          <p:cNvPr id="15" name="object 15"/>
          <p:cNvSpPr txBox="1"/>
          <p:nvPr/>
        </p:nvSpPr>
        <p:spPr>
          <a:xfrm>
            <a:off x="2683255" y="3773678"/>
            <a:ext cx="1308735" cy="848360"/>
          </a:xfrm>
          <a:prstGeom prst="rect">
            <a:avLst/>
          </a:prstGeom>
        </p:spPr>
        <p:txBody>
          <a:bodyPr vert="horz" wrap="square" lIns="0" tIns="12700" rIns="0" bIns="0" rtlCol="0">
            <a:spAutoFit/>
          </a:bodyPr>
          <a:lstStyle/>
          <a:p>
            <a:pPr marL="12065" marR="5080" algn="ctr">
              <a:lnSpc>
                <a:spcPct val="100000"/>
              </a:lnSpc>
              <a:spcBef>
                <a:spcPts val="100"/>
              </a:spcBef>
            </a:pPr>
            <a:r>
              <a:rPr sz="1800" dirty="0">
                <a:latin typeface="Arial"/>
                <a:cs typeface="Arial"/>
              </a:rPr>
              <a:t>One </a:t>
            </a:r>
            <a:r>
              <a:rPr sz="1800" spc="-5" dirty="0">
                <a:latin typeface="Arial"/>
                <a:cs typeface="Arial"/>
              </a:rPr>
              <a:t>or</a:t>
            </a:r>
            <a:r>
              <a:rPr sz="1800" spc="-105" dirty="0">
                <a:latin typeface="Arial"/>
                <a:cs typeface="Arial"/>
              </a:rPr>
              <a:t> </a:t>
            </a:r>
            <a:r>
              <a:rPr sz="1800" dirty="0">
                <a:latin typeface="Arial"/>
                <a:cs typeface="Arial"/>
              </a:rPr>
              <a:t>more  </a:t>
            </a:r>
            <a:r>
              <a:rPr sz="1800" spc="-5" dirty="0">
                <a:latin typeface="Arial"/>
                <a:cs typeface="Arial"/>
              </a:rPr>
              <a:t>levels of  </a:t>
            </a:r>
            <a:r>
              <a:rPr sz="1800" dirty="0">
                <a:latin typeface="Arial"/>
                <a:cs typeface="Arial"/>
              </a:rPr>
              <a:t>cache</a:t>
            </a:r>
            <a:endParaRPr sz="1800">
              <a:latin typeface="Arial"/>
              <a:cs typeface="Arial"/>
            </a:endParaRPr>
          </a:p>
        </p:txBody>
      </p:sp>
      <p:sp>
        <p:nvSpPr>
          <p:cNvPr id="16" name="object 16"/>
          <p:cNvSpPr/>
          <p:nvPr/>
        </p:nvSpPr>
        <p:spPr>
          <a:xfrm>
            <a:off x="4572000" y="3733800"/>
            <a:ext cx="1556385" cy="1216660"/>
          </a:xfrm>
          <a:custGeom>
            <a:avLst/>
            <a:gdLst/>
            <a:ahLst/>
            <a:cxnLst/>
            <a:rect l="l" t="t" r="r" b="b"/>
            <a:pathLst>
              <a:path w="1556385" h="1216660">
                <a:moveTo>
                  <a:pt x="0" y="0"/>
                </a:moveTo>
                <a:lnTo>
                  <a:pt x="0" y="1216152"/>
                </a:lnTo>
                <a:lnTo>
                  <a:pt x="1556003" y="1216152"/>
                </a:lnTo>
                <a:lnTo>
                  <a:pt x="1556003" y="0"/>
                </a:lnTo>
                <a:lnTo>
                  <a:pt x="0" y="0"/>
                </a:lnTo>
                <a:close/>
              </a:path>
            </a:pathLst>
          </a:custGeom>
          <a:ln w="25400">
            <a:solidFill>
              <a:srgbClr val="010101"/>
            </a:solidFill>
          </a:ln>
        </p:spPr>
        <p:txBody>
          <a:bodyPr wrap="square" lIns="0" tIns="0" rIns="0" bIns="0" rtlCol="0"/>
          <a:lstStyle/>
          <a:p>
            <a:endParaRPr/>
          </a:p>
        </p:txBody>
      </p:sp>
      <p:sp>
        <p:nvSpPr>
          <p:cNvPr id="17" name="object 17"/>
          <p:cNvSpPr txBox="1"/>
          <p:nvPr/>
        </p:nvSpPr>
        <p:spPr>
          <a:xfrm>
            <a:off x="4664455" y="3773678"/>
            <a:ext cx="1308735" cy="848360"/>
          </a:xfrm>
          <a:prstGeom prst="rect">
            <a:avLst/>
          </a:prstGeom>
        </p:spPr>
        <p:txBody>
          <a:bodyPr vert="horz" wrap="square" lIns="0" tIns="12700" rIns="0" bIns="0" rtlCol="0">
            <a:spAutoFit/>
          </a:bodyPr>
          <a:lstStyle/>
          <a:p>
            <a:pPr marL="12700" marR="5080" algn="ctr">
              <a:lnSpc>
                <a:spcPct val="100000"/>
              </a:lnSpc>
              <a:spcBef>
                <a:spcPts val="100"/>
              </a:spcBef>
            </a:pPr>
            <a:r>
              <a:rPr sz="1800" dirty="0">
                <a:latin typeface="Arial"/>
                <a:cs typeface="Arial"/>
              </a:rPr>
              <a:t>One </a:t>
            </a:r>
            <a:r>
              <a:rPr sz="1800" spc="-5" dirty="0">
                <a:latin typeface="Arial"/>
                <a:cs typeface="Arial"/>
              </a:rPr>
              <a:t>or</a:t>
            </a:r>
            <a:r>
              <a:rPr sz="1800" spc="-105" dirty="0">
                <a:latin typeface="Arial"/>
                <a:cs typeface="Arial"/>
              </a:rPr>
              <a:t> </a:t>
            </a:r>
            <a:r>
              <a:rPr sz="1800" dirty="0">
                <a:latin typeface="Arial"/>
                <a:cs typeface="Arial"/>
              </a:rPr>
              <a:t>more  </a:t>
            </a:r>
            <a:r>
              <a:rPr sz="1800" spc="-5" dirty="0">
                <a:latin typeface="Arial"/>
                <a:cs typeface="Arial"/>
              </a:rPr>
              <a:t>levels of  </a:t>
            </a:r>
            <a:r>
              <a:rPr sz="1800" dirty="0">
                <a:latin typeface="Arial"/>
                <a:cs typeface="Arial"/>
              </a:rPr>
              <a:t>cache</a:t>
            </a:r>
            <a:endParaRPr sz="1800">
              <a:latin typeface="Arial"/>
              <a:cs typeface="Arial"/>
            </a:endParaRPr>
          </a:p>
        </p:txBody>
      </p:sp>
      <p:sp>
        <p:nvSpPr>
          <p:cNvPr id="18" name="object 18"/>
          <p:cNvSpPr/>
          <p:nvPr/>
        </p:nvSpPr>
        <p:spPr>
          <a:xfrm>
            <a:off x="6477000" y="3733800"/>
            <a:ext cx="1556385" cy="1216660"/>
          </a:xfrm>
          <a:custGeom>
            <a:avLst/>
            <a:gdLst/>
            <a:ahLst/>
            <a:cxnLst/>
            <a:rect l="l" t="t" r="r" b="b"/>
            <a:pathLst>
              <a:path w="1556384" h="1216660">
                <a:moveTo>
                  <a:pt x="0" y="0"/>
                </a:moveTo>
                <a:lnTo>
                  <a:pt x="0" y="1216152"/>
                </a:lnTo>
                <a:lnTo>
                  <a:pt x="1556003" y="1216152"/>
                </a:lnTo>
                <a:lnTo>
                  <a:pt x="1556003" y="0"/>
                </a:lnTo>
                <a:lnTo>
                  <a:pt x="0" y="0"/>
                </a:lnTo>
                <a:close/>
              </a:path>
            </a:pathLst>
          </a:custGeom>
          <a:ln w="25400">
            <a:solidFill>
              <a:srgbClr val="010101"/>
            </a:solidFill>
          </a:ln>
        </p:spPr>
        <p:txBody>
          <a:bodyPr wrap="square" lIns="0" tIns="0" rIns="0" bIns="0" rtlCol="0"/>
          <a:lstStyle/>
          <a:p>
            <a:endParaRPr/>
          </a:p>
        </p:txBody>
      </p:sp>
      <p:sp>
        <p:nvSpPr>
          <p:cNvPr id="19" name="object 19"/>
          <p:cNvSpPr txBox="1"/>
          <p:nvPr/>
        </p:nvSpPr>
        <p:spPr>
          <a:xfrm>
            <a:off x="6569456" y="3773678"/>
            <a:ext cx="1308735" cy="848360"/>
          </a:xfrm>
          <a:prstGeom prst="rect">
            <a:avLst/>
          </a:prstGeom>
        </p:spPr>
        <p:txBody>
          <a:bodyPr vert="horz" wrap="square" lIns="0" tIns="12700" rIns="0" bIns="0" rtlCol="0">
            <a:spAutoFit/>
          </a:bodyPr>
          <a:lstStyle/>
          <a:p>
            <a:pPr marL="12700" marR="5080" algn="ctr">
              <a:lnSpc>
                <a:spcPct val="100000"/>
              </a:lnSpc>
              <a:spcBef>
                <a:spcPts val="100"/>
              </a:spcBef>
            </a:pPr>
            <a:r>
              <a:rPr sz="1800" dirty="0">
                <a:latin typeface="Arial"/>
                <a:cs typeface="Arial"/>
              </a:rPr>
              <a:t>One </a:t>
            </a:r>
            <a:r>
              <a:rPr sz="1800" spc="-5" dirty="0">
                <a:latin typeface="Arial"/>
                <a:cs typeface="Arial"/>
              </a:rPr>
              <a:t>or</a:t>
            </a:r>
            <a:r>
              <a:rPr sz="1800" spc="-105" dirty="0">
                <a:latin typeface="Arial"/>
                <a:cs typeface="Arial"/>
              </a:rPr>
              <a:t> </a:t>
            </a:r>
            <a:r>
              <a:rPr sz="1800" dirty="0">
                <a:latin typeface="Arial"/>
                <a:cs typeface="Arial"/>
              </a:rPr>
              <a:t>more  </a:t>
            </a:r>
            <a:r>
              <a:rPr sz="1800" spc="-5" dirty="0">
                <a:latin typeface="Arial"/>
                <a:cs typeface="Arial"/>
              </a:rPr>
              <a:t>levels of  </a:t>
            </a:r>
            <a:r>
              <a:rPr sz="1800" dirty="0">
                <a:latin typeface="Arial"/>
                <a:cs typeface="Arial"/>
              </a:rPr>
              <a:t>cache</a:t>
            </a:r>
            <a:endParaRPr sz="1800">
              <a:latin typeface="Arial"/>
              <a:cs typeface="Arial"/>
            </a:endParaRPr>
          </a:p>
        </p:txBody>
      </p:sp>
      <p:sp>
        <p:nvSpPr>
          <p:cNvPr id="20" name="object 20"/>
          <p:cNvSpPr/>
          <p:nvPr/>
        </p:nvSpPr>
        <p:spPr>
          <a:xfrm>
            <a:off x="1752600" y="5638800"/>
            <a:ext cx="2226310" cy="941069"/>
          </a:xfrm>
          <a:custGeom>
            <a:avLst/>
            <a:gdLst/>
            <a:ahLst/>
            <a:cxnLst/>
            <a:rect l="l" t="t" r="r" b="b"/>
            <a:pathLst>
              <a:path w="2226310" h="941070">
                <a:moveTo>
                  <a:pt x="0" y="0"/>
                </a:moveTo>
                <a:lnTo>
                  <a:pt x="0" y="941070"/>
                </a:lnTo>
                <a:lnTo>
                  <a:pt x="2225802" y="941070"/>
                </a:lnTo>
                <a:lnTo>
                  <a:pt x="2225802" y="0"/>
                </a:lnTo>
                <a:lnTo>
                  <a:pt x="0" y="0"/>
                </a:lnTo>
                <a:close/>
              </a:path>
            </a:pathLst>
          </a:custGeom>
          <a:ln w="25400">
            <a:solidFill>
              <a:srgbClr val="010101"/>
            </a:solidFill>
          </a:ln>
        </p:spPr>
        <p:txBody>
          <a:bodyPr wrap="square" lIns="0" tIns="0" rIns="0" bIns="0" rtlCol="0"/>
          <a:lstStyle/>
          <a:p>
            <a:endParaRPr/>
          </a:p>
        </p:txBody>
      </p:sp>
      <p:sp>
        <p:nvSpPr>
          <p:cNvPr id="21" name="object 21"/>
          <p:cNvSpPr/>
          <p:nvPr/>
        </p:nvSpPr>
        <p:spPr>
          <a:xfrm>
            <a:off x="1447800" y="3429000"/>
            <a:ext cx="0" cy="304800"/>
          </a:xfrm>
          <a:custGeom>
            <a:avLst/>
            <a:gdLst/>
            <a:ahLst/>
            <a:cxnLst/>
            <a:rect l="l" t="t" r="r" b="b"/>
            <a:pathLst>
              <a:path h="304800">
                <a:moveTo>
                  <a:pt x="0" y="0"/>
                </a:moveTo>
                <a:lnTo>
                  <a:pt x="0" y="304800"/>
                </a:lnTo>
              </a:path>
            </a:pathLst>
          </a:custGeom>
          <a:ln w="25400">
            <a:solidFill>
              <a:srgbClr val="010101"/>
            </a:solidFill>
          </a:ln>
        </p:spPr>
        <p:txBody>
          <a:bodyPr wrap="square" lIns="0" tIns="0" rIns="0" bIns="0" rtlCol="0"/>
          <a:lstStyle/>
          <a:p>
            <a:endParaRPr/>
          </a:p>
        </p:txBody>
      </p:sp>
      <p:sp>
        <p:nvSpPr>
          <p:cNvPr id="22" name="object 22"/>
          <p:cNvSpPr/>
          <p:nvPr/>
        </p:nvSpPr>
        <p:spPr>
          <a:xfrm>
            <a:off x="3352800" y="3429000"/>
            <a:ext cx="0" cy="304800"/>
          </a:xfrm>
          <a:custGeom>
            <a:avLst/>
            <a:gdLst/>
            <a:ahLst/>
            <a:cxnLst/>
            <a:rect l="l" t="t" r="r" b="b"/>
            <a:pathLst>
              <a:path h="304800">
                <a:moveTo>
                  <a:pt x="0" y="0"/>
                </a:moveTo>
                <a:lnTo>
                  <a:pt x="0" y="304800"/>
                </a:lnTo>
              </a:path>
            </a:pathLst>
          </a:custGeom>
          <a:ln w="25400">
            <a:solidFill>
              <a:srgbClr val="010101"/>
            </a:solidFill>
          </a:ln>
        </p:spPr>
        <p:txBody>
          <a:bodyPr wrap="square" lIns="0" tIns="0" rIns="0" bIns="0" rtlCol="0"/>
          <a:lstStyle/>
          <a:p>
            <a:endParaRPr/>
          </a:p>
        </p:txBody>
      </p:sp>
      <p:sp>
        <p:nvSpPr>
          <p:cNvPr id="23" name="object 23"/>
          <p:cNvSpPr/>
          <p:nvPr/>
        </p:nvSpPr>
        <p:spPr>
          <a:xfrm>
            <a:off x="5334000" y="3429000"/>
            <a:ext cx="0" cy="304800"/>
          </a:xfrm>
          <a:custGeom>
            <a:avLst/>
            <a:gdLst/>
            <a:ahLst/>
            <a:cxnLst/>
            <a:rect l="l" t="t" r="r" b="b"/>
            <a:pathLst>
              <a:path h="304800">
                <a:moveTo>
                  <a:pt x="0" y="0"/>
                </a:moveTo>
                <a:lnTo>
                  <a:pt x="0" y="304800"/>
                </a:lnTo>
              </a:path>
            </a:pathLst>
          </a:custGeom>
          <a:ln w="25400">
            <a:solidFill>
              <a:srgbClr val="010101"/>
            </a:solidFill>
          </a:ln>
        </p:spPr>
        <p:txBody>
          <a:bodyPr wrap="square" lIns="0" tIns="0" rIns="0" bIns="0" rtlCol="0"/>
          <a:lstStyle/>
          <a:p>
            <a:endParaRPr/>
          </a:p>
        </p:txBody>
      </p:sp>
      <p:sp>
        <p:nvSpPr>
          <p:cNvPr id="24" name="object 24"/>
          <p:cNvSpPr/>
          <p:nvPr/>
        </p:nvSpPr>
        <p:spPr>
          <a:xfrm>
            <a:off x="7239000" y="3429000"/>
            <a:ext cx="0" cy="304800"/>
          </a:xfrm>
          <a:custGeom>
            <a:avLst/>
            <a:gdLst/>
            <a:ahLst/>
            <a:cxnLst/>
            <a:rect l="l" t="t" r="r" b="b"/>
            <a:pathLst>
              <a:path h="304800">
                <a:moveTo>
                  <a:pt x="0" y="0"/>
                </a:moveTo>
                <a:lnTo>
                  <a:pt x="0" y="304800"/>
                </a:lnTo>
              </a:path>
            </a:pathLst>
          </a:custGeom>
          <a:ln w="25400">
            <a:solidFill>
              <a:srgbClr val="010101"/>
            </a:solidFill>
          </a:ln>
        </p:spPr>
        <p:txBody>
          <a:bodyPr wrap="square" lIns="0" tIns="0" rIns="0" bIns="0" rtlCol="0"/>
          <a:lstStyle/>
          <a:p>
            <a:endParaRPr/>
          </a:p>
        </p:txBody>
      </p:sp>
      <p:sp>
        <p:nvSpPr>
          <p:cNvPr id="25" name="object 25"/>
          <p:cNvSpPr/>
          <p:nvPr/>
        </p:nvSpPr>
        <p:spPr>
          <a:xfrm>
            <a:off x="1524000" y="5257800"/>
            <a:ext cx="6096000" cy="0"/>
          </a:xfrm>
          <a:custGeom>
            <a:avLst/>
            <a:gdLst/>
            <a:ahLst/>
            <a:cxnLst/>
            <a:rect l="l" t="t" r="r" b="b"/>
            <a:pathLst>
              <a:path w="6096000">
                <a:moveTo>
                  <a:pt x="0" y="0"/>
                </a:moveTo>
                <a:lnTo>
                  <a:pt x="6096000" y="0"/>
                </a:lnTo>
              </a:path>
            </a:pathLst>
          </a:custGeom>
          <a:ln w="25400">
            <a:solidFill>
              <a:srgbClr val="010101"/>
            </a:solidFill>
          </a:ln>
        </p:spPr>
        <p:txBody>
          <a:bodyPr wrap="square" lIns="0" tIns="0" rIns="0" bIns="0" rtlCol="0"/>
          <a:lstStyle/>
          <a:p>
            <a:endParaRPr/>
          </a:p>
        </p:txBody>
      </p:sp>
      <p:sp>
        <p:nvSpPr>
          <p:cNvPr id="26" name="object 26"/>
          <p:cNvSpPr/>
          <p:nvPr/>
        </p:nvSpPr>
        <p:spPr>
          <a:xfrm>
            <a:off x="1524000" y="4953000"/>
            <a:ext cx="0" cy="304800"/>
          </a:xfrm>
          <a:custGeom>
            <a:avLst/>
            <a:gdLst/>
            <a:ahLst/>
            <a:cxnLst/>
            <a:rect l="l" t="t" r="r" b="b"/>
            <a:pathLst>
              <a:path h="304800">
                <a:moveTo>
                  <a:pt x="0" y="304800"/>
                </a:moveTo>
                <a:lnTo>
                  <a:pt x="0" y="0"/>
                </a:lnTo>
              </a:path>
            </a:pathLst>
          </a:custGeom>
          <a:ln w="25400">
            <a:solidFill>
              <a:srgbClr val="010101"/>
            </a:solidFill>
          </a:ln>
        </p:spPr>
        <p:txBody>
          <a:bodyPr wrap="square" lIns="0" tIns="0" rIns="0" bIns="0" rtlCol="0"/>
          <a:lstStyle/>
          <a:p>
            <a:endParaRPr/>
          </a:p>
        </p:txBody>
      </p:sp>
      <p:sp>
        <p:nvSpPr>
          <p:cNvPr id="27" name="object 27"/>
          <p:cNvSpPr/>
          <p:nvPr/>
        </p:nvSpPr>
        <p:spPr>
          <a:xfrm>
            <a:off x="7620000" y="4953000"/>
            <a:ext cx="0" cy="304800"/>
          </a:xfrm>
          <a:custGeom>
            <a:avLst/>
            <a:gdLst/>
            <a:ahLst/>
            <a:cxnLst/>
            <a:rect l="l" t="t" r="r" b="b"/>
            <a:pathLst>
              <a:path h="304800">
                <a:moveTo>
                  <a:pt x="0" y="304800"/>
                </a:moveTo>
                <a:lnTo>
                  <a:pt x="0" y="0"/>
                </a:lnTo>
              </a:path>
            </a:pathLst>
          </a:custGeom>
          <a:ln w="25400">
            <a:solidFill>
              <a:srgbClr val="010101"/>
            </a:solidFill>
          </a:ln>
        </p:spPr>
        <p:txBody>
          <a:bodyPr wrap="square" lIns="0" tIns="0" rIns="0" bIns="0" rtlCol="0"/>
          <a:lstStyle/>
          <a:p>
            <a:endParaRPr/>
          </a:p>
        </p:txBody>
      </p:sp>
      <p:sp>
        <p:nvSpPr>
          <p:cNvPr id="28" name="object 28"/>
          <p:cNvSpPr/>
          <p:nvPr/>
        </p:nvSpPr>
        <p:spPr>
          <a:xfrm>
            <a:off x="3352800" y="4953000"/>
            <a:ext cx="0" cy="304800"/>
          </a:xfrm>
          <a:custGeom>
            <a:avLst/>
            <a:gdLst/>
            <a:ahLst/>
            <a:cxnLst/>
            <a:rect l="l" t="t" r="r" b="b"/>
            <a:pathLst>
              <a:path h="304800">
                <a:moveTo>
                  <a:pt x="0" y="0"/>
                </a:moveTo>
                <a:lnTo>
                  <a:pt x="0" y="304800"/>
                </a:lnTo>
              </a:path>
            </a:pathLst>
          </a:custGeom>
          <a:ln w="25400">
            <a:solidFill>
              <a:srgbClr val="010101"/>
            </a:solidFill>
          </a:ln>
        </p:spPr>
        <p:txBody>
          <a:bodyPr wrap="square" lIns="0" tIns="0" rIns="0" bIns="0" rtlCol="0"/>
          <a:lstStyle/>
          <a:p>
            <a:endParaRPr/>
          </a:p>
        </p:txBody>
      </p:sp>
      <p:sp>
        <p:nvSpPr>
          <p:cNvPr id="29" name="object 29"/>
          <p:cNvSpPr/>
          <p:nvPr/>
        </p:nvSpPr>
        <p:spPr>
          <a:xfrm>
            <a:off x="5334000" y="4953000"/>
            <a:ext cx="0" cy="304800"/>
          </a:xfrm>
          <a:custGeom>
            <a:avLst/>
            <a:gdLst/>
            <a:ahLst/>
            <a:cxnLst/>
            <a:rect l="l" t="t" r="r" b="b"/>
            <a:pathLst>
              <a:path h="304800">
                <a:moveTo>
                  <a:pt x="0" y="0"/>
                </a:moveTo>
                <a:lnTo>
                  <a:pt x="0" y="304800"/>
                </a:lnTo>
              </a:path>
            </a:pathLst>
          </a:custGeom>
          <a:ln w="25400">
            <a:solidFill>
              <a:srgbClr val="010101"/>
            </a:solidFill>
          </a:ln>
        </p:spPr>
        <p:txBody>
          <a:bodyPr wrap="square" lIns="0" tIns="0" rIns="0" bIns="0" rtlCol="0"/>
          <a:lstStyle/>
          <a:p>
            <a:endParaRPr/>
          </a:p>
        </p:txBody>
      </p:sp>
      <p:sp>
        <p:nvSpPr>
          <p:cNvPr id="30" name="object 30"/>
          <p:cNvSpPr/>
          <p:nvPr/>
        </p:nvSpPr>
        <p:spPr>
          <a:xfrm>
            <a:off x="2743200" y="5257800"/>
            <a:ext cx="0" cy="381000"/>
          </a:xfrm>
          <a:custGeom>
            <a:avLst/>
            <a:gdLst/>
            <a:ahLst/>
            <a:cxnLst/>
            <a:rect l="l" t="t" r="r" b="b"/>
            <a:pathLst>
              <a:path h="381000">
                <a:moveTo>
                  <a:pt x="0" y="0"/>
                </a:moveTo>
                <a:lnTo>
                  <a:pt x="0" y="381000"/>
                </a:lnTo>
              </a:path>
            </a:pathLst>
          </a:custGeom>
          <a:ln w="25400">
            <a:solidFill>
              <a:srgbClr val="010101"/>
            </a:solidFill>
          </a:ln>
        </p:spPr>
        <p:txBody>
          <a:bodyPr wrap="square" lIns="0" tIns="0" rIns="0" bIns="0" rtlCol="0"/>
          <a:lstStyle/>
          <a:p>
            <a:endParaRPr/>
          </a:p>
        </p:txBody>
      </p:sp>
      <p:sp>
        <p:nvSpPr>
          <p:cNvPr id="31" name="object 31"/>
          <p:cNvSpPr/>
          <p:nvPr/>
        </p:nvSpPr>
        <p:spPr>
          <a:xfrm>
            <a:off x="457200" y="1905000"/>
            <a:ext cx="7848600" cy="3505200"/>
          </a:xfrm>
          <a:custGeom>
            <a:avLst/>
            <a:gdLst/>
            <a:ahLst/>
            <a:cxnLst/>
            <a:rect l="l" t="t" r="r" b="b"/>
            <a:pathLst>
              <a:path w="7848600" h="3505200">
                <a:moveTo>
                  <a:pt x="0" y="0"/>
                </a:moveTo>
                <a:lnTo>
                  <a:pt x="0" y="3505200"/>
                </a:lnTo>
                <a:lnTo>
                  <a:pt x="7848600" y="3505199"/>
                </a:lnTo>
                <a:lnTo>
                  <a:pt x="7848600" y="0"/>
                </a:lnTo>
                <a:lnTo>
                  <a:pt x="0" y="0"/>
                </a:lnTo>
                <a:close/>
              </a:path>
            </a:pathLst>
          </a:custGeom>
          <a:ln w="25400">
            <a:solidFill>
              <a:srgbClr val="018001"/>
            </a:solidFill>
          </a:ln>
        </p:spPr>
        <p:txBody>
          <a:bodyPr wrap="square" lIns="0" tIns="0" rIns="0" bIns="0" rtlCol="0"/>
          <a:lstStyle/>
          <a:p>
            <a:endParaRPr/>
          </a:p>
        </p:txBody>
      </p:sp>
      <p:sp>
        <p:nvSpPr>
          <p:cNvPr id="32" name="object 32"/>
          <p:cNvSpPr txBox="1"/>
          <p:nvPr/>
        </p:nvSpPr>
        <p:spPr>
          <a:xfrm>
            <a:off x="6327902" y="5538290"/>
            <a:ext cx="1845310" cy="337820"/>
          </a:xfrm>
          <a:prstGeom prst="rect">
            <a:avLst/>
          </a:prstGeom>
        </p:spPr>
        <p:txBody>
          <a:bodyPr vert="horz" wrap="square" lIns="0" tIns="0" rIns="0" bIns="0" rtlCol="0">
            <a:spAutoFit/>
          </a:bodyPr>
          <a:lstStyle/>
          <a:p>
            <a:pPr marL="12700">
              <a:lnSpc>
                <a:spcPts val="2535"/>
              </a:lnSpc>
            </a:pPr>
            <a:r>
              <a:rPr sz="2200" dirty="0">
                <a:solidFill>
                  <a:srgbClr val="008000"/>
                </a:solidFill>
                <a:latin typeface="Arial"/>
                <a:cs typeface="Arial"/>
              </a:rPr>
              <a:t>multi-core</a:t>
            </a:r>
            <a:r>
              <a:rPr sz="2200" spc="-75" dirty="0">
                <a:solidFill>
                  <a:srgbClr val="008000"/>
                </a:solidFill>
                <a:latin typeface="Arial"/>
                <a:cs typeface="Arial"/>
              </a:rPr>
              <a:t> </a:t>
            </a:r>
            <a:r>
              <a:rPr sz="2200" dirty="0">
                <a:solidFill>
                  <a:srgbClr val="008000"/>
                </a:solidFill>
                <a:latin typeface="Arial"/>
                <a:cs typeface="Arial"/>
              </a:rPr>
              <a:t>chip</a:t>
            </a:r>
            <a:endParaRPr sz="2200">
              <a:latin typeface="Arial"/>
              <a:cs typeface="Arial"/>
            </a:endParaRPr>
          </a:p>
        </p:txBody>
      </p:sp>
      <p:sp>
        <p:nvSpPr>
          <p:cNvPr id="33" name="object 33"/>
          <p:cNvSpPr txBox="1"/>
          <p:nvPr/>
        </p:nvSpPr>
        <p:spPr>
          <a:xfrm>
            <a:off x="2160523" y="5974651"/>
            <a:ext cx="1409700" cy="555625"/>
          </a:xfrm>
          <a:prstGeom prst="rect">
            <a:avLst/>
          </a:prstGeom>
        </p:spPr>
        <p:txBody>
          <a:bodyPr vert="horz" wrap="square" lIns="0" tIns="0" rIns="0" bIns="0" rtlCol="0">
            <a:spAutoFit/>
          </a:bodyPr>
          <a:lstStyle/>
          <a:p>
            <a:pPr marL="262890" marR="5080" indent="-250825">
              <a:lnSpc>
                <a:spcPts val="2160"/>
              </a:lnSpc>
            </a:pPr>
            <a:r>
              <a:rPr sz="1800" dirty="0">
                <a:latin typeface="Arial"/>
                <a:cs typeface="Arial"/>
              </a:rPr>
              <a:t>Main</a:t>
            </a:r>
            <a:r>
              <a:rPr sz="1800" spc="-105" dirty="0">
                <a:latin typeface="Arial"/>
                <a:cs typeface="Arial"/>
              </a:rPr>
              <a:t> </a:t>
            </a:r>
            <a:r>
              <a:rPr sz="1800" dirty="0">
                <a:latin typeface="Arial"/>
                <a:cs typeface="Arial"/>
              </a:rPr>
              <a:t>memory  </a:t>
            </a:r>
            <a:r>
              <a:rPr sz="1800" spc="-5" dirty="0">
                <a:solidFill>
                  <a:srgbClr val="0000FF"/>
                </a:solidFill>
                <a:latin typeface="Arial"/>
                <a:cs typeface="Arial"/>
              </a:rPr>
              <a:t>x=15213</a:t>
            </a:r>
            <a:endParaRPr sz="1800">
              <a:latin typeface="Arial"/>
              <a:cs typeface="Arial"/>
            </a:endParaRPr>
          </a:p>
        </p:txBody>
      </p:sp>
      <p:sp>
        <p:nvSpPr>
          <p:cNvPr id="34" name="object 34"/>
          <p:cNvSpPr txBox="1">
            <a:spLocks noGrp="1"/>
          </p:cNvSpPr>
          <p:nvPr>
            <p:ph type="sldNum" sz="quarter" idx="4294967295"/>
          </p:nvPr>
        </p:nvSpPr>
        <p:spPr>
          <a:xfrm>
            <a:off x="8343645" y="6293072"/>
            <a:ext cx="276859" cy="252729"/>
          </a:xfrm>
          <a:prstGeom prst="rect">
            <a:avLst/>
          </a:prstGeom>
        </p:spPr>
        <p:txBody>
          <a:bodyPr vert="horz" wrap="square" lIns="0" tIns="0" rIns="0" bIns="0" rtlCol="0">
            <a:spAutoFit/>
          </a:bodyPr>
          <a:lstStyle/>
          <a:p>
            <a:pPr marL="25400">
              <a:lnSpc>
                <a:spcPts val="1870"/>
              </a:lnSpc>
            </a:pPr>
            <a:fld id="{81D60167-4931-47E6-BA6A-407CBD079E47}" type="slidenum">
              <a:rPr dirty="0"/>
              <a:pPr marL="25400">
                <a:lnSpc>
                  <a:spcPts val="1870"/>
                </a:lnSpc>
              </a:pPr>
              <a:t>55</a:t>
            </a:fld>
            <a:endParaRPr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2066" y="208280"/>
            <a:ext cx="7579995" cy="695960"/>
          </a:xfrm>
          <a:prstGeom prst="rect">
            <a:avLst/>
          </a:prstGeom>
        </p:spPr>
        <p:txBody>
          <a:bodyPr vert="horz" wrap="square" lIns="0" tIns="12065" rIns="0" bIns="0" rtlCol="0">
            <a:spAutoFit/>
          </a:bodyPr>
          <a:lstStyle/>
          <a:p>
            <a:pPr marL="12700">
              <a:lnSpc>
                <a:spcPct val="100000"/>
              </a:lnSpc>
              <a:spcBef>
                <a:spcPts val="95"/>
              </a:spcBef>
            </a:pPr>
            <a:r>
              <a:rPr sz="4400" spc="-5" dirty="0"/>
              <a:t>The cache coherence</a:t>
            </a:r>
            <a:r>
              <a:rPr sz="4400" spc="20" dirty="0"/>
              <a:t> </a:t>
            </a:r>
            <a:r>
              <a:rPr sz="4400" spc="-5" dirty="0"/>
              <a:t>problem</a:t>
            </a:r>
            <a:endParaRPr sz="4400"/>
          </a:p>
        </p:txBody>
      </p:sp>
      <p:sp>
        <p:nvSpPr>
          <p:cNvPr id="3" name="object 3"/>
          <p:cNvSpPr txBox="1"/>
          <p:nvPr/>
        </p:nvSpPr>
        <p:spPr>
          <a:xfrm>
            <a:off x="460501" y="1165351"/>
            <a:ext cx="2686685" cy="513080"/>
          </a:xfrm>
          <a:prstGeom prst="rect">
            <a:avLst/>
          </a:prstGeom>
        </p:spPr>
        <p:txBody>
          <a:bodyPr vert="horz" wrap="square" lIns="0" tIns="12065" rIns="0" bIns="0" rtlCol="0">
            <a:spAutoFit/>
          </a:bodyPr>
          <a:lstStyle/>
          <a:p>
            <a:pPr marL="12700">
              <a:lnSpc>
                <a:spcPct val="100000"/>
              </a:lnSpc>
              <a:spcBef>
                <a:spcPts val="95"/>
              </a:spcBef>
            </a:pPr>
            <a:r>
              <a:rPr sz="3200" spc="-5" dirty="0">
                <a:latin typeface="Arial"/>
                <a:cs typeface="Arial"/>
              </a:rPr>
              <a:t>Core 2 reads</a:t>
            </a:r>
            <a:r>
              <a:rPr sz="3200" spc="-95" dirty="0">
                <a:latin typeface="Arial"/>
                <a:cs typeface="Arial"/>
              </a:rPr>
              <a:t> </a:t>
            </a:r>
            <a:r>
              <a:rPr sz="3200" spc="-5" dirty="0">
                <a:latin typeface="Arial"/>
                <a:cs typeface="Arial"/>
              </a:rPr>
              <a:t>x</a:t>
            </a:r>
            <a:endParaRPr sz="3200">
              <a:latin typeface="Arial"/>
              <a:cs typeface="Arial"/>
            </a:endParaRPr>
          </a:p>
        </p:txBody>
      </p:sp>
      <p:sp>
        <p:nvSpPr>
          <p:cNvPr id="4" name="object 4"/>
          <p:cNvSpPr/>
          <p:nvPr/>
        </p:nvSpPr>
        <p:spPr>
          <a:xfrm>
            <a:off x="838200" y="2133600"/>
            <a:ext cx="1295400" cy="1295400"/>
          </a:xfrm>
          <a:custGeom>
            <a:avLst/>
            <a:gdLst/>
            <a:ahLst/>
            <a:cxnLst/>
            <a:rect l="l" t="t" r="r" b="b"/>
            <a:pathLst>
              <a:path w="1295400" h="1295400">
                <a:moveTo>
                  <a:pt x="647699" y="0"/>
                </a:moveTo>
                <a:lnTo>
                  <a:pt x="599403" y="1778"/>
                </a:lnTo>
                <a:lnTo>
                  <a:pt x="552063" y="7030"/>
                </a:lnTo>
                <a:lnTo>
                  <a:pt x="505806" y="15629"/>
                </a:lnTo>
                <a:lnTo>
                  <a:pt x="460758" y="27450"/>
                </a:lnTo>
                <a:lnTo>
                  <a:pt x="417045" y="42366"/>
                </a:lnTo>
                <a:lnTo>
                  <a:pt x="374791" y="60253"/>
                </a:lnTo>
                <a:lnTo>
                  <a:pt x="334124" y="80984"/>
                </a:lnTo>
                <a:lnTo>
                  <a:pt x="295169" y="104433"/>
                </a:lnTo>
                <a:lnTo>
                  <a:pt x="258051" y="130475"/>
                </a:lnTo>
                <a:lnTo>
                  <a:pt x="222897" y="158983"/>
                </a:lnTo>
                <a:lnTo>
                  <a:pt x="189833" y="189833"/>
                </a:lnTo>
                <a:lnTo>
                  <a:pt x="158983" y="222897"/>
                </a:lnTo>
                <a:lnTo>
                  <a:pt x="130475" y="258051"/>
                </a:lnTo>
                <a:lnTo>
                  <a:pt x="104433" y="295169"/>
                </a:lnTo>
                <a:lnTo>
                  <a:pt x="80984" y="334124"/>
                </a:lnTo>
                <a:lnTo>
                  <a:pt x="60253" y="374791"/>
                </a:lnTo>
                <a:lnTo>
                  <a:pt x="42366" y="417045"/>
                </a:lnTo>
                <a:lnTo>
                  <a:pt x="27450" y="460758"/>
                </a:lnTo>
                <a:lnTo>
                  <a:pt x="15629" y="505806"/>
                </a:lnTo>
                <a:lnTo>
                  <a:pt x="7030" y="552063"/>
                </a:lnTo>
                <a:lnTo>
                  <a:pt x="1778" y="599403"/>
                </a:lnTo>
                <a:lnTo>
                  <a:pt x="0" y="647700"/>
                </a:lnTo>
                <a:lnTo>
                  <a:pt x="1778" y="695996"/>
                </a:lnTo>
                <a:lnTo>
                  <a:pt x="7030" y="743336"/>
                </a:lnTo>
                <a:lnTo>
                  <a:pt x="15629" y="789593"/>
                </a:lnTo>
                <a:lnTo>
                  <a:pt x="27450" y="834641"/>
                </a:lnTo>
                <a:lnTo>
                  <a:pt x="42366" y="878354"/>
                </a:lnTo>
                <a:lnTo>
                  <a:pt x="60253" y="920608"/>
                </a:lnTo>
                <a:lnTo>
                  <a:pt x="80984" y="961275"/>
                </a:lnTo>
                <a:lnTo>
                  <a:pt x="104433" y="1000230"/>
                </a:lnTo>
                <a:lnTo>
                  <a:pt x="130475" y="1037348"/>
                </a:lnTo>
                <a:lnTo>
                  <a:pt x="158983" y="1072502"/>
                </a:lnTo>
                <a:lnTo>
                  <a:pt x="189833" y="1105566"/>
                </a:lnTo>
                <a:lnTo>
                  <a:pt x="222897" y="1136416"/>
                </a:lnTo>
                <a:lnTo>
                  <a:pt x="258051" y="1164924"/>
                </a:lnTo>
                <a:lnTo>
                  <a:pt x="295169" y="1190966"/>
                </a:lnTo>
                <a:lnTo>
                  <a:pt x="334124" y="1214415"/>
                </a:lnTo>
                <a:lnTo>
                  <a:pt x="374791" y="1235146"/>
                </a:lnTo>
                <a:lnTo>
                  <a:pt x="417045" y="1253033"/>
                </a:lnTo>
                <a:lnTo>
                  <a:pt x="460758" y="1267949"/>
                </a:lnTo>
                <a:lnTo>
                  <a:pt x="505806" y="1279770"/>
                </a:lnTo>
                <a:lnTo>
                  <a:pt x="552063" y="1288369"/>
                </a:lnTo>
                <a:lnTo>
                  <a:pt x="599403" y="1293621"/>
                </a:lnTo>
                <a:lnTo>
                  <a:pt x="647700" y="1295400"/>
                </a:lnTo>
                <a:lnTo>
                  <a:pt x="695996" y="1293621"/>
                </a:lnTo>
                <a:lnTo>
                  <a:pt x="743336" y="1288369"/>
                </a:lnTo>
                <a:lnTo>
                  <a:pt x="789593" y="1279770"/>
                </a:lnTo>
                <a:lnTo>
                  <a:pt x="834641" y="1267949"/>
                </a:lnTo>
                <a:lnTo>
                  <a:pt x="878354" y="1253033"/>
                </a:lnTo>
                <a:lnTo>
                  <a:pt x="920608" y="1235146"/>
                </a:lnTo>
                <a:lnTo>
                  <a:pt x="961275" y="1214415"/>
                </a:lnTo>
                <a:lnTo>
                  <a:pt x="1000230" y="1190966"/>
                </a:lnTo>
                <a:lnTo>
                  <a:pt x="1037348" y="1164924"/>
                </a:lnTo>
                <a:lnTo>
                  <a:pt x="1072502" y="1136416"/>
                </a:lnTo>
                <a:lnTo>
                  <a:pt x="1105566" y="1105566"/>
                </a:lnTo>
                <a:lnTo>
                  <a:pt x="1136416" y="1072502"/>
                </a:lnTo>
                <a:lnTo>
                  <a:pt x="1164924" y="1037348"/>
                </a:lnTo>
                <a:lnTo>
                  <a:pt x="1190966" y="1000230"/>
                </a:lnTo>
                <a:lnTo>
                  <a:pt x="1214415" y="961275"/>
                </a:lnTo>
                <a:lnTo>
                  <a:pt x="1235146" y="920608"/>
                </a:lnTo>
                <a:lnTo>
                  <a:pt x="1253033" y="878354"/>
                </a:lnTo>
                <a:lnTo>
                  <a:pt x="1267949" y="834641"/>
                </a:lnTo>
                <a:lnTo>
                  <a:pt x="1279770" y="789593"/>
                </a:lnTo>
                <a:lnTo>
                  <a:pt x="1288369" y="743336"/>
                </a:lnTo>
                <a:lnTo>
                  <a:pt x="1293621" y="695996"/>
                </a:lnTo>
                <a:lnTo>
                  <a:pt x="1295400" y="647700"/>
                </a:lnTo>
                <a:lnTo>
                  <a:pt x="1293621" y="599403"/>
                </a:lnTo>
                <a:lnTo>
                  <a:pt x="1288369" y="552063"/>
                </a:lnTo>
                <a:lnTo>
                  <a:pt x="1279770" y="505806"/>
                </a:lnTo>
                <a:lnTo>
                  <a:pt x="1267949" y="460758"/>
                </a:lnTo>
                <a:lnTo>
                  <a:pt x="1253033" y="417045"/>
                </a:lnTo>
                <a:lnTo>
                  <a:pt x="1235146" y="374791"/>
                </a:lnTo>
                <a:lnTo>
                  <a:pt x="1214415" y="334124"/>
                </a:lnTo>
                <a:lnTo>
                  <a:pt x="1190966" y="295169"/>
                </a:lnTo>
                <a:lnTo>
                  <a:pt x="1164924" y="258051"/>
                </a:lnTo>
                <a:lnTo>
                  <a:pt x="1136416" y="222897"/>
                </a:lnTo>
                <a:lnTo>
                  <a:pt x="1105566" y="189833"/>
                </a:lnTo>
                <a:lnTo>
                  <a:pt x="1072502" y="158983"/>
                </a:lnTo>
                <a:lnTo>
                  <a:pt x="1037348" y="130475"/>
                </a:lnTo>
                <a:lnTo>
                  <a:pt x="1000230" y="104433"/>
                </a:lnTo>
                <a:lnTo>
                  <a:pt x="961275" y="80984"/>
                </a:lnTo>
                <a:lnTo>
                  <a:pt x="920608" y="60253"/>
                </a:lnTo>
                <a:lnTo>
                  <a:pt x="878354" y="42366"/>
                </a:lnTo>
                <a:lnTo>
                  <a:pt x="834641" y="27450"/>
                </a:lnTo>
                <a:lnTo>
                  <a:pt x="789593" y="15629"/>
                </a:lnTo>
                <a:lnTo>
                  <a:pt x="743336" y="7030"/>
                </a:lnTo>
                <a:lnTo>
                  <a:pt x="695996" y="1778"/>
                </a:lnTo>
                <a:lnTo>
                  <a:pt x="647699" y="0"/>
                </a:lnTo>
                <a:close/>
              </a:path>
            </a:pathLst>
          </a:custGeom>
          <a:ln w="25400">
            <a:solidFill>
              <a:srgbClr val="010101"/>
            </a:solidFill>
          </a:ln>
        </p:spPr>
        <p:txBody>
          <a:bodyPr wrap="square" lIns="0" tIns="0" rIns="0" bIns="0" rtlCol="0"/>
          <a:lstStyle/>
          <a:p>
            <a:endParaRPr/>
          </a:p>
        </p:txBody>
      </p:sp>
      <p:sp>
        <p:nvSpPr>
          <p:cNvPr id="5" name="object 5"/>
          <p:cNvSpPr txBox="1"/>
          <p:nvPr/>
        </p:nvSpPr>
        <p:spPr>
          <a:xfrm>
            <a:off x="1124203" y="2614676"/>
            <a:ext cx="7118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Core</a:t>
            </a:r>
            <a:r>
              <a:rPr sz="1800" spc="-85" dirty="0">
                <a:latin typeface="Arial"/>
                <a:cs typeface="Arial"/>
              </a:rPr>
              <a:t> </a:t>
            </a:r>
            <a:r>
              <a:rPr sz="1800" dirty="0">
                <a:latin typeface="Arial"/>
                <a:cs typeface="Arial"/>
              </a:rPr>
              <a:t>1</a:t>
            </a:r>
            <a:endParaRPr sz="1800">
              <a:latin typeface="Arial"/>
              <a:cs typeface="Arial"/>
            </a:endParaRPr>
          </a:p>
        </p:txBody>
      </p:sp>
      <p:sp>
        <p:nvSpPr>
          <p:cNvPr id="6" name="object 6"/>
          <p:cNvSpPr/>
          <p:nvPr/>
        </p:nvSpPr>
        <p:spPr>
          <a:xfrm>
            <a:off x="2743200" y="2133600"/>
            <a:ext cx="1295400" cy="1295400"/>
          </a:xfrm>
          <a:custGeom>
            <a:avLst/>
            <a:gdLst/>
            <a:ahLst/>
            <a:cxnLst/>
            <a:rect l="l" t="t" r="r" b="b"/>
            <a:pathLst>
              <a:path w="1295400" h="1295400">
                <a:moveTo>
                  <a:pt x="647699" y="0"/>
                </a:moveTo>
                <a:lnTo>
                  <a:pt x="599403" y="1778"/>
                </a:lnTo>
                <a:lnTo>
                  <a:pt x="552063" y="7030"/>
                </a:lnTo>
                <a:lnTo>
                  <a:pt x="505806" y="15629"/>
                </a:lnTo>
                <a:lnTo>
                  <a:pt x="460758" y="27450"/>
                </a:lnTo>
                <a:lnTo>
                  <a:pt x="417045" y="42366"/>
                </a:lnTo>
                <a:lnTo>
                  <a:pt x="374791" y="60253"/>
                </a:lnTo>
                <a:lnTo>
                  <a:pt x="334124" y="80984"/>
                </a:lnTo>
                <a:lnTo>
                  <a:pt x="295169" y="104433"/>
                </a:lnTo>
                <a:lnTo>
                  <a:pt x="258051" y="130475"/>
                </a:lnTo>
                <a:lnTo>
                  <a:pt x="222897" y="158983"/>
                </a:lnTo>
                <a:lnTo>
                  <a:pt x="189833" y="189833"/>
                </a:lnTo>
                <a:lnTo>
                  <a:pt x="158983" y="222897"/>
                </a:lnTo>
                <a:lnTo>
                  <a:pt x="130475" y="258051"/>
                </a:lnTo>
                <a:lnTo>
                  <a:pt x="104433" y="295169"/>
                </a:lnTo>
                <a:lnTo>
                  <a:pt x="80984" y="334124"/>
                </a:lnTo>
                <a:lnTo>
                  <a:pt x="60253" y="374791"/>
                </a:lnTo>
                <a:lnTo>
                  <a:pt x="42366" y="417045"/>
                </a:lnTo>
                <a:lnTo>
                  <a:pt x="27450" y="460758"/>
                </a:lnTo>
                <a:lnTo>
                  <a:pt x="15629" y="505806"/>
                </a:lnTo>
                <a:lnTo>
                  <a:pt x="7030" y="552063"/>
                </a:lnTo>
                <a:lnTo>
                  <a:pt x="1778" y="599403"/>
                </a:lnTo>
                <a:lnTo>
                  <a:pt x="0" y="647699"/>
                </a:lnTo>
                <a:lnTo>
                  <a:pt x="1778" y="695996"/>
                </a:lnTo>
                <a:lnTo>
                  <a:pt x="7030" y="743336"/>
                </a:lnTo>
                <a:lnTo>
                  <a:pt x="15629" y="789593"/>
                </a:lnTo>
                <a:lnTo>
                  <a:pt x="27450" y="834641"/>
                </a:lnTo>
                <a:lnTo>
                  <a:pt x="42366" y="878354"/>
                </a:lnTo>
                <a:lnTo>
                  <a:pt x="60253" y="920608"/>
                </a:lnTo>
                <a:lnTo>
                  <a:pt x="80984" y="961275"/>
                </a:lnTo>
                <a:lnTo>
                  <a:pt x="104433" y="1000230"/>
                </a:lnTo>
                <a:lnTo>
                  <a:pt x="130475" y="1037348"/>
                </a:lnTo>
                <a:lnTo>
                  <a:pt x="158983" y="1072502"/>
                </a:lnTo>
                <a:lnTo>
                  <a:pt x="189833" y="1105566"/>
                </a:lnTo>
                <a:lnTo>
                  <a:pt x="222897" y="1136416"/>
                </a:lnTo>
                <a:lnTo>
                  <a:pt x="258051" y="1164924"/>
                </a:lnTo>
                <a:lnTo>
                  <a:pt x="295169" y="1190966"/>
                </a:lnTo>
                <a:lnTo>
                  <a:pt x="334124" y="1214415"/>
                </a:lnTo>
                <a:lnTo>
                  <a:pt x="374791" y="1235146"/>
                </a:lnTo>
                <a:lnTo>
                  <a:pt x="417045" y="1253033"/>
                </a:lnTo>
                <a:lnTo>
                  <a:pt x="460758" y="1267949"/>
                </a:lnTo>
                <a:lnTo>
                  <a:pt x="505806" y="1279770"/>
                </a:lnTo>
                <a:lnTo>
                  <a:pt x="552063" y="1288369"/>
                </a:lnTo>
                <a:lnTo>
                  <a:pt x="599403" y="1293621"/>
                </a:lnTo>
                <a:lnTo>
                  <a:pt x="647699" y="1295400"/>
                </a:lnTo>
                <a:lnTo>
                  <a:pt x="695996" y="1293621"/>
                </a:lnTo>
                <a:lnTo>
                  <a:pt x="743336" y="1288369"/>
                </a:lnTo>
                <a:lnTo>
                  <a:pt x="789593" y="1279770"/>
                </a:lnTo>
                <a:lnTo>
                  <a:pt x="834641" y="1267949"/>
                </a:lnTo>
                <a:lnTo>
                  <a:pt x="878354" y="1253033"/>
                </a:lnTo>
                <a:lnTo>
                  <a:pt x="920608" y="1235146"/>
                </a:lnTo>
                <a:lnTo>
                  <a:pt x="961275" y="1214415"/>
                </a:lnTo>
                <a:lnTo>
                  <a:pt x="1000230" y="1190966"/>
                </a:lnTo>
                <a:lnTo>
                  <a:pt x="1037348" y="1164924"/>
                </a:lnTo>
                <a:lnTo>
                  <a:pt x="1072502" y="1136416"/>
                </a:lnTo>
                <a:lnTo>
                  <a:pt x="1105566" y="1105566"/>
                </a:lnTo>
                <a:lnTo>
                  <a:pt x="1136416" y="1072502"/>
                </a:lnTo>
                <a:lnTo>
                  <a:pt x="1164924" y="1037348"/>
                </a:lnTo>
                <a:lnTo>
                  <a:pt x="1190966" y="1000230"/>
                </a:lnTo>
                <a:lnTo>
                  <a:pt x="1214415" y="961275"/>
                </a:lnTo>
                <a:lnTo>
                  <a:pt x="1235146" y="920608"/>
                </a:lnTo>
                <a:lnTo>
                  <a:pt x="1253033" y="878354"/>
                </a:lnTo>
                <a:lnTo>
                  <a:pt x="1267949" y="834641"/>
                </a:lnTo>
                <a:lnTo>
                  <a:pt x="1279770" y="789593"/>
                </a:lnTo>
                <a:lnTo>
                  <a:pt x="1288369" y="743336"/>
                </a:lnTo>
                <a:lnTo>
                  <a:pt x="1293621" y="695996"/>
                </a:lnTo>
                <a:lnTo>
                  <a:pt x="1295399" y="647699"/>
                </a:lnTo>
                <a:lnTo>
                  <a:pt x="1293621" y="599403"/>
                </a:lnTo>
                <a:lnTo>
                  <a:pt x="1288369" y="552063"/>
                </a:lnTo>
                <a:lnTo>
                  <a:pt x="1279770" y="505806"/>
                </a:lnTo>
                <a:lnTo>
                  <a:pt x="1267949" y="460758"/>
                </a:lnTo>
                <a:lnTo>
                  <a:pt x="1253033" y="417045"/>
                </a:lnTo>
                <a:lnTo>
                  <a:pt x="1235146" y="374791"/>
                </a:lnTo>
                <a:lnTo>
                  <a:pt x="1214415" y="334124"/>
                </a:lnTo>
                <a:lnTo>
                  <a:pt x="1190966" y="295169"/>
                </a:lnTo>
                <a:lnTo>
                  <a:pt x="1164924" y="258051"/>
                </a:lnTo>
                <a:lnTo>
                  <a:pt x="1136416" y="222897"/>
                </a:lnTo>
                <a:lnTo>
                  <a:pt x="1105566" y="189833"/>
                </a:lnTo>
                <a:lnTo>
                  <a:pt x="1072502" y="158983"/>
                </a:lnTo>
                <a:lnTo>
                  <a:pt x="1037348" y="130475"/>
                </a:lnTo>
                <a:lnTo>
                  <a:pt x="1000230" y="104433"/>
                </a:lnTo>
                <a:lnTo>
                  <a:pt x="961275" y="80984"/>
                </a:lnTo>
                <a:lnTo>
                  <a:pt x="920608" y="60253"/>
                </a:lnTo>
                <a:lnTo>
                  <a:pt x="878354" y="42366"/>
                </a:lnTo>
                <a:lnTo>
                  <a:pt x="834641" y="27450"/>
                </a:lnTo>
                <a:lnTo>
                  <a:pt x="789593" y="15629"/>
                </a:lnTo>
                <a:lnTo>
                  <a:pt x="743336" y="7030"/>
                </a:lnTo>
                <a:lnTo>
                  <a:pt x="695996" y="1778"/>
                </a:lnTo>
                <a:lnTo>
                  <a:pt x="647699" y="0"/>
                </a:lnTo>
                <a:close/>
              </a:path>
            </a:pathLst>
          </a:custGeom>
          <a:ln w="25400">
            <a:solidFill>
              <a:srgbClr val="010101"/>
            </a:solidFill>
          </a:ln>
        </p:spPr>
        <p:txBody>
          <a:bodyPr wrap="square" lIns="0" tIns="0" rIns="0" bIns="0" rtlCol="0"/>
          <a:lstStyle/>
          <a:p>
            <a:endParaRPr/>
          </a:p>
        </p:txBody>
      </p:sp>
      <p:sp>
        <p:nvSpPr>
          <p:cNvPr id="7" name="object 7"/>
          <p:cNvSpPr txBox="1"/>
          <p:nvPr/>
        </p:nvSpPr>
        <p:spPr>
          <a:xfrm>
            <a:off x="3029204" y="2614676"/>
            <a:ext cx="7118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Core</a:t>
            </a:r>
            <a:r>
              <a:rPr sz="1800" spc="-85" dirty="0">
                <a:latin typeface="Arial"/>
                <a:cs typeface="Arial"/>
              </a:rPr>
              <a:t> </a:t>
            </a:r>
            <a:r>
              <a:rPr sz="1800" dirty="0">
                <a:latin typeface="Arial"/>
                <a:cs typeface="Arial"/>
              </a:rPr>
              <a:t>2</a:t>
            </a:r>
            <a:endParaRPr sz="1800">
              <a:latin typeface="Arial"/>
              <a:cs typeface="Arial"/>
            </a:endParaRPr>
          </a:p>
        </p:txBody>
      </p:sp>
      <p:sp>
        <p:nvSpPr>
          <p:cNvPr id="8" name="object 8"/>
          <p:cNvSpPr/>
          <p:nvPr/>
        </p:nvSpPr>
        <p:spPr>
          <a:xfrm>
            <a:off x="4648200" y="2133600"/>
            <a:ext cx="1295400" cy="1295400"/>
          </a:xfrm>
          <a:custGeom>
            <a:avLst/>
            <a:gdLst/>
            <a:ahLst/>
            <a:cxnLst/>
            <a:rect l="l" t="t" r="r" b="b"/>
            <a:pathLst>
              <a:path w="1295400" h="1295400">
                <a:moveTo>
                  <a:pt x="647700" y="0"/>
                </a:moveTo>
                <a:lnTo>
                  <a:pt x="599403" y="1778"/>
                </a:lnTo>
                <a:lnTo>
                  <a:pt x="552063" y="7030"/>
                </a:lnTo>
                <a:lnTo>
                  <a:pt x="505806" y="15629"/>
                </a:lnTo>
                <a:lnTo>
                  <a:pt x="460758" y="27450"/>
                </a:lnTo>
                <a:lnTo>
                  <a:pt x="417045" y="42366"/>
                </a:lnTo>
                <a:lnTo>
                  <a:pt x="374791" y="60253"/>
                </a:lnTo>
                <a:lnTo>
                  <a:pt x="334124" y="80984"/>
                </a:lnTo>
                <a:lnTo>
                  <a:pt x="295169" y="104433"/>
                </a:lnTo>
                <a:lnTo>
                  <a:pt x="258051" y="130475"/>
                </a:lnTo>
                <a:lnTo>
                  <a:pt x="222897" y="158983"/>
                </a:lnTo>
                <a:lnTo>
                  <a:pt x="189833" y="189833"/>
                </a:lnTo>
                <a:lnTo>
                  <a:pt x="158983" y="222897"/>
                </a:lnTo>
                <a:lnTo>
                  <a:pt x="130475" y="258051"/>
                </a:lnTo>
                <a:lnTo>
                  <a:pt x="104433" y="295169"/>
                </a:lnTo>
                <a:lnTo>
                  <a:pt x="80984" y="334124"/>
                </a:lnTo>
                <a:lnTo>
                  <a:pt x="60253" y="374791"/>
                </a:lnTo>
                <a:lnTo>
                  <a:pt x="42366" y="417045"/>
                </a:lnTo>
                <a:lnTo>
                  <a:pt x="27450" y="460758"/>
                </a:lnTo>
                <a:lnTo>
                  <a:pt x="15629" y="505806"/>
                </a:lnTo>
                <a:lnTo>
                  <a:pt x="7030" y="552063"/>
                </a:lnTo>
                <a:lnTo>
                  <a:pt x="1778" y="599403"/>
                </a:lnTo>
                <a:lnTo>
                  <a:pt x="0" y="647699"/>
                </a:lnTo>
                <a:lnTo>
                  <a:pt x="1778" y="695996"/>
                </a:lnTo>
                <a:lnTo>
                  <a:pt x="7030" y="743336"/>
                </a:lnTo>
                <a:lnTo>
                  <a:pt x="15629" y="789593"/>
                </a:lnTo>
                <a:lnTo>
                  <a:pt x="27450" y="834641"/>
                </a:lnTo>
                <a:lnTo>
                  <a:pt x="42366" y="878354"/>
                </a:lnTo>
                <a:lnTo>
                  <a:pt x="60253" y="920608"/>
                </a:lnTo>
                <a:lnTo>
                  <a:pt x="80984" y="961275"/>
                </a:lnTo>
                <a:lnTo>
                  <a:pt x="104433" y="1000230"/>
                </a:lnTo>
                <a:lnTo>
                  <a:pt x="130475" y="1037348"/>
                </a:lnTo>
                <a:lnTo>
                  <a:pt x="158983" y="1072502"/>
                </a:lnTo>
                <a:lnTo>
                  <a:pt x="189833" y="1105566"/>
                </a:lnTo>
                <a:lnTo>
                  <a:pt x="222897" y="1136416"/>
                </a:lnTo>
                <a:lnTo>
                  <a:pt x="258051" y="1164924"/>
                </a:lnTo>
                <a:lnTo>
                  <a:pt x="295169" y="1190966"/>
                </a:lnTo>
                <a:lnTo>
                  <a:pt x="334124" y="1214415"/>
                </a:lnTo>
                <a:lnTo>
                  <a:pt x="374791" y="1235146"/>
                </a:lnTo>
                <a:lnTo>
                  <a:pt x="417045" y="1253033"/>
                </a:lnTo>
                <a:lnTo>
                  <a:pt x="460758" y="1267949"/>
                </a:lnTo>
                <a:lnTo>
                  <a:pt x="505806" y="1279770"/>
                </a:lnTo>
                <a:lnTo>
                  <a:pt x="552063" y="1288369"/>
                </a:lnTo>
                <a:lnTo>
                  <a:pt x="599403" y="1293621"/>
                </a:lnTo>
                <a:lnTo>
                  <a:pt x="647700" y="1295400"/>
                </a:lnTo>
                <a:lnTo>
                  <a:pt x="695996" y="1293621"/>
                </a:lnTo>
                <a:lnTo>
                  <a:pt x="743336" y="1288369"/>
                </a:lnTo>
                <a:lnTo>
                  <a:pt x="789593" y="1279770"/>
                </a:lnTo>
                <a:lnTo>
                  <a:pt x="834641" y="1267949"/>
                </a:lnTo>
                <a:lnTo>
                  <a:pt x="878354" y="1253033"/>
                </a:lnTo>
                <a:lnTo>
                  <a:pt x="920608" y="1235146"/>
                </a:lnTo>
                <a:lnTo>
                  <a:pt x="961275" y="1214415"/>
                </a:lnTo>
                <a:lnTo>
                  <a:pt x="1000230" y="1190966"/>
                </a:lnTo>
                <a:lnTo>
                  <a:pt x="1037348" y="1164924"/>
                </a:lnTo>
                <a:lnTo>
                  <a:pt x="1072502" y="1136416"/>
                </a:lnTo>
                <a:lnTo>
                  <a:pt x="1105566" y="1105566"/>
                </a:lnTo>
                <a:lnTo>
                  <a:pt x="1136416" y="1072502"/>
                </a:lnTo>
                <a:lnTo>
                  <a:pt x="1164924" y="1037348"/>
                </a:lnTo>
                <a:lnTo>
                  <a:pt x="1190966" y="1000230"/>
                </a:lnTo>
                <a:lnTo>
                  <a:pt x="1214415" y="961275"/>
                </a:lnTo>
                <a:lnTo>
                  <a:pt x="1235146" y="920608"/>
                </a:lnTo>
                <a:lnTo>
                  <a:pt x="1253033" y="878354"/>
                </a:lnTo>
                <a:lnTo>
                  <a:pt x="1267949" y="834641"/>
                </a:lnTo>
                <a:lnTo>
                  <a:pt x="1279770" y="789593"/>
                </a:lnTo>
                <a:lnTo>
                  <a:pt x="1288369" y="743336"/>
                </a:lnTo>
                <a:lnTo>
                  <a:pt x="1293621" y="695996"/>
                </a:lnTo>
                <a:lnTo>
                  <a:pt x="1295400" y="647699"/>
                </a:lnTo>
                <a:lnTo>
                  <a:pt x="1293621" y="599403"/>
                </a:lnTo>
                <a:lnTo>
                  <a:pt x="1288369" y="552063"/>
                </a:lnTo>
                <a:lnTo>
                  <a:pt x="1279770" y="505806"/>
                </a:lnTo>
                <a:lnTo>
                  <a:pt x="1267949" y="460758"/>
                </a:lnTo>
                <a:lnTo>
                  <a:pt x="1253033" y="417045"/>
                </a:lnTo>
                <a:lnTo>
                  <a:pt x="1235146" y="374791"/>
                </a:lnTo>
                <a:lnTo>
                  <a:pt x="1214415" y="334124"/>
                </a:lnTo>
                <a:lnTo>
                  <a:pt x="1190966" y="295169"/>
                </a:lnTo>
                <a:lnTo>
                  <a:pt x="1164924" y="258051"/>
                </a:lnTo>
                <a:lnTo>
                  <a:pt x="1136416" y="222897"/>
                </a:lnTo>
                <a:lnTo>
                  <a:pt x="1105566" y="189833"/>
                </a:lnTo>
                <a:lnTo>
                  <a:pt x="1072502" y="158983"/>
                </a:lnTo>
                <a:lnTo>
                  <a:pt x="1037348" y="130475"/>
                </a:lnTo>
                <a:lnTo>
                  <a:pt x="1000230" y="104433"/>
                </a:lnTo>
                <a:lnTo>
                  <a:pt x="961275" y="80984"/>
                </a:lnTo>
                <a:lnTo>
                  <a:pt x="920608" y="60253"/>
                </a:lnTo>
                <a:lnTo>
                  <a:pt x="878354" y="42366"/>
                </a:lnTo>
                <a:lnTo>
                  <a:pt x="834641" y="27450"/>
                </a:lnTo>
                <a:lnTo>
                  <a:pt x="789593" y="15629"/>
                </a:lnTo>
                <a:lnTo>
                  <a:pt x="743336" y="7030"/>
                </a:lnTo>
                <a:lnTo>
                  <a:pt x="695996" y="1778"/>
                </a:lnTo>
                <a:lnTo>
                  <a:pt x="647700" y="0"/>
                </a:lnTo>
                <a:close/>
              </a:path>
            </a:pathLst>
          </a:custGeom>
          <a:ln w="25400">
            <a:solidFill>
              <a:srgbClr val="010101"/>
            </a:solidFill>
          </a:ln>
        </p:spPr>
        <p:txBody>
          <a:bodyPr wrap="square" lIns="0" tIns="0" rIns="0" bIns="0" rtlCol="0"/>
          <a:lstStyle/>
          <a:p>
            <a:endParaRPr/>
          </a:p>
        </p:txBody>
      </p:sp>
      <p:sp>
        <p:nvSpPr>
          <p:cNvPr id="9" name="object 9"/>
          <p:cNvSpPr txBox="1"/>
          <p:nvPr/>
        </p:nvSpPr>
        <p:spPr>
          <a:xfrm>
            <a:off x="4934203" y="2614676"/>
            <a:ext cx="7118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Core</a:t>
            </a:r>
            <a:r>
              <a:rPr sz="1800" spc="-85" dirty="0">
                <a:latin typeface="Arial"/>
                <a:cs typeface="Arial"/>
              </a:rPr>
              <a:t> </a:t>
            </a:r>
            <a:r>
              <a:rPr sz="1800" dirty="0">
                <a:latin typeface="Arial"/>
                <a:cs typeface="Arial"/>
              </a:rPr>
              <a:t>3</a:t>
            </a:r>
            <a:endParaRPr sz="1800">
              <a:latin typeface="Arial"/>
              <a:cs typeface="Arial"/>
            </a:endParaRPr>
          </a:p>
        </p:txBody>
      </p:sp>
      <p:sp>
        <p:nvSpPr>
          <p:cNvPr id="10" name="object 10"/>
          <p:cNvSpPr/>
          <p:nvPr/>
        </p:nvSpPr>
        <p:spPr>
          <a:xfrm>
            <a:off x="6553200" y="2133600"/>
            <a:ext cx="1295400" cy="1295400"/>
          </a:xfrm>
          <a:custGeom>
            <a:avLst/>
            <a:gdLst/>
            <a:ahLst/>
            <a:cxnLst/>
            <a:rect l="l" t="t" r="r" b="b"/>
            <a:pathLst>
              <a:path w="1295400" h="1295400">
                <a:moveTo>
                  <a:pt x="647700" y="0"/>
                </a:moveTo>
                <a:lnTo>
                  <a:pt x="599403" y="1778"/>
                </a:lnTo>
                <a:lnTo>
                  <a:pt x="552063" y="7030"/>
                </a:lnTo>
                <a:lnTo>
                  <a:pt x="505806" y="15629"/>
                </a:lnTo>
                <a:lnTo>
                  <a:pt x="460758" y="27450"/>
                </a:lnTo>
                <a:lnTo>
                  <a:pt x="417045" y="42366"/>
                </a:lnTo>
                <a:lnTo>
                  <a:pt x="374791" y="60253"/>
                </a:lnTo>
                <a:lnTo>
                  <a:pt x="334124" y="80984"/>
                </a:lnTo>
                <a:lnTo>
                  <a:pt x="295169" y="104433"/>
                </a:lnTo>
                <a:lnTo>
                  <a:pt x="258051" y="130475"/>
                </a:lnTo>
                <a:lnTo>
                  <a:pt x="222897" y="158983"/>
                </a:lnTo>
                <a:lnTo>
                  <a:pt x="189833" y="189833"/>
                </a:lnTo>
                <a:lnTo>
                  <a:pt x="158983" y="222897"/>
                </a:lnTo>
                <a:lnTo>
                  <a:pt x="130475" y="258051"/>
                </a:lnTo>
                <a:lnTo>
                  <a:pt x="104433" y="295169"/>
                </a:lnTo>
                <a:lnTo>
                  <a:pt x="80984" y="334124"/>
                </a:lnTo>
                <a:lnTo>
                  <a:pt x="60253" y="374791"/>
                </a:lnTo>
                <a:lnTo>
                  <a:pt x="42366" y="417045"/>
                </a:lnTo>
                <a:lnTo>
                  <a:pt x="27450" y="460758"/>
                </a:lnTo>
                <a:lnTo>
                  <a:pt x="15629" y="505806"/>
                </a:lnTo>
                <a:lnTo>
                  <a:pt x="7030" y="552063"/>
                </a:lnTo>
                <a:lnTo>
                  <a:pt x="1778" y="599403"/>
                </a:lnTo>
                <a:lnTo>
                  <a:pt x="0" y="647699"/>
                </a:lnTo>
                <a:lnTo>
                  <a:pt x="1778" y="695996"/>
                </a:lnTo>
                <a:lnTo>
                  <a:pt x="7030" y="743336"/>
                </a:lnTo>
                <a:lnTo>
                  <a:pt x="15629" y="789593"/>
                </a:lnTo>
                <a:lnTo>
                  <a:pt x="27450" y="834641"/>
                </a:lnTo>
                <a:lnTo>
                  <a:pt x="42366" y="878354"/>
                </a:lnTo>
                <a:lnTo>
                  <a:pt x="60253" y="920608"/>
                </a:lnTo>
                <a:lnTo>
                  <a:pt x="80984" y="961275"/>
                </a:lnTo>
                <a:lnTo>
                  <a:pt x="104433" y="1000230"/>
                </a:lnTo>
                <a:lnTo>
                  <a:pt x="130475" y="1037348"/>
                </a:lnTo>
                <a:lnTo>
                  <a:pt x="158983" y="1072502"/>
                </a:lnTo>
                <a:lnTo>
                  <a:pt x="189833" y="1105566"/>
                </a:lnTo>
                <a:lnTo>
                  <a:pt x="222897" y="1136416"/>
                </a:lnTo>
                <a:lnTo>
                  <a:pt x="258051" y="1164924"/>
                </a:lnTo>
                <a:lnTo>
                  <a:pt x="295169" y="1190966"/>
                </a:lnTo>
                <a:lnTo>
                  <a:pt x="334124" y="1214415"/>
                </a:lnTo>
                <a:lnTo>
                  <a:pt x="374791" y="1235146"/>
                </a:lnTo>
                <a:lnTo>
                  <a:pt x="417045" y="1253033"/>
                </a:lnTo>
                <a:lnTo>
                  <a:pt x="460758" y="1267949"/>
                </a:lnTo>
                <a:lnTo>
                  <a:pt x="505806" y="1279770"/>
                </a:lnTo>
                <a:lnTo>
                  <a:pt x="552063" y="1288369"/>
                </a:lnTo>
                <a:lnTo>
                  <a:pt x="599403" y="1293621"/>
                </a:lnTo>
                <a:lnTo>
                  <a:pt x="647700" y="1295399"/>
                </a:lnTo>
                <a:lnTo>
                  <a:pt x="695996" y="1293621"/>
                </a:lnTo>
                <a:lnTo>
                  <a:pt x="743336" y="1288369"/>
                </a:lnTo>
                <a:lnTo>
                  <a:pt x="789593" y="1279770"/>
                </a:lnTo>
                <a:lnTo>
                  <a:pt x="834641" y="1267949"/>
                </a:lnTo>
                <a:lnTo>
                  <a:pt x="878354" y="1253033"/>
                </a:lnTo>
                <a:lnTo>
                  <a:pt x="920608" y="1235146"/>
                </a:lnTo>
                <a:lnTo>
                  <a:pt x="961275" y="1214415"/>
                </a:lnTo>
                <a:lnTo>
                  <a:pt x="1000230" y="1190966"/>
                </a:lnTo>
                <a:lnTo>
                  <a:pt x="1037348" y="1164924"/>
                </a:lnTo>
                <a:lnTo>
                  <a:pt x="1072502" y="1136416"/>
                </a:lnTo>
                <a:lnTo>
                  <a:pt x="1105566" y="1105566"/>
                </a:lnTo>
                <a:lnTo>
                  <a:pt x="1136416" y="1072502"/>
                </a:lnTo>
                <a:lnTo>
                  <a:pt x="1164924" y="1037348"/>
                </a:lnTo>
                <a:lnTo>
                  <a:pt x="1190966" y="1000230"/>
                </a:lnTo>
                <a:lnTo>
                  <a:pt x="1214415" y="961275"/>
                </a:lnTo>
                <a:lnTo>
                  <a:pt x="1235146" y="920608"/>
                </a:lnTo>
                <a:lnTo>
                  <a:pt x="1253033" y="878354"/>
                </a:lnTo>
                <a:lnTo>
                  <a:pt x="1267949" y="834641"/>
                </a:lnTo>
                <a:lnTo>
                  <a:pt x="1279770" y="789593"/>
                </a:lnTo>
                <a:lnTo>
                  <a:pt x="1288369" y="743336"/>
                </a:lnTo>
                <a:lnTo>
                  <a:pt x="1293621" y="695996"/>
                </a:lnTo>
                <a:lnTo>
                  <a:pt x="1295400" y="647699"/>
                </a:lnTo>
                <a:lnTo>
                  <a:pt x="1293621" y="599403"/>
                </a:lnTo>
                <a:lnTo>
                  <a:pt x="1288369" y="552063"/>
                </a:lnTo>
                <a:lnTo>
                  <a:pt x="1279770" y="505806"/>
                </a:lnTo>
                <a:lnTo>
                  <a:pt x="1267949" y="460758"/>
                </a:lnTo>
                <a:lnTo>
                  <a:pt x="1253033" y="417045"/>
                </a:lnTo>
                <a:lnTo>
                  <a:pt x="1235146" y="374791"/>
                </a:lnTo>
                <a:lnTo>
                  <a:pt x="1214415" y="334124"/>
                </a:lnTo>
                <a:lnTo>
                  <a:pt x="1190966" y="295169"/>
                </a:lnTo>
                <a:lnTo>
                  <a:pt x="1164924" y="258051"/>
                </a:lnTo>
                <a:lnTo>
                  <a:pt x="1136416" y="222897"/>
                </a:lnTo>
                <a:lnTo>
                  <a:pt x="1105566" y="189833"/>
                </a:lnTo>
                <a:lnTo>
                  <a:pt x="1072502" y="158983"/>
                </a:lnTo>
                <a:lnTo>
                  <a:pt x="1037348" y="130475"/>
                </a:lnTo>
                <a:lnTo>
                  <a:pt x="1000230" y="104433"/>
                </a:lnTo>
                <a:lnTo>
                  <a:pt x="961275" y="80984"/>
                </a:lnTo>
                <a:lnTo>
                  <a:pt x="920608" y="60253"/>
                </a:lnTo>
                <a:lnTo>
                  <a:pt x="878354" y="42366"/>
                </a:lnTo>
                <a:lnTo>
                  <a:pt x="834641" y="27450"/>
                </a:lnTo>
                <a:lnTo>
                  <a:pt x="789593" y="15629"/>
                </a:lnTo>
                <a:lnTo>
                  <a:pt x="743336" y="7030"/>
                </a:lnTo>
                <a:lnTo>
                  <a:pt x="695996" y="1778"/>
                </a:lnTo>
                <a:lnTo>
                  <a:pt x="647700" y="0"/>
                </a:lnTo>
                <a:close/>
              </a:path>
            </a:pathLst>
          </a:custGeom>
          <a:ln w="25400">
            <a:solidFill>
              <a:srgbClr val="010101"/>
            </a:solidFill>
          </a:ln>
        </p:spPr>
        <p:txBody>
          <a:bodyPr wrap="square" lIns="0" tIns="0" rIns="0" bIns="0" rtlCol="0"/>
          <a:lstStyle/>
          <a:p>
            <a:endParaRPr/>
          </a:p>
        </p:txBody>
      </p:sp>
      <p:sp>
        <p:nvSpPr>
          <p:cNvPr id="11" name="object 11"/>
          <p:cNvSpPr txBox="1"/>
          <p:nvPr/>
        </p:nvSpPr>
        <p:spPr>
          <a:xfrm>
            <a:off x="6839204" y="2614676"/>
            <a:ext cx="7118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Core</a:t>
            </a:r>
            <a:r>
              <a:rPr sz="1800" spc="-85" dirty="0">
                <a:latin typeface="Arial"/>
                <a:cs typeface="Arial"/>
              </a:rPr>
              <a:t> </a:t>
            </a:r>
            <a:r>
              <a:rPr sz="1800" dirty="0">
                <a:latin typeface="Arial"/>
                <a:cs typeface="Arial"/>
              </a:rPr>
              <a:t>4</a:t>
            </a:r>
            <a:endParaRPr sz="1800">
              <a:latin typeface="Arial"/>
              <a:cs typeface="Arial"/>
            </a:endParaRPr>
          </a:p>
        </p:txBody>
      </p:sp>
      <p:sp>
        <p:nvSpPr>
          <p:cNvPr id="12" name="object 12"/>
          <p:cNvSpPr/>
          <p:nvPr/>
        </p:nvSpPr>
        <p:spPr>
          <a:xfrm>
            <a:off x="685800" y="3733800"/>
            <a:ext cx="1556385" cy="1216660"/>
          </a:xfrm>
          <a:custGeom>
            <a:avLst/>
            <a:gdLst/>
            <a:ahLst/>
            <a:cxnLst/>
            <a:rect l="l" t="t" r="r" b="b"/>
            <a:pathLst>
              <a:path w="1556385" h="1216660">
                <a:moveTo>
                  <a:pt x="0" y="0"/>
                </a:moveTo>
                <a:lnTo>
                  <a:pt x="0" y="1216152"/>
                </a:lnTo>
                <a:lnTo>
                  <a:pt x="1556004" y="1216152"/>
                </a:lnTo>
                <a:lnTo>
                  <a:pt x="1556004" y="0"/>
                </a:lnTo>
                <a:lnTo>
                  <a:pt x="0" y="0"/>
                </a:lnTo>
                <a:close/>
              </a:path>
            </a:pathLst>
          </a:custGeom>
          <a:ln w="25400">
            <a:solidFill>
              <a:srgbClr val="010101"/>
            </a:solidFill>
          </a:ln>
        </p:spPr>
        <p:txBody>
          <a:bodyPr wrap="square" lIns="0" tIns="0" rIns="0" bIns="0" rtlCol="0"/>
          <a:lstStyle/>
          <a:p>
            <a:endParaRPr/>
          </a:p>
        </p:txBody>
      </p:sp>
      <p:sp>
        <p:nvSpPr>
          <p:cNvPr id="13" name="object 13"/>
          <p:cNvSpPr txBox="1"/>
          <p:nvPr/>
        </p:nvSpPr>
        <p:spPr>
          <a:xfrm>
            <a:off x="778255" y="3773678"/>
            <a:ext cx="1308735" cy="1123950"/>
          </a:xfrm>
          <a:prstGeom prst="rect">
            <a:avLst/>
          </a:prstGeom>
        </p:spPr>
        <p:txBody>
          <a:bodyPr vert="horz" wrap="square" lIns="0" tIns="12700" rIns="0" bIns="0" rtlCol="0">
            <a:spAutoFit/>
          </a:bodyPr>
          <a:lstStyle/>
          <a:p>
            <a:pPr marL="12700" marR="5080" algn="ctr">
              <a:lnSpc>
                <a:spcPct val="100000"/>
              </a:lnSpc>
              <a:spcBef>
                <a:spcPts val="100"/>
              </a:spcBef>
            </a:pPr>
            <a:r>
              <a:rPr sz="1800" dirty="0">
                <a:latin typeface="Arial"/>
                <a:cs typeface="Arial"/>
              </a:rPr>
              <a:t>One </a:t>
            </a:r>
            <a:r>
              <a:rPr sz="1800" spc="-5" dirty="0">
                <a:latin typeface="Arial"/>
                <a:cs typeface="Arial"/>
              </a:rPr>
              <a:t>or</a:t>
            </a:r>
            <a:r>
              <a:rPr sz="1800" spc="-105" dirty="0">
                <a:latin typeface="Arial"/>
                <a:cs typeface="Arial"/>
              </a:rPr>
              <a:t> </a:t>
            </a:r>
            <a:r>
              <a:rPr sz="1800" dirty="0">
                <a:latin typeface="Arial"/>
                <a:cs typeface="Arial"/>
              </a:rPr>
              <a:t>more  </a:t>
            </a:r>
            <a:r>
              <a:rPr sz="1800" spc="-5" dirty="0">
                <a:latin typeface="Arial"/>
                <a:cs typeface="Arial"/>
              </a:rPr>
              <a:t>levels of  </a:t>
            </a:r>
            <a:r>
              <a:rPr sz="1800" dirty="0">
                <a:latin typeface="Arial"/>
                <a:cs typeface="Arial"/>
              </a:rPr>
              <a:t>cache  </a:t>
            </a:r>
            <a:r>
              <a:rPr sz="1800" spc="-5" dirty="0">
                <a:solidFill>
                  <a:srgbClr val="0000FF"/>
                </a:solidFill>
                <a:latin typeface="Arial"/>
                <a:cs typeface="Arial"/>
              </a:rPr>
              <a:t>x=15213</a:t>
            </a:r>
            <a:endParaRPr sz="1800">
              <a:latin typeface="Arial"/>
              <a:cs typeface="Arial"/>
            </a:endParaRPr>
          </a:p>
        </p:txBody>
      </p:sp>
      <p:sp>
        <p:nvSpPr>
          <p:cNvPr id="14" name="object 14"/>
          <p:cNvSpPr/>
          <p:nvPr/>
        </p:nvSpPr>
        <p:spPr>
          <a:xfrm>
            <a:off x="2590800" y="3733800"/>
            <a:ext cx="1556385" cy="1216660"/>
          </a:xfrm>
          <a:custGeom>
            <a:avLst/>
            <a:gdLst/>
            <a:ahLst/>
            <a:cxnLst/>
            <a:rect l="l" t="t" r="r" b="b"/>
            <a:pathLst>
              <a:path w="1556385" h="1216660">
                <a:moveTo>
                  <a:pt x="0" y="0"/>
                </a:moveTo>
                <a:lnTo>
                  <a:pt x="0" y="1216152"/>
                </a:lnTo>
                <a:lnTo>
                  <a:pt x="1556003" y="1216152"/>
                </a:lnTo>
                <a:lnTo>
                  <a:pt x="1556003" y="0"/>
                </a:lnTo>
                <a:lnTo>
                  <a:pt x="0" y="0"/>
                </a:lnTo>
                <a:close/>
              </a:path>
            </a:pathLst>
          </a:custGeom>
          <a:ln w="25400">
            <a:solidFill>
              <a:srgbClr val="010101"/>
            </a:solidFill>
          </a:ln>
        </p:spPr>
        <p:txBody>
          <a:bodyPr wrap="square" lIns="0" tIns="0" rIns="0" bIns="0" rtlCol="0"/>
          <a:lstStyle/>
          <a:p>
            <a:endParaRPr/>
          </a:p>
        </p:txBody>
      </p:sp>
      <p:sp>
        <p:nvSpPr>
          <p:cNvPr id="15" name="object 15"/>
          <p:cNvSpPr txBox="1"/>
          <p:nvPr/>
        </p:nvSpPr>
        <p:spPr>
          <a:xfrm>
            <a:off x="2683255" y="3773678"/>
            <a:ext cx="1308735" cy="1123950"/>
          </a:xfrm>
          <a:prstGeom prst="rect">
            <a:avLst/>
          </a:prstGeom>
        </p:spPr>
        <p:txBody>
          <a:bodyPr vert="horz" wrap="square" lIns="0" tIns="12700" rIns="0" bIns="0" rtlCol="0">
            <a:spAutoFit/>
          </a:bodyPr>
          <a:lstStyle/>
          <a:p>
            <a:pPr marL="12065" marR="5080" algn="ctr">
              <a:lnSpc>
                <a:spcPct val="100000"/>
              </a:lnSpc>
              <a:spcBef>
                <a:spcPts val="100"/>
              </a:spcBef>
            </a:pPr>
            <a:r>
              <a:rPr sz="1800" dirty="0">
                <a:latin typeface="Arial"/>
                <a:cs typeface="Arial"/>
              </a:rPr>
              <a:t>One </a:t>
            </a:r>
            <a:r>
              <a:rPr sz="1800" spc="-5" dirty="0">
                <a:latin typeface="Arial"/>
                <a:cs typeface="Arial"/>
              </a:rPr>
              <a:t>or</a:t>
            </a:r>
            <a:r>
              <a:rPr sz="1800" spc="-105" dirty="0">
                <a:latin typeface="Arial"/>
                <a:cs typeface="Arial"/>
              </a:rPr>
              <a:t> </a:t>
            </a:r>
            <a:r>
              <a:rPr sz="1800" dirty="0">
                <a:latin typeface="Arial"/>
                <a:cs typeface="Arial"/>
              </a:rPr>
              <a:t>more  </a:t>
            </a:r>
            <a:r>
              <a:rPr sz="1800" spc="-5" dirty="0">
                <a:latin typeface="Arial"/>
                <a:cs typeface="Arial"/>
              </a:rPr>
              <a:t>levels of  </a:t>
            </a:r>
            <a:r>
              <a:rPr sz="1800" dirty="0">
                <a:latin typeface="Arial"/>
                <a:cs typeface="Arial"/>
              </a:rPr>
              <a:t>cache  </a:t>
            </a:r>
            <a:r>
              <a:rPr sz="1800" spc="-5" dirty="0">
                <a:solidFill>
                  <a:srgbClr val="0000FF"/>
                </a:solidFill>
                <a:latin typeface="Arial"/>
                <a:cs typeface="Arial"/>
              </a:rPr>
              <a:t>x=15213</a:t>
            </a:r>
            <a:endParaRPr sz="1800">
              <a:latin typeface="Arial"/>
              <a:cs typeface="Arial"/>
            </a:endParaRPr>
          </a:p>
        </p:txBody>
      </p:sp>
      <p:sp>
        <p:nvSpPr>
          <p:cNvPr id="16" name="object 16"/>
          <p:cNvSpPr/>
          <p:nvPr/>
        </p:nvSpPr>
        <p:spPr>
          <a:xfrm>
            <a:off x="4572000" y="3733800"/>
            <a:ext cx="1556385" cy="1216660"/>
          </a:xfrm>
          <a:custGeom>
            <a:avLst/>
            <a:gdLst/>
            <a:ahLst/>
            <a:cxnLst/>
            <a:rect l="l" t="t" r="r" b="b"/>
            <a:pathLst>
              <a:path w="1556385" h="1216660">
                <a:moveTo>
                  <a:pt x="0" y="0"/>
                </a:moveTo>
                <a:lnTo>
                  <a:pt x="0" y="1216152"/>
                </a:lnTo>
                <a:lnTo>
                  <a:pt x="1556003" y="1216152"/>
                </a:lnTo>
                <a:lnTo>
                  <a:pt x="1556003" y="0"/>
                </a:lnTo>
                <a:lnTo>
                  <a:pt x="0" y="0"/>
                </a:lnTo>
                <a:close/>
              </a:path>
            </a:pathLst>
          </a:custGeom>
          <a:ln w="25400">
            <a:solidFill>
              <a:srgbClr val="010101"/>
            </a:solidFill>
          </a:ln>
        </p:spPr>
        <p:txBody>
          <a:bodyPr wrap="square" lIns="0" tIns="0" rIns="0" bIns="0" rtlCol="0"/>
          <a:lstStyle/>
          <a:p>
            <a:endParaRPr/>
          </a:p>
        </p:txBody>
      </p:sp>
      <p:sp>
        <p:nvSpPr>
          <p:cNvPr id="17" name="object 17"/>
          <p:cNvSpPr txBox="1"/>
          <p:nvPr/>
        </p:nvSpPr>
        <p:spPr>
          <a:xfrm>
            <a:off x="4664455" y="3773678"/>
            <a:ext cx="1308735" cy="848360"/>
          </a:xfrm>
          <a:prstGeom prst="rect">
            <a:avLst/>
          </a:prstGeom>
        </p:spPr>
        <p:txBody>
          <a:bodyPr vert="horz" wrap="square" lIns="0" tIns="12700" rIns="0" bIns="0" rtlCol="0">
            <a:spAutoFit/>
          </a:bodyPr>
          <a:lstStyle/>
          <a:p>
            <a:pPr marL="12700" marR="5080" algn="ctr">
              <a:lnSpc>
                <a:spcPct val="100000"/>
              </a:lnSpc>
              <a:spcBef>
                <a:spcPts val="100"/>
              </a:spcBef>
            </a:pPr>
            <a:r>
              <a:rPr sz="1800" dirty="0">
                <a:latin typeface="Arial"/>
                <a:cs typeface="Arial"/>
              </a:rPr>
              <a:t>One </a:t>
            </a:r>
            <a:r>
              <a:rPr sz="1800" spc="-5" dirty="0">
                <a:latin typeface="Arial"/>
                <a:cs typeface="Arial"/>
              </a:rPr>
              <a:t>or</a:t>
            </a:r>
            <a:r>
              <a:rPr sz="1800" spc="-105" dirty="0">
                <a:latin typeface="Arial"/>
                <a:cs typeface="Arial"/>
              </a:rPr>
              <a:t> </a:t>
            </a:r>
            <a:r>
              <a:rPr sz="1800" dirty="0">
                <a:latin typeface="Arial"/>
                <a:cs typeface="Arial"/>
              </a:rPr>
              <a:t>more  </a:t>
            </a:r>
            <a:r>
              <a:rPr sz="1800" spc="-5" dirty="0">
                <a:latin typeface="Arial"/>
                <a:cs typeface="Arial"/>
              </a:rPr>
              <a:t>levels of  </a:t>
            </a:r>
            <a:r>
              <a:rPr sz="1800" dirty="0">
                <a:latin typeface="Arial"/>
                <a:cs typeface="Arial"/>
              </a:rPr>
              <a:t>cache</a:t>
            </a:r>
            <a:endParaRPr sz="1800">
              <a:latin typeface="Arial"/>
              <a:cs typeface="Arial"/>
            </a:endParaRPr>
          </a:p>
        </p:txBody>
      </p:sp>
      <p:sp>
        <p:nvSpPr>
          <p:cNvPr id="18" name="object 18"/>
          <p:cNvSpPr/>
          <p:nvPr/>
        </p:nvSpPr>
        <p:spPr>
          <a:xfrm>
            <a:off x="6477000" y="3733800"/>
            <a:ext cx="1556385" cy="1216660"/>
          </a:xfrm>
          <a:custGeom>
            <a:avLst/>
            <a:gdLst/>
            <a:ahLst/>
            <a:cxnLst/>
            <a:rect l="l" t="t" r="r" b="b"/>
            <a:pathLst>
              <a:path w="1556384" h="1216660">
                <a:moveTo>
                  <a:pt x="0" y="0"/>
                </a:moveTo>
                <a:lnTo>
                  <a:pt x="0" y="1216152"/>
                </a:lnTo>
                <a:lnTo>
                  <a:pt x="1556003" y="1216152"/>
                </a:lnTo>
                <a:lnTo>
                  <a:pt x="1556003" y="0"/>
                </a:lnTo>
                <a:lnTo>
                  <a:pt x="0" y="0"/>
                </a:lnTo>
                <a:close/>
              </a:path>
            </a:pathLst>
          </a:custGeom>
          <a:ln w="25400">
            <a:solidFill>
              <a:srgbClr val="010101"/>
            </a:solidFill>
          </a:ln>
        </p:spPr>
        <p:txBody>
          <a:bodyPr wrap="square" lIns="0" tIns="0" rIns="0" bIns="0" rtlCol="0"/>
          <a:lstStyle/>
          <a:p>
            <a:endParaRPr/>
          </a:p>
        </p:txBody>
      </p:sp>
      <p:sp>
        <p:nvSpPr>
          <p:cNvPr id="19" name="object 19"/>
          <p:cNvSpPr txBox="1"/>
          <p:nvPr/>
        </p:nvSpPr>
        <p:spPr>
          <a:xfrm>
            <a:off x="6569456" y="3773678"/>
            <a:ext cx="1308735" cy="848360"/>
          </a:xfrm>
          <a:prstGeom prst="rect">
            <a:avLst/>
          </a:prstGeom>
        </p:spPr>
        <p:txBody>
          <a:bodyPr vert="horz" wrap="square" lIns="0" tIns="12700" rIns="0" bIns="0" rtlCol="0">
            <a:spAutoFit/>
          </a:bodyPr>
          <a:lstStyle/>
          <a:p>
            <a:pPr marL="12700" marR="5080" algn="ctr">
              <a:lnSpc>
                <a:spcPct val="100000"/>
              </a:lnSpc>
              <a:spcBef>
                <a:spcPts val="100"/>
              </a:spcBef>
            </a:pPr>
            <a:r>
              <a:rPr sz="1800" dirty="0">
                <a:latin typeface="Arial"/>
                <a:cs typeface="Arial"/>
              </a:rPr>
              <a:t>One </a:t>
            </a:r>
            <a:r>
              <a:rPr sz="1800" spc="-5" dirty="0">
                <a:latin typeface="Arial"/>
                <a:cs typeface="Arial"/>
              </a:rPr>
              <a:t>or</a:t>
            </a:r>
            <a:r>
              <a:rPr sz="1800" spc="-105" dirty="0">
                <a:latin typeface="Arial"/>
                <a:cs typeface="Arial"/>
              </a:rPr>
              <a:t> </a:t>
            </a:r>
            <a:r>
              <a:rPr sz="1800" dirty="0">
                <a:latin typeface="Arial"/>
                <a:cs typeface="Arial"/>
              </a:rPr>
              <a:t>more  </a:t>
            </a:r>
            <a:r>
              <a:rPr sz="1800" spc="-5" dirty="0">
                <a:latin typeface="Arial"/>
                <a:cs typeface="Arial"/>
              </a:rPr>
              <a:t>levels of  </a:t>
            </a:r>
            <a:r>
              <a:rPr sz="1800" dirty="0">
                <a:latin typeface="Arial"/>
                <a:cs typeface="Arial"/>
              </a:rPr>
              <a:t>cache</a:t>
            </a:r>
            <a:endParaRPr sz="1800">
              <a:latin typeface="Arial"/>
              <a:cs typeface="Arial"/>
            </a:endParaRPr>
          </a:p>
        </p:txBody>
      </p:sp>
      <p:sp>
        <p:nvSpPr>
          <p:cNvPr id="20" name="object 20"/>
          <p:cNvSpPr/>
          <p:nvPr/>
        </p:nvSpPr>
        <p:spPr>
          <a:xfrm>
            <a:off x="1752600" y="5638800"/>
            <a:ext cx="2226310" cy="941069"/>
          </a:xfrm>
          <a:custGeom>
            <a:avLst/>
            <a:gdLst/>
            <a:ahLst/>
            <a:cxnLst/>
            <a:rect l="l" t="t" r="r" b="b"/>
            <a:pathLst>
              <a:path w="2226310" h="941070">
                <a:moveTo>
                  <a:pt x="0" y="0"/>
                </a:moveTo>
                <a:lnTo>
                  <a:pt x="0" y="941070"/>
                </a:lnTo>
                <a:lnTo>
                  <a:pt x="2225802" y="941070"/>
                </a:lnTo>
                <a:lnTo>
                  <a:pt x="2225802" y="0"/>
                </a:lnTo>
                <a:lnTo>
                  <a:pt x="0" y="0"/>
                </a:lnTo>
                <a:close/>
              </a:path>
            </a:pathLst>
          </a:custGeom>
          <a:ln w="25400">
            <a:solidFill>
              <a:srgbClr val="010101"/>
            </a:solidFill>
          </a:ln>
        </p:spPr>
        <p:txBody>
          <a:bodyPr wrap="square" lIns="0" tIns="0" rIns="0" bIns="0" rtlCol="0"/>
          <a:lstStyle/>
          <a:p>
            <a:endParaRPr/>
          </a:p>
        </p:txBody>
      </p:sp>
      <p:sp>
        <p:nvSpPr>
          <p:cNvPr id="21" name="object 21"/>
          <p:cNvSpPr/>
          <p:nvPr/>
        </p:nvSpPr>
        <p:spPr>
          <a:xfrm>
            <a:off x="1447800" y="3429000"/>
            <a:ext cx="0" cy="304800"/>
          </a:xfrm>
          <a:custGeom>
            <a:avLst/>
            <a:gdLst/>
            <a:ahLst/>
            <a:cxnLst/>
            <a:rect l="l" t="t" r="r" b="b"/>
            <a:pathLst>
              <a:path h="304800">
                <a:moveTo>
                  <a:pt x="0" y="0"/>
                </a:moveTo>
                <a:lnTo>
                  <a:pt x="0" y="304800"/>
                </a:lnTo>
              </a:path>
            </a:pathLst>
          </a:custGeom>
          <a:ln w="25400">
            <a:solidFill>
              <a:srgbClr val="010101"/>
            </a:solidFill>
          </a:ln>
        </p:spPr>
        <p:txBody>
          <a:bodyPr wrap="square" lIns="0" tIns="0" rIns="0" bIns="0" rtlCol="0"/>
          <a:lstStyle/>
          <a:p>
            <a:endParaRPr/>
          </a:p>
        </p:txBody>
      </p:sp>
      <p:sp>
        <p:nvSpPr>
          <p:cNvPr id="22" name="object 22"/>
          <p:cNvSpPr/>
          <p:nvPr/>
        </p:nvSpPr>
        <p:spPr>
          <a:xfrm>
            <a:off x="3352800" y="3429000"/>
            <a:ext cx="0" cy="304800"/>
          </a:xfrm>
          <a:custGeom>
            <a:avLst/>
            <a:gdLst/>
            <a:ahLst/>
            <a:cxnLst/>
            <a:rect l="l" t="t" r="r" b="b"/>
            <a:pathLst>
              <a:path h="304800">
                <a:moveTo>
                  <a:pt x="0" y="0"/>
                </a:moveTo>
                <a:lnTo>
                  <a:pt x="0" y="304800"/>
                </a:lnTo>
              </a:path>
            </a:pathLst>
          </a:custGeom>
          <a:ln w="25400">
            <a:solidFill>
              <a:srgbClr val="010101"/>
            </a:solidFill>
          </a:ln>
        </p:spPr>
        <p:txBody>
          <a:bodyPr wrap="square" lIns="0" tIns="0" rIns="0" bIns="0" rtlCol="0"/>
          <a:lstStyle/>
          <a:p>
            <a:endParaRPr/>
          </a:p>
        </p:txBody>
      </p:sp>
      <p:sp>
        <p:nvSpPr>
          <p:cNvPr id="23" name="object 23"/>
          <p:cNvSpPr/>
          <p:nvPr/>
        </p:nvSpPr>
        <p:spPr>
          <a:xfrm>
            <a:off x="5334000" y="3429000"/>
            <a:ext cx="0" cy="304800"/>
          </a:xfrm>
          <a:custGeom>
            <a:avLst/>
            <a:gdLst/>
            <a:ahLst/>
            <a:cxnLst/>
            <a:rect l="l" t="t" r="r" b="b"/>
            <a:pathLst>
              <a:path h="304800">
                <a:moveTo>
                  <a:pt x="0" y="0"/>
                </a:moveTo>
                <a:lnTo>
                  <a:pt x="0" y="304800"/>
                </a:lnTo>
              </a:path>
            </a:pathLst>
          </a:custGeom>
          <a:ln w="25400">
            <a:solidFill>
              <a:srgbClr val="010101"/>
            </a:solidFill>
          </a:ln>
        </p:spPr>
        <p:txBody>
          <a:bodyPr wrap="square" lIns="0" tIns="0" rIns="0" bIns="0" rtlCol="0"/>
          <a:lstStyle/>
          <a:p>
            <a:endParaRPr/>
          </a:p>
        </p:txBody>
      </p:sp>
      <p:sp>
        <p:nvSpPr>
          <p:cNvPr id="24" name="object 24"/>
          <p:cNvSpPr/>
          <p:nvPr/>
        </p:nvSpPr>
        <p:spPr>
          <a:xfrm>
            <a:off x="7239000" y="3429000"/>
            <a:ext cx="0" cy="304800"/>
          </a:xfrm>
          <a:custGeom>
            <a:avLst/>
            <a:gdLst/>
            <a:ahLst/>
            <a:cxnLst/>
            <a:rect l="l" t="t" r="r" b="b"/>
            <a:pathLst>
              <a:path h="304800">
                <a:moveTo>
                  <a:pt x="0" y="0"/>
                </a:moveTo>
                <a:lnTo>
                  <a:pt x="0" y="304800"/>
                </a:lnTo>
              </a:path>
            </a:pathLst>
          </a:custGeom>
          <a:ln w="25400">
            <a:solidFill>
              <a:srgbClr val="010101"/>
            </a:solidFill>
          </a:ln>
        </p:spPr>
        <p:txBody>
          <a:bodyPr wrap="square" lIns="0" tIns="0" rIns="0" bIns="0" rtlCol="0"/>
          <a:lstStyle/>
          <a:p>
            <a:endParaRPr/>
          </a:p>
        </p:txBody>
      </p:sp>
      <p:sp>
        <p:nvSpPr>
          <p:cNvPr id="25" name="object 25"/>
          <p:cNvSpPr/>
          <p:nvPr/>
        </p:nvSpPr>
        <p:spPr>
          <a:xfrm>
            <a:off x="1524000" y="5257800"/>
            <a:ext cx="6096000" cy="0"/>
          </a:xfrm>
          <a:custGeom>
            <a:avLst/>
            <a:gdLst/>
            <a:ahLst/>
            <a:cxnLst/>
            <a:rect l="l" t="t" r="r" b="b"/>
            <a:pathLst>
              <a:path w="6096000">
                <a:moveTo>
                  <a:pt x="0" y="0"/>
                </a:moveTo>
                <a:lnTo>
                  <a:pt x="6096000" y="0"/>
                </a:lnTo>
              </a:path>
            </a:pathLst>
          </a:custGeom>
          <a:ln w="25400">
            <a:solidFill>
              <a:srgbClr val="010101"/>
            </a:solidFill>
          </a:ln>
        </p:spPr>
        <p:txBody>
          <a:bodyPr wrap="square" lIns="0" tIns="0" rIns="0" bIns="0" rtlCol="0"/>
          <a:lstStyle/>
          <a:p>
            <a:endParaRPr/>
          </a:p>
        </p:txBody>
      </p:sp>
      <p:sp>
        <p:nvSpPr>
          <p:cNvPr id="26" name="object 26"/>
          <p:cNvSpPr/>
          <p:nvPr/>
        </p:nvSpPr>
        <p:spPr>
          <a:xfrm>
            <a:off x="1524000" y="4953000"/>
            <a:ext cx="0" cy="304800"/>
          </a:xfrm>
          <a:custGeom>
            <a:avLst/>
            <a:gdLst/>
            <a:ahLst/>
            <a:cxnLst/>
            <a:rect l="l" t="t" r="r" b="b"/>
            <a:pathLst>
              <a:path h="304800">
                <a:moveTo>
                  <a:pt x="0" y="304800"/>
                </a:moveTo>
                <a:lnTo>
                  <a:pt x="0" y="0"/>
                </a:lnTo>
              </a:path>
            </a:pathLst>
          </a:custGeom>
          <a:ln w="25400">
            <a:solidFill>
              <a:srgbClr val="010101"/>
            </a:solidFill>
          </a:ln>
        </p:spPr>
        <p:txBody>
          <a:bodyPr wrap="square" lIns="0" tIns="0" rIns="0" bIns="0" rtlCol="0"/>
          <a:lstStyle/>
          <a:p>
            <a:endParaRPr/>
          </a:p>
        </p:txBody>
      </p:sp>
      <p:sp>
        <p:nvSpPr>
          <p:cNvPr id="27" name="object 27"/>
          <p:cNvSpPr/>
          <p:nvPr/>
        </p:nvSpPr>
        <p:spPr>
          <a:xfrm>
            <a:off x="7620000" y="4953000"/>
            <a:ext cx="0" cy="304800"/>
          </a:xfrm>
          <a:custGeom>
            <a:avLst/>
            <a:gdLst/>
            <a:ahLst/>
            <a:cxnLst/>
            <a:rect l="l" t="t" r="r" b="b"/>
            <a:pathLst>
              <a:path h="304800">
                <a:moveTo>
                  <a:pt x="0" y="304800"/>
                </a:moveTo>
                <a:lnTo>
                  <a:pt x="0" y="0"/>
                </a:lnTo>
              </a:path>
            </a:pathLst>
          </a:custGeom>
          <a:ln w="25400">
            <a:solidFill>
              <a:srgbClr val="010101"/>
            </a:solidFill>
          </a:ln>
        </p:spPr>
        <p:txBody>
          <a:bodyPr wrap="square" lIns="0" tIns="0" rIns="0" bIns="0" rtlCol="0"/>
          <a:lstStyle/>
          <a:p>
            <a:endParaRPr/>
          </a:p>
        </p:txBody>
      </p:sp>
      <p:sp>
        <p:nvSpPr>
          <p:cNvPr id="28" name="object 28"/>
          <p:cNvSpPr/>
          <p:nvPr/>
        </p:nvSpPr>
        <p:spPr>
          <a:xfrm>
            <a:off x="3352800" y="4953000"/>
            <a:ext cx="0" cy="304800"/>
          </a:xfrm>
          <a:custGeom>
            <a:avLst/>
            <a:gdLst/>
            <a:ahLst/>
            <a:cxnLst/>
            <a:rect l="l" t="t" r="r" b="b"/>
            <a:pathLst>
              <a:path h="304800">
                <a:moveTo>
                  <a:pt x="0" y="0"/>
                </a:moveTo>
                <a:lnTo>
                  <a:pt x="0" y="304800"/>
                </a:lnTo>
              </a:path>
            </a:pathLst>
          </a:custGeom>
          <a:ln w="25400">
            <a:solidFill>
              <a:srgbClr val="010101"/>
            </a:solidFill>
          </a:ln>
        </p:spPr>
        <p:txBody>
          <a:bodyPr wrap="square" lIns="0" tIns="0" rIns="0" bIns="0" rtlCol="0"/>
          <a:lstStyle/>
          <a:p>
            <a:endParaRPr/>
          </a:p>
        </p:txBody>
      </p:sp>
      <p:sp>
        <p:nvSpPr>
          <p:cNvPr id="29" name="object 29"/>
          <p:cNvSpPr/>
          <p:nvPr/>
        </p:nvSpPr>
        <p:spPr>
          <a:xfrm>
            <a:off x="5334000" y="4953000"/>
            <a:ext cx="0" cy="304800"/>
          </a:xfrm>
          <a:custGeom>
            <a:avLst/>
            <a:gdLst/>
            <a:ahLst/>
            <a:cxnLst/>
            <a:rect l="l" t="t" r="r" b="b"/>
            <a:pathLst>
              <a:path h="304800">
                <a:moveTo>
                  <a:pt x="0" y="0"/>
                </a:moveTo>
                <a:lnTo>
                  <a:pt x="0" y="304800"/>
                </a:lnTo>
              </a:path>
            </a:pathLst>
          </a:custGeom>
          <a:ln w="25400">
            <a:solidFill>
              <a:srgbClr val="010101"/>
            </a:solidFill>
          </a:ln>
        </p:spPr>
        <p:txBody>
          <a:bodyPr wrap="square" lIns="0" tIns="0" rIns="0" bIns="0" rtlCol="0"/>
          <a:lstStyle/>
          <a:p>
            <a:endParaRPr/>
          </a:p>
        </p:txBody>
      </p:sp>
      <p:sp>
        <p:nvSpPr>
          <p:cNvPr id="30" name="object 30"/>
          <p:cNvSpPr/>
          <p:nvPr/>
        </p:nvSpPr>
        <p:spPr>
          <a:xfrm>
            <a:off x="2743200" y="5257800"/>
            <a:ext cx="0" cy="381000"/>
          </a:xfrm>
          <a:custGeom>
            <a:avLst/>
            <a:gdLst/>
            <a:ahLst/>
            <a:cxnLst/>
            <a:rect l="l" t="t" r="r" b="b"/>
            <a:pathLst>
              <a:path h="381000">
                <a:moveTo>
                  <a:pt x="0" y="0"/>
                </a:moveTo>
                <a:lnTo>
                  <a:pt x="0" y="381000"/>
                </a:lnTo>
              </a:path>
            </a:pathLst>
          </a:custGeom>
          <a:ln w="25400">
            <a:solidFill>
              <a:srgbClr val="010101"/>
            </a:solidFill>
          </a:ln>
        </p:spPr>
        <p:txBody>
          <a:bodyPr wrap="square" lIns="0" tIns="0" rIns="0" bIns="0" rtlCol="0"/>
          <a:lstStyle/>
          <a:p>
            <a:endParaRPr/>
          </a:p>
        </p:txBody>
      </p:sp>
      <p:sp>
        <p:nvSpPr>
          <p:cNvPr id="31" name="object 31"/>
          <p:cNvSpPr/>
          <p:nvPr/>
        </p:nvSpPr>
        <p:spPr>
          <a:xfrm>
            <a:off x="457200" y="1905000"/>
            <a:ext cx="7848600" cy="3505200"/>
          </a:xfrm>
          <a:custGeom>
            <a:avLst/>
            <a:gdLst/>
            <a:ahLst/>
            <a:cxnLst/>
            <a:rect l="l" t="t" r="r" b="b"/>
            <a:pathLst>
              <a:path w="7848600" h="3505200">
                <a:moveTo>
                  <a:pt x="0" y="0"/>
                </a:moveTo>
                <a:lnTo>
                  <a:pt x="0" y="3505200"/>
                </a:lnTo>
                <a:lnTo>
                  <a:pt x="7848600" y="3505199"/>
                </a:lnTo>
                <a:lnTo>
                  <a:pt x="7848600" y="0"/>
                </a:lnTo>
                <a:lnTo>
                  <a:pt x="0" y="0"/>
                </a:lnTo>
                <a:close/>
              </a:path>
            </a:pathLst>
          </a:custGeom>
          <a:ln w="25400">
            <a:solidFill>
              <a:srgbClr val="018001"/>
            </a:solidFill>
          </a:ln>
        </p:spPr>
        <p:txBody>
          <a:bodyPr wrap="square" lIns="0" tIns="0" rIns="0" bIns="0" rtlCol="0"/>
          <a:lstStyle/>
          <a:p>
            <a:endParaRPr/>
          </a:p>
        </p:txBody>
      </p:sp>
      <p:sp>
        <p:nvSpPr>
          <p:cNvPr id="32" name="object 32"/>
          <p:cNvSpPr txBox="1"/>
          <p:nvPr/>
        </p:nvSpPr>
        <p:spPr>
          <a:xfrm>
            <a:off x="6327902" y="5538290"/>
            <a:ext cx="1845310" cy="337820"/>
          </a:xfrm>
          <a:prstGeom prst="rect">
            <a:avLst/>
          </a:prstGeom>
        </p:spPr>
        <p:txBody>
          <a:bodyPr vert="horz" wrap="square" lIns="0" tIns="0" rIns="0" bIns="0" rtlCol="0">
            <a:spAutoFit/>
          </a:bodyPr>
          <a:lstStyle/>
          <a:p>
            <a:pPr marL="12700">
              <a:lnSpc>
                <a:spcPts val="2535"/>
              </a:lnSpc>
            </a:pPr>
            <a:r>
              <a:rPr sz="2200" dirty="0">
                <a:solidFill>
                  <a:srgbClr val="008000"/>
                </a:solidFill>
                <a:latin typeface="Arial"/>
                <a:cs typeface="Arial"/>
              </a:rPr>
              <a:t>multi-core</a:t>
            </a:r>
            <a:r>
              <a:rPr sz="2200" spc="-75" dirty="0">
                <a:solidFill>
                  <a:srgbClr val="008000"/>
                </a:solidFill>
                <a:latin typeface="Arial"/>
                <a:cs typeface="Arial"/>
              </a:rPr>
              <a:t> </a:t>
            </a:r>
            <a:r>
              <a:rPr sz="2200" dirty="0">
                <a:solidFill>
                  <a:srgbClr val="008000"/>
                </a:solidFill>
                <a:latin typeface="Arial"/>
                <a:cs typeface="Arial"/>
              </a:rPr>
              <a:t>chip</a:t>
            </a:r>
            <a:endParaRPr sz="2200">
              <a:latin typeface="Arial"/>
              <a:cs typeface="Arial"/>
            </a:endParaRPr>
          </a:p>
        </p:txBody>
      </p:sp>
      <p:sp>
        <p:nvSpPr>
          <p:cNvPr id="33" name="object 33"/>
          <p:cNvSpPr txBox="1"/>
          <p:nvPr/>
        </p:nvSpPr>
        <p:spPr>
          <a:xfrm>
            <a:off x="2160523" y="5974651"/>
            <a:ext cx="1409700" cy="555625"/>
          </a:xfrm>
          <a:prstGeom prst="rect">
            <a:avLst/>
          </a:prstGeom>
        </p:spPr>
        <p:txBody>
          <a:bodyPr vert="horz" wrap="square" lIns="0" tIns="0" rIns="0" bIns="0" rtlCol="0">
            <a:spAutoFit/>
          </a:bodyPr>
          <a:lstStyle/>
          <a:p>
            <a:pPr marL="262890" marR="5080" indent="-250825">
              <a:lnSpc>
                <a:spcPts val="2160"/>
              </a:lnSpc>
            </a:pPr>
            <a:r>
              <a:rPr sz="1800" dirty="0">
                <a:latin typeface="Arial"/>
                <a:cs typeface="Arial"/>
              </a:rPr>
              <a:t>Main</a:t>
            </a:r>
            <a:r>
              <a:rPr sz="1800" spc="-105" dirty="0">
                <a:latin typeface="Arial"/>
                <a:cs typeface="Arial"/>
              </a:rPr>
              <a:t> </a:t>
            </a:r>
            <a:r>
              <a:rPr sz="1800" dirty="0">
                <a:latin typeface="Arial"/>
                <a:cs typeface="Arial"/>
              </a:rPr>
              <a:t>memory  </a:t>
            </a:r>
            <a:r>
              <a:rPr sz="1800" spc="-5" dirty="0">
                <a:solidFill>
                  <a:srgbClr val="0000FF"/>
                </a:solidFill>
                <a:latin typeface="Arial"/>
                <a:cs typeface="Arial"/>
              </a:rPr>
              <a:t>x=15213</a:t>
            </a:r>
            <a:endParaRPr sz="1800">
              <a:latin typeface="Arial"/>
              <a:cs typeface="Arial"/>
            </a:endParaRPr>
          </a:p>
        </p:txBody>
      </p:sp>
      <p:sp>
        <p:nvSpPr>
          <p:cNvPr id="34" name="object 34"/>
          <p:cNvSpPr txBox="1">
            <a:spLocks noGrp="1"/>
          </p:cNvSpPr>
          <p:nvPr>
            <p:ph type="sldNum" sz="quarter" idx="4294967295"/>
          </p:nvPr>
        </p:nvSpPr>
        <p:spPr>
          <a:xfrm>
            <a:off x="8343645" y="6293072"/>
            <a:ext cx="276859" cy="252729"/>
          </a:xfrm>
          <a:prstGeom prst="rect">
            <a:avLst/>
          </a:prstGeom>
        </p:spPr>
        <p:txBody>
          <a:bodyPr vert="horz" wrap="square" lIns="0" tIns="0" rIns="0" bIns="0" rtlCol="0">
            <a:spAutoFit/>
          </a:bodyPr>
          <a:lstStyle/>
          <a:p>
            <a:pPr marL="25400">
              <a:lnSpc>
                <a:spcPts val="1870"/>
              </a:lnSpc>
            </a:pPr>
            <a:fld id="{81D60167-4931-47E6-BA6A-407CBD079E47}" type="slidenum">
              <a:rPr dirty="0"/>
              <a:pPr marL="25400">
                <a:lnSpc>
                  <a:spcPts val="1870"/>
                </a:lnSpc>
              </a:pPr>
              <a:t>56</a:t>
            </a:fld>
            <a:endParaRPr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356345" y="6273800"/>
            <a:ext cx="251460" cy="269875"/>
          </a:xfrm>
          <a:prstGeom prst="rect">
            <a:avLst/>
          </a:prstGeom>
        </p:spPr>
        <p:txBody>
          <a:bodyPr vert="horz" wrap="square" lIns="0" tIns="12700" rIns="0" bIns="0" rtlCol="0">
            <a:spAutoFit/>
          </a:bodyPr>
          <a:lstStyle/>
          <a:p>
            <a:pPr marL="12700">
              <a:lnSpc>
                <a:spcPct val="100000"/>
              </a:lnSpc>
              <a:spcBef>
                <a:spcPts val="100"/>
              </a:spcBef>
            </a:pPr>
            <a:r>
              <a:rPr sz="1600" spc="-5" dirty="0">
                <a:latin typeface="Arial"/>
                <a:cs typeface="Arial"/>
              </a:rPr>
              <a:t>39</a:t>
            </a:r>
            <a:endParaRPr sz="1600">
              <a:latin typeface="Arial"/>
              <a:cs typeface="Arial"/>
            </a:endParaRPr>
          </a:p>
        </p:txBody>
      </p:sp>
      <p:sp>
        <p:nvSpPr>
          <p:cNvPr id="3" name="object 3"/>
          <p:cNvSpPr txBox="1">
            <a:spLocks noGrp="1"/>
          </p:cNvSpPr>
          <p:nvPr>
            <p:ph type="title"/>
          </p:nvPr>
        </p:nvSpPr>
        <p:spPr>
          <a:xfrm>
            <a:off x="782066" y="208280"/>
            <a:ext cx="7579995" cy="695960"/>
          </a:xfrm>
          <a:prstGeom prst="rect">
            <a:avLst/>
          </a:prstGeom>
        </p:spPr>
        <p:txBody>
          <a:bodyPr vert="horz" wrap="square" lIns="0" tIns="12065" rIns="0" bIns="0" rtlCol="0">
            <a:spAutoFit/>
          </a:bodyPr>
          <a:lstStyle/>
          <a:p>
            <a:pPr marL="12700">
              <a:lnSpc>
                <a:spcPct val="100000"/>
              </a:lnSpc>
              <a:spcBef>
                <a:spcPts val="95"/>
              </a:spcBef>
            </a:pPr>
            <a:r>
              <a:rPr sz="4400" spc="-5" dirty="0"/>
              <a:t>The cache coherence</a:t>
            </a:r>
            <a:r>
              <a:rPr sz="4400" spc="20" dirty="0"/>
              <a:t> </a:t>
            </a:r>
            <a:r>
              <a:rPr sz="4400" spc="-5" dirty="0"/>
              <a:t>problem</a:t>
            </a:r>
            <a:endParaRPr sz="4400"/>
          </a:p>
        </p:txBody>
      </p:sp>
      <p:sp>
        <p:nvSpPr>
          <p:cNvPr id="4" name="object 4"/>
          <p:cNvSpPr txBox="1"/>
          <p:nvPr/>
        </p:nvSpPr>
        <p:spPr>
          <a:xfrm>
            <a:off x="460501" y="1165351"/>
            <a:ext cx="6609080" cy="513080"/>
          </a:xfrm>
          <a:prstGeom prst="rect">
            <a:avLst/>
          </a:prstGeom>
        </p:spPr>
        <p:txBody>
          <a:bodyPr vert="horz" wrap="square" lIns="0" tIns="12065" rIns="0" bIns="0" rtlCol="0">
            <a:spAutoFit/>
          </a:bodyPr>
          <a:lstStyle/>
          <a:p>
            <a:pPr marL="12700">
              <a:lnSpc>
                <a:spcPct val="100000"/>
              </a:lnSpc>
              <a:spcBef>
                <a:spcPts val="95"/>
              </a:spcBef>
            </a:pPr>
            <a:r>
              <a:rPr sz="3200" spc="-5" dirty="0">
                <a:latin typeface="Arial"/>
                <a:cs typeface="Arial"/>
              </a:rPr>
              <a:t>Core 1 writes to x, </a:t>
            </a:r>
            <a:r>
              <a:rPr sz="3200" spc="-10" dirty="0">
                <a:latin typeface="Arial"/>
                <a:cs typeface="Arial"/>
              </a:rPr>
              <a:t>setting </a:t>
            </a:r>
            <a:r>
              <a:rPr sz="3200" spc="-5" dirty="0">
                <a:latin typeface="Arial"/>
                <a:cs typeface="Arial"/>
              </a:rPr>
              <a:t>it to</a:t>
            </a:r>
            <a:r>
              <a:rPr sz="3200" spc="-30" dirty="0">
                <a:latin typeface="Arial"/>
                <a:cs typeface="Arial"/>
              </a:rPr>
              <a:t> </a:t>
            </a:r>
            <a:r>
              <a:rPr sz="3200" spc="-10" dirty="0">
                <a:latin typeface="Arial"/>
                <a:cs typeface="Arial"/>
              </a:rPr>
              <a:t>21660</a:t>
            </a:r>
            <a:endParaRPr sz="3200">
              <a:latin typeface="Arial"/>
              <a:cs typeface="Arial"/>
            </a:endParaRPr>
          </a:p>
        </p:txBody>
      </p:sp>
      <p:sp>
        <p:nvSpPr>
          <p:cNvPr id="5" name="object 5"/>
          <p:cNvSpPr/>
          <p:nvPr/>
        </p:nvSpPr>
        <p:spPr>
          <a:xfrm>
            <a:off x="838200" y="2133600"/>
            <a:ext cx="1295400" cy="1295400"/>
          </a:xfrm>
          <a:custGeom>
            <a:avLst/>
            <a:gdLst/>
            <a:ahLst/>
            <a:cxnLst/>
            <a:rect l="l" t="t" r="r" b="b"/>
            <a:pathLst>
              <a:path w="1295400" h="1295400">
                <a:moveTo>
                  <a:pt x="647699" y="0"/>
                </a:moveTo>
                <a:lnTo>
                  <a:pt x="599403" y="1778"/>
                </a:lnTo>
                <a:lnTo>
                  <a:pt x="552063" y="7030"/>
                </a:lnTo>
                <a:lnTo>
                  <a:pt x="505806" y="15629"/>
                </a:lnTo>
                <a:lnTo>
                  <a:pt x="460758" y="27450"/>
                </a:lnTo>
                <a:lnTo>
                  <a:pt x="417045" y="42366"/>
                </a:lnTo>
                <a:lnTo>
                  <a:pt x="374791" y="60253"/>
                </a:lnTo>
                <a:lnTo>
                  <a:pt x="334124" y="80984"/>
                </a:lnTo>
                <a:lnTo>
                  <a:pt x="295169" y="104433"/>
                </a:lnTo>
                <a:lnTo>
                  <a:pt x="258051" y="130475"/>
                </a:lnTo>
                <a:lnTo>
                  <a:pt x="222897" y="158983"/>
                </a:lnTo>
                <a:lnTo>
                  <a:pt x="189833" y="189833"/>
                </a:lnTo>
                <a:lnTo>
                  <a:pt x="158983" y="222897"/>
                </a:lnTo>
                <a:lnTo>
                  <a:pt x="130475" y="258051"/>
                </a:lnTo>
                <a:lnTo>
                  <a:pt x="104433" y="295169"/>
                </a:lnTo>
                <a:lnTo>
                  <a:pt x="80984" y="334124"/>
                </a:lnTo>
                <a:lnTo>
                  <a:pt x="60253" y="374791"/>
                </a:lnTo>
                <a:lnTo>
                  <a:pt x="42366" y="417045"/>
                </a:lnTo>
                <a:lnTo>
                  <a:pt x="27450" y="460758"/>
                </a:lnTo>
                <a:lnTo>
                  <a:pt x="15629" y="505806"/>
                </a:lnTo>
                <a:lnTo>
                  <a:pt x="7030" y="552063"/>
                </a:lnTo>
                <a:lnTo>
                  <a:pt x="1778" y="599403"/>
                </a:lnTo>
                <a:lnTo>
                  <a:pt x="0" y="647700"/>
                </a:lnTo>
                <a:lnTo>
                  <a:pt x="1778" y="695996"/>
                </a:lnTo>
                <a:lnTo>
                  <a:pt x="7030" y="743336"/>
                </a:lnTo>
                <a:lnTo>
                  <a:pt x="15629" y="789593"/>
                </a:lnTo>
                <a:lnTo>
                  <a:pt x="27450" y="834641"/>
                </a:lnTo>
                <a:lnTo>
                  <a:pt x="42366" y="878354"/>
                </a:lnTo>
                <a:lnTo>
                  <a:pt x="60253" y="920608"/>
                </a:lnTo>
                <a:lnTo>
                  <a:pt x="80984" y="961275"/>
                </a:lnTo>
                <a:lnTo>
                  <a:pt x="104433" y="1000230"/>
                </a:lnTo>
                <a:lnTo>
                  <a:pt x="130475" y="1037348"/>
                </a:lnTo>
                <a:lnTo>
                  <a:pt x="158983" y="1072502"/>
                </a:lnTo>
                <a:lnTo>
                  <a:pt x="189833" y="1105566"/>
                </a:lnTo>
                <a:lnTo>
                  <a:pt x="222897" y="1136416"/>
                </a:lnTo>
                <a:lnTo>
                  <a:pt x="258051" y="1164924"/>
                </a:lnTo>
                <a:lnTo>
                  <a:pt x="295169" y="1190966"/>
                </a:lnTo>
                <a:lnTo>
                  <a:pt x="334124" y="1214415"/>
                </a:lnTo>
                <a:lnTo>
                  <a:pt x="374791" y="1235146"/>
                </a:lnTo>
                <a:lnTo>
                  <a:pt x="417045" y="1253033"/>
                </a:lnTo>
                <a:lnTo>
                  <a:pt x="460758" y="1267949"/>
                </a:lnTo>
                <a:lnTo>
                  <a:pt x="505806" y="1279770"/>
                </a:lnTo>
                <a:lnTo>
                  <a:pt x="552063" y="1288369"/>
                </a:lnTo>
                <a:lnTo>
                  <a:pt x="599403" y="1293621"/>
                </a:lnTo>
                <a:lnTo>
                  <a:pt x="647700" y="1295400"/>
                </a:lnTo>
                <a:lnTo>
                  <a:pt x="695996" y="1293621"/>
                </a:lnTo>
                <a:lnTo>
                  <a:pt x="743336" y="1288369"/>
                </a:lnTo>
                <a:lnTo>
                  <a:pt x="789593" y="1279770"/>
                </a:lnTo>
                <a:lnTo>
                  <a:pt x="834641" y="1267949"/>
                </a:lnTo>
                <a:lnTo>
                  <a:pt x="878354" y="1253033"/>
                </a:lnTo>
                <a:lnTo>
                  <a:pt x="920608" y="1235146"/>
                </a:lnTo>
                <a:lnTo>
                  <a:pt x="961275" y="1214415"/>
                </a:lnTo>
                <a:lnTo>
                  <a:pt x="1000230" y="1190966"/>
                </a:lnTo>
                <a:lnTo>
                  <a:pt x="1037348" y="1164924"/>
                </a:lnTo>
                <a:lnTo>
                  <a:pt x="1072502" y="1136416"/>
                </a:lnTo>
                <a:lnTo>
                  <a:pt x="1105566" y="1105566"/>
                </a:lnTo>
                <a:lnTo>
                  <a:pt x="1136416" y="1072502"/>
                </a:lnTo>
                <a:lnTo>
                  <a:pt x="1164924" y="1037348"/>
                </a:lnTo>
                <a:lnTo>
                  <a:pt x="1190966" y="1000230"/>
                </a:lnTo>
                <a:lnTo>
                  <a:pt x="1214415" y="961275"/>
                </a:lnTo>
                <a:lnTo>
                  <a:pt x="1235146" y="920608"/>
                </a:lnTo>
                <a:lnTo>
                  <a:pt x="1253033" y="878354"/>
                </a:lnTo>
                <a:lnTo>
                  <a:pt x="1267949" y="834641"/>
                </a:lnTo>
                <a:lnTo>
                  <a:pt x="1279770" y="789593"/>
                </a:lnTo>
                <a:lnTo>
                  <a:pt x="1288369" y="743336"/>
                </a:lnTo>
                <a:lnTo>
                  <a:pt x="1293621" y="695996"/>
                </a:lnTo>
                <a:lnTo>
                  <a:pt x="1295400" y="647700"/>
                </a:lnTo>
                <a:lnTo>
                  <a:pt x="1293621" y="599403"/>
                </a:lnTo>
                <a:lnTo>
                  <a:pt x="1288369" y="552063"/>
                </a:lnTo>
                <a:lnTo>
                  <a:pt x="1279770" y="505806"/>
                </a:lnTo>
                <a:lnTo>
                  <a:pt x="1267949" y="460758"/>
                </a:lnTo>
                <a:lnTo>
                  <a:pt x="1253033" y="417045"/>
                </a:lnTo>
                <a:lnTo>
                  <a:pt x="1235146" y="374791"/>
                </a:lnTo>
                <a:lnTo>
                  <a:pt x="1214415" y="334124"/>
                </a:lnTo>
                <a:lnTo>
                  <a:pt x="1190966" y="295169"/>
                </a:lnTo>
                <a:lnTo>
                  <a:pt x="1164924" y="258051"/>
                </a:lnTo>
                <a:lnTo>
                  <a:pt x="1136416" y="222897"/>
                </a:lnTo>
                <a:lnTo>
                  <a:pt x="1105566" y="189833"/>
                </a:lnTo>
                <a:lnTo>
                  <a:pt x="1072502" y="158983"/>
                </a:lnTo>
                <a:lnTo>
                  <a:pt x="1037348" y="130475"/>
                </a:lnTo>
                <a:lnTo>
                  <a:pt x="1000230" y="104433"/>
                </a:lnTo>
                <a:lnTo>
                  <a:pt x="961275" y="80984"/>
                </a:lnTo>
                <a:lnTo>
                  <a:pt x="920608" y="60253"/>
                </a:lnTo>
                <a:lnTo>
                  <a:pt x="878354" y="42366"/>
                </a:lnTo>
                <a:lnTo>
                  <a:pt x="834641" y="27450"/>
                </a:lnTo>
                <a:lnTo>
                  <a:pt x="789593" y="15629"/>
                </a:lnTo>
                <a:lnTo>
                  <a:pt x="743336" y="7030"/>
                </a:lnTo>
                <a:lnTo>
                  <a:pt x="695996" y="1778"/>
                </a:lnTo>
                <a:lnTo>
                  <a:pt x="647699" y="0"/>
                </a:lnTo>
                <a:close/>
              </a:path>
            </a:pathLst>
          </a:custGeom>
          <a:ln w="25400">
            <a:solidFill>
              <a:srgbClr val="010101"/>
            </a:solidFill>
          </a:ln>
        </p:spPr>
        <p:txBody>
          <a:bodyPr wrap="square" lIns="0" tIns="0" rIns="0" bIns="0" rtlCol="0"/>
          <a:lstStyle/>
          <a:p>
            <a:endParaRPr/>
          </a:p>
        </p:txBody>
      </p:sp>
      <p:sp>
        <p:nvSpPr>
          <p:cNvPr id="6" name="object 6"/>
          <p:cNvSpPr txBox="1"/>
          <p:nvPr/>
        </p:nvSpPr>
        <p:spPr>
          <a:xfrm>
            <a:off x="1124203" y="2614676"/>
            <a:ext cx="7118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Core</a:t>
            </a:r>
            <a:r>
              <a:rPr sz="1800" spc="-85" dirty="0">
                <a:latin typeface="Arial"/>
                <a:cs typeface="Arial"/>
              </a:rPr>
              <a:t> </a:t>
            </a:r>
            <a:r>
              <a:rPr sz="1800" dirty="0">
                <a:latin typeface="Arial"/>
                <a:cs typeface="Arial"/>
              </a:rPr>
              <a:t>1</a:t>
            </a:r>
            <a:endParaRPr sz="1800">
              <a:latin typeface="Arial"/>
              <a:cs typeface="Arial"/>
            </a:endParaRPr>
          </a:p>
        </p:txBody>
      </p:sp>
      <p:sp>
        <p:nvSpPr>
          <p:cNvPr id="7" name="object 7"/>
          <p:cNvSpPr/>
          <p:nvPr/>
        </p:nvSpPr>
        <p:spPr>
          <a:xfrm>
            <a:off x="2743200" y="2133600"/>
            <a:ext cx="1295400" cy="1295400"/>
          </a:xfrm>
          <a:custGeom>
            <a:avLst/>
            <a:gdLst/>
            <a:ahLst/>
            <a:cxnLst/>
            <a:rect l="l" t="t" r="r" b="b"/>
            <a:pathLst>
              <a:path w="1295400" h="1295400">
                <a:moveTo>
                  <a:pt x="647699" y="0"/>
                </a:moveTo>
                <a:lnTo>
                  <a:pt x="599403" y="1778"/>
                </a:lnTo>
                <a:lnTo>
                  <a:pt x="552063" y="7030"/>
                </a:lnTo>
                <a:lnTo>
                  <a:pt x="505806" y="15629"/>
                </a:lnTo>
                <a:lnTo>
                  <a:pt x="460758" y="27450"/>
                </a:lnTo>
                <a:lnTo>
                  <a:pt x="417045" y="42366"/>
                </a:lnTo>
                <a:lnTo>
                  <a:pt x="374791" y="60253"/>
                </a:lnTo>
                <a:lnTo>
                  <a:pt x="334124" y="80984"/>
                </a:lnTo>
                <a:lnTo>
                  <a:pt x="295169" y="104433"/>
                </a:lnTo>
                <a:lnTo>
                  <a:pt x="258051" y="130475"/>
                </a:lnTo>
                <a:lnTo>
                  <a:pt x="222897" y="158983"/>
                </a:lnTo>
                <a:lnTo>
                  <a:pt x="189833" y="189833"/>
                </a:lnTo>
                <a:lnTo>
                  <a:pt x="158983" y="222897"/>
                </a:lnTo>
                <a:lnTo>
                  <a:pt x="130475" y="258051"/>
                </a:lnTo>
                <a:lnTo>
                  <a:pt x="104433" y="295169"/>
                </a:lnTo>
                <a:lnTo>
                  <a:pt x="80984" y="334124"/>
                </a:lnTo>
                <a:lnTo>
                  <a:pt x="60253" y="374791"/>
                </a:lnTo>
                <a:lnTo>
                  <a:pt x="42366" y="417045"/>
                </a:lnTo>
                <a:lnTo>
                  <a:pt x="27450" y="460758"/>
                </a:lnTo>
                <a:lnTo>
                  <a:pt x="15629" y="505806"/>
                </a:lnTo>
                <a:lnTo>
                  <a:pt x="7030" y="552063"/>
                </a:lnTo>
                <a:lnTo>
                  <a:pt x="1778" y="599403"/>
                </a:lnTo>
                <a:lnTo>
                  <a:pt x="0" y="647699"/>
                </a:lnTo>
                <a:lnTo>
                  <a:pt x="1778" y="695996"/>
                </a:lnTo>
                <a:lnTo>
                  <a:pt x="7030" y="743336"/>
                </a:lnTo>
                <a:lnTo>
                  <a:pt x="15629" y="789593"/>
                </a:lnTo>
                <a:lnTo>
                  <a:pt x="27450" y="834641"/>
                </a:lnTo>
                <a:lnTo>
                  <a:pt x="42366" y="878354"/>
                </a:lnTo>
                <a:lnTo>
                  <a:pt x="60253" y="920608"/>
                </a:lnTo>
                <a:lnTo>
                  <a:pt x="80984" y="961275"/>
                </a:lnTo>
                <a:lnTo>
                  <a:pt x="104433" y="1000230"/>
                </a:lnTo>
                <a:lnTo>
                  <a:pt x="130475" y="1037348"/>
                </a:lnTo>
                <a:lnTo>
                  <a:pt x="158983" y="1072502"/>
                </a:lnTo>
                <a:lnTo>
                  <a:pt x="189833" y="1105566"/>
                </a:lnTo>
                <a:lnTo>
                  <a:pt x="222897" y="1136416"/>
                </a:lnTo>
                <a:lnTo>
                  <a:pt x="258051" y="1164924"/>
                </a:lnTo>
                <a:lnTo>
                  <a:pt x="295169" y="1190966"/>
                </a:lnTo>
                <a:lnTo>
                  <a:pt x="334124" y="1214415"/>
                </a:lnTo>
                <a:lnTo>
                  <a:pt x="374791" y="1235146"/>
                </a:lnTo>
                <a:lnTo>
                  <a:pt x="417045" y="1253033"/>
                </a:lnTo>
                <a:lnTo>
                  <a:pt x="460758" y="1267949"/>
                </a:lnTo>
                <a:lnTo>
                  <a:pt x="505806" y="1279770"/>
                </a:lnTo>
                <a:lnTo>
                  <a:pt x="552063" y="1288369"/>
                </a:lnTo>
                <a:lnTo>
                  <a:pt x="599403" y="1293621"/>
                </a:lnTo>
                <a:lnTo>
                  <a:pt x="647699" y="1295400"/>
                </a:lnTo>
                <a:lnTo>
                  <a:pt x="695996" y="1293621"/>
                </a:lnTo>
                <a:lnTo>
                  <a:pt x="743336" y="1288369"/>
                </a:lnTo>
                <a:lnTo>
                  <a:pt x="789593" y="1279770"/>
                </a:lnTo>
                <a:lnTo>
                  <a:pt x="834641" y="1267949"/>
                </a:lnTo>
                <a:lnTo>
                  <a:pt x="878354" y="1253033"/>
                </a:lnTo>
                <a:lnTo>
                  <a:pt x="920608" y="1235146"/>
                </a:lnTo>
                <a:lnTo>
                  <a:pt x="961275" y="1214415"/>
                </a:lnTo>
                <a:lnTo>
                  <a:pt x="1000230" y="1190966"/>
                </a:lnTo>
                <a:lnTo>
                  <a:pt x="1037348" y="1164924"/>
                </a:lnTo>
                <a:lnTo>
                  <a:pt x="1072502" y="1136416"/>
                </a:lnTo>
                <a:lnTo>
                  <a:pt x="1105566" y="1105566"/>
                </a:lnTo>
                <a:lnTo>
                  <a:pt x="1136416" y="1072502"/>
                </a:lnTo>
                <a:lnTo>
                  <a:pt x="1164924" y="1037348"/>
                </a:lnTo>
                <a:lnTo>
                  <a:pt x="1190966" y="1000230"/>
                </a:lnTo>
                <a:lnTo>
                  <a:pt x="1214415" y="961275"/>
                </a:lnTo>
                <a:lnTo>
                  <a:pt x="1235146" y="920608"/>
                </a:lnTo>
                <a:lnTo>
                  <a:pt x="1253033" y="878354"/>
                </a:lnTo>
                <a:lnTo>
                  <a:pt x="1267949" y="834641"/>
                </a:lnTo>
                <a:lnTo>
                  <a:pt x="1279770" y="789593"/>
                </a:lnTo>
                <a:lnTo>
                  <a:pt x="1288369" y="743336"/>
                </a:lnTo>
                <a:lnTo>
                  <a:pt x="1293621" y="695996"/>
                </a:lnTo>
                <a:lnTo>
                  <a:pt x="1295399" y="647699"/>
                </a:lnTo>
                <a:lnTo>
                  <a:pt x="1293621" y="599403"/>
                </a:lnTo>
                <a:lnTo>
                  <a:pt x="1288369" y="552063"/>
                </a:lnTo>
                <a:lnTo>
                  <a:pt x="1279770" y="505806"/>
                </a:lnTo>
                <a:lnTo>
                  <a:pt x="1267949" y="460758"/>
                </a:lnTo>
                <a:lnTo>
                  <a:pt x="1253033" y="417045"/>
                </a:lnTo>
                <a:lnTo>
                  <a:pt x="1235146" y="374791"/>
                </a:lnTo>
                <a:lnTo>
                  <a:pt x="1214415" y="334124"/>
                </a:lnTo>
                <a:lnTo>
                  <a:pt x="1190966" y="295169"/>
                </a:lnTo>
                <a:lnTo>
                  <a:pt x="1164924" y="258051"/>
                </a:lnTo>
                <a:lnTo>
                  <a:pt x="1136416" y="222897"/>
                </a:lnTo>
                <a:lnTo>
                  <a:pt x="1105566" y="189833"/>
                </a:lnTo>
                <a:lnTo>
                  <a:pt x="1072502" y="158983"/>
                </a:lnTo>
                <a:lnTo>
                  <a:pt x="1037348" y="130475"/>
                </a:lnTo>
                <a:lnTo>
                  <a:pt x="1000230" y="104433"/>
                </a:lnTo>
                <a:lnTo>
                  <a:pt x="961275" y="80984"/>
                </a:lnTo>
                <a:lnTo>
                  <a:pt x="920608" y="60253"/>
                </a:lnTo>
                <a:lnTo>
                  <a:pt x="878354" y="42366"/>
                </a:lnTo>
                <a:lnTo>
                  <a:pt x="834641" y="27450"/>
                </a:lnTo>
                <a:lnTo>
                  <a:pt x="789593" y="15629"/>
                </a:lnTo>
                <a:lnTo>
                  <a:pt x="743336" y="7030"/>
                </a:lnTo>
                <a:lnTo>
                  <a:pt x="695996" y="1778"/>
                </a:lnTo>
                <a:lnTo>
                  <a:pt x="647699" y="0"/>
                </a:lnTo>
                <a:close/>
              </a:path>
            </a:pathLst>
          </a:custGeom>
          <a:ln w="25400">
            <a:solidFill>
              <a:srgbClr val="010101"/>
            </a:solidFill>
          </a:ln>
        </p:spPr>
        <p:txBody>
          <a:bodyPr wrap="square" lIns="0" tIns="0" rIns="0" bIns="0" rtlCol="0"/>
          <a:lstStyle/>
          <a:p>
            <a:endParaRPr/>
          </a:p>
        </p:txBody>
      </p:sp>
      <p:sp>
        <p:nvSpPr>
          <p:cNvPr id="8" name="object 8"/>
          <p:cNvSpPr txBox="1"/>
          <p:nvPr/>
        </p:nvSpPr>
        <p:spPr>
          <a:xfrm>
            <a:off x="3029204" y="2614676"/>
            <a:ext cx="7118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Core</a:t>
            </a:r>
            <a:r>
              <a:rPr sz="1800" spc="-85" dirty="0">
                <a:latin typeface="Arial"/>
                <a:cs typeface="Arial"/>
              </a:rPr>
              <a:t> </a:t>
            </a:r>
            <a:r>
              <a:rPr sz="1800" dirty="0">
                <a:latin typeface="Arial"/>
                <a:cs typeface="Arial"/>
              </a:rPr>
              <a:t>2</a:t>
            </a:r>
            <a:endParaRPr sz="1800">
              <a:latin typeface="Arial"/>
              <a:cs typeface="Arial"/>
            </a:endParaRPr>
          </a:p>
        </p:txBody>
      </p:sp>
      <p:sp>
        <p:nvSpPr>
          <p:cNvPr id="9" name="object 9"/>
          <p:cNvSpPr/>
          <p:nvPr/>
        </p:nvSpPr>
        <p:spPr>
          <a:xfrm>
            <a:off x="4648200" y="2133600"/>
            <a:ext cx="1295400" cy="1295400"/>
          </a:xfrm>
          <a:custGeom>
            <a:avLst/>
            <a:gdLst/>
            <a:ahLst/>
            <a:cxnLst/>
            <a:rect l="l" t="t" r="r" b="b"/>
            <a:pathLst>
              <a:path w="1295400" h="1295400">
                <a:moveTo>
                  <a:pt x="647700" y="0"/>
                </a:moveTo>
                <a:lnTo>
                  <a:pt x="599403" y="1778"/>
                </a:lnTo>
                <a:lnTo>
                  <a:pt x="552063" y="7030"/>
                </a:lnTo>
                <a:lnTo>
                  <a:pt x="505806" y="15629"/>
                </a:lnTo>
                <a:lnTo>
                  <a:pt x="460758" y="27450"/>
                </a:lnTo>
                <a:lnTo>
                  <a:pt x="417045" y="42366"/>
                </a:lnTo>
                <a:lnTo>
                  <a:pt x="374791" y="60253"/>
                </a:lnTo>
                <a:lnTo>
                  <a:pt x="334124" y="80984"/>
                </a:lnTo>
                <a:lnTo>
                  <a:pt x="295169" y="104433"/>
                </a:lnTo>
                <a:lnTo>
                  <a:pt x="258051" y="130475"/>
                </a:lnTo>
                <a:lnTo>
                  <a:pt x="222897" y="158983"/>
                </a:lnTo>
                <a:lnTo>
                  <a:pt x="189833" y="189833"/>
                </a:lnTo>
                <a:lnTo>
                  <a:pt x="158983" y="222897"/>
                </a:lnTo>
                <a:lnTo>
                  <a:pt x="130475" y="258051"/>
                </a:lnTo>
                <a:lnTo>
                  <a:pt x="104433" y="295169"/>
                </a:lnTo>
                <a:lnTo>
                  <a:pt x="80984" y="334124"/>
                </a:lnTo>
                <a:lnTo>
                  <a:pt x="60253" y="374791"/>
                </a:lnTo>
                <a:lnTo>
                  <a:pt x="42366" y="417045"/>
                </a:lnTo>
                <a:lnTo>
                  <a:pt x="27450" y="460758"/>
                </a:lnTo>
                <a:lnTo>
                  <a:pt x="15629" y="505806"/>
                </a:lnTo>
                <a:lnTo>
                  <a:pt x="7030" y="552063"/>
                </a:lnTo>
                <a:lnTo>
                  <a:pt x="1778" y="599403"/>
                </a:lnTo>
                <a:lnTo>
                  <a:pt x="0" y="647699"/>
                </a:lnTo>
                <a:lnTo>
                  <a:pt x="1778" y="695996"/>
                </a:lnTo>
                <a:lnTo>
                  <a:pt x="7030" y="743336"/>
                </a:lnTo>
                <a:lnTo>
                  <a:pt x="15629" y="789593"/>
                </a:lnTo>
                <a:lnTo>
                  <a:pt x="27450" y="834641"/>
                </a:lnTo>
                <a:lnTo>
                  <a:pt x="42366" y="878354"/>
                </a:lnTo>
                <a:lnTo>
                  <a:pt x="60253" y="920608"/>
                </a:lnTo>
                <a:lnTo>
                  <a:pt x="80984" y="961275"/>
                </a:lnTo>
                <a:lnTo>
                  <a:pt x="104433" y="1000230"/>
                </a:lnTo>
                <a:lnTo>
                  <a:pt x="130475" y="1037348"/>
                </a:lnTo>
                <a:lnTo>
                  <a:pt x="158983" y="1072502"/>
                </a:lnTo>
                <a:lnTo>
                  <a:pt x="189833" y="1105566"/>
                </a:lnTo>
                <a:lnTo>
                  <a:pt x="222897" y="1136416"/>
                </a:lnTo>
                <a:lnTo>
                  <a:pt x="258051" y="1164924"/>
                </a:lnTo>
                <a:lnTo>
                  <a:pt x="295169" y="1190966"/>
                </a:lnTo>
                <a:lnTo>
                  <a:pt x="334124" y="1214415"/>
                </a:lnTo>
                <a:lnTo>
                  <a:pt x="374791" y="1235146"/>
                </a:lnTo>
                <a:lnTo>
                  <a:pt x="417045" y="1253033"/>
                </a:lnTo>
                <a:lnTo>
                  <a:pt x="460758" y="1267949"/>
                </a:lnTo>
                <a:lnTo>
                  <a:pt x="505806" y="1279770"/>
                </a:lnTo>
                <a:lnTo>
                  <a:pt x="552063" y="1288369"/>
                </a:lnTo>
                <a:lnTo>
                  <a:pt x="599403" y="1293621"/>
                </a:lnTo>
                <a:lnTo>
                  <a:pt x="647700" y="1295400"/>
                </a:lnTo>
                <a:lnTo>
                  <a:pt x="695996" y="1293621"/>
                </a:lnTo>
                <a:lnTo>
                  <a:pt x="743336" y="1288369"/>
                </a:lnTo>
                <a:lnTo>
                  <a:pt x="789593" y="1279770"/>
                </a:lnTo>
                <a:lnTo>
                  <a:pt x="834641" y="1267949"/>
                </a:lnTo>
                <a:lnTo>
                  <a:pt x="878354" y="1253033"/>
                </a:lnTo>
                <a:lnTo>
                  <a:pt x="920608" y="1235146"/>
                </a:lnTo>
                <a:lnTo>
                  <a:pt x="961275" y="1214415"/>
                </a:lnTo>
                <a:lnTo>
                  <a:pt x="1000230" y="1190966"/>
                </a:lnTo>
                <a:lnTo>
                  <a:pt x="1037348" y="1164924"/>
                </a:lnTo>
                <a:lnTo>
                  <a:pt x="1072502" y="1136416"/>
                </a:lnTo>
                <a:lnTo>
                  <a:pt x="1105566" y="1105566"/>
                </a:lnTo>
                <a:lnTo>
                  <a:pt x="1136416" y="1072502"/>
                </a:lnTo>
                <a:lnTo>
                  <a:pt x="1164924" y="1037348"/>
                </a:lnTo>
                <a:lnTo>
                  <a:pt x="1190966" y="1000230"/>
                </a:lnTo>
                <a:lnTo>
                  <a:pt x="1214415" y="961275"/>
                </a:lnTo>
                <a:lnTo>
                  <a:pt x="1235146" y="920608"/>
                </a:lnTo>
                <a:lnTo>
                  <a:pt x="1253033" y="878354"/>
                </a:lnTo>
                <a:lnTo>
                  <a:pt x="1267949" y="834641"/>
                </a:lnTo>
                <a:lnTo>
                  <a:pt x="1279770" y="789593"/>
                </a:lnTo>
                <a:lnTo>
                  <a:pt x="1288369" y="743336"/>
                </a:lnTo>
                <a:lnTo>
                  <a:pt x="1293621" y="695996"/>
                </a:lnTo>
                <a:lnTo>
                  <a:pt x="1295400" y="647699"/>
                </a:lnTo>
                <a:lnTo>
                  <a:pt x="1293621" y="599403"/>
                </a:lnTo>
                <a:lnTo>
                  <a:pt x="1288369" y="552063"/>
                </a:lnTo>
                <a:lnTo>
                  <a:pt x="1279770" y="505806"/>
                </a:lnTo>
                <a:lnTo>
                  <a:pt x="1267949" y="460758"/>
                </a:lnTo>
                <a:lnTo>
                  <a:pt x="1253033" y="417045"/>
                </a:lnTo>
                <a:lnTo>
                  <a:pt x="1235146" y="374791"/>
                </a:lnTo>
                <a:lnTo>
                  <a:pt x="1214415" y="334124"/>
                </a:lnTo>
                <a:lnTo>
                  <a:pt x="1190966" y="295169"/>
                </a:lnTo>
                <a:lnTo>
                  <a:pt x="1164924" y="258051"/>
                </a:lnTo>
                <a:lnTo>
                  <a:pt x="1136416" y="222897"/>
                </a:lnTo>
                <a:lnTo>
                  <a:pt x="1105566" y="189833"/>
                </a:lnTo>
                <a:lnTo>
                  <a:pt x="1072502" y="158983"/>
                </a:lnTo>
                <a:lnTo>
                  <a:pt x="1037348" y="130475"/>
                </a:lnTo>
                <a:lnTo>
                  <a:pt x="1000230" y="104433"/>
                </a:lnTo>
                <a:lnTo>
                  <a:pt x="961275" y="80984"/>
                </a:lnTo>
                <a:lnTo>
                  <a:pt x="920608" y="60253"/>
                </a:lnTo>
                <a:lnTo>
                  <a:pt x="878354" y="42366"/>
                </a:lnTo>
                <a:lnTo>
                  <a:pt x="834641" y="27450"/>
                </a:lnTo>
                <a:lnTo>
                  <a:pt x="789593" y="15629"/>
                </a:lnTo>
                <a:lnTo>
                  <a:pt x="743336" y="7030"/>
                </a:lnTo>
                <a:lnTo>
                  <a:pt x="695996" y="1778"/>
                </a:lnTo>
                <a:lnTo>
                  <a:pt x="647700" y="0"/>
                </a:lnTo>
                <a:close/>
              </a:path>
            </a:pathLst>
          </a:custGeom>
          <a:ln w="25400">
            <a:solidFill>
              <a:srgbClr val="010101"/>
            </a:solidFill>
          </a:ln>
        </p:spPr>
        <p:txBody>
          <a:bodyPr wrap="square" lIns="0" tIns="0" rIns="0" bIns="0" rtlCol="0"/>
          <a:lstStyle/>
          <a:p>
            <a:endParaRPr/>
          </a:p>
        </p:txBody>
      </p:sp>
      <p:sp>
        <p:nvSpPr>
          <p:cNvPr id="10" name="object 10"/>
          <p:cNvSpPr txBox="1"/>
          <p:nvPr/>
        </p:nvSpPr>
        <p:spPr>
          <a:xfrm>
            <a:off x="4934203" y="2614676"/>
            <a:ext cx="7118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Core</a:t>
            </a:r>
            <a:r>
              <a:rPr sz="1800" spc="-85" dirty="0">
                <a:latin typeface="Arial"/>
                <a:cs typeface="Arial"/>
              </a:rPr>
              <a:t> </a:t>
            </a:r>
            <a:r>
              <a:rPr sz="1800" dirty="0">
                <a:latin typeface="Arial"/>
                <a:cs typeface="Arial"/>
              </a:rPr>
              <a:t>3</a:t>
            </a:r>
            <a:endParaRPr sz="1800">
              <a:latin typeface="Arial"/>
              <a:cs typeface="Arial"/>
            </a:endParaRPr>
          </a:p>
        </p:txBody>
      </p:sp>
      <p:sp>
        <p:nvSpPr>
          <p:cNvPr id="11" name="object 11"/>
          <p:cNvSpPr/>
          <p:nvPr/>
        </p:nvSpPr>
        <p:spPr>
          <a:xfrm>
            <a:off x="6553200" y="2133600"/>
            <a:ext cx="1295400" cy="1295400"/>
          </a:xfrm>
          <a:custGeom>
            <a:avLst/>
            <a:gdLst/>
            <a:ahLst/>
            <a:cxnLst/>
            <a:rect l="l" t="t" r="r" b="b"/>
            <a:pathLst>
              <a:path w="1295400" h="1295400">
                <a:moveTo>
                  <a:pt x="647700" y="0"/>
                </a:moveTo>
                <a:lnTo>
                  <a:pt x="599403" y="1778"/>
                </a:lnTo>
                <a:lnTo>
                  <a:pt x="552063" y="7030"/>
                </a:lnTo>
                <a:lnTo>
                  <a:pt x="505806" y="15629"/>
                </a:lnTo>
                <a:lnTo>
                  <a:pt x="460758" y="27450"/>
                </a:lnTo>
                <a:lnTo>
                  <a:pt x="417045" y="42366"/>
                </a:lnTo>
                <a:lnTo>
                  <a:pt x="374791" y="60253"/>
                </a:lnTo>
                <a:lnTo>
                  <a:pt x="334124" y="80984"/>
                </a:lnTo>
                <a:lnTo>
                  <a:pt x="295169" y="104433"/>
                </a:lnTo>
                <a:lnTo>
                  <a:pt x="258051" y="130475"/>
                </a:lnTo>
                <a:lnTo>
                  <a:pt x="222897" y="158983"/>
                </a:lnTo>
                <a:lnTo>
                  <a:pt x="189833" y="189833"/>
                </a:lnTo>
                <a:lnTo>
                  <a:pt x="158983" y="222897"/>
                </a:lnTo>
                <a:lnTo>
                  <a:pt x="130475" y="258051"/>
                </a:lnTo>
                <a:lnTo>
                  <a:pt x="104433" y="295169"/>
                </a:lnTo>
                <a:lnTo>
                  <a:pt x="80984" y="334124"/>
                </a:lnTo>
                <a:lnTo>
                  <a:pt x="60253" y="374791"/>
                </a:lnTo>
                <a:lnTo>
                  <a:pt x="42366" y="417045"/>
                </a:lnTo>
                <a:lnTo>
                  <a:pt x="27450" y="460758"/>
                </a:lnTo>
                <a:lnTo>
                  <a:pt x="15629" y="505806"/>
                </a:lnTo>
                <a:lnTo>
                  <a:pt x="7030" y="552063"/>
                </a:lnTo>
                <a:lnTo>
                  <a:pt x="1778" y="599403"/>
                </a:lnTo>
                <a:lnTo>
                  <a:pt x="0" y="647699"/>
                </a:lnTo>
                <a:lnTo>
                  <a:pt x="1778" y="695996"/>
                </a:lnTo>
                <a:lnTo>
                  <a:pt x="7030" y="743336"/>
                </a:lnTo>
                <a:lnTo>
                  <a:pt x="15629" y="789593"/>
                </a:lnTo>
                <a:lnTo>
                  <a:pt x="27450" y="834641"/>
                </a:lnTo>
                <a:lnTo>
                  <a:pt x="42366" y="878354"/>
                </a:lnTo>
                <a:lnTo>
                  <a:pt x="60253" y="920608"/>
                </a:lnTo>
                <a:lnTo>
                  <a:pt x="80984" y="961275"/>
                </a:lnTo>
                <a:lnTo>
                  <a:pt x="104433" y="1000230"/>
                </a:lnTo>
                <a:lnTo>
                  <a:pt x="130475" y="1037348"/>
                </a:lnTo>
                <a:lnTo>
                  <a:pt x="158983" y="1072502"/>
                </a:lnTo>
                <a:lnTo>
                  <a:pt x="189833" y="1105566"/>
                </a:lnTo>
                <a:lnTo>
                  <a:pt x="222897" y="1136416"/>
                </a:lnTo>
                <a:lnTo>
                  <a:pt x="258051" y="1164924"/>
                </a:lnTo>
                <a:lnTo>
                  <a:pt x="295169" y="1190966"/>
                </a:lnTo>
                <a:lnTo>
                  <a:pt x="334124" y="1214415"/>
                </a:lnTo>
                <a:lnTo>
                  <a:pt x="374791" y="1235146"/>
                </a:lnTo>
                <a:lnTo>
                  <a:pt x="417045" y="1253033"/>
                </a:lnTo>
                <a:lnTo>
                  <a:pt x="460758" y="1267949"/>
                </a:lnTo>
                <a:lnTo>
                  <a:pt x="505806" y="1279770"/>
                </a:lnTo>
                <a:lnTo>
                  <a:pt x="552063" y="1288369"/>
                </a:lnTo>
                <a:lnTo>
                  <a:pt x="599403" y="1293621"/>
                </a:lnTo>
                <a:lnTo>
                  <a:pt x="647700" y="1295399"/>
                </a:lnTo>
                <a:lnTo>
                  <a:pt x="695996" y="1293621"/>
                </a:lnTo>
                <a:lnTo>
                  <a:pt x="743336" y="1288369"/>
                </a:lnTo>
                <a:lnTo>
                  <a:pt x="789593" y="1279770"/>
                </a:lnTo>
                <a:lnTo>
                  <a:pt x="834641" y="1267949"/>
                </a:lnTo>
                <a:lnTo>
                  <a:pt x="878354" y="1253033"/>
                </a:lnTo>
                <a:lnTo>
                  <a:pt x="920608" y="1235146"/>
                </a:lnTo>
                <a:lnTo>
                  <a:pt x="961275" y="1214415"/>
                </a:lnTo>
                <a:lnTo>
                  <a:pt x="1000230" y="1190966"/>
                </a:lnTo>
                <a:lnTo>
                  <a:pt x="1037348" y="1164924"/>
                </a:lnTo>
                <a:lnTo>
                  <a:pt x="1072502" y="1136416"/>
                </a:lnTo>
                <a:lnTo>
                  <a:pt x="1105566" y="1105566"/>
                </a:lnTo>
                <a:lnTo>
                  <a:pt x="1136416" y="1072502"/>
                </a:lnTo>
                <a:lnTo>
                  <a:pt x="1164924" y="1037348"/>
                </a:lnTo>
                <a:lnTo>
                  <a:pt x="1190966" y="1000230"/>
                </a:lnTo>
                <a:lnTo>
                  <a:pt x="1214415" y="961275"/>
                </a:lnTo>
                <a:lnTo>
                  <a:pt x="1235146" y="920608"/>
                </a:lnTo>
                <a:lnTo>
                  <a:pt x="1253033" y="878354"/>
                </a:lnTo>
                <a:lnTo>
                  <a:pt x="1267949" y="834641"/>
                </a:lnTo>
                <a:lnTo>
                  <a:pt x="1279770" y="789593"/>
                </a:lnTo>
                <a:lnTo>
                  <a:pt x="1288369" y="743336"/>
                </a:lnTo>
                <a:lnTo>
                  <a:pt x="1293621" y="695996"/>
                </a:lnTo>
                <a:lnTo>
                  <a:pt x="1295400" y="647699"/>
                </a:lnTo>
                <a:lnTo>
                  <a:pt x="1293621" y="599403"/>
                </a:lnTo>
                <a:lnTo>
                  <a:pt x="1288369" y="552063"/>
                </a:lnTo>
                <a:lnTo>
                  <a:pt x="1279770" y="505806"/>
                </a:lnTo>
                <a:lnTo>
                  <a:pt x="1267949" y="460758"/>
                </a:lnTo>
                <a:lnTo>
                  <a:pt x="1253033" y="417045"/>
                </a:lnTo>
                <a:lnTo>
                  <a:pt x="1235146" y="374791"/>
                </a:lnTo>
                <a:lnTo>
                  <a:pt x="1214415" y="334124"/>
                </a:lnTo>
                <a:lnTo>
                  <a:pt x="1190966" y="295169"/>
                </a:lnTo>
                <a:lnTo>
                  <a:pt x="1164924" y="258051"/>
                </a:lnTo>
                <a:lnTo>
                  <a:pt x="1136416" y="222897"/>
                </a:lnTo>
                <a:lnTo>
                  <a:pt x="1105566" y="189833"/>
                </a:lnTo>
                <a:lnTo>
                  <a:pt x="1072502" y="158983"/>
                </a:lnTo>
                <a:lnTo>
                  <a:pt x="1037348" y="130475"/>
                </a:lnTo>
                <a:lnTo>
                  <a:pt x="1000230" y="104433"/>
                </a:lnTo>
                <a:lnTo>
                  <a:pt x="961275" y="80984"/>
                </a:lnTo>
                <a:lnTo>
                  <a:pt x="920608" y="60253"/>
                </a:lnTo>
                <a:lnTo>
                  <a:pt x="878354" y="42366"/>
                </a:lnTo>
                <a:lnTo>
                  <a:pt x="834641" y="27450"/>
                </a:lnTo>
                <a:lnTo>
                  <a:pt x="789593" y="15629"/>
                </a:lnTo>
                <a:lnTo>
                  <a:pt x="743336" y="7030"/>
                </a:lnTo>
                <a:lnTo>
                  <a:pt x="695996" y="1778"/>
                </a:lnTo>
                <a:lnTo>
                  <a:pt x="647700" y="0"/>
                </a:lnTo>
                <a:close/>
              </a:path>
            </a:pathLst>
          </a:custGeom>
          <a:ln w="25400">
            <a:solidFill>
              <a:srgbClr val="010101"/>
            </a:solidFill>
          </a:ln>
        </p:spPr>
        <p:txBody>
          <a:bodyPr wrap="square" lIns="0" tIns="0" rIns="0" bIns="0" rtlCol="0"/>
          <a:lstStyle/>
          <a:p>
            <a:endParaRPr/>
          </a:p>
        </p:txBody>
      </p:sp>
      <p:sp>
        <p:nvSpPr>
          <p:cNvPr id="12" name="object 12"/>
          <p:cNvSpPr txBox="1"/>
          <p:nvPr/>
        </p:nvSpPr>
        <p:spPr>
          <a:xfrm>
            <a:off x="6839204" y="2614676"/>
            <a:ext cx="7118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Core</a:t>
            </a:r>
            <a:r>
              <a:rPr sz="1800" spc="-85" dirty="0">
                <a:latin typeface="Arial"/>
                <a:cs typeface="Arial"/>
              </a:rPr>
              <a:t> </a:t>
            </a:r>
            <a:r>
              <a:rPr sz="1800" dirty="0">
                <a:latin typeface="Arial"/>
                <a:cs typeface="Arial"/>
              </a:rPr>
              <a:t>4</a:t>
            </a:r>
            <a:endParaRPr sz="1800">
              <a:latin typeface="Arial"/>
              <a:cs typeface="Arial"/>
            </a:endParaRPr>
          </a:p>
        </p:txBody>
      </p:sp>
      <p:sp>
        <p:nvSpPr>
          <p:cNvPr id="13" name="object 13"/>
          <p:cNvSpPr/>
          <p:nvPr/>
        </p:nvSpPr>
        <p:spPr>
          <a:xfrm>
            <a:off x="685800" y="3733800"/>
            <a:ext cx="1556385" cy="1216660"/>
          </a:xfrm>
          <a:custGeom>
            <a:avLst/>
            <a:gdLst/>
            <a:ahLst/>
            <a:cxnLst/>
            <a:rect l="l" t="t" r="r" b="b"/>
            <a:pathLst>
              <a:path w="1556385" h="1216660">
                <a:moveTo>
                  <a:pt x="0" y="0"/>
                </a:moveTo>
                <a:lnTo>
                  <a:pt x="0" y="1216152"/>
                </a:lnTo>
                <a:lnTo>
                  <a:pt x="1556004" y="1216152"/>
                </a:lnTo>
                <a:lnTo>
                  <a:pt x="1556004" y="0"/>
                </a:lnTo>
                <a:lnTo>
                  <a:pt x="0" y="0"/>
                </a:lnTo>
                <a:close/>
              </a:path>
            </a:pathLst>
          </a:custGeom>
          <a:ln w="25400">
            <a:solidFill>
              <a:srgbClr val="010101"/>
            </a:solidFill>
          </a:ln>
        </p:spPr>
        <p:txBody>
          <a:bodyPr wrap="square" lIns="0" tIns="0" rIns="0" bIns="0" rtlCol="0"/>
          <a:lstStyle/>
          <a:p>
            <a:endParaRPr/>
          </a:p>
        </p:txBody>
      </p:sp>
      <p:sp>
        <p:nvSpPr>
          <p:cNvPr id="14" name="object 14"/>
          <p:cNvSpPr txBox="1"/>
          <p:nvPr/>
        </p:nvSpPr>
        <p:spPr>
          <a:xfrm>
            <a:off x="778255" y="3773678"/>
            <a:ext cx="1308735" cy="1123950"/>
          </a:xfrm>
          <a:prstGeom prst="rect">
            <a:avLst/>
          </a:prstGeom>
        </p:spPr>
        <p:txBody>
          <a:bodyPr vert="horz" wrap="square" lIns="0" tIns="12700" rIns="0" bIns="0" rtlCol="0">
            <a:spAutoFit/>
          </a:bodyPr>
          <a:lstStyle/>
          <a:p>
            <a:pPr marL="12700" marR="5080" algn="ctr">
              <a:lnSpc>
                <a:spcPct val="100000"/>
              </a:lnSpc>
              <a:spcBef>
                <a:spcPts val="100"/>
              </a:spcBef>
            </a:pPr>
            <a:r>
              <a:rPr sz="1800" dirty="0">
                <a:latin typeface="Arial"/>
                <a:cs typeface="Arial"/>
              </a:rPr>
              <a:t>One </a:t>
            </a:r>
            <a:r>
              <a:rPr sz="1800" spc="-5" dirty="0">
                <a:latin typeface="Arial"/>
                <a:cs typeface="Arial"/>
              </a:rPr>
              <a:t>or</a:t>
            </a:r>
            <a:r>
              <a:rPr sz="1800" spc="-105" dirty="0">
                <a:latin typeface="Arial"/>
                <a:cs typeface="Arial"/>
              </a:rPr>
              <a:t> </a:t>
            </a:r>
            <a:r>
              <a:rPr sz="1800" dirty="0">
                <a:latin typeface="Arial"/>
                <a:cs typeface="Arial"/>
              </a:rPr>
              <a:t>more  </a:t>
            </a:r>
            <a:r>
              <a:rPr sz="1800" spc="-5" dirty="0">
                <a:latin typeface="Arial"/>
                <a:cs typeface="Arial"/>
              </a:rPr>
              <a:t>levels of  </a:t>
            </a:r>
            <a:r>
              <a:rPr sz="1800" dirty="0">
                <a:latin typeface="Arial"/>
                <a:cs typeface="Arial"/>
              </a:rPr>
              <a:t>cache  </a:t>
            </a:r>
            <a:r>
              <a:rPr sz="1800" spc="-5" dirty="0">
                <a:solidFill>
                  <a:srgbClr val="0000FF"/>
                </a:solidFill>
                <a:latin typeface="Arial"/>
                <a:cs typeface="Arial"/>
              </a:rPr>
              <a:t>x=21660</a:t>
            </a:r>
            <a:endParaRPr sz="1800">
              <a:latin typeface="Arial"/>
              <a:cs typeface="Arial"/>
            </a:endParaRPr>
          </a:p>
        </p:txBody>
      </p:sp>
      <p:sp>
        <p:nvSpPr>
          <p:cNvPr id="15" name="object 15"/>
          <p:cNvSpPr/>
          <p:nvPr/>
        </p:nvSpPr>
        <p:spPr>
          <a:xfrm>
            <a:off x="2590800" y="3733800"/>
            <a:ext cx="1556385" cy="1216660"/>
          </a:xfrm>
          <a:custGeom>
            <a:avLst/>
            <a:gdLst/>
            <a:ahLst/>
            <a:cxnLst/>
            <a:rect l="l" t="t" r="r" b="b"/>
            <a:pathLst>
              <a:path w="1556385" h="1216660">
                <a:moveTo>
                  <a:pt x="0" y="0"/>
                </a:moveTo>
                <a:lnTo>
                  <a:pt x="0" y="1216152"/>
                </a:lnTo>
                <a:lnTo>
                  <a:pt x="1556003" y="1216152"/>
                </a:lnTo>
                <a:lnTo>
                  <a:pt x="1556003" y="0"/>
                </a:lnTo>
                <a:lnTo>
                  <a:pt x="0" y="0"/>
                </a:lnTo>
                <a:close/>
              </a:path>
            </a:pathLst>
          </a:custGeom>
          <a:ln w="25400">
            <a:solidFill>
              <a:srgbClr val="010101"/>
            </a:solidFill>
          </a:ln>
        </p:spPr>
        <p:txBody>
          <a:bodyPr wrap="square" lIns="0" tIns="0" rIns="0" bIns="0" rtlCol="0"/>
          <a:lstStyle/>
          <a:p>
            <a:endParaRPr/>
          </a:p>
        </p:txBody>
      </p:sp>
      <p:sp>
        <p:nvSpPr>
          <p:cNvPr id="16" name="object 16"/>
          <p:cNvSpPr txBox="1"/>
          <p:nvPr/>
        </p:nvSpPr>
        <p:spPr>
          <a:xfrm>
            <a:off x="2683255" y="3773678"/>
            <a:ext cx="1308735" cy="1123950"/>
          </a:xfrm>
          <a:prstGeom prst="rect">
            <a:avLst/>
          </a:prstGeom>
        </p:spPr>
        <p:txBody>
          <a:bodyPr vert="horz" wrap="square" lIns="0" tIns="12700" rIns="0" bIns="0" rtlCol="0">
            <a:spAutoFit/>
          </a:bodyPr>
          <a:lstStyle/>
          <a:p>
            <a:pPr marL="12065" marR="5080" algn="ctr">
              <a:lnSpc>
                <a:spcPct val="100000"/>
              </a:lnSpc>
              <a:spcBef>
                <a:spcPts val="100"/>
              </a:spcBef>
            </a:pPr>
            <a:r>
              <a:rPr sz="1800" dirty="0">
                <a:latin typeface="Arial"/>
                <a:cs typeface="Arial"/>
              </a:rPr>
              <a:t>One </a:t>
            </a:r>
            <a:r>
              <a:rPr sz="1800" spc="-5" dirty="0">
                <a:latin typeface="Arial"/>
                <a:cs typeface="Arial"/>
              </a:rPr>
              <a:t>or</a:t>
            </a:r>
            <a:r>
              <a:rPr sz="1800" spc="-105" dirty="0">
                <a:latin typeface="Arial"/>
                <a:cs typeface="Arial"/>
              </a:rPr>
              <a:t> </a:t>
            </a:r>
            <a:r>
              <a:rPr sz="1800" dirty="0">
                <a:latin typeface="Arial"/>
                <a:cs typeface="Arial"/>
              </a:rPr>
              <a:t>more  </a:t>
            </a:r>
            <a:r>
              <a:rPr sz="1800" spc="-5" dirty="0">
                <a:latin typeface="Arial"/>
                <a:cs typeface="Arial"/>
              </a:rPr>
              <a:t>levels of  </a:t>
            </a:r>
            <a:r>
              <a:rPr sz="1800" dirty="0">
                <a:latin typeface="Arial"/>
                <a:cs typeface="Arial"/>
              </a:rPr>
              <a:t>cache  </a:t>
            </a:r>
            <a:r>
              <a:rPr sz="1800" spc="-5" dirty="0">
                <a:solidFill>
                  <a:srgbClr val="0000FF"/>
                </a:solidFill>
                <a:latin typeface="Arial"/>
                <a:cs typeface="Arial"/>
              </a:rPr>
              <a:t>x=15213</a:t>
            </a:r>
            <a:endParaRPr sz="1800">
              <a:latin typeface="Arial"/>
              <a:cs typeface="Arial"/>
            </a:endParaRPr>
          </a:p>
        </p:txBody>
      </p:sp>
      <p:sp>
        <p:nvSpPr>
          <p:cNvPr id="17" name="object 17"/>
          <p:cNvSpPr/>
          <p:nvPr/>
        </p:nvSpPr>
        <p:spPr>
          <a:xfrm>
            <a:off x="4572000" y="3733800"/>
            <a:ext cx="1556385" cy="1216660"/>
          </a:xfrm>
          <a:custGeom>
            <a:avLst/>
            <a:gdLst/>
            <a:ahLst/>
            <a:cxnLst/>
            <a:rect l="l" t="t" r="r" b="b"/>
            <a:pathLst>
              <a:path w="1556385" h="1216660">
                <a:moveTo>
                  <a:pt x="0" y="0"/>
                </a:moveTo>
                <a:lnTo>
                  <a:pt x="0" y="1216152"/>
                </a:lnTo>
                <a:lnTo>
                  <a:pt x="1556003" y="1216152"/>
                </a:lnTo>
                <a:lnTo>
                  <a:pt x="1556003" y="0"/>
                </a:lnTo>
                <a:lnTo>
                  <a:pt x="0" y="0"/>
                </a:lnTo>
                <a:close/>
              </a:path>
            </a:pathLst>
          </a:custGeom>
          <a:ln w="25400">
            <a:solidFill>
              <a:srgbClr val="010101"/>
            </a:solidFill>
          </a:ln>
        </p:spPr>
        <p:txBody>
          <a:bodyPr wrap="square" lIns="0" tIns="0" rIns="0" bIns="0" rtlCol="0"/>
          <a:lstStyle/>
          <a:p>
            <a:endParaRPr/>
          </a:p>
        </p:txBody>
      </p:sp>
      <p:sp>
        <p:nvSpPr>
          <p:cNvPr id="18" name="object 18"/>
          <p:cNvSpPr txBox="1"/>
          <p:nvPr/>
        </p:nvSpPr>
        <p:spPr>
          <a:xfrm>
            <a:off x="4664455" y="3773678"/>
            <a:ext cx="1308735" cy="848360"/>
          </a:xfrm>
          <a:prstGeom prst="rect">
            <a:avLst/>
          </a:prstGeom>
        </p:spPr>
        <p:txBody>
          <a:bodyPr vert="horz" wrap="square" lIns="0" tIns="12700" rIns="0" bIns="0" rtlCol="0">
            <a:spAutoFit/>
          </a:bodyPr>
          <a:lstStyle/>
          <a:p>
            <a:pPr marL="12700" marR="5080" algn="ctr">
              <a:lnSpc>
                <a:spcPct val="100000"/>
              </a:lnSpc>
              <a:spcBef>
                <a:spcPts val="100"/>
              </a:spcBef>
            </a:pPr>
            <a:r>
              <a:rPr sz="1800" dirty="0">
                <a:latin typeface="Arial"/>
                <a:cs typeface="Arial"/>
              </a:rPr>
              <a:t>One </a:t>
            </a:r>
            <a:r>
              <a:rPr sz="1800" spc="-5" dirty="0">
                <a:latin typeface="Arial"/>
                <a:cs typeface="Arial"/>
              </a:rPr>
              <a:t>or</a:t>
            </a:r>
            <a:r>
              <a:rPr sz="1800" spc="-105" dirty="0">
                <a:latin typeface="Arial"/>
                <a:cs typeface="Arial"/>
              </a:rPr>
              <a:t> </a:t>
            </a:r>
            <a:r>
              <a:rPr sz="1800" dirty="0">
                <a:latin typeface="Arial"/>
                <a:cs typeface="Arial"/>
              </a:rPr>
              <a:t>more  </a:t>
            </a:r>
            <a:r>
              <a:rPr sz="1800" spc="-5" dirty="0">
                <a:latin typeface="Arial"/>
                <a:cs typeface="Arial"/>
              </a:rPr>
              <a:t>levels of  </a:t>
            </a:r>
            <a:r>
              <a:rPr sz="1800" dirty="0">
                <a:latin typeface="Arial"/>
                <a:cs typeface="Arial"/>
              </a:rPr>
              <a:t>cache</a:t>
            </a:r>
            <a:endParaRPr sz="1800">
              <a:latin typeface="Arial"/>
              <a:cs typeface="Arial"/>
            </a:endParaRPr>
          </a:p>
        </p:txBody>
      </p:sp>
      <p:sp>
        <p:nvSpPr>
          <p:cNvPr id="19" name="object 19"/>
          <p:cNvSpPr/>
          <p:nvPr/>
        </p:nvSpPr>
        <p:spPr>
          <a:xfrm>
            <a:off x="6477000" y="3733800"/>
            <a:ext cx="1556385" cy="1216660"/>
          </a:xfrm>
          <a:custGeom>
            <a:avLst/>
            <a:gdLst/>
            <a:ahLst/>
            <a:cxnLst/>
            <a:rect l="l" t="t" r="r" b="b"/>
            <a:pathLst>
              <a:path w="1556384" h="1216660">
                <a:moveTo>
                  <a:pt x="0" y="0"/>
                </a:moveTo>
                <a:lnTo>
                  <a:pt x="0" y="1216152"/>
                </a:lnTo>
                <a:lnTo>
                  <a:pt x="1556003" y="1216152"/>
                </a:lnTo>
                <a:lnTo>
                  <a:pt x="1556003" y="0"/>
                </a:lnTo>
                <a:lnTo>
                  <a:pt x="0" y="0"/>
                </a:lnTo>
                <a:close/>
              </a:path>
            </a:pathLst>
          </a:custGeom>
          <a:ln w="25400">
            <a:solidFill>
              <a:srgbClr val="010101"/>
            </a:solidFill>
          </a:ln>
        </p:spPr>
        <p:txBody>
          <a:bodyPr wrap="square" lIns="0" tIns="0" rIns="0" bIns="0" rtlCol="0"/>
          <a:lstStyle/>
          <a:p>
            <a:endParaRPr/>
          </a:p>
        </p:txBody>
      </p:sp>
      <p:sp>
        <p:nvSpPr>
          <p:cNvPr id="20" name="object 20"/>
          <p:cNvSpPr txBox="1"/>
          <p:nvPr/>
        </p:nvSpPr>
        <p:spPr>
          <a:xfrm>
            <a:off x="6569456" y="3773678"/>
            <a:ext cx="1308735" cy="848360"/>
          </a:xfrm>
          <a:prstGeom prst="rect">
            <a:avLst/>
          </a:prstGeom>
        </p:spPr>
        <p:txBody>
          <a:bodyPr vert="horz" wrap="square" lIns="0" tIns="12700" rIns="0" bIns="0" rtlCol="0">
            <a:spAutoFit/>
          </a:bodyPr>
          <a:lstStyle/>
          <a:p>
            <a:pPr marL="12700" marR="5080" algn="ctr">
              <a:lnSpc>
                <a:spcPct val="100000"/>
              </a:lnSpc>
              <a:spcBef>
                <a:spcPts val="100"/>
              </a:spcBef>
            </a:pPr>
            <a:r>
              <a:rPr sz="1800" dirty="0">
                <a:latin typeface="Arial"/>
                <a:cs typeface="Arial"/>
              </a:rPr>
              <a:t>One </a:t>
            </a:r>
            <a:r>
              <a:rPr sz="1800" spc="-5" dirty="0">
                <a:latin typeface="Arial"/>
                <a:cs typeface="Arial"/>
              </a:rPr>
              <a:t>or</a:t>
            </a:r>
            <a:r>
              <a:rPr sz="1800" spc="-105" dirty="0">
                <a:latin typeface="Arial"/>
                <a:cs typeface="Arial"/>
              </a:rPr>
              <a:t> </a:t>
            </a:r>
            <a:r>
              <a:rPr sz="1800" dirty="0">
                <a:latin typeface="Arial"/>
                <a:cs typeface="Arial"/>
              </a:rPr>
              <a:t>more  </a:t>
            </a:r>
            <a:r>
              <a:rPr sz="1800" spc="-5" dirty="0">
                <a:latin typeface="Arial"/>
                <a:cs typeface="Arial"/>
              </a:rPr>
              <a:t>levels of  </a:t>
            </a:r>
            <a:r>
              <a:rPr sz="1800" dirty="0">
                <a:latin typeface="Arial"/>
                <a:cs typeface="Arial"/>
              </a:rPr>
              <a:t>cache</a:t>
            </a:r>
            <a:endParaRPr sz="1800">
              <a:latin typeface="Arial"/>
              <a:cs typeface="Arial"/>
            </a:endParaRPr>
          </a:p>
        </p:txBody>
      </p:sp>
      <p:sp>
        <p:nvSpPr>
          <p:cNvPr id="21" name="object 21"/>
          <p:cNvSpPr/>
          <p:nvPr/>
        </p:nvSpPr>
        <p:spPr>
          <a:xfrm>
            <a:off x="1752600" y="5638800"/>
            <a:ext cx="2226310" cy="941069"/>
          </a:xfrm>
          <a:custGeom>
            <a:avLst/>
            <a:gdLst/>
            <a:ahLst/>
            <a:cxnLst/>
            <a:rect l="l" t="t" r="r" b="b"/>
            <a:pathLst>
              <a:path w="2226310" h="941070">
                <a:moveTo>
                  <a:pt x="0" y="0"/>
                </a:moveTo>
                <a:lnTo>
                  <a:pt x="0" y="941070"/>
                </a:lnTo>
                <a:lnTo>
                  <a:pt x="2225802" y="941070"/>
                </a:lnTo>
                <a:lnTo>
                  <a:pt x="2225802" y="0"/>
                </a:lnTo>
                <a:lnTo>
                  <a:pt x="0" y="0"/>
                </a:lnTo>
                <a:close/>
              </a:path>
            </a:pathLst>
          </a:custGeom>
          <a:ln w="25400">
            <a:solidFill>
              <a:srgbClr val="010101"/>
            </a:solidFill>
          </a:ln>
        </p:spPr>
        <p:txBody>
          <a:bodyPr wrap="square" lIns="0" tIns="0" rIns="0" bIns="0" rtlCol="0"/>
          <a:lstStyle/>
          <a:p>
            <a:endParaRPr/>
          </a:p>
        </p:txBody>
      </p:sp>
      <p:sp>
        <p:nvSpPr>
          <p:cNvPr id="22" name="object 22"/>
          <p:cNvSpPr txBox="1"/>
          <p:nvPr/>
        </p:nvSpPr>
        <p:spPr>
          <a:xfrm>
            <a:off x="2160523" y="5952996"/>
            <a:ext cx="1409700" cy="574040"/>
          </a:xfrm>
          <a:prstGeom prst="rect">
            <a:avLst/>
          </a:prstGeom>
        </p:spPr>
        <p:txBody>
          <a:bodyPr vert="horz" wrap="square" lIns="0" tIns="12700" rIns="0" bIns="0" rtlCol="0">
            <a:spAutoFit/>
          </a:bodyPr>
          <a:lstStyle/>
          <a:p>
            <a:pPr marL="262890" marR="5080" indent="-250825">
              <a:lnSpc>
                <a:spcPct val="100000"/>
              </a:lnSpc>
              <a:spcBef>
                <a:spcPts val="100"/>
              </a:spcBef>
            </a:pPr>
            <a:r>
              <a:rPr sz="1800" dirty="0">
                <a:latin typeface="Arial"/>
                <a:cs typeface="Arial"/>
              </a:rPr>
              <a:t>Main</a:t>
            </a:r>
            <a:r>
              <a:rPr sz="1800" spc="-105" dirty="0">
                <a:latin typeface="Arial"/>
                <a:cs typeface="Arial"/>
              </a:rPr>
              <a:t> </a:t>
            </a:r>
            <a:r>
              <a:rPr sz="1800" dirty="0">
                <a:latin typeface="Arial"/>
                <a:cs typeface="Arial"/>
              </a:rPr>
              <a:t>memory  </a:t>
            </a:r>
            <a:r>
              <a:rPr sz="1800" spc="-5" dirty="0">
                <a:solidFill>
                  <a:srgbClr val="0000FF"/>
                </a:solidFill>
                <a:latin typeface="Arial"/>
                <a:cs typeface="Arial"/>
              </a:rPr>
              <a:t>x=21660</a:t>
            </a:r>
            <a:endParaRPr sz="1800">
              <a:latin typeface="Arial"/>
              <a:cs typeface="Arial"/>
            </a:endParaRPr>
          </a:p>
        </p:txBody>
      </p:sp>
      <p:sp>
        <p:nvSpPr>
          <p:cNvPr id="23" name="object 23"/>
          <p:cNvSpPr/>
          <p:nvPr/>
        </p:nvSpPr>
        <p:spPr>
          <a:xfrm>
            <a:off x="1447800" y="3429000"/>
            <a:ext cx="0" cy="304800"/>
          </a:xfrm>
          <a:custGeom>
            <a:avLst/>
            <a:gdLst/>
            <a:ahLst/>
            <a:cxnLst/>
            <a:rect l="l" t="t" r="r" b="b"/>
            <a:pathLst>
              <a:path h="304800">
                <a:moveTo>
                  <a:pt x="0" y="0"/>
                </a:moveTo>
                <a:lnTo>
                  <a:pt x="0" y="304800"/>
                </a:lnTo>
              </a:path>
            </a:pathLst>
          </a:custGeom>
          <a:ln w="25400">
            <a:solidFill>
              <a:srgbClr val="010101"/>
            </a:solidFill>
          </a:ln>
        </p:spPr>
        <p:txBody>
          <a:bodyPr wrap="square" lIns="0" tIns="0" rIns="0" bIns="0" rtlCol="0"/>
          <a:lstStyle/>
          <a:p>
            <a:endParaRPr/>
          </a:p>
        </p:txBody>
      </p:sp>
      <p:sp>
        <p:nvSpPr>
          <p:cNvPr id="24" name="object 24"/>
          <p:cNvSpPr/>
          <p:nvPr/>
        </p:nvSpPr>
        <p:spPr>
          <a:xfrm>
            <a:off x="3352800" y="3429000"/>
            <a:ext cx="0" cy="304800"/>
          </a:xfrm>
          <a:custGeom>
            <a:avLst/>
            <a:gdLst/>
            <a:ahLst/>
            <a:cxnLst/>
            <a:rect l="l" t="t" r="r" b="b"/>
            <a:pathLst>
              <a:path h="304800">
                <a:moveTo>
                  <a:pt x="0" y="0"/>
                </a:moveTo>
                <a:lnTo>
                  <a:pt x="0" y="304800"/>
                </a:lnTo>
              </a:path>
            </a:pathLst>
          </a:custGeom>
          <a:ln w="25400">
            <a:solidFill>
              <a:srgbClr val="010101"/>
            </a:solidFill>
          </a:ln>
        </p:spPr>
        <p:txBody>
          <a:bodyPr wrap="square" lIns="0" tIns="0" rIns="0" bIns="0" rtlCol="0"/>
          <a:lstStyle/>
          <a:p>
            <a:endParaRPr/>
          </a:p>
        </p:txBody>
      </p:sp>
      <p:sp>
        <p:nvSpPr>
          <p:cNvPr id="25" name="object 25"/>
          <p:cNvSpPr/>
          <p:nvPr/>
        </p:nvSpPr>
        <p:spPr>
          <a:xfrm>
            <a:off x="5334000" y="3429000"/>
            <a:ext cx="0" cy="304800"/>
          </a:xfrm>
          <a:custGeom>
            <a:avLst/>
            <a:gdLst/>
            <a:ahLst/>
            <a:cxnLst/>
            <a:rect l="l" t="t" r="r" b="b"/>
            <a:pathLst>
              <a:path h="304800">
                <a:moveTo>
                  <a:pt x="0" y="0"/>
                </a:moveTo>
                <a:lnTo>
                  <a:pt x="0" y="304800"/>
                </a:lnTo>
              </a:path>
            </a:pathLst>
          </a:custGeom>
          <a:ln w="25400">
            <a:solidFill>
              <a:srgbClr val="010101"/>
            </a:solidFill>
          </a:ln>
        </p:spPr>
        <p:txBody>
          <a:bodyPr wrap="square" lIns="0" tIns="0" rIns="0" bIns="0" rtlCol="0"/>
          <a:lstStyle/>
          <a:p>
            <a:endParaRPr/>
          </a:p>
        </p:txBody>
      </p:sp>
      <p:sp>
        <p:nvSpPr>
          <p:cNvPr id="26" name="object 26"/>
          <p:cNvSpPr/>
          <p:nvPr/>
        </p:nvSpPr>
        <p:spPr>
          <a:xfrm>
            <a:off x="7239000" y="3429000"/>
            <a:ext cx="0" cy="304800"/>
          </a:xfrm>
          <a:custGeom>
            <a:avLst/>
            <a:gdLst/>
            <a:ahLst/>
            <a:cxnLst/>
            <a:rect l="l" t="t" r="r" b="b"/>
            <a:pathLst>
              <a:path h="304800">
                <a:moveTo>
                  <a:pt x="0" y="0"/>
                </a:moveTo>
                <a:lnTo>
                  <a:pt x="0" y="304800"/>
                </a:lnTo>
              </a:path>
            </a:pathLst>
          </a:custGeom>
          <a:ln w="25400">
            <a:solidFill>
              <a:srgbClr val="010101"/>
            </a:solidFill>
          </a:ln>
        </p:spPr>
        <p:txBody>
          <a:bodyPr wrap="square" lIns="0" tIns="0" rIns="0" bIns="0" rtlCol="0"/>
          <a:lstStyle/>
          <a:p>
            <a:endParaRPr/>
          </a:p>
        </p:txBody>
      </p:sp>
      <p:sp>
        <p:nvSpPr>
          <p:cNvPr id="27" name="object 27"/>
          <p:cNvSpPr/>
          <p:nvPr/>
        </p:nvSpPr>
        <p:spPr>
          <a:xfrm>
            <a:off x="1524000" y="5257800"/>
            <a:ext cx="6096000" cy="0"/>
          </a:xfrm>
          <a:custGeom>
            <a:avLst/>
            <a:gdLst/>
            <a:ahLst/>
            <a:cxnLst/>
            <a:rect l="l" t="t" r="r" b="b"/>
            <a:pathLst>
              <a:path w="6096000">
                <a:moveTo>
                  <a:pt x="0" y="0"/>
                </a:moveTo>
                <a:lnTo>
                  <a:pt x="6096000" y="0"/>
                </a:lnTo>
              </a:path>
            </a:pathLst>
          </a:custGeom>
          <a:ln w="25400">
            <a:solidFill>
              <a:srgbClr val="010101"/>
            </a:solidFill>
          </a:ln>
        </p:spPr>
        <p:txBody>
          <a:bodyPr wrap="square" lIns="0" tIns="0" rIns="0" bIns="0" rtlCol="0"/>
          <a:lstStyle/>
          <a:p>
            <a:endParaRPr/>
          </a:p>
        </p:txBody>
      </p:sp>
      <p:sp>
        <p:nvSpPr>
          <p:cNvPr id="28" name="object 28"/>
          <p:cNvSpPr/>
          <p:nvPr/>
        </p:nvSpPr>
        <p:spPr>
          <a:xfrm>
            <a:off x="1524000" y="4953000"/>
            <a:ext cx="0" cy="304800"/>
          </a:xfrm>
          <a:custGeom>
            <a:avLst/>
            <a:gdLst/>
            <a:ahLst/>
            <a:cxnLst/>
            <a:rect l="l" t="t" r="r" b="b"/>
            <a:pathLst>
              <a:path h="304800">
                <a:moveTo>
                  <a:pt x="0" y="304800"/>
                </a:moveTo>
                <a:lnTo>
                  <a:pt x="0" y="0"/>
                </a:lnTo>
              </a:path>
            </a:pathLst>
          </a:custGeom>
          <a:ln w="25400">
            <a:solidFill>
              <a:srgbClr val="010101"/>
            </a:solidFill>
          </a:ln>
        </p:spPr>
        <p:txBody>
          <a:bodyPr wrap="square" lIns="0" tIns="0" rIns="0" bIns="0" rtlCol="0"/>
          <a:lstStyle/>
          <a:p>
            <a:endParaRPr/>
          </a:p>
        </p:txBody>
      </p:sp>
      <p:sp>
        <p:nvSpPr>
          <p:cNvPr id="29" name="object 29"/>
          <p:cNvSpPr/>
          <p:nvPr/>
        </p:nvSpPr>
        <p:spPr>
          <a:xfrm>
            <a:off x="7620000" y="4953000"/>
            <a:ext cx="0" cy="304800"/>
          </a:xfrm>
          <a:custGeom>
            <a:avLst/>
            <a:gdLst/>
            <a:ahLst/>
            <a:cxnLst/>
            <a:rect l="l" t="t" r="r" b="b"/>
            <a:pathLst>
              <a:path h="304800">
                <a:moveTo>
                  <a:pt x="0" y="304800"/>
                </a:moveTo>
                <a:lnTo>
                  <a:pt x="0" y="0"/>
                </a:lnTo>
              </a:path>
            </a:pathLst>
          </a:custGeom>
          <a:ln w="25400">
            <a:solidFill>
              <a:srgbClr val="010101"/>
            </a:solidFill>
          </a:ln>
        </p:spPr>
        <p:txBody>
          <a:bodyPr wrap="square" lIns="0" tIns="0" rIns="0" bIns="0" rtlCol="0"/>
          <a:lstStyle/>
          <a:p>
            <a:endParaRPr/>
          </a:p>
        </p:txBody>
      </p:sp>
      <p:sp>
        <p:nvSpPr>
          <p:cNvPr id="30" name="object 30"/>
          <p:cNvSpPr/>
          <p:nvPr/>
        </p:nvSpPr>
        <p:spPr>
          <a:xfrm>
            <a:off x="3352800" y="4953000"/>
            <a:ext cx="0" cy="304800"/>
          </a:xfrm>
          <a:custGeom>
            <a:avLst/>
            <a:gdLst/>
            <a:ahLst/>
            <a:cxnLst/>
            <a:rect l="l" t="t" r="r" b="b"/>
            <a:pathLst>
              <a:path h="304800">
                <a:moveTo>
                  <a:pt x="0" y="0"/>
                </a:moveTo>
                <a:lnTo>
                  <a:pt x="0" y="304800"/>
                </a:lnTo>
              </a:path>
            </a:pathLst>
          </a:custGeom>
          <a:ln w="25400">
            <a:solidFill>
              <a:srgbClr val="010101"/>
            </a:solidFill>
          </a:ln>
        </p:spPr>
        <p:txBody>
          <a:bodyPr wrap="square" lIns="0" tIns="0" rIns="0" bIns="0" rtlCol="0"/>
          <a:lstStyle/>
          <a:p>
            <a:endParaRPr/>
          </a:p>
        </p:txBody>
      </p:sp>
      <p:sp>
        <p:nvSpPr>
          <p:cNvPr id="31" name="object 31"/>
          <p:cNvSpPr/>
          <p:nvPr/>
        </p:nvSpPr>
        <p:spPr>
          <a:xfrm>
            <a:off x="5334000" y="4953000"/>
            <a:ext cx="0" cy="304800"/>
          </a:xfrm>
          <a:custGeom>
            <a:avLst/>
            <a:gdLst/>
            <a:ahLst/>
            <a:cxnLst/>
            <a:rect l="l" t="t" r="r" b="b"/>
            <a:pathLst>
              <a:path h="304800">
                <a:moveTo>
                  <a:pt x="0" y="0"/>
                </a:moveTo>
                <a:lnTo>
                  <a:pt x="0" y="304800"/>
                </a:lnTo>
              </a:path>
            </a:pathLst>
          </a:custGeom>
          <a:ln w="25400">
            <a:solidFill>
              <a:srgbClr val="010101"/>
            </a:solidFill>
          </a:ln>
        </p:spPr>
        <p:txBody>
          <a:bodyPr wrap="square" lIns="0" tIns="0" rIns="0" bIns="0" rtlCol="0"/>
          <a:lstStyle/>
          <a:p>
            <a:endParaRPr/>
          </a:p>
        </p:txBody>
      </p:sp>
      <p:sp>
        <p:nvSpPr>
          <p:cNvPr id="32" name="object 32"/>
          <p:cNvSpPr/>
          <p:nvPr/>
        </p:nvSpPr>
        <p:spPr>
          <a:xfrm>
            <a:off x="2743200" y="5257800"/>
            <a:ext cx="0" cy="381000"/>
          </a:xfrm>
          <a:custGeom>
            <a:avLst/>
            <a:gdLst/>
            <a:ahLst/>
            <a:cxnLst/>
            <a:rect l="l" t="t" r="r" b="b"/>
            <a:pathLst>
              <a:path h="381000">
                <a:moveTo>
                  <a:pt x="0" y="0"/>
                </a:moveTo>
                <a:lnTo>
                  <a:pt x="0" y="381000"/>
                </a:lnTo>
              </a:path>
            </a:pathLst>
          </a:custGeom>
          <a:ln w="25400">
            <a:solidFill>
              <a:srgbClr val="010101"/>
            </a:solidFill>
          </a:ln>
        </p:spPr>
        <p:txBody>
          <a:bodyPr wrap="square" lIns="0" tIns="0" rIns="0" bIns="0" rtlCol="0"/>
          <a:lstStyle/>
          <a:p>
            <a:endParaRPr/>
          </a:p>
        </p:txBody>
      </p:sp>
      <p:sp>
        <p:nvSpPr>
          <p:cNvPr id="33" name="object 33"/>
          <p:cNvSpPr/>
          <p:nvPr/>
        </p:nvSpPr>
        <p:spPr>
          <a:xfrm>
            <a:off x="457200" y="1905000"/>
            <a:ext cx="7848600" cy="3505200"/>
          </a:xfrm>
          <a:custGeom>
            <a:avLst/>
            <a:gdLst/>
            <a:ahLst/>
            <a:cxnLst/>
            <a:rect l="l" t="t" r="r" b="b"/>
            <a:pathLst>
              <a:path w="7848600" h="3505200">
                <a:moveTo>
                  <a:pt x="0" y="0"/>
                </a:moveTo>
                <a:lnTo>
                  <a:pt x="0" y="3505200"/>
                </a:lnTo>
                <a:lnTo>
                  <a:pt x="7848600" y="3505199"/>
                </a:lnTo>
                <a:lnTo>
                  <a:pt x="7848600" y="0"/>
                </a:lnTo>
                <a:lnTo>
                  <a:pt x="0" y="0"/>
                </a:lnTo>
                <a:close/>
              </a:path>
            </a:pathLst>
          </a:custGeom>
          <a:ln w="25400">
            <a:solidFill>
              <a:srgbClr val="018001"/>
            </a:solidFill>
          </a:ln>
        </p:spPr>
        <p:txBody>
          <a:bodyPr wrap="square" lIns="0" tIns="0" rIns="0" bIns="0" rtlCol="0"/>
          <a:lstStyle/>
          <a:p>
            <a:endParaRPr/>
          </a:p>
        </p:txBody>
      </p:sp>
      <p:sp>
        <p:nvSpPr>
          <p:cNvPr id="34" name="object 34"/>
          <p:cNvSpPr txBox="1"/>
          <p:nvPr/>
        </p:nvSpPr>
        <p:spPr>
          <a:xfrm>
            <a:off x="6327902" y="5511800"/>
            <a:ext cx="1845310" cy="361315"/>
          </a:xfrm>
          <a:prstGeom prst="rect">
            <a:avLst/>
          </a:prstGeom>
        </p:spPr>
        <p:txBody>
          <a:bodyPr vert="horz" wrap="square" lIns="0" tIns="12700" rIns="0" bIns="0" rtlCol="0">
            <a:spAutoFit/>
          </a:bodyPr>
          <a:lstStyle/>
          <a:p>
            <a:pPr marL="12700">
              <a:lnSpc>
                <a:spcPct val="100000"/>
              </a:lnSpc>
              <a:spcBef>
                <a:spcPts val="100"/>
              </a:spcBef>
            </a:pPr>
            <a:r>
              <a:rPr sz="2200" dirty="0">
                <a:solidFill>
                  <a:srgbClr val="008000"/>
                </a:solidFill>
                <a:latin typeface="Arial"/>
                <a:cs typeface="Arial"/>
              </a:rPr>
              <a:t>multi-core</a:t>
            </a:r>
            <a:r>
              <a:rPr sz="2200" spc="-75" dirty="0">
                <a:solidFill>
                  <a:srgbClr val="008000"/>
                </a:solidFill>
                <a:latin typeface="Arial"/>
                <a:cs typeface="Arial"/>
              </a:rPr>
              <a:t> </a:t>
            </a:r>
            <a:r>
              <a:rPr sz="2200" dirty="0">
                <a:solidFill>
                  <a:srgbClr val="008000"/>
                </a:solidFill>
                <a:latin typeface="Arial"/>
                <a:cs typeface="Arial"/>
              </a:rPr>
              <a:t>chip</a:t>
            </a:r>
            <a:endParaRPr sz="2200">
              <a:latin typeface="Arial"/>
              <a:cs typeface="Arial"/>
            </a:endParaRPr>
          </a:p>
        </p:txBody>
      </p:sp>
      <p:sp>
        <p:nvSpPr>
          <p:cNvPr id="35" name="object 35"/>
          <p:cNvSpPr/>
          <p:nvPr/>
        </p:nvSpPr>
        <p:spPr>
          <a:xfrm>
            <a:off x="4114800" y="6172200"/>
            <a:ext cx="76200" cy="381000"/>
          </a:xfrm>
          <a:custGeom>
            <a:avLst/>
            <a:gdLst/>
            <a:ahLst/>
            <a:cxnLst/>
            <a:rect l="l" t="t" r="r" b="b"/>
            <a:pathLst>
              <a:path w="76200" h="381000">
                <a:moveTo>
                  <a:pt x="0" y="0"/>
                </a:moveTo>
                <a:lnTo>
                  <a:pt x="14954" y="2536"/>
                </a:lnTo>
                <a:lnTo>
                  <a:pt x="27050" y="9429"/>
                </a:lnTo>
                <a:lnTo>
                  <a:pt x="35147" y="19609"/>
                </a:lnTo>
                <a:lnTo>
                  <a:pt x="38100" y="32003"/>
                </a:lnTo>
                <a:lnTo>
                  <a:pt x="38100" y="158496"/>
                </a:lnTo>
                <a:lnTo>
                  <a:pt x="41052" y="170890"/>
                </a:lnTo>
                <a:lnTo>
                  <a:pt x="49149" y="181070"/>
                </a:lnTo>
                <a:lnTo>
                  <a:pt x="61245" y="187963"/>
                </a:lnTo>
                <a:lnTo>
                  <a:pt x="76200" y="190500"/>
                </a:lnTo>
                <a:lnTo>
                  <a:pt x="61245" y="193036"/>
                </a:lnTo>
                <a:lnTo>
                  <a:pt x="49149" y="199929"/>
                </a:lnTo>
                <a:lnTo>
                  <a:pt x="41052" y="210109"/>
                </a:lnTo>
                <a:lnTo>
                  <a:pt x="38100" y="222503"/>
                </a:lnTo>
                <a:lnTo>
                  <a:pt x="38100" y="348996"/>
                </a:lnTo>
                <a:lnTo>
                  <a:pt x="35147" y="361390"/>
                </a:lnTo>
                <a:lnTo>
                  <a:pt x="27050" y="371570"/>
                </a:lnTo>
                <a:lnTo>
                  <a:pt x="14954" y="378463"/>
                </a:lnTo>
                <a:lnTo>
                  <a:pt x="0" y="381000"/>
                </a:lnTo>
              </a:path>
            </a:pathLst>
          </a:custGeom>
          <a:ln w="25400">
            <a:solidFill>
              <a:srgbClr val="010101"/>
            </a:solidFill>
          </a:ln>
        </p:spPr>
        <p:txBody>
          <a:bodyPr wrap="square" lIns="0" tIns="0" rIns="0" bIns="0" rtlCol="0"/>
          <a:lstStyle/>
          <a:p>
            <a:endParaRPr/>
          </a:p>
        </p:txBody>
      </p:sp>
      <p:sp>
        <p:nvSpPr>
          <p:cNvPr id="36" name="object 36"/>
          <p:cNvSpPr txBox="1"/>
          <p:nvPr/>
        </p:nvSpPr>
        <p:spPr>
          <a:xfrm>
            <a:off x="4270502" y="5968998"/>
            <a:ext cx="1358900" cy="849630"/>
          </a:xfrm>
          <a:prstGeom prst="rect">
            <a:avLst/>
          </a:prstGeom>
        </p:spPr>
        <p:txBody>
          <a:bodyPr vert="horz" wrap="square" lIns="0" tIns="12700" rIns="0" bIns="0" rtlCol="0">
            <a:spAutoFit/>
          </a:bodyPr>
          <a:lstStyle/>
          <a:p>
            <a:pPr marL="12700" marR="5080">
              <a:lnSpc>
                <a:spcPct val="100000"/>
              </a:lnSpc>
              <a:spcBef>
                <a:spcPts val="100"/>
              </a:spcBef>
            </a:pPr>
            <a:r>
              <a:rPr sz="1800" spc="-5" dirty="0">
                <a:latin typeface="Arial"/>
                <a:cs typeface="Arial"/>
              </a:rPr>
              <a:t>assuming  write-through  </a:t>
            </a:r>
            <a:r>
              <a:rPr sz="1800" dirty="0">
                <a:latin typeface="Arial"/>
                <a:cs typeface="Arial"/>
              </a:rPr>
              <a:t>caches</a:t>
            </a:r>
            <a:endParaRPr sz="1800">
              <a:latin typeface="Arial"/>
              <a:cs typeface="Arial"/>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356345" y="6273800"/>
            <a:ext cx="251460" cy="269875"/>
          </a:xfrm>
          <a:prstGeom prst="rect">
            <a:avLst/>
          </a:prstGeom>
        </p:spPr>
        <p:txBody>
          <a:bodyPr vert="horz" wrap="square" lIns="0" tIns="12700" rIns="0" bIns="0" rtlCol="0">
            <a:spAutoFit/>
          </a:bodyPr>
          <a:lstStyle/>
          <a:p>
            <a:pPr marL="12700">
              <a:lnSpc>
                <a:spcPct val="100000"/>
              </a:lnSpc>
              <a:spcBef>
                <a:spcPts val="100"/>
              </a:spcBef>
            </a:pPr>
            <a:r>
              <a:rPr sz="1600" spc="-5" dirty="0">
                <a:latin typeface="Arial"/>
                <a:cs typeface="Arial"/>
              </a:rPr>
              <a:t>40</a:t>
            </a:r>
            <a:endParaRPr sz="1600">
              <a:latin typeface="Arial"/>
              <a:cs typeface="Arial"/>
            </a:endParaRPr>
          </a:p>
        </p:txBody>
      </p:sp>
      <p:sp>
        <p:nvSpPr>
          <p:cNvPr id="3" name="object 3"/>
          <p:cNvSpPr txBox="1">
            <a:spLocks noGrp="1"/>
          </p:cNvSpPr>
          <p:nvPr>
            <p:ph type="title"/>
          </p:nvPr>
        </p:nvSpPr>
        <p:spPr>
          <a:xfrm>
            <a:off x="782066" y="208280"/>
            <a:ext cx="7579995" cy="695960"/>
          </a:xfrm>
          <a:prstGeom prst="rect">
            <a:avLst/>
          </a:prstGeom>
        </p:spPr>
        <p:txBody>
          <a:bodyPr vert="horz" wrap="square" lIns="0" tIns="12065" rIns="0" bIns="0" rtlCol="0">
            <a:spAutoFit/>
          </a:bodyPr>
          <a:lstStyle/>
          <a:p>
            <a:pPr marL="12700">
              <a:lnSpc>
                <a:spcPct val="100000"/>
              </a:lnSpc>
              <a:spcBef>
                <a:spcPts val="95"/>
              </a:spcBef>
            </a:pPr>
            <a:r>
              <a:rPr sz="4400" spc="-5" dirty="0"/>
              <a:t>The cache coherence</a:t>
            </a:r>
            <a:r>
              <a:rPr sz="4400" spc="20" dirty="0"/>
              <a:t> </a:t>
            </a:r>
            <a:r>
              <a:rPr sz="4400" spc="-5" dirty="0"/>
              <a:t>problem</a:t>
            </a:r>
            <a:endParaRPr sz="4400"/>
          </a:p>
        </p:txBody>
      </p:sp>
      <p:sp>
        <p:nvSpPr>
          <p:cNvPr id="4" name="object 4"/>
          <p:cNvSpPr txBox="1"/>
          <p:nvPr/>
        </p:nvSpPr>
        <p:spPr>
          <a:xfrm>
            <a:off x="460501" y="1165351"/>
            <a:ext cx="8162925" cy="513080"/>
          </a:xfrm>
          <a:prstGeom prst="rect">
            <a:avLst/>
          </a:prstGeom>
        </p:spPr>
        <p:txBody>
          <a:bodyPr vert="horz" wrap="square" lIns="0" tIns="12065" rIns="0" bIns="0" rtlCol="0">
            <a:spAutoFit/>
          </a:bodyPr>
          <a:lstStyle/>
          <a:p>
            <a:pPr marL="12700">
              <a:lnSpc>
                <a:spcPct val="100000"/>
              </a:lnSpc>
              <a:spcBef>
                <a:spcPts val="95"/>
              </a:spcBef>
            </a:pPr>
            <a:r>
              <a:rPr sz="3200" spc="-5" dirty="0">
                <a:latin typeface="Arial"/>
                <a:cs typeface="Arial"/>
              </a:rPr>
              <a:t>Core 2 </a:t>
            </a:r>
            <a:r>
              <a:rPr sz="3200" spc="-10" dirty="0">
                <a:latin typeface="Arial"/>
                <a:cs typeface="Arial"/>
              </a:rPr>
              <a:t>attempts </a:t>
            </a:r>
            <a:r>
              <a:rPr sz="3200" spc="-5" dirty="0">
                <a:latin typeface="Arial"/>
                <a:cs typeface="Arial"/>
              </a:rPr>
              <a:t>to read x… gets a stale</a:t>
            </a:r>
            <a:r>
              <a:rPr sz="3200" spc="-30" dirty="0">
                <a:latin typeface="Arial"/>
                <a:cs typeface="Arial"/>
              </a:rPr>
              <a:t> </a:t>
            </a:r>
            <a:r>
              <a:rPr sz="3200" spc="-10" dirty="0">
                <a:latin typeface="Arial"/>
                <a:cs typeface="Arial"/>
              </a:rPr>
              <a:t>copy</a:t>
            </a:r>
            <a:endParaRPr sz="3200">
              <a:latin typeface="Arial"/>
              <a:cs typeface="Arial"/>
            </a:endParaRPr>
          </a:p>
        </p:txBody>
      </p:sp>
      <p:sp>
        <p:nvSpPr>
          <p:cNvPr id="5" name="object 5"/>
          <p:cNvSpPr/>
          <p:nvPr/>
        </p:nvSpPr>
        <p:spPr>
          <a:xfrm>
            <a:off x="838200" y="2133600"/>
            <a:ext cx="1295400" cy="1295400"/>
          </a:xfrm>
          <a:custGeom>
            <a:avLst/>
            <a:gdLst/>
            <a:ahLst/>
            <a:cxnLst/>
            <a:rect l="l" t="t" r="r" b="b"/>
            <a:pathLst>
              <a:path w="1295400" h="1295400">
                <a:moveTo>
                  <a:pt x="647699" y="0"/>
                </a:moveTo>
                <a:lnTo>
                  <a:pt x="599403" y="1778"/>
                </a:lnTo>
                <a:lnTo>
                  <a:pt x="552063" y="7030"/>
                </a:lnTo>
                <a:lnTo>
                  <a:pt x="505806" y="15629"/>
                </a:lnTo>
                <a:lnTo>
                  <a:pt x="460758" y="27450"/>
                </a:lnTo>
                <a:lnTo>
                  <a:pt x="417045" y="42366"/>
                </a:lnTo>
                <a:lnTo>
                  <a:pt x="374791" y="60253"/>
                </a:lnTo>
                <a:lnTo>
                  <a:pt x="334124" y="80984"/>
                </a:lnTo>
                <a:lnTo>
                  <a:pt x="295169" y="104433"/>
                </a:lnTo>
                <a:lnTo>
                  <a:pt x="258051" y="130475"/>
                </a:lnTo>
                <a:lnTo>
                  <a:pt x="222897" y="158983"/>
                </a:lnTo>
                <a:lnTo>
                  <a:pt x="189833" y="189833"/>
                </a:lnTo>
                <a:lnTo>
                  <a:pt x="158983" y="222897"/>
                </a:lnTo>
                <a:lnTo>
                  <a:pt x="130475" y="258051"/>
                </a:lnTo>
                <a:lnTo>
                  <a:pt x="104433" y="295169"/>
                </a:lnTo>
                <a:lnTo>
                  <a:pt x="80984" y="334124"/>
                </a:lnTo>
                <a:lnTo>
                  <a:pt x="60253" y="374791"/>
                </a:lnTo>
                <a:lnTo>
                  <a:pt x="42366" y="417045"/>
                </a:lnTo>
                <a:lnTo>
                  <a:pt x="27450" y="460758"/>
                </a:lnTo>
                <a:lnTo>
                  <a:pt x="15629" y="505806"/>
                </a:lnTo>
                <a:lnTo>
                  <a:pt x="7030" y="552063"/>
                </a:lnTo>
                <a:lnTo>
                  <a:pt x="1778" y="599403"/>
                </a:lnTo>
                <a:lnTo>
                  <a:pt x="0" y="647700"/>
                </a:lnTo>
                <a:lnTo>
                  <a:pt x="1778" y="695996"/>
                </a:lnTo>
                <a:lnTo>
                  <a:pt x="7030" y="743336"/>
                </a:lnTo>
                <a:lnTo>
                  <a:pt x="15629" y="789593"/>
                </a:lnTo>
                <a:lnTo>
                  <a:pt x="27450" y="834641"/>
                </a:lnTo>
                <a:lnTo>
                  <a:pt x="42366" y="878354"/>
                </a:lnTo>
                <a:lnTo>
                  <a:pt x="60253" y="920608"/>
                </a:lnTo>
                <a:lnTo>
                  <a:pt x="80984" y="961275"/>
                </a:lnTo>
                <a:lnTo>
                  <a:pt x="104433" y="1000230"/>
                </a:lnTo>
                <a:lnTo>
                  <a:pt x="130475" y="1037348"/>
                </a:lnTo>
                <a:lnTo>
                  <a:pt x="158983" y="1072502"/>
                </a:lnTo>
                <a:lnTo>
                  <a:pt x="189833" y="1105566"/>
                </a:lnTo>
                <a:lnTo>
                  <a:pt x="222897" y="1136416"/>
                </a:lnTo>
                <a:lnTo>
                  <a:pt x="258051" y="1164924"/>
                </a:lnTo>
                <a:lnTo>
                  <a:pt x="295169" y="1190966"/>
                </a:lnTo>
                <a:lnTo>
                  <a:pt x="334124" y="1214415"/>
                </a:lnTo>
                <a:lnTo>
                  <a:pt x="374791" y="1235146"/>
                </a:lnTo>
                <a:lnTo>
                  <a:pt x="417045" y="1253033"/>
                </a:lnTo>
                <a:lnTo>
                  <a:pt x="460758" y="1267949"/>
                </a:lnTo>
                <a:lnTo>
                  <a:pt x="505806" y="1279770"/>
                </a:lnTo>
                <a:lnTo>
                  <a:pt x="552063" y="1288369"/>
                </a:lnTo>
                <a:lnTo>
                  <a:pt x="599403" y="1293621"/>
                </a:lnTo>
                <a:lnTo>
                  <a:pt x="647700" y="1295400"/>
                </a:lnTo>
                <a:lnTo>
                  <a:pt x="695996" y="1293621"/>
                </a:lnTo>
                <a:lnTo>
                  <a:pt x="743336" y="1288369"/>
                </a:lnTo>
                <a:lnTo>
                  <a:pt x="789593" y="1279770"/>
                </a:lnTo>
                <a:lnTo>
                  <a:pt x="834641" y="1267949"/>
                </a:lnTo>
                <a:lnTo>
                  <a:pt x="878354" y="1253033"/>
                </a:lnTo>
                <a:lnTo>
                  <a:pt x="920608" y="1235146"/>
                </a:lnTo>
                <a:lnTo>
                  <a:pt x="961275" y="1214415"/>
                </a:lnTo>
                <a:lnTo>
                  <a:pt x="1000230" y="1190966"/>
                </a:lnTo>
                <a:lnTo>
                  <a:pt x="1037348" y="1164924"/>
                </a:lnTo>
                <a:lnTo>
                  <a:pt x="1072502" y="1136416"/>
                </a:lnTo>
                <a:lnTo>
                  <a:pt x="1105566" y="1105566"/>
                </a:lnTo>
                <a:lnTo>
                  <a:pt x="1136416" y="1072502"/>
                </a:lnTo>
                <a:lnTo>
                  <a:pt x="1164924" y="1037348"/>
                </a:lnTo>
                <a:lnTo>
                  <a:pt x="1190966" y="1000230"/>
                </a:lnTo>
                <a:lnTo>
                  <a:pt x="1214415" y="961275"/>
                </a:lnTo>
                <a:lnTo>
                  <a:pt x="1235146" y="920608"/>
                </a:lnTo>
                <a:lnTo>
                  <a:pt x="1253033" y="878354"/>
                </a:lnTo>
                <a:lnTo>
                  <a:pt x="1267949" y="834641"/>
                </a:lnTo>
                <a:lnTo>
                  <a:pt x="1279770" y="789593"/>
                </a:lnTo>
                <a:lnTo>
                  <a:pt x="1288369" y="743336"/>
                </a:lnTo>
                <a:lnTo>
                  <a:pt x="1293621" y="695996"/>
                </a:lnTo>
                <a:lnTo>
                  <a:pt x="1295400" y="647700"/>
                </a:lnTo>
                <a:lnTo>
                  <a:pt x="1293621" y="599403"/>
                </a:lnTo>
                <a:lnTo>
                  <a:pt x="1288369" y="552063"/>
                </a:lnTo>
                <a:lnTo>
                  <a:pt x="1279770" y="505806"/>
                </a:lnTo>
                <a:lnTo>
                  <a:pt x="1267949" y="460758"/>
                </a:lnTo>
                <a:lnTo>
                  <a:pt x="1253033" y="417045"/>
                </a:lnTo>
                <a:lnTo>
                  <a:pt x="1235146" y="374791"/>
                </a:lnTo>
                <a:lnTo>
                  <a:pt x="1214415" y="334124"/>
                </a:lnTo>
                <a:lnTo>
                  <a:pt x="1190966" y="295169"/>
                </a:lnTo>
                <a:lnTo>
                  <a:pt x="1164924" y="258051"/>
                </a:lnTo>
                <a:lnTo>
                  <a:pt x="1136416" y="222897"/>
                </a:lnTo>
                <a:lnTo>
                  <a:pt x="1105566" y="189833"/>
                </a:lnTo>
                <a:lnTo>
                  <a:pt x="1072502" y="158983"/>
                </a:lnTo>
                <a:lnTo>
                  <a:pt x="1037348" y="130475"/>
                </a:lnTo>
                <a:lnTo>
                  <a:pt x="1000230" y="104433"/>
                </a:lnTo>
                <a:lnTo>
                  <a:pt x="961275" y="80984"/>
                </a:lnTo>
                <a:lnTo>
                  <a:pt x="920608" y="60253"/>
                </a:lnTo>
                <a:lnTo>
                  <a:pt x="878354" y="42366"/>
                </a:lnTo>
                <a:lnTo>
                  <a:pt x="834641" y="27450"/>
                </a:lnTo>
                <a:lnTo>
                  <a:pt x="789593" y="15629"/>
                </a:lnTo>
                <a:lnTo>
                  <a:pt x="743336" y="7030"/>
                </a:lnTo>
                <a:lnTo>
                  <a:pt x="695996" y="1778"/>
                </a:lnTo>
                <a:lnTo>
                  <a:pt x="647699" y="0"/>
                </a:lnTo>
                <a:close/>
              </a:path>
            </a:pathLst>
          </a:custGeom>
          <a:ln w="25400">
            <a:solidFill>
              <a:srgbClr val="010101"/>
            </a:solidFill>
          </a:ln>
        </p:spPr>
        <p:txBody>
          <a:bodyPr wrap="square" lIns="0" tIns="0" rIns="0" bIns="0" rtlCol="0"/>
          <a:lstStyle/>
          <a:p>
            <a:endParaRPr/>
          </a:p>
        </p:txBody>
      </p:sp>
      <p:sp>
        <p:nvSpPr>
          <p:cNvPr id="6" name="object 6"/>
          <p:cNvSpPr txBox="1"/>
          <p:nvPr/>
        </p:nvSpPr>
        <p:spPr>
          <a:xfrm>
            <a:off x="1124203" y="2614676"/>
            <a:ext cx="7118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Core</a:t>
            </a:r>
            <a:r>
              <a:rPr sz="1800" spc="-85" dirty="0">
                <a:latin typeface="Arial"/>
                <a:cs typeface="Arial"/>
              </a:rPr>
              <a:t> </a:t>
            </a:r>
            <a:r>
              <a:rPr sz="1800" dirty="0">
                <a:latin typeface="Arial"/>
                <a:cs typeface="Arial"/>
              </a:rPr>
              <a:t>1</a:t>
            </a:r>
            <a:endParaRPr sz="1800">
              <a:latin typeface="Arial"/>
              <a:cs typeface="Arial"/>
            </a:endParaRPr>
          </a:p>
        </p:txBody>
      </p:sp>
      <p:sp>
        <p:nvSpPr>
          <p:cNvPr id="7" name="object 7"/>
          <p:cNvSpPr/>
          <p:nvPr/>
        </p:nvSpPr>
        <p:spPr>
          <a:xfrm>
            <a:off x="2743200" y="2133600"/>
            <a:ext cx="1295400" cy="1295400"/>
          </a:xfrm>
          <a:custGeom>
            <a:avLst/>
            <a:gdLst/>
            <a:ahLst/>
            <a:cxnLst/>
            <a:rect l="l" t="t" r="r" b="b"/>
            <a:pathLst>
              <a:path w="1295400" h="1295400">
                <a:moveTo>
                  <a:pt x="647699" y="0"/>
                </a:moveTo>
                <a:lnTo>
                  <a:pt x="599403" y="1778"/>
                </a:lnTo>
                <a:lnTo>
                  <a:pt x="552063" y="7030"/>
                </a:lnTo>
                <a:lnTo>
                  <a:pt x="505806" y="15629"/>
                </a:lnTo>
                <a:lnTo>
                  <a:pt x="460758" y="27450"/>
                </a:lnTo>
                <a:lnTo>
                  <a:pt x="417045" y="42366"/>
                </a:lnTo>
                <a:lnTo>
                  <a:pt x="374791" y="60253"/>
                </a:lnTo>
                <a:lnTo>
                  <a:pt x="334124" y="80984"/>
                </a:lnTo>
                <a:lnTo>
                  <a:pt x="295169" y="104433"/>
                </a:lnTo>
                <a:lnTo>
                  <a:pt x="258051" y="130475"/>
                </a:lnTo>
                <a:lnTo>
                  <a:pt x="222897" y="158983"/>
                </a:lnTo>
                <a:lnTo>
                  <a:pt x="189833" y="189833"/>
                </a:lnTo>
                <a:lnTo>
                  <a:pt x="158983" y="222897"/>
                </a:lnTo>
                <a:lnTo>
                  <a:pt x="130475" y="258051"/>
                </a:lnTo>
                <a:lnTo>
                  <a:pt x="104433" y="295169"/>
                </a:lnTo>
                <a:lnTo>
                  <a:pt x="80984" y="334124"/>
                </a:lnTo>
                <a:lnTo>
                  <a:pt x="60253" y="374791"/>
                </a:lnTo>
                <a:lnTo>
                  <a:pt x="42366" y="417045"/>
                </a:lnTo>
                <a:lnTo>
                  <a:pt x="27450" y="460758"/>
                </a:lnTo>
                <a:lnTo>
                  <a:pt x="15629" y="505806"/>
                </a:lnTo>
                <a:lnTo>
                  <a:pt x="7030" y="552063"/>
                </a:lnTo>
                <a:lnTo>
                  <a:pt x="1778" y="599403"/>
                </a:lnTo>
                <a:lnTo>
                  <a:pt x="0" y="647699"/>
                </a:lnTo>
                <a:lnTo>
                  <a:pt x="1778" y="695996"/>
                </a:lnTo>
                <a:lnTo>
                  <a:pt x="7030" y="743336"/>
                </a:lnTo>
                <a:lnTo>
                  <a:pt x="15629" y="789593"/>
                </a:lnTo>
                <a:lnTo>
                  <a:pt x="27450" y="834641"/>
                </a:lnTo>
                <a:lnTo>
                  <a:pt x="42366" y="878354"/>
                </a:lnTo>
                <a:lnTo>
                  <a:pt x="60253" y="920608"/>
                </a:lnTo>
                <a:lnTo>
                  <a:pt x="80984" y="961275"/>
                </a:lnTo>
                <a:lnTo>
                  <a:pt x="104433" y="1000230"/>
                </a:lnTo>
                <a:lnTo>
                  <a:pt x="130475" y="1037348"/>
                </a:lnTo>
                <a:lnTo>
                  <a:pt x="158983" y="1072502"/>
                </a:lnTo>
                <a:lnTo>
                  <a:pt x="189833" y="1105566"/>
                </a:lnTo>
                <a:lnTo>
                  <a:pt x="222897" y="1136416"/>
                </a:lnTo>
                <a:lnTo>
                  <a:pt x="258051" y="1164924"/>
                </a:lnTo>
                <a:lnTo>
                  <a:pt x="295169" y="1190966"/>
                </a:lnTo>
                <a:lnTo>
                  <a:pt x="334124" y="1214415"/>
                </a:lnTo>
                <a:lnTo>
                  <a:pt x="374791" y="1235146"/>
                </a:lnTo>
                <a:lnTo>
                  <a:pt x="417045" y="1253033"/>
                </a:lnTo>
                <a:lnTo>
                  <a:pt x="460758" y="1267949"/>
                </a:lnTo>
                <a:lnTo>
                  <a:pt x="505806" y="1279770"/>
                </a:lnTo>
                <a:lnTo>
                  <a:pt x="552063" y="1288369"/>
                </a:lnTo>
                <a:lnTo>
                  <a:pt x="599403" y="1293621"/>
                </a:lnTo>
                <a:lnTo>
                  <a:pt x="647699" y="1295400"/>
                </a:lnTo>
                <a:lnTo>
                  <a:pt x="695996" y="1293621"/>
                </a:lnTo>
                <a:lnTo>
                  <a:pt x="743336" y="1288369"/>
                </a:lnTo>
                <a:lnTo>
                  <a:pt x="789593" y="1279770"/>
                </a:lnTo>
                <a:lnTo>
                  <a:pt x="834641" y="1267949"/>
                </a:lnTo>
                <a:lnTo>
                  <a:pt x="878354" y="1253033"/>
                </a:lnTo>
                <a:lnTo>
                  <a:pt x="920608" y="1235146"/>
                </a:lnTo>
                <a:lnTo>
                  <a:pt x="961275" y="1214415"/>
                </a:lnTo>
                <a:lnTo>
                  <a:pt x="1000230" y="1190966"/>
                </a:lnTo>
                <a:lnTo>
                  <a:pt x="1037348" y="1164924"/>
                </a:lnTo>
                <a:lnTo>
                  <a:pt x="1072502" y="1136416"/>
                </a:lnTo>
                <a:lnTo>
                  <a:pt x="1105566" y="1105566"/>
                </a:lnTo>
                <a:lnTo>
                  <a:pt x="1136416" y="1072502"/>
                </a:lnTo>
                <a:lnTo>
                  <a:pt x="1164924" y="1037348"/>
                </a:lnTo>
                <a:lnTo>
                  <a:pt x="1190966" y="1000230"/>
                </a:lnTo>
                <a:lnTo>
                  <a:pt x="1214415" y="961275"/>
                </a:lnTo>
                <a:lnTo>
                  <a:pt x="1235146" y="920608"/>
                </a:lnTo>
                <a:lnTo>
                  <a:pt x="1253033" y="878354"/>
                </a:lnTo>
                <a:lnTo>
                  <a:pt x="1267949" y="834641"/>
                </a:lnTo>
                <a:lnTo>
                  <a:pt x="1279770" y="789593"/>
                </a:lnTo>
                <a:lnTo>
                  <a:pt x="1288369" y="743336"/>
                </a:lnTo>
                <a:lnTo>
                  <a:pt x="1293621" y="695996"/>
                </a:lnTo>
                <a:lnTo>
                  <a:pt x="1295399" y="647699"/>
                </a:lnTo>
                <a:lnTo>
                  <a:pt x="1293621" y="599403"/>
                </a:lnTo>
                <a:lnTo>
                  <a:pt x="1288369" y="552063"/>
                </a:lnTo>
                <a:lnTo>
                  <a:pt x="1279770" y="505806"/>
                </a:lnTo>
                <a:lnTo>
                  <a:pt x="1267949" y="460758"/>
                </a:lnTo>
                <a:lnTo>
                  <a:pt x="1253033" y="417045"/>
                </a:lnTo>
                <a:lnTo>
                  <a:pt x="1235146" y="374791"/>
                </a:lnTo>
                <a:lnTo>
                  <a:pt x="1214415" y="334124"/>
                </a:lnTo>
                <a:lnTo>
                  <a:pt x="1190966" y="295169"/>
                </a:lnTo>
                <a:lnTo>
                  <a:pt x="1164924" y="258051"/>
                </a:lnTo>
                <a:lnTo>
                  <a:pt x="1136416" y="222897"/>
                </a:lnTo>
                <a:lnTo>
                  <a:pt x="1105566" y="189833"/>
                </a:lnTo>
                <a:lnTo>
                  <a:pt x="1072502" y="158983"/>
                </a:lnTo>
                <a:lnTo>
                  <a:pt x="1037348" y="130475"/>
                </a:lnTo>
                <a:lnTo>
                  <a:pt x="1000230" y="104433"/>
                </a:lnTo>
                <a:lnTo>
                  <a:pt x="961275" y="80984"/>
                </a:lnTo>
                <a:lnTo>
                  <a:pt x="920608" y="60253"/>
                </a:lnTo>
                <a:lnTo>
                  <a:pt x="878354" y="42366"/>
                </a:lnTo>
                <a:lnTo>
                  <a:pt x="834641" y="27450"/>
                </a:lnTo>
                <a:lnTo>
                  <a:pt x="789593" y="15629"/>
                </a:lnTo>
                <a:lnTo>
                  <a:pt x="743336" y="7030"/>
                </a:lnTo>
                <a:lnTo>
                  <a:pt x="695996" y="1778"/>
                </a:lnTo>
                <a:lnTo>
                  <a:pt x="647699" y="0"/>
                </a:lnTo>
                <a:close/>
              </a:path>
            </a:pathLst>
          </a:custGeom>
          <a:ln w="25400">
            <a:solidFill>
              <a:srgbClr val="010101"/>
            </a:solidFill>
          </a:ln>
        </p:spPr>
        <p:txBody>
          <a:bodyPr wrap="square" lIns="0" tIns="0" rIns="0" bIns="0" rtlCol="0"/>
          <a:lstStyle/>
          <a:p>
            <a:endParaRPr/>
          </a:p>
        </p:txBody>
      </p:sp>
      <p:sp>
        <p:nvSpPr>
          <p:cNvPr id="8" name="object 8"/>
          <p:cNvSpPr txBox="1"/>
          <p:nvPr/>
        </p:nvSpPr>
        <p:spPr>
          <a:xfrm>
            <a:off x="3029204" y="2614676"/>
            <a:ext cx="7118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Core</a:t>
            </a:r>
            <a:r>
              <a:rPr sz="1800" spc="-85" dirty="0">
                <a:latin typeface="Arial"/>
                <a:cs typeface="Arial"/>
              </a:rPr>
              <a:t> </a:t>
            </a:r>
            <a:r>
              <a:rPr sz="1800" dirty="0">
                <a:latin typeface="Arial"/>
                <a:cs typeface="Arial"/>
              </a:rPr>
              <a:t>2</a:t>
            </a:r>
            <a:endParaRPr sz="1800">
              <a:latin typeface="Arial"/>
              <a:cs typeface="Arial"/>
            </a:endParaRPr>
          </a:p>
        </p:txBody>
      </p:sp>
      <p:sp>
        <p:nvSpPr>
          <p:cNvPr id="9" name="object 9"/>
          <p:cNvSpPr/>
          <p:nvPr/>
        </p:nvSpPr>
        <p:spPr>
          <a:xfrm>
            <a:off x="4648200" y="2133600"/>
            <a:ext cx="1295400" cy="1295400"/>
          </a:xfrm>
          <a:custGeom>
            <a:avLst/>
            <a:gdLst/>
            <a:ahLst/>
            <a:cxnLst/>
            <a:rect l="l" t="t" r="r" b="b"/>
            <a:pathLst>
              <a:path w="1295400" h="1295400">
                <a:moveTo>
                  <a:pt x="647700" y="0"/>
                </a:moveTo>
                <a:lnTo>
                  <a:pt x="599403" y="1778"/>
                </a:lnTo>
                <a:lnTo>
                  <a:pt x="552063" y="7030"/>
                </a:lnTo>
                <a:lnTo>
                  <a:pt x="505806" y="15629"/>
                </a:lnTo>
                <a:lnTo>
                  <a:pt x="460758" y="27450"/>
                </a:lnTo>
                <a:lnTo>
                  <a:pt x="417045" y="42366"/>
                </a:lnTo>
                <a:lnTo>
                  <a:pt x="374791" y="60253"/>
                </a:lnTo>
                <a:lnTo>
                  <a:pt x="334124" y="80984"/>
                </a:lnTo>
                <a:lnTo>
                  <a:pt x="295169" y="104433"/>
                </a:lnTo>
                <a:lnTo>
                  <a:pt x="258051" y="130475"/>
                </a:lnTo>
                <a:lnTo>
                  <a:pt x="222897" y="158983"/>
                </a:lnTo>
                <a:lnTo>
                  <a:pt x="189833" y="189833"/>
                </a:lnTo>
                <a:lnTo>
                  <a:pt x="158983" y="222897"/>
                </a:lnTo>
                <a:lnTo>
                  <a:pt x="130475" y="258051"/>
                </a:lnTo>
                <a:lnTo>
                  <a:pt x="104433" y="295169"/>
                </a:lnTo>
                <a:lnTo>
                  <a:pt x="80984" y="334124"/>
                </a:lnTo>
                <a:lnTo>
                  <a:pt x="60253" y="374791"/>
                </a:lnTo>
                <a:lnTo>
                  <a:pt x="42366" y="417045"/>
                </a:lnTo>
                <a:lnTo>
                  <a:pt x="27450" y="460758"/>
                </a:lnTo>
                <a:lnTo>
                  <a:pt x="15629" y="505806"/>
                </a:lnTo>
                <a:lnTo>
                  <a:pt x="7030" y="552063"/>
                </a:lnTo>
                <a:lnTo>
                  <a:pt x="1778" y="599403"/>
                </a:lnTo>
                <a:lnTo>
                  <a:pt x="0" y="647699"/>
                </a:lnTo>
                <a:lnTo>
                  <a:pt x="1778" y="695996"/>
                </a:lnTo>
                <a:lnTo>
                  <a:pt x="7030" y="743336"/>
                </a:lnTo>
                <a:lnTo>
                  <a:pt x="15629" y="789593"/>
                </a:lnTo>
                <a:lnTo>
                  <a:pt x="27450" y="834641"/>
                </a:lnTo>
                <a:lnTo>
                  <a:pt x="42366" y="878354"/>
                </a:lnTo>
                <a:lnTo>
                  <a:pt x="60253" y="920608"/>
                </a:lnTo>
                <a:lnTo>
                  <a:pt x="80984" y="961275"/>
                </a:lnTo>
                <a:lnTo>
                  <a:pt x="104433" y="1000230"/>
                </a:lnTo>
                <a:lnTo>
                  <a:pt x="130475" y="1037348"/>
                </a:lnTo>
                <a:lnTo>
                  <a:pt x="158983" y="1072502"/>
                </a:lnTo>
                <a:lnTo>
                  <a:pt x="189833" y="1105566"/>
                </a:lnTo>
                <a:lnTo>
                  <a:pt x="222897" y="1136416"/>
                </a:lnTo>
                <a:lnTo>
                  <a:pt x="258051" y="1164924"/>
                </a:lnTo>
                <a:lnTo>
                  <a:pt x="295169" y="1190966"/>
                </a:lnTo>
                <a:lnTo>
                  <a:pt x="334124" y="1214415"/>
                </a:lnTo>
                <a:lnTo>
                  <a:pt x="374791" y="1235146"/>
                </a:lnTo>
                <a:lnTo>
                  <a:pt x="417045" y="1253033"/>
                </a:lnTo>
                <a:lnTo>
                  <a:pt x="460758" y="1267949"/>
                </a:lnTo>
                <a:lnTo>
                  <a:pt x="505806" y="1279770"/>
                </a:lnTo>
                <a:lnTo>
                  <a:pt x="552063" y="1288369"/>
                </a:lnTo>
                <a:lnTo>
                  <a:pt x="599403" y="1293621"/>
                </a:lnTo>
                <a:lnTo>
                  <a:pt x="647700" y="1295400"/>
                </a:lnTo>
                <a:lnTo>
                  <a:pt x="695996" y="1293621"/>
                </a:lnTo>
                <a:lnTo>
                  <a:pt x="743336" y="1288369"/>
                </a:lnTo>
                <a:lnTo>
                  <a:pt x="789593" y="1279770"/>
                </a:lnTo>
                <a:lnTo>
                  <a:pt x="834641" y="1267949"/>
                </a:lnTo>
                <a:lnTo>
                  <a:pt x="878354" y="1253033"/>
                </a:lnTo>
                <a:lnTo>
                  <a:pt x="920608" y="1235146"/>
                </a:lnTo>
                <a:lnTo>
                  <a:pt x="961275" y="1214415"/>
                </a:lnTo>
                <a:lnTo>
                  <a:pt x="1000230" y="1190966"/>
                </a:lnTo>
                <a:lnTo>
                  <a:pt x="1037348" y="1164924"/>
                </a:lnTo>
                <a:lnTo>
                  <a:pt x="1072502" y="1136416"/>
                </a:lnTo>
                <a:lnTo>
                  <a:pt x="1105566" y="1105566"/>
                </a:lnTo>
                <a:lnTo>
                  <a:pt x="1136416" y="1072502"/>
                </a:lnTo>
                <a:lnTo>
                  <a:pt x="1164924" y="1037348"/>
                </a:lnTo>
                <a:lnTo>
                  <a:pt x="1190966" y="1000230"/>
                </a:lnTo>
                <a:lnTo>
                  <a:pt x="1214415" y="961275"/>
                </a:lnTo>
                <a:lnTo>
                  <a:pt x="1235146" y="920608"/>
                </a:lnTo>
                <a:lnTo>
                  <a:pt x="1253033" y="878354"/>
                </a:lnTo>
                <a:lnTo>
                  <a:pt x="1267949" y="834641"/>
                </a:lnTo>
                <a:lnTo>
                  <a:pt x="1279770" y="789593"/>
                </a:lnTo>
                <a:lnTo>
                  <a:pt x="1288369" y="743336"/>
                </a:lnTo>
                <a:lnTo>
                  <a:pt x="1293621" y="695996"/>
                </a:lnTo>
                <a:lnTo>
                  <a:pt x="1295400" y="647699"/>
                </a:lnTo>
                <a:lnTo>
                  <a:pt x="1293621" y="599403"/>
                </a:lnTo>
                <a:lnTo>
                  <a:pt x="1288369" y="552063"/>
                </a:lnTo>
                <a:lnTo>
                  <a:pt x="1279770" y="505806"/>
                </a:lnTo>
                <a:lnTo>
                  <a:pt x="1267949" y="460758"/>
                </a:lnTo>
                <a:lnTo>
                  <a:pt x="1253033" y="417045"/>
                </a:lnTo>
                <a:lnTo>
                  <a:pt x="1235146" y="374791"/>
                </a:lnTo>
                <a:lnTo>
                  <a:pt x="1214415" y="334124"/>
                </a:lnTo>
                <a:lnTo>
                  <a:pt x="1190966" y="295169"/>
                </a:lnTo>
                <a:lnTo>
                  <a:pt x="1164924" y="258051"/>
                </a:lnTo>
                <a:lnTo>
                  <a:pt x="1136416" y="222897"/>
                </a:lnTo>
                <a:lnTo>
                  <a:pt x="1105566" y="189833"/>
                </a:lnTo>
                <a:lnTo>
                  <a:pt x="1072502" y="158983"/>
                </a:lnTo>
                <a:lnTo>
                  <a:pt x="1037348" y="130475"/>
                </a:lnTo>
                <a:lnTo>
                  <a:pt x="1000230" y="104433"/>
                </a:lnTo>
                <a:lnTo>
                  <a:pt x="961275" y="80984"/>
                </a:lnTo>
                <a:lnTo>
                  <a:pt x="920608" y="60253"/>
                </a:lnTo>
                <a:lnTo>
                  <a:pt x="878354" y="42366"/>
                </a:lnTo>
                <a:lnTo>
                  <a:pt x="834641" y="27450"/>
                </a:lnTo>
                <a:lnTo>
                  <a:pt x="789593" y="15629"/>
                </a:lnTo>
                <a:lnTo>
                  <a:pt x="743336" y="7030"/>
                </a:lnTo>
                <a:lnTo>
                  <a:pt x="695996" y="1778"/>
                </a:lnTo>
                <a:lnTo>
                  <a:pt x="647700" y="0"/>
                </a:lnTo>
                <a:close/>
              </a:path>
            </a:pathLst>
          </a:custGeom>
          <a:ln w="25400">
            <a:solidFill>
              <a:srgbClr val="010101"/>
            </a:solidFill>
          </a:ln>
        </p:spPr>
        <p:txBody>
          <a:bodyPr wrap="square" lIns="0" tIns="0" rIns="0" bIns="0" rtlCol="0"/>
          <a:lstStyle/>
          <a:p>
            <a:endParaRPr/>
          </a:p>
        </p:txBody>
      </p:sp>
      <p:sp>
        <p:nvSpPr>
          <p:cNvPr id="10" name="object 10"/>
          <p:cNvSpPr txBox="1"/>
          <p:nvPr/>
        </p:nvSpPr>
        <p:spPr>
          <a:xfrm>
            <a:off x="4934203" y="2614676"/>
            <a:ext cx="7118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Core</a:t>
            </a:r>
            <a:r>
              <a:rPr sz="1800" spc="-85" dirty="0">
                <a:latin typeface="Arial"/>
                <a:cs typeface="Arial"/>
              </a:rPr>
              <a:t> </a:t>
            </a:r>
            <a:r>
              <a:rPr sz="1800" dirty="0">
                <a:latin typeface="Arial"/>
                <a:cs typeface="Arial"/>
              </a:rPr>
              <a:t>3</a:t>
            </a:r>
            <a:endParaRPr sz="1800">
              <a:latin typeface="Arial"/>
              <a:cs typeface="Arial"/>
            </a:endParaRPr>
          </a:p>
        </p:txBody>
      </p:sp>
      <p:sp>
        <p:nvSpPr>
          <p:cNvPr id="11" name="object 11"/>
          <p:cNvSpPr/>
          <p:nvPr/>
        </p:nvSpPr>
        <p:spPr>
          <a:xfrm>
            <a:off x="6553200" y="2133600"/>
            <a:ext cx="1295400" cy="1295400"/>
          </a:xfrm>
          <a:custGeom>
            <a:avLst/>
            <a:gdLst/>
            <a:ahLst/>
            <a:cxnLst/>
            <a:rect l="l" t="t" r="r" b="b"/>
            <a:pathLst>
              <a:path w="1295400" h="1295400">
                <a:moveTo>
                  <a:pt x="647700" y="0"/>
                </a:moveTo>
                <a:lnTo>
                  <a:pt x="599403" y="1778"/>
                </a:lnTo>
                <a:lnTo>
                  <a:pt x="552063" y="7030"/>
                </a:lnTo>
                <a:lnTo>
                  <a:pt x="505806" y="15629"/>
                </a:lnTo>
                <a:lnTo>
                  <a:pt x="460758" y="27450"/>
                </a:lnTo>
                <a:lnTo>
                  <a:pt x="417045" y="42366"/>
                </a:lnTo>
                <a:lnTo>
                  <a:pt x="374791" y="60253"/>
                </a:lnTo>
                <a:lnTo>
                  <a:pt x="334124" y="80984"/>
                </a:lnTo>
                <a:lnTo>
                  <a:pt x="295169" y="104433"/>
                </a:lnTo>
                <a:lnTo>
                  <a:pt x="258051" y="130475"/>
                </a:lnTo>
                <a:lnTo>
                  <a:pt x="222897" y="158983"/>
                </a:lnTo>
                <a:lnTo>
                  <a:pt x="189833" y="189833"/>
                </a:lnTo>
                <a:lnTo>
                  <a:pt x="158983" y="222897"/>
                </a:lnTo>
                <a:lnTo>
                  <a:pt x="130475" y="258051"/>
                </a:lnTo>
                <a:lnTo>
                  <a:pt x="104433" y="295169"/>
                </a:lnTo>
                <a:lnTo>
                  <a:pt x="80984" y="334124"/>
                </a:lnTo>
                <a:lnTo>
                  <a:pt x="60253" y="374791"/>
                </a:lnTo>
                <a:lnTo>
                  <a:pt x="42366" y="417045"/>
                </a:lnTo>
                <a:lnTo>
                  <a:pt x="27450" y="460758"/>
                </a:lnTo>
                <a:lnTo>
                  <a:pt x="15629" y="505806"/>
                </a:lnTo>
                <a:lnTo>
                  <a:pt x="7030" y="552063"/>
                </a:lnTo>
                <a:lnTo>
                  <a:pt x="1778" y="599403"/>
                </a:lnTo>
                <a:lnTo>
                  <a:pt x="0" y="647699"/>
                </a:lnTo>
                <a:lnTo>
                  <a:pt x="1778" y="695996"/>
                </a:lnTo>
                <a:lnTo>
                  <a:pt x="7030" y="743336"/>
                </a:lnTo>
                <a:lnTo>
                  <a:pt x="15629" y="789593"/>
                </a:lnTo>
                <a:lnTo>
                  <a:pt x="27450" y="834641"/>
                </a:lnTo>
                <a:lnTo>
                  <a:pt x="42366" y="878354"/>
                </a:lnTo>
                <a:lnTo>
                  <a:pt x="60253" y="920608"/>
                </a:lnTo>
                <a:lnTo>
                  <a:pt x="80984" y="961275"/>
                </a:lnTo>
                <a:lnTo>
                  <a:pt x="104433" y="1000230"/>
                </a:lnTo>
                <a:lnTo>
                  <a:pt x="130475" y="1037348"/>
                </a:lnTo>
                <a:lnTo>
                  <a:pt x="158983" y="1072502"/>
                </a:lnTo>
                <a:lnTo>
                  <a:pt x="189833" y="1105566"/>
                </a:lnTo>
                <a:lnTo>
                  <a:pt x="222897" y="1136416"/>
                </a:lnTo>
                <a:lnTo>
                  <a:pt x="258051" y="1164924"/>
                </a:lnTo>
                <a:lnTo>
                  <a:pt x="295169" y="1190966"/>
                </a:lnTo>
                <a:lnTo>
                  <a:pt x="334124" y="1214415"/>
                </a:lnTo>
                <a:lnTo>
                  <a:pt x="374791" y="1235146"/>
                </a:lnTo>
                <a:lnTo>
                  <a:pt x="417045" y="1253033"/>
                </a:lnTo>
                <a:lnTo>
                  <a:pt x="460758" y="1267949"/>
                </a:lnTo>
                <a:lnTo>
                  <a:pt x="505806" y="1279770"/>
                </a:lnTo>
                <a:lnTo>
                  <a:pt x="552063" y="1288369"/>
                </a:lnTo>
                <a:lnTo>
                  <a:pt x="599403" y="1293621"/>
                </a:lnTo>
                <a:lnTo>
                  <a:pt x="647700" y="1295399"/>
                </a:lnTo>
                <a:lnTo>
                  <a:pt x="695996" y="1293621"/>
                </a:lnTo>
                <a:lnTo>
                  <a:pt x="743336" y="1288369"/>
                </a:lnTo>
                <a:lnTo>
                  <a:pt x="789593" y="1279770"/>
                </a:lnTo>
                <a:lnTo>
                  <a:pt x="834641" y="1267949"/>
                </a:lnTo>
                <a:lnTo>
                  <a:pt x="878354" y="1253033"/>
                </a:lnTo>
                <a:lnTo>
                  <a:pt x="920608" y="1235146"/>
                </a:lnTo>
                <a:lnTo>
                  <a:pt x="961275" y="1214415"/>
                </a:lnTo>
                <a:lnTo>
                  <a:pt x="1000230" y="1190966"/>
                </a:lnTo>
                <a:lnTo>
                  <a:pt x="1037348" y="1164924"/>
                </a:lnTo>
                <a:lnTo>
                  <a:pt x="1072502" y="1136416"/>
                </a:lnTo>
                <a:lnTo>
                  <a:pt x="1105566" y="1105566"/>
                </a:lnTo>
                <a:lnTo>
                  <a:pt x="1136416" y="1072502"/>
                </a:lnTo>
                <a:lnTo>
                  <a:pt x="1164924" y="1037348"/>
                </a:lnTo>
                <a:lnTo>
                  <a:pt x="1190966" y="1000230"/>
                </a:lnTo>
                <a:lnTo>
                  <a:pt x="1214415" y="961275"/>
                </a:lnTo>
                <a:lnTo>
                  <a:pt x="1235146" y="920608"/>
                </a:lnTo>
                <a:lnTo>
                  <a:pt x="1253033" y="878354"/>
                </a:lnTo>
                <a:lnTo>
                  <a:pt x="1267949" y="834641"/>
                </a:lnTo>
                <a:lnTo>
                  <a:pt x="1279770" y="789593"/>
                </a:lnTo>
                <a:lnTo>
                  <a:pt x="1288369" y="743336"/>
                </a:lnTo>
                <a:lnTo>
                  <a:pt x="1293621" y="695996"/>
                </a:lnTo>
                <a:lnTo>
                  <a:pt x="1295400" y="647699"/>
                </a:lnTo>
                <a:lnTo>
                  <a:pt x="1293621" y="599403"/>
                </a:lnTo>
                <a:lnTo>
                  <a:pt x="1288369" y="552063"/>
                </a:lnTo>
                <a:lnTo>
                  <a:pt x="1279770" y="505806"/>
                </a:lnTo>
                <a:lnTo>
                  <a:pt x="1267949" y="460758"/>
                </a:lnTo>
                <a:lnTo>
                  <a:pt x="1253033" y="417045"/>
                </a:lnTo>
                <a:lnTo>
                  <a:pt x="1235146" y="374791"/>
                </a:lnTo>
                <a:lnTo>
                  <a:pt x="1214415" y="334124"/>
                </a:lnTo>
                <a:lnTo>
                  <a:pt x="1190966" y="295169"/>
                </a:lnTo>
                <a:lnTo>
                  <a:pt x="1164924" y="258051"/>
                </a:lnTo>
                <a:lnTo>
                  <a:pt x="1136416" y="222897"/>
                </a:lnTo>
                <a:lnTo>
                  <a:pt x="1105566" y="189833"/>
                </a:lnTo>
                <a:lnTo>
                  <a:pt x="1072502" y="158983"/>
                </a:lnTo>
                <a:lnTo>
                  <a:pt x="1037348" y="130475"/>
                </a:lnTo>
                <a:lnTo>
                  <a:pt x="1000230" y="104433"/>
                </a:lnTo>
                <a:lnTo>
                  <a:pt x="961275" y="80984"/>
                </a:lnTo>
                <a:lnTo>
                  <a:pt x="920608" y="60253"/>
                </a:lnTo>
                <a:lnTo>
                  <a:pt x="878354" y="42366"/>
                </a:lnTo>
                <a:lnTo>
                  <a:pt x="834641" y="27450"/>
                </a:lnTo>
                <a:lnTo>
                  <a:pt x="789593" y="15629"/>
                </a:lnTo>
                <a:lnTo>
                  <a:pt x="743336" y="7030"/>
                </a:lnTo>
                <a:lnTo>
                  <a:pt x="695996" y="1778"/>
                </a:lnTo>
                <a:lnTo>
                  <a:pt x="647700" y="0"/>
                </a:lnTo>
                <a:close/>
              </a:path>
            </a:pathLst>
          </a:custGeom>
          <a:ln w="25400">
            <a:solidFill>
              <a:srgbClr val="010101"/>
            </a:solidFill>
          </a:ln>
        </p:spPr>
        <p:txBody>
          <a:bodyPr wrap="square" lIns="0" tIns="0" rIns="0" bIns="0" rtlCol="0"/>
          <a:lstStyle/>
          <a:p>
            <a:endParaRPr/>
          </a:p>
        </p:txBody>
      </p:sp>
      <p:sp>
        <p:nvSpPr>
          <p:cNvPr id="12" name="object 12"/>
          <p:cNvSpPr txBox="1"/>
          <p:nvPr/>
        </p:nvSpPr>
        <p:spPr>
          <a:xfrm>
            <a:off x="6839204" y="2614676"/>
            <a:ext cx="7118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Core</a:t>
            </a:r>
            <a:r>
              <a:rPr sz="1800" spc="-85" dirty="0">
                <a:latin typeface="Arial"/>
                <a:cs typeface="Arial"/>
              </a:rPr>
              <a:t> </a:t>
            </a:r>
            <a:r>
              <a:rPr sz="1800" dirty="0">
                <a:latin typeface="Arial"/>
                <a:cs typeface="Arial"/>
              </a:rPr>
              <a:t>4</a:t>
            </a:r>
            <a:endParaRPr sz="1800">
              <a:latin typeface="Arial"/>
              <a:cs typeface="Arial"/>
            </a:endParaRPr>
          </a:p>
        </p:txBody>
      </p:sp>
      <p:sp>
        <p:nvSpPr>
          <p:cNvPr id="13" name="object 13"/>
          <p:cNvSpPr/>
          <p:nvPr/>
        </p:nvSpPr>
        <p:spPr>
          <a:xfrm>
            <a:off x="685800" y="3733800"/>
            <a:ext cx="1556385" cy="1216660"/>
          </a:xfrm>
          <a:custGeom>
            <a:avLst/>
            <a:gdLst/>
            <a:ahLst/>
            <a:cxnLst/>
            <a:rect l="l" t="t" r="r" b="b"/>
            <a:pathLst>
              <a:path w="1556385" h="1216660">
                <a:moveTo>
                  <a:pt x="0" y="0"/>
                </a:moveTo>
                <a:lnTo>
                  <a:pt x="0" y="1216152"/>
                </a:lnTo>
                <a:lnTo>
                  <a:pt x="1556004" y="1216152"/>
                </a:lnTo>
                <a:lnTo>
                  <a:pt x="1556004" y="0"/>
                </a:lnTo>
                <a:lnTo>
                  <a:pt x="0" y="0"/>
                </a:lnTo>
                <a:close/>
              </a:path>
            </a:pathLst>
          </a:custGeom>
          <a:ln w="25400">
            <a:solidFill>
              <a:srgbClr val="010101"/>
            </a:solidFill>
          </a:ln>
        </p:spPr>
        <p:txBody>
          <a:bodyPr wrap="square" lIns="0" tIns="0" rIns="0" bIns="0" rtlCol="0"/>
          <a:lstStyle/>
          <a:p>
            <a:endParaRPr/>
          </a:p>
        </p:txBody>
      </p:sp>
      <p:sp>
        <p:nvSpPr>
          <p:cNvPr id="14" name="object 14"/>
          <p:cNvSpPr txBox="1"/>
          <p:nvPr/>
        </p:nvSpPr>
        <p:spPr>
          <a:xfrm>
            <a:off x="778255" y="3773678"/>
            <a:ext cx="1308735" cy="1123950"/>
          </a:xfrm>
          <a:prstGeom prst="rect">
            <a:avLst/>
          </a:prstGeom>
        </p:spPr>
        <p:txBody>
          <a:bodyPr vert="horz" wrap="square" lIns="0" tIns="12700" rIns="0" bIns="0" rtlCol="0">
            <a:spAutoFit/>
          </a:bodyPr>
          <a:lstStyle/>
          <a:p>
            <a:pPr marL="12700" marR="5080" algn="ctr">
              <a:lnSpc>
                <a:spcPct val="100000"/>
              </a:lnSpc>
              <a:spcBef>
                <a:spcPts val="100"/>
              </a:spcBef>
            </a:pPr>
            <a:r>
              <a:rPr sz="1800" dirty="0">
                <a:latin typeface="Arial"/>
                <a:cs typeface="Arial"/>
              </a:rPr>
              <a:t>One </a:t>
            </a:r>
            <a:r>
              <a:rPr sz="1800" spc="-5" dirty="0">
                <a:latin typeface="Arial"/>
                <a:cs typeface="Arial"/>
              </a:rPr>
              <a:t>or</a:t>
            </a:r>
            <a:r>
              <a:rPr sz="1800" spc="-105" dirty="0">
                <a:latin typeface="Arial"/>
                <a:cs typeface="Arial"/>
              </a:rPr>
              <a:t> </a:t>
            </a:r>
            <a:r>
              <a:rPr sz="1800" dirty="0">
                <a:latin typeface="Arial"/>
                <a:cs typeface="Arial"/>
              </a:rPr>
              <a:t>more  </a:t>
            </a:r>
            <a:r>
              <a:rPr sz="1800" spc="-5" dirty="0">
                <a:latin typeface="Arial"/>
                <a:cs typeface="Arial"/>
              </a:rPr>
              <a:t>levels of  </a:t>
            </a:r>
            <a:r>
              <a:rPr sz="1800" dirty="0">
                <a:latin typeface="Arial"/>
                <a:cs typeface="Arial"/>
              </a:rPr>
              <a:t>cache  </a:t>
            </a:r>
            <a:r>
              <a:rPr sz="1800" spc="-5" dirty="0">
                <a:solidFill>
                  <a:srgbClr val="0000FF"/>
                </a:solidFill>
                <a:latin typeface="Arial"/>
                <a:cs typeface="Arial"/>
              </a:rPr>
              <a:t>x=21660</a:t>
            </a:r>
            <a:endParaRPr sz="1800">
              <a:latin typeface="Arial"/>
              <a:cs typeface="Arial"/>
            </a:endParaRPr>
          </a:p>
        </p:txBody>
      </p:sp>
      <p:sp>
        <p:nvSpPr>
          <p:cNvPr id="15" name="object 15"/>
          <p:cNvSpPr/>
          <p:nvPr/>
        </p:nvSpPr>
        <p:spPr>
          <a:xfrm>
            <a:off x="2590800" y="3733800"/>
            <a:ext cx="1556385" cy="1216660"/>
          </a:xfrm>
          <a:custGeom>
            <a:avLst/>
            <a:gdLst/>
            <a:ahLst/>
            <a:cxnLst/>
            <a:rect l="l" t="t" r="r" b="b"/>
            <a:pathLst>
              <a:path w="1556385" h="1216660">
                <a:moveTo>
                  <a:pt x="0" y="0"/>
                </a:moveTo>
                <a:lnTo>
                  <a:pt x="0" y="1216152"/>
                </a:lnTo>
                <a:lnTo>
                  <a:pt x="1556003" y="1216152"/>
                </a:lnTo>
                <a:lnTo>
                  <a:pt x="1556003" y="0"/>
                </a:lnTo>
                <a:lnTo>
                  <a:pt x="0" y="0"/>
                </a:lnTo>
                <a:close/>
              </a:path>
            </a:pathLst>
          </a:custGeom>
          <a:ln w="25400">
            <a:solidFill>
              <a:srgbClr val="010101"/>
            </a:solidFill>
          </a:ln>
        </p:spPr>
        <p:txBody>
          <a:bodyPr wrap="square" lIns="0" tIns="0" rIns="0" bIns="0" rtlCol="0"/>
          <a:lstStyle/>
          <a:p>
            <a:endParaRPr/>
          </a:p>
        </p:txBody>
      </p:sp>
      <p:sp>
        <p:nvSpPr>
          <p:cNvPr id="16" name="object 16"/>
          <p:cNvSpPr txBox="1"/>
          <p:nvPr/>
        </p:nvSpPr>
        <p:spPr>
          <a:xfrm>
            <a:off x="2683255" y="3773678"/>
            <a:ext cx="1308735" cy="1123950"/>
          </a:xfrm>
          <a:prstGeom prst="rect">
            <a:avLst/>
          </a:prstGeom>
        </p:spPr>
        <p:txBody>
          <a:bodyPr vert="horz" wrap="square" lIns="0" tIns="12700" rIns="0" bIns="0" rtlCol="0">
            <a:spAutoFit/>
          </a:bodyPr>
          <a:lstStyle/>
          <a:p>
            <a:pPr marL="12065" marR="5080" algn="ctr">
              <a:lnSpc>
                <a:spcPct val="100000"/>
              </a:lnSpc>
              <a:spcBef>
                <a:spcPts val="100"/>
              </a:spcBef>
            </a:pPr>
            <a:r>
              <a:rPr sz="1800" dirty="0">
                <a:latin typeface="Arial"/>
                <a:cs typeface="Arial"/>
              </a:rPr>
              <a:t>One </a:t>
            </a:r>
            <a:r>
              <a:rPr sz="1800" spc="-5" dirty="0">
                <a:latin typeface="Arial"/>
                <a:cs typeface="Arial"/>
              </a:rPr>
              <a:t>or</a:t>
            </a:r>
            <a:r>
              <a:rPr sz="1800" spc="-105" dirty="0">
                <a:latin typeface="Arial"/>
                <a:cs typeface="Arial"/>
              </a:rPr>
              <a:t> </a:t>
            </a:r>
            <a:r>
              <a:rPr sz="1800" dirty="0">
                <a:latin typeface="Arial"/>
                <a:cs typeface="Arial"/>
              </a:rPr>
              <a:t>more  </a:t>
            </a:r>
            <a:r>
              <a:rPr sz="1800" spc="-5" dirty="0">
                <a:latin typeface="Arial"/>
                <a:cs typeface="Arial"/>
              </a:rPr>
              <a:t>levels of  </a:t>
            </a:r>
            <a:r>
              <a:rPr sz="1800" dirty="0">
                <a:latin typeface="Arial"/>
                <a:cs typeface="Arial"/>
              </a:rPr>
              <a:t>cache  </a:t>
            </a:r>
            <a:r>
              <a:rPr sz="1800" spc="-5" dirty="0">
                <a:solidFill>
                  <a:srgbClr val="0000FF"/>
                </a:solidFill>
                <a:latin typeface="Arial"/>
                <a:cs typeface="Arial"/>
              </a:rPr>
              <a:t>x=15213</a:t>
            </a:r>
            <a:endParaRPr sz="1800">
              <a:latin typeface="Arial"/>
              <a:cs typeface="Arial"/>
            </a:endParaRPr>
          </a:p>
        </p:txBody>
      </p:sp>
      <p:sp>
        <p:nvSpPr>
          <p:cNvPr id="17" name="object 17"/>
          <p:cNvSpPr/>
          <p:nvPr/>
        </p:nvSpPr>
        <p:spPr>
          <a:xfrm>
            <a:off x="4572000" y="3733800"/>
            <a:ext cx="1556385" cy="1216660"/>
          </a:xfrm>
          <a:custGeom>
            <a:avLst/>
            <a:gdLst/>
            <a:ahLst/>
            <a:cxnLst/>
            <a:rect l="l" t="t" r="r" b="b"/>
            <a:pathLst>
              <a:path w="1556385" h="1216660">
                <a:moveTo>
                  <a:pt x="0" y="0"/>
                </a:moveTo>
                <a:lnTo>
                  <a:pt x="0" y="1216152"/>
                </a:lnTo>
                <a:lnTo>
                  <a:pt x="1556003" y="1216152"/>
                </a:lnTo>
                <a:lnTo>
                  <a:pt x="1556003" y="0"/>
                </a:lnTo>
                <a:lnTo>
                  <a:pt x="0" y="0"/>
                </a:lnTo>
                <a:close/>
              </a:path>
            </a:pathLst>
          </a:custGeom>
          <a:ln w="25400">
            <a:solidFill>
              <a:srgbClr val="010101"/>
            </a:solidFill>
          </a:ln>
        </p:spPr>
        <p:txBody>
          <a:bodyPr wrap="square" lIns="0" tIns="0" rIns="0" bIns="0" rtlCol="0"/>
          <a:lstStyle/>
          <a:p>
            <a:endParaRPr/>
          </a:p>
        </p:txBody>
      </p:sp>
      <p:sp>
        <p:nvSpPr>
          <p:cNvPr id="18" name="object 18"/>
          <p:cNvSpPr txBox="1"/>
          <p:nvPr/>
        </p:nvSpPr>
        <p:spPr>
          <a:xfrm>
            <a:off x="4664455" y="3773678"/>
            <a:ext cx="1308735" cy="848360"/>
          </a:xfrm>
          <a:prstGeom prst="rect">
            <a:avLst/>
          </a:prstGeom>
        </p:spPr>
        <p:txBody>
          <a:bodyPr vert="horz" wrap="square" lIns="0" tIns="12700" rIns="0" bIns="0" rtlCol="0">
            <a:spAutoFit/>
          </a:bodyPr>
          <a:lstStyle/>
          <a:p>
            <a:pPr marL="12700" marR="5080" algn="ctr">
              <a:lnSpc>
                <a:spcPct val="100000"/>
              </a:lnSpc>
              <a:spcBef>
                <a:spcPts val="100"/>
              </a:spcBef>
            </a:pPr>
            <a:r>
              <a:rPr sz="1800" dirty="0">
                <a:latin typeface="Arial"/>
                <a:cs typeface="Arial"/>
              </a:rPr>
              <a:t>One </a:t>
            </a:r>
            <a:r>
              <a:rPr sz="1800" spc="-5" dirty="0">
                <a:latin typeface="Arial"/>
                <a:cs typeface="Arial"/>
              </a:rPr>
              <a:t>or</a:t>
            </a:r>
            <a:r>
              <a:rPr sz="1800" spc="-105" dirty="0">
                <a:latin typeface="Arial"/>
                <a:cs typeface="Arial"/>
              </a:rPr>
              <a:t> </a:t>
            </a:r>
            <a:r>
              <a:rPr sz="1800" dirty="0">
                <a:latin typeface="Arial"/>
                <a:cs typeface="Arial"/>
              </a:rPr>
              <a:t>more  </a:t>
            </a:r>
            <a:r>
              <a:rPr sz="1800" spc="-5" dirty="0">
                <a:latin typeface="Arial"/>
                <a:cs typeface="Arial"/>
              </a:rPr>
              <a:t>levels of  </a:t>
            </a:r>
            <a:r>
              <a:rPr sz="1800" dirty="0">
                <a:latin typeface="Arial"/>
                <a:cs typeface="Arial"/>
              </a:rPr>
              <a:t>cache</a:t>
            </a:r>
            <a:endParaRPr sz="1800">
              <a:latin typeface="Arial"/>
              <a:cs typeface="Arial"/>
            </a:endParaRPr>
          </a:p>
        </p:txBody>
      </p:sp>
      <p:sp>
        <p:nvSpPr>
          <p:cNvPr id="19" name="object 19"/>
          <p:cNvSpPr/>
          <p:nvPr/>
        </p:nvSpPr>
        <p:spPr>
          <a:xfrm>
            <a:off x="6477000" y="3733800"/>
            <a:ext cx="1556385" cy="1216660"/>
          </a:xfrm>
          <a:custGeom>
            <a:avLst/>
            <a:gdLst/>
            <a:ahLst/>
            <a:cxnLst/>
            <a:rect l="l" t="t" r="r" b="b"/>
            <a:pathLst>
              <a:path w="1556384" h="1216660">
                <a:moveTo>
                  <a:pt x="0" y="0"/>
                </a:moveTo>
                <a:lnTo>
                  <a:pt x="0" y="1216152"/>
                </a:lnTo>
                <a:lnTo>
                  <a:pt x="1556003" y="1216152"/>
                </a:lnTo>
                <a:lnTo>
                  <a:pt x="1556003" y="0"/>
                </a:lnTo>
                <a:lnTo>
                  <a:pt x="0" y="0"/>
                </a:lnTo>
                <a:close/>
              </a:path>
            </a:pathLst>
          </a:custGeom>
          <a:ln w="25400">
            <a:solidFill>
              <a:srgbClr val="010101"/>
            </a:solidFill>
          </a:ln>
        </p:spPr>
        <p:txBody>
          <a:bodyPr wrap="square" lIns="0" tIns="0" rIns="0" bIns="0" rtlCol="0"/>
          <a:lstStyle/>
          <a:p>
            <a:endParaRPr/>
          </a:p>
        </p:txBody>
      </p:sp>
      <p:sp>
        <p:nvSpPr>
          <p:cNvPr id="20" name="object 20"/>
          <p:cNvSpPr txBox="1"/>
          <p:nvPr/>
        </p:nvSpPr>
        <p:spPr>
          <a:xfrm>
            <a:off x="6569456" y="3773678"/>
            <a:ext cx="1308735" cy="848360"/>
          </a:xfrm>
          <a:prstGeom prst="rect">
            <a:avLst/>
          </a:prstGeom>
        </p:spPr>
        <p:txBody>
          <a:bodyPr vert="horz" wrap="square" lIns="0" tIns="12700" rIns="0" bIns="0" rtlCol="0">
            <a:spAutoFit/>
          </a:bodyPr>
          <a:lstStyle/>
          <a:p>
            <a:pPr marL="12700" marR="5080" algn="ctr">
              <a:lnSpc>
                <a:spcPct val="100000"/>
              </a:lnSpc>
              <a:spcBef>
                <a:spcPts val="100"/>
              </a:spcBef>
            </a:pPr>
            <a:r>
              <a:rPr sz="1800" dirty="0">
                <a:latin typeface="Arial"/>
                <a:cs typeface="Arial"/>
              </a:rPr>
              <a:t>One </a:t>
            </a:r>
            <a:r>
              <a:rPr sz="1800" spc="-5" dirty="0">
                <a:latin typeface="Arial"/>
                <a:cs typeface="Arial"/>
              </a:rPr>
              <a:t>or</a:t>
            </a:r>
            <a:r>
              <a:rPr sz="1800" spc="-105" dirty="0">
                <a:latin typeface="Arial"/>
                <a:cs typeface="Arial"/>
              </a:rPr>
              <a:t> </a:t>
            </a:r>
            <a:r>
              <a:rPr sz="1800" dirty="0">
                <a:latin typeface="Arial"/>
                <a:cs typeface="Arial"/>
              </a:rPr>
              <a:t>more  </a:t>
            </a:r>
            <a:r>
              <a:rPr sz="1800" spc="-5" dirty="0">
                <a:latin typeface="Arial"/>
                <a:cs typeface="Arial"/>
              </a:rPr>
              <a:t>levels of  </a:t>
            </a:r>
            <a:r>
              <a:rPr sz="1800" dirty="0">
                <a:latin typeface="Arial"/>
                <a:cs typeface="Arial"/>
              </a:rPr>
              <a:t>cache</a:t>
            </a:r>
            <a:endParaRPr sz="1800">
              <a:latin typeface="Arial"/>
              <a:cs typeface="Arial"/>
            </a:endParaRPr>
          </a:p>
        </p:txBody>
      </p:sp>
      <p:sp>
        <p:nvSpPr>
          <p:cNvPr id="21" name="object 21"/>
          <p:cNvSpPr/>
          <p:nvPr/>
        </p:nvSpPr>
        <p:spPr>
          <a:xfrm>
            <a:off x="1752600" y="5638800"/>
            <a:ext cx="2226310" cy="941069"/>
          </a:xfrm>
          <a:custGeom>
            <a:avLst/>
            <a:gdLst/>
            <a:ahLst/>
            <a:cxnLst/>
            <a:rect l="l" t="t" r="r" b="b"/>
            <a:pathLst>
              <a:path w="2226310" h="941070">
                <a:moveTo>
                  <a:pt x="0" y="0"/>
                </a:moveTo>
                <a:lnTo>
                  <a:pt x="0" y="941070"/>
                </a:lnTo>
                <a:lnTo>
                  <a:pt x="2225802" y="941070"/>
                </a:lnTo>
                <a:lnTo>
                  <a:pt x="2225802" y="0"/>
                </a:lnTo>
                <a:lnTo>
                  <a:pt x="0" y="0"/>
                </a:lnTo>
                <a:close/>
              </a:path>
            </a:pathLst>
          </a:custGeom>
          <a:ln w="25400">
            <a:solidFill>
              <a:srgbClr val="010101"/>
            </a:solidFill>
          </a:ln>
        </p:spPr>
        <p:txBody>
          <a:bodyPr wrap="square" lIns="0" tIns="0" rIns="0" bIns="0" rtlCol="0"/>
          <a:lstStyle/>
          <a:p>
            <a:endParaRPr/>
          </a:p>
        </p:txBody>
      </p:sp>
      <p:sp>
        <p:nvSpPr>
          <p:cNvPr id="22" name="object 22"/>
          <p:cNvSpPr txBox="1"/>
          <p:nvPr/>
        </p:nvSpPr>
        <p:spPr>
          <a:xfrm>
            <a:off x="2160523" y="5952996"/>
            <a:ext cx="1409700" cy="574040"/>
          </a:xfrm>
          <a:prstGeom prst="rect">
            <a:avLst/>
          </a:prstGeom>
        </p:spPr>
        <p:txBody>
          <a:bodyPr vert="horz" wrap="square" lIns="0" tIns="12700" rIns="0" bIns="0" rtlCol="0">
            <a:spAutoFit/>
          </a:bodyPr>
          <a:lstStyle/>
          <a:p>
            <a:pPr marL="262890" marR="5080" indent="-250825">
              <a:lnSpc>
                <a:spcPct val="100000"/>
              </a:lnSpc>
              <a:spcBef>
                <a:spcPts val="100"/>
              </a:spcBef>
            </a:pPr>
            <a:r>
              <a:rPr sz="1800" dirty="0">
                <a:latin typeface="Arial"/>
                <a:cs typeface="Arial"/>
              </a:rPr>
              <a:t>Main</a:t>
            </a:r>
            <a:r>
              <a:rPr sz="1800" spc="-105" dirty="0">
                <a:latin typeface="Arial"/>
                <a:cs typeface="Arial"/>
              </a:rPr>
              <a:t> </a:t>
            </a:r>
            <a:r>
              <a:rPr sz="1800" dirty="0">
                <a:latin typeface="Arial"/>
                <a:cs typeface="Arial"/>
              </a:rPr>
              <a:t>memory  </a:t>
            </a:r>
            <a:r>
              <a:rPr sz="1800" spc="-5" dirty="0">
                <a:solidFill>
                  <a:srgbClr val="0000FF"/>
                </a:solidFill>
                <a:latin typeface="Arial"/>
                <a:cs typeface="Arial"/>
              </a:rPr>
              <a:t>x=21660</a:t>
            </a:r>
            <a:endParaRPr sz="1800">
              <a:latin typeface="Arial"/>
              <a:cs typeface="Arial"/>
            </a:endParaRPr>
          </a:p>
        </p:txBody>
      </p:sp>
      <p:sp>
        <p:nvSpPr>
          <p:cNvPr id="23" name="object 23"/>
          <p:cNvSpPr/>
          <p:nvPr/>
        </p:nvSpPr>
        <p:spPr>
          <a:xfrm>
            <a:off x="1447800" y="3429000"/>
            <a:ext cx="0" cy="304800"/>
          </a:xfrm>
          <a:custGeom>
            <a:avLst/>
            <a:gdLst/>
            <a:ahLst/>
            <a:cxnLst/>
            <a:rect l="l" t="t" r="r" b="b"/>
            <a:pathLst>
              <a:path h="304800">
                <a:moveTo>
                  <a:pt x="0" y="0"/>
                </a:moveTo>
                <a:lnTo>
                  <a:pt x="0" y="304800"/>
                </a:lnTo>
              </a:path>
            </a:pathLst>
          </a:custGeom>
          <a:ln w="25400">
            <a:solidFill>
              <a:srgbClr val="010101"/>
            </a:solidFill>
          </a:ln>
        </p:spPr>
        <p:txBody>
          <a:bodyPr wrap="square" lIns="0" tIns="0" rIns="0" bIns="0" rtlCol="0"/>
          <a:lstStyle/>
          <a:p>
            <a:endParaRPr/>
          </a:p>
        </p:txBody>
      </p:sp>
      <p:sp>
        <p:nvSpPr>
          <p:cNvPr id="24" name="object 24"/>
          <p:cNvSpPr/>
          <p:nvPr/>
        </p:nvSpPr>
        <p:spPr>
          <a:xfrm>
            <a:off x="3352800" y="3429000"/>
            <a:ext cx="0" cy="304800"/>
          </a:xfrm>
          <a:custGeom>
            <a:avLst/>
            <a:gdLst/>
            <a:ahLst/>
            <a:cxnLst/>
            <a:rect l="l" t="t" r="r" b="b"/>
            <a:pathLst>
              <a:path h="304800">
                <a:moveTo>
                  <a:pt x="0" y="0"/>
                </a:moveTo>
                <a:lnTo>
                  <a:pt x="0" y="304800"/>
                </a:lnTo>
              </a:path>
            </a:pathLst>
          </a:custGeom>
          <a:ln w="25400">
            <a:solidFill>
              <a:srgbClr val="010101"/>
            </a:solidFill>
          </a:ln>
        </p:spPr>
        <p:txBody>
          <a:bodyPr wrap="square" lIns="0" tIns="0" rIns="0" bIns="0" rtlCol="0"/>
          <a:lstStyle/>
          <a:p>
            <a:endParaRPr/>
          </a:p>
        </p:txBody>
      </p:sp>
      <p:sp>
        <p:nvSpPr>
          <p:cNvPr id="25" name="object 25"/>
          <p:cNvSpPr/>
          <p:nvPr/>
        </p:nvSpPr>
        <p:spPr>
          <a:xfrm>
            <a:off x="5334000" y="3429000"/>
            <a:ext cx="0" cy="304800"/>
          </a:xfrm>
          <a:custGeom>
            <a:avLst/>
            <a:gdLst/>
            <a:ahLst/>
            <a:cxnLst/>
            <a:rect l="l" t="t" r="r" b="b"/>
            <a:pathLst>
              <a:path h="304800">
                <a:moveTo>
                  <a:pt x="0" y="0"/>
                </a:moveTo>
                <a:lnTo>
                  <a:pt x="0" y="304800"/>
                </a:lnTo>
              </a:path>
            </a:pathLst>
          </a:custGeom>
          <a:ln w="25400">
            <a:solidFill>
              <a:srgbClr val="010101"/>
            </a:solidFill>
          </a:ln>
        </p:spPr>
        <p:txBody>
          <a:bodyPr wrap="square" lIns="0" tIns="0" rIns="0" bIns="0" rtlCol="0"/>
          <a:lstStyle/>
          <a:p>
            <a:endParaRPr/>
          </a:p>
        </p:txBody>
      </p:sp>
      <p:sp>
        <p:nvSpPr>
          <p:cNvPr id="26" name="object 26"/>
          <p:cNvSpPr/>
          <p:nvPr/>
        </p:nvSpPr>
        <p:spPr>
          <a:xfrm>
            <a:off x="7239000" y="3429000"/>
            <a:ext cx="0" cy="304800"/>
          </a:xfrm>
          <a:custGeom>
            <a:avLst/>
            <a:gdLst/>
            <a:ahLst/>
            <a:cxnLst/>
            <a:rect l="l" t="t" r="r" b="b"/>
            <a:pathLst>
              <a:path h="304800">
                <a:moveTo>
                  <a:pt x="0" y="0"/>
                </a:moveTo>
                <a:lnTo>
                  <a:pt x="0" y="304800"/>
                </a:lnTo>
              </a:path>
            </a:pathLst>
          </a:custGeom>
          <a:ln w="25400">
            <a:solidFill>
              <a:srgbClr val="010101"/>
            </a:solidFill>
          </a:ln>
        </p:spPr>
        <p:txBody>
          <a:bodyPr wrap="square" lIns="0" tIns="0" rIns="0" bIns="0" rtlCol="0"/>
          <a:lstStyle/>
          <a:p>
            <a:endParaRPr/>
          </a:p>
        </p:txBody>
      </p:sp>
      <p:sp>
        <p:nvSpPr>
          <p:cNvPr id="27" name="object 27"/>
          <p:cNvSpPr/>
          <p:nvPr/>
        </p:nvSpPr>
        <p:spPr>
          <a:xfrm>
            <a:off x="1524000" y="5257800"/>
            <a:ext cx="6096000" cy="0"/>
          </a:xfrm>
          <a:custGeom>
            <a:avLst/>
            <a:gdLst/>
            <a:ahLst/>
            <a:cxnLst/>
            <a:rect l="l" t="t" r="r" b="b"/>
            <a:pathLst>
              <a:path w="6096000">
                <a:moveTo>
                  <a:pt x="0" y="0"/>
                </a:moveTo>
                <a:lnTo>
                  <a:pt x="6096000" y="0"/>
                </a:lnTo>
              </a:path>
            </a:pathLst>
          </a:custGeom>
          <a:ln w="25400">
            <a:solidFill>
              <a:srgbClr val="010101"/>
            </a:solidFill>
          </a:ln>
        </p:spPr>
        <p:txBody>
          <a:bodyPr wrap="square" lIns="0" tIns="0" rIns="0" bIns="0" rtlCol="0"/>
          <a:lstStyle/>
          <a:p>
            <a:endParaRPr/>
          </a:p>
        </p:txBody>
      </p:sp>
      <p:sp>
        <p:nvSpPr>
          <p:cNvPr id="28" name="object 28"/>
          <p:cNvSpPr/>
          <p:nvPr/>
        </p:nvSpPr>
        <p:spPr>
          <a:xfrm>
            <a:off x="1524000" y="4953000"/>
            <a:ext cx="0" cy="304800"/>
          </a:xfrm>
          <a:custGeom>
            <a:avLst/>
            <a:gdLst/>
            <a:ahLst/>
            <a:cxnLst/>
            <a:rect l="l" t="t" r="r" b="b"/>
            <a:pathLst>
              <a:path h="304800">
                <a:moveTo>
                  <a:pt x="0" y="304800"/>
                </a:moveTo>
                <a:lnTo>
                  <a:pt x="0" y="0"/>
                </a:lnTo>
              </a:path>
            </a:pathLst>
          </a:custGeom>
          <a:ln w="25400">
            <a:solidFill>
              <a:srgbClr val="010101"/>
            </a:solidFill>
          </a:ln>
        </p:spPr>
        <p:txBody>
          <a:bodyPr wrap="square" lIns="0" tIns="0" rIns="0" bIns="0" rtlCol="0"/>
          <a:lstStyle/>
          <a:p>
            <a:endParaRPr/>
          </a:p>
        </p:txBody>
      </p:sp>
      <p:sp>
        <p:nvSpPr>
          <p:cNvPr id="29" name="object 29"/>
          <p:cNvSpPr/>
          <p:nvPr/>
        </p:nvSpPr>
        <p:spPr>
          <a:xfrm>
            <a:off x="7620000" y="4953000"/>
            <a:ext cx="0" cy="304800"/>
          </a:xfrm>
          <a:custGeom>
            <a:avLst/>
            <a:gdLst/>
            <a:ahLst/>
            <a:cxnLst/>
            <a:rect l="l" t="t" r="r" b="b"/>
            <a:pathLst>
              <a:path h="304800">
                <a:moveTo>
                  <a:pt x="0" y="304800"/>
                </a:moveTo>
                <a:lnTo>
                  <a:pt x="0" y="0"/>
                </a:lnTo>
              </a:path>
            </a:pathLst>
          </a:custGeom>
          <a:ln w="25400">
            <a:solidFill>
              <a:srgbClr val="010101"/>
            </a:solidFill>
          </a:ln>
        </p:spPr>
        <p:txBody>
          <a:bodyPr wrap="square" lIns="0" tIns="0" rIns="0" bIns="0" rtlCol="0"/>
          <a:lstStyle/>
          <a:p>
            <a:endParaRPr/>
          </a:p>
        </p:txBody>
      </p:sp>
      <p:sp>
        <p:nvSpPr>
          <p:cNvPr id="30" name="object 30"/>
          <p:cNvSpPr/>
          <p:nvPr/>
        </p:nvSpPr>
        <p:spPr>
          <a:xfrm>
            <a:off x="3352800" y="4953000"/>
            <a:ext cx="0" cy="304800"/>
          </a:xfrm>
          <a:custGeom>
            <a:avLst/>
            <a:gdLst/>
            <a:ahLst/>
            <a:cxnLst/>
            <a:rect l="l" t="t" r="r" b="b"/>
            <a:pathLst>
              <a:path h="304800">
                <a:moveTo>
                  <a:pt x="0" y="0"/>
                </a:moveTo>
                <a:lnTo>
                  <a:pt x="0" y="304800"/>
                </a:lnTo>
              </a:path>
            </a:pathLst>
          </a:custGeom>
          <a:ln w="25400">
            <a:solidFill>
              <a:srgbClr val="010101"/>
            </a:solidFill>
          </a:ln>
        </p:spPr>
        <p:txBody>
          <a:bodyPr wrap="square" lIns="0" tIns="0" rIns="0" bIns="0" rtlCol="0"/>
          <a:lstStyle/>
          <a:p>
            <a:endParaRPr/>
          </a:p>
        </p:txBody>
      </p:sp>
      <p:sp>
        <p:nvSpPr>
          <p:cNvPr id="31" name="object 31"/>
          <p:cNvSpPr/>
          <p:nvPr/>
        </p:nvSpPr>
        <p:spPr>
          <a:xfrm>
            <a:off x="5334000" y="4953000"/>
            <a:ext cx="0" cy="304800"/>
          </a:xfrm>
          <a:custGeom>
            <a:avLst/>
            <a:gdLst/>
            <a:ahLst/>
            <a:cxnLst/>
            <a:rect l="l" t="t" r="r" b="b"/>
            <a:pathLst>
              <a:path h="304800">
                <a:moveTo>
                  <a:pt x="0" y="0"/>
                </a:moveTo>
                <a:lnTo>
                  <a:pt x="0" y="304800"/>
                </a:lnTo>
              </a:path>
            </a:pathLst>
          </a:custGeom>
          <a:ln w="25400">
            <a:solidFill>
              <a:srgbClr val="010101"/>
            </a:solidFill>
          </a:ln>
        </p:spPr>
        <p:txBody>
          <a:bodyPr wrap="square" lIns="0" tIns="0" rIns="0" bIns="0" rtlCol="0"/>
          <a:lstStyle/>
          <a:p>
            <a:endParaRPr/>
          </a:p>
        </p:txBody>
      </p:sp>
      <p:sp>
        <p:nvSpPr>
          <p:cNvPr id="32" name="object 32"/>
          <p:cNvSpPr/>
          <p:nvPr/>
        </p:nvSpPr>
        <p:spPr>
          <a:xfrm>
            <a:off x="2743200" y="5257800"/>
            <a:ext cx="0" cy="381000"/>
          </a:xfrm>
          <a:custGeom>
            <a:avLst/>
            <a:gdLst/>
            <a:ahLst/>
            <a:cxnLst/>
            <a:rect l="l" t="t" r="r" b="b"/>
            <a:pathLst>
              <a:path h="381000">
                <a:moveTo>
                  <a:pt x="0" y="0"/>
                </a:moveTo>
                <a:lnTo>
                  <a:pt x="0" y="381000"/>
                </a:lnTo>
              </a:path>
            </a:pathLst>
          </a:custGeom>
          <a:ln w="25400">
            <a:solidFill>
              <a:srgbClr val="010101"/>
            </a:solidFill>
          </a:ln>
        </p:spPr>
        <p:txBody>
          <a:bodyPr wrap="square" lIns="0" tIns="0" rIns="0" bIns="0" rtlCol="0"/>
          <a:lstStyle/>
          <a:p>
            <a:endParaRPr/>
          </a:p>
        </p:txBody>
      </p:sp>
      <p:sp>
        <p:nvSpPr>
          <p:cNvPr id="33" name="object 33"/>
          <p:cNvSpPr/>
          <p:nvPr/>
        </p:nvSpPr>
        <p:spPr>
          <a:xfrm>
            <a:off x="457200" y="1905000"/>
            <a:ext cx="7848600" cy="3505200"/>
          </a:xfrm>
          <a:custGeom>
            <a:avLst/>
            <a:gdLst/>
            <a:ahLst/>
            <a:cxnLst/>
            <a:rect l="l" t="t" r="r" b="b"/>
            <a:pathLst>
              <a:path w="7848600" h="3505200">
                <a:moveTo>
                  <a:pt x="0" y="0"/>
                </a:moveTo>
                <a:lnTo>
                  <a:pt x="0" y="3505200"/>
                </a:lnTo>
                <a:lnTo>
                  <a:pt x="7848600" y="3505199"/>
                </a:lnTo>
                <a:lnTo>
                  <a:pt x="7848600" y="0"/>
                </a:lnTo>
                <a:lnTo>
                  <a:pt x="0" y="0"/>
                </a:lnTo>
                <a:close/>
              </a:path>
            </a:pathLst>
          </a:custGeom>
          <a:ln w="25400">
            <a:solidFill>
              <a:srgbClr val="018001"/>
            </a:solidFill>
          </a:ln>
        </p:spPr>
        <p:txBody>
          <a:bodyPr wrap="square" lIns="0" tIns="0" rIns="0" bIns="0" rtlCol="0"/>
          <a:lstStyle/>
          <a:p>
            <a:endParaRPr/>
          </a:p>
        </p:txBody>
      </p:sp>
      <p:sp>
        <p:nvSpPr>
          <p:cNvPr id="34" name="object 34"/>
          <p:cNvSpPr txBox="1"/>
          <p:nvPr/>
        </p:nvSpPr>
        <p:spPr>
          <a:xfrm>
            <a:off x="6327902" y="5511800"/>
            <a:ext cx="1845310" cy="361315"/>
          </a:xfrm>
          <a:prstGeom prst="rect">
            <a:avLst/>
          </a:prstGeom>
        </p:spPr>
        <p:txBody>
          <a:bodyPr vert="horz" wrap="square" lIns="0" tIns="12700" rIns="0" bIns="0" rtlCol="0">
            <a:spAutoFit/>
          </a:bodyPr>
          <a:lstStyle/>
          <a:p>
            <a:pPr marL="12700">
              <a:lnSpc>
                <a:spcPct val="100000"/>
              </a:lnSpc>
              <a:spcBef>
                <a:spcPts val="100"/>
              </a:spcBef>
            </a:pPr>
            <a:r>
              <a:rPr sz="2200" dirty="0">
                <a:solidFill>
                  <a:srgbClr val="008000"/>
                </a:solidFill>
                <a:latin typeface="Arial"/>
                <a:cs typeface="Arial"/>
              </a:rPr>
              <a:t>multi-core</a:t>
            </a:r>
            <a:r>
              <a:rPr sz="2200" spc="-75" dirty="0">
                <a:solidFill>
                  <a:srgbClr val="008000"/>
                </a:solidFill>
                <a:latin typeface="Arial"/>
                <a:cs typeface="Arial"/>
              </a:rPr>
              <a:t> </a:t>
            </a:r>
            <a:r>
              <a:rPr sz="2200" dirty="0">
                <a:solidFill>
                  <a:srgbClr val="008000"/>
                </a:solidFill>
                <a:latin typeface="Arial"/>
                <a:cs typeface="Arial"/>
              </a:rPr>
              <a:t>chip</a:t>
            </a:r>
            <a:endParaRPr sz="2200">
              <a:latin typeface="Arial"/>
              <a:cs typeface="Arial"/>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356345" y="6273800"/>
            <a:ext cx="251460" cy="269875"/>
          </a:xfrm>
          <a:prstGeom prst="rect">
            <a:avLst/>
          </a:prstGeom>
        </p:spPr>
        <p:txBody>
          <a:bodyPr vert="horz" wrap="square" lIns="0" tIns="12700" rIns="0" bIns="0" rtlCol="0">
            <a:spAutoFit/>
          </a:bodyPr>
          <a:lstStyle/>
          <a:p>
            <a:pPr marL="12700">
              <a:lnSpc>
                <a:spcPct val="100000"/>
              </a:lnSpc>
              <a:spcBef>
                <a:spcPts val="100"/>
              </a:spcBef>
            </a:pPr>
            <a:r>
              <a:rPr sz="1600" spc="-5" dirty="0">
                <a:latin typeface="Arial"/>
                <a:cs typeface="Arial"/>
              </a:rPr>
              <a:t>41</a:t>
            </a:r>
            <a:endParaRPr sz="1600">
              <a:latin typeface="Arial"/>
              <a:cs typeface="Arial"/>
            </a:endParaRPr>
          </a:p>
        </p:txBody>
      </p:sp>
      <p:sp>
        <p:nvSpPr>
          <p:cNvPr id="3" name="object 3"/>
          <p:cNvSpPr txBox="1">
            <a:spLocks noGrp="1"/>
          </p:cNvSpPr>
          <p:nvPr>
            <p:ph type="title"/>
          </p:nvPr>
        </p:nvSpPr>
        <p:spPr>
          <a:xfrm>
            <a:off x="797305" y="482600"/>
            <a:ext cx="7551420" cy="695960"/>
          </a:xfrm>
          <a:prstGeom prst="rect">
            <a:avLst/>
          </a:prstGeom>
        </p:spPr>
        <p:txBody>
          <a:bodyPr vert="horz" wrap="square" lIns="0" tIns="12065" rIns="0" bIns="0" rtlCol="0">
            <a:spAutoFit/>
          </a:bodyPr>
          <a:lstStyle/>
          <a:p>
            <a:pPr marL="12700">
              <a:lnSpc>
                <a:spcPct val="100000"/>
              </a:lnSpc>
              <a:spcBef>
                <a:spcPts val="95"/>
              </a:spcBef>
            </a:pPr>
            <a:r>
              <a:rPr sz="4400" spc="-5" dirty="0"/>
              <a:t>Solutions for cache</a:t>
            </a:r>
            <a:r>
              <a:rPr sz="4400" spc="25" dirty="0"/>
              <a:t> </a:t>
            </a:r>
            <a:r>
              <a:rPr sz="4400" spc="-5" dirty="0"/>
              <a:t>coherence</a:t>
            </a:r>
            <a:endParaRPr sz="4400"/>
          </a:p>
        </p:txBody>
      </p:sp>
      <p:sp>
        <p:nvSpPr>
          <p:cNvPr id="4" name="object 4"/>
          <p:cNvSpPr txBox="1"/>
          <p:nvPr/>
        </p:nvSpPr>
        <p:spPr>
          <a:xfrm>
            <a:off x="308102" y="1622551"/>
            <a:ext cx="8372475" cy="3728085"/>
          </a:xfrm>
          <a:prstGeom prst="rect">
            <a:avLst/>
          </a:prstGeom>
        </p:spPr>
        <p:txBody>
          <a:bodyPr vert="horz" wrap="square" lIns="0" tIns="12065" rIns="0" bIns="0" rtlCol="0">
            <a:spAutoFit/>
          </a:bodyPr>
          <a:lstStyle/>
          <a:p>
            <a:pPr marL="355600" marR="5080" indent="-343535">
              <a:lnSpc>
                <a:spcPct val="100000"/>
              </a:lnSpc>
              <a:spcBef>
                <a:spcPts val="95"/>
              </a:spcBef>
              <a:buChar char="•"/>
              <a:tabLst>
                <a:tab pos="354965" algn="l"/>
                <a:tab pos="355600" algn="l"/>
              </a:tabLst>
            </a:pPr>
            <a:r>
              <a:rPr sz="3200" spc="-5" dirty="0">
                <a:latin typeface="Arial"/>
                <a:cs typeface="Arial"/>
              </a:rPr>
              <a:t>This is a </a:t>
            </a:r>
            <a:r>
              <a:rPr sz="3200" spc="-10" dirty="0">
                <a:latin typeface="Arial"/>
                <a:cs typeface="Arial"/>
              </a:rPr>
              <a:t>general problem with  multiprocessors, </a:t>
            </a:r>
            <a:r>
              <a:rPr sz="3200" spc="-5" dirty="0">
                <a:latin typeface="Arial"/>
                <a:cs typeface="Arial"/>
              </a:rPr>
              <a:t>not </a:t>
            </a:r>
            <a:r>
              <a:rPr sz="3200" spc="-10" dirty="0">
                <a:latin typeface="Arial"/>
                <a:cs typeface="Arial"/>
              </a:rPr>
              <a:t>limited </a:t>
            </a:r>
            <a:r>
              <a:rPr sz="3200" spc="-5" dirty="0">
                <a:latin typeface="Arial"/>
                <a:cs typeface="Arial"/>
              </a:rPr>
              <a:t>just to</a:t>
            </a:r>
            <a:r>
              <a:rPr sz="3200" spc="55" dirty="0">
                <a:latin typeface="Arial"/>
                <a:cs typeface="Arial"/>
              </a:rPr>
              <a:t> </a:t>
            </a:r>
            <a:r>
              <a:rPr sz="3200" spc="-10" dirty="0">
                <a:latin typeface="Arial"/>
                <a:cs typeface="Arial"/>
              </a:rPr>
              <a:t>multi-core</a:t>
            </a:r>
            <a:endParaRPr sz="3200">
              <a:latin typeface="Arial"/>
              <a:cs typeface="Arial"/>
            </a:endParaRPr>
          </a:p>
          <a:p>
            <a:pPr marL="355600" marR="1289685" indent="-343535">
              <a:lnSpc>
                <a:spcPct val="100000"/>
              </a:lnSpc>
              <a:spcBef>
                <a:spcPts val="760"/>
              </a:spcBef>
              <a:buChar char="•"/>
              <a:tabLst>
                <a:tab pos="354965" algn="l"/>
                <a:tab pos="355600" algn="l"/>
              </a:tabLst>
            </a:pPr>
            <a:r>
              <a:rPr sz="3200" spc="-5" dirty="0">
                <a:latin typeface="Arial"/>
                <a:cs typeface="Arial"/>
              </a:rPr>
              <a:t>There exist many </a:t>
            </a:r>
            <a:r>
              <a:rPr sz="3200" spc="-10" dirty="0">
                <a:latin typeface="Arial"/>
                <a:cs typeface="Arial"/>
              </a:rPr>
              <a:t>solution algorithms,  coherence protocols, etc.</a:t>
            </a:r>
            <a:endParaRPr sz="3200">
              <a:latin typeface="Arial"/>
              <a:cs typeface="Arial"/>
            </a:endParaRPr>
          </a:p>
          <a:p>
            <a:pPr>
              <a:lnSpc>
                <a:spcPct val="100000"/>
              </a:lnSpc>
              <a:spcBef>
                <a:spcPts val="10"/>
              </a:spcBef>
              <a:buFont typeface="Arial"/>
              <a:buChar char="•"/>
            </a:pPr>
            <a:endParaRPr sz="4650">
              <a:latin typeface="Times New Roman"/>
              <a:cs typeface="Times New Roman"/>
            </a:endParaRPr>
          </a:p>
          <a:p>
            <a:pPr marL="354965" indent="-342900">
              <a:lnSpc>
                <a:spcPct val="100000"/>
              </a:lnSpc>
              <a:buChar char="•"/>
              <a:tabLst>
                <a:tab pos="354965" algn="l"/>
                <a:tab pos="355600" algn="l"/>
              </a:tabLst>
            </a:pPr>
            <a:r>
              <a:rPr sz="3200" spc="-5" dirty="0">
                <a:latin typeface="Arial"/>
                <a:cs typeface="Arial"/>
              </a:rPr>
              <a:t>A </a:t>
            </a:r>
            <a:r>
              <a:rPr sz="3200" spc="-10" dirty="0">
                <a:latin typeface="Arial"/>
                <a:cs typeface="Arial"/>
              </a:rPr>
              <a:t>simple</a:t>
            </a:r>
            <a:r>
              <a:rPr sz="3200" spc="-5" dirty="0">
                <a:latin typeface="Arial"/>
                <a:cs typeface="Arial"/>
              </a:rPr>
              <a:t> </a:t>
            </a:r>
            <a:r>
              <a:rPr sz="3200" spc="-10" dirty="0">
                <a:latin typeface="Arial"/>
                <a:cs typeface="Arial"/>
              </a:rPr>
              <a:t>solution:</a:t>
            </a:r>
            <a:endParaRPr sz="3200">
              <a:latin typeface="Arial"/>
              <a:cs typeface="Arial"/>
            </a:endParaRPr>
          </a:p>
          <a:p>
            <a:pPr marL="355600">
              <a:lnSpc>
                <a:spcPct val="100000"/>
              </a:lnSpc>
            </a:pPr>
            <a:r>
              <a:rPr sz="3200" i="1" spc="-10" dirty="0">
                <a:latin typeface="Arial"/>
                <a:cs typeface="Arial"/>
              </a:rPr>
              <a:t>invalidation</a:t>
            </a:r>
            <a:r>
              <a:rPr sz="3200" spc="-10" dirty="0">
                <a:latin typeface="Arial"/>
                <a:cs typeface="Arial"/>
              </a:rPr>
              <a:t>-based protocol </a:t>
            </a:r>
            <a:r>
              <a:rPr sz="3200" spc="-5" dirty="0">
                <a:latin typeface="Arial"/>
                <a:cs typeface="Arial"/>
              </a:rPr>
              <a:t>with</a:t>
            </a:r>
            <a:r>
              <a:rPr sz="3200" spc="35" dirty="0">
                <a:latin typeface="Arial"/>
                <a:cs typeface="Arial"/>
              </a:rPr>
              <a:t> </a:t>
            </a:r>
            <a:r>
              <a:rPr sz="3200" i="1" spc="-10" dirty="0">
                <a:latin typeface="Arial"/>
                <a:cs typeface="Arial"/>
              </a:rPr>
              <a:t>snooping</a:t>
            </a:r>
            <a:endParaRPr sz="3200">
              <a:latin typeface="Arial"/>
              <a:cs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endParaRPr lang="en-US" dirty="0"/>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767171"/>
            <a:ext cx="8229600" cy="4192021"/>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 name="Rectangle 2"/>
          <p:cNvSpPr/>
          <p:nvPr/>
        </p:nvSpPr>
        <p:spPr>
          <a:xfrm>
            <a:off x="1763688" y="404664"/>
            <a:ext cx="4752527" cy="369332"/>
          </a:xfrm>
          <a:prstGeom prst="rect">
            <a:avLst/>
          </a:prstGeom>
        </p:spPr>
        <p:txBody>
          <a:bodyPr wrap="square">
            <a:spAutoFit/>
          </a:bodyPr>
          <a:lstStyle/>
          <a:p>
            <a:r>
              <a:rPr lang="en-US" dirty="0"/>
              <a:t>Applications of Parallelism</a:t>
            </a:r>
          </a:p>
        </p:txBody>
      </p:sp>
    </p:spTree>
    <p:extLst>
      <p:ext uri="{BB962C8B-B14F-4D97-AF65-F5344CB8AC3E}">
        <p14:creationId xmlns:p14="http://schemas.microsoft.com/office/powerpoint/2010/main" val="239864684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356345" y="6273800"/>
            <a:ext cx="251460" cy="269875"/>
          </a:xfrm>
          <a:prstGeom prst="rect">
            <a:avLst/>
          </a:prstGeom>
        </p:spPr>
        <p:txBody>
          <a:bodyPr vert="horz" wrap="square" lIns="0" tIns="12700" rIns="0" bIns="0" rtlCol="0">
            <a:spAutoFit/>
          </a:bodyPr>
          <a:lstStyle/>
          <a:p>
            <a:pPr marL="12700">
              <a:lnSpc>
                <a:spcPct val="100000"/>
              </a:lnSpc>
              <a:spcBef>
                <a:spcPts val="100"/>
              </a:spcBef>
            </a:pPr>
            <a:r>
              <a:rPr sz="1600" spc="-5" dirty="0">
                <a:latin typeface="Arial"/>
                <a:cs typeface="Arial"/>
              </a:rPr>
              <a:t>42</a:t>
            </a:r>
            <a:endParaRPr sz="1600">
              <a:latin typeface="Arial"/>
              <a:cs typeface="Arial"/>
            </a:endParaRPr>
          </a:p>
        </p:txBody>
      </p:sp>
      <p:sp>
        <p:nvSpPr>
          <p:cNvPr id="3" name="object 3"/>
          <p:cNvSpPr txBox="1">
            <a:spLocks noGrp="1"/>
          </p:cNvSpPr>
          <p:nvPr>
            <p:ph type="title"/>
          </p:nvPr>
        </p:nvSpPr>
        <p:spPr>
          <a:xfrm>
            <a:off x="2834132" y="482600"/>
            <a:ext cx="3477895" cy="695960"/>
          </a:xfrm>
          <a:prstGeom prst="rect">
            <a:avLst/>
          </a:prstGeom>
        </p:spPr>
        <p:txBody>
          <a:bodyPr vert="horz" wrap="square" lIns="0" tIns="12065" rIns="0" bIns="0" rtlCol="0">
            <a:spAutoFit/>
          </a:bodyPr>
          <a:lstStyle/>
          <a:p>
            <a:pPr marL="12700">
              <a:lnSpc>
                <a:spcPct val="100000"/>
              </a:lnSpc>
              <a:spcBef>
                <a:spcPts val="95"/>
              </a:spcBef>
            </a:pPr>
            <a:r>
              <a:rPr sz="4400" spc="-5" dirty="0"/>
              <a:t>Inter-core</a:t>
            </a:r>
            <a:r>
              <a:rPr sz="4400" spc="-40" dirty="0"/>
              <a:t> </a:t>
            </a:r>
            <a:r>
              <a:rPr sz="4400" spc="-5" dirty="0"/>
              <a:t>bus</a:t>
            </a:r>
            <a:endParaRPr sz="4400"/>
          </a:p>
        </p:txBody>
      </p:sp>
      <p:sp>
        <p:nvSpPr>
          <p:cNvPr id="4" name="object 4"/>
          <p:cNvSpPr/>
          <p:nvPr/>
        </p:nvSpPr>
        <p:spPr>
          <a:xfrm>
            <a:off x="838200" y="2133600"/>
            <a:ext cx="1295400" cy="1295400"/>
          </a:xfrm>
          <a:custGeom>
            <a:avLst/>
            <a:gdLst/>
            <a:ahLst/>
            <a:cxnLst/>
            <a:rect l="l" t="t" r="r" b="b"/>
            <a:pathLst>
              <a:path w="1295400" h="1295400">
                <a:moveTo>
                  <a:pt x="647699" y="0"/>
                </a:moveTo>
                <a:lnTo>
                  <a:pt x="599403" y="1778"/>
                </a:lnTo>
                <a:lnTo>
                  <a:pt x="552063" y="7030"/>
                </a:lnTo>
                <a:lnTo>
                  <a:pt x="505806" y="15629"/>
                </a:lnTo>
                <a:lnTo>
                  <a:pt x="460758" y="27450"/>
                </a:lnTo>
                <a:lnTo>
                  <a:pt x="417045" y="42366"/>
                </a:lnTo>
                <a:lnTo>
                  <a:pt x="374791" y="60253"/>
                </a:lnTo>
                <a:lnTo>
                  <a:pt x="334124" y="80984"/>
                </a:lnTo>
                <a:lnTo>
                  <a:pt x="295169" y="104433"/>
                </a:lnTo>
                <a:lnTo>
                  <a:pt x="258051" y="130475"/>
                </a:lnTo>
                <a:lnTo>
                  <a:pt x="222897" y="158983"/>
                </a:lnTo>
                <a:lnTo>
                  <a:pt x="189833" y="189833"/>
                </a:lnTo>
                <a:lnTo>
                  <a:pt x="158983" y="222897"/>
                </a:lnTo>
                <a:lnTo>
                  <a:pt x="130475" y="258051"/>
                </a:lnTo>
                <a:lnTo>
                  <a:pt x="104433" y="295169"/>
                </a:lnTo>
                <a:lnTo>
                  <a:pt x="80984" y="334124"/>
                </a:lnTo>
                <a:lnTo>
                  <a:pt x="60253" y="374791"/>
                </a:lnTo>
                <a:lnTo>
                  <a:pt x="42366" y="417045"/>
                </a:lnTo>
                <a:lnTo>
                  <a:pt x="27450" y="460758"/>
                </a:lnTo>
                <a:lnTo>
                  <a:pt x="15629" y="505806"/>
                </a:lnTo>
                <a:lnTo>
                  <a:pt x="7030" y="552063"/>
                </a:lnTo>
                <a:lnTo>
                  <a:pt x="1778" y="599403"/>
                </a:lnTo>
                <a:lnTo>
                  <a:pt x="0" y="647700"/>
                </a:lnTo>
                <a:lnTo>
                  <a:pt x="1778" y="695996"/>
                </a:lnTo>
                <a:lnTo>
                  <a:pt x="7030" y="743336"/>
                </a:lnTo>
                <a:lnTo>
                  <a:pt x="15629" y="789593"/>
                </a:lnTo>
                <a:lnTo>
                  <a:pt x="27450" y="834641"/>
                </a:lnTo>
                <a:lnTo>
                  <a:pt x="42366" y="878354"/>
                </a:lnTo>
                <a:lnTo>
                  <a:pt x="60253" y="920608"/>
                </a:lnTo>
                <a:lnTo>
                  <a:pt x="80984" y="961275"/>
                </a:lnTo>
                <a:lnTo>
                  <a:pt x="104433" y="1000230"/>
                </a:lnTo>
                <a:lnTo>
                  <a:pt x="130475" y="1037348"/>
                </a:lnTo>
                <a:lnTo>
                  <a:pt x="158983" y="1072502"/>
                </a:lnTo>
                <a:lnTo>
                  <a:pt x="189833" y="1105566"/>
                </a:lnTo>
                <a:lnTo>
                  <a:pt x="222897" y="1136416"/>
                </a:lnTo>
                <a:lnTo>
                  <a:pt x="258051" y="1164924"/>
                </a:lnTo>
                <a:lnTo>
                  <a:pt x="295169" y="1190966"/>
                </a:lnTo>
                <a:lnTo>
                  <a:pt x="334124" y="1214415"/>
                </a:lnTo>
                <a:lnTo>
                  <a:pt x="374791" y="1235146"/>
                </a:lnTo>
                <a:lnTo>
                  <a:pt x="417045" y="1253033"/>
                </a:lnTo>
                <a:lnTo>
                  <a:pt x="460758" y="1267949"/>
                </a:lnTo>
                <a:lnTo>
                  <a:pt x="505806" y="1279770"/>
                </a:lnTo>
                <a:lnTo>
                  <a:pt x="552063" y="1288369"/>
                </a:lnTo>
                <a:lnTo>
                  <a:pt x="599403" y="1293621"/>
                </a:lnTo>
                <a:lnTo>
                  <a:pt x="647700" y="1295400"/>
                </a:lnTo>
                <a:lnTo>
                  <a:pt x="695996" y="1293621"/>
                </a:lnTo>
                <a:lnTo>
                  <a:pt x="743336" y="1288369"/>
                </a:lnTo>
                <a:lnTo>
                  <a:pt x="789593" y="1279770"/>
                </a:lnTo>
                <a:lnTo>
                  <a:pt x="834641" y="1267949"/>
                </a:lnTo>
                <a:lnTo>
                  <a:pt x="878354" y="1253033"/>
                </a:lnTo>
                <a:lnTo>
                  <a:pt x="920608" y="1235146"/>
                </a:lnTo>
                <a:lnTo>
                  <a:pt x="961275" y="1214415"/>
                </a:lnTo>
                <a:lnTo>
                  <a:pt x="1000230" y="1190966"/>
                </a:lnTo>
                <a:lnTo>
                  <a:pt x="1037348" y="1164924"/>
                </a:lnTo>
                <a:lnTo>
                  <a:pt x="1072502" y="1136416"/>
                </a:lnTo>
                <a:lnTo>
                  <a:pt x="1105566" y="1105566"/>
                </a:lnTo>
                <a:lnTo>
                  <a:pt x="1136416" y="1072502"/>
                </a:lnTo>
                <a:lnTo>
                  <a:pt x="1164924" y="1037348"/>
                </a:lnTo>
                <a:lnTo>
                  <a:pt x="1190966" y="1000230"/>
                </a:lnTo>
                <a:lnTo>
                  <a:pt x="1214415" y="961275"/>
                </a:lnTo>
                <a:lnTo>
                  <a:pt x="1235146" y="920608"/>
                </a:lnTo>
                <a:lnTo>
                  <a:pt x="1253033" y="878354"/>
                </a:lnTo>
                <a:lnTo>
                  <a:pt x="1267949" y="834641"/>
                </a:lnTo>
                <a:lnTo>
                  <a:pt x="1279770" y="789593"/>
                </a:lnTo>
                <a:lnTo>
                  <a:pt x="1288369" y="743336"/>
                </a:lnTo>
                <a:lnTo>
                  <a:pt x="1293621" y="695996"/>
                </a:lnTo>
                <a:lnTo>
                  <a:pt x="1295400" y="647700"/>
                </a:lnTo>
                <a:lnTo>
                  <a:pt x="1293621" y="599403"/>
                </a:lnTo>
                <a:lnTo>
                  <a:pt x="1288369" y="552063"/>
                </a:lnTo>
                <a:lnTo>
                  <a:pt x="1279770" y="505806"/>
                </a:lnTo>
                <a:lnTo>
                  <a:pt x="1267949" y="460758"/>
                </a:lnTo>
                <a:lnTo>
                  <a:pt x="1253033" y="417045"/>
                </a:lnTo>
                <a:lnTo>
                  <a:pt x="1235146" y="374791"/>
                </a:lnTo>
                <a:lnTo>
                  <a:pt x="1214415" y="334124"/>
                </a:lnTo>
                <a:lnTo>
                  <a:pt x="1190966" y="295169"/>
                </a:lnTo>
                <a:lnTo>
                  <a:pt x="1164924" y="258051"/>
                </a:lnTo>
                <a:lnTo>
                  <a:pt x="1136416" y="222897"/>
                </a:lnTo>
                <a:lnTo>
                  <a:pt x="1105566" y="189833"/>
                </a:lnTo>
                <a:lnTo>
                  <a:pt x="1072502" y="158983"/>
                </a:lnTo>
                <a:lnTo>
                  <a:pt x="1037348" y="130475"/>
                </a:lnTo>
                <a:lnTo>
                  <a:pt x="1000230" y="104433"/>
                </a:lnTo>
                <a:lnTo>
                  <a:pt x="961275" y="80984"/>
                </a:lnTo>
                <a:lnTo>
                  <a:pt x="920608" y="60253"/>
                </a:lnTo>
                <a:lnTo>
                  <a:pt x="878354" y="42366"/>
                </a:lnTo>
                <a:lnTo>
                  <a:pt x="834641" y="27450"/>
                </a:lnTo>
                <a:lnTo>
                  <a:pt x="789593" y="15629"/>
                </a:lnTo>
                <a:lnTo>
                  <a:pt x="743336" y="7030"/>
                </a:lnTo>
                <a:lnTo>
                  <a:pt x="695996" y="1778"/>
                </a:lnTo>
                <a:lnTo>
                  <a:pt x="647699" y="0"/>
                </a:lnTo>
                <a:close/>
              </a:path>
            </a:pathLst>
          </a:custGeom>
          <a:ln w="25400">
            <a:solidFill>
              <a:srgbClr val="010101"/>
            </a:solidFill>
          </a:ln>
        </p:spPr>
        <p:txBody>
          <a:bodyPr wrap="square" lIns="0" tIns="0" rIns="0" bIns="0" rtlCol="0"/>
          <a:lstStyle/>
          <a:p>
            <a:endParaRPr/>
          </a:p>
        </p:txBody>
      </p:sp>
      <p:sp>
        <p:nvSpPr>
          <p:cNvPr id="5" name="object 5"/>
          <p:cNvSpPr txBox="1"/>
          <p:nvPr/>
        </p:nvSpPr>
        <p:spPr>
          <a:xfrm>
            <a:off x="1124203" y="2614676"/>
            <a:ext cx="7118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Core</a:t>
            </a:r>
            <a:r>
              <a:rPr sz="1800" spc="-85" dirty="0">
                <a:latin typeface="Arial"/>
                <a:cs typeface="Arial"/>
              </a:rPr>
              <a:t> </a:t>
            </a:r>
            <a:r>
              <a:rPr sz="1800" dirty="0">
                <a:latin typeface="Arial"/>
                <a:cs typeface="Arial"/>
              </a:rPr>
              <a:t>1</a:t>
            </a:r>
            <a:endParaRPr sz="1800">
              <a:latin typeface="Arial"/>
              <a:cs typeface="Arial"/>
            </a:endParaRPr>
          </a:p>
        </p:txBody>
      </p:sp>
      <p:sp>
        <p:nvSpPr>
          <p:cNvPr id="6" name="object 6"/>
          <p:cNvSpPr/>
          <p:nvPr/>
        </p:nvSpPr>
        <p:spPr>
          <a:xfrm>
            <a:off x="2743200" y="2133600"/>
            <a:ext cx="1295400" cy="1295400"/>
          </a:xfrm>
          <a:custGeom>
            <a:avLst/>
            <a:gdLst/>
            <a:ahLst/>
            <a:cxnLst/>
            <a:rect l="l" t="t" r="r" b="b"/>
            <a:pathLst>
              <a:path w="1295400" h="1295400">
                <a:moveTo>
                  <a:pt x="647699" y="0"/>
                </a:moveTo>
                <a:lnTo>
                  <a:pt x="599403" y="1778"/>
                </a:lnTo>
                <a:lnTo>
                  <a:pt x="552063" y="7030"/>
                </a:lnTo>
                <a:lnTo>
                  <a:pt x="505806" y="15629"/>
                </a:lnTo>
                <a:lnTo>
                  <a:pt x="460758" y="27450"/>
                </a:lnTo>
                <a:lnTo>
                  <a:pt x="417045" y="42366"/>
                </a:lnTo>
                <a:lnTo>
                  <a:pt x="374791" y="60253"/>
                </a:lnTo>
                <a:lnTo>
                  <a:pt x="334124" y="80984"/>
                </a:lnTo>
                <a:lnTo>
                  <a:pt x="295169" y="104433"/>
                </a:lnTo>
                <a:lnTo>
                  <a:pt x="258051" y="130475"/>
                </a:lnTo>
                <a:lnTo>
                  <a:pt x="222897" y="158983"/>
                </a:lnTo>
                <a:lnTo>
                  <a:pt x="189833" y="189833"/>
                </a:lnTo>
                <a:lnTo>
                  <a:pt x="158983" y="222897"/>
                </a:lnTo>
                <a:lnTo>
                  <a:pt x="130475" y="258051"/>
                </a:lnTo>
                <a:lnTo>
                  <a:pt x="104433" y="295169"/>
                </a:lnTo>
                <a:lnTo>
                  <a:pt x="80984" y="334124"/>
                </a:lnTo>
                <a:lnTo>
                  <a:pt x="60253" y="374791"/>
                </a:lnTo>
                <a:lnTo>
                  <a:pt x="42366" y="417045"/>
                </a:lnTo>
                <a:lnTo>
                  <a:pt x="27450" y="460758"/>
                </a:lnTo>
                <a:lnTo>
                  <a:pt x="15629" y="505806"/>
                </a:lnTo>
                <a:lnTo>
                  <a:pt x="7030" y="552063"/>
                </a:lnTo>
                <a:lnTo>
                  <a:pt x="1778" y="599403"/>
                </a:lnTo>
                <a:lnTo>
                  <a:pt x="0" y="647699"/>
                </a:lnTo>
                <a:lnTo>
                  <a:pt x="1778" y="695996"/>
                </a:lnTo>
                <a:lnTo>
                  <a:pt x="7030" y="743336"/>
                </a:lnTo>
                <a:lnTo>
                  <a:pt x="15629" y="789593"/>
                </a:lnTo>
                <a:lnTo>
                  <a:pt x="27450" y="834641"/>
                </a:lnTo>
                <a:lnTo>
                  <a:pt x="42366" y="878354"/>
                </a:lnTo>
                <a:lnTo>
                  <a:pt x="60253" y="920608"/>
                </a:lnTo>
                <a:lnTo>
                  <a:pt x="80984" y="961275"/>
                </a:lnTo>
                <a:lnTo>
                  <a:pt x="104433" y="1000230"/>
                </a:lnTo>
                <a:lnTo>
                  <a:pt x="130475" y="1037348"/>
                </a:lnTo>
                <a:lnTo>
                  <a:pt x="158983" y="1072502"/>
                </a:lnTo>
                <a:lnTo>
                  <a:pt x="189833" y="1105566"/>
                </a:lnTo>
                <a:lnTo>
                  <a:pt x="222897" y="1136416"/>
                </a:lnTo>
                <a:lnTo>
                  <a:pt x="258051" y="1164924"/>
                </a:lnTo>
                <a:lnTo>
                  <a:pt x="295169" y="1190966"/>
                </a:lnTo>
                <a:lnTo>
                  <a:pt x="334124" y="1214415"/>
                </a:lnTo>
                <a:lnTo>
                  <a:pt x="374791" y="1235146"/>
                </a:lnTo>
                <a:lnTo>
                  <a:pt x="417045" y="1253033"/>
                </a:lnTo>
                <a:lnTo>
                  <a:pt x="460758" y="1267949"/>
                </a:lnTo>
                <a:lnTo>
                  <a:pt x="505806" y="1279770"/>
                </a:lnTo>
                <a:lnTo>
                  <a:pt x="552063" y="1288369"/>
                </a:lnTo>
                <a:lnTo>
                  <a:pt x="599403" y="1293621"/>
                </a:lnTo>
                <a:lnTo>
                  <a:pt x="647699" y="1295400"/>
                </a:lnTo>
                <a:lnTo>
                  <a:pt x="695996" y="1293621"/>
                </a:lnTo>
                <a:lnTo>
                  <a:pt x="743336" y="1288369"/>
                </a:lnTo>
                <a:lnTo>
                  <a:pt x="789593" y="1279770"/>
                </a:lnTo>
                <a:lnTo>
                  <a:pt x="834641" y="1267949"/>
                </a:lnTo>
                <a:lnTo>
                  <a:pt x="878354" y="1253033"/>
                </a:lnTo>
                <a:lnTo>
                  <a:pt x="920608" y="1235146"/>
                </a:lnTo>
                <a:lnTo>
                  <a:pt x="961275" y="1214415"/>
                </a:lnTo>
                <a:lnTo>
                  <a:pt x="1000230" y="1190966"/>
                </a:lnTo>
                <a:lnTo>
                  <a:pt x="1037348" y="1164924"/>
                </a:lnTo>
                <a:lnTo>
                  <a:pt x="1072502" y="1136416"/>
                </a:lnTo>
                <a:lnTo>
                  <a:pt x="1105566" y="1105566"/>
                </a:lnTo>
                <a:lnTo>
                  <a:pt x="1136416" y="1072502"/>
                </a:lnTo>
                <a:lnTo>
                  <a:pt x="1164924" y="1037348"/>
                </a:lnTo>
                <a:lnTo>
                  <a:pt x="1190966" y="1000230"/>
                </a:lnTo>
                <a:lnTo>
                  <a:pt x="1214415" y="961275"/>
                </a:lnTo>
                <a:lnTo>
                  <a:pt x="1235146" y="920608"/>
                </a:lnTo>
                <a:lnTo>
                  <a:pt x="1253033" y="878354"/>
                </a:lnTo>
                <a:lnTo>
                  <a:pt x="1267949" y="834641"/>
                </a:lnTo>
                <a:lnTo>
                  <a:pt x="1279770" y="789593"/>
                </a:lnTo>
                <a:lnTo>
                  <a:pt x="1288369" y="743336"/>
                </a:lnTo>
                <a:lnTo>
                  <a:pt x="1293621" y="695996"/>
                </a:lnTo>
                <a:lnTo>
                  <a:pt x="1295399" y="647699"/>
                </a:lnTo>
                <a:lnTo>
                  <a:pt x="1293621" y="599403"/>
                </a:lnTo>
                <a:lnTo>
                  <a:pt x="1288369" y="552063"/>
                </a:lnTo>
                <a:lnTo>
                  <a:pt x="1279770" y="505806"/>
                </a:lnTo>
                <a:lnTo>
                  <a:pt x="1267949" y="460758"/>
                </a:lnTo>
                <a:lnTo>
                  <a:pt x="1253033" y="417045"/>
                </a:lnTo>
                <a:lnTo>
                  <a:pt x="1235146" y="374791"/>
                </a:lnTo>
                <a:lnTo>
                  <a:pt x="1214415" y="334124"/>
                </a:lnTo>
                <a:lnTo>
                  <a:pt x="1190966" y="295169"/>
                </a:lnTo>
                <a:lnTo>
                  <a:pt x="1164924" y="258051"/>
                </a:lnTo>
                <a:lnTo>
                  <a:pt x="1136416" y="222897"/>
                </a:lnTo>
                <a:lnTo>
                  <a:pt x="1105566" y="189833"/>
                </a:lnTo>
                <a:lnTo>
                  <a:pt x="1072502" y="158983"/>
                </a:lnTo>
                <a:lnTo>
                  <a:pt x="1037348" y="130475"/>
                </a:lnTo>
                <a:lnTo>
                  <a:pt x="1000230" y="104433"/>
                </a:lnTo>
                <a:lnTo>
                  <a:pt x="961275" y="80984"/>
                </a:lnTo>
                <a:lnTo>
                  <a:pt x="920608" y="60253"/>
                </a:lnTo>
                <a:lnTo>
                  <a:pt x="878354" y="42366"/>
                </a:lnTo>
                <a:lnTo>
                  <a:pt x="834641" y="27450"/>
                </a:lnTo>
                <a:lnTo>
                  <a:pt x="789593" y="15629"/>
                </a:lnTo>
                <a:lnTo>
                  <a:pt x="743336" y="7030"/>
                </a:lnTo>
                <a:lnTo>
                  <a:pt x="695996" y="1778"/>
                </a:lnTo>
                <a:lnTo>
                  <a:pt x="647699" y="0"/>
                </a:lnTo>
                <a:close/>
              </a:path>
            </a:pathLst>
          </a:custGeom>
          <a:ln w="25400">
            <a:solidFill>
              <a:srgbClr val="010101"/>
            </a:solidFill>
          </a:ln>
        </p:spPr>
        <p:txBody>
          <a:bodyPr wrap="square" lIns="0" tIns="0" rIns="0" bIns="0" rtlCol="0"/>
          <a:lstStyle/>
          <a:p>
            <a:endParaRPr/>
          </a:p>
        </p:txBody>
      </p:sp>
      <p:sp>
        <p:nvSpPr>
          <p:cNvPr id="7" name="object 7"/>
          <p:cNvSpPr txBox="1"/>
          <p:nvPr/>
        </p:nvSpPr>
        <p:spPr>
          <a:xfrm>
            <a:off x="3029204" y="2614676"/>
            <a:ext cx="7118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Core</a:t>
            </a:r>
            <a:r>
              <a:rPr sz="1800" spc="-85" dirty="0">
                <a:latin typeface="Arial"/>
                <a:cs typeface="Arial"/>
              </a:rPr>
              <a:t> </a:t>
            </a:r>
            <a:r>
              <a:rPr sz="1800" dirty="0">
                <a:latin typeface="Arial"/>
                <a:cs typeface="Arial"/>
              </a:rPr>
              <a:t>2</a:t>
            </a:r>
            <a:endParaRPr sz="1800">
              <a:latin typeface="Arial"/>
              <a:cs typeface="Arial"/>
            </a:endParaRPr>
          </a:p>
        </p:txBody>
      </p:sp>
      <p:sp>
        <p:nvSpPr>
          <p:cNvPr id="8" name="object 8"/>
          <p:cNvSpPr/>
          <p:nvPr/>
        </p:nvSpPr>
        <p:spPr>
          <a:xfrm>
            <a:off x="4648200" y="2133600"/>
            <a:ext cx="1295400" cy="1295400"/>
          </a:xfrm>
          <a:custGeom>
            <a:avLst/>
            <a:gdLst/>
            <a:ahLst/>
            <a:cxnLst/>
            <a:rect l="l" t="t" r="r" b="b"/>
            <a:pathLst>
              <a:path w="1295400" h="1295400">
                <a:moveTo>
                  <a:pt x="647700" y="0"/>
                </a:moveTo>
                <a:lnTo>
                  <a:pt x="599403" y="1778"/>
                </a:lnTo>
                <a:lnTo>
                  <a:pt x="552063" y="7030"/>
                </a:lnTo>
                <a:lnTo>
                  <a:pt x="505806" y="15629"/>
                </a:lnTo>
                <a:lnTo>
                  <a:pt x="460758" y="27450"/>
                </a:lnTo>
                <a:lnTo>
                  <a:pt x="417045" y="42366"/>
                </a:lnTo>
                <a:lnTo>
                  <a:pt x="374791" y="60253"/>
                </a:lnTo>
                <a:lnTo>
                  <a:pt x="334124" y="80984"/>
                </a:lnTo>
                <a:lnTo>
                  <a:pt x="295169" y="104433"/>
                </a:lnTo>
                <a:lnTo>
                  <a:pt x="258051" y="130475"/>
                </a:lnTo>
                <a:lnTo>
                  <a:pt x="222897" y="158983"/>
                </a:lnTo>
                <a:lnTo>
                  <a:pt x="189833" y="189833"/>
                </a:lnTo>
                <a:lnTo>
                  <a:pt x="158983" y="222897"/>
                </a:lnTo>
                <a:lnTo>
                  <a:pt x="130475" y="258051"/>
                </a:lnTo>
                <a:lnTo>
                  <a:pt x="104433" y="295169"/>
                </a:lnTo>
                <a:lnTo>
                  <a:pt x="80984" y="334124"/>
                </a:lnTo>
                <a:lnTo>
                  <a:pt x="60253" y="374791"/>
                </a:lnTo>
                <a:lnTo>
                  <a:pt x="42366" y="417045"/>
                </a:lnTo>
                <a:lnTo>
                  <a:pt x="27450" y="460758"/>
                </a:lnTo>
                <a:lnTo>
                  <a:pt x="15629" y="505806"/>
                </a:lnTo>
                <a:lnTo>
                  <a:pt x="7030" y="552063"/>
                </a:lnTo>
                <a:lnTo>
                  <a:pt x="1778" y="599403"/>
                </a:lnTo>
                <a:lnTo>
                  <a:pt x="0" y="647699"/>
                </a:lnTo>
                <a:lnTo>
                  <a:pt x="1778" y="695996"/>
                </a:lnTo>
                <a:lnTo>
                  <a:pt x="7030" y="743336"/>
                </a:lnTo>
                <a:lnTo>
                  <a:pt x="15629" y="789593"/>
                </a:lnTo>
                <a:lnTo>
                  <a:pt x="27450" y="834641"/>
                </a:lnTo>
                <a:lnTo>
                  <a:pt x="42366" y="878354"/>
                </a:lnTo>
                <a:lnTo>
                  <a:pt x="60253" y="920608"/>
                </a:lnTo>
                <a:lnTo>
                  <a:pt x="80984" y="961275"/>
                </a:lnTo>
                <a:lnTo>
                  <a:pt x="104433" y="1000230"/>
                </a:lnTo>
                <a:lnTo>
                  <a:pt x="130475" y="1037348"/>
                </a:lnTo>
                <a:lnTo>
                  <a:pt x="158983" y="1072502"/>
                </a:lnTo>
                <a:lnTo>
                  <a:pt x="189833" y="1105566"/>
                </a:lnTo>
                <a:lnTo>
                  <a:pt x="222897" y="1136416"/>
                </a:lnTo>
                <a:lnTo>
                  <a:pt x="258051" y="1164924"/>
                </a:lnTo>
                <a:lnTo>
                  <a:pt x="295169" y="1190966"/>
                </a:lnTo>
                <a:lnTo>
                  <a:pt x="334124" y="1214415"/>
                </a:lnTo>
                <a:lnTo>
                  <a:pt x="374791" y="1235146"/>
                </a:lnTo>
                <a:lnTo>
                  <a:pt x="417045" y="1253033"/>
                </a:lnTo>
                <a:lnTo>
                  <a:pt x="460758" y="1267949"/>
                </a:lnTo>
                <a:lnTo>
                  <a:pt x="505806" y="1279770"/>
                </a:lnTo>
                <a:lnTo>
                  <a:pt x="552063" y="1288369"/>
                </a:lnTo>
                <a:lnTo>
                  <a:pt x="599403" y="1293621"/>
                </a:lnTo>
                <a:lnTo>
                  <a:pt x="647700" y="1295400"/>
                </a:lnTo>
                <a:lnTo>
                  <a:pt x="695996" y="1293621"/>
                </a:lnTo>
                <a:lnTo>
                  <a:pt x="743336" y="1288369"/>
                </a:lnTo>
                <a:lnTo>
                  <a:pt x="789593" y="1279770"/>
                </a:lnTo>
                <a:lnTo>
                  <a:pt x="834641" y="1267949"/>
                </a:lnTo>
                <a:lnTo>
                  <a:pt x="878354" y="1253033"/>
                </a:lnTo>
                <a:lnTo>
                  <a:pt x="920608" y="1235146"/>
                </a:lnTo>
                <a:lnTo>
                  <a:pt x="961275" y="1214415"/>
                </a:lnTo>
                <a:lnTo>
                  <a:pt x="1000230" y="1190966"/>
                </a:lnTo>
                <a:lnTo>
                  <a:pt x="1037348" y="1164924"/>
                </a:lnTo>
                <a:lnTo>
                  <a:pt x="1072502" y="1136416"/>
                </a:lnTo>
                <a:lnTo>
                  <a:pt x="1105566" y="1105566"/>
                </a:lnTo>
                <a:lnTo>
                  <a:pt x="1136416" y="1072502"/>
                </a:lnTo>
                <a:lnTo>
                  <a:pt x="1164924" y="1037348"/>
                </a:lnTo>
                <a:lnTo>
                  <a:pt x="1190966" y="1000230"/>
                </a:lnTo>
                <a:lnTo>
                  <a:pt x="1214415" y="961275"/>
                </a:lnTo>
                <a:lnTo>
                  <a:pt x="1235146" y="920608"/>
                </a:lnTo>
                <a:lnTo>
                  <a:pt x="1253033" y="878354"/>
                </a:lnTo>
                <a:lnTo>
                  <a:pt x="1267949" y="834641"/>
                </a:lnTo>
                <a:lnTo>
                  <a:pt x="1279770" y="789593"/>
                </a:lnTo>
                <a:lnTo>
                  <a:pt x="1288369" y="743336"/>
                </a:lnTo>
                <a:lnTo>
                  <a:pt x="1293621" y="695996"/>
                </a:lnTo>
                <a:lnTo>
                  <a:pt x="1295400" y="647699"/>
                </a:lnTo>
                <a:lnTo>
                  <a:pt x="1293621" y="599403"/>
                </a:lnTo>
                <a:lnTo>
                  <a:pt x="1288369" y="552063"/>
                </a:lnTo>
                <a:lnTo>
                  <a:pt x="1279770" y="505806"/>
                </a:lnTo>
                <a:lnTo>
                  <a:pt x="1267949" y="460758"/>
                </a:lnTo>
                <a:lnTo>
                  <a:pt x="1253033" y="417045"/>
                </a:lnTo>
                <a:lnTo>
                  <a:pt x="1235146" y="374791"/>
                </a:lnTo>
                <a:lnTo>
                  <a:pt x="1214415" y="334124"/>
                </a:lnTo>
                <a:lnTo>
                  <a:pt x="1190966" y="295169"/>
                </a:lnTo>
                <a:lnTo>
                  <a:pt x="1164924" y="258051"/>
                </a:lnTo>
                <a:lnTo>
                  <a:pt x="1136416" y="222897"/>
                </a:lnTo>
                <a:lnTo>
                  <a:pt x="1105566" y="189833"/>
                </a:lnTo>
                <a:lnTo>
                  <a:pt x="1072502" y="158983"/>
                </a:lnTo>
                <a:lnTo>
                  <a:pt x="1037348" y="130475"/>
                </a:lnTo>
                <a:lnTo>
                  <a:pt x="1000230" y="104433"/>
                </a:lnTo>
                <a:lnTo>
                  <a:pt x="961275" y="80984"/>
                </a:lnTo>
                <a:lnTo>
                  <a:pt x="920608" y="60253"/>
                </a:lnTo>
                <a:lnTo>
                  <a:pt x="878354" y="42366"/>
                </a:lnTo>
                <a:lnTo>
                  <a:pt x="834641" y="27450"/>
                </a:lnTo>
                <a:lnTo>
                  <a:pt x="789593" y="15629"/>
                </a:lnTo>
                <a:lnTo>
                  <a:pt x="743336" y="7030"/>
                </a:lnTo>
                <a:lnTo>
                  <a:pt x="695996" y="1778"/>
                </a:lnTo>
                <a:lnTo>
                  <a:pt x="647700" y="0"/>
                </a:lnTo>
                <a:close/>
              </a:path>
            </a:pathLst>
          </a:custGeom>
          <a:ln w="25400">
            <a:solidFill>
              <a:srgbClr val="010101"/>
            </a:solidFill>
          </a:ln>
        </p:spPr>
        <p:txBody>
          <a:bodyPr wrap="square" lIns="0" tIns="0" rIns="0" bIns="0" rtlCol="0"/>
          <a:lstStyle/>
          <a:p>
            <a:endParaRPr/>
          </a:p>
        </p:txBody>
      </p:sp>
      <p:sp>
        <p:nvSpPr>
          <p:cNvPr id="9" name="object 9"/>
          <p:cNvSpPr txBox="1"/>
          <p:nvPr/>
        </p:nvSpPr>
        <p:spPr>
          <a:xfrm>
            <a:off x="4934203" y="2614676"/>
            <a:ext cx="7118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Core</a:t>
            </a:r>
            <a:r>
              <a:rPr sz="1800" spc="-85" dirty="0">
                <a:latin typeface="Arial"/>
                <a:cs typeface="Arial"/>
              </a:rPr>
              <a:t> </a:t>
            </a:r>
            <a:r>
              <a:rPr sz="1800" dirty="0">
                <a:latin typeface="Arial"/>
                <a:cs typeface="Arial"/>
              </a:rPr>
              <a:t>3</a:t>
            </a:r>
            <a:endParaRPr sz="1800">
              <a:latin typeface="Arial"/>
              <a:cs typeface="Arial"/>
            </a:endParaRPr>
          </a:p>
        </p:txBody>
      </p:sp>
      <p:sp>
        <p:nvSpPr>
          <p:cNvPr id="10" name="object 10"/>
          <p:cNvSpPr/>
          <p:nvPr/>
        </p:nvSpPr>
        <p:spPr>
          <a:xfrm>
            <a:off x="6553200" y="2133600"/>
            <a:ext cx="1295400" cy="1295400"/>
          </a:xfrm>
          <a:custGeom>
            <a:avLst/>
            <a:gdLst/>
            <a:ahLst/>
            <a:cxnLst/>
            <a:rect l="l" t="t" r="r" b="b"/>
            <a:pathLst>
              <a:path w="1295400" h="1295400">
                <a:moveTo>
                  <a:pt x="647700" y="0"/>
                </a:moveTo>
                <a:lnTo>
                  <a:pt x="599403" y="1778"/>
                </a:lnTo>
                <a:lnTo>
                  <a:pt x="552063" y="7030"/>
                </a:lnTo>
                <a:lnTo>
                  <a:pt x="505806" y="15629"/>
                </a:lnTo>
                <a:lnTo>
                  <a:pt x="460758" y="27450"/>
                </a:lnTo>
                <a:lnTo>
                  <a:pt x="417045" y="42366"/>
                </a:lnTo>
                <a:lnTo>
                  <a:pt x="374791" y="60253"/>
                </a:lnTo>
                <a:lnTo>
                  <a:pt x="334124" y="80984"/>
                </a:lnTo>
                <a:lnTo>
                  <a:pt x="295169" y="104433"/>
                </a:lnTo>
                <a:lnTo>
                  <a:pt x="258051" y="130475"/>
                </a:lnTo>
                <a:lnTo>
                  <a:pt x="222897" y="158983"/>
                </a:lnTo>
                <a:lnTo>
                  <a:pt x="189833" y="189833"/>
                </a:lnTo>
                <a:lnTo>
                  <a:pt x="158983" y="222897"/>
                </a:lnTo>
                <a:lnTo>
                  <a:pt x="130475" y="258051"/>
                </a:lnTo>
                <a:lnTo>
                  <a:pt x="104433" y="295169"/>
                </a:lnTo>
                <a:lnTo>
                  <a:pt x="80984" y="334124"/>
                </a:lnTo>
                <a:lnTo>
                  <a:pt x="60253" y="374791"/>
                </a:lnTo>
                <a:lnTo>
                  <a:pt x="42366" y="417045"/>
                </a:lnTo>
                <a:lnTo>
                  <a:pt x="27450" y="460758"/>
                </a:lnTo>
                <a:lnTo>
                  <a:pt x="15629" y="505806"/>
                </a:lnTo>
                <a:lnTo>
                  <a:pt x="7030" y="552063"/>
                </a:lnTo>
                <a:lnTo>
                  <a:pt x="1778" y="599403"/>
                </a:lnTo>
                <a:lnTo>
                  <a:pt x="0" y="647699"/>
                </a:lnTo>
                <a:lnTo>
                  <a:pt x="1778" y="695996"/>
                </a:lnTo>
                <a:lnTo>
                  <a:pt x="7030" y="743336"/>
                </a:lnTo>
                <a:lnTo>
                  <a:pt x="15629" y="789593"/>
                </a:lnTo>
                <a:lnTo>
                  <a:pt x="27450" y="834641"/>
                </a:lnTo>
                <a:lnTo>
                  <a:pt x="42366" y="878354"/>
                </a:lnTo>
                <a:lnTo>
                  <a:pt x="60253" y="920608"/>
                </a:lnTo>
                <a:lnTo>
                  <a:pt x="80984" y="961275"/>
                </a:lnTo>
                <a:lnTo>
                  <a:pt x="104433" y="1000230"/>
                </a:lnTo>
                <a:lnTo>
                  <a:pt x="130475" y="1037348"/>
                </a:lnTo>
                <a:lnTo>
                  <a:pt x="158983" y="1072502"/>
                </a:lnTo>
                <a:lnTo>
                  <a:pt x="189833" y="1105566"/>
                </a:lnTo>
                <a:lnTo>
                  <a:pt x="222897" y="1136416"/>
                </a:lnTo>
                <a:lnTo>
                  <a:pt x="258051" y="1164924"/>
                </a:lnTo>
                <a:lnTo>
                  <a:pt x="295169" y="1190966"/>
                </a:lnTo>
                <a:lnTo>
                  <a:pt x="334124" y="1214415"/>
                </a:lnTo>
                <a:lnTo>
                  <a:pt x="374791" y="1235146"/>
                </a:lnTo>
                <a:lnTo>
                  <a:pt x="417045" y="1253033"/>
                </a:lnTo>
                <a:lnTo>
                  <a:pt x="460758" y="1267949"/>
                </a:lnTo>
                <a:lnTo>
                  <a:pt x="505806" y="1279770"/>
                </a:lnTo>
                <a:lnTo>
                  <a:pt x="552063" y="1288369"/>
                </a:lnTo>
                <a:lnTo>
                  <a:pt x="599403" y="1293621"/>
                </a:lnTo>
                <a:lnTo>
                  <a:pt x="647700" y="1295399"/>
                </a:lnTo>
                <a:lnTo>
                  <a:pt x="695996" y="1293621"/>
                </a:lnTo>
                <a:lnTo>
                  <a:pt x="743336" y="1288369"/>
                </a:lnTo>
                <a:lnTo>
                  <a:pt x="789593" y="1279770"/>
                </a:lnTo>
                <a:lnTo>
                  <a:pt x="834641" y="1267949"/>
                </a:lnTo>
                <a:lnTo>
                  <a:pt x="878354" y="1253033"/>
                </a:lnTo>
                <a:lnTo>
                  <a:pt x="920608" y="1235146"/>
                </a:lnTo>
                <a:lnTo>
                  <a:pt x="961275" y="1214415"/>
                </a:lnTo>
                <a:lnTo>
                  <a:pt x="1000230" y="1190966"/>
                </a:lnTo>
                <a:lnTo>
                  <a:pt x="1037348" y="1164924"/>
                </a:lnTo>
                <a:lnTo>
                  <a:pt x="1072502" y="1136416"/>
                </a:lnTo>
                <a:lnTo>
                  <a:pt x="1105566" y="1105566"/>
                </a:lnTo>
                <a:lnTo>
                  <a:pt x="1136416" y="1072502"/>
                </a:lnTo>
                <a:lnTo>
                  <a:pt x="1164924" y="1037348"/>
                </a:lnTo>
                <a:lnTo>
                  <a:pt x="1190966" y="1000230"/>
                </a:lnTo>
                <a:lnTo>
                  <a:pt x="1214415" y="961275"/>
                </a:lnTo>
                <a:lnTo>
                  <a:pt x="1235146" y="920608"/>
                </a:lnTo>
                <a:lnTo>
                  <a:pt x="1253033" y="878354"/>
                </a:lnTo>
                <a:lnTo>
                  <a:pt x="1267949" y="834641"/>
                </a:lnTo>
                <a:lnTo>
                  <a:pt x="1279770" y="789593"/>
                </a:lnTo>
                <a:lnTo>
                  <a:pt x="1288369" y="743336"/>
                </a:lnTo>
                <a:lnTo>
                  <a:pt x="1293621" y="695996"/>
                </a:lnTo>
                <a:lnTo>
                  <a:pt x="1295400" y="647699"/>
                </a:lnTo>
                <a:lnTo>
                  <a:pt x="1293621" y="599403"/>
                </a:lnTo>
                <a:lnTo>
                  <a:pt x="1288369" y="552063"/>
                </a:lnTo>
                <a:lnTo>
                  <a:pt x="1279770" y="505806"/>
                </a:lnTo>
                <a:lnTo>
                  <a:pt x="1267949" y="460758"/>
                </a:lnTo>
                <a:lnTo>
                  <a:pt x="1253033" y="417045"/>
                </a:lnTo>
                <a:lnTo>
                  <a:pt x="1235146" y="374791"/>
                </a:lnTo>
                <a:lnTo>
                  <a:pt x="1214415" y="334124"/>
                </a:lnTo>
                <a:lnTo>
                  <a:pt x="1190966" y="295169"/>
                </a:lnTo>
                <a:lnTo>
                  <a:pt x="1164924" y="258051"/>
                </a:lnTo>
                <a:lnTo>
                  <a:pt x="1136416" y="222897"/>
                </a:lnTo>
                <a:lnTo>
                  <a:pt x="1105566" y="189833"/>
                </a:lnTo>
                <a:lnTo>
                  <a:pt x="1072502" y="158983"/>
                </a:lnTo>
                <a:lnTo>
                  <a:pt x="1037348" y="130475"/>
                </a:lnTo>
                <a:lnTo>
                  <a:pt x="1000230" y="104433"/>
                </a:lnTo>
                <a:lnTo>
                  <a:pt x="961275" y="80984"/>
                </a:lnTo>
                <a:lnTo>
                  <a:pt x="920608" y="60253"/>
                </a:lnTo>
                <a:lnTo>
                  <a:pt x="878354" y="42366"/>
                </a:lnTo>
                <a:lnTo>
                  <a:pt x="834641" y="27450"/>
                </a:lnTo>
                <a:lnTo>
                  <a:pt x="789593" y="15629"/>
                </a:lnTo>
                <a:lnTo>
                  <a:pt x="743336" y="7030"/>
                </a:lnTo>
                <a:lnTo>
                  <a:pt x="695996" y="1778"/>
                </a:lnTo>
                <a:lnTo>
                  <a:pt x="647700" y="0"/>
                </a:lnTo>
                <a:close/>
              </a:path>
            </a:pathLst>
          </a:custGeom>
          <a:ln w="25400">
            <a:solidFill>
              <a:srgbClr val="010101"/>
            </a:solidFill>
          </a:ln>
        </p:spPr>
        <p:txBody>
          <a:bodyPr wrap="square" lIns="0" tIns="0" rIns="0" bIns="0" rtlCol="0"/>
          <a:lstStyle/>
          <a:p>
            <a:endParaRPr/>
          </a:p>
        </p:txBody>
      </p:sp>
      <p:sp>
        <p:nvSpPr>
          <p:cNvPr id="11" name="object 11"/>
          <p:cNvSpPr txBox="1"/>
          <p:nvPr/>
        </p:nvSpPr>
        <p:spPr>
          <a:xfrm>
            <a:off x="6839204" y="2614676"/>
            <a:ext cx="7118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Core</a:t>
            </a:r>
            <a:r>
              <a:rPr sz="1800" spc="-85" dirty="0">
                <a:latin typeface="Arial"/>
                <a:cs typeface="Arial"/>
              </a:rPr>
              <a:t> </a:t>
            </a:r>
            <a:r>
              <a:rPr sz="1800" dirty="0">
                <a:latin typeface="Arial"/>
                <a:cs typeface="Arial"/>
              </a:rPr>
              <a:t>4</a:t>
            </a:r>
            <a:endParaRPr sz="1800">
              <a:latin typeface="Arial"/>
              <a:cs typeface="Arial"/>
            </a:endParaRPr>
          </a:p>
        </p:txBody>
      </p:sp>
      <p:sp>
        <p:nvSpPr>
          <p:cNvPr id="12" name="object 12"/>
          <p:cNvSpPr/>
          <p:nvPr/>
        </p:nvSpPr>
        <p:spPr>
          <a:xfrm>
            <a:off x="685800" y="3733800"/>
            <a:ext cx="1556385" cy="1216660"/>
          </a:xfrm>
          <a:custGeom>
            <a:avLst/>
            <a:gdLst/>
            <a:ahLst/>
            <a:cxnLst/>
            <a:rect l="l" t="t" r="r" b="b"/>
            <a:pathLst>
              <a:path w="1556385" h="1216660">
                <a:moveTo>
                  <a:pt x="0" y="0"/>
                </a:moveTo>
                <a:lnTo>
                  <a:pt x="0" y="1216152"/>
                </a:lnTo>
                <a:lnTo>
                  <a:pt x="1556004" y="1216152"/>
                </a:lnTo>
                <a:lnTo>
                  <a:pt x="1556004" y="0"/>
                </a:lnTo>
                <a:lnTo>
                  <a:pt x="0" y="0"/>
                </a:lnTo>
                <a:close/>
              </a:path>
            </a:pathLst>
          </a:custGeom>
          <a:ln w="25400">
            <a:solidFill>
              <a:srgbClr val="010101"/>
            </a:solidFill>
          </a:ln>
        </p:spPr>
        <p:txBody>
          <a:bodyPr wrap="square" lIns="0" tIns="0" rIns="0" bIns="0" rtlCol="0"/>
          <a:lstStyle/>
          <a:p>
            <a:endParaRPr/>
          </a:p>
        </p:txBody>
      </p:sp>
      <p:sp>
        <p:nvSpPr>
          <p:cNvPr id="13" name="object 13"/>
          <p:cNvSpPr txBox="1"/>
          <p:nvPr/>
        </p:nvSpPr>
        <p:spPr>
          <a:xfrm>
            <a:off x="778255" y="3773678"/>
            <a:ext cx="1308735" cy="848360"/>
          </a:xfrm>
          <a:prstGeom prst="rect">
            <a:avLst/>
          </a:prstGeom>
        </p:spPr>
        <p:txBody>
          <a:bodyPr vert="horz" wrap="square" lIns="0" tIns="12700" rIns="0" bIns="0" rtlCol="0">
            <a:spAutoFit/>
          </a:bodyPr>
          <a:lstStyle/>
          <a:p>
            <a:pPr marL="12700" marR="5080" algn="ctr">
              <a:lnSpc>
                <a:spcPct val="100000"/>
              </a:lnSpc>
              <a:spcBef>
                <a:spcPts val="100"/>
              </a:spcBef>
            </a:pPr>
            <a:r>
              <a:rPr sz="1800" dirty="0">
                <a:latin typeface="Arial"/>
                <a:cs typeface="Arial"/>
              </a:rPr>
              <a:t>One </a:t>
            </a:r>
            <a:r>
              <a:rPr sz="1800" spc="-5" dirty="0">
                <a:latin typeface="Arial"/>
                <a:cs typeface="Arial"/>
              </a:rPr>
              <a:t>or</a:t>
            </a:r>
            <a:r>
              <a:rPr sz="1800" spc="-105" dirty="0">
                <a:latin typeface="Arial"/>
                <a:cs typeface="Arial"/>
              </a:rPr>
              <a:t> </a:t>
            </a:r>
            <a:r>
              <a:rPr sz="1800" dirty="0">
                <a:latin typeface="Arial"/>
                <a:cs typeface="Arial"/>
              </a:rPr>
              <a:t>more  </a:t>
            </a:r>
            <a:r>
              <a:rPr sz="1800" spc="-5" dirty="0">
                <a:latin typeface="Arial"/>
                <a:cs typeface="Arial"/>
              </a:rPr>
              <a:t>levels of  </a:t>
            </a:r>
            <a:r>
              <a:rPr sz="1800" dirty="0">
                <a:latin typeface="Arial"/>
                <a:cs typeface="Arial"/>
              </a:rPr>
              <a:t>cache</a:t>
            </a:r>
            <a:endParaRPr sz="1800">
              <a:latin typeface="Arial"/>
              <a:cs typeface="Arial"/>
            </a:endParaRPr>
          </a:p>
        </p:txBody>
      </p:sp>
      <p:sp>
        <p:nvSpPr>
          <p:cNvPr id="14" name="object 14"/>
          <p:cNvSpPr/>
          <p:nvPr/>
        </p:nvSpPr>
        <p:spPr>
          <a:xfrm>
            <a:off x="2590800" y="3733800"/>
            <a:ext cx="1556385" cy="1216660"/>
          </a:xfrm>
          <a:custGeom>
            <a:avLst/>
            <a:gdLst/>
            <a:ahLst/>
            <a:cxnLst/>
            <a:rect l="l" t="t" r="r" b="b"/>
            <a:pathLst>
              <a:path w="1556385" h="1216660">
                <a:moveTo>
                  <a:pt x="0" y="0"/>
                </a:moveTo>
                <a:lnTo>
                  <a:pt x="0" y="1216152"/>
                </a:lnTo>
                <a:lnTo>
                  <a:pt x="1556003" y="1216152"/>
                </a:lnTo>
                <a:lnTo>
                  <a:pt x="1556003" y="0"/>
                </a:lnTo>
                <a:lnTo>
                  <a:pt x="0" y="0"/>
                </a:lnTo>
                <a:close/>
              </a:path>
            </a:pathLst>
          </a:custGeom>
          <a:ln w="25400">
            <a:solidFill>
              <a:srgbClr val="010101"/>
            </a:solidFill>
          </a:ln>
        </p:spPr>
        <p:txBody>
          <a:bodyPr wrap="square" lIns="0" tIns="0" rIns="0" bIns="0" rtlCol="0"/>
          <a:lstStyle/>
          <a:p>
            <a:endParaRPr/>
          </a:p>
        </p:txBody>
      </p:sp>
      <p:sp>
        <p:nvSpPr>
          <p:cNvPr id="15" name="object 15"/>
          <p:cNvSpPr txBox="1"/>
          <p:nvPr/>
        </p:nvSpPr>
        <p:spPr>
          <a:xfrm>
            <a:off x="2683255" y="3773678"/>
            <a:ext cx="1308735" cy="848360"/>
          </a:xfrm>
          <a:prstGeom prst="rect">
            <a:avLst/>
          </a:prstGeom>
        </p:spPr>
        <p:txBody>
          <a:bodyPr vert="horz" wrap="square" lIns="0" tIns="12700" rIns="0" bIns="0" rtlCol="0">
            <a:spAutoFit/>
          </a:bodyPr>
          <a:lstStyle/>
          <a:p>
            <a:pPr marL="12065" marR="5080" algn="ctr">
              <a:lnSpc>
                <a:spcPct val="100000"/>
              </a:lnSpc>
              <a:spcBef>
                <a:spcPts val="100"/>
              </a:spcBef>
            </a:pPr>
            <a:r>
              <a:rPr sz="1800" dirty="0">
                <a:latin typeface="Arial"/>
                <a:cs typeface="Arial"/>
              </a:rPr>
              <a:t>One </a:t>
            </a:r>
            <a:r>
              <a:rPr sz="1800" spc="-5" dirty="0">
                <a:latin typeface="Arial"/>
                <a:cs typeface="Arial"/>
              </a:rPr>
              <a:t>or</a:t>
            </a:r>
            <a:r>
              <a:rPr sz="1800" spc="-105" dirty="0">
                <a:latin typeface="Arial"/>
                <a:cs typeface="Arial"/>
              </a:rPr>
              <a:t> </a:t>
            </a:r>
            <a:r>
              <a:rPr sz="1800" dirty="0">
                <a:latin typeface="Arial"/>
                <a:cs typeface="Arial"/>
              </a:rPr>
              <a:t>more  </a:t>
            </a:r>
            <a:r>
              <a:rPr sz="1800" spc="-5" dirty="0">
                <a:latin typeface="Arial"/>
                <a:cs typeface="Arial"/>
              </a:rPr>
              <a:t>levels of  </a:t>
            </a:r>
            <a:r>
              <a:rPr sz="1800" dirty="0">
                <a:latin typeface="Arial"/>
                <a:cs typeface="Arial"/>
              </a:rPr>
              <a:t>cache</a:t>
            </a:r>
            <a:endParaRPr sz="1800">
              <a:latin typeface="Arial"/>
              <a:cs typeface="Arial"/>
            </a:endParaRPr>
          </a:p>
        </p:txBody>
      </p:sp>
      <p:sp>
        <p:nvSpPr>
          <p:cNvPr id="16" name="object 16"/>
          <p:cNvSpPr/>
          <p:nvPr/>
        </p:nvSpPr>
        <p:spPr>
          <a:xfrm>
            <a:off x="4572000" y="3733800"/>
            <a:ext cx="1556385" cy="1216660"/>
          </a:xfrm>
          <a:custGeom>
            <a:avLst/>
            <a:gdLst/>
            <a:ahLst/>
            <a:cxnLst/>
            <a:rect l="l" t="t" r="r" b="b"/>
            <a:pathLst>
              <a:path w="1556385" h="1216660">
                <a:moveTo>
                  <a:pt x="0" y="0"/>
                </a:moveTo>
                <a:lnTo>
                  <a:pt x="0" y="1216152"/>
                </a:lnTo>
                <a:lnTo>
                  <a:pt x="1556003" y="1216152"/>
                </a:lnTo>
                <a:lnTo>
                  <a:pt x="1556003" y="0"/>
                </a:lnTo>
                <a:lnTo>
                  <a:pt x="0" y="0"/>
                </a:lnTo>
                <a:close/>
              </a:path>
            </a:pathLst>
          </a:custGeom>
          <a:ln w="25400">
            <a:solidFill>
              <a:srgbClr val="010101"/>
            </a:solidFill>
          </a:ln>
        </p:spPr>
        <p:txBody>
          <a:bodyPr wrap="square" lIns="0" tIns="0" rIns="0" bIns="0" rtlCol="0"/>
          <a:lstStyle/>
          <a:p>
            <a:endParaRPr/>
          </a:p>
        </p:txBody>
      </p:sp>
      <p:sp>
        <p:nvSpPr>
          <p:cNvPr id="17" name="object 17"/>
          <p:cNvSpPr txBox="1"/>
          <p:nvPr/>
        </p:nvSpPr>
        <p:spPr>
          <a:xfrm>
            <a:off x="4664455" y="3773678"/>
            <a:ext cx="1308735" cy="848360"/>
          </a:xfrm>
          <a:prstGeom prst="rect">
            <a:avLst/>
          </a:prstGeom>
        </p:spPr>
        <p:txBody>
          <a:bodyPr vert="horz" wrap="square" lIns="0" tIns="12700" rIns="0" bIns="0" rtlCol="0">
            <a:spAutoFit/>
          </a:bodyPr>
          <a:lstStyle/>
          <a:p>
            <a:pPr marL="12700" marR="5080" algn="ctr">
              <a:lnSpc>
                <a:spcPct val="100000"/>
              </a:lnSpc>
              <a:spcBef>
                <a:spcPts val="100"/>
              </a:spcBef>
            </a:pPr>
            <a:r>
              <a:rPr sz="1800" dirty="0">
                <a:latin typeface="Arial"/>
                <a:cs typeface="Arial"/>
              </a:rPr>
              <a:t>One </a:t>
            </a:r>
            <a:r>
              <a:rPr sz="1800" spc="-5" dirty="0">
                <a:latin typeface="Arial"/>
                <a:cs typeface="Arial"/>
              </a:rPr>
              <a:t>or</a:t>
            </a:r>
            <a:r>
              <a:rPr sz="1800" spc="-105" dirty="0">
                <a:latin typeface="Arial"/>
                <a:cs typeface="Arial"/>
              </a:rPr>
              <a:t> </a:t>
            </a:r>
            <a:r>
              <a:rPr sz="1800" dirty="0">
                <a:latin typeface="Arial"/>
                <a:cs typeface="Arial"/>
              </a:rPr>
              <a:t>more  </a:t>
            </a:r>
            <a:r>
              <a:rPr sz="1800" spc="-5" dirty="0">
                <a:latin typeface="Arial"/>
                <a:cs typeface="Arial"/>
              </a:rPr>
              <a:t>levels of  </a:t>
            </a:r>
            <a:r>
              <a:rPr sz="1800" dirty="0">
                <a:latin typeface="Arial"/>
                <a:cs typeface="Arial"/>
              </a:rPr>
              <a:t>cache</a:t>
            </a:r>
            <a:endParaRPr sz="1800">
              <a:latin typeface="Arial"/>
              <a:cs typeface="Arial"/>
            </a:endParaRPr>
          </a:p>
        </p:txBody>
      </p:sp>
      <p:sp>
        <p:nvSpPr>
          <p:cNvPr id="18" name="object 18"/>
          <p:cNvSpPr/>
          <p:nvPr/>
        </p:nvSpPr>
        <p:spPr>
          <a:xfrm>
            <a:off x="6477000" y="3733800"/>
            <a:ext cx="1556385" cy="1216660"/>
          </a:xfrm>
          <a:custGeom>
            <a:avLst/>
            <a:gdLst/>
            <a:ahLst/>
            <a:cxnLst/>
            <a:rect l="l" t="t" r="r" b="b"/>
            <a:pathLst>
              <a:path w="1556384" h="1216660">
                <a:moveTo>
                  <a:pt x="0" y="0"/>
                </a:moveTo>
                <a:lnTo>
                  <a:pt x="0" y="1216152"/>
                </a:lnTo>
                <a:lnTo>
                  <a:pt x="1556003" y="1216152"/>
                </a:lnTo>
                <a:lnTo>
                  <a:pt x="1556003" y="0"/>
                </a:lnTo>
                <a:lnTo>
                  <a:pt x="0" y="0"/>
                </a:lnTo>
                <a:close/>
              </a:path>
            </a:pathLst>
          </a:custGeom>
          <a:ln w="25400">
            <a:solidFill>
              <a:srgbClr val="010101"/>
            </a:solidFill>
          </a:ln>
        </p:spPr>
        <p:txBody>
          <a:bodyPr wrap="square" lIns="0" tIns="0" rIns="0" bIns="0" rtlCol="0"/>
          <a:lstStyle/>
          <a:p>
            <a:endParaRPr/>
          </a:p>
        </p:txBody>
      </p:sp>
      <p:sp>
        <p:nvSpPr>
          <p:cNvPr id="19" name="object 19"/>
          <p:cNvSpPr txBox="1"/>
          <p:nvPr/>
        </p:nvSpPr>
        <p:spPr>
          <a:xfrm>
            <a:off x="6569456" y="3773678"/>
            <a:ext cx="1308735" cy="848360"/>
          </a:xfrm>
          <a:prstGeom prst="rect">
            <a:avLst/>
          </a:prstGeom>
        </p:spPr>
        <p:txBody>
          <a:bodyPr vert="horz" wrap="square" lIns="0" tIns="12700" rIns="0" bIns="0" rtlCol="0">
            <a:spAutoFit/>
          </a:bodyPr>
          <a:lstStyle/>
          <a:p>
            <a:pPr marL="12700" marR="5080" algn="ctr">
              <a:lnSpc>
                <a:spcPct val="100000"/>
              </a:lnSpc>
              <a:spcBef>
                <a:spcPts val="100"/>
              </a:spcBef>
            </a:pPr>
            <a:r>
              <a:rPr sz="1800" dirty="0">
                <a:latin typeface="Arial"/>
                <a:cs typeface="Arial"/>
              </a:rPr>
              <a:t>One </a:t>
            </a:r>
            <a:r>
              <a:rPr sz="1800" spc="-5" dirty="0">
                <a:latin typeface="Arial"/>
                <a:cs typeface="Arial"/>
              </a:rPr>
              <a:t>or</a:t>
            </a:r>
            <a:r>
              <a:rPr sz="1800" spc="-105" dirty="0">
                <a:latin typeface="Arial"/>
                <a:cs typeface="Arial"/>
              </a:rPr>
              <a:t> </a:t>
            </a:r>
            <a:r>
              <a:rPr sz="1800" dirty="0">
                <a:latin typeface="Arial"/>
                <a:cs typeface="Arial"/>
              </a:rPr>
              <a:t>more  </a:t>
            </a:r>
            <a:r>
              <a:rPr sz="1800" spc="-5" dirty="0">
                <a:latin typeface="Arial"/>
                <a:cs typeface="Arial"/>
              </a:rPr>
              <a:t>levels of  </a:t>
            </a:r>
            <a:r>
              <a:rPr sz="1800" dirty="0">
                <a:latin typeface="Arial"/>
                <a:cs typeface="Arial"/>
              </a:rPr>
              <a:t>cache</a:t>
            </a:r>
            <a:endParaRPr sz="1800">
              <a:latin typeface="Arial"/>
              <a:cs typeface="Arial"/>
            </a:endParaRPr>
          </a:p>
        </p:txBody>
      </p:sp>
      <p:sp>
        <p:nvSpPr>
          <p:cNvPr id="20" name="object 20"/>
          <p:cNvSpPr/>
          <p:nvPr/>
        </p:nvSpPr>
        <p:spPr>
          <a:xfrm>
            <a:off x="1752600" y="5638800"/>
            <a:ext cx="2226310" cy="941069"/>
          </a:xfrm>
          <a:custGeom>
            <a:avLst/>
            <a:gdLst/>
            <a:ahLst/>
            <a:cxnLst/>
            <a:rect l="l" t="t" r="r" b="b"/>
            <a:pathLst>
              <a:path w="2226310" h="941070">
                <a:moveTo>
                  <a:pt x="0" y="0"/>
                </a:moveTo>
                <a:lnTo>
                  <a:pt x="0" y="941070"/>
                </a:lnTo>
                <a:lnTo>
                  <a:pt x="2225802" y="941070"/>
                </a:lnTo>
                <a:lnTo>
                  <a:pt x="2225802" y="0"/>
                </a:lnTo>
                <a:lnTo>
                  <a:pt x="0" y="0"/>
                </a:lnTo>
                <a:close/>
              </a:path>
            </a:pathLst>
          </a:custGeom>
          <a:ln w="25400">
            <a:solidFill>
              <a:srgbClr val="010101"/>
            </a:solidFill>
          </a:ln>
        </p:spPr>
        <p:txBody>
          <a:bodyPr wrap="square" lIns="0" tIns="0" rIns="0" bIns="0" rtlCol="0"/>
          <a:lstStyle/>
          <a:p>
            <a:endParaRPr/>
          </a:p>
        </p:txBody>
      </p:sp>
      <p:sp>
        <p:nvSpPr>
          <p:cNvPr id="21" name="object 21"/>
          <p:cNvSpPr txBox="1"/>
          <p:nvPr/>
        </p:nvSpPr>
        <p:spPr>
          <a:xfrm>
            <a:off x="2160523" y="5952996"/>
            <a:ext cx="140970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Main</a:t>
            </a:r>
            <a:r>
              <a:rPr sz="1800" spc="-90" dirty="0">
                <a:latin typeface="Arial"/>
                <a:cs typeface="Arial"/>
              </a:rPr>
              <a:t> </a:t>
            </a:r>
            <a:r>
              <a:rPr sz="1800" dirty="0">
                <a:latin typeface="Arial"/>
                <a:cs typeface="Arial"/>
              </a:rPr>
              <a:t>memory</a:t>
            </a:r>
            <a:endParaRPr sz="1800">
              <a:latin typeface="Arial"/>
              <a:cs typeface="Arial"/>
            </a:endParaRPr>
          </a:p>
        </p:txBody>
      </p:sp>
      <p:sp>
        <p:nvSpPr>
          <p:cNvPr id="22" name="object 22"/>
          <p:cNvSpPr/>
          <p:nvPr/>
        </p:nvSpPr>
        <p:spPr>
          <a:xfrm>
            <a:off x="1447800" y="3429000"/>
            <a:ext cx="0" cy="304800"/>
          </a:xfrm>
          <a:custGeom>
            <a:avLst/>
            <a:gdLst/>
            <a:ahLst/>
            <a:cxnLst/>
            <a:rect l="l" t="t" r="r" b="b"/>
            <a:pathLst>
              <a:path h="304800">
                <a:moveTo>
                  <a:pt x="0" y="0"/>
                </a:moveTo>
                <a:lnTo>
                  <a:pt x="0" y="304800"/>
                </a:lnTo>
              </a:path>
            </a:pathLst>
          </a:custGeom>
          <a:ln w="25400">
            <a:solidFill>
              <a:srgbClr val="010101"/>
            </a:solidFill>
          </a:ln>
        </p:spPr>
        <p:txBody>
          <a:bodyPr wrap="square" lIns="0" tIns="0" rIns="0" bIns="0" rtlCol="0"/>
          <a:lstStyle/>
          <a:p>
            <a:endParaRPr/>
          </a:p>
        </p:txBody>
      </p:sp>
      <p:sp>
        <p:nvSpPr>
          <p:cNvPr id="23" name="object 23"/>
          <p:cNvSpPr/>
          <p:nvPr/>
        </p:nvSpPr>
        <p:spPr>
          <a:xfrm>
            <a:off x="3352800" y="3429000"/>
            <a:ext cx="0" cy="304800"/>
          </a:xfrm>
          <a:custGeom>
            <a:avLst/>
            <a:gdLst/>
            <a:ahLst/>
            <a:cxnLst/>
            <a:rect l="l" t="t" r="r" b="b"/>
            <a:pathLst>
              <a:path h="304800">
                <a:moveTo>
                  <a:pt x="0" y="0"/>
                </a:moveTo>
                <a:lnTo>
                  <a:pt x="0" y="304800"/>
                </a:lnTo>
              </a:path>
            </a:pathLst>
          </a:custGeom>
          <a:ln w="25400">
            <a:solidFill>
              <a:srgbClr val="010101"/>
            </a:solidFill>
          </a:ln>
        </p:spPr>
        <p:txBody>
          <a:bodyPr wrap="square" lIns="0" tIns="0" rIns="0" bIns="0" rtlCol="0"/>
          <a:lstStyle/>
          <a:p>
            <a:endParaRPr/>
          </a:p>
        </p:txBody>
      </p:sp>
      <p:sp>
        <p:nvSpPr>
          <p:cNvPr id="24" name="object 24"/>
          <p:cNvSpPr/>
          <p:nvPr/>
        </p:nvSpPr>
        <p:spPr>
          <a:xfrm>
            <a:off x="5334000" y="3429000"/>
            <a:ext cx="0" cy="304800"/>
          </a:xfrm>
          <a:custGeom>
            <a:avLst/>
            <a:gdLst/>
            <a:ahLst/>
            <a:cxnLst/>
            <a:rect l="l" t="t" r="r" b="b"/>
            <a:pathLst>
              <a:path h="304800">
                <a:moveTo>
                  <a:pt x="0" y="0"/>
                </a:moveTo>
                <a:lnTo>
                  <a:pt x="0" y="304800"/>
                </a:lnTo>
              </a:path>
            </a:pathLst>
          </a:custGeom>
          <a:ln w="25400">
            <a:solidFill>
              <a:srgbClr val="010101"/>
            </a:solidFill>
          </a:ln>
        </p:spPr>
        <p:txBody>
          <a:bodyPr wrap="square" lIns="0" tIns="0" rIns="0" bIns="0" rtlCol="0"/>
          <a:lstStyle/>
          <a:p>
            <a:endParaRPr/>
          </a:p>
        </p:txBody>
      </p:sp>
      <p:sp>
        <p:nvSpPr>
          <p:cNvPr id="25" name="object 25"/>
          <p:cNvSpPr/>
          <p:nvPr/>
        </p:nvSpPr>
        <p:spPr>
          <a:xfrm>
            <a:off x="7239000" y="3429000"/>
            <a:ext cx="0" cy="304800"/>
          </a:xfrm>
          <a:custGeom>
            <a:avLst/>
            <a:gdLst/>
            <a:ahLst/>
            <a:cxnLst/>
            <a:rect l="l" t="t" r="r" b="b"/>
            <a:pathLst>
              <a:path h="304800">
                <a:moveTo>
                  <a:pt x="0" y="0"/>
                </a:moveTo>
                <a:lnTo>
                  <a:pt x="0" y="304800"/>
                </a:lnTo>
              </a:path>
            </a:pathLst>
          </a:custGeom>
          <a:ln w="25400">
            <a:solidFill>
              <a:srgbClr val="010101"/>
            </a:solidFill>
          </a:ln>
        </p:spPr>
        <p:txBody>
          <a:bodyPr wrap="square" lIns="0" tIns="0" rIns="0" bIns="0" rtlCol="0"/>
          <a:lstStyle/>
          <a:p>
            <a:endParaRPr/>
          </a:p>
        </p:txBody>
      </p:sp>
      <p:sp>
        <p:nvSpPr>
          <p:cNvPr id="26" name="object 26"/>
          <p:cNvSpPr/>
          <p:nvPr/>
        </p:nvSpPr>
        <p:spPr>
          <a:xfrm>
            <a:off x="1524000" y="5257800"/>
            <a:ext cx="6096000" cy="0"/>
          </a:xfrm>
          <a:custGeom>
            <a:avLst/>
            <a:gdLst/>
            <a:ahLst/>
            <a:cxnLst/>
            <a:rect l="l" t="t" r="r" b="b"/>
            <a:pathLst>
              <a:path w="6096000">
                <a:moveTo>
                  <a:pt x="0" y="0"/>
                </a:moveTo>
                <a:lnTo>
                  <a:pt x="6096000" y="0"/>
                </a:lnTo>
              </a:path>
            </a:pathLst>
          </a:custGeom>
          <a:ln w="63500">
            <a:solidFill>
              <a:srgbClr val="996734"/>
            </a:solidFill>
          </a:ln>
        </p:spPr>
        <p:txBody>
          <a:bodyPr wrap="square" lIns="0" tIns="0" rIns="0" bIns="0" rtlCol="0"/>
          <a:lstStyle/>
          <a:p>
            <a:endParaRPr/>
          </a:p>
        </p:txBody>
      </p:sp>
      <p:sp>
        <p:nvSpPr>
          <p:cNvPr id="27" name="object 27"/>
          <p:cNvSpPr/>
          <p:nvPr/>
        </p:nvSpPr>
        <p:spPr>
          <a:xfrm>
            <a:off x="1524000" y="4953000"/>
            <a:ext cx="0" cy="304800"/>
          </a:xfrm>
          <a:custGeom>
            <a:avLst/>
            <a:gdLst/>
            <a:ahLst/>
            <a:cxnLst/>
            <a:rect l="l" t="t" r="r" b="b"/>
            <a:pathLst>
              <a:path h="304800">
                <a:moveTo>
                  <a:pt x="0" y="304800"/>
                </a:moveTo>
                <a:lnTo>
                  <a:pt x="0" y="0"/>
                </a:lnTo>
              </a:path>
            </a:pathLst>
          </a:custGeom>
          <a:ln w="25400">
            <a:solidFill>
              <a:srgbClr val="010101"/>
            </a:solidFill>
          </a:ln>
        </p:spPr>
        <p:txBody>
          <a:bodyPr wrap="square" lIns="0" tIns="0" rIns="0" bIns="0" rtlCol="0"/>
          <a:lstStyle/>
          <a:p>
            <a:endParaRPr/>
          </a:p>
        </p:txBody>
      </p:sp>
      <p:sp>
        <p:nvSpPr>
          <p:cNvPr id="28" name="object 28"/>
          <p:cNvSpPr/>
          <p:nvPr/>
        </p:nvSpPr>
        <p:spPr>
          <a:xfrm>
            <a:off x="7620000" y="4953000"/>
            <a:ext cx="0" cy="304800"/>
          </a:xfrm>
          <a:custGeom>
            <a:avLst/>
            <a:gdLst/>
            <a:ahLst/>
            <a:cxnLst/>
            <a:rect l="l" t="t" r="r" b="b"/>
            <a:pathLst>
              <a:path h="304800">
                <a:moveTo>
                  <a:pt x="0" y="304800"/>
                </a:moveTo>
                <a:lnTo>
                  <a:pt x="0" y="0"/>
                </a:lnTo>
              </a:path>
            </a:pathLst>
          </a:custGeom>
          <a:ln w="25400">
            <a:solidFill>
              <a:srgbClr val="010101"/>
            </a:solidFill>
          </a:ln>
        </p:spPr>
        <p:txBody>
          <a:bodyPr wrap="square" lIns="0" tIns="0" rIns="0" bIns="0" rtlCol="0"/>
          <a:lstStyle/>
          <a:p>
            <a:endParaRPr/>
          </a:p>
        </p:txBody>
      </p:sp>
      <p:sp>
        <p:nvSpPr>
          <p:cNvPr id="29" name="object 29"/>
          <p:cNvSpPr/>
          <p:nvPr/>
        </p:nvSpPr>
        <p:spPr>
          <a:xfrm>
            <a:off x="3352800" y="4953000"/>
            <a:ext cx="0" cy="304800"/>
          </a:xfrm>
          <a:custGeom>
            <a:avLst/>
            <a:gdLst/>
            <a:ahLst/>
            <a:cxnLst/>
            <a:rect l="l" t="t" r="r" b="b"/>
            <a:pathLst>
              <a:path h="304800">
                <a:moveTo>
                  <a:pt x="0" y="0"/>
                </a:moveTo>
                <a:lnTo>
                  <a:pt x="0" y="304800"/>
                </a:lnTo>
              </a:path>
            </a:pathLst>
          </a:custGeom>
          <a:ln w="25400">
            <a:solidFill>
              <a:srgbClr val="010101"/>
            </a:solidFill>
          </a:ln>
        </p:spPr>
        <p:txBody>
          <a:bodyPr wrap="square" lIns="0" tIns="0" rIns="0" bIns="0" rtlCol="0"/>
          <a:lstStyle/>
          <a:p>
            <a:endParaRPr/>
          </a:p>
        </p:txBody>
      </p:sp>
      <p:sp>
        <p:nvSpPr>
          <p:cNvPr id="30" name="object 30"/>
          <p:cNvSpPr/>
          <p:nvPr/>
        </p:nvSpPr>
        <p:spPr>
          <a:xfrm>
            <a:off x="5334000" y="4953000"/>
            <a:ext cx="0" cy="304800"/>
          </a:xfrm>
          <a:custGeom>
            <a:avLst/>
            <a:gdLst/>
            <a:ahLst/>
            <a:cxnLst/>
            <a:rect l="l" t="t" r="r" b="b"/>
            <a:pathLst>
              <a:path h="304800">
                <a:moveTo>
                  <a:pt x="0" y="0"/>
                </a:moveTo>
                <a:lnTo>
                  <a:pt x="0" y="304800"/>
                </a:lnTo>
              </a:path>
            </a:pathLst>
          </a:custGeom>
          <a:ln w="25400">
            <a:solidFill>
              <a:srgbClr val="010101"/>
            </a:solidFill>
          </a:ln>
        </p:spPr>
        <p:txBody>
          <a:bodyPr wrap="square" lIns="0" tIns="0" rIns="0" bIns="0" rtlCol="0"/>
          <a:lstStyle/>
          <a:p>
            <a:endParaRPr/>
          </a:p>
        </p:txBody>
      </p:sp>
      <p:sp>
        <p:nvSpPr>
          <p:cNvPr id="31" name="object 31"/>
          <p:cNvSpPr/>
          <p:nvPr/>
        </p:nvSpPr>
        <p:spPr>
          <a:xfrm>
            <a:off x="2743200" y="5257800"/>
            <a:ext cx="0" cy="381000"/>
          </a:xfrm>
          <a:custGeom>
            <a:avLst/>
            <a:gdLst/>
            <a:ahLst/>
            <a:cxnLst/>
            <a:rect l="l" t="t" r="r" b="b"/>
            <a:pathLst>
              <a:path h="381000">
                <a:moveTo>
                  <a:pt x="0" y="0"/>
                </a:moveTo>
                <a:lnTo>
                  <a:pt x="0" y="381000"/>
                </a:lnTo>
              </a:path>
            </a:pathLst>
          </a:custGeom>
          <a:ln w="25400">
            <a:solidFill>
              <a:srgbClr val="010101"/>
            </a:solidFill>
          </a:ln>
        </p:spPr>
        <p:txBody>
          <a:bodyPr wrap="square" lIns="0" tIns="0" rIns="0" bIns="0" rtlCol="0"/>
          <a:lstStyle/>
          <a:p>
            <a:endParaRPr/>
          </a:p>
        </p:txBody>
      </p:sp>
      <p:sp>
        <p:nvSpPr>
          <p:cNvPr id="32" name="object 32"/>
          <p:cNvSpPr/>
          <p:nvPr/>
        </p:nvSpPr>
        <p:spPr>
          <a:xfrm>
            <a:off x="457200" y="1905000"/>
            <a:ext cx="7848600" cy="3581400"/>
          </a:xfrm>
          <a:custGeom>
            <a:avLst/>
            <a:gdLst/>
            <a:ahLst/>
            <a:cxnLst/>
            <a:rect l="l" t="t" r="r" b="b"/>
            <a:pathLst>
              <a:path w="7848600" h="3581400">
                <a:moveTo>
                  <a:pt x="0" y="0"/>
                </a:moveTo>
                <a:lnTo>
                  <a:pt x="0" y="3581400"/>
                </a:lnTo>
                <a:lnTo>
                  <a:pt x="7848600" y="3581399"/>
                </a:lnTo>
                <a:lnTo>
                  <a:pt x="7848600" y="0"/>
                </a:lnTo>
                <a:lnTo>
                  <a:pt x="0" y="0"/>
                </a:lnTo>
                <a:close/>
              </a:path>
            </a:pathLst>
          </a:custGeom>
          <a:ln w="25400">
            <a:solidFill>
              <a:srgbClr val="018001"/>
            </a:solidFill>
          </a:ln>
        </p:spPr>
        <p:txBody>
          <a:bodyPr wrap="square" lIns="0" tIns="0" rIns="0" bIns="0" rtlCol="0"/>
          <a:lstStyle/>
          <a:p>
            <a:endParaRPr/>
          </a:p>
        </p:txBody>
      </p:sp>
      <p:sp>
        <p:nvSpPr>
          <p:cNvPr id="33" name="object 33"/>
          <p:cNvSpPr txBox="1"/>
          <p:nvPr/>
        </p:nvSpPr>
        <p:spPr>
          <a:xfrm>
            <a:off x="6327902" y="5511800"/>
            <a:ext cx="1845310" cy="361315"/>
          </a:xfrm>
          <a:prstGeom prst="rect">
            <a:avLst/>
          </a:prstGeom>
        </p:spPr>
        <p:txBody>
          <a:bodyPr vert="horz" wrap="square" lIns="0" tIns="12700" rIns="0" bIns="0" rtlCol="0">
            <a:spAutoFit/>
          </a:bodyPr>
          <a:lstStyle/>
          <a:p>
            <a:pPr marL="12700">
              <a:lnSpc>
                <a:spcPct val="100000"/>
              </a:lnSpc>
              <a:spcBef>
                <a:spcPts val="100"/>
              </a:spcBef>
            </a:pPr>
            <a:r>
              <a:rPr sz="2200" dirty="0">
                <a:solidFill>
                  <a:srgbClr val="008000"/>
                </a:solidFill>
                <a:latin typeface="Arial"/>
                <a:cs typeface="Arial"/>
              </a:rPr>
              <a:t>multi-core</a:t>
            </a:r>
            <a:r>
              <a:rPr sz="2200" spc="-75" dirty="0">
                <a:solidFill>
                  <a:srgbClr val="008000"/>
                </a:solidFill>
                <a:latin typeface="Arial"/>
                <a:cs typeface="Arial"/>
              </a:rPr>
              <a:t> </a:t>
            </a:r>
            <a:r>
              <a:rPr sz="2200" dirty="0">
                <a:solidFill>
                  <a:srgbClr val="008000"/>
                </a:solidFill>
                <a:latin typeface="Arial"/>
                <a:cs typeface="Arial"/>
              </a:rPr>
              <a:t>chip</a:t>
            </a:r>
            <a:endParaRPr sz="2200">
              <a:latin typeface="Arial"/>
              <a:cs typeface="Arial"/>
            </a:endParaRPr>
          </a:p>
        </p:txBody>
      </p:sp>
      <p:sp>
        <p:nvSpPr>
          <p:cNvPr id="34" name="object 34"/>
          <p:cNvSpPr/>
          <p:nvPr/>
        </p:nvSpPr>
        <p:spPr>
          <a:xfrm>
            <a:off x="5775197" y="5257800"/>
            <a:ext cx="561340" cy="929640"/>
          </a:xfrm>
          <a:custGeom>
            <a:avLst/>
            <a:gdLst/>
            <a:ahLst/>
            <a:cxnLst/>
            <a:rect l="l" t="t" r="r" b="b"/>
            <a:pathLst>
              <a:path w="561339" h="929639">
                <a:moveTo>
                  <a:pt x="190500" y="188975"/>
                </a:moveTo>
                <a:lnTo>
                  <a:pt x="92201" y="0"/>
                </a:lnTo>
                <a:lnTo>
                  <a:pt x="0" y="192024"/>
                </a:lnTo>
                <a:lnTo>
                  <a:pt x="75437" y="190816"/>
                </a:lnTo>
                <a:lnTo>
                  <a:pt x="75437" y="172212"/>
                </a:lnTo>
                <a:lnTo>
                  <a:pt x="113537" y="170687"/>
                </a:lnTo>
                <a:lnTo>
                  <a:pt x="114274" y="190195"/>
                </a:lnTo>
                <a:lnTo>
                  <a:pt x="190500" y="188975"/>
                </a:lnTo>
                <a:close/>
              </a:path>
              <a:path w="561339" h="929639">
                <a:moveTo>
                  <a:pt x="114274" y="190195"/>
                </a:moveTo>
                <a:lnTo>
                  <a:pt x="113537" y="170687"/>
                </a:lnTo>
                <a:lnTo>
                  <a:pt x="75437" y="172212"/>
                </a:lnTo>
                <a:lnTo>
                  <a:pt x="76126" y="190805"/>
                </a:lnTo>
                <a:lnTo>
                  <a:pt x="114274" y="190195"/>
                </a:lnTo>
                <a:close/>
              </a:path>
              <a:path w="561339" h="929639">
                <a:moveTo>
                  <a:pt x="76126" y="190805"/>
                </a:moveTo>
                <a:lnTo>
                  <a:pt x="75437" y="172212"/>
                </a:lnTo>
                <a:lnTo>
                  <a:pt x="75437" y="190816"/>
                </a:lnTo>
                <a:lnTo>
                  <a:pt x="76126" y="190805"/>
                </a:lnTo>
                <a:close/>
              </a:path>
              <a:path w="561339" h="929639">
                <a:moveTo>
                  <a:pt x="560831" y="899160"/>
                </a:moveTo>
                <a:lnTo>
                  <a:pt x="503681" y="856488"/>
                </a:lnTo>
                <a:lnTo>
                  <a:pt x="448055" y="813054"/>
                </a:lnTo>
                <a:lnTo>
                  <a:pt x="393953" y="768858"/>
                </a:lnTo>
                <a:lnTo>
                  <a:pt x="342899" y="723900"/>
                </a:lnTo>
                <a:lnTo>
                  <a:pt x="295655" y="677417"/>
                </a:lnTo>
                <a:lnTo>
                  <a:pt x="284987" y="665226"/>
                </a:lnTo>
                <a:lnTo>
                  <a:pt x="274319" y="653796"/>
                </a:lnTo>
                <a:lnTo>
                  <a:pt x="263651" y="641603"/>
                </a:lnTo>
                <a:lnTo>
                  <a:pt x="252984" y="628650"/>
                </a:lnTo>
                <a:lnTo>
                  <a:pt x="243839" y="616458"/>
                </a:lnTo>
                <a:lnTo>
                  <a:pt x="233934" y="604265"/>
                </a:lnTo>
                <a:lnTo>
                  <a:pt x="224789" y="591312"/>
                </a:lnTo>
                <a:lnTo>
                  <a:pt x="208025" y="565403"/>
                </a:lnTo>
                <a:lnTo>
                  <a:pt x="199643" y="551688"/>
                </a:lnTo>
                <a:lnTo>
                  <a:pt x="192786" y="537972"/>
                </a:lnTo>
                <a:lnTo>
                  <a:pt x="185165" y="524255"/>
                </a:lnTo>
                <a:lnTo>
                  <a:pt x="178307" y="510539"/>
                </a:lnTo>
                <a:lnTo>
                  <a:pt x="172212" y="496824"/>
                </a:lnTo>
                <a:lnTo>
                  <a:pt x="166877" y="482346"/>
                </a:lnTo>
                <a:lnTo>
                  <a:pt x="160781" y="467867"/>
                </a:lnTo>
                <a:lnTo>
                  <a:pt x="156210" y="453389"/>
                </a:lnTo>
                <a:lnTo>
                  <a:pt x="150875" y="438150"/>
                </a:lnTo>
                <a:lnTo>
                  <a:pt x="147065" y="422910"/>
                </a:lnTo>
                <a:lnTo>
                  <a:pt x="129539" y="344424"/>
                </a:lnTo>
                <a:lnTo>
                  <a:pt x="120396" y="278891"/>
                </a:lnTo>
                <a:lnTo>
                  <a:pt x="115062" y="211074"/>
                </a:lnTo>
                <a:lnTo>
                  <a:pt x="114274" y="190195"/>
                </a:lnTo>
                <a:lnTo>
                  <a:pt x="76126" y="190805"/>
                </a:lnTo>
                <a:lnTo>
                  <a:pt x="79248" y="248412"/>
                </a:lnTo>
                <a:lnTo>
                  <a:pt x="86867" y="317753"/>
                </a:lnTo>
                <a:lnTo>
                  <a:pt x="98298" y="384810"/>
                </a:lnTo>
                <a:lnTo>
                  <a:pt x="102107" y="400812"/>
                </a:lnTo>
                <a:lnTo>
                  <a:pt x="105917" y="417575"/>
                </a:lnTo>
                <a:lnTo>
                  <a:pt x="119634" y="465582"/>
                </a:lnTo>
                <a:lnTo>
                  <a:pt x="125729" y="481584"/>
                </a:lnTo>
                <a:lnTo>
                  <a:pt x="131063" y="496824"/>
                </a:lnTo>
                <a:lnTo>
                  <a:pt x="137922" y="512063"/>
                </a:lnTo>
                <a:lnTo>
                  <a:pt x="144017" y="527303"/>
                </a:lnTo>
                <a:lnTo>
                  <a:pt x="151637" y="542544"/>
                </a:lnTo>
                <a:lnTo>
                  <a:pt x="166877" y="571500"/>
                </a:lnTo>
                <a:lnTo>
                  <a:pt x="176022" y="585215"/>
                </a:lnTo>
                <a:lnTo>
                  <a:pt x="184403" y="599694"/>
                </a:lnTo>
                <a:lnTo>
                  <a:pt x="213360" y="640079"/>
                </a:lnTo>
                <a:lnTo>
                  <a:pt x="245363" y="678941"/>
                </a:lnTo>
                <a:lnTo>
                  <a:pt x="268986" y="704088"/>
                </a:lnTo>
                <a:lnTo>
                  <a:pt x="292607" y="728472"/>
                </a:lnTo>
                <a:lnTo>
                  <a:pt x="343661" y="775715"/>
                </a:lnTo>
                <a:lnTo>
                  <a:pt x="424433" y="842772"/>
                </a:lnTo>
                <a:lnTo>
                  <a:pt x="480821" y="886968"/>
                </a:lnTo>
                <a:lnTo>
                  <a:pt x="537971" y="929640"/>
                </a:lnTo>
                <a:lnTo>
                  <a:pt x="560831" y="899160"/>
                </a:lnTo>
                <a:close/>
              </a:path>
            </a:pathLst>
          </a:custGeom>
          <a:solidFill>
            <a:srgbClr val="996734"/>
          </a:solidFill>
        </p:spPr>
        <p:txBody>
          <a:bodyPr wrap="square" lIns="0" tIns="0" rIns="0" bIns="0" rtlCol="0"/>
          <a:lstStyle/>
          <a:p>
            <a:endParaRPr/>
          </a:p>
        </p:txBody>
      </p:sp>
      <p:sp>
        <p:nvSpPr>
          <p:cNvPr id="35" name="object 35"/>
          <p:cNvSpPr txBox="1"/>
          <p:nvPr/>
        </p:nvSpPr>
        <p:spPr>
          <a:xfrm>
            <a:off x="6388100" y="6083298"/>
            <a:ext cx="990600" cy="574040"/>
          </a:xfrm>
          <a:prstGeom prst="rect">
            <a:avLst/>
          </a:prstGeom>
        </p:spPr>
        <p:txBody>
          <a:bodyPr vert="horz" wrap="square" lIns="0" tIns="12700" rIns="0" bIns="0" rtlCol="0">
            <a:spAutoFit/>
          </a:bodyPr>
          <a:lstStyle/>
          <a:p>
            <a:pPr marL="12700" marR="5080">
              <a:lnSpc>
                <a:spcPct val="100000"/>
              </a:lnSpc>
              <a:spcBef>
                <a:spcPts val="100"/>
              </a:spcBef>
            </a:pPr>
            <a:r>
              <a:rPr sz="1800" spc="-5" dirty="0">
                <a:solidFill>
                  <a:srgbClr val="9A6533"/>
                </a:solidFill>
                <a:latin typeface="Arial"/>
                <a:cs typeface="Arial"/>
              </a:rPr>
              <a:t>inter-core  </a:t>
            </a:r>
            <a:r>
              <a:rPr sz="1800" dirty="0">
                <a:solidFill>
                  <a:srgbClr val="9A6533"/>
                </a:solidFill>
                <a:latin typeface="Arial"/>
                <a:cs typeface="Arial"/>
              </a:rPr>
              <a:t>bus</a:t>
            </a:r>
            <a:endParaRPr sz="1800">
              <a:latin typeface="Arial"/>
              <a:cs typeface="Arial"/>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356345" y="6273800"/>
            <a:ext cx="251460" cy="269875"/>
          </a:xfrm>
          <a:prstGeom prst="rect">
            <a:avLst/>
          </a:prstGeom>
        </p:spPr>
        <p:txBody>
          <a:bodyPr vert="horz" wrap="square" lIns="0" tIns="12700" rIns="0" bIns="0" rtlCol="0">
            <a:spAutoFit/>
          </a:bodyPr>
          <a:lstStyle/>
          <a:p>
            <a:pPr marL="12700">
              <a:lnSpc>
                <a:spcPct val="100000"/>
              </a:lnSpc>
              <a:spcBef>
                <a:spcPts val="100"/>
              </a:spcBef>
            </a:pPr>
            <a:r>
              <a:rPr sz="1600" spc="-5" dirty="0">
                <a:latin typeface="Arial"/>
                <a:cs typeface="Arial"/>
              </a:rPr>
              <a:t>43</a:t>
            </a:r>
            <a:endParaRPr sz="1600">
              <a:latin typeface="Arial"/>
              <a:cs typeface="Arial"/>
            </a:endParaRPr>
          </a:p>
        </p:txBody>
      </p:sp>
      <p:sp>
        <p:nvSpPr>
          <p:cNvPr id="3" name="object 3"/>
          <p:cNvSpPr txBox="1">
            <a:spLocks noGrp="1"/>
          </p:cNvSpPr>
          <p:nvPr>
            <p:ph type="title"/>
          </p:nvPr>
        </p:nvSpPr>
        <p:spPr>
          <a:xfrm>
            <a:off x="674623" y="513842"/>
            <a:ext cx="7795259" cy="635635"/>
          </a:xfrm>
          <a:prstGeom prst="rect">
            <a:avLst/>
          </a:prstGeom>
        </p:spPr>
        <p:txBody>
          <a:bodyPr vert="horz" wrap="square" lIns="0" tIns="12700" rIns="0" bIns="0" rtlCol="0">
            <a:spAutoFit/>
          </a:bodyPr>
          <a:lstStyle/>
          <a:p>
            <a:pPr marL="12700">
              <a:lnSpc>
                <a:spcPct val="100000"/>
              </a:lnSpc>
              <a:spcBef>
                <a:spcPts val="100"/>
              </a:spcBef>
            </a:pPr>
            <a:r>
              <a:rPr dirty="0"/>
              <a:t>Invalidation </a:t>
            </a:r>
            <a:r>
              <a:rPr spc="-5" dirty="0"/>
              <a:t>protocol with</a:t>
            </a:r>
            <a:r>
              <a:rPr spc="-65" dirty="0"/>
              <a:t> </a:t>
            </a:r>
            <a:r>
              <a:rPr dirty="0"/>
              <a:t>snooping</a:t>
            </a:r>
          </a:p>
        </p:txBody>
      </p:sp>
      <p:sp>
        <p:nvSpPr>
          <p:cNvPr id="4" name="object 4"/>
          <p:cNvSpPr txBox="1"/>
          <p:nvPr/>
        </p:nvSpPr>
        <p:spPr>
          <a:xfrm>
            <a:off x="536701" y="1622551"/>
            <a:ext cx="7516495" cy="3534410"/>
          </a:xfrm>
          <a:prstGeom prst="rect">
            <a:avLst/>
          </a:prstGeom>
        </p:spPr>
        <p:txBody>
          <a:bodyPr vert="horz" wrap="square" lIns="0" tIns="12065" rIns="0" bIns="0" rtlCol="0">
            <a:spAutoFit/>
          </a:bodyPr>
          <a:lstStyle/>
          <a:p>
            <a:pPr marL="354965" indent="-342900">
              <a:lnSpc>
                <a:spcPct val="100000"/>
              </a:lnSpc>
              <a:spcBef>
                <a:spcPts val="95"/>
              </a:spcBef>
              <a:buChar char="•"/>
              <a:tabLst>
                <a:tab pos="354965" algn="l"/>
                <a:tab pos="355600" algn="l"/>
              </a:tabLst>
            </a:pPr>
            <a:r>
              <a:rPr sz="3200" spc="-10" dirty="0">
                <a:latin typeface="Arial"/>
                <a:cs typeface="Arial"/>
              </a:rPr>
              <a:t>Invalidation:</a:t>
            </a:r>
            <a:endParaRPr sz="3200">
              <a:latin typeface="Arial"/>
              <a:cs typeface="Arial"/>
            </a:endParaRPr>
          </a:p>
          <a:p>
            <a:pPr marL="355600" marR="140335">
              <a:lnSpc>
                <a:spcPct val="100000"/>
              </a:lnSpc>
            </a:pPr>
            <a:r>
              <a:rPr sz="3200" spc="-5" dirty="0">
                <a:latin typeface="Arial"/>
                <a:cs typeface="Arial"/>
              </a:rPr>
              <a:t>If a core writes to a data item, all </a:t>
            </a:r>
            <a:r>
              <a:rPr sz="3200" spc="-10" dirty="0">
                <a:latin typeface="Arial"/>
                <a:cs typeface="Arial"/>
              </a:rPr>
              <a:t>other  copies </a:t>
            </a:r>
            <a:r>
              <a:rPr sz="3200" spc="-5" dirty="0">
                <a:latin typeface="Arial"/>
                <a:cs typeface="Arial"/>
              </a:rPr>
              <a:t>of this data item in other </a:t>
            </a:r>
            <a:r>
              <a:rPr sz="3200" spc="-10" dirty="0">
                <a:latin typeface="Arial"/>
                <a:cs typeface="Arial"/>
              </a:rPr>
              <a:t>caches  </a:t>
            </a:r>
            <a:r>
              <a:rPr sz="3200" spc="-5" dirty="0">
                <a:latin typeface="Arial"/>
                <a:cs typeface="Arial"/>
              </a:rPr>
              <a:t>are</a:t>
            </a:r>
            <a:r>
              <a:rPr sz="3200" spc="-10" dirty="0">
                <a:latin typeface="Arial"/>
                <a:cs typeface="Arial"/>
              </a:rPr>
              <a:t> </a:t>
            </a:r>
            <a:r>
              <a:rPr sz="3200" i="1" spc="-10" dirty="0">
                <a:latin typeface="Arial"/>
                <a:cs typeface="Arial"/>
              </a:rPr>
              <a:t>invalidated</a:t>
            </a:r>
            <a:endParaRPr sz="3200">
              <a:latin typeface="Arial"/>
              <a:cs typeface="Arial"/>
            </a:endParaRPr>
          </a:p>
          <a:p>
            <a:pPr marL="354965" indent="-342900">
              <a:lnSpc>
                <a:spcPct val="100000"/>
              </a:lnSpc>
              <a:spcBef>
                <a:spcPts val="750"/>
              </a:spcBef>
              <a:buChar char="•"/>
              <a:tabLst>
                <a:tab pos="354965" algn="l"/>
                <a:tab pos="355600" algn="l"/>
              </a:tabLst>
            </a:pPr>
            <a:r>
              <a:rPr sz="3200" spc="-10" dirty="0">
                <a:latin typeface="Arial"/>
                <a:cs typeface="Arial"/>
              </a:rPr>
              <a:t>Snooping:</a:t>
            </a:r>
            <a:endParaRPr sz="3200">
              <a:latin typeface="Arial"/>
              <a:cs typeface="Arial"/>
            </a:endParaRPr>
          </a:p>
          <a:p>
            <a:pPr marL="355600" marR="5080">
              <a:lnSpc>
                <a:spcPct val="100000"/>
              </a:lnSpc>
            </a:pPr>
            <a:r>
              <a:rPr sz="3200" spc="-5" dirty="0">
                <a:latin typeface="Arial"/>
                <a:cs typeface="Arial"/>
              </a:rPr>
              <a:t>All cores </a:t>
            </a:r>
            <a:r>
              <a:rPr sz="3200" spc="-10" dirty="0">
                <a:latin typeface="Arial"/>
                <a:cs typeface="Arial"/>
              </a:rPr>
              <a:t>continuously “snoop” (monitor)  </a:t>
            </a:r>
            <a:r>
              <a:rPr sz="3200" spc="-5" dirty="0">
                <a:latin typeface="Arial"/>
                <a:cs typeface="Arial"/>
              </a:rPr>
              <a:t>the bus </a:t>
            </a:r>
            <a:r>
              <a:rPr sz="3200" spc="-10" dirty="0">
                <a:latin typeface="Arial"/>
                <a:cs typeface="Arial"/>
              </a:rPr>
              <a:t>connecting </a:t>
            </a:r>
            <a:r>
              <a:rPr sz="3200" spc="-5" dirty="0">
                <a:latin typeface="Arial"/>
                <a:cs typeface="Arial"/>
              </a:rPr>
              <a:t>the </a:t>
            </a:r>
            <a:r>
              <a:rPr sz="3200" spc="-10" dirty="0">
                <a:latin typeface="Arial"/>
                <a:cs typeface="Arial"/>
              </a:rPr>
              <a:t>cores.</a:t>
            </a:r>
            <a:endParaRPr sz="3200">
              <a:latin typeface="Arial"/>
              <a:cs typeface="Arial"/>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 Snooping</a:t>
            </a:r>
          </a:p>
        </p:txBody>
      </p:sp>
      <p:sp>
        <p:nvSpPr>
          <p:cNvPr id="3" name="Content Placeholder 2"/>
          <p:cNvSpPr>
            <a:spLocks noGrp="1"/>
          </p:cNvSpPr>
          <p:nvPr>
            <p:ph idx="1"/>
          </p:nvPr>
        </p:nvSpPr>
        <p:spPr/>
        <p:txBody>
          <a:bodyPr/>
          <a:lstStyle/>
          <a:p>
            <a:r>
              <a:rPr lang="en-US" dirty="0"/>
              <a:t>Each CPU (cache system) ‘snoops’ (i.e. watches continually) for write activity concerned with data addresses which it has cached.• This assumes a bus structure which is ‘global’, </a:t>
            </a:r>
            <a:r>
              <a:rPr lang="en-US" dirty="0" err="1"/>
              <a:t>i.e</a:t>
            </a:r>
            <a:r>
              <a:rPr lang="en-US" dirty="0"/>
              <a:t> all communication can be seen by all.</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356345" y="6273800"/>
            <a:ext cx="251460" cy="269875"/>
          </a:xfrm>
          <a:prstGeom prst="rect">
            <a:avLst/>
          </a:prstGeom>
        </p:spPr>
        <p:txBody>
          <a:bodyPr vert="horz" wrap="square" lIns="0" tIns="12700" rIns="0" bIns="0" rtlCol="0">
            <a:spAutoFit/>
          </a:bodyPr>
          <a:lstStyle/>
          <a:p>
            <a:pPr marL="12700">
              <a:lnSpc>
                <a:spcPct val="100000"/>
              </a:lnSpc>
              <a:spcBef>
                <a:spcPts val="100"/>
              </a:spcBef>
            </a:pPr>
            <a:r>
              <a:rPr sz="1600" spc="-5" dirty="0">
                <a:latin typeface="Arial"/>
                <a:cs typeface="Arial"/>
              </a:rPr>
              <a:t>44</a:t>
            </a:r>
            <a:endParaRPr sz="1600">
              <a:latin typeface="Arial"/>
              <a:cs typeface="Arial"/>
            </a:endParaRPr>
          </a:p>
        </p:txBody>
      </p:sp>
      <p:sp>
        <p:nvSpPr>
          <p:cNvPr id="3" name="object 3"/>
          <p:cNvSpPr txBox="1">
            <a:spLocks noGrp="1"/>
          </p:cNvSpPr>
          <p:nvPr>
            <p:ph type="title"/>
          </p:nvPr>
        </p:nvSpPr>
        <p:spPr>
          <a:xfrm>
            <a:off x="782066" y="208280"/>
            <a:ext cx="7579995" cy="695960"/>
          </a:xfrm>
          <a:prstGeom prst="rect">
            <a:avLst/>
          </a:prstGeom>
        </p:spPr>
        <p:txBody>
          <a:bodyPr vert="horz" wrap="square" lIns="0" tIns="12065" rIns="0" bIns="0" rtlCol="0">
            <a:spAutoFit/>
          </a:bodyPr>
          <a:lstStyle/>
          <a:p>
            <a:pPr marL="12700">
              <a:lnSpc>
                <a:spcPct val="100000"/>
              </a:lnSpc>
              <a:spcBef>
                <a:spcPts val="95"/>
              </a:spcBef>
            </a:pPr>
            <a:r>
              <a:rPr sz="4400" spc="-5" dirty="0"/>
              <a:t>The cache coherence</a:t>
            </a:r>
            <a:r>
              <a:rPr sz="4400" spc="20" dirty="0"/>
              <a:t> </a:t>
            </a:r>
            <a:r>
              <a:rPr sz="4400" spc="-5" dirty="0"/>
              <a:t>problem</a:t>
            </a:r>
            <a:endParaRPr sz="4400"/>
          </a:p>
        </p:txBody>
      </p:sp>
      <p:sp>
        <p:nvSpPr>
          <p:cNvPr id="4" name="object 4"/>
          <p:cNvSpPr txBox="1"/>
          <p:nvPr/>
        </p:nvSpPr>
        <p:spPr>
          <a:xfrm>
            <a:off x="460501" y="1165351"/>
            <a:ext cx="7601584" cy="513080"/>
          </a:xfrm>
          <a:prstGeom prst="rect">
            <a:avLst/>
          </a:prstGeom>
        </p:spPr>
        <p:txBody>
          <a:bodyPr vert="horz" wrap="square" lIns="0" tIns="12065" rIns="0" bIns="0" rtlCol="0">
            <a:spAutoFit/>
          </a:bodyPr>
          <a:lstStyle/>
          <a:p>
            <a:pPr marL="12700">
              <a:lnSpc>
                <a:spcPct val="100000"/>
              </a:lnSpc>
              <a:spcBef>
                <a:spcPts val="95"/>
              </a:spcBef>
            </a:pPr>
            <a:r>
              <a:rPr sz="3200" spc="-10" dirty="0">
                <a:latin typeface="Arial"/>
                <a:cs typeface="Arial"/>
              </a:rPr>
              <a:t>Revisited: Cores </a:t>
            </a:r>
            <a:r>
              <a:rPr sz="3200" spc="-5" dirty="0">
                <a:latin typeface="Arial"/>
                <a:cs typeface="Arial"/>
              </a:rPr>
              <a:t>1 and 2 have both read</a:t>
            </a:r>
            <a:r>
              <a:rPr sz="3200" spc="-10" dirty="0">
                <a:latin typeface="Arial"/>
                <a:cs typeface="Arial"/>
              </a:rPr>
              <a:t> </a:t>
            </a:r>
            <a:r>
              <a:rPr sz="3200" spc="-5" dirty="0">
                <a:latin typeface="Arial"/>
                <a:cs typeface="Arial"/>
              </a:rPr>
              <a:t>x</a:t>
            </a:r>
            <a:endParaRPr sz="3200">
              <a:latin typeface="Arial"/>
              <a:cs typeface="Arial"/>
            </a:endParaRPr>
          </a:p>
        </p:txBody>
      </p:sp>
      <p:sp>
        <p:nvSpPr>
          <p:cNvPr id="5" name="object 5"/>
          <p:cNvSpPr/>
          <p:nvPr/>
        </p:nvSpPr>
        <p:spPr>
          <a:xfrm>
            <a:off x="838200" y="2133600"/>
            <a:ext cx="1295400" cy="1295400"/>
          </a:xfrm>
          <a:custGeom>
            <a:avLst/>
            <a:gdLst/>
            <a:ahLst/>
            <a:cxnLst/>
            <a:rect l="l" t="t" r="r" b="b"/>
            <a:pathLst>
              <a:path w="1295400" h="1295400">
                <a:moveTo>
                  <a:pt x="647699" y="0"/>
                </a:moveTo>
                <a:lnTo>
                  <a:pt x="599403" y="1778"/>
                </a:lnTo>
                <a:lnTo>
                  <a:pt x="552063" y="7030"/>
                </a:lnTo>
                <a:lnTo>
                  <a:pt x="505806" y="15629"/>
                </a:lnTo>
                <a:lnTo>
                  <a:pt x="460758" y="27450"/>
                </a:lnTo>
                <a:lnTo>
                  <a:pt x="417045" y="42366"/>
                </a:lnTo>
                <a:lnTo>
                  <a:pt x="374791" y="60253"/>
                </a:lnTo>
                <a:lnTo>
                  <a:pt x="334124" y="80984"/>
                </a:lnTo>
                <a:lnTo>
                  <a:pt x="295169" y="104433"/>
                </a:lnTo>
                <a:lnTo>
                  <a:pt x="258051" y="130475"/>
                </a:lnTo>
                <a:lnTo>
                  <a:pt x="222897" y="158983"/>
                </a:lnTo>
                <a:lnTo>
                  <a:pt x="189833" y="189833"/>
                </a:lnTo>
                <a:lnTo>
                  <a:pt x="158983" y="222897"/>
                </a:lnTo>
                <a:lnTo>
                  <a:pt x="130475" y="258051"/>
                </a:lnTo>
                <a:lnTo>
                  <a:pt x="104433" y="295169"/>
                </a:lnTo>
                <a:lnTo>
                  <a:pt x="80984" y="334124"/>
                </a:lnTo>
                <a:lnTo>
                  <a:pt x="60253" y="374791"/>
                </a:lnTo>
                <a:lnTo>
                  <a:pt x="42366" y="417045"/>
                </a:lnTo>
                <a:lnTo>
                  <a:pt x="27450" y="460758"/>
                </a:lnTo>
                <a:lnTo>
                  <a:pt x="15629" y="505806"/>
                </a:lnTo>
                <a:lnTo>
                  <a:pt x="7030" y="552063"/>
                </a:lnTo>
                <a:lnTo>
                  <a:pt x="1778" y="599403"/>
                </a:lnTo>
                <a:lnTo>
                  <a:pt x="0" y="647700"/>
                </a:lnTo>
                <a:lnTo>
                  <a:pt x="1778" y="695996"/>
                </a:lnTo>
                <a:lnTo>
                  <a:pt x="7030" y="743336"/>
                </a:lnTo>
                <a:lnTo>
                  <a:pt x="15629" y="789593"/>
                </a:lnTo>
                <a:lnTo>
                  <a:pt x="27450" y="834641"/>
                </a:lnTo>
                <a:lnTo>
                  <a:pt x="42366" y="878354"/>
                </a:lnTo>
                <a:lnTo>
                  <a:pt x="60253" y="920608"/>
                </a:lnTo>
                <a:lnTo>
                  <a:pt x="80984" y="961275"/>
                </a:lnTo>
                <a:lnTo>
                  <a:pt x="104433" y="1000230"/>
                </a:lnTo>
                <a:lnTo>
                  <a:pt x="130475" y="1037348"/>
                </a:lnTo>
                <a:lnTo>
                  <a:pt x="158983" y="1072502"/>
                </a:lnTo>
                <a:lnTo>
                  <a:pt x="189833" y="1105566"/>
                </a:lnTo>
                <a:lnTo>
                  <a:pt x="222897" y="1136416"/>
                </a:lnTo>
                <a:lnTo>
                  <a:pt x="258051" y="1164924"/>
                </a:lnTo>
                <a:lnTo>
                  <a:pt x="295169" y="1190966"/>
                </a:lnTo>
                <a:lnTo>
                  <a:pt x="334124" y="1214415"/>
                </a:lnTo>
                <a:lnTo>
                  <a:pt x="374791" y="1235146"/>
                </a:lnTo>
                <a:lnTo>
                  <a:pt x="417045" y="1253033"/>
                </a:lnTo>
                <a:lnTo>
                  <a:pt x="460758" y="1267949"/>
                </a:lnTo>
                <a:lnTo>
                  <a:pt x="505806" y="1279770"/>
                </a:lnTo>
                <a:lnTo>
                  <a:pt x="552063" y="1288369"/>
                </a:lnTo>
                <a:lnTo>
                  <a:pt x="599403" y="1293621"/>
                </a:lnTo>
                <a:lnTo>
                  <a:pt x="647700" y="1295400"/>
                </a:lnTo>
                <a:lnTo>
                  <a:pt x="695996" y="1293621"/>
                </a:lnTo>
                <a:lnTo>
                  <a:pt x="743336" y="1288369"/>
                </a:lnTo>
                <a:lnTo>
                  <a:pt x="789593" y="1279770"/>
                </a:lnTo>
                <a:lnTo>
                  <a:pt x="834641" y="1267949"/>
                </a:lnTo>
                <a:lnTo>
                  <a:pt x="878354" y="1253033"/>
                </a:lnTo>
                <a:lnTo>
                  <a:pt x="920608" y="1235146"/>
                </a:lnTo>
                <a:lnTo>
                  <a:pt x="961275" y="1214415"/>
                </a:lnTo>
                <a:lnTo>
                  <a:pt x="1000230" y="1190966"/>
                </a:lnTo>
                <a:lnTo>
                  <a:pt x="1037348" y="1164924"/>
                </a:lnTo>
                <a:lnTo>
                  <a:pt x="1072502" y="1136416"/>
                </a:lnTo>
                <a:lnTo>
                  <a:pt x="1105566" y="1105566"/>
                </a:lnTo>
                <a:lnTo>
                  <a:pt x="1136416" y="1072502"/>
                </a:lnTo>
                <a:lnTo>
                  <a:pt x="1164924" y="1037348"/>
                </a:lnTo>
                <a:lnTo>
                  <a:pt x="1190966" y="1000230"/>
                </a:lnTo>
                <a:lnTo>
                  <a:pt x="1214415" y="961275"/>
                </a:lnTo>
                <a:lnTo>
                  <a:pt x="1235146" y="920608"/>
                </a:lnTo>
                <a:lnTo>
                  <a:pt x="1253033" y="878354"/>
                </a:lnTo>
                <a:lnTo>
                  <a:pt x="1267949" y="834641"/>
                </a:lnTo>
                <a:lnTo>
                  <a:pt x="1279770" y="789593"/>
                </a:lnTo>
                <a:lnTo>
                  <a:pt x="1288369" y="743336"/>
                </a:lnTo>
                <a:lnTo>
                  <a:pt x="1293621" y="695996"/>
                </a:lnTo>
                <a:lnTo>
                  <a:pt x="1295400" y="647700"/>
                </a:lnTo>
                <a:lnTo>
                  <a:pt x="1293621" y="599403"/>
                </a:lnTo>
                <a:lnTo>
                  <a:pt x="1288369" y="552063"/>
                </a:lnTo>
                <a:lnTo>
                  <a:pt x="1279770" y="505806"/>
                </a:lnTo>
                <a:lnTo>
                  <a:pt x="1267949" y="460758"/>
                </a:lnTo>
                <a:lnTo>
                  <a:pt x="1253033" y="417045"/>
                </a:lnTo>
                <a:lnTo>
                  <a:pt x="1235146" y="374791"/>
                </a:lnTo>
                <a:lnTo>
                  <a:pt x="1214415" y="334124"/>
                </a:lnTo>
                <a:lnTo>
                  <a:pt x="1190966" y="295169"/>
                </a:lnTo>
                <a:lnTo>
                  <a:pt x="1164924" y="258051"/>
                </a:lnTo>
                <a:lnTo>
                  <a:pt x="1136416" y="222897"/>
                </a:lnTo>
                <a:lnTo>
                  <a:pt x="1105566" y="189833"/>
                </a:lnTo>
                <a:lnTo>
                  <a:pt x="1072502" y="158983"/>
                </a:lnTo>
                <a:lnTo>
                  <a:pt x="1037348" y="130475"/>
                </a:lnTo>
                <a:lnTo>
                  <a:pt x="1000230" y="104433"/>
                </a:lnTo>
                <a:lnTo>
                  <a:pt x="961275" y="80984"/>
                </a:lnTo>
                <a:lnTo>
                  <a:pt x="920608" y="60253"/>
                </a:lnTo>
                <a:lnTo>
                  <a:pt x="878354" y="42366"/>
                </a:lnTo>
                <a:lnTo>
                  <a:pt x="834641" y="27450"/>
                </a:lnTo>
                <a:lnTo>
                  <a:pt x="789593" y="15629"/>
                </a:lnTo>
                <a:lnTo>
                  <a:pt x="743336" y="7030"/>
                </a:lnTo>
                <a:lnTo>
                  <a:pt x="695996" y="1778"/>
                </a:lnTo>
                <a:lnTo>
                  <a:pt x="647699" y="0"/>
                </a:lnTo>
                <a:close/>
              </a:path>
            </a:pathLst>
          </a:custGeom>
          <a:ln w="25400">
            <a:solidFill>
              <a:srgbClr val="010101"/>
            </a:solidFill>
          </a:ln>
        </p:spPr>
        <p:txBody>
          <a:bodyPr wrap="square" lIns="0" tIns="0" rIns="0" bIns="0" rtlCol="0"/>
          <a:lstStyle/>
          <a:p>
            <a:endParaRPr/>
          </a:p>
        </p:txBody>
      </p:sp>
      <p:sp>
        <p:nvSpPr>
          <p:cNvPr id="6" name="object 6"/>
          <p:cNvSpPr txBox="1"/>
          <p:nvPr/>
        </p:nvSpPr>
        <p:spPr>
          <a:xfrm>
            <a:off x="1124203" y="2614676"/>
            <a:ext cx="7118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Core</a:t>
            </a:r>
            <a:r>
              <a:rPr sz="1800" spc="-85" dirty="0">
                <a:latin typeface="Arial"/>
                <a:cs typeface="Arial"/>
              </a:rPr>
              <a:t> </a:t>
            </a:r>
            <a:r>
              <a:rPr sz="1800" dirty="0">
                <a:latin typeface="Arial"/>
                <a:cs typeface="Arial"/>
              </a:rPr>
              <a:t>1</a:t>
            </a:r>
            <a:endParaRPr sz="1800">
              <a:latin typeface="Arial"/>
              <a:cs typeface="Arial"/>
            </a:endParaRPr>
          </a:p>
        </p:txBody>
      </p:sp>
      <p:sp>
        <p:nvSpPr>
          <p:cNvPr id="7" name="object 7"/>
          <p:cNvSpPr/>
          <p:nvPr/>
        </p:nvSpPr>
        <p:spPr>
          <a:xfrm>
            <a:off x="2743200" y="2133600"/>
            <a:ext cx="1295400" cy="1295400"/>
          </a:xfrm>
          <a:custGeom>
            <a:avLst/>
            <a:gdLst/>
            <a:ahLst/>
            <a:cxnLst/>
            <a:rect l="l" t="t" r="r" b="b"/>
            <a:pathLst>
              <a:path w="1295400" h="1295400">
                <a:moveTo>
                  <a:pt x="647699" y="0"/>
                </a:moveTo>
                <a:lnTo>
                  <a:pt x="599403" y="1778"/>
                </a:lnTo>
                <a:lnTo>
                  <a:pt x="552063" y="7030"/>
                </a:lnTo>
                <a:lnTo>
                  <a:pt x="505806" y="15629"/>
                </a:lnTo>
                <a:lnTo>
                  <a:pt x="460758" y="27450"/>
                </a:lnTo>
                <a:lnTo>
                  <a:pt x="417045" y="42366"/>
                </a:lnTo>
                <a:lnTo>
                  <a:pt x="374791" y="60253"/>
                </a:lnTo>
                <a:lnTo>
                  <a:pt x="334124" y="80984"/>
                </a:lnTo>
                <a:lnTo>
                  <a:pt x="295169" y="104433"/>
                </a:lnTo>
                <a:lnTo>
                  <a:pt x="258051" y="130475"/>
                </a:lnTo>
                <a:lnTo>
                  <a:pt x="222897" y="158983"/>
                </a:lnTo>
                <a:lnTo>
                  <a:pt x="189833" y="189833"/>
                </a:lnTo>
                <a:lnTo>
                  <a:pt x="158983" y="222897"/>
                </a:lnTo>
                <a:lnTo>
                  <a:pt x="130475" y="258051"/>
                </a:lnTo>
                <a:lnTo>
                  <a:pt x="104433" y="295169"/>
                </a:lnTo>
                <a:lnTo>
                  <a:pt x="80984" y="334124"/>
                </a:lnTo>
                <a:lnTo>
                  <a:pt x="60253" y="374791"/>
                </a:lnTo>
                <a:lnTo>
                  <a:pt x="42366" y="417045"/>
                </a:lnTo>
                <a:lnTo>
                  <a:pt x="27450" y="460758"/>
                </a:lnTo>
                <a:lnTo>
                  <a:pt x="15629" y="505806"/>
                </a:lnTo>
                <a:lnTo>
                  <a:pt x="7030" y="552063"/>
                </a:lnTo>
                <a:lnTo>
                  <a:pt x="1778" y="599403"/>
                </a:lnTo>
                <a:lnTo>
                  <a:pt x="0" y="647699"/>
                </a:lnTo>
                <a:lnTo>
                  <a:pt x="1778" y="695996"/>
                </a:lnTo>
                <a:lnTo>
                  <a:pt x="7030" y="743336"/>
                </a:lnTo>
                <a:lnTo>
                  <a:pt x="15629" y="789593"/>
                </a:lnTo>
                <a:lnTo>
                  <a:pt x="27450" y="834641"/>
                </a:lnTo>
                <a:lnTo>
                  <a:pt x="42366" y="878354"/>
                </a:lnTo>
                <a:lnTo>
                  <a:pt x="60253" y="920608"/>
                </a:lnTo>
                <a:lnTo>
                  <a:pt x="80984" y="961275"/>
                </a:lnTo>
                <a:lnTo>
                  <a:pt x="104433" y="1000230"/>
                </a:lnTo>
                <a:lnTo>
                  <a:pt x="130475" y="1037348"/>
                </a:lnTo>
                <a:lnTo>
                  <a:pt x="158983" y="1072502"/>
                </a:lnTo>
                <a:lnTo>
                  <a:pt x="189833" y="1105566"/>
                </a:lnTo>
                <a:lnTo>
                  <a:pt x="222897" y="1136416"/>
                </a:lnTo>
                <a:lnTo>
                  <a:pt x="258051" y="1164924"/>
                </a:lnTo>
                <a:lnTo>
                  <a:pt x="295169" y="1190966"/>
                </a:lnTo>
                <a:lnTo>
                  <a:pt x="334124" y="1214415"/>
                </a:lnTo>
                <a:lnTo>
                  <a:pt x="374791" y="1235146"/>
                </a:lnTo>
                <a:lnTo>
                  <a:pt x="417045" y="1253033"/>
                </a:lnTo>
                <a:lnTo>
                  <a:pt x="460758" y="1267949"/>
                </a:lnTo>
                <a:lnTo>
                  <a:pt x="505806" y="1279770"/>
                </a:lnTo>
                <a:lnTo>
                  <a:pt x="552063" y="1288369"/>
                </a:lnTo>
                <a:lnTo>
                  <a:pt x="599403" y="1293621"/>
                </a:lnTo>
                <a:lnTo>
                  <a:pt x="647699" y="1295400"/>
                </a:lnTo>
                <a:lnTo>
                  <a:pt x="695996" y="1293621"/>
                </a:lnTo>
                <a:lnTo>
                  <a:pt x="743336" y="1288369"/>
                </a:lnTo>
                <a:lnTo>
                  <a:pt x="789593" y="1279770"/>
                </a:lnTo>
                <a:lnTo>
                  <a:pt x="834641" y="1267949"/>
                </a:lnTo>
                <a:lnTo>
                  <a:pt x="878354" y="1253033"/>
                </a:lnTo>
                <a:lnTo>
                  <a:pt x="920608" y="1235146"/>
                </a:lnTo>
                <a:lnTo>
                  <a:pt x="961275" y="1214415"/>
                </a:lnTo>
                <a:lnTo>
                  <a:pt x="1000230" y="1190966"/>
                </a:lnTo>
                <a:lnTo>
                  <a:pt x="1037348" y="1164924"/>
                </a:lnTo>
                <a:lnTo>
                  <a:pt x="1072502" y="1136416"/>
                </a:lnTo>
                <a:lnTo>
                  <a:pt x="1105566" y="1105566"/>
                </a:lnTo>
                <a:lnTo>
                  <a:pt x="1136416" y="1072502"/>
                </a:lnTo>
                <a:lnTo>
                  <a:pt x="1164924" y="1037348"/>
                </a:lnTo>
                <a:lnTo>
                  <a:pt x="1190966" y="1000230"/>
                </a:lnTo>
                <a:lnTo>
                  <a:pt x="1214415" y="961275"/>
                </a:lnTo>
                <a:lnTo>
                  <a:pt x="1235146" y="920608"/>
                </a:lnTo>
                <a:lnTo>
                  <a:pt x="1253033" y="878354"/>
                </a:lnTo>
                <a:lnTo>
                  <a:pt x="1267949" y="834641"/>
                </a:lnTo>
                <a:lnTo>
                  <a:pt x="1279770" y="789593"/>
                </a:lnTo>
                <a:lnTo>
                  <a:pt x="1288369" y="743336"/>
                </a:lnTo>
                <a:lnTo>
                  <a:pt x="1293621" y="695996"/>
                </a:lnTo>
                <a:lnTo>
                  <a:pt x="1295399" y="647699"/>
                </a:lnTo>
                <a:lnTo>
                  <a:pt x="1293621" y="599403"/>
                </a:lnTo>
                <a:lnTo>
                  <a:pt x="1288369" y="552063"/>
                </a:lnTo>
                <a:lnTo>
                  <a:pt x="1279770" y="505806"/>
                </a:lnTo>
                <a:lnTo>
                  <a:pt x="1267949" y="460758"/>
                </a:lnTo>
                <a:lnTo>
                  <a:pt x="1253033" y="417045"/>
                </a:lnTo>
                <a:lnTo>
                  <a:pt x="1235146" y="374791"/>
                </a:lnTo>
                <a:lnTo>
                  <a:pt x="1214415" y="334124"/>
                </a:lnTo>
                <a:lnTo>
                  <a:pt x="1190966" y="295169"/>
                </a:lnTo>
                <a:lnTo>
                  <a:pt x="1164924" y="258051"/>
                </a:lnTo>
                <a:lnTo>
                  <a:pt x="1136416" y="222897"/>
                </a:lnTo>
                <a:lnTo>
                  <a:pt x="1105566" y="189833"/>
                </a:lnTo>
                <a:lnTo>
                  <a:pt x="1072502" y="158983"/>
                </a:lnTo>
                <a:lnTo>
                  <a:pt x="1037348" y="130475"/>
                </a:lnTo>
                <a:lnTo>
                  <a:pt x="1000230" y="104433"/>
                </a:lnTo>
                <a:lnTo>
                  <a:pt x="961275" y="80984"/>
                </a:lnTo>
                <a:lnTo>
                  <a:pt x="920608" y="60253"/>
                </a:lnTo>
                <a:lnTo>
                  <a:pt x="878354" y="42366"/>
                </a:lnTo>
                <a:lnTo>
                  <a:pt x="834641" y="27450"/>
                </a:lnTo>
                <a:lnTo>
                  <a:pt x="789593" y="15629"/>
                </a:lnTo>
                <a:lnTo>
                  <a:pt x="743336" y="7030"/>
                </a:lnTo>
                <a:lnTo>
                  <a:pt x="695996" y="1778"/>
                </a:lnTo>
                <a:lnTo>
                  <a:pt x="647699" y="0"/>
                </a:lnTo>
                <a:close/>
              </a:path>
            </a:pathLst>
          </a:custGeom>
          <a:ln w="25400">
            <a:solidFill>
              <a:srgbClr val="010101"/>
            </a:solidFill>
          </a:ln>
        </p:spPr>
        <p:txBody>
          <a:bodyPr wrap="square" lIns="0" tIns="0" rIns="0" bIns="0" rtlCol="0"/>
          <a:lstStyle/>
          <a:p>
            <a:endParaRPr/>
          </a:p>
        </p:txBody>
      </p:sp>
      <p:sp>
        <p:nvSpPr>
          <p:cNvPr id="8" name="object 8"/>
          <p:cNvSpPr txBox="1"/>
          <p:nvPr/>
        </p:nvSpPr>
        <p:spPr>
          <a:xfrm>
            <a:off x="3029204" y="2614676"/>
            <a:ext cx="7118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Core</a:t>
            </a:r>
            <a:r>
              <a:rPr sz="1800" spc="-85" dirty="0">
                <a:latin typeface="Arial"/>
                <a:cs typeface="Arial"/>
              </a:rPr>
              <a:t> </a:t>
            </a:r>
            <a:r>
              <a:rPr sz="1800" dirty="0">
                <a:latin typeface="Arial"/>
                <a:cs typeface="Arial"/>
              </a:rPr>
              <a:t>2</a:t>
            </a:r>
            <a:endParaRPr sz="1800">
              <a:latin typeface="Arial"/>
              <a:cs typeface="Arial"/>
            </a:endParaRPr>
          </a:p>
        </p:txBody>
      </p:sp>
      <p:sp>
        <p:nvSpPr>
          <p:cNvPr id="9" name="object 9"/>
          <p:cNvSpPr/>
          <p:nvPr/>
        </p:nvSpPr>
        <p:spPr>
          <a:xfrm>
            <a:off x="4648200" y="2133600"/>
            <a:ext cx="1295400" cy="1295400"/>
          </a:xfrm>
          <a:custGeom>
            <a:avLst/>
            <a:gdLst/>
            <a:ahLst/>
            <a:cxnLst/>
            <a:rect l="l" t="t" r="r" b="b"/>
            <a:pathLst>
              <a:path w="1295400" h="1295400">
                <a:moveTo>
                  <a:pt x="647700" y="0"/>
                </a:moveTo>
                <a:lnTo>
                  <a:pt x="599403" y="1778"/>
                </a:lnTo>
                <a:lnTo>
                  <a:pt x="552063" y="7030"/>
                </a:lnTo>
                <a:lnTo>
                  <a:pt x="505806" y="15629"/>
                </a:lnTo>
                <a:lnTo>
                  <a:pt x="460758" y="27450"/>
                </a:lnTo>
                <a:lnTo>
                  <a:pt x="417045" y="42366"/>
                </a:lnTo>
                <a:lnTo>
                  <a:pt x="374791" y="60253"/>
                </a:lnTo>
                <a:lnTo>
                  <a:pt x="334124" y="80984"/>
                </a:lnTo>
                <a:lnTo>
                  <a:pt x="295169" y="104433"/>
                </a:lnTo>
                <a:lnTo>
                  <a:pt x="258051" y="130475"/>
                </a:lnTo>
                <a:lnTo>
                  <a:pt x="222897" y="158983"/>
                </a:lnTo>
                <a:lnTo>
                  <a:pt x="189833" y="189833"/>
                </a:lnTo>
                <a:lnTo>
                  <a:pt x="158983" y="222897"/>
                </a:lnTo>
                <a:lnTo>
                  <a:pt x="130475" y="258051"/>
                </a:lnTo>
                <a:lnTo>
                  <a:pt x="104433" y="295169"/>
                </a:lnTo>
                <a:lnTo>
                  <a:pt x="80984" y="334124"/>
                </a:lnTo>
                <a:lnTo>
                  <a:pt x="60253" y="374791"/>
                </a:lnTo>
                <a:lnTo>
                  <a:pt x="42366" y="417045"/>
                </a:lnTo>
                <a:lnTo>
                  <a:pt x="27450" y="460758"/>
                </a:lnTo>
                <a:lnTo>
                  <a:pt x="15629" y="505806"/>
                </a:lnTo>
                <a:lnTo>
                  <a:pt x="7030" y="552063"/>
                </a:lnTo>
                <a:lnTo>
                  <a:pt x="1778" y="599403"/>
                </a:lnTo>
                <a:lnTo>
                  <a:pt x="0" y="647699"/>
                </a:lnTo>
                <a:lnTo>
                  <a:pt x="1778" y="695996"/>
                </a:lnTo>
                <a:lnTo>
                  <a:pt x="7030" y="743336"/>
                </a:lnTo>
                <a:lnTo>
                  <a:pt x="15629" y="789593"/>
                </a:lnTo>
                <a:lnTo>
                  <a:pt x="27450" y="834641"/>
                </a:lnTo>
                <a:lnTo>
                  <a:pt x="42366" y="878354"/>
                </a:lnTo>
                <a:lnTo>
                  <a:pt x="60253" y="920608"/>
                </a:lnTo>
                <a:lnTo>
                  <a:pt x="80984" y="961275"/>
                </a:lnTo>
                <a:lnTo>
                  <a:pt x="104433" y="1000230"/>
                </a:lnTo>
                <a:lnTo>
                  <a:pt x="130475" y="1037348"/>
                </a:lnTo>
                <a:lnTo>
                  <a:pt x="158983" y="1072502"/>
                </a:lnTo>
                <a:lnTo>
                  <a:pt x="189833" y="1105566"/>
                </a:lnTo>
                <a:lnTo>
                  <a:pt x="222897" y="1136416"/>
                </a:lnTo>
                <a:lnTo>
                  <a:pt x="258051" y="1164924"/>
                </a:lnTo>
                <a:lnTo>
                  <a:pt x="295169" y="1190966"/>
                </a:lnTo>
                <a:lnTo>
                  <a:pt x="334124" y="1214415"/>
                </a:lnTo>
                <a:lnTo>
                  <a:pt x="374791" y="1235146"/>
                </a:lnTo>
                <a:lnTo>
                  <a:pt x="417045" y="1253033"/>
                </a:lnTo>
                <a:lnTo>
                  <a:pt x="460758" y="1267949"/>
                </a:lnTo>
                <a:lnTo>
                  <a:pt x="505806" y="1279770"/>
                </a:lnTo>
                <a:lnTo>
                  <a:pt x="552063" y="1288369"/>
                </a:lnTo>
                <a:lnTo>
                  <a:pt x="599403" y="1293621"/>
                </a:lnTo>
                <a:lnTo>
                  <a:pt x="647700" y="1295400"/>
                </a:lnTo>
                <a:lnTo>
                  <a:pt x="695996" y="1293621"/>
                </a:lnTo>
                <a:lnTo>
                  <a:pt x="743336" y="1288369"/>
                </a:lnTo>
                <a:lnTo>
                  <a:pt x="789593" y="1279770"/>
                </a:lnTo>
                <a:lnTo>
                  <a:pt x="834641" y="1267949"/>
                </a:lnTo>
                <a:lnTo>
                  <a:pt x="878354" y="1253033"/>
                </a:lnTo>
                <a:lnTo>
                  <a:pt x="920608" y="1235146"/>
                </a:lnTo>
                <a:lnTo>
                  <a:pt x="961275" y="1214415"/>
                </a:lnTo>
                <a:lnTo>
                  <a:pt x="1000230" y="1190966"/>
                </a:lnTo>
                <a:lnTo>
                  <a:pt x="1037348" y="1164924"/>
                </a:lnTo>
                <a:lnTo>
                  <a:pt x="1072502" y="1136416"/>
                </a:lnTo>
                <a:lnTo>
                  <a:pt x="1105566" y="1105566"/>
                </a:lnTo>
                <a:lnTo>
                  <a:pt x="1136416" y="1072502"/>
                </a:lnTo>
                <a:lnTo>
                  <a:pt x="1164924" y="1037348"/>
                </a:lnTo>
                <a:lnTo>
                  <a:pt x="1190966" y="1000230"/>
                </a:lnTo>
                <a:lnTo>
                  <a:pt x="1214415" y="961275"/>
                </a:lnTo>
                <a:lnTo>
                  <a:pt x="1235146" y="920608"/>
                </a:lnTo>
                <a:lnTo>
                  <a:pt x="1253033" y="878354"/>
                </a:lnTo>
                <a:lnTo>
                  <a:pt x="1267949" y="834641"/>
                </a:lnTo>
                <a:lnTo>
                  <a:pt x="1279770" y="789593"/>
                </a:lnTo>
                <a:lnTo>
                  <a:pt x="1288369" y="743336"/>
                </a:lnTo>
                <a:lnTo>
                  <a:pt x="1293621" y="695996"/>
                </a:lnTo>
                <a:lnTo>
                  <a:pt x="1295400" y="647699"/>
                </a:lnTo>
                <a:lnTo>
                  <a:pt x="1293621" y="599403"/>
                </a:lnTo>
                <a:lnTo>
                  <a:pt x="1288369" y="552063"/>
                </a:lnTo>
                <a:lnTo>
                  <a:pt x="1279770" y="505806"/>
                </a:lnTo>
                <a:lnTo>
                  <a:pt x="1267949" y="460758"/>
                </a:lnTo>
                <a:lnTo>
                  <a:pt x="1253033" y="417045"/>
                </a:lnTo>
                <a:lnTo>
                  <a:pt x="1235146" y="374791"/>
                </a:lnTo>
                <a:lnTo>
                  <a:pt x="1214415" y="334124"/>
                </a:lnTo>
                <a:lnTo>
                  <a:pt x="1190966" y="295169"/>
                </a:lnTo>
                <a:lnTo>
                  <a:pt x="1164924" y="258051"/>
                </a:lnTo>
                <a:lnTo>
                  <a:pt x="1136416" y="222897"/>
                </a:lnTo>
                <a:lnTo>
                  <a:pt x="1105566" y="189833"/>
                </a:lnTo>
                <a:lnTo>
                  <a:pt x="1072502" y="158983"/>
                </a:lnTo>
                <a:lnTo>
                  <a:pt x="1037348" y="130475"/>
                </a:lnTo>
                <a:lnTo>
                  <a:pt x="1000230" y="104433"/>
                </a:lnTo>
                <a:lnTo>
                  <a:pt x="961275" y="80984"/>
                </a:lnTo>
                <a:lnTo>
                  <a:pt x="920608" y="60253"/>
                </a:lnTo>
                <a:lnTo>
                  <a:pt x="878354" y="42366"/>
                </a:lnTo>
                <a:lnTo>
                  <a:pt x="834641" y="27450"/>
                </a:lnTo>
                <a:lnTo>
                  <a:pt x="789593" y="15629"/>
                </a:lnTo>
                <a:lnTo>
                  <a:pt x="743336" y="7030"/>
                </a:lnTo>
                <a:lnTo>
                  <a:pt x="695996" y="1778"/>
                </a:lnTo>
                <a:lnTo>
                  <a:pt x="647700" y="0"/>
                </a:lnTo>
                <a:close/>
              </a:path>
            </a:pathLst>
          </a:custGeom>
          <a:ln w="25400">
            <a:solidFill>
              <a:srgbClr val="010101"/>
            </a:solidFill>
          </a:ln>
        </p:spPr>
        <p:txBody>
          <a:bodyPr wrap="square" lIns="0" tIns="0" rIns="0" bIns="0" rtlCol="0"/>
          <a:lstStyle/>
          <a:p>
            <a:endParaRPr/>
          </a:p>
        </p:txBody>
      </p:sp>
      <p:sp>
        <p:nvSpPr>
          <p:cNvPr id="10" name="object 10"/>
          <p:cNvSpPr txBox="1"/>
          <p:nvPr/>
        </p:nvSpPr>
        <p:spPr>
          <a:xfrm>
            <a:off x="4934203" y="2614676"/>
            <a:ext cx="7118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Core</a:t>
            </a:r>
            <a:r>
              <a:rPr sz="1800" spc="-85" dirty="0">
                <a:latin typeface="Arial"/>
                <a:cs typeface="Arial"/>
              </a:rPr>
              <a:t> </a:t>
            </a:r>
            <a:r>
              <a:rPr sz="1800" dirty="0">
                <a:latin typeface="Arial"/>
                <a:cs typeface="Arial"/>
              </a:rPr>
              <a:t>3</a:t>
            </a:r>
            <a:endParaRPr sz="1800">
              <a:latin typeface="Arial"/>
              <a:cs typeface="Arial"/>
            </a:endParaRPr>
          </a:p>
        </p:txBody>
      </p:sp>
      <p:sp>
        <p:nvSpPr>
          <p:cNvPr id="11" name="object 11"/>
          <p:cNvSpPr/>
          <p:nvPr/>
        </p:nvSpPr>
        <p:spPr>
          <a:xfrm>
            <a:off x="6553200" y="2133600"/>
            <a:ext cx="1295400" cy="1295400"/>
          </a:xfrm>
          <a:custGeom>
            <a:avLst/>
            <a:gdLst/>
            <a:ahLst/>
            <a:cxnLst/>
            <a:rect l="l" t="t" r="r" b="b"/>
            <a:pathLst>
              <a:path w="1295400" h="1295400">
                <a:moveTo>
                  <a:pt x="647700" y="0"/>
                </a:moveTo>
                <a:lnTo>
                  <a:pt x="599403" y="1778"/>
                </a:lnTo>
                <a:lnTo>
                  <a:pt x="552063" y="7030"/>
                </a:lnTo>
                <a:lnTo>
                  <a:pt x="505806" y="15629"/>
                </a:lnTo>
                <a:lnTo>
                  <a:pt x="460758" y="27450"/>
                </a:lnTo>
                <a:lnTo>
                  <a:pt x="417045" y="42366"/>
                </a:lnTo>
                <a:lnTo>
                  <a:pt x="374791" y="60253"/>
                </a:lnTo>
                <a:lnTo>
                  <a:pt x="334124" y="80984"/>
                </a:lnTo>
                <a:lnTo>
                  <a:pt x="295169" y="104433"/>
                </a:lnTo>
                <a:lnTo>
                  <a:pt x="258051" y="130475"/>
                </a:lnTo>
                <a:lnTo>
                  <a:pt x="222897" y="158983"/>
                </a:lnTo>
                <a:lnTo>
                  <a:pt x="189833" y="189833"/>
                </a:lnTo>
                <a:lnTo>
                  <a:pt x="158983" y="222897"/>
                </a:lnTo>
                <a:lnTo>
                  <a:pt x="130475" y="258051"/>
                </a:lnTo>
                <a:lnTo>
                  <a:pt x="104433" y="295169"/>
                </a:lnTo>
                <a:lnTo>
                  <a:pt x="80984" y="334124"/>
                </a:lnTo>
                <a:lnTo>
                  <a:pt x="60253" y="374791"/>
                </a:lnTo>
                <a:lnTo>
                  <a:pt x="42366" y="417045"/>
                </a:lnTo>
                <a:lnTo>
                  <a:pt x="27450" y="460758"/>
                </a:lnTo>
                <a:lnTo>
                  <a:pt x="15629" y="505806"/>
                </a:lnTo>
                <a:lnTo>
                  <a:pt x="7030" y="552063"/>
                </a:lnTo>
                <a:lnTo>
                  <a:pt x="1778" y="599403"/>
                </a:lnTo>
                <a:lnTo>
                  <a:pt x="0" y="647699"/>
                </a:lnTo>
                <a:lnTo>
                  <a:pt x="1778" y="695996"/>
                </a:lnTo>
                <a:lnTo>
                  <a:pt x="7030" y="743336"/>
                </a:lnTo>
                <a:lnTo>
                  <a:pt x="15629" y="789593"/>
                </a:lnTo>
                <a:lnTo>
                  <a:pt x="27450" y="834641"/>
                </a:lnTo>
                <a:lnTo>
                  <a:pt x="42366" y="878354"/>
                </a:lnTo>
                <a:lnTo>
                  <a:pt x="60253" y="920608"/>
                </a:lnTo>
                <a:lnTo>
                  <a:pt x="80984" y="961275"/>
                </a:lnTo>
                <a:lnTo>
                  <a:pt x="104433" y="1000230"/>
                </a:lnTo>
                <a:lnTo>
                  <a:pt x="130475" y="1037348"/>
                </a:lnTo>
                <a:lnTo>
                  <a:pt x="158983" y="1072502"/>
                </a:lnTo>
                <a:lnTo>
                  <a:pt x="189833" y="1105566"/>
                </a:lnTo>
                <a:lnTo>
                  <a:pt x="222897" y="1136416"/>
                </a:lnTo>
                <a:lnTo>
                  <a:pt x="258051" y="1164924"/>
                </a:lnTo>
                <a:lnTo>
                  <a:pt x="295169" y="1190966"/>
                </a:lnTo>
                <a:lnTo>
                  <a:pt x="334124" y="1214415"/>
                </a:lnTo>
                <a:lnTo>
                  <a:pt x="374791" y="1235146"/>
                </a:lnTo>
                <a:lnTo>
                  <a:pt x="417045" y="1253033"/>
                </a:lnTo>
                <a:lnTo>
                  <a:pt x="460758" y="1267949"/>
                </a:lnTo>
                <a:lnTo>
                  <a:pt x="505806" y="1279770"/>
                </a:lnTo>
                <a:lnTo>
                  <a:pt x="552063" y="1288369"/>
                </a:lnTo>
                <a:lnTo>
                  <a:pt x="599403" y="1293621"/>
                </a:lnTo>
                <a:lnTo>
                  <a:pt x="647700" y="1295399"/>
                </a:lnTo>
                <a:lnTo>
                  <a:pt x="695996" y="1293621"/>
                </a:lnTo>
                <a:lnTo>
                  <a:pt x="743336" y="1288369"/>
                </a:lnTo>
                <a:lnTo>
                  <a:pt x="789593" y="1279770"/>
                </a:lnTo>
                <a:lnTo>
                  <a:pt x="834641" y="1267949"/>
                </a:lnTo>
                <a:lnTo>
                  <a:pt x="878354" y="1253033"/>
                </a:lnTo>
                <a:lnTo>
                  <a:pt x="920608" y="1235146"/>
                </a:lnTo>
                <a:lnTo>
                  <a:pt x="961275" y="1214415"/>
                </a:lnTo>
                <a:lnTo>
                  <a:pt x="1000230" y="1190966"/>
                </a:lnTo>
                <a:lnTo>
                  <a:pt x="1037348" y="1164924"/>
                </a:lnTo>
                <a:lnTo>
                  <a:pt x="1072502" y="1136416"/>
                </a:lnTo>
                <a:lnTo>
                  <a:pt x="1105566" y="1105566"/>
                </a:lnTo>
                <a:lnTo>
                  <a:pt x="1136416" y="1072502"/>
                </a:lnTo>
                <a:lnTo>
                  <a:pt x="1164924" y="1037348"/>
                </a:lnTo>
                <a:lnTo>
                  <a:pt x="1190966" y="1000230"/>
                </a:lnTo>
                <a:lnTo>
                  <a:pt x="1214415" y="961275"/>
                </a:lnTo>
                <a:lnTo>
                  <a:pt x="1235146" y="920608"/>
                </a:lnTo>
                <a:lnTo>
                  <a:pt x="1253033" y="878354"/>
                </a:lnTo>
                <a:lnTo>
                  <a:pt x="1267949" y="834641"/>
                </a:lnTo>
                <a:lnTo>
                  <a:pt x="1279770" y="789593"/>
                </a:lnTo>
                <a:lnTo>
                  <a:pt x="1288369" y="743336"/>
                </a:lnTo>
                <a:lnTo>
                  <a:pt x="1293621" y="695996"/>
                </a:lnTo>
                <a:lnTo>
                  <a:pt x="1295400" y="647699"/>
                </a:lnTo>
                <a:lnTo>
                  <a:pt x="1293621" y="599403"/>
                </a:lnTo>
                <a:lnTo>
                  <a:pt x="1288369" y="552063"/>
                </a:lnTo>
                <a:lnTo>
                  <a:pt x="1279770" y="505806"/>
                </a:lnTo>
                <a:lnTo>
                  <a:pt x="1267949" y="460758"/>
                </a:lnTo>
                <a:lnTo>
                  <a:pt x="1253033" y="417045"/>
                </a:lnTo>
                <a:lnTo>
                  <a:pt x="1235146" y="374791"/>
                </a:lnTo>
                <a:lnTo>
                  <a:pt x="1214415" y="334124"/>
                </a:lnTo>
                <a:lnTo>
                  <a:pt x="1190966" y="295169"/>
                </a:lnTo>
                <a:lnTo>
                  <a:pt x="1164924" y="258051"/>
                </a:lnTo>
                <a:lnTo>
                  <a:pt x="1136416" y="222897"/>
                </a:lnTo>
                <a:lnTo>
                  <a:pt x="1105566" y="189833"/>
                </a:lnTo>
                <a:lnTo>
                  <a:pt x="1072502" y="158983"/>
                </a:lnTo>
                <a:lnTo>
                  <a:pt x="1037348" y="130475"/>
                </a:lnTo>
                <a:lnTo>
                  <a:pt x="1000230" y="104433"/>
                </a:lnTo>
                <a:lnTo>
                  <a:pt x="961275" y="80984"/>
                </a:lnTo>
                <a:lnTo>
                  <a:pt x="920608" y="60253"/>
                </a:lnTo>
                <a:lnTo>
                  <a:pt x="878354" y="42366"/>
                </a:lnTo>
                <a:lnTo>
                  <a:pt x="834641" y="27450"/>
                </a:lnTo>
                <a:lnTo>
                  <a:pt x="789593" y="15629"/>
                </a:lnTo>
                <a:lnTo>
                  <a:pt x="743336" y="7030"/>
                </a:lnTo>
                <a:lnTo>
                  <a:pt x="695996" y="1778"/>
                </a:lnTo>
                <a:lnTo>
                  <a:pt x="647700" y="0"/>
                </a:lnTo>
                <a:close/>
              </a:path>
            </a:pathLst>
          </a:custGeom>
          <a:ln w="25400">
            <a:solidFill>
              <a:srgbClr val="010101"/>
            </a:solidFill>
          </a:ln>
        </p:spPr>
        <p:txBody>
          <a:bodyPr wrap="square" lIns="0" tIns="0" rIns="0" bIns="0" rtlCol="0"/>
          <a:lstStyle/>
          <a:p>
            <a:endParaRPr/>
          </a:p>
        </p:txBody>
      </p:sp>
      <p:sp>
        <p:nvSpPr>
          <p:cNvPr id="12" name="object 12"/>
          <p:cNvSpPr txBox="1"/>
          <p:nvPr/>
        </p:nvSpPr>
        <p:spPr>
          <a:xfrm>
            <a:off x="6839204" y="2614676"/>
            <a:ext cx="7118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Core</a:t>
            </a:r>
            <a:r>
              <a:rPr sz="1800" spc="-85" dirty="0">
                <a:latin typeface="Arial"/>
                <a:cs typeface="Arial"/>
              </a:rPr>
              <a:t> </a:t>
            </a:r>
            <a:r>
              <a:rPr sz="1800" dirty="0">
                <a:latin typeface="Arial"/>
                <a:cs typeface="Arial"/>
              </a:rPr>
              <a:t>4</a:t>
            </a:r>
            <a:endParaRPr sz="1800">
              <a:latin typeface="Arial"/>
              <a:cs typeface="Arial"/>
            </a:endParaRPr>
          </a:p>
        </p:txBody>
      </p:sp>
      <p:sp>
        <p:nvSpPr>
          <p:cNvPr id="13" name="object 13"/>
          <p:cNvSpPr/>
          <p:nvPr/>
        </p:nvSpPr>
        <p:spPr>
          <a:xfrm>
            <a:off x="685800" y="3733800"/>
            <a:ext cx="1556385" cy="1216660"/>
          </a:xfrm>
          <a:custGeom>
            <a:avLst/>
            <a:gdLst/>
            <a:ahLst/>
            <a:cxnLst/>
            <a:rect l="l" t="t" r="r" b="b"/>
            <a:pathLst>
              <a:path w="1556385" h="1216660">
                <a:moveTo>
                  <a:pt x="0" y="0"/>
                </a:moveTo>
                <a:lnTo>
                  <a:pt x="0" y="1216152"/>
                </a:lnTo>
                <a:lnTo>
                  <a:pt x="1556004" y="1216152"/>
                </a:lnTo>
                <a:lnTo>
                  <a:pt x="1556004" y="0"/>
                </a:lnTo>
                <a:lnTo>
                  <a:pt x="0" y="0"/>
                </a:lnTo>
                <a:close/>
              </a:path>
            </a:pathLst>
          </a:custGeom>
          <a:ln w="25400">
            <a:solidFill>
              <a:srgbClr val="010101"/>
            </a:solidFill>
          </a:ln>
        </p:spPr>
        <p:txBody>
          <a:bodyPr wrap="square" lIns="0" tIns="0" rIns="0" bIns="0" rtlCol="0"/>
          <a:lstStyle/>
          <a:p>
            <a:endParaRPr/>
          </a:p>
        </p:txBody>
      </p:sp>
      <p:sp>
        <p:nvSpPr>
          <p:cNvPr id="14" name="object 14"/>
          <p:cNvSpPr txBox="1"/>
          <p:nvPr/>
        </p:nvSpPr>
        <p:spPr>
          <a:xfrm>
            <a:off x="778255" y="3773678"/>
            <a:ext cx="1308735" cy="1123950"/>
          </a:xfrm>
          <a:prstGeom prst="rect">
            <a:avLst/>
          </a:prstGeom>
        </p:spPr>
        <p:txBody>
          <a:bodyPr vert="horz" wrap="square" lIns="0" tIns="12700" rIns="0" bIns="0" rtlCol="0">
            <a:spAutoFit/>
          </a:bodyPr>
          <a:lstStyle/>
          <a:p>
            <a:pPr marL="12700" marR="5080" algn="ctr">
              <a:lnSpc>
                <a:spcPct val="100000"/>
              </a:lnSpc>
              <a:spcBef>
                <a:spcPts val="100"/>
              </a:spcBef>
            </a:pPr>
            <a:r>
              <a:rPr sz="1800" dirty="0">
                <a:latin typeface="Arial"/>
                <a:cs typeface="Arial"/>
              </a:rPr>
              <a:t>One </a:t>
            </a:r>
            <a:r>
              <a:rPr sz="1800" spc="-5" dirty="0">
                <a:latin typeface="Arial"/>
                <a:cs typeface="Arial"/>
              </a:rPr>
              <a:t>or</a:t>
            </a:r>
            <a:r>
              <a:rPr sz="1800" spc="-105" dirty="0">
                <a:latin typeface="Arial"/>
                <a:cs typeface="Arial"/>
              </a:rPr>
              <a:t> </a:t>
            </a:r>
            <a:r>
              <a:rPr sz="1800" dirty="0">
                <a:latin typeface="Arial"/>
                <a:cs typeface="Arial"/>
              </a:rPr>
              <a:t>more  </a:t>
            </a:r>
            <a:r>
              <a:rPr sz="1800" spc="-5" dirty="0">
                <a:latin typeface="Arial"/>
                <a:cs typeface="Arial"/>
              </a:rPr>
              <a:t>levels of  </a:t>
            </a:r>
            <a:r>
              <a:rPr sz="1800" dirty="0">
                <a:latin typeface="Arial"/>
                <a:cs typeface="Arial"/>
              </a:rPr>
              <a:t>cache  </a:t>
            </a:r>
            <a:r>
              <a:rPr sz="1800" spc="-5" dirty="0">
                <a:solidFill>
                  <a:srgbClr val="0000FF"/>
                </a:solidFill>
                <a:latin typeface="Arial"/>
                <a:cs typeface="Arial"/>
              </a:rPr>
              <a:t>x=15213</a:t>
            </a:r>
            <a:endParaRPr sz="1800">
              <a:latin typeface="Arial"/>
              <a:cs typeface="Arial"/>
            </a:endParaRPr>
          </a:p>
        </p:txBody>
      </p:sp>
      <p:sp>
        <p:nvSpPr>
          <p:cNvPr id="15" name="object 15"/>
          <p:cNvSpPr/>
          <p:nvPr/>
        </p:nvSpPr>
        <p:spPr>
          <a:xfrm>
            <a:off x="2590800" y="3733800"/>
            <a:ext cx="1556385" cy="1216660"/>
          </a:xfrm>
          <a:custGeom>
            <a:avLst/>
            <a:gdLst/>
            <a:ahLst/>
            <a:cxnLst/>
            <a:rect l="l" t="t" r="r" b="b"/>
            <a:pathLst>
              <a:path w="1556385" h="1216660">
                <a:moveTo>
                  <a:pt x="0" y="0"/>
                </a:moveTo>
                <a:lnTo>
                  <a:pt x="0" y="1216152"/>
                </a:lnTo>
                <a:lnTo>
                  <a:pt x="1556003" y="1216152"/>
                </a:lnTo>
                <a:lnTo>
                  <a:pt x="1556003" y="0"/>
                </a:lnTo>
                <a:lnTo>
                  <a:pt x="0" y="0"/>
                </a:lnTo>
                <a:close/>
              </a:path>
            </a:pathLst>
          </a:custGeom>
          <a:ln w="25400">
            <a:solidFill>
              <a:srgbClr val="010101"/>
            </a:solidFill>
          </a:ln>
        </p:spPr>
        <p:txBody>
          <a:bodyPr wrap="square" lIns="0" tIns="0" rIns="0" bIns="0" rtlCol="0"/>
          <a:lstStyle/>
          <a:p>
            <a:endParaRPr/>
          </a:p>
        </p:txBody>
      </p:sp>
      <p:sp>
        <p:nvSpPr>
          <p:cNvPr id="16" name="object 16"/>
          <p:cNvSpPr txBox="1"/>
          <p:nvPr/>
        </p:nvSpPr>
        <p:spPr>
          <a:xfrm>
            <a:off x="2683255" y="3773678"/>
            <a:ext cx="1308735" cy="1123950"/>
          </a:xfrm>
          <a:prstGeom prst="rect">
            <a:avLst/>
          </a:prstGeom>
        </p:spPr>
        <p:txBody>
          <a:bodyPr vert="horz" wrap="square" lIns="0" tIns="12700" rIns="0" bIns="0" rtlCol="0">
            <a:spAutoFit/>
          </a:bodyPr>
          <a:lstStyle/>
          <a:p>
            <a:pPr marL="12065" marR="5080" algn="ctr">
              <a:lnSpc>
                <a:spcPct val="100000"/>
              </a:lnSpc>
              <a:spcBef>
                <a:spcPts val="100"/>
              </a:spcBef>
            </a:pPr>
            <a:r>
              <a:rPr sz="1800" dirty="0">
                <a:latin typeface="Arial"/>
                <a:cs typeface="Arial"/>
              </a:rPr>
              <a:t>One </a:t>
            </a:r>
            <a:r>
              <a:rPr sz="1800" spc="-5" dirty="0">
                <a:latin typeface="Arial"/>
                <a:cs typeface="Arial"/>
              </a:rPr>
              <a:t>or</a:t>
            </a:r>
            <a:r>
              <a:rPr sz="1800" spc="-105" dirty="0">
                <a:latin typeface="Arial"/>
                <a:cs typeface="Arial"/>
              </a:rPr>
              <a:t> </a:t>
            </a:r>
            <a:r>
              <a:rPr sz="1800" dirty="0">
                <a:latin typeface="Arial"/>
                <a:cs typeface="Arial"/>
              </a:rPr>
              <a:t>more  </a:t>
            </a:r>
            <a:r>
              <a:rPr sz="1800" spc="-5" dirty="0">
                <a:latin typeface="Arial"/>
                <a:cs typeface="Arial"/>
              </a:rPr>
              <a:t>levels of  </a:t>
            </a:r>
            <a:r>
              <a:rPr sz="1800" dirty="0">
                <a:latin typeface="Arial"/>
                <a:cs typeface="Arial"/>
              </a:rPr>
              <a:t>cache  </a:t>
            </a:r>
            <a:r>
              <a:rPr sz="1800" spc="-5" dirty="0">
                <a:solidFill>
                  <a:srgbClr val="0000FF"/>
                </a:solidFill>
                <a:latin typeface="Arial"/>
                <a:cs typeface="Arial"/>
              </a:rPr>
              <a:t>x=15213</a:t>
            </a:r>
            <a:endParaRPr sz="1800">
              <a:latin typeface="Arial"/>
              <a:cs typeface="Arial"/>
            </a:endParaRPr>
          </a:p>
        </p:txBody>
      </p:sp>
      <p:sp>
        <p:nvSpPr>
          <p:cNvPr id="17" name="object 17"/>
          <p:cNvSpPr/>
          <p:nvPr/>
        </p:nvSpPr>
        <p:spPr>
          <a:xfrm>
            <a:off x="4572000" y="3733800"/>
            <a:ext cx="1556385" cy="1216660"/>
          </a:xfrm>
          <a:custGeom>
            <a:avLst/>
            <a:gdLst/>
            <a:ahLst/>
            <a:cxnLst/>
            <a:rect l="l" t="t" r="r" b="b"/>
            <a:pathLst>
              <a:path w="1556385" h="1216660">
                <a:moveTo>
                  <a:pt x="0" y="0"/>
                </a:moveTo>
                <a:lnTo>
                  <a:pt x="0" y="1216152"/>
                </a:lnTo>
                <a:lnTo>
                  <a:pt x="1556003" y="1216152"/>
                </a:lnTo>
                <a:lnTo>
                  <a:pt x="1556003" y="0"/>
                </a:lnTo>
                <a:lnTo>
                  <a:pt x="0" y="0"/>
                </a:lnTo>
                <a:close/>
              </a:path>
            </a:pathLst>
          </a:custGeom>
          <a:ln w="25400">
            <a:solidFill>
              <a:srgbClr val="010101"/>
            </a:solidFill>
          </a:ln>
        </p:spPr>
        <p:txBody>
          <a:bodyPr wrap="square" lIns="0" tIns="0" rIns="0" bIns="0" rtlCol="0"/>
          <a:lstStyle/>
          <a:p>
            <a:endParaRPr/>
          </a:p>
        </p:txBody>
      </p:sp>
      <p:sp>
        <p:nvSpPr>
          <p:cNvPr id="18" name="object 18"/>
          <p:cNvSpPr txBox="1"/>
          <p:nvPr/>
        </p:nvSpPr>
        <p:spPr>
          <a:xfrm>
            <a:off x="4664455" y="3773678"/>
            <a:ext cx="1308735" cy="848360"/>
          </a:xfrm>
          <a:prstGeom prst="rect">
            <a:avLst/>
          </a:prstGeom>
        </p:spPr>
        <p:txBody>
          <a:bodyPr vert="horz" wrap="square" lIns="0" tIns="12700" rIns="0" bIns="0" rtlCol="0">
            <a:spAutoFit/>
          </a:bodyPr>
          <a:lstStyle/>
          <a:p>
            <a:pPr marL="12700" marR="5080" algn="ctr">
              <a:lnSpc>
                <a:spcPct val="100000"/>
              </a:lnSpc>
              <a:spcBef>
                <a:spcPts val="100"/>
              </a:spcBef>
            </a:pPr>
            <a:r>
              <a:rPr sz="1800" dirty="0">
                <a:latin typeface="Arial"/>
                <a:cs typeface="Arial"/>
              </a:rPr>
              <a:t>One </a:t>
            </a:r>
            <a:r>
              <a:rPr sz="1800" spc="-5" dirty="0">
                <a:latin typeface="Arial"/>
                <a:cs typeface="Arial"/>
              </a:rPr>
              <a:t>or</a:t>
            </a:r>
            <a:r>
              <a:rPr sz="1800" spc="-105" dirty="0">
                <a:latin typeface="Arial"/>
                <a:cs typeface="Arial"/>
              </a:rPr>
              <a:t> </a:t>
            </a:r>
            <a:r>
              <a:rPr sz="1800" dirty="0">
                <a:latin typeface="Arial"/>
                <a:cs typeface="Arial"/>
              </a:rPr>
              <a:t>more  </a:t>
            </a:r>
            <a:r>
              <a:rPr sz="1800" spc="-5" dirty="0">
                <a:latin typeface="Arial"/>
                <a:cs typeface="Arial"/>
              </a:rPr>
              <a:t>levels of  </a:t>
            </a:r>
            <a:r>
              <a:rPr sz="1800" dirty="0">
                <a:latin typeface="Arial"/>
                <a:cs typeface="Arial"/>
              </a:rPr>
              <a:t>cache</a:t>
            </a:r>
            <a:endParaRPr sz="1800">
              <a:latin typeface="Arial"/>
              <a:cs typeface="Arial"/>
            </a:endParaRPr>
          </a:p>
        </p:txBody>
      </p:sp>
      <p:sp>
        <p:nvSpPr>
          <p:cNvPr id="19" name="object 19"/>
          <p:cNvSpPr/>
          <p:nvPr/>
        </p:nvSpPr>
        <p:spPr>
          <a:xfrm>
            <a:off x="6477000" y="3733800"/>
            <a:ext cx="1556385" cy="1216660"/>
          </a:xfrm>
          <a:custGeom>
            <a:avLst/>
            <a:gdLst/>
            <a:ahLst/>
            <a:cxnLst/>
            <a:rect l="l" t="t" r="r" b="b"/>
            <a:pathLst>
              <a:path w="1556384" h="1216660">
                <a:moveTo>
                  <a:pt x="0" y="0"/>
                </a:moveTo>
                <a:lnTo>
                  <a:pt x="0" y="1216152"/>
                </a:lnTo>
                <a:lnTo>
                  <a:pt x="1556003" y="1216152"/>
                </a:lnTo>
                <a:lnTo>
                  <a:pt x="1556003" y="0"/>
                </a:lnTo>
                <a:lnTo>
                  <a:pt x="0" y="0"/>
                </a:lnTo>
                <a:close/>
              </a:path>
            </a:pathLst>
          </a:custGeom>
          <a:ln w="25400">
            <a:solidFill>
              <a:srgbClr val="010101"/>
            </a:solidFill>
          </a:ln>
        </p:spPr>
        <p:txBody>
          <a:bodyPr wrap="square" lIns="0" tIns="0" rIns="0" bIns="0" rtlCol="0"/>
          <a:lstStyle/>
          <a:p>
            <a:endParaRPr/>
          </a:p>
        </p:txBody>
      </p:sp>
      <p:sp>
        <p:nvSpPr>
          <p:cNvPr id="20" name="object 20"/>
          <p:cNvSpPr txBox="1"/>
          <p:nvPr/>
        </p:nvSpPr>
        <p:spPr>
          <a:xfrm>
            <a:off x="6569456" y="3773678"/>
            <a:ext cx="1308735" cy="848360"/>
          </a:xfrm>
          <a:prstGeom prst="rect">
            <a:avLst/>
          </a:prstGeom>
        </p:spPr>
        <p:txBody>
          <a:bodyPr vert="horz" wrap="square" lIns="0" tIns="12700" rIns="0" bIns="0" rtlCol="0">
            <a:spAutoFit/>
          </a:bodyPr>
          <a:lstStyle/>
          <a:p>
            <a:pPr marL="12700" marR="5080" algn="ctr">
              <a:lnSpc>
                <a:spcPct val="100000"/>
              </a:lnSpc>
              <a:spcBef>
                <a:spcPts val="100"/>
              </a:spcBef>
            </a:pPr>
            <a:r>
              <a:rPr sz="1800" dirty="0">
                <a:latin typeface="Arial"/>
                <a:cs typeface="Arial"/>
              </a:rPr>
              <a:t>One </a:t>
            </a:r>
            <a:r>
              <a:rPr sz="1800" spc="-5" dirty="0">
                <a:latin typeface="Arial"/>
                <a:cs typeface="Arial"/>
              </a:rPr>
              <a:t>or</a:t>
            </a:r>
            <a:r>
              <a:rPr sz="1800" spc="-105" dirty="0">
                <a:latin typeface="Arial"/>
                <a:cs typeface="Arial"/>
              </a:rPr>
              <a:t> </a:t>
            </a:r>
            <a:r>
              <a:rPr sz="1800" dirty="0">
                <a:latin typeface="Arial"/>
                <a:cs typeface="Arial"/>
              </a:rPr>
              <a:t>more  </a:t>
            </a:r>
            <a:r>
              <a:rPr sz="1800" spc="-5" dirty="0">
                <a:latin typeface="Arial"/>
                <a:cs typeface="Arial"/>
              </a:rPr>
              <a:t>levels of  </a:t>
            </a:r>
            <a:r>
              <a:rPr sz="1800" dirty="0">
                <a:latin typeface="Arial"/>
                <a:cs typeface="Arial"/>
              </a:rPr>
              <a:t>cache</a:t>
            </a:r>
            <a:endParaRPr sz="1800">
              <a:latin typeface="Arial"/>
              <a:cs typeface="Arial"/>
            </a:endParaRPr>
          </a:p>
        </p:txBody>
      </p:sp>
      <p:sp>
        <p:nvSpPr>
          <p:cNvPr id="21" name="object 21"/>
          <p:cNvSpPr/>
          <p:nvPr/>
        </p:nvSpPr>
        <p:spPr>
          <a:xfrm>
            <a:off x="1752600" y="5638800"/>
            <a:ext cx="2226310" cy="941069"/>
          </a:xfrm>
          <a:custGeom>
            <a:avLst/>
            <a:gdLst/>
            <a:ahLst/>
            <a:cxnLst/>
            <a:rect l="l" t="t" r="r" b="b"/>
            <a:pathLst>
              <a:path w="2226310" h="941070">
                <a:moveTo>
                  <a:pt x="0" y="0"/>
                </a:moveTo>
                <a:lnTo>
                  <a:pt x="0" y="941070"/>
                </a:lnTo>
                <a:lnTo>
                  <a:pt x="2225802" y="941070"/>
                </a:lnTo>
                <a:lnTo>
                  <a:pt x="2225802" y="0"/>
                </a:lnTo>
                <a:lnTo>
                  <a:pt x="0" y="0"/>
                </a:lnTo>
                <a:close/>
              </a:path>
            </a:pathLst>
          </a:custGeom>
          <a:ln w="25400">
            <a:solidFill>
              <a:srgbClr val="010101"/>
            </a:solidFill>
          </a:ln>
        </p:spPr>
        <p:txBody>
          <a:bodyPr wrap="square" lIns="0" tIns="0" rIns="0" bIns="0" rtlCol="0"/>
          <a:lstStyle/>
          <a:p>
            <a:endParaRPr/>
          </a:p>
        </p:txBody>
      </p:sp>
      <p:sp>
        <p:nvSpPr>
          <p:cNvPr id="22" name="object 22"/>
          <p:cNvSpPr txBox="1"/>
          <p:nvPr/>
        </p:nvSpPr>
        <p:spPr>
          <a:xfrm>
            <a:off x="2160523" y="5952996"/>
            <a:ext cx="1409700" cy="574040"/>
          </a:xfrm>
          <a:prstGeom prst="rect">
            <a:avLst/>
          </a:prstGeom>
        </p:spPr>
        <p:txBody>
          <a:bodyPr vert="horz" wrap="square" lIns="0" tIns="12700" rIns="0" bIns="0" rtlCol="0">
            <a:spAutoFit/>
          </a:bodyPr>
          <a:lstStyle/>
          <a:p>
            <a:pPr marL="262890" marR="5080" indent="-250825">
              <a:lnSpc>
                <a:spcPct val="100000"/>
              </a:lnSpc>
              <a:spcBef>
                <a:spcPts val="100"/>
              </a:spcBef>
            </a:pPr>
            <a:r>
              <a:rPr sz="1800" dirty="0">
                <a:latin typeface="Arial"/>
                <a:cs typeface="Arial"/>
              </a:rPr>
              <a:t>Main</a:t>
            </a:r>
            <a:r>
              <a:rPr sz="1800" spc="-105" dirty="0">
                <a:latin typeface="Arial"/>
                <a:cs typeface="Arial"/>
              </a:rPr>
              <a:t> </a:t>
            </a:r>
            <a:r>
              <a:rPr sz="1800" dirty="0">
                <a:latin typeface="Arial"/>
                <a:cs typeface="Arial"/>
              </a:rPr>
              <a:t>memory  </a:t>
            </a:r>
            <a:r>
              <a:rPr sz="1800" spc="-5" dirty="0">
                <a:solidFill>
                  <a:srgbClr val="0000FF"/>
                </a:solidFill>
                <a:latin typeface="Arial"/>
                <a:cs typeface="Arial"/>
              </a:rPr>
              <a:t>x=15213</a:t>
            </a:r>
            <a:endParaRPr sz="1800">
              <a:latin typeface="Arial"/>
              <a:cs typeface="Arial"/>
            </a:endParaRPr>
          </a:p>
        </p:txBody>
      </p:sp>
      <p:sp>
        <p:nvSpPr>
          <p:cNvPr id="23" name="object 23"/>
          <p:cNvSpPr/>
          <p:nvPr/>
        </p:nvSpPr>
        <p:spPr>
          <a:xfrm>
            <a:off x="1447800" y="3429000"/>
            <a:ext cx="0" cy="304800"/>
          </a:xfrm>
          <a:custGeom>
            <a:avLst/>
            <a:gdLst/>
            <a:ahLst/>
            <a:cxnLst/>
            <a:rect l="l" t="t" r="r" b="b"/>
            <a:pathLst>
              <a:path h="304800">
                <a:moveTo>
                  <a:pt x="0" y="0"/>
                </a:moveTo>
                <a:lnTo>
                  <a:pt x="0" y="304800"/>
                </a:lnTo>
              </a:path>
            </a:pathLst>
          </a:custGeom>
          <a:ln w="25400">
            <a:solidFill>
              <a:srgbClr val="010101"/>
            </a:solidFill>
          </a:ln>
        </p:spPr>
        <p:txBody>
          <a:bodyPr wrap="square" lIns="0" tIns="0" rIns="0" bIns="0" rtlCol="0"/>
          <a:lstStyle/>
          <a:p>
            <a:endParaRPr/>
          </a:p>
        </p:txBody>
      </p:sp>
      <p:sp>
        <p:nvSpPr>
          <p:cNvPr id="24" name="object 24"/>
          <p:cNvSpPr/>
          <p:nvPr/>
        </p:nvSpPr>
        <p:spPr>
          <a:xfrm>
            <a:off x="3352800" y="3429000"/>
            <a:ext cx="0" cy="304800"/>
          </a:xfrm>
          <a:custGeom>
            <a:avLst/>
            <a:gdLst/>
            <a:ahLst/>
            <a:cxnLst/>
            <a:rect l="l" t="t" r="r" b="b"/>
            <a:pathLst>
              <a:path h="304800">
                <a:moveTo>
                  <a:pt x="0" y="0"/>
                </a:moveTo>
                <a:lnTo>
                  <a:pt x="0" y="304800"/>
                </a:lnTo>
              </a:path>
            </a:pathLst>
          </a:custGeom>
          <a:ln w="25400">
            <a:solidFill>
              <a:srgbClr val="010101"/>
            </a:solidFill>
          </a:ln>
        </p:spPr>
        <p:txBody>
          <a:bodyPr wrap="square" lIns="0" tIns="0" rIns="0" bIns="0" rtlCol="0"/>
          <a:lstStyle/>
          <a:p>
            <a:endParaRPr/>
          </a:p>
        </p:txBody>
      </p:sp>
      <p:sp>
        <p:nvSpPr>
          <p:cNvPr id="25" name="object 25"/>
          <p:cNvSpPr/>
          <p:nvPr/>
        </p:nvSpPr>
        <p:spPr>
          <a:xfrm>
            <a:off x="5334000" y="3429000"/>
            <a:ext cx="0" cy="304800"/>
          </a:xfrm>
          <a:custGeom>
            <a:avLst/>
            <a:gdLst/>
            <a:ahLst/>
            <a:cxnLst/>
            <a:rect l="l" t="t" r="r" b="b"/>
            <a:pathLst>
              <a:path h="304800">
                <a:moveTo>
                  <a:pt x="0" y="0"/>
                </a:moveTo>
                <a:lnTo>
                  <a:pt x="0" y="304800"/>
                </a:lnTo>
              </a:path>
            </a:pathLst>
          </a:custGeom>
          <a:ln w="25400">
            <a:solidFill>
              <a:srgbClr val="010101"/>
            </a:solidFill>
          </a:ln>
        </p:spPr>
        <p:txBody>
          <a:bodyPr wrap="square" lIns="0" tIns="0" rIns="0" bIns="0" rtlCol="0"/>
          <a:lstStyle/>
          <a:p>
            <a:endParaRPr/>
          </a:p>
        </p:txBody>
      </p:sp>
      <p:sp>
        <p:nvSpPr>
          <p:cNvPr id="26" name="object 26"/>
          <p:cNvSpPr/>
          <p:nvPr/>
        </p:nvSpPr>
        <p:spPr>
          <a:xfrm>
            <a:off x="7239000" y="3429000"/>
            <a:ext cx="0" cy="304800"/>
          </a:xfrm>
          <a:custGeom>
            <a:avLst/>
            <a:gdLst/>
            <a:ahLst/>
            <a:cxnLst/>
            <a:rect l="l" t="t" r="r" b="b"/>
            <a:pathLst>
              <a:path h="304800">
                <a:moveTo>
                  <a:pt x="0" y="0"/>
                </a:moveTo>
                <a:lnTo>
                  <a:pt x="0" y="304800"/>
                </a:lnTo>
              </a:path>
            </a:pathLst>
          </a:custGeom>
          <a:ln w="25400">
            <a:solidFill>
              <a:srgbClr val="010101"/>
            </a:solidFill>
          </a:ln>
        </p:spPr>
        <p:txBody>
          <a:bodyPr wrap="square" lIns="0" tIns="0" rIns="0" bIns="0" rtlCol="0"/>
          <a:lstStyle/>
          <a:p>
            <a:endParaRPr/>
          </a:p>
        </p:txBody>
      </p:sp>
      <p:sp>
        <p:nvSpPr>
          <p:cNvPr id="27" name="object 27"/>
          <p:cNvSpPr/>
          <p:nvPr/>
        </p:nvSpPr>
        <p:spPr>
          <a:xfrm>
            <a:off x="1524000" y="5257800"/>
            <a:ext cx="6096000" cy="0"/>
          </a:xfrm>
          <a:custGeom>
            <a:avLst/>
            <a:gdLst/>
            <a:ahLst/>
            <a:cxnLst/>
            <a:rect l="l" t="t" r="r" b="b"/>
            <a:pathLst>
              <a:path w="6096000">
                <a:moveTo>
                  <a:pt x="0" y="0"/>
                </a:moveTo>
                <a:lnTo>
                  <a:pt x="6096000" y="0"/>
                </a:lnTo>
              </a:path>
            </a:pathLst>
          </a:custGeom>
          <a:ln w="25400">
            <a:solidFill>
              <a:srgbClr val="010101"/>
            </a:solidFill>
          </a:ln>
        </p:spPr>
        <p:txBody>
          <a:bodyPr wrap="square" lIns="0" tIns="0" rIns="0" bIns="0" rtlCol="0"/>
          <a:lstStyle/>
          <a:p>
            <a:endParaRPr/>
          </a:p>
        </p:txBody>
      </p:sp>
      <p:sp>
        <p:nvSpPr>
          <p:cNvPr id="28" name="object 28"/>
          <p:cNvSpPr/>
          <p:nvPr/>
        </p:nvSpPr>
        <p:spPr>
          <a:xfrm>
            <a:off x="1524000" y="4953000"/>
            <a:ext cx="0" cy="304800"/>
          </a:xfrm>
          <a:custGeom>
            <a:avLst/>
            <a:gdLst/>
            <a:ahLst/>
            <a:cxnLst/>
            <a:rect l="l" t="t" r="r" b="b"/>
            <a:pathLst>
              <a:path h="304800">
                <a:moveTo>
                  <a:pt x="0" y="304800"/>
                </a:moveTo>
                <a:lnTo>
                  <a:pt x="0" y="0"/>
                </a:lnTo>
              </a:path>
            </a:pathLst>
          </a:custGeom>
          <a:ln w="25400">
            <a:solidFill>
              <a:srgbClr val="010101"/>
            </a:solidFill>
          </a:ln>
        </p:spPr>
        <p:txBody>
          <a:bodyPr wrap="square" lIns="0" tIns="0" rIns="0" bIns="0" rtlCol="0"/>
          <a:lstStyle/>
          <a:p>
            <a:endParaRPr/>
          </a:p>
        </p:txBody>
      </p:sp>
      <p:sp>
        <p:nvSpPr>
          <p:cNvPr id="29" name="object 29"/>
          <p:cNvSpPr/>
          <p:nvPr/>
        </p:nvSpPr>
        <p:spPr>
          <a:xfrm>
            <a:off x="7620000" y="4953000"/>
            <a:ext cx="0" cy="304800"/>
          </a:xfrm>
          <a:custGeom>
            <a:avLst/>
            <a:gdLst/>
            <a:ahLst/>
            <a:cxnLst/>
            <a:rect l="l" t="t" r="r" b="b"/>
            <a:pathLst>
              <a:path h="304800">
                <a:moveTo>
                  <a:pt x="0" y="304800"/>
                </a:moveTo>
                <a:lnTo>
                  <a:pt x="0" y="0"/>
                </a:lnTo>
              </a:path>
            </a:pathLst>
          </a:custGeom>
          <a:ln w="25400">
            <a:solidFill>
              <a:srgbClr val="010101"/>
            </a:solidFill>
          </a:ln>
        </p:spPr>
        <p:txBody>
          <a:bodyPr wrap="square" lIns="0" tIns="0" rIns="0" bIns="0" rtlCol="0"/>
          <a:lstStyle/>
          <a:p>
            <a:endParaRPr/>
          </a:p>
        </p:txBody>
      </p:sp>
      <p:sp>
        <p:nvSpPr>
          <p:cNvPr id="30" name="object 30"/>
          <p:cNvSpPr/>
          <p:nvPr/>
        </p:nvSpPr>
        <p:spPr>
          <a:xfrm>
            <a:off x="3352800" y="4953000"/>
            <a:ext cx="0" cy="304800"/>
          </a:xfrm>
          <a:custGeom>
            <a:avLst/>
            <a:gdLst/>
            <a:ahLst/>
            <a:cxnLst/>
            <a:rect l="l" t="t" r="r" b="b"/>
            <a:pathLst>
              <a:path h="304800">
                <a:moveTo>
                  <a:pt x="0" y="0"/>
                </a:moveTo>
                <a:lnTo>
                  <a:pt x="0" y="304800"/>
                </a:lnTo>
              </a:path>
            </a:pathLst>
          </a:custGeom>
          <a:ln w="25400">
            <a:solidFill>
              <a:srgbClr val="010101"/>
            </a:solidFill>
          </a:ln>
        </p:spPr>
        <p:txBody>
          <a:bodyPr wrap="square" lIns="0" tIns="0" rIns="0" bIns="0" rtlCol="0"/>
          <a:lstStyle/>
          <a:p>
            <a:endParaRPr/>
          </a:p>
        </p:txBody>
      </p:sp>
      <p:sp>
        <p:nvSpPr>
          <p:cNvPr id="31" name="object 31"/>
          <p:cNvSpPr/>
          <p:nvPr/>
        </p:nvSpPr>
        <p:spPr>
          <a:xfrm>
            <a:off x="5334000" y="4953000"/>
            <a:ext cx="0" cy="304800"/>
          </a:xfrm>
          <a:custGeom>
            <a:avLst/>
            <a:gdLst/>
            <a:ahLst/>
            <a:cxnLst/>
            <a:rect l="l" t="t" r="r" b="b"/>
            <a:pathLst>
              <a:path h="304800">
                <a:moveTo>
                  <a:pt x="0" y="0"/>
                </a:moveTo>
                <a:lnTo>
                  <a:pt x="0" y="304800"/>
                </a:lnTo>
              </a:path>
            </a:pathLst>
          </a:custGeom>
          <a:ln w="25400">
            <a:solidFill>
              <a:srgbClr val="010101"/>
            </a:solidFill>
          </a:ln>
        </p:spPr>
        <p:txBody>
          <a:bodyPr wrap="square" lIns="0" tIns="0" rIns="0" bIns="0" rtlCol="0"/>
          <a:lstStyle/>
          <a:p>
            <a:endParaRPr/>
          </a:p>
        </p:txBody>
      </p:sp>
      <p:sp>
        <p:nvSpPr>
          <p:cNvPr id="32" name="object 32"/>
          <p:cNvSpPr/>
          <p:nvPr/>
        </p:nvSpPr>
        <p:spPr>
          <a:xfrm>
            <a:off x="2743200" y="5257800"/>
            <a:ext cx="0" cy="381000"/>
          </a:xfrm>
          <a:custGeom>
            <a:avLst/>
            <a:gdLst/>
            <a:ahLst/>
            <a:cxnLst/>
            <a:rect l="l" t="t" r="r" b="b"/>
            <a:pathLst>
              <a:path h="381000">
                <a:moveTo>
                  <a:pt x="0" y="0"/>
                </a:moveTo>
                <a:lnTo>
                  <a:pt x="0" y="381000"/>
                </a:lnTo>
              </a:path>
            </a:pathLst>
          </a:custGeom>
          <a:ln w="25400">
            <a:solidFill>
              <a:srgbClr val="010101"/>
            </a:solidFill>
          </a:ln>
        </p:spPr>
        <p:txBody>
          <a:bodyPr wrap="square" lIns="0" tIns="0" rIns="0" bIns="0" rtlCol="0"/>
          <a:lstStyle/>
          <a:p>
            <a:endParaRPr/>
          </a:p>
        </p:txBody>
      </p:sp>
      <p:sp>
        <p:nvSpPr>
          <p:cNvPr id="33" name="object 33"/>
          <p:cNvSpPr/>
          <p:nvPr/>
        </p:nvSpPr>
        <p:spPr>
          <a:xfrm>
            <a:off x="457200" y="1905000"/>
            <a:ext cx="7848600" cy="3505200"/>
          </a:xfrm>
          <a:custGeom>
            <a:avLst/>
            <a:gdLst/>
            <a:ahLst/>
            <a:cxnLst/>
            <a:rect l="l" t="t" r="r" b="b"/>
            <a:pathLst>
              <a:path w="7848600" h="3505200">
                <a:moveTo>
                  <a:pt x="0" y="0"/>
                </a:moveTo>
                <a:lnTo>
                  <a:pt x="0" y="3505200"/>
                </a:lnTo>
                <a:lnTo>
                  <a:pt x="7848600" y="3505199"/>
                </a:lnTo>
                <a:lnTo>
                  <a:pt x="7848600" y="0"/>
                </a:lnTo>
                <a:lnTo>
                  <a:pt x="0" y="0"/>
                </a:lnTo>
                <a:close/>
              </a:path>
            </a:pathLst>
          </a:custGeom>
          <a:ln w="25400">
            <a:solidFill>
              <a:srgbClr val="018001"/>
            </a:solidFill>
          </a:ln>
        </p:spPr>
        <p:txBody>
          <a:bodyPr wrap="square" lIns="0" tIns="0" rIns="0" bIns="0" rtlCol="0"/>
          <a:lstStyle/>
          <a:p>
            <a:endParaRPr/>
          </a:p>
        </p:txBody>
      </p:sp>
      <p:sp>
        <p:nvSpPr>
          <p:cNvPr id="34" name="object 34"/>
          <p:cNvSpPr txBox="1"/>
          <p:nvPr/>
        </p:nvSpPr>
        <p:spPr>
          <a:xfrm>
            <a:off x="6327902" y="5511800"/>
            <a:ext cx="1845310" cy="361315"/>
          </a:xfrm>
          <a:prstGeom prst="rect">
            <a:avLst/>
          </a:prstGeom>
        </p:spPr>
        <p:txBody>
          <a:bodyPr vert="horz" wrap="square" lIns="0" tIns="12700" rIns="0" bIns="0" rtlCol="0">
            <a:spAutoFit/>
          </a:bodyPr>
          <a:lstStyle/>
          <a:p>
            <a:pPr marL="12700">
              <a:lnSpc>
                <a:spcPct val="100000"/>
              </a:lnSpc>
              <a:spcBef>
                <a:spcPts val="100"/>
              </a:spcBef>
            </a:pPr>
            <a:r>
              <a:rPr sz="2200" dirty="0">
                <a:solidFill>
                  <a:srgbClr val="008000"/>
                </a:solidFill>
                <a:latin typeface="Arial"/>
                <a:cs typeface="Arial"/>
              </a:rPr>
              <a:t>multi-core</a:t>
            </a:r>
            <a:r>
              <a:rPr sz="2200" spc="-75" dirty="0">
                <a:solidFill>
                  <a:srgbClr val="008000"/>
                </a:solidFill>
                <a:latin typeface="Arial"/>
                <a:cs typeface="Arial"/>
              </a:rPr>
              <a:t> </a:t>
            </a:r>
            <a:r>
              <a:rPr sz="2200" dirty="0">
                <a:solidFill>
                  <a:srgbClr val="008000"/>
                </a:solidFill>
                <a:latin typeface="Arial"/>
                <a:cs typeface="Arial"/>
              </a:rPr>
              <a:t>chip</a:t>
            </a:r>
            <a:endParaRPr sz="2200">
              <a:latin typeface="Arial"/>
              <a:cs typeface="Arial"/>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356345" y="6273800"/>
            <a:ext cx="251460" cy="269875"/>
          </a:xfrm>
          <a:prstGeom prst="rect">
            <a:avLst/>
          </a:prstGeom>
        </p:spPr>
        <p:txBody>
          <a:bodyPr vert="horz" wrap="square" lIns="0" tIns="12700" rIns="0" bIns="0" rtlCol="0">
            <a:spAutoFit/>
          </a:bodyPr>
          <a:lstStyle/>
          <a:p>
            <a:pPr marL="12700">
              <a:lnSpc>
                <a:spcPct val="100000"/>
              </a:lnSpc>
              <a:spcBef>
                <a:spcPts val="100"/>
              </a:spcBef>
            </a:pPr>
            <a:r>
              <a:rPr sz="1600" spc="-5" dirty="0">
                <a:latin typeface="Arial"/>
                <a:cs typeface="Arial"/>
              </a:rPr>
              <a:t>45</a:t>
            </a:r>
            <a:endParaRPr sz="1600">
              <a:latin typeface="Arial"/>
              <a:cs typeface="Arial"/>
            </a:endParaRPr>
          </a:p>
        </p:txBody>
      </p:sp>
      <p:sp>
        <p:nvSpPr>
          <p:cNvPr id="3" name="object 3"/>
          <p:cNvSpPr txBox="1">
            <a:spLocks noGrp="1"/>
          </p:cNvSpPr>
          <p:nvPr>
            <p:ph type="title"/>
          </p:nvPr>
        </p:nvSpPr>
        <p:spPr>
          <a:xfrm>
            <a:off x="782066" y="208280"/>
            <a:ext cx="7579995" cy="695960"/>
          </a:xfrm>
          <a:prstGeom prst="rect">
            <a:avLst/>
          </a:prstGeom>
        </p:spPr>
        <p:txBody>
          <a:bodyPr vert="horz" wrap="square" lIns="0" tIns="12065" rIns="0" bIns="0" rtlCol="0">
            <a:spAutoFit/>
          </a:bodyPr>
          <a:lstStyle/>
          <a:p>
            <a:pPr marL="12700">
              <a:lnSpc>
                <a:spcPct val="100000"/>
              </a:lnSpc>
              <a:spcBef>
                <a:spcPts val="95"/>
              </a:spcBef>
            </a:pPr>
            <a:r>
              <a:rPr sz="4400" spc="-5" dirty="0"/>
              <a:t>The cache coherence</a:t>
            </a:r>
            <a:r>
              <a:rPr sz="4400" spc="20" dirty="0"/>
              <a:t> </a:t>
            </a:r>
            <a:r>
              <a:rPr sz="4400" spc="-5" dirty="0"/>
              <a:t>problem</a:t>
            </a:r>
            <a:endParaRPr sz="4400"/>
          </a:p>
        </p:txBody>
      </p:sp>
      <p:sp>
        <p:nvSpPr>
          <p:cNvPr id="4" name="object 4"/>
          <p:cNvSpPr txBox="1"/>
          <p:nvPr/>
        </p:nvSpPr>
        <p:spPr>
          <a:xfrm>
            <a:off x="460501" y="1165351"/>
            <a:ext cx="6609080" cy="513080"/>
          </a:xfrm>
          <a:prstGeom prst="rect">
            <a:avLst/>
          </a:prstGeom>
        </p:spPr>
        <p:txBody>
          <a:bodyPr vert="horz" wrap="square" lIns="0" tIns="12065" rIns="0" bIns="0" rtlCol="0">
            <a:spAutoFit/>
          </a:bodyPr>
          <a:lstStyle/>
          <a:p>
            <a:pPr marL="12700">
              <a:lnSpc>
                <a:spcPct val="100000"/>
              </a:lnSpc>
              <a:spcBef>
                <a:spcPts val="95"/>
              </a:spcBef>
            </a:pPr>
            <a:r>
              <a:rPr sz="3200" spc="-5" dirty="0">
                <a:latin typeface="Arial"/>
                <a:cs typeface="Arial"/>
              </a:rPr>
              <a:t>Core 1 writes to x, </a:t>
            </a:r>
            <a:r>
              <a:rPr sz="3200" spc="-10" dirty="0">
                <a:latin typeface="Arial"/>
                <a:cs typeface="Arial"/>
              </a:rPr>
              <a:t>setting </a:t>
            </a:r>
            <a:r>
              <a:rPr sz="3200" spc="-5" dirty="0">
                <a:latin typeface="Arial"/>
                <a:cs typeface="Arial"/>
              </a:rPr>
              <a:t>it to</a:t>
            </a:r>
            <a:r>
              <a:rPr sz="3200" spc="-30" dirty="0">
                <a:latin typeface="Arial"/>
                <a:cs typeface="Arial"/>
              </a:rPr>
              <a:t> </a:t>
            </a:r>
            <a:r>
              <a:rPr sz="3200" spc="-10" dirty="0">
                <a:latin typeface="Arial"/>
                <a:cs typeface="Arial"/>
              </a:rPr>
              <a:t>21660</a:t>
            </a:r>
            <a:endParaRPr sz="3200">
              <a:latin typeface="Arial"/>
              <a:cs typeface="Arial"/>
            </a:endParaRPr>
          </a:p>
        </p:txBody>
      </p:sp>
      <p:sp>
        <p:nvSpPr>
          <p:cNvPr id="5" name="object 5"/>
          <p:cNvSpPr/>
          <p:nvPr/>
        </p:nvSpPr>
        <p:spPr>
          <a:xfrm>
            <a:off x="838200" y="2133600"/>
            <a:ext cx="1295400" cy="1295400"/>
          </a:xfrm>
          <a:custGeom>
            <a:avLst/>
            <a:gdLst/>
            <a:ahLst/>
            <a:cxnLst/>
            <a:rect l="l" t="t" r="r" b="b"/>
            <a:pathLst>
              <a:path w="1295400" h="1295400">
                <a:moveTo>
                  <a:pt x="647699" y="0"/>
                </a:moveTo>
                <a:lnTo>
                  <a:pt x="599403" y="1778"/>
                </a:lnTo>
                <a:lnTo>
                  <a:pt x="552063" y="7030"/>
                </a:lnTo>
                <a:lnTo>
                  <a:pt x="505806" y="15629"/>
                </a:lnTo>
                <a:lnTo>
                  <a:pt x="460758" y="27450"/>
                </a:lnTo>
                <a:lnTo>
                  <a:pt x="417045" y="42366"/>
                </a:lnTo>
                <a:lnTo>
                  <a:pt x="374791" y="60253"/>
                </a:lnTo>
                <a:lnTo>
                  <a:pt x="334124" y="80984"/>
                </a:lnTo>
                <a:lnTo>
                  <a:pt x="295169" y="104433"/>
                </a:lnTo>
                <a:lnTo>
                  <a:pt x="258051" y="130475"/>
                </a:lnTo>
                <a:lnTo>
                  <a:pt x="222897" y="158983"/>
                </a:lnTo>
                <a:lnTo>
                  <a:pt x="189833" y="189833"/>
                </a:lnTo>
                <a:lnTo>
                  <a:pt x="158983" y="222897"/>
                </a:lnTo>
                <a:lnTo>
                  <a:pt x="130475" y="258051"/>
                </a:lnTo>
                <a:lnTo>
                  <a:pt x="104433" y="295169"/>
                </a:lnTo>
                <a:lnTo>
                  <a:pt x="80984" y="334124"/>
                </a:lnTo>
                <a:lnTo>
                  <a:pt x="60253" y="374791"/>
                </a:lnTo>
                <a:lnTo>
                  <a:pt x="42366" y="417045"/>
                </a:lnTo>
                <a:lnTo>
                  <a:pt x="27450" y="460758"/>
                </a:lnTo>
                <a:lnTo>
                  <a:pt x="15629" y="505806"/>
                </a:lnTo>
                <a:lnTo>
                  <a:pt x="7030" y="552063"/>
                </a:lnTo>
                <a:lnTo>
                  <a:pt x="1778" y="599403"/>
                </a:lnTo>
                <a:lnTo>
                  <a:pt x="0" y="647700"/>
                </a:lnTo>
                <a:lnTo>
                  <a:pt x="1778" y="695996"/>
                </a:lnTo>
                <a:lnTo>
                  <a:pt x="7030" y="743336"/>
                </a:lnTo>
                <a:lnTo>
                  <a:pt x="15629" y="789593"/>
                </a:lnTo>
                <a:lnTo>
                  <a:pt x="27450" y="834641"/>
                </a:lnTo>
                <a:lnTo>
                  <a:pt x="42366" y="878354"/>
                </a:lnTo>
                <a:lnTo>
                  <a:pt x="60253" y="920608"/>
                </a:lnTo>
                <a:lnTo>
                  <a:pt x="80984" y="961275"/>
                </a:lnTo>
                <a:lnTo>
                  <a:pt x="104433" y="1000230"/>
                </a:lnTo>
                <a:lnTo>
                  <a:pt x="130475" y="1037348"/>
                </a:lnTo>
                <a:lnTo>
                  <a:pt x="158983" y="1072502"/>
                </a:lnTo>
                <a:lnTo>
                  <a:pt x="189833" y="1105566"/>
                </a:lnTo>
                <a:lnTo>
                  <a:pt x="222897" y="1136416"/>
                </a:lnTo>
                <a:lnTo>
                  <a:pt x="258051" y="1164924"/>
                </a:lnTo>
                <a:lnTo>
                  <a:pt x="295169" y="1190966"/>
                </a:lnTo>
                <a:lnTo>
                  <a:pt x="334124" y="1214415"/>
                </a:lnTo>
                <a:lnTo>
                  <a:pt x="374791" y="1235146"/>
                </a:lnTo>
                <a:lnTo>
                  <a:pt x="417045" y="1253033"/>
                </a:lnTo>
                <a:lnTo>
                  <a:pt x="460758" y="1267949"/>
                </a:lnTo>
                <a:lnTo>
                  <a:pt x="505806" y="1279770"/>
                </a:lnTo>
                <a:lnTo>
                  <a:pt x="552063" y="1288369"/>
                </a:lnTo>
                <a:lnTo>
                  <a:pt x="599403" y="1293621"/>
                </a:lnTo>
                <a:lnTo>
                  <a:pt x="647700" y="1295400"/>
                </a:lnTo>
                <a:lnTo>
                  <a:pt x="695996" y="1293621"/>
                </a:lnTo>
                <a:lnTo>
                  <a:pt x="743336" y="1288369"/>
                </a:lnTo>
                <a:lnTo>
                  <a:pt x="789593" y="1279770"/>
                </a:lnTo>
                <a:lnTo>
                  <a:pt x="834641" y="1267949"/>
                </a:lnTo>
                <a:lnTo>
                  <a:pt x="878354" y="1253033"/>
                </a:lnTo>
                <a:lnTo>
                  <a:pt x="920608" y="1235146"/>
                </a:lnTo>
                <a:lnTo>
                  <a:pt x="961275" y="1214415"/>
                </a:lnTo>
                <a:lnTo>
                  <a:pt x="1000230" y="1190966"/>
                </a:lnTo>
                <a:lnTo>
                  <a:pt x="1037348" y="1164924"/>
                </a:lnTo>
                <a:lnTo>
                  <a:pt x="1072502" y="1136416"/>
                </a:lnTo>
                <a:lnTo>
                  <a:pt x="1105566" y="1105566"/>
                </a:lnTo>
                <a:lnTo>
                  <a:pt x="1136416" y="1072502"/>
                </a:lnTo>
                <a:lnTo>
                  <a:pt x="1164924" y="1037348"/>
                </a:lnTo>
                <a:lnTo>
                  <a:pt x="1190966" y="1000230"/>
                </a:lnTo>
                <a:lnTo>
                  <a:pt x="1214415" y="961275"/>
                </a:lnTo>
                <a:lnTo>
                  <a:pt x="1235146" y="920608"/>
                </a:lnTo>
                <a:lnTo>
                  <a:pt x="1253033" y="878354"/>
                </a:lnTo>
                <a:lnTo>
                  <a:pt x="1267949" y="834641"/>
                </a:lnTo>
                <a:lnTo>
                  <a:pt x="1279770" y="789593"/>
                </a:lnTo>
                <a:lnTo>
                  <a:pt x="1288369" y="743336"/>
                </a:lnTo>
                <a:lnTo>
                  <a:pt x="1293621" y="695996"/>
                </a:lnTo>
                <a:lnTo>
                  <a:pt x="1295400" y="647700"/>
                </a:lnTo>
                <a:lnTo>
                  <a:pt x="1293621" y="599403"/>
                </a:lnTo>
                <a:lnTo>
                  <a:pt x="1288369" y="552063"/>
                </a:lnTo>
                <a:lnTo>
                  <a:pt x="1279770" y="505806"/>
                </a:lnTo>
                <a:lnTo>
                  <a:pt x="1267949" y="460758"/>
                </a:lnTo>
                <a:lnTo>
                  <a:pt x="1253033" y="417045"/>
                </a:lnTo>
                <a:lnTo>
                  <a:pt x="1235146" y="374791"/>
                </a:lnTo>
                <a:lnTo>
                  <a:pt x="1214415" y="334124"/>
                </a:lnTo>
                <a:lnTo>
                  <a:pt x="1190966" y="295169"/>
                </a:lnTo>
                <a:lnTo>
                  <a:pt x="1164924" y="258051"/>
                </a:lnTo>
                <a:lnTo>
                  <a:pt x="1136416" y="222897"/>
                </a:lnTo>
                <a:lnTo>
                  <a:pt x="1105566" y="189833"/>
                </a:lnTo>
                <a:lnTo>
                  <a:pt x="1072502" y="158983"/>
                </a:lnTo>
                <a:lnTo>
                  <a:pt x="1037348" y="130475"/>
                </a:lnTo>
                <a:lnTo>
                  <a:pt x="1000230" y="104433"/>
                </a:lnTo>
                <a:lnTo>
                  <a:pt x="961275" y="80984"/>
                </a:lnTo>
                <a:lnTo>
                  <a:pt x="920608" y="60253"/>
                </a:lnTo>
                <a:lnTo>
                  <a:pt x="878354" y="42366"/>
                </a:lnTo>
                <a:lnTo>
                  <a:pt x="834641" y="27450"/>
                </a:lnTo>
                <a:lnTo>
                  <a:pt x="789593" y="15629"/>
                </a:lnTo>
                <a:lnTo>
                  <a:pt x="743336" y="7030"/>
                </a:lnTo>
                <a:lnTo>
                  <a:pt x="695996" y="1778"/>
                </a:lnTo>
                <a:lnTo>
                  <a:pt x="647699" y="0"/>
                </a:lnTo>
                <a:close/>
              </a:path>
            </a:pathLst>
          </a:custGeom>
          <a:ln w="25400">
            <a:solidFill>
              <a:srgbClr val="010101"/>
            </a:solidFill>
          </a:ln>
        </p:spPr>
        <p:txBody>
          <a:bodyPr wrap="square" lIns="0" tIns="0" rIns="0" bIns="0" rtlCol="0"/>
          <a:lstStyle/>
          <a:p>
            <a:endParaRPr/>
          </a:p>
        </p:txBody>
      </p:sp>
      <p:sp>
        <p:nvSpPr>
          <p:cNvPr id="6" name="object 6"/>
          <p:cNvSpPr txBox="1"/>
          <p:nvPr/>
        </p:nvSpPr>
        <p:spPr>
          <a:xfrm>
            <a:off x="1124203" y="2614676"/>
            <a:ext cx="7118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Core</a:t>
            </a:r>
            <a:r>
              <a:rPr sz="1800" spc="-85" dirty="0">
                <a:latin typeface="Arial"/>
                <a:cs typeface="Arial"/>
              </a:rPr>
              <a:t> </a:t>
            </a:r>
            <a:r>
              <a:rPr sz="1800" dirty="0">
                <a:latin typeface="Arial"/>
                <a:cs typeface="Arial"/>
              </a:rPr>
              <a:t>1</a:t>
            </a:r>
            <a:endParaRPr sz="1800">
              <a:latin typeface="Arial"/>
              <a:cs typeface="Arial"/>
            </a:endParaRPr>
          </a:p>
        </p:txBody>
      </p:sp>
      <p:sp>
        <p:nvSpPr>
          <p:cNvPr id="7" name="object 7"/>
          <p:cNvSpPr/>
          <p:nvPr/>
        </p:nvSpPr>
        <p:spPr>
          <a:xfrm>
            <a:off x="2743200" y="2133600"/>
            <a:ext cx="1295400" cy="1295400"/>
          </a:xfrm>
          <a:custGeom>
            <a:avLst/>
            <a:gdLst/>
            <a:ahLst/>
            <a:cxnLst/>
            <a:rect l="l" t="t" r="r" b="b"/>
            <a:pathLst>
              <a:path w="1295400" h="1295400">
                <a:moveTo>
                  <a:pt x="647699" y="0"/>
                </a:moveTo>
                <a:lnTo>
                  <a:pt x="599403" y="1778"/>
                </a:lnTo>
                <a:lnTo>
                  <a:pt x="552063" y="7030"/>
                </a:lnTo>
                <a:lnTo>
                  <a:pt x="505806" y="15629"/>
                </a:lnTo>
                <a:lnTo>
                  <a:pt x="460758" y="27450"/>
                </a:lnTo>
                <a:lnTo>
                  <a:pt x="417045" y="42366"/>
                </a:lnTo>
                <a:lnTo>
                  <a:pt x="374791" y="60253"/>
                </a:lnTo>
                <a:lnTo>
                  <a:pt x="334124" y="80984"/>
                </a:lnTo>
                <a:lnTo>
                  <a:pt x="295169" y="104433"/>
                </a:lnTo>
                <a:lnTo>
                  <a:pt x="258051" y="130475"/>
                </a:lnTo>
                <a:lnTo>
                  <a:pt x="222897" y="158983"/>
                </a:lnTo>
                <a:lnTo>
                  <a:pt x="189833" y="189833"/>
                </a:lnTo>
                <a:lnTo>
                  <a:pt x="158983" y="222897"/>
                </a:lnTo>
                <a:lnTo>
                  <a:pt x="130475" y="258051"/>
                </a:lnTo>
                <a:lnTo>
                  <a:pt x="104433" y="295169"/>
                </a:lnTo>
                <a:lnTo>
                  <a:pt x="80984" y="334124"/>
                </a:lnTo>
                <a:lnTo>
                  <a:pt x="60253" y="374791"/>
                </a:lnTo>
                <a:lnTo>
                  <a:pt x="42366" y="417045"/>
                </a:lnTo>
                <a:lnTo>
                  <a:pt x="27450" y="460758"/>
                </a:lnTo>
                <a:lnTo>
                  <a:pt x="15629" y="505806"/>
                </a:lnTo>
                <a:lnTo>
                  <a:pt x="7030" y="552063"/>
                </a:lnTo>
                <a:lnTo>
                  <a:pt x="1778" y="599403"/>
                </a:lnTo>
                <a:lnTo>
                  <a:pt x="0" y="647699"/>
                </a:lnTo>
                <a:lnTo>
                  <a:pt x="1778" y="695996"/>
                </a:lnTo>
                <a:lnTo>
                  <a:pt x="7030" y="743336"/>
                </a:lnTo>
                <a:lnTo>
                  <a:pt x="15629" y="789593"/>
                </a:lnTo>
                <a:lnTo>
                  <a:pt x="27450" y="834641"/>
                </a:lnTo>
                <a:lnTo>
                  <a:pt x="42366" y="878354"/>
                </a:lnTo>
                <a:lnTo>
                  <a:pt x="60253" y="920608"/>
                </a:lnTo>
                <a:lnTo>
                  <a:pt x="80984" y="961275"/>
                </a:lnTo>
                <a:lnTo>
                  <a:pt x="104433" y="1000230"/>
                </a:lnTo>
                <a:lnTo>
                  <a:pt x="130475" y="1037348"/>
                </a:lnTo>
                <a:lnTo>
                  <a:pt x="158983" y="1072502"/>
                </a:lnTo>
                <a:lnTo>
                  <a:pt x="189833" y="1105566"/>
                </a:lnTo>
                <a:lnTo>
                  <a:pt x="222897" y="1136416"/>
                </a:lnTo>
                <a:lnTo>
                  <a:pt x="258051" y="1164924"/>
                </a:lnTo>
                <a:lnTo>
                  <a:pt x="295169" y="1190966"/>
                </a:lnTo>
                <a:lnTo>
                  <a:pt x="334124" y="1214415"/>
                </a:lnTo>
                <a:lnTo>
                  <a:pt x="374791" y="1235146"/>
                </a:lnTo>
                <a:lnTo>
                  <a:pt x="417045" y="1253033"/>
                </a:lnTo>
                <a:lnTo>
                  <a:pt x="460758" y="1267949"/>
                </a:lnTo>
                <a:lnTo>
                  <a:pt x="505806" y="1279770"/>
                </a:lnTo>
                <a:lnTo>
                  <a:pt x="552063" y="1288369"/>
                </a:lnTo>
                <a:lnTo>
                  <a:pt x="599403" y="1293621"/>
                </a:lnTo>
                <a:lnTo>
                  <a:pt x="647699" y="1295400"/>
                </a:lnTo>
                <a:lnTo>
                  <a:pt x="695996" y="1293621"/>
                </a:lnTo>
                <a:lnTo>
                  <a:pt x="743336" y="1288369"/>
                </a:lnTo>
                <a:lnTo>
                  <a:pt x="789593" y="1279770"/>
                </a:lnTo>
                <a:lnTo>
                  <a:pt x="834641" y="1267949"/>
                </a:lnTo>
                <a:lnTo>
                  <a:pt x="878354" y="1253033"/>
                </a:lnTo>
                <a:lnTo>
                  <a:pt x="920608" y="1235146"/>
                </a:lnTo>
                <a:lnTo>
                  <a:pt x="961275" y="1214415"/>
                </a:lnTo>
                <a:lnTo>
                  <a:pt x="1000230" y="1190966"/>
                </a:lnTo>
                <a:lnTo>
                  <a:pt x="1037348" y="1164924"/>
                </a:lnTo>
                <a:lnTo>
                  <a:pt x="1072502" y="1136416"/>
                </a:lnTo>
                <a:lnTo>
                  <a:pt x="1105566" y="1105566"/>
                </a:lnTo>
                <a:lnTo>
                  <a:pt x="1136416" y="1072502"/>
                </a:lnTo>
                <a:lnTo>
                  <a:pt x="1164924" y="1037348"/>
                </a:lnTo>
                <a:lnTo>
                  <a:pt x="1190966" y="1000230"/>
                </a:lnTo>
                <a:lnTo>
                  <a:pt x="1214415" y="961275"/>
                </a:lnTo>
                <a:lnTo>
                  <a:pt x="1235146" y="920608"/>
                </a:lnTo>
                <a:lnTo>
                  <a:pt x="1253033" y="878354"/>
                </a:lnTo>
                <a:lnTo>
                  <a:pt x="1267949" y="834641"/>
                </a:lnTo>
                <a:lnTo>
                  <a:pt x="1279770" y="789593"/>
                </a:lnTo>
                <a:lnTo>
                  <a:pt x="1288369" y="743336"/>
                </a:lnTo>
                <a:lnTo>
                  <a:pt x="1293621" y="695996"/>
                </a:lnTo>
                <a:lnTo>
                  <a:pt x="1295399" y="647699"/>
                </a:lnTo>
                <a:lnTo>
                  <a:pt x="1293621" y="599403"/>
                </a:lnTo>
                <a:lnTo>
                  <a:pt x="1288369" y="552063"/>
                </a:lnTo>
                <a:lnTo>
                  <a:pt x="1279770" y="505806"/>
                </a:lnTo>
                <a:lnTo>
                  <a:pt x="1267949" y="460758"/>
                </a:lnTo>
                <a:lnTo>
                  <a:pt x="1253033" y="417045"/>
                </a:lnTo>
                <a:lnTo>
                  <a:pt x="1235146" y="374791"/>
                </a:lnTo>
                <a:lnTo>
                  <a:pt x="1214415" y="334124"/>
                </a:lnTo>
                <a:lnTo>
                  <a:pt x="1190966" y="295169"/>
                </a:lnTo>
                <a:lnTo>
                  <a:pt x="1164924" y="258051"/>
                </a:lnTo>
                <a:lnTo>
                  <a:pt x="1136416" y="222897"/>
                </a:lnTo>
                <a:lnTo>
                  <a:pt x="1105566" y="189833"/>
                </a:lnTo>
                <a:lnTo>
                  <a:pt x="1072502" y="158983"/>
                </a:lnTo>
                <a:lnTo>
                  <a:pt x="1037348" y="130475"/>
                </a:lnTo>
                <a:lnTo>
                  <a:pt x="1000230" y="104433"/>
                </a:lnTo>
                <a:lnTo>
                  <a:pt x="961275" y="80984"/>
                </a:lnTo>
                <a:lnTo>
                  <a:pt x="920608" y="60253"/>
                </a:lnTo>
                <a:lnTo>
                  <a:pt x="878354" y="42366"/>
                </a:lnTo>
                <a:lnTo>
                  <a:pt x="834641" y="27450"/>
                </a:lnTo>
                <a:lnTo>
                  <a:pt x="789593" y="15629"/>
                </a:lnTo>
                <a:lnTo>
                  <a:pt x="743336" y="7030"/>
                </a:lnTo>
                <a:lnTo>
                  <a:pt x="695996" y="1778"/>
                </a:lnTo>
                <a:lnTo>
                  <a:pt x="647699" y="0"/>
                </a:lnTo>
                <a:close/>
              </a:path>
            </a:pathLst>
          </a:custGeom>
          <a:ln w="25400">
            <a:solidFill>
              <a:srgbClr val="010101"/>
            </a:solidFill>
          </a:ln>
        </p:spPr>
        <p:txBody>
          <a:bodyPr wrap="square" lIns="0" tIns="0" rIns="0" bIns="0" rtlCol="0"/>
          <a:lstStyle/>
          <a:p>
            <a:endParaRPr/>
          </a:p>
        </p:txBody>
      </p:sp>
      <p:sp>
        <p:nvSpPr>
          <p:cNvPr id="8" name="object 8"/>
          <p:cNvSpPr txBox="1"/>
          <p:nvPr/>
        </p:nvSpPr>
        <p:spPr>
          <a:xfrm>
            <a:off x="3029204" y="2614676"/>
            <a:ext cx="7118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Core</a:t>
            </a:r>
            <a:r>
              <a:rPr sz="1800" spc="-85" dirty="0">
                <a:latin typeface="Arial"/>
                <a:cs typeface="Arial"/>
              </a:rPr>
              <a:t> </a:t>
            </a:r>
            <a:r>
              <a:rPr sz="1800" dirty="0">
                <a:latin typeface="Arial"/>
                <a:cs typeface="Arial"/>
              </a:rPr>
              <a:t>2</a:t>
            </a:r>
            <a:endParaRPr sz="1800">
              <a:latin typeface="Arial"/>
              <a:cs typeface="Arial"/>
            </a:endParaRPr>
          </a:p>
        </p:txBody>
      </p:sp>
      <p:sp>
        <p:nvSpPr>
          <p:cNvPr id="9" name="object 9"/>
          <p:cNvSpPr/>
          <p:nvPr/>
        </p:nvSpPr>
        <p:spPr>
          <a:xfrm>
            <a:off x="4648200" y="2133600"/>
            <a:ext cx="1295400" cy="1295400"/>
          </a:xfrm>
          <a:custGeom>
            <a:avLst/>
            <a:gdLst/>
            <a:ahLst/>
            <a:cxnLst/>
            <a:rect l="l" t="t" r="r" b="b"/>
            <a:pathLst>
              <a:path w="1295400" h="1295400">
                <a:moveTo>
                  <a:pt x="647700" y="0"/>
                </a:moveTo>
                <a:lnTo>
                  <a:pt x="599403" y="1778"/>
                </a:lnTo>
                <a:lnTo>
                  <a:pt x="552063" y="7030"/>
                </a:lnTo>
                <a:lnTo>
                  <a:pt x="505806" y="15629"/>
                </a:lnTo>
                <a:lnTo>
                  <a:pt x="460758" y="27450"/>
                </a:lnTo>
                <a:lnTo>
                  <a:pt x="417045" y="42366"/>
                </a:lnTo>
                <a:lnTo>
                  <a:pt x="374791" y="60253"/>
                </a:lnTo>
                <a:lnTo>
                  <a:pt x="334124" y="80984"/>
                </a:lnTo>
                <a:lnTo>
                  <a:pt x="295169" y="104433"/>
                </a:lnTo>
                <a:lnTo>
                  <a:pt x="258051" y="130475"/>
                </a:lnTo>
                <a:lnTo>
                  <a:pt x="222897" y="158983"/>
                </a:lnTo>
                <a:lnTo>
                  <a:pt x="189833" y="189833"/>
                </a:lnTo>
                <a:lnTo>
                  <a:pt x="158983" y="222897"/>
                </a:lnTo>
                <a:lnTo>
                  <a:pt x="130475" y="258051"/>
                </a:lnTo>
                <a:lnTo>
                  <a:pt x="104433" y="295169"/>
                </a:lnTo>
                <a:lnTo>
                  <a:pt x="80984" y="334124"/>
                </a:lnTo>
                <a:lnTo>
                  <a:pt x="60253" y="374791"/>
                </a:lnTo>
                <a:lnTo>
                  <a:pt x="42366" y="417045"/>
                </a:lnTo>
                <a:lnTo>
                  <a:pt x="27450" y="460758"/>
                </a:lnTo>
                <a:lnTo>
                  <a:pt x="15629" y="505806"/>
                </a:lnTo>
                <a:lnTo>
                  <a:pt x="7030" y="552063"/>
                </a:lnTo>
                <a:lnTo>
                  <a:pt x="1778" y="599403"/>
                </a:lnTo>
                <a:lnTo>
                  <a:pt x="0" y="647699"/>
                </a:lnTo>
                <a:lnTo>
                  <a:pt x="1778" y="695996"/>
                </a:lnTo>
                <a:lnTo>
                  <a:pt x="7030" y="743336"/>
                </a:lnTo>
                <a:lnTo>
                  <a:pt x="15629" y="789593"/>
                </a:lnTo>
                <a:lnTo>
                  <a:pt x="27450" y="834641"/>
                </a:lnTo>
                <a:lnTo>
                  <a:pt x="42366" y="878354"/>
                </a:lnTo>
                <a:lnTo>
                  <a:pt x="60253" y="920608"/>
                </a:lnTo>
                <a:lnTo>
                  <a:pt x="80984" y="961275"/>
                </a:lnTo>
                <a:lnTo>
                  <a:pt x="104433" y="1000230"/>
                </a:lnTo>
                <a:lnTo>
                  <a:pt x="130475" y="1037348"/>
                </a:lnTo>
                <a:lnTo>
                  <a:pt x="158983" y="1072502"/>
                </a:lnTo>
                <a:lnTo>
                  <a:pt x="189833" y="1105566"/>
                </a:lnTo>
                <a:lnTo>
                  <a:pt x="222897" y="1136416"/>
                </a:lnTo>
                <a:lnTo>
                  <a:pt x="258051" y="1164924"/>
                </a:lnTo>
                <a:lnTo>
                  <a:pt x="295169" y="1190966"/>
                </a:lnTo>
                <a:lnTo>
                  <a:pt x="334124" y="1214415"/>
                </a:lnTo>
                <a:lnTo>
                  <a:pt x="374791" y="1235146"/>
                </a:lnTo>
                <a:lnTo>
                  <a:pt x="417045" y="1253033"/>
                </a:lnTo>
                <a:lnTo>
                  <a:pt x="460758" y="1267949"/>
                </a:lnTo>
                <a:lnTo>
                  <a:pt x="505806" y="1279770"/>
                </a:lnTo>
                <a:lnTo>
                  <a:pt x="552063" y="1288369"/>
                </a:lnTo>
                <a:lnTo>
                  <a:pt x="599403" y="1293621"/>
                </a:lnTo>
                <a:lnTo>
                  <a:pt x="647700" y="1295400"/>
                </a:lnTo>
                <a:lnTo>
                  <a:pt x="695996" y="1293621"/>
                </a:lnTo>
                <a:lnTo>
                  <a:pt x="743336" y="1288369"/>
                </a:lnTo>
                <a:lnTo>
                  <a:pt x="789593" y="1279770"/>
                </a:lnTo>
                <a:lnTo>
                  <a:pt x="834641" y="1267949"/>
                </a:lnTo>
                <a:lnTo>
                  <a:pt x="878354" y="1253033"/>
                </a:lnTo>
                <a:lnTo>
                  <a:pt x="920608" y="1235146"/>
                </a:lnTo>
                <a:lnTo>
                  <a:pt x="961275" y="1214415"/>
                </a:lnTo>
                <a:lnTo>
                  <a:pt x="1000230" y="1190966"/>
                </a:lnTo>
                <a:lnTo>
                  <a:pt x="1037348" y="1164924"/>
                </a:lnTo>
                <a:lnTo>
                  <a:pt x="1072502" y="1136416"/>
                </a:lnTo>
                <a:lnTo>
                  <a:pt x="1105566" y="1105566"/>
                </a:lnTo>
                <a:lnTo>
                  <a:pt x="1136416" y="1072502"/>
                </a:lnTo>
                <a:lnTo>
                  <a:pt x="1164924" y="1037348"/>
                </a:lnTo>
                <a:lnTo>
                  <a:pt x="1190966" y="1000230"/>
                </a:lnTo>
                <a:lnTo>
                  <a:pt x="1214415" y="961275"/>
                </a:lnTo>
                <a:lnTo>
                  <a:pt x="1235146" y="920608"/>
                </a:lnTo>
                <a:lnTo>
                  <a:pt x="1253033" y="878354"/>
                </a:lnTo>
                <a:lnTo>
                  <a:pt x="1267949" y="834641"/>
                </a:lnTo>
                <a:lnTo>
                  <a:pt x="1279770" y="789593"/>
                </a:lnTo>
                <a:lnTo>
                  <a:pt x="1288369" y="743336"/>
                </a:lnTo>
                <a:lnTo>
                  <a:pt x="1293621" y="695996"/>
                </a:lnTo>
                <a:lnTo>
                  <a:pt x="1295400" y="647699"/>
                </a:lnTo>
                <a:lnTo>
                  <a:pt x="1293621" y="599403"/>
                </a:lnTo>
                <a:lnTo>
                  <a:pt x="1288369" y="552063"/>
                </a:lnTo>
                <a:lnTo>
                  <a:pt x="1279770" y="505806"/>
                </a:lnTo>
                <a:lnTo>
                  <a:pt x="1267949" y="460758"/>
                </a:lnTo>
                <a:lnTo>
                  <a:pt x="1253033" y="417045"/>
                </a:lnTo>
                <a:lnTo>
                  <a:pt x="1235146" y="374791"/>
                </a:lnTo>
                <a:lnTo>
                  <a:pt x="1214415" y="334124"/>
                </a:lnTo>
                <a:lnTo>
                  <a:pt x="1190966" y="295169"/>
                </a:lnTo>
                <a:lnTo>
                  <a:pt x="1164924" y="258051"/>
                </a:lnTo>
                <a:lnTo>
                  <a:pt x="1136416" y="222897"/>
                </a:lnTo>
                <a:lnTo>
                  <a:pt x="1105566" y="189833"/>
                </a:lnTo>
                <a:lnTo>
                  <a:pt x="1072502" y="158983"/>
                </a:lnTo>
                <a:lnTo>
                  <a:pt x="1037348" y="130475"/>
                </a:lnTo>
                <a:lnTo>
                  <a:pt x="1000230" y="104433"/>
                </a:lnTo>
                <a:lnTo>
                  <a:pt x="961275" y="80984"/>
                </a:lnTo>
                <a:lnTo>
                  <a:pt x="920608" y="60253"/>
                </a:lnTo>
                <a:lnTo>
                  <a:pt x="878354" y="42366"/>
                </a:lnTo>
                <a:lnTo>
                  <a:pt x="834641" y="27450"/>
                </a:lnTo>
                <a:lnTo>
                  <a:pt x="789593" y="15629"/>
                </a:lnTo>
                <a:lnTo>
                  <a:pt x="743336" y="7030"/>
                </a:lnTo>
                <a:lnTo>
                  <a:pt x="695996" y="1778"/>
                </a:lnTo>
                <a:lnTo>
                  <a:pt x="647700" y="0"/>
                </a:lnTo>
                <a:close/>
              </a:path>
            </a:pathLst>
          </a:custGeom>
          <a:ln w="25400">
            <a:solidFill>
              <a:srgbClr val="010101"/>
            </a:solidFill>
          </a:ln>
        </p:spPr>
        <p:txBody>
          <a:bodyPr wrap="square" lIns="0" tIns="0" rIns="0" bIns="0" rtlCol="0"/>
          <a:lstStyle/>
          <a:p>
            <a:endParaRPr/>
          </a:p>
        </p:txBody>
      </p:sp>
      <p:sp>
        <p:nvSpPr>
          <p:cNvPr id="10" name="object 10"/>
          <p:cNvSpPr txBox="1"/>
          <p:nvPr/>
        </p:nvSpPr>
        <p:spPr>
          <a:xfrm>
            <a:off x="4934203" y="2614676"/>
            <a:ext cx="7118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Core</a:t>
            </a:r>
            <a:r>
              <a:rPr sz="1800" spc="-85" dirty="0">
                <a:latin typeface="Arial"/>
                <a:cs typeface="Arial"/>
              </a:rPr>
              <a:t> </a:t>
            </a:r>
            <a:r>
              <a:rPr sz="1800" dirty="0">
                <a:latin typeface="Arial"/>
                <a:cs typeface="Arial"/>
              </a:rPr>
              <a:t>3</a:t>
            </a:r>
            <a:endParaRPr sz="1800">
              <a:latin typeface="Arial"/>
              <a:cs typeface="Arial"/>
            </a:endParaRPr>
          </a:p>
        </p:txBody>
      </p:sp>
      <p:sp>
        <p:nvSpPr>
          <p:cNvPr id="11" name="object 11"/>
          <p:cNvSpPr/>
          <p:nvPr/>
        </p:nvSpPr>
        <p:spPr>
          <a:xfrm>
            <a:off x="6553200" y="2133600"/>
            <a:ext cx="1295400" cy="1295400"/>
          </a:xfrm>
          <a:custGeom>
            <a:avLst/>
            <a:gdLst/>
            <a:ahLst/>
            <a:cxnLst/>
            <a:rect l="l" t="t" r="r" b="b"/>
            <a:pathLst>
              <a:path w="1295400" h="1295400">
                <a:moveTo>
                  <a:pt x="647700" y="0"/>
                </a:moveTo>
                <a:lnTo>
                  <a:pt x="599403" y="1778"/>
                </a:lnTo>
                <a:lnTo>
                  <a:pt x="552063" y="7030"/>
                </a:lnTo>
                <a:lnTo>
                  <a:pt x="505806" y="15629"/>
                </a:lnTo>
                <a:lnTo>
                  <a:pt x="460758" y="27450"/>
                </a:lnTo>
                <a:lnTo>
                  <a:pt x="417045" y="42366"/>
                </a:lnTo>
                <a:lnTo>
                  <a:pt x="374791" y="60253"/>
                </a:lnTo>
                <a:lnTo>
                  <a:pt x="334124" y="80984"/>
                </a:lnTo>
                <a:lnTo>
                  <a:pt x="295169" y="104433"/>
                </a:lnTo>
                <a:lnTo>
                  <a:pt x="258051" y="130475"/>
                </a:lnTo>
                <a:lnTo>
                  <a:pt x="222897" y="158983"/>
                </a:lnTo>
                <a:lnTo>
                  <a:pt x="189833" y="189833"/>
                </a:lnTo>
                <a:lnTo>
                  <a:pt x="158983" y="222897"/>
                </a:lnTo>
                <a:lnTo>
                  <a:pt x="130475" y="258051"/>
                </a:lnTo>
                <a:lnTo>
                  <a:pt x="104433" y="295169"/>
                </a:lnTo>
                <a:lnTo>
                  <a:pt x="80984" y="334124"/>
                </a:lnTo>
                <a:lnTo>
                  <a:pt x="60253" y="374791"/>
                </a:lnTo>
                <a:lnTo>
                  <a:pt x="42366" y="417045"/>
                </a:lnTo>
                <a:lnTo>
                  <a:pt x="27450" y="460758"/>
                </a:lnTo>
                <a:lnTo>
                  <a:pt x="15629" y="505806"/>
                </a:lnTo>
                <a:lnTo>
                  <a:pt x="7030" y="552063"/>
                </a:lnTo>
                <a:lnTo>
                  <a:pt x="1778" y="599403"/>
                </a:lnTo>
                <a:lnTo>
                  <a:pt x="0" y="647699"/>
                </a:lnTo>
                <a:lnTo>
                  <a:pt x="1778" y="695996"/>
                </a:lnTo>
                <a:lnTo>
                  <a:pt x="7030" y="743336"/>
                </a:lnTo>
                <a:lnTo>
                  <a:pt x="15629" y="789593"/>
                </a:lnTo>
                <a:lnTo>
                  <a:pt x="27450" y="834641"/>
                </a:lnTo>
                <a:lnTo>
                  <a:pt x="42366" y="878354"/>
                </a:lnTo>
                <a:lnTo>
                  <a:pt x="60253" y="920608"/>
                </a:lnTo>
                <a:lnTo>
                  <a:pt x="80984" y="961275"/>
                </a:lnTo>
                <a:lnTo>
                  <a:pt x="104433" y="1000230"/>
                </a:lnTo>
                <a:lnTo>
                  <a:pt x="130475" y="1037348"/>
                </a:lnTo>
                <a:lnTo>
                  <a:pt x="158983" y="1072502"/>
                </a:lnTo>
                <a:lnTo>
                  <a:pt x="189833" y="1105566"/>
                </a:lnTo>
                <a:lnTo>
                  <a:pt x="222897" y="1136416"/>
                </a:lnTo>
                <a:lnTo>
                  <a:pt x="258051" y="1164924"/>
                </a:lnTo>
                <a:lnTo>
                  <a:pt x="295169" y="1190966"/>
                </a:lnTo>
                <a:lnTo>
                  <a:pt x="334124" y="1214415"/>
                </a:lnTo>
                <a:lnTo>
                  <a:pt x="374791" y="1235146"/>
                </a:lnTo>
                <a:lnTo>
                  <a:pt x="417045" y="1253033"/>
                </a:lnTo>
                <a:lnTo>
                  <a:pt x="460758" y="1267949"/>
                </a:lnTo>
                <a:lnTo>
                  <a:pt x="505806" y="1279770"/>
                </a:lnTo>
                <a:lnTo>
                  <a:pt x="552063" y="1288369"/>
                </a:lnTo>
                <a:lnTo>
                  <a:pt x="599403" y="1293621"/>
                </a:lnTo>
                <a:lnTo>
                  <a:pt x="647700" y="1295399"/>
                </a:lnTo>
                <a:lnTo>
                  <a:pt x="695996" y="1293621"/>
                </a:lnTo>
                <a:lnTo>
                  <a:pt x="743336" y="1288369"/>
                </a:lnTo>
                <a:lnTo>
                  <a:pt x="789593" y="1279770"/>
                </a:lnTo>
                <a:lnTo>
                  <a:pt x="834641" y="1267949"/>
                </a:lnTo>
                <a:lnTo>
                  <a:pt x="878354" y="1253033"/>
                </a:lnTo>
                <a:lnTo>
                  <a:pt x="920608" y="1235146"/>
                </a:lnTo>
                <a:lnTo>
                  <a:pt x="961275" y="1214415"/>
                </a:lnTo>
                <a:lnTo>
                  <a:pt x="1000230" y="1190966"/>
                </a:lnTo>
                <a:lnTo>
                  <a:pt x="1037348" y="1164924"/>
                </a:lnTo>
                <a:lnTo>
                  <a:pt x="1072502" y="1136416"/>
                </a:lnTo>
                <a:lnTo>
                  <a:pt x="1105566" y="1105566"/>
                </a:lnTo>
                <a:lnTo>
                  <a:pt x="1136416" y="1072502"/>
                </a:lnTo>
                <a:lnTo>
                  <a:pt x="1164924" y="1037348"/>
                </a:lnTo>
                <a:lnTo>
                  <a:pt x="1190966" y="1000230"/>
                </a:lnTo>
                <a:lnTo>
                  <a:pt x="1214415" y="961275"/>
                </a:lnTo>
                <a:lnTo>
                  <a:pt x="1235146" y="920608"/>
                </a:lnTo>
                <a:lnTo>
                  <a:pt x="1253033" y="878354"/>
                </a:lnTo>
                <a:lnTo>
                  <a:pt x="1267949" y="834641"/>
                </a:lnTo>
                <a:lnTo>
                  <a:pt x="1279770" y="789593"/>
                </a:lnTo>
                <a:lnTo>
                  <a:pt x="1288369" y="743336"/>
                </a:lnTo>
                <a:lnTo>
                  <a:pt x="1293621" y="695996"/>
                </a:lnTo>
                <a:lnTo>
                  <a:pt x="1295400" y="647699"/>
                </a:lnTo>
                <a:lnTo>
                  <a:pt x="1293621" y="599403"/>
                </a:lnTo>
                <a:lnTo>
                  <a:pt x="1288369" y="552063"/>
                </a:lnTo>
                <a:lnTo>
                  <a:pt x="1279770" y="505806"/>
                </a:lnTo>
                <a:lnTo>
                  <a:pt x="1267949" y="460758"/>
                </a:lnTo>
                <a:lnTo>
                  <a:pt x="1253033" y="417045"/>
                </a:lnTo>
                <a:lnTo>
                  <a:pt x="1235146" y="374791"/>
                </a:lnTo>
                <a:lnTo>
                  <a:pt x="1214415" y="334124"/>
                </a:lnTo>
                <a:lnTo>
                  <a:pt x="1190966" y="295169"/>
                </a:lnTo>
                <a:lnTo>
                  <a:pt x="1164924" y="258051"/>
                </a:lnTo>
                <a:lnTo>
                  <a:pt x="1136416" y="222897"/>
                </a:lnTo>
                <a:lnTo>
                  <a:pt x="1105566" y="189833"/>
                </a:lnTo>
                <a:lnTo>
                  <a:pt x="1072502" y="158983"/>
                </a:lnTo>
                <a:lnTo>
                  <a:pt x="1037348" y="130475"/>
                </a:lnTo>
                <a:lnTo>
                  <a:pt x="1000230" y="104433"/>
                </a:lnTo>
                <a:lnTo>
                  <a:pt x="961275" y="80984"/>
                </a:lnTo>
                <a:lnTo>
                  <a:pt x="920608" y="60253"/>
                </a:lnTo>
                <a:lnTo>
                  <a:pt x="878354" y="42366"/>
                </a:lnTo>
                <a:lnTo>
                  <a:pt x="834641" y="27450"/>
                </a:lnTo>
                <a:lnTo>
                  <a:pt x="789593" y="15629"/>
                </a:lnTo>
                <a:lnTo>
                  <a:pt x="743336" y="7030"/>
                </a:lnTo>
                <a:lnTo>
                  <a:pt x="695996" y="1778"/>
                </a:lnTo>
                <a:lnTo>
                  <a:pt x="647700" y="0"/>
                </a:lnTo>
                <a:close/>
              </a:path>
            </a:pathLst>
          </a:custGeom>
          <a:ln w="25400">
            <a:solidFill>
              <a:srgbClr val="010101"/>
            </a:solidFill>
          </a:ln>
        </p:spPr>
        <p:txBody>
          <a:bodyPr wrap="square" lIns="0" tIns="0" rIns="0" bIns="0" rtlCol="0"/>
          <a:lstStyle/>
          <a:p>
            <a:endParaRPr/>
          </a:p>
        </p:txBody>
      </p:sp>
      <p:sp>
        <p:nvSpPr>
          <p:cNvPr id="12" name="object 12"/>
          <p:cNvSpPr txBox="1"/>
          <p:nvPr/>
        </p:nvSpPr>
        <p:spPr>
          <a:xfrm>
            <a:off x="6839204" y="2614676"/>
            <a:ext cx="7118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Core</a:t>
            </a:r>
            <a:r>
              <a:rPr sz="1800" spc="-85" dirty="0">
                <a:latin typeface="Arial"/>
                <a:cs typeface="Arial"/>
              </a:rPr>
              <a:t> </a:t>
            </a:r>
            <a:r>
              <a:rPr sz="1800" dirty="0">
                <a:latin typeface="Arial"/>
                <a:cs typeface="Arial"/>
              </a:rPr>
              <a:t>4</a:t>
            </a:r>
            <a:endParaRPr sz="1800">
              <a:latin typeface="Arial"/>
              <a:cs typeface="Arial"/>
            </a:endParaRPr>
          </a:p>
        </p:txBody>
      </p:sp>
      <p:sp>
        <p:nvSpPr>
          <p:cNvPr id="13" name="object 13"/>
          <p:cNvSpPr/>
          <p:nvPr/>
        </p:nvSpPr>
        <p:spPr>
          <a:xfrm>
            <a:off x="685800" y="3733800"/>
            <a:ext cx="1556385" cy="1216660"/>
          </a:xfrm>
          <a:custGeom>
            <a:avLst/>
            <a:gdLst/>
            <a:ahLst/>
            <a:cxnLst/>
            <a:rect l="l" t="t" r="r" b="b"/>
            <a:pathLst>
              <a:path w="1556385" h="1216660">
                <a:moveTo>
                  <a:pt x="0" y="0"/>
                </a:moveTo>
                <a:lnTo>
                  <a:pt x="0" y="1216152"/>
                </a:lnTo>
                <a:lnTo>
                  <a:pt x="1556004" y="1216152"/>
                </a:lnTo>
                <a:lnTo>
                  <a:pt x="1556004" y="0"/>
                </a:lnTo>
                <a:lnTo>
                  <a:pt x="0" y="0"/>
                </a:lnTo>
                <a:close/>
              </a:path>
            </a:pathLst>
          </a:custGeom>
          <a:ln w="25400">
            <a:solidFill>
              <a:srgbClr val="010101"/>
            </a:solidFill>
          </a:ln>
        </p:spPr>
        <p:txBody>
          <a:bodyPr wrap="square" lIns="0" tIns="0" rIns="0" bIns="0" rtlCol="0"/>
          <a:lstStyle/>
          <a:p>
            <a:endParaRPr/>
          </a:p>
        </p:txBody>
      </p:sp>
      <p:sp>
        <p:nvSpPr>
          <p:cNvPr id="14" name="object 14"/>
          <p:cNvSpPr txBox="1"/>
          <p:nvPr/>
        </p:nvSpPr>
        <p:spPr>
          <a:xfrm>
            <a:off x="778255" y="3773678"/>
            <a:ext cx="1308735" cy="1123950"/>
          </a:xfrm>
          <a:prstGeom prst="rect">
            <a:avLst/>
          </a:prstGeom>
        </p:spPr>
        <p:txBody>
          <a:bodyPr vert="horz" wrap="square" lIns="0" tIns="12700" rIns="0" bIns="0" rtlCol="0">
            <a:spAutoFit/>
          </a:bodyPr>
          <a:lstStyle/>
          <a:p>
            <a:pPr marL="12700" marR="5080" algn="ctr">
              <a:lnSpc>
                <a:spcPct val="100000"/>
              </a:lnSpc>
              <a:spcBef>
                <a:spcPts val="100"/>
              </a:spcBef>
            </a:pPr>
            <a:r>
              <a:rPr sz="1800" dirty="0">
                <a:latin typeface="Arial"/>
                <a:cs typeface="Arial"/>
              </a:rPr>
              <a:t>One </a:t>
            </a:r>
            <a:r>
              <a:rPr sz="1800" spc="-5" dirty="0">
                <a:latin typeface="Arial"/>
                <a:cs typeface="Arial"/>
              </a:rPr>
              <a:t>or</a:t>
            </a:r>
            <a:r>
              <a:rPr sz="1800" spc="-105" dirty="0">
                <a:latin typeface="Arial"/>
                <a:cs typeface="Arial"/>
              </a:rPr>
              <a:t> </a:t>
            </a:r>
            <a:r>
              <a:rPr sz="1800" dirty="0">
                <a:latin typeface="Arial"/>
                <a:cs typeface="Arial"/>
              </a:rPr>
              <a:t>more  </a:t>
            </a:r>
            <a:r>
              <a:rPr sz="1800" spc="-5" dirty="0">
                <a:latin typeface="Arial"/>
                <a:cs typeface="Arial"/>
              </a:rPr>
              <a:t>levels of  </a:t>
            </a:r>
            <a:r>
              <a:rPr sz="1800" dirty="0">
                <a:latin typeface="Arial"/>
                <a:cs typeface="Arial"/>
              </a:rPr>
              <a:t>cache  </a:t>
            </a:r>
            <a:r>
              <a:rPr sz="1800" spc="-5" dirty="0">
                <a:solidFill>
                  <a:srgbClr val="0000FF"/>
                </a:solidFill>
                <a:latin typeface="Arial"/>
                <a:cs typeface="Arial"/>
              </a:rPr>
              <a:t>x=21660</a:t>
            </a:r>
            <a:endParaRPr sz="1800">
              <a:latin typeface="Arial"/>
              <a:cs typeface="Arial"/>
            </a:endParaRPr>
          </a:p>
        </p:txBody>
      </p:sp>
      <p:sp>
        <p:nvSpPr>
          <p:cNvPr id="15" name="object 15"/>
          <p:cNvSpPr/>
          <p:nvPr/>
        </p:nvSpPr>
        <p:spPr>
          <a:xfrm>
            <a:off x="2590800" y="3733800"/>
            <a:ext cx="1556385" cy="1216660"/>
          </a:xfrm>
          <a:custGeom>
            <a:avLst/>
            <a:gdLst/>
            <a:ahLst/>
            <a:cxnLst/>
            <a:rect l="l" t="t" r="r" b="b"/>
            <a:pathLst>
              <a:path w="1556385" h="1216660">
                <a:moveTo>
                  <a:pt x="0" y="0"/>
                </a:moveTo>
                <a:lnTo>
                  <a:pt x="0" y="1216152"/>
                </a:lnTo>
                <a:lnTo>
                  <a:pt x="1556003" y="1216152"/>
                </a:lnTo>
                <a:lnTo>
                  <a:pt x="1556003" y="0"/>
                </a:lnTo>
                <a:lnTo>
                  <a:pt x="0" y="0"/>
                </a:lnTo>
                <a:close/>
              </a:path>
            </a:pathLst>
          </a:custGeom>
          <a:ln w="25400">
            <a:solidFill>
              <a:srgbClr val="010101"/>
            </a:solidFill>
          </a:ln>
        </p:spPr>
        <p:txBody>
          <a:bodyPr wrap="square" lIns="0" tIns="0" rIns="0" bIns="0" rtlCol="0"/>
          <a:lstStyle/>
          <a:p>
            <a:endParaRPr/>
          </a:p>
        </p:txBody>
      </p:sp>
      <p:sp>
        <p:nvSpPr>
          <p:cNvPr id="16" name="object 16"/>
          <p:cNvSpPr txBox="1"/>
          <p:nvPr/>
        </p:nvSpPr>
        <p:spPr>
          <a:xfrm>
            <a:off x="2683255" y="3773678"/>
            <a:ext cx="1308735" cy="1123950"/>
          </a:xfrm>
          <a:prstGeom prst="rect">
            <a:avLst/>
          </a:prstGeom>
        </p:spPr>
        <p:txBody>
          <a:bodyPr vert="horz" wrap="square" lIns="0" tIns="12700" rIns="0" bIns="0" rtlCol="0">
            <a:spAutoFit/>
          </a:bodyPr>
          <a:lstStyle/>
          <a:p>
            <a:pPr marL="12065" marR="5080" algn="ctr">
              <a:lnSpc>
                <a:spcPct val="100000"/>
              </a:lnSpc>
              <a:spcBef>
                <a:spcPts val="100"/>
              </a:spcBef>
            </a:pPr>
            <a:r>
              <a:rPr sz="1800" dirty="0">
                <a:latin typeface="Arial"/>
                <a:cs typeface="Arial"/>
              </a:rPr>
              <a:t>One </a:t>
            </a:r>
            <a:r>
              <a:rPr sz="1800" spc="-5" dirty="0">
                <a:latin typeface="Arial"/>
                <a:cs typeface="Arial"/>
              </a:rPr>
              <a:t>or</a:t>
            </a:r>
            <a:r>
              <a:rPr sz="1800" spc="-105" dirty="0">
                <a:latin typeface="Arial"/>
                <a:cs typeface="Arial"/>
              </a:rPr>
              <a:t> </a:t>
            </a:r>
            <a:r>
              <a:rPr sz="1800" dirty="0">
                <a:latin typeface="Arial"/>
                <a:cs typeface="Arial"/>
              </a:rPr>
              <a:t>more  </a:t>
            </a:r>
            <a:r>
              <a:rPr sz="1800" spc="-5" dirty="0">
                <a:latin typeface="Arial"/>
                <a:cs typeface="Arial"/>
              </a:rPr>
              <a:t>levels of  </a:t>
            </a:r>
            <a:r>
              <a:rPr sz="1800" dirty="0">
                <a:latin typeface="Arial"/>
                <a:cs typeface="Arial"/>
              </a:rPr>
              <a:t>cache  </a:t>
            </a:r>
            <a:r>
              <a:rPr sz="1800" spc="-5" dirty="0">
                <a:solidFill>
                  <a:srgbClr val="0000FF"/>
                </a:solidFill>
                <a:latin typeface="Arial"/>
                <a:cs typeface="Arial"/>
              </a:rPr>
              <a:t>x=15213</a:t>
            </a:r>
            <a:endParaRPr sz="1800">
              <a:latin typeface="Arial"/>
              <a:cs typeface="Arial"/>
            </a:endParaRPr>
          </a:p>
        </p:txBody>
      </p:sp>
      <p:sp>
        <p:nvSpPr>
          <p:cNvPr id="17" name="object 17"/>
          <p:cNvSpPr/>
          <p:nvPr/>
        </p:nvSpPr>
        <p:spPr>
          <a:xfrm>
            <a:off x="4572000" y="3733800"/>
            <a:ext cx="1556385" cy="1216660"/>
          </a:xfrm>
          <a:custGeom>
            <a:avLst/>
            <a:gdLst/>
            <a:ahLst/>
            <a:cxnLst/>
            <a:rect l="l" t="t" r="r" b="b"/>
            <a:pathLst>
              <a:path w="1556385" h="1216660">
                <a:moveTo>
                  <a:pt x="0" y="0"/>
                </a:moveTo>
                <a:lnTo>
                  <a:pt x="0" y="1216152"/>
                </a:lnTo>
                <a:lnTo>
                  <a:pt x="1556003" y="1216152"/>
                </a:lnTo>
                <a:lnTo>
                  <a:pt x="1556003" y="0"/>
                </a:lnTo>
                <a:lnTo>
                  <a:pt x="0" y="0"/>
                </a:lnTo>
                <a:close/>
              </a:path>
            </a:pathLst>
          </a:custGeom>
          <a:ln w="25400">
            <a:solidFill>
              <a:srgbClr val="010101"/>
            </a:solidFill>
          </a:ln>
        </p:spPr>
        <p:txBody>
          <a:bodyPr wrap="square" lIns="0" tIns="0" rIns="0" bIns="0" rtlCol="0"/>
          <a:lstStyle/>
          <a:p>
            <a:endParaRPr/>
          </a:p>
        </p:txBody>
      </p:sp>
      <p:sp>
        <p:nvSpPr>
          <p:cNvPr id="18" name="object 18"/>
          <p:cNvSpPr txBox="1"/>
          <p:nvPr/>
        </p:nvSpPr>
        <p:spPr>
          <a:xfrm>
            <a:off x="4664455" y="3773678"/>
            <a:ext cx="1308735" cy="848360"/>
          </a:xfrm>
          <a:prstGeom prst="rect">
            <a:avLst/>
          </a:prstGeom>
        </p:spPr>
        <p:txBody>
          <a:bodyPr vert="horz" wrap="square" lIns="0" tIns="12700" rIns="0" bIns="0" rtlCol="0">
            <a:spAutoFit/>
          </a:bodyPr>
          <a:lstStyle/>
          <a:p>
            <a:pPr marL="12700" marR="5080" algn="ctr">
              <a:lnSpc>
                <a:spcPct val="100000"/>
              </a:lnSpc>
              <a:spcBef>
                <a:spcPts val="100"/>
              </a:spcBef>
            </a:pPr>
            <a:r>
              <a:rPr sz="1800" dirty="0">
                <a:latin typeface="Arial"/>
                <a:cs typeface="Arial"/>
              </a:rPr>
              <a:t>One </a:t>
            </a:r>
            <a:r>
              <a:rPr sz="1800" spc="-5" dirty="0">
                <a:latin typeface="Arial"/>
                <a:cs typeface="Arial"/>
              </a:rPr>
              <a:t>or</a:t>
            </a:r>
            <a:r>
              <a:rPr sz="1800" spc="-105" dirty="0">
                <a:latin typeface="Arial"/>
                <a:cs typeface="Arial"/>
              </a:rPr>
              <a:t> </a:t>
            </a:r>
            <a:r>
              <a:rPr sz="1800" dirty="0">
                <a:latin typeface="Arial"/>
                <a:cs typeface="Arial"/>
              </a:rPr>
              <a:t>more  </a:t>
            </a:r>
            <a:r>
              <a:rPr sz="1800" spc="-5" dirty="0">
                <a:latin typeface="Arial"/>
                <a:cs typeface="Arial"/>
              </a:rPr>
              <a:t>levels of  </a:t>
            </a:r>
            <a:r>
              <a:rPr sz="1800" dirty="0">
                <a:latin typeface="Arial"/>
                <a:cs typeface="Arial"/>
              </a:rPr>
              <a:t>cache</a:t>
            </a:r>
            <a:endParaRPr sz="1800">
              <a:latin typeface="Arial"/>
              <a:cs typeface="Arial"/>
            </a:endParaRPr>
          </a:p>
        </p:txBody>
      </p:sp>
      <p:sp>
        <p:nvSpPr>
          <p:cNvPr id="19" name="object 19"/>
          <p:cNvSpPr/>
          <p:nvPr/>
        </p:nvSpPr>
        <p:spPr>
          <a:xfrm>
            <a:off x="6477000" y="3733800"/>
            <a:ext cx="1556385" cy="1216660"/>
          </a:xfrm>
          <a:custGeom>
            <a:avLst/>
            <a:gdLst/>
            <a:ahLst/>
            <a:cxnLst/>
            <a:rect l="l" t="t" r="r" b="b"/>
            <a:pathLst>
              <a:path w="1556384" h="1216660">
                <a:moveTo>
                  <a:pt x="0" y="0"/>
                </a:moveTo>
                <a:lnTo>
                  <a:pt x="0" y="1216152"/>
                </a:lnTo>
                <a:lnTo>
                  <a:pt x="1556003" y="1216152"/>
                </a:lnTo>
                <a:lnTo>
                  <a:pt x="1556003" y="0"/>
                </a:lnTo>
                <a:lnTo>
                  <a:pt x="0" y="0"/>
                </a:lnTo>
                <a:close/>
              </a:path>
            </a:pathLst>
          </a:custGeom>
          <a:ln w="25400">
            <a:solidFill>
              <a:srgbClr val="010101"/>
            </a:solidFill>
          </a:ln>
        </p:spPr>
        <p:txBody>
          <a:bodyPr wrap="square" lIns="0" tIns="0" rIns="0" bIns="0" rtlCol="0"/>
          <a:lstStyle/>
          <a:p>
            <a:endParaRPr/>
          </a:p>
        </p:txBody>
      </p:sp>
      <p:sp>
        <p:nvSpPr>
          <p:cNvPr id="20" name="object 20"/>
          <p:cNvSpPr txBox="1"/>
          <p:nvPr/>
        </p:nvSpPr>
        <p:spPr>
          <a:xfrm>
            <a:off x="6569456" y="3773678"/>
            <a:ext cx="1308735" cy="848360"/>
          </a:xfrm>
          <a:prstGeom prst="rect">
            <a:avLst/>
          </a:prstGeom>
        </p:spPr>
        <p:txBody>
          <a:bodyPr vert="horz" wrap="square" lIns="0" tIns="12700" rIns="0" bIns="0" rtlCol="0">
            <a:spAutoFit/>
          </a:bodyPr>
          <a:lstStyle/>
          <a:p>
            <a:pPr marL="12700" marR="5080" algn="ctr">
              <a:lnSpc>
                <a:spcPct val="100000"/>
              </a:lnSpc>
              <a:spcBef>
                <a:spcPts val="100"/>
              </a:spcBef>
            </a:pPr>
            <a:r>
              <a:rPr sz="1800" dirty="0">
                <a:latin typeface="Arial"/>
                <a:cs typeface="Arial"/>
              </a:rPr>
              <a:t>One </a:t>
            </a:r>
            <a:r>
              <a:rPr sz="1800" spc="-5" dirty="0">
                <a:latin typeface="Arial"/>
                <a:cs typeface="Arial"/>
              </a:rPr>
              <a:t>or</a:t>
            </a:r>
            <a:r>
              <a:rPr sz="1800" spc="-105" dirty="0">
                <a:latin typeface="Arial"/>
                <a:cs typeface="Arial"/>
              </a:rPr>
              <a:t> </a:t>
            </a:r>
            <a:r>
              <a:rPr sz="1800" dirty="0">
                <a:latin typeface="Arial"/>
                <a:cs typeface="Arial"/>
              </a:rPr>
              <a:t>more  </a:t>
            </a:r>
            <a:r>
              <a:rPr sz="1800" spc="-5" dirty="0">
                <a:latin typeface="Arial"/>
                <a:cs typeface="Arial"/>
              </a:rPr>
              <a:t>levels of  </a:t>
            </a:r>
            <a:r>
              <a:rPr sz="1800" dirty="0">
                <a:latin typeface="Arial"/>
                <a:cs typeface="Arial"/>
              </a:rPr>
              <a:t>cache</a:t>
            </a:r>
            <a:endParaRPr sz="1800">
              <a:latin typeface="Arial"/>
              <a:cs typeface="Arial"/>
            </a:endParaRPr>
          </a:p>
        </p:txBody>
      </p:sp>
      <p:sp>
        <p:nvSpPr>
          <p:cNvPr id="21" name="object 21"/>
          <p:cNvSpPr/>
          <p:nvPr/>
        </p:nvSpPr>
        <p:spPr>
          <a:xfrm>
            <a:off x="1752600" y="5638800"/>
            <a:ext cx="2226310" cy="941069"/>
          </a:xfrm>
          <a:custGeom>
            <a:avLst/>
            <a:gdLst/>
            <a:ahLst/>
            <a:cxnLst/>
            <a:rect l="l" t="t" r="r" b="b"/>
            <a:pathLst>
              <a:path w="2226310" h="941070">
                <a:moveTo>
                  <a:pt x="0" y="0"/>
                </a:moveTo>
                <a:lnTo>
                  <a:pt x="0" y="941070"/>
                </a:lnTo>
                <a:lnTo>
                  <a:pt x="2225802" y="941070"/>
                </a:lnTo>
                <a:lnTo>
                  <a:pt x="2225802" y="0"/>
                </a:lnTo>
                <a:lnTo>
                  <a:pt x="0" y="0"/>
                </a:lnTo>
                <a:close/>
              </a:path>
            </a:pathLst>
          </a:custGeom>
          <a:ln w="25400">
            <a:solidFill>
              <a:srgbClr val="010101"/>
            </a:solidFill>
          </a:ln>
        </p:spPr>
        <p:txBody>
          <a:bodyPr wrap="square" lIns="0" tIns="0" rIns="0" bIns="0" rtlCol="0"/>
          <a:lstStyle/>
          <a:p>
            <a:endParaRPr/>
          </a:p>
        </p:txBody>
      </p:sp>
      <p:sp>
        <p:nvSpPr>
          <p:cNvPr id="22" name="object 22"/>
          <p:cNvSpPr txBox="1"/>
          <p:nvPr/>
        </p:nvSpPr>
        <p:spPr>
          <a:xfrm>
            <a:off x="2160523" y="5952996"/>
            <a:ext cx="1409700" cy="574040"/>
          </a:xfrm>
          <a:prstGeom prst="rect">
            <a:avLst/>
          </a:prstGeom>
        </p:spPr>
        <p:txBody>
          <a:bodyPr vert="horz" wrap="square" lIns="0" tIns="12700" rIns="0" bIns="0" rtlCol="0">
            <a:spAutoFit/>
          </a:bodyPr>
          <a:lstStyle/>
          <a:p>
            <a:pPr marL="262890" marR="5080" indent="-250825">
              <a:lnSpc>
                <a:spcPct val="100000"/>
              </a:lnSpc>
              <a:spcBef>
                <a:spcPts val="100"/>
              </a:spcBef>
            </a:pPr>
            <a:r>
              <a:rPr sz="1800" dirty="0">
                <a:latin typeface="Arial"/>
                <a:cs typeface="Arial"/>
              </a:rPr>
              <a:t>Main</a:t>
            </a:r>
            <a:r>
              <a:rPr sz="1800" spc="-105" dirty="0">
                <a:latin typeface="Arial"/>
                <a:cs typeface="Arial"/>
              </a:rPr>
              <a:t> </a:t>
            </a:r>
            <a:r>
              <a:rPr sz="1800" dirty="0">
                <a:latin typeface="Arial"/>
                <a:cs typeface="Arial"/>
              </a:rPr>
              <a:t>memory  </a:t>
            </a:r>
            <a:r>
              <a:rPr sz="1800" spc="-5" dirty="0">
                <a:solidFill>
                  <a:srgbClr val="0000FF"/>
                </a:solidFill>
                <a:latin typeface="Arial"/>
                <a:cs typeface="Arial"/>
              </a:rPr>
              <a:t>x=21660</a:t>
            </a:r>
            <a:endParaRPr sz="1800">
              <a:latin typeface="Arial"/>
              <a:cs typeface="Arial"/>
            </a:endParaRPr>
          </a:p>
        </p:txBody>
      </p:sp>
      <p:sp>
        <p:nvSpPr>
          <p:cNvPr id="23" name="object 23"/>
          <p:cNvSpPr/>
          <p:nvPr/>
        </p:nvSpPr>
        <p:spPr>
          <a:xfrm>
            <a:off x="1447800" y="3429000"/>
            <a:ext cx="0" cy="304800"/>
          </a:xfrm>
          <a:custGeom>
            <a:avLst/>
            <a:gdLst/>
            <a:ahLst/>
            <a:cxnLst/>
            <a:rect l="l" t="t" r="r" b="b"/>
            <a:pathLst>
              <a:path h="304800">
                <a:moveTo>
                  <a:pt x="0" y="0"/>
                </a:moveTo>
                <a:lnTo>
                  <a:pt x="0" y="304800"/>
                </a:lnTo>
              </a:path>
            </a:pathLst>
          </a:custGeom>
          <a:ln w="25400">
            <a:solidFill>
              <a:srgbClr val="010101"/>
            </a:solidFill>
          </a:ln>
        </p:spPr>
        <p:txBody>
          <a:bodyPr wrap="square" lIns="0" tIns="0" rIns="0" bIns="0" rtlCol="0"/>
          <a:lstStyle/>
          <a:p>
            <a:endParaRPr/>
          </a:p>
        </p:txBody>
      </p:sp>
      <p:sp>
        <p:nvSpPr>
          <p:cNvPr id="24" name="object 24"/>
          <p:cNvSpPr/>
          <p:nvPr/>
        </p:nvSpPr>
        <p:spPr>
          <a:xfrm>
            <a:off x="3352800" y="3429000"/>
            <a:ext cx="0" cy="304800"/>
          </a:xfrm>
          <a:custGeom>
            <a:avLst/>
            <a:gdLst/>
            <a:ahLst/>
            <a:cxnLst/>
            <a:rect l="l" t="t" r="r" b="b"/>
            <a:pathLst>
              <a:path h="304800">
                <a:moveTo>
                  <a:pt x="0" y="0"/>
                </a:moveTo>
                <a:lnTo>
                  <a:pt x="0" y="304800"/>
                </a:lnTo>
              </a:path>
            </a:pathLst>
          </a:custGeom>
          <a:ln w="25400">
            <a:solidFill>
              <a:srgbClr val="010101"/>
            </a:solidFill>
          </a:ln>
        </p:spPr>
        <p:txBody>
          <a:bodyPr wrap="square" lIns="0" tIns="0" rIns="0" bIns="0" rtlCol="0"/>
          <a:lstStyle/>
          <a:p>
            <a:endParaRPr/>
          </a:p>
        </p:txBody>
      </p:sp>
      <p:sp>
        <p:nvSpPr>
          <p:cNvPr id="25" name="object 25"/>
          <p:cNvSpPr/>
          <p:nvPr/>
        </p:nvSpPr>
        <p:spPr>
          <a:xfrm>
            <a:off x="5334000" y="3429000"/>
            <a:ext cx="0" cy="304800"/>
          </a:xfrm>
          <a:custGeom>
            <a:avLst/>
            <a:gdLst/>
            <a:ahLst/>
            <a:cxnLst/>
            <a:rect l="l" t="t" r="r" b="b"/>
            <a:pathLst>
              <a:path h="304800">
                <a:moveTo>
                  <a:pt x="0" y="0"/>
                </a:moveTo>
                <a:lnTo>
                  <a:pt x="0" y="304800"/>
                </a:lnTo>
              </a:path>
            </a:pathLst>
          </a:custGeom>
          <a:ln w="25400">
            <a:solidFill>
              <a:srgbClr val="010101"/>
            </a:solidFill>
          </a:ln>
        </p:spPr>
        <p:txBody>
          <a:bodyPr wrap="square" lIns="0" tIns="0" rIns="0" bIns="0" rtlCol="0"/>
          <a:lstStyle/>
          <a:p>
            <a:endParaRPr/>
          </a:p>
        </p:txBody>
      </p:sp>
      <p:sp>
        <p:nvSpPr>
          <p:cNvPr id="26" name="object 26"/>
          <p:cNvSpPr/>
          <p:nvPr/>
        </p:nvSpPr>
        <p:spPr>
          <a:xfrm>
            <a:off x="7239000" y="3429000"/>
            <a:ext cx="0" cy="304800"/>
          </a:xfrm>
          <a:custGeom>
            <a:avLst/>
            <a:gdLst/>
            <a:ahLst/>
            <a:cxnLst/>
            <a:rect l="l" t="t" r="r" b="b"/>
            <a:pathLst>
              <a:path h="304800">
                <a:moveTo>
                  <a:pt x="0" y="0"/>
                </a:moveTo>
                <a:lnTo>
                  <a:pt x="0" y="304800"/>
                </a:lnTo>
              </a:path>
            </a:pathLst>
          </a:custGeom>
          <a:ln w="25400">
            <a:solidFill>
              <a:srgbClr val="010101"/>
            </a:solidFill>
          </a:ln>
        </p:spPr>
        <p:txBody>
          <a:bodyPr wrap="square" lIns="0" tIns="0" rIns="0" bIns="0" rtlCol="0"/>
          <a:lstStyle/>
          <a:p>
            <a:endParaRPr/>
          </a:p>
        </p:txBody>
      </p:sp>
      <p:sp>
        <p:nvSpPr>
          <p:cNvPr id="27" name="object 27"/>
          <p:cNvSpPr/>
          <p:nvPr/>
        </p:nvSpPr>
        <p:spPr>
          <a:xfrm>
            <a:off x="1524000" y="5257800"/>
            <a:ext cx="6096000" cy="0"/>
          </a:xfrm>
          <a:custGeom>
            <a:avLst/>
            <a:gdLst/>
            <a:ahLst/>
            <a:cxnLst/>
            <a:rect l="l" t="t" r="r" b="b"/>
            <a:pathLst>
              <a:path w="6096000">
                <a:moveTo>
                  <a:pt x="0" y="0"/>
                </a:moveTo>
                <a:lnTo>
                  <a:pt x="6096000" y="0"/>
                </a:lnTo>
              </a:path>
            </a:pathLst>
          </a:custGeom>
          <a:ln w="63500">
            <a:solidFill>
              <a:srgbClr val="996734"/>
            </a:solidFill>
          </a:ln>
        </p:spPr>
        <p:txBody>
          <a:bodyPr wrap="square" lIns="0" tIns="0" rIns="0" bIns="0" rtlCol="0"/>
          <a:lstStyle/>
          <a:p>
            <a:endParaRPr/>
          </a:p>
        </p:txBody>
      </p:sp>
      <p:sp>
        <p:nvSpPr>
          <p:cNvPr id="28" name="object 28"/>
          <p:cNvSpPr/>
          <p:nvPr/>
        </p:nvSpPr>
        <p:spPr>
          <a:xfrm>
            <a:off x="1524000" y="4953000"/>
            <a:ext cx="0" cy="304800"/>
          </a:xfrm>
          <a:custGeom>
            <a:avLst/>
            <a:gdLst/>
            <a:ahLst/>
            <a:cxnLst/>
            <a:rect l="l" t="t" r="r" b="b"/>
            <a:pathLst>
              <a:path h="304800">
                <a:moveTo>
                  <a:pt x="0" y="304800"/>
                </a:moveTo>
                <a:lnTo>
                  <a:pt x="0" y="0"/>
                </a:lnTo>
              </a:path>
            </a:pathLst>
          </a:custGeom>
          <a:ln w="25400">
            <a:solidFill>
              <a:srgbClr val="010101"/>
            </a:solidFill>
          </a:ln>
        </p:spPr>
        <p:txBody>
          <a:bodyPr wrap="square" lIns="0" tIns="0" rIns="0" bIns="0" rtlCol="0"/>
          <a:lstStyle/>
          <a:p>
            <a:endParaRPr/>
          </a:p>
        </p:txBody>
      </p:sp>
      <p:sp>
        <p:nvSpPr>
          <p:cNvPr id="29" name="object 29"/>
          <p:cNvSpPr/>
          <p:nvPr/>
        </p:nvSpPr>
        <p:spPr>
          <a:xfrm>
            <a:off x="7620000" y="4953000"/>
            <a:ext cx="0" cy="304800"/>
          </a:xfrm>
          <a:custGeom>
            <a:avLst/>
            <a:gdLst/>
            <a:ahLst/>
            <a:cxnLst/>
            <a:rect l="l" t="t" r="r" b="b"/>
            <a:pathLst>
              <a:path h="304800">
                <a:moveTo>
                  <a:pt x="0" y="304800"/>
                </a:moveTo>
                <a:lnTo>
                  <a:pt x="0" y="0"/>
                </a:lnTo>
              </a:path>
            </a:pathLst>
          </a:custGeom>
          <a:ln w="25400">
            <a:solidFill>
              <a:srgbClr val="010101"/>
            </a:solidFill>
          </a:ln>
        </p:spPr>
        <p:txBody>
          <a:bodyPr wrap="square" lIns="0" tIns="0" rIns="0" bIns="0" rtlCol="0"/>
          <a:lstStyle/>
          <a:p>
            <a:endParaRPr/>
          </a:p>
        </p:txBody>
      </p:sp>
      <p:sp>
        <p:nvSpPr>
          <p:cNvPr id="30" name="object 30"/>
          <p:cNvSpPr/>
          <p:nvPr/>
        </p:nvSpPr>
        <p:spPr>
          <a:xfrm>
            <a:off x="3352800" y="4953000"/>
            <a:ext cx="0" cy="304800"/>
          </a:xfrm>
          <a:custGeom>
            <a:avLst/>
            <a:gdLst/>
            <a:ahLst/>
            <a:cxnLst/>
            <a:rect l="l" t="t" r="r" b="b"/>
            <a:pathLst>
              <a:path h="304800">
                <a:moveTo>
                  <a:pt x="0" y="0"/>
                </a:moveTo>
                <a:lnTo>
                  <a:pt x="0" y="304800"/>
                </a:lnTo>
              </a:path>
            </a:pathLst>
          </a:custGeom>
          <a:ln w="25400">
            <a:solidFill>
              <a:srgbClr val="010101"/>
            </a:solidFill>
          </a:ln>
        </p:spPr>
        <p:txBody>
          <a:bodyPr wrap="square" lIns="0" tIns="0" rIns="0" bIns="0" rtlCol="0"/>
          <a:lstStyle/>
          <a:p>
            <a:endParaRPr/>
          </a:p>
        </p:txBody>
      </p:sp>
      <p:sp>
        <p:nvSpPr>
          <p:cNvPr id="31" name="object 31"/>
          <p:cNvSpPr/>
          <p:nvPr/>
        </p:nvSpPr>
        <p:spPr>
          <a:xfrm>
            <a:off x="5334000" y="4953000"/>
            <a:ext cx="0" cy="304800"/>
          </a:xfrm>
          <a:custGeom>
            <a:avLst/>
            <a:gdLst/>
            <a:ahLst/>
            <a:cxnLst/>
            <a:rect l="l" t="t" r="r" b="b"/>
            <a:pathLst>
              <a:path h="304800">
                <a:moveTo>
                  <a:pt x="0" y="0"/>
                </a:moveTo>
                <a:lnTo>
                  <a:pt x="0" y="304800"/>
                </a:lnTo>
              </a:path>
            </a:pathLst>
          </a:custGeom>
          <a:ln w="25400">
            <a:solidFill>
              <a:srgbClr val="010101"/>
            </a:solidFill>
          </a:ln>
        </p:spPr>
        <p:txBody>
          <a:bodyPr wrap="square" lIns="0" tIns="0" rIns="0" bIns="0" rtlCol="0"/>
          <a:lstStyle/>
          <a:p>
            <a:endParaRPr/>
          </a:p>
        </p:txBody>
      </p:sp>
      <p:sp>
        <p:nvSpPr>
          <p:cNvPr id="32" name="object 32"/>
          <p:cNvSpPr/>
          <p:nvPr/>
        </p:nvSpPr>
        <p:spPr>
          <a:xfrm>
            <a:off x="2743200" y="5257800"/>
            <a:ext cx="0" cy="381000"/>
          </a:xfrm>
          <a:custGeom>
            <a:avLst/>
            <a:gdLst/>
            <a:ahLst/>
            <a:cxnLst/>
            <a:rect l="l" t="t" r="r" b="b"/>
            <a:pathLst>
              <a:path h="381000">
                <a:moveTo>
                  <a:pt x="0" y="0"/>
                </a:moveTo>
                <a:lnTo>
                  <a:pt x="0" y="381000"/>
                </a:lnTo>
              </a:path>
            </a:pathLst>
          </a:custGeom>
          <a:ln w="25400">
            <a:solidFill>
              <a:srgbClr val="010101"/>
            </a:solidFill>
          </a:ln>
        </p:spPr>
        <p:txBody>
          <a:bodyPr wrap="square" lIns="0" tIns="0" rIns="0" bIns="0" rtlCol="0"/>
          <a:lstStyle/>
          <a:p>
            <a:endParaRPr/>
          </a:p>
        </p:txBody>
      </p:sp>
      <p:sp>
        <p:nvSpPr>
          <p:cNvPr id="33" name="object 33"/>
          <p:cNvSpPr/>
          <p:nvPr/>
        </p:nvSpPr>
        <p:spPr>
          <a:xfrm>
            <a:off x="457200" y="1905000"/>
            <a:ext cx="7848600" cy="3581400"/>
          </a:xfrm>
          <a:custGeom>
            <a:avLst/>
            <a:gdLst/>
            <a:ahLst/>
            <a:cxnLst/>
            <a:rect l="l" t="t" r="r" b="b"/>
            <a:pathLst>
              <a:path w="7848600" h="3581400">
                <a:moveTo>
                  <a:pt x="0" y="0"/>
                </a:moveTo>
                <a:lnTo>
                  <a:pt x="0" y="3581400"/>
                </a:lnTo>
                <a:lnTo>
                  <a:pt x="7848600" y="3581399"/>
                </a:lnTo>
                <a:lnTo>
                  <a:pt x="7848600" y="0"/>
                </a:lnTo>
                <a:lnTo>
                  <a:pt x="0" y="0"/>
                </a:lnTo>
                <a:close/>
              </a:path>
            </a:pathLst>
          </a:custGeom>
          <a:ln w="25400">
            <a:solidFill>
              <a:srgbClr val="018001"/>
            </a:solidFill>
          </a:ln>
        </p:spPr>
        <p:txBody>
          <a:bodyPr wrap="square" lIns="0" tIns="0" rIns="0" bIns="0" rtlCol="0"/>
          <a:lstStyle/>
          <a:p>
            <a:endParaRPr/>
          </a:p>
        </p:txBody>
      </p:sp>
      <p:sp>
        <p:nvSpPr>
          <p:cNvPr id="34" name="object 34"/>
          <p:cNvSpPr txBox="1"/>
          <p:nvPr/>
        </p:nvSpPr>
        <p:spPr>
          <a:xfrm>
            <a:off x="6327902" y="5511800"/>
            <a:ext cx="1845310" cy="361315"/>
          </a:xfrm>
          <a:prstGeom prst="rect">
            <a:avLst/>
          </a:prstGeom>
        </p:spPr>
        <p:txBody>
          <a:bodyPr vert="horz" wrap="square" lIns="0" tIns="12700" rIns="0" bIns="0" rtlCol="0">
            <a:spAutoFit/>
          </a:bodyPr>
          <a:lstStyle/>
          <a:p>
            <a:pPr marL="12700">
              <a:lnSpc>
                <a:spcPct val="100000"/>
              </a:lnSpc>
              <a:spcBef>
                <a:spcPts val="100"/>
              </a:spcBef>
            </a:pPr>
            <a:r>
              <a:rPr sz="2200" dirty="0">
                <a:solidFill>
                  <a:srgbClr val="008000"/>
                </a:solidFill>
                <a:latin typeface="Arial"/>
                <a:cs typeface="Arial"/>
              </a:rPr>
              <a:t>multi-core</a:t>
            </a:r>
            <a:r>
              <a:rPr sz="2200" spc="-75" dirty="0">
                <a:solidFill>
                  <a:srgbClr val="008000"/>
                </a:solidFill>
                <a:latin typeface="Arial"/>
                <a:cs typeface="Arial"/>
              </a:rPr>
              <a:t> </a:t>
            </a:r>
            <a:r>
              <a:rPr sz="2200" dirty="0">
                <a:solidFill>
                  <a:srgbClr val="008000"/>
                </a:solidFill>
                <a:latin typeface="Arial"/>
                <a:cs typeface="Arial"/>
              </a:rPr>
              <a:t>chip</a:t>
            </a:r>
            <a:endParaRPr sz="2200">
              <a:latin typeface="Arial"/>
              <a:cs typeface="Arial"/>
            </a:endParaRPr>
          </a:p>
        </p:txBody>
      </p:sp>
      <p:sp>
        <p:nvSpPr>
          <p:cNvPr id="35" name="object 35"/>
          <p:cNvSpPr/>
          <p:nvPr/>
        </p:nvSpPr>
        <p:spPr>
          <a:xfrm>
            <a:off x="4114800" y="6172200"/>
            <a:ext cx="76200" cy="381000"/>
          </a:xfrm>
          <a:custGeom>
            <a:avLst/>
            <a:gdLst/>
            <a:ahLst/>
            <a:cxnLst/>
            <a:rect l="l" t="t" r="r" b="b"/>
            <a:pathLst>
              <a:path w="76200" h="381000">
                <a:moveTo>
                  <a:pt x="0" y="0"/>
                </a:moveTo>
                <a:lnTo>
                  <a:pt x="14954" y="2536"/>
                </a:lnTo>
                <a:lnTo>
                  <a:pt x="27050" y="9429"/>
                </a:lnTo>
                <a:lnTo>
                  <a:pt x="35147" y="19609"/>
                </a:lnTo>
                <a:lnTo>
                  <a:pt x="38100" y="32003"/>
                </a:lnTo>
                <a:lnTo>
                  <a:pt x="38100" y="158496"/>
                </a:lnTo>
                <a:lnTo>
                  <a:pt x="41052" y="170890"/>
                </a:lnTo>
                <a:lnTo>
                  <a:pt x="49149" y="181070"/>
                </a:lnTo>
                <a:lnTo>
                  <a:pt x="61245" y="187963"/>
                </a:lnTo>
                <a:lnTo>
                  <a:pt x="76200" y="190500"/>
                </a:lnTo>
                <a:lnTo>
                  <a:pt x="61245" y="193036"/>
                </a:lnTo>
                <a:lnTo>
                  <a:pt x="49149" y="199929"/>
                </a:lnTo>
                <a:lnTo>
                  <a:pt x="41052" y="210109"/>
                </a:lnTo>
                <a:lnTo>
                  <a:pt x="38100" y="222503"/>
                </a:lnTo>
                <a:lnTo>
                  <a:pt x="38100" y="348996"/>
                </a:lnTo>
                <a:lnTo>
                  <a:pt x="35147" y="361390"/>
                </a:lnTo>
                <a:lnTo>
                  <a:pt x="27050" y="371570"/>
                </a:lnTo>
                <a:lnTo>
                  <a:pt x="14954" y="378463"/>
                </a:lnTo>
                <a:lnTo>
                  <a:pt x="0" y="381000"/>
                </a:lnTo>
              </a:path>
            </a:pathLst>
          </a:custGeom>
          <a:ln w="25400">
            <a:solidFill>
              <a:srgbClr val="010101"/>
            </a:solidFill>
          </a:ln>
        </p:spPr>
        <p:txBody>
          <a:bodyPr wrap="square" lIns="0" tIns="0" rIns="0" bIns="0" rtlCol="0"/>
          <a:lstStyle/>
          <a:p>
            <a:endParaRPr/>
          </a:p>
        </p:txBody>
      </p:sp>
      <p:sp>
        <p:nvSpPr>
          <p:cNvPr id="36" name="object 36"/>
          <p:cNvSpPr txBox="1"/>
          <p:nvPr/>
        </p:nvSpPr>
        <p:spPr>
          <a:xfrm>
            <a:off x="4270502" y="5968998"/>
            <a:ext cx="1358900" cy="849630"/>
          </a:xfrm>
          <a:prstGeom prst="rect">
            <a:avLst/>
          </a:prstGeom>
        </p:spPr>
        <p:txBody>
          <a:bodyPr vert="horz" wrap="square" lIns="0" tIns="12700" rIns="0" bIns="0" rtlCol="0">
            <a:spAutoFit/>
          </a:bodyPr>
          <a:lstStyle/>
          <a:p>
            <a:pPr marL="12700" marR="5080">
              <a:lnSpc>
                <a:spcPct val="100000"/>
              </a:lnSpc>
              <a:spcBef>
                <a:spcPts val="100"/>
              </a:spcBef>
            </a:pPr>
            <a:r>
              <a:rPr sz="1800" spc="-5" dirty="0">
                <a:latin typeface="Arial"/>
                <a:cs typeface="Arial"/>
              </a:rPr>
              <a:t>assuming  write-through  </a:t>
            </a:r>
            <a:r>
              <a:rPr sz="1800" dirty="0">
                <a:latin typeface="Arial"/>
                <a:cs typeface="Arial"/>
              </a:rPr>
              <a:t>caches</a:t>
            </a:r>
            <a:endParaRPr sz="1800">
              <a:latin typeface="Arial"/>
              <a:cs typeface="Arial"/>
            </a:endParaRPr>
          </a:p>
        </p:txBody>
      </p:sp>
      <p:sp>
        <p:nvSpPr>
          <p:cNvPr id="37" name="object 37"/>
          <p:cNvSpPr/>
          <p:nvPr/>
        </p:nvSpPr>
        <p:spPr>
          <a:xfrm>
            <a:off x="2743200" y="4419600"/>
            <a:ext cx="1295400" cy="762000"/>
          </a:xfrm>
          <a:custGeom>
            <a:avLst/>
            <a:gdLst/>
            <a:ahLst/>
            <a:cxnLst/>
            <a:rect l="l" t="t" r="r" b="b"/>
            <a:pathLst>
              <a:path w="1295400" h="762000">
                <a:moveTo>
                  <a:pt x="0" y="762000"/>
                </a:moveTo>
                <a:lnTo>
                  <a:pt x="1295399" y="0"/>
                </a:lnTo>
              </a:path>
            </a:pathLst>
          </a:custGeom>
          <a:ln w="25400">
            <a:solidFill>
              <a:srgbClr val="FF3401"/>
            </a:solidFill>
          </a:ln>
        </p:spPr>
        <p:txBody>
          <a:bodyPr wrap="square" lIns="0" tIns="0" rIns="0" bIns="0" rtlCol="0"/>
          <a:lstStyle/>
          <a:p>
            <a:endParaRPr/>
          </a:p>
        </p:txBody>
      </p:sp>
      <p:sp>
        <p:nvSpPr>
          <p:cNvPr id="38" name="object 38"/>
          <p:cNvSpPr/>
          <p:nvPr/>
        </p:nvSpPr>
        <p:spPr>
          <a:xfrm>
            <a:off x="2743200" y="4419600"/>
            <a:ext cx="1295400" cy="762000"/>
          </a:xfrm>
          <a:custGeom>
            <a:avLst/>
            <a:gdLst/>
            <a:ahLst/>
            <a:cxnLst/>
            <a:rect l="l" t="t" r="r" b="b"/>
            <a:pathLst>
              <a:path w="1295400" h="762000">
                <a:moveTo>
                  <a:pt x="0" y="0"/>
                </a:moveTo>
                <a:lnTo>
                  <a:pt x="1295399" y="762000"/>
                </a:lnTo>
              </a:path>
            </a:pathLst>
          </a:custGeom>
          <a:ln w="25400">
            <a:solidFill>
              <a:srgbClr val="FF3401"/>
            </a:solidFill>
          </a:ln>
        </p:spPr>
        <p:txBody>
          <a:bodyPr wrap="square" lIns="0" tIns="0" rIns="0" bIns="0" rtlCol="0"/>
          <a:lstStyle/>
          <a:p>
            <a:endParaRPr/>
          </a:p>
        </p:txBody>
      </p:sp>
      <p:sp>
        <p:nvSpPr>
          <p:cNvPr id="39" name="object 39"/>
          <p:cNvSpPr txBox="1"/>
          <p:nvPr/>
        </p:nvSpPr>
        <p:spPr>
          <a:xfrm>
            <a:off x="3392678" y="5217667"/>
            <a:ext cx="1524635"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3300"/>
                </a:solidFill>
                <a:latin typeface="Arial"/>
                <a:cs typeface="Arial"/>
              </a:rPr>
              <a:t>INVALIDATED</a:t>
            </a:r>
            <a:endParaRPr sz="1800">
              <a:latin typeface="Arial"/>
              <a:cs typeface="Arial"/>
            </a:endParaRPr>
          </a:p>
        </p:txBody>
      </p:sp>
      <p:sp>
        <p:nvSpPr>
          <p:cNvPr id="40" name="object 40"/>
          <p:cNvSpPr/>
          <p:nvPr/>
        </p:nvSpPr>
        <p:spPr>
          <a:xfrm>
            <a:off x="1241297" y="5022341"/>
            <a:ext cx="908685" cy="474345"/>
          </a:xfrm>
          <a:custGeom>
            <a:avLst/>
            <a:gdLst/>
            <a:ahLst/>
            <a:cxnLst/>
            <a:rect l="l" t="t" r="r" b="b"/>
            <a:pathLst>
              <a:path w="908685" h="474345">
                <a:moveTo>
                  <a:pt x="78485" y="13716"/>
                </a:moveTo>
                <a:lnTo>
                  <a:pt x="29718" y="0"/>
                </a:lnTo>
                <a:lnTo>
                  <a:pt x="11429" y="70104"/>
                </a:lnTo>
                <a:lnTo>
                  <a:pt x="1524" y="128778"/>
                </a:lnTo>
                <a:lnTo>
                  <a:pt x="0" y="152400"/>
                </a:lnTo>
                <a:lnTo>
                  <a:pt x="0" y="175260"/>
                </a:lnTo>
                <a:lnTo>
                  <a:pt x="6857" y="220218"/>
                </a:lnTo>
                <a:lnTo>
                  <a:pt x="10668" y="230886"/>
                </a:lnTo>
                <a:lnTo>
                  <a:pt x="14477" y="242316"/>
                </a:lnTo>
                <a:lnTo>
                  <a:pt x="40385" y="281940"/>
                </a:lnTo>
                <a:lnTo>
                  <a:pt x="50291" y="292373"/>
                </a:lnTo>
                <a:lnTo>
                  <a:pt x="50291" y="155448"/>
                </a:lnTo>
                <a:lnTo>
                  <a:pt x="51815" y="135636"/>
                </a:lnTo>
                <a:lnTo>
                  <a:pt x="56387" y="103632"/>
                </a:lnTo>
                <a:lnTo>
                  <a:pt x="60959" y="82296"/>
                </a:lnTo>
                <a:lnTo>
                  <a:pt x="66293" y="59436"/>
                </a:lnTo>
                <a:lnTo>
                  <a:pt x="78485" y="13716"/>
                </a:lnTo>
                <a:close/>
              </a:path>
              <a:path w="908685" h="474345">
                <a:moveTo>
                  <a:pt x="654404" y="372372"/>
                </a:moveTo>
                <a:lnTo>
                  <a:pt x="653947" y="321563"/>
                </a:lnTo>
                <a:lnTo>
                  <a:pt x="613409" y="321563"/>
                </a:lnTo>
                <a:lnTo>
                  <a:pt x="583691" y="322325"/>
                </a:lnTo>
                <a:lnTo>
                  <a:pt x="523494" y="322316"/>
                </a:lnTo>
                <a:lnTo>
                  <a:pt x="463295" y="321543"/>
                </a:lnTo>
                <a:lnTo>
                  <a:pt x="377189" y="319278"/>
                </a:lnTo>
                <a:lnTo>
                  <a:pt x="322325" y="316230"/>
                </a:lnTo>
                <a:lnTo>
                  <a:pt x="295656" y="313944"/>
                </a:lnTo>
                <a:lnTo>
                  <a:pt x="283463" y="313182"/>
                </a:lnTo>
                <a:lnTo>
                  <a:pt x="270509" y="312420"/>
                </a:lnTo>
                <a:lnTo>
                  <a:pt x="259079" y="310896"/>
                </a:lnTo>
                <a:lnTo>
                  <a:pt x="246887" y="309372"/>
                </a:lnTo>
                <a:lnTo>
                  <a:pt x="235457" y="308610"/>
                </a:lnTo>
                <a:lnTo>
                  <a:pt x="203453" y="304038"/>
                </a:lnTo>
                <a:lnTo>
                  <a:pt x="194309" y="301752"/>
                </a:lnTo>
                <a:lnTo>
                  <a:pt x="184403" y="300228"/>
                </a:lnTo>
                <a:lnTo>
                  <a:pt x="176021" y="298704"/>
                </a:lnTo>
                <a:lnTo>
                  <a:pt x="167639" y="296418"/>
                </a:lnTo>
                <a:lnTo>
                  <a:pt x="160019" y="294894"/>
                </a:lnTo>
                <a:lnTo>
                  <a:pt x="152400" y="292608"/>
                </a:lnTo>
                <a:lnTo>
                  <a:pt x="145541" y="290322"/>
                </a:lnTo>
                <a:lnTo>
                  <a:pt x="140207" y="288036"/>
                </a:lnTo>
                <a:lnTo>
                  <a:pt x="128777" y="283463"/>
                </a:lnTo>
                <a:lnTo>
                  <a:pt x="118109" y="278130"/>
                </a:lnTo>
                <a:lnTo>
                  <a:pt x="108203" y="272796"/>
                </a:lnTo>
                <a:lnTo>
                  <a:pt x="99821" y="267462"/>
                </a:lnTo>
                <a:lnTo>
                  <a:pt x="92201" y="261366"/>
                </a:lnTo>
                <a:lnTo>
                  <a:pt x="85343" y="256032"/>
                </a:lnTo>
                <a:lnTo>
                  <a:pt x="61721" y="223266"/>
                </a:lnTo>
                <a:lnTo>
                  <a:pt x="50291" y="164592"/>
                </a:lnTo>
                <a:lnTo>
                  <a:pt x="50291" y="292373"/>
                </a:lnTo>
                <a:lnTo>
                  <a:pt x="80771" y="315468"/>
                </a:lnTo>
                <a:lnTo>
                  <a:pt x="120395" y="335280"/>
                </a:lnTo>
                <a:lnTo>
                  <a:pt x="137159" y="340613"/>
                </a:lnTo>
                <a:lnTo>
                  <a:pt x="145541" y="343662"/>
                </a:lnTo>
                <a:lnTo>
                  <a:pt x="154685" y="345948"/>
                </a:lnTo>
                <a:lnTo>
                  <a:pt x="164591" y="348234"/>
                </a:lnTo>
                <a:lnTo>
                  <a:pt x="174497" y="349758"/>
                </a:lnTo>
                <a:lnTo>
                  <a:pt x="184403" y="352044"/>
                </a:lnTo>
                <a:lnTo>
                  <a:pt x="195071" y="353568"/>
                </a:lnTo>
                <a:lnTo>
                  <a:pt x="205739" y="355854"/>
                </a:lnTo>
                <a:lnTo>
                  <a:pt x="217169" y="357378"/>
                </a:lnTo>
                <a:lnTo>
                  <a:pt x="229362" y="358902"/>
                </a:lnTo>
                <a:lnTo>
                  <a:pt x="240791" y="360425"/>
                </a:lnTo>
                <a:lnTo>
                  <a:pt x="252983" y="361188"/>
                </a:lnTo>
                <a:lnTo>
                  <a:pt x="291845" y="364998"/>
                </a:lnTo>
                <a:lnTo>
                  <a:pt x="377189" y="369690"/>
                </a:lnTo>
                <a:lnTo>
                  <a:pt x="433577" y="371856"/>
                </a:lnTo>
                <a:lnTo>
                  <a:pt x="464057" y="371865"/>
                </a:lnTo>
                <a:lnTo>
                  <a:pt x="523494" y="372618"/>
                </a:lnTo>
                <a:lnTo>
                  <a:pt x="642365" y="372618"/>
                </a:lnTo>
                <a:lnTo>
                  <a:pt x="654404" y="372372"/>
                </a:lnTo>
                <a:close/>
              </a:path>
              <a:path w="908685" h="474345">
                <a:moveTo>
                  <a:pt x="908303" y="345186"/>
                </a:moveTo>
                <a:lnTo>
                  <a:pt x="653033" y="220218"/>
                </a:lnTo>
                <a:lnTo>
                  <a:pt x="653947" y="321563"/>
                </a:lnTo>
                <a:lnTo>
                  <a:pt x="679703" y="321563"/>
                </a:lnTo>
                <a:lnTo>
                  <a:pt x="679703" y="461551"/>
                </a:lnTo>
                <a:lnTo>
                  <a:pt x="908303" y="345186"/>
                </a:lnTo>
                <a:close/>
              </a:path>
              <a:path w="908685" h="474345">
                <a:moveTo>
                  <a:pt x="679703" y="371856"/>
                </a:moveTo>
                <a:lnTo>
                  <a:pt x="679703" y="321563"/>
                </a:lnTo>
                <a:lnTo>
                  <a:pt x="653947" y="321563"/>
                </a:lnTo>
                <a:lnTo>
                  <a:pt x="654404" y="372372"/>
                </a:lnTo>
                <a:lnTo>
                  <a:pt x="679703" y="371856"/>
                </a:lnTo>
                <a:close/>
              </a:path>
              <a:path w="908685" h="474345">
                <a:moveTo>
                  <a:pt x="679703" y="461551"/>
                </a:moveTo>
                <a:lnTo>
                  <a:pt x="679703" y="371856"/>
                </a:lnTo>
                <a:lnTo>
                  <a:pt x="654404" y="372372"/>
                </a:lnTo>
                <a:lnTo>
                  <a:pt x="655319" y="473963"/>
                </a:lnTo>
                <a:lnTo>
                  <a:pt x="679703" y="461551"/>
                </a:lnTo>
                <a:close/>
              </a:path>
            </a:pathLst>
          </a:custGeom>
          <a:solidFill>
            <a:srgbClr val="FF3401"/>
          </a:solidFill>
        </p:spPr>
        <p:txBody>
          <a:bodyPr wrap="square" lIns="0" tIns="0" rIns="0" bIns="0" rtlCol="0"/>
          <a:lstStyle/>
          <a:p>
            <a:endParaRPr/>
          </a:p>
        </p:txBody>
      </p:sp>
      <p:sp>
        <p:nvSpPr>
          <p:cNvPr id="41" name="object 41"/>
          <p:cNvSpPr txBox="1"/>
          <p:nvPr/>
        </p:nvSpPr>
        <p:spPr>
          <a:xfrm>
            <a:off x="554227" y="5168900"/>
            <a:ext cx="636270"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FF3300"/>
                </a:solidFill>
                <a:latin typeface="Arial"/>
                <a:cs typeface="Arial"/>
              </a:rPr>
              <a:t>sends</a:t>
            </a:r>
            <a:endParaRPr sz="1800">
              <a:latin typeface="Arial"/>
              <a:cs typeface="Arial"/>
            </a:endParaRPr>
          </a:p>
        </p:txBody>
      </p:sp>
      <p:sp>
        <p:nvSpPr>
          <p:cNvPr id="42" name="object 42"/>
          <p:cNvSpPr txBox="1"/>
          <p:nvPr/>
        </p:nvSpPr>
        <p:spPr>
          <a:xfrm>
            <a:off x="554227" y="5443220"/>
            <a:ext cx="1169035"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3300"/>
                </a:solidFill>
                <a:latin typeface="Arial"/>
                <a:cs typeface="Arial"/>
              </a:rPr>
              <a:t>invalidation</a:t>
            </a:r>
            <a:endParaRPr sz="1800">
              <a:latin typeface="Arial"/>
              <a:cs typeface="Arial"/>
            </a:endParaRPr>
          </a:p>
        </p:txBody>
      </p:sp>
      <p:sp>
        <p:nvSpPr>
          <p:cNvPr id="43" name="object 43"/>
          <p:cNvSpPr txBox="1"/>
          <p:nvPr/>
        </p:nvSpPr>
        <p:spPr>
          <a:xfrm>
            <a:off x="554227" y="5718294"/>
            <a:ext cx="788670"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FF3300"/>
                </a:solidFill>
                <a:latin typeface="Arial"/>
                <a:cs typeface="Arial"/>
              </a:rPr>
              <a:t>request</a:t>
            </a:r>
            <a:endParaRPr sz="1800">
              <a:latin typeface="Arial"/>
              <a:cs typeface="Arial"/>
            </a:endParaRPr>
          </a:p>
        </p:txBody>
      </p:sp>
      <p:sp>
        <p:nvSpPr>
          <p:cNvPr id="44" name="object 44"/>
          <p:cNvSpPr/>
          <p:nvPr/>
        </p:nvSpPr>
        <p:spPr>
          <a:xfrm>
            <a:off x="5775197" y="5257800"/>
            <a:ext cx="561340" cy="929640"/>
          </a:xfrm>
          <a:custGeom>
            <a:avLst/>
            <a:gdLst/>
            <a:ahLst/>
            <a:cxnLst/>
            <a:rect l="l" t="t" r="r" b="b"/>
            <a:pathLst>
              <a:path w="561339" h="929639">
                <a:moveTo>
                  <a:pt x="190500" y="188975"/>
                </a:moveTo>
                <a:lnTo>
                  <a:pt x="92201" y="0"/>
                </a:lnTo>
                <a:lnTo>
                  <a:pt x="0" y="192024"/>
                </a:lnTo>
                <a:lnTo>
                  <a:pt x="75437" y="190816"/>
                </a:lnTo>
                <a:lnTo>
                  <a:pt x="75437" y="172212"/>
                </a:lnTo>
                <a:lnTo>
                  <a:pt x="113537" y="170687"/>
                </a:lnTo>
                <a:lnTo>
                  <a:pt x="114274" y="190195"/>
                </a:lnTo>
                <a:lnTo>
                  <a:pt x="190500" y="188975"/>
                </a:lnTo>
                <a:close/>
              </a:path>
              <a:path w="561339" h="929639">
                <a:moveTo>
                  <a:pt x="114274" y="190195"/>
                </a:moveTo>
                <a:lnTo>
                  <a:pt x="113537" y="170687"/>
                </a:lnTo>
                <a:lnTo>
                  <a:pt x="75437" y="172212"/>
                </a:lnTo>
                <a:lnTo>
                  <a:pt x="76126" y="190805"/>
                </a:lnTo>
                <a:lnTo>
                  <a:pt x="114274" y="190195"/>
                </a:lnTo>
                <a:close/>
              </a:path>
              <a:path w="561339" h="929639">
                <a:moveTo>
                  <a:pt x="76126" y="190805"/>
                </a:moveTo>
                <a:lnTo>
                  <a:pt x="75437" y="172212"/>
                </a:lnTo>
                <a:lnTo>
                  <a:pt x="75437" y="190816"/>
                </a:lnTo>
                <a:lnTo>
                  <a:pt x="76126" y="190805"/>
                </a:lnTo>
                <a:close/>
              </a:path>
              <a:path w="561339" h="929639">
                <a:moveTo>
                  <a:pt x="560831" y="899160"/>
                </a:moveTo>
                <a:lnTo>
                  <a:pt x="503681" y="856488"/>
                </a:lnTo>
                <a:lnTo>
                  <a:pt x="448055" y="813054"/>
                </a:lnTo>
                <a:lnTo>
                  <a:pt x="393953" y="768858"/>
                </a:lnTo>
                <a:lnTo>
                  <a:pt x="342899" y="723900"/>
                </a:lnTo>
                <a:lnTo>
                  <a:pt x="295655" y="677417"/>
                </a:lnTo>
                <a:lnTo>
                  <a:pt x="284987" y="665226"/>
                </a:lnTo>
                <a:lnTo>
                  <a:pt x="274319" y="653796"/>
                </a:lnTo>
                <a:lnTo>
                  <a:pt x="263651" y="641603"/>
                </a:lnTo>
                <a:lnTo>
                  <a:pt x="252984" y="628650"/>
                </a:lnTo>
                <a:lnTo>
                  <a:pt x="243839" y="616458"/>
                </a:lnTo>
                <a:lnTo>
                  <a:pt x="233934" y="604265"/>
                </a:lnTo>
                <a:lnTo>
                  <a:pt x="224789" y="591312"/>
                </a:lnTo>
                <a:lnTo>
                  <a:pt x="208025" y="565403"/>
                </a:lnTo>
                <a:lnTo>
                  <a:pt x="199643" y="551688"/>
                </a:lnTo>
                <a:lnTo>
                  <a:pt x="192786" y="537972"/>
                </a:lnTo>
                <a:lnTo>
                  <a:pt x="185165" y="524255"/>
                </a:lnTo>
                <a:lnTo>
                  <a:pt x="178307" y="510539"/>
                </a:lnTo>
                <a:lnTo>
                  <a:pt x="172212" y="496824"/>
                </a:lnTo>
                <a:lnTo>
                  <a:pt x="166877" y="482346"/>
                </a:lnTo>
                <a:lnTo>
                  <a:pt x="160781" y="467867"/>
                </a:lnTo>
                <a:lnTo>
                  <a:pt x="156210" y="453389"/>
                </a:lnTo>
                <a:lnTo>
                  <a:pt x="150875" y="438150"/>
                </a:lnTo>
                <a:lnTo>
                  <a:pt x="147065" y="422910"/>
                </a:lnTo>
                <a:lnTo>
                  <a:pt x="129539" y="344424"/>
                </a:lnTo>
                <a:lnTo>
                  <a:pt x="120396" y="278891"/>
                </a:lnTo>
                <a:lnTo>
                  <a:pt x="115062" y="211074"/>
                </a:lnTo>
                <a:lnTo>
                  <a:pt x="114274" y="190195"/>
                </a:lnTo>
                <a:lnTo>
                  <a:pt x="76126" y="190805"/>
                </a:lnTo>
                <a:lnTo>
                  <a:pt x="79248" y="248412"/>
                </a:lnTo>
                <a:lnTo>
                  <a:pt x="86867" y="317753"/>
                </a:lnTo>
                <a:lnTo>
                  <a:pt x="98298" y="384810"/>
                </a:lnTo>
                <a:lnTo>
                  <a:pt x="102107" y="400812"/>
                </a:lnTo>
                <a:lnTo>
                  <a:pt x="105917" y="417575"/>
                </a:lnTo>
                <a:lnTo>
                  <a:pt x="119634" y="465582"/>
                </a:lnTo>
                <a:lnTo>
                  <a:pt x="125729" y="481584"/>
                </a:lnTo>
                <a:lnTo>
                  <a:pt x="131063" y="496824"/>
                </a:lnTo>
                <a:lnTo>
                  <a:pt x="137922" y="512063"/>
                </a:lnTo>
                <a:lnTo>
                  <a:pt x="144017" y="527303"/>
                </a:lnTo>
                <a:lnTo>
                  <a:pt x="151637" y="542544"/>
                </a:lnTo>
                <a:lnTo>
                  <a:pt x="166877" y="571500"/>
                </a:lnTo>
                <a:lnTo>
                  <a:pt x="176022" y="585215"/>
                </a:lnTo>
                <a:lnTo>
                  <a:pt x="184403" y="599694"/>
                </a:lnTo>
                <a:lnTo>
                  <a:pt x="213360" y="640079"/>
                </a:lnTo>
                <a:lnTo>
                  <a:pt x="245363" y="678941"/>
                </a:lnTo>
                <a:lnTo>
                  <a:pt x="268986" y="704088"/>
                </a:lnTo>
                <a:lnTo>
                  <a:pt x="292607" y="728472"/>
                </a:lnTo>
                <a:lnTo>
                  <a:pt x="343661" y="775715"/>
                </a:lnTo>
                <a:lnTo>
                  <a:pt x="424433" y="842772"/>
                </a:lnTo>
                <a:lnTo>
                  <a:pt x="480821" y="886968"/>
                </a:lnTo>
                <a:lnTo>
                  <a:pt x="537971" y="929640"/>
                </a:lnTo>
                <a:lnTo>
                  <a:pt x="560831" y="899160"/>
                </a:lnTo>
                <a:close/>
              </a:path>
            </a:pathLst>
          </a:custGeom>
          <a:solidFill>
            <a:srgbClr val="996734"/>
          </a:solidFill>
        </p:spPr>
        <p:txBody>
          <a:bodyPr wrap="square" lIns="0" tIns="0" rIns="0" bIns="0" rtlCol="0"/>
          <a:lstStyle/>
          <a:p>
            <a:endParaRPr/>
          </a:p>
        </p:txBody>
      </p:sp>
      <p:sp>
        <p:nvSpPr>
          <p:cNvPr id="45" name="object 45"/>
          <p:cNvSpPr txBox="1"/>
          <p:nvPr/>
        </p:nvSpPr>
        <p:spPr>
          <a:xfrm>
            <a:off x="6388100" y="6083298"/>
            <a:ext cx="990600" cy="574040"/>
          </a:xfrm>
          <a:prstGeom prst="rect">
            <a:avLst/>
          </a:prstGeom>
        </p:spPr>
        <p:txBody>
          <a:bodyPr vert="horz" wrap="square" lIns="0" tIns="12700" rIns="0" bIns="0" rtlCol="0">
            <a:spAutoFit/>
          </a:bodyPr>
          <a:lstStyle/>
          <a:p>
            <a:pPr marL="12700" marR="5080">
              <a:lnSpc>
                <a:spcPct val="100000"/>
              </a:lnSpc>
              <a:spcBef>
                <a:spcPts val="100"/>
              </a:spcBef>
            </a:pPr>
            <a:r>
              <a:rPr sz="1800" spc="-5" dirty="0">
                <a:solidFill>
                  <a:srgbClr val="9A6533"/>
                </a:solidFill>
                <a:latin typeface="Arial"/>
                <a:cs typeface="Arial"/>
              </a:rPr>
              <a:t>inter-core  </a:t>
            </a:r>
            <a:r>
              <a:rPr sz="1800" dirty="0">
                <a:solidFill>
                  <a:srgbClr val="9A6533"/>
                </a:solidFill>
                <a:latin typeface="Arial"/>
                <a:cs typeface="Arial"/>
              </a:rPr>
              <a:t>bus</a:t>
            </a:r>
            <a:endParaRPr sz="1800">
              <a:latin typeface="Arial"/>
              <a:cs typeface="Arial"/>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2066" y="208280"/>
            <a:ext cx="7579995" cy="695960"/>
          </a:xfrm>
          <a:prstGeom prst="rect">
            <a:avLst/>
          </a:prstGeom>
        </p:spPr>
        <p:txBody>
          <a:bodyPr vert="horz" wrap="square" lIns="0" tIns="12065" rIns="0" bIns="0" rtlCol="0">
            <a:spAutoFit/>
          </a:bodyPr>
          <a:lstStyle/>
          <a:p>
            <a:pPr marL="12700">
              <a:lnSpc>
                <a:spcPct val="100000"/>
              </a:lnSpc>
              <a:spcBef>
                <a:spcPts val="95"/>
              </a:spcBef>
            </a:pPr>
            <a:r>
              <a:rPr sz="4400" spc="-5" dirty="0"/>
              <a:t>The cache coherence</a:t>
            </a:r>
            <a:r>
              <a:rPr sz="4400" spc="20" dirty="0"/>
              <a:t> </a:t>
            </a:r>
            <a:r>
              <a:rPr sz="4400" spc="-5" dirty="0"/>
              <a:t>problem</a:t>
            </a:r>
            <a:endParaRPr sz="4400"/>
          </a:p>
        </p:txBody>
      </p:sp>
      <p:sp>
        <p:nvSpPr>
          <p:cNvPr id="3" name="object 3"/>
          <p:cNvSpPr txBox="1"/>
          <p:nvPr/>
        </p:nvSpPr>
        <p:spPr>
          <a:xfrm>
            <a:off x="494030" y="1165351"/>
            <a:ext cx="3138170" cy="513080"/>
          </a:xfrm>
          <a:prstGeom prst="rect">
            <a:avLst/>
          </a:prstGeom>
        </p:spPr>
        <p:txBody>
          <a:bodyPr vert="horz" wrap="square" lIns="0" tIns="12065" rIns="0" bIns="0" rtlCol="0">
            <a:spAutoFit/>
          </a:bodyPr>
          <a:lstStyle/>
          <a:p>
            <a:pPr marL="12700">
              <a:lnSpc>
                <a:spcPct val="100000"/>
              </a:lnSpc>
              <a:spcBef>
                <a:spcPts val="95"/>
              </a:spcBef>
            </a:pPr>
            <a:r>
              <a:rPr sz="3200" spc="-5" dirty="0">
                <a:latin typeface="Arial"/>
                <a:cs typeface="Arial"/>
              </a:rPr>
              <a:t>After</a:t>
            </a:r>
            <a:r>
              <a:rPr sz="3200" spc="-45" dirty="0">
                <a:latin typeface="Arial"/>
                <a:cs typeface="Arial"/>
              </a:rPr>
              <a:t> </a:t>
            </a:r>
            <a:r>
              <a:rPr sz="3200" spc="-10" dirty="0">
                <a:latin typeface="Arial"/>
                <a:cs typeface="Arial"/>
              </a:rPr>
              <a:t>invalidation:</a:t>
            </a:r>
            <a:endParaRPr sz="3200">
              <a:latin typeface="Arial"/>
              <a:cs typeface="Arial"/>
            </a:endParaRPr>
          </a:p>
        </p:txBody>
      </p:sp>
      <p:sp>
        <p:nvSpPr>
          <p:cNvPr id="4" name="object 4"/>
          <p:cNvSpPr/>
          <p:nvPr/>
        </p:nvSpPr>
        <p:spPr>
          <a:xfrm>
            <a:off x="838200" y="2133600"/>
            <a:ext cx="1295400" cy="1295400"/>
          </a:xfrm>
          <a:custGeom>
            <a:avLst/>
            <a:gdLst/>
            <a:ahLst/>
            <a:cxnLst/>
            <a:rect l="l" t="t" r="r" b="b"/>
            <a:pathLst>
              <a:path w="1295400" h="1295400">
                <a:moveTo>
                  <a:pt x="647699" y="0"/>
                </a:moveTo>
                <a:lnTo>
                  <a:pt x="599403" y="1778"/>
                </a:lnTo>
                <a:lnTo>
                  <a:pt x="552063" y="7030"/>
                </a:lnTo>
                <a:lnTo>
                  <a:pt x="505806" y="15629"/>
                </a:lnTo>
                <a:lnTo>
                  <a:pt x="460758" y="27450"/>
                </a:lnTo>
                <a:lnTo>
                  <a:pt x="417045" y="42366"/>
                </a:lnTo>
                <a:lnTo>
                  <a:pt x="374791" y="60253"/>
                </a:lnTo>
                <a:lnTo>
                  <a:pt x="334124" y="80984"/>
                </a:lnTo>
                <a:lnTo>
                  <a:pt x="295169" y="104433"/>
                </a:lnTo>
                <a:lnTo>
                  <a:pt x="258051" y="130475"/>
                </a:lnTo>
                <a:lnTo>
                  <a:pt x="222897" y="158983"/>
                </a:lnTo>
                <a:lnTo>
                  <a:pt x="189833" y="189833"/>
                </a:lnTo>
                <a:lnTo>
                  <a:pt x="158983" y="222897"/>
                </a:lnTo>
                <a:lnTo>
                  <a:pt x="130475" y="258051"/>
                </a:lnTo>
                <a:lnTo>
                  <a:pt x="104433" y="295169"/>
                </a:lnTo>
                <a:lnTo>
                  <a:pt x="80984" y="334124"/>
                </a:lnTo>
                <a:lnTo>
                  <a:pt x="60253" y="374791"/>
                </a:lnTo>
                <a:lnTo>
                  <a:pt x="42366" y="417045"/>
                </a:lnTo>
                <a:lnTo>
                  <a:pt x="27450" y="460758"/>
                </a:lnTo>
                <a:lnTo>
                  <a:pt x="15629" y="505806"/>
                </a:lnTo>
                <a:lnTo>
                  <a:pt x="7030" y="552063"/>
                </a:lnTo>
                <a:lnTo>
                  <a:pt x="1778" y="599403"/>
                </a:lnTo>
                <a:lnTo>
                  <a:pt x="0" y="647700"/>
                </a:lnTo>
                <a:lnTo>
                  <a:pt x="1778" y="695996"/>
                </a:lnTo>
                <a:lnTo>
                  <a:pt x="7030" y="743336"/>
                </a:lnTo>
                <a:lnTo>
                  <a:pt x="15629" y="789593"/>
                </a:lnTo>
                <a:lnTo>
                  <a:pt x="27450" y="834641"/>
                </a:lnTo>
                <a:lnTo>
                  <a:pt x="42366" y="878354"/>
                </a:lnTo>
                <a:lnTo>
                  <a:pt x="60253" y="920608"/>
                </a:lnTo>
                <a:lnTo>
                  <a:pt x="80984" y="961275"/>
                </a:lnTo>
                <a:lnTo>
                  <a:pt x="104433" y="1000230"/>
                </a:lnTo>
                <a:lnTo>
                  <a:pt x="130475" y="1037348"/>
                </a:lnTo>
                <a:lnTo>
                  <a:pt x="158983" y="1072502"/>
                </a:lnTo>
                <a:lnTo>
                  <a:pt x="189833" y="1105566"/>
                </a:lnTo>
                <a:lnTo>
                  <a:pt x="222897" y="1136416"/>
                </a:lnTo>
                <a:lnTo>
                  <a:pt x="258051" y="1164924"/>
                </a:lnTo>
                <a:lnTo>
                  <a:pt x="295169" y="1190966"/>
                </a:lnTo>
                <a:lnTo>
                  <a:pt x="334124" y="1214415"/>
                </a:lnTo>
                <a:lnTo>
                  <a:pt x="374791" y="1235146"/>
                </a:lnTo>
                <a:lnTo>
                  <a:pt x="417045" y="1253033"/>
                </a:lnTo>
                <a:lnTo>
                  <a:pt x="460758" y="1267949"/>
                </a:lnTo>
                <a:lnTo>
                  <a:pt x="505806" y="1279770"/>
                </a:lnTo>
                <a:lnTo>
                  <a:pt x="552063" y="1288369"/>
                </a:lnTo>
                <a:lnTo>
                  <a:pt x="599403" y="1293621"/>
                </a:lnTo>
                <a:lnTo>
                  <a:pt x="647700" y="1295400"/>
                </a:lnTo>
                <a:lnTo>
                  <a:pt x="695996" y="1293621"/>
                </a:lnTo>
                <a:lnTo>
                  <a:pt x="743336" y="1288369"/>
                </a:lnTo>
                <a:lnTo>
                  <a:pt x="789593" y="1279770"/>
                </a:lnTo>
                <a:lnTo>
                  <a:pt x="834641" y="1267949"/>
                </a:lnTo>
                <a:lnTo>
                  <a:pt x="878354" y="1253033"/>
                </a:lnTo>
                <a:lnTo>
                  <a:pt x="920608" y="1235146"/>
                </a:lnTo>
                <a:lnTo>
                  <a:pt x="961275" y="1214415"/>
                </a:lnTo>
                <a:lnTo>
                  <a:pt x="1000230" y="1190966"/>
                </a:lnTo>
                <a:lnTo>
                  <a:pt x="1037348" y="1164924"/>
                </a:lnTo>
                <a:lnTo>
                  <a:pt x="1072502" y="1136416"/>
                </a:lnTo>
                <a:lnTo>
                  <a:pt x="1105566" y="1105566"/>
                </a:lnTo>
                <a:lnTo>
                  <a:pt x="1136416" y="1072502"/>
                </a:lnTo>
                <a:lnTo>
                  <a:pt x="1164924" y="1037348"/>
                </a:lnTo>
                <a:lnTo>
                  <a:pt x="1190966" y="1000230"/>
                </a:lnTo>
                <a:lnTo>
                  <a:pt x="1214415" y="961275"/>
                </a:lnTo>
                <a:lnTo>
                  <a:pt x="1235146" y="920608"/>
                </a:lnTo>
                <a:lnTo>
                  <a:pt x="1253033" y="878354"/>
                </a:lnTo>
                <a:lnTo>
                  <a:pt x="1267949" y="834641"/>
                </a:lnTo>
                <a:lnTo>
                  <a:pt x="1279770" y="789593"/>
                </a:lnTo>
                <a:lnTo>
                  <a:pt x="1288369" y="743336"/>
                </a:lnTo>
                <a:lnTo>
                  <a:pt x="1293621" y="695996"/>
                </a:lnTo>
                <a:lnTo>
                  <a:pt x="1295400" y="647700"/>
                </a:lnTo>
                <a:lnTo>
                  <a:pt x="1293621" y="599403"/>
                </a:lnTo>
                <a:lnTo>
                  <a:pt x="1288369" y="552063"/>
                </a:lnTo>
                <a:lnTo>
                  <a:pt x="1279770" y="505806"/>
                </a:lnTo>
                <a:lnTo>
                  <a:pt x="1267949" y="460758"/>
                </a:lnTo>
                <a:lnTo>
                  <a:pt x="1253033" y="417045"/>
                </a:lnTo>
                <a:lnTo>
                  <a:pt x="1235146" y="374791"/>
                </a:lnTo>
                <a:lnTo>
                  <a:pt x="1214415" y="334124"/>
                </a:lnTo>
                <a:lnTo>
                  <a:pt x="1190966" y="295169"/>
                </a:lnTo>
                <a:lnTo>
                  <a:pt x="1164924" y="258051"/>
                </a:lnTo>
                <a:lnTo>
                  <a:pt x="1136416" y="222897"/>
                </a:lnTo>
                <a:lnTo>
                  <a:pt x="1105566" y="189833"/>
                </a:lnTo>
                <a:lnTo>
                  <a:pt x="1072502" y="158983"/>
                </a:lnTo>
                <a:lnTo>
                  <a:pt x="1037348" y="130475"/>
                </a:lnTo>
                <a:lnTo>
                  <a:pt x="1000230" y="104433"/>
                </a:lnTo>
                <a:lnTo>
                  <a:pt x="961275" y="80984"/>
                </a:lnTo>
                <a:lnTo>
                  <a:pt x="920608" y="60253"/>
                </a:lnTo>
                <a:lnTo>
                  <a:pt x="878354" y="42366"/>
                </a:lnTo>
                <a:lnTo>
                  <a:pt x="834641" y="27450"/>
                </a:lnTo>
                <a:lnTo>
                  <a:pt x="789593" y="15629"/>
                </a:lnTo>
                <a:lnTo>
                  <a:pt x="743336" y="7030"/>
                </a:lnTo>
                <a:lnTo>
                  <a:pt x="695996" y="1778"/>
                </a:lnTo>
                <a:lnTo>
                  <a:pt x="647699" y="0"/>
                </a:lnTo>
                <a:close/>
              </a:path>
            </a:pathLst>
          </a:custGeom>
          <a:ln w="25400">
            <a:solidFill>
              <a:srgbClr val="010101"/>
            </a:solidFill>
          </a:ln>
        </p:spPr>
        <p:txBody>
          <a:bodyPr wrap="square" lIns="0" tIns="0" rIns="0" bIns="0" rtlCol="0"/>
          <a:lstStyle/>
          <a:p>
            <a:endParaRPr/>
          </a:p>
        </p:txBody>
      </p:sp>
      <p:sp>
        <p:nvSpPr>
          <p:cNvPr id="5" name="object 5"/>
          <p:cNvSpPr txBox="1"/>
          <p:nvPr/>
        </p:nvSpPr>
        <p:spPr>
          <a:xfrm>
            <a:off x="1124203" y="2614676"/>
            <a:ext cx="7118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Core</a:t>
            </a:r>
            <a:r>
              <a:rPr sz="1800" spc="-85" dirty="0">
                <a:latin typeface="Arial"/>
                <a:cs typeface="Arial"/>
              </a:rPr>
              <a:t> </a:t>
            </a:r>
            <a:r>
              <a:rPr sz="1800" dirty="0">
                <a:latin typeface="Arial"/>
                <a:cs typeface="Arial"/>
              </a:rPr>
              <a:t>1</a:t>
            </a:r>
            <a:endParaRPr sz="1800">
              <a:latin typeface="Arial"/>
              <a:cs typeface="Arial"/>
            </a:endParaRPr>
          </a:p>
        </p:txBody>
      </p:sp>
      <p:sp>
        <p:nvSpPr>
          <p:cNvPr id="6" name="object 6"/>
          <p:cNvSpPr/>
          <p:nvPr/>
        </p:nvSpPr>
        <p:spPr>
          <a:xfrm>
            <a:off x="2743200" y="2133600"/>
            <a:ext cx="1295400" cy="1295400"/>
          </a:xfrm>
          <a:custGeom>
            <a:avLst/>
            <a:gdLst/>
            <a:ahLst/>
            <a:cxnLst/>
            <a:rect l="l" t="t" r="r" b="b"/>
            <a:pathLst>
              <a:path w="1295400" h="1295400">
                <a:moveTo>
                  <a:pt x="647699" y="0"/>
                </a:moveTo>
                <a:lnTo>
                  <a:pt x="599403" y="1778"/>
                </a:lnTo>
                <a:lnTo>
                  <a:pt x="552063" y="7030"/>
                </a:lnTo>
                <a:lnTo>
                  <a:pt x="505806" y="15629"/>
                </a:lnTo>
                <a:lnTo>
                  <a:pt x="460758" y="27450"/>
                </a:lnTo>
                <a:lnTo>
                  <a:pt x="417045" y="42366"/>
                </a:lnTo>
                <a:lnTo>
                  <a:pt x="374791" y="60253"/>
                </a:lnTo>
                <a:lnTo>
                  <a:pt x="334124" y="80984"/>
                </a:lnTo>
                <a:lnTo>
                  <a:pt x="295169" y="104433"/>
                </a:lnTo>
                <a:lnTo>
                  <a:pt x="258051" y="130475"/>
                </a:lnTo>
                <a:lnTo>
                  <a:pt x="222897" y="158983"/>
                </a:lnTo>
                <a:lnTo>
                  <a:pt x="189833" y="189833"/>
                </a:lnTo>
                <a:lnTo>
                  <a:pt x="158983" y="222897"/>
                </a:lnTo>
                <a:lnTo>
                  <a:pt x="130475" y="258051"/>
                </a:lnTo>
                <a:lnTo>
                  <a:pt x="104433" y="295169"/>
                </a:lnTo>
                <a:lnTo>
                  <a:pt x="80984" y="334124"/>
                </a:lnTo>
                <a:lnTo>
                  <a:pt x="60253" y="374791"/>
                </a:lnTo>
                <a:lnTo>
                  <a:pt x="42366" y="417045"/>
                </a:lnTo>
                <a:lnTo>
                  <a:pt x="27450" y="460758"/>
                </a:lnTo>
                <a:lnTo>
                  <a:pt x="15629" y="505806"/>
                </a:lnTo>
                <a:lnTo>
                  <a:pt x="7030" y="552063"/>
                </a:lnTo>
                <a:lnTo>
                  <a:pt x="1778" y="599403"/>
                </a:lnTo>
                <a:lnTo>
                  <a:pt x="0" y="647699"/>
                </a:lnTo>
                <a:lnTo>
                  <a:pt x="1778" y="695996"/>
                </a:lnTo>
                <a:lnTo>
                  <a:pt x="7030" y="743336"/>
                </a:lnTo>
                <a:lnTo>
                  <a:pt x="15629" y="789593"/>
                </a:lnTo>
                <a:lnTo>
                  <a:pt x="27450" y="834641"/>
                </a:lnTo>
                <a:lnTo>
                  <a:pt x="42366" y="878354"/>
                </a:lnTo>
                <a:lnTo>
                  <a:pt x="60253" y="920608"/>
                </a:lnTo>
                <a:lnTo>
                  <a:pt x="80984" y="961275"/>
                </a:lnTo>
                <a:lnTo>
                  <a:pt x="104433" y="1000230"/>
                </a:lnTo>
                <a:lnTo>
                  <a:pt x="130475" y="1037348"/>
                </a:lnTo>
                <a:lnTo>
                  <a:pt x="158983" y="1072502"/>
                </a:lnTo>
                <a:lnTo>
                  <a:pt x="189833" y="1105566"/>
                </a:lnTo>
                <a:lnTo>
                  <a:pt x="222897" y="1136416"/>
                </a:lnTo>
                <a:lnTo>
                  <a:pt x="258051" y="1164924"/>
                </a:lnTo>
                <a:lnTo>
                  <a:pt x="295169" y="1190966"/>
                </a:lnTo>
                <a:lnTo>
                  <a:pt x="334124" y="1214415"/>
                </a:lnTo>
                <a:lnTo>
                  <a:pt x="374791" y="1235146"/>
                </a:lnTo>
                <a:lnTo>
                  <a:pt x="417045" y="1253033"/>
                </a:lnTo>
                <a:lnTo>
                  <a:pt x="460758" y="1267949"/>
                </a:lnTo>
                <a:lnTo>
                  <a:pt x="505806" y="1279770"/>
                </a:lnTo>
                <a:lnTo>
                  <a:pt x="552063" y="1288369"/>
                </a:lnTo>
                <a:lnTo>
                  <a:pt x="599403" y="1293621"/>
                </a:lnTo>
                <a:lnTo>
                  <a:pt x="647699" y="1295400"/>
                </a:lnTo>
                <a:lnTo>
                  <a:pt x="695996" y="1293621"/>
                </a:lnTo>
                <a:lnTo>
                  <a:pt x="743336" y="1288369"/>
                </a:lnTo>
                <a:lnTo>
                  <a:pt x="789593" y="1279770"/>
                </a:lnTo>
                <a:lnTo>
                  <a:pt x="834641" y="1267949"/>
                </a:lnTo>
                <a:lnTo>
                  <a:pt x="878354" y="1253033"/>
                </a:lnTo>
                <a:lnTo>
                  <a:pt x="920608" y="1235146"/>
                </a:lnTo>
                <a:lnTo>
                  <a:pt x="961275" y="1214415"/>
                </a:lnTo>
                <a:lnTo>
                  <a:pt x="1000230" y="1190966"/>
                </a:lnTo>
                <a:lnTo>
                  <a:pt x="1037348" y="1164924"/>
                </a:lnTo>
                <a:lnTo>
                  <a:pt x="1072502" y="1136416"/>
                </a:lnTo>
                <a:lnTo>
                  <a:pt x="1105566" y="1105566"/>
                </a:lnTo>
                <a:lnTo>
                  <a:pt x="1136416" y="1072502"/>
                </a:lnTo>
                <a:lnTo>
                  <a:pt x="1164924" y="1037348"/>
                </a:lnTo>
                <a:lnTo>
                  <a:pt x="1190966" y="1000230"/>
                </a:lnTo>
                <a:lnTo>
                  <a:pt x="1214415" y="961275"/>
                </a:lnTo>
                <a:lnTo>
                  <a:pt x="1235146" y="920608"/>
                </a:lnTo>
                <a:lnTo>
                  <a:pt x="1253033" y="878354"/>
                </a:lnTo>
                <a:lnTo>
                  <a:pt x="1267949" y="834641"/>
                </a:lnTo>
                <a:lnTo>
                  <a:pt x="1279770" y="789593"/>
                </a:lnTo>
                <a:lnTo>
                  <a:pt x="1288369" y="743336"/>
                </a:lnTo>
                <a:lnTo>
                  <a:pt x="1293621" y="695996"/>
                </a:lnTo>
                <a:lnTo>
                  <a:pt x="1295399" y="647699"/>
                </a:lnTo>
                <a:lnTo>
                  <a:pt x="1293621" y="599403"/>
                </a:lnTo>
                <a:lnTo>
                  <a:pt x="1288369" y="552063"/>
                </a:lnTo>
                <a:lnTo>
                  <a:pt x="1279770" y="505806"/>
                </a:lnTo>
                <a:lnTo>
                  <a:pt x="1267949" y="460758"/>
                </a:lnTo>
                <a:lnTo>
                  <a:pt x="1253033" y="417045"/>
                </a:lnTo>
                <a:lnTo>
                  <a:pt x="1235146" y="374791"/>
                </a:lnTo>
                <a:lnTo>
                  <a:pt x="1214415" y="334124"/>
                </a:lnTo>
                <a:lnTo>
                  <a:pt x="1190966" y="295169"/>
                </a:lnTo>
                <a:lnTo>
                  <a:pt x="1164924" y="258051"/>
                </a:lnTo>
                <a:lnTo>
                  <a:pt x="1136416" y="222897"/>
                </a:lnTo>
                <a:lnTo>
                  <a:pt x="1105566" y="189833"/>
                </a:lnTo>
                <a:lnTo>
                  <a:pt x="1072502" y="158983"/>
                </a:lnTo>
                <a:lnTo>
                  <a:pt x="1037348" y="130475"/>
                </a:lnTo>
                <a:lnTo>
                  <a:pt x="1000230" y="104433"/>
                </a:lnTo>
                <a:lnTo>
                  <a:pt x="961275" y="80984"/>
                </a:lnTo>
                <a:lnTo>
                  <a:pt x="920608" y="60253"/>
                </a:lnTo>
                <a:lnTo>
                  <a:pt x="878354" y="42366"/>
                </a:lnTo>
                <a:lnTo>
                  <a:pt x="834641" y="27450"/>
                </a:lnTo>
                <a:lnTo>
                  <a:pt x="789593" y="15629"/>
                </a:lnTo>
                <a:lnTo>
                  <a:pt x="743336" y="7030"/>
                </a:lnTo>
                <a:lnTo>
                  <a:pt x="695996" y="1778"/>
                </a:lnTo>
                <a:lnTo>
                  <a:pt x="647699" y="0"/>
                </a:lnTo>
                <a:close/>
              </a:path>
            </a:pathLst>
          </a:custGeom>
          <a:ln w="25400">
            <a:solidFill>
              <a:srgbClr val="010101"/>
            </a:solidFill>
          </a:ln>
        </p:spPr>
        <p:txBody>
          <a:bodyPr wrap="square" lIns="0" tIns="0" rIns="0" bIns="0" rtlCol="0"/>
          <a:lstStyle/>
          <a:p>
            <a:endParaRPr/>
          </a:p>
        </p:txBody>
      </p:sp>
      <p:sp>
        <p:nvSpPr>
          <p:cNvPr id="7" name="object 7"/>
          <p:cNvSpPr txBox="1"/>
          <p:nvPr/>
        </p:nvSpPr>
        <p:spPr>
          <a:xfrm>
            <a:off x="3029204" y="2614676"/>
            <a:ext cx="7118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Core</a:t>
            </a:r>
            <a:r>
              <a:rPr sz="1800" spc="-85" dirty="0">
                <a:latin typeface="Arial"/>
                <a:cs typeface="Arial"/>
              </a:rPr>
              <a:t> </a:t>
            </a:r>
            <a:r>
              <a:rPr sz="1800" dirty="0">
                <a:latin typeface="Arial"/>
                <a:cs typeface="Arial"/>
              </a:rPr>
              <a:t>2</a:t>
            </a:r>
            <a:endParaRPr sz="1800">
              <a:latin typeface="Arial"/>
              <a:cs typeface="Arial"/>
            </a:endParaRPr>
          </a:p>
        </p:txBody>
      </p:sp>
      <p:sp>
        <p:nvSpPr>
          <p:cNvPr id="8" name="object 8"/>
          <p:cNvSpPr/>
          <p:nvPr/>
        </p:nvSpPr>
        <p:spPr>
          <a:xfrm>
            <a:off x="4648200" y="2133600"/>
            <a:ext cx="1295400" cy="1295400"/>
          </a:xfrm>
          <a:custGeom>
            <a:avLst/>
            <a:gdLst/>
            <a:ahLst/>
            <a:cxnLst/>
            <a:rect l="l" t="t" r="r" b="b"/>
            <a:pathLst>
              <a:path w="1295400" h="1295400">
                <a:moveTo>
                  <a:pt x="647700" y="0"/>
                </a:moveTo>
                <a:lnTo>
                  <a:pt x="599403" y="1778"/>
                </a:lnTo>
                <a:lnTo>
                  <a:pt x="552063" y="7030"/>
                </a:lnTo>
                <a:lnTo>
                  <a:pt x="505806" y="15629"/>
                </a:lnTo>
                <a:lnTo>
                  <a:pt x="460758" y="27450"/>
                </a:lnTo>
                <a:lnTo>
                  <a:pt x="417045" y="42366"/>
                </a:lnTo>
                <a:lnTo>
                  <a:pt x="374791" y="60253"/>
                </a:lnTo>
                <a:lnTo>
                  <a:pt x="334124" y="80984"/>
                </a:lnTo>
                <a:lnTo>
                  <a:pt x="295169" y="104433"/>
                </a:lnTo>
                <a:lnTo>
                  <a:pt x="258051" y="130475"/>
                </a:lnTo>
                <a:lnTo>
                  <a:pt x="222897" y="158983"/>
                </a:lnTo>
                <a:lnTo>
                  <a:pt x="189833" y="189833"/>
                </a:lnTo>
                <a:lnTo>
                  <a:pt x="158983" y="222897"/>
                </a:lnTo>
                <a:lnTo>
                  <a:pt x="130475" y="258051"/>
                </a:lnTo>
                <a:lnTo>
                  <a:pt x="104433" y="295169"/>
                </a:lnTo>
                <a:lnTo>
                  <a:pt x="80984" y="334124"/>
                </a:lnTo>
                <a:lnTo>
                  <a:pt x="60253" y="374791"/>
                </a:lnTo>
                <a:lnTo>
                  <a:pt x="42366" y="417045"/>
                </a:lnTo>
                <a:lnTo>
                  <a:pt x="27450" y="460758"/>
                </a:lnTo>
                <a:lnTo>
                  <a:pt x="15629" y="505806"/>
                </a:lnTo>
                <a:lnTo>
                  <a:pt x="7030" y="552063"/>
                </a:lnTo>
                <a:lnTo>
                  <a:pt x="1778" y="599403"/>
                </a:lnTo>
                <a:lnTo>
                  <a:pt x="0" y="647699"/>
                </a:lnTo>
                <a:lnTo>
                  <a:pt x="1778" y="695996"/>
                </a:lnTo>
                <a:lnTo>
                  <a:pt x="7030" y="743336"/>
                </a:lnTo>
                <a:lnTo>
                  <a:pt x="15629" y="789593"/>
                </a:lnTo>
                <a:lnTo>
                  <a:pt x="27450" y="834641"/>
                </a:lnTo>
                <a:lnTo>
                  <a:pt x="42366" y="878354"/>
                </a:lnTo>
                <a:lnTo>
                  <a:pt x="60253" y="920608"/>
                </a:lnTo>
                <a:lnTo>
                  <a:pt x="80984" y="961275"/>
                </a:lnTo>
                <a:lnTo>
                  <a:pt x="104433" y="1000230"/>
                </a:lnTo>
                <a:lnTo>
                  <a:pt x="130475" y="1037348"/>
                </a:lnTo>
                <a:lnTo>
                  <a:pt x="158983" y="1072502"/>
                </a:lnTo>
                <a:lnTo>
                  <a:pt x="189833" y="1105566"/>
                </a:lnTo>
                <a:lnTo>
                  <a:pt x="222897" y="1136416"/>
                </a:lnTo>
                <a:lnTo>
                  <a:pt x="258051" y="1164924"/>
                </a:lnTo>
                <a:lnTo>
                  <a:pt x="295169" y="1190966"/>
                </a:lnTo>
                <a:lnTo>
                  <a:pt x="334124" y="1214415"/>
                </a:lnTo>
                <a:lnTo>
                  <a:pt x="374791" y="1235146"/>
                </a:lnTo>
                <a:lnTo>
                  <a:pt x="417045" y="1253033"/>
                </a:lnTo>
                <a:lnTo>
                  <a:pt x="460758" y="1267949"/>
                </a:lnTo>
                <a:lnTo>
                  <a:pt x="505806" y="1279770"/>
                </a:lnTo>
                <a:lnTo>
                  <a:pt x="552063" y="1288369"/>
                </a:lnTo>
                <a:lnTo>
                  <a:pt x="599403" y="1293621"/>
                </a:lnTo>
                <a:lnTo>
                  <a:pt x="647700" y="1295400"/>
                </a:lnTo>
                <a:lnTo>
                  <a:pt x="695996" y="1293621"/>
                </a:lnTo>
                <a:lnTo>
                  <a:pt x="743336" y="1288369"/>
                </a:lnTo>
                <a:lnTo>
                  <a:pt x="789593" y="1279770"/>
                </a:lnTo>
                <a:lnTo>
                  <a:pt x="834641" y="1267949"/>
                </a:lnTo>
                <a:lnTo>
                  <a:pt x="878354" y="1253033"/>
                </a:lnTo>
                <a:lnTo>
                  <a:pt x="920608" y="1235146"/>
                </a:lnTo>
                <a:lnTo>
                  <a:pt x="961275" y="1214415"/>
                </a:lnTo>
                <a:lnTo>
                  <a:pt x="1000230" y="1190966"/>
                </a:lnTo>
                <a:lnTo>
                  <a:pt x="1037348" y="1164924"/>
                </a:lnTo>
                <a:lnTo>
                  <a:pt x="1072502" y="1136416"/>
                </a:lnTo>
                <a:lnTo>
                  <a:pt x="1105566" y="1105566"/>
                </a:lnTo>
                <a:lnTo>
                  <a:pt x="1136416" y="1072502"/>
                </a:lnTo>
                <a:lnTo>
                  <a:pt x="1164924" y="1037348"/>
                </a:lnTo>
                <a:lnTo>
                  <a:pt x="1190966" y="1000230"/>
                </a:lnTo>
                <a:lnTo>
                  <a:pt x="1214415" y="961275"/>
                </a:lnTo>
                <a:lnTo>
                  <a:pt x="1235146" y="920608"/>
                </a:lnTo>
                <a:lnTo>
                  <a:pt x="1253033" y="878354"/>
                </a:lnTo>
                <a:lnTo>
                  <a:pt x="1267949" y="834641"/>
                </a:lnTo>
                <a:lnTo>
                  <a:pt x="1279770" y="789593"/>
                </a:lnTo>
                <a:lnTo>
                  <a:pt x="1288369" y="743336"/>
                </a:lnTo>
                <a:lnTo>
                  <a:pt x="1293621" y="695996"/>
                </a:lnTo>
                <a:lnTo>
                  <a:pt x="1295400" y="647699"/>
                </a:lnTo>
                <a:lnTo>
                  <a:pt x="1293621" y="599403"/>
                </a:lnTo>
                <a:lnTo>
                  <a:pt x="1288369" y="552063"/>
                </a:lnTo>
                <a:lnTo>
                  <a:pt x="1279770" y="505806"/>
                </a:lnTo>
                <a:lnTo>
                  <a:pt x="1267949" y="460758"/>
                </a:lnTo>
                <a:lnTo>
                  <a:pt x="1253033" y="417045"/>
                </a:lnTo>
                <a:lnTo>
                  <a:pt x="1235146" y="374791"/>
                </a:lnTo>
                <a:lnTo>
                  <a:pt x="1214415" y="334124"/>
                </a:lnTo>
                <a:lnTo>
                  <a:pt x="1190966" y="295169"/>
                </a:lnTo>
                <a:lnTo>
                  <a:pt x="1164924" y="258051"/>
                </a:lnTo>
                <a:lnTo>
                  <a:pt x="1136416" y="222897"/>
                </a:lnTo>
                <a:lnTo>
                  <a:pt x="1105566" y="189833"/>
                </a:lnTo>
                <a:lnTo>
                  <a:pt x="1072502" y="158983"/>
                </a:lnTo>
                <a:lnTo>
                  <a:pt x="1037348" y="130475"/>
                </a:lnTo>
                <a:lnTo>
                  <a:pt x="1000230" y="104433"/>
                </a:lnTo>
                <a:lnTo>
                  <a:pt x="961275" y="80984"/>
                </a:lnTo>
                <a:lnTo>
                  <a:pt x="920608" y="60253"/>
                </a:lnTo>
                <a:lnTo>
                  <a:pt x="878354" y="42366"/>
                </a:lnTo>
                <a:lnTo>
                  <a:pt x="834641" y="27450"/>
                </a:lnTo>
                <a:lnTo>
                  <a:pt x="789593" y="15629"/>
                </a:lnTo>
                <a:lnTo>
                  <a:pt x="743336" y="7030"/>
                </a:lnTo>
                <a:lnTo>
                  <a:pt x="695996" y="1778"/>
                </a:lnTo>
                <a:lnTo>
                  <a:pt x="647700" y="0"/>
                </a:lnTo>
                <a:close/>
              </a:path>
            </a:pathLst>
          </a:custGeom>
          <a:ln w="25400">
            <a:solidFill>
              <a:srgbClr val="010101"/>
            </a:solidFill>
          </a:ln>
        </p:spPr>
        <p:txBody>
          <a:bodyPr wrap="square" lIns="0" tIns="0" rIns="0" bIns="0" rtlCol="0"/>
          <a:lstStyle/>
          <a:p>
            <a:endParaRPr/>
          </a:p>
        </p:txBody>
      </p:sp>
      <p:sp>
        <p:nvSpPr>
          <p:cNvPr id="9" name="object 9"/>
          <p:cNvSpPr txBox="1"/>
          <p:nvPr/>
        </p:nvSpPr>
        <p:spPr>
          <a:xfrm>
            <a:off x="4934203" y="2614676"/>
            <a:ext cx="7118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Core</a:t>
            </a:r>
            <a:r>
              <a:rPr sz="1800" spc="-85" dirty="0">
                <a:latin typeface="Arial"/>
                <a:cs typeface="Arial"/>
              </a:rPr>
              <a:t> </a:t>
            </a:r>
            <a:r>
              <a:rPr sz="1800" dirty="0">
                <a:latin typeface="Arial"/>
                <a:cs typeface="Arial"/>
              </a:rPr>
              <a:t>3</a:t>
            </a:r>
            <a:endParaRPr sz="1800">
              <a:latin typeface="Arial"/>
              <a:cs typeface="Arial"/>
            </a:endParaRPr>
          </a:p>
        </p:txBody>
      </p:sp>
      <p:sp>
        <p:nvSpPr>
          <p:cNvPr id="10" name="object 10"/>
          <p:cNvSpPr/>
          <p:nvPr/>
        </p:nvSpPr>
        <p:spPr>
          <a:xfrm>
            <a:off x="6553200" y="2133600"/>
            <a:ext cx="1295400" cy="1295400"/>
          </a:xfrm>
          <a:custGeom>
            <a:avLst/>
            <a:gdLst/>
            <a:ahLst/>
            <a:cxnLst/>
            <a:rect l="l" t="t" r="r" b="b"/>
            <a:pathLst>
              <a:path w="1295400" h="1295400">
                <a:moveTo>
                  <a:pt x="647700" y="0"/>
                </a:moveTo>
                <a:lnTo>
                  <a:pt x="599403" y="1778"/>
                </a:lnTo>
                <a:lnTo>
                  <a:pt x="552063" y="7030"/>
                </a:lnTo>
                <a:lnTo>
                  <a:pt x="505806" y="15629"/>
                </a:lnTo>
                <a:lnTo>
                  <a:pt x="460758" y="27450"/>
                </a:lnTo>
                <a:lnTo>
                  <a:pt x="417045" y="42366"/>
                </a:lnTo>
                <a:lnTo>
                  <a:pt x="374791" y="60253"/>
                </a:lnTo>
                <a:lnTo>
                  <a:pt x="334124" y="80984"/>
                </a:lnTo>
                <a:lnTo>
                  <a:pt x="295169" y="104433"/>
                </a:lnTo>
                <a:lnTo>
                  <a:pt x="258051" y="130475"/>
                </a:lnTo>
                <a:lnTo>
                  <a:pt x="222897" y="158983"/>
                </a:lnTo>
                <a:lnTo>
                  <a:pt x="189833" y="189833"/>
                </a:lnTo>
                <a:lnTo>
                  <a:pt x="158983" y="222897"/>
                </a:lnTo>
                <a:lnTo>
                  <a:pt x="130475" y="258051"/>
                </a:lnTo>
                <a:lnTo>
                  <a:pt x="104433" y="295169"/>
                </a:lnTo>
                <a:lnTo>
                  <a:pt x="80984" y="334124"/>
                </a:lnTo>
                <a:lnTo>
                  <a:pt x="60253" y="374791"/>
                </a:lnTo>
                <a:lnTo>
                  <a:pt x="42366" y="417045"/>
                </a:lnTo>
                <a:lnTo>
                  <a:pt x="27450" y="460758"/>
                </a:lnTo>
                <a:lnTo>
                  <a:pt x="15629" y="505806"/>
                </a:lnTo>
                <a:lnTo>
                  <a:pt x="7030" y="552063"/>
                </a:lnTo>
                <a:lnTo>
                  <a:pt x="1778" y="599403"/>
                </a:lnTo>
                <a:lnTo>
                  <a:pt x="0" y="647699"/>
                </a:lnTo>
                <a:lnTo>
                  <a:pt x="1778" y="695996"/>
                </a:lnTo>
                <a:lnTo>
                  <a:pt x="7030" y="743336"/>
                </a:lnTo>
                <a:lnTo>
                  <a:pt x="15629" y="789593"/>
                </a:lnTo>
                <a:lnTo>
                  <a:pt x="27450" y="834641"/>
                </a:lnTo>
                <a:lnTo>
                  <a:pt x="42366" y="878354"/>
                </a:lnTo>
                <a:lnTo>
                  <a:pt x="60253" y="920608"/>
                </a:lnTo>
                <a:lnTo>
                  <a:pt x="80984" y="961275"/>
                </a:lnTo>
                <a:lnTo>
                  <a:pt x="104433" y="1000230"/>
                </a:lnTo>
                <a:lnTo>
                  <a:pt x="130475" y="1037348"/>
                </a:lnTo>
                <a:lnTo>
                  <a:pt x="158983" y="1072502"/>
                </a:lnTo>
                <a:lnTo>
                  <a:pt x="189833" y="1105566"/>
                </a:lnTo>
                <a:lnTo>
                  <a:pt x="222897" y="1136416"/>
                </a:lnTo>
                <a:lnTo>
                  <a:pt x="258051" y="1164924"/>
                </a:lnTo>
                <a:lnTo>
                  <a:pt x="295169" y="1190966"/>
                </a:lnTo>
                <a:lnTo>
                  <a:pt x="334124" y="1214415"/>
                </a:lnTo>
                <a:lnTo>
                  <a:pt x="374791" y="1235146"/>
                </a:lnTo>
                <a:lnTo>
                  <a:pt x="417045" y="1253033"/>
                </a:lnTo>
                <a:lnTo>
                  <a:pt x="460758" y="1267949"/>
                </a:lnTo>
                <a:lnTo>
                  <a:pt x="505806" y="1279770"/>
                </a:lnTo>
                <a:lnTo>
                  <a:pt x="552063" y="1288369"/>
                </a:lnTo>
                <a:lnTo>
                  <a:pt x="599403" y="1293621"/>
                </a:lnTo>
                <a:lnTo>
                  <a:pt x="647700" y="1295399"/>
                </a:lnTo>
                <a:lnTo>
                  <a:pt x="695996" y="1293621"/>
                </a:lnTo>
                <a:lnTo>
                  <a:pt x="743336" y="1288369"/>
                </a:lnTo>
                <a:lnTo>
                  <a:pt x="789593" y="1279770"/>
                </a:lnTo>
                <a:lnTo>
                  <a:pt x="834641" y="1267949"/>
                </a:lnTo>
                <a:lnTo>
                  <a:pt x="878354" y="1253033"/>
                </a:lnTo>
                <a:lnTo>
                  <a:pt x="920608" y="1235146"/>
                </a:lnTo>
                <a:lnTo>
                  <a:pt x="961275" y="1214415"/>
                </a:lnTo>
                <a:lnTo>
                  <a:pt x="1000230" y="1190966"/>
                </a:lnTo>
                <a:lnTo>
                  <a:pt x="1037348" y="1164924"/>
                </a:lnTo>
                <a:lnTo>
                  <a:pt x="1072502" y="1136416"/>
                </a:lnTo>
                <a:lnTo>
                  <a:pt x="1105566" y="1105566"/>
                </a:lnTo>
                <a:lnTo>
                  <a:pt x="1136416" y="1072502"/>
                </a:lnTo>
                <a:lnTo>
                  <a:pt x="1164924" y="1037348"/>
                </a:lnTo>
                <a:lnTo>
                  <a:pt x="1190966" y="1000230"/>
                </a:lnTo>
                <a:lnTo>
                  <a:pt x="1214415" y="961275"/>
                </a:lnTo>
                <a:lnTo>
                  <a:pt x="1235146" y="920608"/>
                </a:lnTo>
                <a:lnTo>
                  <a:pt x="1253033" y="878354"/>
                </a:lnTo>
                <a:lnTo>
                  <a:pt x="1267949" y="834641"/>
                </a:lnTo>
                <a:lnTo>
                  <a:pt x="1279770" y="789593"/>
                </a:lnTo>
                <a:lnTo>
                  <a:pt x="1288369" y="743336"/>
                </a:lnTo>
                <a:lnTo>
                  <a:pt x="1293621" y="695996"/>
                </a:lnTo>
                <a:lnTo>
                  <a:pt x="1295400" y="647699"/>
                </a:lnTo>
                <a:lnTo>
                  <a:pt x="1293621" y="599403"/>
                </a:lnTo>
                <a:lnTo>
                  <a:pt x="1288369" y="552063"/>
                </a:lnTo>
                <a:lnTo>
                  <a:pt x="1279770" y="505806"/>
                </a:lnTo>
                <a:lnTo>
                  <a:pt x="1267949" y="460758"/>
                </a:lnTo>
                <a:lnTo>
                  <a:pt x="1253033" y="417045"/>
                </a:lnTo>
                <a:lnTo>
                  <a:pt x="1235146" y="374791"/>
                </a:lnTo>
                <a:lnTo>
                  <a:pt x="1214415" y="334124"/>
                </a:lnTo>
                <a:lnTo>
                  <a:pt x="1190966" y="295169"/>
                </a:lnTo>
                <a:lnTo>
                  <a:pt x="1164924" y="258051"/>
                </a:lnTo>
                <a:lnTo>
                  <a:pt x="1136416" y="222897"/>
                </a:lnTo>
                <a:lnTo>
                  <a:pt x="1105566" y="189833"/>
                </a:lnTo>
                <a:lnTo>
                  <a:pt x="1072502" y="158983"/>
                </a:lnTo>
                <a:lnTo>
                  <a:pt x="1037348" y="130475"/>
                </a:lnTo>
                <a:lnTo>
                  <a:pt x="1000230" y="104433"/>
                </a:lnTo>
                <a:lnTo>
                  <a:pt x="961275" y="80984"/>
                </a:lnTo>
                <a:lnTo>
                  <a:pt x="920608" y="60253"/>
                </a:lnTo>
                <a:lnTo>
                  <a:pt x="878354" y="42366"/>
                </a:lnTo>
                <a:lnTo>
                  <a:pt x="834641" y="27450"/>
                </a:lnTo>
                <a:lnTo>
                  <a:pt x="789593" y="15629"/>
                </a:lnTo>
                <a:lnTo>
                  <a:pt x="743336" y="7030"/>
                </a:lnTo>
                <a:lnTo>
                  <a:pt x="695996" y="1778"/>
                </a:lnTo>
                <a:lnTo>
                  <a:pt x="647700" y="0"/>
                </a:lnTo>
                <a:close/>
              </a:path>
            </a:pathLst>
          </a:custGeom>
          <a:ln w="25400">
            <a:solidFill>
              <a:srgbClr val="010101"/>
            </a:solidFill>
          </a:ln>
        </p:spPr>
        <p:txBody>
          <a:bodyPr wrap="square" lIns="0" tIns="0" rIns="0" bIns="0" rtlCol="0"/>
          <a:lstStyle/>
          <a:p>
            <a:endParaRPr/>
          </a:p>
        </p:txBody>
      </p:sp>
      <p:sp>
        <p:nvSpPr>
          <p:cNvPr id="11" name="object 11"/>
          <p:cNvSpPr txBox="1"/>
          <p:nvPr/>
        </p:nvSpPr>
        <p:spPr>
          <a:xfrm>
            <a:off x="6839204" y="2614676"/>
            <a:ext cx="7118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Core</a:t>
            </a:r>
            <a:r>
              <a:rPr sz="1800" spc="-85" dirty="0">
                <a:latin typeface="Arial"/>
                <a:cs typeface="Arial"/>
              </a:rPr>
              <a:t> </a:t>
            </a:r>
            <a:r>
              <a:rPr sz="1800" dirty="0">
                <a:latin typeface="Arial"/>
                <a:cs typeface="Arial"/>
              </a:rPr>
              <a:t>4</a:t>
            </a:r>
            <a:endParaRPr sz="1800">
              <a:latin typeface="Arial"/>
              <a:cs typeface="Arial"/>
            </a:endParaRPr>
          </a:p>
        </p:txBody>
      </p:sp>
      <p:sp>
        <p:nvSpPr>
          <p:cNvPr id="12" name="object 12"/>
          <p:cNvSpPr/>
          <p:nvPr/>
        </p:nvSpPr>
        <p:spPr>
          <a:xfrm>
            <a:off x="685800" y="3733800"/>
            <a:ext cx="1556385" cy="1216660"/>
          </a:xfrm>
          <a:custGeom>
            <a:avLst/>
            <a:gdLst/>
            <a:ahLst/>
            <a:cxnLst/>
            <a:rect l="l" t="t" r="r" b="b"/>
            <a:pathLst>
              <a:path w="1556385" h="1216660">
                <a:moveTo>
                  <a:pt x="0" y="0"/>
                </a:moveTo>
                <a:lnTo>
                  <a:pt x="0" y="1216152"/>
                </a:lnTo>
                <a:lnTo>
                  <a:pt x="1556004" y="1216152"/>
                </a:lnTo>
                <a:lnTo>
                  <a:pt x="1556004" y="0"/>
                </a:lnTo>
                <a:lnTo>
                  <a:pt x="0" y="0"/>
                </a:lnTo>
                <a:close/>
              </a:path>
            </a:pathLst>
          </a:custGeom>
          <a:ln w="25400">
            <a:solidFill>
              <a:srgbClr val="010101"/>
            </a:solidFill>
          </a:ln>
        </p:spPr>
        <p:txBody>
          <a:bodyPr wrap="square" lIns="0" tIns="0" rIns="0" bIns="0" rtlCol="0"/>
          <a:lstStyle/>
          <a:p>
            <a:endParaRPr/>
          </a:p>
        </p:txBody>
      </p:sp>
      <p:sp>
        <p:nvSpPr>
          <p:cNvPr id="13" name="object 13"/>
          <p:cNvSpPr txBox="1"/>
          <p:nvPr/>
        </p:nvSpPr>
        <p:spPr>
          <a:xfrm>
            <a:off x="778255" y="3773678"/>
            <a:ext cx="1308735" cy="1123950"/>
          </a:xfrm>
          <a:prstGeom prst="rect">
            <a:avLst/>
          </a:prstGeom>
        </p:spPr>
        <p:txBody>
          <a:bodyPr vert="horz" wrap="square" lIns="0" tIns="12700" rIns="0" bIns="0" rtlCol="0">
            <a:spAutoFit/>
          </a:bodyPr>
          <a:lstStyle/>
          <a:p>
            <a:pPr marL="12700" marR="5080" algn="ctr">
              <a:lnSpc>
                <a:spcPct val="100000"/>
              </a:lnSpc>
              <a:spcBef>
                <a:spcPts val="100"/>
              </a:spcBef>
            </a:pPr>
            <a:r>
              <a:rPr sz="1800" dirty="0">
                <a:latin typeface="Arial"/>
                <a:cs typeface="Arial"/>
              </a:rPr>
              <a:t>One </a:t>
            </a:r>
            <a:r>
              <a:rPr sz="1800" spc="-5" dirty="0">
                <a:latin typeface="Arial"/>
                <a:cs typeface="Arial"/>
              </a:rPr>
              <a:t>or</a:t>
            </a:r>
            <a:r>
              <a:rPr sz="1800" spc="-105" dirty="0">
                <a:latin typeface="Arial"/>
                <a:cs typeface="Arial"/>
              </a:rPr>
              <a:t> </a:t>
            </a:r>
            <a:r>
              <a:rPr sz="1800" dirty="0">
                <a:latin typeface="Arial"/>
                <a:cs typeface="Arial"/>
              </a:rPr>
              <a:t>more  </a:t>
            </a:r>
            <a:r>
              <a:rPr sz="1800" spc="-5" dirty="0">
                <a:latin typeface="Arial"/>
                <a:cs typeface="Arial"/>
              </a:rPr>
              <a:t>levels of  </a:t>
            </a:r>
            <a:r>
              <a:rPr sz="1800" dirty="0">
                <a:latin typeface="Arial"/>
                <a:cs typeface="Arial"/>
              </a:rPr>
              <a:t>cache  </a:t>
            </a:r>
            <a:r>
              <a:rPr sz="1800" spc="-5" dirty="0">
                <a:solidFill>
                  <a:srgbClr val="0000FF"/>
                </a:solidFill>
                <a:latin typeface="Arial"/>
                <a:cs typeface="Arial"/>
              </a:rPr>
              <a:t>x=21660</a:t>
            </a:r>
            <a:endParaRPr sz="1800">
              <a:latin typeface="Arial"/>
              <a:cs typeface="Arial"/>
            </a:endParaRPr>
          </a:p>
        </p:txBody>
      </p:sp>
      <p:sp>
        <p:nvSpPr>
          <p:cNvPr id="14" name="object 14"/>
          <p:cNvSpPr/>
          <p:nvPr/>
        </p:nvSpPr>
        <p:spPr>
          <a:xfrm>
            <a:off x="2590800" y="3733800"/>
            <a:ext cx="1556385" cy="1216660"/>
          </a:xfrm>
          <a:custGeom>
            <a:avLst/>
            <a:gdLst/>
            <a:ahLst/>
            <a:cxnLst/>
            <a:rect l="l" t="t" r="r" b="b"/>
            <a:pathLst>
              <a:path w="1556385" h="1216660">
                <a:moveTo>
                  <a:pt x="0" y="0"/>
                </a:moveTo>
                <a:lnTo>
                  <a:pt x="0" y="1216152"/>
                </a:lnTo>
                <a:lnTo>
                  <a:pt x="1556003" y="1216152"/>
                </a:lnTo>
                <a:lnTo>
                  <a:pt x="1556003" y="0"/>
                </a:lnTo>
                <a:lnTo>
                  <a:pt x="0" y="0"/>
                </a:lnTo>
                <a:close/>
              </a:path>
            </a:pathLst>
          </a:custGeom>
          <a:ln w="25400">
            <a:solidFill>
              <a:srgbClr val="010101"/>
            </a:solidFill>
          </a:ln>
        </p:spPr>
        <p:txBody>
          <a:bodyPr wrap="square" lIns="0" tIns="0" rIns="0" bIns="0" rtlCol="0"/>
          <a:lstStyle/>
          <a:p>
            <a:endParaRPr/>
          </a:p>
        </p:txBody>
      </p:sp>
      <p:sp>
        <p:nvSpPr>
          <p:cNvPr id="15" name="object 15"/>
          <p:cNvSpPr txBox="1"/>
          <p:nvPr/>
        </p:nvSpPr>
        <p:spPr>
          <a:xfrm>
            <a:off x="2714498" y="3773678"/>
            <a:ext cx="1308735" cy="848360"/>
          </a:xfrm>
          <a:prstGeom prst="rect">
            <a:avLst/>
          </a:prstGeom>
        </p:spPr>
        <p:txBody>
          <a:bodyPr vert="horz" wrap="square" lIns="0" tIns="12700" rIns="0" bIns="0" rtlCol="0">
            <a:spAutoFit/>
          </a:bodyPr>
          <a:lstStyle/>
          <a:p>
            <a:pPr marL="12065" marR="5080" algn="ctr">
              <a:lnSpc>
                <a:spcPct val="100000"/>
              </a:lnSpc>
              <a:spcBef>
                <a:spcPts val="100"/>
              </a:spcBef>
            </a:pPr>
            <a:r>
              <a:rPr sz="1800" dirty="0">
                <a:latin typeface="Arial"/>
                <a:cs typeface="Arial"/>
              </a:rPr>
              <a:t>One </a:t>
            </a:r>
            <a:r>
              <a:rPr sz="1800" spc="-5" dirty="0">
                <a:latin typeface="Arial"/>
                <a:cs typeface="Arial"/>
              </a:rPr>
              <a:t>or</a:t>
            </a:r>
            <a:r>
              <a:rPr sz="1800" spc="-105" dirty="0">
                <a:latin typeface="Arial"/>
                <a:cs typeface="Arial"/>
              </a:rPr>
              <a:t> </a:t>
            </a:r>
            <a:r>
              <a:rPr sz="1800" dirty="0">
                <a:latin typeface="Arial"/>
                <a:cs typeface="Arial"/>
              </a:rPr>
              <a:t>more  </a:t>
            </a:r>
            <a:r>
              <a:rPr sz="1800" spc="-5" dirty="0">
                <a:latin typeface="Arial"/>
                <a:cs typeface="Arial"/>
              </a:rPr>
              <a:t>levels of  </a:t>
            </a:r>
            <a:r>
              <a:rPr sz="1800" dirty="0">
                <a:latin typeface="Arial"/>
                <a:cs typeface="Arial"/>
              </a:rPr>
              <a:t>cache</a:t>
            </a:r>
            <a:endParaRPr sz="1800">
              <a:latin typeface="Arial"/>
              <a:cs typeface="Arial"/>
            </a:endParaRPr>
          </a:p>
        </p:txBody>
      </p:sp>
      <p:sp>
        <p:nvSpPr>
          <p:cNvPr id="16" name="object 16"/>
          <p:cNvSpPr/>
          <p:nvPr/>
        </p:nvSpPr>
        <p:spPr>
          <a:xfrm>
            <a:off x="4572000" y="3733800"/>
            <a:ext cx="1556385" cy="1216660"/>
          </a:xfrm>
          <a:custGeom>
            <a:avLst/>
            <a:gdLst/>
            <a:ahLst/>
            <a:cxnLst/>
            <a:rect l="l" t="t" r="r" b="b"/>
            <a:pathLst>
              <a:path w="1556385" h="1216660">
                <a:moveTo>
                  <a:pt x="0" y="0"/>
                </a:moveTo>
                <a:lnTo>
                  <a:pt x="0" y="1216152"/>
                </a:lnTo>
                <a:lnTo>
                  <a:pt x="1556003" y="1216152"/>
                </a:lnTo>
                <a:lnTo>
                  <a:pt x="1556003" y="0"/>
                </a:lnTo>
                <a:lnTo>
                  <a:pt x="0" y="0"/>
                </a:lnTo>
                <a:close/>
              </a:path>
            </a:pathLst>
          </a:custGeom>
          <a:ln w="25400">
            <a:solidFill>
              <a:srgbClr val="010101"/>
            </a:solidFill>
          </a:ln>
        </p:spPr>
        <p:txBody>
          <a:bodyPr wrap="square" lIns="0" tIns="0" rIns="0" bIns="0" rtlCol="0"/>
          <a:lstStyle/>
          <a:p>
            <a:endParaRPr/>
          </a:p>
        </p:txBody>
      </p:sp>
      <p:sp>
        <p:nvSpPr>
          <p:cNvPr id="17" name="object 17"/>
          <p:cNvSpPr txBox="1"/>
          <p:nvPr/>
        </p:nvSpPr>
        <p:spPr>
          <a:xfrm>
            <a:off x="4664455" y="3773678"/>
            <a:ext cx="1308735" cy="848360"/>
          </a:xfrm>
          <a:prstGeom prst="rect">
            <a:avLst/>
          </a:prstGeom>
        </p:spPr>
        <p:txBody>
          <a:bodyPr vert="horz" wrap="square" lIns="0" tIns="12700" rIns="0" bIns="0" rtlCol="0">
            <a:spAutoFit/>
          </a:bodyPr>
          <a:lstStyle/>
          <a:p>
            <a:pPr marL="12700" marR="5080" algn="ctr">
              <a:lnSpc>
                <a:spcPct val="100000"/>
              </a:lnSpc>
              <a:spcBef>
                <a:spcPts val="100"/>
              </a:spcBef>
            </a:pPr>
            <a:r>
              <a:rPr sz="1800" dirty="0">
                <a:latin typeface="Arial"/>
                <a:cs typeface="Arial"/>
              </a:rPr>
              <a:t>One </a:t>
            </a:r>
            <a:r>
              <a:rPr sz="1800" spc="-5" dirty="0">
                <a:latin typeface="Arial"/>
                <a:cs typeface="Arial"/>
              </a:rPr>
              <a:t>or</a:t>
            </a:r>
            <a:r>
              <a:rPr sz="1800" spc="-105" dirty="0">
                <a:latin typeface="Arial"/>
                <a:cs typeface="Arial"/>
              </a:rPr>
              <a:t> </a:t>
            </a:r>
            <a:r>
              <a:rPr sz="1800" dirty="0">
                <a:latin typeface="Arial"/>
                <a:cs typeface="Arial"/>
              </a:rPr>
              <a:t>more  </a:t>
            </a:r>
            <a:r>
              <a:rPr sz="1800" spc="-5" dirty="0">
                <a:latin typeface="Arial"/>
                <a:cs typeface="Arial"/>
              </a:rPr>
              <a:t>levels of  </a:t>
            </a:r>
            <a:r>
              <a:rPr sz="1800" dirty="0">
                <a:latin typeface="Arial"/>
                <a:cs typeface="Arial"/>
              </a:rPr>
              <a:t>cache</a:t>
            </a:r>
            <a:endParaRPr sz="1800">
              <a:latin typeface="Arial"/>
              <a:cs typeface="Arial"/>
            </a:endParaRPr>
          </a:p>
        </p:txBody>
      </p:sp>
      <p:sp>
        <p:nvSpPr>
          <p:cNvPr id="18" name="object 18"/>
          <p:cNvSpPr/>
          <p:nvPr/>
        </p:nvSpPr>
        <p:spPr>
          <a:xfrm>
            <a:off x="6477000" y="3733800"/>
            <a:ext cx="1556385" cy="1216660"/>
          </a:xfrm>
          <a:custGeom>
            <a:avLst/>
            <a:gdLst/>
            <a:ahLst/>
            <a:cxnLst/>
            <a:rect l="l" t="t" r="r" b="b"/>
            <a:pathLst>
              <a:path w="1556384" h="1216660">
                <a:moveTo>
                  <a:pt x="0" y="0"/>
                </a:moveTo>
                <a:lnTo>
                  <a:pt x="0" y="1216152"/>
                </a:lnTo>
                <a:lnTo>
                  <a:pt x="1556003" y="1216152"/>
                </a:lnTo>
                <a:lnTo>
                  <a:pt x="1556003" y="0"/>
                </a:lnTo>
                <a:lnTo>
                  <a:pt x="0" y="0"/>
                </a:lnTo>
                <a:close/>
              </a:path>
            </a:pathLst>
          </a:custGeom>
          <a:ln w="25400">
            <a:solidFill>
              <a:srgbClr val="010101"/>
            </a:solidFill>
          </a:ln>
        </p:spPr>
        <p:txBody>
          <a:bodyPr wrap="square" lIns="0" tIns="0" rIns="0" bIns="0" rtlCol="0"/>
          <a:lstStyle/>
          <a:p>
            <a:endParaRPr/>
          </a:p>
        </p:txBody>
      </p:sp>
      <p:sp>
        <p:nvSpPr>
          <p:cNvPr id="19" name="object 19"/>
          <p:cNvSpPr txBox="1"/>
          <p:nvPr/>
        </p:nvSpPr>
        <p:spPr>
          <a:xfrm>
            <a:off x="6569456" y="3773678"/>
            <a:ext cx="1308735" cy="848360"/>
          </a:xfrm>
          <a:prstGeom prst="rect">
            <a:avLst/>
          </a:prstGeom>
        </p:spPr>
        <p:txBody>
          <a:bodyPr vert="horz" wrap="square" lIns="0" tIns="12700" rIns="0" bIns="0" rtlCol="0">
            <a:spAutoFit/>
          </a:bodyPr>
          <a:lstStyle/>
          <a:p>
            <a:pPr marL="12700" marR="5080" algn="ctr">
              <a:lnSpc>
                <a:spcPct val="100000"/>
              </a:lnSpc>
              <a:spcBef>
                <a:spcPts val="100"/>
              </a:spcBef>
            </a:pPr>
            <a:r>
              <a:rPr sz="1800" dirty="0">
                <a:latin typeface="Arial"/>
                <a:cs typeface="Arial"/>
              </a:rPr>
              <a:t>One </a:t>
            </a:r>
            <a:r>
              <a:rPr sz="1800" spc="-5" dirty="0">
                <a:latin typeface="Arial"/>
                <a:cs typeface="Arial"/>
              </a:rPr>
              <a:t>or</a:t>
            </a:r>
            <a:r>
              <a:rPr sz="1800" spc="-105" dirty="0">
                <a:latin typeface="Arial"/>
                <a:cs typeface="Arial"/>
              </a:rPr>
              <a:t> </a:t>
            </a:r>
            <a:r>
              <a:rPr sz="1800" dirty="0">
                <a:latin typeface="Arial"/>
                <a:cs typeface="Arial"/>
              </a:rPr>
              <a:t>more  </a:t>
            </a:r>
            <a:r>
              <a:rPr sz="1800" spc="-5" dirty="0">
                <a:latin typeface="Arial"/>
                <a:cs typeface="Arial"/>
              </a:rPr>
              <a:t>levels of  </a:t>
            </a:r>
            <a:r>
              <a:rPr sz="1800" dirty="0">
                <a:latin typeface="Arial"/>
                <a:cs typeface="Arial"/>
              </a:rPr>
              <a:t>cache</a:t>
            </a:r>
            <a:endParaRPr sz="1800">
              <a:latin typeface="Arial"/>
              <a:cs typeface="Arial"/>
            </a:endParaRPr>
          </a:p>
        </p:txBody>
      </p:sp>
      <p:sp>
        <p:nvSpPr>
          <p:cNvPr id="20" name="object 20"/>
          <p:cNvSpPr/>
          <p:nvPr/>
        </p:nvSpPr>
        <p:spPr>
          <a:xfrm>
            <a:off x="1752600" y="5638800"/>
            <a:ext cx="2226310" cy="941069"/>
          </a:xfrm>
          <a:custGeom>
            <a:avLst/>
            <a:gdLst/>
            <a:ahLst/>
            <a:cxnLst/>
            <a:rect l="l" t="t" r="r" b="b"/>
            <a:pathLst>
              <a:path w="2226310" h="941070">
                <a:moveTo>
                  <a:pt x="0" y="0"/>
                </a:moveTo>
                <a:lnTo>
                  <a:pt x="0" y="941070"/>
                </a:lnTo>
                <a:lnTo>
                  <a:pt x="2225802" y="941070"/>
                </a:lnTo>
                <a:lnTo>
                  <a:pt x="2225802" y="0"/>
                </a:lnTo>
                <a:lnTo>
                  <a:pt x="0" y="0"/>
                </a:lnTo>
                <a:close/>
              </a:path>
            </a:pathLst>
          </a:custGeom>
          <a:ln w="25400">
            <a:solidFill>
              <a:srgbClr val="010101"/>
            </a:solidFill>
          </a:ln>
        </p:spPr>
        <p:txBody>
          <a:bodyPr wrap="square" lIns="0" tIns="0" rIns="0" bIns="0" rtlCol="0"/>
          <a:lstStyle/>
          <a:p>
            <a:endParaRPr/>
          </a:p>
        </p:txBody>
      </p:sp>
      <p:sp>
        <p:nvSpPr>
          <p:cNvPr id="21" name="object 21"/>
          <p:cNvSpPr/>
          <p:nvPr/>
        </p:nvSpPr>
        <p:spPr>
          <a:xfrm>
            <a:off x="1447800" y="3429000"/>
            <a:ext cx="0" cy="304800"/>
          </a:xfrm>
          <a:custGeom>
            <a:avLst/>
            <a:gdLst/>
            <a:ahLst/>
            <a:cxnLst/>
            <a:rect l="l" t="t" r="r" b="b"/>
            <a:pathLst>
              <a:path h="304800">
                <a:moveTo>
                  <a:pt x="0" y="0"/>
                </a:moveTo>
                <a:lnTo>
                  <a:pt x="0" y="304800"/>
                </a:lnTo>
              </a:path>
            </a:pathLst>
          </a:custGeom>
          <a:ln w="25400">
            <a:solidFill>
              <a:srgbClr val="010101"/>
            </a:solidFill>
          </a:ln>
        </p:spPr>
        <p:txBody>
          <a:bodyPr wrap="square" lIns="0" tIns="0" rIns="0" bIns="0" rtlCol="0"/>
          <a:lstStyle/>
          <a:p>
            <a:endParaRPr/>
          </a:p>
        </p:txBody>
      </p:sp>
      <p:sp>
        <p:nvSpPr>
          <p:cNvPr id="22" name="object 22"/>
          <p:cNvSpPr/>
          <p:nvPr/>
        </p:nvSpPr>
        <p:spPr>
          <a:xfrm>
            <a:off x="3352800" y="3429000"/>
            <a:ext cx="0" cy="304800"/>
          </a:xfrm>
          <a:custGeom>
            <a:avLst/>
            <a:gdLst/>
            <a:ahLst/>
            <a:cxnLst/>
            <a:rect l="l" t="t" r="r" b="b"/>
            <a:pathLst>
              <a:path h="304800">
                <a:moveTo>
                  <a:pt x="0" y="0"/>
                </a:moveTo>
                <a:lnTo>
                  <a:pt x="0" y="304800"/>
                </a:lnTo>
              </a:path>
            </a:pathLst>
          </a:custGeom>
          <a:ln w="25400">
            <a:solidFill>
              <a:srgbClr val="010101"/>
            </a:solidFill>
          </a:ln>
        </p:spPr>
        <p:txBody>
          <a:bodyPr wrap="square" lIns="0" tIns="0" rIns="0" bIns="0" rtlCol="0"/>
          <a:lstStyle/>
          <a:p>
            <a:endParaRPr/>
          </a:p>
        </p:txBody>
      </p:sp>
      <p:sp>
        <p:nvSpPr>
          <p:cNvPr id="23" name="object 23"/>
          <p:cNvSpPr/>
          <p:nvPr/>
        </p:nvSpPr>
        <p:spPr>
          <a:xfrm>
            <a:off x="5334000" y="3429000"/>
            <a:ext cx="0" cy="304800"/>
          </a:xfrm>
          <a:custGeom>
            <a:avLst/>
            <a:gdLst/>
            <a:ahLst/>
            <a:cxnLst/>
            <a:rect l="l" t="t" r="r" b="b"/>
            <a:pathLst>
              <a:path h="304800">
                <a:moveTo>
                  <a:pt x="0" y="0"/>
                </a:moveTo>
                <a:lnTo>
                  <a:pt x="0" y="304800"/>
                </a:lnTo>
              </a:path>
            </a:pathLst>
          </a:custGeom>
          <a:ln w="25400">
            <a:solidFill>
              <a:srgbClr val="010101"/>
            </a:solidFill>
          </a:ln>
        </p:spPr>
        <p:txBody>
          <a:bodyPr wrap="square" lIns="0" tIns="0" rIns="0" bIns="0" rtlCol="0"/>
          <a:lstStyle/>
          <a:p>
            <a:endParaRPr/>
          </a:p>
        </p:txBody>
      </p:sp>
      <p:sp>
        <p:nvSpPr>
          <p:cNvPr id="24" name="object 24"/>
          <p:cNvSpPr/>
          <p:nvPr/>
        </p:nvSpPr>
        <p:spPr>
          <a:xfrm>
            <a:off x="7239000" y="3429000"/>
            <a:ext cx="0" cy="304800"/>
          </a:xfrm>
          <a:custGeom>
            <a:avLst/>
            <a:gdLst/>
            <a:ahLst/>
            <a:cxnLst/>
            <a:rect l="l" t="t" r="r" b="b"/>
            <a:pathLst>
              <a:path h="304800">
                <a:moveTo>
                  <a:pt x="0" y="0"/>
                </a:moveTo>
                <a:lnTo>
                  <a:pt x="0" y="304800"/>
                </a:lnTo>
              </a:path>
            </a:pathLst>
          </a:custGeom>
          <a:ln w="25400">
            <a:solidFill>
              <a:srgbClr val="010101"/>
            </a:solidFill>
          </a:ln>
        </p:spPr>
        <p:txBody>
          <a:bodyPr wrap="square" lIns="0" tIns="0" rIns="0" bIns="0" rtlCol="0"/>
          <a:lstStyle/>
          <a:p>
            <a:endParaRPr/>
          </a:p>
        </p:txBody>
      </p:sp>
      <p:sp>
        <p:nvSpPr>
          <p:cNvPr id="25" name="object 25"/>
          <p:cNvSpPr/>
          <p:nvPr/>
        </p:nvSpPr>
        <p:spPr>
          <a:xfrm>
            <a:off x="1524000" y="5257800"/>
            <a:ext cx="6096000" cy="0"/>
          </a:xfrm>
          <a:custGeom>
            <a:avLst/>
            <a:gdLst/>
            <a:ahLst/>
            <a:cxnLst/>
            <a:rect l="l" t="t" r="r" b="b"/>
            <a:pathLst>
              <a:path w="6096000">
                <a:moveTo>
                  <a:pt x="0" y="0"/>
                </a:moveTo>
                <a:lnTo>
                  <a:pt x="6096000" y="0"/>
                </a:lnTo>
              </a:path>
            </a:pathLst>
          </a:custGeom>
          <a:ln w="25400">
            <a:solidFill>
              <a:srgbClr val="010101"/>
            </a:solidFill>
          </a:ln>
        </p:spPr>
        <p:txBody>
          <a:bodyPr wrap="square" lIns="0" tIns="0" rIns="0" bIns="0" rtlCol="0"/>
          <a:lstStyle/>
          <a:p>
            <a:endParaRPr/>
          </a:p>
        </p:txBody>
      </p:sp>
      <p:sp>
        <p:nvSpPr>
          <p:cNvPr id="26" name="object 26"/>
          <p:cNvSpPr/>
          <p:nvPr/>
        </p:nvSpPr>
        <p:spPr>
          <a:xfrm>
            <a:off x="1524000" y="4953000"/>
            <a:ext cx="0" cy="304800"/>
          </a:xfrm>
          <a:custGeom>
            <a:avLst/>
            <a:gdLst/>
            <a:ahLst/>
            <a:cxnLst/>
            <a:rect l="l" t="t" r="r" b="b"/>
            <a:pathLst>
              <a:path h="304800">
                <a:moveTo>
                  <a:pt x="0" y="304800"/>
                </a:moveTo>
                <a:lnTo>
                  <a:pt x="0" y="0"/>
                </a:lnTo>
              </a:path>
            </a:pathLst>
          </a:custGeom>
          <a:ln w="25400">
            <a:solidFill>
              <a:srgbClr val="010101"/>
            </a:solidFill>
          </a:ln>
        </p:spPr>
        <p:txBody>
          <a:bodyPr wrap="square" lIns="0" tIns="0" rIns="0" bIns="0" rtlCol="0"/>
          <a:lstStyle/>
          <a:p>
            <a:endParaRPr/>
          </a:p>
        </p:txBody>
      </p:sp>
      <p:sp>
        <p:nvSpPr>
          <p:cNvPr id="27" name="object 27"/>
          <p:cNvSpPr/>
          <p:nvPr/>
        </p:nvSpPr>
        <p:spPr>
          <a:xfrm>
            <a:off x="7620000" y="4953000"/>
            <a:ext cx="0" cy="304800"/>
          </a:xfrm>
          <a:custGeom>
            <a:avLst/>
            <a:gdLst/>
            <a:ahLst/>
            <a:cxnLst/>
            <a:rect l="l" t="t" r="r" b="b"/>
            <a:pathLst>
              <a:path h="304800">
                <a:moveTo>
                  <a:pt x="0" y="304800"/>
                </a:moveTo>
                <a:lnTo>
                  <a:pt x="0" y="0"/>
                </a:lnTo>
              </a:path>
            </a:pathLst>
          </a:custGeom>
          <a:ln w="25400">
            <a:solidFill>
              <a:srgbClr val="010101"/>
            </a:solidFill>
          </a:ln>
        </p:spPr>
        <p:txBody>
          <a:bodyPr wrap="square" lIns="0" tIns="0" rIns="0" bIns="0" rtlCol="0"/>
          <a:lstStyle/>
          <a:p>
            <a:endParaRPr/>
          </a:p>
        </p:txBody>
      </p:sp>
      <p:sp>
        <p:nvSpPr>
          <p:cNvPr id="28" name="object 28"/>
          <p:cNvSpPr/>
          <p:nvPr/>
        </p:nvSpPr>
        <p:spPr>
          <a:xfrm>
            <a:off x="3352800" y="4953000"/>
            <a:ext cx="0" cy="304800"/>
          </a:xfrm>
          <a:custGeom>
            <a:avLst/>
            <a:gdLst/>
            <a:ahLst/>
            <a:cxnLst/>
            <a:rect l="l" t="t" r="r" b="b"/>
            <a:pathLst>
              <a:path h="304800">
                <a:moveTo>
                  <a:pt x="0" y="0"/>
                </a:moveTo>
                <a:lnTo>
                  <a:pt x="0" y="304800"/>
                </a:lnTo>
              </a:path>
            </a:pathLst>
          </a:custGeom>
          <a:ln w="25400">
            <a:solidFill>
              <a:srgbClr val="010101"/>
            </a:solidFill>
          </a:ln>
        </p:spPr>
        <p:txBody>
          <a:bodyPr wrap="square" lIns="0" tIns="0" rIns="0" bIns="0" rtlCol="0"/>
          <a:lstStyle/>
          <a:p>
            <a:endParaRPr/>
          </a:p>
        </p:txBody>
      </p:sp>
      <p:sp>
        <p:nvSpPr>
          <p:cNvPr id="29" name="object 29"/>
          <p:cNvSpPr/>
          <p:nvPr/>
        </p:nvSpPr>
        <p:spPr>
          <a:xfrm>
            <a:off x="5334000" y="4953000"/>
            <a:ext cx="0" cy="304800"/>
          </a:xfrm>
          <a:custGeom>
            <a:avLst/>
            <a:gdLst/>
            <a:ahLst/>
            <a:cxnLst/>
            <a:rect l="l" t="t" r="r" b="b"/>
            <a:pathLst>
              <a:path h="304800">
                <a:moveTo>
                  <a:pt x="0" y="0"/>
                </a:moveTo>
                <a:lnTo>
                  <a:pt x="0" y="304800"/>
                </a:lnTo>
              </a:path>
            </a:pathLst>
          </a:custGeom>
          <a:ln w="25400">
            <a:solidFill>
              <a:srgbClr val="010101"/>
            </a:solidFill>
          </a:ln>
        </p:spPr>
        <p:txBody>
          <a:bodyPr wrap="square" lIns="0" tIns="0" rIns="0" bIns="0" rtlCol="0"/>
          <a:lstStyle/>
          <a:p>
            <a:endParaRPr/>
          </a:p>
        </p:txBody>
      </p:sp>
      <p:sp>
        <p:nvSpPr>
          <p:cNvPr id="30" name="object 30"/>
          <p:cNvSpPr/>
          <p:nvPr/>
        </p:nvSpPr>
        <p:spPr>
          <a:xfrm>
            <a:off x="2743200" y="5257800"/>
            <a:ext cx="0" cy="381000"/>
          </a:xfrm>
          <a:custGeom>
            <a:avLst/>
            <a:gdLst/>
            <a:ahLst/>
            <a:cxnLst/>
            <a:rect l="l" t="t" r="r" b="b"/>
            <a:pathLst>
              <a:path h="381000">
                <a:moveTo>
                  <a:pt x="0" y="0"/>
                </a:moveTo>
                <a:lnTo>
                  <a:pt x="0" y="381000"/>
                </a:lnTo>
              </a:path>
            </a:pathLst>
          </a:custGeom>
          <a:ln w="25400">
            <a:solidFill>
              <a:srgbClr val="010101"/>
            </a:solidFill>
          </a:ln>
        </p:spPr>
        <p:txBody>
          <a:bodyPr wrap="square" lIns="0" tIns="0" rIns="0" bIns="0" rtlCol="0"/>
          <a:lstStyle/>
          <a:p>
            <a:endParaRPr/>
          </a:p>
        </p:txBody>
      </p:sp>
      <p:sp>
        <p:nvSpPr>
          <p:cNvPr id="31" name="object 31"/>
          <p:cNvSpPr/>
          <p:nvPr/>
        </p:nvSpPr>
        <p:spPr>
          <a:xfrm>
            <a:off x="457200" y="1905000"/>
            <a:ext cx="7848600" cy="3505200"/>
          </a:xfrm>
          <a:custGeom>
            <a:avLst/>
            <a:gdLst/>
            <a:ahLst/>
            <a:cxnLst/>
            <a:rect l="l" t="t" r="r" b="b"/>
            <a:pathLst>
              <a:path w="7848600" h="3505200">
                <a:moveTo>
                  <a:pt x="0" y="0"/>
                </a:moveTo>
                <a:lnTo>
                  <a:pt x="0" y="3505200"/>
                </a:lnTo>
                <a:lnTo>
                  <a:pt x="7848600" y="3505199"/>
                </a:lnTo>
                <a:lnTo>
                  <a:pt x="7848600" y="0"/>
                </a:lnTo>
                <a:lnTo>
                  <a:pt x="0" y="0"/>
                </a:lnTo>
                <a:close/>
              </a:path>
            </a:pathLst>
          </a:custGeom>
          <a:ln w="25400">
            <a:solidFill>
              <a:srgbClr val="018001"/>
            </a:solidFill>
          </a:ln>
        </p:spPr>
        <p:txBody>
          <a:bodyPr wrap="square" lIns="0" tIns="0" rIns="0" bIns="0" rtlCol="0"/>
          <a:lstStyle/>
          <a:p>
            <a:endParaRPr/>
          </a:p>
        </p:txBody>
      </p:sp>
      <p:sp>
        <p:nvSpPr>
          <p:cNvPr id="32" name="object 32"/>
          <p:cNvSpPr txBox="1"/>
          <p:nvPr/>
        </p:nvSpPr>
        <p:spPr>
          <a:xfrm>
            <a:off x="6327902" y="5538290"/>
            <a:ext cx="1845310" cy="337820"/>
          </a:xfrm>
          <a:prstGeom prst="rect">
            <a:avLst/>
          </a:prstGeom>
        </p:spPr>
        <p:txBody>
          <a:bodyPr vert="horz" wrap="square" lIns="0" tIns="0" rIns="0" bIns="0" rtlCol="0">
            <a:spAutoFit/>
          </a:bodyPr>
          <a:lstStyle/>
          <a:p>
            <a:pPr marL="12700">
              <a:lnSpc>
                <a:spcPts val="2535"/>
              </a:lnSpc>
            </a:pPr>
            <a:r>
              <a:rPr sz="2200" dirty="0">
                <a:solidFill>
                  <a:srgbClr val="008000"/>
                </a:solidFill>
                <a:latin typeface="Arial"/>
                <a:cs typeface="Arial"/>
              </a:rPr>
              <a:t>multi-core</a:t>
            </a:r>
            <a:r>
              <a:rPr sz="2200" spc="-75" dirty="0">
                <a:solidFill>
                  <a:srgbClr val="008000"/>
                </a:solidFill>
                <a:latin typeface="Arial"/>
                <a:cs typeface="Arial"/>
              </a:rPr>
              <a:t> </a:t>
            </a:r>
            <a:r>
              <a:rPr sz="2200" dirty="0">
                <a:solidFill>
                  <a:srgbClr val="008000"/>
                </a:solidFill>
                <a:latin typeface="Arial"/>
                <a:cs typeface="Arial"/>
              </a:rPr>
              <a:t>chip</a:t>
            </a:r>
            <a:endParaRPr sz="2200">
              <a:latin typeface="Arial"/>
              <a:cs typeface="Arial"/>
            </a:endParaRPr>
          </a:p>
        </p:txBody>
      </p:sp>
      <p:sp>
        <p:nvSpPr>
          <p:cNvPr id="33" name="object 33"/>
          <p:cNvSpPr txBox="1"/>
          <p:nvPr/>
        </p:nvSpPr>
        <p:spPr>
          <a:xfrm>
            <a:off x="2160523" y="5974651"/>
            <a:ext cx="1409700" cy="555625"/>
          </a:xfrm>
          <a:prstGeom prst="rect">
            <a:avLst/>
          </a:prstGeom>
        </p:spPr>
        <p:txBody>
          <a:bodyPr vert="horz" wrap="square" lIns="0" tIns="0" rIns="0" bIns="0" rtlCol="0">
            <a:spAutoFit/>
          </a:bodyPr>
          <a:lstStyle/>
          <a:p>
            <a:pPr marL="262890" marR="5080" indent="-250825">
              <a:lnSpc>
                <a:spcPts val="2160"/>
              </a:lnSpc>
            </a:pPr>
            <a:r>
              <a:rPr sz="1800" dirty="0">
                <a:latin typeface="Arial"/>
                <a:cs typeface="Arial"/>
              </a:rPr>
              <a:t>Main</a:t>
            </a:r>
            <a:r>
              <a:rPr sz="1800" spc="-105" dirty="0">
                <a:latin typeface="Arial"/>
                <a:cs typeface="Arial"/>
              </a:rPr>
              <a:t> </a:t>
            </a:r>
            <a:r>
              <a:rPr sz="1800" dirty="0">
                <a:latin typeface="Arial"/>
                <a:cs typeface="Arial"/>
              </a:rPr>
              <a:t>memory  </a:t>
            </a:r>
            <a:r>
              <a:rPr sz="1800" spc="-5" dirty="0">
                <a:solidFill>
                  <a:srgbClr val="0000FF"/>
                </a:solidFill>
                <a:latin typeface="Arial"/>
                <a:cs typeface="Arial"/>
              </a:rPr>
              <a:t>x=21660</a:t>
            </a:r>
            <a:endParaRPr sz="1800">
              <a:latin typeface="Arial"/>
              <a:cs typeface="Arial"/>
            </a:endParaRPr>
          </a:p>
        </p:txBody>
      </p:sp>
      <p:sp>
        <p:nvSpPr>
          <p:cNvPr id="34" name="object 34"/>
          <p:cNvSpPr txBox="1">
            <a:spLocks noGrp="1"/>
          </p:cNvSpPr>
          <p:nvPr>
            <p:ph type="sldNum" sz="quarter" idx="4294967295"/>
          </p:nvPr>
        </p:nvSpPr>
        <p:spPr>
          <a:xfrm>
            <a:off x="8343645" y="6293072"/>
            <a:ext cx="276859" cy="252729"/>
          </a:xfrm>
          <a:prstGeom prst="rect">
            <a:avLst/>
          </a:prstGeom>
        </p:spPr>
        <p:txBody>
          <a:bodyPr vert="horz" wrap="square" lIns="0" tIns="0" rIns="0" bIns="0" rtlCol="0">
            <a:spAutoFit/>
          </a:bodyPr>
          <a:lstStyle/>
          <a:p>
            <a:pPr marL="25400">
              <a:lnSpc>
                <a:spcPts val="1870"/>
              </a:lnSpc>
            </a:pPr>
            <a:fld id="{81D60167-4931-47E6-BA6A-407CBD079E47}" type="slidenum">
              <a:rPr dirty="0"/>
              <a:pPr marL="25400">
                <a:lnSpc>
                  <a:spcPts val="1870"/>
                </a:lnSpc>
              </a:pPr>
              <a:t>65</a:t>
            </a:fld>
            <a:endParaRPr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2066" y="208280"/>
            <a:ext cx="7579995" cy="695960"/>
          </a:xfrm>
          <a:prstGeom prst="rect">
            <a:avLst/>
          </a:prstGeom>
        </p:spPr>
        <p:txBody>
          <a:bodyPr vert="horz" wrap="square" lIns="0" tIns="12065" rIns="0" bIns="0" rtlCol="0">
            <a:spAutoFit/>
          </a:bodyPr>
          <a:lstStyle/>
          <a:p>
            <a:pPr marL="12700">
              <a:lnSpc>
                <a:spcPct val="100000"/>
              </a:lnSpc>
              <a:spcBef>
                <a:spcPts val="95"/>
              </a:spcBef>
            </a:pPr>
            <a:r>
              <a:rPr sz="4400" spc="-5" dirty="0"/>
              <a:t>The cache coherence</a:t>
            </a:r>
            <a:r>
              <a:rPr sz="4400" spc="20" dirty="0"/>
              <a:t> </a:t>
            </a:r>
            <a:r>
              <a:rPr sz="4400" spc="-5" dirty="0"/>
              <a:t>problem</a:t>
            </a:r>
            <a:endParaRPr sz="4400"/>
          </a:p>
        </p:txBody>
      </p:sp>
      <p:sp>
        <p:nvSpPr>
          <p:cNvPr id="3" name="object 3"/>
          <p:cNvSpPr txBox="1"/>
          <p:nvPr/>
        </p:nvSpPr>
        <p:spPr>
          <a:xfrm>
            <a:off x="155702" y="1166875"/>
            <a:ext cx="8805545" cy="452755"/>
          </a:xfrm>
          <a:prstGeom prst="rect">
            <a:avLst/>
          </a:prstGeom>
        </p:spPr>
        <p:txBody>
          <a:bodyPr vert="horz" wrap="square" lIns="0" tIns="12700" rIns="0" bIns="0" rtlCol="0">
            <a:spAutoFit/>
          </a:bodyPr>
          <a:lstStyle/>
          <a:p>
            <a:pPr marL="12700">
              <a:lnSpc>
                <a:spcPct val="100000"/>
              </a:lnSpc>
              <a:spcBef>
                <a:spcPts val="100"/>
              </a:spcBef>
            </a:pPr>
            <a:r>
              <a:rPr sz="2800" dirty="0">
                <a:latin typeface="Arial"/>
                <a:cs typeface="Arial"/>
              </a:rPr>
              <a:t>Core 2 reads x. Cache misses, and loads the new</a:t>
            </a:r>
            <a:r>
              <a:rPr sz="2800" spc="-295" dirty="0">
                <a:latin typeface="Arial"/>
                <a:cs typeface="Arial"/>
              </a:rPr>
              <a:t> </a:t>
            </a:r>
            <a:r>
              <a:rPr sz="2800" dirty="0">
                <a:latin typeface="Arial"/>
                <a:cs typeface="Arial"/>
              </a:rPr>
              <a:t>copy.</a:t>
            </a:r>
            <a:endParaRPr sz="2800">
              <a:latin typeface="Arial"/>
              <a:cs typeface="Arial"/>
            </a:endParaRPr>
          </a:p>
        </p:txBody>
      </p:sp>
      <p:sp>
        <p:nvSpPr>
          <p:cNvPr id="4" name="object 4"/>
          <p:cNvSpPr/>
          <p:nvPr/>
        </p:nvSpPr>
        <p:spPr>
          <a:xfrm>
            <a:off x="838200" y="2133600"/>
            <a:ext cx="1295400" cy="1295400"/>
          </a:xfrm>
          <a:custGeom>
            <a:avLst/>
            <a:gdLst/>
            <a:ahLst/>
            <a:cxnLst/>
            <a:rect l="l" t="t" r="r" b="b"/>
            <a:pathLst>
              <a:path w="1295400" h="1295400">
                <a:moveTo>
                  <a:pt x="647699" y="0"/>
                </a:moveTo>
                <a:lnTo>
                  <a:pt x="599403" y="1778"/>
                </a:lnTo>
                <a:lnTo>
                  <a:pt x="552063" y="7030"/>
                </a:lnTo>
                <a:lnTo>
                  <a:pt x="505806" y="15629"/>
                </a:lnTo>
                <a:lnTo>
                  <a:pt x="460758" y="27450"/>
                </a:lnTo>
                <a:lnTo>
                  <a:pt x="417045" y="42366"/>
                </a:lnTo>
                <a:lnTo>
                  <a:pt x="374791" y="60253"/>
                </a:lnTo>
                <a:lnTo>
                  <a:pt x="334124" y="80984"/>
                </a:lnTo>
                <a:lnTo>
                  <a:pt x="295169" y="104433"/>
                </a:lnTo>
                <a:lnTo>
                  <a:pt x="258051" y="130475"/>
                </a:lnTo>
                <a:lnTo>
                  <a:pt x="222897" y="158983"/>
                </a:lnTo>
                <a:lnTo>
                  <a:pt x="189833" y="189833"/>
                </a:lnTo>
                <a:lnTo>
                  <a:pt x="158983" y="222897"/>
                </a:lnTo>
                <a:lnTo>
                  <a:pt x="130475" y="258051"/>
                </a:lnTo>
                <a:lnTo>
                  <a:pt x="104433" y="295169"/>
                </a:lnTo>
                <a:lnTo>
                  <a:pt x="80984" y="334124"/>
                </a:lnTo>
                <a:lnTo>
                  <a:pt x="60253" y="374791"/>
                </a:lnTo>
                <a:lnTo>
                  <a:pt x="42366" y="417045"/>
                </a:lnTo>
                <a:lnTo>
                  <a:pt x="27450" y="460758"/>
                </a:lnTo>
                <a:lnTo>
                  <a:pt x="15629" y="505806"/>
                </a:lnTo>
                <a:lnTo>
                  <a:pt x="7030" y="552063"/>
                </a:lnTo>
                <a:lnTo>
                  <a:pt x="1778" y="599403"/>
                </a:lnTo>
                <a:lnTo>
                  <a:pt x="0" y="647700"/>
                </a:lnTo>
                <a:lnTo>
                  <a:pt x="1778" y="695996"/>
                </a:lnTo>
                <a:lnTo>
                  <a:pt x="7030" y="743336"/>
                </a:lnTo>
                <a:lnTo>
                  <a:pt x="15629" y="789593"/>
                </a:lnTo>
                <a:lnTo>
                  <a:pt x="27450" y="834641"/>
                </a:lnTo>
                <a:lnTo>
                  <a:pt x="42366" y="878354"/>
                </a:lnTo>
                <a:lnTo>
                  <a:pt x="60253" y="920608"/>
                </a:lnTo>
                <a:lnTo>
                  <a:pt x="80984" y="961275"/>
                </a:lnTo>
                <a:lnTo>
                  <a:pt x="104433" y="1000230"/>
                </a:lnTo>
                <a:lnTo>
                  <a:pt x="130475" y="1037348"/>
                </a:lnTo>
                <a:lnTo>
                  <a:pt x="158983" y="1072502"/>
                </a:lnTo>
                <a:lnTo>
                  <a:pt x="189833" y="1105566"/>
                </a:lnTo>
                <a:lnTo>
                  <a:pt x="222897" y="1136416"/>
                </a:lnTo>
                <a:lnTo>
                  <a:pt x="258051" y="1164924"/>
                </a:lnTo>
                <a:lnTo>
                  <a:pt x="295169" y="1190966"/>
                </a:lnTo>
                <a:lnTo>
                  <a:pt x="334124" y="1214415"/>
                </a:lnTo>
                <a:lnTo>
                  <a:pt x="374791" y="1235146"/>
                </a:lnTo>
                <a:lnTo>
                  <a:pt x="417045" y="1253033"/>
                </a:lnTo>
                <a:lnTo>
                  <a:pt x="460758" y="1267949"/>
                </a:lnTo>
                <a:lnTo>
                  <a:pt x="505806" y="1279770"/>
                </a:lnTo>
                <a:lnTo>
                  <a:pt x="552063" y="1288369"/>
                </a:lnTo>
                <a:lnTo>
                  <a:pt x="599403" y="1293621"/>
                </a:lnTo>
                <a:lnTo>
                  <a:pt x="647700" y="1295400"/>
                </a:lnTo>
                <a:lnTo>
                  <a:pt x="695996" y="1293621"/>
                </a:lnTo>
                <a:lnTo>
                  <a:pt x="743336" y="1288369"/>
                </a:lnTo>
                <a:lnTo>
                  <a:pt x="789593" y="1279770"/>
                </a:lnTo>
                <a:lnTo>
                  <a:pt x="834641" y="1267949"/>
                </a:lnTo>
                <a:lnTo>
                  <a:pt x="878354" y="1253033"/>
                </a:lnTo>
                <a:lnTo>
                  <a:pt x="920608" y="1235146"/>
                </a:lnTo>
                <a:lnTo>
                  <a:pt x="961275" y="1214415"/>
                </a:lnTo>
                <a:lnTo>
                  <a:pt x="1000230" y="1190966"/>
                </a:lnTo>
                <a:lnTo>
                  <a:pt x="1037348" y="1164924"/>
                </a:lnTo>
                <a:lnTo>
                  <a:pt x="1072502" y="1136416"/>
                </a:lnTo>
                <a:lnTo>
                  <a:pt x="1105566" y="1105566"/>
                </a:lnTo>
                <a:lnTo>
                  <a:pt x="1136416" y="1072502"/>
                </a:lnTo>
                <a:lnTo>
                  <a:pt x="1164924" y="1037348"/>
                </a:lnTo>
                <a:lnTo>
                  <a:pt x="1190966" y="1000230"/>
                </a:lnTo>
                <a:lnTo>
                  <a:pt x="1214415" y="961275"/>
                </a:lnTo>
                <a:lnTo>
                  <a:pt x="1235146" y="920608"/>
                </a:lnTo>
                <a:lnTo>
                  <a:pt x="1253033" y="878354"/>
                </a:lnTo>
                <a:lnTo>
                  <a:pt x="1267949" y="834641"/>
                </a:lnTo>
                <a:lnTo>
                  <a:pt x="1279770" y="789593"/>
                </a:lnTo>
                <a:lnTo>
                  <a:pt x="1288369" y="743336"/>
                </a:lnTo>
                <a:lnTo>
                  <a:pt x="1293621" y="695996"/>
                </a:lnTo>
                <a:lnTo>
                  <a:pt x="1295400" y="647700"/>
                </a:lnTo>
                <a:lnTo>
                  <a:pt x="1293621" y="599403"/>
                </a:lnTo>
                <a:lnTo>
                  <a:pt x="1288369" y="552063"/>
                </a:lnTo>
                <a:lnTo>
                  <a:pt x="1279770" y="505806"/>
                </a:lnTo>
                <a:lnTo>
                  <a:pt x="1267949" y="460758"/>
                </a:lnTo>
                <a:lnTo>
                  <a:pt x="1253033" y="417045"/>
                </a:lnTo>
                <a:lnTo>
                  <a:pt x="1235146" y="374791"/>
                </a:lnTo>
                <a:lnTo>
                  <a:pt x="1214415" y="334124"/>
                </a:lnTo>
                <a:lnTo>
                  <a:pt x="1190966" y="295169"/>
                </a:lnTo>
                <a:lnTo>
                  <a:pt x="1164924" y="258051"/>
                </a:lnTo>
                <a:lnTo>
                  <a:pt x="1136416" y="222897"/>
                </a:lnTo>
                <a:lnTo>
                  <a:pt x="1105566" y="189833"/>
                </a:lnTo>
                <a:lnTo>
                  <a:pt x="1072502" y="158983"/>
                </a:lnTo>
                <a:lnTo>
                  <a:pt x="1037348" y="130475"/>
                </a:lnTo>
                <a:lnTo>
                  <a:pt x="1000230" y="104433"/>
                </a:lnTo>
                <a:lnTo>
                  <a:pt x="961275" y="80984"/>
                </a:lnTo>
                <a:lnTo>
                  <a:pt x="920608" y="60253"/>
                </a:lnTo>
                <a:lnTo>
                  <a:pt x="878354" y="42366"/>
                </a:lnTo>
                <a:lnTo>
                  <a:pt x="834641" y="27450"/>
                </a:lnTo>
                <a:lnTo>
                  <a:pt x="789593" y="15629"/>
                </a:lnTo>
                <a:lnTo>
                  <a:pt x="743336" y="7030"/>
                </a:lnTo>
                <a:lnTo>
                  <a:pt x="695996" y="1778"/>
                </a:lnTo>
                <a:lnTo>
                  <a:pt x="647699" y="0"/>
                </a:lnTo>
                <a:close/>
              </a:path>
            </a:pathLst>
          </a:custGeom>
          <a:ln w="25400">
            <a:solidFill>
              <a:srgbClr val="010101"/>
            </a:solidFill>
          </a:ln>
        </p:spPr>
        <p:txBody>
          <a:bodyPr wrap="square" lIns="0" tIns="0" rIns="0" bIns="0" rtlCol="0"/>
          <a:lstStyle/>
          <a:p>
            <a:endParaRPr/>
          </a:p>
        </p:txBody>
      </p:sp>
      <p:sp>
        <p:nvSpPr>
          <p:cNvPr id="5" name="object 5"/>
          <p:cNvSpPr txBox="1"/>
          <p:nvPr/>
        </p:nvSpPr>
        <p:spPr>
          <a:xfrm>
            <a:off x="1124203" y="2614676"/>
            <a:ext cx="7118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Core</a:t>
            </a:r>
            <a:r>
              <a:rPr sz="1800" spc="-85" dirty="0">
                <a:latin typeface="Arial"/>
                <a:cs typeface="Arial"/>
              </a:rPr>
              <a:t> </a:t>
            </a:r>
            <a:r>
              <a:rPr sz="1800" dirty="0">
                <a:latin typeface="Arial"/>
                <a:cs typeface="Arial"/>
              </a:rPr>
              <a:t>1</a:t>
            </a:r>
            <a:endParaRPr sz="1800">
              <a:latin typeface="Arial"/>
              <a:cs typeface="Arial"/>
            </a:endParaRPr>
          </a:p>
        </p:txBody>
      </p:sp>
      <p:sp>
        <p:nvSpPr>
          <p:cNvPr id="6" name="object 6"/>
          <p:cNvSpPr/>
          <p:nvPr/>
        </p:nvSpPr>
        <p:spPr>
          <a:xfrm>
            <a:off x="2743200" y="2133600"/>
            <a:ext cx="1295400" cy="1295400"/>
          </a:xfrm>
          <a:custGeom>
            <a:avLst/>
            <a:gdLst/>
            <a:ahLst/>
            <a:cxnLst/>
            <a:rect l="l" t="t" r="r" b="b"/>
            <a:pathLst>
              <a:path w="1295400" h="1295400">
                <a:moveTo>
                  <a:pt x="647699" y="0"/>
                </a:moveTo>
                <a:lnTo>
                  <a:pt x="599403" y="1778"/>
                </a:lnTo>
                <a:lnTo>
                  <a:pt x="552063" y="7030"/>
                </a:lnTo>
                <a:lnTo>
                  <a:pt x="505806" y="15629"/>
                </a:lnTo>
                <a:lnTo>
                  <a:pt x="460758" y="27450"/>
                </a:lnTo>
                <a:lnTo>
                  <a:pt x="417045" y="42366"/>
                </a:lnTo>
                <a:lnTo>
                  <a:pt x="374791" y="60253"/>
                </a:lnTo>
                <a:lnTo>
                  <a:pt x="334124" y="80984"/>
                </a:lnTo>
                <a:lnTo>
                  <a:pt x="295169" y="104433"/>
                </a:lnTo>
                <a:lnTo>
                  <a:pt x="258051" y="130475"/>
                </a:lnTo>
                <a:lnTo>
                  <a:pt x="222897" y="158983"/>
                </a:lnTo>
                <a:lnTo>
                  <a:pt x="189833" y="189833"/>
                </a:lnTo>
                <a:lnTo>
                  <a:pt x="158983" y="222897"/>
                </a:lnTo>
                <a:lnTo>
                  <a:pt x="130475" y="258051"/>
                </a:lnTo>
                <a:lnTo>
                  <a:pt x="104433" y="295169"/>
                </a:lnTo>
                <a:lnTo>
                  <a:pt x="80984" y="334124"/>
                </a:lnTo>
                <a:lnTo>
                  <a:pt x="60253" y="374791"/>
                </a:lnTo>
                <a:lnTo>
                  <a:pt x="42366" y="417045"/>
                </a:lnTo>
                <a:lnTo>
                  <a:pt x="27450" y="460758"/>
                </a:lnTo>
                <a:lnTo>
                  <a:pt x="15629" y="505806"/>
                </a:lnTo>
                <a:lnTo>
                  <a:pt x="7030" y="552063"/>
                </a:lnTo>
                <a:lnTo>
                  <a:pt x="1778" y="599403"/>
                </a:lnTo>
                <a:lnTo>
                  <a:pt x="0" y="647699"/>
                </a:lnTo>
                <a:lnTo>
                  <a:pt x="1778" y="695996"/>
                </a:lnTo>
                <a:lnTo>
                  <a:pt x="7030" y="743336"/>
                </a:lnTo>
                <a:lnTo>
                  <a:pt x="15629" y="789593"/>
                </a:lnTo>
                <a:lnTo>
                  <a:pt x="27450" y="834641"/>
                </a:lnTo>
                <a:lnTo>
                  <a:pt x="42366" y="878354"/>
                </a:lnTo>
                <a:lnTo>
                  <a:pt x="60253" y="920608"/>
                </a:lnTo>
                <a:lnTo>
                  <a:pt x="80984" y="961275"/>
                </a:lnTo>
                <a:lnTo>
                  <a:pt x="104433" y="1000230"/>
                </a:lnTo>
                <a:lnTo>
                  <a:pt x="130475" y="1037348"/>
                </a:lnTo>
                <a:lnTo>
                  <a:pt x="158983" y="1072502"/>
                </a:lnTo>
                <a:lnTo>
                  <a:pt x="189833" y="1105566"/>
                </a:lnTo>
                <a:lnTo>
                  <a:pt x="222897" y="1136416"/>
                </a:lnTo>
                <a:lnTo>
                  <a:pt x="258051" y="1164924"/>
                </a:lnTo>
                <a:lnTo>
                  <a:pt x="295169" y="1190966"/>
                </a:lnTo>
                <a:lnTo>
                  <a:pt x="334124" y="1214415"/>
                </a:lnTo>
                <a:lnTo>
                  <a:pt x="374791" y="1235146"/>
                </a:lnTo>
                <a:lnTo>
                  <a:pt x="417045" y="1253033"/>
                </a:lnTo>
                <a:lnTo>
                  <a:pt x="460758" y="1267949"/>
                </a:lnTo>
                <a:lnTo>
                  <a:pt x="505806" y="1279770"/>
                </a:lnTo>
                <a:lnTo>
                  <a:pt x="552063" y="1288369"/>
                </a:lnTo>
                <a:lnTo>
                  <a:pt x="599403" y="1293621"/>
                </a:lnTo>
                <a:lnTo>
                  <a:pt x="647699" y="1295400"/>
                </a:lnTo>
                <a:lnTo>
                  <a:pt x="695996" y="1293621"/>
                </a:lnTo>
                <a:lnTo>
                  <a:pt x="743336" y="1288369"/>
                </a:lnTo>
                <a:lnTo>
                  <a:pt x="789593" y="1279770"/>
                </a:lnTo>
                <a:lnTo>
                  <a:pt x="834641" y="1267949"/>
                </a:lnTo>
                <a:lnTo>
                  <a:pt x="878354" y="1253033"/>
                </a:lnTo>
                <a:lnTo>
                  <a:pt x="920608" y="1235146"/>
                </a:lnTo>
                <a:lnTo>
                  <a:pt x="961275" y="1214415"/>
                </a:lnTo>
                <a:lnTo>
                  <a:pt x="1000230" y="1190966"/>
                </a:lnTo>
                <a:lnTo>
                  <a:pt x="1037348" y="1164924"/>
                </a:lnTo>
                <a:lnTo>
                  <a:pt x="1072502" y="1136416"/>
                </a:lnTo>
                <a:lnTo>
                  <a:pt x="1105566" y="1105566"/>
                </a:lnTo>
                <a:lnTo>
                  <a:pt x="1136416" y="1072502"/>
                </a:lnTo>
                <a:lnTo>
                  <a:pt x="1164924" y="1037348"/>
                </a:lnTo>
                <a:lnTo>
                  <a:pt x="1190966" y="1000230"/>
                </a:lnTo>
                <a:lnTo>
                  <a:pt x="1214415" y="961275"/>
                </a:lnTo>
                <a:lnTo>
                  <a:pt x="1235146" y="920608"/>
                </a:lnTo>
                <a:lnTo>
                  <a:pt x="1253033" y="878354"/>
                </a:lnTo>
                <a:lnTo>
                  <a:pt x="1267949" y="834641"/>
                </a:lnTo>
                <a:lnTo>
                  <a:pt x="1279770" y="789593"/>
                </a:lnTo>
                <a:lnTo>
                  <a:pt x="1288369" y="743336"/>
                </a:lnTo>
                <a:lnTo>
                  <a:pt x="1293621" y="695996"/>
                </a:lnTo>
                <a:lnTo>
                  <a:pt x="1295399" y="647699"/>
                </a:lnTo>
                <a:lnTo>
                  <a:pt x="1293621" y="599403"/>
                </a:lnTo>
                <a:lnTo>
                  <a:pt x="1288369" y="552063"/>
                </a:lnTo>
                <a:lnTo>
                  <a:pt x="1279770" y="505806"/>
                </a:lnTo>
                <a:lnTo>
                  <a:pt x="1267949" y="460758"/>
                </a:lnTo>
                <a:lnTo>
                  <a:pt x="1253033" y="417045"/>
                </a:lnTo>
                <a:lnTo>
                  <a:pt x="1235146" y="374791"/>
                </a:lnTo>
                <a:lnTo>
                  <a:pt x="1214415" y="334124"/>
                </a:lnTo>
                <a:lnTo>
                  <a:pt x="1190966" y="295169"/>
                </a:lnTo>
                <a:lnTo>
                  <a:pt x="1164924" y="258051"/>
                </a:lnTo>
                <a:lnTo>
                  <a:pt x="1136416" y="222897"/>
                </a:lnTo>
                <a:lnTo>
                  <a:pt x="1105566" y="189833"/>
                </a:lnTo>
                <a:lnTo>
                  <a:pt x="1072502" y="158983"/>
                </a:lnTo>
                <a:lnTo>
                  <a:pt x="1037348" y="130475"/>
                </a:lnTo>
                <a:lnTo>
                  <a:pt x="1000230" y="104433"/>
                </a:lnTo>
                <a:lnTo>
                  <a:pt x="961275" y="80984"/>
                </a:lnTo>
                <a:lnTo>
                  <a:pt x="920608" y="60253"/>
                </a:lnTo>
                <a:lnTo>
                  <a:pt x="878354" y="42366"/>
                </a:lnTo>
                <a:lnTo>
                  <a:pt x="834641" y="27450"/>
                </a:lnTo>
                <a:lnTo>
                  <a:pt x="789593" y="15629"/>
                </a:lnTo>
                <a:lnTo>
                  <a:pt x="743336" y="7030"/>
                </a:lnTo>
                <a:lnTo>
                  <a:pt x="695996" y="1778"/>
                </a:lnTo>
                <a:lnTo>
                  <a:pt x="647699" y="0"/>
                </a:lnTo>
                <a:close/>
              </a:path>
            </a:pathLst>
          </a:custGeom>
          <a:ln w="25400">
            <a:solidFill>
              <a:srgbClr val="010101"/>
            </a:solidFill>
          </a:ln>
        </p:spPr>
        <p:txBody>
          <a:bodyPr wrap="square" lIns="0" tIns="0" rIns="0" bIns="0" rtlCol="0"/>
          <a:lstStyle/>
          <a:p>
            <a:endParaRPr/>
          </a:p>
        </p:txBody>
      </p:sp>
      <p:sp>
        <p:nvSpPr>
          <p:cNvPr id="7" name="object 7"/>
          <p:cNvSpPr txBox="1"/>
          <p:nvPr/>
        </p:nvSpPr>
        <p:spPr>
          <a:xfrm>
            <a:off x="3029204" y="2614676"/>
            <a:ext cx="7118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Core</a:t>
            </a:r>
            <a:r>
              <a:rPr sz="1800" spc="-85" dirty="0">
                <a:latin typeface="Arial"/>
                <a:cs typeface="Arial"/>
              </a:rPr>
              <a:t> </a:t>
            </a:r>
            <a:r>
              <a:rPr sz="1800" dirty="0">
                <a:latin typeface="Arial"/>
                <a:cs typeface="Arial"/>
              </a:rPr>
              <a:t>2</a:t>
            </a:r>
            <a:endParaRPr sz="1800">
              <a:latin typeface="Arial"/>
              <a:cs typeface="Arial"/>
            </a:endParaRPr>
          </a:p>
        </p:txBody>
      </p:sp>
      <p:sp>
        <p:nvSpPr>
          <p:cNvPr id="8" name="object 8"/>
          <p:cNvSpPr/>
          <p:nvPr/>
        </p:nvSpPr>
        <p:spPr>
          <a:xfrm>
            <a:off x="4648200" y="2133600"/>
            <a:ext cx="1295400" cy="1295400"/>
          </a:xfrm>
          <a:custGeom>
            <a:avLst/>
            <a:gdLst/>
            <a:ahLst/>
            <a:cxnLst/>
            <a:rect l="l" t="t" r="r" b="b"/>
            <a:pathLst>
              <a:path w="1295400" h="1295400">
                <a:moveTo>
                  <a:pt x="647700" y="0"/>
                </a:moveTo>
                <a:lnTo>
                  <a:pt x="599403" y="1778"/>
                </a:lnTo>
                <a:lnTo>
                  <a:pt x="552063" y="7030"/>
                </a:lnTo>
                <a:lnTo>
                  <a:pt x="505806" y="15629"/>
                </a:lnTo>
                <a:lnTo>
                  <a:pt x="460758" y="27450"/>
                </a:lnTo>
                <a:lnTo>
                  <a:pt x="417045" y="42366"/>
                </a:lnTo>
                <a:lnTo>
                  <a:pt x="374791" y="60253"/>
                </a:lnTo>
                <a:lnTo>
                  <a:pt x="334124" y="80984"/>
                </a:lnTo>
                <a:lnTo>
                  <a:pt x="295169" y="104433"/>
                </a:lnTo>
                <a:lnTo>
                  <a:pt x="258051" y="130475"/>
                </a:lnTo>
                <a:lnTo>
                  <a:pt x="222897" y="158983"/>
                </a:lnTo>
                <a:lnTo>
                  <a:pt x="189833" y="189833"/>
                </a:lnTo>
                <a:lnTo>
                  <a:pt x="158983" y="222897"/>
                </a:lnTo>
                <a:lnTo>
                  <a:pt x="130475" y="258051"/>
                </a:lnTo>
                <a:lnTo>
                  <a:pt x="104433" y="295169"/>
                </a:lnTo>
                <a:lnTo>
                  <a:pt x="80984" y="334124"/>
                </a:lnTo>
                <a:lnTo>
                  <a:pt x="60253" y="374791"/>
                </a:lnTo>
                <a:lnTo>
                  <a:pt x="42366" y="417045"/>
                </a:lnTo>
                <a:lnTo>
                  <a:pt x="27450" y="460758"/>
                </a:lnTo>
                <a:lnTo>
                  <a:pt x="15629" y="505806"/>
                </a:lnTo>
                <a:lnTo>
                  <a:pt x="7030" y="552063"/>
                </a:lnTo>
                <a:lnTo>
                  <a:pt x="1778" y="599403"/>
                </a:lnTo>
                <a:lnTo>
                  <a:pt x="0" y="647699"/>
                </a:lnTo>
                <a:lnTo>
                  <a:pt x="1778" y="695996"/>
                </a:lnTo>
                <a:lnTo>
                  <a:pt x="7030" y="743336"/>
                </a:lnTo>
                <a:lnTo>
                  <a:pt x="15629" y="789593"/>
                </a:lnTo>
                <a:lnTo>
                  <a:pt x="27450" y="834641"/>
                </a:lnTo>
                <a:lnTo>
                  <a:pt x="42366" y="878354"/>
                </a:lnTo>
                <a:lnTo>
                  <a:pt x="60253" y="920608"/>
                </a:lnTo>
                <a:lnTo>
                  <a:pt x="80984" y="961275"/>
                </a:lnTo>
                <a:lnTo>
                  <a:pt x="104433" y="1000230"/>
                </a:lnTo>
                <a:lnTo>
                  <a:pt x="130475" y="1037348"/>
                </a:lnTo>
                <a:lnTo>
                  <a:pt x="158983" y="1072502"/>
                </a:lnTo>
                <a:lnTo>
                  <a:pt x="189833" y="1105566"/>
                </a:lnTo>
                <a:lnTo>
                  <a:pt x="222897" y="1136416"/>
                </a:lnTo>
                <a:lnTo>
                  <a:pt x="258051" y="1164924"/>
                </a:lnTo>
                <a:lnTo>
                  <a:pt x="295169" y="1190966"/>
                </a:lnTo>
                <a:lnTo>
                  <a:pt x="334124" y="1214415"/>
                </a:lnTo>
                <a:lnTo>
                  <a:pt x="374791" y="1235146"/>
                </a:lnTo>
                <a:lnTo>
                  <a:pt x="417045" y="1253033"/>
                </a:lnTo>
                <a:lnTo>
                  <a:pt x="460758" y="1267949"/>
                </a:lnTo>
                <a:lnTo>
                  <a:pt x="505806" y="1279770"/>
                </a:lnTo>
                <a:lnTo>
                  <a:pt x="552063" y="1288369"/>
                </a:lnTo>
                <a:lnTo>
                  <a:pt x="599403" y="1293621"/>
                </a:lnTo>
                <a:lnTo>
                  <a:pt x="647700" y="1295400"/>
                </a:lnTo>
                <a:lnTo>
                  <a:pt x="695996" y="1293621"/>
                </a:lnTo>
                <a:lnTo>
                  <a:pt x="743336" y="1288369"/>
                </a:lnTo>
                <a:lnTo>
                  <a:pt x="789593" y="1279770"/>
                </a:lnTo>
                <a:lnTo>
                  <a:pt x="834641" y="1267949"/>
                </a:lnTo>
                <a:lnTo>
                  <a:pt x="878354" y="1253033"/>
                </a:lnTo>
                <a:lnTo>
                  <a:pt x="920608" y="1235146"/>
                </a:lnTo>
                <a:lnTo>
                  <a:pt x="961275" y="1214415"/>
                </a:lnTo>
                <a:lnTo>
                  <a:pt x="1000230" y="1190966"/>
                </a:lnTo>
                <a:lnTo>
                  <a:pt x="1037348" y="1164924"/>
                </a:lnTo>
                <a:lnTo>
                  <a:pt x="1072502" y="1136416"/>
                </a:lnTo>
                <a:lnTo>
                  <a:pt x="1105566" y="1105566"/>
                </a:lnTo>
                <a:lnTo>
                  <a:pt x="1136416" y="1072502"/>
                </a:lnTo>
                <a:lnTo>
                  <a:pt x="1164924" y="1037348"/>
                </a:lnTo>
                <a:lnTo>
                  <a:pt x="1190966" y="1000230"/>
                </a:lnTo>
                <a:lnTo>
                  <a:pt x="1214415" y="961275"/>
                </a:lnTo>
                <a:lnTo>
                  <a:pt x="1235146" y="920608"/>
                </a:lnTo>
                <a:lnTo>
                  <a:pt x="1253033" y="878354"/>
                </a:lnTo>
                <a:lnTo>
                  <a:pt x="1267949" y="834641"/>
                </a:lnTo>
                <a:lnTo>
                  <a:pt x="1279770" y="789593"/>
                </a:lnTo>
                <a:lnTo>
                  <a:pt x="1288369" y="743336"/>
                </a:lnTo>
                <a:lnTo>
                  <a:pt x="1293621" y="695996"/>
                </a:lnTo>
                <a:lnTo>
                  <a:pt x="1295400" y="647699"/>
                </a:lnTo>
                <a:lnTo>
                  <a:pt x="1293621" y="599403"/>
                </a:lnTo>
                <a:lnTo>
                  <a:pt x="1288369" y="552063"/>
                </a:lnTo>
                <a:lnTo>
                  <a:pt x="1279770" y="505806"/>
                </a:lnTo>
                <a:lnTo>
                  <a:pt x="1267949" y="460758"/>
                </a:lnTo>
                <a:lnTo>
                  <a:pt x="1253033" y="417045"/>
                </a:lnTo>
                <a:lnTo>
                  <a:pt x="1235146" y="374791"/>
                </a:lnTo>
                <a:lnTo>
                  <a:pt x="1214415" y="334124"/>
                </a:lnTo>
                <a:lnTo>
                  <a:pt x="1190966" y="295169"/>
                </a:lnTo>
                <a:lnTo>
                  <a:pt x="1164924" y="258051"/>
                </a:lnTo>
                <a:lnTo>
                  <a:pt x="1136416" y="222897"/>
                </a:lnTo>
                <a:lnTo>
                  <a:pt x="1105566" y="189833"/>
                </a:lnTo>
                <a:lnTo>
                  <a:pt x="1072502" y="158983"/>
                </a:lnTo>
                <a:lnTo>
                  <a:pt x="1037348" y="130475"/>
                </a:lnTo>
                <a:lnTo>
                  <a:pt x="1000230" y="104433"/>
                </a:lnTo>
                <a:lnTo>
                  <a:pt x="961275" y="80984"/>
                </a:lnTo>
                <a:lnTo>
                  <a:pt x="920608" y="60253"/>
                </a:lnTo>
                <a:lnTo>
                  <a:pt x="878354" y="42366"/>
                </a:lnTo>
                <a:lnTo>
                  <a:pt x="834641" y="27450"/>
                </a:lnTo>
                <a:lnTo>
                  <a:pt x="789593" y="15629"/>
                </a:lnTo>
                <a:lnTo>
                  <a:pt x="743336" y="7030"/>
                </a:lnTo>
                <a:lnTo>
                  <a:pt x="695996" y="1778"/>
                </a:lnTo>
                <a:lnTo>
                  <a:pt x="647700" y="0"/>
                </a:lnTo>
                <a:close/>
              </a:path>
            </a:pathLst>
          </a:custGeom>
          <a:ln w="25400">
            <a:solidFill>
              <a:srgbClr val="010101"/>
            </a:solidFill>
          </a:ln>
        </p:spPr>
        <p:txBody>
          <a:bodyPr wrap="square" lIns="0" tIns="0" rIns="0" bIns="0" rtlCol="0"/>
          <a:lstStyle/>
          <a:p>
            <a:endParaRPr/>
          </a:p>
        </p:txBody>
      </p:sp>
      <p:sp>
        <p:nvSpPr>
          <p:cNvPr id="9" name="object 9"/>
          <p:cNvSpPr txBox="1"/>
          <p:nvPr/>
        </p:nvSpPr>
        <p:spPr>
          <a:xfrm>
            <a:off x="4934203" y="2614676"/>
            <a:ext cx="7118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Core</a:t>
            </a:r>
            <a:r>
              <a:rPr sz="1800" spc="-85" dirty="0">
                <a:latin typeface="Arial"/>
                <a:cs typeface="Arial"/>
              </a:rPr>
              <a:t> </a:t>
            </a:r>
            <a:r>
              <a:rPr sz="1800" dirty="0">
                <a:latin typeface="Arial"/>
                <a:cs typeface="Arial"/>
              </a:rPr>
              <a:t>3</a:t>
            </a:r>
            <a:endParaRPr sz="1800">
              <a:latin typeface="Arial"/>
              <a:cs typeface="Arial"/>
            </a:endParaRPr>
          </a:p>
        </p:txBody>
      </p:sp>
      <p:sp>
        <p:nvSpPr>
          <p:cNvPr id="10" name="object 10"/>
          <p:cNvSpPr/>
          <p:nvPr/>
        </p:nvSpPr>
        <p:spPr>
          <a:xfrm>
            <a:off x="6553200" y="2133600"/>
            <a:ext cx="1295400" cy="1295400"/>
          </a:xfrm>
          <a:custGeom>
            <a:avLst/>
            <a:gdLst/>
            <a:ahLst/>
            <a:cxnLst/>
            <a:rect l="l" t="t" r="r" b="b"/>
            <a:pathLst>
              <a:path w="1295400" h="1295400">
                <a:moveTo>
                  <a:pt x="647700" y="0"/>
                </a:moveTo>
                <a:lnTo>
                  <a:pt x="599403" y="1778"/>
                </a:lnTo>
                <a:lnTo>
                  <a:pt x="552063" y="7030"/>
                </a:lnTo>
                <a:lnTo>
                  <a:pt x="505806" y="15629"/>
                </a:lnTo>
                <a:lnTo>
                  <a:pt x="460758" y="27450"/>
                </a:lnTo>
                <a:lnTo>
                  <a:pt x="417045" y="42366"/>
                </a:lnTo>
                <a:lnTo>
                  <a:pt x="374791" y="60253"/>
                </a:lnTo>
                <a:lnTo>
                  <a:pt x="334124" y="80984"/>
                </a:lnTo>
                <a:lnTo>
                  <a:pt x="295169" y="104433"/>
                </a:lnTo>
                <a:lnTo>
                  <a:pt x="258051" y="130475"/>
                </a:lnTo>
                <a:lnTo>
                  <a:pt x="222897" y="158983"/>
                </a:lnTo>
                <a:lnTo>
                  <a:pt x="189833" y="189833"/>
                </a:lnTo>
                <a:lnTo>
                  <a:pt x="158983" y="222897"/>
                </a:lnTo>
                <a:lnTo>
                  <a:pt x="130475" y="258051"/>
                </a:lnTo>
                <a:lnTo>
                  <a:pt x="104433" y="295169"/>
                </a:lnTo>
                <a:lnTo>
                  <a:pt x="80984" y="334124"/>
                </a:lnTo>
                <a:lnTo>
                  <a:pt x="60253" y="374791"/>
                </a:lnTo>
                <a:lnTo>
                  <a:pt x="42366" y="417045"/>
                </a:lnTo>
                <a:lnTo>
                  <a:pt x="27450" y="460758"/>
                </a:lnTo>
                <a:lnTo>
                  <a:pt x="15629" y="505806"/>
                </a:lnTo>
                <a:lnTo>
                  <a:pt x="7030" y="552063"/>
                </a:lnTo>
                <a:lnTo>
                  <a:pt x="1778" y="599403"/>
                </a:lnTo>
                <a:lnTo>
                  <a:pt x="0" y="647699"/>
                </a:lnTo>
                <a:lnTo>
                  <a:pt x="1778" y="695996"/>
                </a:lnTo>
                <a:lnTo>
                  <a:pt x="7030" y="743336"/>
                </a:lnTo>
                <a:lnTo>
                  <a:pt x="15629" y="789593"/>
                </a:lnTo>
                <a:lnTo>
                  <a:pt x="27450" y="834641"/>
                </a:lnTo>
                <a:lnTo>
                  <a:pt x="42366" y="878354"/>
                </a:lnTo>
                <a:lnTo>
                  <a:pt x="60253" y="920608"/>
                </a:lnTo>
                <a:lnTo>
                  <a:pt x="80984" y="961275"/>
                </a:lnTo>
                <a:lnTo>
                  <a:pt x="104433" y="1000230"/>
                </a:lnTo>
                <a:lnTo>
                  <a:pt x="130475" y="1037348"/>
                </a:lnTo>
                <a:lnTo>
                  <a:pt x="158983" y="1072502"/>
                </a:lnTo>
                <a:lnTo>
                  <a:pt x="189833" y="1105566"/>
                </a:lnTo>
                <a:lnTo>
                  <a:pt x="222897" y="1136416"/>
                </a:lnTo>
                <a:lnTo>
                  <a:pt x="258051" y="1164924"/>
                </a:lnTo>
                <a:lnTo>
                  <a:pt x="295169" y="1190966"/>
                </a:lnTo>
                <a:lnTo>
                  <a:pt x="334124" y="1214415"/>
                </a:lnTo>
                <a:lnTo>
                  <a:pt x="374791" y="1235146"/>
                </a:lnTo>
                <a:lnTo>
                  <a:pt x="417045" y="1253033"/>
                </a:lnTo>
                <a:lnTo>
                  <a:pt x="460758" y="1267949"/>
                </a:lnTo>
                <a:lnTo>
                  <a:pt x="505806" y="1279770"/>
                </a:lnTo>
                <a:lnTo>
                  <a:pt x="552063" y="1288369"/>
                </a:lnTo>
                <a:lnTo>
                  <a:pt x="599403" y="1293621"/>
                </a:lnTo>
                <a:lnTo>
                  <a:pt x="647700" y="1295399"/>
                </a:lnTo>
                <a:lnTo>
                  <a:pt x="695996" y="1293621"/>
                </a:lnTo>
                <a:lnTo>
                  <a:pt x="743336" y="1288369"/>
                </a:lnTo>
                <a:lnTo>
                  <a:pt x="789593" y="1279770"/>
                </a:lnTo>
                <a:lnTo>
                  <a:pt x="834641" y="1267949"/>
                </a:lnTo>
                <a:lnTo>
                  <a:pt x="878354" y="1253033"/>
                </a:lnTo>
                <a:lnTo>
                  <a:pt x="920608" y="1235146"/>
                </a:lnTo>
                <a:lnTo>
                  <a:pt x="961275" y="1214415"/>
                </a:lnTo>
                <a:lnTo>
                  <a:pt x="1000230" y="1190966"/>
                </a:lnTo>
                <a:lnTo>
                  <a:pt x="1037348" y="1164924"/>
                </a:lnTo>
                <a:lnTo>
                  <a:pt x="1072502" y="1136416"/>
                </a:lnTo>
                <a:lnTo>
                  <a:pt x="1105566" y="1105566"/>
                </a:lnTo>
                <a:lnTo>
                  <a:pt x="1136416" y="1072502"/>
                </a:lnTo>
                <a:lnTo>
                  <a:pt x="1164924" y="1037348"/>
                </a:lnTo>
                <a:lnTo>
                  <a:pt x="1190966" y="1000230"/>
                </a:lnTo>
                <a:lnTo>
                  <a:pt x="1214415" y="961275"/>
                </a:lnTo>
                <a:lnTo>
                  <a:pt x="1235146" y="920608"/>
                </a:lnTo>
                <a:lnTo>
                  <a:pt x="1253033" y="878354"/>
                </a:lnTo>
                <a:lnTo>
                  <a:pt x="1267949" y="834641"/>
                </a:lnTo>
                <a:lnTo>
                  <a:pt x="1279770" y="789593"/>
                </a:lnTo>
                <a:lnTo>
                  <a:pt x="1288369" y="743336"/>
                </a:lnTo>
                <a:lnTo>
                  <a:pt x="1293621" y="695996"/>
                </a:lnTo>
                <a:lnTo>
                  <a:pt x="1295400" y="647699"/>
                </a:lnTo>
                <a:lnTo>
                  <a:pt x="1293621" y="599403"/>
                </a:lnTo>
                <a:lnTo>
                  <a:pt x="1288369" y="552063"/>
                </a:lnTo>
                <a:lnTo>
                  <a:pt x="1279770" y="505806"/>
                </a:lnTo>
                <a:lnTo>
                  <a:pt x="1267949" y="460758"/>
                </a:lnTo>
                <a:lnTo>
                  <a:pt x="1253033" y="417045"/>
                </a:lnTo>
                <a:lnTo>
                  <a:pt x="1235146" y="374791"/>
                </a:lnTo>
                <a:lnTo>
                  <a:pt x="1214415" y="334124"/>
                </a:lnTo>
                <a:lnTo>
                  <a:pt x="1190966" y="295169"/>
                </a:lnTo>
                <a:lnTo>
                  <a:pt x="1164924" y="258051"/>
                </a:lnTo>
                <a:lnTo>
                  <a:pt x="1136416" y="222897"/>
                </a:lnTo>
                <a:lnTo>
                  <a:pt x="1105566" y="189833"/>
                </a:lnTo>
                <a:lnTo>
                  <a:pt x="1072502" y="158983"/>
                </a:lnTo>
                <a:lnTo>
                  <a:pt x="1037348" y="130475"/>
                </a:lnTo>
                <a:lnTo>
                  <a:pt x="1000230" y="104433"/>
                </a:lnTo>
                <a:lnTo>
                  <a:pt x="961275" y="80984"/>
                </a:lnTo>
                <a:lnTo>
                  <a:pt x="920608" y="60253"/>
                </a:lnTo>
                <a:lnTo>
                  <a:pt x="878354" y="42366"/>
                </a:lnTo>
                <a:lnTo>
                  <a:pt x="834641" y="27450"/>
                </a:lnTo>
                <a:lnTo>
                  <a:pt x="789593" y="15629"/>
                </a:lnTo>
                <a:lnTo>
                  <a:pt x="743336" y="7030"/>
                </a:lnTo>
                <a:lnTo>
                  <a:pt x="695996" y="1778"/>
                </a:lnTo>
                <a:lnTo>
                  <a:pt x="647700" y="0"/>
                </a:lnTo>
                <a:close/>
              </a:path>
            </a:pathLst>
          </a:custGeom>
          <a:ln w="25400">
            <a:solidFill>
              <a:srgbClr val="010101"/>
            </a:solidFill>
          </a:ln>
        </p:spPr>
        <p:txBody>
          <a:bodyPr wrap="square" lIns="0" tIns="0" rIns="0" bIns="0" rtlCol="0"/>
          <a:lstStyle/>
          <a:p>
            <a:endParaRPr/>
          </a:p>
        </p:txBody>
      </p:sp>
      <p:sp>
        <p:nvSpPr>
          <p:cNvPr id="11" name="object 11"/>
          <p:cNvSpPr txBox="1"/>
          <p:nvPr/>
        </p:nvSpPr>
        <p:spPr>
          <a:xfrm>
            <a:off x="6839204" y="2614676"/>
            <a:ext cx="7118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Core</a:t>
            </a:r>
            <a:r>
              <a:rPr sz="1800" spc="-85" dirty="0">
                <a:latin typeface="Arial"/>
                <a:cs typeface="Arial"/>
              </a:rPr>
              <a:t> </a:t>
            </a:r>
            <a:r>
              <a:rPr sz="1800" dirty="0">
                <a:latin typeface="Arial"/>
                <a:cs typeface="Arial"/>
              </a:rPr>
              <a:t>4</a:t>
            </a:r>
            <a:endParaRPr sz="1800">
              <a:latin typeface="Arial"/>
              <a:cs typeface="Arial"/>
            </a:endParaRPr>
          </a:p>
        </p:txBody>
      </p:sp>
      <p:sp>
        <p:nvSpPr>
          <p:cNvPr id="12" name="object 12"/>
          <p:cNvSpPr/>
          <p:nvPr/>
        </p:nvSpPr>
        <p:spPr>
          <a:xfrm>
            <a:off x="685800" y="3733800"/>
            <a:ext cx="1556385" cy="1216660"/>
          </a:xfrm>
          <a:custGeom>
            <a:avLst/>
            <a:gdLst/>
            <a:ahLst/>
            <a:cxnLst/>
            <a:rect l="l" t="t" r="r" b="b"/>
            <a:pathLst>
              <a:path w="1556385" h="1216660">
                <a:moveTo>
                  <a:pt x="0" y="0"/>
                </a:moveTo>
                <a:lnTo>
                  <a:pt x="0" y="1216152"/>
                </a:lnTo>
                <a:lnTo>
                  <a:pt x="1556004" y="1216152"/>
                </a:lnTo>
                <a:lnTo>
                  <a:pt x="1556004" y="0"/>
                </a:lnTo>
                <a:lnTo>
                  <a:pt x="0" y="0"/>
                </a:lnTo>
                <a:close/>
              </a:path>
            </a:pathLst>
          </a:custGeom>
          <a:ln w="25400">
            <a:solidFill>
              <a:srgbClr val="010101"/>
            </a:solidFill>
          </a:ln>
        </p:spPr>
        <p:txBody>
          <a:bodyPr wrap="square" lIns="0" tIns="0" rIns="0" bIns="0" rtlCol="0"/>
          <a:lstStyle/>
          <a:p>
            <a:endParaRPr/>
          </a:p>
        </p:txBody>
      </p:sp>
      <p:sp>
        <p:nvSpPr>
          <p:cNvPr id="13" name="object 13"/>
          <p:cNvSpPr txBox="1"/>
          <p:nvPr/>
        </p:nvSpPr>
        <p:spPr>
          <a:xfrm>
            <a:off x="778255" y="3773678"/>
            <a:ext cx="1308735" cy="1123950"/>
          </a:xfrm>
          <a:prstGeom prst="rect">
            <a:avLst/>
          </a:prstGeom>
        </p:spPr>
        <p:txBody>
          <a:bodyPr vert="horz" wrap="square" lIns="0" tIns="12700" rIns="0" bIns="0" rtlCol="0">
            <a:spAutoFit/>
          </a:bodyPr>
          <a:lstStyle/>
          <a:p>
            <a:pPr marL="12700" marR="5080" algn="ctr">
              <a:lnSpc>
                <a:spcPct val="100000"/>
              </a:lnSpc>
              <a:spcBef>
                <a:spcPts val="100"/>
              </a:spcBef>
            </a:pPr>
            <a:r>
              <a:rPr sz="1800" dirty="0">
                <a:latin typeface="Arial"/>
                <a:cs typeface="Arial"/>
              </a:rPr>
              <a:t>One </a:t>
            </a:r>
            <a:r>
              <a:rPr sz="1800" spc="-5" dirty="0">
                <a:latin typeface="Arial"/>
                <a:cs typeface="Arial"/>
              </a:rPr>
              <a:t>or</a:t>
            </a:r>
            <a:r>
              <a:rPr sz="1800" spc="-105" dirty="0">
                <a:latin typeface="Arial"/>
                <a:cs typeface="Arial"/>
              </a:rPr>
              <a:t> </a:t>
            </a:r>
            <a:r>
              <a:rPr sz="1800" dirty="0">
                <a:latin typeface="Arial"/>
                <a:cs typeface="Arial"/>
              </a:rPr>
              <a:t>more  </a:t>
            </a:r>
            <a:r>
              <a:rPr sz="1800" spc="-5" dirty="0">
                <a:latin typeface="Arial"/>
                <a:cs typeface="Arial"/>
              </a:rPr>
              <a:t>levels of  </a:t>
            </a:r>
            <a:r>
              <a:rPr sz="1800" dirty="0">
                <a:latin typeface="Arial"/>
                <a:cs typeface="Arial"/>
              </a:rPr>
              <a:t>cache  </a:t>
            </a:r>
            <a:r>
              <a:rPr sz="1800" spc="-5" dirty="0">
                <a:solidFill>
                  <a:srgbClr val="0000FF"/>
                </a:solidFill>
                <a:latin typeface="Arial"/>
                <a:cs typeface="Arial"/>
              </a:rPr>
              <a:t>x=21660</a:t>
            </a:r>
            <a:endParaRPr sz="1800">
              <a:latin typeface="Arial"/>
              <a:cs typeface="Arial"/>
            </a:endParaRPr>
          </a:p>
        </p:txBody>
      </p:sp>
      <p:sp>
        <p:nvSpPr>
          <p:cNvPr id="14" name="object 14"/>
          <p:cNvSpPr/>
          <p:nvPr/>
        </p:nvSpPr>
        <p:spPr>
          <a:xfrm>
            <a:off x="2590800" y="3733800"/>
            <a:ext cx="1556385" cy="1216660"/>
          </a:xfrm>
          <a:custGeom>
            <a:avLst/>
            <a:gdLst/>
            <a:ahLst/>
            <a:cxnLst/>
            <a:rect l="l" t="t" r="r" b="b"/>
            <a:pathLst>
              <a:path w="1556385" h="1216660">
                <a:moveTo>
                  <a:pt x="0" y="0"/>
                </a:moveTo>
                <a:lnTo>
                  <a:pt x="0" y="1216152"/>
                </a:lnTo>
                <a:lnTo>
                  <a:pt x="1556003" y="1216152"/>
                </a:lnTo>
                <a:lnTo>
                  <a:pt x="1556003" y="0"/>
                </a:lnTo>
                <a:lnTo>
                  <a:pt x="0" y="0"/>
                </a:lnTo>
                <a:close/>
              </a:path>
            </a:pathLst>
          </a:custGeom>
          <a:ln w="25400">
            <a:solidFill>
              <a:srgbClr val="010101"/>
            </a:solidFill>
          </a:ln>
        </p:spPr>
        <p:txBody>
          <a:bodyPr wrap="square" lIns="0" tIns="0" rIns="0" bIns="0" rtlCol="0"/>
          <a:lstStyle/>
          <a:p>
            <a:endParaRPr/>
          </a:p>
        </p:txBody>
      </p:sp>
      <p:sp>
        <p:nvSpPr>
          <p:cNvPr id="15" name="object 15"/>
          <p:cNvSpPr txBox="1"/>
          <p:nvPr/>
        </p:nvSpPr>
        <p:spPr>
          <a:xfrm>
            <a:off x="2714498" y="3773678"/>
            <a:ext cx="1308735" cy="1123950"/>
          </a:xfrm>
          <a:prstGeom prst="rect">
            <a:avLst/>
          </a:prstGeom>
        </p:spPr>
        <p:txBody>
          <a:bodyPr vert="horz" wrap="square" lIns="0" tIns="12700" rIns="0" bIns="0" rtlCol="0">
            <a:spAutoFit/>
          </a:bodyPr>
          <a:lstStyle/>
          <a:p>
            <a:pPr marL="12065" marR="5080" algn="ctr">
              <a:lnSpc>
                <a:spcPct val="100000"/>
              </a:lnSpc>
              <a:spcBef>
                <a:spcPts val="100"/>
              </a:spcBef>
            </a:pPr>
            <a:r>
              <a:rPr sz="1800" dirty="0">
                <a:latin typeface="Arial"/>
                <a:cs typeface="Arial"/>
              </a:rPr>
              <a:t>One </a:t>
            </a:r>
            <a:r>
              <a:rPr sz="1800" spc="-5" dirty="0">
                <a:latin typeface="Arial"/>
                <a:cs typeface="Arial"/>
              </a:rPr>
              <a:t>or</a:t>
            </a:r>
            <a:r>
              <a:rPr sz="1800" spc="-105" dirty="0">
                <a:latin typeface="Arial"/>
                <a:cs typeface="Arial"/>
              </a:rPr>
              <a:t> </a:t>
            </a:r>
            <a:r>
              <a:rPr sz="1800" dirty="0">
                <a:latin typeface="Arial"/>
                <a:cs typeface="Arial"/>
              </a:rPr>
              <a:t>more  </a:t>
            </a:r>
            <a:r>
              <a:rPr sz="1800" spc="-5" dirty="0">
                <a:latin typeface="Arial"/>
                <a:cs typeface="Arial"/>
              </a:rPr>
              <a:t>levels of  </a:t>
            </a:r>
            <a:r>
              <a:rPr sz="1800" dirty="0">
                <a:latin typeface="Arial"/>
                <a:cs typeface="Arial"/>
              </a:rPr>
              <a:t>cache  </a:t>
            </a:r>
            <a:r>
              <a:rPr sz="1800" spc="-5" dirty="0">
                <a:solidFill>
                  <a:srgbClr val="0000FF"/>
                </a:solidFill>
                <a:latin typeface="Arial"/>
                <a:cs typeface="Arial"/>
              </a:rPr>
              <a:t>x=21660</a:t>
            </a:r>
            <a:endParaRPr sz="1800">
              <a:latin typeface="Arial"/>
              <a:cs typeface="Arial"/>
            </a:endParaRPr>
          </a:p>
        </p:txBody>
      </p:sp>
      <p:sp>
        <p:nvSpPr>
          <p:cNvPr id="16" name="object 16"/>
          <p:cNvSpPr/>
          <p:nvPr/>
        </p:nvSpPr>
        <p:spPr>
          <a:xfrm>
            <a:off x="4572000" y="3733800"/>
            <a:ext cx="1556385" cy="1216660"/>
          </a:xfrm>
          <a:custGeom>
            <a:avLst/>
            <a:gdLst/>
            <a:ahLst/>
            <a:cxnLst/>
            <a:rect l="l" t="t" r="r" b="b"/>
            <a:pathLst>
              <a:path w="1556385" h="1216660">
                <a:moveTo>
                  <a:pt x="0" y="0"/>
                </a:moveTo>
                <a:lnTo>
                  <a:pt x="0" y="1216152"/>
                </a:lnTo>
                <a:lnTo>
                  <a:pt x="1556003" y="1216152"/>
                </a:lnTo>
                <a:lnTo>
                  <a:pt x="1556003" y="0"/>
                </a:lnTo>
                <a:lnTo>
                  <a:pt x="0" y="0"/>
                </a:lnTo>
                <a:close/>
              </a:path>
            </a:pathLst>
          </a:custGeom>
          <a:ln w="25400">
            <a:solidFill>
              <a:srgbClr val="010101"/>
            </a:solidFill>
          </a:ln>
        </p:spPr>
        <p:txBody>
          <a:bodyPr wrap="square" lIns="0" tIns="0" rIns="0" bIns="0" rtlCol="0"/>
          <a:lstStyle/>
          <a:p>
            <a:endParaRPr/>
          </a:p>
        </p:txBody>
      </p:sp>
      <p:sp>
        <p:nvSpPr>
          <p:cNvPr id="17" name="object 17"/>
          <p:cNvSpPr txBox="1"/>
          <p:nvPr/>
        </p:nvSpPr>
        <p:spPr>
          <a:xfrm>
            <a:off x="4664455" y="3773678"/>
            <a:ext cx="1308735" cy="848360"/>
          </a:xfrm>
          <a:prstGeom prst="rect">
            <a:avLst/>
          </a:prstGeom>
        </p:spPr>
        <p:txBody>
          <a:bodyPr vert="horz" wrap="square" lIns="0" tIns="12700" rIns="0" bIns="0" rtlCol="0">
            <a:spAutoFit/>
          </a:bodyPr>
          <a:lstStyle/>
          <a:p>
            <a:pPr marL="12700" marR="5080" algn="ctr">
              <a:lnSpc>
                <a:spcPct val="100000"/>
              </a:lnSpc>
              <a:spcBef>
                <a:spcPts val="100"/>
              </a:spcBef>
            </a:pPr>
            <a:r>
              <a:rPr sz="1800" dirty="0">
                <a:latin typeface="Arial"/>
                <a:cs typeface="Arial"/>
              </a:rPr>
              <a:t>One </a:t>
            </a:r>
            <a:r>
              <a:rPr sz="1800" spc="-5" dirty="0">
                <a:latin typeface="Arial"/>
                <a:cs typeface="Arial"/>
              </a:rPr>
              <a:t>or</a:t>
            </a:r>
            <a:r>
              <a:rPr sz="1800" spc="-105" dirty="0">
                <a:latin typeface="Arial"/>
                <a:cs typeface="Arial"/>
              </a:rPr>
              <a:t> </a:t>
            </a:r>
            <a:r>
              <a:rPr sz="1800" dirty="0">
                <a:latin typeface="Arial"/>
                <a:cs typeface="Arial"/>
              </a:rPr>
              <a:t>more  </a:t>
            </a:r>
            <a:r>
              <a:rPr sz="1800" spc="-5" dirty="0">
                <a:latin typeface="Arial"/>
                <a:cs typeface="Arial"/>
              </a:rPr>
              <a:t>levels of  </a:t>
            </a:r>
            <a:r>
              <a:rPr sz="1800" dirty="0">
                <a:latin typeface="Arial"/>
                <a:cs typeface="Arial"/>
              </a:rPr>
              <a:t>cache</a:t>
            </a:r>
            <a:endParaRPr sz="1800">
              <a:latin typeface="Arial"/>
              <a:cs typeface="Arial"/>
            </a:endParaRPr>
          </a:p>
        </p:txBody>
      </p:sp>
      <p:sp>
        <p:nvSpPr>
          <p:cNvPr id="18" name="object 18"/>
          <p:cNvSpPr/>
          <p:nvPr/>
        </p:nvSpPr>
        <p:spPr>
          <a:xfrm>
            <a:off x="6477000" y="3733800"/>
            <a:ext cx="1556385" cy="1216660"/>
          </a:xfrm>
          <a:custGeom>
            <a:avLst/>
            <a:gdLst/>
            <a:ahLst/>
            <a:cxnLst/>
            <a:rect l="l" t="t" r="r" b="b"/>
            <a:pathLst>
              <a:path w="1556384" h="1216660">
                <a:moveTo>
                  <a:pt x="0" y="0"/>
                </a:moveTo>
                <a:lnTo>
                  <a:pt x="0" y="1216152"/>
                </a:lnTo>
                <a:lnTo>
                  <a:pt x="1556003" y="1216152"/>
                </a:lnTo>
                <a:lnTo>
                  <a:pt x="1556003" y="0"/>
                </a:lnTo>
                <a:lnTo>
                  <a:pt x="0" y="0"/>
                </a:lnTo>
                <a:close/>
              </a:path>
            </a:pathLst>
          </a:custGeom>
          <a:ln w="25400">
            <a:solidFill>
              <a:srgbClr val="010101"/>
            </a:solidFill>
          </a:ln>
        </p:spPr>
        <p:txBody>
          <a:bodyPr wrap="square" lIns="0" tIns="0" rIns="0" bIns="0" rtlCol="0"/>
          <a:lstStyle/>
          <a:p>
            <a:endParaRPr/>
          </a:p>
        </p:txBody>
      </p:sp>
      <p:sp>
        <p:nvSpPr>
          <p:cNvPr id="19" name="object 19"/>
          <p:cNvSpPr txBox="1"/>
          <p:nvPr/>
        </p:nvSpPr>
        <p:spPr>
          <a:xfrm>
            <a:off x="6569456" y="3773678"/>
            <a:ext cx="1308735" cy="848360"/>
          </a:xfrm>
          <a:prstGeom prst="rect">
            <a:avLst/>
          </a:prstGeom>
        </p:spPr>
        <p:txBody>
          <a:bodyPr vert="horz" wrap="square" lIns="0" tIns="12700" rIns="0" bIns="0" rtlCol="0">
            <a:spAutoFit/>
          </a:bodyPr>
          <a:lstStyle/>
          <a:p>
            <a:pPr marL="12700" marR="5080" algn="ctr">
              <a:lnSpc>
                <a:spcPct val="100000"/>
              </a:lnSpc>
              <a:spcBef>
                <a:spcPts val="100"/>
              </a:spcBef>
            </a:pPr>
            <a:r>
              <a:rPr sz="1800" dirty="0">
                <a:latin typeface="Arial"/>
                <a:cs typeface="Arial"/>
              </a:rPr>
              <a:t>One </a:t>
            </a:r>
            <a:r>
              <a:rPr sz="1800" spc="-5" dirty="0">
                <a:latin typeface="Arial"/>
                <a:cs typeface="Arial"/>
              </a:rPr>
              <a:t>or</a:t>
            </a:r>
            <a:r>
              <a:rPr sz="1800" spc="-105" dirty="0">
                <a:latin typeface="Arial"/>
                <a:cs typeface="Arial"/>
              </a:rPr>
              <a:t> </a:t>
            </a:r>
            <a:r>
              <a:rPr sz="1800" dirty="0">
                <a:latin typeface="Arial"/>
                <a:cs typeface="Arial"/>
              </a:rPr>
              <a:t>more  </a:t>
            </a:r>
            <a:r>
              <a:rPr sz="1800" spc="-5" dirty="0">
                <a:latin typeface="Arial"/>
                <a:cs typeface="Arial"/>
              </a:rPr>
              <a:t>levels of  </a:t>
            </a:r>
            <a:r>
              <a:rPr sz="1800" dirty="0">
                <a:latin typeface="Arial"/>
                <a:cs typeface="Arial"/>
              </a:rPr>
              <a:t>cache</a:t>
            </a:r>
            <a:endParaRPr sz="1800">
              <a:latin typeface="Arial"/>
              <a:cs typeface="Arial"/>
            </a:endParaRPr>
          </a:p>
        </p:txBody>
      </p:sp>
      <p:sp>
        <p:nvSpPr>
          <p:cNvPr id="20" name="object 20"/>
          <p:cNvSpPr/>
          <p:nvPr/>
        </p:nvSpPr>
        <p:spPr>
          <a:xfrm>
            <a:off x="1752600" y="5638800"/>
            <a:ext cx="2226310" cy="941069"/>
          </a:xfrm>
          <a:custGeom>
            <a:avLst/>
            <a:gdLst/>
            <a:ahLst/>
            <a:cxnLst/>
            <a:rect l="l" t="t" r="r" b="b"/>
            <a:pathLst>
              <a:path w="2226310" h="941070">
                <a:moveTo>
                  <a:pt x="0" y="0"/>
                </a:moveTo>
                <a:lnTo>
                  <a:pt x="0" y="941070"/>
                </a:lnTo>
                <a:lnTo>
                  <a:pt x="2225802" y="941070"/>
                </a:lnTo>
                <a:lnTo>
                  <a:pt x="2225802" y="0"/>
                </a:lnTo>
                <a:lnTo>
                  <a:pt x="0" y="0"/>
                </a:lnTo>
                <a:close/>
              </a:path>
            </a:pathLst>
          </a:custGeom>
          <a:ln w="25400">
            <a:solidFill>
              <a:srgbClr val="010101"/>
            </a:solidFill>
          </a:ln>
        </p:spPr>
        <p:txBody>
          <a:bodyPr wrap="square" lIns="0" tIns="0" rIns="0" bIns="0" rtlCol="0"/>
          <a:lstStyle/>
          <a:p>
            <a:endParaRPr/>
          </a:p>
        </p:txBody>
      </p:sp>
      <p:sp>
        <p:nvSpPr>
          <p:cNvPr id="21" name="object 21"/>
          <p:cNvSpPr/>
          <p:nvPr/>
        </p:nvSpPr>
        <p:spPr>
          <a:xfrm>
            <a:off x="1447800" y="3429000"/>
            <a:ext cx="0" cy="304800"/>
          </a:xfrm>
          <a:custGeom>
            <a:avLst/>
            <a:gdLst/>
            <a:ahLst/>
            <a:cxnLst/>
            <a:rect l="l" t="t" r="r" b="b"/>
            <a:pathLst>
              <a:path h="304800">
                <a:moveTo>
                  <a:pt x="0" y="0"/>
                </a:moveTo>
                <a:lnTo>
                  <a:pt x="0" y="304800"/>
                </a:lnTo>
              </a:path>
            </a:pathLst>
          </a:custGeom>
          <a:ln w="25400">
            <a:solidFill>
              <a:srgbClr val="010101"/>
            </a:solidFill>
          </a:ln>
        </p:spPr>
        <p:txBody>
          <a:bodyPr wrap="square" lIns="0" tIns="0" rIns="0" bIns="0" rtlCol="0"/>
          <a:lstStyle/>
          <a:p>
            <a:endParaRPr/>
          </a:p>
        </p:txBody>
      </p:sp>
      <p:sp>
        <p:nvSpPr>
          <p:cNvPr id="22" name="object 22"/>
          <p:cNvSpPr/>
          <p:nvPr/>
        </p:nvSpPr>
        <p:spPr>
          <a:xfrm>
            <a:off x="3352800" y="3429000"/>
            <a:ext cx="0" cy="304800"/>
          </a:xfrm>
          <a:custGeom>
            <a:avLst/>
            <a:gdLst/>
            <a:ahLst/>
            <a:cxnLst/>
            <a:rect l="l" t="t" r="r" b="b"/>
            <a:pathLst>
              <a:path h="304800">
                <a:moveTo>
                  <a:pt x="0" y="0"/>
                </a:moveTo>
                <a:lnTo>
                  <a:pt x="0" y="304800"/>
                </a:lnTo>
              </a:path>
            </a:pathLst>
          </a:custGeom>
          <a:ln w="25400">
            <a:solidFill>
              <a:srgbClr val="010101"/>
            </a:solidFill>
          </a:ln>
        </p:spPr>
        <p:txBody>
          <a:bodyPr wrap="square" lIns="0" tIns="0" rIns="0" bIns="0" rtlCol="0"/>
          <a:lstStyle/>
          <a:p>
            <a:endParaRPr/>
          </a:p>
        </p:txBody>
      </p:sp>
      <p:sp>
        <p:nvSpPr>
          <p:cNvPr id="23" name="object 23"/>
          <p:cNvSpPr/>
          <p:nvPr/>
        </p:nvSpPr>
        <p:spPr>
          <a:xfrm>
            <a:off x="5334000" y="3429000"/>
            <a:ext cx="0" cy="304800"/>
          </a:xfrm>
          <a:custGeom>
            <a:avLst/>
            <a:gdLst/>
            <a:ahLst/>
            <a:cxnLst/>
            <a:rect l="l" t="t" r="r" b="b"/>
            <a:pathLst>
              <a:path h="304800">
                <a:moveTo>
                  <a:pt x="0" y="0"/>
                </a:moveTo>
                <a:lnTo>
                  <a:pt x="0" y="304800"/>
                </a:lnTo>
              </a:path>
            </a:pathLst>
          </a:custGeom>
          <a:ln w="25400">
            <a:solidFill>
              <a:srgbClr val="010101"/>
            </a:solidFill>
          </a:ln>
        </p:spPr>
        <p:txBody>
          <a:bodyPr wrap="square" lIns="0" tIns="0" rIns="0" bIns="0" rtlCol="0"/>
          <a:lstStyle/>
          <a:p>
            <a:endParaRPr/>
          </a:p>
        </p:txBody>
      </p:sp>
      <p:sp>
        <p:nvSpPr>
          <p:cNvPr id="24" name="object 24"/>
          <p:cNvSpPr/>
          <p:nvPr/>
        </p:nvSpPr>
        <p:spPr>
          <a:xfrm>
            <a:off x="7239000" y="3429000"/>
            <a:ext cx="0" cy="304800"/>
          </a:xfrm>
          <a:custGeom>
            <a:avLst/>
            <a:gdLst/>
            <a:ahLst/>
            <a:cxnLst/>
            <a:rect l="l" t="t" r="r" b="b"/>
            <a:pathLst>
              <a:path h="304800">
                <a:moveTo>
                  <a:pt x="0" y="0"/>
                </a:moveTo>
                <a:lnTo>
                  <a:pt x="0" y="304800"/>
                </a:lnTo>
              </a:path>
            </a:pathLst>
          </a:custGeom>
          <a:ln w="25400">
            <a:solidFill>
              <a:srgbClr val="010101"/>
            </a:solidFill>
          </a:ln>
        </p:spPr>
        <p:txBody>
          <a:bodyPr wrap="square" lIns="0" tIns="0" rIns="0" bIns="0" rtlCol="0"/>
          <a:lstStyle/>
          <a:p>
            <a:endParaRPr/>
          </a:p>
        </p:txBody>
      </p:sp>
      <p:sp>
        <p:nvSpPr>
          <p:cNvPr id="25" name="object 25"/>
          <p:cNvSpPr/>
          <p:nvPr/>
        </p:nvSpPr>
        <p:spPr>
          <a:xfrm>
            <a:off x="1524000" y="5257800"/>
            <a:ext cx="6096000" cy="0"/>
          </a:xfrm>
          <a:custGeom>
            <a:avLst/>
            <a:gdLst/>
            <a:ahLst/>
            <a:cxnLst/>
            <a:rect l="l" t="t" r="r" b="b"/>
            <a:pathLst>
              <a:path w="6096000">
                <a:moveTo>
                  <a:pt x="0" y="0"/>
                </a:moveTo>
                <a:lnTo>
                  <a:pt x="6096000" y="0"/>
                </a:lnTo>
              </a:path>
            </a:pathLst>
          </a:custGeom>
          <a:ln w="25400">
            <a:solidFill>
              <a:srgbClr val="010101"/>
            </a:solidFill>
          </a:ln>
        </p:spPr>
        <p:txBody>
          <a:bodyPr wrap="square" lIns="0" tIns="0" rIns="0" bIns="0" rtlCol="0"/>
          <a:lstStyle/>
          <a:p>
            <a:endParaRPr/>
          </a:p>
        </p:txBody>
      </p:sp>
      <p:sp>
        <p:nvSpPr>
          <p:cNvPr id="26" name="object 26"/>
          <p:cNvSpPr/>
          <p:nvPr/>
        </p:nvSpPr>
        <p:spPr>
          <a:xfrm>
            <a:off x="1524000" y="4953000"/>
            <a:ext cx="0" cy="304800"/>
          </a:xfrm>
          <a:custGeom>
            <a:avLst/>
            <a:gdLst/>
            <a:ahLst/>
            <a:cxnLst/>
            <a:rect l="l" t="t" r="r" b="b"/>
            <a:pathLst>
              <a:path h="304800">
                <a:moveTo>
                  <a:pt x="0" y="304800"/>
                </a:moveTo>
                <a:lnTo>
                  <a:pt x="0" y="0"/>
                </a:lnTo>
              </a:path>
            </a:pathLst>
          </a:custGeom>
          <a:ln w="25400">
            <a:solidFill>
              <a:srgbClr val="010101"/>
            </a:solidFill>
          </a:ln>
        </p:spPr>
        <p:txBody>
          <a:bodyPr wrap="square" lIns="0" tIns="0" rIns="0" bIns="0" rtlCol="0"/>
          <a:lstStyle/>
          <a:p>
            <a:endParaRPr/>
          </a:p>
        </p:txBody>
      </p:sp>
      <p:sp>
        <p:nvSpPr>
          <p:cNvPr id="27" name="object 27"/>
          <p:cNvSpPr/>
          <p:nvPr/>
        </p:nvSpPr>
        <p:spPr>
          <a:xfrm>
            <a:off x="7620000" y="4953000"/>
            <a:ext cx="0" cy="304800"/>
          </a:xfrm>
          <a:custGeom>
            <a:avLst/>
            <a:gdLst/>
            <a:ahLst/>
            <a:cxnLst/>
            <a:rect l="l" t="t" r="r" b="b"/>
            <a:pathLst>
              <a:path h="304800">
                <a:moveTo>
                  <a:pt x="0" y="304800"/>
                </a:moveTo>
                <a:lnTo>
                  <a:pt x="0" y="0"/>
                </a:lnTo>
              </a:path>
            </a:pathLst>
          </a:custGeom>
          <a:ln w="25400">
            <a:solidFill>
              <a:srgbClr val="010101"/>
            </a:solidFill>
          </a:ln>
        </p:spPr>
        <p:txBody>
          <a:bodyPr wrap="square" lIns="0" tIns="0" rIns="0" bIns="0" rtlCol="0"/>
          <a:lstStyle/>
          <a:p>
            <a:endParaRPr/>
          </a:p>
        </p:txBody>
      </p:sp>
      <p:sp>
        <p:nvSpPr>
          <p:cNvPr id="28" name="object 28"/>
          <p:cNvSpPr/>
          <p:nvPr/>
        </p:nvSpPr>
        <p:spPr>
          <a:xfrm>
            <a:off x="3352800" y="4953000"/>
            <a:ext cx="0" cy="304800"/>
          </a:xfrm>
          <a:custGeom>
            <a:avLst/>
            <a:gdLst/>
            <a:ahLst/>
            <a:cxnLst/>
            <a:rect l="l" t="t" r="r" b="b"/>
            <a:pathLst>
              <a:path h="304800">
                <a:moveTo>
                  <a:pt x="0" y="0"/>
                </a:moveTo>
                <a:lnTo>
                  <a:pt x="0" y="304800"/>
                </a:lnTo>
              </a:path>
            </a:pathLst>
          </a:custGeom>
          <a:ln w="25400">
            <a:solidFill>
              <a:srgbClr val="010101"/>
            </a:solidFill>
          </a:ln>
        </p:spPr>
        <p:txBody>
          <a:bodyPr wrap="square" lIns="0" tIns="0" rIns="0" bIns="0" rtlCol="0"/>
          <a:lstStyle/>
          <a:p>
            <a:endParaRPr/>
          </a:p>
        </p:txBody>
      </p:sp>
      <p:sp>
        <p:nvSpPr>
          <p:cNvPr id="29" name="object 29"/>
          <p:cNvSpPr/>
          <p:nvPr/>
        </p:nvSpPr>
        <p:spPr>
          <a:xfrm>
            <a:off x="5334000" y="4953000"/>
            <a:ext cx="0" cy="304800"/>
          </a:xfrm>
          <a:custGeom>
            <a:avLst/>
            <a:gdLst/>
            <a:ahLst/>
            <a:cxnLst/>
            <a:rect l="l" t="t" r="r" b="b"/>
            <a:pathLst>
              <a:path h="304800">
                <a:moveTo>
                  <a:pt x="0" y="0"/>
                </a:moveTo>
                <a:lnTo>
                  <a:pt x="0" y="304800"/>
                </a:lnTo>
              </a:path>
            </a:pathLst>
          </a:custGeom>
          <a:ln w="25400">
            <a:solidFill>
              <a:srgbClr val="010101"/>
            </a:solidFill>
          </a:ln>
        </p:spPr>
        <p:txBody>
          <a:bodyPr wrap="square" lIns="0" tIns="0" rIns="0" bIns="0" rtlCol="0"/>
          <a:lstStyle/>
          <a:p>
            <a:endParaRPr/>
          </a:p>
        </p:txBody>
      </p:sp>
      <p:sp>
        <p:nvSpPr>
          <p:cNvPr id="30" name="object 30"/>
          <p:cNvSpPr/>
          <p:nvPr/>
        </p:nvSpPr>
        <p:spPr>
          <a:xfrm>
            <a:off x="2743200" y="5257800"/>
            <a:ext cx="0" cy="381000"/>
          </a:xfrm>
          <a:custGeom>
            <a:avLst/>
            <a:gdLst/>
            <a:ahLst/>
            <a:cxnLst/>
            <a:rect l="l" t="t" r="r" b="b"/>
            <a:pathLst>
              <a:path h="381000">
                <a:moveTo>
                  <a:pt x="0" y="0"/>
                </a:moveTo>
                <a:lnTo>
                  <a:pt x="0" y="381000"/>
                </a:lnTo>
              </a:path>
            </a:pathLst>
          </a:custGeom>
          <a:ln w="25400">
            <a:solidFill>
              <a:srgbClr val="010101"/>
            </a:solidFill>
          </a:ln>
        </p:spPr>
        <p:txBody>
          <a:bodyPr wrap="square" lIns="0" tIns="0" rIns="0" bIns="0" rtlCol="0"/>
          <a:lstStyle/>
          <a:p>
            <a:endParaRPr/>
          </a:p>
        </p:txBody>
      </p:sp>
      <p:sp>
        <p:nvSpPr>
          <p:cNvPr id="31" name="object 31"/>
          <p:cNvSpPr/>
          <p:nvPr/>
        </p:nvSpPr>
        <p:spPr>
          <a:xfrm>
            <a:off x="457200" y="1905000"/>
            <a:ext cx="7848600" cy="3505200"/>
          </a:xfrm>
          <a:custGeom>
            <a:avLst/>
            <a:gdLst/>
            <a:ahLst/>
            <a:cxnLst/>
            <a:rect l="l" t="t" r="r" b="b"/>
            <a:pathLst>
              <a:path w="7848600" h="3505200">
                <a:moveTo>
                  <a:pt x="0" y="0"/>
                </a:moveTo>
                <a:lnTo>
                  <a:pt x="0" y="3505200"/>
                </a:lnTo>
                <a:lnTo>
                  <a:pt x="7848600" y="3505199"/>
                </a:lnTo>
                <a:lnTo>
                  <a:pt x="7848600" y="0"/>
                </a:lnTo>
                <a:lnTo>
                  <a:pt x="0" y="0"/>
                </a:lnTo>
                <a:close/>
              </a:path>
            </a:pathLst>
          </a:custGeom>
          <a:ln w="25400">
            <a:solidFill>
              <a:srgbClr val="018001"/>
            </a:solidFill>
          </a:ln>
        </p:spPr>
        <p:txBody>
          <a:bodyPr wrap="square" lIns="0" tIns="0" rIns="0" bIns="0" rtlCol="0"/>
          <a:lstStyle/>
          <a:p>
            <a:endParaRPr/>
          </a:p>
        </p:txBody>
      </p:sp>
      <p:sp>
        <p:nvSpPr>
          <p:cNvPr id="32" name="object 32"/>
          <p:cNvSpPr txBox="1"/>
          <p:nvPr/>
        </p:nvSpPr>
        <p:spPr>
          <a:xfrm>
            <a:off x="6327902" y="5538290"/>
            <a:ext cx="1845310" cy="337820"/>
          </a:xfrm>
          <a:prstGeom prst="rect">
            <a:avLst/>
          </a:prstGeom>
        </p:spPr>
        <p:txBody>
          <a:bodyPr vert="horz" wrap="square" lIns="0" tIns="0" rIns="0" bIns="0" rtlCol="0">
            <a:spAutoFit/>
          </a:bodyPr>
          <a:lstStyle/>
          <a:p>
            <a:pPr marL="12700">
              <a:lnSpc>
                <a:spcPts val="2535"/>
              </a:lnSpc>
            </a:pPr>
            <a:r>
              <a:rPr sz="2200" dirty="0">
                <a:solidFill>
                  <a:srgbClr val="008000"/>
                </a:solidFill>
                <a:latin typeface="Arial"/>
                <a:cs typeface="Arial"/>
              </a:rPr>
              <a:t>multi-core</a:t>
            </a:r>
            <a:r>
              <a:rPr sz="2200" spc="-75" dirty="0">
                <a:solidFill>
                  <a:srgbClr val="008000"/>
                </a:solidFill>
                <a:latin typeface="Arial"/>
                <a:cs typeface="Arial"/>
              </a:rPr>
              <a:t> </a:t>
            </a:r>
            <a:r>
              <a:rPr sz="2200" dirty="0">
                <a:solidFill>
                  <a:srgbClr val="008000"/>
                </a:solidFill>
                <a:latin typeface="Arial"/>
                <a:cs typeface="Arial"/>
              </a:rPr>
              <a:t>chip</a:t>
            </a:r>
            <a:endParaRPr sz="2200">
              <a:latin typeface="Arial"/>
              <a:cs typeface="Arial"/>
            </a:endParaRPr>
          </a:p>
        </p:txBody>
      </p:sp>
      <p:sp>
        <p:nvSpPr>
          <p:cNvPr id="33" name="object 33"/>
          <p:cNvSpPr txBox="1"/>
          <p:nvPr/>
        </p:nvSpPr>
        <p:spPr>
          <a:xfrm>
            <a:off x="2160523" y="5974651"/>
            <a:ext cx="1409700" cy="555625"/>
          </a:xfrm>
          <a:prstGeom prst="rect">
            <a:avLst/>
          </a:prstGeom>
        </p:spPr>
        <p:txBody>
          <a:bodyPr vert="horz" wrap="square" lIns="0" tIns="0" rIns="0" bIns="0" rtlCol="0">
            <a:spAutoFit/>
          </a:bodyPr>
          <a:lstStyle/>
          <a:p>
            <a:pPr marL="262890" marR="5080" indent="-250825">
              <a:lnSpc>
                <a:spcPts val="2160"/>
              </a:lnSpc>
            </a:pPr>
            <a:r>
              <a:rPr sz="1800" dirty="0">
                <a:latin typeface="Arial"/>
                <a:cs typeface="Arial"/>
              </a:rPr>
              <a:t>Main</a:t>
            </a:r>
            <a:r>
              <a:rPr sz="1800" spc="-105" dirty="0">
                <a:latin typeface="Arial"/>
                <a:cs typeface="Arial"/>
              </a:rPr>
              <a:t> </a:t>
            </a:r>
            <a:r>
              <a:rPr sz="1800" dirty="0">
                <a:latin typeface="Arial"/>
                <a:cs typeface="Arial"/>
              </a:rPr>
              <a:t>memory  </a:t>
            </a:r>
            <a:r>
              <a:rPr sz="1800" spc="-5" dirty="0">
                <a:solidFill>
                  <a:srgbClr val="0000FF"/>
                </a:solidFill>
                <a:latin typeface="Arial"/>
                <a:cs typeface="Arial"/>
              </a:rPr>
              <a:t>x=21660</a:t>
            </a:r>
            <a:endParaRPr sz="1800">
              <a:latin typeface="Arial"/>
              <a:cs typeface="Arial"/>
            </a:endParaRPr>
          </a:p>
        </p:txBody>
      </p:sp>
      <p:sp>
        <p:nvSpPr>
          <p:cNvPr id="34" name="object 34"/>
          <p:cNvSpPr txBox="1">
            <a:spLocks noGrp="1"/>
          </p:cNvSpPr>
          <p:nvPr>
            <p:ph type="sldNum" sz="quarter" idx="4294967295"/>
          </p:nvPr>
        </p:nvSpPr>
        <p:spPr>
          <a:xfrm>
            <a:off x="8343645" y="6293072"/>
            <a:ext cx="276859" cy="252729"/>
          </a:xfrm>
          <a:prstGeom prst="rect">
            <a:avLst/>
          </a:prstGeom>
        </p:spPr>
        <p:txBody>
          <a:bodyPr vert="horz" wrap="square" lIns="0" tIns="0" rIns="0" bIns="0" rtlCol="0">
            <a:spAutoFit/>
          </a:bodyPr>
          <a:lstStyle/>
          <a:p>
            <a:pPr marL="25400">
              <a:lnSpc>
                <a:spcPts val="1870"/>
              </a:lnSpc>
            </a:pPr>
            <a:fld id="{81D60167-4931-47E6-BA6A-407CBD079E47}" type="slidenum">
              <a:rPr dirty="0"/>
              <a:pPr marL="25400">
                <a:lnSpc>
                  <a:spcPts val="1870"/>
                </a:lnSpc>
              </a:pPr>
              <a:t>66</a:t>
            </a:fld>
            <a:endParaRPr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356345" y="6273800"/>
            <a:ext cx="251460" cy="269875"/>
          </a:xfrm>
          <a:prstGeom prst="rect">
            <a:avLst/>
          </a:prstGeom>
        </p:spPr>
        <p:txBody>
          <a:bodyPr vert="horz" wrap="square" lIns="0" tIns="12700" rIns="0" bIns="0" rtlCol="0">
            <a:spAutoFit/>
          </a:bodyPr>
          <a:lstStyle/>
          <a:p>
            <a:pPr marL="12700">
              <a:lnSpc>
                <a:spcPct val="100000"/>
              </a:lnSpc>
              <a:spcBef>
                <a:spcPts val="100"/>
              </a:spcBef>
            </a:pPr>
            <a:r>
              <a:rPr sz="1600" spc="-5" dirty="0">
                <a:latin typeface="Arial"/>
                <a:cs typeface="Arial"/>
              </a:rPr>
              <a:t>48</a:t>
            </a:r>
            <a:endParaRPr sz="1600">
              <a:latin typeface="Arial"/>
              <a:cs typeface="Arial"/>
            </a:endParaRPr>
          </a:p>
        </p:txBody>
      </p:sp>
      <p:sp>
        <p:nvSpPr>
          <p:cNvPr id="3" name="object 3"/>
          <p:cNvSpPr txBox="1">
            <a:spLocks noGrp="1"/>
          </p:cNvSpPr>
          <p:nvPr>
            <p:ph type="title"/>
          </p:nvPr>
        </p:nvSpPr>
        <p:spPr>
          <a:xfrm>
            <a:off x="460501" y="0"/>
            <a:ext cx="7424420" cy="1682114"/>
          </a:xfrm>
          <a:prstGeom prst="rect">
            <a:avLst/>
          </a:prstGeom>
        </p:spPr>
        <p:txBody>
          <a:bodyPr vert="horz" wrap="square" lIns="0" tIns="12700" rIns="0" bIns="0" rtlCol="0">
            <a:spAutoFit/>
          </a:bodyPr>
          <a:lstStyle/>
          <a:p>
            <a:pPr marL="2536190" marR="5080" indent="-1727835">
              <a:lnSpc>
                <a:spcPct val="100000"/>
              </a:lnSpc>
              <a:spcBef>
                <a:spcPts val="100"/>
              </a:spcBef>
            </a:pPr>
            <a:r>
              <a:rPr sz="3600" spc="-5" dirty="0"/>
              <a:t>Alternative </a:t>
            </a:r>
            <a:r>
              <a:rPr sz="3600" dirty="0"/>
              <a:t>to </a:t>
            </a:r>
            <a:r>
              <a:rPr sz="3600" spc="-5" dirty="0"/>
              <a:t>invalidate protocol:  update</a:t>
            </a:r>
            <a:r>
              <a:rPr sz="3600" spc="-20" dirty="0"/>
              <a:t> </a:t>
            </a:r>
            <a:r>
              <a:rPr sz="3600" spc="-5" dirty="0"/>
              <a:t>protocol</a:t>
            </a:r>
            <a:endParaRPr sz="3600"/>
          </a:p>
          <a:p>
            <a:pPr marL="12700">
              <a:lnSpc>
                <a:spcPct val="100000"/>
              </a:lnSpc>
              <a:spcBef>
                <a:spcPts val="560"/>
              </a:spcBef>
            </a:pPr>
            <a:r>
              <a:rPr sz="3200" spc="-5" dirty="0"/>
              <a:t>Core 1 writes</a:t>
            </a:r>
            <a:r>
              <a:rPr sz="3200" spc="-15" dirty="0"/>
              <a:t> </a:t>
            </a:r>
            <a:r>
              <a:rPr sz="3200" spc="-10" dirty="0"/>
              <a:t>x=21660:</a:t>
            </a:r>
            <a:endParaRPr sz="3200"/>
          </a:p>
        </p:txBody>
      </p:sp>
      <p:sp>
        <p:nvSpPr>
          <p:cNvPr id="4" name="object 4"/>
          <p:cNvSpPr/>
          <p:nvPr/>
        </p:nvSpPr>
        <p:spPr>
          <a:xfrm>
            <a:off x="838200" y="2133600"/>
            <a:ext cx="1295400" cy="1295400"/>
          </a:xfrm>
          <a:custGeom>
            <a:avLst/>
            <a:gdLst/>
            <a:ahLst/>
            <a:cxnLst/>
            <a:rect l="l" t="t" r="r" b="b"/>
            <a:pathLst>
              <a:path w="1295400" h="1295400">
                <a:moveTo>
                  <a:pt x="647699" y="0"/>
                </a:moveTo>
                <a:lnTo>
                  <a:pt x="599403" y="1778"/>
                </a:lnTo>
                <a:lnTo>
                  <a:pt x="552063" y="7030"/>
                </a:lnTo>
                <a:lnTo>
                  <a:pt x="505806" y="15629"/>
                </a:lnTo>
                <a:lnTo>
                  <a:pt x="460758" y="27450"/>
                </a:lnTo>
                <a:lnTo>
                  <a:pt x="417045" y="42366"/>
                </a:lnTo>
                <a:lnTo>
                  <a:pt x="374791" y="60253"/>
                </a:lnTo>
                <a:lnTo>
                  <a:pt x="334124" y="80984"/>
                </a:lnTo>
                <a:lnTo>
                  <a:pt x="295169" y="104433"/>
                </a:lnTo>
                <a:lnTo>
                  <a:pt x="258051" y="130475"/>
                </a:lnTo>
                <a:lnTo>
                  <a:pt x="222897" y="158983"/>
                </a:lnTo>
                <a:lnTo>
                  <a:pt x="189833" y="189833"/>
                </a:lnTo>
                <a:lnTo>
                  <a:pt x="158983" y="222897"/>
                </a:lnTo>
                <a:lnTo>
                  <a:pt x="130475" y="258051"/>
                </a:lnTo>
                <a:lnTo>
                  <a:pt x="104433" y="295169"/>
                </a:lnTo>
                <a:lnTo>
                  <a:pt x="80984" y="334124"/>
                </a:lnTo>
                <a:lnTo>
                  <a:pt x="60253" y="374791"/>
                </a:lnTo>
                <a:lnTo>
                  <a:pt x="42366" y="417045"/>
                </a:lnTo>
                <a:lnTo>
                  <a:pt x="27450" y="460758"/>
                </a:lnTo>
                <a:lnTo>
                  <a:pt x="15629" y="505806"/>
                </a:lnTo>
                <a:lnTo>
                  <a:pt x="7030" y="552063"/>
                </a:lnTo>
                <a:lnTo>
                  <a:pt x="1778" y="599403"/>
                </a:lnTo>
                <a:lnTo>
                  <a:pt x="0" y="647700"/>
                </a:lnTo>
                <a:lnTo>
                  <a:pt x="1778" y="695996"/>
                </a:lnTo>
                <a:lnTo>
                  <a:pt x="7030" y="743336"/>
                </a:lnTo>
                <a:lnTo>
                  <a:pt x="15629" y="789593"/>
                </a:lnTo>
                <a:lnTo>
                  <a:pt x="27450" y="834641"/>
                </a:lnTo>
                <a:lnTo>
                  <a:pt x="42366" y="878354"/>
                </a:lnTo>
                <a:lnTo>
                  <a:pt x="60253" y="920608"/>
                </a:lnTo>
                <a:lnTo>
                  <a:pt x="80984" y="961275"/>
                </a:lnTo>
                <a:lnTo>
                  <a:pt x="104433" y="1000230"/>
                </a:lnTo>
                <a:lnTo>
                  <a:pt x="130475" y="1037348"/>
                </a:lnTo>
                <a:lnTo>
                  <a:pt x="158983" y="1072502"/>
                </a:lnTo>
                <a:lnTo>
                  <a:pt x="189833" y="1105566"/>
                </a:lnTo>
                <a:lnTo>
                  <a:pt x="222897" y="1136416"/>
                </a:lnTo>
                <a:lnTo>
                  <a:pt x="258051" y="1164924"/>
                </a:lnTo>
                <a:lnTo>
                  <a:pt x="295169" y="1190966"/>
                </a:lnTo>
                <a:lnTo>
                  <a:pt x="334124" y="1214415"/>
                </a:lnTo>
                <a:lnTo>
                  <a:pt x="374791" y="1235146"/>
                </a:lnTo>
                <a:lnTo>
                  <a:pt x="417045" y="1253033"/>
                </a:lnTo>
                <a:lnTo>
                  <a:pt x="460758" y="1267949"/>
                </a:lnTo>
                <a:lnTo>
                  <a:pt x="505806" y="1279770"/>
                </a:lnTo>
                <a:lnTo>
                  <a:pt x="552063" y="1288369"/>
                </a:lnTo>
                <a:lnTo>
                  <a:pt x="599403" y="1293621"/>
                </a:lnTo>
                <a:lnTo>
                  <a:pt x="647700" y="1295400"/>
                </a:lnTo>
                <a:lnTo>
                  <a:pt x="695996" y="1293621"/>
                </a:lnTo>
                <a:lnTo>
                  <a:pt x="743336" y="1288369"/>
                </a:lnTo>
                <a:lnTo>
                  <a:pt x="789593" y="1279770"/>
                </a:lnTo>
                <a:lnTo>
                  <a:pt x="834641" y="1267949"/>
                </a:lnTo>
                <a:lnTo>
                  <a:pt x="878354" y="1253033"/>
                </a:lnTo>
                <a:lnTo>
                  <a:pt x="920608" y="1235146"/>
                </a:lnTo>
                <a:lnTo>
                  <a:pt x="961275" y="1214415"/>
                </a:lnTo>
                <a:lnTo>
                  <a:pt x="1000230" y="1190966"/>
                </a:lnTo>
                <a:lnTo>
                  <a:pt x="1037348" y="1164924"/>
                </a:lnTo>
                <a:lnTo>
                  <a:pt x="1072502" y="1136416"/>
                </a:lnTo>
                <a:lnTo>
                  <a:pt x="1105566" y="1105566"/>
                </a:lnTo>
                <a:lnTo>
                  <a:pt x="1136416" y="1072502"/>
                </a:lnTo>
                <a:lnTo>
                  <a:pt x="1164924" y="1037348"/>
                </a:lnTo>
                <a:lnTo>
                  <a:pt x="1190966" y="1000230"/>
                </a:lnTo>
                <a:lnTo>
                  <a:pt x="1214415" y="961275"/>
                </a:lnTo>
                <a:lnTo>
                  <a:pt x="1235146" y="920608"/>
                </a:lnTo>
                <a:lnTo>
                  <a:pt x="1253033" y="878354"/>
                </a:lnTo>
                <a:lnTo>
                  <a:pt x="1267949" y="834641"/>
                </a:lnTo>
                <a:lnTo>
                  <a:pt x="1279770" y="789593"/>
                </a:lnTo>
                <a:lnTo>
                  <a:pt x="1288369" y="743336"/>
                </a:lnTo>
                <a:lnTo>
                  <a:pt x="1293621" y="695996"/>
                </a:lnTo>
                <a:lnTo>
                  <a:pt x="1295400" y="647700"/>
                </a:lnTo>
                <a:lnTo>
                  <a:pt x="1293621" y="599403"/>
                </a:lnTo>
                <a:lnTo>
                  <a:pt x="1288369" y="552063"/>
                </a:lnTo>
                <a:lnTo>
                  <a:pt x="1279770" y="505806"/>
                </a:lnTo>
                <a:lnTo>
                  <a:pt x="1267949" y="460758"/>
                </a:lnTo>
                <a:lnTo>
                  <a:pt x="1253033" y="417045"/>
                </a:lnTo>
                <a:lnTo>
                  <a:pt x="1235146" y="374791"/>
                </a:lnTo>
                <a:lnTo>
                  <a:pt x="1214415" y="334124"/>
                </a:lnTo>
                <a:lnTo>
                  <a:pt x="1190966" y="295169"/>
                </a:lnTo>
                <a:lnTo>
                  <a:pt x="1164924" y="258051"/>
                </a:lnTo>
                <a:lnTo>
                  <a:pt x="1136416" y="222897"/>
                </a:lnTo>
                <a:lnTo>
                  <a:pt x="1105566" y="189833"/>
                </a:lnTo>
                <a:lnTo>
                  <a:pt x="1072502" y="158983"/>
                </a:lnTo>
                <a:lnTo>
                  <a:pt x="1037348" y="130475"/>
                </a:lnTo>
                <a:lnTo>
                  <a:pt x="1000230" y="104433"/>
                </a:lnTo>
                <a:lnTo>
                  <a:pt x="961275" y="80984"/>
                </a:lnTo>
                <a:lnTo>
                  <a:pt x="920608" y="60253"/>
                </a:lnTo>
                <a:lnTo>
                  <a:pt x="878354" y="42366"/>
                </a:lnTo>
                <a:lnTo>
                  <a:pt x="834641" y="27450"/>
                </a:lnTo>
                <a:lnTo>
                  <a:pt x="789593" y="15629"/>
                </a:lnTo>
                <a:lnTo>
                  <a:pt x="743336" y="7030"/>
                </a:lnTo>
                <a:lnTo>
                  <a:pt x="695996" y="1778"/>
                </a:lnTo>
                <a:lnTo>
                  <a:pt x="647699" y="0"/>
                </a:lnTo>
                <a:close/>
              </a:path>
            </a:pathLst>
          </a:custGeom>
          <a:ln w="25400">
            <a:solidFill>
              <a:srgbClr val="010101"/>
            </a:solidFill>
          </a:ln>
        </p:spPr>
        <p:txBody>
          <a:bodyPr wrap="square" lIns="0" tIns="0" rIns="0" bIns="0" rtlCol="0"/>
          <a:lstStyle/>
          <a:p>
            <a:endParaRPr/>
          </a:p>
        </p:txBody>
      </p:sp>
      <p:sp>
        <p:nvSpPr>
          <p:cNvPr id="5" name="object 5"/>
          <p:cNvSpPr txBox="1"/>
          <p:nvPr/>
        </p:nvSpPr>
        <p:spPr>
          <a:xfrm>
            <a:off x="1124203" y="2614676"/>
            <a:ext cx="7118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Core</a:t>
            </a:r>
            <a:r>
              <a:rPr sz="1800" spc="-85" dirty="0">
                <a:latin typeface="Arial"/>
                <a:cs typeface="Arial"/>
              </a:rPr>
              <a:t> </a:t>
            </a:r>
            <a:r>
              <a:rPr sz="1800" dirty="0">
                <a:latin typeface="Arial"/>
                <a:cs typeface="Arial"/>
              </a:rPr>
              <a:t>1</a:t>
            </a:r>
            <a:endParaRPr sz="1800">
              <a:latin typeface="Arial"/>
              <a:cs typeface="Arial"/>
            </a:endParaRPr>
          </a:p>
        </p:txBody>
      </p:sp>
      <p:sp>
        <p:nvSpPr>
          <p:cNvPr id="6" name="object 6"/>
          <p:cNvSpPr/>
          <p:nvPr/>
        </p:nvSpPr>
        <p:spPr>
          <a:xfrm>
            <a:off x="2743200" y="2133600"/>
            <a:ext cx="1295400" cy="1295400"/>
          </a:xfrm>
          <a:custGeom>
            <a:avLst/>
            <a:gdLst/>
            <a:ahLst/>
            <a:cxnLst/>
            <a:rect l="l" t="t" r="r" b="b"/>
            <a:pathLst>
              <a:path w="1295400" h="1295400">
                <a:moveTo>
                  <a:pt x="647699" y="0"/>
                </a:moveTo>
                <a:lnTo>
                  <a:pt x="599403" y="1778"/>
                </a:lnTo>
                <a:lnTo>
                  <a:pt x="552063" y="7030"/>
                </a:lnTo>
                <a:lnTo>
                  <a:pt x="505806" y="15629"/>
                </a:lnTo>
                <a:lnTo>
                  <a:pt x="460758" y="27450"/>
                </a:lnTo>
                <a:lnTo>
                  <a:pt x="417045" y="42366"/>
                </a:lnTo>
                <a:lnTo>
                  <a:pt x="374791" y="60253"/>
                </a:lnTo>
                <a:lnTo>
                  <a:pt x="334124" y="80984"/>
                </a:lnTo>
                <a:lnTo>
                  <a:pt x="295169" y="104433"/>
                </a:lnTo>
                <a:lnTo>
                  <a:pt x="258051" y="130475"/>
                </a:lnTo>
                <a:lnTo>
                  <a:pt x="222897" y="158983"/>
                </a:lnTo>
                <a:lnTo>
                  <a:pt x="189833" y="189833"/>
                </a:lnTo>
                <a:lnTo>
                  <a:pt x="158983" y="222897"/>
                </a:lnTo>
                <a:lnTo>
                  <a:pt x="130475" y="258051"/>
                </a:lnTo>
                <a:lnTo>
                  <a:pt x="104433" y="295169"/>
                </a:lnTo>
                <a:lnTo>
                  <a:pt x="80984" y="334124"/>
                </a:lnTo>
                <a:lnTo>
                  <a:pt x="60253" y="374791"/>
                </a:lnTo>
                <a:lnTo>
                  <a:pt x="42366" y="417045"/>
                </a:lnTo>
                <a:lnTo>
                  <a:pt x="27450" y="460758"/>
                </a:lnTo>
                <a:lnTo>
                  <a:pt x="15629" y="505806"/>
                </a:lnTo>
                <a:lnTo>
                  <a:pt x="7030" y="552063"/>
                </a:lnTo>
                <a:lnTo>
                  <a:pt x="1778" y="599403"/>
                </a:lnTo>
                <a:lnTo>
                  <a:pt x="0" y="647699"/>
                </a:lnTo>
                <a:lnTo>
                  <a:pt x="1778" y="695996"/>
                </a:lnTo>
                <a:lnTo>
                  <a:pt x="7030" y="743336"/>
                </a:lnTo>
                <a:lnTo>
                  <a:pt x="15629" y="789593"/>
                </a:lnTo>
                <a:lnTo>
                  <a:pt x="27450" y="834641"/>
                </a:lnTo>
                <a:lnTo>
                  <a:pt x="42366" y="878354"/>
                </a:lnTo>
                <a:lnTo>
                  <a:pt x="60253" y="920608"/>
                </a:lnTo>
                <a:lnTo>
                  <a:pt x="80984" y="961275"/>
                </a:lnTo>
                <a:lnTo>
                  <a:pt x="104433" y="1000230"/>
                </a:lnTo>
                <a:lnTo>
                  <a:pt x="130475" y="1037348"/>
                </a:lnTo>
                <a:lnTo>
                  <a:pt x="158983" y="1072502"/>
                </a:lnTo>
                <a:lnTo>
                  <a:pt x="189833" y="1105566"/>
                </a:lnTo>
                <a:lnTo>
                  <a:pt x="222897" y="1136416"/>
                </a:lnTo>
                <a:lnTo>
                  <a:pt x="258051" y="1164924"/>
                </a:lnTo>
                <a:lnTo>
                  <a:pt x="295169" y="1190966"/>
                </a:lnTo>
                <a:lnTo>
                  <a:pt x="334124" y="1214415"/>
                </a:lnTo>
                <a:lnTo>
                  <a:pt x="374791" y="1235146"/>
                </a:lnTo>
                <a:lnTo>
                  <a:pt x="417045" y="1253033"/>
                </a:lnTo>
                <a:lnTo>
                  <a:pt x="460758" y="1267949"/>
                </a:lnTo>
                <a:lnTo>
                  <a:pt x="505806" y="1279770"/>
                </a:lnTo>
                <a:lnTo>
                  <a:pt x="552063" y="1288369"/>
                </a:lnTo>
                <a:lnTo>
                  <a:pt x="599403" y="1293621"/>
                </a:lnTo>
                <a:lnTo>
                  <a:pt x="647699" y="1295400"/>
                </a:lnTo>
                <a:lnTo>
                  <a:pt x="695996" y="1293621"/>
                </a:lnTo>
                <a:lnTo>
                  <a:pt x="743336" y="1288369"/>
                </a:lnTo>
                <a:lnTo>
                  <a:pt x="789593" y="1279770"/>
                </a:lnTo>
                <a:lnTo>
                  <a:pt x="834641" y="1267949"/>
                </a:lnTo>
                <a:lnTo>
                  <a:pt x="878354" y="1253033"/>
                </a:lnTo>
                <a:lnTo>
                  <a:pt x="920608" y="1235146"/>
                </a:lnTo>
                <a:lnTo>
                  <a:pt x="961275" y="1214415"/>
                </a:lnTo>
                <a:lnTo>
                  <a:pt x="1000230" y="1190966"/>
                </a:lnTo>
                <a:lnTo>
                  <a:pt x="1037348" y="1164924"/>
                </a:lnTo>
                <a:lnTo>
                  <a:pt x="1072502" y="1136416"/>
                </a:lnTo>
                <a:lnTo>
                  <a:pt x="1105566" y="1105566"/>
                </a:lnTo>
                <a:lnTo>
                  <a:pt x="1136416" y="1072502"/>
                </a:lnTo>
                <a:lnTo>
                  <a:pt x="1164924" y="1037348"/>
                </a:lnTo>
                <a:lnTo>
                  <a:pt x="1190966" y="1000230"/>
                </a:lnTo>
                <a:lnTo>
                  <a:pt x="1214415" y="961275"/>
                </a:lnTo>
                <a:lnTo>
                  <a:pt x="1235146" y="920608"/>
                </a:lnTo>
                <a:lnTo>
                  <a:pt x="1253033" y="878354"/>
                </a:lnTo>
                <a:lnTo>
                  <a:pt x="1267949" y="834641"/>
                </a:lnTo>
                <a:lnTo>
                  <a:pt x="1279770" y="789593"/>
                </a:lnTo>
                <a:lnTo>
                  <a:pt x="1288369" y="743336"/>
                </a:lnTo>
                <a:lnTo>
                  <a:pt x="1293621" y="695996"/>
                </a:lnTo>
                <a:lnTo>
                  <a:pt x="1295399" y="647699"/>
                </a:lnTo>
                <a:lnTo>
                  <a:pt x="1293621" y="599403"/>
                </a:lnTo>
                <a:lnTo>
                  <a:pt x="1288369" y="552063"/>
                </a:lnTo>
                <a:lnTo>
                  <a:pt x="1279770" y="505806"/>
                </a:lnTo>
                <a:lnTo>
                  <a:pt x="1267949" y="460758"/>
                </a:lnTo>
                <a:lnTo>
                  <a:pt x="1253033" y="417045"/>
                </a:lnTo>
                <a:lnTo>
                  <a:pt x="1235146" y="374791"/>
                </a:lnTo>
                <a:lnTo>
                  <a:pt x="1214415" y="334124"/>
                </a:lnTo>
                <a:lnTo>
                  <a:pt x="1190966" y="295169"/>
                </a:lnTo>
                <a:lnTo>
                  <a:pt x="1164924" y="258051"/>
                </a:lnTo>
                <a:lnTo>
                  <a:pt x="1136416" y="222897"/>
                </a:lnTo>
                <a:lnTo>
                  <a:pt x="1105566" y="189833"/>
                </a:lnTo>
                <a:lnTo>
                  <a:pt x="1072502" y="158983"/>
                </a:lnTo>
                <a:lnTo>
                  <a:pt x="1037348" y="130475"/>
                </a:lnTo>
                <a:lnTo>
                  <a:pt x="1000230" y="104433"/>
                </a:lnTo>
                <a:lnTo>
                  <a:pt x="961275" y="80984"/>
                </a:lnTo>
                <a:lnTo>
                  <a:pt x="920608" y="60253"/>
                </a:lnTo>
                <a:lnTo>
                  <a:pt x="878354" y="42366"/>
                </a:lnTo>
                <a:lnTo>
                  <a:pt x="834641" y="27450"/>
                </a:lnTo>
                <a:lnTo>
                  <a:pt x="789593" y="15629"/>
                </a:lnTo>
                <a:lnTo>
                  <a:pt x="743336" y="7030"/>
                </a:lnTo>
                <a:lnTo>
                  <a:pt x="695996" y="1778"/>
                </a:lnTo>
                <a:lnTo>
                  <a:pt x="647699" y="0"/>
                </a:lnTo>
                <a:close/>
              </a:path>
            </a:pathLst>
          </a:custGeom>
          <a:ln w="25400">
            <a:solidFill>
              <a:srgbClr val="010101"/>
            </a:solidFill>
          </a:ln>
        </p:spPr>
        <p:txBody>
          <a:bodyPr wrap="square" lIns="0" tIns="0" rIns="0" bIns="0" rtlCol="0"/>
          <a:lstStyle/>
          <a:p>
            <a:endParaRPr/>
          </a:p>
        </p:txBody>
      </p:sp>
      <p:sp>
        <p:nvSpPr>
          <p:cNvPr id="7" name="object 7"/>
          <p:cNvSpPr txBox="1"/>
          <p:nvPr/>
        </p:nvSpPr>
        <p:spPr>
          <a:xfrm>
            <a:off x="3029204" y="2614676"/>
            <a:ext cx="7118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Core</a:t>
            </a:r>
            <a:r>
              <a:rPr sz="1800" spc="-85" dirty="0">
                <a:latin typeface="Arial"/>
                <a:cs typeface="Arial"/>
              </a:rPr>
              <a:t> </a:t>
            </a:r>
            <a:r>
              <a:rPr sz="1800" dirty="0">
                <a:latin typeface="Arial"/>
                <a:cs typeface="Arial"/>
              </a:rPr>
              <a:t>2</a:t>
            </a:r>
            <a:endParaRPr sz="1800">
              <a:latin typeface="Arial"/>
              <a:cs typeface="Arial"/>
            </a:endParaRPr>
          </a:p>
        </p:txBody>
      </p:sp>
      <p:sp>
        <p:nvSpPr>
          <p:cNvPr id="8" name="object 8"/>
          <p:cNvSpPr/>
          <p:nvPr/>
        </p:nvSpPr>
        <p:spPr>
          <a:xfrm>
            <a:off x="4648200" y="2133600"/>
            <a:ext cx="1295400" cy="1295400"/>
          </a:xfrm>
          <a:custGeom>
            <a:avLst/>
            <a:gdLst/>
            <a:ahLst/>
            <a:cxnLst/>
            <a:rect l="l" t="t" r="r" b="b"/>
            <a:pathLst>
              <a:path w="1295400" h="1295400">
                <a:moveTo>
                  <a:pt x="647700" y="0"/>
                </a:moveTo>
                <a:lnTo>
                  <a:pt x="599403" y="1778"/>
                </a:lnTo>
                <a:lnTo>
                  <a:pt x="552063" y="7030"/>
                </a:lnTo>
                <a:lnTo>
                  <a:pt x="505806" y="15629"/>
                </a:lnTo>
                <a:lnTo>
                  <a:pt x="460758" y="27450"/>
                </a:lnTo>
                <a:lnTo>
                  <a:pt x="417045" y="42366"/>
                </a:lnTo>
                <a:lnTo>
                  <a:pt x="374791" y="60253"/>
                </a:lnTo>
                <a:lnTo>
                  <a:pt x="334124" y="80984"/>
                </a:lnTo>
                <a:lnTo>
                  <a:pt x="295169" y="104433"/>
                </a:lnTo>
                <a:lnTo>
                  <a:pt x="258051" y="130475"/>
                </a:lnTo>
                <a:lnTo>
                  <a:pt x="222897" y="158983"/>
                </a:lnTo>
                <a:lnTo>
                  <a:pt x="189833" y="189833"/>
                </a:lnTo>
                <a:lnTo>
                  <a:pt x="158983" y="222897"/>
                </a:lnTo>
                <a:lnTo>
                  <a:pt x="130475" y="258051"/>
                </a:lnTo>
                <a:lnTo>
                  <a:pt x="104433" y="295169"/>
                </a:lnTo>
                <a:lnTo>
                  <a:pt x="80984" y="334124"/>
                </a:lnTo>
                <a:lnTo>
                  <a:pt x="60253" y="374791"/>
                </a:lnTo>
                <a:lnTo>
                  <a:pt x="42366" y="417045"/>
                </a:lnTo>
                <a:lnTo>
                  <a:pt x="27450" y="460758"/>
                </a:lnTo>
                <a:lnTo>
                  <a:pt x="15629" y="505806"/>
                </a:lnTo>
                <a:lnTo>
                  <a:pt x="7030" y="552063"/>
                </a:lnTo>
                <a:lnTo>
                  <a:pt x="1778" y="599403"/>
                </a:lnTo>
                <a:lnTo>
                  <a:pt x="0" y="647699"/>
                </a:lnTo>
                <a:lnTo>
                  <a:pt x="1778" y="695996"/>
                </a:lnTo>
                <a:lnTo>
                  <a:pt x="7030" y="743336"/>
                </a:lnTo>
                <a:lnTo>
                  <a:pt x="15629" y="789593"/>
                </a:lnTo>
                <a:lnTo>
                  <a:pt x="27450" y="834641"/>
                </a:lnTo>
                <a:lnTo>
                  <a:pt x="42366" y="878354"/>
                </a:lnTo>
                <a:lnTo>
                  <a:pt x="60253" y="920608"/>
                </a:lnTo>
                <a:lnTo>
                  <a:pt x="80984" y="961275"/>
                </a:lnTo>
                <a:lnTo>
                  <a:pt x="104433" y="1000230"/>
                </a:lnTo>
                <a:lnTo>
                  <a:pt x="130475" y="1037348"/>
                </a:lnTo>
                <a:lnTo>
                  <a:pt x="158983" y="1072502"/>
                </a:lnTo>
                <a:lnTo>
                  <a:pt x="189833" y="1105566"/>
                </a:lnTo>
                <a:lnTo>
                  <a:pt x="222897" y="1136416"/>
                </a:lnTo>
                <a:lnTo>
                  <a:pt x="258051" y="1164924"/>
                </a:lnTo>
                <a:lnTo>
                  <a:pt x="295169" y="1190966"/>
                </a:lnTo>
                <a:lnTo>
                  <a:pt x="334124" y="1214415"/>
                </a:lnTo>
                <a:lnTo>
                  <a:pt x="374791" y="1235146"/>
                </a:lnTo>
                <a:lnTo>
                  <a:pt x="417045" y="1253033"/>
                </a:lnTo>
                <a:lnTo>
                  <a:pt x="460758" y="1267949"/>
                </a:lnTo>
                <a:lnTo>
                  <a:pt x="505806" y="1279770"/>
                </a:lnTo>
                <a:lnTo>
                  <a:pt x="552063" y="1288369"/>
                </a:lnTo>
                <a:lnTo>
                  <a:pt x="599403" y="1293621"/>
                </a:lnTo>
                <a:lnTo>
                  <a:pt x="647700" y="1295400"/>
                </a:lnTo>
                <a:lnTo>
                  <a:pt x="695996" y="1293621"/>
                </a:lnTo>
                <a:lnTo>
                  <a:pt x="743336" y="1288369"/>
                </a:lnTo>
                <a:lnTo>
                  <a:pt x="789593" y="1279770"/>
                </a:lnTo>
                <a:lnTo>
                  <a:pt x="834641" y="1267949"/>
                </a:lnTo>
                <a:lnTo>
                  <a:pt x="878354" y="1253033"/>
                </a:lnTo>
                <a:lnTo>
                  <a:pt x="920608" y="1235146"/>
                </a:lnTo>
                <a:lnTo>
                  <a:pt x="961275" y="1214415"/>
                </a:lnTo>
                <a:lnTo>
                  <a:pt x="1000230" y="1190966"/>
                </a:lnTo>
                <a:lnTo>
                  <a:pt x="1037348" y="1164924"/>
                </a:lnTo>
                <a:lnTo>
                  <a:pt x="1072502" y="1136416"/>
                </a:lnTo>
                <a:lnTo>
                  <a:pt x="1105566" y="1105566"/>
                </a:lnTo>
                <a:lnTo>
                  <a:pt x="1136416" y="1072502"/>
                </a:lnTo>
                <a:lnTo>
                  <a:pt x="1164924" y="1037348"/>
                </a:lnTo>
                <a:lnTo>
                  <a:pt x="1190966" y="1000230"/>
                </a:lnTo>
                <a:lnTo>
                  <a:pt x="1214415" y="961275"/>
                </a:lnTo>
                <a:lnTo>
                  <a:pt x="1235146" y="920608"/>
                </a:lnTo>
                <a:lnTo>
                  <a:pt x="1253033" y="878354"/>
                </a:lnTo>
                <a:lnTo>
                  <a:pt x="1267949" y="834641"/>
                </a:lnTo>
                <a:lnTo>
                  <a:pt x="1279770" y="789593"/>
                </a:lnTo>
                <a:lnTo>
                  <a:pt x="1288369" y="743336"/>
                </a:lnTo>
                <a:lnTo>
                  <a:pt x="1293621" y="695996"/>
                </a:lnTo>
                <a:lnTo>
                  <a:pt x="1295400" y="647699"/>
                </a:lnTo>
                <a:lnTo>
                  <a:pt x="1293621" y="599403"/>
                </a:lnTo>
                <a:lnTo>
                  <a:pt x="1288369" y="552063"/>
                </a:lnTo>
                <a:lnTo>
                  <a:pt x="1279770" y="505806"/>
                </a:lnTo>
                <a:lnTo>
                  <a:pt x="1267949" y="460758"/>
                </a:lnTo>
                <a:lnTo>
                  <a:pt x="1253033" y="417045"/>
                </a:lnTo>
                <a:lnTo>
                  <a:pt x="1235146" y="374791"/>
                </a:lnTo>
                <a:lnTo>
                  <a:pt x="1214415" y="334124"/>
                </a:lnTo>
                <a:lnTo>
                  <a:pt x="1190966" y="295169"/>
                </a:lnTo>
                <a:lnTo>
                  <a:pt x="1164924" y="258051"/>
                </a:lnTo>
                <a:lnTo>
                  <a:pt x="1136416" y="222897"/>
                </a:lnTo>
                <a:lnTo>
                  <a:pt x="1105566" y="189833"/>
                </a:lnTo>
                <a:lnTo>
                  <a:pt x="1072502" y="158983"/>
                </a:lnTo>
                <a:lnTo>
                  <a:pt x="1037348" y="130475"/>
                </a:lnTo>
                <a:lnTo>
                  <a:pt x="1000230" y="104433"/>
                </a:lnTo>
                <a:lnTo>
                  <a:pt x="961275" y="80984"/>
                </a:lnTo>
                <a:lnTo>
                  <a:pt x="920608" y="60253"/>
                </a:lnTo>
                <a:lnTo>
                  <a:pt x="878354" y="42366"/>
                </a:lnTo>
                <a:lnTo>
                  <a:pt x="834641" y="27450"/>
                </a:lnTo>
                <a:lnTo>
                  <a:pt x="789593" y="15629"/>
                </a:lnTo>
                <a:lnTo>
                  <a:pt x="743336" y="7030"/>
                </a:lnTo>
                <a:lnTo>
                  <a:pt x="695996" y="1778"/>
                </a:lnTo>
                <a:lnTo>
                  <a:pt x="647700" y="0"/>
                </a:lnTo>
                <a:close/>
              </a:path>
            </a:pathLst>
          </a:custGeom>
          <a:ln w="25400">
            <a:solidFill>
              <a:srgbClr val="010101"/>
            </a:solidFill>
          </a:ln>
        </p:spPr>
        <p:txBody>
          <a:bodyPr wrap="square" lIns="0" tIns="0" rIns="0" bIns="0" rtlCol="0"/>
          <a:lstStyle/>
          <a:p>
            <a:endParaRPr/>
          </a:p>
        </p:txBody>
      </p:sp>
      <p:sp>
        <p:nvSpPr>
          <p:cNvPr id="9" name="object 9"/>
          <p:cNvSpPr txBox="1"/>
          <p:nvPr/>
        </p:nvSpPr>
        <p:spPr>
          <a:xfrm>
            <a:off x="4934203" y="2614676"/>
            <a:ext cx="7118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Core</a:t>
            </a:r>
            <a:r>
              <a:rPr sz="1800" spc="-85" dirty="0">
                <a:latin typeface="Arial"/>
                <a:cs typeface="Arial"/>
              </a:rPr>
              <a:t> </a:t>
            </a:r>
            <a:r>
              <a:rPr sz="1800" dirty="0">
                <a:latin typeface="Arial"/>
                <a:cs typeface="Arial"/>
              </a:rPr>
              <a:t>3</a:t>
            </a:r>
            <a:endParaRPr sz="1800">
              <a:latin typeface="Arial"/>
              <a:cs typeface="Arial"/>
            </a:endParaRPr>
          </a:p>
        </p:txBody>
      </p:sp>
      <p:sp>
        <p:nvSpPr>
          <p:cNvPr id="10" name="object 10"/>
          <p:cNvSpPr/>
          <p:nvPr/>
        </p:nvSpPr>
        <p:spPr>
          <a:xfrm>
            <a:off x="6553200" y="2133600"/>
            <a:ext cx="1295400" cy="1295400"/>
          </a:xfrm>
          <a:custGeom>
            <a:avLst/>
            <a:gdLst/>
            <a:ahLst/>
            <a:cxnLst/>
            <a:rect l="l" t="t" r="r" b="b"/>
            <a:pathLst>
              <a:path w="1295400" h="1295400">
                <a:moveTo>
                  <a:pt x="647700" y="0"/>
                </a:moveTo>
                <a:lnTo>
                  <a:pt x="599403" y="1778"/>
                </a:lnTo>
                <a:lnTo>
                  <a:pt x="552063" y="7030"/>
                </a:lnTo>
                <a:lnTo>
                  <a:pt x="505806" y="15629"/>
                </a:lnTo>
                <a:lnTo>
                  <a:pt x="460758" y="27450"/>
                </a:lnTo>
                <a:lnTo>
                  <a:pt x="417045" y="42366"/>
                </a:lnTo>
                <a:lnTo>
                  <a:pt x="374791" y="60253"/>
                </a:lnTo>
                <a:lnTo>
                  <a:pt x="334124" y="80984"/>
                </a:lnTo>
                <a:lnTo>
                  <a:pt x="295169" y="104433"/>
                </a:lnTo>
                <a:lnTo>
                  <a:pt x="258051" y="130475"/>
                </a:lnTo>
                <a:lnTo>
                  <a:pt x="222897" y="158983"/>
                </a:lnTo>
                <a:lnTo>
                  <a:pt x="189833" y="189833"/>
                </a:lnTo>
                <a:lnTo>
                  <a:pt x="158983" y="222897"/>
                </a:lnTo>
                <a:lnTo>
                  <a:pt x="130475" y="258051"/>
                </a:lnTo>
                <a:lnTo>
                  <a:pt x="104433" y="295169"/>
                </a:lnTo>
                <a:lnTo>
                  <a:pt x="80984" y="334124"/>
                </a:lnTo>
                <a:lnTo>
                  <a:pt x="60253" y="374791"/>
                </a:lnTo>
                <a:lnTo>
                  <a:pt x="42366" y="417045"/>
                </a:lnTo>
                <a:lnTo>
                  <a:pt x="27450" y="460758"/>
                </a:lnTo>
                <a:lnTo>
                  <a:pt x="15629" y="505806"/>
                </a:lnTo>
                <a:lnTo>
                  <a:pt x="7030" y="552063"/>
                </a:lnTo>
                <a:lnTo>
                  <a:pt x="1778" y="599403"/>
                </a:lnTo>
                <a:lnTo>
                  <a:pt x="0" y="647699"/>
                </a:lnTo>
                <a:lnTo>
                  <a:pt x="1778" y="695996"/>
                </a:lnTo>
                <a:lnTo>
                  <a:pt x="7030" y="743336"/>
                </a:lnTo>
                <a:lnTo>
                  <a:pt x="15629" y="789593"/>
                </a:lnTo>
                <a:lnTo>
                  <a:pt x="27450" y="834641"/>
                </a:lnTo>
                <a:lnTo>
                  <a:pt x="42366" y="878354"/>
                </a:lnTo>
                <a:lnTo>
                  <a:pt x="60253" y="920608"/>
                </a:lnTo>
                <a:lnTo>
                  <a:pt x="80984" y="961275"/>
                </a:lnTo>
                <a:lnTo>
                  <a:pt x="104433" y="1000230"/>
                </a:lnTo>
                <a:lnTo>
                  <a:pt x="130475" y="1037348"/>
                </a:lnTo>
                <a:lnTo>
                  <a:pt x="158983" y="1072502"/>
                </a:lnTo>
                <a:lnTo>
                  <a:pt x="189833" y="1105566"/>
                </a:lnTo>
                <a:lnTo>
                  <a:pt x="222897" y="1136416"/>
                </a:lnTo>
                <a:lnTo>
                  <a:pt x="258051" y="1164924"/>
                </a:lnTo>
                <a:lnTo>
                  <a:pt x="295169" y="1190966"/>
                </a:lnTo>
                <a:lnTo>
                  <a:pt x="334124" y="1214415"/>
                </a:lnTo>
                <a:lnTo>
                  <a:pt x="374791" y="1235146"/>
                </a:lnTo>
                <a:lnTo>
                  <a:pt x="417045" y="1253033"/>
                </a:lnTo>
                <a:lnTo>
                  <a:pt x="460758" y="1267949"/>
                </a:lnTo>
                <a:lnTo>
                  <a:pt x="505806" y="1279770"/>
                </a:lnTo>
                <a:lnTo>
                  <a:pt x="552063" y="1288369"/>
                </a:lnTo>
                <a:lnTo>
                  <a:pt x="599403" y="1293621"/>
                </a:lnTo>
                <a:lnTo>
                  <a:pt x="647700" y="1295399"/>
                </a:lnTo>
                <a:lnTo>
                  <a:pt x="695996" y="1293621"/>
                </a:lnTo>
                <a:lnTo>
                  <a:pt x="743336" y="1288369"/>
                </a:lnTo>
                <a:lnTo>
                  <a:pt x="789593" y="1279770"/>
                </a:lnTo>
                <a:lnTo>
                  <a:pt x="834641" y="1267949"/>
                </a:lnTo>
                <a:lnTo>
                  <a:pt x="878354" y="1253033"/>
                </a:lnTo>
                <a:lnTo>
                  <a:pt x="920608" y="1235146"/>
                </a:lnTo>
                <a:lnTo>
                  <a:pt x="961275" y="1214415"/>
                </a:lnTo>
                <a:lnTo>
                  <a:pt x="1000230" y="1190966"/>
                </a:lnTo>
                <a:lnTo>
                  <a:pt x="1037348" y="1164924"/>
                </a:lnTo>
                <a:lnTo>
                  <a:pt x="1072502" y="1136416"/>
                </a:lnTo>
                <a:lnTo>
                  <a:pt x="1105566" y="1105566"/>
                </a:lnTo>
                <a:lnTo>
                  <a:pt x="1136416" y="1072502"/>
                </a:lnTo>
                <a:lnTo>
                  <a:pt x="1164924" y="1037348"/>
                </a:lnTo>
                <a:lnTo>
                  <a:pt x="1190966" y="1000230"/>
                </a:lnTo>
                <a:lnTo>
                  <a:pt x="1214415" y="961275"/>
                </a:lnTo>
                <a:lnTo>
                  <a:pt x="1235146" y="920608"/>
                </a:lnTo>
                <a:lnTo>
                  <a:pt x="1253033" y="878354"/>
                </a:lnTo>
                <a:lnTo>
                  <a:pt x="1267949" y="834641"/>
                </a:lnTo>
                <a:lnTo>
                  <a:pt x="1279770" y="789593"/>
                </a:lnTo>
                <a:lnTo>
                  <a:pt x="1288369" y="743336"/>
                </a:lnTo>
                <a:lnTo>
                  <a:pt x="1293621" y="695996"/>
                </a:lnTo>
                <a:lnTo>
                  <a:pt x="1295400" y="647699"/>
                </a:lnTo>
                <a:lnTo>
                  <a:pt x="1293621" y="599403"/>
                </a:lnTo>
                <a:lnTo>
                  <a:pt x="1288369" y="552063"/>
                </a:lnTo>
                <a:lnTo>
                  <a:pt x="1279770" y="505806"/>
                </a:lnTo>
                <a:lnTo>
                  <a:pt x="1267949" y="460758"/>
                </a:lnTo>
                <a:lnTo>
                  <a:pt x="1253033" y="417045"/>
                </a:lnTo>
                <a:lnTo>
                  <a:pt x="1235146" y="374791"/>
                </a:lnTo>
                <a:lnTo>
                  <a:pt x="1214415" y="334124"/>
                </a:lnTo>
                <a:lnTo>
                  <a:pt x="1190966" y="295169"/>
                </a:lnTo>
                <a:lnTo>
                  <a:pt x="1164924" y="258051"/>
                </a:lnTo>
                <a:lnTo>
                  <a:pt x="1136416" y="222897"/>
                </a:lnTo>
                <a:lnTo>
                  <a:pt x="1105566" y="189833"/>
                </a:lnTo>
                <a:lnTo>
                  <a:pt x="1072502" y="158983"/>
                </a:lnTo>
                <a:lnTo>
                  <a:pt x="1037348" y="130475"/>
                </a:lnTo>
                <a:lnTo>
                  <a:pt x="1000230" y="104433"/>
                </a:lnTo>
                <a:lnTo>
                  <a:pt x="961275" y="80984"/>
                </a:lnTo>
                <a:lnTo>
                  <a:pt x="920608" y="60253"/>
                </a:lnTo>
                <a:lnTo>
                  <a:pt x="878354" y="42366"/>
                </a:lnTo>
                <a:lnTo>
                  <a:pt x="834641" y="27450"/>
                </a:lnTo>
                <a:lnTo>
                  <a:pt x="789593" y="15629"/>
                </a:lnTo>
                <a:lnTo>
                  <a:pt x="743336" y="7030"/>
                </a:lnTo>
                <a:lnTo>
                  <a:pt x="695996" y="1778"/>
                </a:lnTo>
                <a:lnTo>
                  <a:pt x="647700" y="0"/>
                </a:lnTo>
                <a:close/>
              </a:path>
            </a:pathLst>
          </a:custGeom>
          <a:ln w="25400">
            <a:solidFill>
              <a:srgbClr val="010101"/>
            </a:solidFill>
          </a:ln>
        </p:spPr>
        <p:txBody>
          <a:bodyPr wrap="square" lIns="0" tIns="0" rIns="0" bIns="0" rtlCol="0"/>
          <a:lstStyle/>
          <a:p>
            <a:endParaRPr/>
          </a:p>
        </p:txBody>
      </p:sp>
      <p:sp>
        <p:nvSpPr>
          <p:cNvPr id="11" name="object 11"/>
          <p:cNvSpPr txBox="1"/>
          <p:nvPr/>
        </p:nvSpPr>
        <p:spPr>
          <a:xfrm>
            <a:off x="6839204" y="2614676"/>
            <a:ext cx="7118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Core</a:t>
            </a:r>
            <a:r>
              <a:rPr sz="1800" spc="-85" dirty="0">
                <a:latin typeface="Arial"/>
                <a:cs typeface="Arial"/>
              </a:rPr>
              <a:t> </a:t>
            </a:r>
            <a:r>
              <a:rPr sz="1800" dirty="0">
                <a:latin typeface="Arial"/>
                <a:cs typeface="Arial"/>
              </a:rPr>
              <a:t>4</a:t>
            </a:r>
            <a:endParaRPr sz="1800">
              <a:latin typeface="Arial"/>
              <a:cs typeface="Arial"/>
            </a:endParaRPr>
          </a:p>
        </p:txBody>
      </p:sp>
      <p:sp>
        <p:nvSpPr>
          <p:cNvPr id="12" name="object 12"/>
          <p:cNvSpPr/>
          <p:nvPr/>
        </p:nvSpPr>
        <p:spPr>
          <a:xfrm>
            <a:off x="685800" y="3733800"/>
            <a:ext cx="1556385" cy="1216660"/>
          </a:xfrm>
          <a:custGeom>
            <a:avLst/>
            <a:gdLst/>
            <a:ahLst/>
            <a:cxnLst/>
            <a:rect l="l" t="t" r="r" b="b"/>
            <a:pathLst>
              <a:path w="1556385" h="1216660">
                <a:moveTo>
                  <a:pt x="0" y="0"/>
                </a:moveTo>
                <a:lnTo>
                  <a:pt x="0" y="1216152"/>
                </a:lnTo>
                <a:lnTo>
                  <a:pt x="1556004" y="1216152"/>
                </a:lnTo>
                <a:lnTo>
                  <a:pt x="1556004" y="0"/>
                </a:lnTo>
                <a:lnTo>
                  <a:pt x="0" y="0"/>
                </a:lnTo>
                <a:close/>
              </a:path>
            </a:pathLst>
          </a:custGeom>
          <a:ln w="25400">
            <a:solidFill>
              <a:srgbClr val="010101"/>
            </a:solidFill>
          </a:ln>
        </p:spPr>
        <p:txBody>
          <a:bodyPr wrap="square" lIns="0" tIns="0" rIns="0" bIns="0" rtlCol="0"/>
          <a:lstStyle/>
          <a:p>
            <a:endParaRPr/>
          </a:p>
        </p:txBody>
      </p:sp>
      <p:sp>
        <p:nvSpPr>
          <p:cNvPr id="13" name="object 13"/>
          <p:cNvSpPr txBox="1"/>
          <p:nvPr/>
        </p:nvSpPr>
        <p:spPr>
          <a:xfrm>
            <a:off x="778255" y="3773678"/>
            <a:ext cx="1308735" cy="1123950"/>
          </a:xfrm>
          <a:prstGeom prst="rect">
            <a:avLst/>
          </a:prstGeom>
        </p:spPr>
        <p:txBody>
          <a:bodyPr vert="horz" wrap="square" lIns="0" tIns="12700" rIns="0" bIns="0" rtlCol="0">
            <a:spAutoFit/>
          </a:bodyPr>
          <a:lstStyle/>
          <a:p>
            <a:pPr marL="12700" marR="5080" algn="ctr">
              <a:lnSpc>
                <a:spcPct val="100000"/>
              </a:lnSpc>
              <a:spcBef>
                <a:spcPts val="100"/>
              </a:spcBef>
            </a:pPr>
            <a:r>
              <a:rPr sz="1800" dirty="0">
                <a:latin typeface="Arial"/>
                <a:cs typeface="Arial"/>
              </a:rPr>
              <a:t>One </a:t>
            </a:r>
            <a:r>
              <a:rPr sz="1800" spc="-5" dirty="0">
                <a:latin typeface="Arial"/>
                <a:cs typeface="Arial"/>
              </a:rPr>
              <a:t>or</a:t>
            </a:r>
            <a:r>
              <a:rPr sz="1800" spc="-105" dirty="0">
                <a:latin typeface="Arial"/>
                <a:cs typeface="Arial"/>
              </a:rPr>
              <a:t> </a:t>
            </a:r>
            <a:r>
              <a:rPr sz="1800" dirty="0">
                <a:latin typeface="Arial"/>
                <a:cs typeface="Arial"/>
              </a:rPr>
              <a:t>more  </a:t>
            </a:r>
            <a:r>
              <a:rPr sz="1800" spc="-5" dirty="0">
                <a:latin typeface="Arial"/>
                <a:cs typeface="Arial"/>
              </a:rPr>
              <a:t>levels of  </a:t>
            </a:r>
            <a:r>
              <a:rPr sz="1800" dirty="0">
                <a:latin typeface="Arial"/>
                <a:cs typeface="Arial"/>
              </a:rPr>
              <a:t>cache  </a:t>
            </a:r>
            <a:r>
              <a:rPr sz="1800" spc="-5" dirty="0">
                <a:solidFill>
                  <a:srgbClr val="0000FF"/>
                </a:solidFill>
                <a:latin typeface="Arial"/>
                <a:cs typeface="Arial"/>
              </a:rPr>
              <a:t>x=21660</a:t>
            </a:r>
            <a:endParaRPr sz="1800">
              <a:latin typeface="Arial"/>
              <a:cs typeface="Arial"/>
            </a:endParaRPr>
          </a:p>
        </p:txBody>
      </p:sp>
      <p:sp>
        <p:nvSpPr>
          <p:cNvPr id="14" name="object 14"/>
          <p:cNvSpPr/>
          <p:nvPr/>
        </p:nvSpPr>
        <p:spPr>
          <a:xfrm>
            <a:off x="2590800" y="3733800"/>
            <a:ext cx="1556385" cy="1216660"/>
          </a:xfrm>
          <a:custGeom>
            <a:avLst/>
            <a:gdLst/>
            <a:ahLst/>
            <a:cxnLst/>
            <a:rect l="l" t="t" r="r" b="b"/>
            <a:pathLst>
              <a:path w="1556385" h="1216660">
                <a:moveTo>
                  <a:pt x="0" y="0"/>
                </a:moveTo>
                <a:lnTo>
                  <a:pt x="0" y="1216152"/>
                </a:lnTo>
                <a:lnTo>
                  <a:pt x="1556003" y="1216152"/>
                </a:lnTo>
                <a:lnTo>
                  <a:pt x="1556003" y="0"/>
                </a:lnTo>
                <a:lnTo>
                  <a:pt x="0" y="0"/>
                </a:lnTo>
                <a:close/>
              </a:path>
            </a:pathLst>
          </a:custGeom>
          <a:ln w="25400">
            <a:solidFill>
              <a:srgbClr val="010101"/>
            </a:solidFill>
          </a:ln>
        </p:spPr>
        <p:txBody>
          <a:bodyPr wrap="square" lIns="0" tIns="0" rIns="0" bIns="0" rtlCol="0"/>
          <a:lstStyle/>
          <a:p>
            <a:endParaRPr/>
          </a:p>
        </p:txBody>
      </p:sp>
      <p:sp>
        <p:nvSpPr>
          <p:cNvPr id="15" name="object 15"/>
          <p:cNvSpPr txBox="1"/>
          <p:nvPr/>
        </p:nvSpPr>
        <p:spPr>
          <a:xfrm>
            <a:off x="2683255" y="3773678"/>
            <a:ext cx="1308735" cy="1123950"/>
          </a:xfrm>
          <a:prstGeom prst="rect">
            <a:avLst/>
          </a:prstGeom>
        </p:spPr>
        <p:txBody>
          <a:bodyPr vert="horz" wrap="square" lIns="0" tIns="12700" rIns="0" bIns="0" rtlCol="0">
            <a:spAutoFit/>
          </a:bodyPr>
          <a:lstStyle/>
          <a:p>
            <a:pPr marL="12065" marR="5080" algn="ctr">
              <a:lnSpc>
                <a:spcPct val="100000"/>
              </a:lnSpc>
              <a:spcBef>
                <a:spcPts val="100"/>
              </a:spcBef>
            </a:pPr>
            <a:r>
              <a:rPr sz="1800" dirty="0">
                <a:latin typeface="Arial"/>
                <a:cs typeface="Arial"/>
              </a:rPr>
              <a:t>One </a:t>
            </a:r>
            <a:r>
              <a:rPr sz="1800" spc="-5" dirty="0">
                <a:latin typeface="Arial"/>
                <a:cs typeface="Arial"/>
              </a:rPr>
              <a:t>or</a:t>
            </a:r>
            <a:r>
              <a:rPr sz="1800" spc="-105" dirty="0">
                <a:latin typeface="Arial"/>
                <a:cs typeface="Arial"/>
              </a:rPr>
              <a:t> </a:t>
            </a:r>
            <a:r>
              <a:rPr sz="1800" dirty="0">
                <a:latin typeface="Arial"/>
                <a:cs typeface="Arial"/>
              </a:rPr>
              <a:t>more  </a:t>
            </a:r>
            <a:r>
              <a:rPr sz="1800" spc="-5" dirty="0">
                <a:latin typeface="Arial"/>
                <a:cs typeface="Arial"/>
              </a:rPr>
              <a:t>levels of  </a:t>
            </a:r>
            <a:r>
              <a:rPr sz="1800" dirty="0">
                <a:latin typeface="Arial"/>
                <a:cs typeface="Arial"/>
              </a:rPr>
              <a:t>cache  </a:t>
            </a:r>
            <a:r>
              <a:rPr sz="1800" spc="-5" dirty="0">
                <a:solidFill>
                  <a:srgbClr val="0000FF"/>
                </a:solidFill>
                <a:latin typeface="Arial"/>
                <a:cs typeface="Arial"/>
              </a:rPr>
              <a:t>x=</a:t>
            </a:r>
            <a:r>
              <a:rPr sz="1800" spc="-5" dirty="0">
                <a:solidFill>
                  <a:srgbClr val="FF3300"/>
                </a:solidFill>
                <a:latin typeface="Arial"/>
                <a:cs typeface="Arial"/>
              </a:rPr>
              <a:t>21660</a:t>
            </a:r>
            <a:endParaRPr sz="1800">
              <a:latin typeface="Arial"/>
              <a:cs typeface="Arial"/>
            </a:endParaRPr>
          </a:p>
        </p:txBody>
      </p:sp>
      <p:sp>
        <p:nvSpPr>
          <p:cNvPr id="16" name="object 16"/>
          <p:cNvSpPr/>
          <p:nvPr/>
        </p:nvSpPr>
        <p:spPr>
          <a:xfrm>
            <a:off x="4572000" y="3733800"/>
            <a:ext cx="1556385" cy="1216660"/>
          </a:xfrm>
          <a:custGeom>
            <a:avLst/>
            <a:gdLst/>
            <a:ahLst/>
            <a:cxnLst/>
            <a:rect l="l" t="t" r="r" b="b"/>
            <a:pathLst>
              <a:path w="1556385" h="1216660">
                <a:moveTo>
                  <a:pt x="0" y="0"/>
                </a:moveTo>
                <a:lnTo>
                  <a:pt x="0" y="1216152"/>
                </a:lnTo>
                <a:lnTo>
                  <a:pt x="1556003" y="1216152"/>
                </a:lnTo>
                <a:lnTo>
                  <a:pt x="1556003" y="0"/>
                </a:lnTo>
                <a:lnTo>
                  <a:pt x="0" y="0"/>
                </a:lnTo>
                <a:close/>
              </a:path>
            </a:pathLst>
          </a:custGeom>
          <a:ln w="25400">
            <a:solidFill>
              <a:srgbClr val="010101"/>
            </a:solidFill>
          </a:ln>
        </p:spPr>
        <p:txBody>
          <a:bodyPr wrap="square" lIns="0" tIns="0" rIns="0" bIns="0" rtlCol="0"/>
          <a:lstStyle/>
          <a:p>
            <a:endParaRPr/>
          </a:p>
        </p:txBody>
      </p:sp>
      <p:sp>
        <p:nvSpPr>
          <p:cNvPr id="17" name="object 17"/>
          <p:cNvSpPr txBox="1"/>
          <p:nvPr/>
        </p:nvSpPr>
        <p:spPr>
          <a:xfrm>
            <a:off x="4664455" y="3773678"/>
            <a:ext cx="1308735" cy="848360"/>
          </a:xfrm>
          <a:prstGeom prst="rect">
            <a:avLst/>
          </a:prstGeom>
        </p:spPr>
        <p:txBody>
          <a:bodyPr vert="horz" wrap="square" lIns="0" tIns="12700" rIns="0" bIns="0" rtlCol="0">
            <a:spAutoFit/>
          </a:bodyPr>
          <a:lstStyle/>
          <a:p>
            <a:pPr marL="12700" marR="5080" algn="ctr">
              <a:lnSpc>
                <a:spcPct val="100000"/>
              </a:lnSpc>
              <a:spcBef>
                <a:spcPts val="100"/>
              </a:spcBef>
            </a:pPr>
            <a:r>
              <a:rPr sz="1800" dirty="0">
                <a:latin typeface="Arial"/>
                <a:cs typeface="Arial"/>
              </a:rPr>
              <a:t>One </a:t>
            </a:r>
            <a:r>
              <a:rPr sz="1800" spc="-5" dirty="0">
                <a:latin typeface="Arial"/>
                <a:cs typeface="Arial"/>
              </a:rPr>
              <a:t>or</a:t>
            </a:r>
            <a:r>
              <a:rPr sz="1800" spc="-105" dirty="0">
                <a:latin typeface="Arial"/>
                <a:cs typeface="Arial"/>
              </a:rPr>
              <a:t> </a:t>
            </a:r>
            <a:r>
              <a:rPr sz="1800" dirty="0">
                <a:latin typeface="Arial"/>
                <a:cs typeface="Arial"/>
              </a:rPr>
              <a:t>more  </a:t>
            </a:r>
            <a:r>
              <a:rPr sz="1800" spc="-5" dirty="0">
                <a:latin typeface="Arial"/>
                <a:cs typeface="Arial"/>
              </a:rPr>
              <a:t>levels of  </a:t>
            </a:r>
            <a:r>
              <a:rPr sz="1800" dirty="0">
                <a:latin typeface="Arial"/>
                <a:cs typeface="Arial"/>
              </a:rPr>
              <a:t>cache</a:t>
            </a:r>
            <a:endParaRPr sz="1800">
              <a:latin typeface="Arial"/>
              <a:cs typeface="Arial"/>
            </a:endParaRPr>
          </a:p>
        </p:txBody>
      </p:sp>
      <p:sp>
        <p:nvSpPr>
          <p:cNvPr id="18" name="object 18"/>
          <p:cNvSpPr/>
          <p:nvPr/>
        </p:nvSpPr>
        <p:spPr>
          <a:xfrm>
            <a:off x="6477000" y="3733800"/>
            <a:ext cx="1556385" cy="1216660"/>
          </a:xfrm>
          <a:custGeom>
            <a:avLst/>
            <a:gdLst/>
            <a:ahLst/>
            <a:cxnLst/>
            <a:rect l="l" t="t" r="r" b="b"/>
            <a:pathLst>
              <a:path w="1556384" h="1216660">
                <a:moveTo>
                  <a:pt x="0" y="0"/>
                </a:moveTo>
                <a:lnTo>
                  <a:pt x="0" y="1216152"/>
                </a:lnTo>
                <a:lnTo>
                  <a:pt x="1556003" y="1216152"/>
                </a:lnTo>
                <a:lnTo>
                  <a:pt x="1556003" y="0"/>
                </a:lnTo>
                <a:lnTo>
                  <a:pt x="0" y="0"/>
                </a:lnTo>
                <a:close/>
              </a:path>
            </a:pathLst>
          </a:custGeom>
          <a:ln w="25400">
            <a:solidFill>
              <a:srgbClr val="010101"/>
            </a:solidFill>
          </a:ln>
        </p:spPr>
        <p:txBody>
          <a:bodyPr wrap="square" lIns="0" tIns="0" rIns="0" bIns="0" rtlCol="0"/>
          <a:lstStyle/>
          <a:p>
            <a:endParaRPr/>
          </a:p>
        </p:txBody>
      </p:sp>
      <p:sp>
        <p:nvSpPr>
          <p:cNvPr id="19" name="object 19"/>
          <p:cNvSpPr txBox="1"/>
          <p:nvPr/>
        </p:nvSpPr>
        <p:spPr>
          <a:xfrm>
            <a:off x="6569456" y="3773678"/>
            <a:ext cx="1308735" cy="848360"/>
          </a:xfrm>
          <a:prstGeom prst="rect">
            <a:avLst/>
          </a:prstGeom>
        </p:spPr>
        <p:txBody>
          <a:bodyPr vert="horz" wrap="square" lIns="0" tIns="12700" rIns="0" bIns="0" rtlCol="0">
            <a:spAutoFit/>
          </a:bodyPr>
          <a:lstStyle/>
          <a:p>
            <a:pPr marL="12700" marR="5080" algn="ctr">
              <a:lnSpc>
                <a:spcPct val="100000"/>
              </a:lnSpc>
              <a:spcBef>
                <a:spcPts val="100"/>
              </a:spcBef>
            </a:pPr>
            <a:r>
              <a:rPr sz="1800" dirty="0">
                <a:latin typeface="Arial"/>
                <a:cs typeface="Arial"/>
              </a:rPr>
              <a:t>One </a:t>
            </a:r>
            <a:r>
              <a:rPr sz="1800" spc="-5" dirty="0">
                <a:latin typeface="Arial"/>
                <a:cs typeface="Arial"/>
              </a:rPr>
              <a:t>or</a:t>
            </a:r>
            <a:r>
              <a:rPr sz="1800" spc="-105" dirty="0">
                <a:latin typeface="Arial"/>
                <a:cs typeface="Arial"/>
              </a:rPr>
              <a:t> </a:t>
            </a:r>
            <a:r>
              <a:rPr sz="1800" dirty="0">
                <a:latin typeface="Arial"/>
                <a:cs typeface="Arial"/>
              </a:rPr>
              <a:t>more  </a:t>
            </a:r>
            <a:r>
              <a:rPr sz="1800" spc="-5" dirty="0">
                <a:latin typeface="Arial"/>
                <a:cs typeface="Arial"/>
              </a:rPr>
              <a:t>levels of  </a:t>
            </a:r>
            <a:r>
              <a:rPr sz="1800" dirty="0">
                <a:latin typeface="Arial"/>
                <a:cs typeface="Arial"/>
              </a:rPr>
              <a:t>cache</a:t>
            </a:r>
            <a:endParaRPr sz="1800">
              <a:latin typeface="Arial"/>
              <a:cs typeface="Arial"/>
            </a:endParaRPr>
          </a:p>
        </p:txBody>
      </p:sp>
      <p:sp>
        <p:nvSpPr>
          <p:cNvPr id="20" name="object 20"/>
          <p:cNvSpPr/>
          <p:nvPr/>
        </p:nvSpPr>
        <p:spPr>
          <a:xfrm>
            <a:off x="1752600" y="5638800"/>
            <a:ext cx="2226310" cy="941069"/>
          </a:xfrm>
          <a:custGeom>
            <a:avLst/>
            <a:gdLst/>
            <a:ahLst/>
            <a:cxnLst/>
            <a:rect l="l" t="t" r="r" b="b"/>
            <a:pathLst>
              <a:path w="2226310" h="941070">
                <a:moveTo>
                  <a:pt x="0" y="0"/>
                </a:moveTo>
                <a:lnTo>
                  <a:pt x="0" y="941070"/>
                </a:lnTo>
                <a:lnTo>
                  <a:pt x="2225802" y="941070"/>
                </a:lnTo>
                <a:lnTo>
                  <a:pt x="2225802" y="0"/>
                </a:lnTo>
                <a:lnTo>
                  <a:pt x="0" y="0"/>
                </a:lnTo>
                <a:close/>
              </a:path>
            </a:pathLst>
          </a:custGeom>
          <a:ln w="25400">
            <a:solidFill>
              <a:srgbClr val="010101"/>
            </a:solidFill>
          </a:ln>
        </p:spPr>
        <p:txBody>
          <a:bodyPr wrap="square" lIns="0" tIns="0" rIns="0" bIns="0" rtlCol="0"/>
          <a:lstStyle/>
          <a:p>
            <a:endParaRPr/>
          </a:p>
        </p:txBody>
      </p:sp>
      <p:sp>
        <p:nvSpPr>
          <p:cNvPr id="21" name="object 21"/>
          <p:cNvSpPr txBox="1"/>
          <p:nvPr/>
        </p:nvSpPr>
        <p:spPr>
          <a:xfrm>
            <a:off x="2160523" y="5952996"/>
            <a:ext cx="1409700" cy="574040"/>
          </a:xfrm>
          <a:prstGeom prst="rect">
            <a:avLst/>
          </a:prstGeom>
        </p:spPr>
        <p:txBody>
          <a:bodyPr vert="horz" wrap="square" lIns="0" tIns="12700" rIns="0" bIns="0" rtlCol="0">
            <a:spAutoFit/>
          </a:bodyPr>
          <a:lstStyle/>
          <a:p>
            <a:pPr marL="262890" marR="5080" indent="-250825">
              <a:lnSpc>
                <a:spcPct val="100000"/>
              </a:lnSpc>
              <a:spcBef>
                <a:spcPts val="100"/>
              </a:spcBef>
            </a:pPr>
            <a:r>
              <a:rPr sz="1800" dirty="0">
                <a:latin typeface="Arial"/>
                <a:cs typeface="Arial"/>
              </a:rPr>
              <a:t>Main</a:t>
            </a:r>
            <a:r>
              <a:rPr sz="1800" spc="-105" dirty="0">
                <a:latin typeface="Arial"/>
                <a:cs typeface="Arial"/>
              </a:rPr>
              <a:t> </a:t>
            </a:r>
            <a:r>
              <a:rPr sz="1800" dirty="0">
                <a:latin typeface="Arial"/>
                <a:cs typeface="Arial"/>
              </a:rPr>
              <a:t>memory  </a:t>
            </a:r>
            <a:r>
              <a:rPr sz="1800" spc="-5" dirty="0">
                <a:solidFill>
                  <a:srgbClr val="0000FF"/>
                </a:solidFill>
                <a:latin typeface="Arial"/>
                <a:cs typeface="Arial"/>
              </a:rPr>
              <a:t>x=21660</a:t>
            </a:r>
            <a:endParaRPr sz="1800">
              <a:latin typeface="Arial"/>
              <a:cs typeface="Arial"/>
            </a:endParaRPr>
          </a:p>
        </p:txBody>
      </p:sp>
      <p:sp>
        <p:nvSpPr>
          <p:cNvPr id="22" name="object 22"/>
          <p:cNvSpPr/>
          <p:nvPr/>
        </p:nvSpPr>
        <p:spPr>
          <a:xfrm>
            <a:off x="1447800" y="3429000"/>
            <a:ext cx="0" cy="304800"/>
          </a:xfrm>
          <a:custGeom>
            <a:avLst/>
            <a:gdLst/>
            <a:ahLst/>
            <a:cxnLst/>
            <a:rect l="l" t="t" r="r" b="b"/>
            <a:pathLst>
              <a:path h="304800">
                <a:moveTo>
                  <a:pt x="0" y="0"/>
                </a:moveTo>
                <a:lnTo>
                  <a:pt x="0" y="304800"/>
                </a:lnTo>
              </a:path>
            </a:pathLst>
          </a:custGeom>
          <a:ln w="25400">
            <a:solidFill>
              <a:srgbClr val="010101"/>
            </a:solidFill>
          </a:ln>
        </p:spPr>
        <p:txBody>
          <a:bodyPr wrap="square" lIns="0" tIns="0" rIns="0" bIns="0" rtlCol="0"/>
          <a:lstStyle/>
          <a:p>
            <a:endParaRPr/>
          </a:p>
        </p:txBody>
      </p:sp>
      <p:sp>
        <p:nvSpPr>
          <p:cNvPr id="23" name="object 23"/>
          <p:cNvSpPr/>
          <p:nvPr/>
        </p:nvSpPr>
        <p:spPr>
          <a:xfrm>
            <a:off x="3352800" y="3429000"/>
            <a:ext cx="0" cy="304800"/>
          </a:xfrm>
          <a:custGeom>
            <a:avLst/>
            <a:gdLst/>
            <a:ahLst/>
            <a:cxnLst/>
            <a:rect l="l" t="t" r="r" b="b"/>
            <a:pathLst>
              <a:path h="304800">
                <a:moveTo>
                  <a:pt x="0" y="0"/>
                </a:moveTo>
                <a:lnTo>
                  <a:pt x="0" y="304800"/>
                </a:lnTo>
              </a:path>
            </a:pathLst>
          </a:custGeom>
          <a:ln w="25400">
            <a:solidFill>
              <a:srgbClr val="010101"/>
            </a:solidFill>
          </a:ln>
        </p:spPr>
        <p:txBody>
          <a:bodyPr wrap="square" lIns="0" tIns="0" rIns="0" bIns="0" rtlCol="0"/>
          <a:lstStyle/>
          <a:p>
            <a:endParaRPr/>
          </a:p>
        </p:txBody>
      </p:sp>
      <p:sp>
        <p:nvSpPr>
          <p:cNvPr id="24" name="object 24"/>
          <p:cNvSpPr/>
          <p:nvPr/>
        </p:nvSpPr>
        <p:spPr>
          <a:xfrm>
            <a:off x="5334000" y="3429000"/>
            <a:ext cx="0" cy="304800"/>
          </a:xfrm>
          <a:custGeom>
            <a:avLst/>
            <a:gdLst/>
            <a:ahLst/>
            <a:cxnLst/>
            <a:rect l="l" t="t" r="r" b="b"/>
            <a:pathLst>
              <a:path h="304800">
                <a:moveTo>
                  <a:pt x="0" y="0"/>
                </a:moveTo>
                <a:lnTo>
                  <a:pt x="0" y="304800"/>
                </a:lnTo>
              </a:path>
            </a:pathLst>
          </a:custGeom>
          <a:ln w="25400">
            <a:solidFill>
              <a:srgbClr val="010101"/>
            </a:solidFill>
          </a:ln>
        </p:spPr>
        <p:txBody>
          <a:bodyPr wrap="square" lIns="0" tIns="0" rIns="0" bIns="0" rtlCol="0"/>
          <a:lstStyle/>
          <a:p>
            <a:endParaRPr/>
          </a:p>
        </p:txBody>
      </p:sp>
      <p:sp>
        <p:nvSpPr>
          <p:cNvPr id="25" name="object 25"/>
          <p:cNvSpPr/>
          <p:nvPr/>
        </p:nvSpPr>
        <p:spPr>
          <a:xfrm>
            <a:off x="7239000" y="3429000"/>
            <a:ext cx="0" cy="304800"/>
          </a:xfrm>
          <a:custGeom>
            <a:avLst/>
            <a:gdLst/>
            <a:ahLst/>
            <a:cxnLst/>
            <a:rect l="l" t="t" r="r" b="b"/>
            <a:pathLst>
              <a:path h="304800">
                <a:moveTo>
                  <a:pt x="0" y="0"/>
                </a:moveTo>
                <a:lnTo>
                  <a:pt x="0" y="304800"/>
                </a:lnTo>
              </a:path>
            </a:pathLst>
          </a:custGeom>
          <a:ln w="25400">
            <a:solidFill>
              <a:srgbClr val="010101"/>
            </a:solidFill>
          </a:ln>
        </p:spPr>
        <p:txBody>
          <a:bodyPr wrap="square" lIns="0" tIns="0" rIns="0" bIns="0" rtlCol="0"/>
          <a:lstStyle/>
          <a:p>
            <a:endParaRPr/>
          </a:p>
        </p:txBody>
      </p:sp>
      <p:sp>
        <p:nvSpPr>
          <p:cNvPr id="26" name="object 26"/>
          <p:cNvSpPr/>
          <p:nvPr/>
        </p:nvSpPr>
        <p:spPr>
          <a:xfrm>
            <a:off x="1524000" y="5257800"/>
            <a:ext cx="6096000" cy="0"/>
          </a:xfrm>
          <a:custGeom>
            <a:avLst/>
            <a:gdLst/>
            <a:ahLst/>
            <a:cxnLst/>
            <a:rect l="l" t="t" r="r" b="b"/>
            <a:pathLst>
              <a:path w="6096000">
                <a:moveTo>
                  <a:pt x="0" y="0"/>
                </a:moveTo>
                <a:lnTo>
                  <a:pt x="6096000" y="0"/>
                </a:lnTo>
              </a:path>
            </a:pathLst>
          </a:custGeom>
          <a:ln w="63500">
            <a:solidFill>
              <a:srgbClr val="996734"/>
            </a:solidFill>
          </a:ln>
        </p:spPr>
        <p:txBody>
          <a:bodyPr wrap="square" lIns="0" tIns="0" rIns="0" bIns="0" rtlCol="0"/>
          <a:lstStyle/>
          <a:p>
            <a:endParaRPr/>
          </a:p>
        </p:txBody>
      </p:sp>
      <p:sp>
        <p:nvSpPr>
          <p:cNvPr id="27" name="object 27"/>
          <p:cNvSpPr/>
          <p:nvPr/>
        </p:nvSpPr>
        <p:spPr>
          <a:xfrm>
            <a:off x="1524000" y="4953000"/>
            <a:ext cx="0" cy="304800"/>
          </a:xfrm>
          <a:custGeom>
            <a:avLst/>
            <a:gdLst/>
            <a:ahLst/>
            <a:cxnLst/>
            <a:rect l="l" t="t" r="r" b="b"/>
            <a:pathLst>
              <a:path h="304800">
                <a:moveTo>
                  <a:pt x="0" y="304800"/>
                </a:moveTo>
                <a:lnTo>
                  <a:pt x="0" y="0"/>
                </a:lnTo>
              </a:path>
            </a:pathLst>
          </a:custGeom>
          <a:ln w="25400">
            <a:solidFill>
              <a:srgbClr val="010101"/>
            </a:solidFill>
          </a:ln>
        </p:spPr>
        <p:txBody>
          <a:bodyPr wrap="square" lIns="0" tIns="0" rIns="0" bIns="0" rtlCol="0"/>
          <a:lstStyle/>
          <a:p>
            <a:endParaRPr/>
          </a:p>
        </p:txBody>
      </p:sp>
      <p:sp>
        <p:nvSpPr>
          <p:cNvPr id="28" name="object 28"/>
          <p:cNvSpPr/>
          <p:nvPr/>
        </p:nvSpPr>
        <p:spPr>
          <a:xfrm>
            <a:off x="7620000" y="4953000"/>
            <a:ext cx="0" cy="304800"/>
          </a:xfrm>
          <a:custGeom>
            <a:avLst/>
            <a:gdLst/>
            <a:ahLst/>
            <a:cxnLst/>
            <a:rect l="l" t="t" r="r" b="b"/>
            <a:pathLst>
              <a:path h="304800">
                <a:moveTo>
                  <a:pt x="0" y="304800"/>
                </a:moveTo>
                <a:lnTo>
                  <a:pt x="0" y="0"/>
                </a:lnTo>
              </a:path>
            </a:pathLst>
          </a:custGeom>
          <a:ln w="25400">
            <a:solidFill>
              <a:srgbClr val="010101"/>
            </a:solidFill>
          </a:ln>
        </p:spPr>
        <p:txBody>
          <a:bodyPr wrap="square" lIns="0" tIns="0" rIns="0" bIns="0" rtlCol="0"/>
          <a:lstStyle/>
          <a:p>
            <a:endParaRPr/>
          </a:p>
        </p:txBody>
      </p:sp>
      <p:sp>
        <p:nvSpPr>
          <p:cNvPr id="29" name="object 29"/>
          <p:cNvSpPr/>
          <p:nvPr/>
        </p:nvSpPr>
        <p:spPr>
          <a:xfrm>
            <a:off x="3352800" y="4953000"/>
            <a:ext cx="0" cy="304800"/>
          </a:xfrm>
          <a:custGeom>
            <a:avLst/>
            <a:gdLst/>
            <a:ahLst/>
            <a:cxnLst/>
            <a:rect l="l" t="t" r="r" b="b"/>
            <a:pathLst>
              <a:path h="304800">
                <a:moveTo>
                  <a:pt x="0" y="0"/>
                </a:moveTo>
                <a:lnTo>
                  <a:pt x="0" y="304800"/>
                </a:lnTo>
              </a:path>
            </a:pathLst>
          </a:custGeom>
          <a:ln w="25400">
            <a:solidFill>
              <a:srgbClr val="010101"/>
            </a:solidFill>
          </a:ln>
        </p:spPr>
        <p:txBody>
          <a:bodyPr wrap="square" lIns="0" tIns="0" rIns="0" bIns="0" rtlCol="0"/>
          <a:lstStyle/>
          <a:p>
            <a:endParaRPr/>
          </a:p>
        </p:txBody>
      </p:sp>
      <p:sp>
        <p:nvSpPr>
          <p:cNvPr id="30" name="object 30"/>
          <p:cNvSpPr/>
          <p:nvPr/>
        </p:nvSpPr>
        <p:spPr>
          <a:xfrm>
            <a:off x="5334000" y="4953000"/>
            <a:ext cx="0" cy="304800"/>
          </a:xfrm>
          <a:custGeom>
            <a:avLst/>
            <a:gdLst/>
            <a:ahLst/>
            <a:cxnLst/>
            <a:rect l="l" t="t" r="r" b="b"/>
            <a:pathLst>
              <a:path h="304800">
                <a:moveTo>
                  <a:pt x="0" y="0"/>
                </a:moveTo>
                <a:lnTo>
                  <a:pt x="0" y="304800"/>
                </a:lnTo>
              </a:path>
            </a:pathLst>
          </a:custGeom>
          <a:ln w="25400">
            <a:solidFill>
              <a:srgbClr val="010101"/>
            </a:solidFill>
          </a:ln>
        </p:spPr>
        <p:txBody>
          <a:bodyPr wrap="square" lIns="0" tIns="0" rIns="0" bIns="0" rtlCol="0"/>
          <a:lstStyle/>
          <a:p>
            <a:endParaRPr/>
          </a:p>
        </p:txBody>
      </p:sp>
      <p:sp>
        <p:nvSpPr>
          <p:cNvPr id="31" name="object 31"/>
          <p:cNvSpPr/>
          <p:nvPr/>
        </p:nvSpPr>
        <p:spPr>
          <a:xfrm>
            <a:off x="2743200" y="5257800"/>
            <a:ext cx="0" cy="381000"/>
          </a:xfrm>
          <a:custGeom>
            <a:avLst/>
            <a:gdLst/>
            <a:ahLst/>
            <a:cxnLst/>
            <a:rect l="l" t="t" r="r" b="b"/>
            <a:pathLst>
              <a:path h="381000">
                <a:moveTo>
                  <a:pt x="0" y="0"/>
                </a:moveTo>
                <a:lnTo>
                  <a:pt x="0" y="381000"/>
                </a:lnTo>
              </a:path>
            </a:pathLst>
          </a:custGeom>
          <a:ln w="25400">
            <a:solidFill>
              <a:srgbClr val="010101"/>
            </a:solidFill>
          </a:ln>
        </p:spPr>
        <p:txBody>
          <a:bodyPr wrap="square" lIns="0" tIns="0" rIns="0" bIns="0" rtlCol="0"/>
          <a:lstStyle/>
          <a:p>
            <a:endParaRPr/>
          </a:p>
        </p:txBody>
      </p:sp>
      <p:sp>
        <p:nvSpPr>
          <p:cNvPr id="32" name="object 32"/>
          <p:cNvSpPr/>
          <p:nvPr/>
        </p:nvSpPr>
        <p:spPr>
          <a:xfrm>
            <a:off x="457200" y="1905000"/>
            <a:ext cx="7848600" cy="3581400"/>
          </a:xfrm>
          <a:custGeom>
            <a:avLst/>
            <a:gdLst/>
            <a:ahLst/>
            <a:cxnLst/>
            <a:rect l="l" t="t" r="r" b="b"/>
            <a:pathLst>
              <a:path w="7848600" h="3581400">
                <a:moveTo>
                  <a:pt x="0" y="0"/>
                </a:moveTo>
                <a:lnTo>
                  <a:pt x="0" y="3581400"/>
                </a:lnTo>
                <a:lnTo>
                  <a:pt x="7848600" y="3581399"/>
                </a:lnTo>
                <a:lnTo>
                  <a:pt x="7848600" y="0"/>
                </a:lnTo>
                <a:lnTo>
                  <a:pt x="0" y="0"/>
                </a:lnTo>
                <a:close/>
              </a:path>
            </a:pathLst>
          </a:custGeom>
          <a:ln w="25400">
            <a:solidFill>
              <a:srgbClr val="018001"/>
            </a:solidFill>
          </a:ln>
        </p:spPr>
        <p:txBody>
          <a:bodyPr wrap="square" lIns="0" tIns="0" rIns="0" bIns="0" rtlCol="0"/>
          <a:lstStyle/>
          <a:p>
            <a:endParaRPr/>
          </a:p>
        </p:txBody>
      </p:sp>
      <p:sp>
        <p:nvSpPr>
          <p:cNvPr id="33" name="object 33"/>
          <p:cNvSpPr txBox="1"/>
          <p:nvPr/>
        </p:nvSpPr>
        <p:spPr>
          <a:xfrm>
            <a:off x="6327902" y="5511800"/>
            <a:ext cx="1845310" cy="361315"/>
          </a:xfrm>
          <a:prstGeom prst="rect">
            <a:avLst/>
          </a:prstGeom>
        </p:spPr>
        <p:txBody>
          <a:bodyPr vert="horz" wrap="square" lIns="0" tIns="12700" rIns="0" bIns="0" rtlCol="0">
            <a:spAutoFit/>
          </a:bodyPr>
          <a:lstStyle/>
          <a:p>
            <a:pPr marL="12700">
              <a:lnSpc>
                <a:spcPct val="100000"/>
              </a:lnSpc>
              <a:spcBef>
                <a:spcPts val="100"/>
              </a:spcBef>
            </a:pPr>
            <a:r>
              <a:rPr sz="2200" dirty="0">
                <a:solidFill>
                  <a:srgbClr val="008000"/>
                </a:solidFill>
                <a:latin typeface="Arial"/>
                <a:cs typeface="Arial"/>
              </a:rPr>
              <a:t>multi-core</a:t>
            </a:r>
            <a:r>
              <a:rPr sz="2200" spc="-75" dirty="0">
                <a:solidFill>
                  <a:srgbClr val="008000"/>
                </a:solidFill>
                <a:latin typeface="Arial"/>
                <a:cs typeface="Arial"/>
              </a:rPr>
              <a:t> </a:t>
            </a:r>
            <a:r>
              <a:rPr sz="2200" dirty="0">
                <a:solidFill>
                  <a:srgbClr val="008000"/>
                </a:solidFill>
                <a:latin typeface="Arial"/>
                <a:cs typeface="Arial"/>
              </a:rPr>
              <a:t>chip</a:t>
            </a:r>
            <a:endParaRPr sz="2200">
              <a:latin typeface="Arial"/>
              <a:cs typeface="Arial"/>
            </a:endParaRPr>
          </a:p>
        </p:txBody>
      </p:sp>
      <p:sp>
        <p:nvSpPr>
          <p:cNvPr id="34" name="object 34"/>
          <p:cNvSpPr/>
          <p:nvPr/>
        </p:nvSpPr>
        <p:spPr>
          <a:xfrm>
            <a:off x="4114800" y="6172200"/>
            <a:ext cx="76200" cy="381000"/>
          </a:xfrm>
          <a:custGeom>
            <a:avLst/>
            <a:gdLst/>
            <a:ahLst/>
            <a:cxnLst/>
            <a:rect l="l" t="t" r="r" b="b"/>
            <a:pathLst>
              <a:path w="76200" h="381000">
                <a:moveTo>
                  <a:pt x="0" y="0"/>
                </a:moveTo>
                <a:lnTo>
                  <a:pt x="14954" y="2536"/>
                </a:lnTo>
                <a:lnTo>
                  <a:pt x="27050" y="9429"/>
                </a:lnTo>
                <a:lnTo>
                  <a:pt x="35147" y="19609"/>
                </a:lnTo>
                <a:lnTo>
                  <a:pt x="38100" y="32003"/>
                </a:lnTo>
                <a:lnTo>
                  <a:pt x="38100" y="158496"/>
                </a:lnTo>
                <a:lnTo>
                  <a:pt x="41052" y="170890"/>
                </a:lnTo>
                <a:lnTo>
                  <a:pt x="49149" y="181070"/>
                </a:lnTo>
                <a:lnTo>
                  <a:pt x="61245" y="187963"/>
                </a:lnTo>
                <a:lnTo>
                  <a:pt x="76200" y="190500"/>
                </a:lnTo>
                <a:lnTo>
                  <a:pt x="61245" y="193036"/>
                </a:lnTo>
                <a:lnTo>
                  <a:pt x="49149" y="199929"/>
                </a:lnTo>
                <a:lnTo>
                  <a:pt x="41052" y="210109"/>
                </a:lnTo>
                <a:lnTo>
                  <a:pt x="38100" y="222503"/>
                </a:lnTo>
                <a:lnTo>
                  <a:pt x="38100" y="348996"/>
                </a:lnTo>
                <a:lnTo>
                  <a:pt x="35147" y="361390"/>
                </a:lnTo>
                <a:lnTo>
                  <a:pt x="27050" y="371570"/>
                </a:lnTo>
                <a:lnTo>
                  <a:pt x="14954" y="378463"/>
                </a:lnTo>
                <a:lnTo>
                  <a:pt x="0" y="381000"/>
                </a:lnTo>
              </a:path>
            </a:pathLst>
          </a:custGeom>
          <a:ln w="25400">
            <a:solidFill>
              <a:srgbClr val="010101"/>
            </a:solidFill>
          </a:ln>
        </p:spPr>
        <p:txBody>
          <a:bodyPr wrap="square" lIns="0" tIns="0" rIns="0" bIns="0" rtlCol="0"/>
          <a:lstStyle/>
          <a:p>
            <a:endParaRPr/>
          </a:p>
        </p:txBody>
      </p:sp>
      <p:sp>
        <p:nvSpPr>
          <p:cNvPr id="35" name="object 35"/>
          <p:cNvSpPr txBox="1"/>
          <p:nvPr/>
        </p:nvSpPr>
        <p:spPr>
          <a:xfrm>
            <a:off x="4270502" y="5968998"/>
            <a:ext cx="1358900" cy="849630"/>
          </a:xfrm>
          <a:prstGeom prst="rect">
            <a:avLst/>
          </a:prstGeom>
        </p:spPr>
        <p:txBody>
          <a:bodyPr vert="horz" wrap="square" lIns="0" tIns="12700" rIns="0" bIns="0" rtlCol="0">
            <a:spAutoFit/>
          </a:bodyPr>
          <a:lstStyle/>
          <a:p>
            <a:pPr marL="12700" marR="5080">
              <a:lnSpc>
                <a:spcPct val="100000"/>
              </a:lnSpc>
              <a:spcBef>
                <a:spcPts val="100"/>
              </a:spcBef>
            </a:pPr>
            <a:r>
              <a:rPr sz="1800" spc="-5" dirty="0">
                <a:latin typeface="Arial"/>
                <a:cs typeface="Arial"/>
              </a:rPr>
              <a:t>assuming  write-through  </a:t>
            </a:r>
            <a:r>
              <a:rPr sz="1800" dirty="0">
                <a:latin typeface="Arial"/>
                <a:cs typeface="Arial"/>
              </a:rPr>
              <a:t>caches</a:t>
            </a:r>
            <a:endParaRPr sz="1800">
              <a:latin typeface="Arial"/>
              <a:cs typeface="Arial"/>
            </a:endParaRPr>
          </a:p>
        </p:txBody>
      </p:sp>
      <p:sp>
        <p:nvSpPr>
          <p:cNvPr id="36" name="object 36"/>
          <p:cNvSpPr txBox="1"/>
          <p:nvPr/>
        </p:nvSpPr>
        <p:spPr>
          <a:xfrm>
            <a:off x="3432294" y="4979915"/>
            <a:ext cx="1118235"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3300"/>
                </a:solidFill>
                <a:latin typeface="Arial"/>
                <a:cs typeface="Arial"/>
              </a:rPr>
              <a:t>UPDATED</a:t>
            </a:r>
            <a:endParaRPr sz="1800">
              <a:latin typeface="Arial"/>
              <a:cs typeface="Arial"/>
            </a:endParaRPr>
          </a:p>
        </p:txBody>
      </p:sp>
      <p:sp>
        <p:nvSpPr>
          <p:cNvPr id="37" name="object 37"/>
          <p:cNvSpPr/>
          <p:nvPr/>
        </p:nvSpPr>
        <p:spPr>
          <a:xfrm>
            <a:off x="1241297" y="5022341"/>
            <a:ext cx="908685" cy="474345"/>
          </a:xfrm>
          <a:custGeom>
            <a:avLst/>
            <a:gdLst/>
            <a:ahLst/>
            <a:cxnLst/>
            <a:rect l="l" t="t" r="r" b="b"/>
            <a:pathLst>
              <a:path w="908685" h="474345">
                <a:moveTo>
                  <a:pt x="78485" y="13716"/>
                </a:moveTo>
                <a:lnTo>
                  <a:pt x="29718" y="0"/>
                </a:lnTo>
                <a:lnTo>
                  <a:pt x="11429" y="70104"/>
                </a:lnTo>
                <a:lnTo>
                  <a:pt x="1524" y="128778"/>
                </a:lnTo>
                <a:lnTo>
                  <a:pt x="0" y="152400"/>
                </a:lnTo>
                <a:lnTo>
                  <a:pt x="0" y="175260"/>
                </a:lnTo>
                <a:lnTo>
                  <a:pt x="6857" y="220218"/>
                </a:lnTo>
                <a:lnTo>
                  <a:pt x="10668" y="230886"/>
                </a:lnTo>
                <a:lnTo>
                  <a:pt x="14477" y="242316"/>
                </a:lnTo>
                <a:lnTo>
                  <a:pt x="40385" y="281940"/>
                </a:lnTo>
                <a:lnTo>
                  <a:pt x="50291" y="292373"/>
                </a:lnTo>
                <a:lnTo>
                  <a:pt x="50291" y="155448"/>
                </a:lnTo>
                <a:lnTo>
                  <a:pt x="51815" y="135636"/>
                </a:lnTo>
                <a:lnTo>
                  <a:pt x="56387" y="103632"/>
                </a:lnTo>
                <a:lnTo>
                  <a:pt x="60959" y="82296"/>
                </a:lnTo>
                <a:lnTo>
                  <a:pt x="66293" y="59436"/>
                </a:lnTo>
                <a:lnTo>
                  <a:pt x="78485" y="13716"/>
                </a:lnTo>
                <a:close/>
              </a:path>
              <a:path w="908685" h="474345">
                <a:moveTo>
                  <a:pt x="654404" y="372372"/>
                </a:moveTo>
                <a:lnTo>
                  <a:pt x="653947" y="321563"/>
                </a:lnTo>
                <a:lnTo>
                  <a:pt x="613409" y="321563"/>
                </a:lnTo>
                <a:lnTo>
                  <a:pt x="583691" y="322325"/>
                </a:lnTo>
                <a:lnTo>
                  <a:pt x="523494" y="322316"/>
                </a:lnTo>
                <a:lnTo>
                  <a:pt x="463295" y="321543"/>
                </a:lnTo>
                <a:lnTo>
                  <a:pt x="377189" y="319278"/>
                </a:lnTo>
                <a:lnTo>
                  <a:pt x="322325" y="316230"/>
                </a:lnTo>
                <a:lnTo>
                  <a:pt x="295656" y="313944"/>
                </a:lnTo>
                <a:lnTo>
                  <a:pt x="283463" y="313182"/>
                </a:lnTo>
                <a:lnTo>
                  <a:pt x="270509" y="312420"/>
                </a:lnTo>
                <a:lnTo>
                  <a:pt x="259079" y="310896"/>
                </a:lnTo>
                <a:lnTo>
                  <a:pt x="246887" y="309372"/>
                </a:lnTo>
                <a:lnTo>
                  <a:pt x="235457" y="308610"/>
                </a:lnTo>
                <a:lnTo>
                  <a:pt x="203453" y="304038"/>
                </a:lnTo>
                <a:lnTo>
                  <a:pt x="194309" y="301752"/>
                </a:lnTo>
                <a:lnTo>
                  <a:pt x="184403" y="300228"/>
                </a:lnTo>
                <a:lnTo>
                  <a:pt x="176021" y="298704"/>
                </a:lnTo>
                <a:lnTo>
                  <a:pt x="167639" y="296418"/>
                </a:lnTo>
                <a:lnTo>
                  <a:pt x="160019" y="294894"/>
                </a:lnTo>
                <a:lnTo>
                  <a:pt x="152400" y="292608"/>
                </a:lnTo>
                <a:lnTo>
                  <a:pt x="145541" y="290322"/>
                </a:lnTo>
                <a:lnTo>
                  <a:pt x="140207" y="288036"/>
                </a:lnTo>
                <a:lnTo>
                  <a:pt x="128777" y="283463"/>
                </a:lnTo>
                <a:lnTo>
                  <a:pt x="118109" y="278130"/>
                </a:lnTo>
                <a:lnTo>
                  <a:pt x="108203" y="272796"/>
                </a:lnTo>
                <a:lnTo>
                  <a:pt x="99821" y="267462"/>
                </a:lnTo>
                <a:lnTo>
                  <a:pt x="92201" y="261366"/>
                </a:lnTo>
                <a:lnTo>
                  <a:pt x="85343" y="256032"/>
                </a:lnTo>
                <a:lnTo>
                  <a:pt x="61721" y="223266"/>
                </a:lnTo>
                <a:lnTo>
                  <a:pt x="50291" y="164592"/>
                </a:lnTo>
                <a:lnTo>
                  <a:pt x="50291" y="292373"/>
                </a:lnTo>
                <a:lnTo>
                  <a:pt x="80771" y="315468"/>
                </a:lnTo>
                <a:lnTo>
                  <a:pt x="120395" y="335280"/>
                </a:lnTo>
                <a:lnTo>
                  <a:pt x="137159" y="340613"/>
                </a:lnTo>
                <a:lnTo>
                  <a:pt x="145541" y="343662"/>
                </a:lnTo>
                <a:lnTo>
                  <a:pt x="154685" y="345948"/>
                </a:lnTo>
                <a:lnTo>
                  <a:pt x="164591" y="348234"/>
                </a:lnTo>
                <a:lnTo>
                  <a:pt x="174497" y="349758"/>
                </a:lnTo>
                <a:lnTo>
                  <a:pt x="184403" y="352044"/>
                </a:lnTo>
                <a:lnTo>
                  <a:pt x="195071" y="353568"/>
                </a:lnTo>
                <a:lnTo>
                  <a:pt x="205739" y="355854"/>
                </a:lnTo>
                <a:lnTo>
                  <a:pt x="217169" y="357378"/>
                </a:lnTo>
                <a:lnTo>
                  <a:pt x="229362" y="358902"/>
                </a:lnTo>
                <a:lnTo>
                  <a:pt x="240791" y="360425"/>
                </a:lnTo>
                <a:lnTo>
                  <a:pt x="252983" y="361188"/>
                </a:lnTo>
                <a:lnTo>
                  <a:pt x="291845" y="364998"/>
                </a:lnTo>
                <a:lnTo>
                  <a:pt x="377189" y="369690"/>
                </a:lnTo>
                <a:lnTo>
                  <a:pt x="433577" y="371856"/>
                </a:lnTo>
                <a:lnTo>
                  <a:pt x="464057" y="371865"/>
                </a:lnTo>
                <a:lnTo>
                  <a:pt x="523494" y="372618"/>
                </a:lnTo>
                <a:lnTo>
                  <a:pt x="642365" y="372618"/>
                </a:lnTo>
                <a:lnTo>
                  <a:pt x="654404" y="372372"/>
                </a:lnTo>
                <a:close/>
              </a:path>
              <a:path w="908685" h="474345">
                <a:moveTo>
                  <a:pt x="908303" y="345186"/>
                </a:moveTo>
                <a:lnTo>
                  <a:pt x="653033" y="220218"/>
                </a:lnTo>
                <a:lnTo>
                  <a:pt x="653947" y="321563"/>
                </a:lnTo>
                <a:lnTo>
                  <a:pt x="679703" y="321563"/>
                </a:lnTo>
                <a:lnTo>
                  <a:pt x="679703" y="461551"/>
                </a:lnTo>
                <a:lnTo>
                  <a:pt x="908303" y="345186"/>
                </a:lnTo>
                <a:close/>
              </a:path>
              <a:path w="908685" h="474345">
                <a:moveTo>
                  <a:pt x="679703" y="371856"/>
                </a:moveTo>
                <a:lnTo>
                  <a:pt x="679703" y="321563"/>
                </a:lnTo>
                <a:lnTo>
                  <a:pt x="653947" y="321563"/>
                </a:lnTo>
                <a:lnTo>
                  <a:pt x="654404" y="372372"/>
                </a:lnTo>
                <a:lnTo>
                  <a:pt x="679703" y="371856"/>
                </a:lnTo>
                <a:close/>
              </a:path>
              <a:path w="908685" h="474345">
                <a:moveTo>
                  <a:pt x="679703" y="461551"/>
                </a:moveTo>
                <a:lnTo>
                  <a:pt x="679703" y="371856"/>
                </a:lnTo>
                <a:lnTo>
                  <a:pt x="654404" y="372372"/>
                </a:lnTo>
                <a:lnTo>
                  <a:pt x="655319" y="473963"/>
                </a:lnTo>
                <a:lnTo>
                  <a:pt x="679703" y="461551"/>
                </a:lnTo>
                <a:close/>
              </a:path>
            </a:pathLst>
          </a:custGeom>
          <a:solidFill>
            <a:srgbClr val="FF3401"/>
          </a:solidFill>
        </p:spPr>
        <p:txBody>
          <a:bodyPr wrap="square" lIns="0" tIns="0" rIns="0" bIns="0" rtlCol="0"/>
          <a:lstStyle/>
          <a:p>
            <a:endParaRPr/>
          </a:p>
        </p:txBody>
      </p:sp>
      <p:sp>
        <p:nvSpPr>
          <p:cNvPr id="38" name="object 38"/>
          <p:cNvSpPr txBox="1"/>
          <p:nvPr/>
        </p:nvSpPr>
        <p:spPr>
          <a:xfrm>
            <a:off x="536701" y="5437123"/>
            <a:ext cx="1143000"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3300"/>
                </a:solidFill>
                <a:latin typeface="Arial"/>
                <a:cs typeface="Arial"/>
              </a:rPr>
              <a:t>broadcasts</a:t>
            </a:r>
            <a:endParaRPr sz="1800">
              <a:latin typeface="Arial"/>
              <a:cs typeface="Arial"/>
            </a:endParaRPr>
          </a:p>
        </p:txBody>
      </p:sp>
      <p:sp>
        <p:nvSpPr>
          <p:cNvPr id="39" name="object 39"/>
          <p:cNvSpPr txBox="1"/>
          <p:nvPr/>
        </p:nvSpPr>
        <p:spPr>
          <a:xfrm>
            <a:off x="536701" y="5711444"/>
            <a:ext cx="850900" cy="575310"/>
          </a:xfrm>
          <a:prstGeom prst="rect">
            <a:avLst/>
          </a:prstGeom>
        </p:spPr>
        <p:txBody>
          <a:bodyPr vert="horz" wrap="square" lIns="0" tIns="12700" rIns="0" bIns="0" rtlCol="0">
            <a:spAutoFit/>
          </a:bodyPr>
          <a:lstStyle/>
          <a:p>
            <a:pPr marL="12700" marR="5080">
              <a:lnSpc>
                <a:spcPct val="100000"/>
              </a:lnSpc>
              <a:spcBef>
                <a:spcPts val="100"/>
              </a:spcBef>
            </a:pPr>
            <a:r>
              <a:rPr sz="1800" spc="-5" dirty="0">
                <a:solidFill>
                  <a:srgbClr val="FF3300"/>
                </a:solidFill>
                <a:latin typeface="Arial"/>
                <a:cs typeface="Arial"/>
              </a:rPr>
              <a:t>updated  </a:t>
            </a:r>
            <a:r>
              <a:rPr sz="1800" dirty="0">
                <a:solidFill>
                  <a:srgbClr val="FF3300"/>
                </a:solidFill>
                <a:latin typeface="Arial"/>
                <a:cs typeface="Arial"/>
              </a:rPr>
              <a:t>value</a:t>
            </a:r>
            <a:endParaRPr sz="1800">
              <a:latin typeface="Arial"/>
              <a:cs typeface="Arial"/>
            </a:endParaRPr>
          </a:p>
        </p:txBody>
      </p:sp>
      <p:sp>
        <p:nvSpPr>
          <p:cNvPr id="40" name="object 40"/>
          <p:cNvSpPr/>
          <p:nvPr/>
        </p:nvSpPr>
        <p:spPr>
          <a:xfrm>
            <a:off x="5775197" y="5257800"/>
            <a:ext cx="561340" cy="929640"/>
          </a:xfrm>
          <a:custGeom>
            <a:avLst/>
            <a:gdLst/>
            <a:ahLst/>
            <a:cxnLst/>
            <a:rect l="l" t="t" r="r" b="b"/>
            <a:pathLst>
              <a:path w="561339" h="929639">
                <a:moveTo>
                  <a:pt x="190500" y="188975"/>
                </a:moveTo>
                <a:lnTo>
                  <a:pt x="92201" y="0"/>
                </a:lnTo>
                <a:lnTo>
                  <a:pt x="0" y="192024"/>
                </a:lnTo>
                <a:lnTo>
                  <a:pt x="75437" y="190816"/>
                </a:lnTo>
                <a:lnTo>
                  <a:pt x="75437" y="172212"/>
                </a:lnTo>
                <a:lnTo>
                  <a:pt x="113537" y="170687"/>
                </a:lnTo>
                <a:lnTo>
                  <a:pt x="114274" y="190195"/>
                </a:lnTo>
                <a:lnTo>
                  <a:pt x="190500" y="188975"/>
                </a:lnTo>
                <a:close/>
              </a:path>
              <a:path w="561339" h="929639">
                <a:moveTo>
                  <a:pt x="114274" y="190195"/>
                </a:moveTo>
                <a:lnTo>
                  <a:pt x="113537" y="170687"/>
                </a:lnTo>
                <a:lnTo>
                  <a:pt x="75437" y="172212"/>
                </a:lnTo>
                <a:lnTo>
                  <a:pt x="76126" y="190805"/>
                </a:lnTo>
                <a:lnTo>
                  <a:pt x="114274" y="190195"/>
                </a:lnTo>
                <a:close/>
              </a:path>
              <a:path w="561339" h="929639">
                <a:moveTo>
                  <a:pt x="76126" y="190805"/>
                </a:moveTo>
                <a:lnTo>
                  <a:pt x="75437" y="172212"/>
                </a:lnTo>
                <a:lnTo>
                  <a:pt x="75437" y="190816"/>
                </a:lnTo>
                <a:lnTo>
                  <a:pt x="76126" y="190805"/>
                </a:lnTo>
                <a:close/>
              </a:path>
              <a:path w="561339" h="929639">
                <a:moveTo>
                  <a:pt x="560831" y="899160"/>
                </a:moveTo>
                <a:lnTo>
                  <a:pt x="503681" y="856488"/>
                </a:lnTo>
                <a:lnTo>
                  <a:pt x="448055" y="813054"/>
                </a:lnTo>
                <a:lnTo>
                  <a:pt x="393953" y="768858"/>
                </a:lnTo>
                <a:lnTo>
                  <a:pt x="342899" y="723900"/>
                </a:lnTo>
                <a:lnTo>
                  <a:pt x="295655" y="677417"/>
                </a:lnTo>
                <a:lnTo>
                  <a:pt x="284987" y="665226"/>
                </a:lnTo>
                <a:lnTo>
                  <a:pt x="274319" y="653796"/>
                </a:lnTo>
                <a:lnTo>
                  <a:pt x="263651" y="641603"/>
                </a:lnTo>
                <a:lnTo>
                  <a:pt x="252984" y="628650"/>
                </a:lnTo>
                <a:lnTo>
                  <a:pt x="243839" y="616458"/>
                </a:lnTo>
                <a:lnTo>
                  <a:pt x="233934" y="604265"/>
                </a:lnTo>
                <a:lnTo>
                  <a:pt x="224789" y="591312"/>
                </a:lnTo>
                <a:lnTo>
                  <a:pt x="208025" y="565403"/>
                </a:lnTo>
                <a:lnTo>
                  <a:pt x="199643" y="551688"/>
                </a:lnTo>
                <a:lnTo>
                  <a:pt x="192786" y="537972"/>
                </a:lnTo>
                <a:lnTo>
                  <a:pt x="185165" y="524255"/>
                </a:lnTo>
                <a:lnTo>
                  <a:pt x="178307" y="510539"/>
                </a:lnTo>
                <a:lnTo>
                  <a:pt x="172212" y="496824"/>
                </a:lnTo>
                <a:lnTo>
                  <a:pt x="166877" y="482346"/>
                </a:lnTo>
                <a:lnTo>
                  <a:pt x="160781" y="467867"/>
                </a:lnTo>
                <a:lnTo>
                  <a:pt x="156210" y="453389"/>
                </a:lnTo>
                <a:lnTo>
                  <a:pt x="150875" y="438150"/>
                </a:lnTo>
                <a:lnTo>
                  <a:pt x="147065" y="422910"/>
                </a:lnTo>
                <a:lnTo>
                  <a:pt x="129539" y="344424"/>
                </a:lnTo>
                <a:lnTo>
                  <a:pt x="120396" y="278891"/>
                </a:lnTo>
                <a:lnTo>
                  <a:pt x="115062" y="211074"/>
                </a:lnTo>
                <a:lnTo>
                  <a:pt x="114274" y="190195"/>
                </a:lnTo>
                <a:lnTo>
                  <a:pt x="76126" y="190805"/>
                </a:lnTo>
                <a:lnTo>
                  <a:pt x="79248" y="248412"/>
                </a:lnTo>
                <a:lnTo>
                  <a:pt x="86867" y="317753"/>
                </a:lnTo>
                <a:lnTo>
                  <a:pt x="98298" y="384810"/>
                </a:lnTo>
                <a:lnTo>
                  <a:pt x="102107" y="400812"/>
                </a:lnTo>
                <a:lnTo>
                  <a:pt x="105917" y="417575"/>
                </a:lnTo>
                <a:lnTo>
                  <a:pt x="119634" y="465582"/>
                </a:lnTo>
                <a:lnTo>
                  <a:pt x="125729" y="481584"/>
                </a:lnTo>
                <a:lnTo>
                  <a:pt x="131063" y="496824"/>
                </a:lnTo>
                <a:lnTo>
                  <a:pt x="137922" y="512063"/>
                </a:lnTo>
                <a:lnTo>
                  <a:pt x="144017" y="527303"/>
                </a:lnTo>
                <a:lnTo>
                  <a:pt x="151637" y="542544"/>
                </a:lnTo>
                <a:lnTo>
                  <a:pt x="166877" y="571500"/>
                </a:lnTo>
                <a:lnTo>
                  <a:pt x="176022" y="585215"/>
                </a:lnTo>
                <a:lnTo>
                  <a:pt x="184403" y="599694"/>
                </a:lnTo>
                <a:lnTo>
                  <a:pt x="213360" y="640079"/>
                </a:lnTo>
                <a:lnTo>
                  <a:pt x="245363" y="678941"/>
                </a:lnTo>
                <a:lnTo>
                  <a:pt x="268986" y="704088"/>
                </a:lnTo>
                <a:lnTo>
                  <a:pt x="292607" y="728472"/>
                </a:lnTo>
                <a:lnTo>
                  <a:pt x="343661" y="775715"/>
                </a:lnTo>
                <a:lnTo>
                  <a:pt x="424433" y="842772"/>
                </a:lnTo>
                <a:lnTo>
                  <a:pt x="480821" y="886968"/>
                </a:lnTo>
                <a:lnTo>
                  <a:pt x="537971" y="929640"/>
                </a:lnTo>
                <a:lnTo>
                  <a:pt x="560831" y="899160"/>
                </a:lnTo>
                <a:close/>
              </a:path>
            </a:pathLst>
          </a:custGeom>
          <a:solidFill>
            <a:srgbClr val="996734"/>
          </a:solidFill>
        </p:spPr>
        <p:txBody>
          <a:bodyPr wrap="square" lIns="0" tIns="0" rIns="0" bIns="0" rtlCol="0"/>
          <a:lstStyle/>
          <a:p>
            <a:endParaRPr/>
          </a:p>
        </p:txBody>
      </p:sp>
      <p:sp>
        <p:nvSpPr>
          <p:cNvPr id="41" name="object 41"/>
          <p:cNvSpPr txBox="1"/>
          <p:nvPr/>
        </p:nvSpPr>
        <p:spPr>
          <a:xfrm>
            <a:off x="6388100" y="6083298"/>
            <a:ext cx="990600" cy="574040"/>
          </a:xfrm>
          <a:prstGeom prst="rect">
            <a:avLst/>
          </a:prstGeom>
        </p:spPr>
        <p:txBody>
          <a:bodyPr vert="horz" wrap="square" lIns="0" tIns="12700" rIns="0" bIns="0" rtlCol="0">
            <a:spAutoFit/>
          </a:bodyPr>
          <a:lstStyle/>
          <a:p>
            <a:pPr marL="12700" marR="5080">
              <a:lnSpc>
                <a:spcPct val="100000"/>
              </a:lnSpc>
              <a:spcBef>
                <a:spcPts val="100"/>
              </a:spcBef>
            </a:pPr>
            <a:r>
              <a:rPr sz="1800" spc="-5" dirty="0">
                <a:solidFill>
                  <a:srgbClr val="9A6533"/>
                </a:solidFill>
                <a:latin typeface="Arial"/>
                <a:cs typeface="Arial"/>
              </a:rPr>
              <a:t>inter-core  </a:t>
            </a:r>
            <a:r>
              <a:rPr sz="1800" dirty="0">
                <a:solidFill>
                  <a:srgbClr val="9A6533"/>
                </a:solidFill>
                <a:latin typeface="Arial"/>
                <a:cs typeface="Arial"/>
              </a:rPr>
              <a:t>bus</a:t>
            </a:r>
            <a:endParaRPr sz="1800">
              <a:latin typeface="Arial"/>
              <a:cs typeface="Arial"/>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sldNum" sz="quarter" idx="4294967295"/>
          </p:nvPr>
        </p:nvSpPr>
        <p:spPr>
          <a:xfrm>
            <a:off x="8343645" y="6293072"/>
            <a:ext cx="276859" cy="252729"/>
          </a:xfrm>
          <a:prstGeom prst="rect">
            <a:avLst/>
          </a:prstGeom>
        </p:spPr>
        <p:txBody>
          <a:bodyPr vert="horz" wrap="square" lIns="0" tIns="0" rIns="0" bIns="0" rtlCol="0">
            <a:spAutoFit/>
          </a:bodyPr>
          <a:lstStyle/>
          <a:p>
            <a:pPr marL="25400">
              <a:lnSpc>
                <a:spcPts val="1870"/>
              </a:lnSpc>
            </a:pPr>
            <a:fld id="{81D60167-4931-47E6-BA6A-407CBD079E47}" type="slidenum">
              <a:rPr dirty="0"/>
              <a:pPr marL="25400">
                <a:lnSpc>
                  <a:spcPts val="1870"/>
                </a:lnSpc>
              </a:pPr>
              <a:t>68</a:t>
            </a:fld>
            <a:endParaRPr dirty="0"/>
          </a:p>
        </p:txBody>
      </p:sp>
      <p:sp>
        <p:nvSpPr>
          <p:cNvPr id="2" name="object 2"/>
          <p:cNvSpPr txBox="1">
            <a:spLocks noGrp="1"/>
          </p:cNvSpPr>
          <p:nvPr>
            <p:ph type="title"/>
          </p:nvPr>
        </p:nvSpPr>
        <p:spPr>
          <a:xfrm>
            <a:off x="1854200" y="482600"/>
            <a:ext cx="5438140" cy="695960"/>
          </a:xfrm>
          <a:prstGeom prst="rect">
            <a:avLst/>
          </a:prstGeom>
        </p:spPr>
        <p:txBody>
          <a:bodyPr vert="horz" wrap="square" lIns="0" tIns="12065" rIns="0" bIns="0" rtlCol="0">
            <a:spAutoFit/>
          </a:bodyPr>
          <a:lstStyle/>
          <a:p>
            <a:pPr marL="12700">
              <a:lnSpc>
                <a:spcPct val="100000"/>
              </a:lnSpc>
              <a:spcBef>
                <a:spcPts val="95"/>
              </a:spcBef>
            </a:pPr>
            <a:r>
              <a:rPr sz="4400" spc="-5" dirty="0"/>
              <a:t>Invalidation vs update</a:t>
            </a:r>
            <a:endParaRPr sz="4400"/>
          </a:p>
        </p:txBody>
      </p:sp>
      <p:sp>
        <p:nvSpPr>
          <p:cNvPr id="3" name="object 3"/>
          <p:cNvSpPr txBox="1"/>
          <p:nvPr/>
        </p:nvSpPr>
        <p:spPr>
          <a:xfrm>
            <a:off x="536701" y="1523059"/>
            <a:ext cx="7553325" cy="3721100"/>
          </a:xfrm>
          <a:prstGeom prst="rect">
            <a:avLst/>
          </a:prstGeom>
        </p:spPr>
        <p:txBody>
          <a:bodyPr vert="horz" wrap="square" lIns="0" tIns="111760" rIns="0" bIns="0" rtlCol="0">
            <a:spAutoFit/>
          </a:bodyPr>
          <a:lstStyle/>
          <a:p>
            <a:pPr marL="354965" indent="-342900">
              <a:lnSpc>
                <a:spcPct val="100000"/>
              </a:lnSpc>
              <a:spcBef>
                <a:spcPts val="880"/>
              </a:spcBef>
              <a:buChar char="•"/>
              <a:tabLst>
                <a:tab pos="354965" algn="l"/>
                <a:tab pos="355600" algn="l"/>
              </a:tabLst>
            </a:pPr>
            <a:r>
              <a:rPr sz="3200" spc="-5" dirty="0">
                <a:latin typeface="Arial"/>
                <a:cs typeface="Arial"/>
              </a:rPr>
              <a:t>Multiple writes to the same</a:t>
            </a:r>
            <a:r>
              <a:rPr sz="3200" spc="-30" dirty="0">
                <a:latin typeface="Arial"/>
                <a:cs typeface="Arial"/>
              </a:rPr>
              <a:t> </a:t>
            </a:r>
            <a:r>
              <a:rPr sz="3200" spc="-10" dirty="0">
                <a:latin typeface="Arial"/>
                <a:cs typeface="Arial"/>
              </a:rPr>
              <a:t>location</a:t>
            </a:r>
            <a:endParaRPr sz="3200">
              <a:latin typeface="Arial"/>
              <a:cs typeface="Arial"/>
            </a:endParaRPr>
          </a:p>
          <a:p>
            <a:pPr marL="755015" lvl="1" indent="-285750">
              <a:lnSpc>
                <a:spcPct val="100000"/>
              </a:lnSpc>
              <a:spcBef>
                <a:spcPts val="690"/>
              </a:spcBef>
              <a:buChar char="–"/>
              <a:tabLst>
                <a:tab pos="755650" algn="l"/>
              </a:tabLst>
            </a:pPr>
            <a:r>
              <a:rPr sz="2800" dirty="0">
                <a:latin typeface="Arial"/>
                <a:cs typeface="Arial"/>
              </a:rPr>
              <a:t>invalidation: only the first</a:t>
            </a:r>
            <a:r>
              <a:rPr sz="2800" spc="-25" dirty="0">
                <a:latin typeface="Arial"/>
                <a:cs typeface="Arial"/>
              </a:rPr>
              <a:t> </a:t>
            </a:r>
            <a:r>
              <a:rPr sz="2800" dirty="0">
                <a:latin typeface="Arial"/>
                <a:cs typeface="Arial"/>
              </a:rPr>
              <a:t>time</a:t>
            </a:r>
            <a:endParaRPr sz="2800">
              <a:latin typeface="Arial"/>
              <a:cs typeface="Arial"/>
            </a:endParaRPr>
          </a:p>
          <a:p>
            <a:pPr marL="755015" lvl="1" indent="-285750">
              <a:lnSpc>
                <a:spcPct val="100000"/>
              </a:lnSpc>
              <a:spcBef>
                <a:spcPts val="675"/>
              </a:spcBef>
              <a:buChar char="–"/>
              <a:tabLst>
                <a:tab pos="755650" algn="l"/>
              </a:tabLst>
            </a:pPr>
            <a:r>
              <a:rPr sz="2800" dirty="0">
                <a:latin typeface="Arial"/>
                <a:cs typeface="Arial"/>
              </a:rPr>
              <a:t>update: must broadcast each</a:t>
            </a:r>
            <a:r>
              <a:rPr sz="2800" spc="-20" dirty="0">
                <a:latin typeface="Arial"/>
                <a:cs typeface="Arial"/>
              </a:rPr>
              <a:t> </a:t>
            </a:r>
            <a:r>
              <a:rPr sz="2800" dirty="0">
                <a:latin typeface="Arial"/>
                <a:cs typeface="Arial"/>
              </a:rPr>
              <a:t>write</a:t>
            </a:r>
            <a:endParaRPr sz="2800">
              <a:latin typeface="Arial"/>
              <a:cs typeface="Arial"/>
            </a:endParaRPr>
          </a:p>
          <a:p>
            <a:pPr marL="1937385">
              <a:lnSpc>
                <a:spcPct val="100000"/>
              </a:lnSpc>
            </a:pPr>
            <a:r>
              <a:rPr sz="2800" dirty="0">
                <a:latin typeface="Arial"/>
                <a:cs typeface="Arial"/>
              </a:rPr>
              <a:t>(which includes new variable</a:t>
            </a:r>
            <a:r>
              <a:rPr sz="2800" spc="-70" dirty="0">
                <a:latin typeface="Arial"/>
                <a:cs typeface="Arial"/>
              </a:rPr>
              <a:t> </a:t>
            </a:r>
            <a:r>
              <a:rPr sz="2800" dirty="0">
                <a:latin typeface="Arial"/>
                <a:cs typeface="Arial"/>
              </a:rPr>
              <a:t>value)</a:t>
            </a:r>
            <a:endParaRPr sz="2800">
              <a:latin typeface="Arial"/>
              <a:cs typeface="Arial"/>
            </a:endParaRPr>
          </a:p>
          <a:p>
            <a:pPr>
              <a:lnSpc>
                <a:spcPct val="100000"/>
              </a:lnSpc>
            </a:pPr>
            <a:endParaRPr sz="3100">
              <a:latin typeface="Times New Roman"/>
              <a:cs typeface="Times New Roman"/>
            </a:endParaRPr>
          </a:p>
          <a:p>
            <a:pPr marL="355600" marR="407670" indent="-343535">
              <a:lnSpc>
                <a:spcPct val="100000"/>
              </a:lnSpc>
              <a:spcBef>
                <a:spcPts val="1789"/>
              </a:spcBef>
              <a:buChar char="•"/>
              <a:tabLst>
                <a:tab pos="354965" algn="l"/>
                <a:tab pos="355600" algn="l"/>
              </a:tabLst>
            </a:pPr>
            <a:r>
              <a:rPr sz="3200" spc="-10" dirty="0">
                <a:latin typeface="Arial"/>
                <a:cs typeface="Arial"/>
              </a:rPr>
              <a:t>Invalidation generally performs better:  </a:t>
            </a:r>
            <a:r>
              <a:rPr sz="3200" spc="-5" dirty="0">
                <a:latin typeface="Arial"/>
                <a:cs typeface="Arial"/>
              </a:rPr>
              <a:t>it </a:t>
            </a:r>
            <a:r>
              <a:rPr sz="3200" spc="-10" dirty="0">
                <a:latin typeface="Arial"/>
                <a:cs typeface="Arial"/>
              </a:rPr>
              <a:t>generates </a:t>
            </a:r>
            <a:r>
              <a:rPr sz="3200" spc="-5" dirty="0">
                <a:latin typeface="Arial"/>
                <a:cs typeface="Arial"/>
              </a:rPr>
              <a:t>less bus </a:t>
            </a:r>
            <a:r>
              <a:rPr sz="3200" spc="-10" dirty="0">
                <a:latin typeface="Arial"/>
                <a:cs typeface="Arial"/>
              </a:rPr>
              <a:t>traffic</a:t>
            </a:r>
            <a:endParaRPr sz="3200">
              <a:latin typeface="Arial"/>
              <a:cs typeface="Arial"/>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IN" dirty="0"/>
              <a:t>MESI Protocol</a:t>
            </a:r>
            <a:endParaRPr lang="en-US" dirty="0"/>
          </a:p>
        </p:txBody>
      </p:sp>
      <p:sp>
        <p:nvSpPr>
          <p:cNvPr id="5" name="Subtitle 4"/>
          <p:cNvSpPr>
            <a:spLocks noGrp="1"/>
          </p:cNvSpPr>
          <p:nvPr>
            <p:ph type="subTitle" idx="1"/>
          </p:nvPr>
        </p:nvSpPr>
        <p:spPr/>
        <p:txBody>
          <a:bodyPr/>
          <a:lstStyle/>
          <a:p>
            <a:r>
              <a:rPr lang="en-IN" dirty="0"/>
              <a:t>For Multiprocessor Systems</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parallelism</a:t>
            </a:r>
          </a:p>
        </p:txBody>
      </p:sp>
      <p:sp>
        <p:nvSpPr>
          <p:cNvPr id="3" name="Content Placeholder 2"/>
          <p:cNvSpPr>
            <a:spLocks noGrp="1"/>
          </p:cNvSpPr>
          <p:nvPr>
            <p:ph idx="1"/>
          </p:nvPr>
        </p:nvSpPr>
        <p:spPr/>
        <p:txBody>
          <a:bodyPr>
            <a:normAutofit fontScale="62500" lnSpcReduction="20000"/>
          </a:bodyPr>
          <a:lstStyle/>
          <a:p>
            <a:pPr marL="514350" indent="-514350">
              <a:buNone/>
            </a:pPr>
            <a:r>
              <a:rPr lang="en-US" dirty="0"/>
              <a:t>1. Hardware Parallelism</a:t>
            </a:r>
          </a:p>
          <a:p>
            <a:pPr marL="0" indent="0">
              <a:buNone/>
            </a:pPr>
            <a:r>
              <a:rPr lang="en-US" dirty="0"/>
              <a:t>2.  Software Parallelism</a:t>
            </a:r>
          </a:p>
          <a:p>
            <a:pPr marL="514350" indent="-514350">
              <a:buAutoNum type="arabicPeriod"/>
            </a:pPr>
            <a:endParaRPr lang="en-US" dirty="0"/>
          </a:p>
          <a:p>
            <a:pPr algn="just"/>
            <a:r>
              <a:rPr lang="en-US" dirty="0"/>
              <a:t>Hardware Parallelism : </a:t>
            </a:r>
          </a:p>
          <a:p>
            <a:pPr algn="just">
              <a:buNone/>
            </a:pPr>
            <a:r>
              <a:rPr lang="en-US" dirty="0"/>
              <a:t>		 The main objective of hardware parallelism is to increase the processing speed. Based on the hardware architecture, we can divide hardware parallelism into two types: Processor parallelism and memory parallelism. </a:t>
            </a:r>
          </a:p>
          <a:p>
            <a:pPr algn="just"/>
            <a:r>
              <a:rPr lang="en-US" b="1" dirty="0"/>
              <a:t>Processor parallelism</a:t>
            </a:r>
          </a:p>
          <a:p>
            <a:pPr algn="just">
              <a:buNone/>
            </a:pPr>
            <a:r>
              <a:rPr lang="en-US" dirty="0"/>
              <a:t>	Processor parallelism means that the computer architecture has multiple nodes,  multiple CPUs or multiple sockets, multiple cores, and multiple threads.</a:t>
            </a:r>
          </a:p>
          <a:p>
            <a:pPr algn="just"/>
            <a:r>
              <a:rPr lang="en-US" b="1" dirty="0"/>
              <a:t>Memory parallelism</a:t>
            </a:r>
            <a:r>
              <a:rPr lang="en-US" dirty="0"/>
              <a:t> means shared memory, distributed memory, hybrid distributed shared memory, multilevel pipelines, etc. Sometimes, it is also called a parallel random access machine (PRAM). </a:t>
            </a:r>
          </a:p>
        </p:txBody>
      </p:sp>
    </p:spTree>
    <p:extLst>
      <p:ext uri="{BB962C8B-B14F-4D97-AF65-F5344CB8AC3E}">
        <p14:creationId xmlns:p14="http://schemas.microsoft.com/office/powerpoint/2010/main" val="27189117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800" dirty="0"/>
              <a:t>The </a:t>
            </a:r>
            <a:r>
              <a:rPr lang="en-US" sz="2800" b="1" dirty="0"/>
              <a:t>MESI protocol</a:t>
            </a:r>
            <a:r>
              <a:rPr lang="en-US" sz="2800" dirty="0"/>
              <a:t> is an Invalidate-based cache coherence protocol, and is one of the most common protocols which support write-back caches.</a:t>
            </a:r>
          </a:p>
          <a:p>
            <a:r>
              <a:rPr lang="en-US" sz="2800" dirty="0"/>
              <a:t>Write back caches can save a lot on bandwidth that is generally wasted on a write through cache. </a:t>
            </a:r>
          </a:p>
          <a:p>
            <a:r>
              <a:rPr lang="en-US" sz="2800" dirty="0"/>
              <a:t>There is always a dirty state present in write back caches which indicates that the data in the cache is different from that in main memory</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2F46630D-4EB2-4B14-B10B-056800C619E5}" type="slidenum">
              <a:rPr lang="en-GB"/>
              <a:pPr/>
              <a:t>71</a:t>
            </a:fld>
            <a:endParaRPr lang="en-GB"/>
          </a:p>
        </p:txBody>
      </p:sp>
      <p:sp>
        <p:nvSpPr>
          <p:cNvPr id="116738" name="Rectangle 2"/>
          <p:cNvSpPr>
            <a:spLocks noGrp="1" noChangeArrowheads="1"/>
          </p:cNvSpPr>
          <p:nvPr>
            <p:ph type="title"/>
          </p:nvPr>
        </p:nvSpPr>
        <p:spPr/>
        <p:txBody>
          <a:bodyPr/>
          <a:lstStyle/>
          <a:p>
            <a:r>
              <a:rPr lang="en-GB" dirty="0"/>
              <a:t>MESI Protocol </a:t>
            </a:r>
          </a:p>
        </p:txBody>
      </p:sp>
      <p:sp>
        <p:nvSpPr>
          <p:cNvPr id="116739" name="Rectangle 3"/>
          <p:cNvSpPr>
            <a:spLocks noGrp="1" noChangeArrowheads="1"/>
          </p:cNvSpPr>
          <p:nvPr>
            <p:ph type="body" idx="1"/>
          </p:nvPr>
        </p:nvSpPr>
        <p:spPr/>
        <p:txBody>
          <a:bodyPr>
            <a:normAutofit fontScale="77500" lnSpcReduction="20000"/>
          </a:bodyPr>
          <a:lstStyle/>
          <a:p>
            <a:pPr>
              <a:lnSpc>
                <a:spcPct val="90000"/>
              </a:lnSpc>
              <a:buFontTx/>
              <a:buNone/>
            </a:pPr>
            <a:r>
              <a:rPr lang="en-GB" sz="2800" dirty="0"/>
              <a:t>Any cache line can be in one of 4 states (2 bits)</a:t>
            </a:r>
          </a:p>
          <a:p>
            <a:pPr>
              <a:lnSpc>
                <a:spcPct val="90000"/>
              </a:lnSpc>
            </a:pPr>
            <a:r>
              <a:rPr lang="en-GB" sz="2800" b="1" dirty="0"/>
              <a:t>Modified </a:t>
            </a:r>
            <a:r>
              <a:rPr lang="en-GB" sz="2800" dirty="0"/>
              <a:t>- </a:t>
            </a:r>
            <a:r>
              <a:rPr lang="en-US" sz="2800" dirty="0"/>
              <a:t>The cache line is present only in the current cache, and is </a:t>
            </a:r>
            <a:r>
              <a:rPr lang="en-US" sz="2800" i="1" dirty="0"/>
              <a:t>dirty</a:t>
            </a:r>
            <a:r>
              <a:rPr lang="en-US" sz="2800" dirty="0"/>
              <a:t> - it has been modified (M state) from the value in main memory. The cache is required to write the data back to main memory at some time in the future, before permitting any other read of the (no longer valid) main memory state. The write-back changes the line to the Shared state(S).</a:t>
            </a:r>
            <a:endParaRPr lang="en-GB" sz="2800" dirty="0"/>
          </a:p>
          <a:p>
            <a:pPr>
              <a:lnSpc>
                <a:spcPct val="90000"/>
              </a:lnSpc>
            </a:pPr>
            <a:r>
              <a:rPr lang="en-GB" sz="2800" b="1" dirty="0"/>
              <a:t>Exclusive</a:t>
            </a:r>
            <a:r>
              <a:rPr lang="en-GB" sz="2800" dirty="0"/>
              <a:t> – </a:t>
            </a:r>
            <a:r>
              <a:rPr lang="en-US" sz="2800" dirty="0"/>
              <a:t>The cache line is present only in the current cache, but is </a:t>
            </a:r>
            <a:r>
              <a:rPr lang="en-US" sz="2800" i="1" dirty="0"/>
              <a:t>clean</a:t>
            </a:r>
            <a:r>
              <a:rPr lang="en-US" sz="2800" dirty="0"/>
              <a:t> - it matches main memory. It may be changed to the Shared state at any time, in response to a read request. Alternatively, it may be changed to the Modified state when writing to it.</a:t>
            </a:r>
            <a:endParaRPr lang="en-GB" sz="2800" dirty="0"/>
          </a:p>
          <a:p>
            <a:pPr>
              <a:lnSpc>
                <a:spcPct val="90000"/>
              </a:lnSpc>
            </a:pPr>
            <a:r>
              <a:rPr lang="en-GB" sz="2800" b="1" dirty="0"/>
              <a:t>Shared </a:t>
            </a:r>
            <a:r>
              <a:rPr lang="en-GB" sz="2800" dirty="0"/>
              <a:t>– </a:t>
            </a:r>
            <a:r>
              <a:rPr lang="en-US" sz="2800" dirty="0"/>
              <a:t>Indicates that this cache line may be stored in other caches of the machine and is clean - it matches the main memory. The line may be discarded (changed to the Invalid state) at any time</a:t>
            </a:r>
            <a:endParaRPr lang="en-GB" sz="2800" dirty="0"/>
          </a:p>
          <a:p>
            <a:pPr>
              <a:lnSpc>
                <a:spcPct val="90000"/>
              </a:lnSpc>
            </a:pPr>
            <a:r>
              <a:rPr lang="en-GB" sz="2800" b="1" dirty="0"/>
              <a:t>Invalid </a:t>
            </a:r>
            <a:r>
              <a:rPr lang="en-GB" sz="2800" dirty="0"/>
              <a:t>– </a:t>
            </a:r>
            <a:r>
              <a:rPr lang="en-US" sz="2800" dirty="0"/>
              <a:t>Indicates that this cache line is invalid (unused</a:t>
            </a:r>
            <a:r>
              <a:rPr lang="en-US" sz="2400" dirty="0"/>
              <a:t>).</a:t>
            </a:r>
            <a:endParaRPr lang="en-GB" sz="2800" b="1"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Operation</a:t>
            </a:r>
            <a:br>
              <a:rPr lang="en-US" b="1" dirty="0"/>
            </a:br>
            <a:endParaRPr lang="en-US" dirty="0"/>
          </a:p>
        </p:txBody>
      </p:sp>
      <p:sp>
        <p:nvSpPr>
          <p:cNvPr id="3" name="Content Placeholder 2"/>
          <p:cNvSpPr>
            <a:spLocks noGrp="1"/>
          </p:cNvSpPr>
          <p:nvPr>
            <p:ph idx="1"/>
          </p:nvPr>
        </p:nvSpPr>
        <p:spPr/>
        <p:txBody>
          <a:bodyPr>
            <a:normAutofit fontScale="70000" lnSpcReduction="20000"/>
          </a:bodyPr>
          <a:lstStyle/>
          <a:p>
            <a:r>
              <a:rPr lang="en-US" dirty="0"/>
              <a:t>A processor P1 has a Block X in its Cache, and there is a request from the processor to read or write from that block. </a:t>
            </a:r>
          </a:p>
          <a:p>
            <a:r>
              <a:rPr lang="en-US" dirty="0"/>
              <a:t>The second stimulus comes from other processors, which doesn't have the Cache block or the updated data in its Cache. </a:t>
            </a:r>
          </a:p>
          <a:p>
            <a:r>
              <a:rPr lang="en-US" dirty="0"/>
              <a:t>The bus requests are monitored with the help of Snoopers</a:t>
            </a:r>
            <a:r>
              <a:rPr lang="en-US" baseline="30000" dirty="0"/>
              <a:t> </a:t>
            </a:r>
            <a:r>
              <a:rPr lang="en-US" dirty="0"/>
              <a:t>which snoops all the bus transactions.</a:t>
            </a:r>
          </a:p>
          <a:p>
            <a:r>
              <a:rPr lang="en-US" dirty="0"/>
              <a:t>Following are the different type of Processor requests and Bus side requests: </a:t>
            </a:r>
          </a:p>
          <a:p>
            <a:r>
              <a:rPr lang="en-US" dirty="0"/>
              <a:t>Processor Requests to Cache includes the following operations: </a:t>
            </a:r>
          </a:p>
          <a:p>
            <a:r>
              <a:rPr lang="en-US" dirty="0" err="1"/>
              <a:t>PrRd</a:t>
            </a:r>
            <a:r>
              <a:rPr lang="en-US" dirty="0"/>
              <a:t>: The processor requests to </a:t>
            </a:r>
            <a:r>
              <a:rPr lang="en-US" b="1" dirty="0"/>
              <a:t>read</a:t>
            </a:r>
            <a:r>
              <a:rPr lang="en-US" dirty="0"/>
              <a:t> a Cache block.</a:t>
            </a:r>
          </a:p>
          <a:p>
            <a:r>
              <a:rPr lang="en-US" dirty="0" err="1"/>
              <a:t>PrWr</a:t>
            </a:r>
            <a:r>
              <a:rPr lang="en-US" dirty="0"/>
              <a:t>: The processor requests to </a:t>
            </a:r>
            <a:r>
              <a:rPr lang="en-US" b="1" dirty="0"/>
              <a:t>write</a:t>
            </a:r>
            <a:r>
              <a:rPr lang="en-US" dirty="0"/>
              <a:t> a Cache block</a:t>
            </a:r>
          </a:p>
          <a:p>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r>
              <a:rPr lang="en-US" dirty="0"/>
              <a:t>Bus side requests are the following: </a:t>
            </a:r>
          </a:p>
          <a:p>
            <a:r>
              <a:rPr lang="en-US" dirty="0" err="1"/>
              <a:t>BusRd</a:t>
            </a:r>
            <a:r>
              <a:rPr lang="en-US" dirty="0"/>
              <a:t>: Snooped request that indicates there is a </a:t>
            </a:r>
            <a:r>
              <a:rPr lang="en-US" b="1" dirty="0"/>
              <a:t>read</a:t>
            </a:r>
            <a:r>
              <a:rPr lang="en-US" dirty="0"/>
              <a:t> request to a Cache block </a:t>
            </a:r>
            <a:r>
              <a:rPr lang="en-US" dirty="0" smtClean="0"/>
              <a:t>from </a:t>
            </a:r>
            <a:r>
              <a:rPr lang="en-US" dirty="0"/>
              <a:t>processor</a:t>
            </a:r>
          </a:p>
          <a:p>
            <a:r>
              <a:rPr lang="en-US" dirty="0" err="1"/>
              <a:t>BusRdX</a:t>
            </a:r>
            <a:r>
              <a:rPr lang="en-US" dirty="0"/>
              <a:t>: Snooped request that indicates there is a </a:t>
            </a:r>
            <a:r>
              <a:rPr lang="en-US" b="1" dirty="0"/>
              <a:t>write</a:t>
            </a:r>
            <a:r>
              <a:rPr lang="en-US" dirty="0"/>
              <a:t> request to a Cache block from </a:t>
            </a:r>
            <a:r>
              <a:rPr lang="en-US" dirty="0" smtClean="0"/>
              <a:t>processor </a:t>
            </a:r>
            <a:r>
              <a:rPr lang="en-US" dirty="0"/>
              <a:t>which </a:t>
            </a:r>
            <a:r>
              <a:rPr lang="en-US" b="1" dirty="0"/>
              <a:t>doesn't already have the block.</a:t>
            </a:r>
            <a:endParaRPr lang="en-US" dirty="0"/>
          </a:p>
          <a:p>
            <a:r>
              <a:rPr lang="en-US" dirty="0" err="1"/>
              <a:t>BusUpgr</a:t>
            </a:r>
            <a:r>
              <a:rPr lang="en-US" dirty="0"/>
              <a:t>: Snooped request that indicates that there is a write request to a Cache </a:t>
            </a:r>
            <a:r>
              <a:rPr lang="en-US" dirty="0" smtClean="0"/>
              <a:t>block by </a:t>
            </a:r>
            <a:r>
              <a:rPr lang="en-US" dirty="0"/>
              <a:t>processor but that processor already has that </a:t>
            </a:r>
            <a:r>
              <a:rPr lang="en-US" b="1" dirty="0"/>
              <a:t>Cache block resident in its Cache</a:t>
            </a:r>
            <a:r>
              <a:rPr lang="en-US" dirty="0"/>
              <a:t>.</a:t>
            </a:r>
          </a:p>
          <a:p>
            <a:r>
              <a:rPr lang="en-US" dirty="0"/>
              <a:t>Flush: Snooped request that indicates that an entire cache block is written back to the main memory by </a:t>
            </a:r>
            <a:r>
              <a:rPr lang="en-US" dirty="0" smtClean="0"/>
              <a:t>processor</a:t>
            </a:r>
            <a:r>
              <a:rPr lang="en-US" dirty="0"/>
              <a:t>.</a:t>
            </a:r>
          </a:p>
          <a:p>
            <a:r>
              <a:rPr lang="en-US" dirty="0" err="1"/>
              <a:t>FlushOpt</a:t>
            </a:r>
            <a:r>
              <a:rPr lang="en-US" dirty="0"/>
              <a:t>: Snooped request that indicates that an entire cache block is posted on the bus in order to supply it to another processor(Cache to Cache transfers).</a:t>
            </a:r>
          </a:p>
          <a:p>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State Transitions and response to various Processor Operations </a:t>
            </a:r>
          </a:p>
        </p:txBody>
      </p:sp>
      <p:pic>
        <p:nvPicPr>
          <p:cNvPr id="1026" name="Picture 2"/>
          <p:cNvPicPr>
            <a:picLocks noGrp="1" noChangeAspect="1" noChangeArrowheads="1"/>
          </p:cNvPicPr>
          <p:nvPr>
            <p:ph idx="1"/>
          </p:nvPr>
        </p:nvPicPr>
        <p:blipFill>
          <a:blip r:embed="rId2"/>
          <a:srcRect/>
          <a:stretch>
            <a:fillRect/>
          </a:stretch>
        </p:blipFill>
        <p:spPr bwMode="auto">
          <a:xfrm>
            <a:off x="457200" y="1643051"/>
            <a:ext cx="8229600" cy="3595322"/>
          </a:xfrm>
          <a:prstGeom prst="rect">
            <a:avLst/>
          </a:prstGeom>
          <a:noFill/>
          <a:ln w="9525">
            <a:noFill/>
            <a:miter lim="800000"/>
            <a:headEnd/>
            <a:tailEnd/>
          </a:ln>
          <a:effectLst/>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p:cNvPicPr>
            <a:picLocks noGrp="1" noChangeAspect="1" noChangeArrowheads="1"/>
          </p:cNvPicPr>
          <p:nvPr>
            <p:ph idx="1"/>
          </p:nvPr>
        </p:nvPicPr>
        <p:blipFill>
          <a:blip r:embed="rId2"/>
          <a:srcRect/>
          <a:stretch>
            <a:fillRect/>
          </a:stretch>
        </p:blipFill>
        <p:spPr bwMode="auto">
          <a:xfrm>
            <a:off x="457200" y="2214554"/>
            <a:ext cx="8229600" cy="2511643"/>
          </a:xfrm>
          <a:prstGeom prst="rect">
            <a:avLst/>
          </a:prstGeom>
          <a:noFill/>
          <a:ln w="9525">
            <a:noFill/>
            <a:miter lim="800000"/>
            <a:headEnd/>
            <a:tailEnd/>
          </a:ln>
          <a:effectLst/>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4" name="Picture 2"/>
          <p:cNvPicPr>
            <a:picLocks noGrp="1" noChangeAspect="1" noChangeArrowheads="1"/>
          </p:cNvPicPr>
          <p:nvPr>
            <p:ph idx="1"/>
          </p:nvPr>
        </p:nvPicPr>
        <p:blipFill>
          <a:blip r:embed="rId2"/>
          <a:srcRect/>
          <a:stretch>
            <a:fillRect/>
          </a:stretch>
        </p:blipFill>
        <p:spPr bwMode="auto">
          <a:xfrm>
            <a:off x="457200" y="1285860"/>
            <a:ext cx="8229600" cy="4189193"/>
          </a:xfrm>
          <a:prstGeom prst="rect">
            <a:avLst/>
          </a:prstGeom>
          <a:noFill/>
          <a:ln w="9525">
            <a:noFill/>
            <a:miter lim="800000"/>
            <a:headEnd/>
            <a:tailEnd/>
          </a:ln>
          <a:effectLst/>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buNone/>
            </a:pPr>
            <a:r>
              <a:rPr lang="en-US" b="1" dirty="0"/>
              <a:t>Illustration of MESI protocol operations</a:t>
            </a:r>
          </a:p>
          <a:p>
            <a:r>
              <a:rPr lang="en-US" sz="1600" dirty="0"/>
              <a:t>Let us assume that the following stream of read/write references. All the references are to the same location and the digit refers to the processor issuing the reference. </a:t>
            </a:r>
          </a:p>
          <a:p>
            <a:r>
              <a:rPr lang="en-US" sz="1600" dirty="0"/>
              <a:t>The stream is : R1, W1, R3, W3, R1, R3, R2. </a:t>
            </a:r>
          </a:p>
          <a:p>
            <a:r>
              <a:rPr lang="en-US" sz="1600" dirty="0"/>
              <a:t>Initially it is assumed that all the caches are empty. </a:t>
            </a:r>
          </a:p>
          <a:p>
            <a:pPr lvl="1"/>
            <a:endParaRPr lang="en-US" dirty="0"/>
          </a:p>
        </p:txBody>
      </p:sp>
      <p:pic>
        <p:nvPicPr>
          <p:cNvPr id="4099" name="Picture 3"/>
          <p:cNvPicPr>
            <a:picLocks noChangeAspect="1" noChangeArrowheads="1"/>
          </p:cNvPicPr>
          <p:nvPr/>
        </p:nvPicPr>
        <p:blipFill>
          <a:blip r:embed="rId2"/>
          <a:srcRect/>
          <a:stretch>
            <a:fillRect/>
          </a:stretch>
        </p:blipFill>
        <p:spPr bwMode="auto">
          <a:xfrm>
            <a:off x="1571604" y="3214686"/>
            <a:ext cx="6172200" cy="3314700"/>
          </a:xfrm>
          <a:prstGeom prst="rect">
            <a:avLst/>
          </a:prstGeom>
          <a:noFill/>
          <a:ln w="9525">
            <a:noFill/>
            <a:miter lim="800000"/>
            <a:headEnd/>
            <a:tailEnd/>
          </a:ln>
          <a:effectLst/>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dirty="0"/>
              <a:t>Step 1: As the cache is initially empty, so the main memory provides P1 with the block and it becomes exclusive state. </a:t>
            </a:r>
          </a:p>
          <a:p>
            <a:r>
              <a:rPr lang="en-US" dirty="0"/>
              <a:t>Step 2: As the block is already present in the cache and in an exclusive state so it directly modifies that without any bus instruction. The block is now in a modified state. </a:t>
            </a:r>
          </a:p>
          <a:p>
            <a:r>
              <a:rPr lang="en-US" dirty="0"/>
              <a:t>Step 3: In this step, a </a:t>
            </a:r>
            <a:r>
              <a:rPr lang="en-US" dirty="0" err="1"/>
              <a:t>BusRd</a:t>
            </a:r>
            <a:r>
              <a:rPr lang="en-US" dirty="0"/>
              <a:t> is posted on the bus and the snooper on P1 senses this. It then flushes the data and changes its state to shared. The block on P3 also changes its state to shared as it has received data from another cache. There is no main memory access here. </a:t>
            </a:r>
          </a:p>
          <a:p>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r>
              <a:rPr lang="en-US" dirty="0"/>
              <a:t>Step 4: Here a </a:t>
            </a:r>
            <a:r>
              <a:rPr lang="en-US" dirty="0" err="1"/>
              <a:t>BusUpgr</a:t>
            </a:r>
            <a:r>
              <a:rPr lang="en-US" dirty="0"/>
              <a:t> is posted on the bus and the snooper on P1 senses this and invalidates the block as it is going to be modified by another cache. P3 then changes its block state to modified. </a:t>
            </a:r>
          </a:p>
          <a:p>
            <a:r>
              <a:rPr lang="en-US" dirty="0"/>
              <a:t>Step 5: As the current state is invalid, thus it will post a </a:t>
            </a:r>
            <a:r>
              <a:rPr lang="en-US" dirty="0" err="1"/>
              <a:t>BusRd</a:t>
            </a:r>
            <a:r>
              <a:rPr lang="en-US" dirty="0"/>
              <a:t> on the bus. The snooper at P3 will sense this and so will flush the data out. The state of the both the blocks on P1 and P3 will become shared now. Notice that this is when even the main memory will be updated with the previously modified data. </a:t>
            </a:r>
          </a:p>
          <a:p>
            <a:r>
              <a:rPr lang="en-US" dirty="0"/>
              <a:t>Step 6: There is a hit in the cache and it is in the shared state so no bus request is made here. </a:t>
            </a:r>
          </a:p>
          <a:p>
            <a:r>
              <a:rPr lang="en-US" dirty="0"/>
              <a:t>Step 7: There is cache miss on P2 and a </a:t>
            </a:r>
            <a:r>
              <a:rPr lang="en-US" dirty="0" err="1"/>
              <a:t>BusRd</a:t>
            </a:r>
            <a:r>
              <a:rPr lang="en-US" dirty="0"/>
              <a:t> is posted. The snooper on P1 and P3 sense this and both will attempt a flush. Whichever gets access of the bus first will do that operation. </a:t>
            </a:r>
          </a:p>
          <a:p>
            <a:pPr>
              <a:buNone/>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Hardware Parallelism</a:t>
            </a:r>
          </a:p>
        </p:txBody>
      </p:sp>
      <p:sp>
        <p:nvSpPr>
          <p:cNvPr id="3" name="Content Placeholder 2"/>
          <p:cNvSpPr>
            <a:spLocks noGrp="1"/>
          </p:cNvSpPr>
          <p:nvPr>
            <p:ph idx="1"/>
          </p:nvPr>
        </p:nvSpPr>
        <p:spPr/>
        <p:txBody>
          <a:bodyPr>
            <a:normAutofit fontScale="77500" lnSpcReduction="20000"/>
          </a:bodyPr>
          <a:lstStyle/>
          <a:p>
            <a:pPr algn="just"/>
            <a:r>
              <a:rPr lang="en-US" dirty="0"/>
              <a:t>One way to characterize the parallelism in a processor is by the number of instruction issues per machine cycle.</a:t>
            </a:r>
          </a:p>
          <a:p>
            <a:pPr algn="just"/>
            <a:r>
              <a:rPr lang="en-US" dirty="0"/>
              <a:t> If a processor issues k instructions per machine cycle, then it is called a </a:t>
            </a:r>
            <a:r>
              <a:rPr lang="en-US" b="1" dirty="0"/>
              <a:t>k-issue processor.</a:t>
            </a:r>
          </a:p>
          <a:p>
            <a:pPr algn="just"/>
            <a:r>
              <a:rPr lang="en-US" dirty="0"/>
              <a:t> In a modern processor, two or more instructions can be issued per machine cycle.</a:t>
            </a:r>
          </a:p>
          <a:p>
            <a:pPr algn="just"/>
            <a:r>
              <a:rPr lang="en-US" dirty="0"/>
              <a:t> A conventional processor takes one or more machine cycles to issue a single instruction. These types of processors are called </a:t>
            </a:r>
            <a:r>
              <a:rPr lang="en-US" b="1" dirty="0"/>
              <a:t>one-issue machines, with a single instruction pipeline in the processor.</a:t>
            </a:r>
          </a:p>
          <a:p>
            <a:pPr algn="just"/>
            <a:r>
              <a:rPr lang="en-US" dirty="0"/>
              <a:t> A multiprocessor system which built n k-issue processors should be able to handle a maximum of </a:t>
            </a:r>
            <a:r>
              <a:rPr lang="en-US" dirty="0" err="1"/>
              <a:t>nk</a:t>
            </a:r>
            <a:r>
              <a:rPr lang="en-US" dirty="0"/>
              <a:t> threads of instructions simultaneously</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Grp="1" noChangeAspect="1" noChangeArrowheads="1"/>
          </p:cNvPicPr>
          <p:nvPr>
            <p:ph idx="1"/>
          </p:nvPr>
        </p:nvPicPr>
        <p:blipFill>
          <a:blip r:embed="rId2"/>
          <a:srcRect/>
          <a:stretch>
            <a:fillRect/>
          </a:stretch>
        </p:blipFill>
        <p:spPr bwMode="auto">
          <a:xfrm>
            <a:off x="1785918" y="1600200"/>
            <a:ext cx="5072098" cy="4525963"/>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Parallelism</a:t>
            </a:r>
          </a:p>
        </p:txBody>
      </p:sp>
      <p:sp>
        <p:nvSpPr>
          <p:cNvPr id="3" name="Content Placeholder 2"/>
          <p:cNvSpPr>
            <a:spLocks noGrp="1"/>
          </p:cNvSpPr>
          <p:nvPr>
            <p:ph idx="1"/>
          </p:nvPr>
        </p:nvSpPr>
        <p:spPr/>
        <p:txBody>
          <a:bodyPr>
            <a:normAutofit fontScale="85000" lnSpcReduction="20000"/>
          </a:bodyPr>
          <a:lstStyle/>
          <a:p>
            <a:pPr algn="just"/>
            <a:r>
              <a:rPr lang="en-US" dirty="0"/>
              <a:t>It is defined  by  the  control and data dependence of programs.</a:t>
            </a:r>
          </a:p>
          <a:p>
            <a:pPr algn="just"/>
            <a:r>
              <a:rPr lang="en-US" dirty="0"/>
              <a:t>The  degree of parallelism is revealed in the program flow graph.</a:t>
            </a:r>
          </a:p>
          <a:p>
            <a:pPr algn="just"/>
            <a:r>
              <a:rPr lang="en-US" dirty="0"/>
              <a:t>Software parallelism is a function of algorithm, programming style, and compiler optimization.</a:t>
            </a:r>
          </a:p>
          <a:p>
            <a:pPr algn="just"/>
            <a:r>
              <a:rPr lang="en-US" dirty="0"/>
              <a:t>The program flow graph displays the patterns of simultaneously executable operations.  </a:t>
            </a:r>
          </a:p>
          <a:p>
            <a:pPr algn="just"/>
            <a:r>
              <a:rPr lang="en-US" dirty="0"/>
              <a:t>Parallelism in a program varies during the execution period .</a:t>
            </a:r>
          </a:p>
          <a:p>
            <a:pPr algn="just"/>
            <a:r>
              <a:rPr lang="en-US" dirty="0"/>
              <a:t>It limits the sustained performance of the processor.</a:t>
            </a:r>
          </a:p>
        </p:txBody>
      </p:sp>
    </p:spTree>
    <p:extLst>
      <p:ext uri="{BB962C8B-B14F-4D97-AF65-F5344CB8AC3E}">
        <p14:creationId xmlns:p14="http://schemas.microsoft.com/office/powerpoint/2010/main" val="4206744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6230</TotalTime>
  <Words>4019</Words>
  <Application>Microsoft Office PowerPoint</Application>
  <PresentationFormat>On-screen Show (4:3)</PresentationFormat>
  <Paragraphs>562</Paragraphs>
  <Slides>80</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80</vt:i4>
      </vt:variant>
    </vt:vector>
  </HeadingPairs>
  <TitlesOfParts>
    <vt:vector size="85" baseType="lpstr">
      <vt:lpstr>Arial</vt:lpstr>
      <vt:lpstr>Calibri</vt:lpstr>
      <vt:lpstr>Times New Roman</vt:lpstr>
      <vt:lpstr>Wingdings</vt:lpstr>
      <vt:lpstr>Office Theme</vt:lpstr>
      <vt:lpstr>UNIT IV Parallelism </vt:lpstr>
      <vt:lpstr>Contents</vt:lpstr>
      <vt:lpstr>Parallelism</vt:lpstr>
      <vt:lpstr>Goals of parallelism: </vt:lpstr>
      <vt:lpstr>Applications of Parallelism</vt:lpstr>
      <vt:lpstr> </vt:lpstr>
      <vt:lpstr>Types of parallelism</vt:lpstr>
      <vt:lpstr>Hardware Parallelism</vt:lpstr>
      <vt:lpstr>Software Parallelism</vt:lpstr>
      <vt:lpstr>PowerPoint Presentation</vt:lpstr>
      <vt:lpstr>PowerPoint Presentation</vt:lpstr>
      <vt:lpstr>PowerPoint Presentation</vt:lpstr>
      <vt:lpstr>PowerPoint Presentation</vt:lpstr>
      <vt:lpstr>PowerPoint Presentation</vt:lpstr>
      <vt:lpstr>PowerPoint Presentation</vt:lpstr>
      <vt:lpstr>Software Parallelism - types</vt:lpstr>
      <vt:lpstr>Instruction level parallelism</vt:lpstr>
      <vt:lpstr>Eg. Instruction level parallelism</vt:lpstr>
      <vt:lpstr>PowerPoint Presentation</vt:lpstr>
      <vt:lpstr>Data-level parallelism (DLP) </vt:lpstr>
      <vt:lpstr>DLP - example</vt:lpstr>
      <vt:lpstr>DLP in Adding elements of array</vt:lpstr>
      <vt:lpstr>DLP in matrix multiplication</vt:lpstr>
      <vt:lpstr> Flynn’s Classification </vt:lpstr>
      <vt:lpstr> Flynn’s Classification </vt:lpstr>
      <vt:lpstr>Flynn’s Classification </vt:lpstr>
      <vt:lpstr>SISD</vt:lpstr>
      <vt:lpstr>SIMD</vt:lpstr>
      <vt:lpstr>MISD</vt:lpstr>
      <vt:lpstr>MIMD</vt:lpstr>
      <vt:lpstr>Memory in Multiprocessor System</vt:lpstr>
      <vt:lpstr>Shared memory multiprocessors  </vt:lpstr>
      <vt:lpstr> Uniform Memory Access (UMA)   </vt:lpstr>
      <vt:lpstr>Non-Uniform Memory Access (NUMA)</vt:lpstr>
      <vt:lpstr>PowerPoint Presentation</vt:lpstr>
      <vt:lpstr>Shared Memory</vt:lpstr>
      <vt:lpstr>Distributed memory systems</vt:lpstr>
      <vt:lpstr>Hardware Multithreading</vt:lpstr>
      <vt:lpstr>Fine grained multi threading</vt:lpstr>
      <vt:lpstr>Coarse grained multi threading</vt:lpstr>
      <vt:lpstr>Comparison</vt:lpstr>
      <vt:lpstr>Single-core computer</vt:lpstr>
      <vt:lpstr>PowerPoint Presentation</vt:lpstr>
      <vt:lpstr>Multi-core architectures</vt:lpstr>
      <vt:lpstr>Multi-core CPU chip</vt:lpstr>
      <vt:lpstr>The cores run in parallel</vt:lpstr>
      <vt:lpstr>Within each core, threads are time-sliced  (just like on a uniprocessor)</vt:lpstr>
      <vt:lpstr>The memory hierarchy</vt:lpstr>
      <vt:lpstr>“Fish” machines</vt:lpstr>
      <vt:lpstr>Designs with private L2 caches</vt:lpstr>
      <vt:lpstr>Private vs shared caches?</vt:lpstr>
      <vt:lpstr>Private vs shared caches</vt:lpstr>
      <vt:lpstr>The cache coherence problem</vt:lpstr>
      <vt:lpstr>The cache coherence problem</vt:lpstr>
      <vt:lpstr>The cache coherence problem</vt:lpstr>
      <vt:lpstr>The cache coherence problem</vt:lpstr>
      <vt:lpstr>The cache coherence problem</vt:lpstr>
      <vt:lpstr>The cache coherence problem</vt:lpstr>
      <vt:lpstr>Solutions for cache coherence</vt:lpstr>
      <vt:lpstr>Inter-core bus</vt:lpstr>
      <vt:lpstr>Invalidation protocol with snooping</vt:lpstr>
      <vt:lpstr>Bus Snooping</vt:lpstr>
      <vt:lpstr>The cache coherence problem</vt:lpstr>
      <vt:lpstr>The cache coherence problem</vt:lpstr>
      <vt:lpstr>The cache coherence problem</vt:lpstr>
      <vt:lpstr>The cache coherence problem</vt:lpstr>
      <vt:lpstr>Alternative to invalidate protocol:  update protocol Core 1 writes x=21660:</vt:lpstr>
      <vt:lpstr>Invalidation vs update</vt:lpstr>
      <vt:lpstr>MESI Protocol</vt:lpstr>
      <vt:lpstr>PowerPoint Presentation</vt:lpstr>
      <vt:lpstr>MESI Protocol </vt:lpstr>
      <vt:lpstr>Operation </vt:lpstr>
      <vt:lpstr>PowerPoint Presentation</vt:lpstr>
      <vt:lpstr>State Transitions and response to various Processor Operations </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srividhya</dc:creator>
  <cp:lastModifiedBy>USER</cp:lastModifiedBy>
  <cp:revision>181</cp:revision>
  <dcterms:created xsi:type="dcterms:W3CDTF">2019-09-02T06:38:12Z</dcterms:created>
  <dcterms:modified xsi:type="dcterms:W3CDTF">2021-12-20T08:13:45Z</dcterms:modified>
</cp:coreProperties>
</file>