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Lst>
  <p:sldSz cy="6858000" cx="9144000"/>
  <p:notesSz cx="6858000" cy="9144000"/>
  <p:embeddedFontLst>
    <p:embeddedFont>
      <p:font typeface="Arimo"/>
      <p:regular r:id="rId173"/>
      <p:bold r:id="rId174"/>
      <p:italic r:id="rId175"/>
      <p:boldItalic r:id="rId176"/>
    </p:embeddedFont>
    <p:embeddedFont>
      <p:font typeface="Tahoma"/>
      <p:regular r:id="rId177"/>
      <p:bold r:id="rId178"/>
    </p:embeddedFont>
    <p:embeddedFont>
      <p:font typeface="Quattrocento Sans"/>
      <p:regular r:id="rId179"/>
      <p:bold r:id="rId180"/>
      <p:italic r:id="rId181"/>
      <p:boldItalic r:id="rId1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7D5133-1D4C-4D7E-B609-706A65B7A8D9}">
  <a:tblStyle styleId="{E17D5133-1D4C-4D7E-B609-706A65B7A8D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182" Type="http://schemas.openxmlformats.org/officeDocument/2006/relationships/font" Target="fonts/QuattrocentoSans-boldItalic.fntdata"/><Relationship Id="rId35" Type="http://schemas.openxmlformats.org/officeDocument/2006/relationships/slide" Target="slides/slide29.xml"/><Relationship Id="rId181" Type="http://schemas.openxmlformats.org/officeDocument/2006/relationships/font" Target="fonts/QuattrocentoSans-italic.fntdata"/><Relationship Id="rId34" Type="http://schemas.openxmlformats.org/officeDocument/2006/relationships/slide" Target="slides/slide28.xml"/><Relationship Id="rId180" Type="http://schemas.openxmlformats.org/officeDocument/2006/relationships/font" Target="fonts/QuattrocentoSans-bold.fntdata"/><Relationship Id="rId37" Type="http://schemas.openxmlformats.org/officeDocument/2006/relationships/slide" Target="slides/slide31.xml"/><Relationship Id="rId176" Type="http://schemas.openxmlformats.org/officeDocument/2006/relationships/font" Target="fonts/Arimo-boldItalic.fntdata"/><Relationship Id="rId36" Type="http://schemas.openxmlformats.org/officeDocument/2006/relationships/slide" Target="slides/slide30.xml"/><Relationship Id="rId175" Type="http://schemas.openxmlformats.org/officeDocument/2006/relationships/font" Target="fonts/Arimo-italic.fntdata"/><Relationship Id="rId39" Type="http://schemas.openxmlformats.org/officeDocument/2006/relationships/slide" Target="slides/slide33.xml"/><Relationship Id="rId174" Type="http://schemas.openxmlformats.org/officeDocument/2006/relationships/font" Target="fonts/Arimo-bold.fntdata"/><Relationship Id="rId38" Type="http://schemas.openxmlformats.org/officeDocument/2006/relationships/slide" Target="slides/slide32.xml"/><Relationship Id="rId173" Type="http://schemas.openxmlformats.org/officeDocument/2006/relationships/font" Target="fonts/Arimo-regular.fntdata"/><Relationship Id="rId179" Type="http://schemas.openxmlformats.org/officeDocument/2006/relationships/font" Target="fonts/QuattrocentoSans-regular.fntdata"/><Relationship Id="rId178" Type="http://schemas.openxmlformats.org/officeDocument/2006/relationships/font" Target="fonts/Tahoma-bold.fntdata"/><Relationship Id="rId177" Type="http://schemas.openxmlformats.org/officeDocument/2006/relationships/font" Target="fonts/Tahoma-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9" name="Google Shape;1079;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5" name="Google Shape;1085;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6" name="Google Shape;1096;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7" name="Google Shape;1107;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1" name="Google Shape;1121;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0" name="Google Shape;1130;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0" name="Google Shape;1150;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3" name="Google Shape;1163;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5" name="Google Shape;1175;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1" name="Google Shape;1191;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0" name="Google Shape;1200;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7" name="Google Shape;1217;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9" name="Google Shape;122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7" name="Google Shape;1247;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6" name="Google Shape;1276;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4" name="Google Shape;1284;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3" name="Google Shape;1293;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2" name="Google Shape;1302;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2" name="Google Shape;1312;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1" name="Google Shape;1321;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0" name="Google Shape;1330;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9" name="Google Shape;1339;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0" name="Google Shape;1350;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6" name="Google Shape;1356;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5" name="Google Shape;1365;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7" name="Google Shape;1377;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7" name="Google Shape;1397;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7" name="Google Shape;1417;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7" name="Google Shape;1437;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8" name="Google Shape;1448;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p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0" name="Google Shape;1460;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0" name="Google Shape;1470;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0" name="Google Shape;1480;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p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1" name="Google Shape;1491;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p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0" name="Google Shape;1500;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9" name="Google Shape;1509;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9" name="Google Shape;1519;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8" name="Google Shape;1528;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7" name="Google Shape;1537;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6" name="Google Shape;1546;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5" name="Google Shape;1555;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p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4" name="Google Shape;1564;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p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3" name="Google Shape;1573;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p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3" name="Google Shape;1583;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p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2" name="Google Shape;1592;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p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2" name="Google Shape;1602;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1" name="Google Shape;1611;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p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0" name="Google Shape;1620;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8" name="Google Shape;1628;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p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3" name="Google Shape;1633;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p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8" name="Google Shape;1638;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p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3" name="Google Shape;1643;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p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2" name="Google Shape;1652;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p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7" name="Google Shape;1657;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p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4" name="Google Shape;1664;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p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9" name="Google Shape;1669;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p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4" name="Google Shape;1674;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p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7" name="Google Shape;1687;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p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2" name="Google Shape;1692;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p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3" name="Google Shape;1703;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p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4" name="Google Shape;1714;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p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4" name="Google Shape;1724;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1" name="Google Shape;1731;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p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2" name="Google Shape;1742;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p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9" name="Google Shape;1749;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p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0" name="Google Shape;1760;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8:notes"/>
          <p:cNvSpPr txBox="1"/>
          <p:nvPr>
            <p:ph idx="1" type="body"/>
          </p:nvPr>
        </p:nvSpPr>
        <p:spPr>
          <a:xfrm>
            <a:off x="974725" y="2606675"/>
            <a:ext cx="7804150" cy="2468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62:notes"/>
          <p:cNvSpPr/>
          <p:nvPr>
            <p:ph idx="2" type="sldImg"/>
          </p:nvPr>
        </p:nvSpPr>
        <p:spPr>
          <a:xfrm>
            <a:off x="1222375" y="715963"/>
            <a:ext cx="4705350" cy="35290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p62:notes"/>
          <p:cNvSpPr txBox="1"/>
          <p:nvPr>
            <p:ph idx="1" type="body"/>
          </p:nvPr>
        </p:nvSpPr>
        <p:spPr>
          <a:xfrm>
            <a:off x="954088" y="4487863"/>
            <a:ext cx="5241925" cy="42529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4" name="Google Shape;85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4" name="Google Shape;1014;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4" name="Google Shape;1024;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4" name="Google Shape;1034;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chemeClr val="dk1"/>
                </a:solidFill>
                <a:latin typeface="Times New Roman"/>
                <a:ea typeface="Times New Roman"/>
                <a:cs typeface="Times New Roman"/>
                <a:sym typeface="Times New Roman"/>
              </a:rPr>
              <a:t>‹#›</a:t>
            </a:fld>
            <a:endParaRPr sz="1100">
              <a:solidFill>
                <a:schemeClr val="dk1"/>
              </a:solidFill>
              <a:latin typeface="Times New Roman"/>
              <a:ea typeface="Times New Roman"/>
              <a:cs typeface="Times New Roman"/>
              <a:sym typeface="Times New Roman"/>
            </a:endParaRPr>
          </a:p>
        </p:txBody>
      </p:sp>
      <p:sp>
        <p:nvSpPr>
          <p:cNvPr id="1067" name="Google Shape;1067;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8" name="Google Shape;1068;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ngfind.com-kingpin-png-4152286 (1).png" id="21" name="Google Shape;21;p2"/>
          <p:cNvPicPr preferRelativeResize="0"/>
          <p:nvPr/>
        </p:nvPicPr>
        <p:blipFill rotWithShape="1">
          <a:blip r:embed="rId2">
            <a:alphaModFix/>
          </a:blip>
          <a:srcRect b="0" l="0" r="0" t="0"/>
          <a:stretch/>
        </p:blipFill>
        <p:spPr>
          <a:xfrm>
            <a:off x="4953000" y="457200"/>
            <a:ext cx="1219200" cy="533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0" name="Google Shape;70;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p:nvPr>
            <p:ph idx="2" type="pic"/>
          </p:nvPr>
        </p:nvSpPr>
        <p:spPr>
          <a:xfrm>
            <a:off x="1792288" y="612775"/>
            <a:ext cx="5486400" cy="4114800"/>
          </a:xfrm>
          <a:prstGeom prst="rect">
            <a:avLst/>
          </a:prstGeom>
          <a:noFill/>
          <a:ln>
            <a:noFill/>
          </a:ln>
        </p:spPr>
      </p:sp>
      <p:sp>
        <p:nvSpPr>
          <p:cNvPr id="77" name="Google Shape;77;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28" name="Shape 2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2" name="Google Shape;32;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40" name="Shape 40"/>
        <p:cNvGrpSpPr/>
        <p:nvPr/>
      </p:nvGrpSpPr>
      <p:grpSpPr>
        <a:xfrm>
          <a:off x="0" y="0"/>
          <a:ext cx="0" cy="0"/>
          <a:chOff x="0" y="0"/>
          <a:chExt cx="0" cy="0"/>
        </a:xfrm>
      </p:grpSpPr>
      <p:sp>
        <p:nvSpPr>
          <p:cNvPr id="41" name="Google Shape;41;p7"/>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685800" y="1066800"/>
            <a:ext cx="3848100" cy="4876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7"/>
          <p:cNvSpPr txBox="1"/>
          <p:nvPr>
            <p:ph idx="2" type="body"/>
          </p:nvPr>
        </p:nvSpPr>
        <p:spPr>
          <a:xfrm>
            <a:off x="4686300" y="1066800"/>
            <a:ext cx="3848100" cy="4876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7"/>
          <p:cNvSpPr txBox="1"/>
          <p:nvPr>
            <p:ph idx="11" type="ftr"/>
          </p:nvPr>
        </p:nvSpPr>
        <p:spPr>
          <a:xfrm>
            <a:off x="2362200" y="6400800"/>
            <a:ext cx="4038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9" name="Google Shape;49;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5" name="Google Shape;55;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 Id="rId3" Type="http://schemas.openxmlformats.org/officeDocument/2006/relationships/image" Target="../media/image32.png"/><Relationship Id="rId4" Type="http://schemas.openxmlformats.org/officeDocument/2006/relationships/image" Target="../media/image43.png"/><Relationship Id="rId9" Type="http://schemas.openxmlformats.org/officeDocument/2006/relationships/image" Target="../media/image1.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42.png"/><Relationship Id="rId8" Type="http://schemas.openxmlformats.org/officeDocument/2006/relationships/image" Target="../media/image3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 Id="rId3" Type="http://schemas.openxmlformats.org/officeDocument/2006/relationships/image" Target="../media/image45.png"/><Relationship Id="rId4" Type="http://schemas.openxmlformats.org/officeDocument/2006/relationships/image" Target="../media/image35.png"/><Relationship Id="rId9" Type="http://schemas.openxmlformats.org/officeDocument/2006/relationships/image" Target="../media/image1.png"/><Relationship Id="rId5" Type="http://schemas.openxmlformats.org/officeDocument/2006/relationships/image" Target="../media/image41.png"/><Relationship Id="rId6" Type="http://schemas.openxmlformats.org/officeDocument/2006/relationships/image" Target="../media/image34.png"/><Relationship Id="rId7" Type="http://schemas.openxmlformats.org/officeDocument/2006/relationships/image" Target="../media/image47.png"/><Relationship Id="rId8" Type="http://schemas.openxmlformats.org/officeDocument/2006/relationships/image" Target="../media/image3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8.xml"/><Relationship Id="rId3" Type="http://schemas.openxmlformats.org/officeDocument/2006/relationships/image" Target="../media/image39.png"/><Relationship Id="rId4" Type="http://schemas.openxmlformats.org/officeDocument/2006/relationships/image" Target="../media/image50.png"/><Relationship Id="rId9" Type="http://schemas.openxmlformats.org/officeDocument/2006/relationships/image" Target="../media/image1.png"/><Relationship Id="rId5" Type="http://schemas.openxmlformats.org/officeDocument/2006/relationships/image" Target="../media/image40.png"/><Relationship Id="rId6" Type="http://schemas.openxmlformats.org/officeDocument/2006/relationships/image" Target="../media/image37.png"/><Relationship Id="rId7" Type="http://schemas.openxmlformats.org/officeDocument/2006/relationships/image" Target="../media/image44.png"/><Relationship Id="rId8" Type="http://schemas.openxmlformats.org/officeDocument/2006/relationships/image" Target="../media/image4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57.jpg"/><Relationship Id="rId4"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3.xml"/><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46.png"/><Relationship Id="rId4"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49.png"/><Relationship Id="rId4"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52.png"/><Relationship Id="rId4"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54.png"/><Relationship Id="rId4"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51.png"/><Relationship Id="rId4"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 Id="rId3" Type="http://schemas.openxmlformats.org/officeDocument/2006/relationships/image" Target="../media/image53.png"/><Relationship Id="rId4"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56.png"/><Relationship Id="rId4"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7.xml"/><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about:blank"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hyperlink" Target="https://beginnersbook.com/2017/08/cpp-variables/" TargetMode="Externa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 Id="rId3" Type="http://schemas.openxmlformats.org/officeDocument/2006/relationships/image" Target="../media/image1.png"/><Relationship Id="rId4" Type="http://schemas.openxmlformats.org/officeDocument/2006/relationships/image" Target="../media/image5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3.png"/><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4.png"/><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30.png"/><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9.png"/><Relationship Id="rId4"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5"/>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9" name="Google Shape;99;p15"/>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pngfind.com-kingpin-png-4152286 (1).png" id="100" name="Google Shape;100;p15"/>
          <p:cNvPicPr preferRelativeResize="0"/>
          <p:nvPr/>
        </p:nvPicPr>
        <p:blipFill rotWithShape="1">
          <a:blip r:embed="rId3">
            <a:alphaModFix/>
          </a:blip>
          <a:srcRect b="0" l="0" r="0" t="0"/>
          <a:stretch/>
        </p:blipFill>
        <p:spPr>
          <a:xfrm>
            <a:off x="4953000" y="457200"/>
            <a:ext cx="1219200" cy="533400"/>
          </a:xfrm>
          <a:prstGeom prst="rect">
            <a:avLst/>
          </a:prstGeom>
          <a:noFill/>
          <a:ln>
            <a:noFill/>
          </a:ln>
        </p:spPr>
      </p:pic>
      <p:sp>
        <p:nvSpPr>
          <p:cNvPr id="101" name="Google Shape;101;p15"/>
          <p:cNvSpPr/>
          <p:nvPr/>
        </p:nvSpPr>
        <p:spPr>
          <a:xfrm>
            <a:off x="1524000" y="1905000"/>
            <a:ext cx="5791200"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18CSC202J - OBJECT ORIENTED DESIGN AND PROGRAMMING</a:t>
            </a:r>
            <a:endParaRPr/>
          </a:p>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Session 1</a:t>
            </a:r>
            <a:endParaRPr/>
          </a:p>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Topic : PROCEDURAL AND OBJECT ORIENTED PROGRAMMING</a:t>
            </a:r>
            <a:endParaRPr/>
          </a:p>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24"/>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24"/>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161" name="Google Shape;161;p24"/>
          <p:cNvPicPr preferRelativeResize="0"/>
          <p:nvPr/>
        </p:nvPicPr>
        <p:blipFill rotWithShape="1">
          <a:blip r:embed="rId3">
            <a:alphaModFix/>
          </a:blip>
          <a:srcRect b="0" l="0" r="0" t="0"/>
          <a:stretch/>
        </p:blipFill>
        <p:spPr>
          <a:xfrm>
            <a:off x="4953000" y="457200"/>
            <a:ext cx="1219200" cy="533400"/>
          </a:xfrm>
          <a:prstGeom prst="rect">
            <a:avLst/>
          </a:prstGeom>
          <a:noFill/>
          <a:ln>
            <a:noFill/>
          </a:ln>
        </p:spPr>
      </p:pic>
      <p:sp>
        <p:nvSpPr>
          <p:cNvPr id="162" name="Google Shape;162;p24"/>
          <p:cNvSpPr txBox="1"/>
          <p:nvPr/>
        </p:nvSpPr>
        <p:spPr>
          <a:xfrm>
            <a:off x="457200" y="1371600"/>
            <a:ext cx="8229600" cy="68580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Object Oriented Programming</a:t>
            </a:r>
            <a:endParaRPr sz="4400">
              <a:solidFill>
                <a:schemeClr val="dk1"/>
              </a:solidFill>
              <a:latin typeface="Calibri"/>
              <a:ea typeface="Calibri"/>
              <a:cs typeface="Calibri"/>
              <a:sym typeface="Calibri"/>
            </a:endParaRPr>
          </a:p>
        </p:txBody>
      </p:sp>
      <p:sp>
        <p:nvSpPr>
          <p:cNvPr id="163" name="Google Shape;163;p24"/>
          <p:cNvSpPr txBox="1"/>
          <p:nvPr/>
        </p:nvSpPr>
        <p:spPr>
          <a:xfrm>
            <a:off x="457200" y="2362200"/>
            <a:ext cx="8229600" cy="4038600"/>
          </a:xfrm>
          <a:prstGeom prst="rect">
            <a:avLst/>
          </a:prstGeom>
          <a:noFill/>
          <a:ln>
            <a:noFill/>
          </a:ln>
        </p:spPr>
        <p:txBody>
          <a:bodyPr anchorCtr="0" anchor="t" bIns="45700" lIns="91425" spcFirstLastPara="1" rIns="91425" wrap="square" tIns="45700">
            <a:normAutofit lnSpcReduction="10000"/>
          </a:bodyPr>
          <a:lstStyle/>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just">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Object-oriented programming is a programming paradigm that uses </a:t>
            </a:r>
            <a:r>
              <a:rPr b="1" lang="en-US" sz="2000">
                <a:solidFill>
                  <a:schemeClr val="dk1"/>
                </a:solidFill>
                <a:latin typeface="Calibri"/>
                <a:ea typeface="Calibri"/>
                <a:cs typeface="Calibri"/>
                <a:sym typeface="Calibri"/>
              </a:rPr>
              <a:t>abstraction</a:t>
            </a:r>
            <a:r>
              <a:rPr lang="en-US" sz="2000">
                <a:solidFill>
                  <a:schemeClr val="dk1"/>
                </a:solidFill>
                <a:latin typeface="Calibri"/>
                <a:ea typeface="Calibri"/>
                <a:cs typeface="Calibri"/>
                <a:sym typeface="Calibri"/>
              </a:rPr>
              <a:t> in the form of </a:t>
            </a:r>
            <a:r>
              <a:rPr b="1" lang="en-US" sz="2000">
                <a:solidFill>
                  <a:schemeClr val="dk1"/>
                </a:solidFill>
                <a:latin typeface="Calibri"/>
                <a:ea typeface="Calibri"/>
                <a:cs typeface="Calibri"/>
                <a:sym typeface="Calibri"/>
              </a:rPr>
              <a:t>classes and objects</a:t>
            </a:r>
            <a:r>
              <a:rPr lang="en-US" sz="2000">
                <a:solidFill>
                  <a:schemeClr val="dk1"/>
                </a:solidFill>
                <a:latin typeface="Calibri"/>
                <a:ea typeface="Calibri"/>
                <a:cs typeface="Calibri"/>
                <a:sym typeface="Calibri"/>
              </a:rPr>
              <a:t> to create models based on the </a:t>
            </a:r>
            <a:r>
              <a:rPr b="1" lang="en-US" sz="2000">
                <a:solidFill>
                  <a:schemeClr val="dk1"/>
                </a:solidFill>
                <a:latin typeface="Calibri"/>
                <a:ea typeface="Calibri"/>
                <a:cs typeface="Calibri"/>
                <a:sym typeface="Calibri"/>
              </a:rPr>
              <a:t>real world environment</a:t>
            </a:r>
            <a:r>
              <a:rPr lang="en-US" sz="2000">
                <a:solidFill>
                  <a:schemeClr val="dk1"/>
                </a:solidFill>
                <a:latin typeface="Calibri"/>
                <a:ea typeface="Calibri"/>
                <a:cs typeface="Calibri"/>
                <a:sym typeface="Calibri"/>
              </a:rPr>
              <a:t>. </a:t>
            </a:r>
            <a:endParaRPr/>
          </a:p>
          <a:p>
            <a:pPr indent="-215900" lvl="0" marL="342900" marR="0" rtl="0" algn="just">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just">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An object-oriented application uses a collection of objects, which communicate by </a:t>
            </a:r>
            <a:r>
              <a:rPr b="1" lang="en-US" sz="2000">
                <a:solidFill>
                  <a:schemeClr val="dk1"/>
                </a:solidFill>
                <a:latin typeface="Calibri"/>
                <a:ea typeface="Calibri"/>
                <a:cs typeface="Calibri"/>
                <a:sym typeface="Calibri"/>
              </a:rPr>
              <a:t>passing messages</a:t>
            </a:r>
            <a:r>
              <a:rPr lang="en-US" sz="2000">
                <a:solidFill>
                  <a:schemeClr val="dk1"/>
                </a:solidFill>
                <a:latin typeface="Calibri"/>
                <a:ea typeface="Calibri"/>
                <a:cs typeface="Calibri"/>
                <a:sym typeface="Calibri"/>
              </a:rPr>
              <a:t> to request services. </a:t>
            </a:r>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just">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aim of object-oriented programming is to try to increase the </a:t>
            </a:r>
            <a:r>
              <a:rPr b="1" lang="en-US" sz="2000">
                <a:solidFill>
                  <a:schemeClr val="dk1"/>
                </a:solidFill>
                <a:latin typeface="Calibri"/>
                <a:ea typeface="Calibri"/>
                <a:cs typeface="Calibri"/>
                <a:sym typeface="Calibri"/>
              </a:rPr>
              <a:t>flexibility and maintainability </a:t>
            </a:r>
            <a:r>
              <a:rPr lang="en-US" sz="2000">
                <a:solidFill>
                  <a:schemeClr val="dk1"/>
                </a:solidFill>
                <a:latin typeface="Calibri"/>
                <a:ea typeface="Calibri"/>
                <a:cs typeface="Calibri"/>
                <a:sym typeface="Calibri"/>
              </a:rPr>
              <a:t>of programs.  Because programs created using an OO language are </a:t>
            </a:r>
            <a:r>
              <a:rPr b="1" lang="en-US" sz="2000">
                <a:solidFill>
                  <a:schemeClr val="dk1"/>
                </a:solidFill>
                <a:latin typeface="Calibri"/>
                <a:ea typeface="Calibri"/>
                <a:cs typeface="Calibri"/>
                <a:sym typeface="Calibri"/>
              </a:rPr>
              <a:t>modular</a:t>
            </a:r>
            <a:r>
              <a:rPr lang="en-US" sz="2000">
                <a:solidFill>
                  <a:schemeClr val="dk1"/>
                </a:solidFill>
                <a:latin typeface="Calibri"/>
                <a:ea typeface="Calibri"/>
                <a:cs typeface="Calibri"/>
                <a:sym typeface="Calibri"/>
              </a:rPr>
              <a:t>, they can be </a:t>
            </a:r>
            <a:r>
              <a:rPr b="1" lang="en-US" sz="2000">
                <a:solidFill>
                  <a:schemeClr val="dk1"/>
                </a:solidFill>
                <a:latin typeface="Calibri"/>
                <a:ea typeface="Calibri"/>
                <a:cs typeface="Calibri"/>
                <a:sym typeface="Calibri"/>
              </a:rPr>
              <a:t>easier</a:t>
            </a:r>
            <a:r>
              <a:rPr lang="en-US" sz="2000">
                <a:solidFill>
                  <a:schemeClr val="dk1"/>
                </a:solidFill>
                <a:latin typeface="Calibri"/>
                <a:ea typeface="Calibri"/>
                <a:cs typeface="Calibri"/>
                <a:sym typeface="Calibri"/>
              </a:rPr>
              <a:t> to develop, and </a:t>
            </a:r>
            <a:r>
              <a:rPr b="1" lang="en-US" sz="2000">
                <a:solidFill>
                  <a:schemeClr val="dk1"/>
                </a:solidFill>
                <a:latin typeface="Calibri"/>
                <a:ea typeface="Calibri"/>
                <a:cs typeface="Calibri"/>
                <a:sym typeface="Calibri"/>
              </a:rPr>
              <a:t>simpler</a:t>
            </a:r>
            <a:r>
              <a:rPr lang="en-US" sz="2000">
                <a:solidFill>
                  <a:schemeClr val="dk1"/>
                </a:solidFill>
                <a:latin typeface="Calibri"/>
                <a:ea typeface="Calibri"/>
                <a:cs typeface="Calibri"/>
                <a:sym typeface="Calibri"/>
              </a:rPr>
              <a:t> to understand after development</a:t>
            </a:r>
            <a:endParaRPr/>
          </a:p>
        </p:txBody>
      </p:sp>
    </p:spTree>
  </p:cSld>
  <p:clrMapOvr>
    <a:masterClrMapping/>
  </p:clrMapOvr>
  <p:transition spd="med">
    <p:push/>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14"/>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Relationships</a:t>
            </a:r>
            <a:endParaRPr/>
          </a:p>
        </p:txBody>
      </p:sp>
      <p:sp>
        <p:nvSpPr>
          <p:cNvPr id="1082" name="Google Shape;1082;p114"/>
          <p:cNvSpPr txBox="1"/>
          <p:nvPr/>
        </p:nvSpPr>
        <p:spPr>
          <a:xfrm>
            <a:off x="685800" y="1524000"/>
            <a:ext cx="7302500" cy="4108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In UML, object interconnections (logical or physical), are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modeled as relationships. </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There are three kinds of relationships in UML:</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152400" lvl="1" marL="457200" marR="0" rtl="0" algn="l">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dependencies</a:t>
            </a:r>
            <a:endParaRPr/>
          </a:p>
          <a:p>
            <a:pPr indent="0" lvl="1" marL="457200" marR="0" rtl="0" algn="l">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52400" lvl="1" marL="457200" marR="0" rtl="0" algn="l">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generalizations</a:t>
            </a:r>
            <a:endParaRPr/>
          </a:p>
          <a:p>
            <a:pPr indent="0" lvl="1" marL="457200" marR="0" rtl="0" algn="l">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52400" lvl="1" marL="457200" marR="0" rtl="0" algn="l">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associations</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15"/>
          <p:cNvSpPr txBox="1"/>
          <p:nvPr>
            <p:ph type="title"/>
          </p:nvPr>
        </p:nvSpPr>
        <p:spPr>
          <a:xfrm>
            <a:off x="6096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Dependency Relationships</a:t>
            </a:r>
            <a:endParaRPr/>
          </a:p>
        </p:txBody>
      </p:sp>
      <p:sp>
        <p:nvSpPr>
          <p:cNvPr id="1088" name="Google Shape;1088;p115"/>
          <p:cNvSpPr/>
          <p:nvPr/>
        </p:nvSpPr>
        <p:spPr>
          <a:xfrm>
            <a:off x="1219200" y="3733800"/>
            <a:ext cx="2438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CourseSchedule</a:t>
            </a:r>
            <a:endParaRPr/>
          </a:p>
        </p:txBody>
      </p:sp>
      <p:sp>
        <p:nvSpPr>
          <p:cNvPr id="1089" name="Google Shape;1089;p115"/>
          <p:cNvSpPr/>
          <p:nvPr/>
        </p:nvSpPr>
        <p:spPr>
          <a:xfrm>
            <a:off x="1219200" y="4267200"/>
            <a:ext cx="2438400" cy="3810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90" name="Google Shape;1090;p115"/>
          <p:cNvSpPr/>
          <p:nvPr/>
        </p:nvSpPr>
        <p:spPr>
          <a:xfrm>
            <a:off x="1219200" y="4648200"/>
            <a:ext cx="2438400" cy="914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add(c : Course)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remove(c : Course)</a:t>
            </a:r>
            <a:endParaRPr/>
          </a:p>
        </p:txBody>
      </p:sp>
      <p:sp>
        <p:nvSpPr>
          <p:cNvPr id="1091" name="Google Shape;1091;p115"/>
          <p:cNvSpPr/>
          <p:nvPr/>
        </p:nvSpPr>
        <p:spPr>
          <a:xfrm>
            <a:off x="5410200" y="4191000"/>
            <a:ext cx="2438400" cy="6096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Course</a:t>
            </a:r>
            <a:endParaRPr/>
          </a:p>
        </p:txBody>
      </p:sp>
      <p:cxnSp>
        <p:nvCxnSpPr>
          <p:cNvPr id="1092" name="Google Shape;1092;p115"/>
          <p:cNvCxnSpPr/>
          <p:nvPr/>
        </p:nvCxnSpPr>
        <p:spPr>
          <a:xfrm>
            <a:off x="3657600" y="4495800"/>
            <a:ext cx="1752600" cy="0"/>
          </a:xfrm>
          <a:prstGeom prst="straightConnector1">
            <a:avLst/>
          </a:prstGeom>
          <a:noFill/>
          <a:ln cap="flat" cmpd="sng" w="28575">
            <a:solidFill>
              <a:schemeClr val="dk1"/>
            </a:solidFill>
            <a:prstDash val="dash"/>
            <a:round/>
            <a:headEnd len="med" w="med" type="none"/>
            <a:tailEnd len="lg" w="lg" type="stealth"/>
          </a:ln>
        </p:spPr>
      </p:cxnSp>
      <p:sp>
        <p:nvSpPr>
          <p:cNvPr id="1093" name="Google Shape;1093;p115"/>
          <p:cNvSpPr txBox="1"/>
          <p:nvPr/>
        </p:nvSpPr>
        <p:spPr>
          <a:xfrm>
            <a:off x="609600" y="1295400"/>
            <a:ext cx="8108950" cy="191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a:t>
            </a:r>
            <a:r>
              <a:rPr i="1" lang="en-US" sz="2400">
                <a:solidFill>
                  <a:schemeClr val="dk1"/>
                </a:solidFill>
                <a:latin typeface="Times New Roman"/>
                <a:ea typeface="Times New Roman"/>
                <a:cs typeface="Times New Roman"/>
                <a:sym typeface="Times New Roman"/>
              </a:rPr>
              <a:t>dependency</a:t>
            </a:r>
            <a:r>
              <a:rPr lang="en-US" sz="2400">
                <a:solidFill>
                  <a:schemeClr val="dk1"/>
                </a:solidFill>
                <a:latin typeface="Times New Roman"/>
                <a:ea typeface="Times New Roman"/>
                <a:cs typeface="Times New Roman"/>
                <a:sym typeface="Times New Roman"/>
              </a:rPr>
              <a:t> indicates a semantic relationship between two or</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more elements.  The dependency from </a:t>
            </a:r>
            <a:r>
              <a:rPr i="1" lang="en-US" sz="2400">
                <a:solidFill>
                  <a:schemeClr val="dk1"/>
                </a:solidFill>
                <a:latin typeface="Times New Roman"/>
                <a:ea typeface="Times New Roman"/>
                <a:cs typeface="Times New Roman"/>
                <a:sym typeface="Times New Roman"/>
              </a:rPr>
              <a:t>CourseSchedule</a:t>
            </a:r>
            <a:r>
              <a:rPr lang="en-US" sz="2400">
                <a:solidFill>
                  <a:schemeClr val="dk1"/>
                </a:solidFill>
                <a:latin typeface="Times New Roman"/>
                <a:ea typeface="Times New Roman"/>
                <a:cs typeface="Times New Roman"/>
                <a:sym typeface="Times New Roman"/>
              </a:rPr>
              <a:t> to </a:t>
            </a:r>
            <a:r>
              <a:rPr i="1" lang="en-US" sz="2400">
                <a:solidFill>
                  <a:schemeClr val="dk1"/>
                </a:solidFill>
                <a:latin typeface="Times New Roman"/>
                <a:ea typeface="Times New Roman"/>
                <a:cs typeface="Times New Roman"/>
                <a:sym typeface="Times New Roman"/>
              </a:rPr>
              <a:t>Course</a:t>
            </a:r>
            <a:r>
              <a:rPr lang="en-US" sz="2400">
                <a:solidFill>
                  <a:schemeClr val="dk1"/>
                </a:solidFill>
                <a:latin typeface="Times New Roman"/>
                <a:ea typeface="Times New Roman"/>
                <a:cs typeface="Times New Roman"/>
                <a:sym typeface="Times New Roman"/>
              </a:rPr>
              <a:t> exists because </a:t>
            </a:r>
            <a:r>
              <a:rPr i="1" lang="en-US" sz="2400">
                <a:solidFill>
                  <a:schemeClr val="dk1"/>
                </a:solidFill>
                <a:latin typeface="Times New Roman"/>
                <a:ea typeface="Times New Roman"/>
                <a:cs typeface="Times New Roman"/>
                <a:sym typeface="Times New Roman"/>
              </a:rPr>
              <a:t>Course</a:t>
            </a:r>
            <a:r>
              <a:rPr lang="en-US" sz="2400">
                <a:solidFill>
                  <a:schemeClr val="dk1"/>
                </a:solidFill>
                <a:latin typeface="Times New Roman"/>
                <a:ea typeface="Times New Roman"/>
                <a:cs typeface="Times New Roman"/>
                <a:sym typeface="Times New Roman"/>
              </a:rPr>
              <a:t> is used in both the </a:t>
            </a:r>
            <a:r>
              <a:rPr b="1" lang="en-US" sz="2400">
                <a:solidFill>
                  <a:schemeClr val="dk1"/>
                </a:solidFill>
                <a:latin typeface="Times New Roman"/>
                <a:ea typeface="Times New Roman"/>
                <a:cs typeface="Times New Roman"/>
                <a:sym typeface="Times New Roman"/>
              </a:rPr>
              <a:t>add</a:t>
            </a:r>
            <a:r>
              <a:rPr lang="en-US" sz="2400">
                <a:solidFill>
                  <a:schemeClr val="dk1"/>
                </a:solidFill>
                <a:latin typeface="Times New Roman"/>
                <a:ea typeface="Times New Roman"/>
                <a:cs typeface="Times New Roman"/>
                <a:sym typeface="Times New Roman"/>
              </a:rPr>
              <a:t> and </a:t>
            </a:r>
            <a:r>
              <a:rPr b="1" lang="en-US" sz="2400">
                <a:solidFill>
                  <a:schemeClr val="dk1"/>
                </a:solidFill>
                <a:latin typeface="Times New Roman"/>
                <a:ea typeface="Times New Roman"/>
                <a:cs typeface="Times New Roman"/>
                <a:sym typeface="Times New Roman"/>
              </a:rPr>
              <a:t>remove</a:t>
            </a:r>
            <a:r>
              <a:rPr lang="en-US" sz="2400">
                <a:solidFill>
                  <a:schemeClr val="dk1"/>
                </a:solidFill>
                <a:latin typeface="Times New Roman"/>
                <a:ea typeface="Times New Roman"/>
                <a:cs typeface="Times New Roman"/>
                <a:sym typeface="Times New Roman"/>
              </a:rPr>
              <a:t> operations of </a:t>
            </a:r>
            <a:r>
              <a:rPr i="1" lang="en-US" sz="2400">
                <a:solidFill>
                  <a:schemeClr val="dk1"/>
                </a:solidFill>
                <a:latin typeface="Times New Roman"/>
                <a:ea typeface="Times New Roman"/>
                <a:cs typeface="Times New Roman"/>
                <a:sym typeface="Times New Roman"/>
              </a:rPr>
              <a:t>CourseSchedule</a:t>
            </a:r>
            <a:r>
              <a:rPr lang="en-US" sz="2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16"/>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Generalization Relationships</a:t>
            </a:r>
            <a:endParaRPr/>
          </a:p>
        </p:txBody>
      </p:sp>
      <p:sp>
        <p:nvSpPr>
          <p:cNvPr id="1099" name="Google Shape;1099;p116"/>
          <p:cNvSpPr/>
          <p:nvPr/>
        </p:nvSpPr>
        <p:spPr>
          <a:xfrm>
            <a:off x="660400" y="1727200"/>
            <a:ext cx="2438400" cy="7620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sp>
        <p:nvSpPr>
          <p:cNvPr id="1100" name="Google Shape;1100;p116"/>
          <p:cNvSpPr txBox="1"/>
          <p:nvPr/>
        </p:nvSpPr>
        <p:spPr>
          <a:xfrm>
            <a:off x="3810000" y="2209800"/>
            <a:ext cx="5076825" cy="22828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a:t>
            </a:r>
            <a:r>
              <a:rPr i="1" lang="en-US" sz="2400">
                <a:solidFill>
                  <a:schemeClr val="dk1"/>
                </a:solidFill>
                <a:latin typeface="Times New Roman"/>
                <a:ea typeface="Times New Roman"/>
                <a:cs typeface="Times New Roman"/>
                <a:sym typeface="Times New Roman"/>
              </a:rPr>
              <a:t>generalization</a:t>
            </a:r>
            <a:r>
              <a:rPr lang="en-US" sz="2400">
                <a:solidFill>
                  <a:schemeClr val="dk1"/>
                </a:solidFill>
                <a:latin typeface="Times New Roman"/>
                <a:ea typeface="Times New Roman"/>
                <a:cs typeface="Times New Roman"/>
                <a:sym typeface="Times New Roman"/>
              </a:rPr>
              <a:t> connects a subclass</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to its superclass. It denotes an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inheritance of attributes and behavior</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from the superclass to the subclass and</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indicates a specialization in the subclass</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of the more general superclass.</a:t>
            </a:r>
            <a:endParaRPr/>
          </a:p>
        </p:txBody>
      </p:sp>
      <p:sp>
        <p:nvSpPr>
          <p:cNvPr id="1101" name="Google Shape;1101;p116"/>
          <p:cNvSpPr/>
          <p:nvPr/>
        </p:nvSpPr>
        <p:spPr>
          <a:xfrm>
            <a:off x="685800" y="4191000"/>
            <a:ext cx="2438400" cy="7620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Student</a:t>
            </a:r>
            <a:endParaRPr/>
          </a:p>
        </p:txBody>
      </p:sp>
      <p:grpSp>
        <p:nvGrpSpPr>
          <p:cNvPr id="1102" name="Google Shape;1102;p116"/>
          <p:cNvGrpSpPr/>
          <p:nvPr/>
        </p:nvGrpSpPr>
        <p:grpSpPr>
          <a:xfrm>
            <a:off x="1676400" y="2514600"/>
            <a:ext cx="419100" cy="1676400"/>
            <a:chOff x="968" y="1584"/>
            <a:chExt cx="264" cy="1056"/>
          </a:xfrm>
        </p:grpSpPr>
        <p:cxnSp>
          <p:nvCxnSpPr>
            <p:cNvPr id="1103" name="Google Shape;1103;p116"/>
            <p:cNvCxnSpPr/>
            <p:nvPr/>
          </p:nvCxnSpPr>
          <p:spPr>
            <a:xfrm>
              <a:off x="1104" y="1824"/>
              <a:ext cx="0" cy="816"/>
            </a:xfrm>
            <a:prstGeom prst="straightConnector1">
              <a:avLst/>
            </a:prstGeom>
            <a:noFill/>
            <a:ln cap="flat" cmpd="sng" w="19050">
              <a:solidFill>
                <a:schemeClr val="dk1"/>
              </a:solidFill>
              <a:prstDash val="solid"/>
              <a:round/>
              <a:headEnd len="med" w="med" type="none"/>
              <a:tailEnd len="med" w="med" type="none"/>
            </a:ln>
          </p:spPr>
        </p:cxnSp>
        <p:sp>
          <p:nvSpPr>
            <p:cNvPr id="1104" name="Google Shape;1104;p116"/>
            <p:cNvSpPr/>
            <p:nvPr/>
          </p:nvSpPr>
          <p:spPr>
            <a:xfrm>
              <a:off x="968" y="1584"/>
              <a:ext cx="264" cy="240"/>
            </a:xfrm>
            <a:custGeom>
              <a:rect b="b" l="l" r="r" t="t"/>
              <a:pathLst>
                <a:path extrusionOk="0" h="240" w="336">
                  <a:moveTo>
                    <a:pt x="144" y="0"/>
                  </a:moveTo>
                  <a:lnTo>
                    <a:pt x="0" y="240"/>
                  </a:lnTo>
                  <a:lnTo>
                    <a:pt x="336" y="240"/>
                  </a:lnTo>
                  <a:lnTo>
                    <a:pt x="14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17"/>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110" name="Google Shape;1110;p117"/>
          <p:cNvSpPr txBox="1"/>
          <p:nvPr>
            <p:ph type="title"/>
          </p:nvPr>
        </p:nvSpPr>
        <p:spPr>
          <a:xfrm>
            <a:off x="0" y="457200"/>
            <a:ext cx="92964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Generalization Relationships (Cont’d)</a:t>
            </a:r>
            <a:endParaRPr/>
          </a:p>
        </p:txBody>
      </p:sp>
      <p:sp>
        <p:nvSpPr>
          <p:cNvPr id="1111" name="Google Shape;1111;p117"/>
          <p:cNvSpPr/>
          <p:nvPr/>
        </p:nvSpPr>
        <p:spPr>
          <a:xfrm>
            <a:off x="1295400" y="2819400"/>
            <a:ext cx="2438400" cy="7620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Student</a:t>
            </a:r>
            <a:endParaRPr/>
          </a:p>
        </p:txBody>
      </p:sp>
      <p:sp>
        <p:nvSpPr>
          <p:cNvPr id="1112" name="Google Shape;1112;p117"/>
          <p:cNvSpPr txBox="1"/>
          <p:nvPr/>
        </p:nvSpPr>
        <p:spPr>
          <a:xfrm>
            <a:off x="457200" y="1295400"/>
            <a:ext cx="8153400"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UML permits a class to inherit from multiple superclasses, although some programming languages (</a:t>
            </a:r>
            <a:r>
              <a:rPr i="1" lang="en-US" sz="2400">
                <a:solidFill>
                  <a:schemeClr val="dk1"/>
                </a:solidFill>
                <a:latin typeface="Times New Roman"/>
                <a:ea typeface="Times New Roman"/>
                <a:cs typeface="Times New Roman"/>
                <a:sym typeface="Times New Roman"/>
              </a:rPr>
              <a:t>e.g.,</a:t>
            </a:r>
            <a:r>
              <a:rPr lang="en-US" sz="2400">
                <a:solidFill>
                  <a:schemeClr val="dk1"/>
                </a:solidFill>
                <a:latin typeface="Times New Roman"/>
                <a:ea typeface="Times New Roman"/>
                <a:cs typeface="Times New Roman"/>
                <a:sym typeface="Times New Roman"/>
              </a:rPr>
              <a:t> Java) do not permit multiple inheritance. </a:t>
            </a:r>
            <a:endParaRPr/>
          </a:p>
        </p:txBody>
      </p:sp>
      <p:sp>
        <p:nvSpPr>
          <p:cNvPr id="1113" name="Google Shape;1113;p117"/>
          <p:cNvSpPr/>
          <p:nvPr/>
        </p:nvSpPr>
        <p:spPr>
          <a:xfrm>
            <a:off x="2895600" y="5029200"/>
            <a:ext cx="3048000" cy="7620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TeachingAssistant</a:t>
            </a:r>
            <a:endParaRPr/>
          </a:p>
        </p:txBody>
      </p:sp>
      <p:cxnSp>
        <p:nvCxnSpPr>
          <p:cNvPr id="1114" name="Google Shape;1114;p117"/>
          <p:cNvCxnSpPr/>
          <p:nvPr/>
        </p:nvCxnSpPr>
        <p:spPr>
          <a:xfrm>
            <a:off x="4343400" y="4495800"/>
            <a:ext cx="0" cy="533400"/>
          </a:xfrm>
          <a:prstGeom prst="straightConnector1">
            <a:avLst/>
          </a:prstGeom>
          <a:noFill/>
          <a:ln cap="flat" cmpd="sng" w="12700">
            <a:solidFill>
              <a:schemeClr val="dk1"/>
            </a:solidFill>
            <a:prstDash val="solid"/>
            <a:round/>
            <a:headEnd len="med" w="med" type="none"/>
            <a:tailEnd len="med" w="med" type="none"/>
          </a:ln>
        </p:spPr>
      </p:cxnSp>
      <p:sp>
        <p:nvSpPr>
          <p:cNvPr id="1115" name="Google Shape;1115;p117"/>
          <p:cNvSpPr/>
          <p:nvPr/>
        </p:nvSpPr>
        <p:spPr>
          <a:xfrm>
            <a:off x="2755900" y="3619500"/>
            <a:ext cx="419100" cy="398463"/>
          </a:xfrm>
          <a:custGeom>
            <a:rect b="b" l="l" r="r" t="t"/>
            <a:pathLst>
              <a:path extrusionOk="0" h="240" w="336">
                <a:moveTo>
                  <a:pt x="144" y="0"/>
                </a:moveTo>
                <a:lnTo>
                  <a:pt x="0" y="240"/>
                </a:lnTo>
                <a:lnTo>
                  <a:pt x="336" y="240"/>
                </a:lnTo>
                <a:lnTo>
                  <a:pt x="14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6" name="Google Shape;1116;p117"/>
          <p:cNvSpPr/>
          <p:nvPr/>
        </p:nvSpPr>
        <p:spPr>
          <a:xfrm>
            <a:off x="4724400" y="2895600"/>
            <a:ext cx="2438400" cy="7620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Employee</a:t>
            </a:r>
            <a:endParaRPr/>
          </a:p>
        </p:txBody>
      </p:sp>
      <p:sp>
        <p:nvSpPr>
          <p:cNvPr id="1117" name="Google Shape;1117;p117"/>
          <p:cNvSpPr/>
          <p:nvPr/>
        </p:nvSpPr>
        <p:spPr>
          <a:xfrm>
            <a:off x="5562600" y="3657600"/>
            <a:ext cx="419100" cy="398463"/>
          </a:xfrm>
          <a:custGeom>
            <a:rect b="b" l="l" r="r" t="t"/>
            <a:pathLst>
              <a:path extrusionOk="0" h="240" w="336">
                <a:moveTo>
                  <a:pt x="144" y="0"/>
                </a:moveTo>
                <a:lnTo>
                  <a:pt x="0" y="240"/>
                </a:lnTo>
                <a:lnTo>
                  <a:pt x="336" y="240"/>
                </a:lnTo>
                <a:lnTo>
                  <a:pt x="14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117"/>
          <p:cNvSpPr/>
          <p:nvPr/>
        </p:nvSpPr>
        <p:spPr>
          <a:xfrm>
            <a:off x="2971800" y="4038600"/>
            <a:ext cx="2819400" cy="457200"/>
          </a:xfrm>
          <a:custGeom>
            <a:rect b="b" l="l" r="r" t="t"/>
            <a:pathLst>
              <a:path extrusionOk="0" h="288" w="1776">
                <a:moveTo>
                  <a:pt x="0" y="0"/>
                </a:moveTo>
                <a:lnTo>
                  <a:pt x="0" y="288"/>
                </a:lnTo>
                <a:lnTo>
                  <a:pt x="1776" y="288"/>
                </a:lnTo>
                <a:lnTo>
                  <a:pt x="1776"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18"/>
          <p:cNvSpPr txBox="1"/>
          <p:nvPr>
            <p:ph type="title"/>
          </p:nvPr>
        </p:nvSpPr>
        <p:spPr>
          <a:xfrm>
            <a:off x="6096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a:t>
            </a:r>
            <a:endParaRPr/>
          </a:p>
        </p:txBody>
      </p:sp>
      <p:sp>
        <p:nvSpPr>
          <p:cNvPr id="1124" name="Google Shape;1124;p118"/>
          <p:cNvSpPr txBox="1"/>
          <p:nvPr/>
        </p:nvSpPr>
        <p:spPr>
          <a:xfrm>
            <a:off x="609600" y="1371600"/>
            <a:ext cx="8108950" cy="155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If two classes in a model need to communicate with each other, there must be link between them. </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An </a:t>
            </a:r>
            <a:r>
              <a:rPr i="1" lang="en-US" sz="2400">
                <a:solidFill>
                  <a:schemeClr val="dk1"/>
                </a:solidFill>
                <a:latin typeface="Times New Roman"/>
                <a:ea typeface="Times New Roman"/>
                <a:cs typeface="Times New Roman"/>
                <a:sym typeface="Times New Roman"/>
              </a:rPr>
              <a:t>association</a:t>
            </a:r>
            <a:r>
              <a:rPr lang="en-US" sz="2400">
                <a:solidFill>
                  <a:schemeClr val="dk1"/>
                </a:solidFill>
                <a:latin typeface="Times New Roman"/>
                <a:ea typeface="Times New Roman"/>
                <a:cs typeface="Times New Roman"/>
                <a:sym typeface="Times New Roman"/>
              </a:rPr>
              <a:t> denotes that link. </a:t>
            </a:r>
            <a:endParaRPr/>
          </a:p>
        </p:txBody>
      </p:sp>
      <p:cxnSp>
        <p:nvCxnSpPr>
          <p:cNvPr id="1125" name="Google Shape;1125;p118"/>
          <p:cNvCxnSpPr/>
          <p:nvPr/>
        </p:nvCxnSpPr>
        <p:spPr>
          <a:xfrm>
            <a:off x="2743200" y="4038600"/>
            <a:ext cx="3657600" cy="0"/>
          </a:xfrm>
          <a:prstGeom prst="straightConnector1">
            <a:avLst/>
          </a:prstGeom>
          <a:noFill/>
          <a:ln cap="flat" cmpd="sng" w="28575">
            <a:solidFill>
              <a:schemeClr val="dk1"/>
            </a:solidFill>
            <a:prstDash val="solid"/>
            <a:round/>
            <a:headEnd len="med" w="med" type="none"/>
            <a:tailEnd len="sm" w="sm" type="none"/>
          </a:ln>
        </p:spPr>
      </p:cxnSp>
      <p:sp>
        <p:nvSpPr>
          <p:cNvPr id="1126" name="Google Shape;1126;p118"/>
          <p:cNvSpPr/>
          <p:nvPr/>
        </p:nvSpPr>
        <p:spPr>
          <a:xfrm>
            <a:off x="6324600" y="38100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Instructor</a:t>
            </a:r>
            <a:endParaRPr/>
          </a:p>
        </p:txBody>
      </p:sp>
      <p:sp>
        <p:nvSpPr>
          <p:cNvPr id="1127" name="Google Shape;1127;p118"/>
          <p:cNvSpPr/>
          <p:nvPr/>
        </p:nvSpPr>
        <p:spPr>
          <a:xfrm>
            <a:off x="685800" y="37719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Student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19"/>
          <p:cNvSpPr txBox="1"/>
          <p:nvPr>
            <p:ph type="title"/>
          </p:nvPr>
        </p:nvSpPr>
        <p:spPr>
          <a:xfrm>
            <a:off x="609600" y="381000"/>
            <a:ext cx="81534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133" name="Google Shape;1133;p119"/>
          <p:cNvSpPr txBox="1"/>
          <p:nvPr/>
        </p:nvSpPr>
        <p:spPr>
          <a:xfrm>
            <a:off x="609600" y="1371600"/>
            <a:ext cx="8108950" cy="191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We can indicate the </a:t>
            </a:r>
            <a:r>
              <a:rPr i="1" lang="en-US" sz="2400">
                <a:solidFill>
                  <a:schemeClr val="dk1"/>
                </a:solidFill>
                <a:latin typeface="Times New Roman"/>
                <a:ea typeface="Times New Roman"/>
                <a:cs typeface="Times New Roman"/>
                <a:sym typeface="Times New Roman"/>
              </a:rPr>
              <a:t>multiplicity</a:t>
            </a:r>
            <a:r>
              <a:rPr lang="en-US" sz="2400">
                <a:solidFill>
                  <a:schemeClr val="dk1"/>
                </a:solidFill>
                <a:latin typeface="Times New Roman"/>
                <a:ea typeface="Times New Roman"/>
                <a:cs typeface="Times New Roman"/>
                <a:sym typeface="Times New Roman"/>
              </a:rPr>
              <a:t> of an association by adding </a:t>
            </a:r>
            <a:r>
              <a:rPr i="1" lang="en-US" sz="2400">
                <a:solidFill>
                  <a:schemeClr val="dk1"/>
                </a:solidFill>
                <a:latin typeface="Times New Roman"/>
                <a:ea typeface="Times New Roman"/>
                <a:cs typeface="Times New Roman"/>
                <a:sym typeface="Times New Roman"/>
              </a:rPr>
              <a:t>multiplicity adornments</a:t>
            </a:r>
            <a:r>
              <a:rPr lang="en-US" sz="2400">
                <a:solidFill>
                  <a:schemeClr val="dk1"/>
                </a:solidFill>
                <a:latin typeface="Times New Roman"/>
                <a:ea typeface="Times New Roman"/>
                <a:cs typeface="Times New Roman"/>
                <a:sym typeface="Times New Roman"/>
              </a:rPr>
              <a:t> to the line denoting the association. </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The example indicates that a </a:t>
            </a:r>
            <a:r>
              <a:rPr i="1" lang="en-US" sz="2400">
                <a:solidFill>
                  <a:schemeClr val="dk1"/>
                </a:solidFill>
                <a:latin typeface="Times New Roman"/>
                <a:ea typeface="Times New Roman"/>
                <a:cs typeface="Times New Roman"/>
                <a:sym typeface="Times New Roman"/>
              </a:rPr>
              <a:t>Student</a:t>
            </a:r>
            <a:r>
              <a:rPr lang="en-US" sz="2400">
                <a:solidFill>
                  <a:schemeClr val="dk1"/>
                </a:solidFill>
                <a:latin typeface="Times New Roman"/>
                <a:ea typeface="Times New Roman"/>
                <a:cs typeface="Times New Roman"/>
                <a:sym typeface="Times New Roman"/>
              </a:rPr>
              <a:t> has one or more </a:t>
            </a:r>
            <a:r>
              <a:rPr i="1" lang="en-US" sz="2400">
                <a:solidFill>
                  <a:schemeClr val="dk1"/>
                </a:solidFill>
                <a:latin typeface="Times New Roman"/>
                <a:ea typeface="Times New Roman"/>
                <a:cs typeface="Times New Roman"/>
                <a:sym typeface="Times New Roman"/>
              </a:rPr>
              <a:t>Instructors</a:t>
            </a:r>
            <a:r>
              <a:rPr lang="en-US" sz="2400">
                <a:solidFill>
                  <a:schemeClr val="dk1"/>
                </a:solidFill>
                <a:latin typeface="Times New Roman"/>
                <a:ea typeface="Times New Roman"/>
                <a:cs typeface="Times New Roman"/>
                <a:sym typeface="Times New Roman"/>
              </a:rPr>
              <a:t>:</a:t>
            </a:r>
            <a:endParaRPr/>
          </a:p>
        </p:txBody>
      </p:sp>
      <p:cxnSp>
        <p:nvCxnSpPr>
          <p:cNvPr id="1134" name="Google Shape;1134;p119"/>
          <p:cNvCxnSpPr/>
          <p:nvPr/>
        </p:nvCxnSpPr>
        <p:spPr>
          <a:xfrm>
            <a:off x="2743200" y="4038600"/>
            <a:ext cx="3657600" cy="0"/>
          </a:xfrm>
          <a:prstGeom prst="straightConnector1">
            <a:avLst/>
          </a:prstGeom>
          <a:noFill/>
          <a:ln cap="flat" cmpd="sng" w="28575">
            <a:solidFill>
              <a:schemeClr val="dk1"/>
            </a:solidFill>
            <a:prstDash val="solid"/>
            <a:round/>
            <a:headEnd len="med" w="med" type="none"/>
            <a:tailEnd len="sm" w="sm" type="none"/>
          </a:ln>
        </p:spPr>
      </p:cxnSp>
      <p:sp>
        <p:nvSpPr>
          <p:cNvPr id="1135" name="Google Shape;1135;p119"/>
          <p:cNvSpPr/>
          <p:nvPr/>
        </p:nvSpPr>
        <p:spPr>
          <a:xfrm>
            <a:off x="6324600" y="38100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Instructor</a:t>
            </a:r>
            <a:endParaRPr/>
          </a:p>
        </p:txBody>
      </p:sp>
      <p:sp>
        <p:nvSpPr>
          <p:cNvPr id="1136" name="Google Shape;1136;p119"/>
          <p:cNvSpPr/>
          <p:nvPr/>
        </p:nvSpPr>
        <p:spPr>
          <a:xfrm>
            <a:off x="685800" y="37719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Student</a:t>
            </a:r>
            <a:endParaRPr/>
          </a:p>
        </p:txBody>
      </p:sp>
      <p:sp>
        <p:nvSpPr>
          <p:cNvPr id="1137" name="Google Shape;1137;p119"/>
          <p:cNvSpPr txBox="1"/>
          <p:nvPr/>
        </p:nvSpPr>
        <p:spPr>
          <a:xfrm>
            <a:off x="56388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20"/>
          <p:cNvSpPr txBox="1"/>
          <p:nvPr>
            <p:ph type="title"/>
          </p:nvPr>
        </p:nvSpPr>
        <p:spPr>
          <a:xfrm>
            <a:off x="609600" y="381000"/>
            <a:ext cx="8229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143" name="Google Shape;1143;p120"/>
          <p:cNvSpPr txBox="1"/>
          <p:nvPr/>
        </p:nvSpPr>
        <p:spPr>
          <a:xfrm>
            <a:off x="609600" y="1981200"/>
            <a:ext cx="8108950"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The example indicates that every </a:t>
            </a:r>
            <a:r>
              <a:rPr i="1" lang="en-US" sz="2400">
                <a:solidFill>
                  <a:schemeClr val="dk1"/>
                </a:solidFill>
                <a:latin typeface="Times New Roman"/>
                <a:ea typeface="Times New Roman"/>
                <a:cs typeface="Times New Roman"/>
                <a:sym typeface="Times New Roman"/>
              </a:rPr>
              <a:t>Instructor</a:t>
            </a:r>
            <a:r>
              <a:rPr lang="en-US" sz="2400">
                <a:solidFill>
                  <a:schemeClr val="dk1"/>
                </a:solidFill>
                <a:latin typeface="Times New Roman"/>
                <a:ea typeface="Times New Roman"/>
                <a:cs typeface="Times New Roman"/>
                <a:sym typeface="Times New Roman"/>
              </a:rPr>
              <a:t> has one or more </a:t>
            </a:r>
            <a:r>
              <a:rPr i="1" lang="en-US" sz="2400">
                <a:solidFill>
                  <a:schemeClr val="dk1"/>
                </a:solidFill>
                <a:latin typeface="Times New Roman"/>
                <a:ea typeface="Times New Roman"/>
                <a:cs typeface="Times New Roman"/>
                <a:sym typeface="Times New Roman"/>
              </a:rPr>
              <a:t>Students</a:t>
            </a:r>
            <a:r>
              <a:rPr lang="en-US" sz="2400">
                <a:solidFill>
                  <a:schemeClr val="dk1"/>
                </a:solidFill>
                <a:latin typeface="Times New Roman"/>
                <a:ea typeface="Times New Roman"/>
                <a:cs typeface="Times New Roman"/>
                <a:sym typeface="Times New Roman"/>
              </a:rPr>
              <a:t>:</a:t>
            </a:r>
            <a:endParaRPr/>
          </a:p>
        </p:txBody>
      </p:sp>
      <p:cxnSp>
        <p:nvCxnSpPr>
          <p:cNvPr id="1144" name="Google Shape;1144;p120"/>
          <p:cNvCxnSpPr/>
          <p:nvPr/>
        </p:nvCxnSpPr>
        <p:spPr>
          <a:xfrm>
            <a:off x="2743200" y="4038600"/>
            <a:ext cx="3657600" cy="0"/>
          </a:xfrm>
          <a:prstGeom prst="straightConnector1">
            <a:avLst/>
          </a:prstGeom>
          <a:noFill/>
          <a:ln cap="flat" cmpd="sng" w="28575">
            <a:solidFill>
              <a:schemeClr val="dk1"/>
            </a:solidFill>
            <a:prstDash val="solid"/>
            <a:round/>
            <a:headEnd len="med" w="med" type="none"/>
            <a:tailEnd len="sm" w="sm" type="none"/>
          </a:ln>
        </p:spPr>
      </p:cxnSp>
      <p:sp>
        <p:nvSpPr>
          <p:cNvPr id="1145" name="Google Shape;1145;p120"/>
          <p:cNvSpPr/>
          <p:nvPr/>
        </p:nvSpPr>
        <p:spPr>
          <a:xfrm>
            <a:off x="6324600" y="38100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Instructor</a:t>
            </a:r>
            <a:endParaRPr/>
          </a:p>
        </p:txBody>
      </p:sp>
      <p:sp>
        <p:nvSpPr>
          <p:cNvPr id="1146" name="Google Shape;1146;p120"/>
          <p:cNvSpPr/>
          <p:nvPr/>
        </p:nvSpPr>
        <p:spPr>
          <a:xfrm>
            <a:off x="685800" y="37719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Student</a:t>
            </a:r>
            <a:endParaRPr/>
          </a:p>
        </p:txBody>
      </p:sp>
      <p:sp>
        <p:nvSpPr>
          <p:cNvPr id="1147" name="Google Shape;1147;p120"/>
          <p:cNvSpPr txBox="1"/>
          <p:nvPr/>
        </p:nvSpPr>
        <p:spPr>
          <a:xfrm>
            <a:off x="27432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21"/>
          <p:cNvSpPr txBox="1"/>
          <p:nvPr>
            <p:ph type="title"/>
          </p:nvPr>
        </p:nvSpPr>
        <p:spPr>
          <a:xfrm>
            <a:off x="609600" y="381000"/>
            <a:ext cx="8229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153" name="Google Shape;1153;p121"/>
          <p:cNvSpPr txBox="1"/>
          <p:nvPr/>
        </p:nvSpPr>
        <p:spPr>
          <a:xfrm>
            <a:off x="609600" y="1295400"/>
            <a:ext cx="8108950"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We can also indicate the behavior of an object in an association (</a:t>
            </a:r>
            <a:r>
              <a:rPr i="1" lang="en-US" sz="2400">
                <a:solidFill>
                  <a:schemeClr val="dk1"/>
                </a:solidFill>
                <a:latin typeface="Times New Roman"/>
                <a:ea typeface="Times New Roman"/>
                <a:cs typeface="Times New Roman"/>
                <a:sym typeface="Times New Roman"/>
              </a:rPr>
              <a:t>i.e.,</a:t>
            </a:r>
            <a:r>
              <a:rPr lang="en-US" sz="2400">
                <a:solidFill>
                  <a:schemeClr val="dk1"/>
                </a:solidFill>
                <a:latin typeface="Times New Roman"/>
                <a:ea typeface="Times New Roman"/>
                <a:cs typeface="Times New Roman"/>
                <a:sym typeface="Times New Roman"/>
              </a:rPr>
              <a:t> the </a:t>
            </a:r>
            <a:r>
              <a:rPr i="1" lang="en-US" sz="2400">
                <a:solidFill>
                  <a:schemeClr val="dk1"/>
                </a:solidFill>
                <a:latin typeface="Times New Roman"/>
                <a:ea typeface="Times New Roman"/>
                <a:cs typeface="Times New Roman"/>
                <a:sym typeface="Times New Roman"/>
              </a:rPr>
              <a:t>role </a:t>
            </a:r>
            <a:r>
              <a:rPr lang="en-US" sz="2400">
                <a:solidFill>
                  <a:schemeClr val="dk1"/>
                </a:solidFill>
                <a:latin typeface="Times New Roman"/>
                <a:ea typeface="Times New Roman"/>
                <a:cs typeface="Times New Roman"/>
                <a:sym typeface="Times New Roman"/>
              </a:rPr>
              <a:t>of an object) using </a:t>
            </a:r>
            <a:r>
              <a:rPr i="1" lang="en-US" sz="2400">
                <a:solidFill>
                  <a:schemeClr val="dk1"/>
                </a:solidFill>
                <a:latin typeface="Times New Roman"/>
                <a:ea typeface="Times New Roman"/>
                <a:cs typeface="Times New Roman"/>
                <a:sym typeface="Times New Roman"/>
              </a:rPr>
              <a:t>rolenames.</a:t>
            </a:r>
            <a:endParaRPr sz="2400">
              <a:solidFill>
                <a:schemeClr val="dk1"/>
              </a:solidFill>
              <a:latin typeface="Times New Roman"/>
              <a:ea typeface="Times New Roman"/>
              <a:cs typeface="Times New Roman"/>
              <a:sym typeface="Times New Roman"/>
            </a:endParaRPr>
          </a:p>
        </p:txBody>
      </p:sp>
      <p:cxnSp>
        <p:nvCxnSpPr>
          <p:cNvPr id="1154" name="Google Shape;1154;p121"/>
          <p:cNvCxnSpPr/>
          <p:nvPr/>
        </p:nvCxnSpPr>
        <p:spPr>
          <a:xfrm>
            <a:off x="2743200" y="4038600"/>
            <a:ext cx="3657600" cy="0"/>
          </a:xfrm>
          <a:prstGeom prst="straightConnector1">
            <a:avLst/>
          </a:prstGeom>
          <a:noFill/>
          <a:ln cap="flat" cmpd="sng" w="28575">
            <a:solidFill>
              <a:schemeClr val="dk1"/>
            </a:solidFill>
            <a:prstDash val="solid"/>
            <a:round/>
            <a:headEnd len="med" w="med" type="none"/>
            <a:tailEnd len="sm" w="sm" type="none"/>
          </a:ln>
        </p:spPr>
      </p:cxnSp>
      <p:sp>
        <p:nvSpPr>
          <p:cNvPr id="1155" name="Google Shape;1155;p121"/>
          <p:cNvSpPr/>
          <p:nvPr/>
        </p:nvSpPr>
        <p:spPr>
          <a:xfrm>
            <a:off x="6324600" y="38100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Instructor</a:t>
            </a:r>
            <a:endParaRPr/>
          </a:p>
        </p:txBody>
      </p:sp>
      <p:sp>
        <p:nvSpPr>
          <p:cNvPr id="1156" name="Google Shape;1156;p121"/>
          <p:cNvSpPr/>
          <p:nvPr/>
        </p:nvSpPr>
        <p:spPr>
          <a:xfrm>
            <a:off x="685800" y="37592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Student</a:t>
            </a:r>
            <a:endParaRPr/>
          </a:p>
        </p:txBody>
      </p:sp>
      <p:sp>
        <p:nvSpPr>
          <p:cNvPr id="1157" name="Google Shape;1157;p121"/>
          <p:cNvSpPr txBox="1"/>
          <p:nvPr/>
        </p:nvSpPr>
        <p:spPr>
          <a:xfrm>
            <a:off x="57150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1..*</a:t>
            </a:r>
            <a:endParaRPr/>
          </a:p>
        </p:txBody>
      </p:sp>
      <p:sp>
        <p:nvSpPr>
          <p:cNvPr id="1158" name="Google Shape;1158;p121"/>
          <p:cNvSpPr txBox="1"/>
          <p:nvPr/>
        </p:nvSpPr>
        <p:spPr>
          <a:xfrm>
            <a:off x="27432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1..*</a:t>
            </a:r>
            <a:endParaRPr/>
          </a:p>
        </p:txBody>
      </p:sp>
      <p:sp>
        <p:nvSpPr>
          <p:cNvPr id="1159" name="Google Shape;1159;p121"/>
          <p:cNvSpPr txBox="1"/>
          <p:nvPr/>
        </p:nvSpPr>
        <p:spPr>
          <a:xfrm>
            <a:off x="4724400" y="3581400"/>
            <a:ext cx="1600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learns from</a:t>
            </a:r>
            <a:endParaRPr/>
          </a:p>
        </p:txBody>
      </p:sp>
      <p:sp>
        <p:nvSpPr>
          <p:cNvPr id="1160" name="Google Shape;1160;p121"/>
          <p:cNvSpPr txBox="1"/>
          <p:nvPr/>
        </p:nvSpPr>
        <p:spPr>
          <a:xfrm>
            <a:off x="2819400" y="3581400"/>
            <a:ext cx="1143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teaches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22"/>
          <p:cNvSpPr txBox="1"/>
          <p:nvPr>
            <p:ph type="title"/>
          </p:nvPr>
        </p:nvSpPr>
        <p:spPr>
          <a:xfrm>
            <a:off x="609600" y="381000"/>
            <a:ext cx="80772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166" name="Google Shape;1166;p122"/>
          <p:cNvSpPr txBox="1"/>
          <p:nvPr/>
        </p:nvSpPr>
        <p:spPr>
          <a:xfrm>
            <a:off x="1524000" y="1295400"/>
            <a:ext cx="5791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We can also name the association.</a:t>
            </a:r>
            <a:endParaRPr/>
          </a:p>
        </p:txBody>
      </p:sp>
      <p:cxnSp>
        <p:nvCxnSpPr>
          <p:cNvPr id="1167" name="Google Shape;1167;p122"/>
          <p:cNvCxnSpPr/>
          <p:nvPr/>
        </p:nvCxnSpPr>
        <p:spPr>
          <a:xfrm>
            <a:off x="2743200" y="4038600"/>
            <a:ext cx="3657600" cy="0"/>
          </a:xfrm>
          <a:prstGeom prst="straightConnector1">
            <a:avLst/>
          </a:prstGeom>
          <a:noFill/>
          <a:ln cap="flat" cmpd="sng" w="28575">
            <a:solidFill>
              <a:schemeClr val="dk1"/>
            </a:solidFill>
            <a:prstDash val="solid"/>
            <a:round/>
            <a:headEnd len="med" w="med" type="none"/>
            <a:tailEnd len="sm" w="sm" type="none"/>
          </a:ln>
        </p:spPr>
      </p:cxnSp>
      <p:sp>
        <p:nvSpPr>
          <p:cNvPr id="1168" name="Google Shape;1168;p122"/>
          <p:cNvSpPr/>
          <p:nvPr/>
        </p:nvSpPr>
        <p:spPr>
          <a:xfrm>
            <a:off x="6324600" y="38100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Team</a:t>
            </a:r>
            <a:endParaRPr/>
          </a:p>
        </p:txBody>
      </p:sp>
      <p:sp>
        <p:nvSpPr>
          <p:cNvPr id="1169" name="Google Shape;1169;p122"/>
          <p:cNvSpPr/>
          <p:nvPr/>
        </p:nvSpPr>
        <p:spPr>
          <a:xfrm>
            <a:off x="685800" y="3759200"/>
            <a:ext cx="2057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Student</a:t>
            </a:r>
            <a:endParaRPr/>
          </a:p>
        </p:txBody>
      </p:sp>
      <p:sp>
        <p:nvSpPr>
          <p:cNvPr id="1170" name="Google Shape;1170;p122"/>
          <p:cNvSpPr txBox="1"/>
          <p:nvPr/>
        </p:nvSpPr>
        <p:spPr>
          <a:xfrm>
            <a:off x="3810000" y="3581400"/>
            <a:ext cx="1752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membership</a:t>
            </a:r>
            <a:endParaRPr/>
          </a:p>
        </p:txBody>
      </p:sp>
      <p:sp>
        <p:nvSpPr>
          <p:cNvPr id="1171" name="Google Shape;1171;p122"/>
          <p:cNvSpPr txBox="1"/>
          <p:nvPr/>
        </p:nvSpPr>
        <p:spPr>
          <a:xfrm>
            <a:off x="2743200" y="40386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1..*</a:t>
            </a:r>
            <a:endParaRPr/>
          </a:p>
        </p:txBody>
      </p:sp>
      <p:sp>
        <p:nvSpPr>
          <p:cNvPr id="1172" name="Google Shape;1172;p122"/>
          <p:cNvSpPr txBox="1"/>
          <p:nvPr/>
        </p:nvSpPr>
        <p:spPr>
          <a:xfrm>
            <a:off x="57150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23"/>
          <p:cNvSpPr txBox="1"/>
          <p:nvPr>
            <p:ph type="title"/>
          </p:nvPr>
        </p:nvSpPr>
        <p:spPr>
          <a:xfrm>
            <a:off x="609600" y="381000"/>
            <a:ext cx="80772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178" name="Google Shape;1178;p123"/>
          <p:cNvSpPr txBox="1"/>
          <p:nvPr/>
        </p:nvSpPr>
        <p:spPr>
          <a:xfrm>
            <a:off x="685800" y="1295400"/>
            <a:ext cx="7848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We can specify dual associations.</a:t>
            </a:r>
            <a:endParaRPr/>
          </a:p>
        </p:txBody>
      </p:sp>
      <p:cxnSp>
        <p:nvCxnSpPr>
          <p:cNvPr id="1179" name="Google Shape;1179;p123"/>
          <p:cNvCxnSpPr/>
          <p:nvPr/>
        </p:nvCxnSpPr>
        <p:spPr>
          <a:xfrm>
            <a:off x="2743200" y="4038600"/>
            <a:ext cx="3657600" cy="0"/>
          </a:xfrm>
          <a:prstGeom prst="straightConnector1">
            <a:avLst/>
          </a:prstGeom>
          <a:noFill/>
          <a:ln cap="flat" cmpd="sng" w="28575">
            <a:solidFill>
              <a:schemeClr val="dk1"/>
            </a:solidFill>
            <a:prstDash val="solid"/>
            <a:round/>
            <a:headEnd len="med" w="med" type="none"/>
            <a:tailEnd len="sm" w="sm" type="none"/>
          </a:ln>
        </p:spPr>
      </p:cxnSp>
      <p:sp>
        <p:nvSpPr>
          <p:cNvPr id="1180" name="Google Shape;1180;p123"/>
          <p:cNvSpPr/>
          <p:nvPr/>
        </p:nvSpPr>
        <p:spPr>
          <a:xfrm>
            <a:off x="6324600" y="3810000"/>
            <a:ext cx="2057400" cy="14478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Team</a:t>
            </a:r>
            <a:endParaRPr/>
          </a:p>
        </p:txBody>
      </p:sp>
      <p:sp>
        <p:nvSpPr>
          <p:cNvPr id="1181" name="Google Shape;1181;p123"/>
          <p:cNvSpPr/>
          <p:nvPr/>
        </p:nvSpPr>
        <p:spPr>
          <a:xfrm>
            <a:off x="685800" y="3759200"/>
            <a:ext cx="2057400" cy="14986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Student</a:t>
            </a:r>
            <a:endParaRPr/>
          </a:p>
        </p:txBody>
      </p:sp>
      <p:sp>
        <p:nvSpPr>
          <p:cNvPr id="1182" name="Google Shape;1182;p123"/>
          <p:cNvSpPr txBox="1"/>
          <p:nvPr/>
        </p:nvSpPr>
        <p:spPr>
          <a:xfrm>
            <a:off x="3810000" y="3581400"/>
            <a:ext cx="1752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member of</a:t>
            </a:r>
            <a:endParaRPr/>
          </a:p>
        </p:txBody>
      </p:sp>
      <p:sp>
        <p:nvSpPr>
          <p:cNvPr id="1183" name="Google Shape;1183;p123"/>
          <p:cNvSpPr txBox="1"/>
          <p:nvPr/>
        </p:nvSpPr>
        <p:spPr>
          <a:xfrm>
            <a:off x="27432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1..*</a:t>
            </a:r>
            <a:endParaRPr/>
          </a:p>
        </p:txBody>
      </p:sp>
      <p:cxnSp>
        <p:nvCxnSpPr>
          <p:cNvPr id="1184" name="Google Shape;1184;p123"/>
          <p:cNvCxnSpPr/>
          <p:nvPr/>
        </p:nvCxnSpPr>
        <p:spPr>
          <a:xfrm>
            <a:off x="2743200" y="4876800"/>
            <a:ext cx="3581400" cy="0"/>
          </a:xfrm>
          <a:prstGeom prst="straightConnector1">
            <a:avLst/>
          </a:prstGeom>
          <a:noFill/>
          <a:ln cap="flat" cmpd="sng" w="28575">
            <a:solidFill>
              <a:schemeClr val="dk1"/>
            </a:solidFill>
            <a:prstDash val="solid"/>
            <a:round/>
            <a:headEnd len="med" w="med" type="none"/>
            <a:tailEnd len="med" w="med" type="none"/>
          </a:ln>
        </p:spPr>
      </p:cxnSp>
      <p:sp>
        <p:nvSpPr>
          <p:cNvPr id="1185" name="Google Shape;1185;p123"/>
          <p:cNvSpPr txBox="1"/>
          <p:nvPr/>
        </p:nvSpPr>
        <p:spPr>
          <a:xfrm>
            <a:off x="3810000" y="4876800"/>
            <a:ext cx="1752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president of</a:t>
            </a:r>
            <a:endParaRPr/>
          </a:p>
        </p:txBody>
      </p:sp>
      <p:sp>
        <p:nvSpPr>
          <p:cNvPr id="1186" name="Google Shape;1186;p123"/>
          <p:cNvSpPr txBox="1"/>
          <p:nvPr/>
        </p:nvSpPr>
        <p:spPr>
          <a:xfrm>
            <a:off x="2743200" y="4876800"/>
            <a:ext cx="381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1187" name="Google Shape;1187;p123"/>
          <p:cNvSpPr txBox="1"/>
          <p:nvPr/>
        </p:nvSpPr>
        <p:spPr>
          <a:xfrm>
            <a:off x="5715000" y="48768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1..*</a:t>
            </a:r>
            <a:endParaRPr/>
          </a:p>
        </p:txBody>
      </p:sp>
      <p:sp>
        <p:nvSpPr>
          <p:cNvPr id="1188" name="Google Shape;1188;p123"/>
          <p:cNvSpPr txBox="1"/>
          <p:nvPr/>
        </p:nvSpPr>
        <p:spPr>
          <a:xfrm>
            <a:off x="57150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5"/>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25"/>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171" name="Google Shape;171;p25"/>
          <p:cNvPicPr preferRelativeResize="0"/>
          <p:nvPr/>
        </p:nvPicPr>
        <p:blipFill rotWithShape="1">
          <a:blip r:embed="rId3">
            <a:alphaModFix/>
          </a:blip>
          <a:srcRect b="0" l="0" r="0" t="0"/>
          <a:stretch/>
        </p:blipFill>
        <p:spPr>
          <a:xfrm>
            <a:off x="4953000" y="457200"/>
            <a:ext cx="1219200" cy="533400"/>
          </a:xfrm>
          <a:prstGeom prst="rect">
            <a:avLst/>
          </a:prstGeom>
          <a:noFill/>
          <a:ln>
            <a:noFill/>
          </a:ln>
        </p:spPr>
      </p:pic>
      <p:sp>
        <p:nvSpPr>
          <p:cNvPr id="172" name="Google Shape;172;p25"/>
          <p:cNvSpPr txBox="1"/>
          <p:nvPr/>
        </p:nvSpPr>
        <p:spPr>
          <a:xfrm>
            <a:off x="37594" y="965868"/>
            <a:ext cx="8801606" cy="1202714"/>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Object-Oriented Concepts</a:t>
            </a:r>
            <a:endParaRPr sz="4400">
              <a:solidFill>
                <a:schemeClr val="dk1"/>
              </a:solidFill>
              <a:latin typeface="Calibri"/>
              <a:ea typeface="Calibri"/>
              <a:cs typeface="Calibri"/>
              <a:sym typeface="Calibri"/>
            </a:endParaRPr>
          </a:p>
        </p:txBody>
      </p:sp>
      <p:sp>
        <p:nvSpPr>
          <p:cNvPr id="173" name="Google Shape;173;p25"/>
          <p:cNvSpPr txBox="1"/>
          <p:nvPr/>
        </p:nvSpPr>
        <p:spPr>
          <a:xfrm>
            <a:off x="228600" y="1905000"/>
            <a:ext cx="8720110" cy="5532479"/>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Everything is an object and each object has its </a:t>
            </a:r>
            <a:r>
              <a:rPr b="1" lang="en-US" sz="2000">
                <a:solidFill>
                  <a:schemeClr val="dk1"/>
                </a:solidFill>
                <a:latin typeface="Calibri"/>
                <a:ea typeface="Calibri"/>
                <a:cs typeface="Calibri"/>
                <a:sym typeface="Calibri"/>
              </a:rPr>
              <a:t>own memory</a:t>
            </a:r>
            <a:endParaRPr/>
          </a:p>
          <a:p>
            <a:pPr indent="-215900" lvl="0" marL="342900" marR="0" rtl="0" algn="just">
              <a:spcBef>
                <a:spcPts val="40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342900" lvl="0" marL="342900" marR="0" rtl="0" algn="just">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Computation is performed by objects communicating with each other</a:t>
            </a:r>
            <a:endParaRPr/>
          </a:p>
          <a:p>
            <a:pPr indent="-215900" lvl="0" marL="342900" marR="0" rtl="0" algn="just">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just">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Every object is an instance of a class.  A class simply represents a grouping of similar objects, such as Integers or lists.</a:t>
            </a:r>
            <a:endParaRPr/>
          </a:p>
          <a:p>
            <a:pPr indent="-215900" lvl="0" marL="342900" marR="0" rtl="0" algn="just">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just">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class is the repository for behavior associated with an object.  That is, that all objects that are instances of the same class can perform the same actions.</a:t>
            </a:r>
            <a:endParaRPr/>
          </a:p>
          <a:p>
            <a:pPr indent="-215900" lvl="0" marL="342900" marR="0" rtl="0" algn="just">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just">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Classes are organized into a singly rooted tree structure, called the </a:t>
            </a:r>
            <a:r>
              <a:rPr b="1" lang="en-US" sz="2000">
                <a:solidFill>
                  <a:schemeClr val="dk1"/>
                </a:solidFill>
                <a:latin typeface="Calibri"/>
                <a:ea typeface="Calibri"/>
                <a:cs typeface="Calibri"/>
                <a:sym typeface="Calibri"/>
              </a:rPr>
              <a:t>inheritance hierarchy</a:t>
            </a:r>
            <a:r>
              <a:rPr lang="en-US" sz="2000">
                <a:solidFill>
                  <a:schemeClr val="dk1"/>
                </a:solidFill>
                <a:latin typeface="Calibri"/>
                <a:ea typeface="Calibri"/>
                <a:cs typeface="Calibri"/>
                <a:sym typeface="Calibri"/>
              </a:rPr>
              <a:t>.  Memory and behavior associated with instances of a class are automatically available to any class associated with a descendant in this tree structure.</a:t>
            </a:r>
            <a:endParaRPr/>
          </a:p>
          <a:p>
            <a:pPr indent="-215900" lvl="0" marL="342900" marR="0" rtl="0" algn="just">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transition spd="med">
    <p:push/>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24"/>
          <p:cNvSpPr txBox="1"/>
          <p:nvPr>
            <p:ph type="title"/>
          </p:nvPr>
        </p:nvSpPr>
        <p:spPr>
          <a:xfrm>
            <a:off x="609600" y="381000"/>
            <a:ext cx="80772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194" name="Google Shape;1194;p124"/>
          <p:cNvSpPr txBox="1"/>
          <p:nvPr/>
        </p:nvSpPr>
        <p:spPr>
          <a:xfrm>
            <a:off x="609600" y="1219200"/>
            <a:ext cx="8108950" cy="191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We can constrain the association relationship by defining the </a:t>
            </a:r>
            <a:r>
              <a:rPr i="1" lang="en-US" sz="2400">
                <a:solidFill>
                  <a:schemeClr val="dk1"/>
                </a:solidFill>
                <a:latin typeface="Times New Roman"/>
                <a:ea typeface="Times New Roman"/>
                <a:cs typeface="Times New Roman"/>
                <a:sym typeface="Times New Roman"/>
              </a:rPr>
              <a:t>navigability</a:t>
            </a:r>
            <a:r>
              <a:rPr lang="en-US" sz="2400">
                <a:solidFill>
                  <a:schemeClr val="dk1"/>
                </a:solidFill>
                <a:latin typeface="Times New Roman"/>
                <a:ea typeface="Times New Roman"/>
                <a:cs typeface="Times New Roman"/>
                <a:sym typeface="Times New Roman"/>
              </a:rPr>
              <a:t> of the association. Here, a </a:t>
            </a:r>
            <a:r>
              <a:rPr i="1" lang="en-US" sz="2400">
                <a:solidFill>
                  <a:schemeClr val="dk1"/>
                </a:solidFill>
                <a:latin typeface="Times New Roman"/>
                <a:ea typeface="Times New Roman"/>
                <a:cs typeface="Times New Roman"/>
                <a:sym typeface="Times New Roman"/>
              </a:rPr>
              <a:t>Router</a:t>
            </a:r>
            <a:r>
              <a:rPr lang="en-US" sz="2400">
                <a:solidFill>
                  <a:schemeClr val="dk1"/>
                </a:solidFill>
                <a:latin typeface="Times New Roman"/>
                <a:ea typeface="Times New Roman"/>
                <a:cs typeface="Times New Roman"/>
                <a:sym typeface="Times New Roman"/>
              </a:rPr>
              <a:t> object requests services from a </a:t>
            </a:r>
            <a:r>
              <a:rPr i="1" lang="en-US" sz="2400">
                <a:solidFill>
                  <a:schemeClr val="dk1"/>
                </a:solidFill>
                <a:latin typeface="Times New Roman"/>
                <a:ea typeface="Times New Roman"/>
                <a:cs typeface="Times New Roman"/>
                <a:sym typeface="Times New Roman"/>
              </a:rPr>
              <a:t>DNS</a:t>
            </a:r>
            <a:r>
              <a:rPr lang="en-US" sz="2400">
                <a:solidFill>
                  <a:schemeClr val="dk1"/>
                </a:solidFill>
                <a:latin typeface="Times New Roman"/>
                <a:ea typeface="Times New Roman"/>
                <a:cs typeface="Times New Roman"/>
                <a:sym typeface="Times New Roman"/>
              </a:rPr>
              <a:t> object by sending messages to (invoking the operations of) the server. The direction of the association indicates that the server has no knowledge of the </a:t>
            </a:r>
            <a:r>
              <a:rPr i="1" lang="en-US" sz="2400">
                <a:solidFill>
                  <a:schemeClr val="dk1"/>
                </a:solidFill>
                <a:latin typeface="Times New Roman"/>
                <a:ea typeface="Times New Roman"/>
                <a:cs typeface="Times New Roman"/>
                <a:sym typeface="Times New Roman"/>
              </a:rPr>
              <a:t>Router</a:t>
            </a:r>
            <a:r>
              <a:rPr lang="en-US" sz="2400">
                <a:solidFill>
                  <a:schemeClr val="dk1"/>
                </a:solidFill>
                <a:latin typeface="Times New Roman"/>
                <a:ea typeface="Times New Roman"/>
                <a:cs typeface="Times New Roman"/>
                <a:sym typeface="Times New Roman"/>
              </a:rPr>
              <a:t>.</a:t>
            </a:r>
            <a:endParaRPr/>
          </a:p>
        </p:txBody>
      </p:sp>
      <p:cxnSp>
        <p:nvCxnSpPr>
          <p:cNvPr id="1195" name="Google Shape;1195;p124"/>
          <p:cNvCxnSpPr/>
          <p:nvPr/>
        </p:nvCxnSpPr>
        <p:spPr>
          <a:xfrm>
            <a:off x="3124200" y="4724400"/>
            <a:ext cx="2362200" cy="0"/>
          </a:xfrm>
          <a:prstGeom prst="straightConnector1">
            <a:avLst/>
          </a:prstGeom>
          <a:noFill/>
          <a:ln cap="flat" cmpd="sng" w="28575">
            <a:solidFill>
              <a:schemeClr val="dk1"/>
            </a:solidFill>
            <a:prstDash val="solid"/>
            <a:round/>
            <a:headEnd len="med" w="med" type="none"/>
            <a:tailEnd len="lg" w="lg" type="stealth"/>
          </a:ln>
        </p:spPr>
      </p:cxnSp>
      <p:sp>
        <p:nvSpPr>
          <p:cNvPr id="1196" name="Google Shape;1196;p124"/>
          <p:cNvSpPr/>
          <p:nvPr/>
        </p:nvSpPr>
        <p:spPr>
          <a:xfrm>
            <a:off x="990600" y="4419600"/>
            <a:ext cx="21336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Router</a:t>
            </a:r>
            <a:endParaRPr/>
          </a:p>
        </p:txBody>
      </p:sp>
      <p:sp>
        <p:nvSpPr>
          <p:cNvPr id="1197" name="Google Shape;1197;p124"/>
          <p:cNvSpPr/>
          <p:nvPr/>
        </p:nvSpPr>
        <p:spPr>
          <a:xfrm>
            <a:off x="5486400" y="4470400"/>
            <a:ext cx="2819400" cy="533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DomainNameServer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25"/>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203" name="Google Shape;1203;p125"/>
          <p:cNvSpPr txBox="1"/>
          <p:nvPr>
            <p:ph type="title"/>
          </p:nvPr>
        </p:nvSpPr>
        <p:spPr>
          <a:xfrm>
            <a:off x="609600" y="381000"/>
            <a:ext cx="80772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204" name="Google Shape;1204;p125"/>
          <p:cNvSpPr txBox="1"/>
          <p:nvPr/>
        </p:nvSpPr>
        <p:spPr>
          <a:xfrm>
            <a:off x="609600" y="1219200"/>
            <a:ext cx="8108950"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Associations can also be objects themselves, called </a:t>
            </a:r>
            <a:r>
              <a:rPr i="1" lang="en-US" sz="2400">
                <a:solidFill>
                  <a:schemeClr val="dk1"/>
                </a:solidFill>
                <a:latin typeface="Times New Roman"/>
                <a:ea typeface="Times New Roman"/>
                <a:cs typeface="Times New Roman"/>
                <a:sym typeface="Times New Roman"/>
              </a:rPr>
              <a:t>link</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classes</a:t>
            </a:r>
            <a:r>
              <a:rPr lang="en-US" sz="2400">
                <a:solidFill>
                  <a:schemeClr val="dk1"/>
                </a:solidFill>
                <a:latin typeface="Times New Roman"/>
                <a:ea typeface="Times New Roman"/>
                <a:cs typeface="Times New Roman"/>
                <a:sym typeface="Times New Roman"/>
              </a:rPr>
              <a:t> or an </a:t>
            </a:r>
            <a:r>
              <a:rPr i="1" lang="en-US" sz="2400">
                <a:solidFill>
                  <a:schemeClr val="dk1"/>
                </a:solidFill>
                <a:latin typeface="Times New Roman"/>
                <a:ea typeface="Times New Roman"/>
                <a:cs typeface="Times New Roman"/>
                <a:sym typeface="Times New Roman"/>
              </a:rPr>
              <a:t>association classes</a:t>
            </a:r>
            <a:r>
              <a:rPr lang="en-US" sz="2400">
                <a:solidFill>
                  <a:schemeClr val="dk1"/>
                </a:solidFill>
                <a:latin typeface="Times New Roman"/>
                <a:ea typeface="Times New Roman"/>
                <a:cs typeface="Times New Roman"/>
                <a:sym typeface="Times New Roman"/>
              </a:rPr>
              <a:t>.</a:t>
            </a:r>
            <a:endParaRPr/>
          </a:p>
        </p:txBody>
      </p:sp>
      <p:grpSp>
        <p:nvGrpSpPr>
          <p:cNvPr id="1205" name="Google Shape;1205;p125"/>
          <p:cNvGrpSpPr/>
          <p:nvPr/>
        </p:nvGrpSpPr>
        <p:grpSpPr>
          <a:xfrm>
            <a:off x="685800" y="5257800"/>
            <a:ext cx="7696200" cy="546100"/>
            <a:chOff x="432" y="3072"/>
            <a:chExt cx="4848" cy="344"/>
          </a:xfrm>
        </p:grpSpPr>
        <p:cxnSp>
          <p:nvCxnSpPr>
            <p:cNvPr id="1206" name="Google Shape;1206;p125"/>
            <p:cNvCxnSpPr/>
            <p:nvPr/>
          </p:nvCxnSpPr>
          <p:spPr>
            <a:xfrm>
              <a:off x="1728" y="3248"/>
              <a:ext cx="2304" cy="0"/>
            </a:xfrm>
            <a:prstGeom prst="straightConnector1">
              <a:avLst/>
            </a:prstGeom>
            <a:solidFill>
              <a:srgbClr val="FFFF00"/>
            </a:solidFill>
            <a:ln cap="flat" cmpd="sng" w="28575">
              <a:solidFill>
                <a:schemeClr val="dk1"/>
              </a:solidFill>
              <a:prstDash val="solid"/>
              <a:round/>
              <a:headEnd len="med" w="med" type="none"/>
              <a:tailEnd len="sm" w="sm" type="none"/>
            </a:ln>
          </p:spPr>
        </p:cxnSp>
        <p:sp>
          <p:nvSpPr>
            <p:cNvPr id="1207" name="Google Shape;1207;p125"/>
            <p:cNvSpPr/>
            <p:nvPr/>
          </p:nvSpPr>
          <p:spPr>
            <a:xfrm>
              <a:off x="3984" y="3080"/>
              <a:ext cx="1296" cy="33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Warranty</a:t>
              </a:r>
              <a:endParaRPr/>
            </a:p>
          </p:txBody>
        </p:sp>
        <p:sp>
          <p:nvSpPr>
            <p:cNvPr id="1208" name="Google Shape;1208;p125"/>
            <p:cNvSpPr/>
            <p:nvPr/>
          </p:nvSpPr>
          <p:spPr>
            <a:xfrm>
              <a:off x="432" y="3072"/>
              <a:ext cx="1296" cy="33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Product</a:t>
              </a:r>
              <a:endParaRPr/>
            </a:p>
          </p:txBody>
        </p:sp>
      </p:grpSp>
      <p:cxnSp>
        <p:nvCxnSpPr>
          <p:cNvPr id="1209" name="Google Shape;1209;p125"/>
          <p:cNvCxnSpPr/>
          <p:nvPr/>
        </p:nvCxnSpPr>
        <p:spPr>
          <a:xfrm>
            <a:off x="4495800" y="4343400"/>
            <a:ext cx="0" cy="1219200"/>
          </a:xfrm>
          <a:prstGeom prst="straightConnector1">
            <a:avLst/>
          </a:prstGeom>
          <a:noFill/>
          <a:ln cap="flat" cmpd="sng" w="28575">
            <a:solidFill>
              <a:schemeClr val="dk1"/>
            </a:solidFill>
            <a:prstDash val="dash"/>
            <a:round/>
            <a:headEnd len="med" w="med" type="none"/>
            <a:tailEnd len="med" w="med" type="none"/>
          </a:ln>
        </p:spPr>
      </p:cxnSp>
      <p:grpSp>
        <p:nvGrpSpPr>
          <p:cNvPr id="1210" name="Google Shape;1210;p125"/>
          <p:cNvGrpSpPr/>
          <p:nvPr/>
        </p:nvGrpSpPr>
        <p:grpSpPr>
          <a:xfrm>
            <a:off x="3467100" y="2286000"/>
            <a:ext cx="2057400" cy="1981200"/>
            <a:chOff x="2256" y="1344"/>
            <a:chExt cx="1296" cy="1248"/>
          </a:xfrm>
        </p:grpSpPr>
        <p:sp>
          <p:nvSpPr>
            <p:cNvPr id="1211" name="Google Shape;1211;p125"/>
            <p:cNvSpPr/>
            <p:nvPr/>
          </p:nvSpPr>
          <p:spPr>
            <a:xfrm>
              <a:off x="2256" y="2400"/>
              <a:ext cx="1296" cy="19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212" name="Google Shape;1212;p125"/>
            <p:cNvSpPr/>
            <p:nvPr/>
          </p:nvSpPr>
          <p:spPr>
            <a:xfrm>
              <a:off x="2256" y="1344"/>
              <a:ext cx="1296" cy="33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Registration</a:t>
              </a:r>
              <a:endParaRPr/>
            </a:p>
          </p:txBody>
        </p:sp>
        <p:sp>
          <p:nvSpPr>
            <p:cNvPr id="1213" name="Google Shape;1213;p125"/>
            <p:cNvSpPr/>
            <p:nvPr/>
          </p:nvSpPr>
          <p:spPr>
            <a:xfrm>
              <a:off x="2256" y="1680"/>
              <a:ext cx="1296" cy="72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modelNumber</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serialNumber</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warrentyCode</a:t>
              </a:r>
              <a:endParaRPr/>
            </a:p>
          </p:txBody>
        </p:sp>
      </p:grpSp>
      <p:sp>
        <p:nvSpPr>
          <p:cNvPr id="1214" name="Google Shape;1214;p125"/>
          <p:cNvSpPr txBox="1"/>
          <p:nvPr/>
        </p:nvSpPr>
        <p:spPr>
          <a:xfrm>
            <a:off x="2743200" y="5486400"/>
            <a:ext cx="381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26"/>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220" name="Google Shape;1220;p126"/>
          <p:cNvSpPr txBox="1"/>
          <p:nvPr>
            <p:ph type="title"/>
          </p:nvPr>
        </p:nvSpPr>
        <p:spPr>
          <a:xfrm>
            <a:off x="609600" y="381000"/>
            <a:ext cx="81534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221" name="Google Shape;1221;p126"/>
          <p:cNvSpPr txBox="1"/>
          <p:nvPr/>
        </p:nvSpPr>
        <p:spPr>
          <a:xfrm>
            <a:off x="609600" y="1524000"/>
            <a:ext cx="7848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class can have a </a:t>
            </a:r>
            <a:r>
              <a:rPr i="1" lang="en-US" sz="2400">
                <a:solidFill>
                  <a:schemeClr val="dk1"/>
                </a:solidFill>
                <a:latin typeface="Times New Roman"/>
                <a:ea typeface="Times New Roman"/>
                <a:cs typeface="Times New Roman"/>
                <a:sym typeface="Times New Roman"/>
              </a:rPr>
              <a:t>self association</a:t>
            </a:r>
            <a:r>
              <a:rPr lang="en-US" sz="2400">
                <a:solidFill>
                  <a:schemeClr val="dk1"/>
                </a:solidFill>
                <a:latin typeface="Times New Roman"/>
                <a:ea typeface="Times New Roman"/>
                <a:cs typeface="Times New Roman"/>
                <a:sym typeface="Times New Roman"/>
              </a:rPr>
              <a:t>.</a:t>
            </a:r>
            <a:endParaRPr/>
          </a:p>
        </p:txBody>
      </p:sp>
      <p:grpSp>
        <p:nvGrpSpPr>
          <p:cNvPr id="1222" name="Google Shape;1222;p126"/>
          <p:cNvGrpSpPr/>
          <p:nvPr/>
        </p:nvGrpSpPr>
        <p:grpSpPr>
          <a:xfrm>
            <a:off x="2667000" y="3581400"/>
            <a:ext cx="3505200" cy="1585913"/>
            <a:chOff x="1680" y="2256"/>
            <a:chExt cx="2208" cy="999"/>
          </a:xfrm>
        </p:grpSpPr>
        <p:sp>
          <p:nvSpPr>
            <p:cNvPr id="1223" name="Google Shape;1223;p126"/>
            <p:cNvSpPr/>
            <p:nvPr/>
          </p:nvSpPr>
          <p:spPr>
            <a:xfrm>
              <a:off x="2544" y="2256"/>
              <a:ext cx="1296" cy="816"/>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224" name="Google Shape;1224;p126"/>
            <p:cNvSpPr/>
            <p:nvPr/>
          </p:nvSpPr>
          <p:spPr>
            <a:xfrm>
              <a:off x="1680" y="2784"/>
              <a:ext cx="1536" cy="43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LinkedListNode</a:t>
              </a:r>
              <a:endParaRPr sz="2400">
                <a:solidFill>
                  <a:schemeClr val="dk1"/>
                </a:solidFill>
                <a:latin typeface="Times New Roman"/>
                <a:ea typeface="Times New Roman"/>
                <a:cs typeface="Times New Roman"/>
                <a:sym typeface="Times New Roman"/>
              </a:endParaRPr>
            </a:p>
          </p:txBody>
        </p:sp>
        <p:sp>
          <p:nvSpPr>
            <p:cNvPr id="1225" name="Google Shape;1225;p126"/>
            <p:cNvSpPr txBox="1"/>
            <p:nvPr/>
          </p:nvSpPr>
          <p:spPr>
            <a:xfrm>
              <a:off x="2208" y="2544"/>
              <a:ext cx="3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next</a:t>
              </a:r>
              <a:endParaRPr/>
            </a:p>
          </p:txBody>
        </p:sp>
        <p:sp>
          <p:nvSpPr>
            <p:cNvPr id="1226" name="Google Shape;1226;p126"/>
            <p:cNvSpPr txBox="1"/>
            <p:nvPr/>
          </p:nvSpPr>
          <p:spPr>
            <a:xfrm>
              <a:off x="3216" y="3024"/>
              <a:ext cx="67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previous</a:t>
              </a:r>
              <a:endParaRPr/>
            </a:p>
          </p:txBody>
        </p:sp>
      </p:gr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27"/>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232" name="Google Shape;1232;p127"/>
          <p:cNvSpPr txBox="1"/>
          <p:nvPr>
            <p:ph type="title"/>
          </p:nvPr>
        </p:nvSpPr>
        <p:spPr>
          <a:xfrm>
            <a:off x="609600" y="381000"/>
            <a:ext cx="80772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233" name="Google Shape;1233;p127"/>
          <p:cNvSpPr txBox="1"/>
          <p:nvPr/>
        </p:nvSpPr>
        <p:spPr>
          <a:xfrm>
            <a:off x="609600" y="1219200"/>
            <a:ext cx="7848600" cy="26479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We can model objects that contain other objects by way of special associations called </a:t>
            </a:r>
            <a:r>
              <a:rPr i="1" lang="en-US" sz="2400">
                <a:solidFill>
                  <a:schemeClr val="dk1"/>
                </a:solidFill>
                <a:latin typeface="Times New Roman"/>
                <a:ea typeface="Times New Roman"/>
                <a:cs typeface="Times New Roman"/>
                <a:sym typeface="Times New Roman"/>
              </a:rPr>
              <a:t>aggregations</a:t>
            </a:r>
            <a:r>
              <a:rPr lang="en-US" sz="2400">
                <a:solidFill>
                  <a:schemeClr val="dk1"/>
                </a:solidFill>
                <a:latin typeface="Times New Roman"/>
                <a:ea typeface="Times New Roman"/>
                <a:cs typeface="Times New Roman"/>
                <a:sym typeface="Times New Roman"/>
              </a:rPr>
              <a:t> and </a:t>
            </a:r>
            <a:r>
              <a:rPr i="1" lang="en-US" sz="2400">
                <a:solidFill>
                  <a:schemeClr val="dk1"/>
                </a:solidFill>
                <a:latin typeface="Times New Roman"/>
                <a:ea typeface="Times New Roman"/>
                <a:cs typeface="Times New Roman"/>
                <a:sym typeface="Times New Roman"/>
              </a:rPr>
              <a:t>compositions.</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An </a:t>
            </a:r>
            <a:r>
              <a:rPr i="1" lang="en-US" sz="2400">
                <a:solidFill>
                  <a:schemeClr val="dk1"/>
                </a:solidFill>
                <a:latin typeface="Times New Roman"/>
                <a:ea typeface="Times New Roman"/>
                <a:cs typeface="Times New Roman"/>
                <a:sym typeface="Times New Roman"/>
              </a:rPr>
              <a:t>aggregation</a:t>
            </a:r>
            <a:r>
              <a:rPr lang="en-US" sz="2400">
                <a:solidFill>
                  <a:schemeClr val="dk1"/>
                </a:solidFill>
                <a:latin typeface="Times New Roman"/>
                <a:ea typeface="Times New Roman"/>
                <a:cs typeface="Times New Roman"/>
                <a:sym typeface="Times New Roman"/>
              </a:rPr>
              <a:t> specifies a whole-part relationship between an aggregate (a whole) and a constituent part, where the part can exist independently from the aggregate. Aggregations are denoted by a hollow-diamond adornment on the association.</a:t>
            </a:r>
            <a:endParaRPr/>
          </a:p>
        </p:txBody>
      </p:sp>
      <p:grpSp>
        <p:nvGrpSpPr>
          <p:cNvPr id="1234" name="Google Shape;1234;p127"/>
          <p:cNvGrpSpPr/>
          <p:nvPr/>
        </p:nvGrpSpPr>
        <p:grpSpPr>
          <a:xfrm>
            <a:off x="914400" y="4267200"/>
            <a:ext cx="7086600" cy="1447800"/>
            <a:chOff x="576" y="2496"/>
            <a:chExt cx="4464" cy="912"/>
          </a:xfrm>
        </p:grpSpPr>
        <p:sp>
          <p:nvSpPr>
            <p:cNvPr id="1235" name="Google Shape;1235;p127"/>
            <p:cNvSpPr/>
            <p:nvPr/>
          </p:nvSpPr>
          <p:spPr>
            <a:xfrm>
              <a:off x="576" y="2496"/>
              <a:ext cx="1344" cy="91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Car</a:t>
              </a:r>
              <a:endParaRPr/>
            </a:p>
          </p:txBody>
        </p:sp>
        <p:grpSp>
          <p:nvGrpSpPr>
            <p:cNvPr id="1236" name="Google Shape;1236;p127"/>
            <p:cNvGrpSpPr/>
            <p:nvPr/>
          </p:nvGrpSpPr>
          <p:grpSpPr>
            <a:xfrm>
              <a:off x="1920" y="2544"/>
              <a:ext cx="3120" cy="336"/>
              <a:chOff x="1920" y="2544"/>
              <a:chExt cx="3120" cy="336"/>
            </a:xfrm>
          </p:grpSpPr>
          <p:sp>
            <p:nvSpPr>
              <p:cNvPr id="1237" name="Google Shape;1237;p127"/>
              <p:cNvSpPr/>
              <p:nvPr/>
            </p:nvSpPr>
            <p:spPr>
              <a:xfrm>
                <a:off x="3504" y="2544"/>
                <a:ext cx="1536" cy="33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Engine</a:t>
                </a:r>
                <a:endParaRPr/>
              </a:p>
            </p:txBody>
          </p:sp>
          <p:grpSp>
            <p:nvGrpSpPr>
              <p:cNvPr id="1238" name="Google Shape;1238;p127"/>
              <p:cNvGrpSpPr/>
              <p:nvPr/>
            </p:nvGrpSpPr>
            <p:grpSpPr>
              <a:xfrm>
                <a:off x="1920" y="2736"/>
                <a:ext cx="1584" cy="96"/>
                <a:chOff x="2016" y="2640"/>
                <a:chExt cx="1584" cy="96"/>
              </a:xfrm>
            </p:grpSpPr>
            <p:cxnSp>
              <p:nvCxnSpPr>
                <p:cNvPr id="1239" name="Google Shape;1239;p127"/>
                <p:cNvCxnSpPr/>
                <p:nvPr/>
              </p:nvCxnSpPr>
              <p:spPr>
                <a:xfrm>
                  <a:off x="2208" y="2688"/>
                  <a:ext cx="1392" cy="0"/>
                </a:xfrm>
                <a:prstGeom prst="straightConnector1">
                  <a:avLst/>
                </a:prstGeom>
                <a:solidFill>
                  <a:srgbClr val="FFFF00"/>
                </a:solidFill>
                <a:ln cap="flat" cmpd="sng" w="28575">
                  <a:solidFill>
                    <a:schemeClr val="dk1"/>
                  </a:solidFill>
                  <a:prstDash val="solid"/>
                  <a:round/>
                  <a:headEnd len="sm" w="sm" type="none"/>
                  <a:tailEnd len="med" w="med" type="none"/>
                </a:ln>
              </p:spPr>
            </p:cxnSp>
            <p:sp>
              <p:nvSpPr>
                <p:cNvPr id="1240" name="Google Shape;1240;p127"/>
                <p:cNvSpPr/>
                <p:nvPr/>
              </p:nvSpPr>
              <p:spPr>
                <a:xfrm>
                  <a:off x="2016" y="2640"/>
                  <a:ext cx="192" cy="96"/>
                </a:xfrm>
                <a:custGeom>
                  <a:rect b="b" l="l" r="r" t="t"/>
                  <a:pathLst>
                    <a:path extrusionOk="0" h="96" w="192">
                      <a:moveTo>
                        <a:pt x="0" y="48"/>
                      </a:moveTo>
                      <a:lnTo>
                        <a:pt x="96" y="0"/>
                      </a:lnTo>
                      <a:lnTo>
                        <a:pt x="192" y="48"/>
                      </a:lnTo>
                      <a:lnTo>
                        <a:pt x="96" y="96"/>
                      </a:lnTo>
                      <a:lnTo>
                        <a:pt x="0" y="48"/>
                      </a:lnTo>
                      <a:close/>
                    </a:path>
                  </a:pathLst>
                </a:cu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241" name="Google Shape;1241;p127"/>
            <p:cNvGrpSpPr/>
            <p:nvPr/>
          </p:nvGrpSpPr>
          <p:grpSpPr>
            <a:xfrm>
              <a:off x="1920" y="2976"/>
              <a:ext cx="3120" cy="336"/>
              <a:chOff x="1920" y="2976"/>
              <a:chExt cx="3120" cy="336"/>
            </a:xfrm>
          </p:grpSpPr>
          <p:cxnSp>
            <p:nvCxnSpPr>
              <p:cNvPr id="1242" name="Google Shape;1242;p127"/>
              <p:cNvCxnSpPr/>
              <p:nvPr/>
            </p:nvCxnSpPr>
            <p:spPr>
              <a:xfrm>
                <a:off x="2112" y="3120"/>
                <a:ext cx="1392" cy="0"/>
              </a:xfrm>
              <a:prstGeom prst="straightConnector1">
                <a:avLst/>
              </a:prstGeom>
              <a:solidFill>
                <a:srgbClr val="FFFF00"/>
              </a:solidFill>
              <a:ln cap="flat" cmpd="sng" w="28575">
                <a:solidFill>
                  <a:schemeClr val="dk1"/>
                </a:solidFill>
                <a:prstDash val="solid"/>
                <a:round/>
                <a:headEnd len="sm" w="sm" type="none"/>
                <a:tailEnd len="med" w="med" type="none"/>
              </a:ln>
            </p:spPr>
          </p:cxnSp>
          <p:sp>
            <p:nvSpPr>
              <p:cNvPr id="1243" name="Google Shape;1243;p127"/>
              <p:cNvSpPr/>
              <p:nvPr/>
            </p:nvSpPr>
            <p:spPr>
              <a:xfrm>
                <a:off x="1920" y="3072"/>
                <a:ext cx="192" cy="96"/>
              </a:xfrm>
              <a:custGeom>
                <a:rect b="b" l="l" r="r" t="t"/>
                <a:pathLst>
                  <a:path extrusionOk="0" h="96" w="192">
                    <a:moveTo>
                      <a:pt x="0" y="48"/>
                    </a:moveTo>
                    <a:lnTo>
                      <a:pt x="96" y="0"/>
                    </a:lnTo>
                    <a:lnTo>
                      <a:pt x="192" y="48"/>
                    </a:lnTo>
                    <a:lnTo>
                      <a:pt x="96" y="96"/>
                    </a:lnTo>
                    <a:lnTo>
                      <a:pt x="0" y="48"/>
                    </a:lnTo>
                    <a:close/>
                  </a:path>
                </a:pathLst>
              </a:cu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4" name="Google Shape;1244;p127"/>
              <p:cNvSpPr/>
              <p:nvPr/>
            </p:nvSpPr>
            <p:spPr>
              <a:xfrm>
                <a:off x="3504" y="2976"/>
                <a:ext cx="1536" cy="33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Transmission</a:t>
                </a:r>
                <a:endParaRPr/>
              </a:p>
            </p:txBody>
          </p:sp>
        </p:grpSp>
      </p:gr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28"/>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250" name="Google Shape;1250;p128"/>
          <p:cNvSpPr txBox="1"/>
          <p:nvPr>
            <p:ph type="title"/>
          </p:nvPr>
        </p:nvSpPr>
        <p:spPr>
          <a:xfrm>
            <a:off x="609600" y="381000"/>
            <a:ext cx="80772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Association Relationships (Cont’d)</a:t>
            </a:r>
            <a:endParaRPr/>
          </a:p>
        </p:txBody>
      </p:sp>
      <p:sp>
        <p:nvSpPr>
          <p:cNvPr id="1251" name="Google Shape;1251;p128"/>
          <p:cNvSpPr txBox="1"/>
          <p:nvPr/>
        </p:nvSpPr>
        <p:spPr>
          <a:xfrm>
            <a:off x="609600" y="1219200"/>
            <a:ext cx="7848600" cy="155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a:t>
            </a:r>
            <a:r>
              <a:rPr i="1" lang="en-US" sz="2400">
                <a:solidFill>
                  <a:schemeClr val="dk1"/>
                </a:solidFill>
                <a:latin typeface="Times New Roman"/>
                <a:ea typeface="Times New Roman"/>
                <a:cs typeface="Times New Roman"/>
                <a:sym typeface="Times New Roman"/>
              </a:rPr>
              <a:t>composition </a:t>
            </a:r>
            <a:r>
              <a:rPr lang="en-US" sz="2400">
                <a:solidFill>
                  <a:schemeClr val="dk1"/>
                </a:solidFill>
                <a:latin typeface="Times New Roman"/>
                <a:ea typeface="Times New Roman"/>
                <a:cs typeface="Times New Roman"/>
                <a:sym typeface="Times New Roman"/>
              </a:rPr>
              <a:t>indicates a strong ownership and coincident lifetime of parts by the whole (</a:t>
            </a:r>
            <a:r>
              <a:rPr i="1" lang="en-US" sz="2400">
                <a:solidFill>
                  <a:schemeClr val="dk1"/>
                </a:solidFill>
                <a:latin typeface="Times New Roman"/>
                <a:ea typeface="Times New Roman"/>
                <a:cs typeface="Times New Roman"/>
                <a:sym typeface="Times New Roman"/>
              </a:rPr>
              <a:t>i.e.,</a:t>
            </a:r>
            <a:r>
              <a:rPr lang="en-US" sz="2400">
                <a:solidFill>
                  <a:schemeClr val="dk1"/>
                </a:solidFill>
                <a:latin typeface="Times New Roman"/>
                <a:ea typeface="Times New Roman"/>
                <a:cs typeface="Times New Roman"/>
                <a:sym typeface="Times New Roman"/>
              </a:rPr>
              <a:t> they live and die as a whole). Compositions are denoted by a filled-diamond adornment on the association.</a:t>
            </a:r>
            <a:endParaRPr/>
          </a:p>
        </p:txBody>
      </p:sp>
      <p:sp>
        <p:nvSpPr>
          <p:cNvPr id="1252" name="Google Shape;1252;p128"/>
          <p:cNvSpPr/>
          <p:nvPr/>
        </p:nvSpPr>
        <p:spPr>
          <a:xfrm>
            <a:off x="762000" y="3352800"/>
            <a:ext cx="2133600" cy="23622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Window</a:t>
            </a:r>
            <a:endParaRPr/>
          </a:p>
        </p:txBody>
      </p:sp>
      <p:grpSp>
        <p:nvGrpSpPr>
          <p:cNvPr id="1253" name="Google Shape;1253;p128"/>
          <p:cNvGrpSpPr/>
          <p:nvPr/>
        </p:nvGrpSpPr>
        <p:grpSpPr>
          <a:xfrm>
            <a:off x="2895600" y="3352800"/>
            <a:ext cx="5562600" cy="685800"/>
            <a:chOff x="1824" y="2760"/>
            <a:chExt cx="3504" cy="432"/>
          </a:xfrm>
        </p:grpSpPr>
        <p:grpSp>
          <p:nvGrpSpPr>
            <p:cNvPr id="1254" name="Google Shape;1254;p128"/>
            <p:cNvGrpSpPr/>
            <p:nvPr/>
          </p:nvGrpSpPr>
          <p:grpSpPr>
            <a:xfrm>
              <a:off x="1824" y="2930"/>
              <a:ext cx="1755" cy="110"/>
              <a:chOff x="1920" y="2736"/>
              <a:chExt cx="1584" cy="96"/>
            </a:xfrm>
          </p:grpSpPr>
          <p:cxnSp>
            <p:nvCxnSpPr>
              <p:cNvPr id="1255" name="Google Shape;1255;p128"/>
              <p:cNvCxnSpPr/>
              <p:nvPr/>
            </p:nvCxnSpPr>
            <p:spPr>
              <a:xfrm>
                <a:off x="2112" y="2784"/>
                <a:ext cx="1392" cy="0"/>
              </a:xfrm>
              <a:prstGeom prst="straightConnector1">
                <a:avLst/>
              </a:prstGeom>
              <a:solidFill>
                <a:srgbClr val="FFFF00"/>
              </a:solidFill>
              <a:ln cap="flat" cmpd="sng" w="28575">
                <a:solidFill>
                  <a:schemeClr val="dk1"/>
                </a:solidFill>
                <a:prstDash val="solid"/>
                <a:round/>
                <a:headEnd len="sm" w="sm" type="none"/>
                <a:tailEnd len="med" w="med" type="none"/>
              </a:ln>
            </p:spPr>
          </p:cxnSp>
          <p:sp>
            <p:nvSpPr>
              <p:cNvPr id="1256" name="Google Shape;1256;p128"/>
              <p:cNvSpPr/>
              <p:nvPr/>
            </p:nvSpPr>
            <p:spPr>
              <a:xfrm>
                <a:off x="1920" y="2736"/>
                <a:ext cx="192" cy="96"/>
              </a:xfrm>
              <a:custGeom>
                <a:rect b="b" l="l" r="r" t="t"/>
                <a:pathLst>
                  <a:path extrusionOk="0" h="96" w="192">
                    <a:moveTo>
                      <a:pt x="0" y="48"/>
                    </a:moveTo>
                    <a:lnTo>
                      <a:pt x="96" y="0"/>
                    </a:lnTo>
                    <a:lnTo>
                      <a:pt x="192" y="48"/>
                    </a:lnTo>
                    <a:lnTo>
                      <a:pt x="96" y="96"/>
                    </a:lnTo>
                    <a:lnTo>
                      <a:pt x="0" y="48"/>
                    </a:lnTo>
                    <a:close/>
                  </a:path>
                </a:pathLst>
              </a:cu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57" name="Google Shape;1257;p128"/>
            <p:cNvSpPr/>
            <p:nvPr/>
          </p:nvSpPr>
          <p:spPr>
            <a:xfrm>
              <a:off x="3552" y="2760"/>
              <a:ext cx="1776" cy="43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Scrollbar</a:t>
              </a:r>
              <a:endParaRPr/>
            </a:p>
          </p:txBody>
        </p:sp>
      </p:grpSp>
      <p:grpSp>
        <p:nvGrpSpPr>
          <p:cNvPr id="1258" name="Google Shape;1258;p128"/>
          <p:cNvGrpSpPr/>
          <p:nvPr/>
        </p:nvGrpSpPr>
        <p:grpSpPr>
          <a:xfrm>
            <a:off x="2895600" y="4191000"/>
            <a:ext cx="5562600" cy="685800"/>
            <a:chOff x="1824" y="2760"/>
            <a:chExt cx="3504" cy="432"/>
          </a:xfrm>
        </p:grpSpPr>
        <p:grpSp>
          <p:nvGrpSpPr>
            <p:cNvPr id="1259" name="Google Shape;1259;p128"/>
            <p:cNvGrpSpPr/>
            <p:nvPr/>
          </p:nvGrpSpPr>
          <p:grpSpPr>
            <a:xfrm>
              <a:off x="1824" y="2930"/>
              <a:ext cx="1755" cy="110"/>
              <a:chOff x="1920" y="2736"/>
              <a:chExt cx="1584" cy="96"/>
            </a:xfrm>
          </p:grpSpPr>
          <p:cxnSp>
            <p:nvCxnSpPr>
              <p:cNvPr id="1260" name="Google Shape;1260;p128"/>
              <p:cNvCxnSpPr/>
              <p:nvPr/>
            </p:nvCxnSpPr>
            <p:spPr>
              <a:xfrm>
                <a:off x="2112" y="2784"/>
                <a:ext cx="1392" cy="0"/>
              </a:xfrm>
              <a:prstGeom prst="straightConnector1">
                <a:avLst/>
              </a:prstGeom>
              <a:solidFill>
                <a:srgbClr val="FFFF00"/>
              </a:solidFill>
              <a:ln cap="flat" cmpd="sng" w="28575">
                <a:solidFill>
                  <a:schemeClr val="dk1"/>
                </a:solidFill>
                <a:prstDash val="solid"/>
                <a:round/>
                <a:headEnd len="sm" w="sm" type="none"/>
                <a:tailEnd len="med" w="med" type="none"/>
              </a:ln>
            </p:spPr>
          </p:cxnSp>
          <p:sp>
            <p:nvSpPr>
              <p:cNvPr id="1261" name="Google Shape;1261;p128"/>
              <p:cNvSpPr/>
              <p:nvPr/>
            </p:nvSpPr>
            <p:spPr>
              <a:xfrm>
                <a:off x="1920" y="2736"/>
                <a:ext cx="192" cy="96"/>
              </a:xfrm>
              <a:custGeom>
                <a:rect b="b" l="l" r="r" t="t"/>
                <a:pathLst>
                  <a:path extrusionOk="0" h="96" w="192">
                    <a:moveTo>
                      <a:pt x="0" y="48"/>
                    </a:moveTo>
                    <a:lnTo>
                      <a:pt x="96" y="0"/>
                    </a:lnTo>
                    <a:lnTo>
                      <a:pt x="192" y="48"/>
                    </a:lnTo>
                    <a:lnTo>
                      <a:pt x="96" y="96"/>
                    </a:lnTo>
                    <a:lnTo>
                      <a:pt x="0" y="48"/>
                    </a:lnTo>
                    <a:close/>
                  </a:path>
                </a:pathLst>
              </a:cu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62" name="Google Shape;1262;p128"/>
            <p:cNvSpPr/>
            <p:nvPr/>
          </p:nvSpPr>
          <p:spPr>
            <a:xfrm>
              <a:off x="3552" y="2760"/>
              <a:ext cx="1776" cy="43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Titlebar</a:t>
              </a:r>
              <a:endParaRPr/>
            </a:p>
          </p:txBody>
        </p:sp>
      </p:grpSp>
      <p:grpSp>
        <p:nvGrpSpPr>
          <p:cNvPr id="1263" name="Google Shape;1263;p128"/>
          <p:cNvGrpSpPr/>
          <p:nvPr/>
        </p:nvGrpSpPr>
        <p:grpSpPr>
          <a:xfrm>
            <a:off x="2895600" y="5029200"/>
            <a:ext cx="5562600" cy="685800"/>
            <a:chOff x="1824" y="2760"/>
            <a:chExt cx="3504" cy="432"/>
          </a:xfrm>
        </p:grpSpPr>
        <p:grpSp>
          <p:nvGrpSpPr>
            <p:cNvPr id="1264" name="Google Shape;1264;p128"/>
            <p:cNvGrpSpPr/>
            <p:nvPr/>
          </p:nvGrpSpPr>
          <p:grpSpPr>
            <a:xfrm>
              <a:off x="1824" y="2930"/>
              <a:ext cx="1755" cy="110"/>
              <a:chOff x="1920" y="2736"/>
              <a:chExt cx="1584" cy="96"/>
            </a:xfrm>
          </p:grpSpPr>
          <p:cxnSp>
            <p:nvCxnSpPr>
              <p:cNvPr id="1265" name="Google Shape;1265;p128"/>
              <p:cNvCxnSpPr/>
              <p:nvPr/>
            </p:nvCxnSpPr>
            <p:spPr>
              <a:xfrm>
                <a:off x="2112" y="2784"/>
                <a:ext cx="1392" cy="0"/>
              </a:xfrm>
              <a:prstGeom prst="straightConnector1">
                <a:avLst/>
              </a:prstGeom>
              <a:solidFill>
                <a:srgbClr val="FFFF00"/>
              </a:solidFill>
              <a:ln cap="flat" cmpd="sng" w="28575">
                <a:solidFill>
                  <a:schemeClr val="dk1"/>
                </a:solidFill>
                <a:prstDash val="solid"/>
                <a:round/>
                <a:headEnd len="sm" w="sm" type="none"/>
                <a:tailEnd len="med" w="med" type="none"/>
              </a:ln>
            </p:spPr>
          </p:cxnSp>
          <p:sp>
            <p:nvSpPr>
              <p:cNvPr id="1266" name="Google Shape;1266;p128"/>
              <p:cNvSpPr/>
              <p:nvPr/>
            </p:nvSpPr>
            <p:spPr>
              <a:xfrm>
                <a:off x="1920" y="2736"/>
                <a:ext cx="192" cy="96"/>
              </a:xfrm>
              <a:custGeom>
                <a:rect b="b" l="l" r="r" t="t"/>
                <a:pathLst>
                  <a:path extrusionOk="0" h="96" w="192">
                    <a:moveTo>
                      <a:pt x="0" y="48"/>
                    </a:moveTo>
                    <a:lnTo>
                      <a:pt x="96" y="0"/>
                    </a:lnTo>
                    <a:lnTo>
                      <a:pt x="192" y="48"/>
                    </a:lnTo>
                    <a:lnTo>
                      <a:pt x="96" y="96"/>
                    </a:lnTo>
                    <a:lnTo>
                      <a:pt x="0" y="48"/>
                    </a:lnTo>
                    <a:close/>
                  </a:path>
                </a:pathLst>
              </a:cu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67" name="Google Shape;1267;p128"/>
            <p:cNvSpPr/>
            <p:nvPr/>
          </p:nvSpPr>
          <p:spPr>
            <a:xfrm>
              <a:off x="3552" y="2760"/>
              <a:ext cx="1776" cy="43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Menu</a:t>
              </a:r>
              <a:endParaRPr/>
            </a:p>
          </p:txBody>
        </p:sp>
      </p:grpSp>
      <p:sp>
        <p:nvSpPr>
          <p:cNvPr id="1268" name="Google Shape;1268;p128"/>
          <p:cNvSpPr txBox="1"/>
          <p:nvPr/>
        </p:nvSpPr>
        <p:spPr>
          <a:xfrm>
            <a:off x="3200400" y="3733800"/>
            <a:ext cx="304800" cy="36671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1269" name="Google Shape;1269;p128"/>
          <p:cNvSpPr txBox="1"/>
          <p:nvPr/>
        </p:nvSpPr>
        <p:spPr>
          <a:xfrm>
            <a:off x="3200400" y="4572000"/>
            <a:ext cx="304800" cy="36671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1270" name="Google Shape;1270;p128"/>
          <p:cNvSpPr txBox="1"/>
          <p:nvPr/>
        </p:nvSpPr>
        <p:spPr>
          <a:xfrm>
            <a:off x="3200400" y="5410200"/>
            <a:ext cx="533400" cy="36671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1271" name="Google Shape;1271;p128"/>
          <p:cNvSpPr txBox="1"/>
          <p:nvPr/>
        </p:nvSpPr>
        <p:spPr>
          <a:xfrm>
            <a:off x="5334000" y="3733800"/>
            <a:ext cx="304800" cy="36671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1272" name="Google Shape;1272;p128"/>
          <p:cNvSpPr txBox="1"/>
          <p:nvPr/>
        </p:nvSpPr>
        <p:spPr>
          <a:xfrm>
            <a:off x="5334000" y="4572000"/>
            <a:ext cx="304800" cy="36671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1273" name="Google Shape;1273;p128"/>
          <p:cNvSpPr txBox="1"/>
          <p:nvPr/>
        </p:nvSpPr>
        <p:spPr>
          <a:xfrm>
            <a:off x="5029200" y="5410200"/>
            <a:ext cx="762000" cy="36671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1 ..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29"/>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279" name="Google Shape;1279;p129"/>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Interfaces</a:t>
            </a:r>
            <a:endParaRPr/>
          </a:p>
        </p:txBody>
      </p:sp>
      <p:sp>
        <p:nvSpPr>
          <p:cNvPr id="1280" name="Google Shape;1280;p129"/>
          <p:cNvSpPr txBox="1"/>
          <p:nvPr/>
        </p:nvSpPr>
        <p:spPr>
          <a:xfrm>
            <a:off x="3962400" y="1676400"/>
            <a:ext cx="4953000" cy="3013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An </a:t>
            </a:r>
            <a:r>
              <a:rPr i="1" lang="en-US" sz="2400">
                <a:solidFill>
                  <a:schemeClr val="dk1"/>
                </a:solidFill>
                <a:latin typeface="Times New Roman"/>
                <a:ea typeface="Times New Roman"/>
                <a:cs typeface="Times New Roman"/>
                <a:sym typeface="Times New Roman"/>
              </a:rPr>
              <a:t>interface</a:t>
            </a:r>
            <a:r>
              <a:rPr lang="en-US" sz="2400">
                <a:solidFill>
                  <a:schemeClr val="dk1"/>
                </a:solidFill>
                <a:latin typeface="Times New Roman"/>
                <a:ea typeface="Times New Roman"/>
                <a:cs typeface="Times New Roman"/>
                <a:sym typeface="Times New Roman"/>
              </a:rPr>
              <a:t> is a named set of operations that specifies the behavior of objects without showing their inner structure. It can be rendered in the model by a one- or two-compartment rectangle, with the </a:t>
            </a:r>
            <a:r>
              <a:rPr i="1" lang="en-US" sz="2400">
                <a:solidFill>
                  <a:schemeClr val="dk1"/>
                </a:solidFill>
                <a:latin typeface="Times New Roman"/>
                <a:ea typeface="Times New Roman"/>
                <a:cs typeface="Times New Roman"/>
                <a:sym typeface="Times New Roman"/>
              </a:rPr>
              <a:t>stereotype</a:t>
            </a:r>
            <a:r>
              <a:rPr lang="en-US" sz="2400">
                <a:solidFill>
                  <a:schemeClr val="dk1"/>
                </a:solidFill>
                <a:latin typeface="Times New Roman"/>
                <a:ea typeface="Times New Roman"/>
                <a:cs typeface="Times New Roman"/>
                <a:sym typeface="Times New Roman"/>
              </a:rPr>
              <a:t> &lt;&lt;interface&gt;&gt; above the interface name.</a:t>
            </a:r>
            <a:endParaRPr/>
          </a:p>
        </p:txBody>
      </p:sp>
      <p:sp>
        <p:nvSpPr>
          <p:cNvPr id="1281" name="Google Shape;1281;p129"/>
          <p:cNvSpPr/>
          <p:nvPr/>
        </p:nvSpPr>
        <p:spPr>
          <a:xfrm>
            <a:off x="838200" y="2438400"/>
            <a:ext cx="2438400" cy="10668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&lt;&lt;interface&gt;&gt;</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ControlPanel</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130"/>
          <p:cNvSpPr/>
          <p:nvPr/>
        </p:nvSpPr>
        <p:spPr>
          <a:xfrm>
            <a:off x="1828800" y="836714"/>
            <a:ext cx="6172200" cy="60016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sng">
                <a:solidFill>
                  <a:srgbClr val="FF0000"/>
                </a:solidFill>
                <a:latin typeface="Calibri"/>
                <a:ea typeface="Calibri"/>
                <a:cs typeface="Calibri"/>
                <a:sym typeface="Calibri"/>
              </a:rPr>
              <a:t>Multiplicity </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One-to-one </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2. One-to-many </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3. Many-to-many </a:t>
            </a:r>
            <a:endParaRPr/>
          </a:p>
          <a:p>
            <a:pPr indent="-457200" lvl="0" marL="457200" marR="0" rtl="0" algn="l">
              <a:spcBef>
                <a:spcPts val="0"/>
              </a:spcBef>
              <a:spcAft>
                <a:spcPts val="0"/>
              </a:spcAft>
              <a:buNone/>
            </a:pPr>
            <a:r>
              <a:rPr b="1" lang="en-US" sz="2400" u="sng">
                <a:solidFill>
                  <a:srgbClr val="FF0000"/>
                </a:solidFill>
                <a:latin typeface="Calibri"/>
                <a:ea typeface="Calibri"/>
                <a:cs typeface="Calibri"/>
                <a:sym typeface="Calibri"/>
              </a:rPr>
              <a:t>One-to-one relationship</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For example, in retail telemarketing operations, we would find</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a one-to-one relationship between the class </a:t>
            </a:r>
            <a:r>
              <a:rPr lang="en-US" sz="2400">
                <a:solidFill>
                  <a:srgbClr val="FF0000"/>
                </a:solidFill>
                <a:latin typeface="Calibri"/>
                <a:ea typeface="Calibri"/>
                <a:cs typeface="Calibri"/>
                <a:sym typeface="Calibri"/>
              </a:rPr>
              <a:t>Sale</a:t>
            </a:r>
            <a:r>
              <a:rPr lang="en-US" sz="2400">
                <a:solidFill>
                  <a:schemeClr val="dk1"/>
                </a:solidFill>
                <a:latin typeface="Calibri"/>
                <a:ea typeface="Calibri"/>
                <a:cs typeface="Calibri"/>
                <a:sym typeface="Calibri"/>
              </a:rPr>
              <a:t> and the class</a:t>
            </a:r>
            <a:endParaRPr/>
          </a:p>
          <a:p>
            <a:pPr indent="-457200" lvl="0" marL="457200" marR="0" rtl="0" algn="l">
              <a:spcBef>
                <a:spcPts val="0"/>
              </a:spcBef>
              <a:spcAft>
                <a:spcPts val="0"/>
              </a:spcAft>
              <a:buNone/>
            </a:pPr>
            <a:r>
              <a:rPr lang="en-US" sz="2400">
                <a:solidFill>
                  <a:srgbClr val="FF0000"/>
                </a:solidFill>
                <a:latin typeface="Calibri"/>
                <a:ea typeface="Calibri"/>
                <a:cs typeface="Calibri"/>
                <a:sym typeface="Calibri"/>
              </a:rPr>
              <a:t>CreditCardTransaction</a:t>
            </a:r>
            <a:r>
              <a:rPr lang="en-US" sz="2400">
                <a:solidFill>
                  <a:schemeClr val="dk1"/>
                </a:solidFill>
                <a:latin typeface="Calibri"/>
                <a:ea typeface="Calibri"/>
                <a:cs typeface="Calibri"/>
                <a:sym typeface="Calibri"/>
              </a:rPr>
              <a:t>. </a:t>
            </a:r>
            <a:endParaRPr/>
          </a:p>
          <a:p>
            <a:pPr indent="-457200" lvl="0" marL="457200" marR="0" rtl="0" algn="l">
              <a:spcBef>
                <a:spcPts val="0"/>
              </a:spcBef>
              <a:spcAft>
                <a:spcPts val="0"/>
              </a:spcAft>
              <a:buNone/>
            </a:pPr>
            <a:r>
              <a:rPr b="1" lang="en-US" sz="2400" u="sng">
                <a:solidFill>
                  <a:srgbClr val="FF0000"/>
                </a:solidFill>
                <a:latin typeface="Calibri"/>
                <a:ea typeface="Calibri"/>
                <a:cs typeface="Calibri"/>
                <a:sym typeface="Calibri"/>
              </a:rPr>
              <a:t>Many-to-many relationship  </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For example, each instance of the class </a:t>
            </a:r>
            <a:r>
              <a:rPr b="1" lang="en-US" sz="2400">
                <a:solidFill>
                  <a:srgbClr val="FF0000"/>
                </a:solidFill>
                <a:latin typeface="Calibri"/>
                <a:ea typeface="Calibri"/>
                <a:cs typeface="Calibri"/>
                <a:sym typeface="Calibri"/>
              </a:rPr>
              <a:t>Customer</a:t>
            </a:r>
            <a:r>
              <a:rPr lang="en-US" sz="2400">
                <a:solidFill>
                  <a:schemeClr val="dk1"/>
                </a:solidFill>
                <a:latin typeface="Calibri"/>
                <a:ea typeface="Calibri"/>
                <a:cs typeface="Calibri"/>
                <a:sym typeface="Calibri"/>
              </a:rPr>
              <a:t> might initiate</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a transaction with several instances of the class </a:t>
            </a:r>
            <a:r>
              <a:rPr b="1" lang="en-US" sz="2400">
                <a:solidFill>
                  <a:srgbClr val="FF0000"/>
                </a:solidFill>
                <a:latin typeface="Calibri"/>
                <a:ea typeface="Calibri"/>
                <a:cs typeface="Calibri"/>
                <a:sym typeface="Calibri"/>
              </a:rPr>
              <a:t>SalesPerson</a:t>
            </a:r>
            <a:r>
              <a:rPr lang="en-US" sz="2400">
                <a:solidFill>
                  <a:schemeClr val="dk1"/>
                </a:solidFill>
                <a:latin typeface="Calibri"/>
                <a:ea typeface="Calibri"/>
                <a:cs typeface="Calibri"/>
                <a:sym typeface="Calibri"/>
              </a:rPr>
              <a:t>,</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 </a:t>
            </a:r>
            <a:endParaRPr/>
          </a:p>
        </p:txBody>
      </p:sp>
      <p:sp>
        <p:nvSpPr>
          <p:cNvPr id="1287" name="Google Shape;1287;p130"/>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8" name="Google Shape;1288;p130"/>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89" name="Google Shape;1289;p130"/>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1290" name="Google Shape;1290;p130"/>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31"/>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6" name="Google Shape;1296;p131"/>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97" name="Google Shape;1297;p131"/>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1298" name="Google Shape;1298;p131"/>
          <p:cNvPicPr preferRelativeResize="0"/>
          <p:nvPr/>
        </p:nvPicPr>
        <p:blipFill rotWithShape="1">
          <a:blip r:embed="rId3">
            <a:alphaModFix/>
          </a:blip>
          <a:srcRect b="0" l="0" r="0" t="0"/>
          <a:stretch/>
        </p:blipFill>
        <p:spPr>
          <a:xfrm>
            <a:off x="4953000" y="457200"/>
            <a:ext cx="1219200" cy="533400"/>
          </a:xfrm>
          <a:prstGeom prst="rect">
            <a:avLst/>
          </a:prstGeom>
          <a:noFill/>
          <a:ln>
            <a:noFill/>
          </a:ln>
        </p:spPr>
      </p:pic>
      <p:sp>
        <p:nvSpPr>
          <p:cNvPr id="1299" name="Google Shape;1299;p131"/>
          <p:cNvSpPr/>
          <p:nvPr/>
        </p:nvSpPr>
        <p:spPr>
          <a:xfrm>
            <a:off x="1524000" y="1905000"/>
            <a:ext cx="6096000" cy="19389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Session 8</a:t>
            </a:r>
            <a:br>
              <a:rPr b="1" lang="en-US" sz="2400">
                <a:solidFill>
                  <a:schemeClr val="dk1"/>
                </a:solidFill>
                <a:latin typeface="Times New Roman"/>
                <a:ea typeface="Times New Roman"/>
                <a:cs typeface="Times New Roman"/>
                <a:sym typeface="Times New Roman"/>
              </a:rPr>
            </a:br>
            <a:br>
              <a:rPr b="1" lang="en-US" sz="2400">
                <a:solidFill>
                  <a:schemeClr val="dk1"/>
                </a:solidFill>
                <a:latin typeface="Times New Roman"/>
                <a:ea typeface="Times New Roman"/>
                <a:cs typeface="Times New Roman"/>
                <a:sym typeface="Times New Roman"/>
              </a:rPr>
            </a:br>
            <a:r>
              <a:rPr b="1" lang="en-US" sz="2400">
                <a:solidFill>
                  <a:schemeClr val="dk1"/>
                </a:solidFill>
                <a:latin typeface="Times New Roman"/>
                <a:ea typeface="Times New Roman"/>
                <a:cs typeface="Times New Roman"/>
                <a:sym typeface="Times New Roman"/>
              </a:rPr>
              <a:t>Topic : </a:t>
            </a:r>
            <a:r>
              <a:rPr b="1" lang="en-US" sz="2400">
                <a:solidFill>
                  <a:schemeClr val="dk1"/>
                </a:solidFill>
                <a:latin typeface="Calibri"/>
                <a:ea typeface="Calibri"/>
                <a:cs typeface="Calibri"/>
                <a:sym typeface="Calibri"/>
              </a:rPr>
              <a:t>Feature Abstraction and Encapsulation, Application of Abstraction and Encapsulation</a:t>
            </a:r>
            <a:endParaRPr b="1" sz="2400">
              <a:solidFill>
                <a:schemeClr val="dk1"/>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132"/>
          <p:cNvSpPr/>
          <p:nvPr/>
        </p:nvSpPr>
        <p:spPr>
          <a:xfrm>
            <a:off x="0" y="50347"/>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5" name="Google Shape;1305;p132"/>
          <p:cNvSpPr/>
          <p:nvPr/>
        </p:nvSpPr>
        <p:spPr>
          <a:xfrm>
            <a:off x="-18417" y="140058"/>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06" name="Google Shape;1306;p132"/>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1307" name="Google Shape;1307;p132"/>
          <p:cNvPicPr preferRelativeResize="0"/>
          <p:nvPr/>
        </p:nvPicPr>
        <p:blipFill rotWithShape="1">
          <a:blip r:embed="rId3">
            <a:alphaModFix/>
          </a:blip>
          <a:srcRect b="0" l="0" r="0" t="0"/>
          <a:stretch/>
        </p:blipFill>
        <p:spPr>
          <a:xfrm>
            <a:off x="5029200" y="24129"/>
            <a:ext cx="1219200" cy="533400"/>
          </a:xfrm>
          <a:prstGeom prst="rect">
            <a:avLst/>
          </a:prstGeom>
          <a:noFill/>
          <a:ln>
            <a:noFill/>
          </a:ln>
        </p:spPr>
      </p:pic>
      <p:sp>
        <p:nvSpPr>
          <p:cNvPr id="1308" name="Google Shape;1308;p132"/>
          <p:cNvSpPr txBox="1"/>
          <p:nvPr/>
        </p:nvSpPr>
        <p:spPr>
          <a:xfrm>
            <a:off x="598696" y="932096"/>
            <a:ext cx="8153400" cy="50006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Features Of OOPS</a:t>
            </a:r>
            <a:endParaRPr/>
          </a:p>
        </p:txBody>
      </p:sp>
      <p:sp>
        <p:nvSpPr>
          <p:cNvPr id="1309" name="Google Shape;1309;p132"/>
          <p:cNvSpPr txBox="1"/>
          <p:nvPr/>
        </p:nvSpPr>
        <p:spPr>
          <a:xfrm>
            <a:off x="612648" y="1600200"/>
            <a:ext cx="8153400" cy="4829196"/>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DATA ENCAPSULATION</a:t>
            </a:r>
            <a:endParaRPr/>
          </a:p>
          <a:p>
            <a:pPr indent="-285750" lvl="1" marL="742950" marR="0" rtl="0" algn="just">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Combining data and functions into a single unit called </a:t>
            </a:r>
            <a:r>
              <a:rPr b="1" i="0" lang="en-US" sz="2000" u="none" cap="none" strike="noStrike">
                <a:solidFill>
                  <a:schemeClr val="dk1"/>
                </a:solidFill>
                <a:latin typeface="Calibri"/>
                <a:ea typeface="Calibri"/>
                <a:cs typeface="Calibri"/>
                <a:sym typeface="Calibri"/>
              </a:rPr>
              <a:t>class</a:t>
            </a:r>
            <a:r>
              <a:rPr b="0" i="0" lang="en-US" sz="2000" u="none" cap="none" strike="noStrike">
                <a:solidFill>
                  <a:schemeClr val="dk1"/>
                </a:solidFill>
                <a:latin typeface="Calibri"/>
                <a:ea typeface="Calibri"/>
                <a:cs typeface="Calibri"/>
                <a:sym typeface="Calibri"/>
              </a:rPr>
              <a:t> and the process is known as </a:t>
            </a:r>
            <a:r>
              <a:rPr b="1" i="0" lang="en-US" sz="2000" u="none" cap="none" strike="noStrike">
                <a:solidFill>
                  <a:schemeClr val="dk1"/>
                </a:solidFill>
                <a:latin typeface="Calibri"/>
                <a:ea typeface="Calibri"/>
                <a:cs typeface="Calibri"/>
                <a:sym typeface="Calibri"/>
              </a:rPr>
              <a:t>Encapsulation</a:t>
            </a:r>
            <a:r>
              <a:rPr b="0" i="0" lang="en-US" sz="2000" u="none" cap="none" strike="noStrike">
                <a:solidFill>
                  <a:schemeClr val="dk1"/>
                </a:solidFill>
                <a:latin typeface="Calibri"/>
                <a:ea typeface="Calibri"/>
                <a:cs typeface="Calibri"/>
                <a:sym typeface="Calibri"/>
              </a:rPr>
              <a:t>.</a:t>
            </a:r>
            <a:endParaRPr/>
          </a:p>
          <a:p>
            <a:pPr indent="-285750" lvl="1" marL="742950" marR="0" rtl="0" algn="just">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Provides </a:t>
            </a:r>
            <a:r>
              <a:rPr b="1" lang="en-US" sz="2000">
                <a:solidFill>
                  <a:schemeClr val="dk1"/>
                </a:solidFill>
                <a:latin typeface="Calibri"/>
                <a:ea typeface="Calibri"/>
                <a:cs typeface="Calibri"/>
                <a:sym typeface="Calibri"/>
              </a:rPr>
              <a:t>security</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flexibility</a:t>
            </a:r>
            <a:r>
              <a:rPr lang="en-US" sz="2000">
                <a:solidFill>
                  <a:schemeClr val="dk1"/>
                </a:solidFill>
                <a:latin typeface="Calibri"/>
                <a:ea typeface="Calibri"/>
                <a:cs typeface="Calibri"/>
                <a:sym typeface="Calibri"/>
              </a:rPr>
              <a:t> and </a:t>
            </a:r>
            <a:r>
              <a:rPr b="1" lang="en-US" sz="2000">
                <a:solidFill>
                  <a:schemeClr val="dk1"/>
                </a:solidFill>
                <a:latin typeface="Calibri"/>
                <a:ea typeface="Calibri"/>
                <a:cs typeface="Calibri"/>
                <a:sym typeface="Calibri"/>
              </a:rPr>
              <a:t>easy maintainability</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Encapsulation helps us in </a:t>
            </a:r>
            <a:r>
              <a:rPr b="1" lang="en-US" sz="2000">
                <a:solidFill>
                  <a:schemeClr val="dk1"/>
                </a:solidFill>
                <a:latin typeface="Calibri"/>
                <a:ea typeface="Calibri"/>
                <a:cs typeface="Calibri"/>
                <a:sym typeface="Calibri"/>
              </a:rPr>
              <a:t>binding the data</a:t>
            </a:r>
            <a:r>
              <a:rPr lang="en-US" sz="2000">
                <a:solidFill>
                  <a:schemeClr val="dk1"/>
                </a:solidFill>
                <a:latin typeface="Calibri"/>
                <a:ea typeface="Calibri"/>
                <a:cs typeface="Calibri"/>
                <a:sym typeface="Calibri"/>
              </a:rPr>
              <a:t>(i</a:t>
            </a:r>
            <a:r>
              <a:rPr i="1" lang="en-US" sz="2000">
                <a:solidFill>
                  <a:schemeClr val="dk1"/>
                </a:solidFill>
                <a:latin typeface="Calibri"/>
                <a:ea typeface="Calibri"/>
                <a:cs typeface="Calibri"/>
                <a:sym typeface="Calibri"/>
              </a:rPr>
              <a:t>nstance variables</a:t>
            </a:r>
            <a:r>
              <a:rPr lang="en-US" sz="2000">
                <a:solidFill>
                  <a:schemeClr val="dk1"/>
                </a:solidFill>
                <a:latin typeface="Calibri"/>
                <a:ea typeface="Calibri"/>
                <a:cs typeface="Calibri"/>
                <a:sym typeface="Calibri"/>
              </a:rPr>
              <a:t>) and the </a:t>
            </a:r>
            <a:r>
              <a:rPr b="1" lang="en-US" sz="2000">
                <a:solidFill>
                  <a:schemeClr val="dk1"/>
                </a:solidFill>
                <a:latin typeface="Calibri"/>
                <a:ea typeface="Calibri"/>
                <a:cs typeface="Calibri"/>
                <a:sym typeface="Calibri"/>
              </a:rPr>
              <a:t>member functions</a:t>
            </a:r>
            <a:r>
              <a:rPr lang="en-US" sz="2000">
                <a:solidFill>
                  <a:schemeClr val="dk1"/>
                </a:solidFill>
                <a:latin typeface="Calibri"/>
                <a:ea typeface="Calibri"/>
                <a:cs typeface="Calibri"/>
                <a:sym typeface="Calibri"/>
              </a:rPr>
              <a:t>(that work on the instance variables) of a class.</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Encapsulation</a:t>
            </a:r>
            <a:r>
              <a:rPr lang="en-US" sz="2000">
                <a:solidFill>
                  <a:schemeClr val="dk1"/>
                </a:solidFill>
                <a:latin typeface="Calibri"/>
                <a:ea typeface="Calibri"/>
                <a:cs typeface="Calibri"/>
                <a:sym typeface="Calibri"/>
              </a:rPr>
              <a:t> is also useful in </a:t>
            </a:r>
            <a:r>
              <a:rPr b="1" lang="en-US" sz="2000">
                <a:solidFill>
                  <a:schemeClr val="dk1"/>
                </a:solidFill>
                <a:latin typeface="Calibri"/>
                <a:ea typeface="Calibri"/>
                <a:cs typeface="Calibri"/>
                <a:sym typeface="Calibri"/>
              </a:rPr>
              <a:t>hiding</a:t>
            </a:r>
            <a:r>
              <a:rPr lang="en-US" sz="2000">
                <a:solidFill>
                  <a:schemeClr val="dk1"/>
                </a:solidFill>
                <a:latin typeface="Calibri"/>
                <a:ea typeface="Calibri"/>
                <a:cs typeface="Calibri"/>
                <a:sym typeface="Calibri"/>
              </a:rPr>
              <a:t> the </a:t>
            </a:r>
            <a:r>
              <a:rPr b="1" lang="en-US" sz="2000">
                <a:solidFill>
                  <a:schemeClr val="dk1"/>
                </a:solidFill>
                <a:latin typeface="Calibri"/>
                <a:ea typeface="Calibri"/>
                <a:cs typeface="Calibri"/>
                <a:sym typeface="Calibri"/>
              </a:rPr>
              <a:t>data</a:t>
            </a:r>
            <a:r>
              <a:rPr lang="en-US" sz="2000">
                <a:solidFill>
                  <a:schemeClr val="dk1"/>
                </a:solidFill>
                <a:latin typeface="Calibri"/>
                <a:ea typeface="Calibri"/>
                <a:cs typeface="Calibri"/>
                <a:sym typeface="Calibri"/>
              </a:rPr>
              <a:t>(</a:t>
            </a:r>
            <a:r>
              <a:rPr i="1" lang="en-US" sz="2000">
                <a:solidFill>
                  <a:schemeClr val="dk1"/>
                </a:solidFill>
                <a:latin typeface="Calibri"/>
                <a:ea typeface="Calibri"/>
                <a:cs typeface="Calibri"/>
                <a:sym typeface="Calibri"/>
              </a:rPr>
              <a:t>instance variables</a:t>
            </a:r>
            <a:r>
              <a:rPr lang="en-US" sz="2000">
                <a:solidFill>
                  <a:schemeClr val="dk1"/>
                </a:solidFill>
                <a:latin typeface="Calibri"/>
                <a:ea typeface="Calibri"/>
                <a:cs typeface="Calibri"/>
                <a:sym typeface="Calibri"/>
              </a:rPr>
              <a:t>) of a class from an </a:t>
            </a:r>
            <a:r>
              <a:rPr i="1" lang="en-US" sz="2000">
                <a:solidFill>
                  <a:schemeClr val="dk1"/>
                </a:solidFill>
                <a:latin typeface="Calibri"/>
                <a:ea typeface="Calibri"/>
                <a:cs typeface="Calibri"/>
                <a:sym typeface="Calibri"/>
              </a:rPr>
              <a:t>illegal direct access</a:t>
            </a:r>
            <a:r>
              <a:rPr lang="en-US" sz="2000">
                <a:solidFill>
                  <a:schemeClr val="dk1"/>
                </a:solidFill>
                <a:latin typeface="Calibri"/>
                <a:ea typeface="Calibri"/>
                <a:cs typeface="Calibri"/>
                <a:sym typeface="Calibri"/>
              </a:rPr>
              <a:t>.</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Encapsulation</a:t>
            </a:r>
            <a:r>
              <a:rPr lang="en-US" sz="2000">
                <a:solidFill>
                  <a:schemeClr val="dk1"/>
                </a:solidFill>
                <a:latin typeface="Calibri"/>
                <a:ea typeface="Calibri"/>
                <a:cs typeface="Calibri"/>
                <a:sym typeface="Calibri"/>
              </a:rPr>
              <a:t> also helps us to make a </a:t>
            </a:r>
            <a:r>
              <a:rPr b="1" lang="en-US" sz="2000">
                <a:solidFill>
                  <a:schemeClr val="dk1"/>
                </a:solidFill>
                <a:latin typeface="Calibri"/>
                <a:ea typeface="Calibri"/>
                <a:cs typeface="Calibri"/>
                <a:sym typeface="Calibri"/>
              </a:rPr>
              <a:t>flexible code</a:t>
            </a:r>
            <a:r>
              <a:rPr lang="en-US" sz="2000">
                <a:solidFill>
                  <a:schemeClr val="dk1"/>
                </a:solidFill>
                <a:latin typeface="Calibri"/>
                <a:ea typeface="Calibri"/>
                <a:cs typeface="Calibri"/>
                <a:sym typeface="Calibri"/>
              </a:rPr>
              <a:t> which is easy to </a:t>
            </a:r>
            <a:r>
              <a:rPr i="1" lang="en-US" sz="2000">
                <a:solidFill>
                  <a:schemeClr val="dk1"/>
                </a:solidFill>
                <a:latin typeface="Calibri"/>
                <a:ea typeface="Calibri"/>
                <a:cs typeface="Calibri"/>
                <a:sym typeface="Calibri"/>
              </a:rPr>
              <a:t>change and maintain.</a:t>
            </a:r>
            <a:endParaRPr sz="2000">
              <a:solidFill>
                <a:schemeClr val="dk1"/>
              </a:solidFill>
              <a:latin typeface="Calibri"/>
              <a:ea typeface="Calibri"/>
              <a:cs typeface="Calibri"/>
              <a:sym typeface="Calibri"/>
            </a:endParaRPr>
          </a:p>
          <a:p>
            <a:pPr indent="-158750" lvl="1" marL="742950" marR="0" rtl="0" algn="just">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85750" lvl="1" marL="742950" marR="0" rtl="0" algn="just">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transition spd="med">
    <p:push/>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Features Of OOPS</a:t>
            </a:r>
            <a:endParaRPr/>
          </a:p>
        </p:txBody>
      </p:sp>
      <p:sp>
        <p:nvSpPr>
          <p:cNvPr id="1315" name="Google Shape;1315;p1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b="1" lang="en-US" sz="2000"/>
              <a:t>ABSTRACTION OR DATA HIDING</a:t>
            </a:r>
            <a:endParaRPr sz="2000"/>
          </a:p>
          <a:p>
            <a:pPr indent="-285750" lvl="1" marL="742950" rtl="0" algn="just">
              <a:spcBef>
                <a:spcPts val="400"/>
              </a:spcBef>
              <a:spcAft>
                <a:spcPts val="0"/>
              </a:spcAft>
              <a:buClr>
                <a:schemeClr val="dk1"/>
              </a:buClr>
              <a:buSzPts val="2000"/>
              <a:buChar char="–"/>
            </a:pPr>
            <a:r>
              <a:rPr lang="en-US" sz="2000"/>
              <a:t>Class contains both data and functions. Data is not accessible from the outside world and only those function which are present in the class can access the data. </a:t>
            </a:r>
            <a:endParaRPr/>
          </a:p>
          <a:p>
            <a:pPr indent="-158750" lvl="1" marL="742950" rtl="0" algn="just">
              <a:spcBef>
                <a:spcPts val="400"/>
              </a:spcBef>
              <a:spcAft>
                <a:spcPts val="0"/>
              </a:spcAft>
              <a:buClr>
                <a:schemeClr val="dk1"/>
              </a:buClr>
              <a:buSzPts val="2000"/>
              <a:buNone/>
            </a:pPr>
            <a:r>
              <a:t/>
            </a:r>
            <a:endParaRPr sz="2000"/>
          </a:p>
          <a:p>
            <a:pPr indent="-285750" lvl="1" marL="742950" rtl="0" algn="just">
              <a:spcBef>
                <a:spcPts val="400"/>
              </a:spcBef>
              <a:spcAft>
                <a:spcPts val="0"/>
              </a:spcAft>
              <a:buClr>
                <a:schemeClr val="dk1"/>
              </a:buClr>
              <a:buSzPts val="2000"/>
              <a:buChar char="–"/>
            </a:pPr>
            <a:r>
              <a:rPr lang="en-US" sz="2000"/>
              <a:t>The insulation of the data from direct access by the program is called </a:t>
            </a:r>
            <a:r>
              <a:rPr b="1" lang="en-US" sz="2000"/>
              <a:t>data hiding or information hiding</a:t>
            </a:r>
            <a:r>
              <a:rPr lang="en-US" sz="2000"/>
              <a:t>. Hiding the complexity of program is called A</a:t>
            </a:r>
            <a:r>
              <a:rPr b="1" lang="en-US" sz="2000"/>
              <a:t>bstraction</a:t>
            </a:r>
            <a:r>
              <a:rPr lang="en-US" sz="2000"/>
              <a:t> and only the essential features are represented.</a:t>
            </a:r>
            <a:endParaRPr/>
          </a:p>
          <a:p>
            <a:pPr indent="-158750" lvl="1" marL="742950" rtl="0" algn="just">
              <a:spcBef>
                <a:spcPts val="400"/>
              </a:spcBef>
              <a:spcAft>
                <a:spcPts val="0"/>
              </a:spcAft>
              <a:buClr>
                <a:schemeClr val="dk1"/>
              </a:buClr>
              <a:buSzPts val="2000"/>
              <a:buNone/>
            </a:pPr>
            <a:r>
              <a:t/>
            </a:r>
            <a:endParaRPr sz="2000"/>
          </a:p>
          <a:p>
            <a:pPr indent="-285750" lvl="1" marL="742950" rtl="0" algn="just">
              <a:spcBef>
                <a:spcPts val="400"/>
              </a:spcBef>
              <a:spcAft>
                <a:spcPts val="0"/>
              </a:spcAft>
              <a:buClr>
                <a:schemeClr val="dk1"/>
              </a:buClr>
              <a:buSzPts val="2000"/>
              <a:buChar char="–"/>
            </a:pPr>
            <a:r>
              <a:rPr lang="en-US" sz="2000"/>
              <a:t>Uses</a:t>
            </a:r>
            <a:endParaRPr/>
          </a:p>
          <a:p>
            <a:pPr indent="-228600" lvl="2" marL="1143000" rtl="0" algn="just">
              <a:spcBef>
                <a:spcPts val="400"/>
              </a:spcBef>
              <a:spcAft>
                <a:spcPts val="0"/>
              </a:spcAft>
              <a:buClr>
                <a:schemeClr val="dk1"/>
              </a:buClr>
              <a:buSzPts val="2000"/>
              <a:buChar char="•"/>
            </a:pPr>
            <a:r>
              <a:rPr lang="en-US" sz="2000"/>
              <a:t>1) Makes the application secure by making data private and avoiding the user level error that may corrupt the data.</a:t>
            </a:r>
            <a:endParaRPr/>
          </a:p>
          <a:p>
            <a:pPr indent="-228600" lvl="2" marL="1143000" rtl="0" algn="just">
              <a:spcBef>
                <a:spcPts val="400"/>
              </a:spcBef>
              <a:spcAft>
                <a:spcPts val="0"/>
              </a:spcAft>
              <a:buClr>
                <a:schemeClr val="dk1"/>
              </a:buClr>
              <a:buSzPts val="2000"/>
              <a:buChar char="•"/>
            </a:pPr>
            <a:r>
              <a:rPr lang="en-US" sz="2000"/>
              <a:t>2) This avoids code duplication and increases the code reusability.</a:t>
            </a:r>
            <a:endParaRPr/>
          </a:p>
          <a:p>
            <a:pPr indent="-215900" lvl="0" marL="342900" rtl="0" algn="l">
              <a:spcBef>
                <a:spcPts val="400"/>
              </a:spcBef>
              <a:spcAft>
                <a:spcPts val="0"/>
              </a:spcAft>
              <a:buClr>
                <a:schemeClr val="dk1"/>
              </a:buClr>
              <a:buSzPts val="2000"/>
              <a:buNone/>
            </a:pPr>
            <a:r>
              <a:t/>
            </a:r>
            <a:endParaRPr sz="2000"/>
          </a:p>
        </p:txBody>
      </p:sp>
      <p:sp>
        <p:nvSpPr>
          <p:cNvPr id="1316" name="Google Shape;1316;p133"/>
          <p:cNvSpPr/>
          <p:nvPr/>
        </p:nvSpPr>
        <p:spPr>
          <a:xfrm>
            <a:off x="0" y="50347"/>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7" name="Google Shape;1317;p133"/>
          <p:cNvSpPr/>
          <p:nvPr/>
        </p:nvSpPr>
        <p:spPr>
          <a:xfrm>
            <a:off x="-18417" y="140058"/>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1318" name="Google Shape;1318;p133"/>
          <p:cNvPicPr preferRelativeResize="0"/>
          <p:nvPr/>
        </p:nvPicPr>
        <p:blipFill rotWithShape="1">
          <a:blip r:embed="rId3">
            <a:alphaModFix/>
          </a:blip>
          <a:srcRect b="0" l="0" r="0" t="0"/>
          <a:stretch/>
        </p:blipFill>
        <p:spPr>
          <a:xfrm>
            <a:off x="5029200" y="24129"/>
            <a:ext cx="1219200" cy="53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26"/>
          <p:cNvSpPr/>
          <p:nvPr/>
        </p:nvSpPr>
        <p:spPr>
          <a:xfrm>
            <a:off x="76172" y="709255"/>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6"/>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181" name="Google Shape;181;p26"/>
          <p:cNvPicPr preferRelativeResize="0"/>
          <p:nvPr/>
        </p:nvPicPr>
        <p:blipFill rotWithShape="1">
          <a:blip r:embed="rId3">
            <a:alphaModFix/>
          </a:blip>
          <a:srcRect b="0" l="0" r="0" t="0"/>
          <a:stretch/>
        </p:blipFill>
        <p:spPr>
          <a:xfrm>
            <a:off x="4953000" y="457200"/>
            <a:ext cx="1219200" cy="533400"/>
          </a:xfrm>
          <a:prstGeom prst="rect">
            <a:avLst/>
          </a:prstGeom>
          <a:noFill/>
          <a:ln>
            <a:noFill/>
          </a:ln>
        </p:spPr>
      </p:pic>
      <p:sp>
        <p:nvSpPr>
          <p:cNvPr id="182" name="Google Shape;182;p26"/>
          <p:cNvSpPr txBox="1"/>
          <p:nvPr/>
        </p:nvSpPr>
        <p:spPr>
          <a:xfrm>
            <a:off x="685800" y="928582"/>
            <a:ext cx="8153400" cy="9600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Object-Oriented Programming vs.</a:t>
            </a:r>
            <a:br>
              <a:rPr lang="en-US" sz="3600">
                <a:solidFill>
                  <a:schemeClr val="dk1"/>
                </a:solidFill>
                <a:latin typeface="Calibri"/>
                <a:ea typeface="Calibri"/>
                <a:cs typeface="Calibri"/>
                <a:sym typeface="Calibri"/>
              </a:rPr>
            </a:br>
            <a:r>
              <a:rPr lang="en-US" sz="3600">
                <a:solidFill>
                  <a:schemeClr val="dk1"/>
                </a:solidFill>
                <a:latin typeface="Calibri"/>
                <a:ea typeface="Calibri"/>
                <a:cs typeface="Calibri"/>
                <a:sym typeface="Calibri"/>
              </a:rPr>
              <a:t> Procedural Programming</a:t>
            </a:r>
            <a:br>
              <a:rPr lang="en-US" sz="3600">
                <a:solidFill>
                  <a:schemeClr val="dk1"/>
                </a:solidFill>
                <a:latin typeface="Calibri"/>
                <a:ea typeface="Calibri"/>
                <a:cs typeface="Calibri"/>
                <a:sym typeface="Calibri"/>
              </a:rPr>
            </a:br>
            <a:endParaRPr sz="3600">
              <a:solidFill>
                <a:schemeClr val="dk1"/>
              </a:solidFill>
              <a:latin typeface="Calibri"/>
              <a:ea typeface="Calibri"/>
              <a:cs typeface="Calibri"/>
              <a:sym typeface="Calibri"/>
            </a:endParaRPr>
          </a:p>
        </p:txBody>
      </p:sp>
      <p:sp>
        <p:nvSpPr>
          <p:cNvPr id="183" name="Google Shape;183;p26"/>
          <p:cNvSpPr txBox="1"/>
          <p:nvPr/>
        </p:nvSpPr>
        <p:spPr>
          <a:xfrm>
            <a:off x="571472" y="2362200"/>
            <a:ext cx="8153400" cy="40385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Programs are made up of modules, which are parts of a program that can be coded and tested separately, and then assembled to form a complete program.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procedural languages (i.e. C) these modules are procedures, where a procedure is a sequence of statements.</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design method used in procedural programming is called Top Down Design.  This is where you start with a problem (procedure) and then systematically break the problem down into sub problems (sub procedures).  </a:t>
            </a:r>
            <a:endParaRPr/>
          </a:p>
        </p:txBody>
      </p:sp>
    </p:spTree>
  </p:cSld>
  <p:clrMapOvr>
    <a:masterClrMapping/>
  </p:clrMapOvr>
  <p:transition spd="med">
    <p:push/>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1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Application of Abstraction </a:t>
            </a:r>
            <a:endParaRPr/>
          </a:p>
        </p:txBody>
      </p:sp>
      <p:sp>
        <p:nvSpPr>
          <p:cNvPr id="1324" name="Google Shape;1324;p1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For example, when you send an email to someone you just click send and you get the success message, what actually happens when you click send, how data is transmitted over network to the recipient is hidden from you</a:t>
            </a:r>
            <a:endParaRPr/>
          </a:p>
        </p:txBody>
      </p:sp>
      <p:sp>
        <p:nvSpPr>
          <p:cNvPr id="1325" name="Google Shape;1325;p134"/>
          <p:cNvSpPr/>
          <p:nvPr/>
        </p:nvSpPr>
        <p:spPr>
          <a:xfrm>
            <a:off x="0" y="50347"/>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6" name="Google Shape;1326;p134"/>
          <p:cNvSpPr/>
          <p:nvPr/>
        </p:nvSpPr>
        <p:spPr>
          <a:xfrm>
            <a:off x="-18417" y="140058"/>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1327" name="Google Shape;1327;p134"/>
          <p:cNvPicPr preferRelativeResize="0"/>
          <p:nvPr/>
        </p:nvPicPr>
        <p:blipFill rotWithShape="1">
          <a:blip r:embed="rId3">
            <a:alphaModFix/>
          </a:blip>
          <a:srcRect b="0" l="0" r="0" t="0"/>
          <a:stretch/>
        </p:blipFill>
        <p:spPr>
          <a:xfrm>
            <a:off x="5029200" y="24129"/>
            <a:ext cx="1219200" cy="53340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ENCAPSULATION</a:t>
            </a:r>
            <a:endParaRPr/>
          </a:p>
        </p:txBody>
      </p:sp>
      <p:sp>
        <p:nvSpPr>
          <p:cNvPr id="1333" name="Google Shape;1333;p1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ADVANTAGES</a:t>
            </a:r>
            <a:endParaRPr/>
          </a:p>
          <a:p>
            <a:pPr indent="-342900" lvl="0" marL="342900" rtl="0" algn="l">
              <a:spcBef>
                <a:spcPts val="360"/>
              </a:spcBef>
              <a:spcAft>
                <a:spcPts val="0"/>
              </a:spcAft>
              <a:buClr>
                <a:schemeClr val="dk1"/>
              </a:buClr>
              <a:buSzPts val="1800"/>
              <a:buChar char="•"/>
            </a:pPr>
            <a:r>
              <a:rPr b="1" lang="en-US" sz="1800"/>
              <a:t>Encapsulated classes reduce complexity.</a:t>
            </a:r>
            <a:endParaRPr sz="1800"/>
          </a:p>
          <a:p>
            <a:pPr indent="-342900" lvl="0" marL="342900" rtl="0" algn="l">
              <a:spcBef>
                <a:spcPts val="360"/>
              </a:spcBef>
              <a:spcAft>
                <a:spcPts val="0"/>
              </a:spcAft>
              <a:buClr>
                <a:schemeClr val="dk1"/>
              </a:buClr>
              <a:buSzPts val="1800"/>
              <a:buChar char="•"/>
            </a:pPr>
            <a:r>
              <a:rPr b="1" lang="en-US" sz="1800"/>
              <a:t>Help protect our data.</a:t>
            </a:r>
            <a:r>
              <a:rPr lang="en-US" sz="1800"/>
              <a:t> A client cannot change an Account's balance if we encapsulate it.</a:t>
            </a:r>
            <a:endParaRPr/>
          </a:p>
          <a:p>
            <a:pPr indent="-342900" lvl="0" marL="342900" rtl="0" algn="l">
              <a:spcBef>
                <a:spcPts val="360"/>
              </a:spcBef>
              <a:spcAft>
                <a:spcPts val="0"/>
              </a:spcAft>
              <a:buClr>
                <a:schemeClr val="dk1"/>
              </a:buClr>
              <a:buSzPts val="1800"/>
              <a:buChar char="•"/>
            </a:pPr>
            <a:r>
              <a:rPr b="1" lang="en-US" sz="1800"/>
              <a:t>Encapsulated classes are easier to change.</a:t>
            </a:r>
            <a:endParaRPr sz="1800"/>
          </a:p>
          <a:p>
            <a:pPr indent="0" lvl="0" marL="0" rtl="0" algn="l">
              <a:spcBef>
                <a:spcPts val="360"/>
              </a:spcBef>
              <a:spcAft>
                <a:spcPts val="0"/>
              </a:spcAft>
              <a:buClr>
                <a:schemeClr val="dk1"/>
              </a:buClr>
              <a:buSzPts val="1800"/>
              <a:buNone/>
            </a:pPr>
            <a:r>
              <a:t/>
            </a:r>
            <a:endParaRPr sz="1800"/>
          </a:p>
        </p:txBody>
      </p:sp>
      <p:sp>
        <p:nvSpPr>
          <p:cNvPr id="1334" name="Google Shape;1334;p135"/>
          <p:cNvSpPr/>
          <p:nvPr/>
        </p:nvSpPr>
        <p:spPr>
          <a:xfrm>
            <a:off x="0" y="50347"/>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5" name="Google Shape;1335;p135"/>
          <p:cNvSpPr/>
          <p:nvPr/>
        </p:nvSpPr>
        <p:spPr>
          <a:xfrm>
            <a:off x="-18417" y="140058"/>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1336" name="Google Shape;1336;p135"/>
          <p:cNvPicPr preferRelativeResize="0"/>
          <p:nvPr/>
        </p:nvPicPr>
        <p:blipFill rotWithShape="1">
          <a:blip r:embed="rId3">
            <a:alphaModFix/>
          </a:blip>
          <a:srcRect b="0" l="0" r="0" t="0"/>
          <a:stretch/>
        </p:blipFill>
        <p:spPr>
          <a:xfrm>
            <a:off x="5029200" y="24129"/>
            <a:ext cx="1219200" cy="53340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1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42" name="Google Shape;1342;p1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Example</a:t>
            </a:r>
            <a:endParaRPr/>
          </a:p>
          <a:p>
            <a:pPr indent="0" lvl="0" marL="0" rtl="0" algn="l">
              <a:spcBef>
                <a:spcPts val="640"/>
              </a:spcBef>
              <a:spcAft>
                <a:spcPts val="0"/>
              </a:spcAft>
              <a:buClr>
                <a:schemeClr val="dk1"/>
              </a:buClr>
              <a:buSzPts val="3200"/>
              <a:buNone/>
            </a:pPr>
            <a:r>
              <a:t/>
            </a:r>
            <a:endParaRPr/>
          </a:p>
          <a:p>
            <a:pPr indent="-342900" lvl="0" marL="342900" rtl="0" algn="l">
              <a:spcBef>
                <a:spcPts val="400"/>
              </a:spcBef>
              <a:spcAft>
                <a:spcPts val="0"/>
              </a:spcAft>
              <a:buClr>
                <a:schemeClr val="dk1"/>
              </a:buClr>
              <a:buSzPts val="2000"/>
              <a:buChar char="•"/>
            </a:pPr>
            <a:r>
              <a:rPr lang="en-US" sz="2000"/>
              <a:t>The common example of encapsulation is </a:t>
            </a:r>
            <a:r>
              <a:rPr b="1" lang="en-US" sz="2000"/>
              <a:t>Capsule</a:t>
            </a:r>
            <a:r>
              <a:rPr lang="en-US" sz="2000"/>
              <a:t>. In capsule all medicine are encapsulated in side capsule.</a:t>
            </a:r>
            <a:endParaRPr/>
          </a:p>
          <a:p>
            <a:pPr indent="-342900" lvl="0" marL="342900" rtl="0" algn="l">
              <a:spcBef>
                <a:spcPts val="400"/>
              </a:spcBef>
              <a:spcAft>
                <a:spcPts val="0"/>
              </a:spcAft>
              <a:buClr>
                <a:schemeClr val="dk1"/>
              </a:buClr>
              <a:buSzPts val="2000"/>
              <a:buChar char="•"/>
            </a:pPr>
            <a:r>
              <a:rPr b="1" lang="en-US" sz="2000"/>
              <a:t>Automatic Cola Vending Machine :</a:t>
            </a:r>
            <a:r>
              <a:rPr lang="en-US" sz="2000"/>
              <a:t>Suppose you go to an automatic cola vending machine and request for a cola. The machine processes your request and gives the cola.</a:t>
            </a:r>
            <a:endParaRPr sz="2000"/>
          </a:p>
        </p:txBody>
      </p:sp>
      <p:sp>
        <p:nvSpPr>
          <p:cNvPr id="1343" name="Google Shape;1343;p136"/>
          <p:cNvSpPr/>
          <p:nvPr/>
        </p:nvSpPr>
        <p:spPr>
          <a:xfrm>
            <a:off x="0" y="50347"/>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4" name="Google Shape;1344;p136"/>
          <p:cNvSpPr/>
          <p:nvPr/>
        </p:nvSpPr>
        <p:spPr>
          <a:xfrm>
            <a:off x="-18417" y="140058"/>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ngfind.com-kingpin-png-4152286 (1).png" id="1345" name="Google Shape;1345;p136"/>
          <p:cNvPicPr preferRelativeResize="0"/>
          <p:nvPr/>
        </p:nvPicPr>
        <p:blipFill rotWithShape="1">
          <a:blip r:embed="rId3">
            <a:alphaModFix/>
          </a:blip>
          <a:srcRect b="0" l="0" r="0" t="0"/>
          <a:stretch/>
        </p:blipFill>
        <p:spPr>
          <a:xfrm>
            <a:off x="5029200" y="24129"/>
            <a:ext cx="1219200" cy="533400"/>
          </a:xfrm>
          <a:prstGeom prst="rect">
            <a:avLst/>
          </a:prstGeom>
          <a:noFill/>
          <a:ln>
            <a:noFill/>
          </a:ln>
        </p:spPr>
      </p:pic>
      <p:sp>
        <p:nvSpPr>
          <p:cNvPr descr="real life example of encapsulation in c++" id="1346" name="Google Shape;1346;p1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www.sitesbay.com/cpp/images/encapsulation.png" id="1347" name="Google Shape;1347;p13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137"/>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Examples</a:t>
            </a:r>
            <a:endParaRPr/>
          </a:p>
        </p:txBody>
      </p:sp>
      <p:sp>
        <p:nvSpPr>
          <p:cNvPr id="1353" name="Google Shape;1353;p137"/>
          <p:cNvSpPr txBox="1"/>
          <p:nvPr>
            <p:ph idx="1" type="body"/>
          </p:nvPr>
        </p:nvSpPr>
        <p:spPr>
          <a:xfrm>
            <a:off x="457200" y="914400"/>
            <a:ext cx="8153400" cy="5791200"/>
          </a:xfrm>
          <a:prstGeom prst="rect">
            <a:avLst/>
          </a:prstGeom>
          <a:noFill/>
          <a:ln>
            <a:noFill/>
          </a:ln>
        </p:spPr>
        <p:txBody>
          <a:bodyPr anchorCtr="0" anchor="t" bIns="45700" lIns="91425" spcFirstLastPara="1" rIns="91425" wrap="square" tIns="45700">
            <a:normAutofit fontScale="25000" lnSpcReduction="20000"/>
          </a:bodyPr>
          <a:lstStyle/>
          <a:p>
            <a:pPr indent="-292100" lvl="0" marL="342900" rtl="0" algn="l">
              <a:spcBef>
                <a:spcPts val="0"/>
              </a:spcBef>
              <a:spcAft>
                <a:spcPts val="0"/>
              </a:spcAft>
              <a:buClr>
                <a:schemeClr val="dk1"/>
              </a:buClr>
              <a:buSzPct val="100000"/>
              <a:buNone/>
            </a:pPr>
            <a:r>
              <a:t/>
            </a:r>
            <a:endParaRPr/>
          </a:p>
          <a:p>
            <a:pPr indent="0" lvl="0" marL="0" rtl="0" algn="l">
              <a:spcBef>
                <a:spcPts val="370"/>
              </a:spcBef>
              <a:spcAft>
                <a:spcPts val="0"/>
              </a:spcAft>
              <a:buClr>
                <a:schemeClr val="dk1"/>
              </a:buClr>
              <a:buSzPct val="100000"/>
              <a:buNone/>
            </a:pPr>
            <a:r>
              <a:rPr b="1" lang="en-US" sz="7400"/>
              <a:t>Data Abstraction and Encapsulation</a:t>
            </a:r>
            <a:endParaRPr/>
          </a:p>
          <a:p>
            <a:pPr indent="0" lvl="0" marL="0" rtl="0" algn="l">
              <a:spcBef>
                <a:spcPts val="360"/>
              </a:spcBef>
              <a:spcAft>
                <a:spcPts val="0"/>
              </a:spcAft>
              <a:buClr>
                <a:schemeClr val="dk1"/>
              </a:buClr>
              <a:buSzPct val="100000"/>
              <a:buNone/>
            </a:pPr>
            <a:r>
              <a:rPr lang="en-US" sz="7200"/>
              <a:t>Any C++ program where you implement a class with public and private members is an example of data encapsulation and data abstraction</a:t>
            </a:r>
            <a:r>
              <a:rPr b="1" lang="en-US" sz="7200"/>
              <a:t> </a:t>
            </a:r>
            <a:endParaRPr/>
          </a:p>
          <a:p>
            <a:pPr indent="0" lvl="0" marL="0" rtl="0" algn="l">
              <a:spcBef>
                <a:spcPts val="360"/>
              </a:spcBef>
              <a:spcAft>
                <a:spcPts val="0"/>
              </a:spcAft>
              <a:buClr>
                <a:schemeClr val="dk1"/>
              </a:buClr>
              <a:buSzPct val="100000"/>
              <a:buNone/>
            </a:pPr>
            <a:r>
              <a:t/>
            </a:r>
            <a:endParaRPr b="1" sz="7200"/>
          </a:p>
          <a:p>
            <a:pPr indent="-342900" lvl="0" marL="342900" rtl="0" algn="l">
              <a:spcBef>
                <a:spcPts val="240"/>
              </a:spcBef>
              <a:spcAft>
                <a:spcPts val="0"/>
              </a:spcAft>
              <a:buClr>
                <a:schemeClr val="dk1"/>
              </a:buClr>
              <a:buSzPct val="100000"/>
              <a:buChar char="•"/>
            </a:pPr>
            <a:r>
              <a:rPr lang="en-US" sz="4800"/>
              <a:t>#include &lt;iostream&gt;</a:t>
            </a:r>
            <a:endParaRPr/>
          </a:p>
          <a:p>
            <a:pPr indent="-342900" lvl="0" marL="342900" rtl="0" algn="l">
              <a:spcBef>
                <a:spcPts val="240"/>
              </a:spcBef>
              <a:spcAft>
                <a:spcPts val="0"/>
              </a:spcAft>
              <a:buClr>
                <a:schemeClr val="dk1"/>
              </a:buClr>
              <a:buSzPct val="100000"/>
              <a:buChar char="•"/>
            </a:pPr>
            <a:r>
              <a:rPr lang="en-US" sz="4800"/>
              <a:t>using namespace std;</a:t>
            </a:r>
            <a:endParaRPr/>
          </a:p>
          <a:p>
            <a:pPr indent="-266700" lvl="0" marL="342900" rtl="0" algn="l">
              <a:spcBef>
                <a:spcPts val="240"/>
              </a:spcBef>
              <a:spcAft>
                <a:spcPts val="0"/>
              </a:spcAft>
              <a:buClr>
                <a:schemeClr val="dk1"/>
              </a:buClr>
              <a:buSzPct val="100000"/>
              <a:buNone/>
            </a:pPr>
            <a:r>
              <a:t/>
            </a:r>
            <a:endParaRPr sz="4800"/>
          </a:p>
          <a:p>
            <a:pPr indent="-342900" lvl="0" marL="342900" rtl="0" algn="l">
              <a:spcBef>
                <a:spcPts val="240"/>
              </a:spcBef>
              <a:spcAft>
                <a:spcPts val="0"/>
              </a:spcAft>
              <a:buClr>
                <a:schemeClr val="dk1"/>
              </a:buClr>
              <a:buSzPct val="100000"/>
              <a:buChar char="•"/>
            </a:pPr>
            <a:r>
              <a:rPr lang="en-US" sz="4800"/>
              <a:t>class Adder {</a:t>
            </a:r>
            <a:endParaRPr/>
          </a:p>
          <a:p>
            <a:pPr indent="-342900" lvl="0" marL="342900" rtl="0" algn="l">
              <a:spcBef>
                <a:spcPts val="240"/>
              </a:spcBef>
              <a:spcAft>
                <a:spcPts val="0"/>
              </a:spcAft>
              <a:buClr>
                <a:schemeClr val="dk1"/>
              </a:buClr>
              <a:buSzPct val="100000"/>
              <a:buChar char="•"/>
            </a:pPr>
            <a:r>
              <a:rPr lang="en-US" sz="4800"/>
              <a:t>   public:</a:t>
            </a:r>
            <a:endParaRPr/>
          </a:p>
          <a:p>
            <a:pPr indent="-342900" lvl="0" marL="342900" rtl="0" algn="l">
              <a:spcBef>
                <a:spcPts val="240"/>
              </a:spcBef>
              <a:spcAft>
                <a:spcPts val="0"/>
              </a:spcAft>
              <a:buClr>
                <a:schemeClr val="dk1"/>
              </a:buClr>
              <a:buSzPct val="100000"/>
              <a:buChar char="•"/>
            </a:pPr>
            <a:r>
              <a:rPr lang="en-US" sz="4800"/>
              <a:t>      // constructor</a:t>
            </a:r>
            <a:endParaRPr/>
          </a:p>
          <a:p>
            <a:pPr indent="-342900" lvl="0" marL="342900" rtl="0" algn="l">
              <a:spcBef>
                <a:spcPts val="240"/>
              </a:spcBef>
              <a:spcAft>
                <a:spcPts val="0"/>
              </a:spcAft>
              <a:buClr>
                <a:schemeClr val="dk1"/>
              </a:buClr>
              <a:buSzPct val="100000"/>
              <a:buChar char="•"/>
            </a:pPr>
            <a:r>
              <a:rPr lang="en-US" sz="4800"/>
              <a:t>      Adder(int i = 0) {</a:t>
            </a:r>
            <a:endParaRPr/>
          </a:p>
          <a:p>
            <a:pPr indent="-342900" lvl="0" marL="342900" rtl="0" algn="l">
              <a:spcBef>
                <a:spcPts val="240"/>
              </a:spcBef>
              <a:spcAft>
                <a:spcPts val="0"/>
              </a:spcAft>
              <a:buClr>
                <a:schemeClr val="dk1"/>
              </a:buClr>
              <a:buSzPct val="100000"/>
              <a:buChar char="•"/>
            </a:pPr>
            <a:r>
              <a:rPr lang="en-US" sz="4800"/>
              <a:t>         total = i;</a:t>
            </a:r>
            <a:endParaRPr/>
          </a:p>
          <a:p>
            <a:pPr indent="-342900" lvl="0" marL="342900" rtl="0" algn="l">
              <a:spcBef>
                <a:spcPts val="240"/>
              </a:spcBef>
              <a:spcAft>
                <a:spcPts val="0"/>
              </a:spcAft>
              <a:buClr>
                <a:schemeClr val="dk1"/>
              </a:buClr>
              <a:buSzPct val="100000"/>
              <a:buChar char="•"/>
            </a:pPr>
            <a:r>
              <a:rPr lang="en-US" sz="4800"/>
              <a:t>      }</a:t>
            </a:r>
            <a:endParaRPr/>
          </a:p>
          <a:p>
            <a:pPr indent="-342900" lvl="0" marL="342900" rtl="0" algn="l">
              <a:spcBef>
                <a:spcPts val="240"/>
              </a:spcBef>
              <a:spcAft>
                <a:spcPts val="0"/>
              </a:spcAft>
              <a:buClr>
                <a:schemeClr val="dk1"/>
              </a:buClr>
              <a:buSzPct val="100000"/>
              <a:buChar char="•"/>
            </a:pPr>
            <a:r>
              <a:rPr lang="en-US" sz="4800"/>
              <a:t>      </a:t>
            </a:r>
            <a:endParaRPr/>
          </a:p>
          <a:p>
            <a:pPr indent="-342900" lvl="0" marL="342900" rtl="0" algn="l">
              <a:spcBef>
                <a:spcPts val="240"/>
              </a:spcBef>
              <a:spcAft>
                <a:spcPts val="0"/>
              </a:spcAft>
              <a:buClr>
                <a:schemeClr val="dk1"/>
              </a:buClr>
              <a:buSzPct val="100000"/>
              <a:buChar char="•"/>
            </a:pPr>
            <a:r>
              <a:rPr lang="en-US" sz="4800"/>
              <a:t>      // interface to outside world</a:t>
            </a:r>
            <a:endParaRPr/>
          </a:p>
          <a:p>
            <a:pPr indent="-342900" lvl="0" marL="342900" rtl="0" algn="l">
              <a:spcBef>
                <a:spcPts val="240"/>
              </a:spcBef>
              <a:spcAft>
                <a:spcPts val="0"/>
              </a:spcAft>
              <a:buClr>
                <a:schemeClr val="dk1"/>
              </a:buClr>
              <a:buSzPct val="100000"/>
              <a:buChar char="•"/>
            </a:pPr>
            <a:r>
              <a:rPr lang="en-US" sz="4800"/>
              <a:t>      void addNum(int number) {</a:t>
            </a:r>
            <a:endParaRPr/>
          </a:p>
          <a:p>
            <a:pPr indent="-342900" lvl="0" marL="342900" rtl="0" algn="l">
              <a:spcBef>
                <a:spcPts val="240"/>
              </a:spcBef>
              <a:spcAft>
                <a:spcPts val="0"/>
              </a:spcAft>
              <a:buClr>
                <a:schemeClr val="dk1"/>
              </a:buClr>
              <a:buSzPct val="100000"/>
              <a:buChar char="•"/>
            </a:pPr>
            <a:r>
              <a:rPr lang="en-US" sz="4800"/>
              <a:t>         total += number;</a:t>
            </a:r>
            <a:endParaRPr/>
          </a:p>
          <a:p>
            <a:pPr indent="-342900" lvl="0" marL="342900" rtl="0" algn="l">
              <a:spcBef>
                <a:spcPts val="240"/>
              </a:spcBef>
              <a:spcAft>
                <a:spcPts val="0"/>
              </a:spcAft>
              <a:buClr>
                <a:schemeClr val="dk1"/>
              </a:buClr>
              <a:buSzPct val="100000"/>
              <a:buChar char="•"/>
            </a:pPr>
            <a:r>
              <a:rPr lang="en-US" sz="4800"/>
              <a:t>      }</a:t>
            </a:r>
            <a:endParaRPr/>
          </a:p>
          <a:p>
            <a:pPr indent="-342900" lvl="0" marL="342900" rtl="0" algn="l">
              <a:spcBef>
                <a:spcPts val="240"/>
              </a:spcBef>
              <a:spcAft>
                <a:spcPts val="0"/>
              </a:spcAft>
              <a:buClr>
                <a:schemeClr val="dk1"/>
              </a:buClr>
              <a:buSzPct val="100000"/>
              <a:buChar char="•"/>
            </a:pPr>
            <a:r>
              <a:rPr lang="en-US" sz="4800"/>
              <a:t>      </a:t>
            </a:r>
            <a:endParaRPr/>
          </a:p>
          <a:p>
            <a:pPr indent="-342900" lvl="0" marL="342900" rtl="0" algn="l">
              <a:spcBef>
                <a:spcPts val="240"/>
              </a:spcBef>
              <a:spcAft>
                <a:spcPts val="0"/>
              </a:spcAft>
              <a:buClr>
                <a:schemeClr val="dk1"/>
              </a:buClr>
              <a:buSzPct val="100000"/>
              <a:buChar char="•"/>
            </a:pPr>
            <a:r>
              <a:rPr lang="en-US" sz="4800"/>
              <a:t>      // interface to outside world</a:t>
            </a:r>
            <a:endParaRPr/>
          </a:p>
          <a:p>
            <a:pPr indent="-342900" lvl="0" marL="342900" rtl="0" algn="l">
              <a:spcBef>
                <a:spcPts val="240"/>
              </a:spcBef>
              <a:spcAft>
                <a:spcPts val="0"/>
              </a:spcAft>
              <a:buClr>
                <a:schemeClr val="dk1"/>
              </a:buClr>
              <a:buSzPct val="100000"/>
              <a:buChar char="•"/>
            </a:pPr>
            <a:r>
              <a:rPr lang="en-US" sz="4800"/>
              <a:t>      int getTotal() {</a:t>
            </a:r>
            <a:endParaRPr/>
          </a:p>
          <a:p>
            <a:pPr indent="-342900" lvl="0" marL="342900" rtl="0" algn="l">
              <a:spcBef>
                <a:spcPts val="240"/>
              </a:spcBef>
              <a:spcAft>
                <a:spcPts val="0"/>
              </a:spcAft>
              <a:buClr>
                <a:schemeClr val="dk1"/>
              </a:buClr>
              <a:buSzPct val="100000"/>
              <a:buChar char="•"/>
            </a:pPr>
            <a:r>
              <a:rPr lang="en-US" sz="4800"/>
              <a:t>         return total;</a:t>
            </a:r>
            <a:endParaRPr/>
          </a:p>
          <a:p>
            <a:pPr indent="-342900" lvl="0" marL="342900" rtl="0" algn="l">
              <a:spcBef>
                <a:spcPts val="240"/>
              </a:spcBef>
              <a:spcAft>
                <a:spcPts val="0"/>
              </a:spcAft>
              <a:buClr>
                <a:schemeClr val="dk1"/>
              </a:buClr>
              <a:buSzPct val="100000"/>
              <a:buChar char="•"/>
            </a:pPr>
            <a:r>
              <a:rPr lang="en-US" sz="4800"/>
              <a:t>      };</a:t>
            </a:r>
            <a:endParaRPr/>
          </a:p>
          <a:p>
            <a:pPr indent="-342900" lvl="0" marL="342900" rtl="0" algn="l">
              <a:spcBef>
                <a:spcPts val="240"/>
              </a:spcBef>
              <a:spcAft>
                <a:spcPts val="0"/>
              </a:spcAft>
              <a:buClr>
                <a:schemeClr val="dk1"/>
              </a:buClr>
              <a:buSzPct val="100000"/>
              <a:buChar char="•"/>
            </a:pPr>
            <a:r>
              <a:rPr lang="en-US" sz="4800"/>
              <a:t>      </a:t>
            </a:r>
            <a:endParaRPr/>
          </a:p>
          <a:p>
            <a:pPr indent="-342900" lvl="0" marL="342900" rtl="0" algn="l">
              <a:spcBef>
                <a:spcPts val="240"/>
              </a:spcBef>
              <a:spcAft>
                <a:spcPts val="0"/>
              </a:spcAft>
              <a:buClr>
                <a:schemeClr val="dk1"/>
              </a:buClr>
              <a:buSzPct val="100000"/>
              <a:buChar char="•"/>
            </a:pPr>
            <a:r>
              <a:rPr lang="en-US" sz="4800"/>
              <a:t>   private:</a:t>
            </a:r>
            <a:endParaRPr/>
          </a:p>
          <a:p>
            <a:pPr indent="-342900" lvl="0" marL="342900" rtl="0" algn="l">
              <a:spcBef>
                <a:spcPts val="240"/>
              </a:spcBef>
              <a:spcAft>
                <a:spcPts val="0"/>
              </a:spcAft>
              <a:buClr>
                <a:schemeClr val="dk1"/>
              </a:buClr>
              <a:buSzPct val="100000"/>
              <a:buChar char="•"/>
            </a:pPr>
            <a:r>
              <a:rPr lang="en-US" sz="4800"/>
              <a:t>      // hidden data from outside world</a:t>
            </a:r>
            <a:endParaRPr/>
          </a:p>
          <a:p>
            <a:pPr indent="-342900" lvl="0" marL="342900" rtl="0" algn="l">
              <a:spcBef>
                <a:spcPts val="240"/>
              </a:spcBef>
              <a:spcAft>
                <a:spcPts val="0"/>
              </a:spcAft>
              <a:buClr>
                <a:schemeClr val="dk1"/>
              </a:buClr>
              <a:buSzPct val="100000"/>
              <a:buChar char="•"/>
            </a:pPr>
            <a:r>
              <a:rPr lang="en-US" sz="4800"/>
              <a:t>      int total;</a:t>
            </a:r>
            <a:endParaRPr/>
          </a:p>
          <a:p>
            <a:pPr indent="-342900" lvl="0" marL="342900" rtl="0" algn="l">
              <a:spcBef>
                <a:spcPts val="240"/>
              </a:spcBef>
              <a:spcAft>
                <a:spcPts val="0"/>
              </a:spcAft>
              <a:buClr>
                <a:schemeClr val="dk1"/>
              </a:buClr>
              <a:buSzPct val="100000"/>
              <a:buChar char="•"/>
            </a:pPr>
            <a:r>
              <a:rPr lang="en-US" sz="4800"/>
              <a: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38"/>
          <p:cNvSpPr/>
          <p:nvPr/>
        </p:nvSpPr>
        <p:spPr>
          <a:xfrm>
            <a:off x="1143000" y="13144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359" name="Google Shape;1359;p138"/>
          <p:cNvSpPr/>
          <p:nvPr/>
        </p:nvSpPr>
        <p:spPr>
          <a:xfrm>
            <a:off x="1143000" y="14058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360" name="Google Shape;1360;p138"/>
          <p:cNvSpPr/>
          <p:nvPr/>
        </p:nvSpPr>
        <p:spPr>
          <a:xfrm>
            <a:off x="4914900" y="12001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361" name="Google Shape;1361;p138"/>
          <p:cNvPicPr preferRelativeResize="0"/>
          <p:nvPr/>
        </p:nvPicPr>
        <p:blipFill rotWithShape="1">
          <a:blip r:embed="rId3">
            <a:alphaModFix/>
          </a:blip>
          <a:srcRect b="0" l="0" r="0" t="0"/>
          <a:stretch/>
        </p:blipFill>
        <p:spPr>
          <a:xfrm>
            <a:off x="4857750" y="1200150"/>
            <a:ext cx="914400" cy="400050"/>
          </a:xfrm>
          <a:prstGeom prst="rect">
            <a:avLst/>
          </a:prstGeom>
          <a:noFill/>
          <a:ln>
            <a:noFill/>
          </a:ln>
        </p:spPr>
      </p:pic>
      <p:sp>
        <p:nvSpPr>
          <p:cNvPr id="1362" name="Google Shape;1362;p138"/>
          <p:cNvSpPr/>
          <p:nvPr/>
        </p:nvSpPr>
        <p:spPr>
          <a:xfrm>
            <a:off x="2286000" y="2286001"/>
            <a:ext cx="4343400" cy="140807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Session-11</a:t>
            </a:r>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ACCESS SPECIFIERS</a:t>
            </a:r>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139"/>
          <p:cNvSpPr txBox="1"/>
          <p:nvPr>
            <p:ph type="title"/>
          </p:nvPr>
        </p:nvSpPr>
        <p:spPr>
          <a:xfrm>
            <a:off x="342900" y="1257640"/>
            <a:ext cx="6172200" cy="468427"/>
          </a:xfrm>
          <a:prstGeom prst="rect">
            <a:avLst/>
          </a:prstGeom>
          <a:noFill/>
          <a:ln>
            <a:noFill/>
          </a:ln>
        </p:spPr>
        <p:txBody>
          <a:bodyPr anchorCtr="0" anchor="ctr" bIns="0" lIns="0" spcFirstLastPara="1" rIns="0" wrap="square" tIns="6675">
            <a:spAutoFit/>
          </a:bodyPr>
          <a:lstStyle/>
          <a:p>
            <a:pPr indent="0" lvl="0" marL="6697" rtl="0" algn="ctr">
              <a:spcBef>
                <a:spcPts val="0"/>
              </a:spcBef>
              <a:spcAft>
                <a:spcPts val="0"/>
              </a:spcAft>
              <a:buClr>
                <a:schemeClr val="dk1"/>
              </a:buClr>
              <a:buSzPts val="3000"/>
              <a:buFont typeface="Cambria"/>
              <a:buNone/>
            </a:pPr>
            <a:r>
              <a:rPr b="1" lang="en-US" sz="3000">
                <a:latin typeface="Cambria"/>
                <a:ea typeface="Cambria"/>
                <a:cs typeface="Cambria"/>
                <a:sym typeface="Cambria"/>
              </a:rPr>
              <a:t>Access control in classes</a:t>
            </a:r>
            <a:endParaRPr/>
          </a:p>
        </p:txBody>
      </p:sp>
      <p:sp>
        <p:nvSpPr>
          <p:cNvPr id="1368" name="Google Shape;1368;p139"/>
          <p:cNvSpPr txBox="1"/>
          <p:nvPr>
            <p:ph idx="1" type="body"/>
          </p:nvPr>
        </p:nvSpPr>
        <p:spPr>
          <a:xfrm>
            <a:off x="628650" y="2226469"/>
            <a:ext cx="7886700" cy="2710412"/>
          </a:xfrm>
          <a:prstGeom prst="rect">
            <a:avLst/>
          </a:prstGeom>
          <a:noFill/>
          <a:ln>
            <a:noFill/>
          </a:ln>
        </p:spPr>
        <p:txBody>
          <a:bodyPr anchorCtr="0" anchor="t" bIns="45700" lIns="91425" spcFirstLastPara="1" rIns="91425" wrap="square" tIns="45700">
            <a:normAutofit/>
          </a:bodyPr>
          <a:lstStyle/>
          <a:p>
            <a:pPr indent="-6697" lvl="0" marL="6697" marR="2679" rtl="0" algn="just">
              <a:lnSpc>
                <a:spcPct val="102303"/>
              </a:lnSpc>
              <a:spcBef>
                <a:spcPts val="0"/>
              </a:spcBef>
              <a:spcAft>
                <a:spcPts val="0"/>
              </a:spcAft>
              <a:buClr>
                <a:srgbClr val="942192"/>
              </a:buClr>
              <a:buSzPts val="1650"/>
              <a:buChar char="•"/>
            </a:pPr>
            <a:r>
              <a:rPr b="1" lang="en-US" sz="1650">
                <a:solidFill>
                  <a:srgbClr val="942192"/>
                </a:solidFill>
                <a:latin typeface="Cambria"/>
                <a:ea typeface="Cambria"/>
                <a:cs typeface="Cambria"/>
                <a:sym typeface="Cambria"/>
              </a:rPr>
              <a:t>public : </a:t>
            </a:r>
            <a:r>
              <a:rPr lang="en-US" sz="1650">
                <a:latin typeface="Cambria"/>
                <a:ea typeface="Cambria"/>
                <a:cs typeface="Cambria"/>
                <a:sym typeface="Cambria"/>
              </a:rPr>
              <a:t>A public member is accessible from anywhere outside the class  but within a program.</a:t>
            </a:r>
            <a:endParaRPr/>
          </a:p>
          <a:p>
            <a:pPr indent="0" lvl="0" marL="0" marR="2679" rtl="0" algn="just">
              <a:lnSpc>
                <a:spcPct val="102303"/>
              </a:lnSpc>
              <a:spcBef>
                <a:spcPts val="164"/>
              </a:spcBef>
              <a:spcAft>
                <a:spcPts val="0"/>
              </a:spcAft>
              <a:buClr>
                <a:schemeClr val="dk1"/>
              </a:buClr>
              <a:buSzPts val="1650"/>
              <a:buNone/>
            </a:pPr>
            <a:r>
              <a:t/>
            </a:r>
            <a:endParaRPr sz="1650">
              <a:latin typeface="Cambria"/>
              <a:ea typeface="Cambria"/>
              <a:cs typeface="Cambria"/>
              <a:sym typeface="Cambria"/>
            </a:endParaRPr>
          </a:p>
          <a:p>
            <a:pPr indent="-6697" lvl="0" marL="6697" marR="2679" rtl="0" algn="just">
              <a:lnSpc>
                <a:spcPct val="102303"/>
              </a:lnSpc>
              <a:spcBef>
                <a:spcPts val="164"/>
              </a:spcBef>
              <a:spcAft>
                <a:spcPts val="0"/>
              </a:spcAft>
              <a:buClr>
                <a:srgbClr val="942192"/>
              </a:buClr>
              <a:buSzPts val="1650"/>
              <a:buChar char="•"/>
            </a:pPr>
            <a:r>
              <a:rPr b="1" lang="en-US" sz="1650">
                <a:solidFill>
                  <a:srgbClr val="942192"/>
                </a:solidFill>
                <a:latin typeface="Cambria"/>
                <a:ea typeface="Cambria"/>
                <a:cs typeface="Cambria"/>
                <a:sym typeface="Cambria"/>
              </a:rPr>
              <a:t>private : </a:t>
            </a:r>
            <a:r>
              <a:rPr lang="en-US" sz="1650">
                <a:latin typeface="Cambria"/>
                <a:ea typeface="Cambria"/>
                <a:cs typeface="Cambria"/>
                <a:sym typeface="Cambria"/>
              </a:rPr>
              <a:t>A private member variable or function cannot be accessed, or  even viewed from outside the class. Only the class and friend functions  can access private members.</a:t>
            </a:r>
            <a:endParaRPr/>
          </a:p>
          <a:p>
            <a:pPr indent="0" lvl="0" marL="0" marR="2679" rtl="0" algn="just">
              <a:lnSpc>
                <a:spcPct val="102303"/>
              </a:lnSpc>
              <a:spcBef>
                <a:spcPts val="164"/>
              </a:spcBef>
              <a:spcAft>
                <a:spcPts val="0"/>
              </a:spcAft>
              <a:buClr>
                <a:schemeClr val="dk1"/>
              </a:buClr>
              <a:buSzPts val="1650"/>
              <a:buNone/>
            </a:pPr>
            <a:r>
              <a:t/>
            </a:r>
            <a:endParaRPr sz="1650">
              <a:latin typeface="Cambria"/>
              <a:ea typeface="Cambria"/>
              <a:cs typeface="Cambria"/>
              <a:sym typeface="Cambria"/>
            </a:endParaRPr>
          </a:p>
          <a:p>
            <a:pPr indent="-6697" lvl="0" marL="6697" marR="2679" rtl="0" algn="just">
              <a:lnSpc>
                <a:spcPct val="102303"/>
              </a:lnSpc>
              <a:spcBef>
                <a:spcPts val="164"/>
              </a:spcBef>
              <a:spcAft>
                <a:spcPts val="0"/>
              </a:spcAft>
              <a:buClr>
                <a:srgbClr val="942192"/>
              </a:buClr>
              <a:buSzPts val="1650"/>
              <a:buChar char="•"/>
            </a:pPr>
            <a:r>
              <a:rPr b="1" lang="en-US" sz="1650">
                <a:solidFill>
                  <a:srgbClr val="942192"/>
                </a:solidFill>
                <a:latin typeface="Cambria"/>
                <a:ea typeface="Cambria"/>
                <a:cs typeface="Cambria"/>
                <a:sym typeface="Cambria"/>
              </a:rPr>
              <a:t>protected : </a:t>
            </a:r>
            <a:r>
              <a:rPr lang="en-US" sz="1650">
                <a:latin typeface="Cambria"/>
                <a:ea typeface="Cambria"/>
                <a:cs typeface="Cambria"/>
                <a:sym typeface="Cambria"/>
              </a:rPr>
              <a:t>A protected member variable or function is very similar to a  private member but it provided one additional benefit that they can be  accessed in child classes which are called derived classes</a:t>
            </a:r>
            <a:endParaRPr sz="1650">
              <a:latin typeface="Cambria"/>
              <a:ea typeface="Cambria"/>
              <a:cs typeface="Cambria"/>
              <a:sym typeface="Cambria"/>
            </a:endParaRPr>
          </a:p>
          <a:p>
            <a:pPr indent="-238125" lvl="0" marL="342900" rtl="0" algn="l">
              <a:spcBef>
                <a:spcPts val="330"/>
              </a:spcBef>
              <a:spcAft>
                <a:spcPts val="0"/>
              </a:spcAft>
              <a:buClr>
                <a:schemeClr val="dk1"/>
              </a:buClr>
              <a:buSzPts val="1650"/>
              <a:buNone/>
            </a:pPr>
            <a:r>
              <a:t/>
            </a:r>
            <a:endParaRPr sz="1650"/>
          </a:p>
        </p:txBody>
      </p:sp>
      <p:sp>
        <p:nvSpPr>
          <p:cNvPr id="1369" name="Google Shape;1369;p139"/>
          <p:cNvSpPr txBox="1"/>
          <p:nvPr>
            <p:ph idx="12" type="sldNum"/>
          </p:nvPr>
        </p:nvSpPr>
        <p:spPr>
          <a:xfrm>
            <a:off x="4914900" y="5695840"/>
            <a:ext cx="1600200" cy="131190"/>
          </a:xfrm>
          <a:prstGeom prst="rect">
            <a:avLst/>
          </a:prstGeom>
          <a:noFill/>
          <a:ln>
            <a:noFill/>
          </a:ln>
        </p:spPr>
        <p:txBody>
          <a:bodyPr anchorCtr="0" anchor="ctr" bIns="0" lIns="0" spcFirstLastPara="1" rIns="0" wrap="square" tIns="0">
            <a:spAutoFit/>
          </a:bodyPr>
          <a:lstStyle/>
          <a:p>
            <a:pPr indent="0" lvl="0" marL="46880" rtl="0" algn="r">
              <a:lnSpc>
                <a:spcPct val="81083"/>
              </a:lnSpc>
              <a:spcBef>
                <a:spcPts val="0"/>
              </a:spcBef>
              <a:spcAft>
                <a:spcPts val="0"/>
              </a:spcAft>
              <a:buNone/>
            </a:pPr>
            <a:fld id="{00000000-1234-1234-1234-123412341234}" type="slidenum">
              <a:rPr lang="en-US">
                <a:latin typeface="Cambria"/>
                <a:ea typeface="Cambria"/>
                <a:cs typeface="Cambria"/>
                <a:sym typeface="Cambria"/>
              </a:rPr>
              <a:t>‹#›</a:t>
            </a:fld>
            <a:endParaRPr>
              <a:latin typeface="Cambria"/>
              <a:ea typeface="Cambria"/>
              <a:cs typeface="Cambria"/>
              <a:sym typeface="Cambria"/>
            </a:endParaRPr>
          </a:p>
        </p:txBody>
      </p:sp>
      <p:sp>
        <p:nvSpPr>
          <p:cNvPr id="1370" name="Google Shape;1370;p139"/>
          <p:cNvSpPr txBox="1"/>
          <p:nvPr/>
        </p:nvSpPr>
        <p:spPr>
          <a:xfrm>
            <a:off x="1361079" y="4080439"/>
            <a:ext cx="62285" cy="170374"/>
          </a:xfrm>
          <a:prstGeom prst="rect">
            <a:avLst/>
          </a:prstGeom>
          <a:noFill/>
          <a:ln>
            <a:noFill/>
          </a:ln>
        </p:spPr>
        <p:txBody>
          <a:bodyPr anchorCtr="0" anchor="t" bIns="0" lIns="0" spcFirstLastPara="1" rIns="0" wrap="square" tIns="8700">
            <a:spAutoFit/>
          </a:bodyPr>
          <a:lstStyle/>
          <a:p>
            <a:pPr indent="0" lvl="0" marL="6697" marR="0" rtl="0" algn="l">
              <a:spcBef>
                <a:spcPts val="0"/>
              </a:spcBef>
              <a:spcAft>
                <a:spcPts val="0"/>
              </a:spcAft>
              <a:buNone/>
            </a:pPr>
            <a:r>
              <a:rPr b="1" lang="en-US" sz="1050">
                <a:solidFill>
                  <a:srgbClr val="942192"/>
                </a:solidFill>
                <a:latin typeface="Cambria"/>
                <a:ea typeface="Cambria"/>
                <a:cs typeface="Cambria"/>
                <a:sym typeface="Cambria"/>
              </a:rPr>
              <a:t>•</a:t>
            </a:r>
            <a:endParaRPr sz="1050">
              <a:solidFill>
                <a:schemeClr val="dk1"/>
              </a:solidFill>
              <a:latin typeface="Cambria"/>
              <a:ea typeface="Cambria"/>
              <a:cs typeface="Cambria"/>
              <a:sym typeface="Cambria"/>
            </a:endParaRPr>
          </a:p>
        </p:txBody>
      </p:sp>
      <p:sp>
        <p:nvSpPr>
          <p:cNvPr id="1371" name="Google Shape;1371;p139"/>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mbria"/>
              <a:ea typeface="Cambria"/>
              <a:cs typeface="Cambria"/>
              <a:sym typeface="Cambria"/>
            </a:endParaRPr>
          </a:p>
        </p:txBody>
      </p:sp>
      <p:sp>
        <p:nvSpPr>
          <p:cNvPr id="1372" name="Google Shape;1372;p139"/>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mbria"/>
              <a:ea typeface="Cambria"/>
              <a:cs typeface="Cambria"/>
              <a:sym typeface="Cambria"/>
            </a:endParaRPr>
          </a:p>
        </p:txBody>
      </p:sp>
      <p:sp>
        <p:nvSpPr>
          <p:cNvPr id="1373" name="Google Shape;1373;p139"/>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mbria"/>
              <a:ea typeface="Cambria"/>
              <a:cs typeface="Cambria"/>
              <a:sym typeface="Cambria"/>
            </a:endParaRPr>
          </a:p>
        </p:txBody>
      </p:sp>
      <p:pic>
        <p:nvPicPr>
          <p:cNvPr descr="pngfind.com-kingpin-png-4152286 (1).png" id="1374" name="Google Shape;1374;p139"/>
          <p:cNvPicPr preferRelativeResize="0"/>
          <p:nvPr/>
        </p:nvPicPr>
        <p:blipFill rotWithShape="1">
          <a:blip r:embed="rId3">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140"/>
          <p:cNvSpPr txBox="1"/>
          <p:nvPr>
            <p:ph type="title"/>
          </p:nvPr>
        </p:nvSpPr>
        <p:spPr>
          <a:xfrm>
            <a:off x="1467454" y="1197842"/>
            <a:ext cx="6533546" cy="468427"/>
          </a:xfrm>
          <a:prstGeom prst="rect">
            <a:avLst/>
          </a:prstGeom>
          <a:noFill/>
          <a:ln>
            <a:noFill/>
          </a:ln>
        </p:spPr>
        <p:txBody>
          <a:bodyPr anchorCtr="0" anchor="ctr" bIns="0" lIns="0" spcFirstLastPara="1" rIns="0" wrap="square" tIns="6675">
            <a:spAutoFit/>
          </a:bodyPr>
          <a:lstStyle/>
          <a:p>
            <a:pPr indent="0" lvl="0" marL="6697" rtl="0" algn="ctr">
              <a:spcBef>
                <a:spcPts val="0"/>
              </a:spcBef>
              <a:spcAft>
                <a:spcPts val="0"/>
              </a:spcAft>
              <a:buClr>
                <a:schemeClr val="dk1"/>
              </a:buClr>
              <a:buSzPts val="3000"/>
              <a:buFont typeface="Cambria"/>
              <a:buNone/>
            </a:pPr>
            <a:r>
              <a:rPr b="1" lang="en-US" sz="3000">
                <a:latin typeface="Cambria"/>
                <a:ea typeface="Cambria"/>
                <a:cs typeface="Cambria"/>
                <a:sym typeface="Cambria"/>
              </a:rPr>
              <a:t>Access Specifiers Example 1</a:t>
            </a:r>
            <a:endParaRPr b="1" sz="3000"/>
          </a:p>
        </p:txBody>
      </p:sp>
      <p:sp>
        <p:nvSpPr>
          <p:cNvPr id="1380" name="Google Shape;1380;p140"/>
          <p:cNvSpPr txBox="1"/>
          <p:nvPr>
            <p:ph idx="12" type="sldNum"/>
          </p:nvPr>
        </p:nvSpPr>
        <p:spPr>
          <a:xfrm>
            <a:off x="4451450" y="5774779"/>
            <a:ext cx="194555" cy="136832"/>
          </a:xfrm>
          <a:prstGeom prst="rect">
            <a:avLst/>
          </a:prstGeom>
          <a:noFill/>
          <a:ln>
            <a:noFill/>
          </a:ln>
        </p:spPr>
        <p:txBody>
          <a:bodyPr anchorCtr="0" anchor="ctr" bIns="0" lIns="0" spcFirstLastPara="1" rIns="0" wrap="square" tIns="0">
            <a:spAutoFit/>
          </a:bodyPr>
          <a:lstStyle/>
          <a:p>
            <a:pPr indent="0" lvl="0" marL="46880" rtl="0" algn="r">
              <a:lnSpc>
                <a:spcPct val="81083"/>
              </a:lnSpc>
              <a:spcBef>
                <a:spcPts val="0"/>
              </a:spcBef>
              <a:spcAft>
                <a:spcPts val="0"/>
              </a:spcAft>
              <a:buNone/>
            </a:pPr>
            <a:fld id="{00000000-1234-1234-1234-123412341234}" type="slidenum">
              <a:rPr lang="en-US"/>
              <a:t>‹#›</a:t>
            </a:fld>
            <a:endParaRPr/>
          </a:p>
        </p:txBody>
      </p:sp>
      <p:sp>
        <p:nvSpPr>
          <p:cNvPr id="1381" name="Google Shape;1381;p140"/>
          <p:cNvSpPr/>
          <p:nvPr/>
        </p:nvSpPr>
        <p:spPr>
          <a:xfrm>
            <a:off x="1339853" y="1707802"/>
            <a:ext cx="2867055" cy="34691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382" name="Google Shape;1382;p140"/>
          <p:cNvSpPr/>
          <p:nvPr/>
        </p:nvSpPr>
        <p:spPr>
          <a:xfrm>
            <a:off x="1359945" y="1714500"/>
            <a:ext cx="2826871" cy="3429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383" name="Google Shape;1383;p140"/>
          <p:cNvSpPr txBox="1"/>
          <p:nvPr/>
        </p:nvSpPr>
        <p:spPr>
          <a:xfrm>
            <a:off x="1359945" y="1938570"/>
            <a:ext cx="2826916" cy="3238416"/>
          </a:xfrm>
          <a:prstGeom prst="rect">
            <a:avLst/>
          </a:prstGeom>
          <a:noFill/>
          <a:ln>
            <a:noFill/>
          </a:ln>
        </p:spPr>
        <p:txBody>
          <a:bodyPr anchorCtr="0" anchor="t" bIns="0" lIns="0" spcFirstLastPara="1" rIns="0" wrap="square" tIns="6675">
            <a:spAutoFit/>
          </a:bodyPr>
          <a:lstStyle/>
          <a:p>
            <a:pPr indent="0" lvl="0" marL="24110" marR="1391642" rtl="0" algn="l">
              <a:spcBef>
                <a:spcPts val="0"/>
              </a:spcBef>
              <a:spcAft>
                <a:spcPts val="0"/>
              </a:spcAft>
              <a:buNone/>
            </a:pPr>
            <a:r>
              <a:rPr b="1" lang="en-US" sz="1050">
                <a:solidFill>
                  <a:srgbClr val="880F00"/>
                </a:solidFill>
                <a:latin typeface="Arial"/>
                <a:ea typeface="Arial"/>
                <a:cs typeface="Arial"/>
                <a:sym typeface="Arial"/>
              </a:rPr>
              <a:t>#include </a:t>
            </a:r>
            <a:r>
              <a:rPr b="1" lang="en-US" sz="1050">
                <a:solidFill>
                  <a:schemeClr val="dk1"/>
                </a:solidFill>
                <a:latin typeface="Arial"/>
                <a:ea typeface="Arial"/>
                <a:cs typeface="Arial"/>
                <a:sym typeface="Arial"/>
              </a:rPr>
              <a:t>&lt;iostream&gt;  using namespace </a:t>
            </a:r>
            <a:r>
              <a:rPr b="1" lang="en-US" sz="1050">
                <a:solidFill>
                  <a:srgbClr val="313131"/>
                </a:solidFill>
                <a:latin typeface="Arial"/>
                <a:ea typeface="Arial"/>
                <a:cs typeface="Arial"/>
                <a:sym typeface="Arial"/>
              </a:rPr>
              <a:t>std</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class </a:t>
            </a:r>
            <a:r>
              <a:rPr b="1" lang="en-US" sz="1050">
                <a:solidFill>
                  <a:srgbClr val="7F1455"/>
                </a:solidFill>
                <a:latin typeface="Arial"/>
                <a:ea typeface="Arial"/>
                <a:cs typeface="Arial"/>
                <a:sym typeface="Arial"/>
              </a:rPr>
              <a:t>Line</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35615" marR="0" rtl="0" algn="l">
              <a:spcBef>
                <a:spcPts val="0"/>
              </a:spcBef>
              <a:spcAft>
                <a:spcPts val="0"/>
              </a:spcAft>
              <a:buNone/>
            </a:pPr>
            <a:r>
              <a:rPr b="1" lang="en-US" sz="1050">
                <a:solidFill>
                  <a:schemeClr val="dk1"/>
                </a:solidFill>
                <a:latin typeface="Arial"/>
                <a:ea typeface="Arial"/>
                <a:cs typeface="Arial"/>
                <a:sym typeface="Arial"/>
              </a:rPr>
              <a:t>public</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247121" marR="0" rtl="0" algn="l">
              <a:spcBef>
                <a:spcPts val="0"/>
              </a:spcBef>
              <a:spcAft>
                <a:spcPts val="0"/>
              </a:spcAft>
              <a:buNone/>
            </a:pPr>
            <a:r>
              <a:rPr b="1" lang="en-US" sz="1050">
                <a:solidFill>
                  <a:srgbClr val="011688"/>
                </a:solidFill>
                <a:latin typeface="Arial"/>
                <a:ea typeface="Arial"/>
                <a:cs typeface="Arial"/>
                <a:sym typeface="Arial"/>
              </a:rPr>
              <a:t>double </a:t>
            </a:r>
            <a:r>
              <a:rPr b="1" lang="en-US" sz="1050">
                <a:solidFill>
                  <a:schemeClr val="dk1"/>
                </a:solidFill>
                <a:latin typeface="Arial"/>
                <a:ea typeface="Arial"/>
                <a:cs typeface="Arial"/>
                <a:sym typeface="Arial"/>
              </a:rPr>
              <a:t>length</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247121" marR="744710" rtl="0" algn="l">
              <a:spcBef>
                <a:spcPts val="0"/>
              </a:spcBef>
              <a:spcAft>
                <a:spcPts val="0"/>
              </a:spcAft>
              <a:buNone/>
            </a:pPr>
            <a:r>
              <a:rPr b="1" lang="en-US" sz="1050">
                <a:solidFill>
                  <a:srgbClr val="011688"/>
                </a:solidFill>
                <a:latin typeface="Arial"/>
                <a:ea typeface="Arial"/>
                <a:cs typeface="Arial"/>
                <a:sym typeface="Arial"/>
              </a:rPr>
              <a:t>void </a:t>
            </a:r>
            <a:r>
              <a:rPr b="1" lang="en-US" sz="1050">
                <a:solidFill>
                  <a:schemeClr val="dk1"/>
                </a:solidFill>
                <a:latin typeface="Arial"/>
                <a:ea typeface="Arial"/>
                <a:cs typeface="Arial"/>
                <a:sym typeface="Arial"/>
              </a:rPr>
              <a:t>setLength</a:t>
            </a:r>
            <a:r>
              <a:rPr b="1" lang="en-US" sz="1050">
                <a:solidFill>
                  <a:srgbClr val="666600"/>
                </a:solidFill>
                <a:latin typeface="Arial"/>
                <a:ea typeface="Arial"/>
                <a:cs typeface="Arial"/>
                <a:sym typeface="Arial"/>
              </a:rPr>
              <a:t>( </a:t>
            </a:r>
            <a:r>
              <a:rPr b="1" lang="en-US" sz="1050">
                <a:solidFill>
                  <a:srgbClr val="011688"/>
                </a:solidFill>
                <a:latin typeface="Arial"/>
                <a:ea typeface="Arial"/>
                <a:cs typeface="Arial"/>
                <a:sym typeface="Arial"/>
              </a:rPr>
              <a:t>double </a:t>
            </a:r>
            <a:r>
              <a:rPr b="1" lang="en-US" sz="1050">
                <a:solidFill>
                  <a:schemeClr val="dk1"/>
                </a:solidFill>
                <a:latin typeface="Arial"/>
                <a:ea typeface="Arial"/>
                <a:cs typeface="Arial"/>
                <a:sym typeface="Arial"/>
              </a:rPr>
              <a:t>len </a:t>
            </a:r>
            <a:r>
              <a:rPr b="1" lang="en-US" sz="1050">
                <a:solidFill>
                  <a:srgbClr val="666600"/>
                </a:solidFill>
                <a:latin typeface="Arial"/>
                <a:ea typeface="Arial"/>
                <a:cs typeface="Arial"/>
                <a:sym typeface="Arial"/>
              </a:rPr>
              <a:t>);  </a:t>
            </a:r>
            <a:r>
              <a:rPr b="1" lang="en-US" sz="1050">
                <a:solidFill>
                  <a:srgbClr val="011688"/>
                </a:solidFill>
                <a:latin typeface="Arial"/>
                <a:ea typeface="Arial"/>
                <a:cs typeface="Arial"/>
                <a:sym typeface="Arial"/>
              </a:rPr>
              <a:t>double </a:t>
            </a:r>
            <a:r>
              <a:rPr b="1" lang="en-US" sz="1050">
                <a:solidFill>
                  <a:schemeClr val="dk1"/>
                </a:solidFill>
                <a:latin typeface="Arial"/>
                <a:ea typeface="Arial"/>
                <a:cs typeface="Arial"/>
                <a:sym typeface="Arial"/>
              </a:rPr>
              <a:t>getLength</a:t>
            </a:r>
            <a:r>
              <a:rPr b="1" lang="en-US" sz="1050">
                <a:solidFill>
                  <a:srgbClr val="666600"/>
                </a:solidFill>
                <a:latin typeface="Arial"/>
                <a:ea typeface="Arial"/>
                <a:cs typeface="Arial"/>
                <a:sym typeface="Arial"/>
              </a:rPr>
              <a:t>( </a:t>
            </a:r>
            <a:r>
              <a:rPr b="1" lang="en-US" sz="1050">
                <a:solidFill>
                  <a:srgbClr val="011688"/>
                </a:solidFill>
                <a:latin typeface="Arial"/>
                <a:ea typeface="Arial"/>
                <a:cs typeface="Arial"/>
                <a:sym typeface="Arial"/>
              </a:rPr>
              <a:t>void </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4"/>
              </a:spcBef>
              <a:spcAft>
                <a:spcPts val="0"/>
              </a:spcAft>
              <a:buNone/>
            </a:pPr>
            <a:r>
              <a:t/>
            </a:r>
            <a:endParaRPr sz="1050">
              <a:solidFill>
                <a:schemeClr val="dk1"/>
              </a:solidFill>
              <a:latin typeface="Times New Roman"/>
              <a:ea typeface="Times New Roman"/>
              <a:cs typeface="Times New Roman"/>
              <a:sym typeface="Times New Roman"/>
            </a:endParaRPr>
          </a:p>
          <a:p>
            <a:pPr indent="0" lvl="0" marL="61278" marR="0" rtl="0" algn="l">
              <a:spcBef>
                <a:spcPts val="0"/>
              </a:spcBef>
              <a:spcAft>
                <a:spcPts val="0"/>
              </a:spcAft>
              <a:buNone/>
            </a:pPr>
            <a:r>
              <a:rPr b="1" lang="en-US" sz="1050">
                <a:solidFill>
                  <a:srgbClr val="011688"/>
                </a:solidFill>
                <a:latin typeface="Arial"/>
                <a:ea typeface="Arial"/>
                <a:cs typeface="Arial"/>
                <a:sym typeface="Arial"/>
              </a:rPr>
              <a:t>double </a:t>
            </a:r>
            <a:r>
              <a:rPr b="1" lang="en-US" sz="1050">
                <a:solidFill>
                  <a:srgbClr val="7F1455"/>
                </a:solidFill>
                <a:latin typeface="Arial"/>
                <a:ea typeface="Arial"/>
                <a:cs typeface="Arial"/>
                <a:sym typeface="Arial"/>
              </a:rPr>
              <a:t>Line</a:t>
            </a:r>
            <a:r>
              <a:rPr b="1" lang="en-US" sz="1050">
                <a:solidFill>
                  <a:srgbClr val="666600"/>
                </a:solidFill>
                <a:latin typeface="Arial"/>
                <a:ea typeface="Arial"/>
                <a:cs typeface="Arial"/>
                <a:sym typeface="Arial"/>
              </a:rPr>
              <a:t>::</a:t>
            </a:r>
            <a:r>
              <a:rPr b="1" lang="en-US" sz="1050">
                <a:solidFill>
                  <a:schemeClr val="dk1"/>
                </a:solidFill>
                <a:latin typeface="Arial"/>
                <a:ea typeface="Arial"/>
                <a:cs typeface="Arial"/>
                <a:sym typeface="Arial"/>
              </a:rPr>
              <a:t>getLength</a:t>
            </a:r>
            <a:r>
              <a:rPr b="1" lang="en-US" sz="1050">
                <a:solidFill>
                  <a:srgbClr val="666600"/>
                </a:solidFill>
                <a:latin typeface="Arial"/>
                <a:ea typeface="Arial"/>
                <a:cs typeface="Arial"/>
                <a:sym typeface="Arial"/>
              </a:rPr>
              <a:t>(</a:t>
            </a:r>
            <a:r>
              <a:rPr b="1" lang="en-US" sz="1050">
                <a:solidFill>
                  <a:srgbClr val="011688"/>
                </a:solidFill>
                <a:latin typeface="Arial"/>
                <a:ea typeface="Arial"/>
                <a:cs typeface="Arial"/>
                <a:sym typeface="Arial"/>
              </a:rPr>
              <a:t>void</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72784" marR="0" rtl="0" algn="l">
              <a:spcBef>
                <a:spcPts val="0"/>
              </a:spcBef>
              <a:spcAft>
                <a:spcPts val="0"/>
              </a:spcAft>
              <a:buNone/>
            </a:pPr>
            <a:r>
              <a:rPr b="1" lang="en-US" sz="1050">
                <a:solidFill>
                  <a:srgbClr val="011688"/>
                </a:solidFill>
                <a:latin typeface="Arial"/>
                <a:ea typeface="Arial"/>
                <a:cs typeface="Arial"/>
                <a:sym typeface="Arial"/>
              </a:rPr>
              <a:t>return </a:t>
            </a:r>
            <a:r>
              <a:rPr b="1" lang="en-US" sz="1050">
                <a:solidFill>
                  <a:schemeClr val="dk1"/>
                </a:solidFill>
                <a:latin typeface="Arial"/>
                <a:ea typeface="Arial"/>
                <a:cs typeface="Arial"/>
                <a:sym typeface="Arial"/>
              </a:rPr>
              <a:t>length </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24110" marR="0" rtl="0" algn="l">
              <a:spcBef>
                <a:spcPts val="0"/>
              </a:spcBef>
              <a:spcAft>
                <a:spcPts val="0"/>
              </a:spcAft>
              <a:buNone/>
            </a:pPr>
            <a:r>
              <a:rPr b="1" lang="en-US" sz="1050">
                <a:solidFill>
                  <a:srgbClr val="011688"/>
                </a:solidFill>
                <a:latin typeface="Arial"/>
                <a:ea typeface="Arial"/>
                <a:cs typeface="Arial"/>
                <a:sym typeface="Arial"/>
              </a:rPr>
              <a:t>void </a:t>
            </a:r>
            <a:r>
              <a:rPr b="1" lang="en-US" sz="1050">
                <a:solidFill>
                  <a:srgbClr val="7F1455"/>
                </a:solidFill>
                <a:latin typeface="Arial"/>
                <a:ea typeface="Arial"/>
                <a:cs typeface="Arial"/>
                <a:sym typeface="Arial"/>
              </a:rPr>
              <a:t>Line</a:t>
            </a:r>
            <a:r>
              <a:rPr b="1" lang="en-US" sz="1050">
                <a:solidFill>
                  <a:srgbClr val="666600"/>
                </a:solidFill>
                <a:latin typeface="Arial"/>
                <a:ea typeface="Arial"/>
                <a:cs typeface="Arial"/>
                <a:sym typeface="Arial"/>
              </a:rPr>
              <a:t>::</a:t>
            </a:r>
            <a:r>
              <a:rPr b="1" lang="en-US" sz="1050">
                <a:solidFill>
                  <a:schemeClr val="dk1"/>
                </a:solidFill>
                <a:latin typeface="Arial"/>
                <a:ea typeface="Arial"/>
                <a:cs typeface="Arial"/>
                <a:sym typeface="Arial"/>
              </a:rPr>
              <a:t>setLength</a:t>
            </a:r>
            <a:r>
              <a:rPr b="1" lang="en-US" sz="1050">
                <a:solidFill>
                  <a:srgbClr val="666600"/>
                </a:solidFill>
                <a:latin typeface="Arial"/>
                <a:ea typeface="Arial"/>
                <a:cs typeface="Arial"/>
                <a:sym typeface="Arial"/>
              </a:rPr>
              <a:t>( </a:t>
            </a:r>
            <a:r>
              <a:rPr b="1" lang="en-US" sz="1050">
                <a:solidFill>
                  <a:srgbClr val="011688"/>
                </a:solidFill>
                <a:latin typeface="Arial"/>
                <a:ea typeface="Arial"/>
                <a:cs typeface="Arial"/>
                <a:sym typeface="Arial"/>
              </a:rPr>
              <a:t>double </a:t>
            </a:r>
            <a:r>
              <a:rPr b="1" lang="en-US" sz="1050">
                <a:solidFill>
                  <a:schemeClr val="dk1"/>
                </a:solidFill>
                <a:latin typeface="Arial"/>
                <a:ea typeface="Arial"/>
                <a:cs typeface="Arial"/>
                <a:sym typeface="Arial"/>
              </a:rPr>
              <a:t>len </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72784" marR="0" rtl="0" algn="l">
              <a:spcBef>
                <a:spcPts val="0"/>
              </a:spcBef>
              <a:spcAft>
                <a:spcPts val="0"/>
              </a:spcAft>
              <a:buNone/>
            </a:pPr>
            <a:r>
              <a:rPr b="1" lang="en-US" sz="1050">
                <a:solidFill>
                  <a:schemeClr val="dk1"/>
                </a:solidFill>
                <a:latin typeface="Arial"/>
                <a:ea typeface="Arial"/>
                <a:cs typeface="Arial"/>
                <a:sym typeface="Arial"/>
              </a:rPr>
              <a:t>length </a:t>
            </a:r>
            <a:r>
              <a:rPr b="1" lang="en-US" sz="1050">
                <a:solidFill>
                  <a:srgbClr val="666600"/>
                </a:solidFill>
                <a:latin typeface="Arial"/>
                <a:ea typeface="Arial"/>
                <a:cs typeface="Arial"/>
                <a:sym typeface="Arial"/>
              </a:rPr>
              <a:t>= </a:t>
            </a:r>
            <a:r>
              <a:rPr b="1" lang="en-US" sz="1050">
                <a:solidFill>
                  <a:schemeClr val="dk1"/>
                </a:solidFill>
                <a:latin typeface="Arial"/>
                <a:ea typeface="Arial"/>
                <a:cs typeface="Arial"/>
                <a:sym typeface="Arial"/>
              </a:rPr>
              <a:t>len</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p:txBody>
      </p:sp>
      <p:sp>
        <p:nvSpPr>
          <p:cNvPr id="1384" name="Google Shape;1384;p140"/>
          <p:cNvSpPr/>
          <p:nvPr/>
        </p:nvSpPr>
        <p:spPr>
          <a:xfrm>
            <a:off x="4262914" y="1709307"/>
            <a:ext cx="3635882" cy="26655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385" name="Google Shape;1385;p140"/>
          <p:cNvSpPr/>
          <p:nvPr/>
        </p:nvSpPr>
        <p:spPr>
          <a:xfrm>
            <a:off x="4283006" y="1716006"/>
            <a:ext cx="3595696" cy="262532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386" name="Google Shape;1386;p140"/>
          <p:cNvSpPr txBox="1"/>
          <p:nvPr/>
        </p:nvSpPr>
        <p:spPr>
          <a:xfrm>
            <a:off x="4266510" y="1938570"/>
            <a:ext cx="3595762" cy="2592086"/>
          </a:xfrm>
          <a:prstGeom prst="rect">
            <a:avLst/>
          </a:prstGeom>
          <a:noFill/>
          <a:ln>
            <a:noFill/>
          </a:ln>
        </p:spPr>
        <p:txBody>
          <a:bodyPr anchorCtr="0" anchor="t" bIns="0" lIns="0" spcFirstLastPara="1" rIns="0" wrap="square" tIns="6675">
            <a:spAutoFit/>
          </a:bodyPr>
          <a:lstStyle/>
          <a:p>
            <a:pPr indent="0" lvl="0" marL="27793" marR="0" rtl="0" algn="l">
              <a:spcBef>
                <a:spcPts val="0"/>
              </a:spcBef>
              <a:spcAft>
                <a:spcPts val="0"/>
              </a:spcAft>
              <a:buNone/>
            </a:pPr>
            <a:r>
              <a:rPr b="1" lang="en-US" sz="1050">
                <a:solidFill>
                  <a:schemeClr val="dk1"/>
                </a:solidFill>
                <a:latin typeface="Arial"/>
                <a:ea typeface="Arial"/>
                <a:cs typeface="Arial"/>
                <a:sym typeface="Arial"/>
              </a:rPr>
              <a:t>// Main function for the program</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27793" marR="0" rtl="0" algn="l">
              <a:spcBef>
                <a:spcPts val="0"/>
              </a:spcBef>
              <a:spcAft>
                <a:spcPts val="0"/>
              </a:spcAft>
              <a:buNone/>
            </a:pPr>
            <a:r>
              <a:rPr b="1" lang="en-US" sz="1050">
                <a:solidFill>
                  <a:srgbClr val="011688"/>
                </a:solidFill>
                <a:latin typeface="Arial"/>
                <a:ea typeface="Arial"/>
                <a:cs typeface="Arial"/>
                <a:sym typeface="Arial"/>
              </a:rPr>
              <a:t>int </a:t>
            </a:r>
            <a:r>
              <a:rPr b="1" lang="en-US" sz="1050">
                <a:solidFill>
                  <a:schemeClr val="dk1"/>
                </a:solidFill>
                <a:latin typeface="Arial"/>
                <a:ea typeface="Arial"/>
                <a:cs typeface="Arial"/>
                <a:sym typeface="Arial"/>
              </a:rPr>
              <a:t>main</a:t>
            </a:r>
            <a:r>
              <a:rPr b="1" lang="en-US" sz="1050">
                <a:solidFill>
                  <a:srgbClr val="666600"/>
                </a:solidFill>
                <a:latin typeface="Arial"/>
                <a:ea typeface="Arial"/>
                <a:cs typeface="Arial"/>
                <a:sym typeface="Arial"/>
              </a:rPr>
              <a:t>( )</a:t>
            </a:r>
            <a:endParaRPr sz="1050">
              <a:solidFill>
                <a:schemeClr val="dk1"/>
              </a:solidFill>
              <a:latin typeface="Arial"/>
              <a:ea typeface="Arial"/>
              <a:cs typeface="Arial"/>
              <a:sym typeface="Arial"/>
            </a:endParaRPr>
          </a:p>
          <a:p>
            <a:pPr indent="0" lvl="0" marL="27793"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39298" marR="0" rtl="0" algn="l">
              <a:spcBef>
                <a:spcPts val="0"/>
              </a:spcBef>
              <a:spcAft>
                <a:spcPts val="0"/>
              </a:spcAft>
              <a:buNone/>
            </a:pPr>
            <a:r>
              <a:rPr b="1" lang="en-US" sz="1050">
                <a:solidFill>
                  <a:srgbClr val="7F1455"/>
                </a:solidFill>
                <a:latin typeface="Arial"/>
                <a:ea typeface="Arial"/>
                <a:cs typeface="Arial"/>
                <a:sym typeface="Arial"/>
              </a:rPr>
              <a:t>Line </a:t>
            </a:r>
            <a:r>
              <a:rPr b="1" lang="en-US" sz="1050">
                <a:solidFill>
                  <a:schemeClr val="dk1"/>
                </a:solidFill>
                <a:latin typeface="Arial"/>
                <a:ea typeface="Arial"/>
                <a:cs typeface="Arial"/>
                <a:sym typeface="Arial"/>
              </a:rPr>
              <a:t>line</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4"/>
              </a:spcBef>
              <a:spcAft>
                <a:spcPts val="0"/>
              </a:spcAft>
              <a:buNone/>
            </a:pPr>
            <a:r>
              <a:t/>
            </a:r>
            <a:endParaRPr sz="1050">
              <a:solidFill>
                <a:schemeClr val="dk1"/>
              </a:solidFill>
              <a:latin typeface="Times New Roman"/>
              <a:ea typeface="Times New Roman"/>
              <a:cs typeface="Times New Roman"/>
              <a:sym typeface="Times New Roman"/>
            </a:endParaRPr>
          </a:p>
          <a:p>
            <a:pPr indent="0" lvl="0" marL="139298" marR="2224083" rtl="0" algn="l">
              <a:spcBef>
                <a:spcPts val="0"/>
              </a:spcBef>
              <a:spcAft>
                <a:spcPts val="0"/>
              </a:spcAft>
              <a:buNone/>
            </a:pPr>
            <a:r>
              <a:rPr b="1" lang="en-US" sz="1050">
                <a:solidFill>
                  <a:schemeClr val="dk1"/>
                </a:solidFill>
                <a:latin typeface="Arial"/>
                <a:ea typeface="Arial"/>
                <a:cs typeface="Arial"/>
                <a:sym typeface="Arial"/>
              </a:rPr>
              <a:t>// set line length  line</a:t>
            </a:r>
            <a:r>
              <a:rPr b="1" lang="en-US" sz="1050">
                <a:solidFill>
                  <a:srgbClr val="666600"/>
                </a:solidFill>
                <a:latin typeface="Arial"/>
                <a:ea typeface="Arial"/>
                <a:cs typeface="Arial"/>
                <a:sym typeface="Arial"/>
              </a:rPr>
              <a:t>.</a:t>
            </a:r>
            <a:r>
              <a:rPr b="1" lang="en-US" sz="1050">
                <a:solidFill>
                  <a:schemeClr val="dk1"/>
                </a:solidFill>
                <a:latin typeface="Arial"/>
                <a:ea typeface="Arial"/>
                <a:cs typeface="Arial"/>
                <a:sym typeface="Arial"/>
              </a:rPr>
              <a:t>setLength</a:t>
            </a:r>
            <a:r>
              <a:rPr b="1" lang="en-US" sz="1050">
                <a:solidFill>
                  <a:srgbClr val="666600"/>
                </a:solidFill>
                <a:latin typeface="Arial"/>
                <a:ea typeface="Arial"/>
                <a:cs typeface="Arial"/>
                <a:sym typeface="Arial"/>
              </a:rPr>
              <a:t>(</a:t>
            </a:r>
            <a:r>
              <a:rPr b="1" lang="en-US" sz="1050">
                <a:solidFill>
                  <a:srgbClr val="006666"/>
                </a:solidFill>
                <a:latin typeface="Arial"/>
                <a:ea typeface="Arial"/>
                <a:cs typeface="Arial"/>
                <a:sym typeface="Arial"/>
              </a:rPr>
              <a:t>6.0</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139298" marR="0" rtl="0" algn="l">
              <a:spcBef>
                <a:spcPts val="0"/>
              </a:spcBef>
              <a:spcAft>
                <a:spcPts val="0"/>
              </a:spcAft>
              <a:buNone/>
            </a:pPr>
            <a:r>
              <a:rPr b="1" lang="en-US" sz="1050">
                <a:solidFill>
                  <a:srgbClr val="313131"/>
                </a:solidFill>
                <a:latin typeface="Arial"/>
                <a:ea typeface="Arial"/>
                <a:cs typeface="Arial"/>
                <a:sym typeface="Arial"/>
              </a:rPr>
              <a:t>cout </a:t>
            </a:r>
            <a:r>
              <a:rPr b="1" lang="en-US" sz="1050">
                <a:solidFill>
                  <a:srgbClr val="666600"/>
                </a:solidFill>
                <a:latin typeface="Arial"/>
                <a:ea typeface="Arial"/>
                <a:cs typeface="Arial"/>
                <a:sym typeface="Arial"/>
              </a:rPr>
              <a:t>&lt;&lt; </a:t>
            </a:r>
            <a:r>
              <a:rPr b="1" lang="en-US" sz="1050">
                <a:solidFill>
                  <a:schemeClr val="dk1"/>
                </a:solidFill>
                <a:latin typeface="Arial"/>
                <a:ea typeface="Arial"/>
                <a:cs typeface="Arial"/>
                <a:sym typeface="Arial"/>
              </a:rPr>
              <a:t>"Length of line : " </a:t>
            </a:r>
            <a:r>
              <a:rPr b="1" lang="en-US" sz="1050">
                <a:solidFill>
                  <a:srgbClr val="666600"/>
                </a:solidFill>
                <a:latin typeface="Arial"/>
                <a:ea typeface="Arial"/>
                <a:cs typeface="Arial"/>
                <a:sym typeface="Arial"/>
              </a:rPr>
              <a:t>&lt;&lt; </a:t>
            </a:r>
            <a:r>
              <a:rPr b="1" lang="en-US" sz="1050">
                <a:solidFill>
                  <a:srgbClr val="313131"/>
                </a:solidFill>
                <a:latin typeface="Arial"/>
                <a:ea typeface="Arial"/>
                <a:cs typeface="Arial"/>
                <a:sym typeface="Arial"/>
              </a:rPr>
              <a:t>line</a:t>
            </a:r>
            <a:r>
              <a:rPr b="1" lang="en-US" sz="1050">
                <a:solidFill>
                  <a:srgbClr val="666600"/>
                </a:solidFill>
                <a:latin typeface="Arial"/>
                <a:ea typeface="Arial"/>
                <a:cs typeface="Arial"/>
                <a:sym typeface="Arial"/>
              </a:rPr>
              <a:t>.</a:t>
            </a:r>
            <a:r>
              <a:rPr b="1" lang="en-US" sz="1050">
                <a:solidFill>
                  <a:srgbClr val="313131"/>
                </a:solidFill>
                <a:latin typeface="Arial"/>
                <a:ea typeface="Arial"/>
                <a:cs typeface="Arial"/>
                <a:sym typeface="Arial"/>
              </a:rPr>
              <a:t>getLength</a:t>
            </a:r>
            <a:r>
              <a:rPr b="1" lang="en-US" sz="1050">
                <a:solidFill>
                  <a:srgbClr val="666600"/>
                </a:solidFill>
                <a:latin typeface="Arial"/>
                <a:ea typeface="Arial"/>
                <a:cs typeface="Arial"/>
                <a:sym typeface="Arial"/>
              </a:rPr>
              <a:t>() &lt;&lt;</a:t>
            </a:r>
            <a:r>
              <a:rPr b="1" lang="en-US" sz="1050">
                <a:solidFill>
                  <a:srgbClr val="313131"/>
                </a:solidFill>
                <a:latin typeface="Arial"/>
                <a:ea typeface="Arial"/>
                <a:cs typeface="Arial"/>
                <a:sym typeface="Arial"/>
              </a:rPr>
              <a:t>endl</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139298" marR="0" rtl="0" algn="l">
              <a:spcBef>
                <a:spcPts val="0"/>
              </a:spcBef>
              <a:spcAft>
                <a:spcPts val="0"/>
              </a:spcAft>
              <a:buNone/>
            </a:pPr>
            <a:r>
              <a:rPr b="1" lang="en-US" sz="1050">
                <a:solidFill>
                  <a:schemeClr val="dk1"/>
                </a:solidFill>
                <a:latin typeface="Arial"/>
                <a:ea typeface="Arial"/>
                <a:cs typeface="Arial"/>
                <a:sym typeface="Arial"/>
              </a:rPr>
              <a:t>// set line length without member function</a:t>
            </a:r>
            <a:endParaRPr sz="1050">
              <a:solidFill>
                <a:schemeClr val="dk1"/>
              </a:solidFill>
              <a:latin typeface="Arial"/>
              <a:ea typeface="Arial"/>
              <a:cs typeface="Arial"/>
              <a:sym typeface="Arial"/>
            </a:endParaRPr>
          </a:p>
          <a:p>
            <a:pPr indent="0" lvl="0" marL="0" marR="0" rtl="0" algn="l">
              <a:spcBef>
                <a:spcPts val="24"/>
              </a:spcBef>
              <a:spcAft>
                <a:spcPts val="0"/>
              </a:spcAft>
              <a:buNone/>
            </a:pPr>
            <a:r>
              <a:t/>
            </a:r>
            <a:endParaRPr sz="1050">
              <a:solidFill>
                <a:schemeClr val="dk1"/>
              </a:solidFill>
              <a:latin typeface="Times New Roman"/>
              <a:ea typeface="Times New Roman"/>
              <a:cs typeface="Times New Roman"/>
              <a:sym typeface="Times New Roman"/>
            </a:endParaRPr>
          </a:p>
          <a:p>
            <a:pPr indent="0" lvl="0" marL="139298" marR="337196" rtl="0" algn="l">
              <a:spcBef>
                <a:spcPts val="0"/>
              </a:spcBef>
              <a:spcAft>
                <a:spcPts val="0"/>
              </a:spcAft>
              <a:buNone/>
            </a:pPr>
            <a:r>
              <a:rPr b="1" lang="en-US" sz="1050">
                <a:solidFill>
                  <a:srgbClr val="313131"/>
                </a:solidFill>
                <a:latin typeface="Arial"/>
                <a:ea typeface="Arial"/>
                <a:cs typeface="Arial"/>
                <a:sym typeface="Arial"/>
              </a:rPr>
              <a:t>line</a:t>
            </a:r>
            <a:r>
              <a:rPr b="1" lang="en-US" sz="1050">
                <a:solidFill>
                  <a:srgbClr val="666600"/>
                </a:solidFill>
                <a:latin typeface="Arial"/>
                <a:ea typeface="Arial"/>
                <a:cs typeface="Arial"/>
                <a:sym typeface="Arial"/>
              </a:rPr>
              <a:t>.</a:t>
            </a:r>
            <a:r>
              <a:rPr b="1" lang="en-US" sz="1050">
                <a:solidFill>
                  <a:srgbClr val="313131"/>
                </a:solidFill>
                <a:latin typeface="Arial"/>
                <a:ea typeface="Arial"/>
                <a:cs typeface="Arial"/>
                <a:sym typeface="Arial"/>
              </a:rPr>
              <a:t>length </a:t>
            </a:r>
            <a:r>
              <a:rPr b="1" lang="en-US" sz="1050">
                <a:solidFill>
                  <a:srgbClr val="666600"/>
                </a:solidFill>
                <a:latin typeface="Arial"/>
                <a:ea typeface="Arial"/>
                <a:cs typeface="Arial"/>
                <a:sym typeface="Arial"/>
              </a:rPr>
              <a:t>= </a:t>
            </a:r>
            <a:r>
              <a:rPr b="1" lang="en-US" sz="1050">
                <a:solidFill>
                  <a:srgbClr val="006666"/>
                </a:solidFill>
                <a:latin typeface="Arial"/>
                <a:ea typeface="Arial"/>
                <a:cs typeface="Arial"/>
                <a:sym typeface="Arial"/>
              </a:rPr>
              <a:t>10.0</a:t>
            </a:r>
            <a:r>
              <a:rPr b="1" lang="en-US" sz="1050">
                <a:solidFill>
                  <a:srgbClr val="666600"/>
                </a:solidFill>
                <a:latin typeface="Arial"/>
                <a:ea typeface="Arial"/>
                <a:cs typeface="Arial"/>
                <a:sym typeface="Arial"/>
              </a:rPr>
              <a:t>; </a:t>
            </a:r>
            <a:r>
              <a:rPr b="1" lang="en-US" sz="1050">
                <a:solidFill>
                  <a:schemeClr val="dk1"/>
                </a:solidFill>
                <a:latin typeface="Arial"/>
                <a:ea typeface="Arial"/>
                <a:cs typeface="Arial"/>
                <a:sym typeface="Arial"/>
              </a:rPr>
              <a:t>// OK: because length is public  </a:t>
            </a:r>
            <a:r>
              <a:rPr b="1" lang="en-US" sz="1050">
                <a:solidFill>
                  <a:srgbClr val="313131"/>
                </a:solidFill>
                <a:latin typeface="Arial"/>
                <a:ea typeface="Arial"/>
                <a:cs typeface="Arial"/>
                <a:sym typeface="Arial"/>
              </a:rPr>
              <a:t>cout </a:t>
            </a:r>
            <a:r>
              <a:rPr b="1" lang="en-US" sz="1050">
                <a:solidFill>
                  <a:srgbClr val="666600"/>
                </a:solidFill>
                <a:latin typeface="Arial"/>
                <a:ea typeface="Arial"/>
                <a:cs typeface="Arial"/>
                <a:sym typeface="Arial"/>
              </a:rPr>
              <a:t>&lt;&lt; </a:t>
            </a:r>
            <a:r>
              <a:rPr b="1" lang="en-US" sz="1050">
                <a:solidFill>
                  <a:schemeClr val="dk1"/>
                </a:solidFill>
                <a:latin typeface="Arial"/>
                <a:ea typeface="Arial"/>
                <a:cs typeface="Arial"/>
                <a:sym typeface="Arial"/>
              </a:rPr>
              <a:t>"Length of line : " </a:t>
            </a:r>
            <a:r>
              <a:rPr b="1" lang="en-US" sz="1050">
                <a:solidFill>
                  <a:srgbClr val="666600"/>
                </a:solidFill>
                <a:latin typeface="Arial"/>
                <a:ea typeface="Arial"/>
                <a:cs typeface="Arial"/>
                <a:sym typeface="Arial"/>
              </a:rPr>
              <a:t>&lt;&lt; </a:t>
            </a:r>
            <a:r>
              <a:rPr b="1" lang="en-US" sz="1050">
                <a:solidFill>
                  <a:srgbClr val="313131"/>
                </a:solidFill>
                <a:latin typeface="Arial"/>
                <a:ea typeface="Arial"/>
                <a:cs typeface="Arial"/>
                <a:sym typeface="Arial"/>
              </a:rPr>
              <a:t>line</a:t>
            </a:r>
            <a:r>
              <a:rPr b="1" lang="en-US" sz="1050">
                <a:solidFill>
                  <a:srgbClr val="666600"/>
                </a:solidFill>
                <a:latin typeface="Arial"/>
                <a:ea typeface="Arial"/>
                <a:cs typeface="Arial"/>
                <a:sym typeface="Arial"/>
              </a:rPr>
              <a:t>.</a:t>
            </a:r>
            <a:r>
              <a:rPr b="1" lang="en-US" sz="1050">
                <a:solidFill>
                  <a:srgbClr val="313131"/>
                </a:solidFill>
                <a:latin typeface="Arial"/>
                <a:ea typeface="Arial"/>
                <a:cs typeface="Arial"/>
                <a:sym typeface="Arial"/>
              </a:rPr>
              <a:t>length </a:t>
            </a:r>
            <a:r>
              <a:rPr b="1" lang="en-US" sz="1050">
                <a:solidFill>
                  <a:srgbClr val="666600"/>
                </a:solidFill>
                <a:latin typeface="Arial"/>
                <a:ea typeface="Arial"/>
                <a:cs typeface="Arial"/>
                <a:sym typeface="Arial"/>
              </a:rPr>
              <a:t>&lt;&lt;</a:t>
            </a:r>
            <a:r>
              <a:rPr b="1" lang="en-US" sz="1050">
                <a:solidFill>
                  <a:srgbClr val="313131"/>
                </a:solidFill>
                <a:latin typeface="Arial"/>
                <a:ea typeface="Arial"/>
                <a:cs typeface="Arial"/>
                <a:sym typeface="Arial"/>
              </a:rPr>
              <a:t>endl</a:t>
            </a:r>
            <a:r>
              <a:rPr b="1" lang="en-US" sz="1050">
                <a:solidFill>
                  <a:srgbClr val="666600"/>
                </a:solidFill>
                <a:latin typeface="Arial"/>
                <a:ea typeface="Arial"/>
                <a:cs typeface="Arial"/>
                <a:sym typeface="Arial"/>
              </a:rPr>
              <a:t>;  </a:t>
            </a:r>
            <a:r>
              <a:rPr b="1" lang="en-US" sz="1050">
                <a:solidFill>
                  <a:schemeClr val="dk1"/>
                </a:solidFill>
                <a:latin typeface="Arial"/>
                <a:ea typeface="Arial"/>
                <a:cs typeface="Arial"/>
                <a:sym typeface="Arial"/>
              </a:rPr>
              <a:t>return </a:t>
            </a:r>
            <a:r>
              <a:rPr b="1" lang="en-US" sz="1050">
                <a:solidFill>
                  <a:srgbClr val="006666"/>
                </a:solidFill>
                <a:latin typeface="Arial"/>
                <a:ea typeface="Arial"/>
                <a:cs typeface="Arial"/>
                <a:sym typeface="Arial"/>
              </a:rPr>
              <a:t>0</a:t>
            </a:r>
            <a:r>
              <a:rPr b="1" lang="en-US" sz="1050">
                <a:solidFill>
                  <a:srgbClr val="666600"/>
                </a:solidFill>
                <a:latin typeface="Arial"/>
                <a:ea typeface="Arial"/>
                <a:cs typeface="Arial"/>
                <a:sym typeface="Arial"/>
              </a:rPr>
              <a:t>;</a:t>
            </a:r>
            <a:endParaRPr sz="1050">
              <a:solidFill>
                <a:schemeClr val="dk1"/>
              </a:solidFill>
              <a:latin typeface="Arial"/>
              <a:ea typeface="Arial"/>
              <a:cs typeface="Arial"/>
              <a:sym typeface="Arial"/>
            </a:endParaRPr>
          </a:p>
          <a:p>
            <a:pPr indent="0" lvl="0" marL="27793"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p:txBody>
      </p:sp>
      <p:sp>
        <p:nvSpPr>
          <p:cNvPr id="1387" name="Google Shape;1387;p140"/>
          <p:cNvSpPr/>
          <p:nvPr/>
        </p:nvSpPr>
        <p:spPr>
          <a:xfrm>
            <a:off x="4264154" y="4547577"/>
            <a:ext cx="3646796" cy="49559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388" name="Google Shape;1388;p140"/>
          <p:cNvSpPr/>
          <p:nvPr/>
        </p:nvSpPr>
        <p:spPr>
          <a:xfrm>
            <a:off x="4284246" y="4574366"/>
            <a:ext cx="3593218" cy="44201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389" name="Google Shape;1389;p140"/>
          <p:cNvSpPr/>
          <p:nvPr/>
        </p:nvSpPr>
        <p:spPr>
          <a:xfrm>
            <a:off x="4284247" y="4574366"/>
            <a:ext cx="3593417" cy="442019"/>
          </a:xfrm>
          <a:custGeom>
            <a:rect b="b" l="l" r="r" t="t"/>
            <a:pathLst>
              <a:path extrusionOk="0" h="838200" w="6814184">
                <a:moveTo>
                  <a:pt x="0" y="0"/>
                </a:moveTo>
                <a:lnTo>
                  <a:pt x="6813804" y="0"/>
                </a:lnTo>
                <a:lnTo>
                  <a:pt x="6813804" y="838199"/>
                </a:lnTo>
                <a:lnTo>
                  <a:pt x="0" y="838199"/>
                </a:lnTo>
                <a:lnTo>
                  <a:pt x="0" y="0"/>
                </a:lnTo>
                <a:close/>
              </a:path>
            </a:pathLst>
          </a:custGeom>
          <a:solidFill>
            <a:srgbClr val="00D026">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390" name="Google Shape;1390;p140"/>
          <p:cNvSpPr txBox="1"/>
          <p:nvPr/>
        </p:nvSpPr>
        <p:spPr>
          <a:xfrm>
            <a:off x="4284247" y="4594325"/>
            <a:ext cx="3593417" cy="389489"/>
          </a:xfrm>
          <a:prstGeom prst="rect">
            <a:avLst/>
          </a:prstGeom>
          <a:noFill/>
          <a:ln>
            <a:noFill/>
          </a:ln>
        </p:spPr>
        <p:txBody>
          <a:bodyPr anchorCtr="0" anchor="t" bIns="0" lIns="0" spcFirstLastPara="1" rIns="0" wrap="square" tIns="5350">
            <a:spAutoFit/>
          </a:bodyPr>
          <a:lstStyle/>
          <a:p>
            <a:pPr indent="0" lvl="0" marL="26453" marR="2187249" rtl="0" algn="l">
              <a:lnSpc>
                <a:spcPct val="100699"/>
              </a:lnSpc>
              <a:spcBef>
                <a:spcPts val="0"/>
              </a:spcBef>
              <a:spcAft>
                <a:spcPts val="0"/>
              </a:spcAft>
              <a:buNone/>
            </a:pPr>
            <a:r>
              <a:rPr b="1" lang="en-US" sz="1275">
                <a:solidFill>
                  <a:srgbClr val="FFFFFF"/>
                </a:solidFill>
                <a:latin typeface="Arial"/>
                <a:ea typeface="Arial"/>
                <a:cs typeface="Arial"/>
                <a:sym typeface="Arial"/>
              </a:rPr>
              <a:t>Length of line : 6  Length of line : 10</a:t>
            </a:r>
            <a:endParaRPr sz="1275">
              <a:solidFill>
                <a:schemeClr val="dk1"/>
              </a:solidFill>
              <a:latin typeface="Arial"/>
              <a:ea typeface="Arial"/>
              <a:cs typeface="Arial"/>
              <a:sym typeface="Arial"/>
            </a:endParaRPr>
          </a:p>
        </p:txBody>
      </p:sp>
      <p:sp>
        <p:nvSpPr>
          <p:cNvPr id="1391" name="Google Shape;1391;p140"/>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392" name="Google Shape;1392;p140"/>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393" name="Google Shape;1393;p140"/>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394" name="Google Shape;1394;p140"/>
          <p:cNvPicPr preferRelativeResize="0"/>
          <p:nvPr/>
        </p:nvPicPr>
        <p:blipFill rotWithShape="1">
          <a:blip r:embed="rId9">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41"/>
          <p:cNvSpPr txBox="1"/>
          <p:nvPr>
            <p:ph type="title"/>
          </p:nvPr>
        </p:nvSpPr>
        <p:spPr>
          <a:xfrm>
            <a:off x="1517237" y="1140692"/>
            <a:ext cx="6237578" cy="468427"/>
          </a:xfrm>
          <a:prstGeom prst="rect">
            <a:avLst/>
          </a:prstGeom>
          <a:noFill/>
          <a:ln>
            <a:noFill/>
          </a:ln>
        </p:spPr>
        <p:txBody>
          <a:bodyPr anchorCtr="0" anchor="ctr" bIns="0" lIns="0" spcFirstLastPara="1" rIns="0" wrap="square" tIns="6675">
            <a:spAutoFit/>
          </a:bodyPr>
          <a:lstStyle/>
          <a:p>
            <a:pPr indent="0" lvl="0" marL="6697" rtl="0" algn="ctr">
              <a:spcBef>
                <a:spcPts val="0"/>
              </a:spcBef>
              <a:spcAft>
                <a:spcPts val="0"/>
              </a:spcAft>
              <a:buClr>
                <a:schemeClr val="dk1"/>
              </a:buClr>
              <a:buSzPts val="3000"/>
              <a:buFont typeface="Cambria"/>
              <a:buNone/>
            </a:pPr>
            <a:r>
              <a:rPr b="1" lang="en-US" sz="3000">
                <a:latin typeface="Cambria"/>
                <a:ea typeface="Cambria"/>
                <a:cs typeface="Cambria"/>
                <a:sym typeface="Cambria"/>
              </a:rPr>
              <a:t>Access Specifiers Example 2</a:t>
            </a:r>
            <a:endParaRPr/>
          </a:p>
        </p:txBody>
      </p:sp>
      <p:sp>
        <p:nvSpPr>
          <p:cNvPr id="1400" name="Google Shape;1400;p141"/>
          <p:cNvSpPr txBox="1"/>
          <p:nvPr>
            <p:ph idx="12" type="sldNum"/>
          </p:nvPr>
        </p:nvSpPr>
        <p:spPr>
          <a:xfrm>
            <a:off x="4451450" y="5774779"/>
            <a:ext cx="194555" cy="136832"/>
          </a:xfrm>
          <a:prstGeom prst="rect">
            <a:avLst/>
          </a:prstGeom>
          <a:noFill/>
          <a:ln>
            <a:noFill/>
          </a:ln>
        </p:spPr>
        <p:txBody>
          <a:bodyPr anchorCtr="0" anchor="ctr" bIns="0" lIns="0" spcFirstLastPara="1" rIns="0" wrap="square" tIns="0">
            <a:spAutoFit/>
          </a:bodyPr>
          <a:lstStyle/>
          <a:p>
            <a:pPr indent="0" lvl="0" marL="46880" rtl="0" algn="r">
              <a:lnSpc>
                <a:spcPct val="81083"/>
              </a:lnSpc>
              <a:spcBef>
                <a:spcPts val="0"/>
              </a:spcBef>
              <a:spcAft>
                <a:spcPts val="0"/>
              </a:spcAft>
              <a:buNone/>
            </a:pPr>
            <a:fld id="{00000000-1234-1234-1234-123412341234}" type="slidenum">
              <a:rPr lang="en-US"/>
              <a:t>‹#›</a:t>
            </a:fld>
            <a:endParaRPr/>
          </a:p>
        </p:txBody>
      </p:sp>
      <p:sp>
        <p:nvSpPr>
          <p:cNvPr id="1401" name="Google Shape;1401;p141"/>
          <p:cNvSpPr/>
          <p:nvPr/>
        </p:nvSpPr>
        <p:spPr>
          <a:xfrm>
            <a:off x="1396442" y="1654378"/>
            <a:ext cx="2523590" cy="41121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02" name="Google Shape;1402;p141"/>
          <p:cNvSpPr/>
          <p:nvPr/>
        </p:nvSpPr>
        <p:spPr>
          <a:xfrm>
            <a:off x="1416534" y="1661077"/>
            <a:ext cx="2483406" cy="40719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03" name="Google Shape;1403;p141"/>
          <p:cNvSpPr txBox="1"/>
          <p:nvPr/>
        </p:nvSpPr>
        <p:spPr>
          <a:xfrm>
            <a:off x="1416536" y="1674316"/>
            <a:ext cx="2483681" cy="4046330"/>
          </a:xfrm>
          <a:prstGeom prst="rect">
            <a:avLst/>
          </a:prstGeom>
          <a:noFill/>
          <a:ln>
            <a:noFill/>
          </a:ln>
        </p:spPr>
        <p:txBody>
          <a:bodyPr anchorCtr="0" anchor="t" bIns="0" lIns="0" spcFirstLastPara="1" rIns="0" wrap="square" tIns="6675">
            <a:spAutoFit/>
          </a:bodyPr>
          <a:lstStyle/>
          <a:p>
            <a:pPr indent="0" lvl="0" marL="27793" marR="0" rtl="0" algn="l">
              <a:spcBef>
                <a:spcPts val="0"/>
              </a:spcBef>
              <a:spcAft>
                <a:spcPts val="0"/>
              </a:spcAft>
              <a:buNone/>
            </a:pPr>
            <a:r>
              <a:rPr b="1" lang="en-US" sz="1050">
                <a:solidFill>
                  <a:schemeClr val="dk1"/>
                </a:solidFill>
                <a:latin typeface="Arial"/>
                <a:ea typeface="Arial"/>
                <a:cs typeface="Arial"/>
                <a:sym typeface="Arial"/>
              </a:rPr>
              <a:t>#include &lt;iostream&gt;</a:t>
            </a:r>
            <a:endParaRPr sz="1050">
              <a:solidFill>
                <a:schemeClr val="dk1"/>
              </a:solidFill>
              <a:latin typeface="Arial"/>
              <a:ea typeface="Arial"/>
              <a:cs typeface="Arial"/>
              <a:sym typeface="Arial"/>
            </a:endParaRPr>
          </a:p>
          <a:p>
            <a:pPr indent="0" lvl="0" marL="27793" marR="1044401" rtl="0" algn="l">
              <a:lnSpc>
                <a:spcPct val="200000"/>
              </a:lnSpc>
              <a:spcBef>
                <a:spcPts val="0"/>
              </a:spcBef>
              <a:spcAft>
                <a:spcPts val="0"/>
              </a:spcAft>
              <a:buNone/>
            </a:pPr>
            <a:r>
              <a:rPr b="1" lang="en-US" sz="1050">
                <a:solidFill>
                  <a:schemeClr val="dk1"/>
                </a:solidFill>
                <a:latin typeface="Arial"/>
                <a:ea typeface="Arial"/>
                <a:cs typeface="Arial"/>
                <a:sym typeface="Arial"/>
              </a:rPr>
              <a:t>using namespace std;  class Box</a:t>
            </a:r>
            <a:endParaRPr sz="1050">
              <a:solidFill>
                <a:schemeClr val="dk1"/>
              </a:solidFill>
              <a:latin typeface="Arial"/>
              <a:ea typeface="Arial"/>
              <a:cs typeface="Arial"/>
              <a:sym typeface="Arial"/>
            </a:endParaRPr>
          </a:p>
          <a:p>
            <a:pPr indent="0" lvl="0" marL="27793"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39298" marR="0" rtl="0" algn="l">
              <a:spcBef>
                <a:spcPts val="0"/>
              </a:spcBef>
              <a:spcAft>
                <a:spcPts val="0"/>
              </a:spcAft>
              <a:buNone/>
            </a:pPr>
            <a:r>
              <a:rPr b="1" lang="en-US" sz="1050">
                <a:solidFill>
                  <a:schemeClr val="dk1"/>
                </a:solidFill>
                <a:latin typeface="Arial"/>
                <a:ea typeface="Arial"/>
                <a:cs typeface="Arial"/>
                <a:sym typeface="Arial"/>
              </a:rPr>
              <a:t>public:</a:t>
            </a:r>
            <a:endParaRPr sz="1050">
              <a:solidFill>
                <a:schemeClr val="dk1"/>
              </a:solidFill>
              <a:latin typeface="Arial"/>
              <a:ea typeface="Arial"/>
              <a:cs typeface="Arial"/>
              <a:sym typeface="Arial"/>
            </a:endParaRPr>
          </a:p>
          <a:p>
            <a:pPr indent="0" lvl="0" marL="250804" marR="0" rtl="0" algn="l">
              <a:spcBef>
                <a:spcPts val="0"/>
              </a:spcBef>
              <a:spcAft>
                <a:spcPts val="0"/>
              </a:spcAft>
              <a:buNone/>
            </a:pPr>
            <a:r>
              <a:rPr b="1" lang="en-US" sz="1050">
                <a:solidFill>
                  <a:schemeClr val="dk1"/>
                </a:solidFill>
                <a:latin typeface="Arial"/>
                <a:ea typeface="Arial"/>
                <a:cs typeface="Arial"/>
                <a:sym typeface="Arial"/>
              </a:rPr>
              <a:t>double length;</a:t>
            </a:r>
            <a:endParaRPr sz="1050">
              <a:solidFill>
                <a:schemeClr val="dk1"/>
              </a:solidFill>
              <a:latin typeface="Arial"/>
              <a:ea typeface="Arial"/>
              <a:cs typeface="Arial"/>
              <a:sym typeface="Arial"/>
            </a:endParaRPr>
          </a:p>
          <a:p>
            <a:pPr indent="0" lvl="0" marL="250804" marR="443678" rtl="0" algn="l">
              <a:spcBef>
                <a:spcPts val="0"/>
              </a:spcBef>
              <a:spcAft>
                <a:spcPts val="0"/>
              </a:spcAft>
              <a:buNone/>
            </a:pPr>
            <a:r>
              <a:rPr b="1" lang="en-US" sz="1050">
                <a:solidFill>
                  <a:schemeClr val="dk1"/>
                </a:solidFill>
                <a:latin typeface="Arial"/>
                <a:ea typeface="Arial"/>
                <a:cs typeface="Arial"/>
                <a:sym typeface="Arial"/>
              </a:rPr>
              <a:t>void setWidth( double wid );  double getWidth( void );</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139298" marR="0" rtl="0" algn="l">
              <a:spcBef>
                <a:spcPts val="0"/>
              </a:spcBef>
              <a:spcAft>
                <a:spcPts val="0"/>
              </a:spcAft>
              <a:buNone/>
            </a:pPr>
            <a:r>
              <a:rPr b="1" lang="en-US" sz="1050">
                <a:solidFill>
                  <a:schemeClr val="dk1"/>
                </a:solidFill>
                <a:latin typeface="Arial"/>
                <a:ea typeface="Arial"/>
                <a:cs typeface="Arial"/>
                <a:sym typeface="Arial"/>
              </a:rPr>
              <a:t>private:</a:t>
            </a:r>
            <a:endParaRPr sz="1050">
              <a:solidFill>
                <a:schemeClr val="dk1"/>
              </a:solidFill>
              <a:latin typeface="Arial"/>
              <a:ea typeface="Arial"/>
              <a:cs typeface="Arial"/>
              <a:sym typeface="Arial"/>
            </a:endParaRPr>
          </a:p>
          <a:p>
            <a:pPr indent="0" lvl="0" marL="250804" marR="0" rtl="0" algn="l">
              <a:spcBef>
                <a:spcPts val="0"/>
              </a:spcBef>
              <a:spcAft>
                <a:spcPts val="0"/>
              </a:spcAft>
              <a:buNone/>
            </a:pPr>
            <a:r>
              <a:rPr b="1" lang="en-US" sz="1050">
                <a:solidFill>
                  <a:schemeClr val="dk1"/>
                </a:solidFill>
                <a:latin typeface="Arial"/>
                <a:ea typeface="Arial"/>
                <a:cs typeface="Arial"/>
                <a:sym typeface="Arial"/>
              </a:rPr>
              <a:t>double width;</a:t>
            </a:r>
            <a:endParaRPr sz="1050">
              <a:solidFill>
                <a:schemeClr val="dk1"/>
              </a:solidFill>
              <a:latin typeface="Arial"/>
              <a:ea typeface="Arial"/>
              <a:cs typeface="Arial"/>
              <a:sym typeface="Arial"/>
            </a:endParaRPr>
          </a:p>
          <a:p>
            <a:pPr indent="0" lvl="0" marL="27793"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4"/>
              </a:spcBef>
              <a:spcAft>
                <a:spcPts val="0"/>
              </a:spcAft>
              <a:buNone/>
            </a:pPr>
            <a:r>
              <a:t/>
            </a:r>
            <a:endParaRPr sz="1050">
              <a:solidFill>
                <a:schemeClr val="dk1"/>
              </a:solidFill>
              <a:latin typeface="Times New Roman"/>
              <a:ea typeface="Times New Roman"/>
              <a:cs typeface="Times New Roman"/>
              <a:sym typeface="Times New Roman"/>
            </a:endParaRPr>
          </a:p>
          <a:p>
            <a:pPr indent="0" lvl="0" marL="27793" marR="472141" rtl="0" algn="l">
              <a:spcBef>
                <a:spcPts val="0"/>
              </a:spcBef>
              <a:spcAft>
                <a:spcPts val="0"/>
              </a:spcAft>
              <a:buNone/>
            </a:pPr>
            <a:r>
              <a:rPr b="1" lang="en-US" sz="1050">
                <a:solidFill>
                  <a:schemeClr val="dk1"/>
                </a:solidFill>
                <a:latin typeface="Arial"/>
                <a:ea typeface="Arial"/>
                <a:cs typeface="Arial"/>
                <a:sym typeface="Arial"/>
              </a:rPr>
              <a:t>// Member functions definitions  double Box::getWidth(void)</a:t>
            </a:r>
            <a:endParaRPr sz="1050">
              <a:solidFill>
                <a:schemeClr val="dk1"/>
              </a:solidFill>
              <a:latin typeface="Arial"/>
              <a:ea typeface="Arial"/>
              <a:cs typeface="Arial"/>
              <a:sym typeface="Arial"/>
            </a:endParaRPr>
          </a:p>
          <a:p>
            <a:pPr indent="0" lvl="0" marL="27793"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76467" marR="0" rtl="0" algn="l">
              <a:spcBef>
                <a:spcPts val="0"/>
              </a:spcBef>
              <a:spcAft>
                <a:spcPts val="0"/>
              </a:spcAft>
              <a:buNone/>
            </a:pPr>
            <a:r>
              <a:rPr b="1" lang="en-US" sz="1050">
                <a:solidFill>
                  <a:schemeClr val="dk1"/>
                </a:solidFill>
                <a:latin typeface="Arial"/>
                <a:ea typeface="Arial"/>
                <a:cs typeface="Arial"/>
                <a:sym typeface="Arial"/>
              </a:rPr>
              <a:t>return width ;</a:t>
            </a:r>
            <a:endParaRPr sz="1050">
              <a:solidFill>
                <a:schemeClr val="dk1"/>
              </a:solidFill>
              <a:latin typeface="Arial"/>
              <a:ea typeface="Arial"/>
              <a:cs typeface="Arial"/>
              <a:sym typeface="Arial"/>
            </a:endParaRPr>
          </a:p>
          <a:p>
            <a:pPr indent="0" lvl="0" marL="27793"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27793" marR="0" rtl="0" algn="l">
              <a:spcBef>
                <a:spcPts val="0"/>
              </a:spcBef>
              <a:spcAft>
                <a:spcPts val="0"/>
              </a:spcAft>
              <a:buNone/>
            </a:pPr>
            <a:r>
              <a:rPr b="1" lang="en-US" sz="1050">
                <a:solidFill>
                  <a:schemeClr val="dk1"/>
                </a:solidFill>
                <a:latin typeface="Arial"/>
                <a:ea typeface="Arial"/>
                <a:cs typeface="Arial"/>
                <a:sym typeface="Arial"/>
              </a:rPr>
              <a:t>void Box::setWidth( double wid )</a:t>
            </a:r>
            <a:endParaRPr sz="1050">
              <a:solidFill>
                <a:schemeClr val="dk1"/>
              </a:solidFill>
              <a:latin typeface="Arial"/>
              <a:ea typeface="Arial"/>
              <a:cs typeface="Arial"/>
              <a:sym typeface="Arial"/>
            </a:endParaRPr>
          </a:p>
          <a:p>
            <a:pPr indent="0" lvl="0" marL="27793"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76467" marR="0" rtl="0" algn="l">
              <a:spcBef>
                <a:spcPts val="0"/>
              </a:spcBef>
              <a:spcAft>
                <a:spcPts val="0"/>
              </a:spcAft>
              <a:buNone/>
            </a:pPr>
            <a:r>
              <a:rPr b="1" lang="en-US" sz="1050">
                <a:solidFill>
                  <a:schemeClr val="dk1"/>
                </a:solidFill>
                <a:latin typeface="Arial"/>
                <a:ea typeface="Arial"/>
                <a:cs typeface="Arial"/>
                <a:sym typeface="Arial"/>
              </a:rPr>
              <a:t>width = wid;</a:t>
            </a:r>
            <a:endParaRPr sz="1050">
              <a:solidFill>
                <a:schemeClr val="dk1"/>
              </a:solidFill>
              <a:latin typeface="Arial"/>
              <a:ea typeface="Arial"/>
              <a:cs typeface="Arial"/>
              <a:sym typeface="Arial"/>
            </a:endParaRPr>
          </a:p>
          <a:p>
            <a:pPr indent="0" lvl="0" marL="27793"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p:txBody>
      </p:sp>
      <p:sp>
        <p:nvSpPr>
          <p:cNvPr id="1404" name="Google Shape;1404;p141"/>
          <p:cNvSpPr/>
          <p:nvPr/>
        </p:nvSpPr>
        <p:spPr>
          <a:xfrm>
            <a:off x="4040732" y="1647069"/>
            <a:ext cx="3589708" cy="282624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05" name="Google Shape;1405;p141"/>
          <p:cNvSpPr/>
          <p:nvPr/>
        </p:nvSpPr>
        <p:spPr>
          <a:xfrm>
            <a:off x="4060823" y="1653766"/>
            <a:ext cx="3549524" cy="278606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06" name="Google Shape;1406;p141"/>
          <p:cNvSpPr txBox="1"/>
          <p:nvPr/>
        </p:nvSpPr>
        <p:spPr>
          <a:xfrm>
            <a:off x="4060822" y="1828354"/>
            <a:ext cx="3549551" cy="2592086"/>
          </a:xfrm>
          <a:prstGeom prst="rect">
            <a:avLst/>
          </a:prstGeom>
          <a:noFill/>
          <a:ln>
            <a:noFill/>
          </a:ln>
        </p:spPr>
        <p:txBody>
          <a:bodyPr anchorCtr="0" anchor="t" bIns="0" lIns="0" spcFirstLastPara="1" rIns="0" wrap="square" tIns="6675">
            <a:spAutoFit/>
          </a:bodyPr>
          <a:lstStyle/>
          <a:p>
            <a:pPr indent="0" lvl="0" marL="28797" marR="1499799" rtl="0" algn="l">
              <a:spcBef>
                <a:spcPts val="0"/>
              </a:spcBef>
              <a:spcAft>
                <a:spcPts val="0"/>
              </a:spcAft>
              <a:buNone/>
            </a:pPr>
            <a:r>
              <a:rPr b="1" lang="en-US" sz="1050">
                <a:solidFill>
                  <a:srgbClr val="0433FF"/>
                </a:solidFill>
                <a:latin typeface="Arial"/>
                <a:ea typeface="Arial"/>
                <a:cs typeface="Arial"/>
                <a:sym typeface="Arial"/>
              </a:rPr>
              <a:t>// Main function for the program  </a:t>
            </a:r>
            <a:r>
              <a:rPr b="1" lang="en-US" sz="1050">
                <a:solidFill>
                  <a:schemeClr val="dk1"/>
                </a:solidFill>
                <a:latin typeface="Arial"/>
                <a:ea typeface="Arial"/>
                <a:cs typeface="Arial"/>
                <a:sym typeface="Arial"/>
              </a:rPr>
              <a:t>int main( )</a:t>
            </a:r>
            <a:endParaRPr sz="1050">
              <a:solidFill>
                <a:schemeClr val="dk1"/>
              </a:solidFill>
              <a:latin typeface="Arial"/>
              <a:ea typeface="Arial"/>
              <a:cs typeface="Arial"/>
              <a:sym typeface="Arial"/>
            </a:endParaRPr>
          </a:p>
          <a:p>
            <a:pPr indent="0" lvl="0" marL="28797"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40303" marR="0" rtl="0" algn="l">
              <a:spcBef>
                <a:spcPts val="0"/>
              </a:spcBef>
              <a:spcAft>
                <a:spcPts val="0"/>
              </a:spcAft>
              <a:buNone/>
            </a:pPr>
            <a:r>
              <a:rPr b="1" lang="en-US" sz="1050">
                <a:solidFill>
                  <a:schemeClr val="dk1"/>
                </a:solidFill>
                <a:latin typeface="Arial"/>
                <a:ea typeface="Arial"/>
                <a:cs typeface="Arial"/>
                <a:sym typeface="Arial"/>
              </a:rPr>
              <a:t>Box box;</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140303" marR="282614" rtl="0" algn="l">
              <a:spcBef>
                <a:spcPts val="0"/>
              </a:spcBef>
              <a:spcAft>
                <a:spcPts val="0"/>
              </a:spcAft>
              <a:buNone/>
            </a:pPr>
            <a:r>
              <a:rPr b="1" lang="en-US" sz="1050">
                <a:solidFill>
                  <a:srgbClr val="0433FF"/>
                </a:solidFill>
                <a:latin typeface="Arial"/>
                <a:ea typeface="Arial"/>
                <a:cs typeface="Arial"/>
                <a:sym typeface="Arial"/>
              </a:rPr>
              <a:t>// set box length without member function  </a:t>
            </a:r>
            <a:r>
              <a:rPr b="1" lang="en-US" sz="1050">
                <a:solidFill>
                  <a:schemeClr val="dk1"/>
                </a:solidFill>
                <a:latin typeface="Arial"/>
                <a:ea typeface="Arial"/>
                <a:cs typeface="Arial"/>
                <a:sym typeface="Arial"/>
              </a:rPr>
              <a:t>box.length = 10.0; </a:t>
            </a:r>
            <a:r>
              <a:rPr b="1" lang="en-US" sz="1050">
                <a:solidFill>
                  <a:srgbClr val="0433FF"/>
                </a:solidFill>
                <a:latin typeface="Arial"/>
                <a:ea typeface="Arial"/>
                <a:cs typeface="Arial"/>
                <a:sym typeface="Arial"/>
              </a:rPr>
              <a:t>// OK: because length is public  </a:t>
            </a:r>
            <a:r>
              <a:rPr b="1" lang="en-US" sz="1050">
                <a:solidFill>
                  <a:schemeClr val="dk1"/>
                </a:solidFill>
                <a:latin typeface="Arial"/>
                <a:ea typeface="Arial"/>
                <a:cs typeface="Arial"/>
                <a:sym typeface="Arial"/>
              </a:rPr>
              <a:t>cout &lt;&lt; "Length of box : " &lt;&lt; box.length &lt;&lt;endl;</a:t>
            </a:r>
            <a:endParaRPr sz="1050">
              <a:solidFill>
                <a:schemeClr val="dk1"/>
              </a:solidFill>
              <a:latin typeface="Arial"/>
              <a:ea typeface="Arial"/>
              <a:cs typeface="Arial"/>
              <a:sym typeface="Arial"/>
            </a:endParaRPr>
          </a:p>
          <a:p>
            <a:pPr indent="0" lvl="0" marL="0" marR="0" rtl="0" algn="l">
              <a:spcBef>
                <a:spcPts val="24"/>
              </a:spcBef>
              <a:spcAft>
                <a:spcPts val="0"/>
              </a:spcAft>
              <a:buNone/>
            </a:pPr>
            <a:r>
              <a:t/>
            </a:r>
            <a:endParaRPr sz="1050">
              <a:solidFill>
                <a:schemeClr val="dk1"/>
              </a:solidFill>
              <a:latin typeface="Times New Roman"/>
              <a:ea typeface="Times New Roman"/>
              <a:cs typeface="Times New Roman"/>
              <a:sym typeface="Times New Roman"/>
            </a:endParaRPr>
          </a:p>
          <a:p>
            <a:pPr indent="0" lvl="0" marL="140303" marR="0" rtl="0" algn="just">
              <a:spcBef>
                <a:spcPts val="0"/>
              </a:spcBef>
              <a:spcAft>
                <a:spcPts val="0"/>
              </a:spcAft>
              <a:buNone/>
            </a:pPr>
            <a:r>
              <a:rPr b="1" lang="en-US" sz="1050">
                <a:solidFill>
                  <a:srgbClr val="0433FF"/>
                </a:solidFill>
                <a:latin typeface="Arial"/>
                <a:ea typeface="Arial"/>
                <a:cs typeface="Arial"/>
                <a:sym typeface="Arial"/>
              </a:rPr>
              <a:t>// set box width without member function</a:t>
            </a:r>
            <a:endParaRPr sz="1050">
              <a:solidFill>
                <a:schemeClr val="dk1"/>
              </a:solidFill>
              <a:latin typeface="Arial"/>
              <a:ea typeface="Arial"/>
              <a:cs typeface="Arial"/>
              <a:sym typeface="Arial"/>
            </a:endParaRPr>
          </a:p>
          <a:p>
            <a:pPr indent="0" lvl="0" marL="140303" marR="64292" rtl="0" algn="just">
              <a:spcBef>
                <a:spcPts val="0"/>
              </a:spcBef>
              <a:spcAft>
                <a:spcPts val="0"/>
              </a:spcAft>
              <a:buNone/>
            </a:pPr>
            <a:r>
              <a:rPr b="1" lang="en-US" sz="1050">
                <a:solidFill>
                  <a:srgbClr val="0433FF"/>
                </a:solidFill>
                <a:latin typeface="Arial"/>
                <a:ea typeface="Arial"/>
                <a:cs typeface="Arial"/>
                <a:sym typeface="Arial"/>
              </a:rPr>
              <a:t>// box.width = 10.0; // Error: because width is private  </a:t>
            </a:r>
            <a:r>
              <a:rPr b="1" lang="en-US" sz="1050">
                <a:solidFill>
                  <a:schemeClr val="dk1"/>
                </a:solidFill>
                <a:latin typeface="Arial"/>
                <a:ea typeface="Arial"/>
                <a:cs typeface="Arial"/>
                <a:sym typeface="Arial"/>
              </a:rPr>
              <a:t>box.setWidth(10.0); /</a:t>
            </a:r>
            <a:r>
              <a:rPr b="1" lang="en-US" sz="1050">
                <a:solidFill>
                  <a:srgbClr val="0433FF"/>
                </a:solidFill>
                <a:latin typeface="Arial"/>
                <a:ea typeface="Arial"/>
                <a:cs typeface="Arial"/>
                <a:sym typeface="Arial"/>
              </a:rPr>
              <a:t>/ Use member function to set it.  </a:t>
            </a:r>
            <a:r>
              <a:rPr b="1" lang="en-US" sz="1050">
                <a:solidFill>
                  <a:schemeClr val="dk1"/>
                </a:solidFill>
                <a:latin typeface="Arial"/>
                <a:ea typeface="Arial"/>
                <a:cs typeface="Arial"/>
                <a:sym typeface="Arial"/>
              </a:rPr>
              <a:t>cout &lt;&lt; "Width of box : " &lt;&lt; box.getWidth() &lt;&lt;endl;</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140303" marR="0" rtl="0" algn="l">
              <a:spcBef>
                <a:spcPts val="0"/>
              </a:spcBef>
              <a:spcAft>
                <a:spcPts val="0"/>
              </a:spcAft>
              <a:buNone/>
            </a:pPr>
            <a:r>
              <a:rPr b="1" lang="en-US" sz="1050">
                <a:solidFill>
                  <a:schemeClr val="dk1"/>
                </a:solidFill>
                <a:latin typeface="Arial"/>
                <a:ea typeface="Arial"/>
                <a:cs typeface="Arial"/>
                <a:sym typeface="Arial"/>
              </a:rPr>
              <a:t>return 0;</a:t>
            </a:r>
            <a:endParaRPr sz="1050">
              <a:solidFill>
                <a:schemeClr val="dk1"/>
              </a:solidFill>
              <a:latin typeface="Arial"/>
              <a:ea typeface="Arial"/>
              <a:cs typeface="Arial"/>
              <a:sym typeface="Arial"/>
            </a:endParaRPr>
          </a:p>
          <a:p>
            <a:pPr indent="0" lvl="0" marL="28797"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p:txBody>
      </p:sp>
      <p:sp>
        <p:nvSpPr>
          <p:cNvPr id="1407" name="Google Shape;1407;p141"/>
          <p:cNvSpPr/>
          <p:nvPr/>
        </p:nvSpPr>
        <p:spPr>
          <a:xfrm>
            <a:off x="4024539" y="4840221"/>
            <a:ext cx="3603103" cy="49559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08" name="Google Shape;1408;p141"/>
          <p:cNvSpPr/>
          <p:nvPr/>
        </p:nvSpPr>
        <p:spPr>
          <a:xfrm>
            <a:off x="4044632" y="4867010"/>
            <a:ext cx="3549524" cy="44201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09" name="Google Shape;1409;p141"/>
          <p:cNvSpPr/>
          <p:nvPr/>
        </p:nvSpPr>
        <p:spPr>
          <a:xfrm>
            <a:off x="4044631" y="4867010"/>
            <a:ext cx="3549551" cy="442019"/>
          </a:xfrm>
          <a:custGeom>
            <a:rect b="b" l="l" r="r" t="t"/>
            <a:pathLst>
              <a:path extrusionOk="0" h="838200" w="6731000">
                <a:moveTo>
                  <a:pt x="0" y="0"/>
                </a:moveTo>
                <a:lnTo>
                  <a:pt x="6730950" y="0"/>
                </a:lnTo>
                <a:lnTo>
                  <a:pt x="6730950" y="838200"/>
                </a:lnTo>
                <a:lnTo>
                  <a:pt x="0" y="838200"/>
                </a:lnTo>
                <a:lnTo>
                  <a:pt x="0" y="0"/>
                </a:lnTo>
                <a:close/>
              </a:path>
            </a:pathLst>
          </a:custGeom>
          <a:solidFill>
            <a:srgbClr val="00D026">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10" name="Google Shape;1410;p141"/>
          <p:cNvSpPr txBox="1"/>
          <p:nvPr/>
        </p:nvSpPr>
        <p:spPr>
          <a:xfrm>
            <a:off x="4044631" y="4882307"/>
            <a:ext cx="3549551" cy="389489"/>
          </a:xfrm>
          <a:prstGeom prst="rect">
            <a:avLst/>
          </a:prstGeom>
          <a:noFill/>
          <a:ln>
            <a:noFill/>
          </a:ln>
        </p:spPr>
        <p:txBody>
          <a:bodyPr anchorCtr="0" anchor="t" bIns="0" lIns="0" spcFirstLastPara="1" rIns="0" wrap="square" tIns="5350">
            <a:spAutoFit/>
          </a:bodyPr>
          <a:lstStyle/>
          <a:p>
            <a:pPr indent="0" lvl="0" marL="24779" marR="2136352" rtl="0" algn="l">
              <a:lnSpc>
                <a:spcPct val="100699"/>
              </a:lnSpc>
              <a:spcBef>
                <a:spcPts val="0"/>
              </a:spcBef>
              <a:spcAft>
                <a:spcPts val="0"/>
              </a:spcAft>
              <a:buNone/>
            </a:pPr>
            <a:r>
              <a:rPr b="1" lang="en-US" sz="1275">
                <a:solidFill>
                  <a:srgbClr val="FFFFFF"/>
                </a:solidFill>
                <a:latin typeface="Arial"/>
                <a:ea typeface="Arial"/>
                <a:cs typeface="Arial"/>
                <a:sym typeface="Arial"/>
              </a:rPr>
              <a:t>Length of box : 10  Width of box : 10</a:t>
            </a:r>
            <a:endParaRPr sz="1275">
              <a:solidFill>
                <a:schemeClr val="dk1"/>
              </a:solidFill>
              <a:latin typeface="Arial"/>
              <a:ea typeface="Arial"/>
              <a:cs typeface="Arial"/>
              <a:sym typeface="Arial"/>
            </a:endParaRPr>
          </a:p>
        </p:txBody>
      </p:sp>
      <p:sp>
        <p:nvSpPr>
          <p:cNvPr id="1411" name="Google Shape;1411;p141"/>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12" name="Google Shape;1412;p141"/>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413" name="Google Shape;1413;p141"/>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414" name="Google Shape;1414;p141"/>
          <p:cNvPicPr preferRelativeResize="0"/>
          <p:nvPr/>
        </p:nvPicPr>
        <p:blipFill rotWithShape="1">
          <a:blip r:embed="rId9">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142"/>
          <p:cNvSpPr txBox="1"/>
          <p:nvPr>
            <p:ph type="title"/>
          </p:nvPr>
        </p:nvSpPr>
        <p:spPr>
          <a:xfrm>
            <a:off x="1355552" y="1197842"/>
            <a:ext cx="6402223" cy="468427"/>
          </a:xfrm>
          <a:prstGeom prst="rect">
            <a:avLst/>
          </a:prstGeom>
          <a:noFill/>
          <a:ln>
            <a:noFill/>
          </a:ln>
        </p:spPr>
        <p:txBody>
          <a:bodyPr anchorCtr="0" anchor="ctr" bIns="0" lIns="0" spcFirstLastPara="1" rIns="0" wrap="square" tIns="6675">
            <a:spAutoFit/>
          </a:bodyPr>
          <a:lstStyle/>
          <a:p>
            <a:pPr indent="0" lvl="0" marL="6697" rtl="0" algn="ctr">
              <a:spcBef>
                <a:spcPts val="0"/>
              </a:spcBef>
              <a:spcAft>
                <a:spcPts val="0"/>
              </a:spcAft>
              <a:buClr>
                <a:schemeClr val="dk1"/>
              </a:buClr>
              <a:buSzPts val="3000"/>
              <a:buFont typeface="Cambria"/>
              <a:buNone/>
            </a:pPr>
            <a:r>
              <a:rPr b="1" lang="en-US" sz="3000">
                <a:latin typeface="Cambria"/>
                <a:ea typeface="Cambria"/>
                <a:cs typeface="Cambria"/>
                <a:sym typeface="Cambria"/>
              </a:rPr>
              <a:t>Access Specifiers Example 3</a:t>
            </a:r>
            <a:endParaRPr/>
          </a:p>
        </p:txBody>
      </p:sp>
      <p:sp>
        <p:nvSpPr>
          <p:cNvPr id="1420" name="Google Shape;1420;p142"/>
          <p:cNvSpPr txBox="1"/>
          <p:nvPr>
            <p:ph idx="12" type="sldNum"/>
          </p:nvPr>
        </p:nvSpPr>
        <p:spPr>
          <a:xfrm>
            <a:off x="4451450" y="5774779"/>
            <a:ext cx="194555" cy="136832"/>
          </a:xfrm>
          <a:prstGeom prst="rect">
            <a:avLst/>
          </a:prstGeom>
          <a:noFill/>
          <a:ln>
            <a:noFill/>
          </a:ln>
        </p:spPr>
        <p:txBody>
          <a:bodyPr anchorCtr="0" anchor="ctr" bIns="0" lIns="0" spcFirstLastPara="1" rIns="0" wrap="square" tIns="0">
            <a:spAutoFit/>
          </a:bodyPr>
          <a:lstStyle/>
          <a:p>
            <a:pPr indent="0" lvl="0" marL="46880" rtl="0" algn="r">
              <a:lnSpc>
                <a:spcPct val="81083"/>
              </a:lnSpc>
              <a:spcBef>
                <a:spcPts val="0"/>
              </a:spcBef>
              <a:spcAft>
                <a:spcPts val="0"/>
              </a:spcAft>
              <a:buNone/>
            </a:pPr>
            <a:fld id="{00000000-1234-1234-1234-123412341234}" type="slidenum">
              <a:rPr lang="en-US"/>
              <a:t>‹#›</a:t>
            </a:fld>
            <a:endParaRPr/>
          </a:p>
        </p:txBody>
      </p:sp>
      <p:sp>
        <p:nvSpPr>
          <p:cNvPr id="1421" name="Google Shape;1421;p142"/>
          <p:cNvSpPr/>
          <p:nvPr/>
        </p:nvSpPr>
        <p:spPr>
          <a:xfrm>
            <a:off x="1369860" y="1727634"/>
            <a:ext cx="2961974" cy="37906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22" name="Google Shape;1422;p142"/>
          <p:cNvSpPr/>
          <p:nvPr/>
        </p:nvSpPr>
        <p:spPr>
          <a:xfrm>
            <a:off x="1389952" y="1734330"/>
            <a:ext cx="2921790" cy="375046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23" name="Google Shape;1423;p142"/>
          <p:cNvSpPr txBox="1"/>
          <p:nvPr/>
        </p:nvSpPr>
        <p:spPr>
          <a:xfrm>
            <a:off x="1389953" y="1747986"/>
            <a:ext cx="2922017" cy="3399999"/>
          </a:xfrm>
          <a:prstGeom prst="rect">
            <a:avLst/>
          </a:prstGeom>
          <a:noFill/>
          <a:ln>
            <a:noFill/>
          </a:ln>
        </p:spPr>
        <p:txBody>
          <a:bodyPr anchorCtr="0" anchor="t" bIns="0" lIns="0" spcFirstLastPara="1" rIns="0" wrap="square" tIns="6675">
            <a:spAutoFit/>
          </a:bodyPr>
          <a:lstStyle/>
          <a:p>
            <a:pPr indent="0" lvl="0" marL="27457" marR="1483057" rtl="0" algn="l">
              <a:spcBef>
                <a:spcPts val="0"/>
              </a:spcBef>
              <a:spcAft>
                <a:spcPts val="0"/>
              </a:spcAft>
              <a:buNone/>
            </a:pPr>
            <a:r>
              <a:rPr b="1" lang="en-US" sz="1050">
                <a:solidFill>
                  <a:schemeClr val="dk1"/>
                </a:solidFill>
                <a:latin typeface="Arial"/>
                <a:ea typeface="Arial"/>
                <a:cs typeface="Arial"/>
                <a:sym typeface="Arial"/>
              </a:rPr>
              <a:t>#include &lt;iostream&gt;  using namespace std;</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27457" marR="0" rtl="0" algn="l">
              <a:spcBef>
                <a:spcPts val="0"/>
              </a:spcBef>
              <a:spcAft>
                <a:spcPts val="0"/>
              </a:spcAft>
              <a:buNone/>
            </a:pPr>
            <a:r>
              <a:rPr b="1" lang="en-US" sz="1050">
                <a:solidFill>
                  <a:schemeClr val="dk1"/>
                </a:solidFill>
                <a:latin typeface="Arial"/>
                <a:ea typeface="Arial"/>
                <a:cs typeface="Arial"/>
                <a:sym typeface="Arial"/>
              </a:rPr>
              <a:t>class Box</a:t>
            </a:r>
            <a:endParaRPr sz="1050">
              <a:solidFill>
                <a:schemeClr val="dk1"/>
              </a:solidFill>
              <a:latin typeface="Arial"/>
              <a:ea typeface="Arial"/>
              <a:cs typeface="Arial"/>
              <a:sym typeface="Arial"/>
            </a:endParaRPr>
          </a:p>
          <a:p>
            <a:pPr indent="0" lvl="0" marL="27457"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111840" lvl="0" marL="250804" marR="1796143" rtl="0" algn="l">
              <a:spcBef>
                <a:spcPts val="0"/>
              </a:spcBef>
              <a:spcAft>
                <a:spcPts val="0"/>
              </a:spcAft>
              <a:buNone/>
            </a:pPr>
            <a:r>
              <a:rPr b="1" lang="en-US" sz="1050">
                <a:solidFill>
                  <a:schemeClr val="dk1"/>
                </a:solidFill>
                <a:latin typeface="Arial"/>
                <a:ea typeface="Arial"/>
                <a:cs typeface="Arial"/>
                <a:sym typeface="Arial"/>
              </a:rPr>
              <a:t>protected:  double width;</a:t>
            </a:r>
            <a:endParaRPr sz="1050">
              <a:solidFill>
                <a:schemeClr val="dk1"/>
              </a:solidFill>
              <a:latin typeface="Arial"/>
              <a:ea typeface="Arial"/>
              <a:cs typeface="Arial"/>
              <a:sym typeface="Arial"/>
            </a:endParaRPr>
          </a:p>
          <a:p>
            <a:pPr indent="0" lvl="0" marL="27457"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4"/>
              </a:spcBef>
              <a:spcAft>
                <a:spcPts val="0"/>
              </a:spcAft>
              <a:buNone/>
            </a:pPr>
            <a:r>
              <a:t/>
            </a:r>
            <a:endParaRPr sz="1050">
              <a:solidFill>
                <a:schemeClr val="dk1"/>
              </a:solidFill>
              <a:latin typeface="Times New Roman"/>
              <a:ea typeface="Times New Roman"/>
              <a:cs typeface="Times New Roman"/>
              <a:sym typeface="Times New Roman"/>
            </a:endParaRPr>
          </a:p>
          <a:p>
            <a:pPr indent="0" lvl="0" marL="27457" marR="0" rtl="0" algn="l">
              <a:spcBef>
                <a:spcPts val="0"/>
              </a:spcBef>
              <a:spcAft>
                <a:spcPts val="0"/>
              </a:spcAft>
              <a:buNone/>
            </a:pPr>
            <a:r>
              <a:rPr b="1" lang="en-US" sz="1050">
                <a:solidFill>
                  <a:schemeClr val="dk1"/>
                </a:solidFill>
                <a:latin typeface="Arial"/>
                <a:ea typeface="Arial"/>
                <a:cs typeface="Arial"/>
                <a:sym typeface="Arial"/>
              </a:rPr>
              <a:t>class SmallBox:Box</a:t>
            </a:r>
            <a:endParaRPr sz="1050">
              <a:solidFill>
                <a:schemeClr val="dk1"/>
              </a:solidFill>
              <a:latin typeface="Arial"/>
              <a:ea typeface="Arial"/>
              <a:cs typeface="Arial"/>
              <a:sym typeface="Arial"/>
            </a:endParaRPr>
          </a:p>
          <a:p>
            <a:pPr indent="0" lvl="0" marL="27457"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38963" marR="0" rtl="0" algn="l">
              <a:spcBef>
                <a:spcPts val="0"/>
              </a:spcBef>
              <a:spcAft>
                <a:spcPts val="0"/>
              </a:spcAft>
              <a:buNone/>
            </a:pPr>
            <a:r>
              <a:rPr b="1" lang="en-US" sz="1050">
                <a:solidFill>
                  <a:schemeClr val="dk1"/>
                </a:solidFill>
                <a:latin typeface="Arial"/>
                <a:ea typeface="Arial"/>
                <a:cs typeface="Arial"/>
                <a:sym typeface="Arial"/>
              </a:rPr>
              <a:t>public:</a:t>
            </a:r>
            <a:endParaRPr sz="1050">
              <a:solidFill>
                <a:schemeClr val="dk1"/>
              </a:solidFill>
              <a:latin typeface="Arial"/>
              <a:ea typeface="Arial"/>
              <a:cs typeface="Arial"/>
              <a:sym typeface="Arial"/>
            </a:endParaRPr>
          </a:p>
          <a:p>
            <a:pPr indent="0" lvl="0" marL="250804" marR="524711" rtl="0" algn="l">
              <a:spcBef>
                <a:spcPts val="0"/>
              </a:spcBef>
              <a:spcAft>
                <a:spcPts val="0"/>
              </a:spcAft>
              <a:buNone/>
            </a:pPr>
            <a:r>
              <a:rPr b="1" lang="en-US" sz="1050">
                <a:solidFill>
                  <a:schemeClr val="dk1"/>
                </a:solidFill>
                <a:latin typeface="Arial"/>
                <a:ea typeface="Arial"/>
                <a:cs typeface="Arial"/>
                <a:sym typeface="Arial"/>
              </a:rPr>
              <a:t>void setSmallWidth( double wid );  double getSmallWidth( void );</a:t>
            </a:r>
            <a:endParaRPr sz="1050">
              <a:solidFill>
                <a:schemeClr val="dk1"/>
              </a:solidFill>
              <a:latin typeface="Arial"/>
              <a:ea typeface="Arial"/>
              <a:cs typeface="Arial"/>
              <a:sym typeface="Arial"/>
            </a:endParaRPr>
          </a:p>
          <a:p>
            <a:pPr indent="0" lvl="0" marL="27457"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27457" marR="420573" rtl="0" algn="l">
              <a:spcBef>
                <a:spcPts val="0"/>
              </a:spcBef>
              <a:spcAft>
                <a:spcPts val="0"/>
              </a:spcAft>
              <a:buNone/>
            </a:pPr>
            <a:r>
              <a:rPr b="1" lang="en-US" sz="1050">
                <a:solidFill>
                  <a:schemeClr val="dk1"/>
                </a:solidFill>
                <a:latin typeface="Arial"/>
                <a:ea typeface="Arial"/>
                <a:cs typeface="Arial"/>
                <a:sym typeface="Arial"/>
              </a:rPr>
              <a:t>// Member functions of child class  double SmallBox::getSmallWidth(void)</a:t>
            </a:r>
            <a:endParaRPr sz="1050">
              <a:solidFill>
                <a:schemeClr val="dk1"/>
              </a:solidFill>
              <a:latin typeface="Arial"/>
              <a:ea typeface="Arial"/>
              <a:cs typeface="Arial"/>
              <a:sym typeface="Arial"/>
            </a:endParaRPr>
          </a:p>
          <a:p>
            <a:pPr indent="0" lvl="0" marL="27457"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76467" marR="0" rtl="0" algn="l">
              <a:spcBef>
                <a:spcPts val="0"/>
              </a:spcBef>
              <a:spcAft>
                <a:spcPts val="0"/>
              </a:spcAft>
              <a:buNone/>
            </a:pPr>
            <a:r>
              <a:rPr b="1" lang="en-US" sz="1050">
                <a:solidFill>
                  <a:schemeClr val="dk1"/>
                </a:solidFill>
                <a:latin typeface="Arial"/>
                <a:ea typeface="Arial"/>
                <a:cs typeface="Arial"/>
                <a:sym typeface="Arial"/>
              </a:rPr>
              <a:t>return width ;</a:t>
            </a:r>
            <a:endParaRPr sz="1050">
              <a:solidFill>
                <a:schemeClr val="dk1"/>
              </a:solidFill>
              <a:latin typeface="Arial"/>
              <a:ea typeface="Arial"/>
              <a:cs typeface="Arial"/>
              <a:sym typeface="Arial"/>
            </a:endParaRPr>
          </a:p>
          <a:p>
            <a:pPr indent="0" lvl="0" marL="27457"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p:txBody>
      </p:sp>
      <p:sp>
        <p:nvSpPr>
          <p:cNvPr id="1424" name="Google Shape;1424;p142"/>
          <p:cNvSpPr/>
          <p:nvPr/>
        </p:nvSpPr>
        <p:spPr>
          <a:xfrm>
            <a:off x="4440452" y="1698770"/>
            <a:ext cx="3350464" cy="26655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25" name="Google Shape;1425;p142"/>
          <p:cNvSpPr/>
          <p:nvPr/>
        </p:nvSpPr>
        <p:spPr>
          <a:xfrm>
            <a:off x="4460544" y="1705469"/>
            <a:ext cx="3310280" cy="262532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26" name="Google Shape;1426;p142"/>
          <p:cNvSpPr txBox="1"/>
          <p:nvPr/>
        </p:nvSpPr>
        <p:spPr>
          <a:xfrm>
            <a:off x="4460543" y="1721199"/>
            <a:ext cx="3310459" cy="2592086"/>
          </a:xfrm>
          <a:prstGeom prst="rect">
            <a:avLst/>
          </a:prstGeom>
          <a:noFill/>
          <a:ln>
            <a:noFill/>
          </a:ln>
        </p:spPr>
        <p:txBody>
          <a:bodyPr anchorCtr="0" anchor="t" bIns="0" lIns="0" spcFirstLastPara="1" rIns="0" wrap="square" tIns="6675">
            <a:spAutoFit/>
          </a:bodyPr>
          <a:lstStyle/>
          <a:p>
            <a:pPr indent="0" lvl="0" marL="24110" marR="0" rtl="0" algn="l">
              <a:spcBef>
                <a:spcPts val="0"/>
              </a:spcBef>
              <a:spcAft>
                <a:spcPts val="0"/>
              </a:spcAft>
              <a:buNone/>
            </a:pPr>
            <a:r>
              <a:rPr b="1" lang="en-US" sz="1050">
                <a:solidFill>
                  <a:schemeClr val="dk1"/>
                </a:solidFill>
                <a:latin typeface="Arial"/>
                <a:ea typeface="Arial"/>
                <a:cs typeface="Arial"/>
                <a:sym typeface="Arial"/>
              </a:rPr>
              <a:t>void SmallBox::setSmallWidth( double wid )</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73118" marR="0" rtl="0" algn="l">
              <a:spcBef>
                <a:spcPts val="0"/>
              </a:spcBef>
              <a:spcAft>
                <a:spcPts val="0"/>
              </a:spcAft>
              <a:buNone/>
            </a:pPr>
            <a:r>
              <a:rPr b="1" lang="en-US" sz="1050">
                <a:solidFill>
                  <a:schemeClr val="dk1"/>
                </a:solidFill>
                <a:latin typeface="Arial"/>
                <a:ea typeface="Arial"/>
                <a:cs typeface="Arial"/>
                <a:sym typeface="Arial"/>
              </a:rPr>
              <a:t>width = wid;</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24110" marR="1265069" rtl="0" algn="l">
              <a:spcBef>
                <a:spcPts val="0"/>
              </a:spcBef>
              <a:spcAft>
                <a:spcPts val="0"/>
              </a:spcAft>
              <a:buNone/>
            </a:pPr>
            <a:r>
              <a:rPr b="1" lang="en-US" sz="1050">
                <a:solidFill>
                  <a:srgbClr val="0433FF"/>
                </a:solidFill>
                <a:latin typeface="Arial"/>
                <a:ea typeface="Arial"/>
                <a:cs typeface="Arial"/>
                <a:sym typeface="Arial"/>
              </a:rPr>
              <a:t>// Main function for the program  </a:t>
            </a:r>
            <a:r>
              <a:rPr b="1" lang="en-US" sz="1050">
                <a:solidFill>
                  <a:schemeClr val="dk1"/>
                </a:solidFill>
                <a:latin typeface="Arial"/>
                <a:ea typeface="Arial"/>
                <a:cs typeface="Arial"/>
                <a:sym typeface="Arial"/>
              </a:rPr>
              <a:t>int main( )</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a:p>
            <a:pPr indent="0" lvl="0" marL="135950" marR="0" rtl="0" algn="l">
              <a:spcBef>
                <a:spcPts val="0"/>
              </a:spcBef>
              <a:spcAft>
                <a:spcPts val="0"/>
              </a:spcAft>
              <a:buNone/>
            </a:pPr>
            <a:r>
              <a:rPr b="1" lang="en-US" sz="1050">
                <a:solidFill>
                  <a:schemeClr val="dk1"/>
                </a:solidFill>
                <a:latin typeface="Arial"/>
                <a:ea typeface="Arial"/>
                <a:cs typeface="Arial"/>
                <a:sym typeface="Arial"/>
              </a:rPr>
              <a:t>SmallBox box;</a:t>
            </a:r>
            <a:endParaRPr sz="1050">
              <a:solidFill>
                <a:schemeClr val="dk1"/>
              </a:solidFill>
              <a:latin typeface="Arial"/>
              <a:ea typeface="Arial"/>
              <a:cs typeface="Arial"/>
              <a:sym typeface="Arial"/>
            </a:endParaRPr>
          </a:p>
          <a:p>
            <a:pPr indent="0" lvl="0" marL="0" marR="0" rtl="0" algn="l">
              <a:spcBef>
                <a:spcPts val="24"/>
              </a:spcBef>
              <a:spcAft>
                <a:spcPts val="0"/>
              </a:spcAft>
              <a:buNone/>
            </a:pPr>
            <a:r>
              <a:t/>
            </a:r>
            <a:endParaRPr sz="1050">
              <a:solidFill>
                <a:schemeClr val="dk1"/>
              </a:solidFill>
              <a:latin typeface="Times New Roman"/>
              <a:ea typeface="Times New Roman"/>
              <a:cs typeface="Times New Roman"/>
              <a:sym typeface="Times New Roman"/>
            </a:endParaRPr>
          </a:p>
          <a:p>
            <a:pPr indent="0" lvl="0" marL="135950" marR="684437" rtl="0" algn="l">
              <a:spcBef>
                <a:spcPts val="0"/>
              </a:spcBef>
              <a:spcAft>
                <a:spcPts val="0"/>
              </a:spcAft>
              <a:buNone/>
            </a:pPr>
            <a:r>
              <a:rPr b="1" lang="en-US" sz="1050">
                <a:solidFill>
                  <a:srgbClr val="0365C0"/>
                </a:solidFill>
                <a:latin typeface="Arial"/>
                <a:ea typeface="Arial"/>
                <a:cs typeface="Arial"/>
                <a:sym typeface="Arial"/>
              </a:rPr>
              <a:t>// set box width using member function  </a:t>
            </a:r>
            <a:r>
              <a:rPr b="1" lang="en-US" sz="1050">
                <a:solidFill>
                  <a:schemeClr val="dk1"/>
                </a:solidFill>
                <a:latin typeface="Arial"/>
                <a:ea typeface="Arial"/>
                <a:cs typeface="Arial"/>
                <a:sym typeface="Arial"/>
              </a:rPr>
              <a:t>box.setSmallWidth(5.0);</a:t>
            </a:r>
            <a:endParaRPr sz="1050">
              <a:solidFill>
                <a:schemeClr val="dk1"/>
              </a:solidFill>
              <a:latin typeface="Arial"/>
              <a:ea typeface="Arial"/>
              <a:cs typeface="Arial"/>
              <a:sym typeface="Arial"/>
            </a:endParaRPr>
          </a:p>
          <a:p>
            <a:pPr indent="0" lvl="0" marL="135950" marR="0" rtl="0" algn="l">
              <a:spcBef>
                <a:spcPts val="0"/>
              </a:spcBef>
              <a:spcAft>
                <a:spcPts val="0"/>
              </a:spcAft>
              <a:buNone/>
            </a:pPr>
            <a:r>
              <a:rPr b="1" lang="en-US" sz="1050">
                <a:solidFill>
                  <a:schemeClr val="dk1"/>
                </a:solidFill>
                <a:latin typeface="Arial"/>
                <a:ea typeface="Arial"/>
                <a:cs typeface="Arial"/>
                <a:sym typeface="Arial"/>
              </a:rPr>
              <a:t>cout &lt;&lt; "Width of box : "&lt;&lt; box.getSmallWidth();</a:t>
            </a:r>
            <a:endParaRPr sz="1050">
              <a:solidFill>
                <a:schemeClr val="dk1"/>
              </a:solidFill>
              <a:latin typeface="Arial"/>
              <a:ea typeface="Arial"/>
              <a:cs typeface="Arial"/>
              <a:sym typeface="Arial"/>
            </a:endParaRPr>
          </a:p>
          <a:p>
            <a:pPr indent="0" lvl="0" marL="0" marR="0" rtl="0" algn="l">
              <a:spcBef>
                <a:spcPts val="21"/>
              </a:spcBef>
              <a:spcAft>
                <a:spcPts val="0"/>
              </a:spcAft>
              <a:buNone/>
            </a:pPr>
            <a:r>
              <a:t/>
            </a:r>
            <a:endParaRPr sz="1050">
              <a:solidFill>
                <a:schemeClr val="dk1"/>
              </a:solidFill>
              <a:latin typeface="Times New Roman"/>
              <a:ea typeface="Times New Roman"/>
              <a:cs typeface="Times New Roman"/>
              <a:sym typeface="Times New Roman"/>
            </a:endParaRPr>
          </a:p>
          <a:p>
            <a:pPr indent="0" lvl="0" marL="135950" marR="0" rtl="0" algn="l">
              <a:spcBef>
                <a:spcPts val="0"/>
              </a:spcBef>
              <a:spcAft>
                <a:spcPts val="0"/>
              </a:spcAft>
              <a:buNone/>
            </a:pPr>
            <a:r>
              <a:rPr b="1" lang="en-US" sz="1050">
                <a:solidFill>
                  <a:schemeClr val="dk1"/>
                </a:solidFill>
                <a:latin typeface="Arial"/>
                <a:ea typeface="Arial"/>
                <a:cs typeface="Arial"/>
                <a:sym typeface="Arial"/>
              </a:rPr>
              <a:t>return 0;</a:t>
            </a:r>
            <a:endParaRPr sz="1050">
              <a:solidFill>
                <a:schemeClr val="dk1"/>
              </a:solidFill>
              <a:latin typeface="Arial"/>
              <a:ea typeface="Arial"/>
              <a:cs typeface="Arial"/>
              <a:sym typeface="Arial"/>
            </a:endParaRPr>
          </a:p>
          <a:p>
            <a:pPr indent="0" lvl="0" marL="24110" marR="0" rtl="0" algn="l">
              <a:spcBef>
                <a:spcPts val="0"/>
              </a:spcBef>
              <a:spcAft>
                <a:spcPts val="0"/>
              </a:spcAft>
              <a:buNone/>
            </a:pPr>
            <a:r>
              <a:rPr b="1" lang="en-US" sz="1050">
                <a:solidFill>
                  <a:schemeClr val="dk1"/>
                </a:solidFill>
                <a:latin typeface="Arial"/>
                <a:ea typeface="Arial"/>
                <a:cs typeface="Arial"/>
                <a:sym typeface="Arial"/>
              </a:rPr>
              <a:t>}</a:t>
            </a:r>
            <a:endParaRPr sz="1050">
              <a:solidFill>
                <a:schemeClr val="dk1"/>
              </a:solidFill>
              <a:latin typeface="Arial"/>
              <a:ea typeface="Arial"/>
              <a:cs typeface="Arial"/>
              <a:sym typeface="Arial"/>
            </a:endParaRPr>
          </a:p>
        </p:txBody>
      </p:sp>
      <p:sp>
        <p:nvSpPr>
          <p:cNvPr id="1427" name="Google Shape;1427;p142"/>
          <p:cNvSpPr/>
          <p:nvPr/>
        </p:nvSpPr>
        <p:spPr>
          <a:xfrm>
            <a:off x="4431665" y="4577887"/>
            <a:ext cx="3381431" cy="30137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28" name="Google Shape;1428;p142"/>
          <p:cNvSpPr/>
          <p:nvPr/>
        </p:nvSpPr>
        <p:spPr>
          <a:xfrm>
            <a:off x="4451755" y="4604676"/>
            <a:ext cx="3327854" cy="24779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29" name="Google Shape;1429;p142"/>
          <p:cNvSpPr/>
          <p:nvPr/>
        </p:nvSpPr>
        <p:spPr>
          <a:xfrm>
            <a:off x="4451755" y="4604676"/>
            <a:ext cx="3327872" cy="247799"/>
          </a:xfrm>
          <a:custGeom>
            <a:rect b="b" l="l" r="r" t="t"/>
            <a:pathLst>
              <a:path extrusionOk="0" h="469900" w="6310630">
                <a:moveTo>
                  <a:pt x="0" y="0"/>
                </a:moveTo>
                <a:lnTo>
                  <a:pt x="6310596" y="0"/>
                </a:lnTo>
                <a:lnTo>
                  <a:pt x="6310596" y="469900"/>
                </a:lnTo>
                <a:lnTo>
                  <a:pt x="0" y="469900"/>
                </a:lnTo>
                <a:lnTo>
                  <a:pt x="0" y="0"/>
                </a:lnTo>
                <a:close/>
              </a:path>
            </a:pathLst>
          </a:custGeom>
          <a:solidFill>
            <a:srgbClr val="00D026">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30" name="Google Shape;1430;p142"/>
          <p:cNvSpPr txBox="1"/>
          <p:nvPr/>
        </p:nvSpPr>
        <p:spPr>
          <a:xfrm>
            <a:off x="4451755" y="4621114"/>
            <a:ext cx="3327872" cy="202970"/>
          </a:xfrm>
          <a:prstGeom prst="rect">
            <a:avLst/>
          </a:prstGeom>
          <a:noFill/>
          <a:ln>
            <a:noFill/>
          </a:ln>
        </p:spPr>
        <p:txBody>
          <a:bodyPr anchorCtr="0" anchor="t" bIns="0" lIns="0" spcFirstLastPara="1" rIns="0" wrap="square" tIns="6675">
            <a:spAutoFit/>
          </a:bodyPr>
          <a:lstStyle/>
          <a:p>
            <a:pPr indent="0" lvl="0" marL="26453" marR="0" rtl="0" algn="l">
              <a:spcBef>
                <a:spcPts val="0"/>
              </a:spcBef>
              <a:spcAft>
                <a:spcPts val="0"/>
              </a:spcAft>
              <a:buNone/>
            </a:pPr>
            <a:r>
              <a:rPr b="1" lang="en-US" sz="1275">
                <a:solidFill>
                  <a:srgbClr val="FFFFFF"/>
                </a:solidFill>
                <a:latin typeface="Arial"/>
                <a:ea typeface="Arial"/>
                <a:cs typeface="Arial"/>
                <a:sym typeface="Arial"/>
              </a:rPr>
              <a:t>Width of box : 5</a:t>
            </a:r>
            <a:endParaRPr sz="1275">
              <a:solidFill>
                <a:schemeClr val="dk1"/>
              </a:solidFill>
              <a:latin typeface="Arial"/>
              <a:ea typeface="Arial"/>
              <a:cs typeface="Arial"/>
              <a:sym typeface="Arial"/>
            </a:endParaRPr>
          </a:p>
        </p:txBody>
      </p:sp>
      <p:sp>
        <p:nvSpPr>
          <p:cNvPr id="1431" name="Google Shape;1431;p142"/>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32" name="Google Shape;1432;p142"/>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433" name="Google Shape;1433;p142"/>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434" name="Google Shape;1434;p142"/>
          <p:cNvPicPr preferRelativeResize="0"/>
          <p:nvPr/>
        </p:nvPicPr>
        <p:blipFill rotWithShape="1">
          <a:blip r:embed="rId9">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43"/>
          <p:cNvSpPr txBox="1"/>
          <p:nvPr>
            <p:ph type="title"/>
          </p:nvPr>
        </p:nvSpPr>
        <p:spPr>
          <a:xfrm>
            <a:off x="628650" y="1286245"/>
            <a:ext cx="7886700" cy="683871"/>
          </a:xfrm>
          <a:prstGeom prst="rect">
            <a:avLst/>
          </a:prstGeom>
          <a:noFill/>
          <a:ln>
            <a:noFill/>
          </a:ln>
        </p:spPr>
        <p:txBody>
          <a:bodyPr anchorCtr="0" anchor="ctr" bIns="0" lIns="0" spcFirstLastPara="1" rIns="0" wrap="square" tIns="6675">
            <a:spAutoFit/>
          </a:bodyPr>
          <a:lstStyle/>
          <a:p>
            <a:pPr indent="0" lvl="0" marL="6697" rtl="0" algn="ctr">
              <a:spcBef>
                <a:spcPts val="0"/>
              </a:spcBef>
              <a:spcAft>
                <a:spcPts val="0"/>
              </a:spcAft>
              <a:buClr>
                <a:schemeClr val="dk1"/>
              </a:buClr>
              <a:buSzPts val="4400"/>
              <a:buFont typeface="Cambria"/>
              <a:buNone/>
            </a:pPr>
            <a:r>
              <a:rPr b="1" lang="en-US">
                <a:latin typeface="Cambria"/>
                <a:ea typeface="Cambria"/>
                <a:cs typeface="Cambria"/>
                <a:sym typeface="Cambria"/>
              </a:rPr>
              <a:t>Friend function</a:t>
            </a:r>
            <a:endParaRPr/>
          </a:p>
        </p:txBody>
      </p:sp>
      <p:sp>
        <p:nvSpPr>
          <p:cNvPr id="1440" name="Google Shape;1440;p1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6697" lvl="0" marL="6697" marR="2679" rtl="0" algn="just">
              <a:lnSpc>
                <a:spcPct val="101200"/>
              </a:lnSpc>
              <a:spcBef>
                <a:spcPts val="0"/>
              </a:spcBef>
              <a:spcAft>
                <a:spcPts val="0"/>
              </a:spcAft>
              <a:buClr>
                <a:schemeClr val="dk1"/>
              </a:buClr>
              <a:buSzPts val="1650"/>
              <a:buChar char="•"/>
            </a:pPr>
            <a:r>
              <a:rPr lang="en-US" sz="1650">
                <a:latin typeface="Cambria"/>
                <a:ea typeface="Cambria"/>
                <a:cs typeface="Cambria"/>
                <a:sym typeface="Cambria"/>
              </a:rPr>
              <a:t>A friend function of a class is defined outside that class' scope but it has  the right to access all private and protected members of the class. </a:t>
            </a:r>
            <a:endParaRPr/>
          </a:p>
          <a:p>
            <a:pPr indent="98078" lvl="0" marL="6697" marR="2679" rtl="0" algn="just">
              <a:lnSpc>
                <a:spcPct val="101200"/>
              </a:lnSpc>
              <a:spcBef>
                <a:spcPts val="32"/>
              </a:spcBef>
              <a:spcAft>
                <a:spcPts val="0"/>
              </a:spcAft>
              <a:buClr>
                <a:schemeClr val="dk1"/>
              </a:buClr>
              <a:buSzPts val="1650"/>
              <a:buNone/>
            </a:pPr>
            <a:r>
              <a:t/>
            </a:r>
            <a:endParaRPr sz="1650">
              <a:latin typeface="Cambria"/>
              <a:ea typeface="Cambria"/>
              <a:cs typeface="Cambria"/>
              <a:sym typeface="Cambria"/>
            </a:endParaRPr>
          </a:p>
          <a:p>
            <a:pPr indent="-6697" lvl="0" marL="6697" marR="2679" rtl="0" algn="just">
              <a:lnSpc>
                <a:spcPct val="101200"/>
              </a:lnSpc>
              <a:spcBef>
                <a:spcPts val="32"/>
              </a:spcBef>
              <a:spcAft>
                <a:spcPts val="0"/>
              </a:spcAft>
              <a:buClr>
                <a:schemeClr val="dk1"/>
              </a:buClr>
              <a:buSzPts val="1650"/>
              <a:buChar char="•"/>
            </a:pPr>
            <a:r>
              <a:rPr lang="en-US" sz="1650">
                <a:latin typeface="Cambria"/>
                <a:ea typeface="Cambria"/>
                <a:cs typeface="Cambria"/>
                <a:sym typeface="Cambria"/>
              </a:rPr>
              <a:t>Even  though the prototypes for friend functions appear in the class definition,  friends are not member functions.</a:t>
            </a:r>
            <a:endParaRPr sz="1650">
              <a:latin typeface="Cambria"/>
              <a:ea typeface="Cambria"/>
              <a:cs typeface="Cambria"/>
              <a:sym typeface="Cambria"/>
            </a:endParaRPr>
          </a:p>
          <a:p>
            <a:pPr indent="98078" lvl="0" marL="6697" marR="2679" rtl="0" algn="just">
              <a:lnSpc>
                <a:spcPct val="101200"/>
              </a:lnSpc>
              <a:spcBef>
                <a:spcPts val="32"/>
              </a:spcBef>
              <a:spcAft>
                <a:spcPts val="0"/>
              </a:spcAft>
              <a:buClr>
                <a:schemeClr val="dk1"/>
              </a:buClr>
              <a:buSzPts val="1650"/>
              <a:buNone/>
            </a:pPr>
            <a:r>
              <a:t/>
            </a:r>
            <a:endParaRPr sz="1650">
              <a:latin typeface="Cambria"/>
              <a:ea typeface="Cambria"/>
              <a:cs typeface="Cambria"/>
              <a:sym typeface="Cambria"/>
            </a:endParaRPr>
          </a:p>
          <a:p>
            <a:pPr indent="-6697" lvl="0" marL="6697" marR="2679" rtl="0" algn="just">
              <a:lnSpc>
                <a:spcPct val="101200"/>
              </a:lnSpc>
              <a:spcBef>
                <a:spcPts val="32"/>
              </a:spcBef>
              <a:spcAft>
                <a:spcPts val="0"/>
              </a:spcAft>
              <a:buClr>
                <a:schemeClr val="dk1"/>
              </a:buClr>
              <a:buSzPts val="1650"/>
              <a:buChar char="•"/>
            </a:pPr>
            <a:r>
              <a:rPr lang="en-US" sz="1650">
                <a:latin typeface="Cambria"/>
                <a:ea typeface="Cambria"/>
                <a:cs typeface="Cambria"/>
                <a:sym typeface="Cambria"/>
              </a:rPr>
              <a:t>A friend can be a function, function template, or member function, or a  class or class template, in which case the entire class and all of its  members are friends.</a:t>
            </a:r>
            <a:endParaRPr sz="1650">
              <a:latin typeface="Cambria"/>
              <a:ea typeface="Cambria"/>
              <a:cs typeface="Cambria"/>
              <a:sym typeface="Cambria"/>
            </a:endParaRPr>
          </a:p>
          <a:p>
            <a:pPr indent="-238125" lvl="0" marL="342900" rtl="0" algn="l">
              <a:spcBef>
                <a:spcPts val="330"/>
              </a:spcBef>
              <a:spcAft>
                <a:spcPts val="0"/>
              </a:spcAft>
              <a:buClr>
                <a:schemeClr val="dk1"/>
              </a:buClr>
              <a:buSzPts val="1650"/>
              <a:buNone/>
            </a:pPr>
            <a:r>
              <a:t/>
            </a:r>
            <a:endParaRPr sz="1650"/>
          </a:p>
        </p:txBody>
      </p:sp>
      <p:sp>
        <p:nvSpPr>
          <p:cNvPr id="1441" name="Google Shape;1441;p143"/>
          <p:cNvSpPr txBox="1"/>
          <p:nvPr>
            <p:ph idx="12" type="sldNum"/>
          </p:nvPr>
        </p:nvSpPr>
        <p:spPr>
          <a:xfrm>
            <a:off x="4914900" y="5695840"/>
            <a:ext cx="1600200" cy="131190"/>
          </a:xfrm>
          <a:prstGeom prst="rect">
            <a:avLst/>
          </a:prstGeom>
          <a:noFill/>
          <a:ln>
            <a:noFill/>
          </a:ln>
        </p:spPr>
        <p:txBody>
          <a:bodyPr anchorCtr="0" anchor="ctr" bIns="0" lIns="0" spcFirstLastPara="1" rIns="0" wrap="square" tIns="0">
            <a:spAutoFit/>
          </a:bodyPr>
          <a:lstStyle/>
          <a:p>
            <a:pPr indent="0" lvl="0" marL="46880" rtl="0" algn="r">
              <a:lnSpc>
                <a:spcPct val="81083"/>
              </a:lnSpc>
              <a:spcBef>
                <a:spcPts val="0"/>
              </a:spcBef>
              <a:spcAft>
                <a:spcPts val="0"/>
              </a:spcAft>
              <a:buNone/>
            </a:pPr>
            <a:fld id="{00000000-1234-1234-1234-123412341234}" type="slidenum">
              <a:rPr lang="en-US">
                <a:latin typeface="Cambria"/>
                <a:ea typeface="Cambria"/>
                <a:cs typeface="Cambria"/>
                <a:sym typeface="Cambria"/>
              </a:rPr>
              <a:t>‹#›</a:t>
            </a:fld>
            <a:endParaRPr>
              <a:latin typeface="Cambria"/>
              <a:ea typeface="Cambria"/>
              <a:cs typeface="Cambria"/>
              <a:sym typeface="Cambria"/>
            </a:endParaRPr>
          </a:p>
        </p:txBody>
      </p:sp>
      <p:sp>
        <p:nvSpPr>
          <p:cNvPr id="1442" name="Google Shape;1442;p143"/>
          <p:cNvSpPr/>
          <p:nvPr/>
        </p:nvSpPr>
        <p:spPr>
          <a:xfrm>
            <a:off x="979521" y="857250"/>
            <a:ext cx="702148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mbria"/>
              <a:ea typeface="Cambria"/>
              <a:cs typeface="Cambria"/>
              <a:sym typeface="Cambria"/>
            </a:endParaRPr>
          </a:p>
        </p:txBody>
      </p:sp>
      <p:sp>
        <p:nvSpPr>
          <p:cNvPr id="1443" name="Google Shape;1443;p143"/>
          <p:cNvSpPr/>
          <p:nvPr/>
        </p:nvSpPr>
        <p:spPr>
          <a:xfrm>
            <a:off x="979521" y="948690"/>
            <a:ext cx="702148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mbria"/>
              <a:ea typeface="Cambria"/>
              <a:cs typeface="Cambria"/>
              <a:sym typeface="Cambria"/>
            </a:endParaRPr>
          </a:p>
        </p:txBody>
      </p:sp>
      <p:sp>
        <p:nvSpPr>
          <p:cNvPr id="1444" name="Google Shape;1444;p143"/>
          <p:cNvSpPr/>
          <p:nvPr/>
        </p:nvSpPr>
        <p:spPr>
          <a:xfrm>
            <a:off x="4895827" y="742950"/>
            <a:ext cx="819173"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mbria"/>
              <a:ea typeface="Cambria"/>
              <a:cs typeface="Cambria"/>
              <a:sym typeface="Cambria"/>
            </a:endParaRPr>
          </a:p>
        </p:txBody>
      </p:sp>
      <p:pic>
        <p:nvPicPr>
          <p:cNvPr descr="pngfind.com-kingpin-png-4152286 (1).png" id="1445" name="Google Shape;1445;p143"/>
          <p:cNvPicPr preferRelativeResize="0"/>
          <p:nvPr/>
        </p:nvPicPr>
        <p:blipFill rotWithShape="1">
          <a:blip r:embed="rId3">
            <a:alphaModFix/>
          </a:blip>
          <a:srcRect b="0" l="0" r="0" t="0"/>
          <a:stretch/>
        </p:blipFill>
        <p:spPr>
          <a:xfrm>
            <a:off x="4835953" y="742950"/>
            <a:ext cx="936197" cy="40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27"/>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7"/>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191" name="Google Shape;191;p27"/>
          <p:cNvPicPr preferRelativeResize="0"/>
          <p:nvPr/>
        </p:nvPicPr>
        <p:blipFill rotWithShape="1">
          <a:blip r:embed="rId3">
            <a:alphaModFix/>
          </a:blip>
          <a:srcRect b="0" l="0" r="0" t="0"/>
          <a:stretch/>
        </p:blipFill>
        <p:spPr>
          <a:xfrm>
            <a:off x="4953000" y="457200"/>
            <a:ext cx="1219200" cy="533400"/>
          </a:xfrm>
          <a:prstGeom prst="rect">
            <a:avLst/>
          </a:prstGeom>
          <a:noFill/>
          <a:ln>
            <a:noFill/>
          </a:ln>
        </p:spPr>
      </p:pic>
      <p:sp>
        <p:nvSpPr>
          <p:cNvPr id="192" name="Google Shape;192;p27"/>
          <p:cNvSpPr txBox="1"/>
          <p:nvPr/>
        </p:nvSpPr>
        <p:spPr>
          <a:xfrm>
            <a:off x="571472" y="1724004"/>
            <a:ext cx="8153400" cy="990600"/>
          </a:xfrm>
          <a:prstGeom prst="rect">
            <a:avLst/>
          </a:prstGeom>
          <a:noFill/>
          <a:ln>
            <a:noFill/>
          </a:ln>
        </p:spPr>
        <p:txBody>
          <a:bodyPr anchorCtr="0" anchor="t" bIns="45700" lIns="91425" spcFirstLastPara="1" rIns="91425" wrap="square" tIns="45700">
            <a:normAutofit fontScale="52499" lnSpcReduction="20000"/>
          </a:bodyPr>
          <a:lstStyle/>
          <a:p>
            <a:pPr indent="0" lvl="0" marL="0" marR="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Object-Oriented Programming vs.</a:t>
            </a:r>
            <a:br>
              <a:rPr lang="en-US" sz="4400">
                <a:solidFill>
                  <a:schemeClr val="dk1"/>
                </a:solidFill>
                <a:latin typeface="Calibri"/>
                <a:ea typeface="Calibri"/>
                <a:cs typeface="Calibri"/>
                <a:sym typeface="Calibri"/>
              </a:rPr>
            </a:br>
            <a:r>
              <a:rPr lang="en-US" sz="4400">
                <a:solidFill>
                  <a:schemeClr val="dk1"/>
                </a:solidFill>
                <a:latin typeface="Calibri"/>
                <a:ea typeface="Calibri"/>
                <a:cs typeface="Calibri"/>
                <a:sym typeface="Calibri"/>
              </a:rPr>
              <a:t> Procedural Programming</a:t>
            </a: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p:txBody>
      </p:sp>
      <p:sp>
        <p:nvSpPr>
          <p:cNvPr id="193" name="Google Shape;193;p27"/>
          <p:cNvSpPr txBox="1"/>
          <p:nvPr/>
        </p:nvSpPr>
        <p:spPr>
          <a:xfrm>
            <a:off x="214282" y="2438400"/>
            <a:ext cx="8929718" cy="5281634"/>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difficulties with </a:t>
            </a:r>
            <a:r>
              <a:rPr b="1" i="1" lang="en-US" sz="2000">
                <a:solidFill>
                  <a:schemeClr val="dk1"/>
                </a:solidFill>
                <a:latin typeface="Calibri"/>
                <a:ea typeface="Calibri"/>
                <a:cs typeface="Calibri"/>
                <a:sym typeface="Calibri"/>
              </a:rPr>
              <a:t>Procedural Programming</a:t>
            </a:r>
            <a:r>
              <a:rPr lang="en-US" sz="2000">
                <a:solidFill>
                  <a:schemeClr val="dk1"/>
                </a:solidFill>
                <a:latin typeface="Calibri"/>
                <a:ea typeface="Calibri"/>
                <a:cs typeface="Calibri"/>
                <a:sym typeface="Calibri"/>
              </a:rPr>
              <a:t>, is that software maintenance can be </a:t>
            </a:r>
            <a:r>
              <a:rPr b="1" lang="en-US" sz="2000">
                <a:solidFill>
                  <a:schemeClr val="dk1"/>
                </a:solidFill>
                <a:latin typeface="Calibri"/>
                <a:ea typeface="Calibri"/>
                <a:cs typeface="Calibri"/>
                <a:sym typeface="Calibri"/>
              </a:rPr>
              <a:t>difficult and time consuming</a:t>
            </a:r>
            <a:r>
              <a:rPr lang="en-US" sz="2000">
                <a:solidFill>
                  <a:schemeClr val="dk1"/>
                </a:solidFill>
                <a:latin typeface="Calibri"/>
                <a:ea typeface="Calibri"/>
                <a:cs typeface="Calibri"/>
                <a:sym typeface="Calibri"/>
              </a:rPr>
              <a:t>.  </a:t>
            </a:r>
            <a:endParaRPr/>
          </a:p>
          <a:p>
            <a:pPr indent="-342900" lvl="0" marL="342900" marR="0" rtl="0" algn="l">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When changes are made to the main procedure (top), those changes can cascade to the sub procedures of main, and the sub-sub procedures and so on, where the change may impact all procedures in the pyramid.</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Object oriented programming is meant to address the difficulties with procedural programming. </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transition spd="med">
    <p:push/>
  </p:transition>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144"/>
          <p:cNvSpPr txBox="1"/>
          <p:nvPr>
            <p:ph type="title"/>
          </p:nvPr>
        </p:nvSpPr>
        <p:spPr>
          <a:xfrm>
            <a:off x="342900" y="1257640"/>
            <a:ext cx="6172200" cy="468427"/>
          </a:xfrm>
          <a:prstGeom prst="rect">
            <a:avLst/>
          </a:prstGeom>
          <a:noFill/>
          <a:ln>
            <a:noFill/>
          </a:ln>
        </p:spPr>
        <p:txBody>
          <a:bodyPr anchorCtr="0" anchor="ctr" bIns="0" lIns="0" spcFirstLastPara="1" rIns="0" wrap="square" tIns="6675">
            <a:spAutoFit/>
          </a:bodyPr>
          <a:lstStyle/>
          <a:p>
            <a:pPr indent="0" lvl="0" marL="6697" rtl="0" algn="ctr">
              <a:spcBef>
                <a:spcPts val="0"/>
              </a:spcBef>
              <a:spcAft>
                <a:spcPts val="0"/>
              </a:spcAft>
              <a:buClr>
                <a:schemeClr val="dk1"/>
              </a:buClr>
              <a:buSzPts val="3000"/>
              <a:buFont typeface="Cambria"/>
              <a:buNone/>
            </a:pPr>
            <a:r>
              <a:rPr b="1" lang="en-US" sz="3000">
                <a:latin typeface="Cambria"/>
                <a:ea typeface="Cambria"/>
                <a:cs typeface="Cambria"/>
                <a:sym typeface="Cambria"/>
              </a:rPr>
              <a:t>Friend function Example</a:t>
            </a:r>
            <a:endParaRPr b="1" sz="3000">
              <a:latin typeface="Cambria"/>
              <a:ea typeface="Cambria"/>
              <a:cs typeface="Cambria"/>
              <a:sym typeface="Cambria"/>
            </a:endParaRPr>
          </a:p>
        </p:txBody>
      </p:sp>
      <p:sp>
        <p:nvSpPr>
          <p:cNvPr id="1451" name="Google Shape;1451;p14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51000"/>
              </a:lnSpc>
              <a:spcBef>
                <a:spcPts val="0"/>
              </a:spcBef>
              <a:spcAft>
                <a:spcPts val="0"/>
              </a:spcAft>
              <a:buClr>
                <a:schemeClr val="dk1"/>
              </a:buClr>
              <a:buSzPts val="1500"/>
              <a:buNone/>
            </a:pPr>
            <a:r>
              <a:t/>
            </a:r>
            <a:endParaRPr sz="1500">
              <a:latin typeface="Cambria"/>
              <a:ea typeface="Cambria"/>
              <a:cs typeface="Cambria"/>
              <a:sym typeface="Cambria"/>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#include &lt;iostream&gt;</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using namespace std;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class XYZ</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 </a:t>
            </a:r>
            <a:endParaRPr/>
          </a:p>
          <a:p>
            <a:pPr indent="-342900" lvl="0" marL="342900" rtl="0" algn="l">
              <a:lnSpc>
                <a:spcPct val="51000"/>
              </a:lnSpc>
              <a:spcBef>
                <a:spcPts val="300"/>
              </a:spcBef>
              <a:spcAft>
                <a:spcPts val="0"/>
              </a:spcAft>
              <a:buClr>
                <a:schemeClr val="dk1"/>
              </a:buClr>
              <a:buSzPts val="1500"/>
              <a:buNone/>
            </a:pPr>
            <a:r>
              <a:t/>
            </a:r>
            <a:endParaRPr sz="1500">
              <a:latin typeface="Cambria"/>
              <a:ea typeface="Cambria"/>
              <a:cs typeface="Cambria"/>
              <a:sym typeface="Cambria"/>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private: int num=100;</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char ch='Z';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public: friend void disp(XYZ obj);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 </a:t>
            </a:r>
            <a:endParaRPr/>
          </a:p>
          <a:p>
            <a:pPr indent="-247650" lvl="0" marL="342900" rtl="0" algn="l">
              <a:spcBef>
                <a:spcPts val="300"/>
              </a:spcBef>
              <a:spcAft>
                <a:spcPts val="0"/>
              </a:spcAft>
              <a:buClr>
                <a:schemeClr val="dk1"/>
              </a:buClr>
              <a:buSzPts val="1500"/>
              <a:buNone/>
            </a:pPr>
            <a:r>
              <a:t/>
            </a:r>
            <a:endParaRPr sz="1500"/>
          </a:p>
        </p:txBody>
      </p:sp>
      <p:sp>
        <p:nvSpPr>
          <p:cNvPr id="1452" name="Google Shape;1452;p1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51000"/>
              </a:lnSpc>
              <a:spcBef>
                <a:spcPts val="0"/>
              </a:spcBef>
              <a:spcAft>
                <a:spcPts val="0"/>
              </a:spcAft>
              <a:buClr>
                <a:schemeClr val="dk1"/>
              </a:buClr>
              <a:buSzPts val="1500"/>
              <a:buNone/>
            </a:pPr>
            <a:r>
              <a:t/>
            </a:r>
            <a:endParaRPr sz="1500">
              <a:latin typeface="Cambria"/>
              <a:ea typeface="Cambria"/>
              <a:cs typeface="Cambria"/>
              <a:sym typeface="Cambria"/>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//Global Function </a:t>
            </a:r>
            <a:endParaRPr/>
          </a:p>
          <a:p>
            <a:pPr indent="-342900" lvl="0" marL="342900" rtl="0" algn="l">
              <a:lnSpc>
                <a:spcPct val="51000"/>
              </a:lnSpc>
              <a:spcBef>
                <a:spcPts val="300"/>
              </a:spcBef>
              <a:spcAft>
                <a:spcPts val="0"/>
              </a:spcAft>
              <a:buClr>
                <a:schemeClr val="dk1"/>
              </a:buClr>
              <a:buSzPts val="1500"/>
              <a:buNone/>
            </a:pPr>
            <a:r>
              <a:t/>
            </a:r>
            <a:endParaRPr sz="1500">
              <a:latin typeface="Cambria"/>
              <a:ea typeface="Cambria"/>
              <a:cs typeface="Cambria"/>
              <a:sym typeface="Cambria"/>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void disp(XYZ obj)</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cout&lt;&lt;obj.num&lt;&lt;endl;</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cout&lt;&lt;obj.ch&lt;&lt;endl;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int main()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XYZ obj;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disp(obj); </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return 0;</a:t>
            </a:r>
            <a:endParaRPr/>
          </a:p>
          <a:p>
            <a:pPr indent="-342900" lvl="0" marL="342900" rtl="0" algn="l">
              <a:lnSpc>
                <a:spcPct val="51000"/>
              </a:lnSpc>
              <a:spcBef>
                <a:spcPts val="300"/>
              </a:spcBef>
              <a:spcAft>
                <a:spcPts val="0"/>
              </a:spcAft>
              <a:buClr>
                <a:schemeClr val="dk1"/>
              </a:buClr>
              <a:buSzPts val="1500"/>
              <a:buNone/>
            </a:pPr>
            <a:r>
              <a:rPr lang="en-US" sz="1500">
                <a:latin typeface="Cambria"/>
                <a:ea typeface="Cambria"/>
                <a:cs typeface="Cambria"/>
                <a:sym typeface="Cambria"/>
              </a:rPr>
              <a:t> }</a:t>
            </a:r>
            <a:endParaRPr/>
          </a:p>
          <a:p>
            <a:pPr indent="-247650" lvl="0" marL="342900" rtl="0" algn="l">
              <a:spcBef>
                <a:spcPts val="300"/>
              </a:spcBef>
              <a:spcAft>
                <a:spcPts val="0"/>
              </a:spcAft>
              <a:buClr>
                <a:schemeClr val="dk1"/>
              </a:buClr>
              <a:buSzPts val="1500"/>
              <a:buNone/>
            </a:pPr>
            <a:r>
              <a:t/>
            </a:r>
            <a:endParaRPr sz="1500"/>
          </a:p>
        </p:txBody>
      </p:sp>
      <p:sp>
        <p:nvSpPr>
          <p:cNvPr id="1453" name="Google Shape;1453;p144"/>
          <p:cNvSpPr txBox="1"/>
          <p:nvPr>
            <p:ph idx="12" type="sldNum"/>
          </p:nvPr>
        </p:nvSpPr>
        <p:spPr>
          <a:xfrm>
            <a:off x="4914900" y="5693018"/>
            <a:ext cx="1600200" cy="136832"/>
          </a:xfrm>
          <a:prstGeom prst="rect">
            <a:avLst/>
          </a:prstGeom>
          <a:noFill/>
          <a:ln>
            <a:noFill/>
          </a:ln>
        </p:spPr>
        <p:txBody>
          <a:bodyPr anchorCtr="0" anchor="ctr" bIns="0" lIns="0" spcFirstLastPara="1" rIns="0" wrap="square" tIns="0">
            <a:spAutoFit/>
          </a:bodyPr>
          <a:lstStyle/>
          <a:p>
            <a:pPr indent="0" lvl="0" marL="46880" rtl="0" algn="r">
              <a:lnSpc>
                <a:spcPct val="81083"/>
              </a:lnSpc>
              <a:spcBef>
                <a:spcPts val="0"/>
              </a:spcBef>
              <a:spcAft>
                <a:spcPts val="0"/>
              </a:spcAft>
              <a:buNone/>
            </a:pPr>
            <a:fld id="{00000000-1234-1234-1234-123412341234}" type="slidenum">
              <a:rPr lang="en-US"/>
              <a:t>‹#›</a:t>
            </a:fld>
            <a:endParaRPr/>
          </a:p>
        </p:txBody>
      </p:sp>
      <p:sp>
        <p:nvSpPr>
          <p:cNvPr id="1454" name="Google Shape;1454;p144"/>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55" name="Google Shape;1455;p144"/>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456" name="Google Shape;1456;p144"/>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457" name="Google Shape;1457;p144"/>
          <p:cNvPicPr preferRelativeResize="0"/>
          <p:nvPr/>
        </p:nvPicPr>
        <p:blipFill rotWithShape="1">
          <a:blip r:embed="rId3">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145"/>
          <p:cNvSpPr txBox="1"/>
          <p:nvPr>
            <p:ph type="title"/>
          </p:nvPr>
        </p:nvSpPr>
        <p:spPr>
          <a:xfrm>
            <a:off x="628650" y="1200150"/>
            <a:ext cx="7886700"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Cambria"/>
              <a:buNone/>
            </a:pPr>
            <a:r>
              <a:rPr b="1" lang="en-US" sz="3000">
                <a:latin typeface="Cambria"/>
                <a:ea typeface="Cambria"/>
                <a:cs typeface="Cambria"/>
                <a:sym typeface="Cambria"/>
              </a:rPr>
              <a:t>Inline Function</a:t>
            </a:r>
            <a:endParaRPr/>
          </a:p>
        </p:txBody>
      </p:sp>
      <p:sp>
        <p:nvSpPr>
          <p:cNvPr id="1463" name="Google Shape;1463;p1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650"/>
              <a:buChar char="•"/>
            </a:pPr>
            <a:r>
              <a:rPr lang="en-US" sz="1650">
                <a:latin typeface="Cambria"/>
                <a:ea typeface="Cambria"/>
                <a:cs typeface="Cambria"/>
                <a:sym typeface="Cambria"/>
              </a:rPr>
              <a:t>C++ provides an inline functions to reduce the function call overhead.</a:t>
            </a:r>
            <a:endParaRPr/>
          </a:p>
          <a:p>
            <a:pPr indent="-238125" lvl="0" marL="342900" rtl="0" algn="just">
              <a:spcBef>
                <a:spcPts val="330"/>
              </a:spcBef>
              <a:spcAft>
                <a:spcPts val="0"/>
              </a:spcAft>
              <a:buClr>
                <a:schemeClr val="dk1"/>
              </a:buClr>
              <a:buSzPts val="1650"/>
              <a:buNone/>
            </a:pPr>
            <a:r>
              <a:t/>
            </a:r>
            <a:endParaRPr sz="1650">
              <a:latin typeface="Cambria"/>
              <a:ea typeface="Cambria"/>
              <a:cs typeface="Cambria"/>
              <a:sym typeface="Cambria"/>
            </a:endParaRPr>
          </a:p>
          <a:p>
            <a:pPr indent="-342900" lvl="0" marL="342900" rtl="0" algn="just">
              <a:spcBef>
                <a:spcPts val="330"/>
              </a:spcBef>
              <a:spcAft>
                <a:spcPts val="0"/>
              </a:spcAft>
              <a:buClr>
                <a:schemeClr val="dk1"/>
              </a:buClr>
              <a:buSzPts val="1650"/>
              <a:buChar char="•"/>
            </a:pPr>
            <a:r>
              <a:rPr lang="en-US" sz="1650">
                <a:latin typeface="Cambria"/>
                <a:ea typeface="Cambria"/>
                <a:cs typeface="Cambria"/>
                <a:sym typeface="Cambria"/>
              </a:rPr>
              <a:t> Inline function is a function that is expanded in line when it is called.</a:t>
            </a:r>
            <a:endParaRPr/>
          </a:p>
          <a:p>
            <a:pPr indent="-238125" lvl="0" marL="342900" rtl="0" algn="just">
              <a:spcBef>
                <a:spcPts val="330"/>
              </a:spcBef>
              <a:spcAft>
                <a:spcPts val="0"/>
              </a:spcAft>
              <a:buClr>
                <a:schemeClr val="dk1"/>
              </a:buClr>
              <a:buSzPts val="1650"/>
              <a:buNone/>
            </a:pPr>
            <a:r>
              <a:t/>
            </a:r>
            <a:endParaRPr sz="1650">
              <a:latin typeface="Cambria"/>
              <a:ea typeface="Cambria"/>
              <a:cs typeface="Cambria"/>
              <a:sym typeface="Cambria"/>
            </a:endParaRPr>
          </a:p>
          <a:p>
            <a:pPr indent="-342900" lvl="0" marL="342900" rtl="0" algn="just">
              <a:spcBef>
                <a:spcPts val="330"/>
              </a:spcBef>
              <a:spcAft>
                <a:spcPts val="0"/>
              </a:spcAft>
              <a:buClr>
                <a:schemeClr val="dk1"/>
              </a:buClr>
              <a:buSzPts val="1650"/>
              <a:buChar char="•"/>
            </a:pPr>
            <a:r>
              <a:rPr lang="en-US" sz="1650">
                <a:latin typeface="Cambria"/>
                <a:ea typeface="Cambria"/>
                <a:cs typeface="Cambria"/>
                <a:sym typeface="Cambria"/>
              </a:rPr>
              <a:t>When the inline function is called whole code of the inline function gets inserted or substituted at the point of inline function call. This substitution is performed by the C++ compiler at compile time. </a:t>
            </a:r>
            <a:endParaRPr/>
          </a:p>
          <a:p>
            <a:pPr indent="-238125" lvl="0" marL="342900" rtl="0" algn="just">
              <a:spcBef>
                <a:spcPts val="330"/>
              </a:spcBef>
              <a:spcAft>
                <a:spcPts val="0"/>
              </a:spcAft>
              <a:buClr>
                <a:schemeClr val="dk1"/>
              </a:buClr>
              <a:buSzPts val="1650"/>
              <a:buNone/>
            </a:pPr>
            <a:r>
              <a:t/>
            </a:r>
            <a:endParaRPr sz="1650">
              <a:latin typeface="Cambria"/>
              <a:ea typeface="Cambria"/>
              <a:cs typeface="Cambria"/>
              <a:sym typeface="Cambria"/>
            </a:endParaRPr>
          </a:p>
          <a:p>
            <a:pPr indent="-342900" lvl="0" marL="342900" rtl="0" algn="just">
              <a:spcBef>
                <a:spcPts val="330"/>
              </a:spcBef>
              <a:spcAft>
                <a:spcPts val="0"/>
              </a:spcAft>
              <a:buClr>
                <a:schemeClr val="dk1"/>
              </a:buClr>
              <a:buSzPts val="1650"/>
              <a:buChar char="•"/>
            </a:pPr>
            <a:r>
              <a:rPr lang="en-US" sz="1650">
                <a:latin typeface="Cambria"/>
                <a:ea typeface="Cambria"/>
                <a:cs typeface="Cambria"/>
                <a:sym typeface="Cambria"/>
              </a:rPr>
              <a:t>Inline function may increase efficiency if it is small.</a:t>
            </a:r>
            <a:endParaRPr/>
          </a:p>
        </p:txBody>
      </p:sp>
      <p:sp>
        <p:nvSpPr>
          <p:cNvPr id="1464" name="Google Shape;1464;p145"/>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65" name="Google Shape;1465;p145"/>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466" name="Google Shape;1466;p145"/>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467" name="Google Shape;1467;p145"/>
          <p:cNvPicPr preferRelativeResize="0"/>
          <p:nvPr/>
        </p:nvPicPr>
        <p:blipFill rotWithShape="1">
          <a:blip r:embed="rId3">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1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Cambria"/>
              <a:buNone/>
            </a:pPr>
            <a:r>
              <a:rPr b="1" lang="en-US" sz="3000">
                <a:latin typeface="Cambria"/>
                <a:ea typeface="Cambria"/>
                <a:cs typeface="Cambria"/>
                <a:sym typeface="Cambria"/>
              </a:rPr>
              <a:t>Inline Function - Example</a:t>
            </a:r>
            <a:endParaRPr/>
          </a:p>
        </p:txBody>
      </p:sp>
      <p:pic>
        <p:nvPicPr>
          <p:cNvPr descr="inline-functions-in-c.jpg" id="1473" name="Google Shape;1473;p146"/>
          <p:cNvPicPr preferRelativeResize="0"/>
          <p:nvPr>
            <p:ph idx="1" type="body"/>
          </p:nvPr>
        </p:nvPicPr>
        <p:blipFill rotWithShape="1">
          <a:blip r:embed="rId3">
            <a:alphaModFix/>
          </a:blip>
          <a:srcRect b="0" l="0" r="0" t="0"/>
          <a:stretch/>
        </p:blipFill>
        <p:spPr>
          <a:xfrm>
            <a:off x="1678781" y="2140148"/>
            <a:ext cx="5786438" cy="3228975"/>
          </a:xfrm>
          <a:prstGeom prst="rect">
            <a:avLst/>
          </a:prstGeom>
          <a:noFill/>
          <a:ln>
            <a:noFill/>
          </a:ln>
        </p:spPr>
      </p:pic>
      <p:sp>
        <p:nvSpPr>
          <p:cNvPr id="1474" name="Google Shape;1474;p146"/>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75" name="Google Shape;1475;p146"/>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476" name="Google Shape;1476;p146"/>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477" name="Google Shape;1477;p146"/>
          <p:cNvPicPr preferRelativeResize="0"/>
          <p:nvPr/>
        </p:nvPicPr>
        <p:blipFill rotWithShape="1">
          <a:blip r:embed="rId4">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147"/>
          <p:cNvSpPr/>
          <p:nvPr/>
        </p:nvSpPr>
        <p:spPr>
          <a:xfrm>
            <a:off x="1143000" y="13144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83" name="Google Shape;1483;p147"/>
          <p:cNvSpPr/>
          <p:nvPr/>
        </p:nvSpPr>
        <p:spPr>
          <a:xfrm>
            <a:off x="1143000" y="14058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484" name="Google Shape;1484;p147"/>
          <p:cNvSpPr/>
          <p:nvPr/>
        </p:nvSpPr>
        <p:spPr>
          <a:xfrm>
            <a:off x="4914900" y="12001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485" name="Google Shape;1485;p147"/>
          <p:cNvPicPr preferRelativeResize="0"/>
          <p:nvPr/>
        </p:nvPicPr>
        <p:blipFill rotWithShape="1">
          <a:blip r:embed="rId3">
            <a:alphaModFix/>
          </a:blip>
          <a:srcRect b="0" l="0" r="0" t="0"/>
          <a:stretch/>
        </p:blipFill>
        <p:spPr>
          <a:xfrm>
            <a:off x="4857750" y="1200150"/>
            <a:ext cx="914400" cy="400050"/>
          </a:xfrm>
          <a:prstGeom prst="rect">
            <a:avLst/>
          </a:prstGeom>
          <a:noFill/>
          <a:ln>
            <a:noFill/>
          </a:ln>
        </p:spPr>
      </p:pic>
      <p:sp>
        <p:nvSpPr>
          <p:cNvPr id="1486" name="Google Shape;1486;p147"/>
          <p:cNvSpPr txBox="1"/>
          <p:nvPr>
            <p:ph type="title"/>
          </p:nvPr>
        </p:nvSpPr>
        <p:spPr>
          <a:xfrm>
            <a:off x="628650" y="1314450"/>
            <a:ext cx="7886700" cy="81081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mbria"/>
              <a:buNone/>
            </a:pPr>
            <a:br>
              <a:rPr b="1" lang="en-US" sz="3000">
                <a:latin typeface="Cambria"/>
                <a:ea typeface="Cambria"/>
                <a:cs typeface="Cambria"/>
                <a:sym typeface="Cambria"/>
              </a:rPr>
            </a:br>
            <a:r>
              <a:rPr b="1" lang="en-US" sz="3000">
                <a:latin typeface="Cambria"/>
                <a:ea typeface="Cambria"/>
                <a:cs typeface="Cambria"/>
                <a:sym typeface="Cambria"/>
              </a:rPr>
              <a:t>Inline </a:t>
            </a:r>
            <a:r>
              <a:rPr b="1" lang="en-US">
                <a:latin typeface="Cambria"/>
                <a:ea typeface="Cambria"/>
                <a:cs typeface="Cambria"/>
                <a:sym typeface="Cambria"/>
              </a:rPr>
              <a:t>Function</a:t>
            </a:r>
            <a:r>
              <a:rPr b="1" lang="en-US" sz="3000">
                <a:latin typeface="Cambria"/>
                <a:ea typeface="Cambria"/>
                <a:cs typeface="Cambria"/>
                <a:sym typeface="Cambria"/>
              </a:rPr>
              <a:t> - Example</a:t>
            </a:r>
            <a:endParaRPr sz="3000"/>
          </a:p>
        </p:txBody>
      </p:sp>
      <p:sp>
        <p:nvSpPr>
          <p:cNvPr id="1487" name="Google Shape;1487;p147"/>
          <p:cNvSpPr txBox="1"/>
          <p:nvPr>
            <p:ph idx="1" type="body"/>
          </p:nvPr>
        </p:nvSpPr>
        <p:spPr>
          <a:xfrm>
            <a:off x="527539" y="2226469"/>
            <a:ext cx="4677508" cy="36160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500"/>
              <a:buNone/>
            </a:pPr>
            <a:r>
              <a:rPr lang="en-US" sz="1500">
                <a:latin typeface="Cambria"/>
                <a:ea typeface="Cambria"/>
                <a:cs typeface="Cambria"/>
                <a:sym typeface="Cambria"/>
              </a:rPr>
              <a:t>include &lt;iostream&gt; </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using namespace std; </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inline int Max(int x, int y) { </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return (x &gt; y)? x : y;</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 } </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 Main function for the program</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 int main() { </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cout &lt;&lt; "Max (20,10): " &lt;&lt; Max(20,10) &lt;&lt; endl; </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cout &lt;&lt; "Max (0,200): " &lt;&lt; Max(0,200) &lt;&lt; endl; </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cout &lt;&lt; "Max (100,1010): " &lt;&lt; Max(100,1010) &lt;&lt; endl;</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 return 0;</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 }</a:t>
            </a:r>
            <a:endParaRPr/>
          </a:p>
        </p:txBody>
      </p:sp>
      <p:sp>
        <p:nvSpPr>
          <p:cNvPr id="1488" name="Google Shape;1488;p147"/>
          <p:cNvSpPr txBox="1"/>
          <p:nvPr>
            <p:ph idx="2" type="body"/>
          </p:nvPr>
        </p:nvSpPr>
        <p:spPr>
          <a:xfrm>
            <a:off x="5314950" y="2226469"/>
            <a:ext cx="3200400" cy="326350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500"/>
              <a:buNone/>
            </a:pPr>
            <a:r>
              <a:rPr b="1" lang="en-US" sz="1500">
                <a:latin typeface="Cambria"/>
                <a:ea typeface="Cambria"/>
                <a:cs typeface="Cambria"/>
                <a:sym typeface="Cambria"/>
              </a:rPr>
              <a:t>Output:</a:t>
            </a:r>
            <a:endParaRPr/>
          </a:p>
          <a:p>
            <a:pPr indent="0" lvl="0" marL="0" rtl="0" algn="l">
              <a:spcBef>
                <a:spcPts val="300"/>
              </a:spcBef>
              <a:spcAft>
                <a:spcPts val="0"/>
              </a:spcAft>
              <a:buClr>
                <a:schemeClr val="dk1"/>
              </a:buClr>
              <a:buSzPts val="1500"/>
              <a:buNone/>
            </a:pPr>
            <a:r>
              <a:t/>
            </a:r>
            <a:endParaRPr b="1" sz="1500">
              <a:latin typeface="Cambria"/>
              <a:ea typeface="Cambria"/>
              <a:cs typeface="Cambria"/>
              <a:sym typeface="Cambria"/>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Max (20,10): 20 </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Max (0,200): 200 </a:t>
            </a:r>
            <a:endParaRPr/>
          </a:p>
          <a:p>
            <a:pPr indent="0" lvl="0" marL="0" rtl="0" algn="l">
              <a:spcBef>
                <a:spcPts val="300"/>
              </a:spcBef>
              <a:spcAft>
                <a:spcPts val="0"/>
              </a:spcAft>
              <a:buClr>
                <a:schemeClr val="dk1"/>
              </a:buClr>
              <a:buSzPts val="1500"/>
              <a:buNone/>
            </a:pPr>
            <a:r>
              <a:rPr lang="en-US" sz="1500">
                <a:latin typeface="Cambria"/>
                <a:ea typeface="Cambria"/>
                <a:cs typeface="Cambria"/>
                <a:sym typeface="Cambria"/>
              </a:rPr>
              <a:t>Max (100,1010): 1010</a:t>
            </a:r>
            <a:endParaRPr sz="1500">
              <a:latin typeface="Cambria"/>
              <a:ea typeface="Cambria"/>
              <a:cs typeface="Cambria"/>
              <a:sym typeface="Cambria"/>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48"/>
          <p:cNvSpPr/>
          <p:nvPr/>
        </p:nvSpPr>
        <p:spPr>
          <a:xfrm>
            <a:off x="1143000" y="13144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94" name="Google Shape;1494;p148"/>
          <p:cNvSpPr/>
          <p:nvPr/>
        </p:nvSpPr>
        <p:spPr>
          <a:xfrm>
            <a:off x="1143000" y="14058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495" name="Google Shape;1495;p148"/>
          <p:cNvSpPr/>
          <p:nvPr/>
        </p:nvSpPr>
        <p:spPr>
          <a:xfrm>
            <a:off x="4914900" y="12001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496" name="Google Shape;1496;p148"/>
          <p:cNvPicPr preferRelativeResize="0"/>
          <p:nvPr/>
        </p:nvPicPr>
        <p:blipFill rotWithShape="1">
          <a:blip r:embed="rId3">
            <a:alphaModFix/>
          </a:blip>
          <a:srcRect b="0" l="0" r="0" t="0"/>
          <a:stretch/>
        </p:blipFill>
        <p:spPr>
          <a:xfrm>
            <a:off x="4857750" y="1200150"/>
            <a:ext cx="914400" cy="400050"/>
          </a:xfrm>
          <a:prstGeom prst="rect">
            <a:avLst/>
          </a:prstGeom>
          <a:noFill/>
          <a:ln>
            <a:noFill/>
          </a:ln>
        </p:spPr>
      </p:pic>
      <p:sp>
        <p:nvSpPr>
          <p:cNvPr id="1497" name="Google Shape;1497;p148"/>
          <p:cNvSpPr/>
          <p:nvPr/>
        </p:nvSpPr>
        <p:spPr>
          <a:xfrm>
            <a:off x="2286000" y="2286001"/>
            <a:ext cx="4343400" cy="20313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Session 12</a:t>
            </a:r>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Topic : UML use case Diagram, use case, Scenario, Use case Diagram objects and relations</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149"/>
          <p:cNvSpPr/>
          <p:nvPr/>
        </p:nvSpPr>
        <p:spPr>
          <a:xfrm>
            <a:off x="1655676" y="2402887"/>
            <a:ext cx="6115050" cy="240386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u="sng">
                <a:solidFill>
                  <a:srgbClr val="FF0000"/>
                </a:solidFill>
                <a:latin typeface="Calibri"/>
                <a:ea typeface="Calibri"/>
                <a:cs typeface="Calibri"/>
                <a:sym typeface="Calibri"/>
              </a:rPr>
              <a:t>USECASE DIAGRAM</a:t>
            </a:r>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 case diagrams give us that capability. </a:t>
            </a:r>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 case diagrams are used to depict the context of the system to be built and the functionality provided by that system. </a:t>
            </a:r>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They depict who (or what) interacts with the system. They show what the outside world wants the system to do.</a:t>
            </a:r>
            <a:endParaRPr/>
          </a:p>
        </p:txBody>
      </p:sp>
      <p:sp>
        <p:nvSpPr>
          <p:cNvPr id="1503" name="Google Shape;1503;p149"/>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04" name="Google Shape;1504;p149"/>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05" name="Google Shape;1505;p149"/>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06" name="Google Shape;1506;p149"/>
          <p:cNvPicPr preferRelativeResize="0"/>
          <p:nvPr/>
        </p:nvPicPr>
        <p:blipFill rotWithShape="1">
          <a:blip r:embed="rId3">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150"/>
          <p:cNvSpPr txBox="1"/>
          <p:nvPr/>
        </p:nvSpPr>
        <p:spPr>
          <a:xfrm>
            <a:off x="1709682" y="1988410"/>
            <a:ext cx="5886450" cy="19620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NOTATIONS</a:t>
            </a:r>
            <a:endParaRPr/>
          </a:p>
          <a:p>
            <a:pPr indent="-257175" lvl="0" marL="25717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Actors are entities that interface with the system. </a:t>
            </a:r>
            <a:endParaRPr/>
          </a:p>
          <a:p>
            <a:pPr indent="-257175" lvl="0" marL="25717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They can be people or other systems.</a:t>
            </a:r>
            <a:endParaRPr/>
          </a:p>
          <a:p>
            <a:pPr indent="-257175" lvl="0" marL="25717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Actors, which are external to the system they are using, are depicted as stylized stick figures.</a:t>
            </a:r>
            <a:endParaRPr/>
          </a:p>
          <a:p>
            <a:pPr indent="0" lvl="0" marL="0" marR="0" rtl="0" algn="just">
              <a:spcBef>
                <a:spcPts val="0"/>
              </a:spcBef>
              <a:spcAft>
                <a:spcPts val="0"/>
              </a:spcAft>
              <a:buNone/>
            </a:pPr>
            <a:r>
              <a:t/>
            </a:r>
            <a:endParaRPr b="1" sz="1800">
              <a:solidFill>
                <a:srgbClr val="FF0000"/>
              </a:solidFill>
              <a:latin typeface="Calibri"/>
              <a:ea typeface="Calibri"/>
              <a:cs typeface="Calibri"/>
              <a:sym typeface="Calibri"/>
            </a:endParaRPr>
          </a:p>
          <a:p>
            <a:pPr indent="-128588" lvl="0" marL="214313" marR="0" rtl="0" algn="just">
              <a:spcBef>
                <a:spcPts val="0"/>
              </a:spcBef>
              <a:spcAft>
                <a:spcPts val="0"/>
              </a:spcAft>
              <a:buClr>
                <a:schemeClr val="dk1"/>
              </a:buClr>
              <a:buSzPts val="1350"/>
              <a:buFont typeface="Arial"/>
              <a:buNone/>
            </a:pPr>
            <a:r>
              <a:t/>
            </a:r>
            <a:endParaRPr sz="1350">
              <a:solidFill>
                <a:schemeClr val="dk1"/>
              </a:solidFill>
              <a:latin typeface="Calibri"/>
              <a:ea typeface="Calibri"/>
              <a:cs typeface="Calibri"/>
              <a:sym typeface="Calibri"/>
            </a:endParaRPr>
          </a:p>
        </p:txBody>
      </p:sp>
      <p:pic>
        <p:nvPicPr>
          <p:cNvPr id="1512" name="Google Shape;1512;p150"/>
          <p:cNvPicPr preferRelativeResize="0"/>
          <p:nvPr/>
        </p:nvPicPr>
        <p:blipFill rotWithShape="1">
          <a:blip r:embed="rId3">
            <a:alphaModFix/>
          </a:blip>
          <a:srcRect b="0" l="0" r="0" t="0"/>
          <a:stretch/>
        </p:blipFill>
        <p:spPr>
          <a:xfrm>
            <a:off x="2971800" y="3690051"/>
            <a:ext cx="2343150" cy="1139911"/>
          </a:xfrm>
          <a:prstGeom prst="rect">
            <a:avLst/>
          </a:prstGeom>
          <a:noFill/>
          <a:ln>
            <a:noFill/>
          </a:ln>
        </p:spPr>
      </p:pic>
      <p:sp>
        <p:nvSpPr>
          <p:cNvPr id="1513" name="Google Shape;1513;p150"/>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14" name="Google Shape;1514;p150"/>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15" name="Google Shape;1515;p150"/>
          <p:cNvSpPr/>
          <p:nvPr/>
        </p:nvSpPr>
        <p:spPr>
          <a:xfrm>
            <a:off x="4857750" y="8953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16" name="Google Shape;1516;p150"/>
          <p:cNvPicPr preferRelativeResize="0"/>
          <p:nvPr/>
        </p:nvPicPr>
        <p:blipFill rotWithShape="1">
          <a:blip r:embed="rId4">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pic>
        <p:nvPicPr>
          <p:cNvPr id="1521" name="Google Shape;1521;p151"/>
          <p:cNvPicPr preferRelativeResize="0"/>
          <p:nvPr/>
        </p:nvPicPr>
        <p:blipFill rotWithShape="1">
          <a:blip r:embed="rId3">
            <a:alphaModFix/>
          </a:blip>
          <a:srcRect b="0" l="0" r="0" t="0"/>
          <a:stretch/>
        </p:blipFill>
        <p:spPr>
          <a:xfrm>
            <a:off x="2286000" y="1428750"/>
            <a:ext cx="4972050" cy="4000500"/>
          </a:xfrm>
          <a:prstGeom prst="rect">
            <a:avLst/>
          </a:prstGeom>
          <a:noFill/>
          <a:ln>
            <a:noFill/>
          </a:ln>
        </p:spPr>
      </p:pic>
      <p:sp>
        <p:nvSpPr>
          <p:cNvPr id="1522" name="Google Shape;1522;p151"/>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23" name="Google Shape;1523;p151"/>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24" name="Google Shape;1524;p151"/>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25" name="Google Shape;1525;p151"/>
          <p:cNvPicPr preferRelativeResize="0"/>
          <p:nvPr/>
        </p:nvPicPr>
        <p:blipFill rotWithShape="1">
          <a:blip r:embed="rId4">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pic>
        <p:nvPicPr>
          <p:cNvPr id="1530" name="Google Shape;1530;p152"/>
          <p:cNvPicPr preferRelativeResize="0"/>
          <p:nvPr/>
        </p:nvPicPr>
        <p:blipFill rotWithShape="1">
          <a:blip r:embed="rId3">
            <a:alphaModFix/>
          </a:blip>
          <a:srcRect b="0" l="0" r="0" t="0"/>
          <a:stretch/>
        </p:blipFill>
        <p:spPr>
          <a:xfrm>
            <a:off x="1817694" y="1430779"/>
            <a:ext cx="5029200" cy="4484585"/>
          </a:xfrm>
          <a:prstGeom prst="rect">
            <a:avLst/>
          </a:prstGeom>
          <a:noFill/>
          <a:ln>
            <a:noFill/>
          </a:ln>
        </p:spPr>
      </p:pic>
      <p:sp>
        <p:nvSpPr>
          <p:cNvPr id="1531" name="Google Shape;1531;p152"/>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32" name="Google Shape;1532;p152"/>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33" name="Google Shape;1533;p152"/>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34" name="Google Shape;1534;p152"/>
          <p:cNvPicPr preferRelativeResize="0"/>
          <p:nvPr/>
        </p:nvPicPr>
        <p:blipFill rotWithShape="1">
          <a:blip r:embed="rId4">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153"/>
          <p:cNvSpPr/>
          <p:nvPr/>
        </p:nvSpPr>
        <p:spPr>
          <a:xfrm>
            <a:off x="1371600" y="1178230"/>
            <a:ext cx="61722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Relationship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Two relationships used primarily for organizing use case models are both powerful </a:t>
            </a:r>
            <a:endParaRPr/>
          </a:p>
          <a:p>
            <a:pPr indent="-257175" lvl="0" marL="257175" marR="0" rtl="0" algn="l">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«include» relationship</a:t>
            </a:r>
            <a:endParaRPr/>
          </a:p>
          <a:p>
            <a:pPr indent="-257175" lvl="0" marL="257175" marR="0" rtl="0" algn="l">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 «extend» relationship</a:t>
            </a:r>
            <a:endParaRPr/>
          </a:p>
          <a:p>
            <a:pPr indent="-142875" lvl="0" marL="257175" marR="0" rtl="0" algn="l">
              <a:spcBef>
                <a:spcPts val="0"/>
              </a:spcBef>
              <a:spcAft>
                <a:spcPts val="0"/>
              </a:spcAft>
              <a:buClr>
                <a:schemeClr val="dk1"/>
              </a:buClr>
              <a:buSzPts val="1800"/>
              <a:buFont typeface="Arial"/>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p:txBody>
      </p:sp>
      <p:sp>
        <p:nvSpPr>
          <p:cNvPr id="1540" name="Google Shape;1540;p153"/>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41" name="Google Shape;1541;p153"/>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42" name="Google Shape;1542;p153"/>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43" name="Google Shape;1543;p153"/>
          <p:cNvPicPr preferRelativeResize="0"/>
          <p:nvPr/>
        </p:nvPicPr>
        <p:blipFill rotWithShape="1">
          <a:blip r:embed="rId3">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8"/>
          <p:cNvPicPr preferRelativeResize="0"/>
          <p:nvPr/>
        </p:nvPicPr>
        <p:blipFill rotWithShape="1">
          <a:blip r:embed="rId3">
            <a:alphaModFix/>
          </a:blip>
          <a:srcRect b="0" l="0" r="0" t="0"/>
          <a:stretch/>
        </p:blipFill>
        <p:spPr>
          <a:xfrm>
            <a:off x="97752" y="1828800"/>
            <a:ext cx="8870365" cy="4176464"/>
          </a:xfrm>
          <a:prstGeom prst="rect">
            <a:avLst/>
          </a:prstGeom>
          <a:noFill/>
          <a:ln>
            <a:noFill/>
          </a:ln>
        </p:spPr>
      </p:pic>
      <p:sp>
        <p:nvSpPr>
          <p:cNvPr id="199" name="Google Shape;199;p28"/>
          <p:cNvSpPr txBox="1"/>
          <p:nvPr/>
        </p:nvSpPr>
        <p:spPr>
          <a:xfrm>
            <a:off x="2895600" y="1240396"/>
            <a:ext cx="35823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The main difference</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pic>
        <p:nvPicPr>
          <p:cNvPr id="1548" name="Google Shape;1548;p154"/>
          <p:cNvPicPr preferRelativeResize="0"/>
          <p:nvPr/>
        </p:nvPicPr>
        <p:blipFill rotWithShape="1">
          <a:blip r:embed="rId3">
            <a:alphaModFix/>
          </a:blip>
          <a:srcRect b="0" l="0" r="0" t="0"/>
          <a:stretch/>
        </p:blipFill>
        <p:spPr>
          <a:xfrm>
            <a:off x="1943100" y="1632348"/>
            <a:ext cx="5200650" cy="3854053"/>
          </a:xfrm>
          <a:prstGeom prst="rect">
            <a:avLst/>
          </a:prstGeom>
          <a:noFill/>
          <a:ln>
            <a:noFill/>
          </a:ln>
        </p:spPr>
      </p:pic>
      <p:sp>
        <p:nvSpPr>
          <p:cNvPr id="1549" name="Google Shape;1549;p154"/>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50" name="Google Shape;1550;p154"/>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51" name="Google Shape;1551;p154"/>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52" name="Google Shape;1552;p154"/>
          <p:cNvPicPr preferRelativeResize="0"/>
          <p:nvPr/>
        </p:nvPicPr>
        <p:blipFill rotWithShape="1">
          <a:blip r:embed="rId4">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55"/>
          <p:cNvSpPr/>
          <p:nvPr/>
        </p:nvSpPr>
        <p:spPr>
          <a:xfrm>
            <a:off x="1493658" y="1646803"/>
            <a:ext cx="6115050" cy="40658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«include» relationship</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our hydroponics example, we have an </a:t>
            </a:r>
            <a:r>
              <a:rPr i="1" lang="en-US" sz="1800">
                <a:solidFill>
                  <a:srgbClr val="FF0000"/>
                </a:solidFill>
                <a:latin typeface="Calibri"/>
                <a:ea typeface="Calibri"/>
                <a:cs typeface="Calibri"/>
                <a:sym typeface="Calibri"/>
              </a:rPr>
              <a:t>Update Crop Encyclopedia </a:t>
            </a:r>
            <a:r>
              <a:rPr lang="en-US" sz="1800">
                <a:solidFill>
                  <a:schemeClr val="dk1"/>
                </a:solidFill>
                <a:latin typeface="Calibri"/>
                <a:ea typeface="Calibri"/>
                <a:cs typeface="Calibri"/>
                <a:sym typeface="Calibri"/>
              </a:rPr>
              <a:t>use case. </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During analysis, we determine that the </a:t>
            </a:r>
            <a:r>
              <a:rPr i="1" lang="en-US" sz="1800">
                <a:solidFill>
                  <a:srgbClr val="FF0000"/>
                </a:solidFill>
                <a:latin typeface="Calibri"/>
                <a:ea typeface="Calibri"/>
                <a:cs typeface="Calibri"/>
                <a:sym typeface="Calibri"/>
              </a:rPr>
              <a:t>Nutritionist</a:t>
            </a:r>
            <a:r>
              <a:rPr lang="en-US" sz="1800">
                <a:solidFill>
                  <a:schemeClr val="dk1"/>
                </a:solidFill>
                <a:latin typeface="Calibri"/>
                <a:ea typeface="Calibri"/>
                <a:cs typeface="Calibri"/>
                <a:sym typeface="Calibri"/>
              </a:rPr>
              <a:t> actor using that use case will have to see what is in the crop encyclopedia prior to updating it. </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is why the </a:t>
            </a:r>
            <a:r>
              <a:rPr i="1" lang="en-US" sz="1800">
                <a:solidFill>
                  <a:srgbClr val="FF0000"/>
                </a:solidFill>
                <a:latin typeface="Calibri"/>
                <a:ea typeface="Calibri"/>
                <a:cs typeface="Calibri"/>
                <a:sym typeface="Calibri"/>
              </a:rPr>
              <a:t>Nutritionist</a:t>
            </a:r>
            <a:r>
              <a:rPr lang="en-US" sz="1800">
                <a:solidFill>
                  <a:schemeClr val="dk1"/>
                </a:solidFill>
                <a:latin typeface="Calibri"/>
                <a:ea typeface="Calibri"/>
                <a:cs typeface="Calibri"/>
                <a:sym typeface="Calibri"/>
              </a:rPr>
              <a:t> can invoke the View Reports use case. </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same is true for the </a:t>
            </a:r>
            <a:r>
              <a:rPr i="1" lang="en-US" sz="1800">
                <a:solidFill>
                  <a:srgbClr val="FF0000"/>
                </a:solidFill>
                <a:latin typeface="Calibri"/>
                <a:ea typeface="Calibri"/>
                <a:cs typeface="Calibri"/>
                <a:sym typeface="Calibri"/>
              </a:rPr>
              <a:t>Gardener</a:t>
            </a:r>
            <a:r>
              <a:rPr lang="en-US" sz="1800">
                <a:solidFill>
                  <a:schemeClr val="dk1"/>
                </a:solidFill>
                <a:latin typeface="Calibri"/>
                <a:ea typeface="Calibri"/>
                <a:cs typeface="Calibri"/>
                <a:sym typeface="Calibri"/>
              </a:rPr>
              <a:t> actor whenever invoking </a:t>
            </a:r>
            <a:r>
              <a:rPr i="1" lang="en-US" sz="1800">
                <a:solidFill>
                  <a:srgbClr val="FF0000"/>
                </a:solidFill>
                <a:latin typeface="Calibri"/>
                <a:ea typeface="Calibri"/>
                <a:cs typeface="Calibri"/>
                <a:sym typeface="Calibri"/>
              </a:rPr>
              <a:t>Maintain StorageTanks</a:t>
            </a:r>
            <a:r>
              <a:rPr lang="en-US" sz="1800">
                <a:solidFill>
                  <a:schemeClr val="dk1"/>
                </a:solidFill>
                <a:latin typeface="Calibri"/>
                <a:ea typeface="Calibri"/>
                <a:cs typeface="Calibri"/>
                <a:sym typeface="Calibri"/>
              </a:rPr>
              <a:t>. </a:t>
            </a:r>
            <a:endParaRPr/>
          </a:p>
        </p:txBody>
      </p:sp>
      <p:sp>
        <p:nvSpPr>
          <p:cNvPr id="1558" name="Google Shape;1558;p155"/>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59" name="Google Shape;1559;p155"/>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60" name="Google Shape;1560;p155"/>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61" name="Google Shape;1561;p155"/>
          <p:cNvPicPr preferRelativeResize="0"/>
          <p:nvPr/>
        </p:nvPicPr>
        <p:blipFill rotWithShape="1">
          <a:blip r:embed="rId3">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156"/>
          <p:cNvSpPr/>
          <p:nvPr/>
        </p:nvSpPr>
        <p:spPr>
          <a:xfrm>
            <a:off x="1314450" y="1028701"/>
            <a:ext cx="6686550" cy="4619854"/>
          </a:xfrm>
          <a:prstGeom prst="rect">
            <a:avLst/>
          </a:prstGeom>
          <a:noFill/>
          <a:ln>
            <a:noFill/>
          </a:ln>
        </p:spPr>
        <p:txBody>
          <a:bodyPr anchorCtr="0" anchor="t" bIns="45700" lIns="91425" spcFirstLastPara="1" rIns="91425" wrap="square" tIns="45700">
            <a:noAutofit/>
          </a:bodyPr>
          <a:lstStyle/>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Neither actor should be executing the use cases blindly. Therefore, the </a:t>
            </a:r>
            <a:r>
              <a:rPr i="1" lang="en-US" sz="1800">
                <a:solidFill>
                  <a:srgbClr val="FF0000"/>
                </a:solidFill>
                <a:latin typeface="Calibri"/>
                <a:ea typeface="Calibri"/>
                <a:cs typeface="Calibri"/>
                <a:sym typeface="Calibri"/>
              </a:rPr>
              <a:t>View Report </a:t>
            </a:r>
            <a:r>
              <a:rPr lang="en-US" sz="1800">
                <a:solidFill>
                  <a:schemeClr val="dk1"/>
                </a:solidFill>
                <a:latin typeface="Calibri"/>
                <a:ea typeface="Calibri"/>
                <a:cs typeface="Calibri"/>
                <a:sym typeface="Calibri"/>
              </a:rPr>
              <a:t>use case is a common functionality that both other use cases need. </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can be depicted on the use case model via an </a:t>
            </a:r>
            <a:r>
              <a:rPr i="1" lang="en-US" sz="1800">
                <a:solidFill>
                  <a:srgbClr val="FF0000"/>
                </a:solidFill>
                <a:latin typeface="Calibri"/>
                <a:ea typeface="Calibri"/>
                <a:cs typeface="Calibri"/>
                <a:sym typeface="Calibri"/>
              </a:rPr>
              <a:t>«include» relationship</a:t>
            </a:r>
            <a:r>
              <a:rPr lang="en-US" sz="1800">
                <a:solidFill>
                  <a:schemeClr val="dk1"/>
                </a:solidFill>
                <a:latin typeface="Calibri"/>
                <a:ea typeface="Calibri"/>
                <a:cs typeface="Calibri"/>
                <a:sym typeface="Calibri"/>
              </a:rPr>
              <a:t>, as shown in Figure.</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diagram states, for example, that the </a:t>
            </a:r>
            <a:r>
              <a:rPr i="1" lang="en-US" sz="1800">
                <a:solidFill>
                  <a:srgbClr val="FF0000"/>
                </a:solidFill>
                <a:latin typeface="Calibri"/>
                <a:ea typeface="Calibri"/>
                <a:cs typeface="Calibri"/>
                <a:sym typeface="Calibri"/>
              </a:rPr>
              <a:t>Update Crop Encyclopedia </a:t>
            </a:r>
            <a:r>
              <a:rPr lang="en-US" sz="1800">
                <a:solidFill>
                  <a:schemeClr val="dk1"/>
                </a:solidFill>
                <a:latin typeface="Calibri"/>
                <a:ea typeface="Calibri"/>
                <a:cs typeface="Calibri"/>
                <a:sym typeface="Calibri"/>
              </a:rPr>
              <a:t>usecase includes the View Reports use case. </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means that </a:t>
            </a:r>
            <a:r>
              <a:rPr i="1" lang="en-US" sz="1800">
                <a:solidFill>
                  <a:srgbClr val="FF0000"/>
                </a:solidFill>
                <a:latin typeface="Calibri"/>
                <a:ea typeface="Calibri"/>
                <a:cs typeface="Calibri"/>
                <a:sym typeface="Calibri"/>
              </a:rPr>
              <a:t>View Reports </a:t>
            </a:r>
            <a:r>
              <a:rPr lang="en-US" sz="1800">
                <a:solidFill>
                  <a:schemeClr val="dk1"/>
                </a:solidFill>
                <a:latin typeface="Calibri"/>
                <a:ea typeface="Calibri"/>
                <a:cs typeface="Calibri"/>
                <a:sym typeface="Calibri"/>
              </a:rPr>
              <a:t>must be executed when </a:t>
            </a:r>
            <a:r>
              <a:rPr i="1" lang="en-US" sz="1800">
                <a:solidFill>
                  <a:srgbClr val="FF0000"/>
                </a:solidFill>
                <a:latin typeface="Calibri"/>
                <a:ea typeface="Calibri"/>
                <a:cs typeface="Calibri"/>
                <a:sym typeface="Calibri"/>
              </a:rPr>
              <a:t>Update Crop Encyclopedia </a:t>
            </a:r>
            <a:r>
              <a:rPr lang="en-US" sz="1800">
                <a:solidFill>
                  <a:schemeClr val="dk1"/>
                </a:solidFill>
                <a:latin typeface="Calibri"/>
                <a:ea typeface="Calibri"/>
                <a:cs typeface="Calibri"/>
                <a:sym typeface="Calibri"/>
              </a:rPr>
              <a:t>is executed. </a:t>
            </a:r>
            <a:endParaRPr/>
          </a:p>
          <a:p>
            <a:pPr indent="-257175" lvl="0" marL="257175" marR="0" rtl="0" algn="just">
              <a:lnSpc>
                <a:spcPct val="150000"/>
              </a:lnSpc>
              <a:spcBef>
                <a:spcPts val="0"/>
              </a:spcBef>
              <a:spcAft>
                <a:spcPts val="0"/>
              </a:spcAft>
              <a:buClr>
                <a:srgbClr val="FF0000"/>
              </a:buClr>
              <a:buSzPts val="1800"/>
              <a:buFont typeface="Arial"/>
              <a:buChar char="•"/>
            </a:pPr>
            <a:r>
              <a:rPr i="1" lang="en-US" sz="1800">
                <a:solidFill>
                  <a:srgbClr val="FF0000"/>
                </a:solidFill>
                <a:latin typeface="Calibri"/>
                <a:ea typeface="Calibri"/>
                <a:cs typeface="Calibri"/>
                <a:sym typeface="Calibri"/>
              </a:rPr>
              <a:t>UpdateCrop Encyclopedia </a:t>
            </a:r>
            <a:r>
              <a:rPr lang="en-US" sz="1800">
                <a:solidFill>
                  <a:schemeClr val="dk1"/>
                </a:solidFill>
                <a:latin typeface="Calibri"/>
                <a:ea typeface="Calibri"/>
                <a:cs typeface="Calibri"/>
                <a:sym typeface="Calibri"/>
              </a:rPr>
              <a:t>would not be considered complete without View Reports.</a:t>
            </a:r>
            <a:endParaRPr sz="1800">
              <a:solidFill>
                <a:srgbClr val="FF0000"/>
              </a:solidFill>
              <a:latin typeface="Calibri"/>
              <a:ea typeface="Calibri"/>
              <a:cs typeface="Calibri"/>
              <a:sym typeface="Calibri"/>
            </a:endParaRPr>
          </a:p>
        </p:txBody>
      </p:sp>
      <p:sp>
        <p:nvSpPr>
          <p:cNvPr id="1567" name="Google Shape;1567;p156"/>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68" name="Google Shape;1568;p156"/>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69" name="Google Shape;1569;p156"/>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70" name="Google Shape;1570;p156"/>
          <p:cNvPicPr preferRelativeResize="0"/>
          <p:nvPr/>
        </p:nvPicPr>
        <p:blipFill rotWithShape="1">
          <a:blip r:embed="rId3">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157"/>
          <p:cNvSpPr/>
          <p:nvPr/>
        </p:nvSpPr>
        <p:spPr>
          <a:xfrm>
            <a:off x="1543051" y="1257301"/>
            <a:ext cx="242220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«extend» Relationships</a:t>
            </a:r>
            <a:endParaRPr/>
          </a:p>
          <a:p>
            <a:pPr indent="0" lvl="0" marL="0" marR="0" rtl="0" algn="l">
              <a:spcBef>
                <a:spcPts val="0"/>
              </a:spcBef>
              <a:spcAft>
                <a:spcPts val="0"/>
              </a:spcAft>
              <a:buNone/>
            </a:pPr>
            <a:r>
              <a:t/>
            </a:r>
            <a:endParaRPr sz="1800" u="sng">
              <a:solidFill>
                <a:srgbClr val="FF0000"/>
              </a:solidFill>
              <a:latin typeface="Calibri"/>
              <a:ea typeface="Calibri"/>
              <a:cs typeface="Calibri"/>
              <a:sym typeface="Calibri"/>
            </a:endParaRPr>
          </a:p>
        </p:txBody>
      </p:sp>
      <p:pic>
        <p:nvPicPr>
          <p:cNvPr id="1576" name="Google Shape;1576;p157"/>
          <p:cNvPicPr preferRelativeResize="0"/>
          <p:nvPr/>
        </p:nvPicPr>
        <p:blipFill rotWithShape="1">
          <a:blip r:embed="rId3">
            <a:alphaModFix/>
          </a:blip>
          <a:srcRect b="0" l="0" r="0" t="0"/>
          <a:stretch/>
        </p:blipFill>
        <p:spPr>
          <a:xfrm>
            <a:off x="2343150" y="1828800"/>
            <a:ext cx="4743450" cy="4000500"/>
          </a:xfrm>
          <a:prstGeom prst="rect">
            <a:avLst/>
          </a:prstGeom>
          <a:noFill/>
          <a:ln>
            <a:noFill/>
          </a:ln>
        </p:spPr>
      </p:pic>
      <p:sp>
        <p:nvSpPr>
          <p:cNvPr id="1577" name="Google Shape;1577;p157"/>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78" name="Google Shape;1578;p157"/>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79" name="Google Shape;1579;p157"/>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80" name="Google Shape;1580;p157"/>
          <p:cNvPicPr preferRelativeResize="0"/>
          <p:nvPr/>
        </p:nvPicPr>
        <p:blipFill rotWithShape="1">
          <a:blip r:embed="rId4">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158"/>
          <p:cNvSpPr/>
          <p:nvPr/>
        </p:nvSpPr>
        <p:spPr>
          <a:xfrm>
            <a:off x="1600200" y="1200150"/>
            <a:ext cx="6057900" cy="5035353"/>
          </a:xfrm>
          <a:prstGeom prst="rect">
            <a:avLst/>
          </a:prstGeom>
          <a:noFill/>
          <a:ln>
            <a:noFill/>
          </a:ln>
        </p:spPr>
        <p:txBody>
          <a:bodyPr anchorCtr="0" anchor="t" bIns="45700" lIns="91425" spcFirstLastPara="1" rIns="91425" wrap="square" tIns="45700">
            <a:noAutofit/>
          </a:bodyPr>
          <a:lstStyle/>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While developing your use cases, you may find that certain activities might be performed as part of the use case but are not mandatory for that use case to run successfully. </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our example, as the </a:t>
            </a:r>
            <a:r>
              <a:rPr i="1" lang="en-US" sz="1800">
                <a:solidFill>
                  <a:srgbClr val="FF0000"/>
                </a:solidFill>
                <a:latin typeface="Calibri"/>
                <a:ea typeface="Calibri"/>
                <a:cs typeface="Calibri"/>
                <a:sym typeface="Calibri"/>
              </a:rPr>
              <a:t>Gardener</a:t>
            </a:r>
            <a:r>
              <a:rPr lang="en-US" sz="1800">
                <a:solidFill>
                  <a:schemeClr val="dk1"/>
                </a:solidFill>
                <a:latin typeface="Calibri"/>
                <a:ea typeface="Calibri"/>
                <a:cs typeface="Calibri"/>
                <a:sym typeface="Calibri"/>
              </a:rPr>
              <a:t> actor executes the </a:t>
            </a:r>
            <a:r>
              <a:rPr i="1" lang="en-US" sz="1800">
                <a:solidFill>
                  <a:srgbClr val="FF0000"/>
                </a:solidFill>
                <a:latin typeface="Calibri"/>
                <a:ea typeface="Calibri"/>
                <a:cs typeface="Calibri"/>
                <a:sym typeface="Calibri"/>
              </a:rPr>
              <a:t>Manage Garden</a:t>
            </a:r>
            <a:r>
              <a:rPr lang="en-US" sz="1800">
                <a:solidFill>
                  <a:schemeClr val="dk1"/>
                </a:solidFill>
                <a:latin typeface="Calibri"/>
                <a:ea typeface="Calibri"/>
                <a:cs typeface="Calibri"/>
                <a:sym typeface="Calibri"/>
              </a:rPr>
              <a:t> use case, he or she may want to look at some reports. </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could be done by using the </a:t>
            </a:r>
            <a:r>
              <a:rPr i="1" lang="en-US" sz="1800">
                <a:solidFill>
                  <a:srgbClr val="FF0000"/>
                </a:solidFill>
                <a:latin typeface="Calibri"/>
                <a:ea typeface="Calibri"/>
                <a:cs typeface="Calibri"/>
                <a:sym typeface="Calibri"/>
              </a:rPr>
              <a:t>View Reports </a:t>
            </a:r>
            <a:r>
              <a:rPr lang="en-US" sz="1800">
                <a:solidFill>
                  <a:schemeClr val="dk1"/>
                </a:solidFill>
                <a:latin typeface="Calibri"/>
                <a:ea typeface="Calibri"/>
                <a:cs typeface="Calibri"/>
                <a:sym typeface="Calibri"/>
              </a:rPr>
              <a:t>use case.</a:t>
            </a:r>
            <a:endParaRPr/>
          </a:p>
          <a:p>
            <a:pPr indent="-257175" lvl="0" marL="257175"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However, </a:t>
            </a:r>
            <a:r>
              <a:rPr i="1" lang="en-US" sz="1800">
                <a:solidFill>
                  <a:srgbClr val="FF0000"/>
                </a:solidFill>
                <a:latin typeface="Calibri"/>
                <a:ea typeface="Calibri"/>
                <a:cs typeface="Calibri"/>
                <a:sym typeface="Calibri"/>
              </a:rPr>
              <a:t>View Reports </a:t>
            </a:r>
            <a:r>
              <a:rPr lang="en-US" sz="1800">
                <a:solidFill>
                  <a:schemeClr val="dk1"/>
                </a:solidFill>
                <a:latin typeface="Calibri"/>
                <a:ea typeface="Calibri"/>
                <a:cs typeface="Calibri"/>
                <a:sym typeface="Calibri"/>
              </a:rPr>
              <a:t>is not required when </a:t>
            </a:r>
            <a:r>
              <a:rPr i="1" lang="en-US" sz="1800">
                <a:solidFill>
                  <a:srgbClr val="FF0000"/>
                </a:solidFill>
                <a:latin typeface="Calibri"/>
                <a:ea typeface="Calibri"/>
                <a:cs typeface="Calibri"/>
                <a:sym typeface="Calibri"/>
              </a:rPr>
              <a:t>Manage Garden </a:t>
            </a:r>
            <a:r>
              <a:rPr lang="en-US" sz="1800">
                <a:solidFill>
                  <a:schemeClr val="dk1"/>
                </a:solidFill>
                <a:latin typeface="Calibri"/>
                <a:ea typeface="Calibri"/>
                <a:cs typeface="Calibri"/>
                <a:sym typeface="Calibri"/>
              </a:rPr>
              <a:t>is run. </a:t>
            </a:r>
            <a:r>
              <a:rPr i="1" lang="en-US" sz="1800">
                <a:solidFill>
                  <a:srgbClr val="FF0000"/>
                </a:solidFill>
                <a:latin typeface="Calibri"/>
                <a:ea typeface="Calibri"/>
                <a:cs typeface="Calibri"/>
                <a:sym typeface="Calibri"/>
              </a:rPr>
              <a:t>Manage Garden </a:t>
            </a:r>
            <a:r>
              <a:rPr lang="en-US" sz="1800">
                <a:solidFill>
                  <a:schemeClr val="dk1"/>
                </a:solidFill>
                <a:latin typeface="Calibri"/>
                <a:ea typeface="Calibri"/>
                <a:cs typeface="Calibri"/>
                <a:sym typeface="Calibri"/>
              </a:rPr>
              <a:t>is complete in and of itself. So, we modify the use case diagram to indicate that the </a:t>
            </a:r>
            <a:r>
              <a:rPr i="1" lang="en-US" sz="1800">
                <a:solidFill>
                  <a:srgbClr val="FF0000"/>
                </a:solidFill>
                <a:latin typeface="Calibri"/>
                <a:ea typeface="Calibri"/>
                <a:cs typeface="Calibri"/>
                <a:sym typeface="Calibri"/>
              </a:rPr>
              <a:t>View Reports</a:t>
            </a:r>
            <a:r>
              <a:rPr lang="en-US" sz="1800">
                <a:solidFill>
                  <a:schemeClr val="dk1"/>
                </a:solidFill>
                <a:latin typeface="Calibri"/>
                <a:ea typeface="Calibri"/>
                <a:cs typeface="Calibri"/>
                <a:sym typeface="Calibri"/>
              </a:rPr>
              <a:t> use case extends the </a:t>
            </a:r>
            <a:r>
              <a:rPr i="1" lang="en-US" sz="1800">
                <a:solidFill>
                  <a:srgbClr val="FF0000"/>
                </a:solidFill>
                <a:latin typeface="Calibri"/>
                <a:ea typeface="Calibri"/>
                <a:cs typeface="Calibri"/>
                <a:sym typeface="Calibri"/>
              </a:rPr>
              <a:t>Manage Garden </a:t>
            </a:r>
            <a:r>
              <a:rPr lang="en-US" sz="1800">
                <a:solidFill>
                  <a:schemeClr val="dk1"/>
                </a:solidFill>
                <a:latin typeface="Calibri"/>
                <a:ea typeface="Calibri"/>
                <a:cs typeface="Calibri"/>
                <a:sym typeface="Calibri"/>
              </a:rPr>
              <a:t>use case.</a:t>
            </a:r>
            <a:endParaRPr sz="1800">
              <a:solidFill>
                <a:schemeClr val="dk1"/>
              </a:solidFill>
              <a:latin typeface="Calibri"/>
              <a:ea typeface="Calibri"/>
              <a:cs typeface="Calibri"/>
              <a:sym typeface="Calibri"/>
            </a:endParaRPr>
          </a:p>
        </p:txBody>
      </p:sp>
      <p:sp>
        <p:nvSpPr>
          <p:cNvPr id="1586" name="Google Shape;1586;p158"/>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87" name="Google Shape;1587;p158"/>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88" name="Google Shape;1588;p158"/>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89" name="Google Shape;1589;p158"/>
          <p:cNvPicPr preferRelativeResize="0"/>
          <p:nvPr/>
        </p:nvPicPr>
        <p:blipFill rotWithShape="1">
          <a:blip r:embed="rId3">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159"/>
          <p:cNvSpPr/>
          <p:nvPr/>
        </p:nvSpPr>
        <p:spPr>
          <a:xfrm>
            <a:off x="1668311" y="1223055"/>
            <a:ext cx="6172200" cy="1200329"/>
          </a:xfrm>
          <a:prstGeom prst="rect">
            <a:avLst/>
          </a:prstGeom>
          <a:noFill/>
          <a:ln>
            <a:noFill/>
          </a:ln>
        </p:spPr>
        <p:txBody>
          <a:bodyPr anchorCtr="0" anchor="t" bIns="45700" lIns="91425" spcFirstLastPara="1" rIns="91425" wrap="square" tIns="45700">
            <a:noAutofit/>
          </a:bodyPr>
          <a:lstStyle/>
          <a:p>
            <a:pPr indent="-257175" lvl="0" marL="25717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Where an extending use case is executed, it is indicated in the use case specification as an extension point. </a:t>
            </a:r>
            <a:endParaRPr/>
          </a:p>
          <a:p>
            <a:pPr indent="-257175" lvl="0" marL="25717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extension point specifies where, in the flow of the including use case, the extending use case is to be executed.</a:t>
            </a:r>
            <a:endParaRPr sz="1800">
              <a:solidFill>
                <a:schemeClr val="dk1"/>
              </a:solidFill>
              <a:latin typeface="Calibri"/>
              <a:ea typeface="Calibri"/>
              <a:cs typeface="Calibri"/>
              <a:sym typeface="Calibri"/>
            </a:endParaRPr>
          </a:p>
        </p:txBody>
      </p:sp>
      <p:pic>
        <p:nvPicPr>
          <p:cNvPr id="1595" name="Google Shape;1595;p159"/>
          <p:cNvPicPr preferRelativeResize="0"/>
          <p:nvPr/>
        </p:nvPicPr>
        <p:blipFill rotWithShape="1">
          <a:blip r:embed="rId3">
            <a:alphaModFix/>
          </a:blip>
          <a:srcRect b="0" l="0" r="0" t="0"/>
          <a:stretch/>
        </p:blipFill>
        <p:spPr>
          <a:xfrm>
            <a:off x="2571750" y="2400301"/>
            <a:ext cx="4457700" cy="3429000"/>
          </a:xfrm>
          <a:prstGeom prst="rect">
            <a:avLst/>
          </a:prstGeom>
          <a:noFill/>
          <a:ln>
            <a:noFill/>
          </a:ln>
        </p:spPr>
      </p:pic>
      <p:sp>
        <p:nvSpPr>
          <p:cNvPr id="1596" name="Google Shape;1596;p159"/>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97" name="Google Shape;1597;p159"/>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598" name="Google Shape;1598;p159"/>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599" name="Google Shape;1599;p159"/>
          <p:cNvPicPr preferRelativeResize="0"/>
          <p:nvPr/>
        </p:nvPicPr>
        <p:blipFill rotWithShape="1">
          <a:blip r:embed="rId4">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pic>
        <p:nvPicPr>
          <p:cNvPr id="1604" name="Google Shape;1604;p160"/>
          <p:cNvPicPr preferRelativeResize="0"/>
          <p:nvPr/>
        </p:nvPicPr>
        <p:blipFill rotWithShape="1">
          <a:blip r:embed="rId3">
            <a:alphaModFix/>
          </a:blip>
          <a:srcRect b="0" l="0" r="0" t="0"/>
          <a:stretch/>
        </p:blipFill>
        <p:spPr>
          <a:xfrm>
            <a:off x="1943100" y="1200150"/>
            <a:ext cx="4804789" cy="2114550"/>
          </a:xfrm>
          <a:prstGeom prst="rect">
            <a:avLst/>
          </a:prstGeom>
          <a:noFill/>
          <a:ln>
            <a:noFill/>
          </a:ln>
        </p:spPr>
      </p:pic>
      <p:sp>
        <p:nvSpPr>
          <p:cNvPr id="1605" name="Google Shape;1605;p160"/>
          <p:cNvSpPr/>
          <p:nvPr/>
        </p:nvSpPr>
        <p:spPr>
          <a:xfrm>
            <a:off x="1143000" y="857250"/>
            <a:ext cx="6858000" cy="3429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606" name="Google Shape;1606;p160"/>
          <p:cNvSpPr/>
          <p:nvPr/>
        </p:nvSpPr>
        <p:spPr>
          <a:xfrm>
            <a:off x="1143000" y="948690"/>
            <a:ext cx="6858000" cy="13716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607" name="Google Shape;1607;p160"/>
          <p:cNvSpPr/>
          <p:nvPr/>
        </p:nvSpPr>
        <p:spPr>
          <a:xfrm>
            <a:off x="4914900" y="742950"/>
            <a:ext cx="80010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descr="pngfind.com-kingpin-png-4152286 (1).png" id="1608" name="Google Shape;1608;p160"/>
          <p:cNvPicPr preferRelativeResize="0"/>
          <p:nvPr/>
        </p:nvPicPr>
        <p:blipFill rotWithShape="1">
          <a:blip r:embed="rId4">
            <a:alphaModFix/>
          </a:blip>
          <a:srcRect b="0" l="0" r="0" t="0"/>
          <a:stretch/>
        </p:blipFill>
        <p:spPr>
          <a:xfrm>
            <a:off x="4857750" y="742950"/>
            <a:ext cx="914400" cy="400050"/>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161"/>
          <p:cNvSpPr txBox="1"/>
          <p:nvPr>
            <p:ph type="ctrTitle"/>
          </p:nvPr>
        </p:nvSpPr>
        <p:spPr>
          <a:xfrm>
            <a:off x="762000" y="1905000"/>
            <a:ext cx="7772400" cy="3124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Arial"/>
              <a:buNone/>
            </a:pPr>
            <a:br>
              <a:rPr lang="en-US" sz="3100">
                <a:latin typeface="Arial"/>
                <a:ea typeface="Arial"/>
                <a:cs typeface="Arial"/>
                <a:sym typeface="Arial"/>
              </a:rPr>
            </a:br>
            <a:br>
              <a:rPr lang="en-US" sz="3100">
                <a:latin typeface="Arial"/>
                <a:ea typeface="Arial"/>
                <a:cs typeface="Arial"/>
                <a:sym typeface="Arial"/>
              </a:rPr>
            </a:br>
            <a:r>
              <a:rPr b="1" lang="en-US" sz="3100">
                <a:latin typeface="Arial"/>
                <a:ea typeface="Arial"/>
                <a:cs typeface="Arial"/>
                <a:sym typeface="Arial"/>
              </a:rPr>
              <a:t>Session 13</a:t>
            </a:r>
            <a:br>
              <a:rPr b="1" lang="en-US" sz="3100">
                <a:latin typeface="Arial"/>
                <a:ea typeface="Arial"/>
                <a:cs typeface="Arial"/>
                <a:sym typeface="Arial"/>
              </a:rPr>
            </a:br>
            <a:br>
              <a:rPr b="1" lang="en-US" sz="3100">
                <a:latin typeface="Arial"/>
                <a:ea typeface="Arial"/>
                <a:cs typeface="Arial"/>
                <a:sym typeface="Arial"/>
              </a:rPr>
            </a:br>
            <a:r>
              <a:rPr b="1" lang="en-US" sz="3100">
                <a:latin typeface="Arial"/>
                <a:ea typeface="Arial"/>
                <a:cs typeface="Arial"/>
                <a:sym typeface="Arial"/>
              </a:rPr>
              <a:t>Topic : Constructor and Destructor</a:t>
            </a:r>
            <a:br>
              <a:rPr b="1" lang="en-US" sz="3100">
                <a:latin typeface="Arial"/>
                <a:ea typeface="Arial"/>
                <a:cs typeface="Arial"/>
                <a:sym typeface="Arial"/>
              </a:rPr>
            </a:br>
            <a:endParaRPr sz="3100">
              <a:latin typeface="Arial"/>
              <a:ea typeface="Arial"/>
              <a:cs typeface="Arial"/>
              <a:sym typeface="Arial"/>
            </a:endParaRPr>
          </a:p>
        </p:txBody>
      </p:sp>
      <p:sp>
        <p:nvSpPr>
          <p:cNvPr id="1614" name="Google Shape;1614;p161"/>
          <p:cNvSpPr/>
          <p:nvPr/>
        </p:nvSpPr>
        <p:spPr>
          <a:xfrm>
            <a:off x="1219200" y="56388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615" name="Google Shape;1615;p161"/>
          <p:cNvSpPr/>
          <p:nvPr/>
        </p:nvSpPr>
        <p:spPr>
          <a:xfrm>
            <a:off x="1219200" y="68580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616" name="Google Shape;1616;p161"/>
          <p:cNvSpPr/>
          <p:nvPr/>
        </p:nvSpPr>
        <p:spPr>
          <a:xfrm>
            <a:off x="4991100" y="41148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pngfind.com-kingpin-png-4152286 (1).png" id="1617" name="Google Shape;1617;p161"/>
          <p:cNvPicPr preferRelativeResize="0"/>
          <p:nvPr/>
        </p:nvPicPr>
        <p:blipFill rotWithShape="1">
          <a:blip r:embed="rId3">
            <a:alphaModFix/>
          </a:blip>
          <a:srcRect b="0" l="0" r="0" t="0"/>
          <a:stretch/>
        </p:blipFill>
        <p:spPr>
          <a:xfrm>
            <a:off x="4933950" y="411480"/>
            <a:ext cx="914400" cy="533400"/>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1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3" name="Google Shape;1623;p162"/>
          <p:cNvSpPr txBox="1"/>
          <p:nvPr>
            <p:ph type="title"/>
          </p:nvPr>
        </p:nvSpPr>
        <p:spPr>
          <a:xfrm>
            <a:off x="1485900" y="274638"/>
            <a:ext cx="6172200" cy="715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Calibri"/>
              <a:buNone/>
            </a:pPr>
            <a:r>
              <a:rPr lang="en-US" sz="4000">
                <a:solidFill>
                  <a:srgbClr val="FF0000"/>
                </a:solidFill>
              </a:rPr>
              <a:t>Object Initialization</a:t>
            </a:r>
            <a:endParaRPr/>
          </a:p>
        </p:txBody>
      </p:sp>
      <p:sp>
        <p:nvSpPr>
          <p:cNvPr id="1624" name="Google Shape;1624;p162"/>
          <p:cNvSpPr txBox="1"/>
          <p:nvPr/>
        </p:nvSpPr>
        <p:spPr>
          <a:xfrm>
            <a:off x="1011797" y="1415257"/>
            <a:ext cx="25955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 By Constructor</a:t>
            </a:r>
            <a:endParaRPr/>
          </a:p>
        </p:txBody>
      </p:sp>
      <p:sp>
        <p:nvSpPr>
          <p:cNvPr id="1625" name="Google Shape;1625;p162"/>
          <p:cNvSpPr txBox="1"/>
          <p:nvPr/>
        </p:nvSpPr>
        <p:spPr>
          <a:xfrm>
            <a:off x="1485900" y="2196147"/>
            <a:ext cx="3435684" cy="1477328"/>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a:t>
            </a:r>
            <a:r>
              <a:rPr lang="en-US" sz="2000">
                <a:solidFill>
                  <a:srgbClr val="000066"/>
                </a:solidFill>
                <a:latin typeface="Calibri"/>
                <a:ea typeface="Calibri"/>
                <a:cs typeface="Calibri"/>
                <a:sym typeface="Calibri"/>
              </a:rPr>
              <a:t>Default constructor</a:t>
            </a:r>
            <a:endParaRPr/>
          </a:p>
          <a:p>
            <a:pPr indent="0" lvl="0" marL="0" marR="0" rtl="0" algn="l">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a:t>
            </a:r>
            <a:r>
              <a:rPr lang="en-US" sz="2000">
                <a:solidFill>
                  <a:srgbClr val="008000"/>
                </a:solidFill>
                <a:latin typeface="Calibri"/>
                <a:ea typeface="Calibri"/>
                <a:cs typeface="Calibri"/>
                <a:sym typeface="Calibri"/>
              </a:rPr>
              <a:t>Copy constructor</a:t>
            </a:r>
            <a:endParaRPr/>
          </a:p>
          <a:p>
            <a:pPr indent="0" lvl="0" marL="0" marR="0" rtl="0" algn="l">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a:t>
            </a:r>
            <a:r>
              <a:rPr lang="en-US" sz="2000">
                <a:solidFill>
                  <a:srgbClr val="663300"/>
                </a:solidFill>
                <a:latin typeface="Calibri"/>
                <a:ea typeface="Calibri"/>
                <a:cs typeface="Calibri"/>
                <a:sym typeface="Calibri"/>
              </a:rPr>
              <a:t>Constructor with parameters</a:t>
            </a:r>
            <a:endParaRPr/>
          </a:p>
          <a:p>
            <a:pPr indent="0" lvl="0" marL="0" marR="0" rtl="0" algn="l">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63"/>
          <p:cNvSpPr txBox="1"/>
          <p:nvPr/>
        </p:nvSpPr>
        <p:spPr>
          <a:xfrm>
            <a:off x="371809" y="598774"/>
            <a:ext cx="8543592" cy="461664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rgbClr val="FF0000"/>
                </a:solidFill>
                <a:latin typeface="Calibri"/>
                <a:ea typeface="Calibri"/>
                <a:cs typeface="Calibri"/>
                <a:sym typeface="Calibri"/>
              </a:rPr>
              <a:t>Constructor</a:t>
            </a:r>
            <a:r>
              <a:rPr lang="en-US" sz="2000">
                <a:solidFill>
                  <a:schemeClr val="dk1"/>
                </a:solidFill>
                <a:latin typeface="Calibri"/>
                <a:ea typeface="Calibri"/>
                <a:cs typeface="Calibri"/>
                <a:sym typeface="Calibri"/>
              </a:rPr>
              <a:t> </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a special kind of class member function that is automatically called when </a:t>
            </a:r>
            <a:endParaRPr/>
          </a:p>
          <a:p>
            <a:pPr indent="0" lvl="0" marL="0" marR="0" rtl="0" algn="l">
              <a:lnSpc>
                <a:spcPct val="150000"/>
              </a:lnSpc>
              <a:spcBef>
                <a:spcPts val="0"/>
              </a:spcBef>
              <a:spcAft>
                <a:spcPts val="0"/>
              </a:spcAft>
              <a:buNone/>
            </a:pPr>
            <a:r>
              <a:rPr lang="en-US" sz="2000">
                <a:solidFill>
                  <a:schemeClr val="dk1"/>
                </a:solidFill>
                <a:latin typeface="Calibri"/>
                <a:ea typeface="Calibri"/>
                <a:cs typeface="Calibri"/>
                <a:sym typeface="Calibri"/>
              </a:rPr>
              <a:t>an object of that class is instantiated. </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Constructors are typically used to initialize member variables of the class to appropriate default or user-provided values.</a:t>
            </a:r>
            <a:endParaRPr/>
          </a:p>
          <a:p>
            <a:pPr indent="0" lvl="0" marL="0" marR="0" rtl="0" algn="l">
              <a:lnSpc>
                <a:spcPct val="15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US" sz="2000">
                <a:solidFill>
                  <a:schemeClr val="dk1"/>
                </a:solidFill>
                <a:latin typeface="Calibri"/>
                <a:ea typeface="Calibri"/>
                <a:cs typeface="Calibri"/>
                <a:sym typeface="Calibri"/>
              </a:rPr>
              <a:t>constructors have specific rules for how they must be named:</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Constructors must have the same name as the class (with the same capitalization) .Constructors have no return type (not even void)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9"/>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9"/>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207" name="Google Shape;207;p29"/>
          <p:cNvPicPr preferRelativeResize="0"/>
          <p:nvPr/>
        </p:nvPicPr>
        <p:blipFill rotWithShape="1">
          <a:blip r:embed="rId3">
            <a:alphaModFix/>
          </a:blip>
          <a:srcRect b="0" l="0" r="0" t="0"/>
          <a:stretch/>
        </p:blipFill>
        <p:spPr>
          <a:xfrm>
            <a:off x="4953000" y="457200"/>
            <a:ext cx="1219200" cy="533400"/>
          </a:xfrm>
          <a:prstGeom prst="rect">
            <a:avLst/>
          </a:prstGeom>
          <a:noFill/>
          <a:ln>
            <a:noFill/>
          </a:ln>
        </p:spPr>
      </p:pic>
      <p:sp>
        <p:nvSpPr>
          <p:cNvPr id="208" name="Google Shape;208;p29"/>
          <p:cNvSpPr txBox="1"/>
          <p:nvPr/>
        </p:nvSpPr>
        <p:spPr>
          <a:xfrm>
            <a:off x="304800" y="1371600"/>
            <a:ext cx="8259988" cy="686125"/>
          </a:xfrm>
          <a:prstGeom prst="rect">
            <a:avLst/>
          </a:prstGeom>
          <a:noFill/>
          <a:ln>
            <a:noFill/>
          </a:ln>
        </p:spPr>
        <p:txBody>
          <a:bodyPr anchorCtr="0" anchor="t" bIns="0" lIns="0" spcFirstLastPara="1" rIns="0" wrap="square" tIns="8925">
            <a:spAutoFit/>
          </a:bodyPr>
          <a:lstStyle/>
          <a:p>
            <a:pPr indent="0" lvl="0" marL="8929" marR="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Comparison</a:t>
            </a:r>
            <a:endParaRPr/>
          </a:p>
        </p:txBody>
      </p:sp>
      <p:sp>
        <p:nvSpPr>
          <p:cNvPr id="209" name="Google Shape;209;p29"/>
          <p:cNvSpPr txBox="1"/>
          <p:nvPr>
            <p:ph idx="12" type="sldNum"/>
          </p:nvPr>
        </p:nvSpPr>
        <p:spPr>
          <a:xfrm>
            <a:off x="4448174" y="7534334"/>
            <a:ext cx="214758" cy="166712"/>
          </a:xfrm>
          <a:prstGeom prst="rect">
            <a:avLst/>
          </a:prstGeom>
          <a:noFill/>
          <a:ln>
            <a:noFill/>
          </a:ln>
        </p:spPr>
        <p:txBody>
          <a:bodyPr anchorCtr="0" anchor="ctr" bIns="0" lIns="0" spcFirstLastPara="1" rIns="0" wrap="square" tIns="0">
            <a:spAutoFit/>
          </a:bodyPr>
          <a:lstStyle/>
          <a:p>
            <a:pPr indent="0" lvl="0" marL="17859" rtl="0" algn="r">
              <a:lnSpc>
                <a:spcPct val="108083"/>
              </a:lnSpc>
              <a:spcBef>
                <a:spcPts val="0"/>
              </a:spcBef>
              <a:spcAft>
                <a:spcPts val="0"/>
              </a:spcAft>
              <a:buNone/>
            </a:pPr>
            <a:fld id="{00000000-1234-1234-1234-123412341234}" type="slidenum">
              <a:rPr lang="en-US"/>
              <a:t>‹#›</a:t>
            </a:fld>
            <a:endParaRPr/>
          </a:p>
        </p:txBody>
      </p:sp>
      <p:sp>
        <p:nvSpPr>
          <p:cNvPr id="210" name="Google Shape;210;p29"/>
          <p:cNvSpPr/>
          <p:nvPr/>
        </p:nvSpPr>
        <p:spPr>
          <a:xfrm>
            <a:off x="358377" y="4089287"/>
            <a:ext cx="4051846" cy="903684"/>
          </a:xfrm>
          <a:custGeom>
            <a:rect b="b" l="l" r="r" t="t"/>
            <a:pathLst>
              <a:path extrusionOk="0" h="1285239" w="5762625">
                <a:moveTo>
                  <a:pt x="0" y="0"/>
                </a:moveTo>
                <a:lnTo>
                  <a:pt x="5762231" y="0"/>
                </a:lnTo>
                <a:lnTo>
                  <a:pt x="5762231" y="1284871"/>
                </a:lnTo>
                <a:lnTo>
                  <a:pt x="0" y="1284871"/>
                </a:lnTo>
                <a:lnTo>
                  <a:pt x="0" y="0"/>
                </a:lnTo>
                <a:close/>
              </a:path>
            </a:pathLst>
          </a:custGeom>
          <a:solidFill>
            <a:srgbClr val="E3E5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9"/>
          <p:cNvSpPr/>
          <p:nvPr/>
        </p:nvSpPr>
        <p:spPr>
          <a:xfrm>
            <a:off x="4409946" y="4089287"/>
            <a:ext cx="4051846" cy="903684"/>
          </a:xfrm>
          <a:custGeom>
            <a:rect b="b" l="l" r="r" t="t"/>
            <a:pathLst>
              <a:path extrusionOk="0" h="1285239" w="5762625">
                <a:moveTo>
                  <a:pt x="0" y="0"/>
                </a:moveTo>
                <a:lnTo>
                  <a:pt x="5762218" y="0"/>
                </a:lnTo>
                <a:lnTo>
                  <a:pt x="5762218" y="1284871"/>
                </a:lnTo>
                <a:lnTo>
                  <a:pt x="0" y="1284871"/>
                </a:lnTo>
                <a:lnTo>
                  <a:pt x="0" y="0"/>
                </a:lnTo>
                <a:close/>
              </a:path>
            </a:pathLst>
          </a:custGeom>
          <a:solidFill>
            <a:srgbClr val="E3E5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9"/>
          <p:cNvSpPr txBox="1"/>
          <p:nvPr/>
        </p:nvSpPr>
        <p:spPr>
          <a:xfrm>
            <a:off x="349418" y="2541376"/>
            <a:ext cx="8103245" cy="603320"/>
          </a:xfrm>
          <a:prstGeom prst="rect">
            <a:avLst/>
          </a:prstGeom>
          <a:solidFill>
            <a:srgbClr val="0365C0"/>
          </a:solidFill>
          <a:ln>
            <a:noFill/>
          </a:ln>
        </p:spPr>
        <p:txBody>
          <a:bodyPr anchorCtr="0" anchor="t" bIns="0" lIns="0" spcFirstLastPara="1" rIns="0" wrap="square" tIns="3125">
            <a:spAutoFit/>
          </a:bodyPr>
          <a:lstStyle/>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776855" marR="0" rtl="0" algn="l">
              <a:spcBef>
                <a:spcPts val="0"/>
              </a:spcBef>
              <a:spcAft>
                <a:spcPts val="0"/>
              </a:spcAft>
              <a:buNone/>
            </a:pPr>
            <a:r>
              <a:rPr b="1" lang="en-US" sz="2000">
                <a:solidFill>
                  <a:srgbClr val="FFFFFF"/>
                </a:solidFill>
                <a:latin typeface="Arial"/>
                <a:ea typeface="Arial"/>
                <a:cs typeface="Arial"/>
                <a:sym typeface="Arial"/>
              </a:rPr>
              <a:t>Procedural Oriented	Object Oriented</a:t>
            </a:r>
            <a:endParaRPr sz="2000">
              <a:solidFill>
                <a:schemeClr val="dk1"/>
              </a:solidFill>
              <a:latin typeface="Arial"/>
              <a:ea typeface="Arial"/>
              <a:cs typeface="Arial"/>
              <a:sym typeface="Arial"/>
            </a:endParaRPr>
          </a:p>
        </p:txBody>
      </p:sp>
      <p:sp>
        <p:nvSpPr>
          <p:cNvPr id="213" name="Google Shape;213;p29"/>
          <p:cNvSpPr txBox="1"/>
          <p:nvPr/>
        </p:nvSpPr>
        <p:spPr>
          <a:xfrm>
            <a:off x="572690" y="3353991"/>
            <a:ext cx="3616970" cy="584093"/>
          </a:xfrm>
          <a:prstGeom prst="rect">
            <a:avLst/>
          </a:prstGeom>
          <a:noFill/>
          <a:ln>
            <a:noFill/>
          </a:ln>
        </p:spPr>
        <p:txBody>
          <a:bodyPr anchorCtr="0" anchor="t" bIns="0" lIns="0" spcFirstLastPara="1" rIns="0" wrap="square" tIns="19625">
            <a:spAutoFit/>
          </a:bodyPr>
          <a:lstStyle/>
          <a:p>
            <a:pPr indent="-901866" lvl="0" marL="910795" marR="3572" rtl="0" algn="l">
              <a:lnSpc>
                <a:spcPct val="121111"/>
              </a:lnSpc>
              <a:spcBef>
                <a:spcPts val="0"/>
              </a:spcBef>
              <a:spcAft>
                <a:spcPts val="0"/>
              </a:spcAft>
              <a:buNone/>
            </a:pPr>
            <a:r>
              <a:rPr lang="en-US" sz="1800">
                <a:solidFill>
                  <a:schemeClr val="dk1"/>
                </a:solidFill>
                <a:latin typeface="Arial"/>
                <a:ea typeface="Arial"/>
                <a:cs typeface="Arial"/>
                <a:sym typeface="Arial"/>
              </a:rPr>
              <a:t>Program is divided into small parts  called ‘Functions’</a:t>
            </a:r>
            <a:endParaRPr sz="1800">
              <a:solidFill>
                <a:schemeClr val="dk1"/>
              </a:solidFill>
              <a:latin typeface="Arial"/>
              <a:ea typeface="Arial"/>
              <a:cs typeface="Arial"/>
              <a:sym typeface="Arial"/>
            </a:endParaRPr>
          </a:p>
        </p:txBody>
      </p:sp>
      <p:sp>
        <p:nvSpPr>
          <p:cNvPr id="214" name="Google Shape;214;p29"/>
          <p:cNvSpPr txBox="1"/>
          <p:nvPr/>
        </p:nvSpPr>
        <p:spPr>
          <a:xfrm>
            <a:off x="4626768" y="3353991"/>
            <a:ext cx="3616970" cy="584093"/>
          </a:xfrm>
          <a:prstGeom prst="rect">
            <a:avLst/>
          </a:prstGeom>
          <a:noFill/>
          <a:ln>
            <a:noFill/>
          </a:ln>
        </p:spPr>
        <p:txBody>
          <a:bodyPr anchorCtr="0" anchor="t" bIns="0" lIns="0" spcFirstLastPara="1" rIns="0" wrap="square" tIns="19625">
            <a:spAutoFit/>
          </a:bodyPr>
          <a:lstStyle/>
          <a:p>
            <a:pPr indent="-991159" lvl="0" marL="1000088" marR="3572" rtl="0" algn="l">
              <a:lnSpc>
                <a:spcPct val="121111"/>
              </a:lnSpc>
              <a:spcBef>
                <a:spcPts val="0"/>
              </a:spcBef>
              <a:spcAft>
                <a:spcPts val="0"/>
              </a:spcAft>
              <a:buNone/>
            </a:pPr>
            <a:r>
              <a:rPr lang="en-US" sz="1800">
                <a:solidFill>
                  <a:schemeClr val="dk1"/>
                </a:solidFill>
                <a:latin typeface="Arial"/>
                <a:ea typeface="Arial"/>
                <a:cs typeface="Arial"/>
                <a:sym typeface="Arial"/>
              </a:rPr>
              <a:t>Program is divided into small parts  called ‘Objects’</a:t>
            </a:r>
            <a:endParaRPr sz="1800">
              <a:solidFill>
                <a:schemeClr val="dk1"/>
              </a:solidFill>
              <a:latin typeface="Arial"/>
              <a:ea typeface="Arial"/>
              <a:cs typeface="Arial"/>
              <a:sym typeface="Arial"/>
            </a:endParaRPr>
          </a:p>
        </p:txBody>
      </p:sp>
      <p:sp>
        <p:nvSpPr>
          <p:cNvPr id="215" name="Google Shape;215;p29"/>
          <p:cNvSpPr txBox="1"/>
          <p:nvPr/>
        </p:nvSpPr>
        <p:spPr>
          <a:xfrm>
            <a:off x="1233486" y="4380904"/>
            <a:ext cx="2319040" cy="286015"/>
          </a:xfrm>
          <a:prstGeom prst="rect">
            <a:avLst/>
          </a:prstGeom>
          <a:noFill/>
          <a:ln>
            <a:noFill/>
          </a:ln>
        </p:spPr>
        <p:txBody>
          <a:bodyPr anchorCtr="0" anchor="t" bIns="0" lIns="0" spcFirstLastPara="1" rIns="0" wrap="square" tIns="8925">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Global and Local data</a:t>
            </a:r>
            <a:endParaRPr sz="1800">
              <a:solidFill>
                <a:schemeClr val="dk1"/>
              </a:solidFill>
              <a:latin typeface="Arial"/>
              <a:ea typeface="Arial"/>
              <a:cs typeface="Arial"/>
              <a:sym typeface="Arial"/>
            </a:endParaRPr>
          </a:p>
        </p:txBody>
      </p:sp>
      <p:sp>
        <p:nvSpPr>
          <p:cNvPr id="216" name="Google Shape;216;p29"/>
          <p:cNvSpPr txBox="1"/>
          <p:nvPr/>
        </p:nvSpPr>
        <p:spPr>
          <a:xfrm>
            <a:off x="4832151" y="4246959"/>
            <a:ext cx="3208883" cy="584093"/>
          </a:xfrm>
          <a:prstGeom prst="rect">
            <a:avLst/>
          </a:prstGeom>
          <a:noFill/>
          <a:ln>
            <a:noFill/>
          </a:ln>
        </p:spPr>
        <p:txBody>
          <a:bodyPr anchorCtr="0" anchor="t" bIns="0" lIns="0" spcFirstLastPara="1" rIns="0" wrap="square" tIns="19625">
            <a:spAutoFit/>
          </a:bodyPr>
          <a:lstStyle/>
          <a:p>
            <a:pPr indent="-687561" lvl="0" marL="687561" marR="3572" rtl="0" algn="l">
              <a:lnSpc>
                <a:spcPct val="121111"/>
              </a:lnSpc>
              <a:spcBef>
                <a:spcPts val="0"/>
              </a:spcBef>
              <a:spcAft>
                <a:spcPts val="0"/>
              </a:spcAft>
              <a:buNone/>
            </a:pPr>
            <a:r>
              <a:rPr lang="en-US" sz="1800">
                <a:solidFill>
                  <a:schemeClr val="dk1"/>
                </a:solidFill>
                <a:latin typeface="Arial"/>
                <a:ea typeface="Arial"/>
                <a:cs typeface="Arial"/>
                <a:sym typeface="Arial"/>
              </a:rPr>
              <a:t>Has access specifiers : Public,  Private, Protected</a:t>
            </a:r>
            <a:endParaRPr sz="1800">
              <a:solidFill>
                <a:schemeClr val="dk1"/>
              </a:solidFill>
              <a:latin typeface="Arial"/>
              <a:ea typeface="Arial"/>
              <a:cs typeface="Arial"/>
              <a:sym typeface="Arial"/>
            </a:endParaRPr>
          </a:p>
        </p:txBody>
      </p:sp>
      <p:sp>
        <p:nvSpPr>
          <p:cNvPr id="217" name="Google Shape;217;p29"/>
          <p:cNvSpPr txBox="1"/>
          <p:nvPr/>
        </p:nvSpPr>
        <p:spPr>
          <a:xfrm>
            <a:off x="697705" y="5157787"/>
            <a:ext cx="3377208" cy="584093"/>
          </a:xfrm>
          <a:prstGeom prst="rect">
            <a:avLst/>
          </a:prstGeom>
          <a:noFill/>
          <a:ln>
            <a:noFill/>
          </a:ln>
        </p:spPr>
        <p:txBody>
          <a:bodyPr anchorCtr="0" anchor="t" bIns="0" lIns="0" spcFirstLastPara="1" rIns="0" wrap="square" tIns="19625">
            <a:spAutoFit/>
          </a:bodyPr>
          <a:lstStyle/>
          <a:p>
            <a:pPr indent="-1089383" lvl="0" marL="1098313" marR="3572" rtl="0" algn="l">
              <a:lnSpc>
                <a:spcPct val="121111"/>
              </a:lnSpc>
              <a:spcBef>
                <a:spcPts val="0"/>
              </a:spcBef>
              <a:spcAft>
                <a:spcPts val="0"/>
              </a:spcAft>
              <a:buNone/>
            </a:pPr>
            <a:r>
              <a:rPr lang="en-US" sz="1800">
                <a:solidFill>
                  <a:schemeClr val="dk1"/>
                </a:solidFill>
                <a:latin typeface="Arial"/>
                <a:ea typeface="Arial"/>
                <a:cs typeface="Arial"/>
                <a:sym typeface="Arial"/>
              </a:rPr>
              <a:t>Doesn’t have any proper way for  hiding data</a:t>
            </a:r>
            <a:endParaRPr sz="1800">
              <a:solidFill>
                <a:schemeClr val="dk1"/>
              </a:solidFill>
              <a:latin typeface="Arial"/>
              <a:ea typeface="Arial"/>
              <a:cs typeface="Arial"/>
              <a:sym typeface="Arial"/>
            </a:endParaRPr>
          </a:p>
        </p:txBody>
      </p:sp>
      <p:sp>
        <p:nvSpPr>
          <p:cNvPr id="218" name="Google Shape;218;p29"/>
          <p:cNvSpPr txBox="1"/>
          <p:nvPr/>
        </p:nvSpPr>
        <p:spPr>
          <a:xfrm>
            <a:off x="4689276" y="5291733"/>
            <a:ext cx="3497312" cy="286015"/>
          </a:xfrm>
          <a:prstGeom prst="rect">
            <a:avLst/>
          </a:prstGeom>
          <a:noFill/>
          <a:ln>
            <a:noFill/>
          </a:ln>
        </p:spPr>
        <p:txBody>
          <a:bodyPr anchorCtr="0" anchor="t" bIns="0" lIns="0" spcFirstLastPara="1" rIns="0" wrap="square" tIns="8925">
            <a:spAutoFit/>
          </a:bodyPr>
          <a:lstStyle/>
          <a:p>
            <a:pPr indent="0" lvl="0" marL="8929" marR="0" rtl="0" algn="l">
              <a:spcBef>
                <a:spcPts val="0"/>
              </a:spcBef>
              <a:spcAft>
                <a:spcPts val="0"/>
              </a:spcAft>
              <a:buNone/>
            </a:pPr>
            <a:r>
              <a:rPr lang="en-US" sz="1800">
                <a:solidFill>
                  <a:schemeClr val="dk1"/>
                </a:solidFill>
                <a:latin typeface="Arial"/>
                <a:ea typeface="Arial"/>
                <a:cs typeface="Arial"/>
                <a:sym typeface="Arial"/>
              </a:rPr>
              <a:t>Provides data hiding and security</a:t>
            </a:r>
            <a:endParaRPr sz="1800">
              <a:solidFill>
                <a:schemeClr val="dk1"/>
              </a:solidFill>
              <a:latin typeface="Arial"/>
              <a:ea typeface="Arial"/>
              <a:cs typeface="Arial"/>
              <a:sym typeface="Arial"/>
            </a:endParaRPr>
          </a:p>
        </p:txBody>
      </p:sp>
      <p:sp>
        <p:nvSpPr>
          <p:cNvPr id="219" name="Google Shape;219;p29"/>
          <p:cNvSpPr txBox="1"/>
          <p:nvPr/>
        </p:nvSpPr>
        <p:spPr>
          <a:xfrm>
            <a:off x="358378" y="5896138"/>
            <a:ext cx="8103245" cy="603320"/>
          </a:xfrm>
          <a:prstGeom prst="rect">
            <a:avLst/>
          </a:prstGeom>
          <a:solidFill>
            <a:srgbClr val="E3E5E8"/>
          </a:solidFill>
          <a:ln>
            <a:noFill/>
          </a:ln>
        </p:spPr>
        <p:txBody>
          <a:bodyPr anchorCtr="0" anchor="t" bIns="0" lIns="0" spcFirstLastPara="1" rIns="0" wrap="square" tIns="3125">
            <a:spAutoFit/>
          </a:bodyPr>
          <a:lstStyle/>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1009019" marR="0" rtl="0" algn="l">
              <a:spcBef>
                <a:spcPts val="4"/>
              </a:spcBef>
              <a:spcAft>
                <a:spcPts val="0"/>
              </a:spcAft>
              <a:buNone/>
            </a:pPr>
            <a:r>
              <a:rPr lang="en-US" sz="1800">
                <a:solidFill>
                  <a:schemeClr val="dk1"/>
                </a:solidFill>
                <a:latin typeface="Arial"/>
                <a:ea typeface="Arial"/>
                <a:cs typeface="Arial"/>
                <a:sym typeface="Arial"/>
              </a:rPr>
              <a:t>Eg: C, VB, FORTAN	Eg: C++, JAVA, </a:t>
            </a:r>
            <a:r>
              <a:rPr lang="en-US" sz="1800" u="sng">
                <a:solidFill>
                  <a:schemeClr val="hlink"/>
                </a:solidFill>
                <a:latin typeface="Arial"/>
                <a:ea typeface="Arial"/>
                <a:cs typeface="Arial"/>
                <a:sym typeface="Arial"/>
                <a:hlinkClick r:id="rId4"/>
              </a:rPr>
              <a:t>VB.NET</a:t>
            </a:r>
            <a:endParaRPr sz="1800">
              <a:solidFill>
                <a:schemeClr val="dk1"/>
              </a:solidFill>
              <a:latin typeface="Arial"/>
              <a:ea typeface="Arial"/>
              <a:cs typeface="Arial"/>
              <a:sym typeface="Arial"/>
            </a:endParaRPr>
          </a:p>
        </p:txBody>
      </p:sp>
    </p:spTree>
  </p:cSld>
  <p:clrMapOvr>
    <a:masterClrMapping/>
  </p:clrMapOvr>
  <p:transition spd="med">
    <p:push/>
  </p:transition>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164"/>
          <p:cNvSpPr txBox="1"/>
          <p:nvPr/>
        </p:nvSpPr>
        <p:spPr>
          <a:xfrm>
            <a:off x="1197736" y="437882"/>
            <a:ext cx="5201039"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Example for default constructor: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class Employee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Employee()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cout&lt;&lt;"Default Constructor Invoked"&lt;&lt;endl;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main(void)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Employee e1; //creating an object of Employee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Employee e2;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165"/>
          <p:cNvSpPr txBox="1"/>
          <p:nvPr/>
        </p:nvSpPr>
        <p:spPr>
          <a:xfrm>
            <a:off x="1410237" y="2485623"/>
            <a:ext cx="7993278"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Constructor with parameter: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 constructor which has parameters is called parameterized constructor.</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used to provide different values to distinct objects.</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166"/>
          <p:cNvSpPr txBox="1"/>
          <p:nvPr/>
        </p:nvSpPr>
        <p:spPr>
          <a:xfrm>
            <a:off x="453981" y="772733"/>
            <a:ext cx="3245475" cy="6186309"/>
          </a:xfrm>
          <a:prstGeom prst="rect">
            <a:avLst/>
          </a:prstGeom>
          <a:solidFill>
            <a:srgbClr val="B7CCE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class Employee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id;//data member (also instance variable)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string name;//data member(also instance variable)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float salary;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Employee(int i, string n, float 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id = i;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name = 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salary = 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void display()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cout&lt;&lt;id&lt;&lt;"  "&lt;&lt;name&lt;&lt;"  "&lt;&lt;salary&lt;&lt;endl;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646" name="Google Shape;1646;p166"/>
          <p:cNvSpPr txBox="1"/>
          <p:nvPr/>
        </p:nvSpPr>
        <p:spPr>
          <a:xfrm>
            <a:off x="3815367" y="1081826"/>
            <a:ext cx="4926169" cy="2585323"/>
          </a:xfrm>
          <a:prstGeom prst="rect">
            <a:avLst/>
          </a:prstGeom>
          <a:solidFill>
            <a:srgbClr val="B7CCE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main(void)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Employee e1 =Employee(101, "Sonoo", 890000); e2=Employee(102, "Nakul", 59000);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e1.display();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e2.display();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7" name="Google Shape;1647;p166"/>
          <p:cNvSpPr txBox="1"/>
          <p:nvPr/>
        </p:nvSpPr>
        <p:spPr>
          <a:xfrm>
            <a:off x="7736983" y="512769"/>
            <a:ext cx="15551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Creating an object of Employee</a:t>
            </a:r>
            <a:endParaRPr/>
          </a:p>
        </p:txBody>
      </p:sp>
      <p:cxnSp>
        <p:nvCxnSpPr>
          <p:cNvPr id="1648" name="Google Shape;1648;p166"/>
          <p:cNvCxnSpPr/>
          <p:nvPr/>
        </p:nvCxnSpPr>
        <p:spPr>
          <a:xfrm flipH="1" rot="10800000">
            <a:off x="7543801" y="1081826"/>
            <a:ext cx="318752" cy="708339"/>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sp>
        <p:nvSpPr>
          <p:cNvPr id="1649" name="Google Shape;1649;p166"/>
          <p:cNvSpPr txBox="1"/>
          <p:nvPr/>
        </p:nvSpPr>
        <p:spPr>
          <a:xfrm>
            <a:off x="1410238" y="104800"/>
            <a:ext cx="51841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Example for constructor with parameter</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167"/>
          <p:cNvSpPr txBox="1"/>
          <p:nvPr/>
        </p:nvSpPr>
        <p:spPr>
          <a:xfrm>
            <a:off x="304801" y="0"/>
            <a:ext cx="8839199" cy="62940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rgbClr val="FF0000"/>
                </a:solidFill>
                <a:latin typeface="Arial"/>
                <a:ea typeface="Arial"/>
                <a:cs typeface="Arial"/>
                <a:sym typeface="Arial"/>
              </a:rPr>
              <a:t>Copy constructor:</a:t>
            </a:r>
            <a:endParaRPr/>
          </a:p>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Copy Constructor is a type of constructor which is used to create a copy of an </a:t>
            </a:r>
            <a:endParaRPr/>
          </a:p>
          <a:p>
            <a:pPr indent="0" lvl="0" marL="0" marR="0" rtl="0" algn="l">
              <a:lnSpc>
                <a:spcPct val="150000"/>
              </a:lnSpc>
              <a:spcBef>
                <a:spcPts val="0"/>
              </a:spcBef>
              <a:spcAft>
                <a:spcPts val="0"/>
              </a:spcAft>
              <a:buNone/>
            </a:pPr>
            <a:r>
              <a:rPr lang="en-US" sz="2000">
                <a:solidFill>
                  <a:schemeClr val="dk1"/>
                </a:solidFill>
                <a:latin typeface="Arial"/>
                <a:ea typeface="Arial"/>
                <a:cs typeface="Arial"/>
                <a:sym typeface="Arial"/>
              </a:rPr>
              <a:t>      already existing object of a class type. </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compiler provides a default Copy Constructor to all the classes.</a:t>
            </a:r>
            <a:endParaRPr/>
          </a:p>
          <a:p>
            <a:pPr indent="0" lvl="0" marL="0" marR="0" rtl="0" algn="l">
              <a:lnSpc>
                <a:spcPct val="15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FF0000"/>
                </a:solidFill>
                <a:latin typeface="Arial"/>
                <a:ea typeface="Arial"/>
                <a:cs typeface="Arial"/>
                <a:sym typeface="Arial"/>
              </a:rPr>
              <a:t>Copy Constructor is called in the following scenarios:</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When we initialize the object with another existing object of the same class type. </a:t>
            </a:r>
            <a:endParaRPr/>
          </a:p>
          <a:p>
            <a:pPr indent="0" lvl="0" marL="0" marR="0" rtl="0" algn="l">
              <a:lnSpc>
                <a:spcPct val="150000"/>
              </a:lnSpc>
              <a:spcBef>
                <a:spcPts val="0"/>
              </a:spcBef>
              <a:spcAft>
                <a:spcPts val="0"/>
              </a:spcAft>
              <a:buNone/>
            </a:pPr>
            <a:r>
              <a:rPr lang="en-US" sz="2000">
                <a:solidFill>
                  <a:schemeClr val="dk1"/>
                </a:solidFill>
                <a:latin typeface="Calibri"/>
                <a:ea typeface="Calibri"/>
                <a:cs typeface="Calibri"/>
                <a:sym typeface="Calibri"/>
              </a:rPr>
              <a:t>		For example, Student s1 = s2, where Student is the class.</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When the object of the same class type is passed by value as an argument.</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When the function returns the object of the same class type by value.</a:t>
            </a:r>
            <a:endParaRPr sz="2000">
              <a:solidFill>
                <a:schemeClr val="dk1"/>
              </a:solidFill>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168"/>
          <p:cNvSpPr txBox="1"/>
          <p:nvPr/>
        </p:nvSpPr>
        <p:spPr>
          <a:xfrm>
            <a:off x="463638" y="1725770"/>
            <a:ext cx="4085823" cy="4801314"/>
          </a:xfrm>
          <a:prstGeom prst="rect">
            <a:avLst/>
          </a:prstGeom>
          <a:solidFill>
            <a:srgbClr val="B7CCE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class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x;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A(int a)                // parameterized constructor.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A(A &amp;i)               // copy constructor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 = i.x;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0" name="Google Shape;1660;p168"/>
          <p:cNvSpPr txBox="1"/>
          <p:nvPr/>
        </p:nvSpPr>
        <p:spPr>
          <a:xfrm>
            <a:off x="4636394" y="1725769"/>
            <a:ext cx="3593207" cy="2862322"/>
          </a:xfrm>
          <a:prstGeom prst="rect">
            <a:avLst/>
          </a:prstGeom>
          <a:solidFill>
            <a:srgbClr val="B7CCE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 main()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a1(20);               // Calling the parameterized constructor.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a2(a1);                //  Calling the copy constructor.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cout&lt;&lt;a2.x;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1" name="Google Shape;1661;p168"/>
          <p:cNvSpPr txBox="1"/>
          <p:nvPr/>
        </p:nvSpPr>
        <p:spPr>
          <a:xfrm>
            <a:off x="1159099" y="566672"/>
            <a:ext cx="417133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Example for copy constructor</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169"/>
          <p:cNvSpPr txBox="1"/>
          <p:nvPr/>
        </p:nvSpPr>
        <p:spPr>
          <a:xfrm>
            <a:off x="152401" y="1223493"/>
            <a:ext cx="88392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Destructor</a:t>
            </a:r>
            <a:r>
              <a:rPr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Destructors have the same name as their class and their name is preceded by a tilde(~).</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Destructors in C++ are members functions in a class that delete an object. </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They are called when the class object goes out of scope such as when the function ends, the program ends, a delete variable is called etc.</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Destructors are don’t take any argument and don’t return anything.</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170"/>
          <p:cNvSpPr txBox="1"/>
          <p:nvPr/>
        </p:nvSpPr>
        <p:spPr>
          <a:xfrm>
            <a:off x="1468191" y="1795960"/>
            <a:ext cx="6597203" cy="3877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0000"/>
                </a:solidFill>
                <a:latin typeface="Arial"/>
                <a:ea typeface="Arial"/>
                <a:cs typeface="Arial"/>
                <a:sym typeface="Arial"/>
              </a:rPr>
              <a:t>When does  the destructor get called?</a:t>
            </a:r>
            <a:endParaRPr/>
          </a:p>
          <a:p>
            <a:pPr indent="0" lvl="0" marL="0" marR="0" rtl="0" algn="l">
              <a:lnSpc>
                <a:spcPct val="150000"/>
              </a:lnSpc>
              <a:spcBef>
                <a:spcPts val="0"/>
              </a:spcBef>
              <a:spcAft>
                <a:spcPts val="0"/>
              </a:spcAft>
              <a:buNone/>
            </a:pPr>
            <a:r>
              <a:t/>
            </a:r>
            <a:endParaRPr b="1" sz="20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000">
                <a:solidFill>
                  <a:schemeClr val="dk1"/>
                </a:solidFill>
                <a:latin typeface="Arial"/>
                <a:ea typeface="Arial"/>
                <a:cs typeface="Arial"/>
                <a:sym typeface="Arial"/>
              </a:rPr>
              <a:t>A destructor is </a:t>
            </a:r>
            <a:r>
              <a:rPr b="1" lang="en-US" sz="2000">
                <a:solidFill>
                  <a:schemeClr val="dk1"/>
                </a:solidFill>
                <a:latin typeface="Arial"/>
                <a:ea typeface="Arial"/>
                <a:cs typeface="Arial"/>
                <a:sym typeface="Arial"/>
              </a:rPr>
              <a:t>automatically called</a:t>
            </a:r>
            <a:r>
              <a:rPr lang="en-US" sz="2000">
                <a:solidFill>
                  <a:schemeClr val="dk1"/>
                </a:solidFill>
                <a:latin typeface="Arial"/>
                <a:ea typeface="Arial"/>
                <a:cs typeface="Arial"/>
                <a:sym typeface="Arial"/>
              </a:rPr>
              <a:t> when:</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1) The program finished execution.</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2) When a scope (the { } parenthesis) containing </a:t>
            </a:r>
            <a:r>
              <a:rPr b="1" lang="en-US" sz="2000" u="sng">
                <a:solidFill>
                  <a:schemeClr val="hlink"/>
                </a:solidFill>
                <a:latin typeface="Arial"/>
                <a:ea typeface="Arial"/>
                <a:cs typeface="Arial"/>
                <a:sym typeface="Arial"/>
                <a:hlinkClick r:id="rId3"/>
              </a:rPr>
              <a:t>local variable</a:t>
            </a:r>
            <a:r>
              <a:rPr lang="en-US" sz="2000">
                <a:solidFill>
                  <a:schemeClr val="dk1"/>
                </a:solidFill>
                <a:latin typeface="Arial"/>
                <a:ea typeface="Arial"/>
                <a:cs typeface="Arial"/>
                <a:sym typeface="Arial"/>
              </a:rPr>
              <a:t> ends.</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3) When you call the delete operator.</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171"/>
          <p:cNvSpPr txBox="1"/>
          <p:nvPr/>
        </p:nvSpPr>
        <p:spPr>
          <a:xfrm>
            <a:off x="1690354" y="1219200"/>
            <a:ext cx="3168203" cy="5632311"/>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class HelloWorld{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HelloWorld(){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cout&lt;&lt;"Constructor is called"&lt;&lt;endl;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~HelloWorld(){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cout&lt;&lt;"Destructor is called"&lt;&lt;endl;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//Member 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void display(){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cout&lt;&lt;"Hello World!"&lt;&lt;endl;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7" name="Google Shape;1677;p171"/>
          <p:cNvSpPr txBox="1"/>
          <p:nvPr/>
        </p:nvSpPr>
        <p:spPr>
          <a:xfrm>
            <a:off x="4974465" y="1742699"/>
            <a:ext cx="3351727" cy="2585323"/>
          </a:xfrm>
          <a:prstGeom prst="rect">
            <a:avLst/>
          </a:prstGeom>
          <a:solidFill>
            <a:srgbClr val="B7CCE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HelloWorld obj; //Object created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obj.display();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8" name="Google Shape;1678;p171"/>
          <p:cNvSpPr txBox="1"/>
          <p:nvPr/>
        </p:nvSpPr>
        <p:spPr>
          <a:xfrm>
            <a:off x="5578162" y="2756080"/>
            <a:ext cx="12170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//Member function called</a:t>
            </a:r>
            <a:endParaRPr/>
          </a:p>
        </p:txBody>
      </p:sp>
      <p:sp>
        <p:nvSpPr>
          <p:cNvPr id="1679" name="Google Shape;1679;p171"/>
          <p:cNvSpPr txBox="1"/>
          <p:nvPr/>
        </p:nvSpPr>
        <p:spPr>
          <a:xfrm>
            <a:off x="473298" y="2571413"/>
            <a:ext cx="12923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Constructor</a:t>
            </a:r>
            <a:endParaRPr/>
          </a:p>
        </p:txBody>
      </p:sp>
      <p:cxnSp>
        <p:nvCxnSpPr>
          <p:cNvPr id="1680" name="Google Shape;1680;p171"/>
          <p:cNvCxnSpPr/>
          <p:nvPr/>
        </p:nvCxnSpPr>
        <p:spPr>
          <a:xfrm rot="10800000">
            <a:off x="1450716" y="2849554"/>
            <a:ext cx="347730" cy="182383"/>
          </a:xfrm>
          <a:prstGeom prst="straightConnector1">
            <a:avLst/>
          </a:prstGeom>
          <a:noFill/>
          <a:ln cap="flat" cmpd="sng" w="9525">
            <a:solidFill>
              <a:srgbClr val="4A7DBA"/>
            </a:solidFill>
            <a:prstDash val="solid"/>
            <a:round/>
            <a:headEnd len="sm" w="sm" type="none"/>
            <a:tailEnd len="med" w="med" type="triangle"/>
          </a:ln>
        </p:spPr>
      </p:cxnSp>
      <p:sp>
        <p:nvSpPr>
          <p:cNvPr id="1681" name="Google Shape;1681;p171"/>
          <p:cNvSpPr txBox="1"/>
          <p:nvPr/>
        </p:nvSpPr>
        <p:spPr>
          <a:xfrm>
            <a:off x="555051" y="3856596"/>
            <a:ext cx="11833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Destructor</a:t>
            </a:r>
            <a:endParaRPr/>
          </a:p>
        </p:txBody>
      </p:sp>
      <p:cxnSp>
        <p:nvCxnSpPr>
          <p:cNvPr id="1682" name="Google Shape;1682;p171"/>
          <p:cNvCxnSpPr/>
          <p:nvPr/>
        </p:nvCxnSpPr>
        <p:spPr>
          <a:xfrm rot="10800000">
            <a:off x="1450716" y="4043545"/>
            <a:ext cx="347730" cy="182383"/>
          </a:xfrm>
          <a:prstGeom prst="straightConnector1">
            <a:avLst/>
          </a:prstGeom>
          <a:noFill/>
          <a:ln cap="flat" cmpd="sng" w="9525">
            <a:solidFill>
              <a:srgbClr val="4A7DBA"/>
            </a:solidFill>
            <a:prstDash val="solid"/>
            <a:round/>
            <a:headEnd len="sm" w="sm" type="none"/>
            <a:tailEnd len="med" w="med" type="triangle"/>
          </a:ln>
        </p:spPr>
      </p:cxnSp>
      <p:sp>
        <p:nvSpPr>
          <p:cNvPr id="1683" name="Google Shape;1683;p171"/>
          <p:cNvSpPr txBox="1"/>
          <p:nvPr/>
        </p:nvSpPr>
        <p:spPr>
          <a:xfrm>
            <a:off x="5866460" y="4572000"/>
            <a:ext cx="2090316" cy="1785104"/>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Constructor is called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 World!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Destructor is called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4" name="Google Shape;1684;p171"/>
          <p:cNvSpPr txBox="1"/>
          <p:nvPr/>
        </p:nvSpPr>
        <p:spPr>
          <a:xfrm>
            <a:off x="1878496" y="516835"/>
            <a:ext cx="378501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Arial"/>
                <a:ea typeface="Arial"/>
                <a:cs typeface="Arial"/>
                <a:sym typeface="Arial"/>
              </a:rPr>
              <a:t>Example program for destructor</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72"/>
          <p:cNvSpPr txBox="1"/>
          <p:nvPr/>
        </p:nvSpPr>
        <p:spPr>
          <a:xfrm>
            <a:off x="540213" y="1714757"/>
            <a:ext cx="8375187" cy="424731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0000"/>
                </a:solidFill>
                <a:latin typeface="Arial"/>
                <a:ea typeface="Arial"/>
                <a:cs typeface="Arial"/>
                <a:sym typeface="Arial"/>
              </a:rPr>
              <a:t>Destructor rules</a:t>
            </a:r>
            <a:endParaRPr/>
          </a:p>
          <a:p>
            <a:pPr indent="0" lvl="0" marL="0" marR="0" rtl="0" algn="l">
              <a:lnSpc>
                <a:spcPct val="150000"/>
              </a:lnSpc>
              <a:spcBef>
                <a:spcPts val="0"/>
              </a:spcBef>
              <a:spcAft>
                <a:spcPts val="0"/>
              </a:spcAft>
              <a:buNone/>
            </a:pPr>
            <a:r>
              <a:rPr lang="en-US" sz="2000">
                <a:solidFill>
                  <a:schemeClr val="dk1"/>
                </a:solidFill>
                <a:latin typeface="Arial"/>
                <a:ea typeface="Arial"/>
                <a:cs typeface="Arial"/>
                <a:sym typeface="Arial"/>
              </a:rPr>
              <a:t>1) Name should begin with tilde sign(~) and must match class name.</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2) There cannot be more than one destructor in a class.</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3) Unlike constructors that can have parameters, destructors do not allow any parameter.</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4) They do not have any return type, just like constructors.</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5) When you do not specify any destructor in a class, compiler generates a default destructor and inserts it into your code.</a:t>
            </a:r>
            <a:endParaRPr/>
          </a:p>
          <a:p>
            <a:pPr indent="0" lvl="0" marL="0" marR="0" rtl="0" algn="l">
              <a:lnSpc>
                <a:spcPct val="150000"/>
              </a:lnSpc>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1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Constructor</a:t>
            </a:r>
            <a:endParaRPr/>
          </a:p>
        </p:txBody>
      </p:sp>
      <p:sp>
        <p:nvSpPr>
          <p:cNvPr id="1695" name="Google Shape;1695;p173"/>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 constructor is a member function that is invoked automatically when an object is declared.  </a:t>
            </a:r>
            <a:endParaRPr/>
          </a:p>
          <a:p>
            <a:pPr indent="-342900" lvl="0" marL="342900" rtl="0" algn="l">
              <a:spcBef>
                <a:spcPts val="480"/>
              </a:spcBef>
              <a:spcAft>
                <a:spcPts val="0"/>
              </a:spcAft>
              <a:buClr>
                <a:schemeClr val="dk1"/>
              </a:buClr>
              <a:buSzPts val="2400"/>
              <a:buChar char="•"/>
            </a:pPr>
            <a:r>
              <a:rPr lang="en-US" sz="2400"/>
              <a:t>It has the same name as the class and carries no return type (not even void). </a:t>
            </a:r>
            <a:endParaRPr/>
          </a:p>
          <a:p>
            <a:pPr indent="-342900" lvl="0" marL="342900" rtl="0" algn="l">
              <a:spcBef>
                <a:spcPts val="480"/>
              </a:spcBef>
              <a:spcAft>
                <a:spcPts val="0"/>
              </a:spcAft>
              <a:buClr>
                <a:schemeClr val="dk1"/>
              </a:buClr>
              <a:buSzPts val="2400"/>
              <a:buChar char="•"/>
            </a:pPr>
            <a:r>
              <a:rPr lang="en-US" sz="2400"/>
              <a:t> The Compiler calls the Constructor whenever an object is created</a:t>
            </a:r>
            <a:endParaRPr/>
          </a:p>
          <a:p>
            <a:pPr indent="-342900" lvl="0" marL="342900" rtl="0" algn="l">
              <a:spcBef>
                <a:spcPts val="480"/>
              </a:spcBef>
              <a:spcAft>
                <a:spcPts val="0"/>
              </a:spcAft>
              <a:buClr>
                <a:schemeClr val="dk1"/>
              </a:buClr>
              <a:buSzPts val="2400"/>
              <a:buNone/>
            </a:pPr>
            <a:r>
              <a:rPr lang="en-US" sz="2400"/>
              <a:t>Syntax:</a:t>
            </a:r>
            <a:endParaRPr/>
          </a:p>
          <a:p>
            <a:pPr indent="-342900" lvl="0" marL="342900" rtl="0" algn="l">
              <a:spcBef>
                <a:spcPts val="480"/>
              </a:spcBef>
              <a:spcAft>
                <a:spcPts val="0"/>
              </a:spcAft>
              <a:buClr>
                <a:schemeClr val="dk1"/>
              </a:buClr>
              <a:buSzPts val="2400"/>
              <a:buNone/>
            </a:pPr>
            <a:r>
              <a:rPr lang="en-US" sz="2400"/>
              <a:t>	</a:t>
            </a:r>
            <a:r>
              <a:rPr lang="en-US" sz="2000"/>
              <a:t>class A</a:t>
            </a:r>
            <a:endParaRPr/>
          </a:p>
          <a:p>
            <a:pPr indent="-342900" lvl="0" marL="342900" rtl="0" algn="l">
              <a:spcBef>
                <a:spcPts val="400"/>
              </a:spcBef>
              <a:spcAft>
                <a:spcPts val="0"/>
              </a:spcAft>
              <a:buClr>
                <a:schemeClr val="dk1"/>
              </a:buClr>
              <a:buSzPts val="2000"/>
              <a:buNone/>
            </a:pPr>
            <a:r>
              <a:rPr lang="en-US" sz="2000"/>
              <a:t>	{</a:t>
            </a:r>
            <a:endParaRPr/>
          </a:p>
          <a:p>
            <a:pPr indent="-342900" lvl="0" marL="342900" rtl="0" algn="l">
              <a:spcBef>
                <a:spcPts val="400"/>
              </a:spcBef>
              <a:spcAft>
                <a:spcPts val="0"/>
              </a:spcAft>
              <a:buClr>
                <a:schemeClr val="dk1"/>
              </a:buClr>
              <a:buSzPts val="2000"/>
              <a:buNone/>
            </a:pPr>
            <a:r>
              <a:rPr lang="en-US" sz="2000"/>
              <a:t>	    public:</a:t>
            </a:r>
            <a:endParaRPr/>
          </a:p>
          <a:p>
            <a:pPr indent="-342900" lvl="0" marL="342900" rtl="0" algn="l">
              <a:spcBef>
                <a:spcPts val="400"/>
              </a:spcBef>
              <a:spcAft>
                <a:spcPts val="0"/>
              </a:spcAft>
              <a:buClr>
                <a:schemeClr val="dk1"/>
              </a:buClr>
              <a:buSzPts val="2000"/>
              <a:buNone/>
            </a:pPr>
            <a:r>
              <a:rPr lang="en-US" sz="2000"/>
              <a:t>		  A()   // constructor</a:t>
            </a:r>
            <a:endParaRPr/>
          </a:p>
          <a:p>
            <a:pPr indent="-342900" lvl="0" marL="342900" rtl="0" algn="l">
              <a:spcBef>
                <a:spcPts val="400"/>
              </a:spcBef>
              <a:spcAft>
                <a:spcPts val="0"/>
              </a:spcAft>
              <a:buClr>
                <a:schemeClr val="dk1"/>
              </a:buClr>
              <a:buSzPts val="2000"/>
              <a:buNone/>
            </a:pPr>
            <a:r>
              <a:rPr lang="en-US" sz="2000"/>
              <a:t>	            {    }</a:t>
            </a:r>
            <a:endParaRPr/>
          </a:p>
          <a:p>
            <a:pPr indent="-342900" lvl="0" marL="342900" rtl="0" algn="l">
              <a:spcBef>
                <a:spcPts val="400"/>
              </a:spcBef>
              <a:spcAft>
                <a:spcPts val="0"/>
              </a:spcAft>
              <a:buClr>
                <a:schemeClr val="dk1"/>
              </a:buClr>
              <a:buSzPts val="2000"/>
              <a:buNone/>
            </a:pPr>
            <a:r>
              <a:rPr lang="en-US" sz="2000"/>
              <a:t>	};</a:t>
            </a:r>
            <a:endParaRPr sz="2000"/>
          </a:p>
          <a:p>
            <a:pPr indent="152400" lvl="1"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696" name="Google Shape;1696;p1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697" name="Google Shape;1697;p173"/>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698" name="Google Shape;1698;p173"/>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699" name="Google Shape;1699;p173"/>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pngfind.com-kingpin-png-4152286 (1).png" id="1700" name="Google Shape;1700;p173"/>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p:nvPr/>
        </p:nvSpPr>
        <p:spPr>
          <a:xfrm>
            <a:off x="2895600" y="1066800"/>
            <a:ext cx="2895600" cy="584775"/>
          </a:xfrm>
          <a:prstGeom prst="rect">
            <a:avLst/>
          </a:prstGeom>
          <a:noFill/>
          <a:ln>
            <a:noFill/>
          </a:ln>
        </p:spPr>
        <p:txBody>
          <a:bodyPr anchorCtr="0" anchor="t" bIns="45700" lIns="91425" spcFirstLastPara="1" rIns="91425" wrap="square" tIns="45700">
            <a:noAutofit/>
          </a:bodyPr>
          <a:lstStyle/>
          <a:p>
            <a:pPr indent="0" lvl="0" marL="8929" marR="0" rtl="0" algn="l">
              <a:spcBef>
                <a:spcPts val="0"/>
              </a:spcBef>
              <a:spcAft>
                <a:spcPts val="0"/>
              </a:spcAft>
              <a:buNone/>
            </a:pPr>
            <a:r>
              <a:rPr lang="en-US" sz="3200">
                <a:solidFill>
                  <a:schemeClr val="dk1"/>
                </a:solidFill>
                <a:latin typeface="Calibri"/>
                <a:ea typeface="Calibri"/>
                <a:cs typeface="Calibri"/>
                <a:sym typeface="Calibri"/>
              </a:rPr>
              <a:t>Comparison</a:t>
            </a:r>
            <a:endParaRPr/>
          </a:p>
        </p:txBody>
      </p:sp>
      <p:pic>
        <p:nvPicPr>
          <p:cNvPr descr="object-oriented-concept-13-728-1.jpg" id="225" name="Google Shape;225;p30"/>
          <p:cNvPicPr preferRelativeResize="0"/>
          <p:nvPr/>
        </p:nvPicPr>
        <p:blipFill rotWithShape="1">
          <a:blip r:embed="rId3">
            <a:alphaModFix/>
          </a:blip>
          <a:srcRect b="0" l="0" r="0" t="0"/>
          <a:stretch/>
        </p:blipFill>
        <p:spPr>
          <a:xfrm>
            <a:off x="1554691" y="1594338"/>
            <a:ext cx="6034617" cy="4525963"/>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174"/>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Constructor</a:t>
            </a:r>
            <a:endParaRPr/>
          </a:p>
        </p:txBody>
      </p:sp>
      <p:sp>
        <p:nvSpPr>
          <p:cNvPr id="1706" name="Google Shape;1706;p174"/>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Constructor can be defined either inside the class or outside of the class using scope resolution operator  ::</a:t>
            </a:r>
            <a:endParaRPr/>
          </a:p>
          <a:p>
            <a:pPr indent="-342900" lvl="0" marL="342900" rtl="0" algn="just">
              <a:spcBef>
                <a:spcPts val="480"/>
              </a:spcBef>
              <a:spcAft>
                <a:spcPts val="0"/>
              </a:spcAft>
              <a:buClr>
                <a:schemeClr val="dk1"/>
              </a:buClr>
              <a:buSzPts val="2400"/>
              <a:buNone/>
            </a:pPr>
            <a:r>
              <a:rPr b="1" lang="en-US" sz="2400">
                <a:latin typeface="Times New Roman"/>
                <a:ea typeface="Times New Roman"/>
                <a:cs typeface="Times New Roman"/>
                <a:sym typeface="Times New Roman"/>
              </a:rPr>
              <a:t>Example </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class A</a:t>
            </a:r>
            <a:endParaRPr/>
          </a:p>
          <a:p>
            <a:pPr indent="-342900" lvl="0" marL="342900" rtl="0" algn="just">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342900" lvl="0" marL="342900" rtl="0" algn="just">
              <a:spcBef>
                <a:spcPts val="400"/>
              </a:spcBef>
              <a:spcAft>
                <a:spcPts val="0"/>
              </a:spcAft>
              <a:buClr>
                <a:schemeClr val="dk1"/>
              </a:buClr>
              <a:buSzPts val="2000"/>
              <a:buNone/>
            </a:pPr>
            <a:r>
              <a:rPr lang="en-US" sz="2000">
                <a:latin typeface="Times New Roman"/>
                <a:ea typeface="Times New Roman"/>
                <a:cs typeface="Times New Roman"/>
                <a:sym typeface="Times New Roman"/>
              </a:rPr>
              <a:t>		int a;</a:t>
            </a:r>
            <a:endParaRPr/>
          </a:p>
          <a:p>
            <a:pPr indent="-342900" lvl="0" marL="342900" rtl="0" algn="just">
              <a:spcBef>
                <a:spcPts val="400"/>
              </a:spcBef>
              <a:spcAft>
                <a:spcPts val="0"/>
              </a:spcAft>
              <a:buClr>
                <a:schemeClr val="dk1"/>
              </a:buClr>
              <a:buSzPts val="2000"/>
              <a:buNone/>
            </a:pPr>
            <a:r>
              <a:rPr lang="en-US" sz="2000">
                <a:latin typeface="Times New Roman"/>
                <a:ea typeface="Times New Roman"/>
                <a:cs typeface="Times New Roman"/>
                <a:sym typeface="Times New Roman"/>
              </a:rPr>
              <a:t>		public:</a:t>
            </a:r>
            <a:endParaRPr/>
          </a:p>
          <a:p>
            <a:pPr indent="-342900" lvl="0" marL="342900" rtl="0" algn="just">
              <a:spcBef>
                <a:spcPts val="400"/>
              </a:spcBef>
              <a:spcAft>
                <a:spcPts val="0"/>
              </a:spcAft>
              <a:buClr>
                <a:schemeClr val="dk1"/>
              </a:buClr>
              <a:buSzPts val="2000"/>
              <a:buNone/>
            </a:pPr>
            <a:r>
              <a:rPr lang="en-US" sz="2000">
                <a:latin typeface="Times New Roman"/>
                <a:ea typeface="Times New Roman"/>
                <a:cs typeface="Times New Roman"/>
                <a:sym typeface="Times New Roman"/>
              </a:rPr>
              <a:t>			A();  // constructor declaration</a:t>
            </a:r>
            <a:endParaRPr/>
          </a:p>
          <a:p>
            <a:pPr indent="-342900" lvl="0" marL="342900" rtl="0" algn="just">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342900" lvl="0" marL="342900" rtl="0" algn="just">
              <a:spcBef>
                <a:spcPts val="400"/>
              </a:spcBef>
              <a:spcAft>
                <a:spcPts val="0"/>
              </a:spcAft>
              <a:buClr>
                <a:schemeClr val="dk1"/>
              </a:buClr>
              <a:buSzPts val="2000"/>
              <a:buNone/>
            </a:pPr>
            <a:r>
              <a:rPr lang="en-US" sz="2000">
                <a:latin typeface="Times New Roman"/>
                <a:ea typeface="Times New Roman"/>
                <a:cs typeface="Times New Roman"/>
                <a:sym typeface="Times New Roman"/>
              </a:rPr>
              <a:t>	A::A()	// constructor definition</a:t>
            </a:r>
            <a:endParaRPr/>
          </a:p>
          <a:p>
            <a:pPr indent="-342900" lvl="0" marL="342900" rtl="0" algn="just">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342900" lvl="0" marL="342900" rtl="0" algn="just">
              <a:spcBef>
                <a:spcPts val="400"/>
              </a:spcBef>
              <a:spcAft>
                <a:spcPts val="0"/>
              </a:spcAft>
              <a:buClr>
                <a:schemeClr val="dk1"/>
              </a:buClr>
              <a:buSzPts val="2000"/>
              <a:buNone/>
            </a:pPr>
            <a:r>
              <a:rPr lang="en-US" sz="2000">
                <a:latin typeface="Times New Roman"/>
                <a:ea typeface="Times New Roman"/>
                <a:cs typeface="Times New Roman"/>
                <a:sym typeface="Times New Roman"/>
              </a:rPr>
              <a:t>		a = 10;</a:t>
            </a:r>
            <a:endParaRPr/>
          </a:p>
          <a:p>
            <a:pPr indent="-342900" lvl="0" marL="342900" rtl="0" algn="just">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p:txBody>
      </p:sp>
      <p:sp>
        <p:nvSpPr>
          <p:cNvPr id="1707" name="Google Shape;1707;p1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708" name="Google Shape;1708;p174"/>
          <p:cNvSpPr/>
          <p:nvPr/>
        </p:nvSpPr>
        <p:spPr>
          <a:xfrm>
            <a:off x="1143000" y="-1900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09" name="Google Shape;1709;p174"/>
          <p:cNvSpPr/>
          <p:nvPr/>
        </p:nvSpPr>
        <p:spPr>
          <a:xfrm>
            <a:off x="1143000" y="102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710" name="Google Shape;1710;p174"/>
          <p:cNvSpPr/>
          <p:nvPr/>
        </p:nvSpPr>
        <p:spPr>
          <a:xfrm>
            <a:off x="4914900" y="-171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pngfind.com-kingpin-png-4152286 (1).png" id="1711" name="Google Shape;1711;p174"/>
          <p:cNvPicPr preferRelativeResize="0"/>
          <p:nvPr/>
        </p:nvPicPr>
        <p:blipFill rotWithShape="1">
          <a:blip r:embed="rId3">
            <a:alphaModFix/>
          </a:blip>
          <a:srcRect b="0" l="0" r="0" t="0"/>
          <a:stretch/>
        </p:blipFill>
        <p:spPr>
          <a:xfrm>
            <a:off x="4857750" y="-171400"/>
            <a:ext cx="914400" cy="533400"/>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1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Methods</a:t>
            </a:r>
            <a:endParaRPr/>
          </a:p>
        </p:txBody>
      </p:sp>
      <p:sp>
        <p:nvSpPr>
          <p:cNvPr id="1717" name="Google Shape;1717;p1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Times New Roman"/>
                <a:ea typeface="Times New Roman"/>
                <a:cs typeface="Times New Roman"/>
                <a:sym typeface="Times New Roman"/>
              </a:rPr>
              <a:t>A </a:t>
            </a:r>
            <a:r>
              <a:rPr i="1" lang="en-US" sz="2000">
                <a:latin typeface="Times New Roman"/>
                <a:ea typeface="Times New Roman"/>
                <a:cs typeface="Times New Roman"/>
                <a:sym typeface="Times New Roman"/>
              </a:rPr>
              <a:t>method</a:t>
            </a:r>
            <a:r>
              <a:rPr lang="en-US" sz="2000">
                <a:latin typeface="Times New Roman"/>
                <a:ea typeface="Times New Roman"/>
                <a:cs typeface="Times New Roman"/>
                <a:sym typeface="Times New Roman"/>
              </a:rPr>
              <a:t> is a function that is part of the class definition.  The methods of a class specify how its objects will respond to any particular message.  </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 method is a collection of statements that perform some specific task and return the result to the caller. A method can perform some specific task without returning anything.</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 Methods allow us to reuse the code without retyping the code. </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 </a:t>
            </a:r>
            <a:r>
              <a:rPr i="1" lang="en-US" sz="2000">
                <a:latin typeface="Times New Roman"/>
                <a:ea typeface="Times New Roman"/>
                <a:cs typeface="Times New Roman"/>
                <a:sym typeface="Times New Roman"/>
              </a:rPr>
              <a:t>message</a:t>
            </a:r>
            <a:r>
              <a:rPr lang="en-US" sz="2000">
                <a:latin typeface="Times New Roman"/>
                <a:ea typeface="Times New Roman"/>
                <a:cs typeface="Times New Roman"/>
                <a:sym typeface="Times New Roman"/>
              </a:rPr>
              <a:t> is a request, sent to an object, that activates a method (i.e., a member function).</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718" name="Google Shape;1718;p1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719" name="Google Shape;1719;p175"/>
          <p:cNvSpPr/>
          <p:nvPr/>
        </p:nvSpPr>
        <p:spPr>
          <a:xfrm>
            <a:off x="1143000" y="13653"/>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20" name="Google Shape;1720;p175"/>
          <p:cNvSpPr/>
          <p:nvPr/>
        </p:nvSpPr>
        <p:spPr>
          <a:xfrm>
            <a:off x="1143000" y="135573"/>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descr="pngfind.com-kingpin-png-4152286 (1).png" id="1721" name="Google Shape;1721;p175"/>
          <p:cNvPicPr preferRelativeResize="0"/>
          <p:nvPr/>
        </p:nvPicPr>
        <p:blipFill rotWithShape="1">
          <a:blip r:embed="rId3">
            <a:alphaModFix/>
          </a:blip>
          <a:srcRect b="0" l="0" r="0" t="0"/>
          <a:stretch/>
        </p:blipFill>
        <p:spPr>
          <a:xfrm>
            <a:off x="4857750" y="-138747"/>
            <a:ext cx="914400" cy="533400"/>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176"/>
          <p:cNvSpPr txBox="1"/>
          <p:nvPr>
            <p:ph type="title"/>
          </p:nvPr>
        </p:nvSpPr>
        <p:spPr>
          <a:xfrm>
            <a:off x="457200" y="609600"/>
            <a:ext cx="8229600" cy="80803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Method Vs Constructor</a:t>
            </a:r>
            <a:endParaRPr/>
          </a:p>
        </p:txBody>
      </p:sp>
      <p:sp>
        <p:nvSpPr>
          <p:cNvPr id="1727" name="Google Shape;1727;p17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Used to define particular task for execution</a:t>
            </a:r>
            <a:endParaRPr/>
          </a:p>
          <a:p>
            <a:pPr indent="-342900" lvl="0" marL="342900" rtl="0" algn="l">
              <a:spcBef>
                <a:spcPts val="476"/>
              </a:spcBef>
              <a:spcAft>
                <a:spcPts val="0"/>
              </a:spcAft>
              <a:buClr>
                <a:schemeClr val="dk1"/>
              </a:buClr>
              <a:buSzPct val="100000"/>
              <a:buChar char="•"/>
            </a:pPr>
            <a:r>
              <a:rPr lang="en-US">
                <a:latin typeface="Times New Roman"/>
                <a:ea typeface="Times New Roman"/>
                <a:cs typeface="Times New Roman"/>
                <a:sym typeface="Times New Roman"/>
              </a:rPr>
              <a:t>Method can have same name as class name or different name based on the requirement</a:t>
            </a:r>
            <a:endParaRPr/>
          </a:p>
          <a:p>
            <a:pPr indent="-342900" lvl="0" marL="342900" rtl="0" algn="l">
              <a:spcBef>
                <a:spcPts val="476"/>
              </a:spcBef>
              <a:spcAft>
                <a:spcPts val="0"/>
              </a:spcAft>
              <a:buClr>
                <a:schemeClr val="dk1"/>
              </a:buClr>
              <a:buSzPct val="100000"/>
              <a:buChar char="•"/>
            </a:pPr>
            <a:r>
              <a:rPr lang="en-US">
                <a:latin typeface="Times New Roman"/>
                <a:ea typeface="Times New Roman"/>
                <a:cs typeface="Times New Roman"/>
                <a:sym typeface="Times New Roman"/>
              </a:rPr>
              <a:t>Explicit call statement required to call a method</a:t>
            </a:r>
            <a:endParaRPr/>
          </a:p>
          <a:p>
            <a:pPr indent="-342900" lvl="0" marL="342900" rtl="0" algn="l">
              <a:spcBef>
                <a:spcPts val="476"/>
              </a:spcBef>
              <a:spcAft>
                <a:spcPts val="0"/>
              </a:spcAft>
              <a:buClr>
                <a:schemeClr val="dk1"/>
              </a:buClr>
              <a:buSzPct val="100000"/>
              <a:buChar char="•"/>
            </a:pPr>
            <a:r>
              <a:rPr lang="en-US">
                <a:latin typeface="Times New Roman"/>
                <a:ea typeface="Times New Roman"/>
                <a:cs typeface="Times New Roman"/>
                <a:sym typeface="Times New Roman"/>
              </a:rPr>
              <a:t>There is no default method provided by compiler</a:t>
            </a:r>
            <a:endParaRPr/>
          </a:p>
          <a:p>
            <a:pPr indent="-342900" lvl="0" marL="342900" rtl="0" algn="l">
              <a:spcBef>
                <a:spcPts val="476"/>
              </a:spcBef>
              <a:spcAft>
                <a:spcPts val="0"/>
              </a:spcAft>
              <a:buClr>
                <a:schemeClr val="dk1"/>
              </a:buClr>
              <a:buSzPct val="100000"/>
              <a:buChar char="•"/>
            </a:pPr>
            <a:r>
              <a:rPr lang="en-US">
                <a:latin typeface="Times New Roman"/>
                <a:ea typeface="Times New Roman"/>
                <a:cs typeface="Times New Roman"/>
                <a:sym typeface="Times New Roman"/>
              </a:rPr>
              <a:t>Return data type must be declared </a:t>
            </a:r>
            <a:endParaRPr/>
          </a:p>
          <a:p>
            <a:pPr indent="-342900" lvl="0" marL="342900" rtl="0" algn="l">
              <a:spcBef>
                <a:spcPts val="476"/>
              </a:spcBef>
              <a:spcAft>
                <a:spcPts val="0"/>
              </a:spcAft>
              <a:buClr>
                <a:schemeClr val="dk1"/>
              </a:buClr>
              <a:buSzPct val="100000"/>
              <a:buNone/>
            </a:pPr>
            <a:r>
              <a:t/>
            </a:r>
            <a:endParaRPr/>
          </a:p>
        </p:txBody>
      </p:sp>
      <p:sp>
        <p:nvSpPr>
          <p:cNvPr id="1728" name="Google Shape;1728;p17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Used to initialize the data members</a:t>
            </a:r>
            <a:endParaRPr/>
          </a:p>
          <a:p>
            <a:pPr indent="-342900" lvl="0" marL="342900" rtl="0" algn="l">
              <a:spcBef>
                <a:spcPts val="476"/>
              </a:spcBef>
              <a:spcAft>
                <a:spcPts val="0"/>
              </a:spcAft>
              <a:buClr>
                <a:schemeClr val="dk1"/>
              </a:buClr>
              <a:buSzPct val="100000"/>
              <a:buChar char="•"/>
            </a:pPr>
            <a:r>
              <a:rPr lang="en-US">
                <a:latin typeface="Times New Roman"/>
                <a:ea typeface="Times New Roman"/>
                <a:cs typeface="Times New Roman"/>
                <a:sym typeface="Times New Roman"/>
              </a:rPr>
              <a:t>Constructor has same name as the class name</a:t>
            </a:r>
            <a:endParaRPr/>
          </a:p>
          <a:p>
            <a:pPr indent="-342900" lvl="0" marL="342900" rtl="0" algn="l">
              <a:spcBef>
                <a:spcPts val="476"/>
              </a:spcBef>
              <a:spcAft>
                <a:spcPts val="0"/>
              </a:spcAft>
              <a:buClr>
                <a:schemeClr val="dk1"/>
              </a:buClr>
              <a:buSzPct val="100000"/>
              <a:buChar char="•"/>
            </a:pPr>
            <a:r>
              <a:rPr lang="en-US">
                <a:latin typeface="Times New Roman"/>
                <a:ea typeface="Times New Roman"/>
                <a:cs typeface="Times New Roman"/>
                <a:sym typeface="Times New Roman"/>
              </a:rPr>
              <a:t>Constructor is automatically called when an object is created</a:t>
            </a:r>
            <a:endParaRPr/>
          </a:p>
          <a:p>
            <a:pPr indent="-342900" lvl="0" marL="342900" rtl="0" algn="l">
              <a:spcBef>
                <a:spcPts val="476"/>
              </a:spcBef>
              <a:spcAft>
                <a:spcPts val="0"/>
              </a:spcAft>
              <a:buClr>
                <a:schemeClr val="dk1"/>
              </a:buClr>
              <a:buSzPct val="100000"/>
              <a:buChar char="•"/>
            </a:pPr>
            <a:r>
              <a:rPr lang="en-US">
                <a:latin typeface="Times New Roman"/>
                <a:ea typeface="Times New Roman"/>
                <a:cs typeface="Times New Roman"/>
                <a:sym typeface="Times New Roman"/>
              </a:rPr>
              <a:t>There is always default constructor provide by compiler</a:t>
            </a:r>
            <a:endParaRPr/>
          </a:p>
          <a:p>
            <a:pPr indent="-342900" lvl="0" marL="342900" rtl="0" algn="l">
              <a:spcBef>
                <a:spcPts val="476"/>
              </a:spcBef>
              <a:spcAft>
                <a:spcPts val="0"/>
              </a:spcAft>
              <a:buClr>
                <a:schemeClr val="dk1"/>
              </a:buClr>
              <a:buSzPct val="100000"/>
              <a:buChar char="•"/>
            </a:pPr>
            <a:r>
              <a:rPr lang="en-US">
                <a:latin typeface="Times New Roman"/>
                <a:ea typeface="Times New Roman"/>
                <a:cs typeface="Times New Roman"/>
                <a:sym typeface="Times New Roman"/>
              </a:rPr>
              <a:t>Return type is not required in constructor </a:t>
            </a:r>
            <a:endParaRPr/>
          </a:p>
          <a:p>
            <a:pPr indent="-285750" lvl="1" marL="742950" rtl="0" algn="l">
              <a:spcBef>
                <a:spcPts val="408"/>
              </a:spcBef>
              <a:spcAft>
                <a:spcPts val="0"/>
              </a:spcAft>
              <a:buClr>
                <a:schemeClr val="dk1"/>
              </a:buClr>
              <a:buSzPct val="100000"/>
              <a:buNone/>
            </a:pPr>
            <a:r>
              <a:rPr lang="en-US">
                <a:latin typeface="Times New Roman"/>
                <a:ea typeface="Times New Roman"/>
                <a:cs typeface="Times New Roman"/>
                <a:sym typeface="Times New Roman"/>
              </a:rPr>
              <a:t>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1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Types of Constructor</a:t>
            </a:r>
            <a:endParaRPr/>
          </a:p>
        </p:txBody>
      </p:sp>
      <p:sp>
        <p:nvSpPr>
          <p:cNvPr id="1734" name="Google Shape;1734;p177"/>
          <p:cNvSpPr txBox="1"/>
          <p:nvPr>
            <p:ph idx="1" type="body"/>
          </p:nvPr>
        </p:nvSpPr>
        <p:spPr>
          <a:xfrm>
            <a:off x="685800" y="1524001"/>
            <a:ext cx="7543800" cy="483235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50000"/>
              </a:lnSpc>
              <a:spcBef>
                <a:spcPts val="0"/>
              </a:spcBef>
              <a:spcAft>
                <a:spcPts val="0"/>
              </a:spcAft>
              <a:buClr>
                <a:schemeClr val="dk1"/>
              </a:buClr>
              <a:buSzPct val="100000"/>
              <a:buNone/>
            </a:pPr>
            <a:r>
              <a:rPr b="1" lang="en-US" sz="2400"/>
              <a:t>Types of Constructors in C++</a:t>
            </a:r>
            <a:endParaRPr/>
          </a:p>
          <a:p>
            <a:pPr indent="-342900" lvl="0" marL="342900" rtl="0" algn="l">
              <a:lnSpc>
                <a:spcPct val="150000"/>
              </a:lnSpc>
              <a:spcBef>
                <a:spcPts val="408"/>
              </a:spcBef>
              <a:spcAft>
                <a:spcPts val="0"/>
              </a:spcAft>
              <a:buClr>
                <a:schemeClr val="dk1"/>
              </a:buClr>
              <a:buSzPct val="100000"/>
              <a:buNone/>
            </a:pPr>
            <a:r>
              <a:rPr lang="en-US" sz="2400"/>
              <a:t>	Constructors are of three types:</a:t>
            </a:r>
            <a:endParaRPr/>
          </a:p>
          <a:p>
            <a:pPr indent="-342900" lvl="0" marL="342900" rtl="0" algn="l">
              <a:lnSpc>
                <a:spcPct val="150000"/>
              </a:lnSpc>
              <a:spcBef>
                <a:spcPts val="408"/>
              </a:spcBef>
              <a:spcAft>
                <a:spcPts val="0"/>
              </a:spcAft>
              <a:buClr>
                <a:schemeClr val="dk1"/>
              </a:buClr>
              <a:buSzPct val="100000"/>
              <a:buChar char="•"/>
            </a:pPr>
            <a:r>
              <a:rPr b="1" lang="en-US" sz="2400"/>
              <a:t>Default Constructor </a:t>
            </a:r>
            <a:r>
              <a:rPr lang="en-US" sz="2400"/>
              <a:t>- Default constructor is the constructor which doesn't take any argument. It has no parameter.</a:t>
            </a:r>
            <a:endParaRPr/>
          </a:p>
          <a:p>
            <a:pPr indent="-342900" lvl="0" marL="342900" rtl="0" algn="l">
              <a:lnSpc>
                <a:spcPct val="150000"/>
              </a:lnSpc>
              <a:spcBef>
                <a:spcPts val="408"/>
              </a:spcBef>
              <a:spcAft>
                <a:spcPts val="0"/>
              </a:spcAft>
              <a:buClr>
                <a:schemeClr val="dk1"/>
              </a:buClr>
              <a:buSzPct val="100000"/>
              <a:buChar char="•"/>
            </a:pPr>
            <a:r>
              <a:rPr b="1" lang="en-US" sz="2400"/>
              <a:t>Parametrized Constructor : </a:t>
            </a:r>
            <a:r>
              <a:rPr lang="en-US" sz="2400"/>
              <a:t>These are the constructors with parameter. Using this Constructor you can provide different values to data members of different objects, by passing the appropriate values as argument.</a:t>
            </a:r>
            <a:endParaRPr/>
          </a:p>
          <a:p>
            <a:pPr indent="-342900" lvl="0" marL="342900" rtl="0" algn="l">
              <a:lnSpc>
                <a:spcPct val="150000"/>
              </a:lnSpc>
              <a:spcBef>
                <a:spcPts val="408"/>
              </a:spcBef>
              <a:spcAft>
                <a:spcPts val="0"/>
              </a:spcAft>
              <a:buClr>
                <a:schemeClr val="dk1"/>
              </a:buClr>
              <a:buSzPct val="100000"/>
              <a:buChar char="•"/>
            </a:pPr>
            <a:r>
              <a:rPr b="1" lang="en-US" sz="2400"/>
              <a:t>Copy Constructor: </a:t>
            </a:r>
            <a:r>
              <a:rPr lang="en-US" sz="2400"/>
              <a:t>These are special type of Constructors which takes an object as argument, and is used to copy values of data members of one object into other object.</a:t>
            </a:r>
            <a:endParaRPr b="1" sz="2400"/>
          </a:p>
          <a:p>
            <a:pPr indent="0" lvl="1" marL="0" rtl="0" algn="l">
              <a:spcBef>
                <a:spcPts val="0"/>
              </a:spcBef>
              <a:spcAft>
                <a:spcPts val="0"/>
              </a:spcAft>
              <a:buClr>
                <a:schemeClr val="dk1"/>
              </a:buClr>
              <a:buSzPct val="100000"/>
              <a:buNone/>
            </a:pPr>
            <a:r>
              <a:t/>
            </a:r>
            <a:endParaRPr sz="2000">
              <a:latin typeface="Times New Roman"/>
              <a:ea typeface="Times New Roman"/>
              <a:cs typeface="Times New Roman"/>
              <a:sym typeface="Times New Roman"/>
            </a:endParaRPr>
          </a:p>
        </p:txBody>
      </p:sp>
      <p:sp>
        <p:nvSpPr>
          <p:cNvPr id="1735" name="Google Shape;1735;p1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736" name="Google Shape;1736;p177"/>
          <p:cNvSpPr/>
          <p:nvPr/>
        </p:nvSpPr>
        <p:spPr>
          <a:xfrm>
            <a:off x="1157489"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37" name="Google Shape;1737;p177"/>
          <p:cNvSpPr/>
          <p:nvPr/>
        </p:nvSpPr>
        <p:spPr>
          <a:xfrm>
            <a:off x="1157489"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738" name="Google Shape;1738;p177"/>
          <p:cNvSpPr/>
          <p:nvPr/>
        </p:nvSpPr>
        <p:spPr>
          <a:xfrm>
            <a:off x="4929389"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pngfind.com-kingpin-png-4152286 (1).png" id="1739" name="Google Shape;1739;p177"/>
          <p:cNvPicPr preferRelativeResize="0"/>
          <p:nvPr/>
        </p:nvPicPr>
        <p:blipFill rotWithShape="1">
          <a:blip r:embed="rId3">
            <a:alphaModFix/>
          </a:blip>
          <a:srcRect b="0" l="0" r="0" t="0"/>
          <a:stretch/>
        </p:blipFill>
        <p:spPr>
          <a:xfrm>
            <a:off x="4872239" y="-152400"/>
            <a:ext cx="914400" cy="533400"/>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3" name="Shape 1743"/>
        <p:cNvGrpSpPr/>
        <p:nvPr/>
      </p:nvGrpSpPr>
      <p:grpSpPr>
        <a:xfrm>
          <a:off x="0" y="0"/>
          <a:ext cx="0" cy="0"/>
          <a:chOff x="0" y="0"/>
          <a:chExt cx="0" cy="0"/>
        </a:xfrm>
      </p:grpSpPr>
      <p:sp>
        <p:nvSpPr>
          <p:cNvPr id="1744" name="Google Shape;1744;p178"/>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Example Program</a:t>
            </a:r>
            <a:endParaRPr/>
          </a:p>
        </p:txBody>
      </p:sp>
      <p:sp>
        <p:nvSpPr>
          <p:cNvPr id="1745" name="Google Shape;1745;p178"/>
          <p:cNvSpPr txBox="1"/>
          <p:nvPr>
            <p:ph idx="1" type="body"/>
          </p:nvPr>
        </p:nvSpPr>
        <p:spPr>
          <a:xfrm>
            <a:off x="457200" y="1295400"/>
            <a:ext cx="4038600" cy="4830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lang="en-US" sz="2000"/>
              <a:t>class Student</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public:</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int rollno;</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string name;</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Student()  //Default constructor</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    rollno = 0;</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name = "None";</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Student(int x) // parameterized  </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  rollno = x;</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name = "None";</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p:txBody>
      </p:sp>
      <p:sp>
        <p:nvSpPr>
          <p:cNvPr id="1746" name="Google Shape;1746;p178"/>
          <p:cNvSpPr txBox="1"/>
          <p:nvPr>
            <p:ph idx="2" type="body"/>
          </p:nvPr>
        </p:nvSpPr>
        <p:spPr>
          <a:xfrm>
            <a:off x="4648200" y="1143000"/>
            <a:ext cx="4038600" cy="49831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lang="en-US">
                <a:latin typeface="Times New Roman"/>
                <a:ea typeface="Times New Roman"/>
                <a:cs typeface="Times New Roman"/>
                <a:sym typeface="Times New Roman"/>
              </a:rPr>
              <a:t>	// copy constructor</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Student (const Student &amp;s)  </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rollno = s.rollno;</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name = s.name;</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   // end of class</a:t>
            </a:r>
            <a:endParaRPr/>
          </a:p>
          <a:p>
            <a:pPr indent="-205105" lvl="0" marL="342900" rtl="0" algn="l">
              <a:spcBef>
                <a:spcPts val="434"/>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int main()</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Student A1();</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Student A(10);</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Student B=A;</a:t>
            </a:r>
            <a:endParaRPr/>
          </a:p>
          <a:p>
            <a:pPr indent="-342900" lvl="0" marL="342900" rtl="0" algn="l">
              <a:spcBef>
                <a:spcPts val="434"/>
              </a:spcBef>
              <a:spcAft>
                <a:spcPts val="0"/>
              </a:spcAft>
              <a:buClr>
                <a:schemeClr val="dk1"/>
              </a:buClr>
              <a:buSzPct val="100000"/>
              <a:buNone/>
            </a:pPr>
            <a:r>
              <a:rPr lang="en-US">
                <a:latin typeface="Times New Roman"/>
                <a:ea typeface="Times New Roman"/>
                <a:cs typeface="Times New Roman"/>
                <a:sym typeface="Times New Roman"/>
              </a:rPr>
              <a:t>	}</a:t>
            </a:r>
            <a:endParaRPr/>
          </a:p>
          <a:p>
            <a:pPr indent="-342900" lvl="0" marL="342900" rtl="0" algn="l">
              <a:spcBef>
                <a:spcPts val="434"/>
              </a:spcBef>
              <a:spcAft>
                <a:spcPts val="0"/>
              </a:spcAft>
              <a:buClr>
                <a:schemeClr val="dk1"/>
              </a:buClr>
              <a:buSzPct val="100000"/>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1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Destructor</a:t>
            </a:r>
            <a:endParaRPr/>
          </a:p>
        </p:txBody>
      </p:sp>
      <p:sp>
        <p:nvSpPr>
          <p:cNvPr id="1752" name="Google Shape;1752;p179"/>
          <p:cNvSpPr txBox="1"/>
          <p:nvPr>
            <p:ph idx="1" type="body"/>
          </p:nvPr>
        </p:nvSpPr>
        <p:spPr>
          <a:xfrm>
            <a:off x="685800" y="1524001"/>
            <a:ext cx="7543800" cy="4832352"/>
          </a:xfrm>
          <a:prstGeom prst="rect">
            <a:avLst/>
          </a:prstGeom>
          <a:noFill/>
          <a:ln>
            <a:noFill/>
          </a:ln>
        </p:spPr>
        <p:txBody>
          <a:bodyPr anchorCtr="0" anchor="t" bIns="45700" lIns="91425" spcFirstLastPara="1" rIns="91425" wrap="square" tIns="45700">
            <a:noAutofit/>
          </a:bodyPr>
          <a:lstStyle/>
          <a:p>
            <a:pPr indent="-316546" lvl="0" marL="325029" marR="3572" rtl="0" algn="just">
              <a:spcBef>
                <a:spcPts val="0"/>
              </a:spcBef>
              <a:spcAft>
                <a:spcPts val="0"/>
              </a:spcAft>
              <a:buClr>
                <a:schemeClr val="dk1"/>
              </a:buClr>
              <a:buSzPts val="1800"/>
              <a:buChar char="•"/>
            </a:pPr>
            <a:r>
              <a:rPr lang="en-US" sz="2400">
                <a:latin typeface="Times New Roman"/>
                <a:ea typeface="Times New Roman"/>
                <a:cs typeface="Times New Roman"/>
                <a:sym typeface="Times New Roman"/>
              </a:rPr>
              <a:t>A destructor is a special member function of a class that is  executed whenever an object of it's class goes out of scope or  whenever the delete expression is applied to a pointer to the object  of that class.</a:t>
            </a:r>
            <a:endParaRPr/>
          </a:p>
          <a:p>
            <a:pPr indent="-316546" lvl="0" marL="325029" marR="3572" rtl="0" algn="just">
              <a:spcBef>
                <a:spcPts val="70"/>
              </a:spcBef>
              <a:spcAft>
                <a:spcPts val="0"/>
              </a:spcAft>
              <a:buClr>
                <a:schemeClr val="dk1"/>
              </a:buClr>
              <a:buSzPts val="1800"/>
              <a:buNone/>
            </a:pPr>
            <a:r>
              <a:t/>
            </a:r>
            <a:endParaRPr sz="2400">
              <a:latin typeface="Times New Roman"/>
              <a:ea typeface="Times New Roman"/>
              <a:cs typeface="Times New Roman"/>
              <a:sym typeface="Times New Roman"/>
            </a:endParaRPr>
          </a:p>
          <a:p>
            <a:pPr indent="-316546" lvl="0" marL="325029" marR="3572" rtl="0" algn="just">
              <a:spcBef>
                <a:spcPts val="70"/>
              </a:spcBef>
              <a:spcAft>
                <a:spcPts val="0"/>
              </a:spcAft>
              <a:buClr>
                <a:schemeClr val="dk1"/>
              </a:buClr>
              <a:buSzPts val="1800"/>
              <a:buNone/>
            </a:pPr>
            <a:r>
              <a:rPr lang="en-US" sz="2400">
                <a:latin typeface="Times New Roman"/>
                <a:ea typeface="Times New Roman"/>
                <a:cs typeface="Times New Roman"/>
                <a:sym typeface="Times New Roman"/>
              </a:rPr>
              <a:t>Example </a:t>
            </a:r>
            <a:endParaRPr/>
          </a:p>
          <a:p>
            <a:pPr indent="-39289" lvl="0" marL="39289" rtl="0" algn="l">
              <a:lnSpc>
                <a:spcPct val="76750"/>
              </a:lnSpc>
              <a:spcBef>
                <a:spcPts val="70"/>
              </a:spcBef>
              <a:spcAft>
                <a:spcPts val="0"/>
              </a:spcAft>
              <a:buClr>
                <a:schemeClr val="dk1"/>
              </a:buClr>
              <a:buSzPts val="2400"/>
              <a:buNone/>
            </a:pPr>
            <a:r>
              <a:rPr lang="en-US" sz="2400">
                <a:latin typeface="Times New Roman"/>
                <a:ea typeface="Times New Roman"/>
                <a:cs typeface="Times New Roman"/>
                <a:sym typeface="Times New Roman"/>
              </a:rPr>
              <a:t>	</a:t>
            </a:r>
            <a:r>
              <a:rPr lang="en-US" sz="2000">
                <a:latin typeface="Arial"/>
                <a:ea typeface="Arial"/>
                <a:cs typeface="Arial"/>
                <a:sym typeface="Arial"/>
              </a:rPr>
              <a:t>class Line</a:t>
            </a:r>
            <a:endParaRPr/>
          </a:p>
          <a:p>
            <a:pPr indent="-39289" lvl="0" marL="39289" rtl="0" algn="l">
              <a:lnSpc>
                <a:spcPct val="91399"/>
              </a:lnSpc>
              <a:spcBef>
                <a:spcPts val="400"/>
              </a:spcBef>
              <a:spcAft>
                <a:spcPts val="0"/>
              </a:spcAft>
              <a:buClr>
                <a:schemeClr val="dk1"/>
              </a:buClr>
              <a:buSzPts val="2000"/>
              <a:buNone/>
            </a:pPr>
            <a:r>
              <a:rPr lang="en-US" sz="2000">
                <a:latin typeface="Arial"/>
                <a:ea typeface="Arial"/>
                <a:cs typeface="Arial"/>
                <a:sym typeface="Arial"/>
              </a:rPr>
              <a:t>{</a:t>
            </a:r>
            <a:endParaRPr/>
          </a:p>
          <a:p>
            <a:pPr indent="-202697" lvl="0" marL="202697" rtl="0" algn="l">
              <a:lnSpc>
                <a:spcPct val="91399"/>
              </a:lnSpc>
              <a:spcBef>
                <a:spcPts val="400"/>
              </a:spcBef>
              <a:spcAft>
                <a:spcPts val="0"/>
              </a:spcAft>
              <a:buClr>
                <a:schemeClr val="dk1"/>
              </a:buClr>
              <a:buSzPts val="2000"/>
              <a:buNone/>
            </a:pPr>
            <a:r>
              <a:rPr lang="en-US" sz="2000">
                <a:latin typeface="Arial"/>
                <a:ea typeface="Arial"/>
                <a:cs typeface="Arial"/>
                <a:sym typeface="Arial"/>
              </a:rPr>
              <a:t>	public:</a:t>
            </a:r>
            <a:endParaRPr sz="2000">
              <a:latin typeface="Arial"/>
              <a:ea typeface="Arial"/>
              <a:cs typeface="Arial"/>
              <a:sym typeface="Arial"/>
            </a:endParaRPr>
          </a:p>
          <a:p>
            <a:pPr indent="-342900" lvl="0" marL="366550" marR="5086169" rtl="0" algn="l">
              <a:lnSpc>
                <a:spcPct val="91399"/>
              </a:lnSpc>
              <a:spcBef>
                <a:spcPts val="70"/>
              </a:spcBef>
              <a:spcAft>
                <a:spcPts val="0"/>
              </a:spcAft>
              <a:buClr>
                <a:schemeClr val="dk1"/>
              </a:buClr>
              <a:buSzPts val="2000"/>
              <a:buNone/>
            </a:pPr>
            <a:r>
              <a:rPr lang="en-US" sz="2000">
                <a:latin typeface="Arial"/>
                <a:ea typeface="Arial"/>
                <a:cs typeface="Arial"/>
                <a:sym typeface="Arial"/>
              </a:rPr>
              <a:t>	   st1………</a:t>
            </a:r>
            <a:endParaRPr/>
          </a:p>
          <a:p>
            <a:pPr indent="-342900" lvl="0" marL="366550" marR="5086169" rtl="0" algn="l">
              <a:lnSpc>
                <a:spcPct val="91399"/>
              </a:lnSpc>
              <a:spcBef>
                <a:spcPts val="70"/>
              </a:spcBef>
              <a:spcAft>
                <a:spcPts val="0"/>
              </a:spcAft>
              <a:buClr>
                <a:schemeClr val="dk1"/>
              </a:buClr>
              <a:buSzPts val="2000"/>
              <a:buNone/>
            </a:pPr>
            <a:r>
              <a:rPr lang="en-US" sz="2000">
                <a:latin typeface="Arial"/>
                <a:ea typeface="Arial"/>
                <a:cs typeface="Arial"/>
                <a:sym typeface="Arial"/>
              </a:rPr>
              <a:t>	    st2……….	</a:t>
            </a:r>
            <a:endParaRPr/>
          </a:p>
          <a:p>
            <a:pPr indent="-342900" lvl="0" marL="366550" marR="5086169" rtl="0" algn="l">
              <a:lnSpc>
                <a:spcPct val="91399"/>
              </a:lnSpc>
              <a:spcBef>
                <a:spcPts val="70"/>
              </a:spcBef>
              <a:spcAft>
                <a:spcPts val="0"/>
              </a:spcAft>
              <a:buClr>
                <a:schemeClr val="dk1"/>
              </a:buClr>
              <a:buSzPts val="2000"/>
              <a:buNone/>
            </a:pPr>
            <a:r>
              <a:rPr lang="en-US" sz="2000">
                <a:latin typeface="Arial"/>
                <a:ea typeface="Arial"/>
                <a:cs typeface="Arial"/>
                <a:sym typeface="Arial"/>
              </a:rPr>
              <a:t>	  Line();    </a:t>
            </a:r>
            <a:endParaRPr sz="2000">
              <a:latin typeface="Arial"/>
              <a:ea typeface="Arial"/>
              <a:cs typeface="Arial"/>
              <a:sym typeface="Arial"/>
            </a:endParaRPr>
          </a:p>
          <a:p>
            <a:pPr indent="-342900" lvl="0" marL="366550" rtl="0" algn="l">
              <a:lnSpc>
                <a:spcPct val="92100"/>
              </a:lnSpc>
              <a:spcBef>
                <a:spcPts val="400"/>
              </a:spcBef>
              <a:spcAft>
                <a:spcPts val="0"/>
              </a:spcAft>
              <a:buClr>
                <a:srgbClr val="0433FF"/>
              </a:buClr>
              <a:buSzPts val="2000"/>
              <a:buNone/>
            </a:pPr>
            <a:r>
              <a:rPr lang="en-US" sz="2000">
                <a:solidFill>
                  <a:srgbClr val="0433FF"/>
                </a:solidFill>
                <a:latin typeface="Arial"/>
                <a:ea typeface="Arial"/>
                <a:cs typeface="Arial"/>
                <a:sym typeface="Arial"/>
              </a:rPr>
              <a:t>	~Line();	// This is the destructor: declaration</a:t>
            </a:r>
            <a:endParaRPr sz="2000">
              <a:latin typeface="Arial"/>
              <a:ea typeface="Arial"/>
              <a:cs typeface="Arial"/>
              <a:sym typeface="Arial"/>
            </a:endParaRPr>
          </a:p>
          <a:p>
            <a:pPr indent="-215900" lvl="0" marL="342900" rtl="0" algn="l">
              <a:spcBef>
                <a:spcPts val="21"/>
              </a:spcBef>
              <a:spcAft>
                <a:spcPts val="0"/>
              </a:spcAft>
              <a:buClr>
                <a:schemeClr val="dk1"/>
              </a:buClr>
              <a:buSzPts val="2000"/>
              <a:buNone/>
            </a:pPr>
            <a:r>
              <a:t/>
            </a:r>
            <a:endParaRPr sz="2000">
              <a:latin typeface="Times New Roman"/>
              <a:ea typeface="Times New Roman"/>
              <a:cs typeface="Times New Roman"/>
              <a:sym typeface="Times New Roman"/>
            </a:endParaRPr>
          </a:p>
          <a:p>
            <a:pPr indent="-39289" lvl="0" marL="39289" rtl="0" algn="l">
              <a:lnSpc>
                <a:spcPct val="76750"/>
              </a:lnSpc>
              <a:spcBef>
                <a:spcPts val="480"/>
              </a:spcBef>
              <a:spcAft>
                <a:spcPts val="0"/>
              </a:spcAft>
              <a:buClr>
                <a:schemeClr val="dk1"/>
              </a:buClr>
              <a:buSzPts val="2400"/>
              <a:buNone/>
            </a:pPr>
            <a:r>
              <a:rPr lang="en-US" sz="2400">
                <a:latin typeface="Arial"/>
                <a:ea typeface="Arial"/>
                <a:cs typeface="Arial"/>
                <a:sym typeface="Arial"/>
              </a:rPr>
              <a:t>};</a:t>
            </a:r>
            <a:endParaRPr/>
          </a:p>
          <a:p>
            <a:pPr indent="-316546" lvl="0" marL="325029" marR="3572" rtl="0" algn="just">
              <a:spcBef>
                <a:spcPts val="7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753" name="Google Shape;1753;p1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754" name="Google Shape;1754;p179"/>
          <p:cNvSpPr/>
          <p:nvPr/>
        </p:nvSpPr>
        <p:spPr>
          <a:xfrm>
            <a:off x="1157489"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55" name="Google Shape;1755;p179"/>
          <p:cNvSpPr/>
          <p:nvPr/>
        </p:nvSpPr>
        <p:spPr>
          <a:xfrm>
            <a:off x="1157489"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756" name="Google Shape;1756;p179"/>
          <p:cNvSpPr/>
          <p:nvPr/>
        </p:nvSpPr>
        <p:spPr>
          <a:xfrm>
            <a:off x="4929389"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pngfind.com-kingpin-png-4152286 (1).png" id="1757" name="Google Shape;1757;p179"/>
          <p:cNvPicPr preferRelativeResize="0"/>
          <p:nvPr/>
        </p:nvPicPr>
        <p:blipFill rotWithShape="1">
          <a:blip r:embed="rId3">
            <a:alphaModFix/>
          </a:blip>
          <a:srcRect b="0" l="0" r="0" t="0"/>
          <a:stretch/>
        </p:blipFill>
        <p:spPr>
          <a:xfrm>
            <a:off x="4872239" y="-152400"/>
            <a:ext cx="914400" cy="5334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80"/>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3" name="Google Shape;1763;p180"/>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64" name="Google Shape;1764;p180"/>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1765" name="Google Shape;1765;p180"/>
          <p:cNvPicPr preferRelativeResize="0"/>
          <p:nvPr/>
        </p:nvPicPr>
        <p:blipFill rotWithShape="1">
          <a:blip r:embed="rId3">
            <a:alphaModFix/>
          </a:blip>
          <a:srcRect b="0" l="0" r="0" t="0"/>
          <a:stretch/>
        </p:blipFill>
        <p:spPr>
          <a:xfrm>
            <a:off x="4953000" y="457200"/>
            <a:ext cx="1219200" cy="533400"/>
          </a:xfrm>
          <a:prstGeom prst="rect">
            <a:avLst/>
          </a:prstGeom>
          <a:noFill/>
          <a:ln>
            <a:noFill/>
          </a:ln>
        </p:spPr>
      </p:pic>
      <p:pic>
        <p:nvPicPr>
          <p:cNvPr descr="Related image" id="1766" name="Google Shape;1766;p180"/>
          <p:cNvPicPr preferRelativeResize="0"/>
          <p:nvPr/>
        </p:nvPicPr>
        <p:blipFill rotWithShape="1">
          <a:blip r:embed="rId4">
            <a:alphaModFix/>
          </a:blip>
          <a:srcRect b="0" l="0" r="0" t="0"/>
          <a:stretch/>
        </p:blipFill>
        <p:spPr>
          <a:xfrm>
            <a:off x="1600200" y="1676400"/>
            <a:ext cx="5734050" cy="381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p:nvPr/>
        </p:nvSpPr>
        <p:spPr>
          <a:xfrm>
            <a:off x="565266" y="2588072"/>
            <a:ext cx="8087245" cy="912625"/>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Session-2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I/O Operation</a:t>
            </a:r>
            <a:endParaRPr/>
          </a:p>
          <a:p>
            <a:pPr indent="-342900" lvl="0" marL="342900" rtl="0" algn="l">
              <a:spcBef>
                <a:spcPts val="640"/>
              </a:spcBef>
              <a:spcAft>
                <a:spcPts val="0"/>
              </a:spcAft>
              <a:buClr>
                <a:schemeClr val="dk1"/>
              </a:buClr>
              <a:buSzPts val="3200"/>
              <a:buChar char="•"/>
            </a:pPr>
            <a:r>
              <a:rPr lang="en-US"/>
              <a:t>Data types </a:t>
            </a:r>
            <a:endParaRPr/>
          </a:p>
          <a:p>
            <a:pPr indent="-342900" lvl="0" marL="342900" rtl="0" algn="l">
              <a:spcBef>
                <a:spcPts val="640"/>
              </a:spcBef>
              <a:spcAft>
                <a:spcPts val="0"/>
              </a:spcAft>
              <a:buClr>
                <a:schemeClr val="dk1"/>
              </a:buClr>
              <a:buSzPts val="3200"/>
              <a:buChar char="•"/>
            </a:pPr>
            <a:r>
              <a:rPr lang="en-US"/>
              <a:t>Variable</a:t>
            </a:r>
            <a:endParaRPr/>
          </a:p>
          <a:p>
            <a:pPr indent="-342900" lvl="0" marL="342900" rtl="0" algn="l">
              <a:spcBef>
                <a:spcPts val="640"/>
              </a:spcBef>
              <a:spcAft>
                <a:spcPts val="0"/>
              </a:spcAft>
              <a:buClr>
                <a:schemeClr val="dk1"/>
              </a:buClr>
              <a:buSzPts val="3200"/>
              <a:buChar char="•"/>
            </a:pPr>
            <a:r>
              <a:rPr lang="en-US"/>
              <a:t>Static</a:t>
            </a:r>
            <a:endParaRPr/>
          </a:p>
          <a:p>
            <a:pPr indent="-342900" lvl="0" marL="342900" rtl="0" algn="l">
              <a:spcBef>
                <a:spcPts val="640"/>
              </a:spcBef>
              <a:spcAft>
                <a:spcPts val="0"/>
              </a:spcAft>
              <a:buClr>
                <a:schemeClr val="dk1"/>
              </a:buClr>
              <a:buSzPts val="3200"/>
              <a:buChar char="•"/>
            </a:pPr>
            <a:r>
              <a:rPr lang="en-US"/>
              <a:t>Constant</a:t>
            </a:r>
            <a:endParaRPr/>
          </a:p>
          <a:p>
            <a:pPr indent="-342900" lvl="0" marL="342900" rtl="0" algn="l">
              <a:spcBef>
                <a:spcPts val="640"/>
              </a:spcBef>
              <a:spcAft>
                <a:spcPts val="0"/>
              </a:spcAft>
              <a:buClr>
                <a:schemeClr val="dk1"/>
              </a:buClr>
              <a:buSzPts val="3200"/>
              <a:buChar char="•"/>
            </a:pPr>
            <a:r>
              <a:rPr lang="en-US"/>
              <a:t>Pointer</a:t>
            </a:r>
            <a:endParaRPr/>
          </a:p>
          <a:p>
            <a:pPr indent="-342900" lvl="0" marL="342900" rtl="0" algn="l">
              <a:spcBef>
                <a:spcPts val="640"/>
              </a:spcBef>
              <a:spcAft>
                <a:spcPts val="0"/>
              </a:spcAft>
              <a:buClr>
                <a:schemeClr val="dk1"/>
              </a:buClr>
              <a:buSzPts val="3200"/>
              <a:buChar char="•"/>
            </a:pPr>
            <a:r>
              <a:rPr lang="en-US"/>
              <a:t>Type conversion</a:t>
            </a:r>
            <a:endParaRPr/>
          </a:p>
        </p:txBody>
      </p:sp>
      <p:sp>
        <p:nvSpPr>
          <p:cNvPr id="236" name="Google Shape;236;p32"/>
          <p:cNvSpPr/>
          <p:nvPr/>
        </p:nvSpPr>
        <p:spPr>
          <a:xfrm>
            <a:off x="381000" y="609600"/>
            <a:ext cx="8087245" cy="912625"/>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Topics covered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C++ I/O operation occurs in streams, which involve transfer of information into byte</a:t>
            </a:r>
            <a:endParaRPr/>
          </a:p>
          <a:p>
            <a:pPr indent="-342900" lvl="0" marL="342900" rtl="0" algn="l">
              <a:spcBef>
                <a:spcPts val="448"/>
              </a:spcBef>
              <a:spcAft>
                <a:spcPts val="0"/>
              </a:spcAft>
              <a:buClr>
                <a:schemeClr val="dk1"/>
              </a:buClr>
              <a:buSzPct val="100000"/>
              <a:buChar char="•"/>
            </a:pPr>
            <a:r>
              <a:rPr lang="en-US"/>
              <a:t>It’s a  sequences of bytes</a:t>
            </a:r>
            <a:endParaRPr/>
          </a:p>
          <a:p>
            <a:pPr indent="-342900" lvl="0" marL="342900" rtl="0" algn="l">
              <a:spcBef>
                <a:spcPts val="448"/>
              </a:spcBef>
              <a:spcAft>
                <a:spcPts val="0"/>
              </a:spcAft>
              <a:buClr>
                <a:schemeClr val="dk1"/>
              </a:buClr>
              <a:buSzPct val="100000"/>
              <a:buChar char="•"/>
            </a:pPr>
            <a:r>
              <a:rPr lang="en-US"/>
              <a:t>Stream involved in two ways</a:t>
            </a:r>
            <a:endParaRPr/>
          </a:p>
          <a:p>
            <a:pPr indent="-342900" lvl="0" marL="342900" rtl="0" algn="just">
              <a:spcBef>
                <a:spcPts val="448"/>
              </a:spcBef>
              <a:spcAft>
                <a:spcPts val="0"/>
              </a:spcAft>
              <a:buClr>
                <a:schemeClr val="dk1"/>
              </a:buClr>
              <a:buSzPct val="100000"/>
              <a:buChar char="•"/>
            </a:pPr>
            <a:r>
              <a:rPr lang="en-US"/>
              <a:t>It is the source as well as the destination of data</a:t>
            </a:r>
            <a:endParaRPr/>
          </a:p>
          <a:p>
            <a:pPr indent="-342900" lvl="0" marL="342900" rtl="0" algn="just">
              <a:spcBef>
                <a:spcPts val="448"/>
              </a:spcBef>
              <a:spcAft>
                <a:spcPts val="0"/>
              </a:spcAft>
              <a:buClr>
                <a:schemeClr val="dk1"/>
              </a:buClr>
              <a:buSzPct val="100000"/>
              <a:buChar char="•"/>
            </a:pPr>
            <a:r>
              <a:rPr lang="en-US"/>
              <a:t>C++ programs input data and output data from a stream.</a:t>
            </a:r>
            <a:endParaRPr/>
          </a:p>
          <a:p>
            <a:pPr indent="-342900" lvl="0" marL="342900" rtl="0" algn="just">
              <a:spcBef>
                <a:spcPts val="448"/>
              </a:spcBef>
              <a:spcAft>
                <a:spcPts val="0"/>
              </a:spcAft>
              <a:buClr>
                <a:schemeClr val="dk1"/>
              </a:buClr>
              <a:buSzPct val="100000"/>
              <a:buChar char="•"/>
            </a:pPr>
            <a:r>
              <a:rPr lang="en-US"/>
              <a:t> Streams are related with a physical device such as the monitor or with a file stored on the secondary memory.</a:t>
            </a:r>
            <a:endParaRPr/>
          </a:p>
          <a:p>
            <a:pPr indent="-342900" lvl="0" marL="342900" rtl="0" algn="just">
              <a:spcBef>
                <a:spcPts val="448"/>
              </a:spcBef>
              <a:spcAft>
                <a:spcPts val="0"/>
              </a:spcAft>
              <a:buClr>
                <a:schemeClr val="dk1"/>
              </a:buClr>
              <a:buSzPct val="100000"/>
              <a:buChar char="•"/>
            </a:pPr>
            <a:r>
              <a:rPr lang="en-US"/>
              <a:t>In a text stream, the sequence of characters is divided into lines, with each line being terminated.</a:t>
            </a:r>
            <a:endParaRPr/>
          </a:p>
          <a:p>
            <a:pPr indent="-342900" lvl="0" marL="342900" rtl="0" algn="just">
              <a:spcBef>
                <a:spcPts val="448"/>
              </a:spcBef>
              <a:spcAft>
                <a:spcPts val="0"/>
              </a:spcAft>
              <a:buClr>
                <a:schemeClr val="dk1"/>
              </a:buClr>
              <a:buSzPct val="100000"/>
              <a:buChar char="•"/>
            </a:pPr>
            <a:r>
              <a:rPr lang="en-US"/>
              <a:t>With a new-line character (\n) . On the other hand, a binary stream contains data values using  their memory representation.</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
        <p:nvSpPr>
          <p:cNvPr id="242" name="Google Shape;242;p33"/>
          <p:cNvSpPr/>
          <p:nvPr/>
        </p:nvSpPr>
        <p:spPr>
          <a:xfrm>
            <a:off x="304800" y="381000"/>
            <a:ext cx="8087245" cy="912625"/>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I/O Operation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p:nvPr/>
        </p:nvSpPr>
        <p:spPr>
          <a:xfrm>
            <a:off x="0" y="609600"/>
            <a:ext cx="9144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6"/>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8" name="Google Shape;108;p16"/>
          <p:cNvSpPr/>
          <p:nvPr/>
        </p:nvSpPr>
        <p:spPr>
          <a:xfrm>
            <a:off x="5029200" y="457200"/>
            <a:ext cx="10668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pngfind.com-kingpin-png-4152286 (1).png" id="109" name="Google Shape;109;p16"/>
          <p:cNvPicPr preferRelativeResize="0"/>
          <p:nvPr/>
        </p:nvPicPr>
        <p:blipFill rotWithShape="1">
          <a:blip r:embed="rId3">
            <a:alphaModFix/>
          </a:blip>
          <a:srcRect b="0" l="0" r="0" t="0"/>
          <a:stretch/>
        </p:blipFill>
        <p:spPr>
          <a:xfrm>
            <a:off x="4953000" y="457200"/>
            <a:ext cx="1219200" cy="533400"/>
          </a:xfrm>
          <a:prstGeom prst="rect">
            <a:avLst/>
          </a:prstGeom>
          <a:noFill/>
          <a:ln>
            <a:noFill/>
          </a:ln>
        </p:spPr>
      </p:pic>
      <p:pic>
        <p:nvPicPr>
          <p:cNvPr descr="img3" id="110" name="Google Shape;110;p16"/>
          <p:cNvPicPr preferRelativeResize="0"/>
          <p:nvPr/>
        </p:nvPicPr>
        <p:blipFill rotWithShape="1">
          <a:blip r:embed="rId4">
            <a:alphaModFix/>
          </a:blip>
          <a:srcRect b="0" l="0" r="0" t="0"/>
          <a:stretch/>
        </p:blipFill>
        <p:spPr>
          <a:xfrm>
            <a:off x="2037016" y="1295400"/>
            <a:ext cx="5181600" cy="3429000"/>
          </a:xfrm>
          <a:prstGeom prst="rect">
            <a:avLst/>
          </a:prstGeom>
          <a:noFill/>
          <a:ln>
            <a:noFill/>
          </a:ln>
        </p:spPr>
      </p:pic>
      <p:sp>
        <p:nvSpPr>
          <p:cNvPr id="111" name="Google Shape;111;p16"/>
          <p:cNvSpPr txBox="1"/>
          <p:nvPr/>
        </p:nvSpPr>
        <p:spPr>
          <a:xfrm>
            <a:off x="700585" y="5486400"/>
            <a:ext cx="77724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main program coordinates calls to procedures and hands over appropriate data as parameters.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p:nvPr/>
        </p:nvSpPr>
        <p:spPr>
          <a:xfrm>
            <a:off x="3312622" y="2644888"/>
            <a:ext cx="2518757" cy="436418"/>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Calibri"/>
                <a:ea typeface="Calibri"/>
                <a:cs typeface="Calibri"/>
                <a:sym typeface="Calibri"/>
              </a:rPr>
              <a:t>Stream in C</a:t>
            </a:r>
            <a:endParaRPr/>
          </a:p>
        </p:txBody>
      </p:sp>
      <p:sp>
        <p:nvSpPr>
          <p:cNvPr id="248" name="Google Shape;248;p34"/>
          <p:cNvSpPr/>
          <p:nvPr/>
        </p:nvSpPr>
        <p:spPr>
          <a:xfrm>
            <a:off x="1816331" y="3575512"/>
            <a:ext cx="1862051" cy="56111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Calibri"/>
                <a:ea typeface="Calibri"/>
                <a:cs typeface="Calibri"/>
                <a:sym typeface="Calibri"/>
              </a:rPr>
              <a:t>Text Stream</a:t>
            </a:r>
            <a:endParaRPr/>
          </a:p>
        </p:txBody>
      </p:sp>
      <p:sp>
        <p:nvSpPr>
          <p:cNvPr id="249" name="Google Shape;249;p34"/>
          <p:cNvSpPr/>
          <p:nvPr/>
        </p:nvSpPr>
        <p:spPr>
          <a:xfrm>
            <a:off x="5311833" y="3615300"/>
            <a:ext cx="2044931" cy="56111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Calibri"/>
                <a:ea typeface="Calibri"/>
                <a:cs typeface="Calibri"/>
                <a:sym typeface="Calibri"/>
              </a:rPr>
              <a:t>Binary Stream</a:t>
            </a:r>
            <a:endParaRPr/>
          </a:p>
        </p:txBody>
      </p:sp>
      <p:cxnSp>
        <p:nvCxnSpPr>
          <p:cNvPr id="250" name="Google Shape;250;p34"/>
          <p:cNvCxnSpPr/>
          <p:nvPr/>
        </p:nvCxnSpPr>
        <p:spPr>
          <a:xfrm flipH="1">
            <a:off x="4448349" y="3081306"/>
            <a:ext cx="9352" cy="244825"/>
          </a:xfrm>
          <a:prstGeom prst="straightConnector1">
            <a:avLst/>
          </a:prstGeom>
          <a:noFill/>
          <a:ln cap="flat" cmpd="sng" w="9525">
            <a:solidFill>
              <a:srgbClr val="4A7DBA"/>
            </a:solidFill>
            <a:prstDash val="solid"/>
            <a:round/>
            <a:headEnd len="sm" w="sm" type="none"/>
            <a:tailEnd len="sm" w="sm" type="none"/>
          </a:ln>
        </p:spPr>
      </p:cxnSp>
      <p:cxnSp>
        <p:nvCxnSpPr>
          <p:cNvPr id="251" name="Google Shape;251;p34"/>
          <p:cNvCxnSpPr/>
          <p:nvPr/>
        </p:nvCxnSpPr>
        <p:spPr>
          <a:xfrm>
            <a:off x="3005051" y="3326130"/>
            <a:ext cx="2826327" cy="0"/>
          </a:xfrm>
          <a:prstGeom prst="straightConnector1">
            <a:avLst/>
          </a:prstGeom>
          <a:noFill/>
          <a:ln cap="flat" cmpd="sng" w="9525">
            <a:solidFill>
              <a:srgbClr val="4A7DBA"/>
            </a:solidFill>
            <a:prstDash val="solid"/>
            <a:round/>
            <a:headEnd len="sm" w="sm" type="none"/>
            <a:tailEnd len="sm" w="sm" type="none"/>
          </a:ln>
        </p:spPr>
      </p:cxnSp>
      <p:cxnSp>
        <p:nvCxnSpPr>
          <p:cNvPr id="252" name="Google Shape;252;p34"/>
          <p:cNvCxnSpPr/>
          <p:nvPr/>
        </p:nvCxnSpPr>
        <p:spPr>
          <a:xfrm>
            <a:off x="3017520" y="3326130"/>
            <a:ext cx="0" cy="249383"/>
          </a:xfrm>
          <a:prstGeom prst="straightConnector1">
            <a:avLst/>
          </a:prstGeom>
          <a:noFill/>
          <a:ln cap="flat" cmpd="sng" w="9525">
            <a:solidFill>
              <a:srgbClr val="4A7DBA"/>
            </a:solidFill>
            <a:prstDash val="solid"/>
            <a:round/>
            <a:headEnd len="sm" w="sm" type="none"/>
            <a:tailEnd len="med" w="med" type="triangle"/>
          </a:ln>
        </p:spPr>
      </p:cxnSp>
      <p:cxnSp>
        <p:nvCxnSpPr>
          <p:cNvPr id="253" name="Google Shape;253;p34"/>
          <p:cNvCxnSpPr/>
          <p:nvPr/>
        </p:nvCxnSpPr>
        <p:spPr>
          <a:xfrm>
            <a:off x="5831378" y="3326130"/>
            <a:ext cx="0" cy="28917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&lt;&lt;   operator –It can use multiple times in the same line.</a:t>
            </a:r>
            <a:endParaRPr/>
          </a:p>
          <a:p>
            <a:pPr indent="-342900" lvl="0" marL="342900" rtl="0" algn="l">
              <a:spcBef>
                <a:spcPts val="640"/>
              </a:spcBef>
              <a:spcAft>
                <a:spcPts val="0"/>
              </a:spcAft>
              <a:buClr>
                <a:schemeClr val="dk1"/>
              </a:buClr>
              <a:buSzPts val="3200"/>
              <a:buChar char="•"/>
            </a:pPr>
            <a:r>
              <a:rPr lang="en-US"/>
              <a:t>Its called Cascading</a:t>
            </a:r>
            <a:endParaRPr/>
          </a:p>
          <a:p>
            <a:pPr indent="-342900" lvl="0" marL="342900" rtl="0" algn="l">
              <a:spcBef>
                <a:spcPts val="640"/>
              </a:spcBef>
              <a:spcAft>
                <a:spcPts val="0"/>
              </a:spcAft>
              <a:buClr>
                <a:schemeClr val="dk1"/>
              </a:buClr>
              <a:buSzPts val="3200"/>
              <a:buChar char="•"/>
            </a:pPr>
            <a:r>
              <a:rPr lang="en-US"/>
              <a:t>Cout ,Cin can cascaded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For example</a:t>
            </a:r>
            <a:endParaRPr/>
          </a:p>
          <a:p>
            <a:pPr indent="-342900" lvl="0" marL="342900" rtl="0" algn="l">
              <a:spcBef>
                <a:spcPts val="640"/>
              </a:spcBef>
              <a:spcAft>
                <a:spcPts val="0"/>
              </a:spcAft>
              <a:buClr>
                <a:schemeClr val="dk1"/>
              </a:buClr>
              <a:buSzPts val="3200"/>
              <a:buChar char="•"/>
            </a:pPr>
            <a:r>
              <a:rPr lang="en-US"/>
              <a:t>cout&lt;&lt;“\n Enter the Marks”;</a:t>
            </a:r>
            <a:endParaRPr/>
          </a:p>
          <a:p>
            <a:pPr indent="-342900" lvl="0" marL="342900" rtl="0" algn="l">
              <a:spcBef>
                <a:spcPts val="640"/>
              </a:spcBef>
              <a:spcAft>
                <a:spcPts val="0"/>
              </a:spcAft>
              <a:buClr>
                <a:schemeClr val="dk1"/>
              </a:buClr>
              <a:buSzPts val="3200"/>
              <a:buChar char="•"/>
            </a:pPr>
            <a:r>
              <a:rPr lang="en-US"/>
              <a:t>cin&gt;&gt; ComputerNetworks&gt;&gt;OODP;</a:t>
            </a:r>
            <a:endParaRPr/>
          </a:p>
        </p:txBody>
      </p:sp>
      <p:sp>
        <p:nvSpPr>
          <p:cNvPr id="259" name="Google Shape;259;p35"/>
          <p:cNvSpPr/>
          <p:nvPr/>
        </p:nvSpPr>
        <p:spPr>
          <a:xfrm>
            <a:off x="304800" y="275524"/>
            <a:ext cx="8087245" cy="912625"/>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Cascading of Input or Output Operators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char marks;</a:t>
            </a:r>
            <a:endParaRPr/>
          </a:p>
          <a:p>
            <a:pPr indent="-342900" lvl="0" marL="342900" rtl="0" algn="l">
              <a:spcBef>
                <a:spcPts val="544"/>
              </a:spcBef>
              <a:spcAft>
                <a:spcPts val="0"/>
              </a:spcAft>
              <a:buClr>
                <a:schemeClr val="dk1"/>
              </a:buClr>
              <a:buSzPct val="100000"/>
              <a:buChar char="•"/>
            </a:pPr>
            <a:r>
              <a:rPr lang="en-US"/>
              <a:t>cin.get(marks);//The value for marks is read</a:t>
            </a:r>
            <a:endParaRPr/>
          </a:p>
          <a:p>
            <a:pPr indent="-342900" lvl="0" marL="342900" rtl="0" algn="l">
              <a:spcBef>
                <a:spcPts val="544"/>
              </a:spcBef>
              <a:spcAft>
                <a:spcPts val="0"/>
              </a:spcAft>
              <a:buClr>
                <a:schemeClr val="dk1"/>
              </a:buClr>
              <a:buSzPct val="100000"/>
              <a:buChar char="•"/>
            </a:pPr>
            <a:r>
              <a:rPr lang="en-US"/>
              <a:t>OR</a:t>
            </a:r>
            <a:endParaRPr/>
          </a:p>
          <a:p>
            <a:pPr indent="-342900" lvl="0" marL="342900" rtl="0" algn="l">
              <a:spcBef>
                <a:spcPts val="544"/>
              </a:spcBef>
              <a:spcAft>
                <a:spcPts val="0"/>
              </a:spcAft>
              <a:buClr>
                <a:schemeClr val="dk1"/>
              </a:buClr>
              <a:buSzPct val="100000"/>
              <a:buChar char="•"/>
            </a:pPr>
            <a:r>
              <a:rPr lang="en-US"/>
              <a:t>marks=cin.get();//A character is read and assigned to marks</a:t>
            </a:r>
            <a:endParaRPr/>
          </a:p>
          <a:p>
            <a:pPr indent="-342900" lvl="0" marL="342900" rtl="0" algn="l">
              <a:spcBef>
                <a:spcPts val="544"/>
              </a:spcBef>
              <a:spcAft>
                <a:spcPts val="0"/>
              </a:spcAft>
              <a:buClr>
                <a:schemeClr val="dk1"/>
              </a:buClr>
              <a:buSzPct val="100000"/>
              <a:buChar char="•"/>
            </a:pPr>
            <a:r>
              <a:rPr lang="en-US"/>
              <a:t>string name;</a:t>
            </a:r>
            <a:endParaRPr/>
          </a:p>
          <a:p>
            <a:pPr indent="-342900" lvl="0" marL="342900" rtl="0" algn="l">
              <a:spcBef>
                <a:spcPts val="544"/>
              </a:spcBef>
              <a:spcAft>
                <a:spcPts val="0"/>
              </a:spcAft>
              <a:buClr>
                <a:schemeClr val="dk1"/>
              </a:buClr>
              <a:buSzPct val="100000"/>
              <a:buChar char="•"/>
            </a:pPr>
            <a:r>
              <a:rPr lang="en-US"/>
              <a:t>Cin&gt;&gt;name;</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lang="en-US"/>
              <a:t>string empname;</a:t>
            </a:r>
            <a:endParaRPr/>
          </a:p>
          <a:p>
            <a:pPr indent="-342900" lvl="0" marL="342900" rtl="0" algn="l">
              <a:spcBef>
                <a:spcPts val="544"/>
              </a:spcBef>
              <a:spcAft>
                <a:spcPts val="0"/>
              </a:spcAft>
              <a:buClr>
                <a:schemeClr val="dk1"/>
              </a:buClr>
              <a:buSzPct val="100000"/>
              <a:buChar char="•"/>
            </a:pPr>
            <a:r>
              <a:rPr lang="en-US"/>
              <a:t>cin.getline(empname,20);</a:t>
            </a:r>
            <a:endParaRPr/>
          </a:p>
          <a:p>
            <a:pPr indent="-342900" lvl="0" marL="342900" rtl="0" algn="l">
              <a:spcBef>
                <a:spcPts val="544"/>
              </a:spcBef>
              <a:spcAft>
                <a:spcPts val="0"/>
              </a:spcAft>
              <a:buClr>
                <a:schemeClr val="dk1"/>
              </a:buClr>
              <a:buSzPct val="100000"/>
              <a:buChar char="•"/>
            </a:pPr>
            <a:r>
              <a:rPr lang="en-US"/>
              <a:t>Cout&lt;&lt;“\n Welcome ,”&lt;&lt;empname;</a:t>
            </a:r>
            <a:endParaRPr/>
          </a:p>
        </p:txBody>
      </p:sp>
      <p:sp>
        <p:nvSpPr>
          <p:cNvPr id="265" name="Google Shape;265;p36"/>
          <p:cNvSpPr/>
          <p:nvPr/>
        </p:nvSpPr>
        <p:spPr>
          <a:xfrm>
            <a:off x="528378" y="1041906"/>
            <a:ext cx="8087245" cy="912625"/>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Reading and Writing Characters and Strings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cxnSp>
        <p:nvCxnSpPr>
          <p:cNvPr id="270" name="Google Shape;270;p37"/>
          <p:cNvCxnSpPr>
            <a:stCxn id="271" idx="2"/>
          </p:cNvCxnSpPr>
          <p:nvPr/>
        </p:nvCxnSpPr>
        <p:spPr>
          <a:xfrm>
            <a:off x="7013863" y="2700294"/>
            <a:ext cx="0" cy="216600"/>
          </a:xfrm>
          <a:prstGeom prst="straightConnector1">
            <a:avLst/>
          </a:prstGeom>
          <a:noFill/>
          <a:ln cap="flat" cmpd="sng" w="9525">
            <a:solidFill>
              <a:srgbClr val="4A7DBA"/>
            </a:solidFill>
            <a:prstDash val="solid"/>
            <a:round/>
            <a:headEnd len="sm" w="sm" type="none"/>
            <a:tailEnd len="sm" w="sm" type="none"/>
          </a:ln>
        </p:spPr>
      </p:cxnSp>
      <p:grpSp>
        <p:nvGrpSpPr>
          <p:cNvPr id="272" name="Google Shape;272;p37"/>
          <p:cNvGrpSpPr/>
          <p:nvPr/>
        </p:nvGrpSpPr>
        <p:grpSpPr>
          <a:xfrm>
            <a:off x="5523807" y="2226469"/>
            <a:ext cx="2991543" cy="1293636"/>
            <a:chOff x="7365076" y="1825625"/>
            <a:chExt cx="3988724" cy="1724848"/>
          </a:xfrm>
        </p:grpSpPr>
        <p:sp>
          <p:nvSpPr>
            <p:cNvPr id="271" name="Google Shape;271;p37"/>
            <p:cNvSpPr/>
            <p:nvPr/>
          </p:nvSpPr>
          <p:spPr>
            <a:xfrm>
              <a:off x="8312727" y="1825625"/>
              <a:ext cx="2078182" cy="63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Calibri"/>
                  <a:ea typeface="Calibri"/>
                  <a:cs typeface="Calibri"/>
                  <a:sym typeface="Calibri"/>
                </a:rPr>
                <a:t>Formatted I/O</a:t>
              </a:r>
              <a:endParaRPr/>
            </a:p>
          </p:txBody>
        </p:sp>
        <p:sp>
          <p:nvSpPr>
            <p:cNvPr id="273" name="Google Shape;273;p37"/>
            <p:cNvSpPr/>
            <p:nvPr/>
          </p:nvSpPr>
          <p:spPr>
            <a:xfrm>
              <a:off x="7365076" y="3018459"/>
              <a:ext cx="1895302" cy="53201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Calibri"/>
                  <a:ea typeface="Calibri"/>
                  <a:cs typeface="Calibri"/>
                  <a:sym typeface="Calibri"/>
                </a:rPr>
                <a:t>I/O class function and flages</a:t>
              </a:r>
              <a:endParaRPr sz="1350">
                <a:solidFill>
                  <a:schemeClr val="lt1"/>
                </a:solidFill>
                <a:latin typeface="Calibri"/>
                <a:ea typeface="Calibri"/>
                <a:cs typeface="Calibri"/>
                <a:sym typeface="Calibri"/>
              </a:endParaRPr>
            </a:p>
          </p:txBody>
        </p:sp>
        <p:sp>
          <p:nvSpPr>
            <p:cNvPr id="274" name="Google Shape;274;p37"/>
            <p:cNvSpPr/>
            <p:nvPr/>
          </p:nvSpPr>
          <p:spPr>
            <a:xfrm>
              <a:off x="9741131" y="3007280"/>
              <a:ext cx="1612669" cy="50261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Calibri"/>
                  <a:ea typeface="Calibri"/>
                  <a:cs typeface="Calibri"/>
                  <a:sym typeface="Calibri"/>
                </a:rPr>
                <a:t>Manipulators</a:t>
              </a:r>
              <a:endParaRPr/>
            </a:p>
          </p:txBody>
        </p:sp>
        <p:cxnSp>
          <p:nvCxnSpPr>
            <p:cNvPr id="275" name="Google Shape;275;p37"/>
            <p:cNvCxnSpPr/>
            <p:nvPr/>
          </p:nvCxnSpPr>
          <p:spPr>
            <a:xfrm>
              <a:off x="7880465" y="2729612"/>
              <a:ext cx="2942705" cy="16626"/>
            </a:xfrm>
            <a:prstGeom prst="straightConnector1">
              <a:avLst/>
            </a:prstGeom>
            <a:noFill/>
            <a:ln cap="flat" cmpd="sng" w="9525">
              <a:solidFill>
                <a:srgbClr val="4A7DBA"/>
              </a:solidFill>
              <a:prstDash val="solid"/>
              <a:round/>
              <a:headEnd len="sm" w="sm" type="none"/>
              <a:tailEnd len="sm" w="sm" type="none"/>
            </a:ln>
          </p:spPr>
        </p:cxnSp>
        <p:cxnSp>
          <p:nvCxnSpPr>
            <p:cNvPr id="276" name="Google Shape;276;p37"/>
            <p:cNvCxnSpPr/>
            <p:nvPr/>
          </p:nvCxnSpPr>
          <p:spPr>
            <a:xfrm>
              <a:off x="7880465" y="2729612"/>
              <a:ext cx="0" cy="277668"/>
            </a:xfrm>
            <a:prstGeom prst="straightConnector1">
              <a:avLst/>
            </a:prstGeom>
            <a:noFill/>
            <a:ln cap="flat" cmpd="sng" w="9525">
              <a:solidFill>
                <a:srgbClr val="4A7DBA"/>
              </a:solidFill>
              <a:prstDash val="solid"/>
              <a:round/>
              <a:headEnd len="sm" w="sm" type="none"/>
              <a:tailEnd len="med" w="med" type="triangle"/>
            </a:ln>
          </p:spPr>
        </p:cxnSp>
        <p:cxnSp>
          <p:nvCxnSpPr>
            <p:cNvPr id="277" name="Google Shape;277;p37"/>
            <p:cNvCxnSpPr/>
            <p:nvPr/>
          </p:nvCxnSpPr>
          <p:spPr>
            <a:xfrm>
              <a:off x="10823170" y="2729612"/>
              <a:ext cx="0" cy="277668"/>
            </a:xfrm>
            <a:prstGeom prst="straightConnector1">
              <a:avLst/>
            </a:prstGeom>
            <a:noFill/>
            <a:ln cap="flat" cmpd="sng" w="9525">
              <a:solidFill>
                <a:srgbClr val="4A7DBA"/>
              </a:solidFill>
              <a:prstDash val="solid"/>
              <a:round/>
              <a:headEnd len="sm" w="sm" type="none"/>
              <a:tailEnd len="med" w="med" type="triangle"/>
            </a:ln>
          </p:spPr>
        </p:cxnSp>
      </p:grpSp>
      <p:pic>
        <p:nvPicPr>
          <p:cNvPr id="278" name="Google Shape;278;p37"/>
          <p:cNvPicPr preferRelativeResize="0"/>
          <p:nvPr>
            <p:ph idx="1" type="body"/>
          </p:nvPr>
        </p:nvPicPr>
        <p:blipFill rotWithShape="1">
          <a:blip r:embed="rId3">
            <a:alphaModFix/>
          </a:blip>
          <a:srcRect b="0" l="0" r="0" t="0"/>
          <a:stretch/>
        </p:blipFill>
        <p:spPr>
          <a:xfrm>
            <a:off x="107154" y="2002026"/>
            <a:ext cx="5347846" cy="3007432"/>
          </a:xfrm>
          <a:prstGeom prst="rect">
            <a:avLst/>
          </a:prstGeom>
          <a:noFill/>
          <a:ln>
            <a:noFill/>
          </a:ln>
        </p:spPr>
      </p:pic>
      <p:sp>
        <p:nvSpPr>
          <p:cNvPr id="279" name="Google Shape;279;p37"/>
          <p:cNvSpPr/>
          <p:nvPr/>
        </p:nvSpPr>
        <p:spPr>
          <a:xfrm>
            <a:off x="5697336" y="3682814"/>
            <a:ext cx="2943744" cy="2187011"/>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50">
                <a:solidFill>
                  <a:schemeClr val="lt1"/>
                </a:solidFill>
                <a:latin typeface="Calibri"/>
                <a:ea typeface="Calibri"/>
                <a:cs typeface="Calibri"/>
                <a:sym typeface="Calibri"/>
              </a:rPr>
              <a:t>#include&lt;iostream.h&gt;</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#define PI 3.14159</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main()</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cout.precision(3);</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cout.width(10);</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cout.fill(‘*’);</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cout&lt;&lt;PI;</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Output</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*****3.142</a:t>
            </a:r>
            <a:endParaRPr/>
          </a:p>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280" name="Google Shape;280;p37"/>
          <p:cNvSpPr/>
          <p:nvPr/>
        </p:nvSpPr>
        <p:spPr>
          <a:xfrm>
            <a:off x="253538" y="896157"/>
            <a:ext cx="8087245" cy="912625"/>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Formatted Input and Output Operations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latin typeface="Times New Roman"/>
                <a:ea typeface="Times New Roman"/>
                <a:cs typeface="Times New Roman"/>
                <a:sym typeface="Times New Roman"/>
              </a:rPr>
              <a:t>The setf() is a member function of the ios class that is used to set flags for formatting output. </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syntax -cout.setf(flag, bit-field)</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Here, flag defined in the ios class specifies how the output should be formatted </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bit-field is a constant (defined in ios ) that identifies the group to which the formatting flag belongs to.</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 There are two types of setf()—one that takes both flag and bit-fields and the other that takes only the flag .</a:t>
            </a:r>
            <a:endParaRPr/>
          </a:p>
          <a:p>
            <a:pPr indent="-154940" lvl="0" marL="342900" rtl="0" algn="l">
              <a:spcBef>
                <a:spcPts val="592"/>
              </a:spcBef>
              <a:spcAft>
                <a:spcPts val="0"/>
              </a:spcAft>
              <a:buClr>
                <a:schemeClr val="dk1"/>
              </a:buClr>
              <a:buSzPct val="100000"/>
              <a:buNone/>
            </a:pPr>
            <a:r>
              <a:t/>
            </a:r>
            <a:endParaRPr/>
          </a:p>
        </p:txBody>
      </p:sp>
      <p:sp>
        <p:nvSpPr>
          <p:cNvPr id="287" name="Google Shape;287;p38"/>
          <p:cNvSpPr/>
          <p:nvPr/>
        </p:nvSpPr>
        <p:spPr>
          <a:xfrm>
            <a:off x="448614" y="381000"/>
            <a:ext cx="8087245" cy="912625"/>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Formatting with flags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9"/>
          <p:cNvPicPr preferRelativeResize="0"/>
          <p:nvPr/>
        </p:nvPicPr>
        <p:blipFill rotWithShape="1">
          <a:blip r:embed="rId3">
            <a:alphaModFix/>
          </a:blip>
          <a:srcRect b="0" l="0" r="0" t="0"/>
          <a:stretch/>
        </p:blipFill>
        <p:spPr>
          <a:xfrm>
            <a:off x="373033" y="1031817"/>
            <a:ext cx="7918912" cy="49315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 has a header file iomanip.h that contains certain manipulators to format the output</a:t>
            </a:r>
            <a:endParaRPr/>
          </a:p>
          <a:p>
            <a:pPr indent="-139700" lvl="0" marL="342900" rtl="0" algn="l">
              <a:spcBef>
                <a:spcPts val="640"/>
              </a:spcBef>
              <a:spcAft>
                <a:spcPts val="0"/>
              </a:spcAft>
              <a:buClr>
                <a:schemeClr val="dk1"/>
              </a:buClr>
              <a:buSzPts val="3200"/>
              <a:buNone/>
            </a:pPr>
            <a:r>
              <a:t/>
            </a:r>
            <a:endParaRPr/>
          </a:p>
        </p:txBody>
      </p:sp>
      <p:pic>
        <p:nvPicPr>
          <p:cNvPr id="298" name="Google Shape;298;p40"/>
          <p:cNvPicPr preferRelativeResize="0"/>
          <p:nvPr/>
        </p:nvPicPr>
        <p:blipFill rotWithShape="1">
          <a:blip r:embed="rId3">
            <a:alphaModFix/>
          </a:blip>
          <a:srcRect b="0" l="0" r="0" t="0"/>
          <a:stretch/>
        </p:blipFill>
        <p:spPr>
          <a:xfrm>
            <a:off x="628651" y="3270241"/>
            <a:ext cx="7822406" cy="2320934"/>
          </a:xfrm>
          <a:prstGeom prst="rect">
            <a:avLst/>
          </a:prstGeom>
          <a:noFill/>
          <a:ln>
            <a:noFill/>
          </a:ln>
        </p:spPr>
      </p:pic>
      <p:sp>
        <p:nvSpPr>
          <p:cNvPr id="299" name="Google Shape;299;p40"/>
          <p:cNvSpPr/>
          <p:nvPr/>
        </p:nvSpPr>
        <p:spPr>
          <a:xfrm>
            <a:off x="241069" y="1212642"/>
            <a:ext cx="8087245" cy="912625"/>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Formatting Output Using Manipulators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1"/>
          <p:cNvPicPr preferRelativeResize="0"/>
          <p:nvPr>
            <p:ph idx="1" type="body"/>
          </p:nvPr>
        </p:nvPicPr>
        <p:blipFill rotWithShape="1">
          <a:blip r:embed="rId3">
            <a:alphaModFix/>
          </a:blip>
          <a:srcRect b="0" l="0" r="0" t="0"/>
          <a:stretch/>
        </p:blipFill>
        <p:spPr>
          <a:xfrm>
            <a:off x="1" y="2226469"/>
            <a:ext cx="6344138" cy="3263504"/>
          </a:xfrm>
          <a:prstGeom prst="rect">
            <a:avLst/>
          </a:prstGeom>
          <a:noFill/>
          <a:ln>
            <a:noFill/>
          </a:ln>
        </p:spPr>
      </p:pic>
      <p:pic>
        <p:nvPicPr>
          <p:cNvPr id="305" name="Google Shape;305;p41"/>
          <p:cNvPicPr preferRelativeResize="0"/>
          <p:nvPr/>
        </p:nvPicPr>
        <p:blipFill rotWithShape="1">
          <a:blip r:embed="rId4">
            <a:alphaModFix/>
          </a:blip>
          <a:srcRect b="0" l="0" r="0" t="0"/>
          <a:stretch/>
        </p:blipFill>
        <p:spPr>
          <a:xfrm>
            <a:off x="6344138" y="990601"/>
            <a:ext cx="2783007" cy="4762499"/>
          </a:xfrm>
          <a:prstGeom prst="rect">
            <a:avLst/>
          </a:prstGeom>
          <a:noFill/>
          <a:ln>
            <a:noFill/>
          </a:ln>
        </p:spPr>
      </p:pic>
      <p:sp>
        <p:nvSpPr>
          <p:cNvPr id="306" name="Google Shape;306;p41"/>
          <p:cNvSpPr/>
          <p:nvPr/>
        </p:nvSpPr>
        <p:spPr>
          <a:xfrm>
            <a:off x="1" y="990600"/>
            <a:ext cx="6344138" cy="972742"/>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Data Types in 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2"/>
          <p:cNvPicPr preferRelativeResize="0"/>
          <p:nvPr/>
        </p:nvPicPr>
        <p:blipFill rotWithShape="1">
          <a:blip r:embed="rId3">
            <a:alphaModFix/>
          </a:blip>
          <a:srcRect b="0" l="0" r="0" t="0"/>
          <a:stretch/>
        </p:blipFill>
        <p:spPr>
          <a:xfrm>
            <a:off x="10976" y="857250"/>
            <a:ext cx="9144793" cy="5125656"/>
          </a:xfrm>
          <a:prstGeom prst="rect">
            <a:avLst/>
          </a:prstGeom>
          <a:noFill/>
          <a:ln>
            <a:noFill/>
          </a:ln>
        </p:spPr>
      </p:pic>
      <p:sp>
        <p:nvSpPr>
          <p:cNvPr id="312" name="Google Shape;312;p42"/>
          <p:cNvSpPr/>
          <p:nvPr/>
        </p:nvSpPr>
        <p:spPr>
          <a:xfrm>
            <a:off x="2864431" y="917091"/>
            <a:ext cx="2925520" cy="565852"/>
          </a:xfrm>
          <a:prstGeom prst="ribbon2">
            <a:avLst>
              <a:gd fmla="val 16667" name="adj1"/>
              <a:gd fmla="val 75000" name="adj2"/>
            </a:avLst>
          </a:prstGeom>
          <a:solidFill>
            <a:srgbClr val="1EA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rgbClr val="FFFFFF"/>
              </a:solidFill>
              <a:latin typeface="Calibri"/>
              <a:ea typeface="Calibri"/>
              <a:cs typeface="Calibri"/>
              <a:sym typeface="Calibri"/>
            </a:endParaRPr>
          </a:p>
        </p:txBody>
      </p:sp>
      <p:sp>
        <p:nvSpPr>
          <p:cNvPr id="313" name="Google Shape;313;p42"/>
          <p:cNvSpPr txBox="1"/>
          <p:nvPr/>
        </p:nvSpPr>
        <p:spPr>
          <a:xfrm>
            <a:off x="3372257" y="939605"/>
            <a:ext cx="2038607" cy="3692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799">
                <a:solidFill>
                  <a:srgbClr val="FFFFFF"/>
                </a:solidFill>
                <a:latin typeface="Quattrocento Sans"/>
                <a:ea typeface="Quattrocento Sans"/>
                <a:cs typeface="Quattrocento Sans"/>
                <a:sym typeface="Quattrocento Sans"/>
              </a:rPr>
              <a:t>Variables</a:t>
            </a:r>
            <a:endParaRPr b="1" sz="1349">
              <a:solidFill>
                <a:srgbClr val="FFFFFF"/>
              </a:solidFill>
              <a:latin typeface="Quattrocento Sans"/>
              <a:ea typeface="Quattrocento Sans"/>
              <a:cs typeface="Quattrocento Sans"/>
              <a:sym typeface="Quattrocento Sans"/>
            </a:endParaRPr>
          </a:p>
        </p:txBody>
      </p:sp>
      <p:sp>
        <p:nvSpPr>
          <p:cNvPr id="314" name="Google Shape;314;p42"/>
          <p:cNvSpPr/>
          <p:nvPr/>
        </p:nvSpPr>
        <p:spPr>
          <a:xfrm>
            <a:off x="89941" y="1533860"/>
            <a:ext cx="9054059" cy="2885952"/>
          </a:xfrm>
          <a:prstGeom prst="rect">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315" name="Google Shape;315;p42"/>
          <p:cNvSpPr txBox="1"/>
          <p:nvPr/>
        </p:nvSpPr>
        <p:spPr>
          <a:xfrm>
            <a:off x="89941" y="1574374"/>
            <a:ext cx="8971613" cy="286475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350">
                <a:solidFill>
                  <a:schemeClr val="dk1"/>
                </a:solidFill>
                <a:latin typeface="Calibri"/>
                <a:ea typeface="Calibri"/>
                <a:cs typeface="Calibri"/>
                <a:sym typeface="Calibri"/>
              </a:rPr>
              <a:t>A variable is the content of a memory location that stores a certain value. A variable is identified or denoted by a variable name. The variable name is a sequence of one or more letters, digits or underscore, for example: character_</a:t>
            </a:r>
            <a:endParaRPr/>
          </a:p>
          <a:p>
            <a:pPr indent="0" lvl="0" marL="0" marR="0" rtl="0" algn="l">
              <a:lnSpc>
                <a:spcPct val="150000"/>
              </a:lnSpc>
              <a:spcBef>
                <a:spcPts val="0"/>
              </a:spcBef>
              <a:spcAft>
                <a:spcPts val="0"/>
              </a:spcAft>
              <a:buNone/>
            </a:pPr>
            <a:r>
              <a:rPr b="1" lang="en-US" sz="1350">
                <a:solidFill>
                  <a:schemeClr val="dk1"/>
                </a:solidFill>
                <a:latin typeface="Calibri"/>
                <a:ea typeface="Calibri"/>
                <a:cs typeface="Calibri"/>
                <a:sym typeface="Calibri"/>
              </a:rPr>
              <a:t>Rules for defining variable name:</a:t>
            </a:r>
            <a:endParaRPr/>
          </a:p>
          <a:p>
            <a:pPr indent="-214313" lvl="0" marL="214313" marR="0" rtl="0" algn="l">
              <a:lnSpc>
                <a:spcPct val="150000"/>
              </a:lnSpc>
              <a:spcBef>
                <a:spcPts val="0"/>
              </a:spcBef>
              <a:spcAft>
                <a:spcPts val="0"/>
              </a:spcAft>
              <a:buClr>
                <a:schemeClr val="dk1"/>
              </a:buClr>
              <a:buSzPts val="1350"/>
              <a:buFont typeface="Noto Sans Symbols"/>
              <a:buChar char="❖"/>
            </a:pPr>
            <a:r>
              <a:rPr lang="en-US" sz="1350">
                <a:solidFill>
                  <a:schemeClr val="dk1"/>
                </a:solidFill>
                <a:latin typeface="Calibri"/>
                <a:ea typeface="Calibri"/>
                <a:cs typeface="Calibri"/>
                <a:sym typeface="Calibri"/>
              </a:rPr>
              <a:t>A variable name can have one or more letters or digits or underscore for example character_.</a:t>
            </a:r>
            <a:endParaRPr/>
          </a:p>
          <a:p>
            <a:pPr indent="-214313" lvl="0" marL="214313" marR="0" rtl="0" algn="l">
              <a:lnSpc>
                <a:spcPct val="150000"/>
              </a:lnSpc>
              <a:spcBef>
                <a:spcPts val="0"/>
              </a:spcBef>
              <a:spcAft>
                <a:spcPts val="0"/>
              </a:spcAft>
              <a:buClr>
                <a:schemeClr val="dk1"/>
              </a:buClr>
              <a:buSzPts val="1350"/>
              <a:buFont typeface="Noto Sans Symbols"/>
              <a:buChar char="❖"/>
            </a:pPr>
            <a:r>
              <a:rPr lang="en-US" sz="1350">
                <a:solidFill>
                  <a:schemeClr val="dk1"/>
                </a:solidFill>
                <a:latin typeface="Calibri"/>
                <a:ea typeface="Calibri"/>
                <a:cs typeface="Calibri"/>
                <a:sym typeface="Calibri"/>
              </a:rPr>
              <a:t>White space, punctuation symbols or other characters are not permitted to denote variable name.</a:t>
            </a:r>
            <a:endParaRPr/>
          </a:p>
          <a:p>
            <a:pPr indent="-214313" lvl="0" marL="214313" marR="0" rtl="0" algn="l">
              <a:lnSpc>
                <a:spcPct val="150000"/>
              </a:lnSpc>
              <a:spcBef>
                <a:spcPts val="0"/>
              </a:spcBef>
              <a:spcAft>
                <a:spcPts val="0"/>
              </a:spcAft>
              <a:buClr>
                <a:schemeClr val="dk1"/>
              </a:buClr>
              <a:buSzPts val="1350"/>
              <a:buFont typeface="Noto Sans Symbols"/>
              <a:buChar char="❖"/>
            </a:pPr>
            <a:r>
              <a:rPr lang="en-US" sz="1350">
                <a:solidFill>
                  <a:schemeClr val="dk1"/>
                </a:solidFill>
                <a:latin typeface="Calibri"/>
                <a:ea typeface="Calibri"/>
                <a:cs typeface="Calibri"/>
                <a:sym typeface="Calibri"/>
              </a:rPr>
              <a:t>A variable name must begin with a letter.</a:t>
            </a:r>
            <a:endParaRPr/>
          </a:p>
          <a:p>
            <a:pPr indent="-214313" lvl="0" marL="214313" marR="0" rtl="0" algn="l">
              <a:lnSpc>
                <a:spcPct val="150000"/>
              </a:lnSpc>
              <a:spcBef>
                <a:spcPts val="0"/>
              </a:spcBef>
              <a:spcAft>
                <a:spcPts val="0"/>
              </a:spcAft>
              <a:buClr>
                <a:schemeClr val="dk1"/>
              </a:buClr>
              <a:buSzPts val="1350"/>
              <a:buFont typeface="Noto Sans Symbols"/>
              <a:buChar char="❖"/>
            </a:pPr>
            <a:r>
              <a:rPr lang="en-US" sz="1350">
                <a:solidFill>
                  <a:schemeClr val="dk1"/>
                </a:solidFill>
                <a:latin typeface="Calibri"/>
                <a:ea typeface="Calibri"/>
                <a:cs typeface="Calibri"/>
                <a:sym typeface="Calibri"/>
              </a:rPr>
              <a:t>Variable names cannot be keywords or any reserved words of the C++ programming language.</a:t>
            </a:r>
            <a:endParaRPr/>
          </a:p>
          <a:p>
            <a:pPr indent="-214313" lvl="0" marL="214313" marR="0" rtl="0" algn="l">
              <a:lnSpc>
                <a:spcPct val="150000"/>
              </a:lnSpc>
              <a:spcBef>
                <a:spcPts val="0"/>
              </a:spcBef>
              <a:spcAft>
                <a:spcPts val="0"/>
              </a:spcAft>
              <a:buClr>
                <a:schemeClr val="dk1"/>
              </a:buClr>
              <a:buSzPts val="1350"/>
              <a:buFont typeface="Noto Sans Symbols"/>
              <a:buChar char="❖"/>
            </a:pPr>
            <a:r>
              <a:rPr lang="en-US" sz="1350">
                <a:solidFill>
                  <a:schemeClr val="dk1"/>
                </a:solidFill>
                <a:latin typeface="Calibri"/>
                <a:ea typeface="Calibri"/>
                <a:cs typeface="Calibri"/>
                <a:sym typeface="Calibri"/>
              </a:rPr>
              <a:t>Data C++ is a case-sensitive language. Variable names written in capital letters differ from variable names with the same name but written in small letters.</a:t>
            </a:r>
            <a:endParaRPr/>
          </a:p>
        </p:txBody>
      </p:sp>
      <p:grpSp>
        <p:nvGrpSpPr>
          <p:cNvPr id="316" name="Google Shape;316;p42"/>
          <p:cNvGrpSpPr/>
          <p:nvPr/>
        </p:nvGrpSpPr>
        <p:grpSpPr>
          <a:xfrm>
            <a:off x="1813487" y="4525288"/>
            <a:ext cx="5966408" cy="1023656"/>
            <a:chOff x="2417982" y="4890717"/>
            <a:chExt cx="7955211" cy="1364875"/>
          </a:xfrm>
        </p:grpSpPr>
        <p:sp>
          <p:nvSpPr>
            <p:cNvPr id="317" name="Google Shape;317;p42"/>
            <p:cNvSpPr/>
            <p:nvPr/>
          </p:nvSpPr>
          <p:spPr>
            <a:xfrm>
              <a:off x="2417982" y="4907143"/>
              <a:ext cx="3608063" cy="624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42"/>
            <p:cNvSpPr/>
            <p:nvPr/>
          </p:nvSpPr>
          <p:spPr>
            <a:xfrm>
              <a:off x="2417982" y="5631592"/>
              <a:ext cx="3608063" cy="6240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42"/>
            <p:cNvSpPr/>
            <p:nvPr/>
          </p:nvSpPr>
          <p:spPr>
            <a:xfrm>
              <a:off x="6765128" y="4890717"/>
              <a:ext cx="3608065" cy="6240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42"/>
            <p:cNvSpPr/>
            <p:nvPr/>
          </p:nvSpPr>
          <p:spPr>
            <a:xfrm>
              <a:off x="2486176" y="4979116"/>
              <a:ext cx="480053" cy="48005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321" name="Google Shape;321;p42"/>
            <p:cNvSpPr/>
            <p:nvPr/>
          </p:nvSpPr>
          <p:spPr>
            <a:xfrm>
              <a:off x="2519884" y="5712720"/>
              <a:ext cx="480053" cy="480053"/>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322" name="Google Shape;322;p42"/>
            <p:cNvSpPr/>
            <p:nvPr/>
          </p:nvSpPr>
          <p:spPr>
            <a:xfrm>
              <a:off x="6832545" y="4979115"/>
              <a:ext cx="480053" cy="480053"/>
            </a:xfrm>
            <a:prstGeom prst="ellipse">
              <a:avLst/>
            </a:prstGeom>
            <a:solidFill>
              <a:srgbClr val="EFE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323" name="Google Shape;323;p42"/>
            <p:cNvSpPr/>
            <p:nvPr/>
          </p:nvSpPr>
          <p:spPr>
            <a:xfrm>
              <a:off x="3263775" y="5694393"/>
              <a:ext cx="2522427" cy="4514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Static Variables</a:t>
              </a:r>
              <a:endParaRPr sz="1600">
                <a:solidFill>
                  <a:schemeClr val="lt1"/>
                </a:solidFill>
                <a:latin typeface="Calibri"/>
                <a:ea typeface="Calibri"/>
                <a:cs typeface="Calibri"/>
                <a:sym typeface="Calibri"/>
              </a:endParaRPr>
            </a:p>
          </p:txBody>
        </p:sp>
        <p:sp>
          <p:nvSpPr>
            <p:cNvPr id="324" name="Google Shape;324;p42"/>
            <p:cNvSpPr/>
            <p:nvPr/>
          </p:nvSpPr>
          <p:spPr>
            <a:xfrm>
              <a:off x="3282079" y="4992434"/>
              <a:ext cx="2504124" cy="4514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Local Variables</a:t>
              </a:r>
              <a:endParaRPr sz="1600">
                <a:solidFill>
                  <a:schemeClr val="lt1"/>
                </a:solidFill>
                <a:latin typeface="Calibri"/>
                <a:ea typeface="Calibri"/>
                <a:cs typeface="Calibri"/>
                <a:sym typeface="Calibri"/>
              </a:endParaRPr>
            </a:p>
          </p:txBody>
        </p:sp>
        <p:sp>
          <p:nvSpPr>
            <p:cNvPr id="325" name="Google Shape;325;p42"/>
            <p:cNvSpPr/>
            <p:nvPr/>
          </p:nvSpPr>
          <p:spPr>
            <a:xfrm>
              <a:off x="7594738" y="4971097"/>
              <a:ext cx="2504125" cy="4514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Instance variables</a:t>
              </a:r>
              <a:endParaRPr sz="1600">
                <a:solidFill>
                  <a:schemeClr val="lt1"/>
                </a:solidFill>
                <a:latin typeface="Calibri"/>
                <a:ea typeface="Calibri"/>
                <a:cs typeface="Calibri"/>
                <a:sym typeface="Calibri"/>
              </a:endParaRPr>
            </a:p>
          </p:txBody>
        </p:sp>
        <p:sp>
          <p:nvSpPr>
            <p:cNvPr id="326" name="Google Shape;326;p42"/>
            <p:cNvSpPr txBox="1"/>
            <p:nvPr/>
          </p:nvSpPr>
          <p:spPr>
            <a:xfrm>
              <a:off x="2452469" y="5012953"/>
              <a:ext cx="547468" cy="4103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Calibri"/>
                  <a:ea typeface="Calibri"/>
                  <a:cs typeface="Calibri"/>
                  <a:sym typeface="Calibri"/>
                </a:rPr>
                <a:t>01</a:t>
              </a:r>
              <a:endParaRPr b="1" sz="1400">
                <a:solidFill>
                  <a:srgbClr val="3F3F3F"/>
                </a:solidFill>
                <a:latin typeface="Calibri"/>
                <a:ea typeface="Calibri"/>
                <a:cs typeface="Calibri"/>
                <a:sym typeface="Calibri"/>
              </a:endParaRPr>
            </a:p>
          </p:txBody>
        </p:sp>
        <p:sp>
          <p:nvSpPr>
            <p:cNvPr id="327" name="Google Shape;327;p42"/>
            <p:cNvSpPr txBox="1"/>
            <p:nvPr/>
          </p:nvSpPr>
          <p:spPr>
            <a:xfrm>
              <a:off x="2452469" y="5783681"/>
              <a:ext cx="547468" cy="4103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Calibri"/>
                  <a:ea typeface="Calibri"/>
                  <a:cs typeface="Calibri"/>
                  <a:sym typeface="Calibri"/>
                </a:rPr>
                <a:t>02</a:t>
              </a:r>
              <a:endParaRPr b="1" sz="1400">
                <a:solidFill>
                  <a:srgbClr val="3F3F3F"/>
                </a:solidFill>
                <a:latin typeface="Calibri"/>
                <a:ea typeface="Calibri"/>
                <a:cs typeface="Calibri"/>
                <a:sym typeface="Calibri"/>
              </a:endParaRPr>
            </a:p>
          </p:txBody>
        </p:sp>
        <p:sp>
          <p:nvSpPr>
            <p:cNvPr id="328" name="Google Shape;328;p42"/>
            <p:cNvSpPr txBox="1"/>
            <p:nvPr/>
          </p:nvSpPr>
          <p:spPr>
            <a:xfrm>
              <a:off x="6832545" y="5012953"/>
              <a:ext cx="547468" cy="4103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Calibri"/>
                  <a:ea typeface="Calibri"/>
                  <a:cs typeface="Calibri"/>
                  <a:sym typeface="Calibri"/>
                </a:rPr>
                <a:t>03</a:t>
              </a:r>
              <a:endParaRPr b="1" sz="1400">
                <a:solidFill>
                  <a:srgbClr val="3F3F3F"/>
                </a:solidFill>
                <a:latin typeface="Calibri"/>
                <a:ea typeface="Calibri"/>
                <a:cs typeface="Calibri"/>
                <a:sym typeface="Calibri"/>
              </a:endParaRPr>
            </a:p>
          </p:txBody>
        </p:sp>
        <p:sp>
          <p:nvSpPr>
            <p:cNvPr id="329" name="Google Shape;329;p42"/>
            <p:cNvSpPr/>
            <p:nvPr/>
          </p:nvSpPr>
          <p:spPr>
            <a:xfrm>
              <a:off x="6765130" y="5631592"/>
              <a:ext cx="3608063" cy="6240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42"/>
            <p:cNvSpPr/>
            <p:nvPr/>
          </p:nvSpPr>
          <p:spPr>
            <a:xfrm>
              <a:off x="7610924" y="5694393"/>
              <a:ext cx="2522427" cy="4514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Final Variables</a:t>
              </a:r>
              <a:endParaRPr sz="1600">
                <a:solidFill>
                  <a:schemeClr val="lt1"/>
                </a:solidFill>
                <a:latin typeface="Calibri"/>
                <a:ea typeface="Calibri"/>
                <a:cs typeface="Calibri"/>
                <a:sym typeface="Calibri"/>
              </a:endParaRPr>
            </a:p>
          </p:txBody>
        </p:sp>
        <p:sp>
          <p:nvSpPr>
            <p:cNvPr id="331" name="Google Shape;331;p42"/>
            <p:cNvSpPr/>
            <p:nvPr/>
          </p:nvSpPr>
          <p:spPr>
            <a:xfrm>
              <a:off x="6858750" y="5694454"/>
              <a:ext cx="480053" cy="480053"/>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332" name="Google Shape;332;p42"/>
            <p:cNvSpPr txBox="1"/>
            <p:nvPr/>
          </p:nvSpPr>
          <p:spPr>
            <a:xfrm>
              <a:off x="6792484" y="5753764"/>
              <a:ext cx="547468" cy="4103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Calibri"/>
                  <a:ea typeface="Calibri"/>
                  <a:cs typeface="Calibri"/>
                  <a:sym typeface="Calibri"/>
                </a:rPr>
                <a:t>04</a:t>
              </a:r>
              <a:endParaRPr b="1" sz="1400">
                <a:solidFill>
                  <a:srgbClr val="3F3F3F"/>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3"/>
          <p:cNvPicPr preferRelativeResize="0"/>
          <p:nvPr/>
        </p:nvPicPr>
        <p:blipFill rotWithShape="1">
          <a:blip r:embed="rId3">
            <a:alphaModFix/>
          </a:blip>
          <a:srcRect b="0" l="0" r="0" t="0"/>
          <a:stretch/>
        </p:blipFill>
        <p:spPr>
          <a:xfrm>
            <a:off x="0" y="857250"/>
            <a:ext cx="9144793" cy="5125656"/>
          </a:xfrm>
          <a:prstGeom prst="rect">
            <a:avLst/>
          </a:prstGeom>
          <a:noFill/>
          <a:ln>
            <a:noFill/>
          </a:ln>
        </p:spPr>
      </p:pic>
      <p:sp>
        <p:nvSpPr>
          <p:cNvPr id="338" name="Google Shape;338;p43"/>
          <p:cNvSpPr/>
          <p:nvPr/>
        </p:nvSpPr>
        <p:spPr>
          <a:xfrm>
            <a:off x="2864431" y="917091"/>
            <a:ext cx="2925520" cy="565852"/>
          </a:xfrm>
          <a:prstGeom prst="ribbon2">
            <a:avLst>
              <a:gd fmla="val 16667" name="adj1"/>
              <a:gd fmla="val 75000" name="adj2"/>
            </a:avLst>
          </a:prstGeom>
          <a:solidFill>
            <a:srgbClr val="1EA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rgbClr val="FFFFFF"/>
              </a:solidFill>
              <a:latin typeface="Calibri"/>
              <a:ea typeface="Calibri"/>
              <a:cs typeface="Calibri"/>
              <a:sym typeface="Calibri"/>
            </a:endParaRPr>
          </a:p>
        </p:txBody>
      </p:sp>
      <p:sp>
        <p:nvSpPr>
          <p:cNvPr id="339" name="Google Shape;339;p43"/>
          <p:cNvSpPr txBox="1"/>
          <p:nvPr/>
        </p:nvSpPr>
        <p:spPr>
          <a:xfrm>
            <a:off x="3372257" y="939605"/>
            <a:ext cx="2038607" cy="3692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799">
                <a:solidFill>
                  <a:srgbClr val="FFFFFF"/>
                </a:solidFill>
                <a:latin typeface="Quattrocento Sans"/>
                <a:ea typeface="Quattrocento Sans"/>
                <a:cs typeface="Quattrocento Sans"/>
                <a:sym typeface="Quattrocento Sans"/>
              </a:rPr>
              <a:t>Variables</a:t>
            </a:r>
            <a:endParaRPr b="1" sz="1349">
              <a:solidFill>
                <a:srgbClr val="FFFFFF"/>
              </a:solidFill>
              <a:latin typeface="Quattrocento Sans"/>
              <a:ea typeface="Quattrocento Sans"/>
              <a:cs typeface="Quattrocento Sans"/>
              <a:sym typeface="Quattrocento Sans"/>
            </a:endParaRPr>
          </a:p>
        </p:txBody>
      </p:sp>
      <p:grpSp>
        <p:nvGrpSpPr>
          <p:cNvPr id="340" name="Google Shape;340;p43"/>
          <p:cNvGrpSpPr/>
          <p:nvPr/>
        </p:nvGrpSpPr>
        <p:grpSpPr>
          <a:xfrm>
            <a:off x="45809" y="1829091"/>
            <a:ext cx="2034079" cy="444734"/>
            <a:chOff x="61078" y="1295788"/>
            <a:chExt cx="2712105" cy="592978"/>
          </a:xfrm>
        </p:grpSpPr>
        <p:sp>
          <p:nvSpPr>
            <p:cNvPr id="341" name="Google Shape;341;p43"/>
            <p:cNvSpPr/>
            <p:nvPr/>
          </p:nvSpPr>
          <p:spPr>
            <a:xfrm rot="5400000">
              <a:off x="1120642" y="236224"/>
              <a:ext cx="592978" cy="2712105"/>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42" name="Google Shape;342;p43"/>
            <p:cNvSpPr txBox="1"/>
            <p:nvPr/>
          </p:nvSpPr>
          <p:spPr>
            <a:xfrm>
              <a:off x="240298" y="1441879"/>
              <a:ext cx="237179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Local Variables</a:t>
              </a:r>
              <a:endParaRPr b="1" sz="1050">
                <a:solidFill>
                  <a:schemeClr val="lt1"/>
                </a:solidFill>
                <a:latin typeface="Calibri"/>
                <a:ea typeface="Calibri"/>
                <a:cs typeface="Calibri"/>
                <a:sym typeface="Calibri"/>
              </a:endParaRPr>
            </a:p>
          </p:txBody>
        </p:sp>
      </p:grpSp>
      <p:grpSp>
        <p:nvGrpSpPr>
          <p:cNvPr id="343" name="Google Shape;343;p43"/>
          <p:cNvGrpSpPr/>
          <p:nvPr/>
        </p:nvGrpSpPr>
        <p:grpSpPr>
          <a:xfrm>
            <a:off x="2511780" y="1825735"/>
            <a:ext cx="2034079" cy="444734"/>
            <a:chOff x="3408999" y="1291313"/>
            <a:chExt cx="2712105" cy="592978"/>
          </a:xfrm>
        </p:grpSpPr>
        <p:sp>
          <p:nvSpPr>
            <p:cNvPr id="344" name="Google Shape;344;p43"/>
            <p:cNvSpPr/>
            <p:nvPr/>
          </p:nvSpPr>
          <p:spPr>
            <a:xfrm rot="5400000">
              <a:off x="4468563" y="231749"/>
              <a:ext cx="592978" cy="2712105"/>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45" name="Google Shape;345;p43"/>
            <p:cNvSpPr txBox="1"/>
            <p:nvPr/>
          </p:nvSpPr>
          <p:spPr>
            <a:xfrm>
              <a:off x="3587570" y="1416100"/>
              <a:ext cx="237179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Instance Variables</a:t>
              </a:r>
              <a:endParaRPr b="1" sz="1050">
                <a:solidFill>
                  <a:schemeClr val="lt1"/>
                </a:solidFill>
                <a:latin typeface="Calibri"/>
                <a:ea typeface="Calibri"/>
                <a:cs typeface="Calibri"/>
                <a:sym typeface="Calibri"/>
              </a:endParaRPr>
            </a:p>
          </p:txBody>
        </p:sp>
      </p:grpSp>
      <p:grpSp>
        <p:nvGrpSpPr>
          <p:cNvPr id="346" name="Google Shape;346;p43"/>
          <p:cNvGrpSpPr/>
          <p:nvPr/>
        </p:nvGrpSpPr>
        <p:grpSpPr>
          <a:xfrm>
            <a:off x="4841451" y="1825735"/>
            <a:ext cx="2034079" cy="444734"/>
            <a:chOff x="6455269" y="1291313"/>
            <a:chExt cx="2712105" cy="592978"/>
          </a:xfrm>
        </p:grpSpPr>
        <p:sp>
          <p:nvSpPr>
            <p:cNvPr id="347" name="Google Shape;347;p43"/>
            <p:cNvSpPr/>
            <p:nvPr/>
          </p:nvSpPr>
          <p:spPr>
            <a:xfrm rot="5400000">
              <a:off x="7514832" y="231749"/>
              <a:ext cx="592978" cy="2712105"/>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48" name="Google Shape;348;p43"/>
            <p:cNvSpPr txBox="1"/>
            <p:nvPr/>
          </p:nvSpPr>
          <p:spPr>
            <a:xfrm>
              <a:off x="6633839" y="1416100"/>
              <a:ext cx="237179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Static  Variables</a:t>
              </a:r>
              <a:endParaRPr b="1" sz="1050">
                <a:solidFill>
                  <a:schemeClr val="lt1"/>
                </a:solidFill>
                <a:latin typeface="Calibri"/>
                <a:ea typeface="Calibri"/>
                <a:cs typeface="Calibri"/>
                <a:sym typeface="Calibri"/>
              </a:endParaRPr>
            </a:p>
          </p:txBody>
        </p:sp>
      </p:grpSp>
      <p:grpSp>
        <p:nvGrpSpPr>
          <p:cNvPr id="349" name="Google Shape;349;p43"/>
          <p:cNvGrpSpPr/>
          <p:nvPr/>
        </p:nvGrpSpPr>
        <p:grpSpPr>
          <a:xfrm>
            <a:off x="7110714" y="1812375"/>
            <a:ext cx="2034079" cy="444734"/>
            <a:chOff x="9480952" y="1273500"/>
            <a:chExt cx="2712105" cy="592978"/>
          </a:xfrm>
        </p:grpSpPr>
        <p:sp>
          <p:nvSpPr>
            <p:cNvPr id="350" name="Google Shape;350;p43"/>
            <p:cNvSpPr/>
            <p:nvPr/>
          </p:nvSpPr>
          <p:spPr>
            <a:xfrm rot="5400000">
              <a:off x="10540515" y="213936"/>
              <a:ext cx="592978" cy="2712105"/>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51" name="Google Shape;351;p43"/>
            <p:cNvSpPr txBox="1"/>
            <p:nvPr/>
          </p:nvSpPr>
          <p:spPr>
            <a:xfrm>
              <a:off x="9740070" y="1416100"/>
              <a:ext cx="237179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Constant Variables</a:t>
              </a:r>
              <a:endParaRPr b="1" sz="1050">
                <a:solidFill>
                  <a:schemeClr val="lt1"/>
                </a:solidFill>
                <a:latin typeface="Calibri"/>
                <a:ea typeface="Calibri"/>
                <a:cs typeface="Calibri"/>
                <a:sym typeface="Calibri"/>
              </a:endParaRPr>
            </a:p>
          </p:txBody>
        </p:sp>
      </p:grpSp>
      <p:cxnSp>
        <p:nvCxnSpPr>
          <p:cNvPr id="352" name="Google Shape;352;p43"/>
          <p:cNvCxnSpPr/>
          <p:nvPr/>
        </p:nvCxnSpPr>
        <p:spPr>
          <a:xfrm>
            <a:off x="2327223" y="1919325"/>
            <a:ext cx="33728" cy="4063581"/>
          </a:xfrm>
          <a:prstGeom prst="straightConnector1">
            <a:avLst/>
          </a:prstGeom>
          <a:noFill/>
          <a:ln cap="flat" cmpd="sng" w="31750">
            <a:solidFill>
              <a:srgbClr val="5F497A"/>
            </a:solidFill>
            <a:prstDash val="dot"/>
            <a:round/>
            <a:headEnd len="sm" w="sm" type="none"/>
            <a:tailEnd len="sm" w="sm" type="none"/>
          </a:ln>
        </p:spPr>
      </p:cxnSp>
      <p:cxnSp>
        <p:nvCxnSpPr>
          <p:cNvPr id="353" name="Google Shape;353;p43"/>
          <p:cNvCxnSpPr/>
          <p:nvPr/>
        </p:nvCxnSpPr>
        <p:spPr>
          <a:xfrm>
            <a:off x="4690168" y="1919325"/>
            <a:ext cx="33728" cy="4063581"/>
          </a:xfrm>
          <a:prstGeom prst="straightConnector1">
            <a:avLst/>
          </a:prstGeom>
          <a:noFill/>
          <a:ln cap="flat" cmpd="sng" w="31750">
            <a:solidFill>
              <a:srgbClr val="5F497A"/>
            </a:solidFill>
            <a:prstDash val="dot"/>
            <a:round/>
            <a:headEnd len="sm" w="sm" type="none"/>
            <a:tailEnd len="sm" w="sm" type="none"/>
          </a:ln>
        </p:spPr>
      </p:cxnSp>
      <p:cxnSp>
        <p:nvCxnSpPr>
          <p:cNvPr id="354" name="Google Shape;354;p43"/>
          <p:cNvCxnSpPr/>
          <p:nvPr/>
        </p:nvCxnSpPr>
        <p:spPr>
          <a:xfrm>
            <a:off x="7020244" y="1919325"/>
            <a:ext cx="33728" cy="4063581"/>
          </a:xfrm>
          <a:prstGeom prst="straightConnector1">
            <a:avLst/>
          </a:prstGeom>
          <a:noFill/>
          <a:ln cap="flat" cmpd="sng" w="31750">
            <a:solidFill>
              <a:srgbClr val="5F497A"/>
            </a:solidFill>
            <a:prstDash val="dot"/>
            <a:round/>
            <a:headEnd len="sm" w="sm" type="none"/>
            <a:tailEnd len="sm" w="sm" type="none"/>
          </a:ln>
        </p:spPr>
      </p:cxnSp>
      <p:sp>
        <p:nvSpPr>
          <p:cNvPr id="355" name="Google Shape;355;p43"/>
          <p:cNvSpPr/>
          <p:nvPr/>
        </p:nvSpPr>
        <p:spPr>
          <a:xfrm>
            <a:off x="18551" y="2667905"/>
            <a:ext cx="2240688" cy="2920921"/>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Local variable</a:t>
            </a:r>
            <a:r>
              <a:rPr lang="en-US" sz="1350">
                <a:solidFill>
                  <a:schemeClr val="dk1"/>
                </a:solidFill>
                <a:latin typeface="Calibri"/>
                <a:ea typeface="Calibri"/>
                <a:cs typeface="Calibri"/>
                <a:sym typeface="Calibri"/>
              </a:rPr>
              <a:t>: These are the variables which are declared within the method of a class.</a:t>
            </a:r>
            <a:endParaRPr/>
          </a:p>
          <a:p>
            <a:pPr indent="0" lvl="0" marL="0" marR="0" rtl="0" algn="l">
              <a:spcBef>
                <a:spcPts val="0"/>
              </a:spcBef>
              <a:spcAft>
                <a:spcPts val="0"/>
              </a:spcAft>
              <a:buNone/>
            </a:pPr>
            <a:r>
              <a:t/>
            </a:r>
            <a:endParaRPr sz="135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350" u="sng">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public class Car {</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public:</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void display(int m){  // Method</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int model=m;                 // Created a local variable model</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cout&lt;&lt;model;</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a:t>
            </a:r>
            <a:endParaRPr sz="1350">
              <a:solidFill>
                <a:schemeClr val="dk1"/>
              </a:solidFill>
              <a:latin typeface="Calibri"/>
              <a:ea typeface="Calibri"/>
              <a:cs typeface="Calibri"/>
              <a:sym typeface="Calibri"/>
            </a:endParaRPr>
          </a:p>
        </p:txBody>
      </p:sp>
      <p:sp>
        <p:nvSpPr>
          <p:cNvPr id="356" name="Google Shape;356;p43"/>
          <p:cNvSpPr/>
          <p:nvPr/>
        </p:nvSpPr>
        <p:spPr>
          <a:xfrm>
            <a:off x="4738147" y="2666227"/>
            <a:ext cx="2240688" cy="2920921"/>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34275" lIns="68575" spcFirstLastPara="1" rIns="68575" wrap="square" tIns="34275">
            <a:noAutofit/>
          </a:bodyPr>
          <a:lstStyle/>
          <a:p>
            <a:pPr indent="0" lvl="0" marL="0" marR="0" rtl="0" algn="just">
              <a:spcBef>
                <a:spcPts val="0"/>
              </a:spcBef>
              <a:spcAft>
                <a:spcPts val="0"/>
              </a:spcAft>
              <a:buNone/>
            </a:pPr>
            <a:r>
              <a:rPr b="1" lang="en-US" sz="1350">
                <a:solidFill>
                  <a:schemeClr val="dk1"/>
                </a:solidFill>
                <a:latin typeface="Calibri"/>
                <a:ea typeface="Calibri"/>
                <a:cs typeface="Calibri"/>
                <a:sym typeface="Calibri"/>
              </a:rPr>
              <a:t>Static variables: </a:t>
            </a:r>
            <a:r>
              <a:rPr lang="en-US" sz="1350">
                <a:solidFill>
                  <a:schemeClr val="dk1"/>
                </a:solidFill>
                <a:latin typeface="Calibri"/>
                <a:ea typeface="Calibri"/>
                <a:cs typeface="Calibri"/>
                <a:sym typeface="Calibri"/>
              </a:rPr>
              <a:t>Static variables are also called as class variables. These variables have only one copy that is shared by all the different objects in a class.</a:t>
            </a:r>
            <a:endParaRPr/>
          </a:p>
          <a:p>
            <a:pPr indent="0" lvl="0" marL="0" marR="0" rtl="0" algn="just">
              <a:spcBef>
                <a:spcPts val="0"/>
              </a:spcBef>
              <a:spcAft>
                <a:spcPts val="0"/>
              </a:spcAft>
              <a:buNone/>
            </a:pPr>
            <a:r>
              <a:rPr b="1" lang="en-US" sz="1350" u="sng">
                <a:solidFill>
                  <a:schemeClr val="dk1"/>
                </a:solidFill>
                <a:latin typeface="Calibri"/>
                <a:ea typeface="Calibri"/>
                <a:cs typeface="Calibri"/>
                <a:sym typeface="Calibri"/>
              </a:rPr>
              <a:t>Example:</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public class Car {</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public static int tyres;   </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Created a class variable    void init(){</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tyres=4;</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a:t>
            </a:r>
            <a:endParaRPr sz="1350">
              <a:solidFill>
                <a:schemeClr val="dk1"/>
              </a:solidFill>
              <a:latin typeface="Calibri"/>
              <a:ea typeface="Calibri"/>
              <a:cs typeface="Calibri"/>
              <a:sym typeface="Calibri"/>
            </a:endParaRPr>
          </a:p>
        </p:txBody>
      </p:sp>
      <p:sp>
        <p:nvSpPr>
          <p:cNvPr id="357" name="Google Shape;357;p43"/>
          <p:cNvSpPr/>
          <p:nvPr/>
        </p:nvSpPr>
        <p:spPr>
          <a:xfrm>
            <a:off x="2395207" y="2667905"/>
            <a:ext cx="2240688" cy="2920921"/>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34275" lIns="68575" spcFirstLastPara="1" rIns="68575" wrap="square" tIns="34275">
            <a:noAutofit/>
          </a:bodyPr>
          <a:lstStyle/>
          <a:p>
            <a:pPr indent="0" lvl="0" marL="0" marR="0" rtl="0" algn="just">
              <a:spcBef>
                <a:spcPts val="0"/>
              </a:spcBef>
              <a:spcAft>
                <a:spcPts val="0"/>
              </a:spcAft>
              <a:buNone/>
            </a:pPr>
            <a:r>
              <a:rPr b="1" lang="en-US" sz="1350">
                <a:solidFill>
                  <a:schemeClr val="dk1"/>
                </a:solidFill>
                <a:latin typeface="Calibri"/>
                <a:ea typeface="Calibri"/>
                <a:cs typeface="Calibri"/>
                <a:sym typeface="Calibri"/>
              </a:rPr>
              <a:t>Instance variable:</a:t>
            </a:r>
            <a:r>
              <a:rPr lang="en-US" sz="1350">
                <a:solidFill>
                  <a:schemeClr val="dk1"/>
                </a:solidFill>
                <a:latin typeface="Calibri"/>
                <a:ea typeface="Calibri"/>
                <a:cs typeface="Calibri"/>
                <a:sym typeface="Calibri"/>
              </a:rPr>
              <a:t> These are the variables which are declared in a class but outside a method, constructor or any block.</a:t>
            </a:r>
            <a:endParaRPr/>
          </a:p>
          <a:p>
            <a:pPr indent="0" lvl="0" marL="0" marR="0" rtl="0" algn="just">
              <a:spcBef>
                <a:spcPts val="0"/>
              </a:spcBef>
              <a:spcAft>
                <a:spcPts val="0"/>
              </a:spcAft>
              <a:buNone/>
            </a:pPr>
            <a:r>
              <a:rPr b="1" lang="en-US" sz="1350" u="sng">
                <a:solidFill>
                  <a:schemeClr val="dk1"/>
                </a:solidFill>
                <a:latin typeface="Calibri"/>
                <a:ea typeface="Calibri"/>
                <a:cs typeface="Calibri"/>
                <a:sym typeface="Calibri"/>
              </a:rPr>
              <a:t>Example:</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public class Car {</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private: String color;    </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 Created an instance variable color</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Car(String c)</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color=c;</a:t>
            </a:r>
            <a:endParaRPr/>
          </a:p>
          <a:p>
            <a:pPr indent="0" lvl="0" marL="0" marR="0" rtl="0" algn="just">
              <a:spcBef>
                <a:spcPts val="0"/>
              </a:spcBef>
              <a:spcAft>
                <a:spcPts val="0"/>
              </a:spcAft>
              <a:buNone/>
            </a:pPr>
            <a:r>
              <a:rPr lang="en-US" sz="1350">
                <a:solidFill>
                  <a:schemeClr val="dk1"/>
                </a:solidFill>
                <a:latin typeface="Calibri"/>
                <a:ea typeface="Calibri"/>
                <a:cs typeface="Calibri"/>
                <a:sym typeface="Calibri"/>
              </a:rPr>
              <a:t>   }}</a:t>
            </a:r>
            <a:endParaRPr sz="1350">
              <a:solidFill>
                <a:schemeClr val="dk1"/>
              </a:solidFill>
              <a:latin typeface="Calibri"/>
              <a:ea typeface="Calibri"/>
              <a:cs typeface="Calibri"/>
              <a:sym typeface="Calibri"/>
            </a:endParaRPr>
          </a:p>
        </p:txBody>
      </p:sp>
      <p:sp>
        <p:nvSpPr>
          <p:cNvPr id="358" name="Google Shape;358;p43"/>
          <p:cNvSpPr/>
          <p:nvPr/>
        </p:nvSpPr>
        <p:spPr>
          <a:xfrm>
            <a:off x="7070900" y="2659547"/>
            <a:ext cx="2035483" cy="2920921"/>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Constant is something that doesn't change. In C language and C++ we use the keyword const to make program elements constant.</a:t>
            </a:r>
            <a:endParaRPr/>
          </a:p>
          <a:p>
            <a:pPr indent="0" lvl="0" marL="0" marR="0" rtl="0" algn="l">
              <a:spcBef>
                <a:spcPts val="0"/>
              </a:spcBef>
              <a:spcAft>
                <a:spcPts val="0"/>
              </a:spcAft>
              <a:buNone/>
            </a:pPr>
            <a:r>
              <a:rPr b="1" lang="en-US" sz="1350" u="sng">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const int i = 10;</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void f(const int i)</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class Test</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const int i;</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a:t>
            </a:r>
            <a:endParaRPr sz="135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304800" y="1066800"/>
            <a:ext cx="8686800" cy="762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Procedure Oriented Programming Language</a:t>
            </a:r>
            <a:endParaRPr/>
          </a:p>
        </p:txBody>
      </p:sp>
      <p:pic>
        <p:nvPicPr>
          <p:cNvPr id="117" name="Google Shape;117;p17"/>
          <p:cNvPicPr preferRelativeResize="0"/>
          <p:nvPr/>
        </p:nvPicPr>
        <p:blipFill rotWithShape="1">
          <a:blip r:embed="rId3">
            <a:alphaModFix/>
          </a:blip>
          <a:srcRect b="0" l="0" r="0" t="0"/>
          <a:stretch/>
        </p:blipFill>
        <p:spPr>
          <a:xfrm>
            <a:off x="600075" y="1905000"/>
            <a:ext cx="7943850" cy="44763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txBox="1"/>
          <p:nvPr>
            <p:ph type="title"/>
          </p:nvPr>
        </p:nvSpPr>
        <p:spPr>
          <a:xfrm>
            <a:off x="1143000" y="857250"/>
            <a:ext cx="6858000" cy="685800"/>
          </a:xfrm>
          <a:prstGeom prst="rect">
            <a:avLst/>
          </a:prstGeom>
          <a:solidFill>
            <a:srgbClr val="31859B"/>
          </a:solidFill>
          <a:ln>
            <a:noFill/>
          </a:ln>
        </p:spPr>
        <p:txBody>
          <a:bodyPr anchorCtr="0" anchor="ctr" bIns="34275" lIns="68575" spcFirstLastPara="1" rIns="68575" wrap="square" tIns="34275">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rPr>
              <a:t>CONSTANTS</a:t>
            </a:r>
            <a:endParaRPr/>
          </a:p>
        </p:txBody>
      </p:sp>
      <p:sp>
        <p:nvSpPr>
          <p:cNvPr id="364" name="Google Shape;364;p44"/>
          <p:cNvSpPr txBox="1"/>
          <p:nvPr>
            <p:ph idx="1" type="body"/>
          </p:nvPr>
        </p:nvSpPr>
        <p:spPr>
          <a:xfrm>
            <a:off x="1485900" y="1657350"/>
            <a:ext cx="6172200" cy="268605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500"/>
              <a:buChar char="•"/>
            </a:pPr>
            <a:r>
              <a:rPr lang="en-US" sz="1500">
                <a:latin typeface="Times New Roman"/>
                <a:ea typeface="Times New Roman"/>
                <a:cs typeface="Times New Roman"/>
                <a:sym typeface="Times New Roman"/>
              </a:rPr>
              <a:t>Constants are identifiers whose value does not change. While variables can change their value at any time, constants can never change their value.</a:t>
            </a:r>
            <a:endParaRPr/>
          </a:p>
          <a:p>
            <a:pPr indent="-342900" lvl="0" marL="342900" rtl="0" algn="just">
              <a:spcBef>
                <a:spcPts val="300"/>
              </a:spcBef>
              <a:spcAft>
                <a:spcPts val="0"/>
              </a:spcAft>
              <a:buClr>
                <a:schemeClr val="dk1"/>
              </a:buClr>
              <a:buSzPts val="1500"/>
              <a:buChar char="•"/>
            </a:pPr>
            <a:r>
              <a:rPr lang="en-US" sz="1500">
                <a:latin typeface="Times New Roman"/>
                <a:ea typeface="Times New Roman"/>
                <a:cs typeface="Times New Roman"/>
                <a:sym typeface="Times New Roman"/>
              </a:rPr>
              <a:t> Constants are used to define fixed values such as Pi or the charge on an electron so that their value does not get changed in the program even by mistake.</a:t>
            </a:r>
            <a:endParaRPr/>
          </a:p>
          <a:p>
            <a:pPr indent="-342900" lvl="0" marL="342900" rtl="0" algn="just">
              <a:spcBef>
                <a:spcPts val="300"/>
              </a:spcBef>
              <a:spcAft>
                <a:spcPts val="0"/>
              </a:spcAft>
              <a:buClr>
                <a:schemeClr val="dk1"/>
              </a:buClr>
              <a:buSzPts val="1500"/>
              <a:buChar char="•"/>
            </a:pPr>
            <a:r>
              <a:rPr lang="en-US" sz="1500">
                <a:latin typeface="Times New Roman"/>
                <a:ea typeface="Times New Roman"/>
                <a:cs typeface="Times New Roman"/>
                <a:sym typeface="Times New Roman"/>
              </a:rPr>
              <a:t>A constant is an explicit data value specified by the programmer.</a:t>
            </a:r>
            <a:endParaRPr/>
          </a:p>
          <a:p>
            <a:pPr indent="-342900" lvl="0" marL="342900" rtl="0" algn="just">
              <a:spcBef>
                <a:spcPts val="300"/>
              </a:spcBef>
              <a:spcAft>
                <a:spcPts val="0"/>
              </a:spcAft>
              <a:buClr>
                <a:schemeClr val="dk1"/>
              </a:buClr>
              <a:buSzPts val="1500"/>
              <a:buChar char="•"/>
            </a:pPr>
            <a:r>
              <a:rPr lang="en-US" sz="1500">
                <a:latin typeface="Times New Roman"/>
                <a:ea typeface="Times New Roman"/>
                <a:cs typeface="Times New Roman"/>
                <a:sym typeface="Times New Roman"/>
              </a:rPr>
              <a:t> The value of the constant is known to the compiler at the compile time.</a:t>
            </a:r>
            <a:endParaRPr/>
          </a:p>
        </p:txBody>
      </p:sp>
      <p:pic>
        <p:nvPicPr>
          <p:cNvPr id="365" name="Google Shape;365;p44"/>
          <p:cNvPicPr preferRelativeResize="0"/>
          <p:nvPr/>
        </p:nvPicPr>
        <p:blipFill rotWithShape="1">
          <a:blip r:embed="rId3">
            <a:alphaModFix/>
          </a:blip>
          <a:srcRect b="0" l="0" r="0" t="0"/>
          <a:stretch/>
        </p:blipFill>
        <p:spPr>
          <a:xfrm>
            <a:off x="2686050" y="4286250"/>
            <a:ext cx="3657600" cy="9782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type="title"/>
          </p:nvPr>
        </p:nvSpPr>
        <p:spPr>
          <a:xfrm>
            <a:off x="1143000" y="857250"/>
            <a:ext cx="6858000" cy="685800"/>
          </a:xfrm>
          <a:prstGeom prst="rect">
            <a:avLst/>
          </a:prstGeom>
          <a:solidFill>
            <a:srgbClr val="31859B"/>
          </a:solidFill>
          <a:ln>
            <a:noFill/>
          </a:ln>
        </p:spPr>
        <p:txBody>
          <a:bodyPr anchorCtr="0" anchor="ctr" bIns="34275" lIns="68575" spcFirstLastPara="1" rIns="68575" wrap="square" tIns="34275">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rPr>
              <a:t>Declaring Constants</a:t>
            </a:r>
            <a:endParaRPr/>
          </a:p>
        </p:txBody>
      </p:sp>
      <p:sp>
        <p:nvSpPr>
          <p:cNvPr id="371" name="Google Shape;371;p45"/>
          <p:cNvSpPr txBox="1"/>
          <p:nvPr>
            <p:ph idx="1" type="body"/>
          </p:nvPr>
        </p:nvSpPr>
        <p:spPr>
          <a:xfrm>
            <a:off x="1485900" y="1657351"/>
            <a:ext cx="6172200" cy="268605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Rule 1 Constant names are usually written in capital letters to visually distinguish them from other variable names which are normally written in lower case characters.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Rule 2 No blank spaces are permitted in between the # symbol and define keyword.</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Rule 3 Blank space must be used between #define and constant name and between constant name and constant value.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Rule 4 #define is a preprocessor compiler directive and not a statement. Therefore, it does not end with a semi-colon.</a:t>
            </a:r>
            <a:endParaRPr/>
          </a:p>
        </p:txBody>
      </p:sp>
      <p:pic>
        <p:nvPicPr>
          <p:cNvPr id="372" name="Google Shape;372;p45"/>
          <p:cNvPicPr preferRelativeResize="0"/>
          <p:nvPr/>
        </p:nvPicPr>
        <p:blipFill rotWithShape="1">
          <a:blip r:embed="rId3">
            <a:alphaModFix/>
          </a:blip>
          <a:srcRect b="0" l="0" r="0" t="0"/>
          <a:stretch/>
        </p:blipFill>
        <p:spPr>
          <a:xfrm>
            <a:off x="1257301" y="4400550"/>
            <a:ext cx="3979069" cy="842963"/>
          </a:xfrm>
          <a:prstGeom prst="rect">
            <a:avLst/>
          </a:prstGeom>
          <a:noFill/>
          <a:ln>
            <a:noFill/>
          </a:ln>
        </p:spPr>
      </p:pic>
      <p:pic>
        <p:nvPicPr>
          <p:cNvPr id="373" name="Google Shape;373;p45"/>
          <p:cNvPicPr preferRelativeResize="0"/>
          <p:nvPr/>
        </p:nvPicPr>
        <p:blipFill rotWithShape="1">
          <a:blip r:embed="rId4">
            <a:alphaModFix/>
          </a:blip>
          <a:srcRect b="0" l="0" r="0" t="0"/>
          <a:stretch/>
        </p:blipFill>
        <p:spPr>
          <a:xfrm>
            <a:off x="5715000" y="4514851"/>
            <a:ext cx="1928813" cy="4357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6"/>
          <p:cNvSpPr/>
          <p:nvPr/>
        </p:nvSpPr>
        <p:spPr>
          <a:xfrm>
            <a:off x="7543800" y="960120"/>
            <a:ext cx="1594841" cy="428625"/>
          </a:xfrm>
          <a:custGeom>
            <a:rect b="b" l="l" r="r" t="t"/>
            <a:pathLst>
              <a:path extrusionOk="0" h="457200" w="1701165">
                <a:moveTo>
                  <a:pt x="0" y="457199"/>
                </a:moveTo>
                <a:lnTo>
                  <a:pt x="1700783" y="457199"/>
                </a:lnTo>
                <a:lnTo>
                  <a:pt x="1700783" y="0"/>
                </a:lnTo>
                <a:lnTo>
                  <a:pt x="0" y="0"/>
                </a:lnTo>
                <a:lnTo>
                  <a:pt x="0" y="4571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379" name="Google Shape;379;p46"/>
          <p:cNvSpPr/>
          <p:nvPr/>
        </p:nvSpPr>
        <p:spPr>
          <a:xfrm>
            <a:off x="1" y="5657851"/>
            <a:ext cx="9138642" cy="308967"/>
          </a:xfrm>
          <a:custGeom>
            <a:rect b="b" l="l" r="r" t="t"/>
            <a:pathLst>
              <a:path extrusionOk="0" h="329564" w="9747885">
                <a:moveTo>
                  <a:pt x="0" y="329183"/>
                </a:moveTo>
                <a:lnTo>
                  <a:pt x="9747503" y="329183"/>
                </a:lnTo>
                <a:lnTo>
                  <a:pt x="9747503" y="0"/>
                </a:lnTo>
                <a:lnTo>
                  <a:pt x="0" y="0"/>
                </a:lnTo>
                <a:lnTo>
                  <a:pt x="0" y="3291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pic>
        <p:nvPicPr>
          <p:cNvPr id="380" name="Google Shape;380;p46"/>
          <p:cNvPicPr preferRelativeResize="0"/>
          <p:nvPr/>
        </p:nvPicPr>
        <p:blipFill rotWithShape="1">
          <a:blip r:embed="rId3">
            <a:alphaModFix/>
          </a:blip>
          <a:srcRect b="0" l="0" r="0" t="0"/>
          <a:stretch/>
        </p:blipFill>
        <p:spPr>
          <a:xfrm>
            <a:off x="0" y="857250"/>
            <a:ext cx="9144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7"/>
          <p:cNvSpPr/>
          <p:nvPr/>
        </p:nvSpPr>
        <p:spPr>
          <a:xfrm>
            <a:off x="0" y="857251"/>
            <a:ext cx="9144000" cy="51434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386" name="Google Shape;386;p47"/>
          <p:cNvSpPr/>
          <p:nvPr/>
        </p:nvSpPr>
        <p:spPr>
          <a:xfrm>
            <a:off x="7578090" y="925831"/>
            <a:ext cx="1566267" cy="480417"/>
          </a:xfrm>
          <a:custGeom>
            <a:rect b="b" l="l" r="r" t="t"/>
            <a:pathLst>
              <a:path extrusionOk="0" h="512445" w="1670684">
                <a:moveTo>
                  <a:pt x="0" y="512063"/>
                </a:moveTo>
                <a:lnTo>
                  <a:pt x="1670304" y="512063"/>
                </a:lnTo>
                <a:lnTo>
                  <a:pt x="1670304" y="0"/>
                </a:lnTo>
                <a:lnTo>
                  <a:pt x="0" y="0"/>
                </a:lnTo>
                <a:lnTo>
                  <a:pt x="0" y="512063"/>
                </a:lnTo>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387" name="Google Shape;387;p47"/>
          <p:cNvSpPr/>
          <p:nvPr/>
        </p:nvSpPr>
        <p:spPr>
          <a:xfrm>
            <a:off x="34290" y="5674996"/>
            <a:ext cx="9110067" cy="326231"/>
          </a:xfrm>
          <a:custGeom>
            <a:rect b="b" l="l" r="r" t="t"/>
            <a:pathLst>
              <a:path extrusionOk="0" h="347979" w="9717405">
                <a:moveTo>
                  <a:pt x="0" y="347471"/>
                </a:moveTo>
                <a:lnTo>
                  <a:pt x="9717024" y="347471"/>
                </a:lnTo>
                <a:lnTo>
                  <a:pt x="9717024" y="0"/>
                </a:lnTo>
                <a:lnTo>
                  <a:pt x="0" y="0"/>
                </a:lnTo>
                <a:lnTo>
                  <a:pt x="0" y="347471"/>
                </a:lnTo>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p:nvPr/>
        </p:nvSpPr>
        <p:spPr>
          <a:xfrm>
            <a:off x="0" y="857251"/>
            <a:ext cx="9144000" cy="51434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393" name="Google Shape;393;p48"/>
          <p:cNvSpPr/>
          <p:nvPr/>
        </p:nvSpPr>
        <p:spPr>
          <a:xfrm>
            <a:off x="7560945" y="874395"/>
            <a:ext cx="1583531" cy="514350"/>
          </a:xfrm>
          <a:custGeom>
            <a:rect b="b" l="l" r="r" t="t"/>
            <a:pathLst>
              <a:path extrusionOk="0" h="548640" w="1689100">
                <a:moveTo>
                  <a:pt x="0" y="548639"/>
                </a:moveTo>
                <a:lnTo>
                  <a:pt x="1688592" y="548639"/>
                </a:lnTo>
                <a:lnTo>
                  <a:pt x="1688592" y="0"/>
                </a:lnTo>
                <a:lnTo>
                  <a:pt x="0" y="0"/>
                </a:lnTo>
                <a:lnTo>
                  <a:pt x="0" y="548639"/>
                </a:lnTo>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394" name="Google Shape;394;p48"/>
          <p:cNvSpPr/>
          <p:nvPr/>
        </p:nvSpPr>
        <p:spPr>
          <a:xfrm>
            <a:off x="17145" y="5657850"/>
            <a:ext cx="9127331" cy="342900"/>
          </a:xfrm>
          <a:custGeom>
            <a:rect b="b" l="l" r="r" t="t"/>
            <a:pathLst>
              <a:path extrusionOk="0" h="365760" w="9735820">
                <a:moveTo>
                  <a:pt x="0" y="365759"/>
                </a:moveTo>
                <a:lnTo>
                  <a:pt x="9735312" y="365759"/>
                </a:lnTo>
                <a:lnTo>
                  <a:pt x="9735312" y="0"/>
                </a:lnTo>
                <a:lnTo>
                  <a:pt x="0" y="0"/>
                </a:lnTo>
                <a:lnTo>
                  <a:pt x="0" y="365759"/>
                </a:lnTo>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9"/>
          <p:cNvSpPr/>
          <p:nvPr/>
        </p:nvSpPr>
        <p:spPr>
          <a:xfrm>
            <a:off x="0" y="857251"/>
            <a:ext cx="9144000" cy="51434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400" name="Google Shape;400;p49"/>
          <p:cNvSpPr/>
          <p:nvPr/>
        </p:nvSpPr>
        <p:spPr>
          <a:xfrm>
            <a:off x="7406639" y="942976"/>
            <a:ext cx="1714500" cy="445889"/>
          </a:xfrm>
          <a:custGeom>
            <a:rect b="b" l="l" r="r" t="t"/>
            <a:pathLst>
              <a:path extrusionOk="0" h="475615" w="1828800">
                <a:moveTo>
                  <a:pt x="0" y="475487"/>
                </a:moveTo>
                <a:lnTo>
                  <a:pt x="1828799" y="475487"/>
                </a:lnTo>
                <a:lnTo>
                  <a:pt x="1828799" y="0"/>
                </a:lnTo>
                <a:lnTo>
                  <a:pt x="0" y="0"/>
                </a:lnTo>
                <a:lnTo>
                  <a:pt x="0" y="47548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401" name="Google Shape;401;p49"/>
          <p:cNvSpPr/>
          <p:nvPr/>
        </p:nvSpPr>
        <p:spPr>
          <a:xfrm>
            <a:off x="17145" y="5640706"/>
            <a:ext cx="9127331" cy="360164"/>
          </a:xfrm>
          <a:custGeom>
            <a:rect b="b" l="l" r="r" t="t"/>
            <a:pathLst>
              <a:path extrusionOk="0" h="384175" w="9735820">
                <a:moveTo>
                  <a:pt x="0" y="384047"/>
                </a:moveTo>
                <a:lnTo>
                  <a:pt x="9735312" y="384047"/>
                </a:lnTo>
                <a:lnTo>
                  <a:pt x="9735312" y="0"/>
                </a:lnTo>
                <a:lnTo>
                  <a:pt x="0" y="0"/>
                </a:lnTo>
                <a:lnTo>
                  <a:pt x="0" y="384047"/>
                </a:lnTo>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p:nvPr/>
        </p:nvSpPr>
        <p:spPr>
          <a:xfrm>
            <a:off x="0" y="857251"/>
            <a:ext cx="9144000" cy="51434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407" name="Google Shape;407;p50"/>
          <p:cNvSpPr/>
          <p:nvPr/>
        </p:nvSpPr>
        <p:spPr>
          <a:xfrm>
            <a:off x="7423785" y="977266"/>
            <a:ext cx="1697831" cy="394692"/>
          </a:xfrm>
          <a:custGeom>
            <a:rect b="b" l="l" r="r" t="t"/>
            <a:pathLst>
              <a:path extrusionOk="0" h="421005" w="1811020">
                <a:moveTo>
                  <a:pt x="0" y="420623"/>
                </a:moveTo>
                <a:lnTo>
                  <a:pt x="1810511" y="420623"/>
                </a:lnTo>
                <a:lnTo>
                  <a:pt x="1810511" y="0"/>
                </a:lnTo>
                <a:lnTo>
                  <a:pt x="0" y="0"/>
                </a:lnTo>
                <a:lnTo>
                  <a:pt x="0" y="42062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408" name="Google Shape;408;p50"/>
          <p:cNvSpPr/>
          <p:nvPr/>
        </p:nvSpPr>
        <p:spPr>
          <a:xfrm>
            <a:off x="34290" y="5640706"/>
            <a:ext cx="9110067" cy="360164"/>
          </a:xfrm>
          <a:custGeom>
            <a:rect b="b" l="l" r="r" t="t"/>
            <a:pathLst>
              <a:path extrusionOk="0" h="384175" w="9717405">
                <a:moveTo>
                  <a:pt x="0" y="384047"/>
                </a:moveTo>
                <a:lnTo>
                  <a:pt x="9717024" y="384047"/>
                </a:lnTo>
                <a:lnTo>
                  <a:pt x="9717024" y="0"/>
                </a:lnTo>
                <a:lnTo>
                  <a:pt x="0" y="0"/>
                </a:lnTo>
                <a:lnTo>
                  <a:pt x="0" y="384047"/>
                </a:lnTo>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51"/>
          <p:cNvPicPr preferRelativeResize="0"/>
          <p:nvPr/>
        </p:nvPicPr>
        <p:blipFill rotWithShape="1">
          <a:blip r:embed="rId3">
            <a:alphaModFix/>
          </a:blip>
          <a:srcRect b="0" l="0" r="0" t="0"/>
          <a:stretch/>
        </p:blipFill>
        <p:spPr>
          <a:xfrm>
            <a:off x="1" y="856804"/>
            <a:ext cx="9143999" cy="5126636"/>
          </a:xfrm>
          <a:prstGeom prst="rect">
            <a:avLst/>
          </a:prstGeom>
          <a:noFill/>
          <a:ln>
            <a:noFill/>
          </a:ln>
        </p:spPr>
      </p:pic>
      <p:sp>
        <p:nvSpPr>
          <p:cNvPr id="414" name="Google Shape;414;p51"/>
          <p:cNvSpPr/>
          <p:nvPr/>
        </p:nvSpPr>
        <p:spPr>
          <a:xfrm>
            <a:off x="2864431" y="917091"/>
            <a:ext cx="3144202" cy="769826"/>
          </a:xfrm>
          <a:prstGeom prst="ribbon2">
            <a:avLst>
              <a:gd fmla="val 16667" name="adj1"/>
              <a:gd fmla="val 75000" name="adj2"/>
            </a:avLst>
          </a:prstGeom>
          <a:solidFill>
            <a:srgbClr val="1EA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rgbClr val="FFFFFF"/>
              </a:solidFill>
              <a:latin typeface="Calibri"/>
              <a:ea typeface="Calibri"/>
              <a:cs typeface="Calibri"/>
              <a:sym typeface="Calibri"/>
            </a:endParaRPr>
          </a:p>
        </p:txBody>
      </p:sp>
      <p:sp>
        <p:nvSpPr>
          <p:cNvPr id="415" name="Google Shape;415;p51"/>
          <p:cNvSpPr txBox="1"/>
          <p:nvPr/>
        </p:nvSpPr>
        <p:spPr>
          <a:xfrm>
            <a:off x="3417228" y="1042322"/>
            <a:ext cx="2038607" cy="6460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799">
                <a:solidFill>
                  <a:srgbClr val="FFFFFF"/>
                </a:solidFill>
                <a:latin typeface="Quattrocento Sans"/>
                <a:ea typeface="Quattrocento Sans"/>
                <a:cs typeface="Quattrocento Sans"/>
                <a:sym typeface="Quattrocento Sans"/>
              </a:rPr>
              <a:t>Special Operators</a:t>
            </a:r>
            <a:endParaRPr b="1" sz="1349">
              <a:solidFill>
                <a:srgbClr val="FFFFFF"/>
              </a:solidFill>
              <a:latin typeface="Quattrocento Sans"/>
              <a:ea typeface="Quattrocento Sans"/>
              <a:cs typeface="Quattrocento Sans"/>
              <a:sym typeface="Quattrocento Sans"/>
            </a:endParaRPr>
          </a:p>
        </p:txBody>
      </p:sp>
      <p:sp>
        <p:nvSpPr>
          <p:cNvPr id="416" name="Google Shape;416;p51"/>
          <p:cNvSpPr/>
          <p:nvPr/>
        </p:nvSpPr>
        <p:spPr>
          <a:xfrm>
            <a:off x="1099379" y="1852391"/>
            <a:ext cx="7586772" cy="919576"/>
          </a:xfrm>
          <a:prstGeom prst="rect">
            <a:avLst/>
          </a:prstGeom>
          <a:solidFill>
            <a:srgbClr val="E5DF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17" name="Google Shape;417;p51"/>
          <p:cNvSpPr/>
          <p:nvPr/>
        </p:nvSpPr>
        <p:spPr>
          <a:xfrm>
            <a:off x="1099379" y="2790871"/>
            <a:ext cx="7586772" cy="852654"/>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18" name="Google Shape;418;p51"/>
          <p:cNvSpPr/>
          <p:nvPr/>
        </p:nvSpPr>
        <p:spPr>
          <a:xfrm>
            <a:off x="1099379" y="3673431"/>
            <a:ext cx="7586772" cy="828075"/>
          </a:xfrm>
          <a:prstGeom prst="rect">
            <a:avLst/>
          </a:prstGeom>
          <a:solidFill>
            <a:srgbClr val="F2DA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19" name="Google Shape;419;p51"/>
          <p:cNvSpPr/>
          <p:nvPr/>
        </p:nvSpPr>
        <p:spPr>
          <a:xfrm>
            <a:off x="1099379" y="4533747"/>
            <a:ext cx="7586772" cy="910492"/>
          </a:xfrm>
          <a:prstGeom prst="rect">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20" name="Google Shape;420;p51"/>
          <p:cNvSpPr/>
          <p:nvPr/>
        </p:nvSpPr>
        <p:spPr>
          <a:xfrm>
            <a:off x="846568" y="2195506"/>
            <a:ext cx="412335" cy="41233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21" name="Google Shape;421;p51"/>
          <p:cNvSpPr txBox="1"/>
          <p:nvPr/>
        </p:nvSpPr>
        <p:spPr>
          <a:xfrm>
            <a:off x="917914" y="2222182"/>
            <a:ext cx="337100" cy="40395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25">
                <a:solidFill>
                  <a:schemeClr val="lt1"/>
                </a:solidFill>
                <a:latin typeface="Calibri"/>
                <a:ea typeface="Calibri"/>
                <a:cs typeface="Calibri"/>
                <a:sym typeface="Calibri"/>
              </a:rPr>
              <a:t>1</a:t>
            </a:r>
            <a:endParaRPr b="1" sz="2025">
              <a:solidFill>
                <a:schemeClr val="lt1"/>
              </a:solidFill>
              <a:latin typeface="Calibri"/>
              <a:ea typeface="Calibri"/>
              <a:cs typeface="Calibri"/>
              <a:sym typeface="Calibri"/>
            </a:endParaRPr>
          </a:p>
        </p:txBody>
      </p:sp>
      <p:sp>
        <p:nvSpPr>
          <p:cNvPr id="422" name="Google Shape;422;p51"/>
          <p:cNvSpPr/>
          <p:nvPr/>
        </p:nvSpPr>
        <p:spPr>
          <a:xfrm>
            <a:off x="947750" y="3093316"/>
            <a:ext cx="412335" cy="41233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23" name="Google Shape;423;p51"/>
          <p:cNvSpPr txBox="1"/>
          <p:nvPr/>
        </p:nvSpPr>
        <p:spPr>
          <a:xfrm>
            <a:off x="985369" y="3097507"/>
            <a:ext cx="337100" cy="40395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25">
                <a:solidFill>
                  <a:schemeClr val="lt1"/>
                </a:solidFill>
                <a:latin typeface="Calibri"/>
                <a:ea typeface="Calibri"/>
                <a:cs typeface="Calibri"/>
                <a:sym typeface="Calibri"/>
              </a:rPr>
              <a:t>2</a:t>
            </a:r>
            <a:endParaRPr b="1" sz="2025">
              <a:solidFill>
                <a:schemeClr val="lt1"/>
              </a:solidFill>
              <a:latin typeface="Calibri"/>
              <a:ea typeface="Calibri"/>
              <a:cs typeface="Calibri"/>
              <a:sym typeface="Calibri"/>
            </a:endParaRPr>
          </a:p>
        </p:txBody>
      </p:sp>
      <p:sp>
        <p:nvSpPr>
          <p:cNvPr id="424" name="Google Shape;424;p51"/>
          <p:cNvSpPr/>
          <p:nvPr/>
        </p:nvSpPr>
        <p:spPr>
          <a:xfrm>
            <a:off x="947750" y="3833731"/>
            <a:ext cx="412335" cy="412335"/>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25" name="Google Shape;425;p51"/>
          <p:cNvSpPr txBox="1"/>
          <p:nvPr/>
        </p:nvSpPr>
        <p:spPr>
          <a:xfrm>
            <a:off x="985369" y="3837922"/>
            <a:ext cx="337100" cy="40395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25">
                <a:solidFill>
                  <a:schemeClr val="lt1"/>
                </a:solidFill>
                <a:latin typeface="Calibri"/>
                <a:ea typeface="Calibri"/>
                <a:cs typeface="Calibri"/>
                <a:sym typeface="Calibri"/>
              </a:rPr>
              <a:t>3</a:t>
            </a:r>
            <a:endParaRPr b="1" sz="2025">
              <a:solidFill>
                <a:schemeClr val="lt1"/>
              </a:solidFill>
              <a:latin typeface="Calibri"/>
              <a:ea typeface="Calibri"/>
              <a:cs typeface="Calibri"/>
              <a:sym typeface="Calibri"/>
            </a:endParaRPr>
          </a:p>
        </p:txBody>
      </p:sp>
      <p:sp>
        <p:nvSpPr>
          <p:cNvPr id="426" name="Google Shape;426;p51"/>
          <p:cNvSpPr/>
          <p:nvPr/>
        </p:nvSpPr>
        <p:spPr>
          <a:xfrm>
            <a:off x="947750" y="4652843"/>
            <a:ext cx="412335" cy="41233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27" name="Google Shape;427;p51"/>
          <p:cNvSpPr txBox="1"/>
          <p:nvPr/>
        </p:nvSpPr>
        <p:spPr>
          <a:xfrm>
            <a:off x="985369" y="4657034"/>
            <a:ext cx="337100" cy="40395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25">
                <a:solidFill>
                  <a:schemeClr val="lt1"/>
                </a:solidFill>
                <a:latin typeface="Calibri"/>
                <a:ea typeface="Calibri"/>
                <a:cs typeface="Calibri"/>
                <a:sym typeface="Calibri"/>
              </a:rPr>
              <a:t>4</a:t>
            </a:r>
            <a:endParaRPr b="1" sz="2025">
              <a:solidFill>
                <a:schemeClr val="lt1"/>
              </a:solidFill>
              <a:latin typeface="Calibri"/>
              <a:ea typeface="Calibri"/>
              <a:cs typeface="Calibri"/>
              <a:sym typeface="Calibri"/>
            </a:endParaRPr>
          </a:p>
        </p:txBody>
      </p:sp>
      <p:grpSp>
        <p:nvGrpSpPr>
          <p:cNvPr id="428" name="Google Shape;428;p51"/>
          <p:cNvGrpSpPr/>
          <p:nvPr/>
        </p:nvGrpSpPr>
        <p:grpSpPr>
          <a:xfrm>
            <a:off x="596736" y="1868492"/>
            <a:ext cx="980143" cy="1046737"/>
            <a:chOff x="1779602" y="1050607"/>
            <a:chExt cx="1188052" cy="1268772"/>
          </a:xfrm>
        </p:grpSpPr>
        <p:sp>
          <p:nvSpPr>
            <p:cNvPr id="429" name="Google Shape;429;p51"/>
            <p:cNvSpPr/>
            <p:nvPr/>
          </p:nvSpPr>
          <p:spPr>
            <a:xfrm rot="5400000">
              <a:off x="1779602" y="1131327"/>
              <a:ext cx="1188052" cy="1188052"/>
            </a:xfrm>
            <a:prstGeom prst="blockArc">
              <a:avLst>
                <a:gd fmla="val 10473157" name="adj1"/>
                <a:gd fmla="val 203130" name="adj2"/>
                <a:gd fmla="val 18637"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sp>
          <p:nvSpPr>
            <p:cNvPr id="430" name="Google Shape;430;p51"/>
            <p:cNvSpPr/>
            <p:nvPr/>
          </p:nvSpPr>
          <p:spPr>
            <a:xfrm rot="2700000">
              <a:off x="2223425" y="1104706"/>
              <a:ext cx="261214" cy="261214"/>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grpSp>
      <p:grpSp>
        <p:nvGrpSpPr>
          <p:cNvPr id="431" name="Google Shape;431;p51"/>
          <p:cNvGrpSpPr/>
          <p:nvPr/>
        </p:nvGrpSpPr>
        <p:grpSpPr>
          <a:xfrm>
            <a:off x="664191" y="2739911"/>
            <a:ext cx="980143" cy="1046737"/>
            <a:chOff x="1779602" y="1050607"/>
            <a:chExt cx="1188052" cy="1268772"/>
          </a:xfrm>
        </p:grpSpPr>
        <p:sp>
          <p:nvSpPr>
            <p:cNvPr id="432" name="Google Shape;432;p51"/>
            <p:cNvSpPr/>
            <p:nvPr/>
          </p:nvSpPr>
          <p:spPr>
            <a:xfrm rot="5400000">
              <a:off x="1779602" y="1131327"/>
              <a:ext cx="1188052" cy="1188052"/>
            </a:xfrm>
            <a:prstGeom prst="blockArc">
              <a:avLst>
                <a:gd fmla="val 10473157" name="adj1"/>
                <a:gd fmla="val 203130" name="adj2"/>
                <a:gd fmla="val 18637"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sp>
          <p:nvSpPr>
            <p:cNvPr id="433" name="Google Shape;433;p51"/>
            <p:cNvSpPr/>
            <p:nvPr/>
          </p:nvSpPr>
          <p:spPr>
            <a:xfrm rot="2700000">
              <a:off x="2223425" y="1104706"/>
              <a:ext cx="261214" cy="261214"/>
            </a:xfrm>
            <a:prstGeom prst="rtTriangl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grpSp>
      <p:grpSp>
        <p:nvGrpSpPr>
          <p:cNvPr id="434" name="Google Shape;434;p51"/>
          <p:cNvGrpSpPr/>
          <p:nvPr/>
        </p:nvGrpSpPr>
        <p:grpSpPr>
          <a:xfrm>
            <a:off x="664191" y="3476420"/>
            <a:ext cx="980143" cy="1046737"/>
            <a:chOff x="1779602" y="1050607"/>
            <a:chExt cx="1188052" cy="1268772"/>
          </a:xfrm>
        </p:grpSpPr>
        <p:sp>
          <p:nvSpPr>
            <p:cNvPr id="435" name="Google Shape;435;p51"/>
            <p:cNvSpPr/>
            <p:nvPr/>
          </p:nvSpPr>
          <p:spPr>
            <a:xfrm rot="5400000">
              <a:off x="1779602" y="1131327"/>
              <a:ext cx="1188052" cy="1188052"/>
            </a:xfrm>
            <a:prstGeom prst="blockArc">
              <a:avLst>
                <a:gd fmla="val 10473157" name="adj1"/>
                <a:gd fmla="val 203130" name="adj2"/>
                <a:gd fmla="val 18637"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sp>
          <p:nvSpPr>
            <p:cNvPr id="436" name="Google Shape;436;p51"/>
            <p:cNvSpPr/>
            <p:nvPr/>
          </p:nvSpPr>
          <p:spPr>
            <a:xfrm rot="2700000">
              <a:off x="2223425" y="1104706"/>
              <a:ext cx="261214" cy="261214"/>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grpSp>
      <p:grpSp>
        <p:nvGrpSpPr>
          <p:cNvPr id="437" name="Google Shape;437;p51"/>
          <p:cNvGrpSpPr/>
          <p:nvPr/>
        </p:nvGrpSpPr>
        <p:grpSpPr>
          <a:xfrm>
            <a:off x="664191" y="4302869"/>
            <a:ext cx="980143" cy="1046737"/>
            <a:chOff x="1779602" y="1050607"/>
            <a:chExt cx="1188052" cy="1268772"/>
          </a:xfrm>
        </p:grpSpPr>
        <p:sp>
          <p:nvSpPr>
            <p:cNvPr id="438" name="Google Shape;438;p51"/>
            <p:cNvSpPr/>
            <p:nvPr/>
          </p:nvSpPr>
          <p:spPr>
            <a:xfrm rot="5400000">
              <a:off x="1779602" y="1131327"/>
              <a:ext cx="1188052" cy="1188052"/>
            </a:xfrm>
            <a:prstGeom prst="blockArc">
              <a:avLst>
                <a:gd fmla="val 10473157" name="adj1"/>
                <a:gd fmla="val 5483321" name="adj2"/>
                <a:gd fmla="val 16974"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sp>
          <p:nvSpPr>
            <p:cNvPr id="439" name="Google Shape;439;p51"/>
            <p:cNvSpPr/>
            <p:nvPr/>
          </p:nvSpPr>
          <p:spPr>
            <a:xfrm rot="2700000">
              <a:off x="2223425" y="1104706"/>
              <a:ext cx="261214" cy="261214"/>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grpSp>
      <p:sp>
        <p:nvSpPr>
          <p:cNvPr id="440" name="Google Shape;440;p51"/>
          <p:cNvSpPr txBox="1"/>
          <p:nvPr/>
        </p:nvSpPr>
        <p:spPr>
          <a:xfrm>
            <a:off x="1558615" y="2046618"/>
            <a:ext cx="69230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Calibri"/>
                <a:ea typeface="Calibri"/>
                <a:cs typeface="Calibri"/>
                <a:sym typeface="Calibri"/>
              </a:rPr>
              <a:t>In C, the global version of a variable cannot be accessed from within the inner block. C++ resolves this problem by using scope resolution operator (::), because this operator allows access to the global version of a variable.</a:t>
            </a:r>
            <a:endParaRPr baseline="-25000" sz="1800">
              <a:solidFill>
                <a:srgbClr val="3F3F3F"/>
              </a:solidFill>
              <a:latin typeface="Calibri"/>
              <a:ea typeface="Calibri"/>
              <a:cs typeface="Calibri"/>
              <a:sym typeface="Calibri"/>
            </a:endParaRPr>
          </a:p>
        </p:txBody>
      </p:sp>
      <p:sp>
        <p:nvSpPr>
          <p:cNvPr id="441" name="Google Shape;441;p51"/>
          <p:cNvSpPr txBox="1"/>
          <p:nvPr/>
        </p:nvSpPr>
        <p:spPr>
          <a:xfrm>
            <a:off x="1596233" y="2976401"/>
            <a:ext cx="70760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Calibri"/>
                <a:ea typeface="Calibri"/>
                <a:cs typeface="Calibri"/>
                <a:sym typeface="Calibri"/>
              </a:rPr>
              <a:t>The new operator denotes a request for memory allocation on the Heap. If sufficient memory is available, new operator initializes the memory and returns the address of the newly allocated and initialized memory to the pointer variable.</a:t>
            </a:r>
            <a:endParaRPr baseline="-25000" sz="1800">
              <a:solidFill>
                <a:schemeClr val="dk1"/>
              </a:solidFill>
              <a:latin typeface="Calibri"/>
              <a:ea typeface="Calibri"/>
              <a:cs typeface="Calibri"/>
              <a:sym typeface="Calibri"/>
            </a:endParaRPr>
          </a:p>
        </p:txBody>
      </p:sp>
      <p:sp>
        <p:nvSpPr>
          <p:cNvPr id="442" name="Google Shape;442;p51"/>
          <p:cNvSpPr txBox="1"/>
          <p:nvPr/>
        </p:nvSpPr>
        <p:spPr>
          <a:xfrm>
            <a:off x="1643645" y="3870932"/>
            <a:ext cx="7076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Calibri"/>
                <a:ea typeface="Calibri"/>
                <a:cs typeface="Calibri"/>
                <a:sym typeface="Calibri"/>
              </a:rPr>
              <a:t>Since it is programmer’s responsibility to deallocate dynamically allocated memory, programmers are provided delete operator by C++ language</a:t>
            </a:r>
            <a:r>
              <a:rPr lang="en-US" sz="900">
                <a:solidFill>
                  <a:schemeClr val="dk1"/>
                </a:solidFill>
                <a:latin typeface="Calibri"/>
                <a:ea typeface="Calibri"/>
                <a:cs typeface="Calibri"/>
                <a:sym typeface="Calibri"/>
              </a:rPr>
              <a:t>.</a:t>
            </a:r>
            <a:endParaRPr sz="900">
              <a:solidFill>
                <a:srgbClr val="3F3F3F"/>
              </a:solidFill>
              <a:latin typeface="Calibri"/>
              <a:ea typeface="Calibri"/>
              <a:cs typeface="Calibri"/>
              <a:sym typeface="Calibri"/>
            </a:endParaRPr>
          </a:p>
        </p:txBody>
      </p:sp>
      <p:sp>
        <p:nvSpPr>
          <p:cNvPr id="443" name="Google Shape;443;p51"/>
          <p:cNvSpPr txBox="1"/>
          <p:nvPr/>
        </p:nvSpPr>
        <p:spPr>
          <a:xfrm>
            <a:off x="1710157" y="4732122"/>
            <a:ext cx="69621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Calibri"/>
                <a:ea typeface="Calibri"/>
                <a:cs typeface="Calibri"/>
                <a:sym typeface="Calibri"/>
              </a:rPr>
              <a:t>C++ permits us to define a class containing various types of data &amp; functions as members. To access a member using a pointer in the object &amp; a pointer to the member.</a:t>
            </a:r>
            <a:endParaRPr baseline="-25000" sz="1800">
              <a:solidFill>
                <a:schemeClr val="dk1"/>
              </a:solidFill>
              <a:latin typeface="Calibri"/>
              <a:ea typeface="Calibri"/>
              <a:cs typeface="Calibri"/>
              <a:sym typeface="Calibri"/>
            </a:endParaRPr>
          </a:p>
        </p:txBody>
      </p:sp>
      <p:grpSp>
        <p:nvGrpSpPr>
          <p:cNvPr id="444" name="Google Shape;444;p51"/>
          <p:cNvGrpSpPr/>
          <p:nvPr/>
        </p:nvGrpSpPr>
        <p:grpSpPr>
          <a:xfrm>
            <a:off x="5533765" y="1751408"/>
            <a:ext cx="3303029" cy="392585"/>
            <a:chOff x="1487532" y="2017033"/>
            <a:chExt cx="2952328" cy="376914"/>
          </a:xfrm>
        </p:grpSpPr>
        <p:sp>
          <p:nvSpPr>
            <p:cNvPr id="445" name="Google Shape;445;p51"/>
            <p:cNvSpPr/>
            <p:nvPr/>
          </p:nvSpPr>
          <p:spPr>
            <a:xfrm>
              <a:off x="4319543" y="2027138"/>
              <a:ext cx="115353" cy="366809"/>
            </a:xfrm>
            <a:custGeom>
              <a:rect b="b" l="l" r="r" t="t"/>
              <a:pathLst>
                <a:path extrusionOk="0" h="366809" w="115353">
                  <a:moveTo>
                    <a:pt x="0" y="5937"/>
                  </a:moveTo>
                  <a:lnTo>
                    <a:pt x="115353" y="0"/>
                  </a:lnTo>
                  <a:lnTo>
                    <a:pt x="112356" y="278091"/>
                  </a:lnTo>
                  <a:lnTo>
                    <a:pt x="5882" y="366809"/>
                  </a:lnTo>
                  <a:cubicBezTo>
                    <a:pt x="3921" y="246518"/>
                    <a:pt x="1961" y="126228"/>
                    <a:pt x="0" y="5937"/>
                  </a:cubicBezTo>
                  <a:close/>
                </a:path>
              </a:pathLst>
            </a:custGeom>
            <a:solidFill>
              <a:srgbClr val="3F315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46" name="Google Shape;446;p51"/>
            <p:cNvSpPr/>
            <p:nvPr/>
          </p:nvSpPr>
          <p:spPr>
            <a:xfrm flipH="1">
              <a:off x="1487532" y="2017033"/>
              <a:ext cx="2952328" cy="288033"/>
            </a:xfrm>
            <a:custGeom>
              <a:rect b="b" l="l" r="r" t="t"/>
              <a:pathLst>
                <a:path extrusionOk="0" h="576064" w="5285462">
                  <a:moveTo>
                    <a:pt x="0" y="0"/>
                  </a:moveTo>
                  <a:lnTo>
                    <a:pt x="4724629" y="0"/>
                  </a:lnTo>
                  <a:lnTo>
                    <a:pt x="5285462" y="576064"/>
                  </a:lnTo>
                  <a:lnTo>
                    <a:pt x="0" y="576064"/>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grpSp>
      <p:grpSp>
        <p:nvGrpSpPr>
          <p:cNvPr id="447" name="Google Shape;447;p51"/>
          <p:cNvGrpSpPr/>
          <p:nvPr/>
        </p:nvGrpSpPr>
        <p:grpSpPr>
          <a:xfrm>
            <a:off x="5526373" y="2657350"/>
            <a:ext cx="3303029" cy="392585"/>
            <a:chOff x="1487532" y="2017033"/>
            <a:chExt cx="2952328" cy="376914"/>
          </a:xfrm>
        </p:grpSpPr>
        <p:sp>
          <p:nvSpPr>
            <p:cNvPr id="448" name="Google Shape;448;p51"/>
            <p:cNvSpPr/>
            <p:nvPr/>
          </p:nvSpPr>
          <p:spPr>
            <a:xfrm>
              <a:off x="4319543" y="2027138"/>
              <a:ext cx="115353" cy="366809"/>
            </a:xfrm>
            <a:custGeom>
              <a:rect b="b" l="l" r="r" t="t"/>
              <a:pathLst>
                <a:path extrusionOk="0" h="366809" w="115353">
                  <a:moveTo>
                    <a:pt x="0" y="5937"/>
                  </a:moveTo>
                  <a:lnTo>
                    <a:pt x="115353" y="0"/>
                  </a:lnTo>
                  <a:lnTo>
                    <a:pt x="112356" y="278091"/>
                  </a:lnTo>
                  <a:lnTo>
                    <a:pt x="5882" y="366809"/>
                  </a:lnTo>
                  <a:cubicBezTo>
                    <a:pt x="3921" y="246518"/>
                    <a:pt x="1961" y="126228"/>
                    <a:pt x="0" y="5937"/>
                  </a:cubicBezTo>
                  <a:close/>
                </a:path>
              </a:pathLst>
            </a:custGeom>
            <a:solidFill>
              <a:srgbClr val="4F61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49" name="Google Shape;449;p51"/>
            <p:cNvSpPr/>
            <p:nvPr/>
          </p:nvSpPr>
          <p:spPr>
            <a:xfrm flipH="1">
              <a:off x="1487532" y="2017033"/>
              <a:ext cx="2952328" cy="288033"/>
            </a:xfrm>
            <a:custGeom>
              <a:rect b="b" l="l" r="r" t="t"/>
              <a:pathLst>
                <a:path extrusionOk="0" h="576064" w="5285462">
                  <a:moveTo>
                    <a:pt x="0" y="0"/>
                  </a:moveTo>
                  <a:lnTo>
                    <a:pt x="4724629" y="0"/>
                  </a:lnTo>
                  <a:lnTo>
                    <a:pt x="5285462" y="576064"/>
                  </a:lnTo>
                  <a:lnTo>
                    <a:pt x="0" y="576064"/>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grpSp>
      <p:grpSp>
        <p:nvGrpSpPr>
          <p:cNvPr id="450" name="Google Shape;450;p51"/>
          <p:cNvGrpSpPr/>
          <p:nvPr/>
        </p:nvGrpSpPr>
        <p:grpSpPr>
          <a:xfrm>
            <a:off x="5529698" y="3528109"/>
            <a:ext cx="3303029" cy="392585"/>
            <a:chOff x="1487532" y="2017033"/>
            <a:chExt cx="2952328" cy="376914"/>
          </a:xfrm>
        </p:grpSpPr>
        <p:sp>
          <p:nvSpPr>
            <p:cNvPr id="451" name="Google Shape;451;p51"/>
            <p:cNvSpPr/>
            <p:nvPr/>
          </p:nvSpPr>
          <p:spPr>
            <a:xfrm>
              <a:off x="4319543" y="2027138"/>
              <a:ext cx="115353" cy="366809"/>
            </a:xfrm>
            <a:custGeom>
              <a:rect b="b" l="l" r="r" t="t"/>
              <a:pathLst>
                <a:path extrusionOk="0" h="366809" w="115353">
                  <a:moveTo>
                    <a:pt x="0" y="5937"/>
                  </a:moveTo>
                  <a:lnTo>
                    <a:pt x="115353" y="0"/>
                  </a:lnTo>
                  <a:lnTo>
                    <a:pt x="112356" y="278091"/>
                  </a:lnTo>
                  <a:lnTo>
                    <a:pt x="5882" y="366809"/>
                  </a:lnTo>
                  <a:cubicBezTo>
                    <a:pt x="3921" y="246518"/>
                    <a:pt x="1961" y="126228"/>
                    <a:pt x="0" y="5937"/>
                  </a:cubicBezTo>
                  <a:close/>
                </a:path>
              </a:pathLst>
            </a:custGeom>
            <a:solidFill>
              <a:srgbClr val="6324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52" name="Google Shape;452;p51"/>
            <p:cNvSpPr/>
            <p:nvPr/>
          </p:nvSpPr>
          <p:spPr>
            <a:xfrm flipH="1">
              <a:off x="1487532" y="2017033"/>
              <a:ext cx="2952328" cy="288033"/>
            </a:xfrm>
            <a:custGeom>
              <a:rect b="b" l="l" r="r" t="t"/>
              <a:pathLst>
                <a:path extrusionOk="0" h="576064" w="5285462">
                  <a:moveTo>
                    <a:pt x="0" y="0"/>
                  </a:moveTo>
                  <a:lnTo>
                    <a:pt x="4724629" y="0"/>
                  </a:lnTo>
                  <a:lnTo>
                    <a:pt x="5285462" y="576064"/>
                  </a:lnTo>
                  <a:lnTo>
                    <a:pt x="0" y="576064"/>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grpSp>
      <p:grpSp>
        <p:nvGrpSpPr>
          <p:cNvPr id="453" name="Google Shape;453;p51"/>
          <p:cNvGrpSpPr/>
          <p:nvPr/>
        </p:nvGrpSpPr>
        <p:grpSpPr>
          <a:xfrm>
            <a:off x="5529698" y="4343303"/>
            <a:ext cx="3303029" cy="392585"/>
            <a:chOff x="1487532" y="2017033"/>
            <a:chExt cx="2952328" cy="376914"/>
          </a:xfrm>
        </p:grpSpPr>
        <p:sp>
          <p:nvSpPr>
            <p:cNvPr id="454" name="Google Shape;454;p51"/>
            <p:cNvSpPr/>
            <p:nvPr/>
          </p:nvSpPr>
          <p:spPr>
            <a:xfrm>
              <a:off x="4319543" y="2027138"/>
              <a:ext cx="115353" cy="366809"/>
            </a:xfrm>
            <a:custGeom>
              <a:rect b="b" l="l" r="r" t="t"/>
              <a:pathLst>
                <a:path extrusionOk="0" h="366809" w="115353">
                  <a:moveTo>
                    <a:pt x="0" y="5937"/>
                  </a:moveTo>
                  <a:lnTo>
                    <a:pt x="115353" y="0"/>
                  </a:lnTo>
                  <a:lnTo>
                    <a:pt x="112356" y="278091"/>
                  </a:lnTo>
                  <a:lnTo>
                    <a:pt x="5882" y="366809"/>
                  </a:lnTo>
                  <a:cubicBezTo>
                    <a:pt x="3921" y="246518"/>
                    <a:pt x="1961" y="126228"/>
                    <a:pt x="0" y="5937"/>
                  </a:cubicBezTo>
                  <a:close/>
                </a:path>
              </a:pathLst>
            </a:custGeom>
            <a:solidFill>
              <a:srgbClr val="244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sp>
          <p:nvSpPr>
            <p:cNvPr id="455" name="Google Shape;455;p51"/>
            <p:cNvSpPr/>
            <p:nvPr/>
          </p:nvSpPr>
          <p:spPr>
            <a:xfrm flipH="1">
              <a:off x="1487532" y="2017033"/>
              <a:ext cx="2952328" cy="288033"/>
            </a:xfrm>
            <a:custGeom>
              <a:rect b="b" l="l" r="r" t="t"/>
              <a:pathLst>
                <a:path extrusionOk="0" h="576064" w="5285462">
                  <a:moveTo>
                    <a:pt x="0" y="0"/>
                  </a:moveTo>
                  <a:lnTo>
                    <a:pt x="4724629" y="0"/>
                  </a:lnTo>
                  <a:lnTo>
                    <a:pt x="5285462" y="576064"/>
                  </a:lnTo>
                  <a:lnTo>
                    <a:pt x="0" y="576064"/>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lt1"/>
                </a:solidFill>
                <a:latin typeface="Calibri"/>
                <a:ea typeface="Calibri"/>
                <a:cs typeface="Calibri"/>
                <a:sym typeface="Calibri"/>
              </a:endParaRPr>
            </a:p>
          </p:txBody>
        </p:sp>
      </p:grpSp>
      <p:sp>
        <p:nvSpPr>
          <p:cNvPr id="456" name="Google Shape;456;p51"/>
          <p:cNvSpPr txBox="1"/>
          <p:nvPr/>
        </p:nvSpPr>
        <p:spPr>
          <a:xfrm>
            <a:off x="6073956" y="1777878"/>
            <a:ext cx="2395246" cy="30008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Scope resolution operator</a:t>
            </a:r>
            <a:endParaRPr b="1" sz="1350">
              <a:solidFill>
                <a:schemeClr val="lt1"/>
              </a:solidFill>
              <a:latin typeface="Calibri"/>
              <a:ea typeface="Calibri"/>
              <a:cs typeface="Calibri"/>
              <a:sym typeface="Calibri"/>
            </a:endParaRPr>
          </a:p>
        </p:txBody>
      </p:sp>
      <p:sp>
        <p:nvSpPr>
          <p:cNvPr id="457" name="Google Shape;457;p51"/>
          <p:cNvSpPr txBox="1"/>
          <p:nvPr/>
        </p:nvSpPr>
        <p:spPr>
          <a:xfrm>
            <a:off x="6184593" y="2727364"/>
            <a:ext cx="2513525" cy="30008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New Operator</a:t>
            </a:r>
            <a:endParaRPr b="1" sz="1350">
              <a:solidFill>
                <a:schemeClr val="dk1"/>
              </a:solidFill>
              <a:latin typeface="Calibri"/>
              <a:ea typeface="Calibri"/>
              <a:cs typeface="Calibri"/>
              <a:sym typeface="Calibri"/>
            </a:endParaRPr>
          </a:p>
        </p:txBody>
      </p:sp>
      <p:sp>
        <p:nvSpPr>
          <p:cNvPr id="458" name="Google Shape;458;p51"/>
          <p:cNvSpPr txBox="1"/>
          <p:nvPr/>
        </p:nvSpPr>
        <p:spPr>
          <a:xfrm>
            <a:off x="6165765" y="3556150"/>
            <a:ext cx="2395246" cy="30008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Delete Operator</a:t>
            </a:r>
            <a:endParaRPr b="1" sz="1350">
              <a:solidFill>
                <a:schemeClr val="dk1"/>
              </a:solidFill>
              <a:latin typeface="Calibri"/>
              <a:ea typeface="Calibri"/>
              <a:cs typeface="Calibri"/>
              <a:sym typeface="Calibri"/>
            </a:endParaRPr>
          </a:p>
        </p:txBody>
      </p:sp>
      <p:sp>
        <p:nvSpPr>
          <p:cNvPr id="459" name="Google Shape;459;p51"/>
          <p:cNvSpPr txBox="1"/>
          <p:nvPr/>
        </p:nvSpPr>
        <p:spPr>
          <a:xfrm>
            <a:off x="6151008" y="4347478"/>
            <a:ext cx="2395246" cy="30008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Member Operator</a:t>
            </a:r>
            <a:endParaRPr b="1" sz="135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2"/>
          <p:cNvSpPr txBox="1"/>
          <p:nvPr/>
        </p:nvSpPr>
        <p:spPr>
          <a:xfrm>
            <a:off x="184164" y="1056909"/>
            <a:ext cx="2959087" cy="295787"/>
          </a:xfrm>
          <a:prstGeom prst="rect">
            <a:avLst/>
          </a:prstGeom>
          <a:noFill/>
          <a:ln>
            <a:noFill/>
          </a:ln>
        </p:spPr>
        <p:txBody>
          <a:bodyPr anchorCtr="0" anchor="t" bIns="0" lIns="0" spcFirstLastPara="1" rIns="0" wrap="square" tIns="0">
            <a:spAutoFit/>
          </a:bodyPr>
          <a:lstStyle/>
          <a:p>
            <a:pPr indent="0" lvl="0" marL="11906" marR="0" rtl="0" algn="l">
              <a:spcBef>
                <a:spcPts val="0"/>
              </a:spcBef>
              <a:spcAft>
                <a:spcPts val="0"/>
              </a:spcAft>
              <a:buNone/>
            </a:pPr>
            <a:r>
              <a:rPr b="1" lang="en-US" sz="1921">
                <a:solidFill>
                  <a:schemeClr val="dk1"/>
                </a:solidFill>
                <a:latin typeface="Arial"/>
                <a:ea typeface="Arial"/>
                <a:cs typeface="Arial"/>
                <a:sym typeface="Arial"/>
              </a:rPr>
              <a:t>Operator Precedence</a:t>
            </a:r>
            <a:endParaRPr sz="1921">
              <a:solidFill>
                <a:schemeClr val="dk1"/>
              </a:solidFill>
              <a:latin typeface="Arial"/>
              <a:ea typeface="Arial"/>
              <a:cs typeface="Arial"/>
              <a:sym typeface="Arial"/>
            </a:endParaRPr>
          </a:p>
        </p:txBody>
      </p:sp>
      <p:sp>
        <p:nvSpPr>
          <p:cNvPr id="465" name="Google Shape;465;p52"/>
          <p:cNvSpPr/>
          <p:nvPr/>
        </p:nvSpPr>
        <p:spPr>
          <a:xfrm flipH="1" rot="10800000">
            <a:off x="0" y="5715001"/>
            <a:ext cx="9144000" cy="42862"/>
          </a:xfrm>
          <a:custGeom>
            <a:rect b="b" l="l" r="r" t="t"/>
            <a:pathLst>
              <a:path extrusionOk="0" h="217170" w="2915285">
                <a:moveTo>
                  <a:pt x="0" y="0"/>
                </a:moveTo>
                <a:lnTo>
                  <a:pt x="2914775" y="0"/>
                </a:lnTo>
                <a:lnTo>
                  <a:pt x="2914775" y="216855"/>
                </a:lnTo>
                <a:lnTo>
                  <a:pt x="0" y="216855"/>
                </a:lnTo>
                <a:lnTo>
                  <a:pt x="0" y="0"/>
                </a:lnTo>
                <a:close/>
              </a:path>
            </a:pathLst>
          </a:custGeom>
          <a:solidFill>
            <a:srgbClr val="0793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sp>
        <p:nvSpPr>
          <p:cNvPr id="466" name="Google Shape;466;p52"/>
          <p:cNvSpPr/>
          <p:nvPr/>
        </p:nvSpPr>
        <p:spPr>
          <a:xfrm flipH="1" rot="10800000">
            <a:off x="0" y="1428751"/>
            <a:ext cx="9144000" cy="42862"/>
          </a:xfrm>
          <a:custGeom>
            <a:rect b="b" l="l" r="r" t="t"/>
            <a:pathLst>
              <a:path extrusionOk="0" h="217170" w="2915285">
                <a:moveTo>
                  <a:pt x="0" y="0"/>
                </a:moveTo>
                <a:lnTo>
                  <a:pt x="2914775" y="0"/>
                </a:lnTo>
                <a:lnTo>
                  <a:pt x="2914775" y="216855"/>
                </a:lnTo>
                <a:lnTo>
                  <a:pt x="0" y="216855"/>
                </a:lnTo>
                <a:lnTo>
                  <a:pt x="0" y="0"/>
                </a:lnTo>
                <a:close/>
              </a:path>
            </a:pathLst>
          </a:custGeom>
          <a:solidFill>
            <a:srgbClr val="0793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87">
              <a:solidFill>
                <a:schemeClr val="dk1"/>
              </a:solidFill>
              <a:latin typeface="Calibri"/>
              <a:ea typeface="Calibri"/>
              <a:cs typeface="Calibri"/>
              <a:sym typeface="Calibri"/>
            </a:endParaRPr>
          </a:p>
        </p:txBody>
      </p:sp>
      <p:graphicFrame>
        <p:nvGraphicFramePr>
          <p:cNvPr id="467" name="Google Shape;467;p52"/>
          <p:cNvGraphicFramePr/>
          <p:nvPr/>
        </p:nvGraphicFramePr>
        <p:xfrm>
          <a:off x="357189" y="1535353"/>
          <a:ext cx="3000000" cy="3000000"/>
        </p:xfrm>
        <a:graphic>
          <a:graphicData uri="http://schemas.openxmlformats.org/drawingml/2006/table">
            <a:tbl>
              <a:tblPr bandRow="1" firstRow="1">
                <a:noFill/>
                <a:tableStyleId>{E17D5133-1D4C-4D7E-B609-706A65B7A8D9}</a:tableStyleId>
              </a:tblPr>
              <a:tblGrid>
                <a:gridCol w="659575"/>
                <a:gridCol w="6522375"/>
                <a:gridCol w="1319125"/>
              </a:tblGrid>
              <a:tr h="291475">
                <a:tc>
                  <a:txBody>
                    <a:bodyPr/>
                    <a:lstStyle/>
                    <a:p>
                      <a:pPr indent="0" lvl="0" marL="0" marR="0" rtl="0" algn="l">
                        <a:spcBef>
                          <a:spcPts val="0"/>
                        </a:spcBef>
                        <a:spcAft>
                          <a:spcPts val="0"/>
                        </a:spcAft>
                        <a:buNone/>
                      </a:pPr>
                      <a:r>
                        <a:rPr b="1" lang="en-US" sz="1400">
                          <a:solidFill>
                            <a:schemeClr val="dk1"/>
                          </a:solidFill>
                        </a:rPr>
                        <a:t>Rank</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Operators</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Associativity</a:t>
                      </a:r>
                      <a:endParaRPr/>
                    </a:p>
                  </a:txBody>
                  <a:tcPr marT="42875" marB="42875" marR="85725" marL="85725"/>
                </a:tc>
              </a:tr>
              <a:tr h="341900">
                <a:tc>
                  <a:txBody>
                    <a:bodyPr/>
                    <a:lstStyle/>
                    <a:p>
                      <a:pPr indent="0" lvl="0" marL="0" marR="0" rtl="0" algn="l">
                        <a:spcBef>
                          <a:spcPts val="0"/>
                        </a:spcBef>
                        <a:spcAft>
                          <a:spcPts val="0"/>
                        </a:spcAft>
                        <a:buNone/>
                      </a:pPr>
                      <a:r>
                        <a:rPr b="1" lang="en-US" sz="1400">
                          <a:solidFill>
                            <a:schemeClr val="dk1"/>
                          </a:solidFill>
                        </a:rPr>
                        <a:t>1</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 --, +, -, !(logical complement) ,~(bitwis</a:t>
                      </a:r>
                      <a:r>
                        <a:rPr b="1" lang="en-US" sz="1400">
                          <a:solidFill>
                            <a:schemeClr val="dk1"/>
                          </a:solidFill>
                        </a:rPr>
                        <a:t>e complement) </a:t>
                      </a:r>
                      <a:r>
                        <a:rPr b="1" lang="en-US" sz="1400">
                          <a:solidFill>
                            <a:schemeClr val="dk1"/>
                          </a:solidFill>
                        </a:rPr>
                        <a:t>,(cast) </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Right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rPr>
                        <a:t>2</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*(mul) , /(div), %(mod)</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3</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 , - (Binary)</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4</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&gt;&gt; , &lt;&lt;, &gt;&gt;&gt; (Shift operator)</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5</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&gt;, &lt;, &gt;=,&lt;=</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b="1" sz="1400">
                        <a:solidFill>
                          <a:schemeClr val="dk1"/>
                        </a:solidFill>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rPr>
                        <a:t>6</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 !=</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rPr>
                        <a:t>7</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&amp; (Bitwise and)</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rPr>
                        <a:t>8</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 ( XOR)</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rPr>
                        <a:t>9</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 (Bitwise OR)</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rPr>
                        <a:t>10</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&amp;&amp; (Logical</a:t>
                      </a:r>
                      <a:r>
                        <a:rPr b="1" lang="en-US" sz="1400">
                          <a:solidFill>
                            <a:schemeClr val="dk1"/>
                          </a:solidFill>
                        </a:rPr>
                        <a:t> and)</a:t>
                      </a:r>
                      <a:endParaRPr b="1" sz="1400">
                        <a:solidFill>
                          <a:schemeClr val="dk1"/>
                        </a:solidFill>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rPr>
                        <a:t>11</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 || (Logical OR)</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Left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rPr>
                        <a:t>12</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Conditional</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Right</a:t>
                      </a:r>
                      <a:endParaRPr/>
                    </a:p>
                  </a:txBody>
                  <a:tcPr marT="42875" marB="42875" marR="85725" marL="85725"/>
                </a:tc>
              </a:tr>
              <a:tr h="291475">
                <a:tc>
                  <a:txBody>
                    <a:bodyPr/>
                    <a:lstStyle/>
                    <a:p>
                      <a:pPr indent="0" lvl="0" marL="0" marR="0" rtl="0" algn="l">
                        <a:spcBef>
                          <a:spcPts val="0"/>
                        </a:spcBef>
                        <a:spcAft>
                          <a:spcPts val="0"/>
                        </a:spcAft>
                        <a:buNone/>
                      </a:pPr>
                      <a:r>
                        <a:rPr b="1" lang="en-US" sz="1400">
                          <a:solidFill>
                            <a:schemeClr val="dk1"/>
                          </a:solidFill>
                        </a:rPr>
                        <a:t>13</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Shorthand Assignment</a:t>
                      </a:r>
                      <a:endParaRPr/>
                    </a:p>
                  </a:txBody>
                  <a:tcPr marT="42875" marB="42875" marR="85725" marL="85725"/>
                </a:tc>
                <a:tc>
                  <a:txBody>
                    <a:bodyPr/>
                    <a:lstStyle/>
                    <a:p>
                      <a:pPr indent="0" lvl="0" marL="0" marR="0" rtl="0" algn="l">
                        <a:spcBef>
                          <a:spcPts val="0"/>
                        </a:spcBef>
                        <a:spcAft>
                          <a:spcPts val="0"/>
                        </a:spcAft>
                        <a:buNone/>
                      </a:pPr>
                      <a:r>
                        <a:rPr b="1" lang="en-US" sz="1400">
                          <a:solidFill>
                            <a:schemeClr val="dk1"/>
                          </a:solidFill>
                        </a:rPr>
                        <a:t>Right</a:t>
                      </a:r>
                      <a:endParaRPr/>
                    </a:p>
                  </a:txBody>
                  <a:tcPr marT="42875" marB="42875" marR="85725" marL="857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3"/>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Pointer is variable in C++</a:t>
            </a:r>
            <a:endParaRPr/>
          </a:p>
          <a:p>
            <a:pPr indent="-342900" lvl="0" marL="342900" rtl="0" algn="l">
              <a:spcBef>
                <a:spcPts val="592"/>
              </a:spcBef>
              <a:spcAft>
                <a:spcPts val="0"/>
              </a:spcAft>
              <a:buClr>
                <a:schemeClr val="dk1"/>
              </a:buClr>
              <a:buSzPct val="100000"/>
              <a:buChar char="•"/>
            </a:pPr>
            <a:r>
              <a:rPr lang="en-US"/>
              <a:t>It holds the address of another variable</a:t>
            </a:r>
            <a:endParaRPr/>
          </a:p>
          <a:p>
            <a:pPr indent="-342900" lvl="0" marL="342900" rtl="0" algn="l">
              <a:spcBef>
                <a:spcPts val="592"/>
              </a:spcBef>
              <a:spcAft>
                <a:spcPts val="0"/>
              </a:spcAft>
              <a:buClr>
                <a:schemeClr val="dk1"/>
              </a:buClr>
              <a:buSzPct val="100000"/>
              <a:buChar char="•"/>
            </a:pPr>
            <a:r>
              <a:rPr lang="en-US"/>
              <a:t>Syntax data_type *pointer_variable;</a:t>
            </a:r>
            <a:endParaRPr/>
          </a:p>
          <a:p>
            <a:pPr indent="-342900" lvl="0" marL="342900" rtl="0" algn="l">
              <a:spcBef>
                <a:spcPts val="592"/>
              </a:spcBef>
              <a:spcAft>
                <a:spcPts val="0"/>
              </a:spcAft>
              <a:buClr>
                <a:schemeClr val="dk1"/>
              </a:buClr>
              <a:buSzPct val="100000"/>
              <a:buChar char="•"/>
            </a:pPr>
            <a:r>
              <a:rPr lang="en-US"/>
              <a:t>Example int *p,sum;</a:t>
            </a:r>
            <a:endParaRPr/>
          </a:p>
          <a:p>
            <a:pPr indent="0" lvl="0" marL="0" rtl="0" algn="l">
              <a:spcBef>
                <a:spcPts val="592"/>
              </a:spcBef>
              <a:spcAft>
                <a:spcPts val="0"/>
              </a:spcAft>
              <a:buClr>
                <a:schemeClr val="dk1"/>
              </a:buClr>
              <a:buSzPct val="100000"/>
              <a:buNone/>
            </a:pPr>
            <a:r>
              <a:rPr b="1" lang="en-US"/>
              <a:t>Assignment </a:t>
            </a:r>
            <a:endParaRPr/>
          </a:p>
          <a:p>
            <a:pPr indent="-342900" lvl="0" marL="342900" rtl="0" algn="l">
              <a:spcBef>
                <a:spcPts val="592"/>
              </a:spcBef>
              <a:spcAft>
                <a:spcPts val="0"/>
              </a:spcAft>
              <a:buClr>
                <a:schemeClr val="dk1"/>
              </a:buClr>
              <a:buSzPct val="100000"/>
              <a:buChar char="•"/>
            </a:pPr>
            <a:r>
              <a:rPr lang="en-US"/>
              <a:t>integer type pointer can hold the address of another int variable</a:t>
            </a:r>
            <a:endParaRPr/>
          </a:p>
          <a:p>
            <a:pPr indent="-342900" lvl="0" marL="342900" rtl="0" algn="l">
              <a:spcBef>
                <a:spcPts val="592"/>
              </a:spcBef>
              <a:spcAft>
                <a:spcPts val="0"/>
              </a:spcAft>
              <a:buClr>
                <a:schemeClr val="dk1"/>
              </a:buClr>
              <a:buSzPct val="100000"/>
              <a:buChar char="•"/>
            </a:pPr>
            <a:r>
              <a:rPr lang="en-US"/>
              <a:t>To assign the address of variable to pointer-</a:t>
            </a:r>
            <a:r>
              <a:rPr b="1" lang="en-US"/>
              <a:t>ampersand symbol</a:t>
            </a:r>
            <a:r>
              <a:rPr lang="en-US"/>
              <a:t> (&amp;)</a:t>
            </a:r>
            <a:endParaRPr/>
          </a:p>
          <a:p>
            <a:pPr indent="-342900" lvl="0" marL="342900" rtl="0" algn="l">
              <a:spcBef>
                <a:spcPts val="592"/>
              </a:spcBef>
              <a:spcAft>
                <a:spcPts val="0"/>
              </a:spcAft>
              <a:buClr>
                <a:schemeClr val="dk1"/>
              </a:buClr>
              <a:buSzPct val="100000"/>
              <a:buChar char="•"/>
            </a:pPr>
            <a:r>
              <a:rPr lang="en-US"/>
              <a:t>p=&amp;sum;</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
        <p:nvSpPr>
          <p:cNvPr id="473" name="Google Shape;473;p53"/>
          <p:cNvSpPr/>
          <p:nvPr/>
        </p:nvSpPr>
        <p:spPr>
          <a:xfrm>
            <a:off x="599555" y="275524"/>
            <a:ext cx="8087245" cy="912625"/>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Pointers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18"/>
          <p:cNvGraphicFramePr/>
          <p:nvPr/>
        </p:nvGraphicFramePr>
        <p:xfrm>
          <a:off x="1143000" y="1371600"/>
          <a:ext cx="3000000" cy="3000000"/>
        </p:xfrm>
        <a:graphic>
          <a:graphicData uri="http://schemas.openxmlformats.org/drawingml/2006/table">
            <a:tbl>
              <a:tblPr bandRow="1" firstRow="1">
                <a:noFill/>
                <a:tableStyleId>{E17D5133-1D4C-4D7E-B609-706A65B7A8D9}</a:tableStyleId>
              </a:tblPr>
              <a:tblGrid>
                <a:gridCol w="2624150"/>
                <a:gridCol w="4614875"/>
              </a:tblGrid>
              <a:tr h="648725">
                <a:tc>
                  <a:txBody>
                    <a:bodyPr/>
                    <a:lstStyle/>
                    <a:p>
                      <a:pPr indent="0" lvl="0" marL="0" marR="0" rtl="0" algn="l">
                        <a:spcBef>
                          <a:spcPts val="0"/>
                        </a:spcBef>
                        <a:spcAft>
                          <a:spcPts val="0"/>
                        </a:spcAft>
                        <a:buNone/>
                      </a:pPr>
                      <a:r>
                        <a:rPr lang="en-US" sz="1800" u="none" cap="none" strike="noStrike"/>
                        <a:t>C function aspects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Syntax</a:t>
                      </a:r>
                      <a:endParaRPr/>
                    </a:p>
                  </a:txBody>
                  <a:tcPr marT="45725" marB="45725" marR="91450" marL="91450"/>
                </a:tc>
              </a:tr>
              <a:tr h="926750">
                <a:tc>
                  <a:txBody>
                    <a:bodyPr/>
                    <a:lstStyle/>
                    <a:p>
                      <a:pPr indent="0" lvl="0" marL="0" marR="0" rtl="0" algn="l">
                        <a:spcBef>
                          <a:spcPts val="0"/>
                        </a:spcBef>
                        <a:spcAft>
                          <a:spcPts val="0"/>
                        </a:spcAft>
                        <a:buNone/>
                      </a:pPr>
                      <a:r>
                        <a:rPr lang="en-US" sz="1800"/>
                        <a:t>Function declaration</a:t>
                      </a:r>
                      <a:endParaRPr/>
                    </a:p>
                  </a:txBody>
                  <a:tcPr marT="45725" marB="45725" marR="91450" marL="91450"/>
                </a:tc>
                <a:tc>
                  <a:txBody>
                    <a:bodyPr/>
                    <a:lstStyle/>
                    <a:p>
                      <a:pPr indent="0" lvl="0" marL="0" marR="0" rtl="0" algn="l">
                        <a:spcBef>
                          <a:spcPts val="0"/>
                        </a:spcBef>
                        <a:spcAft>
                          <a:spcPts val="0"/>
                        </a:spcAft>
                        <a:buNone/>
                      </a:pPr>
                      <a:r>
                        <a:rPr lang="en-US" sz="1800"/>
                        <a:t>Return-type  function-name(argument</a:t>
                      </a:r>
                      <a:r>
                        <a:rPr lang="en-US" sz="1800"/>
                        <a:t> l</a:t>
                      </a:r>
                      <a:r>
                        <a:rPr lang="en-US" sz="1800"/>
                        <a:t>ist);</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Eg : int</a:t>
                      </a:r>
                      <a:r>
                        <a:rPr lang="en-US" sz="1800"/>
                        <a:t> add</a:t>
                      </a:r>
                      <a:r>
                        <a:rPr lang="en-US" sz="1800"/>
                        <a:t>(int a, int b);</a:t>
                      </a:r>
                      <a:endParaRPr/>
                    </a:p>
                  </a:txBody>
                  <a:tcPr marT="45725" marB="45725" marR="91450" marL="91450"/>
                </a:tc>
              </a:tr>
              <a:tr h="1204775">
                <a:tc>
                  <a:txBody>
                    <a:bodyPr/>
                    <a:lstStyle/>
                    <a:p>
                      <a:pPr indent="0" lvl="0" marL="0" marR="0" rtl="0" algn="l">
                        <a:spcBef>
                          <a:spcPts val="0"/>
                        </a:spcBef>
                        <a:spcAft>
                          <a:spcPts val="0"/>
                        </a:spcAft>
                        <a:buNone/>
                      </a:pPr>
                      <a:r>
                        <a:rPr lang="en-US" sz="1800"/>
                        <a:t>Function definition</a:t>
                      </a:r>
                      <a:endParaRPr/>
                    </a:p>
                  </a:txBody>
                  <a:tcPr marT="45725" marB="45725" marR="91450" marL="91450"/>
                </a:tc>
                <a:tc>
                  <a:txBody>
                    <a:bodyPr/>
                    <a:lstStyle/>
                    <a:p>
                      <a:pPr indent="0" lvl="0" marL="0" marR="0" rtl="0" algn="l">
                        <a:spcBef>
                          <a:spcPts val="0"/>
                        </a:spcBef>
                        <a:spcAft>
                          <a:spcPts val="0"/>
                        </a:spcAft>
                        <a:buNone/>
                      </a:pPr>
                      <a:r>
                        <a:rPr lang="en-US" sz="1800"/>
                        <a:t>Return-type  function-name(argument list)</a:t>
                      </a:r>
                      <a:endParaRPr/>
                    </a:p>
                    <a:p>
                      <a:pPr indent="0" lvl="0" marL="0" marR="0" rtl="0" algn="l">
                        <a:spcBef>
                          <a:spcPts val="0"/>
                        </a:spcBef>
                        <a:spcAft>
                          <a:spcPts val="0"/>
                        </a:spcAft>
                        <a:buNone/>
                      </a:pPr>
                      <a:r>
                        <a:rPr lang="en-US" sz="1800"/>
                        <a:t>{ body of function;)</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Eg : int add(int a,  int b)</a:t>
                      </a:r>
                      <a:endParaRPr/>
                    </a:p>
                    <a:p>
                      <a:pPr indent="0" lvl="0" marL="0" marR="0" rtl="0" algn="l">
                        <a:spcBef>
                          <a:spcPts val="0"/>
                        </a:spcBef>
                        <a:spcAft>
                          <a:spcPts val="0"/>
                        </a:spcAft>
                        <a:buNone/>
                      </a:pPr>
                      <a:r>
                        <a:rPr lang="en-US" sz="1800"/>
                        <a:t>{int c;</a:t>
                      </a:r>
                      <a:endParaRPr/>
                    </a:p>
                    <a:p>
                      <a:pPr indent="0" lvl="0" marL="0" marR="0" rtl="0" algn="l">
                        <a:spcBef>
                          <a:spcPts val="0"/>
                        </a:spcBef>
                        <a:spcAft>
                          <a:spcPts val="0"/>
                        </a:spcAft>
                        <a:buNone/>
                      </a:pPr>
                      <a:r>
                        <a:rPr lang="en-US" sz="1800"/>
                        <a:t>c=a+b;</a:t>
                      </a:r>
                      <a:endParaRPr/>
                    </a:p>
                    <a:p>
                      <a:pPr indent="0" lvl="0" marL="0" marR="0" rtl="0" algn="l">
                        <a:spcBef>
                          <a:spcPts val="0"/>
                        </a:spcBef>
                        <a:spcAft>
                          <a:spcPts val="0"/>
                        </a:spcAft>
                        <a:buNone/>
                      </a:pPr>
                      <a:r>
                        <a:rPr lang="en-US" sz="1800"/>
                        <a:t>Return c;  }</a:t>
                      </a:r>
                      <a:endParaRPr/>
                    </a:p>
                    <a:p>
                      <a:pPr indent="0" lvl="0" marL="0" marR="0" rtl="0" algn="l">
                        <a:spcBef>
                          <a:spcPts val="0"/>
                        </a:spcBef>
                        <a:spcAft>
                          <a:spcPts val="0"/>
                        </a:spcAft>
                        <a:buNone/>
                      </a:pPr>
                      <a:r>
                        <a:t/>
                      </a:r>
                      <a:endParaRPr sz="1800"/>
                    </a:p>
                  </a:txBody>
                  <a:tcPr marT="45725" marB="45725" marR="91450" marL="91450"/>
                </a:tc>
              </a:tr>
              <a:tr h="648725">
                <a:tc>
                  <a:txBody>
                    <a:bodyPr/>
                    <a:lstStyle/>
                    <a:p>
                      <a:pPr indent="0" lvl="0" marL="0" marR="0" rtl="0" algn="l">
                        <a:spcBef>
                          <a:spcPts val="0"/>
                        </a:spcBef>
                        <a:spcAft>
                          <a:spcPts val="0"/>
                        </a:spcAft>
                        <a:buNone/>
                      </a:pPr>
                      <a:r>
                        <a:rPr lang="en-US" sz="1800"/>
                        <a:t>Function call</a:t>
                      </a:r>
                      <a:endParaRPr/>
                    </a:p>
                  </a:txBody>
                  <a:tcPr marT="45725" marB="45725" marR="91450" marL="91450"/>
                </a:tc>
                <a:tc>
                  <a:txBody>
                    <a:bodyPr/>
                    <a:lstStyle/>
                    <a:p>
                      <a:pPr indent="0" lvl="0" marL="0" marR="0" rtl="0" algn="l">
                        <a:spcBef>
                          <a:spcPts val="0"/>
                        </a:spcBef>
                        <a:spcAft>
                          <a:spcPts val="0"/>
                        </a:spcAft>
                        <a:buNone/>
                      </a:pPr>
                      <a:r>
                        <a:rPr lang="en-US" sz="1800"/>
                        <a:t>Function-name(argument list);</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Eg : add(5,10);</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4"/>
          <p:cNvSpPr txBox="1"/>
          <p:nvPr>
            <p:ph idx="1" type="body"/>
          </p:nvPr>
        </p:nvSpPr>
        <p:spPr>
          <a:xfrm>
            <a:off x="442654" y="1295400"/>
            <a:ext cx="7886700" cy="38404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P=&amp;sum;//assign address of another variable</a:t>
            </a:r>
            <a:endParaRPr/>
          </a:p>
          <a:p>
            <a:pPr indent="-342900" lvl="0" marL="342900" rtl="0" algn="l">
              <a:spcBef>
                <a:spcPts val="400"/>
              </a:spcBef>
              <a:spcAft>
                <a:spcPts val="0"/>
              </a:spcAft>
              <a:buClr>
                <a:schemeClr val="dk1"/>
              </a:buClr>
              <a:buSzPts val="2000"/>
              <a:buChar char="•"/>
            </a:pPr>
            <a:r>
              <a:rPr lang="en-US" sz="2000"/>
              <a:t>cout&lt;&lt;&amp;sum; //to print the address of variable</a:t>
            </a:r>
            <a:endParaRPr/>
          </a:p>
          <a:p>
            <a:pPr indent="-342900" lvl="0" marL="342900" rtl="0" algn="l">
              <a:spcBef>
                <a:spcPts val="400"/>
              </a:spcBef>
              <a:spcAft>
                <a:spcPts val="0"/>
              </a:spcAft>
              <a:buClr>
                <a:schemeClr val="dk1"/>
              </a:buClr>
              <a:buSzPts val="2000"/>
              <a:buChar char="•"/>
            </a:pPr>
            <a:r>
              <a:rPr lang="en-US" sz="2000"/>
              <a:t>cout&lt;&lt;p;//print the value of variable</a:t>
            </a:r>
            <a:endParaRPr/>
          </a:p>
          <a:p>
            <a:pPr indent="-342900" lvl="0" marL="342900" rtl="0" algn="l">
              <a:spcBef>
                <a:spcPts val="400"/>
              </a:spcBef>
              <a:spcAft>
                <a:spcPts val="0"/>
              </a:spcAft>
              <a:buClr>
                <a:schemeClr val="dk1"/>
              </a:buClr>
              <a:buSzPts val="2000"/>
              <a:buChar char="•"/>
            </a:pPr>
            <a:r>
              <a:rPr lang="en-US" sz="2000"/>
              <a:t>Example of pointer</a:t>
            </a:r>
            <a:endParaRPr/>
          </a:p>
          <a:p>
            <a:pPr indent="0" lvl="0" marL="0" rtl="0" algn="l">
              <a:spcBef>
                <a:spcPts val="400"/>
              </a:spcBef>
              <a:spcAft>
                <a:spcPts val="0"/>
              </a:spcAft>
              <a:buClr>
                <a:schemeClr val="dk1"/>
              </a:buClr>
              <a:buSzPts val="2000"/>
              <a:buNone/>
            </a:pPr>
            <a:r>
              <a:rPr lang="en-US" sz="2000"/>
              <a:t>#include&lt;iostream.h&gt;</a:t>
            </a:r>
            <a:endParaRPr/>
          </a:p>
          <a:p>
            <a:pPr indent="0" lvl="0" marL="0" rtl="0" algn="l">
              <a:spcBef>
                <a:spcPts val="400"/>
              </a:spcBef>
              <a:spcAft>
                <a:spcPts val="0"/>
              </a:spcAft>
              <a:buClr>
                <a:schemeClr val="dk1"/>
              </a:buClr>
              <a:buSzPts val="2000"/>
              <a:buNone/>
            </a:pPr>
            <a:r>
              <a:rPr lang="en-US" sz="2000"/>
              <a:t>using namespace std;</a:t>
            </a:r>
            <a:endParaRPr/>
          </a:p>
          <a:p>
            <a:pPr indent="0" lvl="0" marL="0" rtl="0" algn="l">
              <a:spcBef>
                <a:spcPts val="400"/>
              </a:spcBef>
              <a:spcAft>
                <a:spcPts val="0"/>
              </a:spcAft>
              <a:buClr>
                <a:schemeClr val="dk1"/>
              </a:buClr>
              <a:buSzPts val="2000"/>
              <a:buNone/>
            </a:pPr>
            <a:r>
              <a:rPr lang="en-US" sz="2000"/>
              <a:t>int main()</a:t>
            </a:r>
            <a:endParaRPr/>
          </a:p>
          <a:p>
            <a:pPr indent="0" lvl="0" marL="0" rtl="0" algn="l">
              <a:spcBef>
                <a:spcPts val="400"/>
              </a:spcBef>
              <a:spcAft>
                <a:spcPts val="0"/>
              </a:spcAft>
              <a:buClr>
                <a:schemeClr val="dk1"/>
              </a:buClr>
              <a:buSzPts val="2000"/>
              <a:buNone/>
            </a:pPr>
            <a:r>
              <a:rPr lang="en-US" sz="2000"/>
              <a:t>{ int *p,sum=10;</a:t>
            </a:r>
            <a:endParaRPr/>
          </a:p>
          <a:p>
            <a:pPr indent="0" lvl="0" marL="0" rtl="0" algn="l">
              <a:spcBef>
                <a:spcPts val="400"/>
              </a:spcBef>
              <a:spcAft>
                <a:spcPts val="0"/>
              </a:spcAft>
              <a:buClr>
                <a:schemeClr val="dk1"/>
              </a:buClr>
              <a:buSzPts val="2000"/>
              <a:buNone/>
            </a:pPr>
            <a:r>
              <a:rPr lang="en-US" sz="2000"/>
              <a:t>p=&amp;sum;</a:t>
            </a:r>
            <a:endParaRPr/>
          </a:p>
          <a:p>
            <a:pPr indent="0" lvl="0" marL="0" rtl="0" algn="l">
              <a:spcBef>
                <a:spcPts val="400"/>
              </a:spcBef>
              <a:spcAft>
                <a:spcPts val="0"/>
              </a:spcAft>
              <a:buClr>
                <a:schemeClr val="dk1"/>
              </a:buClr>
              <a:buSzPts val="2000"/>
              <a:buNone/>
            </a:pPr>
            <a:r>
              <a:rPr lang="en-US" sz="2000"/>
              <a:t>cout&lt;&lt;“Address of sum:”&lt;&lt;&amp;sum&lt;&lt;endl;</a:t>
            </a:r>
            <a:endParaRPr/>
          </a:p>
          <a:p>
            <a:pPr indent="0" lvl="0" marL="0" rtl="0" algn="l">
              <a:spcBef>
                <a:spcPts val="400"/>
              </a:spcBef>
              <a:spcAft>
                <a:spcPts val="0"/>
              </a:spcAft>
              <a:buClr>
                <a:schemeClr val="dk1"/>
              </a:buClr>
              <a:buSzPts val="2000"/>
              <a:buNone/>
            </a:pPr>
            <a:r>
              <a:rPr lang="en-US" sz="2000"/>
              <a:t>cout&lt;&lt;“Address of sum:”&lt;&lt;p&lt;&lt;endl;</a:t>
            </a:r>
            <a:endParaRPr/>
          </a:p>
          <a:p>
            <a:pPr indent="0" lvl="0" marL="0" rtl="0" algn="l">
              <a:spcBef>
                <a:spcPts val="400"/>
              </a:spcBef>
              <a:spcAft>
                <a:spcPts val="0"/>
              </a:spcAft>
              <a:buClr>
                <a:schemeClr val="dk1"/>
              </a:buClr>
              <a:buSzPts val="2000"/>
              <a:buNone/>
            </a:pPr>
            <a:r>
              <a:rPr lang="en-US" sz="2000"/>
              <a:t>cou&lt;&lt;“Address of p:”&lt;&lt;&amp;p&lt;&lt;endl;</a:t>
            </a:r>
            <a:endParaRPr/>
          </a:p>
          <a:p>
            <a:pPr indent="0" lvl="0" marL="0" rtl="0" algn="l">
              <a:spcBef>
                <a:spcPts val="400"/>
              </a:spcBef>
              <a:spcAft>
                <a:spcPts val="0"/>
              </a:spcAft>
              <a:buClr>
                <a:schemeClr val="dk1"/>
              </a:buClr>
              <a:buSzPts val="2000"/>
              <a:buNone/>
            </a:pPr>
            <a:r>
              <a:rPr lang="en-US" sz="2000"/>
              <a:t>cout&lt;&lt;“Value of sum”&lt;&lt;*p;</a:t>
            </a:r>
            <a:endParaRPr/>
          </a:p>
          <a:p>
            <a:pPr indent="0" lvl="0" marL="0" rtl="0" algn="l">
              <a:spcBef>
                <a:spcPts val="400"/>
              </a:spcBef>
              <a:spcAft>
                <a:spcPts val="0"/>
              </a:spcAft>
              <a:buClr>
                <a:schemeClr val="dk1"/>
              </a:buClr>
              <a:buSzPts val="2000"/>
              <a:buNone/>
            </a:pPr>
            <a:r>
              <a:rPr lang="en-US" sz="2000"/>
              <a:t>}</a:t>
            </a:r>
            <a:endParaRPr/>
          </a:p>
        </p:txBody>
      </p:sp>
      <p:sp>
        <p:nvSpPr>
          <p:cNvPr id="479" name="Google Shape;479;p54"/>
          <p:cNvSpPr/>
          <p:nvPr/>
        </p:nvSpPr>
        <p:spPr>
          <a:xfrm>
            <a:off x="428104" y="381000"/>
            <a:ext cx="8087245" cy="677162"/>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How to use it</a:t>
            </a:r>
            <a:endParaRPr/>
          </a:p>
        </p:txBody>
      </p:sp>
      <p:sp>
        <p:nvSpPr>
          <p:cNvPr id="480" name="Google Shape;480;p54"/>
          <p:cNvSpPr/>
          <p:nvPr/>
        </p:nvSpPr>
        <p:spPr>
          <a:xfrm>
            <a:off x="5174674" y="3139093"/>
            <a:ext cx="3154680" cy="145888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Address of sum : 0X77712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Address of sum: 0x77712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Address of p: 0x77717</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Value of sum: 10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5"/>
          <p:cNvSpPr txBox="1"/>
          <p:nvPr>
            <p:ph idx="1" type="body"/>
          </p:nvPr>
        </p:nvSpPr>
        <p:spPr>
          <a:xfrm>
            <a:off x="428106" y="1219200"/>
            <a:ext cx="8087245" cy="427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assigning the address of array to pointer don’t use ampersand sign(&amp;)</a:t>
            </a:r>
            <a:endParaRPr/>
          </a:p>
          <a:p>
            <a:pPr indent="0" lvl="0" marL="0" rtl="0" algn="l">
              <a:spcBef>
                <a:spcPts val="640"/>
              </a:spcBef>
              <a:spcAft>
                <a:spcPts val="0"/>
              </a:spcAft>
              <a:buClr>
                <a:schemeClr val="dk1"/>
              </a:buClr>
              <a:buSzPts val="3200"/>
              <a:buNone/>
            </a:pPr>
            <a:r>
              <a:t/>
            </a:r>
            <a:endParaRPr/>
          </a:p>
        </p:txBody>
      </p:sp>
      <p:sp>
        <p:nvSpPr>
          <p:cNvPr id="486" name="Google Shape;486;p55"/>
          <p:cNvSpPr/>
          <p:nvPr/>
        </p:nvSpPr>
        <p:spPr>
          <a:xfrm>
            <a:off x="528377" y="173855"/>
            <a:ext cx="8087245" cy="677162"/>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Pointers and Arrays</a:t>
            </a:r>
            <a:endParaRPr/>
          </a:p>
        </p:txBody>
      </p:sp>
      <p:sp>
        <p:nvSpPr>
          <p:cNvPr id="487" name="Google Shape;487;p55"/>
          <p:cNvSpPr/>
          <p:nvPr/>
        </p:nvSpPr>
        <p:spPr>
          <a:xfrm>
            <a:off x="640081" y="2096736"/>
            <a:ext cx="45720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//Pointer declaration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//Array declaration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arr[]={1, 2, 3, 4, 5, 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//Assignment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 = arr;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for(int i=0; i&lt;6;i++){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cout&lt;&lt;*p&lt;&lt;endl;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moves the pointer to next int position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88" name="Google Shape;488;p55"/>
          <p:cNvSpPr/>
          <p:nvPr/>
        </p:nvSpPr>
        <p:spPr>
          <a:xfrm>
            <a:off x="6409114" y="3338599"/>
            <a:ext cx="1720733" cy="17955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50">
                <a:solidFill>
                  <a:schemeClr val="lt1"/>
                </a:solidFill>
                <a:latin typeface="Calibri"/>
                <a:ea typeface="Calibri"/>
                <a:cs typeface="Calibri"/>
                <a:sym typeface="Calibri"/>
              </a:rPr>
              <a:t>OUTPUT:</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0</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1</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2</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3</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4</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5</a:t>
            </a:r>
            <a:endParaRPr/>
          </a:p>
          <a:p>
            <a:pPr indent="0" lvl="0" marL="0" marR="0" rtl="0" algn="l">
              <a:spcBef>
                <a:spcPts val="0"/>
              </a:spcBef>
              <a:spcAft>
                <a:spcPts val="0"/>
              </a:spcAft>
              <a:buNone/>
            </a:pPr>
            <a:r>
              <a:rPr lang="en-US" sz="1350">
                <a:solidFill>
                  <a:schemeClr val="lt1"/>
                </a:solidFill>
                <a:latin typeface="Calibri"/>
                <a:ea typeface="Calibri"/>
                <a:cs typeface="Calibri"/>
                <a:sym typeface="Calibri"/>
              </a:rPr>
              <a:t>6</a:t>
            </a:r>
            <a:endParaRPr/>
          </a:p>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6"/>
          <p:cNvSpPr txBox="1"/>
          <p:nvPr>
            <p:ph idx="1" type="body"/>
          </p:nvPr>
        </p:nvSpPr>
        <p:spPr>
          <a:xfrm>
            <a:off x="428105" y="1792432"/>
            <a:ext cx="8087245" cy="37656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this pointer hold the address of current object</a:t>
            </a:r>
            <a:endParaRPr/>
          </a:p>
          <a:p>
            <a:pPr indent="-342900" lvl="0" marL="342900" rtl="0" algn="l">
              <a:spcBef>
                <a:spcPts val="640"/>
              </a:spcBef>
              <a:spcAft>
                <a:spcPts val="0"/>
              </a:spcAft>
              <a:buClr>
                <a:schemeClr val="dk1"/>
              </a:buClr>
              <a:buSzPts val="3200"/>
              <a:buChar char="•"/>
            </a:pPr>
            <a:r>
              <a:rPr lang="en-US"/>
              <a:t>int num;</a:t>
            </a:r>
            <a:endParaRPr/>
          </a:p>
          <a:p>
            <a:pPr indent="-342900" lvl="0" marL="342900" rtl="0" algn="l">
              <a:spcBef>
                <a:spcPts val="640"/>
              </a:spcBef>
              <a:spcAft>
                <a:spcPts val="0"/>
              </a:spcAft>
              <a:buClr>
                <a:schemeClr val="dk1"/>
              </a:buClr>
              <a:buSzPts val="3200"/>
              <a:buChar char="•"/>
            </a:pPr>
            <a:r>
              <a:rPr lang="en-US"/>
              <a:t>This-&gt;num=num;</a:t>
            </a:r>
            <a:endParaRPr/>
          </a:p>
        </p:txBody>
      </p:sp>
      <p:sp>
        <p:nvSpPr>
          <p:cNvPr id="494" name="Google Shape;494;p56"/>
          <p:cNvSpPr/>
          <p:nvPr/>
        </p:nvSpPr>
        <p:spPr>
          <a:xfrm>
            <a:off x="428106" y="1115271"/>
            <a:ext cx="8087245" cy="677162"/>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This Pointers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7"/>
          <p:cNvSpPr txBox="1"/>
          <p:nvPr>
            <p:ph type="title"/>
          </p:nvPr>
        </p:nvSpPr>
        <p:spPr>
          <a:xfrm>
            <a:off x="457200" y="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This pointer Example</a:t>
            </a:r>
            <a:endParaRPr>
              <a:latin typeface="Times New Roman"/>
              <a:ea typeface="Times New Roman"/>
              <a:cs typeface="Times New Roman"/>
              <a:sym typeface="Times New Roman"/>
            </a:endParaRPr>
          </a:p>
        </p:txBody>
      </p:sp>
      <p:sp>
        <p:nvSpPr>
          <p:cNvPr id="500" name="Google Shape;500;p57"/>
          <p:cNvSpPr txBox="1"/>
          <p:nvPr>
            <p:ph idx="1" type="body"/>
          </p:nvPr>
        </p:nvSpPr>
        <p:spPr>
          <a:xfrm>
            <a:off x="152400" y="685800"/>
            <a:ext cx="8839200" cy="452596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spcBef>
                <a:spcPts val="0"/>
              </a:spcBef>
              <a:spcAft>
                <a:spcPts val="0"/>
              </a:spcAft>
              <a:buClr>
                <a:srgbClr val="0000FF"/>
              </a:buClr>
              <a:buSzPct val="100000"/>
              <a:buNone/>
            </a:pPr>
            <a:r>
              <a:rPr b="0" i="0" lang="en-US" sz="7400">
                <a:solidFill>
                  <a:srgbClr val="0000FF"/>
                </a:solidFill>
                <a:latin typeface="Times New Roman"/>
                <a:ea typeface="Times New Roman"/>
                <a:cs typeface="Times New Roman"/>
                <a:sym typeface="Times New Roman"/>
              </a:rPr>
              <a:t>#include &lt;iostream&gt;</a:t>
            </a:r>
            <a:r>
              <a:rPr b="0" i="0" lang="en-US" sz="7400">
                <a:solidFill>
                  <a:srgbClr val="000000"/>
                </a:solidFill>
                <a:latin typeface="Times New Roman"/>
                <a:ea typeface="Times New Roman"/>
                <a:cs typeface="Times New Roman"/>
                <a:sym typeface="Times New Roman"/>
              </a:rPr>
              <a:t>  </a:t>
            </a:r>
            <a:endParaRPr/>
          </a:p>
          <a:p>
            <a:pPr indent="0" lvl="0" marL="0" rtl="0" algn="just">
              <a:spcBef>
                <a:spcPts val="370"/>
              </a:spcBef>
              <a:spcAft>
                <a:spcPts val="0"/>
              </a:spcAft>
              <a:buClr>
                <a:srgbClr val="006699"/>
              </a:buClr>
              <a:buSzPct val="100000"/>
              <a:buNone/>
            </a:pPr>
            <a:r>
              <a:rPr b="1" i="0" lang="en-US" sz="7400">
                <a:solidFill>
                  <a:srgbClr val="006699"/>
                </a:solidFill>
                <a:latin typeface="Times New Roman"/>
                <a:ea typeface="Times New Roman"/>
                <a:cs typeface="Times New Roman"/>
                <a:sym typeface="Times New Roman"/>
              </a:rPr>
              <a:t>using</a:t>
            </a:r>
            <a:r>
              <a:rPr b="0" i="0" lang="en-US" sz="7400">
                <a:solidFill>
                  <a:srgbClr val="000000"/>
                </a:solidFill>
                <a:latin typeface="Times New Roman"/>
                <a:ea typeface="Times New Roman"/>
                <a:cs typeface="Times New Roman"/>
                <a:sym typeface="Times New Roman"/>
              </a:rPr>
              <a:t> </a:t>
            </a:r>
            <a:r>
              <a:rPr b="1" i="0" lang="en-US" sz="7400">
                <a:solidFill>
                  <a:srgbClr val="006699"/>
                </a:solidFill>
                <a:latin typeface="Times New Roman"/>
                <a:ea typeface="Times New Roman"/>
                <a:cs typeface="Times New Roman"/>
                <a:sym typeface="Times New Roman"/>
              </a:rPr>
              <a:t>namespace</a:t>
            </a:r>
            <a:r>
              <a:rPr b="0" i="0" lang="en-US" sz="7400">
                <a:solidFill>
                  <a:srgbClr val="000000"/>
                </a:solidFill>
                <a:latin typeface="Times New Roman"/>
                <a:ea typeface="Times New Roman"/>
                <a:cs typeface="Times New Roman"/>
                <a:sym typeface="Times New Roman"/>
              </a:rPr>
              <a:t> std;  </a:t>
            </a:r>
            <a:endParaRPr/>
          </a:p>
          <a:p>
            <a:pPr indent="0" lvl="0" marL="0" rtl="0" algn="just">
              <a:spcBef>
                <a:spcPts val="370"/>
              </a:spcBef>
              <a:spcAft>
                <a:spcPts val="0"/>
              </a:spcAft>
              <a:buClr>
                <a:srgbClr val="006699"/>
              </a:buClr>
              <a:buSzPct val="100000"/>
              <a:buNone/>
            </a:pPr>
            <a:r>
              <a:rPr b="1" i="0" lang="en-US" sz="7400">
                <a:solidFill>
                  <a:srgbClr val="006699"/>
                </a:solidFill>
                <a:latin typeface="Times New Roman"/>
                <a:ea typeface="Times New Roman"/>
                <a:cs typeface="Times New Roman"/>
                <a:sym typeface="Times New Roman"/>
              </a:rPr>
              <a:t>class</a:t>
            </a:r>
            <a:r>
              <a:rPr b="0" i="0" lang="en-US" sz="7400">
                <a:solidFill>
                  <a:srgbClr val="000000"/>
                </a:solidFill>
                <a:latin typeface="Times New Roman"/>
                <a:ea typeface="Times New Roman"/>
                <a:cs typeface="Times New Roman"/>
                <a:sym typeface="Times New Roman"/>
              </a:rPr>
              <a:t> Employee {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a:t>
            </a:r>
            <a:r>
              <a:rPr b="1" i="0" lang="en-US" sz="7400">
                <a:solidFill>
                  <a:srgbClr val="006699"/>
                </a:solidFill>
                <a:latin typeface="Times New Roman"/>
                <a:ea typeface="Times New Roman"/>
                <a:cs typeface="Times New Roman"/>
                <a:sym typeface="Times New Roman"/>
              </a:rPr>
              <a:t>public</a:t>
            </a:r>
            <a:r>
              <a:rPr b="0" i="0" lang="en-US" sz="7400">
                <a:solidFill>
                  <a:srgbClr val="000000"/>
                </a:solidFill>
                <a:latin typeface="Times New Roman"/>
                <a:ea typeface="Times New Roman"/>
                <a:cs typeface="Times New Roman"/>
                <a:sym typeface="Times New Roman"/>
              </a:rPr>
              <a:t>: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a:t>
            </a:r>
            <a:r>
              <a:rPr b="1" i="0" lang="en-US" sz="7400">
                <a:solidFill>
                  <a:srgbClr val="2E8B57"/>
                </a:solidFill>
                <a:latin typeface="Times New Roman"/>
                <a:ea typeface="Times New Roman"/>
                <a:cs typeface="Times New Roman"/>
                <a:sym typeface="Times New Roman"/>
              </a:rPr>
              <a:t>int</a:t>
            </a:r>
            <a:r>
              <a:rPr b="0" i="0" lang="en-US" sz="7400">
                <a:solidFill>
                  <a:srgbClr val="000000"/>
                </a:solidFill>
                <a:latin typeface="Times New Roman"/>
                <a:ea typeface="Times New Roman"/>
                <a:cs typeface="Times New Roman"/>
                <a:sym typeface="Times New Roman"/>
              </a:rPr>
              <a:t> id; </a:t>
            </a:r>
            <a:r>
              <a:rPr b="0" i="0" lang="en-US" sz="7400">
                <a:solidFill>
                  <a:srgbClr val="008200"/>
                </a:solidFill>
                <a:latin typeface="Times New Roman"/>
                <a:ea typeface="Times New Roman"/>
                <a:cs typeface="Times New Roman"/>
                <a:sym typeface="Times New Roman"/>
              </a:rPr>
              <a:t>//data member (also instance variable)    </a:t>
            </a:r>
            <a:r>
              <a:rPr b="0" i="0" lang="en-US" sz="7400">
                <a:solidFill>
                  <a:srgbClr val="000000"/>
                </a:solidFill>
                <a:latin typeface="Times New Roman"/>
                <a:ea typeface="Times New Roman"/>
                <a:cs typeface="Times New Roman"/>
                <a:sym typeface="Times New Roman"/>
              </a:rPr>
              <a:t>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string name; </a:t>
            </a:r>
            <a:r>
              <a:rPr b="0" i="0" lang="en-US" sz="7400">
                <a:solidFill>
                  <a:srgbClr val="008200"/>
                </a:solidFill>
                <a:latin typeface="Times New Roman"/>
                <a:ea typeface="Times New Roman"/>
                <a:cs typeface="Times New Roman"/>
                <a:sym typeface="Times New Roman"/>
              </a:rPr>
              <a:t>//data member(also instance variable)</a:t>
            </a:r>
            <a:r>
              <a:rPr b="0" i="0" lang="en-US" sz="7400">
                <a:solidFill>
                  <a:srgbClr val="000000"/>
                </a:solidFill>
                <a:latin typeface="Times New Roman"/>
                <a:ea typeface="Times New Roman"/>
                <a:cs typeface="Times New Roman"/>
                <a:sym typeface="Times New Roman"/>
              </a:rPr>
              <a:t>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a:t>
            </a:r>
            <a:r>
              <a:rPr b="1" i="0" lang="en-US" sz="7400">
                <a:solidFill>
                  <a:srgbClr val="2E8B57"/>
                </a:solidFill>
                <a:latin typeface="Times New Roman"/>
                <a:ea typeface="Times New Roman"/>
                <a:cs typeface="Times New Roman"/>
                <a:sym typeface="Times New Roman"/>
              </a:rPr>
              <a:t>float</a:t>
            </a:r>
            <a:r>
              <a:rPr b="0" i="0" lang="en-US" sz="7400">
                <a:solidFill>
                  <a:srgbClr val="000000"/>
                </a:solidFill>
                <a:latin typeface="Times New Roman"/>
                <a:ea typeface="Times New Roman"/>
                <a:cs typeface="Times New Roman"/>
                <a:sym typeface="Times New Roman"/>
              </a:rPr>
              <a:t> salary;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Employee(</a:t>
            </a:r>
            <a:r>
              <a:rPr b="1" i="0" lang="en-US" sz="7400">
                <a:solidFill>
                  <a:srgbClr val="2E8B57"/>
                </a:solidFill>
                <a:latin typeface="Times New Roman"/>
                <a:ea typeface="Times New Roman"/>
                <a:cs typeface="Times New Roman"/>
                <a:sym typeface="Times New Roman"/>
              </a:rPr>
              <a:t>int</a:t>
            </a:r>
            <a:r>
              <a:rPr b="0" i="0" lang="en-US" sz="7400">
                <a:solidFill>
                  <a:srgbClr val="000000"/>
                </a:solidFill>
                <a:latin typeface="Times New Roman"/>
                <a:ea typeface="Times New Roman"/>
                <a:cs typeface="Times New Roman"/>
                <a:sym typeface="Times New Roman"/>
              </a:rPr>
              <a:t> id, string name, </a:t>
            </a:r>
            <a:r>
              <a:rPr b="1" i="0" lang="en-US" sz="7400">
                <a:solidFill>
                  <a:srgbClr val="2E8B57"/>
                </a:solidFill>
                <a:latin typeface="Times New Roman"/>
                <a:ea typeface="Times New Roman"/>
                <a:cs typeface="Times New Roman"/>
                <a:sym typeface="Times New Roman"/>
              </a:rPr>
              <a:t>float</a:t>
            </a:r>
            <a:r>
              <a:rPr b="0" i="0" lang="en-US" sz="7400">
                <a:solidFill>
                  <a:srgbClr val="000000"/>
                </a:solidFill>
                <a:latin typeface="Times New Roman"/>
                <a:ea typeface="Times New Roman"/>
                <a:cs typeface="Times New Roman"/>
                <a:sym typeface="Times New Roman"/>
              </a:rPr>
              <a:t> salary)                 </a:t>
            </a:r>
            <a:r>
              <a:rPr b="1" i="0" lang="en-US" sz="7400">
                <a:solidFill>
                  <a:srgbClr val="000000"/>
                </a:solidFill>
                <a:latin typeface="Times New Roman"/>
                <a:ea typeface="Times New Roman"/>
                <a:cs typeface="Times New Roman"/>
                <a:sym typeface="Times New Roman"/>
              </a:rPr>
              <a:t>Output: 101 Sonoo 890000</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a:t>
            </a:r>
            <a:r>
              <a:rPr b="1" i="0" lang="en-US" sz="7400">
                <a:solidFill>
                  <a:srgbClr val="006699"/>
                </a:solidFill>
                <a:latin typeface="Times New Roman"/>
                <a:ea typeface="Times New Roman"/>
                <a:cs typeface="Times New Roman"/>
                <a:sym typeface="Times New Roman"/>
              </a:rPr>
              <a:t>this</a:t>
            </a:r>
            <a:r>
              <a:rPr b="0" i="0" lang="en-US" sz="7400">
                <a:solidFill>
                  <a:srgbClr val="000000"/>
                </a:solidFill>
                <a:latin typeface="Times New Roman"/>
                <a:ea typeface="Times New Roman"/>
                <a:cs typeface="Times New Roman"/>
                <a:sym typeface="Times New Roman"/>
              </a:rPr>
              <a:t>-&gt;id = id;    					</a:t>
            </a:r>
            <a:r>
              <a:rPr b="1" i="0" lang="en-US" sz="7400">
                <a:solidFill>
                  <a:srgbClr val="000000"/>
                </a:solidFill>
                <a:latin typeface="Times New Roman"/>
                <a:ea typeface="Times New Roman"/>
                <a:cs typeface="Times New Roman"/>
                <a:sym typeface="Times New Roman"/>
              </a:rPr>
              <a:t>102 Nakul 59000</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a:t>
            </a:r>
            <a:r>
              <a:rPr b="1" i="0" lang="en-US" sz="7400">
                <a:solidFill>
                  <a:srgbClr val="006699"/>
                </a:solidFill>
                <a:latin typeface="Times New Roman"/>
                <a:ea typeface="Times New Roman"/>
                <a:cs typeface="Times New Roman"/>
                <a:sym typeface="Times New Roman"/>
              </a:rPr>
              <a:t>this</a:t>
            </a:r>
            <a:r>
              <a:rPr b="0" i="0" lang="en-US" sz="7400">
                <a:solidFill>
                  <a:srgbClr val="000000"/>
                </a:solidFill>
                <a:latin typeface="Times New Roman"/>
                <a:ea typeface="Times New Roman"/>
                <a:cs typeface="Times New Roman"/>
                <a:sym typeface="Times New Roman"/>
              </a:rPr>
              <a:t>-&gt;name = name;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a:t>
            </a:r>
            <a:r>
              <a:rPr b="1" i="0" lang="en-US" sz="7400">
                <a:solidFill>
                  <a:srgbClr val="006699"/>
                </a:solidFill>
                <a:latin typeface="Times New Roman"/>
                <a:ea typeface="Times New Roman"/>
                <a:cs typeface="Times New Roman"/>
                <a:sym typeface="Times New Roman"/>
              </a:rPr>
              <a:t>this</a:t>
            </a:r>
            <a:r>
              <a:rPr b="0" i="0" lang="en-US" sz="7400">
                <a:solidFill>
                  <a:srgbClr val="000000"/>
                </a:solidFill>
                <a:latin typeface="Times New Roman"/>
                <a:ea typeface="Times New Roman"/>
                <a:cs typeface="Times New Roman"/>
                <a:sym typeface="Times New Roman"/>
              </a:rPr>
              <a:t>-&gt;salary = salary;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a:t>
            </a:r>
            <a:r>
              <a:rPr b="1" i="0" lang="en-US" sz="7400">
                <a:solidFill>
                  <a:srgbClr val="006699"/>
                </a:solidFill>
                <a:latin typeface="Times New Roman"/>
                <a:ea typeface="Times New Roman"/>
                <a:cs typeface="Times New Roman"/>
                <a:sym typeface="Times New Roman"/>
              </a:rPr>
              <a:t>void</a:t>
            </a:r>
            <a:r>
              <a:rPr b="0" i="0" lang="en-US" sz="7400">
                <a:solidFill>
                  <a:srgbClr val="000000"/>
                </a:solidFill>
                <a:latin typeface="Times New Roman"/>
                <a:ea typeface="Times New Roman"/>
                <a:cs typeface="Times New Roman"/>
                <a:sym typeface="Times New Roman"/>
              </a:rPr>
              <a:t> display() {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cout&lt;&lt;id&lt;&lt;</a:t>
            </a:r>
            <a:r>
              <a:rPr b="0" i="0" lang="en-US" sz="7400">
                <a:solidFill>
                  <a:srgbClr val="0000FF"/>
                </a:solidFill>
                <a:latin typeface="Times New Roman"/>
                <a:ea typeface="Times New Roman"/>
                <a:cs typeface="Times New Roman"/>
                <a:sym typeface="Times New Roman"/>
              </a:rPr>
              <a:t>"  "</a:t>
            </a:r>
            <a:r>
              <a:rPr b="0" i="0" lang="en-US" sz="7400">
                <a:solidFill>
                  <a:srgbClr val="000000"/>
                </a:solidFill>
                <a:latin typeface="Times New Roman"/>
                <a:ea typeface="Times New Roman"/>
                <a:cs typeface="Times New Roman"/>
                <a:sym typeface="Times New Roman"/>
              </a:rPr>
              <a:t>&lt;&lt;name&lt;&lt;</a:t>
            </a:r>
            <a:r>
              <a:rPr b="0" i="0" lang="en-US" sz="7400">
                <a:solidFill>
                  <a:srgbClr val="0000FF"/>
                </a:solidFill>
                <a:latin typeface="Times New Roman"/>
                <a:ea typeface="Times New Roman"/>
                <a:cs typeface="Times New Roman"/>
                <a:sym typeface="Times New Roman"/>
              </a:rPr>
              <a:t>"  "</a:t>
            </a:r>
            <a:r>
              <a:rPr b="0" i="0" lang="en-US" sz="7400">
                <a:solidFill>
                  <a:srgbClr val="000000"/>
                </a:solidFill>
                <a:latin typeface="Times New Roman"/>
                <a:ea typeface="Times New Roman"/>
                <a:cs typeface="Times New Roman"/>
                <a:sym typeface="Times New Roman"/>
              </a:rPr>
              <a:t>&lt;&lt;salary&lt;&lt;endl;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 };  </a:t>
            </a:r>
            <a:endParaRPr/>
          </a:p>
          <a:p>
            <a:pPr indent="0" lvl="0" marL="0" rtl="0" algn="just">
              <a:spcBef>
                <a:spcPts val="370"/>
              </a:spcBef>
              <a:spcAft>
                <a:spcPts val="0"/>
              </a:spcAft>
              <a:buClr>
                <a:srgbClr val="2E8B57"/>
              </a:buClr>
              <a:buSzPct val="100000"/>
              <a:buNone/>
            </a:pPr>
            <a:r>
              <a:rPr b="1" i="0" lang="en-US" sz="7400">
                <a:solidFill>
                  <a:srgbClr val="2E8B57"/>
                </a:solidFill>
                <a:latin typeface="Times New Roman"/>
                <a:ea typeface="Times New Roman"/>
                <a:cs typeface="Times New Roman"/>
                <a:sym typeface="Times New Roman"/>
              </a:rPr>
              <a:t>int</a:t>
            </a:r>
            <a:r>
              <a:rPr b="0" i="0" lang="en-US" sz="7400">
                <a:solidFill>
                  <a:srgbClr val="000000"/>
                </a:solidFill>
                <a:latin typeface="Times New Roman"/>
                <a:ea typeface="Times New Roman"/>
                <a:cs typeface="Times New Roman"/>
                <a:sym typeface="Times New Roman"/>
              </a:rPr>
              <a:t> main(</a:t>
            </a:r>
            <a:r>
              <a:rPr b="1" i="0" lang="en-US" sz="7400">
                <a:solidFill>
                  <a:srgbClr val="006699"/>
                </a:solidFill>
                <a:latin typeface="Times New Roman"/>
                <a:ea typeface="Times New Roman"/>
                <a:cs typeface="Times New Roman"/>
                <a:sym typeface="Times New Roman"/>
              </a:rPr>
              <a:t>void</a:t>
            </a:r>
            <a:r>
              <a:rPr b="0" i="0" lang="en-US" sz="7400">
                <a:solidFill>
                  <a:srgbClr val="000000"/>
                </a:solidFill>
                <a:latin typeface="Times New Roman"/>
                <a:ea typeface="Times New Roman"/>
                <a:cs typeface="Times New Roman"/>
                <a:sym typeface="Times New Roman"/>
              </a:rPr>
              <a:t>) {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Employee e1 =Employee(101, </a:t>
            </a:r>
            <a:r>
              <a:rPr b="0" i="0" lang="en-US" sz="7400">
                <a:solidFill>
                  <a:srgbClr val="0000FF"/>
                </a:solidFill>
                <a:latin typeface="Times New Roman"/>
                <a:ea typeface="Times New Roman"/>
                <a:cs typeface="Times New Roman"/>
                <a:sym typeface="Times New Roman"/>
              </a:rPr>
              <a:t>"Sonoo"</a:t>
            </a:r>
            <a:r>
              <a:rPr b="0" i="0" lang="en-US" sz="7400">
                <a:solidFill>
                  <a:srgbClr val="000000"/>
                </a:solidFill>
                <a:latin typeface="Times New Roman"/>
                <a:ea typeface="Times New Roman"/>
                <a:cs typeface="Times New Roman"/>
                <a:sym typeface="Times New Roman"/>
              </a:rPr>
              <a:t>, 890000); </a:t>
            </a:r>
            <a:r>
              <a:rPr b="0" i="0" lang="en-US" sz="7400">
                <a:solidFill>
                  <a:srgbClr val="008200"/>
                </a:solidFill>
                <a:latin typeface="Times New Roman"/>
                <a:ea typeface="Times New Roman"/>
                <a:cs typeface="Times New Roman"/>
                <a:sym typeface="Times New Roman"/>
              </a:rPr>
              <a:t>//creating an object of Employee </a:t>
            </a:r>
            <a:r>
              <a:rPr b="0" i="0" lang="en-US" sz="7400">
                <a:solidFill>
                  <a:srgbClr val="000000"/>
                </a:solidFill>
                <a:latin typeface="Times New Roman"/>
                <a:ea typeface="Times New Roman"/>
                <a:cs typeface="Times New Roman"/>
                <a:sym typeface="Times New Roman"/>
              </a:rPr>
              <a:t>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Employee e2=Employee(102, </a:t>
            </a:r>
            <a:r>
              <a:rPr b="0" i="0" lang="en-US" sz="7400">
                <a:solidFill>
                  <a:srgbClr val="0000FF"/>
                </a:solidFill>
                <a:latin typeface="Times New Roman"/>
                <a:ea typeface="Times New Roman"/>
                <a:cs typeface="Times New Roman"/>
                <a:sym typeface="Times New Roman"/>
              </a:rPr>
              <a:t>"Nakul"</a:t>
            </a:r>
            <a:r>
              <a:rPr b="0" i="0" lang="en-US" sz="7400">
                <a:solidFill>
                  <a:srgbClr val="000000"/>
                </a:solidFill>
                <a:latin typeface="Times New Roman"/>
                <a:ea typeface="Times New Roman"/>
                <a:cs typeface="Times New Roman"/>
                <a:sym typeface="Times New Roman"/>
              </a:rPr>
              <a:t>, 59000); </a:t>
            </a:r>
            <a:r>
              <a:rPr b="0" i="0" lang="en-US" sz="7400">
                <a:solidFill>
                  <a:srgbClr val="008200"/>
                </a:solidFill>
                <a:latin typeface="Times New Roman"/>
                <a:ea typeface="Times New Roman"/>
                <a:cs typeface="Times New Roman"/>
                <a:sym typeface="Times New Roman"/>
              </a:rPr>
              <a:t>//creating an object of Employee</a:t>
            </a:r>
            <a:r>
              <a:rPr b="0" i="0" lang="en-US" sz="7400">
                <a:solidFill>
                  <a:srgbClr val="000000"/>
                </a:solidFill>
                <a:latin typeface="Times New Roman"/>
                <a:ea typeface="Times New Roman"/>
                <a:cs typeface="Times New Roman"/>
                <a:sym typeface="Times New Roman"/>
              </a:rPr>
              <a:t>  </a:t>
            </a:r>
            <a:endParaRPr/>
          </a:p>
          <a:p>
            <a:pPr indent="0" lvl="0" marL="0" rtl="0" algn="just">
              <a:spcBef>
                <a:spcPts val="370"/>
              </a:spcBef>
              <a:spcAft>
                <a:spcPts val="0"/>
              </a:spcAft>
              <a:buClr>
                <a:srgbClr val="000000"/>
              </a:buClr>
              <a:buSzPct val="100000"/>
              <a:buNone/>
            </a:pPr>
            <a:r>
              <a:rPr b="0" i="0" lang="en-US" sz="7400">
                <a:solidFill>
                  <a:srgbClr val="000000"/>
                </a:solidFill>
                <a:latin typeface="Times New Roman"/>
                <a:ea typeface="Times New Roman"/>
                <a:cs typeface="Times New Roman"/>
                <a:sym typeface="Times New Roman"/>
              </a:rPr>
              <a:t>    e1.display();    e2.display();      </a:t>
            </a:r>
            <a:r>
              <a:rPr b="1" i="0" lang="en-US" sz="7400">
                <a:solidFill>
                  <a:srgbClr val="006699"/>
                </a:solidFill>
                <a:latin typeface="Times New Roman"/>
                <a:ea typeface="Times New Roman"/>
                <a:cs typeface="Times New Roman"/>
                <a:sym typeface="Times New Roman"/>
              </a:rPr>
              <a:t>return</a:t>
            </a:r>
            <a:r>
              <a:rPr b="0" i="0" lang="en-US" sz="7400">
                <a:solidFill>
                  <a:srgbClr val="000000"/>
                </a:solidFill>
                <a:latin typeface="Times New Roman"/>
                <a:ea typeface="Times New Roman"/>
                <a:cs typeface="Times New Roman"/>
                <a:sym typeface="Times New Roman"/>
              </a:rPr>
              <a:t> 0; }  </a:t>
            </a:r>
            <a:endParaRPr/>
          </a:p>
          <a:p>
            <a:pPr indent="0" lvl="0" marL="0" rtl="0" algn="l">
              <a:spcBef>
                <a:spcPts val="160"/>
              </a:spcBef>
              <a:spcAft>
                <a:spcPts val="0"/>
              </a:spcAft>
              <a:buClr>
                <a:schemeClr val="dk1"/>
              </a:buClr>
              <a:buSzPct val="100000"/>
              <a:buNone/>
            </a:pPr>
            <a:r>
              <a:t/>
            </a:r>
            <a:endParaRPr/>
          </a:p>
        </p:txBody>
      </p:sp>
      <p:sp>
        <p:nvSpPr>
          <p:cNvPr id="501" name="Google Shape;501;p5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F9F9F9"/>
              </a:buClr>
              <a:buSzPts val="1200"/>
              <a:buFont typeface="Arimo"/>
              <a:buNone/>
            </a:pPr>
            <a:r>
              <a:rPr b="0" i="0" lang="en-US" sz="1200" u="none" cap="none" strike="noStrike">
                <a:solidFill>
                  <a:srgbClr val="F9F9F9"/>
                </a:solidFill>
                <a:latin typeface="Arimo"/>
                <a:ea typeface="Arimo"/>
                <a:cs typeface="Arimo"/>
                <a:sym typeface="Arimo"/>
              </a:rPr>
              <a:t>101 Sonoo 890000 102 Nakul 59000</a:t>
            </a: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02" name="Google Shape;502;p57"/>
          <p:cNvSpPr/>
          <p:nvPr/>
        </p:nvSpPr>
        <p:spPr>
          <a:xfrm>
            <a:off x="152400" y="152400"/>
            <a:ext cx="9144000" cy="4572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F9F9F9"/>
              </a:buClr>
              <a:buSzPts val="1200"/>
              <a:buFont typeface="Arimo"/>
              <a:buNone/>
            </a:pPr>
            <a:r>
              <a:rPr b="0" i="0" lang="en-US" sz="1200" u="none" cap="none" strike="noStrike">
                <a:solidFill>
                  <a:srgbClr val="F9F9F9"/>
                </a:solidFill>
                <a:latin typeface="Arimo"/>
                <a:ea typeface="Arimo"/>
                <a:cs typeface="Arimo"/>
                <a:sym typeface="Arimo"/>
              </a:rPr>
              <a:t>101 Sonoo 890000 102 Nakul 59000</a:t>
            </a: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03" name="Google Shape;503;p57"/>
          <p:cNvSpPr/>
          <p:nvPr/>
        </p:nvSpPr>
        <p:spPr>
          <a:xfrm>
            <a:off x="304800" y="304800"/>
            <a:ext cx="9144000" cy="4572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F9F9F9"/>
              </a:buClr>
              <a:buSzPts val="1200"/>
              <a:buFont typeface="Arimo"/>
              <a:buNone/>
            </a:pPr>
            <a:r>
              <a:rPr b="0" i="0" lang="en-US" sz="1200" u="none" cap="none" strike="noStrike">
                <a:solidFill>
                  <a:srgbClr val="F9F9F9"/>
                </a:solidFill>
                <a:latin typeface="Arimo"/>
                <a:ea typeface="Arimo"/>
                <a:cs typeface="Arimo"/>
                <a:sym typeface="Arimo"/>
              </a:rPr>
              <a:t>101 Sonoo 890000 102 Nakul 59000</a:t>
            </a: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04" name="Google Shape;504;p57"/>
          <p:cNvSpPr/>
          <p:nvPr/>
        </p:nvSpPr>
        <p:spPr>
          <a:xfrm>
            <a:off x="457200" y="457200"/>
            <a:ext cx="9144000" cy="4572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F9F9F9"/>
              </a:buClr>
              <a:buSzPts val="1200"/>
              <a:buFont typeface="Arimo"/>
              <a:buNone/>
            </a:pPr>
            <a:r>
              <a:rPr b="0" i="0" lang="en-US" sz="1200" u="none" cap="none" strike="noStrike">
                <a:solidFill>
                  <a:srgbClr val="F9F9F9"/>
                </a:solidFill>
                <a:latin typeface="Arimo"/>
                <a:ea typeface="Arimo"/>
                <a:cs typeface="Arimo"/>
                <a:sym typeface="Arimo"/>
              </a:rPr>
              <a:t>101 Sonoo 890000</a:t>
            </a: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8"/>
          <p:cNvSpPr txBox="1"/>
          <p:nvPr>
            <p:ph idx="1" type="body"/>
          </p:nvPr>
        </p:nvSpPr>
        <p:spPr>
          <a:xfrm>
            <a:off x="628650" y="1717617"/>
            <a:ext cx="7886700" cy="45387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50"/>
              <a:buNone/>
            </a:pPr>
            <a:br>
              <a:rPr lang="en-US" sz="4050"/>
            </a:br>
            <a:endParaRPr sz="4050"/>
          </a:p>
        </p:txBody>
      </p:sp>
      <p:sp>
        <p:nvSpPr>
          <p:cNvPr id="510" name="Google Shape;510;p58"/>
          <p:cNvSpPr/>
          <p:nvPr/>
        </p:nvSpPr>
        <p:spPr>
          <a:xfrm>
            <a:off x="336665" y="1867246"/>
            <a:ext cx="5212080" cy="4914553"/>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#include&lt;iostream&gt;</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using namespace std;</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void swap(int *a ,int *b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//Call By Reference</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int main()</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int p,q;</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cout&lt;&lt;"\nEnter Two Number You Want To Swap \n";</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cin&gt;&gt;p&gt;&gt;q;</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swap(&amp;p,&amp;q);</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cout&lt;&lt;"\nAfter Swapping Numbers Are Given below\n\n";</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cout&lt;&lt;p&lt;&lt;"   "&lt;&lt;q&lt;&lt;" \n";</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return 0;</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11" name="Google Shape;511;p58"/>
          <p:cNvSpPr/>
          <p:nvPr/>
        </p:nvSpPr>
        <p:spPr>
          <a:xfrm>
            <a:off x="5690064" y="1867246"/>
            <a:ext cx="3212869" cy="4838353"/>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void swap(int *a,int *b)</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int c;</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c=*a;</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*a=*b;</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*b=c;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Enter Two Number You Want to Swap</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10 20</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After Swapping Numbers Are Given below</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20 10</a:t>
            </a:r>
            <a:endParaRPr/>
          </a:p>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512" name="Google Shape;512;p58"/>
          <p:cNvSpPr/>
          <p:nvPr/>
        </p:nvSpPr>
        <p:spPr>
          <a:xfrm>
            <a:off x="336665" y="992494"/>
            <a:ext cx="8087245" cy="677162"/>
          </a:xfrm>
          <a:prstGeom prst="rect">
            <a:avLst/>
          </a:prstGeom>
          <a:solidFill>
            <a:schemeClr val="accent1"/>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300">
                <a:solidFill>
                  <a:schemeClr val="lt1"/>
                </a:solidFill>
                <a:latin typeface="Calibri"/>
                <a:ea typeface="Calibri"/>
                <a:cs typeface="Calibri"/>
                <a:sym typeface="Calibri"/>
              </a:rPr>
              <a:t>Function using pointers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9"/>
          <p:cNvSpPr txBox="1"/>
          <p:nvPr>
            <p:ph type="title"/>
          </p:nvPr>
        </p:nvSpPr>
        <p:spPr>
          <a:xfrm>
            <a:off x="609601" y="196403"/>
            <a:ext cx="7391400" cy="1371600"/>
          </a:xfrm>
          <a:prstGeom prst="rect">
            <a:avLst/>
          </a:prstGeom>
          <a:solidFill>
            <a:srgbClr val="31859B"/>
          </a:solidFill>
          <a:ln>
            <a:noFill/>
          </a:ln>
        </p:spPr>
        <p:txBody>
          <a:bodyPr anchorCtr="0" anchor="ctr" bIns="34275" lIns="68575" spcFirstLastPara="1" rIns="68575" wrap="square" tIns="34275">
            <a:normAutofit fontScale="90000"/>
          </a:bodyPr>
          <a:lstStyle/>
          <a:p>
            <a:pPr indent="0" lvl="0" marL="0" rtl="0" algn="ctr">
              <a:spcBef>
                <a:spcPts val="0"/>
              </a:spcBef>
              <a:spcAft>
                <a:spcPts val="0"/>
              </a:spcAft>
              <a:buClr>
                <a:schemeClr val="lt1"/>
              </a:buClr>
              <a:buSzPct val="100000"/>
              <a:buFont typeface="Times New Roman"/>
              <a:buNone/>
            </a:pPr>
            <a:r>
              <a:rPr b="1" lang="en-US">
                <a:solidFill>
                  <a:schemeClr val="lt1"/>
                </a:solidFill>
                <a:latin typeface="Times New Roman"/>
                <a:ea typeface="Times New Roman"/>
                <a:cs typeface="Times New Roman"/>
                <a:sym typeface="Times New Roman"/>
              </a:rPr>
              <a:t>Type conversion and type casting</a:t>
            </a:r>
            <a:endParaRPr/>
          </a:p>
        </p:txBody>
      </p:sp>
      <p:sp>
        <p:nvSpPr>
          <p:cNvPr id="518" name="Google Shape;518;p59"/>
          <p:cNvSpPr txBox="1"/>
          <p:nvPr>
            <p:ph idx="1" type="body"/>
          </p:nvPr>
        </p:nvSpPr>
        <p:spPr>
          <a:xfrm>
            <a:off x="304800" y="1771651"/>
            <a:ext cx="8305800" cy="165734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b="1" lang="en-US" sz="1800">
                <a:latin typeface="Times New Roman"/>
                <a:ea typeface="Times New Roman"/>
                <a:cs typeface="Times New Roman"/>
                <a:sym typeface="Times New Roman"/>
              </a:rPr>
              <a:t>Type conversion </a:t>
            </a:r>
            <a:r>
              <a:rPr lang="en-US" sz="1800">
                <a:latin typeface="Times New Roman"/>
                <a:ea typeface="Times New Roman"/>
                <a:cs typeface="Times New Roman"/>
                <a:sym typeface="Times New Roman"/>
              </a:rPr>
              <a:t>or typecasting of variables refers to changing a variable of one data type into another.</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 While type conversion is done implicitly, casting has to be done explicitly by the programmer.</a:t>
            </a:r>
            <a:endParaRPr/>
          </a:p>
        </p:txBody>
      </p:sp>
      <p:pic>
        <p:nvPicPr>
          <p:cNvPr id="519" name="Google Shape;519;p59"/>
          <p:cNvPicPr preferRelativeResize="0"/>
          <p:nvPr/>
        </p:nvPicPr>
        <p:blipFill rotWithShape="1">
          <a:blip r:embed="rId3">
            <a:alphaModFix/>
          </a:blip>
          <a:srcRect b="0" l="0" r="0" t="0"/>
          <a:stretch/>
        </p:blipFill>
        <p:spPr>
          <a:xfrm>
            <a:off x="1714500" y="3118298"/>
            <a:ext cx="5753100" cy="305390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0"/>
          <p:cNvSpPr txBox="1"/>
          <p:nvPr>
            <p:ph type="title"/>
          </p:nvPr>
        </p:nvSpPr>
        <p:spPr>
          <a:xfrm>
            <a:off x="1143000" y="152400"/>
            <a:ext cx="6858000" cy="857250"/>
          </a:xfrm>
          <a:prstGeom prst="rect">
            <a:avLst/>
          </a:prstGeom>
          <a:solidFill>
            <a:srgbClr val="31859B"/>
          </a:solid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lt1"/>
              </a:buClr>
              <a:buSzPts val="4400"/>
              <a:buFont typeface="Calibri"/>
              <a:buNone/>
            </a:pPr>
            <a:r>
              <a:rPr lang="en-US">
                <a:solidFill>
                  <a:schemeClr val="lt1"/>
                </a:solidFill>
              </a:rPr>
              <a:t>Type Casting</a:t>
            </a:r>
            <a:endParaRPr/>
          </a:p>
        </p:txBody>
      </p:sp>
      <p:sp>
        <p:nvSpPr>
          <p:cNvPr id="525" name="Google Shape;525;p60"/>
          <p:cNvSpPr txBox="1"/>
          <p:nvPr>
            <p:ph idx="1" type="body"/>
          </p:nvPr>
        </p:nvSpPr>
        <p:spPr>
          <a:xfrm>
            <a:off x="228600" y="1295400"/>
            <a:ext cx="8763000" cy="48307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Type casting an arithmetic expression tells the compiler to represent the value of the expression in a certain format.</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 It is done when the value of a higher data type has to be converted into the value of a lower data type. </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However, this cast is under the programmer’s control and not under the compiler’s control. </a:t>
            </a:r>
            <a:endParaRPr/>
          </a:p>
          <a:p>
            <a:pPr indent="-342900" lvl="0" marL="342900" rtl="0" algn="just">
              <a:spcBef>
                <a:spcPts val="480"/>
              </a:spcBef>
              <a:spcAft>
                <a:spcPts val="0"/>
              </a:spcAft>
              <a:buClr>
                <a:srgbClr val="FF0000"/>
              </a:buClr>
              <a:buSzPts val="2400"/>
              <a:buChar char="•"/>
            </a:pPr>
            <a:r>
              <a:rPr lang="en-US" sz="2400">
                <a:solidFill>
                  <a:srgbClr val="FF0000"/>
                </a:solidFill>
                <a:latin typeface="Times New Roman"/>
                <a:ea typeface="Times New Roman"/>
                <a:cs typeface="Times New Roman"/>
                <a:sym typeface="Times New Roman"/>
              </a:rPr>
              <a:t>Syntax:</a:t>
            </a:r>
            <a:endParaRPr/>
          </a:p>
          <a:p>
            <a:pPr indent="-342900" lvl="0" marL="342900" rtl="0" algn="just">
              <a:spcBef>
                <a:spcPts val="480"/>
              </a:spcBef>
              <a:spcAft>
                <a:spcPts val="0"/>
              </a:spcAft>
              <a:buClr>
                <a:srgbClr val="FF0000"/>
              </a:buClr>
              <a:buSzPts val="2400"/>
              <a:buChar char="•"/>
            </a:pPr>
            <a:r>
              <a:rPr lang="en-US" sz="2400">
                <a:solidFill>
                  <a:srgbClr val="FF0000"/>
                </a:solidFill>
                <a:latin typeface="Times New Roman"/>
                <a:ea typeface="Times New Roman"/>
                <a:cs typeface="Times New Roman"/>
                <a:sym typeface="Times New Roman"/>
              </a:rPr>
              <a:t>destination_variable_name=destination_data_type(source_variable_name);</a:t>
            </a:r>
            <a:endParaRPr/>
          </a:p>
        </p:txBody>
      </p:sp>
      <p:sp>
        <p:nvSpPr>
          <p:cNvPr id="526" name="Google Shape;526;p60"/>
          <p:cNvSpPr/>
          <p:nvPr/>
        </p:nvSpPr>
        <p:spPr>
          <a:xfrm>
            <a:off x="2895600" y="5105400"/>
            <a:ext cx="3276600" cy="1447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float sal=10000.00;</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int income;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Income=int(sal);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1"/>
          <p:cNvSpPr txBox="1"/>
          <p:nvPr/>
        </p:nvSpPr>
        <p:spPr>
          <a:xfrm>
            <a:off x="2685246" y="2866354"/>
            <a:ext cx="364150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00B050"/>
                </a:solidFill>
                <a:latin typeface="Arial"/>
                <a:ea typeface="Arial"/>
                <a:cs typeface="Arial"/>
                <a:sym typeface="Arial"/>
              </a:rPr>
              <a:t> Session-3</a:t>
            </a:r>
            <a:endParaRPr/>
          </a:p>
          <a:p>
            <a:pPr indent="0" lvl="0" marL="0" marR="0" rtl="0" algn="l">
              <a:spcBef>
                <a:spcPts val="0"/>
              </a:spcBef>
              <a:spcAft>
                <a:spcPts val="0"/>
              </a:spcAft>
              <a:buNone/>
            </a:pPr>
            <a:r>
              <a:rPr lang="en-US" sz="3000">
                <a:solidFill>
                  <a:srgbClr val="00B050"/>
                </a:solidFill>
                <a:latin typeface="Arial"/>
                <a:ea typeface="Arial"/>
                <a:cs typeface="Arial"/>
                <a:sym typeface="Arial"/>
              </a:rPr>
              <a:t>Class and objects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nvSpPr>
        <p:spPr>
          <a:xfrm>
            <a:off x="1322168" y="2127856"/>
            <a:ext cx="6726778" cy="29315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14313" lvl="0" marL="214313"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Class is a user defined data type, </a:t>
            </a:r>
            <a:endParaRPr/>
          </a:p>
          <a:p>
            <a:pPr indent="-214313" lvl="0" marL="214313"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holds its own data members and member functions, </a:t>
            </a:r>
            <a:endParaRPr/>
          </a:p>
          <a:p>
            <a:pPr indent="-214313" lvl="0" marL="214313"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can be accessed and used by creating instance of that class.</a:t>
            </a:r>
            <a:endParaRPr/>
          </a:p>
          <a:p>
            <a:pPr indent="-214313" lvl="0" marL="214313"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variables inside class definition are called as data members and</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      the functions are called member functions</a:t>
            </a:r>
            <a:endParaRPr/>
          </a:p>
          <a:p>
            <a:pPr indent="0" lvl="0" marL="0" marR="0" rtl="0" algn="just">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3"/>
          <p:cNvSpPr txBox="1"/>
          <p:nvPr/>
        </p:nvSpPr>
        <p:spPr>
          <a:xfrm>
            <a:off x="470643" y="1040775"/>
            <a:ext cx="8837099" cy="36933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example:</a:t>
            </a:r>
            <a:r>
              <a:rPr lang="en-US" sz="1800">
                <a:solidFill>
                  <a:schemeClr val="dk1"/>
                </a:solidFill>
                <a:latin typeface="Calibri"/>
                <a:ea typeface="Calibri"/>
                <a:cs typeface="Calibri"/>
                <a:sym typeface="Calibri"/>
              </a:rPr>
              <a:t> </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Class of birds, all birds can fly and they all have wings and beaks. So here flying is a </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behavior and wings and beaks are part of their characteristics. And there are many different </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birds in this class with different names but they all posses this behavior and characteristics.</a:t>
            </a:r>
            <a:endParaRPr/>
          </a:p>
          <a:p>
            <a:pPr indent="-100013" lvl="0" marL="214313" marR="0" rtl="0" algn="just">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14313" lvl="0" marL="214313"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class is just a blue print, which declares and defines characteristics and behavior,</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namely data members and member functions respectively.</a:t>
            </a:r>
            <a:endParaRPr/>
          </a:p>
          <a:p>
            <a:pPr indent="-214313" lvl="0" marL="214313"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All objects of this class will share these characteristics and behavior.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nvSpPr>
        <p:spPr>
          <a:xfrm>
            <a:off x="457200" y="1066800"/>
            <a:ext cx="8229600" cy="914400"/>
          </a:xfrm>
          <a:prstGeom prst="rect">
            <a:avLst/>
          </a:prstGeom>
          <a:noFill/>
          <a:ln>
            <a:noFill/>
          </a:ln>
        </p:spPr>
        <p:txBody>
          <a:bodyPr anchorCtr="0" anchor="t" bIns="45700" lIns="91425" spcFirstLastPara="1" rIns="91425" wrap="square" tIns="45700">
            <a:normAutofit fontScale="82500" lnSpcReduction="20000"/>
          </a:bodyPr>
          <a:lstStyle/>
          <a:p>
            <a:pPr indent="0" lvl="0" marL="0" marR="0" rtl="0" algn="ctr">
              <a:spcBef>
                <a:spcPts val="0"/>
              </a:spcBef>
              <a:spcAft>
                <a:spcPts val="0"/>
              </a:spcAft>
              <a:buClr>
                <a:srgbClr val="E36C09"/>
              </a:buClr>
              <a:buSzPct val="100000"/>
              <a:buFont typeface="Calibri"/>
              <a:buNone/>
            </a:pPr>
            <a:r>
              <a:rPr b="1" i="0" lang="en-US" sz="4000" u="none" cap="none" strike="noStrike">
                <a:solidFill>
                  <a:srgbClr val="E36C09"/>
                </a:solidFill>
                <a:latin typeface="Calibri"/>
                <a:ea typeface="Calibri"/>
                <a:cs typeface="Calibri"/>
                <a:sym typeface="Calibri"/>
              </a:rPr>
              <a:t>Features of Procedure Oriented Programming Language</a:t>
            </a:r>
            <a:endParaRPr/>
          </a:p>
        </p:txBody>
      </p:sp>
      <p:sp>
        <p:nvSpPr>
          <p:cNvPr id="128" name="Google Shape;128;p19"/>
          <p:cNvSpPr txBox="1"/>
          <p:nvPr/>
        </p:nvSpPr>
        <p:spPr>
          <a:xfrm>
            <a:off x="457200" y="1951037"/>
            <a:ext cx="8229600" cy="4754563"/>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Smaller programs </a:t>
            </a:r>
            <a:r>
              <a:rPr b="0" i="0" lang="en-US" sz="2800" u="none" cap="none" strike="noStrike">
                <a:solidFill>
                  <a:schemeClr val="dk1"/>
                </a:solidFill>
                <a:latin typeface="Calibri"/>
                <a:ea typeface="Calibri"/>
                <a:cs typeface="Calibri"/>
                <a:sym typeface="Calibri"/>
              </a:rPr>
              <a:t>- A program in a procedural language is a list of instructions.</a:t>
            </a:r>
            <a:endParaRPr/>
          </a:p>
          <a:p>
            <a:pPr indent="-342900" lvl="0" marL="34290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Larger programs </a:t>
            </a:r>
            <a:r>
              <a:rPr b="0" i="0" lang="en-US" sz="2800" u="none" cap="none" strike="noStrike">
                <a:solidFill>
                  <a:schemeClr val="dk1"/>
                </a:solidFill>
                <a:latin typeface="Calibri"/>
                <a:ea typeface="Calibri"/>
                <a:cs typeface="Calibri"/>
                <a:sym typeface="Calibri"/>
              </a:rPr>
              <a:t>are divided in to smaller programs known as functions.</a:t>
            </a:r>
            <a:endParaRPr/>
          </a:p>
          <a:p>
            <a:pPr indent="-342900" lvl="0" marL="34290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Each </a:t>
            </a:r>
            <a:r>
              <a:rPr b="1" i="0" lang="en-US" sz="2800" u="none" cap="none" strike="noStrike">
                <a:solidFill>
                  <a:schemeClr val="dk1"/>
                </a:solidFill>
                <a:latin typeface="Calibri"/>
                <a:ea typeface="Calibri"/>
                <a:cs typeface="Calibri"/>
                <a:sym typeface="Calibri"/>
              </a:rPr>
              <a:t>function</a:t>
            </a:r>
            <a:r>
              <a:rPr b="0" i="0" lang="en-US" sz="2800" u="none" cap="none" strike="noStrike">
                <a:solidFill>
                  <a:schemeClr val="dk1"/>
                </a:solidFill>
                <a:latin typeface="Calibri"/>
                <a:ea typeface="Calibri"/>
                <a:cs typeface="Calibri"/>
                <a:sym typeface="Calibri"/>
              </a:rPr>
              <a:t> has a </a:t>
            </a:r>
            <a:r>
              <a:rPr b="1" i="0" lang="en-US" sz="2800" u="none" cap="none" strike="noStrike">
                <a:solidFill>
                  <a:schemeClr val="dk1"/>
                </a:solidFill>
                <a:latin typeface="Calibri"/>
                <a:ea typeface="Calibri"/>
                <a:cs typeface="Calibri"/>
                <a:sym typeface="Calibri"/>
              </a:rPr>
              <a:t>clearly defined purpose and a</a:t>
            </a:r>
            <a:endParaRPr/>
          </a:p>
          <a:p>
            <a:pPr indent="-342900" lvl="0" marL="342900" marR="0" rtl="0" algn="l">
              <a:spcBef>
                <a:spcPts val="56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	clearly defined interface to the other functions</a:t>
            </a:r>
            <a:r>
              <a:rPr b="0" i="0" lang="en-US" sz="2800" u="none" cap="none" strike="noStrike">
                <a:solidFill>
                  <a:schemeClr val="dk1"/>
                </a:solidFill>
                <a:latin typeface="Calibri"/>
                <a:ea typeface="Calibri"/>
                <a:cs typeface="Calibri"/>
                <a:sym typeface="Calibri"/>
              </a:rPr>
              <a:t> in the program.</a:t>
            </a:r>
            <a:endParaRPr/>
          </a:p>
          <a:p>
            <a:pPr indent="-342900" lvl="0" marL="34290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Data is Global </a:t>
            </a:r>
            <a:r>
              <a:rPr b="0" i="0" lang="en-US" sz="2800" u="none" cap="none" strike="noStrike">
                <a:solidFill>
                  <a:schemeClr val="dk1"/>
                </a:solidFill>
                <a:latin typeface="Calibri"/>
                <a:ea typeface="Calibri"/>
                <a:cs typeface="Calibri"/>
                <a:sym typeface="Calibri"/>
              </a:rPr>
              <a:t>and shared by almost all the functions.</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Employs </a:t>
            </a:r>
            <a:r>
              <a:rPr b="1" i="0" lang="en-US" sz="2800" u="none" cap="none" strike="noStrike">
                <a:solidFill>
                  <a:schemeClr val="dk1"/>
                </a:solidFill>
                <a:latin typeface="Calibri"/>
                <a:ea typeface="Calibri"/>
                <a:cs typeface="Calibri"/>
                <a:sym typeface="Calibri"/>
              </a:rPr>
              <a:t>Top Down approach</a:t>
            </a:r>
            <a:r>
              <a:rPr b="0" i="0" lang="en-US" sz="2800" u="none" cap="none" strike="noStrike">
                <a:solidFill>
                  <a:schemeClr val="dk1"/>
                </a:solidFill>
                <a:latin typeface="Calibri"/>
                <a:ea typeface="Calibri"/>
                <a:cs typeface="Calibri"/>
                <a:sym typeface="Calibri"/>
              </a:rPr>
              <a:t> in Program Design.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4"/>
          <p:cNvSpPr txBox="1"/>
          <p:nvPr/>
        </p:nvSpPr>
        <p:spPr>
          <a:xfrm>
            <a:off x="714777" y="1084019"/>
            <a:ext cx="7902420" cy="4939814"/>
          </a:xfrm>
          <a:prstGeom prst="rect">
            <a:avLst/>
          </a:prstGeom>
          <a:noFill/>
          <a:ln>
            <a:noFill/>
          </a:ln>
        </p:spPr>
        <p:txBody>
          <a:bodyPr anchorCtr="0" anchor="t" bIns="45700" lIns="91425" spcFirstLastPara="1" rIns="91425" wrap="square" tIns="45700">
            <a:spAutoFit/>
          </a:bodyPr>
          <a:lstStyle/>
          <a:p>
            <a:pPr indent="-214313" lvl="0" marL="214313"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Class name must start with an uppercase letter(Although this is not mandatory).</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 </a:t>
            </a:r>
            <a:r>
              <a:rPr i="1" lang="en-US" sz="1800">
                <a:solidFill>
                  <a:srgbClr val="FF0000"/>
                </a:solidFill>
                <a:latin typeface="Calibri"/>
                <a:ea typeface="Calibri"/>
                <a:cs typeface="Calibri"/>
                <a:sym typeface="Calibri"/>
              </a:rPr>
              <a:t>Example</a:t>
            </a:r>
            <a:r>
              <a:rPr lang="en-US" sz="1800">
                <a:solidFill>
                  <a:srgbClr val="FF0000"/>
                </a:solidFill>
                <a:latin typeface="Calibri"/>
                <a:ea typeface="Calibri"/>
                <a:cs typeface="Calibri"/>
                <a:sym typeface="Calibri"/>
              </a:rPr>
              <a:t>,</a:t>
            </a:r>
            <a:endParaRPr/>
          </a:p>
          <a:p>
            <a:pPr indent="0" lvl="0" marL="0" marR="0" rtl="0" algn="l">
              <a:lnSpc>
                <a:spcPct val="150000"/>
              </a:lnSpc>
              <a:spcBef>
                <a:spcPts val="0"/>
              </a:spcBef>
              <a:spcAft>
                <a:spcPts val="0"/>
              </a:spcAft>
              <a:buNone/>
            </a:pPr>
            <a:r>
              <a:rPr lang="en-US" sz="1800">
                <a:solidFill>
                  <a:srgbClr val="FF0000"/>
                </a:solidFill>
                <a:latin typeface="Calibri"/>
                <a:ea typeface="Calibri"/>
                <a:cs typeface="Calibri"/>
                <a:sym typeface="Calibri"/>
              </a:rPr>
              <a:t>			class Student</a:t>
            </a:r>
            <a:endParaRPr/>
          </a:p>
          <a:p>
            <a:pPr indent="-214313" lvl="0" marL="214313"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Classes contain, data members and member functions, and the access of these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data members and variable depends on the access specifiers.</a:t>
            </a:r>
            <a:endParaRPr/>
          </a:p>
          <a:p>
            <a:pPr indent="-214313" lvl="0" marL="214313"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Class's member functions can be defined inside the class definition or outside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the class definition.</a:t>
            </a:r>
            <a:endParaRPr/>
          </a:p>
          <a:p>
            <a:pPr indent="-214313" lvl="0" marL="214313"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class defaults to private access control, </a:t>
            </a:r>
            <a:endParaRPr/>
          </a:p>
          <a:p>
            <a:pPr indent="-214313" lvl="0" marL="214313"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Objects of class holds separate copies of data members. We can create as many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objects of a class as we need.</a:t>
            </a:r>
            <a:endParaRPr/>
          </a:p>
          <a:p>
            <a:pPr indent="-214313" lvl="0" marL="214313"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 storage is assigned when we define a class.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2" name="Google Shape;552;p65"/>
          <p:cNvSpPr txBox="1"/>
          <p:nvPr>
            <p:ph type="title"/>
          </p:nvPr>
        </p:nvSpPr>
        <p:spPr>
          <a:xfrm>
            <a:off x="1485900" y="1063228"/>
            <a:ext cx="6172200" cy="5369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sz="3000">
                <a:solidFill>
                  <a:srgbClr val="FF0000"/>
                </a:solidFill>
              </a:rPr>
              <a:t>Define a Class Type</a:t>
            </a:r>
            <a:endParaRPr/>
          </a:p>
        </p:txBody>
      </p:sp>
      <p:sp>
        <p:nvSpPr>
          <p:cNvPr id="553" name="Google Shape;553;p65"/>
          <p:cNvSpPr txBox="1"/>
          <p:nvPr>
            <p:ph idx="1" type="body"/>
          </p:nvPr>
        </p:nvSpPr>
        <p:spPr>
          <a:xfrm>
            <a:off x="1371600" y="2114550"/>
            <a:ext cx="3028950" cy="3371850"/>
          </a:xfrm>
          <a:prstGeom prst="rect">
            <a:avLst/>
          </a:prstGeom>
          <a:solidFill>
            <a:schemeClr val="lt1"/>
          </a:solid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Font typeface="Calibri"/>
              <a:buNone/>
            </a:pPr>
            <a:r>
              <a:t/>
            </a:r>
            <a:endParaRPr b="1" sz="1800">
              <a:solidFill>
                <a:schemeClr val="accent2"/>
              </a:solidFill>
            </a:endParaRPr>
          </a:p>
          <a:p>
            <a:pPr indent="-342900" lvl="0" marL="342900" rtl="0" algn="l">
              <a:spcBef>
                <a:spcPts val="360"/>
              </a:spcBef>
              <a:spcAft>
                <a:spcPts val="0"/>
              </a:spcAft>
              <a:buClr>
                <a:schemeClr val="accent2"/>
              </a:buClr>
              <a:buSzPts val="1800"/>
              <a:buFont typeface="Calibri"/>
              <a:buNone/>
            </a:pPr>
            <a:r>
              <a:rPr b="1" lang="en-US" sz="1800">
                <a:solidFill>
                  <a:schemeClr val="accent2"/>
                </a:solidFill>
              </a:rPr>
              <a:t>	</a:t>
            </a:r>
            <a:r>
              <a:rPr b="1" lang="en-US" sz="1800"/>
              <a:t>class </a:t>
            </a:r>
            <a:r>
              <a:rPr i="1" lang="en-US" sz="1800"/>
              <a:t>Class_name</a:t>
            </a:r>
            <a:r>
              <a:rPr lang="en-US" sz="1800"/>
              <a:t> </a:t>
            </a:r>
            <a:endParaRPr/>
          </a:p>
          <a:p>
            <a:pPr indent="-342900" lvl="0" marL="342900" rtl="0" algn="l">
              <a:spcBef>
                <a:spcPts val="360"/>
              </a:spcBef>
              <a:spcAft>
                <a:spcPts val="0"/>
              </a:spcAft>
              <a:buClr>
                <a:schemeClr val="dk1"/>
              </a:buClr>
              <a:buSzPts val="1800"/>
              <a:buFont typeface="Calibri"/>
              <a:buNone/>
            </a:pPr>
            <a:r>
              <a:rPr b="1" lang="en-US" sz="1800"/>
              <a:t>	{</a:t>
            </a:r>
            <a:r>
              <a:rPr lang="en-US" sz="1800"/>
              <a:t> </a:t>
            </a:r>
            <a:endParaRPr/>
          </a:p>
          <a:p>
            <a:pPr indent="-342900" lvl="0" marL="342900" rtl="0" algn="l">
              <a:spcBef>
                <a:spcPts val="360"/>
              </a:spcBef>
              <a:spcAft>
                <a:spcPts val="0"/>
              </a:spcAft>
              <a:buClr>
                <a:schemeClr val="dk1"/>
              </a:buClr>
              <a:buSzPts val="1800"/>
              <a:buFont typeface="Calibri"/>
              <a:buNone/>
            </a:pPr>
            <a:r>
              <a:rPr i="1" lang="en-US" sz="1800"/>
              <a:t>		</a:t>
            </a:r>
            <a:r>
              <a:rPr lang="en-US" sz="1800">
                <a:latin typeface="Times New Roman"/>
                <a:ea typeface="Times New Roman"/>
                <a:cs typeface="Times New Roman"/>
                <a:sym typeface="Times New Roman"/>
              </a:rPr>
              <a:t>permission_label</a:t>
            </a:r>
            <a:r>
              <a:rPr lang="en-US" sz="1800"/>
              <a:t>: </a:t>
            </a:r>
            <a:endParaRPr/>
          </a:p>
          <a:p>
            <a:pPr indent="-342900" lvl="0" marL="342900" rtl="0" algn="l">
              <a:spcBef>
                <a:spcPts val="360"/>
              </a:spcBef>
              <a:spcAft>
                <a:spcPts val="0"/>
              </a:spcAft>
              <a:buClr>
                <a:schemeClr val="dk1"/>
              </a:buClr>
              <a:buSzPts val="1800"/>
              <a:buFont typeface="Calibri"/>
              <a:buNone/>
            </a:pPr>
            <a:r>
              <a:rPr i="1" lang="en-US" sz="1800"/>
              <a:t>		       member</a:t>
            </a:r>
            <a:r>
              <a:rPr b="1" lang="en-US" sz="1800"/>
              <a:t>;</a:t>
            </a:r>
            <a:r>
              <a:rPr lang="en-US" sz="1800"/>
              <a:t> </a:t>
            </a:r>
            <a:endParaRPr/>
          </a:p>
          <a:p>
            <a:pPr indent="-342900" lvl="0" marL="342900" rtl="0" algn="l">
              <a:spcBef>
                <a:spcPts val="360"/>
              </a:spcBef>
              <a:spcAft>
                <a:spcPts val="0"/>
              </a:spcAft>
              <a:buClr>
                <a:schemeClr val="dk1"/>
              </a:buClr>
              <a:buSzPts val="1800"/>
              <a:buFont typeface="Calibri"/>
              <a:buNone/>
            </a:pPr>
            <a:r>
              <a:rPr i="1" lang="en-US" sz="1800"/>
              <a:t>		</a:t>
            </a:r>
            <a:r>
              <a:rPr lang="en-US" sz="1800">
                <a:latin typeface="Times New Roman"/>
                <a:ea typeface="Times New Roman"/>
                <a:cs typeface="Times New Roman"/>
                <a:sym typeface="Times New Roman"/>
              </a:rPr>
              <a:t>permission_label</a:t>
            </a:r>
            <a:r>
              <a:rPr lang="en-US" sz="1800"/>
              <a:t>: </a:t>
            </a:r>
            <a:endParaRPr/>
          </a:p>
          <a:p>
            <a:pPr indent="-342900" lvl="0" marL="342900" rtl="0" algn="l">
              <a:spcBef>
                <a:spcPts val="360"/>
              </a:spcBef>
              <a:spcAft>
                <a:spcPts val="0"/>
              </a:spcAft>
              <a:buClr>
                <a:schemeClr val="dk1"/>
              </a:buClr>
              <a:buSzPts val="1800"/>
              <a:buFont typeface="Calibri"/>
              <a:buNone/>
            </a:pPr>
            <a:r>
              <a:rPr i="1" lang="en-US" sz="1800"/>
              <a:t>		       member</a:t>
            </a:r>
            <a:r>
              <a:rPr b="1" lang="en-US" sz="1800"/>
              <a:t>; </a:t>
            </a:r>
            <a:endParaRPr/>
          </a:p>
          <a:p>
            <a:pPr indent="-342900" lvl="0" marL="342900" rtl="0" algn="l">
              <a:spcBef>
                <a:spcPts val="360"/>
              </a:spcBef>
              <a:spcAft>
                <a:spcPts val="0"/>
              </a:spcAft>
              <a:buClr>
                <a:schemeClr val="dk1"/>
              </a:buClr>
              <a:buSzPts val="1800"/>
              <a:buFont typeface="Calibri"/>
              <a:buNone/>
            </a:pPr>
            <a:r>
              <a:rPr b="1" lang="en-US" sz="1800"/>
              <a:t>		... </a:t>
            </a:r>
            <a:endParaRPr/>
          </a:p>
          <a:p>
            <a:pPr indent="-342900" lvl="0" marL="342900" rtl="0" algn="l">
              <a:spcBef>
                <a:spcPts val="360"/>
              </a:spcBef>
              <a:spcAft>
                <a:spcPts val="0"/>
              </a:spcAft>
              <a:buClr>
                <a:schemeClr val="dk1"/>
              </a:buClr>
              <a:buSzPts val="1800"/>
              <a:buFont typeface="Calibri"/>
              <a:buNone/>
            </a:pPr>
            <a:r>
              <a:rPr b="1" lang="en-US" sz="1800"/>
              <a:t>	};</a:t>
            </a:r>
            <a:r>
              <a:rPr lang="en-US" sz="1800"/>
              <a:t> </a:t>
            </a:r>
            <a:endParaRPr/>
          </a:p>
        </p:txBody>
      </p:sp>
      <p:sp>
        <p:nvSpPr>
          <p:cNvPr id="554" name="Google Shape;554;p65"/>
          <p:cNvSpPr/>
          <p:nvPr/>
        </p:nvSpPr>
        <p:spPr>
          <a:xfrm>
            <a:off x="4743450" y="2057400"/>
            <a:ext cx="2971800" cy="360045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class Rectangle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private: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width;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length;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public:</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void set(int w, int l);</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area();</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a:t>
            </a:r>
            <a:endParaRPr/>
          </a:p>
        </p:txBody>
      </p:sp>
      <p:grpSp>
        <p:nvGrpSpPr>
          <p:cNvPr id="555" name="Google Shape;555;p65"/>
          <p:cNvGrpSpPr/>
          <p:nvPr/>
        </p:nvGrpSpPr>
        <p:grpSpPr>
          <a:xfrm>
            <a:off x="3943350" y="3086100"/>
            <a:ext cx="1085850" cy="1085850"/>
            <a:chOff x="2352" y="1872"/>
            <a:chExt cx="912" cy="912"/>
          </a:xfrm>
        </p:grpSpPr>
        <p:cxnSp>
          <p:nvCxnSpPr>
            <p:cNvPr id="556" name="Google Shape;556;p65"/>
            <p:cNvCxnSpPr/>
            <p:nvPr/>
          </p:nvCxnSpPr>
          <p:spPr>
            <a:xfrm flipH="1" rot="10800000">
              <a:off x="2352" y="1872"/>
              <a:ext cx="912" cy="192"/>
            </a:xfrm>
            <a:prstGeom prst="straightConnector1">
              <a:avLst/>
            </a:prstGeom>
            <a:noFill/>
            <a:ln cap="flat" cmpd="sng" w="38100">
              <a:solidFill>
                <a:schemeClr val="hlink"/>
              </a:solidFill>
              <a:prstDash val="solid"/>
              <a:round/>
              <a:headEnd len="med" w="med" type="none"/>
              <a:tailEnd len="med" w="med" type="triangle"/>
            </a:ln>
          </p:spPr>
        </p:cxnSp>
        <p:cxnSp>
          <p:nvCxnSpPr>
            <p:cNvPr id="557" name="Google Shape;557;p65"/>
            <p:cNvCxnSpPr/>
            <p:nvPr/>
          </p:nvCxnSpPr>
          <p:spPr>
            <a:xfrm>
              <a:off x="2352" y="2064"/>
              <a:ext cx="912" cy="720"/>
            </a:xfrm>
            <a:prstGeom prst="straightConnector1">
              <a:avLst/>
            </a:prstGeom>
            <a:noFill/>
            <a:ln cap="flat" cmpd="sng" w="38100">
              <a:solidFill>
                <a:schemeClr val="hlink"/>
              </a:solidFill>
              <a:prstDash val="solid"/>
              <a:round/>
              <a:headEnd len="med" w="med" type="none"/>
              <a:tailEnd len="med" w="med" type="triangle"/>
            </a:ln>
          </p:spPr>
        </p:cxnSp>
      </p:grpSp>
      <p:grpSp>
        <p:nvGrpSpPr>
          <p:cNvPr id="558" name="Google Shape;558;p65"/>
          <p:cNvGrpSpPr/>
          <p:nvPr/>
        </p:nvGrpSpPr>
        <p:grpSpPr>
          <a:xfrm>
            <a:off x="3657600" y="3829050"/>
            <a:ext cx="1600200" cy="800100"/>
            <a:chOff x="2112" y="2496"/>
            <a:chExt cx="1344" cy="672"/>
          </a:xfrm>
        </p:grpSpPr>
        <p:cxnSp>
          <p:nvCxnSpPr>
            <p:cNvPr id="559" name="Google Shape;559;p65"/>
            <p:cNvCxnSpPr/>
            <p:nvPr/>
          </p:nvCxnSpPr>
          <p:spPr>
            <a:xfrm>
              <a:off x="2112" y="2880"/>
              <a:ext cx="1296" cy="288"/>
            </a:xfrm>
            <a:prstGeom prst="straightConnector1">
              <a:avLst/>
            </a:prstGeom>
            <a:noFill/>
            <a:ln cap="flat" cmpd="sng" w="38100">
              <a:solidFill>
                <a:schemeClr val="folHlink"/>
              </a:solidFill>
              <a:prstDash val="solid"/>
              <a:round/>
              <a:headEnd len="med" w="med" type="none"/>
              <a:tailEnd len="med" w="med" type="triangle"/>
            </a:ln>
          </p:spPr>
        </p:cxnSp>
        <p:cxnSp>
          <p:nvCxnSpPr>
            <p:cNvPr id="560" name="Google Shape;560;p65"/>
            <p:cNvCxnSpPr/>
            <p:nvPr/>
          </p:nvCxnSpPr>
          <p:spPr>
            <a:xfrm flipH="1" rot="10800000">
              <a:off x="2112" y="2496"/>
              <a:ext cx="1344" cy="384"/>
            </a:xfrm>
            <a:prstGeom prst="straightConnector1">
              <a:avLst/>
            </a:prstGeom>
            <a:noFill/>
            <a:ln cap="flat" cmpd="sng" w="38100">
              <a:solidFill>
                <a:schemeClr val="folHlink"/>
              </a:solidFill>
              <a:prstDash val="solid"/>
              <a:round/>
              <a:headEnd len="med" w="med" type="none"/>
              <a:tailEnd len="med" w="med" type="triangle"/>
            </a:ln>
          </p:spPr>
        </p:cxnSp>
      </p:grpSp>
      <p:grpSp>
        <p:nvGrpSpPr>
          <p:cNvPr id="561" name="Google Shape;561;p65"/>
          <p:cNvGrpSpPr/>
          <p:nvPr/>
        </p:nvGrpSpPr>
        <p:grpSpPr>
          <a:xfrm>
            <a:off x="1301353" y="3257550"/>
            <a:ext cx="641747" cy="1371600"/>
            <a:chOff x="133" y="2016"/>
            <a:chExt cx="539" cy="1152"/>
          </a:xfrm>
        </p:grpSpPr>
        <p:sp>
          <p:nvSpPr>
            <p:cNvPr id="562" name="Google Shape;562;p65"/>
            <p:cNvSpPr txBox="1"/>
            <p:nvPr/>
          </p:nvSpPr>
          <p:spPr>
            <a:xfrm>
              <a:off x="133" y="2457"/>
              <a:ext cx="484"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omic Sans MS"/>
                  <a:ea typeface="Comic Sans MS"/>
                  <a:cs typeface="Comic Sans MS"/>
                  <a:sym typeface="Comic Sans MS"/>
                </a:rPr>
                <a:t>Body</a:t>
              </a:r>
              <a:endParaRPr/>
            </a:p>
          </p:txBody>
        </p:sp>
        <p:sp>
          <p:nvSpPr>
            <p:cNvPr id="563" name="Google Shape;563;p65"/>
            <p:cNvSpPr/>
            <p:nvPr/>
          </p:nvSpPr>
          <p:spPr>
            <a:xfrm>
              <a:off x="624" y="2016"/>
              <a:ext cx="48" cy="1152"/>
            </a:xfrm>
            <a:prstGeom prst="leftBrace">
              <a:avLst>
                <a:gd fmla="val 200000" name="adj1"/>
                <a:gd fmla="val 50000" name="adj2"/>
              </a:avLst>
            </a:prstGeom>
            <a:noFill/>
            <a:ln cap="flat" cmpd="sng" w="38100">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cxnSp>
        <p:nvCxnSpPr>
          <p:cNvPr id="564" name="Google Shape;564;p65"/>
          <p:cNvCxnSpPr/>
          <p:nvPr/>
        </p:nvCxnSpPr>
        <p:spPr>
          <a:xfrm>
            <a:off x="898301" y="2615216"/>
            <a:ext cx="666482" cy="0"/>
          </a:xfrm>
          <a:prstGeom prst="straightConnector1">
            <a:avLst/>
          </a:prstGeom>
          <a:noFill/>
          <a:ln cap="flat" cmpd="sng" w="9525">
            <a:solidFill>
              <a:srgbClr val="4A7DBA"/>
            </a:solidFill>
            <a:prstDash val="solid"/>
            <a:round/>
            <a:headEnd len="sm" w="sm" type="none"/>
            <a:tailEnd len="med" w="med" type="triangle"/>
          </a:ln>
        </p:spPr>
      </p:cxnSp>
      <p:cxnSp>
        <p:nvCxnSpPr>
          <p:cNvPr id="565" name="Google Shape;565;p65"/>
          <p:cNvCxnSpPr/>
          <p:nvPr/>
        </p:nvCxnSpPr>
        <p:spPr>
          <a:xfrm flipH="1" rot="10800000">
            <a:off x="2830133" y="1987371"/>
            <a:ext cx="444321" cy="531254"/>
          </a:xfrm>
          <a:prstGeom prst="straightConnector1">
            <a:avLst/>
          </a:prstGeom>
          <a:noFill/>
          <a:ln cap="flat" cmpd="sng" w="9525">
            <a:solidFill>
              <a:srgbClr val="4A7DBA"/>
            </a:solidFill>
            <a:prstDash val="solid"/>
            <a:round/>
            <a:headEnd len="sm" w="sm" type="none"/>
            <a:tailEnd len="med" w="med" type="triangle"/>
          </a:ln>
        </p:spPr>
      </p:cxnSp>
      <p:sp>
        <p:nvSpPr>
          <p:cNvPr id="566" name="Google Shape;566;p65"/>
          <p:cNvSpPr txBox="1"/>
          <p:nvPr/>
        </p:nvSpPr>
        <p:spPr>
          <a:xfrm>
            <a:off x="98201" y="2518624"/>
            <a:ext cx="732486"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keyword</a:t>
            </a:r>
            <a:endParaRPr/>
          </a:p>
        </p:txBody>
      </p:sp>
      <p:sp>
        <p:nvSpPr>
          <p:cNvPr id="567" name="Google Shape;567;p65"/>
          <p:cNvSpPr txBox="1"/>
          <p:nvPr/>
        </p:nvSpPr>
        <p:spPr>
          <a:xfrm>
            <a:off x="3274453" y="1803847"/>
            <a:ext cx="1126097"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Name of the class</a:t>
            </a:r>
            <a:endParaRPr/>
          </a:p>
        </p:txBody>
      </p:sp>
      <p:sp>
        <p:nvSpPr>
          <p:cNvPr id="568" name="Google Shape;568;p65"/>
          <p:cNvSpPr txBox="1"/>
          <p:nvPr/>
        </p:nvSpPr>
        <p:spPr>
          <a:xfrm>
            <a:off x="898302" y="1678278"/>
            <a:ext cx="1931831"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500" u="sng">
                <a:solidFill>
                  <a:srgbClr val="FF0000"/>
                </a:solidFill>
                <a:latin typeface="Calibri"/>
                <a:ea typeface="Calibri"/>
                <a:cs typeface="Calibri"/>
                <a:sym typeface="Calibri"/>
              </a:rPr>
              <a:t>Syntax:</a:t>
            </a:r>
            <a:endParaRPr/>
          </a:p>
        </p:txBody>
      </p:sp>
      <p:sp>
        <p:nvSpPr>
          <p:cNvPr id="569" name="Google Shape;569;p65"/>
          <p:cNvSpPr txBox="1"/>
          <p:nvPr/>
        </p:nvSpPr>
        <p:spPr>
          <a:xfrm>
            <a:off x="4858555" y="1678278"/>
            <a:ext cx="133296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350" u="sng">
                <a:solidFill>
                  <a:srgbClr val="FF0000"/>
                </a:solidFill>
                <a:latin typeface="Calibri"/>
                <a:ea typeface="Calibri"/>
                <a:cs typeface="Calibri"/>
                <a:sym typeface="Calibri"/>
              </a:rPr>
              <a:t>Example: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5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5" name="Google Shape;575;p66"/>
          <p:cNvSpPr txBox="1"/>
          <p:nvPr>
            <p:ph idx="1" type="body"/>
          </p:nvPr>
        </p:nvSpPr>
        <p:spPr>
          <a:xfrm>
            <a:off x="561036" y="1440020"/>
            <a:ext cx="7029450" cy="37719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a:t>- </a:t>
            </a:r>
            <a:r>
              <a:rPr lang="en-US">
                <a:solidFill>
                  <a:srgbClr val="FF0000"/>
                </a:solidFill>
              </a:rPr>
              <a:t>Data members </a:t>
            </a:r>
            <a:r>
              <a:rPr lang="en-US"/>
              <a:t>Can be of any type, built-in or user-defined.</a:t>
            </a:r>
            <a:endParaRPr/>
          </a:p>
          <a:p>
            <a:pPr indent="0" lvl="0" marL="0" rtl="0" algn="l">
              <a:spcBef>
                <a:spcPts val="544"/>
              </a:spcBef>
              <a:spcAft>
                <a:spcPts val="0"/>
              </a:spcAft>
              <a:buClr>
                <a:schemeClr val="dk1"/>
              </a:buClr>
              <a:buSzPct val="100000"/>
              <a:buNone/>
            </a:pPr>
            <a:r>
              <a:rPr lang="en-US"/>
              <a:t>This may be,</a:t>
            </a:r>
            <a:endParaRPr/>
          </a:p>
          <a:p>
            <a:pPr indent="-342900" lvl="0" marL="342900" rtl="0" algn="l">
              <a:lnSpc>
                <a:spcPct val="150000"/>
              </a:lnSpc>
              <a:spcBef>
                <a:spcPts val="544"/>
              </a:spcBef>
              <a:spcAft>
                <a:spcPts val="0"/>
              </a:spcAft>
              <a:buClr>
                <a:schemeClr val="dk1"/>
              </a:buClr>
              <a:buSzPct val="100000"/>
              <a:buChar char="•"/>
            </a:pPr>
            <a:r>
              <a:rPr i="1" lang="en-US"/>
              <a:t>	</a:t>
            </a:r>
            <a:r>
              <a:rPr lang="en-US">
                <a:solidFill>
                  <a:srgbClr val="FF0000"/>
                </a:solidFill>
              </a:rPr>
              <a:t>non-static</a:t>
            </a:r>
            <a:r>
              <a:rPr lang="en-US"/>
              <a:t> data member</a:t>
            </a:r>
            <a:endParaRPr/>
          </a:p>
          <a:p>
            <a:pPr indent="0" lvl="1" marL="342900" rtl="0" algn="l">
              <a:lnSpc>
                <a:spcPct val="150000"/>
              </a:lnSpc>
              <a:spcBef>
                <a:spcPts val="476"/>
              </a:spcBef>
              <a:spcAft>
                <a:spcPts val="0"/>
              </a:spcAft>
              <a:buClr>
                <a:schemeClr val="dk1"/>
              </a:buClr>
              <a:buSzPct val="100000"/>
              <a:buNone/>
            </a:pPr>
            <a:r>
              <a:rPr lang="en-US"/>
              <a:t>		Each class object has its own copy</a:t>
            </a:r>
            <a:endParaRPr/>
          </a:p>
          <a:p>
            <a:pPr indent="-342900" lvl="0" marL="342900" rtl="0" algn="l">
              <a:lnSpc>
                <a:spcPct val="150000"/>
              </a:lnSpc>
              <a:spcBef>
                <a:spcPts val="544"/>
              </a:spcBef>
              <a:spcAft>
                <a:spcPts val="0"/>
              </a:spcAft>
              <a:buClr>
                <a:schemeClr val="dk1"/>
              </a:buClr>
              <a:buSzPct val="100000"/>
              <a:buChar char="•"/>
            </a:pPr>
            <a:r>
              <a:rPr i="1" lang="en-US"/>
              <a:t>	</a:t>
            </a:r>
            <a:r>
              <a:rPr lang="en-US">
                <a:solidFill>
                  <a:srgbClr val="FF0000"/>
                </a:solidFill>
              </a:rPr>
              <a:t>static</a:t>
            </a:r>
            <a:r>
              <a:rPr lang="en-US"/>
              <a:t> data member</a:t>
            </a:r>
            <a:endParaRPr/>
          </a:p>
          <a:p>
            <a:pPr indent="0" lvl="1" marL="342900" rtl="0" algn="l">
              <a:lnSpc>
                <a:spcPct val="150000"/>
              </a:lnSpc>
              <a:spcBef>
                <a:spcPts val="476"/>
              </a:spcBef>
              <a:spcAft>
                <a:spcPts val="0"/>
              </a:spcAft>
              <a:buClr>
                <a:schemeClr val="dk1"/>
              </a:buClr>
              <a:buSzPct val="100000"/>
              <a:buNone/>
            </a:pPr>
            <a:r>
              <a:rPr lang="en-US"/>
              <a:t>		Acts as a global variable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1" name="Google Shape;581;p67"/>
          <p:cNvSpPr txBox="1"/>
          <p:nvPr/>
        </p:nvSpPr>
        <p:spPr>
          <a:xfrm>
            <a:off x="778367" y="1233154"/>
            <a:ext cx="6000750" cy="4492127"/>
          </a:xfrm>
          <a:prstGeom prst="rect">
            <a:avLst/>
          </a:prstGeom>
          <a:noFill/>
          <a:ln>
            <a:noFill/>
          </a:ln>
        </p:spPr>
        <p:txBody>
          <a:bodyPr anchorCtr="0" anchor="t" bIns="45700" lIns="91425" spcFirstLastPara="1" rIns="91425" wrap="square" tIns="45700">
            <a:spAutoFit/>
          </a:bodyPr>
          <a:lstStyle/>
          <a:p>
            <a:pPr indent="-214313" lvl="0" marL="214313" marR="0" rtl="0" algn="l">
              <a:lnSpc>
                <a:spcPct val="150000"/>
              </a:lnSpc>
              <a:spcBef>
                <a:spcPts val="0"/>
              </a:spcBef>
              <a:spcAft>
                <a:spcPts val="0"/>
              </a:spcAft>
              <a:buClr>
                <a:srgbClr val="FF0000"/>
              </a:buClr>
              <a:buSzPts val="1500"/>
              <a:buFont typeface="Arial"/>
              <a:buChar char="•"/>
            </a:pPr>
            <a:r>
              <a:rPr lang="en-US" sz="1500">
                <a:solidFill>
                  <a:srgbClr val="FF0000"/>
                </a:solidFill>
                <a:latin typeface="Calibri"/>
                <a:ea typeface="Calibri"/>
                <a:cs typeface="Calibri"/>
                <a:sym typeface="Calibri"/>
              </a:rPr>
              <a:t>Static</a:t>
            </a:r>
            <a:r>
              <a:rPr lang="en-US" sz="1500">
                <a:solidFill>
                  <a:schemeClr val="dk1"/>
                </a:solidFill>
                <a:latin typeface="Calibri"/>
                <a:ea typeface="Calibri"/>
                <a:cs typeface="Calibri"/>
                <a:sym typeface="Calibri"/>
              </a:rPr>
              <a:t> data member is declared using the static keyword.</a:t>
            </a:r>
            <a:endParaRPr/>
          </a:p>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There is only one copy of the static data member in the class. All the objects share the static data member. </a:t>
            </a:r>
            <a:endParaRPr/>
          </a:p>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The static data member is always initialized to zero when the first class object is created.</a:t>
            </a:r>
            <a:endParaRPr/>
          </a:p>
          <a:p>
            <a:pPr indent="-128588" lvl="0" marL="214313" marR="0" rtl="0" algn="l">
              <a:lnSpc>
                <a:spcPct val="150000"/>
              </a:lnSpc>
              <a:spcBef>
                <a:spcPts val="0"/>
              </a:spcBef>
              <a:spcAft>
                <a:spcPts val="0"/>
              </a:spcAft>
              <a:buClr>
                <a:schemeClr val="dk1"/>
              </a:buClr>
              <a:buSzPts val="1350"/>
              <a:buFont typeface="Arial"/>
              <a:buNone/>
            </a:pPr>
            <a:r>
              <a:t/>
            </a:r>
            <a:endParaRPr sz="135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i="1" lang="en-US" sz="1500">
                <a:solidFill>
                  <a:srgbClr val="FF0000"/>
                </a:solidFill>
                <a:latin typeface="Calibri"/>
                <a:ea typeface="Calibri"/>
                <a:cs typeface="Calibri"/>
                <a:sym typeface="Calibri"/>
              </a:rPr>
              <a:t>Syntax:</a:t>
            </a:r>
            <a:endParaRPr/>
          </a:p>
          <a:p>
            <a:pPr indent="0" lvl="0" marL="0" marR="0" rtl="0" algn="l">
              <a:lnSpc>
                <a:spcPct val="150000"/>
              </a:lnSpc>
              <a:spcBef>
                <a:spcPts val="0"/>
              </a:spcBef>
              <a:spcAft>
                <a:spcPts val="0"/>
              </a:spcAft>
              <a:buNone/>
            </a:pPr>
            <a:r>
              <a:rPr i="1" lang="en-US" sz="1500">
                <a:solidFill>
                  <a:srgbClr val="FF0000"/>
                </a:solidFill>
                <a:latin typeface="Calibri"/>
                <a:ea typeface="Calibri"/>
                <a:cs typeface="Calibri"/>
                <a:sym typeface="Calibri"/>
              </a:rPr>
              <a:t>  </a:t>
            </a:r>
            <a:r>
              <a:rPr i="1" lang="en-US" sz="1500">
                <a:solidFill>
                  <a:srgbClr val="00B050"/>
                </a:solidFill>
                <a:latin typeface="Calibri"/>
                <a:ea typeface="Calibri"/>
                <a:cs typeface="Calibri"/>
                <a:sym typeface="Calibri"/>
              </a:rPr>
              <a:t>static</a:t>
            </a:r>
            <a:r>
              <a:rPr i="1" lang="en-US" sz="1500">
                <a:solidFill>
                  <a:srgbClr val="FF0000"/>
                </a:solidFill>
                <a:latin typeface="Calibri"/>
                <a:ea typeface="Calibri"/>
                <a:cs typeface="Calibri"/>
                <a:sym typeface="Calibri"/>
              </a:rPr>
              <a:t> data_type </a:t>
            </a:r>
            <a:r>
              <a:rPr i="1" lang="en-US" sz="1500">
                <a:solidFill>
                  <a:srgbClr val="31859B"/>
                </a:solidFill>
                <a:latin typeface="Calibri"/>
                <a:ea typeface="Calibri"/>
                <a:cs typeface="Calibri"/>
                <a:sym typeface="Calibri"/>
              </a:rPr>
              <a:t>datamember_name</a:t>
            </a:r>
            <a:r>
              <a:rPr i="1" lang="en-US" sz="1500">
                <a:solidFill>
                  <a:srgbClr val="FF0000"/>
                </a:solidFill>
                <a:latin typeface="Calibri"/>
                <a:ea typeface="Calibri"/>
                <a:cs typeface="Calibri"/>
                <a:sym typeface="Calibri"/>
              </a:rPr>
              <a:t>;</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Here </a:t>
            </a:r>
            <a:endParaRPr/>
          </a:p>
          <a:p>
            <a:pPr indent="0" lvl="0" marL="0" marR="0" rtl="0" algn="l">
              <a:lnSpc>
                <a:spcPct val="150000"/>
              </a:lnSpc>
              <a:spcBef>
                <a:spcPts val="0"/>
              </a:spcBef>
              <a:spcAft>
                <a:spcPts val="0"/>
              </a:spcAft>
              <a:buNone/>
            </a:pPr>
            <a:r>
              <a:rPr lang="en-US" sz="1500">
                <a:solidFill>
                  <a:srgbClr val="00B050"/>
                </a:solidFill>
                <a:latin typeface="Calibri"/>
                <a:ea typeface="Calibri"/>
                <a:cs typeface="Calibri"/>
                <a:sym typeface="Calibri"/>
              </a:rPr>
              <a:t>static</a:t>
            </a:r>
            <a:r>
              <a:rPr lang="en-US" sz="1500">
                <a:solidFill>
                  <a:schemeClr val="dk1"/>
                </a:solidFill>
                <a:latin typeface="Calibri"/>
                <a:ea typeface="Calibri"/>
                <a:cs typeface="Calibri"/>
                <a:sym typeface="Calibri"/>
              </a:rPr>
              <a:t> is the keyword.</a:t>
            </a:r>
            <a:endParaRPr/>
          </a:p>
          <a:p>
            <a:pPr indent="0" lvl="0" marL="0" marR="0" rtl="0" algn="l">
              <a:lnSpc>
                <a:spcPct val="150000"/>
              </a:lnSpc>
              <a:spcBef>
                <a:spcPts val="0"/>
              </a:spcBef>
              <a:spcAft>
                <a:spcPts val="0"/>
              </a:spcAft>
              <a:buNone/>
            </a:pPr>
            <a:r>
              <a:rPr lang="en-US" sz="1500">
                <a:solidFill>
                  <a:srgbClr val="FF0000"/>
                </a:solidFill>
                <a:latin typeface="Calibri"/>
                <a:ea typeface="Calibri"/>
                <a:cs typeface="Calibri"/>
                <a:sym typeface="Calibri"/>
              </a:rPr>
              <a:t>data_type</a:t>
            </a:r>
            <a:r>
              <a:rPr lang="en-US" sz="1500">
                <a:solidFill>
                  <a:schemeClr val="dk1"/>
                </a:solidFill>
                <a:latin typeface="Calibri"/>
                <a:ea typeface="Calibri"/>
                <a:cs typeface="Calibri"/>
                <a:sym typeface="Calibri"/>
              </a:rPr>
              <a:t> – int , float etc…</a:t>
            </a:r>
            <a:endParaRPr/>
          </a:p>
          <a:p>
            <a:pPr indent="0" lvl="0" marL="0" marR="0" rtl="0" algn="l">
              <a:lnSpc>
                <a:spcPct val="150000"/>
              </a:lnSpc>
              <a:spcBef>
                <a:spcPts val="0"/>
              </a:spcBef>
              <a:spcAft>
                <a:spcPts val="0"/>
              </a:spcAft>
              <a:buNone/>
            </a:pPr>
            <a:r>
              <a:rPr i="1" lang="en-US" sz="1500">
                <a:solidFill>
                  <a:srgbClr val="31859B"/>
                </a:solidFill>
                <a:latin typeface="Calibri"/>
                <a:ea typeface="Calibri"/>
                <a:cs typeface="Calibri"/>
                <a:sym typeface="Calibri"/>
              </a:rPr>
              <a:t>datamember_name – user defined</a:t>
            </a:r>
            <a:endParaRPr sz="15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p:nvPr/>
        </p:nvSpPr>
        <p:spPr>
          <a:xfrm>
            <a:off x="1600200" y="1943100"/>
            <a:ext cx="2971800" cy="382905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class Rectangle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private: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width;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length;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a:t>
            </a:r>
            <a:r>
              <a:rPr lang="en-US" sz="2100">
                <a:solidFill>
                  <a:srgbClr val="800000"/>
                </a:solidFill>
                <a:latin typeface="Arial"/>
                <a:ea typeface="Arial"/>
                <a:cs typeface="Arial"/>
                <a:sym typeface="Arial"/>
              </a:rPr>
              <a:t>static int count;</a:t>
            </a:r>
            <a:endParaRPr sz="2100">
              <a:solidFill>
                <a:schemeClr val="dk1"/>
              </a:solidFill>
              <a:latin typeface="Arial"/>
              <a:ea typeface="Arial"/>
              <a:cs typeface="Arial"/>
              <a:sym typeface="Arial"/>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public:</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void set(int w, int l);</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area();</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a:t>
            </a:r>
            <a:endParaRPr/>
          </a:p>
        </p:txBody>
      </p:sp>
      <p:sp>
        <p:nvSpPr>
          <p:cNvPr id="588" name="Google Shape;588;p68"/>
          <p:cNvSpPr txBox="1"/>
          <p:nvPr>
            <p:ph type="title"/>
          </p:nvPr>
        </p:nvSpPr>
        <p:spPr>
          <a:xfrm>
            <a:off x="1428750" y="1120378"/>
            <a:ext cx="6172200" cy="47982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sz="3000">
                <a:solidFill>
                  <a:srgbClr val="FF0000"/>
                </a:solidFill>
              </a:rPr>
              <a:t>Static Data Member </a:t>
            </a:r>
            <a:endParaRPr/>
          </a:p>
        </p:txBody>
      </p:sp>
      <p:sp>
        <p:nvSpPr>
          <p:cNvPr id="589" name="Google Shape;589;p68"/>
          <p:cNvSpPr/>
          <p:nvPr/>
        </p:nvSpPr>
        <p:spPr>
          <a:xfrm>
            <a:off x="5486400" y="1885950"/>
            <a:ext cx="1600200" cy="85725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Rectangle  r1;</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Rectangle  r2;</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Rectangle  r3;</a:t>
            </a:r>
            <a:endParaRPr/>
          </a:p>
          <a:p>
            <a:pPr indent="-342900" lvl="0" marL="342900" marR="0" rtl="0" algn="l">
              <a:lnSpc>
                <a:spcPct val="80000"/>
              </a:lnSpc>
              <a:spcBef>
                <a:spcPts val="36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0" name="Google Shape;590;p68"/>
          <p:cNvSpPr/>
          <p:nvPr/>
        </p:nvSpPr>
        <p:spPr>
          <a:xfrm>
            <a:off x="1771650" y="4000500"/>
            <a:ext cx="228600" cy="171450"/>
          </a:xfrm>
          <a:prstGeom prst="rightArrow">
            <a:avLst>
              <a:gd fmla="val 50000" name="adj1"/>
              <a:gd fmla="val 33333"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591" name="Google Shape;591;p68"/>
          <p:cNvSpPr/>
          <p:nvPr/>
        </p:nvSpPr>
        <p:spPr>
          <a:xfrm>
            <a:off x="4857750" y="4343400"/>
            <a:ext cx="1028700" cy="5715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width</a:t>
            </a:r>
            <a:endParaRPr/>
          </a:p>
          <a:p>
            <a:pPr indent="0" lvl="0" marL="0" marR="0" rtl="0" algn="ctr">
              <a:spcBef>
                <a:spcPts val="0"/>
              </a:spcBef>
              <a:spcAft>
                <a:spcPts val="0"/>
              </a:spcAft>
              <a:buNone/>
            </a:pPr>
            <a:r>
              <a:rPr b="1" lang="en-US" sz="1350">
                <a:solidFill>
                  <a:schemeClr val="dk1"/>
                </a:solidFill>
                <a:latin typeface="Calibri"/>
                <a:ea typeface="Calibri"/>
                <a:cs typeface="Calibri"/>
                <a:sym typeface="Calibri"/>
              </a:rPr>
              <a:t>length</a:t>
            </a:r>
            <a:endParaRPr/>
          </a:p>
        </p:txBody>
      </p:sp>
      <p:sp>
        <p:nvSpPr>
          <p:cNvPr id="592" name="Google Shape;592;p68"/>
          <p:cNvSpPr/>
          <p:nvPr/>
        </p:nvSpPr>
        <p:spPr>
          <a:xfrm>
            <a:off x="6743700" y="4343400"/>
            <a:ext cx="1028700" cy="5715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width</a:t>
            </a:r>
            <a:endParaRPr/>
          </a:p>
          <a:p>
            <a:pPr indent="0" lvl="0" marL="0" marR="0" rtl="0" algn="ctr">
              <a:spcBef>
                <a:spcPts val="0"/>
              </a:spcBef>
              <a:spcAft>
                <a:spcPts val="0"/>
              </a:spcAft>
              <a:buNone/>
            </a:pPr>
            <a:r>
              <a:rPr b="1" lang="en-US" sz="1350">
                <a:solidFill>
                  <a:schemeClr val="dk1"/>
                </a:solidFill>
                <a:latin typeface="Calibri"/>
                <a:ea typeface="Calibri"/>
                <a:cs typeface="Calibri"/>
                <a:sym typeface="Calibri"/>
              </a:rPr>
              <a:t>length</a:t>
            </a:r>
            <a:endParaRPr/>
          </a:p>
        </p:txBody>
      </p:sp>
      <p:sp>
        <p:nvSpPr>
          <p:cNvPr id="593" name="Google Shape;593;p68"/>
          <p:cNvSpPr/>
          <p:nvPr/>
        </p:nvSpPr>
        <p:spPr>
          <a:xfrm>
            <a:off x="5829300" y="5029200"/>
            <a:ext cx="1028700" cy="5715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width</a:t>
            </a:r>
            <a:endParaRPr/>
          </a:p>
          <a:p>
            <a:pPr indent="0" lvl="0" marL="0" marR="0" rtl="0" algn="ctr">
              <a:spcBef>
                <a:spcPts val="0"/>
              </a:spcBef>
              <a:spcAft>
                <a:spcPts val="0"/>
              </a:spcAft>
              <a:buNone/>
            </a:pPr>
            <a:r>
              <a:rPr b="1" lang="en-US" sz="1350">
                <a:solidFill>
                  <a:schemeClr val="dk1"/>
                </a:solidFill>
                <a:latin typeface="Calibri"/>
                <a:ea typeface="Calibri"/>
                <a:cs typeface="Calibri"/>
                <a:sym typeface="Calibri"/>
              </a:rPr>
              <a:t>length</a:t>
            </a:r>
            <a:endParaRPr/>
          </a:p>
        </p:txBody>
      </p:sp>
      <p:sp>
        <p:nvSpPr>
          <p:cNvPr id="594" name="Google Shape;594;p68"/>
          <p:cNvSpPr txBox="1"/>
          <p:nvPr/>
        </p:nvSpPr>
        <p:spPr>
          <a:xfrm>
            <a:off x="4800600" y="4057650"/>
            <a:ext cx="333746"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r1</a:t>
            </a:r>
            <a:endParaRPr/>
          </a:p>
        </p:txBody>
      </p:sp>
      <p:sp>
        <p:nvSpPr>
          <p:cNvPr id="595" name="Google Shape;595;p68"/>
          <p:cNvSpPr txBox="1"/>
          <p:nvPr/>
        </p:nvSpPr>
        <p:spPr>
          <a:xfrm>
            <a:off x="5486400" y="5257800"/>
            <a:ext cx="333746"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r3</a:t>
            </a:r>
            <a:endParaRPr/>
          </a:p>
        </p:txBody>
      </p:sp>
      <p:sp>
        <p:nvSpPr>
          <p:cNvPr id="596" name="Google Shape;596;p68"/>
          <p:cNvSpPr txBox="1"/>
          <p:nvPr/>
        </p:nvSpPr>
        <p:spPr>
          <a:xfrm>
            <a:off x="6800850" y="4114800"/>
            <a:ext cx="333746"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r2</a:t>
            </a:r>
            <a:endParaRPr/>
          </a:p>
        </p:txBody>
      </p:sp>
      <p:sp>
        <p:nvSpPr>
          <p:cNvPr id="597" name="Google Shape;597;p68"/>
          <p:cNvSpPr/>
          <p:nvPr/>
        </p:nvSpPr>
        <p:spPr>
          <a:xfrm>
            <a:off x="5715000" y="3371850"/>
            <a:ext cx="1028700" cy="4572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count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3" name="Google Shape;603;p69"/>
          <p:cNvSpPr txBox="1"/>
          <p:nvPr>
            <p:ph type="title"/>
          </p:nvPr>
        </p:nvSpPr>
        <p:spPr>
          <a:xfrm>
            <a:off x="936133" y="857250"/>
            <a:ext cx="6115050" cy="6286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US" sz="3000"/>
            </a:br>
            <a:r>
              <a:rPr lang="en-US" sz="3000">
                <a:solidFill>
                  <a:srgbClr val="FF0000"/>
                </a:solidFill>
              </a:rPr>
              <a:t>Member Functions</a:t>
            </a:r>
            <a:endParaRPr/>
          </a:p>
        </p:txBody>
      </p:sp>
      <p:sp>
        <p:nvSpPr>
          <p:cNvPr id="604" name="Google Shape;604;p69"/>
          <p:cNvSpPr txBox="1"/>
          <p:nvPr>
            <p:ph idx="1" type="body"/>
          </p:nvPr>
        </p:nvSpPr>
        <p:spPr>
          <a:xfrm>
            <a:off x="1485900" y="1771650"/>
            <a:ext cx="6172200" cy="38862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Used to</a:t>
            </a:r>
            <a:endParaRPr/>
          </a:p>
          <a:p>
            <a:pPr indent="-285750" lvl="1" marL="742950" rtl="0" algn="l">
              <a:spcBef>
                <a:spcPts val="392"/>
              </a:spcBef>
              <a:spcAft>
                <a:spcPts val="0"/>
              </a:spcAft>
              <a:buClr>
                <a:schemeClr val="dk1"/>
              </a:buClr>
              <a:buSzPct val="100000"/>
              <a:buChar char="–"/>
            </a:pPr>
            <a:r>
              <a:rPr lang="en-US"/>
              <a:t>access the values of the data members (accessor)</a:t>
            </a:r>
            <a:endParaRPr/>
          </a:p>
          <a:p>
            <a:pPr indent="-285750" lvl="1" marL="742950" rtl="0" algn="l">
              <a:spcBef>
                <a:spcPts val="392"/>
              </a:spcBef>
              <a:spcAft>
                <a:spcPts val="0"/>
              </a:spcAft>
              <a:buClr>
                <a:schemeClr val="dk1"/>
              </a:buClr>
              <a:buSzPct val="100000"/>
              <a:buChar char="–"/>
            </a:pPr>
            <a:r>
              <a:rPr lang="en-US"/>
              <a:t>perform operations on the data members (implementor)</a:t>
            </a:r>
            <a:endParaRPr/>
          </a:p>
          <a:p>
            <a:pPr indent="-342900" lvl="0" marL="342900" rtl="0" algn="l">
              <a:spcBef>
                <a:spcPts val="448"/>
              </a:spcBef>
              <a:spcAft>
                <a:spcPts val="0"/>
              </a:spcAft>
              <a:buClr>
                <a:schemeClr val="dk1"/>
              </a:buClr>
              <a:buSzPct val="100000"/>
              <a:buChar char="•"/>
            </a:pPr>
            <a:r>
              <a:rPr lang="en-US"/>
              <a:t>Are declared inside the class body</a:t>
            </a:r>
            <a:endParaRPr/>
          </a:p>
          <a:p>
            <a:pPr indent="-342900" lvl="0" marL="342900" rtl="0" algn="l">
              <a:spcBef>
                <a:spcPts val="448"/>
              </a:spcBef>
              <a:spcAft>
                <a:spcPts val="0"/>
              </a:spcAft>
              <a:buClr>
                <a:schemeClr val="dk1"/>
              </a:buClr>
              <a:buSzPct val="100000"/>
              <a:buChar char="•"/>
            </a:pPr>
            <a:r>
              <a:rPr lang="en-US"/>
              <a:t>Their definition can be placed inside the class body, or outside the class body</a:t>
            </a:r>
            <a:endParaRPr/>
          </a:p>
          <a:p>
            <a:pPr indent="-342900" lvl="0" marL="342900" rtl="0" algn="l">
              <a:spcBef>
                <a:spcPts val="448"/>
              </a:spcBef>
              <a:spcAft>
                <a:spcPts val="0"/>
              </a:spcAft>
              <a:buClr>
                <a:schemeClr val="dk1"/>
              </a:buClr>
              <a:buSzPct val="100000"/>
              <a:buChar char="•"/>
            </a:pPr>
            <a:r>
              <a:rPr lang="en-US"/>
              <a:t>Can access both public and private members of the class </a:t>
            </a:r>
            <a:endParaRPr/>
          </a:p>
          <a:p>
            <a:pPr indent="-342900" lvl="0" marL="342900" rtl="0" algn="l">
              <a:spcBef>
                <a:spcPts val="448"/>
              </a:spcBef>
              <a:spcAft>
                <a:spcPts val="0"/>
              </a:spcAft>
              <a:buClr>
                <a:schemeClr val="dk1"/>
              </a:buClr>
              <a:buSzPct val="100000"/>
              <a:buChar char="•"/>
            </a:pPr>
            <a:r>
              <a:rPr lang="en-US"/>
              <a:t>Can be referred to using dot or arrow member access operator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0"/>
          <p:cNvSpPr txBox="1"/>
          <p:nvPr/>
        </p:nvSpPr>
        <p:spPr>
          <a:xfrm>
            <a:off x="1401185" y="1746786"/>
            <a:ext cx="2645468" cy="3624069"/>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class Rectangle</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private:</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int width, length;</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public:</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void set (int w, int l);</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int area() </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return width*length; </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}r1,;</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void Rectangle :: set (int w, int l)</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width = w;</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length = l;</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cxnSp>
        <p:nvCxnSpPr>
          <p:cNvPr id="610" name="Google Shape;610;p70"/>
          <p:cNvCxnSpPr/>
          <p:nvPr/>
        </p:nvCxnSpPr>
        <p:spPr>
          <a:xfrm rot="10800000">
            <a:off x="1073922" y="1698457"/>
            <a:ext cx="420935" cy="171378"/>
          </a:xfrm>
          <a:prstGeom prst="straightConnector1">
            <a:avLst/>
          </a:prstGeom>
          <a:noFill/>
          <a:ln cap="flat" cmpd="sng" w="9525">
            <a:solidFill>
              <a:srgbClr val="4A7DBA"/>
            </a:solidFill>
            <a:prstDash val="solid"/>
            <a:round/>
            <a:headEnd len="sm" w="sm" type="none"/>
            <a:tailEnd len="med" w="med" type="triangle"/>
          </a:ln>
        </p:spPr>
      </p:cxnSp>
      <p:cxnSp>
        <p:nvCxnSpPr>
          <p:cNvPr id="611" name="Google Shape;611;p70"/>
          <p:cNvCxnSpPr/>
          <p:nvPr/>
        </p:nvCxnSpPr>
        <p:spPr>
          <a:xfrm flipH="1" rot="10800000">
            <a:off x="2242982" y="1622020"/>
            <a:ext cx="776554" cy="267062"/>
          </a:xfrm>
          <a:prstGeom prst="straightConnector1">
            <a:avLst/>
          </a:prstGeom>
          <a:noFill/>
          <a:ln cap="flat" cmpd="sng" w="9525">
            <a:solidFill>
              <a:srgbClr val="4A7DBA"/>
            </a:solidFill>
            <a:prstDash val="solid"/>
            <a:round/>
            <a:headEnd len="sm" w="sm" type="none"/>
            <a:tailEnd len="med" w="med" type="triangle"/>
          </a:ln>
        </p:spPr>
      </p:cxnSp>
      <p:cxnSp>
        <p:nvCxnSpPr>
          <p:cNvPr id="612" name="Google Shape;612;p70"/>
          <p:cNvCxnSpPr/>
          <p:nvPr/>
        </p:nvCxnSpPr>
        <p:spPr>
          <a:xfrm rot="10800000">
            <a:off x="1656126" y="3011074"/>
            <a:ext cx="381660" cy="0"/>
          </a:xfrm>
          <a:prstGeom prst="straightConnector1">
            <a:avLst/>
          </a:prstGeom>
          <a:noFill/>
          <a:ln cap="flat" cmpd="sng" w="9525">
            <a:solidFill>
              <a:srgbClr val="4A7DBA"/>
            </a:solidFill>
            <a:prstDash val="solid"/>
            <a:round/>
            <a:headEnd len="sm" w="sm" type="none"/>
            <a:tailEnd len="med" w="med" type="triangle"/>
          </a:ln>
        </p:spPr>
      </p:cxnSp>
      <p:cxnSp>
        <p:nvCxnSpPr>
          <p:cNvPr id="613" name="Google Shape;613;p70"/>
          <p:cNvCxnSpPr/>
          <p:nvPr/>
        </p:nvCxnSpPr>
        <p:spPr>
          <a:xfrm>
            <a:off x="3256435" y="4493744"/>
            <a:ext cx="644516" cy="27484"/>
          </a:xfrm>
          <a:prstGeom prst="straightConnector1">
            <a:avLst/>
          </a:prstGeom>
          <a:noFill/>
          <a:ln cap="flat" cmpd="sng" w="9525">
            <a:solidFill>
              <a:srgbClr val="4A7DBA"/>
            </a:solidFill>
            <a:prstDash val="solid"/>
            <a:round/>
            <a:headEnd len="sm" w="sm" type="none"/>
            <a:tailEnd len="med" w="med" type="triangle"/>
          </a:ln>
        </p:spPr>
      </p:cxnSp>
      <p:sp>
        <p:nvSpPr>
          <p:cNvPr id="614" name="Google Shape;614;p70"/>
          <p:cNvSpPr txBox="1"/>
          <p:nvPr/>
        </p:nvSpPr>
        <p:spPr>
          <a:xfrm>
            <a:off x="230702" y="2886518"/>
            <a:ext cx="1379465"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member function</a:t>
            </a:r>
            <a:endParaRPr/>
          </a:p>
        </p:txBody>
      </p:sp>
      <p:sp>
        <p:nvSpPr>
          <p:cNvPr id="615" name="Google Shape;615;p70"/>
          <p:cNvSpPr txBox="1"/>
          <p:nvPr/>
        </p:nvSpPr>
        <p:spPr>
          <a:xfrm>
            <a:off x="688662" y="1387634"/>
            <a:ext cx="115829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keyword</a:t>
            </a:r>
            <a:endParaRPr/>
          </a:p>
        </p:txBody>
      </p:sp>
      <p:sp>
        <p:nvSpPr>
          <p:cNvPr id="616" name="Google Shape;616;p70"/>
          <p:cNvSpPr txBox="1"/>
          <p:nvPr/>
        </p:nvSpPr>
        <p:spPr>
          <a:xfrm>
            <a:off x="3052125" y="1449756"/>
            <a:ext cx="115829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Class Name</a:t>
            </a:r>
            <a:endParaRPr/>
          </a:p>
        </p:txBody>
      </p:sp>
      <p:sp>
        <p:nvSpPr>
          <p:cNvPr id="617" name="Google Shape;617;p70"/>
          <p:cNvSpPr txBox="1"/>
          <p:nvPr/>
        </p:nvSpPr>
        <p:spPr>
          <a:xfrm>
            <a:off x="446502" y="3417544"/>
            <a:ext cx="1352282"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inside the class</a:t>
            </a:r>
            <a:endParaRPr/>
          </a:p>
        </p:txBody>
      </p:sp>
      <p:cxnSp>
        <p:nvCxnSpPr>
          <p:cNvPr id="618" name="Google Shape;618;p70"/>
          <p:cNvCxnSpPr/>
          <p:nvPr/>
        </p:nvCxnSpPr>
        <p:spPr>
          <a:xfrm rot="10800000">
            <a:off x="1861322" y="3569593"/>
            <a:ext cx="381660" cy="0"/>
          </a:xfrm>
          <a:prstGeom prst="straightConnector1">
            <a:avLst/>
          </a:prstGeom>
          <a:noFill/>
          <a:ln cap="flat" cmpd="sng" w="9525">
            <a:solidFill>
              <a:srgbClr val="4A7DBA"/>
            </a:solidFill>
            <a:prstDash val="solid"/>
            <a:round/>
            <a:headEnd len="sm" w="sm" type="none"/>
            <a:tailEnd len="med" w="med" type="triangle"/>
          </a:ln>
        </p:spPr>
      </p:cxnSp>
      <p:sp>
        <p:nvSpPr>
          <p:cNvPr id="619" name="Google Shape;619;p70"/>
          <p:cNvSpPr txBox="1"/>
          <p:nvPr/>
        </p:nvSpPr>
        <p:spPr>
          <a:xfrm>
            <a:off x="3900950" y="4368985"/>
            <a:ext cx="1352282"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outside the class</a:t>
            </a:r>
            <a:endParaRPr/>
          </a:p>
        </p:txBody>
      </p:sp>
      <p:sp>
        <p:nvSpPr>
          <p:cNvPr id="620" name="Google Shape;620;p70"/>
          <p:cNvSpPr txBox="1"/>
          <p:nvPr/>
        </p:nvSpPr>
        <p:spPr>
          <a:xfrm>
            <a:off x="3650195" y="3556044"/>
            <a:ext cx="966931"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class name</a:t>
            </a:r>
            <a:endParaRPr/>
          </a:p>
        </p:txBody>
      </p:sp>
      <p:sp>
        <p:nvSpPr>
          <p:cNvPr id="621" name="Google Shape;621;p70"/>
          <p:cNvSpPr txBox="1"/>
          <p:nvPr/>
        </p:nvSpPr>
        <p:spPr>
          <a:xfrm>
            <a:off x="3719393" y="3865303"/>
            <a:ext cx="1443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Member function</a:t>
            </a:r>
            <a:endParaRPr/>
          </a:p>
        </p:txBody>
      </p:sp>
      <p:cxnSp>
        <p:nvCxnSpPr>
          <p:cNvPr id="622" name="Google Shape;622;p70"/>
          <p:cNvCxnSpPr/>
          <p:nvPr/>
        </p:nvCxnSpPr>
        <p:spPr>
          <a:xfrm flipH="1" rot="10800000">
            <a:off x="2003733" y="3777432"/>
            <a:ext cx="1696461" cy="277000"/>
          </a:xfrm>
          <a:prstGeom prst="straightConnector1">
            <a:avLst/>
          </a:prstGeom>
          <a:noFill/>
          <a:ln cap="flat" cmpd="sng" w="9525">
            <a:solidFill>
              <a:srgbClr val="4A7DBA"/>
            </a:solidFill>
            <a:prstDash val="solid"/>
            <a:round/>
            <a:headEnd len="sm" w="sm" type="none"/>
            <a:tailEnd len="med" w="med" type="triangle"/>
          </a:ln>
        </p:spPr>
      </p:cxnSp>
      <p:cxnSp>
        <p:nvCxnSpPr>
          <p:cNvPr id="623" name="Google Shape;623;p70"/>
          <p:cNvCxnSpPr>
            <a:endCxn id="621" idx="1"/>
          </p:cNvCxnSpPr>
          <p:nvPr/>
        </p:nvCxnSpPr>
        <p:spPr>
          <a:xfrm flipH="1" rot="10800000">
            <a:off x="2400593" y="4015344"/>
            <a:ext cx="1318800" cy="99900"/>
          </a:xfrm>
          <a:prstGeom prst="straightConnector1">
            <a:avLst/>
          </a:prstGeom>
          <a:noFill/>
          <a:ln cap="flat" cmpd="sng" w="9525">
            <a:solidFill>
              <a:srgbClr val="4A7DBA"/>
            </a:solidFill>
            <a:prstDash val="solid"/>
            <a:round/>
            <a:headEnd len="sm" w="sm" type="none"/>
            <a:tailEnd len="med" w="med" type="triangle"/>
          </a:ln>
        </p:spPr>
      </p:cxnSp>
      <p:sp>
        <p:nvSpPr>
          <p:cNvPr id="624" name="Google Shape;624;p70"/>
          <p:cNvSpPr txBox="1"/>
          <p:nvPr/>
        </p:nvSpPr>
        <p:spPr>
          <a:xfrm>
            <a:off x="6233284" y="1754702"/>
            <a:ext cx="2839792" cy="279307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Rectangle r2;</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r1.set(5,8);</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int x=r1.area();</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cout&lt;&lt;"x value in r1 "&lt;&lt;x;</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r2.set(5,8);</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int x=r1.area();</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cout&lt;&lt;"x value in r2 "&lt;&lt;x;</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625" name="Google Shape;625;p70"/>
          <p:cNvSpPr txBox="1"/>
          <p:nvPr/>
        </p:nvSpPr>
        <p:spPr>
          <a:xfrm>
            <a:off x="7572308" y="2421480"/>
            <a:ext cx="1275478" cy="7155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rgbClr val="FF0000"/>
                </a:solidFill>
                <a:latin typeface="Calibri"/>
                <a:ea typeface="Calibri"/>
                <a:cs typeface="Calibri"/>
                <a:sym typeface="Calibri"/>
              </a:rPr>
              <a:t>Object creation</a:t>
            </a:r>
            <a:endParaRPr/>
          </a:p>
          <a:p>
            <a:pPr indent="0" lvl="0" marL="0" marR="0" rtl="0" algn="l">
              <a:spcBef>
                <a:spcPts val="0"/>
              </a:spcBef>
              <a:spcAft>
                <a:spcPts val="0"/>
              </a:spcAft>
              <a:buNone/>
            </a:pPr>
            <a:r>
              <a:rPr lang="en-US" sz="1350">
                <a:solidFill>
                  <a:srgbClr val="FF0000"/>
                </a:solidFill>
                <a:latin typeface="Calibri"/>
                <a:ea typeface="Calibri"/>
                <a:cs typeface="Calibri"/>
                <a:sym typeface="Calibri"/>
              </a:rPr>
              <a:t>Inside the function</a:t>
            </a:r>
            <a:endParaRPr/>
          </a:p>
        </p:txBody>
      </p:sp>
      <p:sp>
        <p:nvSpPr>
          <p:cNvPr id="626" name="Google Shape;626;p70"/>
          <p:cNvSpPr txBox="1"/>
          <p:nvPr/>
        </p:nvSpPr>
        <p:spPr>
          <a:xfrm>
            <a:off x="356197" y="4022737"/>
            <a:ext cx="1275478"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Object </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creation</a:t>
            </a:r>
            <a:endParaRPr/>
          </a:p>
        </p:txBody>
      </p:sp>
      <p:cxnSp>
        <p:nvCxnSpPr>
          <p:cNvPr id="627" name="Google Shape;627;p70"/>
          <p:cNvCxnSpPr/>
          <p:nvPr/>
        </p:nvCxnSpPr>
        <p:spPr>
          <a:xfrm flipH="1">
            <a:off x="1071218" y="4003803"/>
            <a:ext cx="446502" cy="138500"/>
          </a:xfrm>
          <a:prstGeom prst="straightConnector1">
            <a:avLst/>
          </a:prstGeom>
          <a:noFill/>
          <a:ln cap="flat" cmpd="sng" w="9525">
            <a:solidFill>
              <a:srgbClr val="4A7DBA"/>
            </a:solidFill>
            <a:prstDash val="solid"/>
            <a:round/>
            <a:headEnd len="sm" w="sm" type="none"/>
            <a:tailEnd len="med" w="med" type="triangle"/>
          </a:ln>
        </p:spPr>
      </p:cxnSp>
      <p:cxnSp>
        <p:nvCxnSpPr>
          <p:cNvPr id="628" name="Google Shape;628;p70"/>
          <p:cNvCxnSpPr>
            <a:endCxn id="625" idx="1"/>
          </p:cNvCxnSpPr>
          <p:nvPr/>
        </p:nvCxnSpPr>
        <p:spPr>
          <a:xfrm>
            <a:off x="7264808" y="2543471"/>
            <a:ext cx="307500" cy="235800"/>
          </a:xfrm>
          <a:prstGeom prst="straightConnector1">
            <a:avLst/>
          </a:prstGeom>
          <a:noFill/>
          <a:ln cap="flat" cmpd="sng" w="9525">
            <a:solidFill>
              <a:srgbClr val="4A7DBA"/>
            </a:solidFill>
            <a:prstDash val="solid"/>
            <a:round/>
            <a:headEnd len="sm" w="sm" type="none"/>
            <a:tailEnd len="med" w="med" type="triangle"/>
          </a:ln>
        </p:spPr>
      </p:cxnSp>
      <p:sp>
        <p:nvSpPr>
          <p:cNvPr id="629" name="Google Shape;629;p70"/>
          <p:cNvSpPr txBox="1"/>
          <p:nvPr/>
        </p:nvSpPr>
        <p:spPr>
          <a:xfrm>
            <a:off x="3519784" y="5044988"/>
            <a:ext cx="1260410"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scope operator</a:t>
            </a:r>
            <a:endParaRPr/>
          </a:p>
        </p:txBody>
      </p:sp>
      <p:cxnSp>
        <p:nvCxnSpPr>
          <p:cNvPr id="630" name="Google Shape;630;p70"/>
          <p:cNvCxnSpPr/>
          <p:nvPr/>
        </p:nvCxnSpPr>
        <p:spPr>
          <a:xfrm>
            <a:off x="2565843" y="4258103"/>
            <a:ext cx="988152" cy="810597"/>
          </a:xfrm>
          <a:prstGeom prst="straightConnector1">
            <a:avLst/>
          </a:prstGeom>
          <a:noFill/>
          <a:ln cap="flat" cmpd="sng" w="9525">
            <a:solidFill>
              <a:srgbClr val="4A7DBA"/>
            </a:solidFill>
            <a:prstDash val="solid"/>
            <a:round/>
            <a:headEnd len="sm" w="sm" type="none"/>
            <a:tailEnd len="med" w="med" type="triangle"/>
          </a:ln>
        </p:spPr>
      </p:cxnSp>
      <p:sp>
        <p:nvSpPr>
          <p:cNvPr id="631" name="Google Shape;631;p70"/>
          <p:cNvSpPr txBox="1"/>
          <p:nvPr/>
        </p:nvSpPr>
        <p:spPr>
          <a:xfrm>
            <a:off x="3216376" y="1001721"/>
            <a:ext cx="18373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Member function</a:t>
            </a:r>
            <a:endParaRPr/>
          </a:p>
        </p:txBody>
      </p:sp>
      <p:cxnSp>
        <p:nvCxnSpPr>
          <p:cNvPr id="632" name="Google Shape;632;p70"/>
          <p:cNvCxnSpPr/>
          <p:nvPr/>
        </p:nvCxnSpPr>
        <p:spPr>
          <a:xfrm rot="10800000">
            <a:off x="1631674" y="3081191"/>
            <a:ext cx="537554" cy="102036"/>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1"/>
          <p:cNvSpPr txBox="1"/>
          <p:nvPr/>
        </p:nvSpPr>
        <p:spPr>
          <a:xfrm>
            <a:off x="1043189" y="1900439"/>
            <a:ext cx="7798097" cy="3624069"/>
          </a:xfrm>
          <a:prstGeom prst="rect">
            <a:avLst/>
          </a:prstGeom>
          <a:noFill/>
          <a:ln>
            <a:noFill/>
          </a:ln>
        </p:spPr>
        <p:txBody>
          <a:bodyPr anchorCtr="0" anchor="t" bIns="45700" lIns="91425" spcFirstLastPara="1" rIns="91425" wrap="square" tIns="45700">
            <a:spAutoFit/>
          </a:bodyPr>
          <a:lstStyle/>
          <a:p>
            <a:pPr indent="-257175" lvl="0" marL="257175"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The const member functions are the functions which are declared as constant in the program. </a:t>
            </a:r>
            <a:endParaRPr/>
          </a:p>
          <a:p>
            <a:pPr indent="-257175" lvl="0" marL="257175"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The object called by these functions cannot be modified. </a:t>
            </a:r>
            <a:endParaRPr/>
          </a:p>
          <a:p>
            <a:pPr indent="-257175" lvl="0" marL="257175"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It is recommended to use const keyword so that accidental changes to object are avoided.</a:t>
            </a:r>
            <a:endParaRPr/>
          </a:p>
          <a:p>
            <a:pPr indent="-257175" lvl="0" marL="257175"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A const member function can be called by any type of object. </a:t>
            </a:r>
            <a:endParaRPr/>
          </a:p>
          <a:p>
            <a:pPr indent="-257175" lvl="0" marL="257175" marR="0" rtl="0" algn="l">
              <a:lnSpc>
                <a:spcPct val="150000"/>
              </a:lnSpc>
              <a:spcBef>
                <a:spcPts val="0"/>
              </a:spcBef>
              <a:spcAft>
                <a:spcPts val="0"/>
              </a:spcAft>
              <a:buClr>
                <a:schemeClr val="dk1"/>
              </a:buClr>
              <a:buSzPts val="1500"/>
              <a:buFont typeface="Arial"/>
              <a:buChar char="•"/>
            </a:pPr>
            <a:r>
              <a:rPr i="1" lang="en-US" sz="1500">
                <a:solidFill>
                  <a:schemeClr val="dk1"/>
                </a:solidFill>
                <a:latin typeface="Calibri"/>
                <a:ea typeface="Calibri"/>
                <a:cs typeface="Calibri"/>
                <a:sym typeface="Calibri"/>
              </a:rPr>
              <a:t>Note: Non-const functions can be called by non-const objects only.</a:t>
            </a:r>
            <a:endParaRPr/>
          </a:p>
          <a:p>
            <a:pPr indent="-161925" lvl="0" marL="257175" marR="0" rtl="0" algn="l">
              <a:lnSpc>
                <a:spcPct val="150000"/>
              </a:lnSpc>
              <a:spcBef>
                <a:spcPts val="0"/>
              </a:spcBef>
              <a:spcAft>
                <a:spcPts val="0"/>
              </a:spcAft>
              <a:buClr>
                <a:schemeClr val="dk1"/>
              </a:buClr>
              <a:buSzPts val="1500"/>
              <a:buFont typeface="Arial"/>
              <a:buNone/>
            </a:pPr>
            <a:r>
              <a:t/>
            </a:r>
            <a:endParaRPr i="1" sz="15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i="1" lang="en-US" sz="1500">
                <a:solidFill>
                  <a:srgbClr val="FF0000"/>
                </a:solidFill>
                <a:latin typeface="Calibri"/>
                <a:ea typeface="Calibri"/>
                <a:cs typeface="Calibri"/>
                <a:sym typeface="Calibri"/>
              </a:rPr>
              <a:t>Syntax:</a:t>
            </a:r>
            <a:endParaRPr/>
          </a:p>
          <a:p>
            <a:pPr indent="0" lvl="0" marL="0" marR="0" rtl="0" algn="l">
              <a:lnSpc>
                <a:spcPct val="150000"/>
              </a:lnSpc>
              <a:spcBef>
                <a:spcPts val="0"/>
              </a:spcBef>
              <a:spcAft>
                <a:spcPts val="0"/>
              </a:spcAft>
              <a:buNone/>
            </a:pPr>
            <a:r>
              <a:rPr lang="en-US" sz="1500">
                <a:solidFill>
                  <a:srgbClr val="FF0000"/>
                </a:solidFill>
                <a:latin typeface="Calibri"/>
                <a:ea typeface="Calibri"/>
                <a:cs typeface="Calibri"/>
                <a:sym typeface="Calibri"/>
              </a:rPr>
              <a:t>datatype</a:t>
            </a:r>
            <a:r>
              <a:rPr lang="en-US" sz="1500">
                <a:solidFill>
                  <a:schemeClr val="dk1"/>
                </a:solidFill>
                <a:latin typeface="Calibri"/>
                <a:ea typeface="Calibri"/>
                <a:cs typeface="Calibri"/>
                <a:sym typeface="Calibri"/>
              </a:rPr>
              <a:t> </a:t>
            </a:r>
            <a:r>
              <a:rPr lang="en-US" sz="1500">
                <a:solidFill>
                  <a:srgbClr val="00B050"/>
                </a:solidFill>
                <a:latin typeface="Calibri"/>
                <a:ea typeface="Calibri"/>
                <a:cs typeface="Calibri"/>
                <a:sym typeface="Calibri"/>
              </a:rPr>
              <a:t>function_name</a:t>
            </a:r>
            <a:r>
              <a:rPr lang="en-US" sz="1500">
                <a:solidFill>
                  <a:schemeClr val="dk1"/>
                </a:solidFill>
                <a:latin typeface="Calibri"/>
                <a:ea typeface="Calibri"/>
                <a:cs typeface="Calibri"/>
                <a:sym typeface="Calibri"/>
              </a:rPr>
              <a:t> </a:t>
            </a:r>
            <a:r>
              <a:rPr lang="en-US" sz="1500">
                <a:solidFill>
                  <a:srgbClr val="0070C0"/>
                </a:solidFill>
                <a:latin typeface="Calibri"/>
                <a:ea typeface="Calibri"/>
                <a:cs typeface="Calibri"/>
                <a:sym typeface="Calibri"/>
              </a:rPr>
              <a:t>const</a:t>
            </a:r>
            <a:r>
              <a:rPr lang="en-US" sz="1500">
                <a:solidFill>
                  <a:schemeClr val="dk1"/>
                </a:solidFill>
                <a:latin typeface="Calibri"/>
                <a:ea typeface="Calibri"/>
                <a:cs typeface="Calibri"/>
                <a:sym typeface="Calibri"/>
              </a:rPr>
              <a:t>();</a:t>
            </a:r>
            <a:endParaRPr/>
          </a:p>
          <a:p>
            <a:pPr indent="0" lvl="0" marL="0" marR="0" rtl="0" algn="l">
              <a:lnSpc>
                <a:spcPct val="150000"/>
              </a:lnSpc>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cxnSp>
        <p:nvCxnSpPr>
          <p:cNvPr id="638" name="Google Shape;638;p71"/>
          <p:cNvCxnSpPr/>
          <p:nvPr/>
        </p:nvCxnSpPr>
        <p:spPr>
          <a:xfrm flipH="1" rot="10800000">
            <a:off x="3313091" y="4179999"/>
            <a:ext cx="705118" cy="222161"/>
          </a:xfrm>
          <a:prstGeom prst="straightConnector1">
            <a:avLst/>
          </a:prstGeom>
          <a:noFill/>
          <a:ln cap="flat" cmpd="sng" w="9525">
            <a:solidFill>
              <a:srgbClr val="4A7DBA"/>
            </a:solidFill>
            <a:prstDash val="solid"/>
            <a:round/>
            <a:headEnd len="sm" w="sm" type="none"/>
            <a:tailEnd len="med" w="med" type="triangle"/>
          </a:ln>
        </p:spPr>
      </p:cxnSp>
      <p:sp>
        <p:nvSpPr>
          <p:cNvPr id="639" name="Google Shape;639;p71"/>
          <p:cNvSpPr txBox="1"/>
          <p:nvPr/>
        </p:nvSpPr>
        <p:spPr>
          <a:xfrm>
            <a:off x="4018209" y="4014080"/>
            <a:ext cx="785471"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keyword</a:t>
            </a:r>
            <a:endParaRPr/>
          </a:p>
        </p:txBody>
      </p:sp>
      <p:cxnSp>
        <p:nvCxnSpPr>
          <p:cNvPr id="640" name="Google Shape;640;p71"/>
          <p:cNvCxnSpPr/>
          <p:nvPr/>
        </p:nvCxnSpPr>
        <p:spPr>
          <a:xfrm flipH="1" rot="10800000">
            <a:off x="2289220" y="4179999"/>
            <a:ext cx="241479" cy="222161"/>
          </a:xfrm>
          <a:prstGeom prst="straightConnector1">
            <a:avLst/>
          </a:prstGeom>
          <a:noFill/>
          <a:ln cap="flat" cmpd="sng" w="9525">
            <a:solidFill>
              <a:srgbClr val="4A7DBA"/>
            </a:solidFill>
            <a:prstDash val="solid"/>
            <a:round/>
            <a:headEnd len="sm" w="sm" type="none"/>
            <a:tailEnd len="med" w="med" type="triangle"/>
          </a:ln>
        </p:spPr>
      </p:cxnSp>
      <p:sp>
        <p:nvSpPr>
          <p:cNvPr id="641" name="Google Shape;641;p71"/>
          <p:cNvSpPr txBox="1"/>
          <p:nvPr/>
        </p:nvSpPr>
        <p:spPr>
          <a:xfrm>
            <a:off x="2575004" y="3912658"/>
            <a:ext cx="1087221"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User defined</a:t>
            </a:r>
            <a:endParaRPr/>
          </a:p>
        </p:txBody>
      </p:sp>
      <p:sp>
        <p:nvSpPr>
          <p:cNvPr id="642" name="Google Shape;642;p71"/>
          <p:cNvSpPr txBox="1"/>
          <p:nvPr/>
        </p:nvSpPr>
        <p:spPr>
          <a:xfrm>
            <a:off x="782205" y="1203189"/>
            <a:ext cx="2185214" cy="5309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rgbClr val="FF0000"/>
                </a:solidFill>
                <a:latin typeface="Arial"/>
                <a:ea typeface="Arial"/>
                <a:cs typeface="Arial"/>
                <a:sym typeface="Arial"/>
              </a:rPr>
              <a:t>const</a:t>
            </a:r>
            <a:r>
              <a:rPr lang="en-US" sz="1500">
                <a:solidFill>
                  <a:schemeClr val="dk1"/>
                </a:solidFill>
                <a:latin typeface="Arial"/>
                <a:ea typeface="Arial"/>
                <a:cs typeface="Arial"/>
                <a:sym typeface="Arial"/>
              </a:rPr>
              <a:t> member function</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8" name="Google Shape;648;p72"/>
          <p:cNvSpPr txBox="1"/>
          <p:nvPr>
            <p:ph type="title"/>
          </p:nvPr>
        </p:nvSpPr>
        <p:spPr>
          <a:xfrm>
            <a:off x="1485900" y="1063228"/>
            <a:ext cx="6172200" cy="59412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000"/>
              <a:buFont typeface="Calibri"/>
              <a:buNone/>
            </a:pPr>
            <a:r>
              <a:rPr lang="en-US" sz="3000">
                <a:solidFill>
                  <a:srgbClr val="FF0000"/>
                </a:solidFill>
              </a:rPr>
              <a:t>Const</a:t>
            </a:r>
            <a:r>
              <a:rPr lang="en-US" sz="3000"/>
              <a:t> Member Function</a:t>
            </a:r>
            <a:endParaRPr/>
          </a:p>
        </p:txBody>
      </p:sp>
      <p:sp>
        <p:nvSpPr>
          <p:cNvPr id="649" name="Google Shape;649;p72"/>
          <p:cNvSpPr/>
          <p:nvPr/>
        </p:nvSpPr>
        <p:spPr>
          <a:xfrm>
            <a:off x="1714500" y="1885950"/>
            <a:ext cx="2571750" cy="2286000"/>
          </a:xfrm>
          <a:prstGeom prst="rect">
            <a:avLst/>
          </a:prstGeom>
          <a:solidFill>
            <a:schemeClr val="lt1"/>
          </a:solidFill>
          <a:ln>
            <a:noFill/>
          </a:ln>
        </p:spPr>
        <p:txBody>
          <a:bodyPr anchorCtr="0" anchor="t" bIns="34525" lIns="69050" spcFirstLastPara="1" rIns="69050" wrap="square" tIns="34525">
            <a:noAutofit/>
          </a:bodyPr>
          <a:lstStyle/>
          <a:p>
            <a:pPr indent="-342900" lvl="0" marL="342900" marR="0" rtl="0" algn="l">
              <a:spcBef>
                <a:spcPts val="0"/>
              </a:spcBef>
              <a:spcAft>
                <a:spcPts val="0"/>
              </a:spcAft>
              <a:buClr>
                <a:schemeClr val="dk1"/>
              </a:buClr>
              <a:buSzPts val="600"/>
              <a:buFont typeface="Arial"/>
              <a:buNone/>
            </a:pPr>
            <a:r>
              <a:t/>
            </a:r>
            <a:endParaRPr b="1" sz="6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500"/>
              <a:buFont typeface="Arial"/>
              <a:buNone/>
            </a:pPr>
            <a:r>
              <a:rPr b="1" lang="en-US" sz="1500">
                <a:solidFill>
                  <a:schemeClr val="dk1"/>
                </a:solidFill>
                <a:latin typeface="Arial"/>
                <a:ea typeface="Arial"/>
                <a:cs typeface="Arial"/>
                <a:sym typeface="Arial"/>
              </a:rPr>
              <a:t>class  Time</a:t>
            </a:r>
            <a:endParaRPr/>
          </a:p>
          <a:p>
            <a:pPr indent="-342900" lvl="0" marL="342900" marR="0" rtl="0" algn="l">
              <a:spcBef>
                <a:spcPts val="0"/>
              </a:spcBef>
              <a:spcAft>
                <a:spcPts val="0"/>
              </a:spcAft>
              <a:buClr>
                <a:schemeClr val="dk1"/>
              </a:buClr>
              <a:buSzPts val="1500"/>
              <a:buFont typeface="Arial"/>
              <a:buNone/>
            </a:pPr>
            <a:r>
              <a:rPr b="1" lang="en-US" sz="1500">
                <a:solidFill>
                  <a:schemeClr val="dk1"/>
                </a:solidFill>
                <a:latin typeface="Arial"/>
                <a:ea typeface="Arial"/>
                <a:cs typeface="Arial"/>
                <a:sym typeface="Arial"/>
              </a:rPr>
              <a:t>{			</a:t>
            </a:r>
            <a:endParaRPr b="1" sz="75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500"/>
              <a:buFont typeface="Arial"/>
              <a:buNone/>
            </a:pPr>
            <a:r>
              <a:rPr b="1" lang="en-US" sz="1500">
                <a:solidFill>
                  <a:schemeClr val="dk1"/>
                </a:solidFill>
                <a:latin typeface="Arial"/>
                <a:ea typeface="Arial"/>
                <a:cs typeface="Arial"/>
                <a:sym typeface="Arial"/>
              </a:rPr>
              <a:t>  private :	</a:t>
            </a:r>
            <a:endParaRPr b="1" sz="6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500"/>
              <a:buFont typeface="Arial"/>
              <a:buNone/>
            </a:pPr>
            <a:r>
              <a:rPr b="1" lang="en-US" sz="1500">
                <a:solidFill>
                  <a:schemeClr val="dk1"/>
                </a:solidFill>
                <a:latin typeface="Arial"/>
                <a:ea typeface="Arial"/>
                <a:cs typeface="Arial"/>
                <a:sym typeface="Arial"/>
              </a:rPr>
              <a:t>	int     hrs, mins, secs ;</a:t>
            </a:r>
            <a:endParaRPr/>
          </a:p>
          <a:p>
            <a:pPr indent="-342900" lvl="0" marL="342900" marR="0" rtl="0" algn="l">
              <a:spcBef>
                <a:spcPts val="0"/>
              </a:spcBef>
              <a:spcAft>
                <a:spcPts val="0"/>
              </a:spcAft>
              <a:buClr>
                <a:schemeClr val="dk1"/>
              </a:buClr>
              <a:buSzPts val="1500"/>
              <a:buFont typeface="Arial"/>
              <a:buNone/>
            </a:pPr>
            <a:r>
              <a:t/>
            </a:r>
            <a:endParaRPr b="1" sz="15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500"/>
              <a:buFont typeface="Arial"/>
              <a:buNone/>
            </a:pPr>
            <a:r>
              <a:rPr b="1" lang="en-US" sz="1500">
                <a:solidFill>
                  <a:schemeClr val="dk1"/>
                </a:solidFill>
                <a:latin typeface="Arial"/>
                <a:ea typeface="Arial"/>
                <a:cs typeface="Arial"/>
                <a:sym typeface="Arial"/>
              </a:rPr>
              <a:t>  public : 	</a:t>
            </a:r>
            <a:endParaRPr/>
          </a:p>
          <a:p>
            <a:pPr indent="-342900" lvl="0" marL="342900" marR="0" rtl="0" algn="l">
              <a:spcBef>
                <a:spcPts val="0"/>
              </a:spcBef>
              <a:spcAft>
                <a:spcPts val="0"/>
              </a:spcAft>
              <a:buClr>
                <a:schemeClr val="dk1"/>
              </a:buClr>
              <a:buSzPts val="600"/>
              <a:buFont typeface="Arial"/>
              <a:buNone/>
            </a:pPr>
            <a:r>
              <a:t/>
            </a:r>
            <a:endParaRPr b="1" sz="6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500"/>
              <a:buFont typeface="Arial"/>
              <a:buNone/>
            </a:pPr>
            <a:r>
              <a:rPr b="1" lang="en-US" sz="1500">
                <a:solidFill>
                  <a:schemeClr val="dk1"/>
                </a:solidFill>
                <a:latin typeface="Arial"/>
                <a:ea typeface="Arial"/>
                <a:cs typeface="Arial"/>
                <a:sym typeface="Arial"/>
              </a:rPr>
              <a:t>	void	    Write ( )  const ;</a:t>
            </a:r>
            <a:endParaRPr b="1" sz="105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600"/>
              <a:buFont typeface="Arial"/>
              <a:buNone/>
            </a:pPr>
            <a:r>
              <a:t/>
            </a:r>
            <a:endParaRPr b="1" sz="6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500"/>
              <a:buFont typeface="Arial"/>
              <a:buNone/>
            </a:pPr>
            <a:r>
              <a:rPr b="1" lang="en-US" sz="1500">
                <a:solidFill>
                  <a:schemeClr val="dk1"/>
                </a:solidFill>
                <a:latin typeface="Arial"/>
                <a:ea typeface="Arial"/>
                <a:cs typeface="Arial"/>
                <a:sym typeface="Arial"/>
              </a:rPr>
              <a:t>} ;</a:t>
            </a:r>
            <a:r>
              <a:rPr b="1" i="1" lang="en-US" sz="1500">
                <a:solidFill>
                  <a:schemeClr val="dk1"/>
                </a:solidFill>
                <a:latin typeface="Arial"/>
                <a:ea typeface="Arial"/>
                <a:cs typeface="Arial"/>
                <a:sym typeface="Arial"/>
              </a:rPr>
              <a:t>	</a:t>
            </a:r>
            <a:endParaRPr/>
          </a:p>
        </p:txBody>
      </p:sp>
      <p:sp>
        <p:nvSpPr>
          <p:cNvPr id="650" name="Google Shape;650;p72"/>
          <p:cNvSpPr txBox="1"/>
          <p:nvPr/>
        </p:nvSpPr>
        <p:spPr>
          <a:xfrm>
            <a:off x="2343150" y="4514851"/>
            <a:ext cx="4572000"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void Time :: Write( ) const</a:t>
            </a:r>
            <a:endParaRPr b="1" sz="135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5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US" sz="1350">
                <a:solidFill>
                  <a:schemeClr val="dk1"/>
                </a:solidFill>
                <a:latin typeface="Calibri"/>
                <a:ea typeface="Calibri"/>
                <a:cs typeface="Calibri"/>
                <a:sym typeface="Calibri"/>
              </a:rPr>
              <a:t>     cout &lt;&lt;hrs &lt;&lt; “:” &lt;&lt; mins &lt;&lt; “:” &lt;&lt; secs &lt;&lt; endl;</a:t>
            </a:r>
            <a:endParaRPr/>
          </a:p>
          <a:p>
            <a:pPr indent="0" lvl="0" marL="0" marR="0" rtl="0" algn="l">
              <a:spcBef>
                <a:spcPts val="0"/>
              </a:spcBef>
              <a:spcAft>
                <a:spcPts val="0"/>
              </a:spcAft>
              <a:buNone/>
            </a:pPr>
            <a:r>
              <a:rPr b="1" lang="en-US" sz="1350">
                <a:solidFill>
                  <a:schemeClr val="dk1"/>
                </a:solidFill>
                <a:latin typeface="Calibri"/>
                <a:ea typeface="Calibri"/>
                <a:cs typeface="Calibri"/>
                <a:sym typeface="Calibri"/>
              </a:rPr>
              <a:t>}</a:t>
            </a:r>
            <a:endParaRPr/>
          </a:p>
        </p:txBody>
      </p:sp>
      <p:sp>
        <p:nvSpPr>
          <p:cNvPr id="651" name="Google Shape;651;p72"/>
          <p:cNvSpPr txBox="1"/>
          <p:nvPr/>
        </p:nvSpPr>
        <p:spPr>
          <a:xfrm>
            <a:off x="4674394" y="2484835"/>
            <a:ext cx="163320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function declaration</a:t>
            </a:r>
            <a:endParaRPr/>
          </a:p>
        </p:txBody>
      </p:sp>
      <p:cxnSp>
        <p:nvCxnSpPr>
          <p:cNvPr id="652" name="Google Shape;652;p72"/>
          <p:cNvCxnSpPr/>
          <p:nvPr/>
        </p:nvCxnSpPr>
        <p:spPr>
          <a:xfrm flipH="1">
            <a:off x="4000500" y="2743200"/>
            <a:ext cx="1428750" cy="685800"/>
          </a:xfrm>
          <a:prstGeom prst="straightConnector1">
            <a:avLst/>
          </a:prstGeom>
          <a:noFill/>
          <a:ln cap="flat" cmpd="sng" w="38100">
            <a:solidFill>
              <a:schemeClr val="dk1"/>
            </a:solidFill>
            <a:prstDash val="solid"/>
            <a:round/>
            <a:headEnd len="med" w="med" type="none"/>
            <a:tailEnd len="med" w="med" type="triangle"/>
          </a:ln>
        </p:spPr>
      </p:cxnSp>
      <p:sp>
        <p:nvSpPr>
          <p:cNvPr id="653" name="Google Shape;653;p72"/>
          <p:cNvSpPr txBox="1"/>
          <p:nvPr/>
        </p:nvSpPr>
        <p:spPr>
          <a:xfrm>
            <a:off x="4800600" y="3554016"/>
            <a:ext cx="1525097"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function definition</a:t>
            </a:r>
            <a:endParaRPr/>
          </a:p>
        </p:txBody>
      </p:sp>
      <p:cxnSp>
        <p:nvCxnSpPr>
          <p:cNvPr id="654" name="Google Shape;654;p72"/>
          <p:cNvCxnSpPr/>
          <p:nvPr/>
        </p:nvCxnSpPr>
        <p:spPr>
          <a:xfrm flipH="1">
            <a:off x="4114800" y="3943350"/>
            <a:ext cx="1314450" cy="51435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3"/>
          <p:cNvSpPr txBox="1"/>
          <p:nvPr/>
        </p:nvSpPr>
        <p:spPr>
          <a:xfrm>
            <a:off x="405685" y="1475436"/>
            <a:ext cx="7678384" cy="3949671"/>
          </a:xfrm>
          <a:prstGeom prst="rect">
            <a:avLst/>
          </a:prstGeom>
          <a:noFill/>
          <a:ln>
            <a:noFill/>
          </a:ln>
        </p:spPr>
        <p:txBody>
          <a:bodyPr anchorCtr="0" anchor="t" bIns="45700" lIns="91425" spcFirstLastPara="1" rIns="91425" wrap="square" tIns="45700">
            <a:spAutoFit/>
          </a:bodyPr>
          <a:lstStyle/>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The access modifiers are used to set boundaries for availability of members of class be </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       it data members or member functions</a:t>
            </a:r>
            <a:endParaRPr/>
          </a:p>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Access modifiers in the program, are followed by a colon. </a:t>
            </a:r>
            <a:endParaRPr/>
          </a:p>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we can use either one, two or all 3 modifiers in the same class to set different boundaries for </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different class members. </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C++ has the following types of access modifiers,</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	1. </a:t>
            </a:r>
            <a:r>
              <a:rPr lang="en-US" sz="1500">
                <a:solidFill>
                  <a:srgbClr val="FF0000"/>
                </a:solidFill>
                <a:latin typeface="Calibri"/>
                <a:ea typeface="Calibri"/>
                <a:cs typeface="Calibri"/>
                <a:sym typeface="Calibri"/>
              </a:rPr>
              <a:t>public</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	2. </a:t>
            </a:r>
            <a:r>
              <a:rPr lang="en-US" sz="1500">
                <a:solidFill>
                  <a:srgbClr val="FF0000"/>
                </a:solidFill>
                <a:latin typeface="Calibri"/>
                <a:ea typeface="Calibri"/>
                <a:cs typeface="Calibri"/>
                <a:sym typeface="Calibri"/>
              </a:rPr>
              <a:t>private</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	3. </a:t>
            </a:r>
            <a:r>
              <a:rPr lang="en-US" sz="1500">
                <a:solidFill>
                  <a:srgbClr val="FF0000"/>
                </a:solidFill>
                <a:latin typeface="Calibri"/>
                <a:ea typeface="Calibri"/>
                <a:cs typeface="Calibri"/>
                <a:sym typeface="Calibri"/>
              </a:rPr>
              <a:t>protected</a:t>
            </a:r>
            <a:endParaRPr/>
          </a:p>
          <a:p>
            <a:pPr indent="0" lvl="0" marL="0" marR="0" rtl="0" algn="l">
              <a:lnSpc>
                <a:spcPct val="150000"/>
              </a:lnSpc>
              <a:spcBef>
                <a:spcPts val="0"/>
              </a:spcBef>
              <a:spcAft>
                <a:spcPts val="0"/>
              </a:spcAft>
              <a:buNone/>
            </a:pPr>
            <a:r>
              <a:t/>
            </a:r>
            <a:endParaRPr sz="1350">
              <a:solidFill>
                <a:schemeClr val="dk1"/>
              </a:solidFill>
              <a:latin typeface="Calibri"/>
              <a:ea typeface="Calibri"/>
              <a:cs typeface="Calibri"/>
              <a:sym typeface="Calibri"/>
            </a:endParaRPr>
          </a:p>
        </p:txBody>
      </p:sp>
      <p:sp>
        <p:nvSpPr>
          <p:cNvPr id="660" name="Google Shape;660;p73"/>
          <p:cNvSpPr txBox="1"/>
          <p:nvPr/>
        </p:nvSpPr>
        <p:spPr>
          <a:xfrm>
            <a:off x="898302" y="1060093"/>
            <a:ext cx="2523961"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solidFill>
                  <a:srgbClr val="FF0000"/>
                </a:solidFill>
                <a:latin typeface="Calibri"/>
                <a:ea typeface="Calibri"/>
                <a:cs typeface="Calibri"/>
                <a:sym typeface="Calibri"/>
              </a:rPr>
              <a:t>Access modifiers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381000" y="1464129"/>
            <a:ext cx="82296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E36C09"/>
              </a:buClr>
              <a:buSzPts val="3600"/>
              <a:buFont typeface="Calibri"/>
              <a:buNone/>
            </a:pPr>
            <a:r>
              <a:rPr b="1" i="0" lang="en-US" sz="3600" u="none" cap="none" strike="noStrike">
                <a:solidFill>
                  <a:srgbClr val="E36C09"/>
                </a:solidFill>
                <a:latin typeface="Calibri"/>
                <a:ea typeface="Calibri"/>
                <a:cs typeface="Calibri"/>
                <a:sym typeface="Calibri"/>
              </a:rPr>
              <a:t>Examples of Procedure Oriented Programming Language</a:t>
            </a:r>
            <a:endParaRPr b="1" i="0" sz="3600" u="none" cap="none" strike="noStrike">
              <a:solidFill>
                <a:srgbClr val="E36C09"/>
              </a:solidFill>
              <a:latin typeface="Calibri"/>
              <a:ea typeface="Calibri"/>
              <a:cs typeface="Calibri"/>
              <a:sym typeface="Calibri"/>
            </a:endParaRPr>
          </a:p>
        </p:txBody>
      </p:sp>
      <p:sp>
        <p:nvSpPr>
          <p:cNvPr id="134" name="Google Shape;134;p20"/>
          <p:cNvSpPr txBox="1"/>
          <p:nvPr/>
        </p:nvSpPr>
        <p:spPr>
          <a:xfrm>
            <a:off x="533400" y="3140531"/>
            <a:ext cx="7315200" cy="19811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COBOL</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FORTRAN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4"/>
          <p:cNvSpPr txBox="1"/>
          <p:nvPr/>
        </p:nvSpPr>
        <p:spPr>
          <a:xfrm>
            <a:off x="888642" y="1562369"/>
            <a:ext cx="6666890" cy="4708981"/>
          </a:xfrm>
          <a:prstGeom prst="rect">
            <a:avLst/>
          </a:prstGeom>
          <a:noFill/>
          <a:ln>
            <a:noFill/>
          </a:ln>
        </p:spPr>
        <p:txBody>
          <a:bodyPr anchorCtr="0" anchor="t" bIns="45700" lIns="91425" spcFirstLastPara="1" rIns="91425" wrap="square" tIns="45700">
            <a:spAutoFit/>
          </a:bodyPr>
          <a:lstStyle/>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Public class members declared under </a:t>
            </a:r>
            <a:r>
              <a:rPr b="1" lang="en-US" sz="1500">
                <a:solidFill>
                  <a:schemeClr val="dk1"/>
                </a:solidFill>
                <a:latin typeface="Calibri"/>
                <a:ea typeface="Calibri"/>
                <a:cs typeface="Calibri"/>
                <a:sym typeface="Calibri"/>
              </a:rPr>
              <a:t>public</a:t>
            </a:r>
            <a:r>
              <a:rPr lang="en-US" sz="1500">
                <a:solidFill>
                  <a:schemeClr val="dk1"/>
                </a:solidFill>
                <a:latin typeface="Calibri"/>
                <a:ea typeface="Calibri"/>
                <a:cs typeface="Calibri"/>
                <a:sym typeface="Calibri"/>
              </a:rPr>
              <a:t> will be available to everyone. </a:t>
            </a:r>
            <a:endParaRPr/>
          </a:p>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The data members and member functions can be accessed by other classes too. </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      Hence there are chances that they might change them. </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       (So the key members must not be declared public).</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class Student</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 public access modifier</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public:   </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int x;            // Data Member Declaration </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void display();   // Member Function decaration</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666" name="Google Shape;666;p74"/>
          <p:cNvSpPr txBox="1"/>
          <p:nvPr/>
        </p:nvSpPr>
        <p:spPr>
          <a:xfrm flipH="1">
            <a:off x="691112" y="1127706"/>
            <a:ext cx="12020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Public:</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5"/>
          <p:cNvSpPr txBox="1"/>
          <p:nvPr/>
        </p:nvSpPr>
        <p:spPr>
          <a:xfrm>
            <a:off x="695460" y="1130187"/>
            <a:ext cx="7045327" cy="489364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rgbClr val="FF0000"/>
                </a:solidFill>
                <a:latin typeface="Calibri"/>
                <a:ea typeface="Calibri"/>
                <a:cs typeface="Calibri"/>
                <a:sym typeface="Calibri"/>
              </a:rPr>
              <a:t>Private :</a:t>
            </a:r>
            <a:endParaRPr/>
          </a:p>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No one can access the class members which are declared </a:t>
            </a:r>
            <a:r>
              <a:rPr b="1" lang="en-US" sz="1500">
                <a:solidFill>
                  <a:schemeClr val="dk1"/>
                </a:solidFill>
                <a:latin typeface="Calibri"/>
                <a:ea typeface="Calibri"/>
                <a:cs typeface="Calibri"/>
                <a:sym typeface="Calibri"/>
              </a:rPr>
              <a:t>private</a:t>
            </a:r>
            <a:r>
              <a:rPr lang="en-US" sz="1500">
                <a:solidFill>
                  <a:schemeClr val="dk1"/>
                </a:solidFill>
                <a:latin typeface="Calibri"/>
                <a:ea typeface="Calibri"/>
                <a:cs typeface="Calibri"/>
                <a:sym typeface="Calibri"/>
              </a:rPr>
              <a:t>, outside that class. </a:t>
            </a:r>
            <a:endParaRPr/>
          </a:p>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When try to access the private members of a class, it will show a </a:t>
            </a:r>
            <a:r>
              <a:rPr b="1" lang="en-US" sz="1500">
                <a:solidFill>
                  <a:schemeClr val="dk1"/>
                </a:solidFill>
                <a:latin typeface="Calibri"/>
                <a:ea typeface="Calibri"/>
                <a:cs typeface="Calibri"/>
                <a:sym typeface="Calibri"/>
              </a:rPr>
              <a:t>compile time error</a:t>
            </a:r>
            <a:r>
              <a:rPr lang="en-US" sz="1500">
                <a:solidFill>
                  <a:schemeClr val="dk1"/>
                </a:solidFill>
                <a:latin typeface="Calibri"/>
                <a:ea typeface="Calibri"/>
                <a:cs typeface="Calibri"/>
                <a:sym typeface="Calibri"/>
              </a:rPr>
              <a:t>. </a:t>
            </a:r>
            <a:endParaRPr/>
          </a:p>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The default class variables and member functions are private.</a:t>
            </a:r>
            <a:endParaRPr/>
          </a:p>
          <a:p>
            <a:pPr indent="-119063" lvl="0" marL="214313" marR="0" rtl="0" algn="l">
              <a:lnSpc>
                <a:spcPct val="150000"/>
              </a:lnSpc>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500">
                <a:solidFill>
                  <a:srgbClr val="FF0000"/>
                </a:solidFill>
                <a:latin typeface="Calibri"/>
                <a:ea typeface="Calibri"/>
                <a:cs typeface="Calibri"/>
                <a:sym typeface="Calibri"/>
              </a:rPr>
              <a:t>Protected:</a:t>
            </a:r>
            <a:endParaRPr/>
          </a:p>
          <a:p>
            <a:pPr indent="-214313" lvl="0" marL="214313" marR="0" rtl="0" algn="l">
              <a:lnSpc>
                <a:spcPct val="15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it is similar to private, it makes class member inaccessible outside the class. </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     But they can be accessed by any subclass of that class.</a:t>
            </a:r>
            <a:endParaRPr/>
          </a:p>
          <a:p>
            <a:pPr indent="0" lvl="0" marL="0" marR="0" rtl="0" algn="l">
              <a:lnSpc>
                <a:spcPct val="150000"/>
              </a:lnSpc>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500">
                <a:solidFill>
                  <a:srgbClr val="FF0000"/>
                </a:solidFill>
                <a:latin typeface="Calibri"/>
                <a:ea typeface="Calibri"/>
                <a:cs typeface="Calibri"/>
                <a:sym typeface="Calibri"/>
              </a:rPr>
              <a:t> Example:</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class A is </a:t>
            </a:r>
            <a:r>
              <a:rPr b="1" lang="en-US" sz="1500">
                <a:solidFill>
                  <a:schemeClr val="dk1"/>
                </a:solidFill>
                <a:latin typeface="Calibri"/>
                <a:ea typeface="Calibri"/>
                <a:cs typeface="Calibri"/>
                <a:sym typeface="Calibri"/>
              </a:rPr>
              <a:t>inherited</a:t>
            </a:r>
            <a:r>
              <a:rPr lang="en-US" sz="1500">
                <a:solidFill>
                  <a:schemeClr val="dk1"/>
                </a:solidFill>
                <a:latin typeface="Calibri"/>
                <a:ea typeface="Calibri"/>
                <a:cs typeface="Calibri"/>
                <a:sym typeface="Calibri"/>
              </a:rPr>
              <a:t> by class B, then class B is subclass of class A. </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so class B can access the class A data members and member functions</a:t>
            </a:r>
            <a:endParaRPr/>
          </a:p>
          <a:p>
            <a:pPr indent="0" lvl="0" marL="0" marR="0" rtl="0" algn="l">
              <a:lnSpc>
                <a:spcPct val="150000"/>
              </a:lnSpc>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7" name="Google Shape;677;p76"/>
          <p:cNvSpPr txBox="1"/>
          <p:nvPr>
            <p:ph type="title"/>
          </p:nvPr>
        </p:nvSpPr>
        <p:spPr>
          <a:xfrm>
            <a:off x="1152525" y="1143000"/>
            <a:ext cx="6715125" cy="672704"/>
          </a:xfrm>
          <a:prstGeom prst="rect">
            <a:avLst/>
          </a:prstGeom>
          <a:noFill/>
          <a:ln>
            <a:noFill/>
          </a:ln>
        </p:spPr>
        <p:txBody>
          <a:bodyPr anchorCtr="0" anchor="b" bIns="34525" lIns="69050" spcFirstLastPara="1" rIns="69050" wrap="square" tIns="34525">
            <a:normAutofit fontScale="90000"/>
          </a:bodyPr>
          <a:lstStyle/>
          <a:p>
            <a:pPr indent="0" lvl="0" marL="0" rtl="0" algn="ctr">
              <a:spcBef>
                <a:spcPts val="0"/>
              </a:spcBef>
              <a:spcAft>
                <a:spcPts val="0"/>
              </a:spcAft>
              <a:buClr>
                <a:srgbClr val="FF0000"/>
              </a:buClr>
              <a:buSzPct val="100000"/>
              <a:buFont typeface="Calibri"/>
              <a:buNone/>
            </a:pPr>
            <a:r>
              <a:rPr lang="en-US">
                <a:solidFill>
                  <a:srgbClr val="FF0000"/>
                </a:solidFill>
              </a:rPr>
              <a:t>What is an object?</a:t>
            </a:r>
            <a:r>
              <a:rPr lang="en-US" sz="3000">
                <a:solidFill>
                  <a:srgbClr val="FF0000"/>
                </a:solidFill>
              </a:rPr>
              <a:t> </a:t>
            </a:r>
            <a:endParaRPr/>
          </a:p>
        </p:txBody>
      </p:sp>
      <p:sp>
        <p:nvSpPr>
          <p:cNvPr id="678" name="Google Shape;678;p76"/>
          <p:cNvSpPr/>
          <p:nvPr/>
        </p:nvSpPr>
        <p:spPr>
          <a:xfrm>
            <a:off x="1850231" y="2525316"/>
            <a:ext cx="1216679" cy="392898"/>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b="1" lang="en-US" sz="2100">
                <a:solidFill>
                  <a:schemeClr val="dk1"/>
                </a:solidFill>
                <a:latin typeface="Times New Roman"/>
                <a:ea typeface="Times New Roman"/>
                <a:cs typeface="Times New Roman"/>
                <a:sym typeface="Times New Roman"/>
              </a:rPr>
              <a:t>OBJECT</a:t>
            </a:r>
            <a:endParaRPr/>
          </a:p>
        </p:txBody>
      </p:sp>
      <p:sp>
        <p:nvSpPr>
          <p:cNvPr id="679" name="Google Shape;679;p76"/>
          <p:cNvSpPr/>
          <p:nvPr/>
        </p:nvSpPr>
        <p:spPr>
          <a:xfrm>
            <a:off x="1547814" y="2976563"/>
            <a:ext cx="1864519" cy="1876425"/>
          </a:xfrm>
          <a:prstGeom prst="ellipse">
            <a:avLst/>
          </a:prstGeom>
          <a:solidFill>
            <a:srgbClr val="FF99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680" name="Google Shape;680;p76"/>
          <p:cNvSpPr/>
          <p:nvPr/>
        </p:nvSpPr>
        <p:spPr>
          <a:xfrm>
            <a:off x="1793082" y="3411142"/>
            <a:ext cx="1426673" cy="1039229"/>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b="1" lang="en-US" sz="2100">
                <a:solidFill>
                  <a:schemeClr val="dk1"/>
                </a:solidFill>
                <a:latin typeface="Times New Roman"/>
                <a:ea typeface="Times New Roman"/>
                <a:cs typeface="Times New Roman"/>
                <a:sym typeface="Times New Roman"/>
              </a:rPr>
              <a:t>Operations</a:t>
            </a:r>
            <a:endParaRPr/>
          </a:p>
          <a:p>
            <a:pPr indent="0" lvl="0" marL="0" marR="0" rtl="0" algn="l">
              <a:spcBef>
                <a:spcPts val="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100">
                <a:solidFill>
                  <a:schemeClr val="dk1"/>
                </a:solidFill>
                <a:latin typeface="Times New Roman"/>
                <a:ea typeface="Times New Roman"/>
                <a:cs typeface="Times New Roman"/>
                <a:sym typeface="Times New Roman"/>
              </a:rPr>
              <a:t>     Data</a:t>
            </a:r>
            <a:endParaRPr/>
          </a:p>
        </p:txBody>
      </p:sp>
      <p:cxnSp>
        <p:nvCxnSpPr>
          <p:cNvPr id="681" name="Google Shape;681;p76"/>
          <p:cNvCxnSpPr/>
          <p:nvPr/>
        </p:nvCxnSpPr>
        <p:spPr>
          <a:xfrm flipH="1" rot="10800000">
            <a:off x="3143250" y="3257550"/>
            <a:ext cx="971550" cy="228600"/>
          </a:xfrm>
          <a:prstGeom prst="straightConnector1">
            <a:avLst/>
          </a:prstGeom>
          <a:noFill/>
          <a:ln cap="flat" cmpd="sng" w="12700">
            <a:solidFill>
              <a:schemeClr val="dk1"/>
            </a:solidFill>
            <a:prstDash val="solid"/>
            <a:round/>
            <a:headEnd len="sm" w="sm" type="none"/>
            <a:tailEnd len="sm" w="sm" type="none"/>
          </a:ln>
        </p:spPr>
      </p:cxnSp>
      <p:sp>
        <p:nvSpPr>
          <p:cNvPr id="682" name="Google Shape;682;p76"/>
          <p:cNvSpPr/>
          <p:nvPr/>
        </p:nvSpPr>
        <p:spPr>
          <a:xfrm>
            <a:off x="4105276" y="3074194"/>
            <a:ext cx="3296094" cy="1731726"/>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set of methods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(member functions)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internal state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(values of private data members)</a:t>
            </a:r>
            <a:endParaRPr/>
          </a:p>
        </p:txBody>
      </p:sp>
      <p:cxnSp>
        <p:nvCxnSpPr>
          <p:cNvPr id="683" name="Google Shape;683;p76"/>
          <p:cNvCxnSpPr/>
          <p:nvPr/>
        </p:nvCxnSpPr>
        <p:spPr>
          <a:xfrm>
            <a:off x="3143250" y="4343400"/>
            <a:ext cx="914400" cy="0"/>
          </a:xfrm>
          <a:prstGeom prst="straightConnector1">
            <a:avLst/>
          </a:prstGeom>
          <a:noFill/>
          <a:ln cap="flat" cmpd="sng" w="12700">
            <a:solidFill>
              <a:schemeClr val="dk1"/>
            </a:solidFill>
            <a:prstDash val="solid"/>
            <a:round/>
            <a:headEnd len="sm" w="sm" type="none"/>
            <a:tailEnd len="sm" w="sm" type="none"/>
          </a:ln>
        </p:spPr>
      </p:cxnSp>
      <p:cxnSp>
        <p:nvCxnSpPr>
          <p:cNvPr id="684" name="Google Shape;684;p76"/>
          <p:cNvCxnSpPr/>
          <p:nvPr/>
        </p:nvCxnSpPr>
        <p:spPr>
          <a:xfrm>
            <a:off x="1543050" y="3943350"/>
            <a:ext cx="1885950"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7"/>
          <p:cNvSpPr txBox="1"/>
          <p:nvPr/>
        </p:nvSpPr>
        <p:spPr>
          <a:xfrm>
            <a:off x="616227" y="1241097"/>
            <a:ext cx="7718267" cy="459600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00">
                <a:solidFill>
                  <a:srgbClr val="FF0000"/>
                </a:solidFill>
                <a:latin typeface="Calibri"/>
                <a:ea typeface="Calibri"/>
                <a:cs typeface="Calibri"/>
                <a:sym typeface="Calibri"/>
              </a:rPr>
              <a:t>Object:</a:t>
            </a:r>
            <a:endParaRPr/>
          </a:p>
          <a:p>
            <a:pPr indent="-214313" lvl="0" marL="214313"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Objects are instances of class, which holds the data variables declared in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class and  the member functions work on these class objects.</a:t>
            </a:r>
            <a:endParaRPr/>
          </a:p>
          <a:p>
            <a:pPr indent="-214313" lvl="0" marL="214313"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Each object has different data variables. </a:t>
            </a:r>
            <a:endParaRPr/>
          </a:p>
          <a:p>
            <a:pPr indent="-214313" lvl="0" marL="214313"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Objects are initialized using special class functions called </a:t>
            </a:r>
            <a:r>
              <a:rPr b="1" lang="en-US" sz="1800">
                <a:solidFill>
                  <a:schemeClr val="dk1"/>
                </a:solidFill>
                <a:latin typeface="Calibri"/>
                <a:ea typeface="Calibri"/>
                <a:cs typeface="Calibri"/>
                <a:sym typeface="Calibri"/>
              </a:rPr>
              <a:t>Constructors</a:t>
            </a:r>
            <a:r>
              <a:rPr lang="en-US" sz="1800">
                <a:solidFill>
                  <a:schemeClr val="dk1"/>
                </a:solidFill>
                <a:latin typeface="Calibri"/>
                <a:ea typeface="Calibri"/>
                <a:cs typeface="Calibri"/>
                <a:sym typeface="Calibri"/>
              </a:rPr>
              <a:t>.</a:t>
            </a:r>
            <a:endParaRPr/>
          </a:p>
          <a:p>
            <a:pPr indent="-214313" lvl="0" marL="214313"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Destructor</a:t>
            </a:r>
            <a:r>
              <a:rPr lang="en-US" sz="1800">
                <a:solidFill>
                  <a:schemeClr val="dk1"/>
                </a:solidFill>
                <a:latin typeface="Calibri"/>
                <a:ea typeface="Calibri"/>
                <a:cs typeface="Calibri"/>
                <a:sym typeface="Calibri"/>
              </a:rPr>
              <a:t> is special class member function,  to release the memory reserved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by the object.</a:t>
            </a:r>
            <a:endParaRPr/>
          </a:p>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800">
                <a:solidFill>
                  <a:srgbClr val="FF0000"/>
                </a:solidFill>
                <a:latin typeface="Calibri"/>
                <a:ea typeface="Calibri"/>
                <a:cs typeface="Calibri"/>
                <a:sym typeface="Calibri"/>
              </a:rPr>
              <a:t>Syntax of creating object :</a:t>
            </a:r>
            <a:endParaRPr/>
          </a:p>
          <a:p>
            <a:pPr indent="0" lvl="0" marL="0" marR="0" rtl="0" algn="l">
              <a:lnSpc>
                <a:spcPct val="150000"/>
              </a:lnSpc>
              <a:spcBef>
                <a:spcPts val="0"/>
              </a:spcBef>
              <a:spcAft>
                <a:spcPts val="0"/>
              </a:spcAft>
              <a:buNone/>
            </a:pPr>
            <a:r>
              <a:rPr i="1" lang="en-US" sz="1800">
                <a:solidFill>
                  <a:schemeClr val="dk1"/>
                </a:solidFill>
                <a:latin typeface="Calibri"/>
                <a:ea typeface="Calibri"/>
                <a:cs typeface="Calibri"/>
                <a:sym typeface="Calibri"/>
              </a:rPr>
              <a:t>Class_name object_name;</a:t>
            </a:r>
            <a:endParaRPr/>
          </a:p>
          <a:p>
            <a:pPr indent="0" lvl="0" marL="0" marR="0" rtl="0" algn="l">
              <a:lnSpc>
                <a:spcPct val="150000"/>
              </a:lnSpc>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5" name="Google Shape;695;p78"/>
          <p:cNvSpPr/>
          <p:nvPr/>
        </p:nvSpPr>
        <p:spPr>
          <a:xfrm>
            <a:off x="1485900" y="1885950"/>
            <a:ext cx="2971800" cy="3600450"/>
          </a:xfrm>
          <a:prstGeom prst="rect">
            <a:avLst/>
          </a:prstGeom>
          <a:solidFill>
            <a:srgbClr val="D5E3FF"/>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class Rectangle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private: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width;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length;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public:</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void set(int w, int l);</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area();</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a:t>
            </a:r>
            <a:endParaRPr/>
          </a:p>
        </p:txBody>
      </p:sp>
      <p:sp>
        <p:nvSpPr>
          <p:cNvPr id="696" name="Google Shape;696;p78"/>
          <p:cNvSpPr txBox="1"/>
          <p:nvPr>
            <p:ph type="title"/>
          </p:nvPr>
        </p:nvSpPr>
        <p:spPr>
          <a:xfrm>
            <a:off x="1428750" y="1120378"/>
            <a:ext cx="6172200" cy="47982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sz="3000">
                <a:solidFill>
                  <a:srgbClr val="FF0000"/>
                </a:solidFill>
              </a:rPr>
              <a:t>Declaration of an Object</a:t>
            </a:r>
            <a:endParaRPr/>
          </a:p>
        </p:txBody>
      </p:sp>
      <p:sp>
        <p:nvSpPr>
          <p:cNvPr id="697" name="Google Shape;697;p78"/>
          <p:cNvSpPr/>
          <p:nvPr/>
        </p:nvSpPr>
        <p:spPr>
          <a:xfrm>
            <a:off x="4743450" y="2000250"/>
            <a:ext cx="2914650" cy="3371850"/>
          </a:xfrm>
          <a:prstGeom prst="rect">
            <a:avLst/>
          </a:prstGeom>
          <a:solidFill>
            <a:srgbClr val="FFCCCC"/>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750"/>
              <a:buFont typeface="Arial"/>
              <a:buNone/>
            </a:pPr>
            <a:r>
              <a:t/>
            </a:r>
            <a:endParaRPr sz="750">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main()</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Rectangle r1;</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Rectangle r2;</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r1.set(5, 8); </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cout&lt;&lt;r1.area()&lt;&lt;endl;</a:t>
            </a:r>
            <a:endParaRPr/>
          </a:p>
          <a:p>
            <a:pPr indent="-342900" lvl="0" marL="342900" marR="0" rtl="0" algn="l">
              <a:lnSpc>
                <a:spcPct val="80000"/>
              </a:lnSpc>
              <a:spcBef>
                <a:spcPts val="36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r2.set(8,10);</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cout&lt;&lt;r2.area()&lt;&lt;endl;</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3" name="Google Shape;703;p79"/>
          <p:cNvSpPr txBox="1"/>
          <p:nvPr>
            <p:ph type="title"/>
          </p:nvPr>
        </p:nvSpPr>
        <p:spPr>
          <a:xfrm>
            <a:off x="495837" y="942975"/>
            <a:ext cx="6858000" cy="5143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Another Example</a:t>
            </a:r>
            <a:endParaRPr/>
          </a:p>
        </p:txBody>
      </p:sp>
      <p:sp>
        <p:nvSpPr>
          <p:cNvPr id="704" name="Google Shape;704;p79"/>
          <p:cNvSpPr txBox="1"/>
          <p:nvPr>
            <p:ph idx="1" type="body"/>
          </p:nvPr>
        </p:nvSpPr>
        <p:spPr>
          <a:xfrm>
            <a:off x="1485900" y="1485900"/>
            <a:ext cx="2800350" cy="3028950"/>
          </a:xfrm>
          <a:prstGeom prst="rect">
            <a:avLst/>
          </a:prstGeom>
          <a:solidFill>
            <a:schemeClr val="accent1"/>
          </a:solid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500"/>
              <a:buFont typeface="Calibri"/>
              <a:buNone/>
            </a:pPr>
            <a:r>
              <a:t/>
            </a:r>
            <a:endParaRPr sz="150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#include &lt;iostream.h&gt;</a:t>
            </a:r>
            <a:endParaRPr/>
          </a:p>
          <a:p>
            <a:pPr indent="-342900" lvl="0" marL="342900" rtl="0" algn="l">
              <a:lnSpc>
                <a:spcPct val="90000"/>
              </a:lnSpc>
              <a:spcBef>
                <a:spcPts val="0"/>
              </a:spcBef>
              <a:spcAft>
                <a:spcPts val="0"/>
              </a:spcAft>
              <a:buClr>
                <a:schemeClr val="dk1"/>
              </a:buClr>
              <a:buSzPts val="1500"/>
              <a:buFont typeface="Calibri"/>
              <a:buNone/>
            </a:pPr>
            <a:r>
              <a:t/>
            </a:r>
            <a:endParaRPr sz="150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class circle</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private:</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double radius;</a:t>
            </a:r>
            <a:endParaRPr/>
          </a:p>
          <a:p>
            <a:pPr indent="-342900" lvl="0" marL="342900" rtl="0" algn="l">
              <a:lnSpc>
                <a:spcPct val="90000"/>
              </a:lnSpc>
              <a:spcBef>
                <a:spcPts val="0"/>
              </a:spcBef>
              <a:spcAft>
                <a:spcPts val="0"/>
              </a:spcAft>
              <a:buClr>
                <a:schemeClr val="dk1"/>
              </a:buClr>
              <a:buSzPts val="1500"/>
              <a:buFont typeface="Calibri"/>
              <a:buNone/>
            </a:pPr>
            <a:r>
              <a:t/>
            </a:r>
            <a:endParaRPr sz="150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public:</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void store(double);</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double area(void);</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void display(void);</a:t>
            </a:r>
            <a:endParaRPr/>
          </a:p>
          <a:p>
            <a:pPr indent="-342900" lvl="0" marL="342900" rtl="0" algn="l">
              <a:lnSpc>
                <a:spcPct val="90000"/>
              </a:lnSpc>
              <a:spcBef>
                <a:spcPts val="0"/>
              </a:spcBef>
              <a:spcAft>
                <a:spcPts val="0"/>
              </a:spcAft>
              <a:buClr>
                <a:schemeClr val="dk1"/>
              </a:buClr>
              <a:buSzPts val="1500"/>
              <a:buFont typeface="Calibri"/>
              <a:buNone/>
            </a:pPr>
            <a:r>
              <a:t/>
            </a:r>
            <a:endParaRPr sz="150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a:t>
            </a:r>
            <a:endParaRPr/>
          </a:p>
        </p:txBody>
      </p:sp>
      <p:sp>
        <p:nvSpPr>
          <p:cNvPr id="705" name="Google Shape;705;p79"/>
          <p:cNvSpPr/>
          <p:nvPr/>
        </p:nvSpPr>
        <p:spPr>
          <a:xfrm>
            <a:off x="4457700" y="1485900"/>
            <a:ext cx="3314700" cy="3086100"/>
          </a:xfrm>
          <a:prstGeom prst="rect">
            <a:avLst/>
          </a:prstGeom>
          <a:solidFill>
            <a:srgbClr val="FFFF99"/>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500"/>
              <a:buFont typeface="Arial"/>
              <a:buNone/>
            </a:pPr>
            <a:r>
              <a:t/>
            </a:r>
            <a:endParaRPr sz="1500">
              <a:solidFill>
                <a:schemeClr val="accent2"/>
              </a:solidFill>
              <a:latin typeface="Times New Roman"/>
              <a:ea typeface="Times New Roman"/>
              <a:cs typeface="Times New Roman"/>
              <a:sym typeface="Times New Roman"/>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 member function definitions</a:t>
            </a:r>
            <a:endParaRPr/>
          </a:p>
          <a:p>
            <a:pPr indent="-285750" lvl="1" marL="742950" marR="0" rtl="0" algn="l">
              <a:lnSpc>
                <a:spcPct val="80000"/>
              </a:lnSpc>
              <a:spcBef>
                <a:spcPts val="0"/>
              </a:spcBef>
              <a:spcAft>
                <a:spcPts val="0"/>
              </a:spcAft>
              <a:buClr>
                <a:schemeClr val="dk1"/>
              </a:buClr>
              <a:buSzPts val="1500"/>
              <a:buFont typeface="Courier New"/>
              <a:buNone/>
            </a:pPr>
            <a:r>
              <a:t/>
            </a:r>
            <a:endParaRPr b="0" i="0" sz="1500" u="none" cap="none" strike="noStrike">
              <a:solidFill>
                <a:schemeClr val="accent2"/>
              </a:solidFill>
              <a:latin typeface="Times New Roman"/>
              <a:ea typeface="Times New Roman"/>
              <a:cs typeface="Times New Roman"/>
              <a:sym typeface="Times New Roman"/>
            </a:endParaRPr>
          </a:p>
          <a:p>
            <a:pPr indent="-285750" lvl="1" marL="742950" marR="0" rtl="0" algn="l">
              <a:lnSpc>
                <a:spcPct val="80000"/>
              </a:lnSpc>
              <a:spcBef>
                <a:spcPts val="0"/>
              </a:spcBef>
              <a:spcAft>
                <a:spcPts val="0"/>
              </a:spcAft>
              <a:buClr>
                <a:schemeClr val="accent2"/>
              </a:buClr>
              <a:buSzPts val="1500"/>
              <a:buFont typeface="Courier New"/>
              <a:buNone/>
            </a:pPr>
            <a:r>
              <a:rPr b="1" i="0" lang="en-US" sz="1500" u="none" cap="none" strike="noStrike">
                <a:solidFill>
                  <a:schemeClr val="accent2"/>
                </a:solidFill>
                <a:latin typeface="Times New Roman"/>
                <a:ea typeface="Times New Roman"/>
                <a:cs typeface="Times New Roman"/>
                <a:sym typeface="Times New Roman"/>
              </a:rPr>
              <a:t>void circle::store(double r)</a:t>
            </a:r>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a:t>
            </a:r>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    radius = r;</a:t>
            </a:r>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a:t>
            </a:r>
            <a:endParaRPr/>
          </a:p>
          <a:p>
            <a:pPr indent="-285750" lvl="1" marL="742950" marR="0" rtl="0" algn="l">
              <a:lnSpc>
                <a:spcPct val="80000"/>
              </a:lnSpc>
              <a:spcBef>
                <a:spcPts val="0"/>
              </a:spcBef>
              <a:spcAft>
                <a:spcPts val="0"/>
              </a:spcAft>
              <a:buClr>
                <a:schemeClr val="dk1"/>
              </a:buClr>
              <a:buSzPts val="750"/>
              <a:buFont typeface="Courier New"/>
              <a:buNone/>
            </a:pPr>
            <a:r>
              <a:t/>
            </a:r>
            <a:endParaRPr b="0" i="0" sz="750" u="none" cap="none" strike="noStrike">
              <a:solidFill>
                <a:schemeClr val="accent2"/>
              </a:solidFill>
              <a:latin typeface="Times New Roman"/>
              <a:ea typeface="Times New Roman"/>
              <a:cs typeface="Times New Roman"/>
              <a:sym typeface="Times New Roman"/>
            </a:endParaRPr>
          </a:p>
          <a:p>
            <a:pPr indent="-285750" lvl="1" marL="742950" marR="0" rtl="0" algn="l">
              <a:lnSpc>
                <a:spcPct val="80000"/>
              </a:lnSpc>
              <a:spcBef>
                <a:spcPts val="0"/>
              </a:spcBef>
              <a:spcAft>
                <a:spcPts val="0"/>
              </a:spcAft>
              <a:buClr>
                <a:schemeClr val="accent2"/>
              </a:buClr>
              <a:buSzPts val="1500"/>
              <a:buFont typeface="Courier New"/>
              <a:buNone/>
            </a:pPr>
            <a:r>
              <a:rPr b="1" i="0" lang="en-US" sz="1500" u="none" cap="none" strike="noStrike">
                <a:solidFill>
                  <a:schemeClr val="accent2"/>
                </a:solidFill>
                <a:latin typeface="Times New Roman"/>
                <a:ea typeface="Times New Roman"/>
                <a:cs typeface="Times New Roman"/>
                <a:sym typeface="Times New Roman"/>
              </a:rPr>
              <a:t>double circle::area(void)</a:t>
            </a:r>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a:t>
            </a:r>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    return 3.14*radius*radius;</a:t>
            </a:r>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a:t>
            </a:r>
            <a:endParaRPr/>
          </a:p>
          <a:p>
            <a:pPr indent="-285750" lvl="1" marL="742950" marR="0" rtl="0" algn="l">
              <a:lnSpc>
                <a:spcPct val="80000"/>
              </a:lnSpc>
              <a:spcBef>
                <a:spcPts val="0"/>
              </a:spcBef>
              <a:spcAft>
                <a:spcPts val="0"/>
              </a:spcAft>
              <a:buClr>
                <a:schemeClr val="dk1"/>
              </a:buClr>
              <a:buSzPts val="750"/>
              <a:buFont typeface="Courier New"/>
              <a:buNone/>
            </a:pPr>
            <a:r>
              <a:t/>
            </a:r>
            <a:endParaRPr b="0" i="0" sz="750" u="none" cap="none" strike="noStrike">
              <a:solidFill>
                <a:schemeClr val="accent2"/>
              </a:solidFill>
              <a:latin typeface="Times New Roman"/>
              <a:ea typeface="Times New Roman"/>
              <a:cs typeface="Times New Roman"/>
              <a:sym typeface="Times New Roman"/>
            </a:endParaRPr>
          </a:p>
          <a:p>
            <a:pPr indent="-285750" lvl="1" marL="742950" marR="0" rtl="0" algn="l">
              <a:lnSpc>
                <a:spcPct val="80000"/>
              </a:lnSpc>
              <a:spcBef>
                <a:spcPts val="0"/>
              </a:spcBef>
              <a:spcAft>
                <a:spcPts val="0"/>
              </a:spcAft>
              <a:buClr>
                <a:schemeClr val="accent2"/>
              </a:buClr>
              <a:buSzPts val="1500"/>
              <a:buFont typeface="Courier New"/>
              <a:buNone/>
            </a:pPr>
            <a:r>
              <a:rPr b="1" i="0" lang="en-US" sz="1500" u="none" cap="none" strike="noStrike">
                <a:solidFill>
                  <a:schemeClr val="accent2"/>
                </a:solidFill>
                <a:latin typeface="Times New Roman"/>
                <a:ea typeface="Times New Roman"/>
                <a:cs typeface="Times New Roman"/>
                <a:sym typeface="Times New Roman"/>
              </a:rPr>
              <a:t>void circle::display(void)</a:t>
            </a:r>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a:t>
            </a:r>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    cout &lt;&lt; “r = “ &lt;&lt; radius &lt;&lt; endl;</a:t>
            </a:r>
            <a:endParaRPr/>
          </a:p>
          <a:p>
            <a:pPr indent="-285750" lvl="1" marL="742950" marR="0" rtl="0" algn="l">
              <a:lnSpc>
                <a:spcPct val="80000"/>
              </a:lnSpc>
              <a:spcBef>
                <a:spcPts val="0"/>
              </a:spcBef>
              <a:spcAft>
                <a:spcPts val="0"/>
              </a:spcAft>
              <a:buClr>
                <a:schemeClr val="accent2"/>
              </a:buClr>
              <a:buSzPts val="1500"/>
              <a:buFont typeface="Courier New"/>
              <a:buNone/>
            </a:pPr>
            <a:r>
              <a:rPr b="0" i="0" lang="en-US" sz="1500" u="none" cap="none" strike="noStrike">
                <a:solidFill>
                  <a:schemeClr val="accent2"/>
                </a:solidFill>
                <a:latin typeface="Times New Roman"/>
                <a:ea typeface="Times New Roman"/>
                <a:cs typeface="Times New Roman"/>
                <a:sym typeface="Times New Roman"/>
              </a:rPr>
              <a:t>}</a:t>
            </a:r>
            <a:endParaRPr/>
          </a:p>
        </p:txBody>
      </p:sp>
      <p:sp>
        <p:nvSpPr>
          <p:cNvPr id="706" name="Google Shape;706;p79"/>
          <p:cNvSpPr/>
          <p:nvPr/>
        </p:nvSpPr>
        <p:spPr>
          <a:xfrm>
            <a:off x="1543050" y="4572000"/>
            <a:ext cx="6115050" cy="1428750"/>
          </a:xfrm>
          <a:prstGeom prst="rect">
            <a:avLst/>
          </a:prstGeom>
          <a:solidFill>
            <a:srgbClr val="FFCC99"/>
          </a:solid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chemeClr val="dk1"/>
              </a:buClr>
              <a:buSzPts val="1500"/>
              <a:buFont typeface="Courier New"/>
              <a:buNone/>
            </a:pPr>
            <a:r>
              <a:rPr b="0" i="0" lang="en-US" sz="1500" u="none" cap="none" strike="noStrike">
                <a:solidFill>
                  <a:schemeClr val="dk1"/>
                </a:solidFill>
                <a:latin typeface="Times New Roman"/>
                <a:ea typeface="Times New Roman"/>
                <a:cs typeface="Times New Roman"/>
                <a:sym typeface="Times New Roman"/>
              </a:rPr>
              <a:t>int main(void) {</a:t>
            </a:r>
            <a:endParaRPr/>
          </a:p>
          <a:p>
            <a:pPr indent="-285750" lvl="1" marL="742950" marR="0" rtl="0" algn="l">
              <a:spcBef>
                <a:spcPts val="0"/>
              </a:spcBef>
              <a:spcAft>
                <a:spcPts val="0"/>
              </a:spcAft>
              <a:buClr>
                <a:schemeClr val="dk1"/>
              </a:buClr>
              <a:buSzPts val="1500"/>
              <a:buFont typeface="Courier New"/>
              <a:buNone/>
            </a:pPr>
            <a:r>
              <a:rPr b="0" i="0" lang="en-US" sz="1500" u="none" cap="none" strike="noStrike">
                <a:solidFill>
                  <a:schemeClr val="dk1"/>
                </a:solidFill>
                <a:latin typeface="Times New Roman"/>
                <a:ea typeface="Times New Roman"/>
                <a:cs typeface="Times New Roman"/>
                <a:sym typeface="Times New Roman"/>
              </a:rPr>
              <a:t>    circle c;   // an object of circle class</a:t>
            </a:r>
            <a:endParaRPr/>
          </a:p>
          <a:p>
            <a:pPr indent="-285750" lvl="1" marL="742950" marR="0" rtl="0" algn="l">
              <a:spcBef>
                <a:spcPts val="0"/>
              </a:spcBef>
              <a:spcAft>
                <a:spcPts val="0"/>
              </a:spcAft>
              <a:buClr>
                <a:schemeClr val="dk1"/>
              </a:buClr>
              <a:buSzPts val="1500"/>
              <a:buFont typeface="Courier New"/>
              <a:buNone/>
            </a:pPr>
            <a:r>
              <a:rPr b="0" i="0" lang="en-US" sz="1500" u="none" cap="none" strike="noStrike">
                <a:solidFill>
                  <a:schemeClr val="dk1"/>
                </a:solidFill>
                <a:latin typeface="Times New Roman"/>
                <a:ea typeface="Times New Roman"/>
                <a:cs typeface="Times New Roman"/>
                <a:sym typeface="Times New Roman"/>
              </a:rPr>
              <a:t>    c.store(5.0);</a:t>
            </a:r>
            <a:endParaRPr/>
          </a:p>
          <a:p>
            <a:pPr indent="-285750" lvl="1" marL="742950" marR="0" rtl="0" algn="l">
              <a:spcBef>
                <a:spcPts val="0"/>
              </a:spcBef>
              <a:spcAft>
                <a:spcPts val="0"/>
              </a:spcAft>
              <a:buClr>
                <a:schemeClr val="dk1"/>
              </a:buClr>
              <a:buSzPts val="1500"/>
              <a:buFont typeface="Courier New"/>
              <a:buNone/>
            </a:pPr>
            <a:r>
              <a:rPr b="0" i="0" lang="en-US" sz="1500" u="none" cap="none" strike="noStrike">
                <a:solidFill>
                  <a:schemeClr val="dk1"/>
                </a:solidFill>
                <a:latin typeface="Times New Roman"/>
                <a:ea typeface="Times New Roman"/>
                <a:cs typeface="Times New Roman"/>
                <a:sym typeface="Times New Roman"/>
              </a:rPr>
              <a:t>    cout &lt;&lt; "The area of circle c is " &lt;&lt; c.area() &lt;&lt; endl;</a:t>
            </a:r>
            <a:endParaRPr/>
          </a:p>
          <a:p>
            <a:pPr indent="-285750" lvl="1" marL="742950" marR="0" rtl="0" algn="l">
              <a:spcBef>
                <a:spcPts val="0"/>
              </a:spcBef>
              <a:spcAft>
                <a:spcPts val="0"/>
              </a:spcAft>
              <a:buClr>
                <a:schemeClr val="dk1"/>
              </a:buClr>
              <a:buSzPts val="1500"/>
              <a:buFont typeface="Courier New"/>
              <a:buNone/>
            </a:pPr>
            <a:r>
              <a:rPr b="0" i="0" lang="en-US" sz="1500" u="none" cap="none" strike="noStrike">
                <a:solidFill>
                  <a:schemeClr val="dk1"/>
                </a:solidFill>
                <a:latin typeface="Times New Roman"/>
                <a:ea typeface="Times New Roman"/>
                <a:cs typeface="Times New Roman"/>
                <a:sym typeface="Times New Roman"/>
              </a:rPr>
              <a:t>    c.display();</a:t>
            </a:r>
            <a:endParaRPr/>
          </a:p>
          <a:p>
            <a:pPr indent="-285750" lvl="1" marL="742950" marR="0" rtl="0" algn="l">
              <a:spcBef>
                <a:spcPts val="0"/>
              </a:spcBef>
              <a:spcAft>
                <a:spcPts val="0"/>
              </a:spcAft>
              <a:buClr>
                <a:schemeClr val="dk1"/>
              </a:buClr>
              <a:buSzPts val="1500"/>
              <a:buFont typeface="Courier New"/>
              <a:buNone/>
            </a:pPr>
            <a:r>
              <a:rPr b="0" i="0" lang="en-US" sz="15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2" name="Google Shape;712;p80"/>
          <p:cNvSpPr/>
          <p:nvPr/>
        </p:nvSpPr>
        <p:spPr>
          <a:xfrm>
            <a:off x="1485900" y="1885950"/>
            <a:ext cx="2971800" cy="3600450"/>
          </a:xfrm>
          <a:prstGeom prst="rect">
            <a:avLst/>
          </a:prstGeom>
          <a:solidFill>
            <a:srgbClr val="D5E3FF"/>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class Rectangle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private: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width;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length;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public:</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void set(int w, int l);</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area();</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a:t>
            </a:r>
            <a:endParaRPr/>
          </a:p>
        </p:txBody>
      </p:sp>
      <p:sp>
        <p:nvSpPr>
          <p:cNvPr id="713" name="Google Shape;713;p80"/>
          <p:cNvSpPr txBox="1"/>
          <p:nvPr>
            <p:ph type="title"/>
          </p:nvPr>
        </p:nvSpPr>
        <p:spPr>
          <a:xfrm>
            <a:off x="1428750" y="1085851"/>
            <a:ext cx="6172200" cy="47982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sz="3000">
                <a:solidFill>
                  <a:srgbClr val="FF0000"/>
                </a:solidFill>
              </a:rPr>
              <a:t>Declaration of an Object</a:t>
            </a:r>
            <a:endParaRPr/>
          </a:p>
        </p:txBody>
      </p:sp>
      <p:sp>
        <p:nvSpPr>
          <p:cNvPr id="714" name="Google Shape;714;p80"/>
          <p:cNvSpPr/>
          <p:nvPr/>
        </p:nvSpPr>
        <p:spPr>
          <a:xfrm>
            <a:off x="4629150" y="2286000"/>
            <a:ext cx="2914650" cy="1714500"/>
          </a:xfrm>
          <a:prstGeom prst="rect">
            <a:avLst/>
          </a:prstGeom>
          <a:solidFill>
            <a:srgbClr val="FFCCCC"/>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600"/>
              <a:buFont typeface="Arial"/>
              <a:buNone/>
            </a:pPr>
            <a:r>
              <a:t/>
            </a:r>
            <a:endParaRPr sz="600">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main()</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Rectangle r1;</a:t>
            </a:r>
            <a:endParaRPr/>
          </a:p>
          <a:p>
            <a:pPr indent="-342900" lvl="0" marL="342900" marR="0" rtl="0" algn="l">
              <a:lnSpc>
                <a:spcPct val="80000"/>
              </a:lnSpc>
              <a:spcBef>
                <a:spcPts val="180"/>
              </a:spcBef>
              <a:spcAft>
                <a:spcPts val="0"/>
              </a:spcAft>
              <a:buClr>
                <a:schemeClr val="dk1"/>
              </a:buClr>
              <a:buSzPts val="900"/>
              <a:buFont typeface="Arial"/>
              <a:buNone/>
            </a:pPr>
            <a:r>
              <a:rPr lang="en-US" sz="900">
                <a:solidFill>
                  <a:schemeClr val="dk1"/>
                </a:solidFill>
                <a:latin typeface="Arial"/>
                <a:ea typeface="Arial"/>
                <a:cs typeface="Arial"/>
                <a:sym typeface="Arial"/>
              </a:rPr>
              <a:t>	</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r1.set(5, 8); </a:t>
            </a:r>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p:txBody>
      </p:sp>
      <p:sp>
        <p:nvSpPr>
          <p:cNvPr id="715" name="Google Shape;715;p80"/>
          <p:cNvSpPr txBox="1"/>
          <p:nvPr/>
        </p:nvSpPr>
        <p:spPr>
          <a:xfrm>
            <a:off x="4686300" y="1828800"/>
            <a:ext cx="1852045"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r1 is statically allocated</a:t>
            </a:r>
            <a:endParaRPr/>
          </a:p>
        </p:txBody>
      </p:sp>
      <p:sp>
        <p:nvSpPr>
          <p:cNvPr id="716" name="Google Shape;716;p80"/>
          <p:cNvSpPr/>
          <p:nvPr/>
        </p:nvSpPr>
        <p:spPr>
          <a:xfrm>
            <a:off x="5543550" y="4514850"/>
            <a:ext cx="1028700" cy="5715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width</a:t>
            </a:r>
            <a:endParaRPr/>
          </a:p>
          <a:p>
            <a:pPr indent="0" lvl="0" marL="0" marR="0" rtl="0" algn="l">
              <a:spcBef>
                <a:spcPts val="0"/>
              </a:spcBef>
              <a:spcAft>
                <a:spcPts val="0"/>
              </a:spcAft>
              <a:buNone/>
            </a:pPr>
            <a:r>
              <a:rPr b="1" lang="en-US" sz="1350">
                <a:solidFill>
                  <a:schemeClr val="dk1"/>
                </a:solidFill>
                <a:latin typeface="Calibri"/>
                <a:ea typeface="Calibri"/>
                <a:cs typeface="Calibri"/>
                <a:sym typeface="Calibri"/>
              </a:rPr>
              <a:t>length</a:t>
            </a:r>
            <a:endParaRPr/>
          </a:p>
        </p:txBody>
      </p:sp>
      <p:sp>
        <p:nvSpPr>
          <p:cNvPr id="717" name="Google Shape;717;p80"/>
          <p:cNvSpPr txBox="1"/>
          <p:nvPr/>
        </p:nvSpPr>
        <p:spPr>
          <a:xfrm>
            <a:off x="5143500" y="4400550"/>
            <a:ext cx="333746"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r1</a:t>
            </a:r>
            <a:endParaRPr/>
          </a:p>
        </p:txBody>
      </p:sp>
      <p:sp>
        <p:nvSpPr>
          <p:cNvPr id="718" name="Google Shape;718;p80"/>
          <p:cNvSpPr/>
          <p:nvPr/>
        </p:nvSpPr>
        <p:spPr>
          <a:xfrm>
            <a:off x="4686300" y="3028950"/>
            <a:ext cx="228600" cy="171450"/>
          </a:xfrm>
          <a:prstGeom prst="rightArrow">
            <a:avLst>
              <a:gd fmla="val 50000" name="adj1"/>
              <a:gd fmla="val 33333"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nvGrpSpPr>
          <p:cNvPr id="719" name="Google Shape;719;p80"/>
          <p:cNvGrpSpPr/>
          <p:nvPr/>
        </p:nvGrpSpPr>
        <p:grpSpPr>
          <a:xfrm>
            <a:off x="4686300" y="2971800"/>
            <a:ext cx="285750" cy="628650"/>
            <a:chOff x="2928" y="1776"/>
            <a:chExt cx="240" cy="528"/>
          </a:xfrm>
        </p:grpSpPr>
        <p:sp>
          <p:nvSpPr>
            <p:cNvPr id="720" name="Google Shape;720;p80"/>
            <p:cNvSpPr/>
            <p:nvPr/>
          </p:nvSpPr>
          <p:spPr>
            <a:xfrm>
              <a:off x="2976" y="2160"/>
              <a:ext cx="192" cy="144"/>
            </a:xfrm>
            <a:prstGeom prst="rightArrow">
              <a:avLst>
                <a:gd fmla="val 50000" name="adj1"/>
                <a:gd fmla="val 33333"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721" name="Google Shape;721;p80"/>
            <p:cNvSpPr/>
            <p:nvPr/>
          </p:nvSpPr>
          <p:spPr>
            <a:xfrm>
              <a:off x="2928" y="1776"/>
              <a:ext cx="240" cy="240"/>
            </a:xfrm>
            <a:prstGeom prst="rect">
              <a:avLst/>
            </a:prstGeom>
            <a:solidFill>
              <a:srgbClr val="FF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722" name="Google Shape;722;p80"/>
          <p:cNvSpPr/>
          <p:nvPr/>
        </p:nvSpPr>
        <p:spPr>
          <a:xfrm>
            <a:off x="5543550" y="4514850"/>
            <a:ext cx="1028700" cy="5715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width = 5</a:t>
            </a:r>
            <a:endParaRPr/>
          </a:p>
          <a:p>
            <a:pPr indent="0" lvl="0" marL="0" marR="0" rtl="0" algn="l">
              <a:spcBef>
                <a:spcPts val="0"/>
              </a:spcBef>
              <a:spcAft>
                <a:spcPts val="0"/>
              </a:spcAft>
              <a:buNone/>
            </a:pPr>
            <a:r>
              <a:rPr b="1" lang="en-US" sz="1350">
                <a:solidFill>
                  <a:schemeClr val="dk1"/>
                </a:solidFill>
                <a:latin typeface="Calibri"/>
                <a:ea typeface="Calibri"/>
                <a:cs typeface="Calibri"/>
                <a:sym typeface="Calibri"/>
              </a:rPr>
              <a:t>length = 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500"/>
                                        <p:tgtEl>
                                          <p:spTgt spid="7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8" name="Google Shape;728;p81"/>
          <p:cNvSpPr/>
          <p:nvPr/>
        </p:nvSpPr>
        <p:spPr>
          <a:xfrm>
            <a:off x="1485900" y="1885950"/>
            <a:ext cx="2971800" cy="3600450"/>
          </a:xfrm>
          <a:prstGeom prst="rect">
            <a:avLst/>
          </a:prstGeom>
          <a:solidFill>
            <a:srgbClr val="D5E3FF"/>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class Rectangle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private:</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width;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length;</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public:</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void set(int w, int l);</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	   int area();</a:t>
            </a:r>
            <a:endParaRPr/>
          </a:p>
          <a:p>
            <a:pPr indent="-342900" lvl="0" marL="342900" marR="0" rtl="0" algn="l">
              <a:spcBef>
                <a:spcPts val="420"/>
              </a:spcBef>
              <a:spcAft>
                <a:spcPts val="0"/>
              </a:spcAft>
              <a:buClr>
                <a:schemeClr val="dk1"/>
              </a:buClr>
              <a:buSzPts val="2100"/>
              <a:buFont typeface="Arial"/>
              <a:buNone/>
            </a:pPr>
            <a:r>
              <a:rPr lang="en-US" sz="2100">
                <a:solidFill>
                  <a:schemeClr val="dk1"/>
                </a:solidFill>
                <a:latin typeface="Arial"/>
                <a:ea typeface="Arial"/>
                <a:cs typeface="Arial"/>
                <a:sym typeface="Arial"/>
              </a:rPr>
              <a:t>};</a:t>
            </a:r>
            <a:endParaRPr/>
          </a:p>
        </p:txBody>
      </p:sp>
      <p:sp>
        <p:nvSpPr>
          <p:cNvPr id="729" name="Google Shape;729;p81"/>
          <p:cNvSpPr txBox="1"/>
          <p:nvPr>
            <p:ph type="title"/>
          </p:nvPr>
        </p:nvSpPr>
        <p:spPr>
          <a:xfrm>
            <a:off x="1428750" y="1085851"/>
            <a:ext cx="6172200" cy="47982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sz="3000">
                <a:solidFill>
                  <a:srgbClr val="FF0000"/>
                </a:solidFill>
              </a:rPr>
              <a:t>Declaration of an Object</a:t>
            </a:r>
            <a:endParaRPr/>
          </a:p>
        </p:txBody>
      </p:sp>
      <p:sp>
        <p:nvSpPr>
          <p:cNvPr id="730" name="Google Shape;730;p81"/>
          <p:cNvSpPr/>
          <p:nvPr/>
        </p:nvSpPr>
        <p:spPr>
          <a:xfrm>
            <a:off x="4629150" y="2286000"/>
            <a:ext cx="2914650" cy="2171700"/>
          </a:xfrm>
          <a:prstGeom prst="rect">
            <a:avLst/>
          </a:prstGeom>
          <a:solidFill>
            <a:srgbClr val="FFE5E5"/>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600"/>
              <a:buFont typeface="Arial"/>
              <a:buNone/>
            </a:pPr>
            <a:r>
              <a:t/>
            </a:r>
            <a:endParaRPr sz="600">
              <a:solidFill>
                <a:schemeClr val="dk1"/>
              </a:solidFill>
              <a:latin typeface="Arial"/>
              <a:ea typeface="Arial"/>
              <a:cs typeface="Arial"/>
              <a:sym typeface="Arial"/>
            </a:endParaRPr>
          </a:p>
          <a:p>
            <a:pPr indent="-342900" lvl="0" marL="342900" marR="0" rtl="0" algn="l">
              <a:lnSpc>
                <a:spcPct val="80000"/>
              </a:lnSpc>
              <a:spcBef>
                <a:spcPts val="300"/>
              </a:spcBef>
              <a:spcAft>
                <a:spcPts val="0"/>
              </a:spcAft>
              <a:buClr>
                <a:schemeClr val="dk1"/>
              </a:buClr>
              <a:buSzPts val="1500"/>
              <a:buFont typeface="Arial"/>
              <a:buNone/>
            </a:pPr>
            <a:r>
              <a:rPr lang="en-US" sz="1500">
                <a:solidFill>
                  <a:schemeClr val="dk1"/>
                </a:solidFill>
                <a:latin typeface="Arial"/>
                <a:ea typeface="Arial"/>
                <a:cs typeface="Arial"/>
                <a:sym typeface="Arial"/>
              </a:rPr>
              <a:t>	main()</a:t>
            </a:r>
            <a:endParaRPr/>
          </a:p>
          <a:p>
            <a:pPr indent="-342900" lvl="0" marL="342900" marR="0" rtl="0" algn="l">
              <a:lnSpc>
                <a:spcPct val="80000"/>
              </a:lnSpc>
              <a:spcBef>
                <a:spcPts val="300"/>
              </a:spcBef>
              <a:spcAft>
                <a:spcPts val="0"/>
              </a:spcAft>
              <a:buClr>
                <a:schemeClr val="dk1"/>
              </a:buClr>
              <a:buSzPts val="1500"/>
              <a:buFont typeface="Arial"/>
              <a:buNone/>
            </a:pPr>
            <a:r>
              <a:rPr lang="en-US" sz="1500">
                <a:solidFill>
                  <a:schemeClr val="dk1"/>
                </a:solidFill>
                <a:latin typeface="Arial"/>
                <a:ea typeface="Arial"/>
                <a:cs typeface="Arial"/>
                <a:sym typeface="Arial"/>
              </a:rPr>
              <a:t>	{</a:t>
            </a:r>
            <a:endParaRPr/>
          </a:p>
          <a:p>
            <a:pPr indent="-342900" lvl="0" marL="342900" marR="0" rtl="0" algn="l">
              <a:lnSpc>
                <a:spcPct val="80000"/>
              </a:lnSpc>
              <a:spcBef>
                <a:spcPts val="300"/>
              </a:spcBef>
              <a:spcAft>
                <a:spcPts val="0"/>
              </a:spcAft>
              <a:buClr>
                <a:schemeClr val="dk1"/>
              </a:buClr>
              <a:buSzPts val="1500"/>
              <a:buFont typeface="Arial"/>
              <a:buNone/>
            </a:pPr>
            <a:r>
              <a:rPr lang="en-US" sz="1500">
                <a:solidFill>
                  <a:schemeClr val="dk1"/>
                </a:solidFill>
                <a:latin typeface="Arial"/>
                <a:ea typeface="Arial"/>
                <a:cs typeface="Arial"/>
                <a:sym typeface="Arial"/>
              </a:rPr>
              <a:t>	     Rectangle r1;</a:t>
            </a:r>
            <a:endParaRPr/>
          </a:p>
          <a:p>
            <a:pPr indent="-342900" lvl="0" marL="342900" marR="0" rtl="0" algn="l">
              <a:lnSpc>
                <a:spcPct val="80000"/>
              </a:lnSpc>
              <a:spcBef>
                <a:spcPts val="360"/>
              </a:spcBef>
              <a:spcAft>
                <a:spcPts val="0"/>
              </a:spcAft>
              <a:buClr>
                <a:schemeClr val="dk1"/>
              </a:buClr>
              <a:buSzPts val="1500"/>
              <a:buFont typeface="Arial"/>
              <a:buNone/>
            </a:pPr>
            <a:r>
              <a:rPr lang="en-US" sz="1500">
                <a:solidFill>
                  <a:schemeClr val="dk1"/>
                </a:solidFill>
                <a:latin typeface="Arial"/>
                <a:ea typeface="Arial"/>
                <a:cs typeface="Arial"/>
                <a:sym typeface="Arial"/>
              </a:rPr>
              <a:t>          r1.set(5, 8);</a:t>
            </a:r>
            <a:r>
              <a:rPr lang="en-US" sz="1800">
                <a:solidFill>
                  <a:schemeClr val="dk1"/>
                </a:solidFill>
                <a:latin typeface="Arial"/>
                <a:ea typeface="Arial"/>
                <a:cs typeface="Arial"/>
                <a:sym typeface="Arial"/>
              </a:rPr>
              <a:t> </a:t>
            </a:r>
            <a:endParaRPr/>
          </a:p>
          <a:p>
            <a:pPr indent="-342900" lvl="0" marL="342900" marR="0" rtl="0" algn="l">
              <a:lnSpc>
                <a:spcPct val="80000"/>
              </a:lnSpc>
              <a:spcBef>
                <a:spcPts val="150"/>
              </a:spcBef>
              <a:spcAft>
                <a:spcPts val="0"/>
              </a:spcAft>
              <a:buClr>
                <a:schemeClr val="dk1"/>
              </a:buClr>
              <a:buSzPts val="750"/>
              <a:buFont typeface="Arial"/>
              <a:buNone/>
            </a:pPr>
            <a:r>
              <a:t/>
            </a:r>
            <a:endParaRPr sz="750">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	    </a:t>
            </a:r>
            <a:r>
              <a:rPr b="1" lang="en-US" sz="1500">
                <a:solidFill>
                  <a:schemeClr val="accent2"/>
                </a:solidFill>
                <a:latin typeface="Times New Roman"/>
                <a:ea typeface="Times New Roman"/>
                <a:cs typeface="Times New Roman"/>
                <a:sym typeface="Times New Roman"/>
              </a:rPr>
              <a:t>Rectangle *r2;</a:t>
            </a:r>
            <a:endParaRPr/>
          </a:p>
          <a:p>
            <a:pPr indent="-342900" lvl="0" marL="342900" marR="0" rtl="0" algn="l">
              <a:lnSpc>
                <a:spcPct val="80000"/>
              </a:lnSpc>
              <a:spcBef>
                <a:spcPts val="300"/>
              </a:spcBef>
              <a:spcAft>
                <a:spcPts val="0"/>
              </a:spcAft>
              <a:buClr>
                <a:schemeClr val="accent2"/>
              </a:buClr>
              <a:buSzPts val="1500"/>
              <a:buFont typeface="Times New Roman"/>
              <a:buNone/>
            </a:pPr>
            <a:r>
              <a:rPr b="1" lang="en-US" sz="1500">
                <a:solidFill>
                  <a:schemeClr val="accent2"/>
                </a:solidFill>
                <a:latin typeface="Times New Roman"/>
                <a:ea typeface="Times New Roman"/>
                <a:cs typeface="Times New Roman"/>
                <a:sym typeface="Times New Roman"/>
              </a:rPr>
              <a:t>	     r2 = &amp;r1;</a:t>
            </a:r>
            <a:endParaRPr/>
          </a:p>
          <a:p>
            <a:pPr indent="-342900" lvl="0" marL="342900" marR="0" rtl="0" algn="l">
              <a:lnSpc>
                <a:spcPct val="80000"/>
              </a:lnSpc>
              <a:spcBef>
                <a:spcPts val="300"/>
              </a:spcBef>
              <a:spcAft>
                <a:spcPts val="0"/>
              </a:spcAft>
              <a:buClr>
                <a:schemeClr val="accent2"/>
              </a:buClr>
              <a:buSzPts val="1500"/>
              <a:buFont typeface="Times New Roman"/>
              <a:buNone/>
            </a:pPr>
            <a:r>
              <a:rPr b="1" lang="en-US" sz="1500">
                <a:solidFill>
                  <a:schemeClr val="accent2"/>
                </a:solidFill>
                <a:latin typeface="Times New Roman"/>
                <a:ea typeface="Times New Roman"/>
                <a:cs typeface="Times New Roman"/>
                <a:sym typeface="Times New Roman"/>
              </a:rPr>
              <a:t>	     r2-&gt;set(8,10);</a:t>
            </a:r>
            <a:endParaRPr/>
          </a:p>
          <a:p>
            <a:pPr indent="-342900" lvl="0" marL="342900" marR="0" rtl="0" algn="l">
              <a:lnSpc>
                <a:spcPct val="80000"/>
              </a:lnSpc>
              <a:spcBef>
                <a:spcPts val="300"/>
              </a:spcBef>
              <a:spcAft>
                <a:spcPts val="0"/>
              </a:spcAft>
              <a:buClr>
                <a:schemeClr val="dk1"/>
              </a:buClr>
              <a:buSzPts val="1500"/>
              <a:buFont typeface="Arial"/>
              <a:buNone/>
            </a:pPr>
            <a:r>
              <a:rPr lang="en-US" sz="1500">
                <a:solidFill>
                  <a:schemeClr val="dk1"/>
                </a:solidFill>
                <a:latin typeface="Arial"/>
                <a:ea typeface="Arial"/>
                <a:cs typeface="Arial"/>
                <a:sym typeface="Arial"/>
              </a:rPr>
              <a:t>	}</a:t>
            </a:r>
            <a:endParaRPr/>
          </a:p>
        </p:txBody>
      </p:sp>
      <p:sp>
        <p:nvSpPr>
          <p:cNvPr id="731" name="Google Shape;731;p81"/>
          <p:cNvSpPr txBox="1"/>
          <p:nvPr/>
        </p:nvSpPr>
        <p:spPr>
          <a:xfrm>
            <a:off x="4686301" y="1828800"/>
            <a:ext cx="271099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r2 is a pointer to a Rectangle object</a:t>
            </a:r>
            <a:endParaRPr/>
          </a:p>
        </p:txBody>
      </p:sp>
      <p:sp>
        <p:nvSpPr>
          <p:cNvPr id="732" name="Google Shape;732;p81"/>
          <p:cNvSpPr/>
          <p:nvPr/>
        </p:nvSpPr>
        <p:spPr>
          <a:xfrm>
            <a:off x="4743450" y="3143250"/>
            <a:ext cx="228600" cy="171450"/>
          </a:xfrm>
          <a:prstGeom prst="rightArrow">
            <a:avLst>
              <a:gd fmla="val 50000" name="adj1"/>
              <a:gd fmla="val 33333"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nvGrpSpPr>
          <p:cNvPr id="733" name="Google Shape;733;p81"/>
          <p:cNvGrpSpPr/>
          <p:nvPr/>
        </p:nvGrpSpPr>
        <p:grpSpPr>
          <a:xfrm>
            <a:off x="4686300" y="3086100"/>
            <a:ext cx="285750" cy="628650"/>
            <a:chOff x="2928" y="1776"/>
            <a:chExt cx="240" cy="528"/>
          </a:xfrm>
        </p:grpSpPr>
        <p:sp>
          <p:nvSpPr>
            <p:cNvPr id="734" name="Google Shape;734;p81"/>
            <p:cNvSpPr/>
            <p:nvPr/>
          </p:nvSpPr>
          <p:spPr>
            <a:xfrm>
              <a:off x="2976" y="2160"/>
              <a:ext cx="192" cy="144"/>
            </a:xfrm>
            <a:prstGeom prst="rightArrow">
              <a:avLst>
                <a:gd fmla="val 50000" name="adj1"/>
                <a:gd fmla="val 33333"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735" name="Google Shape;735;p81"/>
            <p:cNvSpPr/>
            <p:nvPr/>
          </p:nvSpPr>
          <p:spPr>
            <a:xfrm>
              <a:off x="2928" y="1776"/>
              <a:ext cx="240" cy="240"/>
            </a:xfrm>
            <a:prstGeom prst="rect">
              <a:avLst/>
            </a:prstGeom>
            <a:solidFill>
              <a:srgbClr val="FFE5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E5E5"/>
                </a:solidFill>
                <a:latin typeface="Calibri"/>
                <a:ea typeface="Calibri"/>
                <a:cs typeface="Calibri"/>
                <a:sym typeface="Calibri"/>
              </a:endParaRPr>
            </a:p>
          </p:txBody>
        </p:sp>
      </p:grpSp>
      <p:grpSp>
        <p:nvGrpSpPr>
          <p:cNvPr id="736" name="Google Shape;736;p81"/>
          <p:cNvGrpSpPr/>
          <p:nvPr/>
        </p:nvGrpSpPr>
        <p:grpSpPr>
          <a:xfrm>
            <a:off x="4572000" y="4656536"/>
            <a:ext cx="1428750" cy="829865"/>
            <a:chOff x="3072" y="3191"/>
            <a:chExt cx="1200" cy="697"/>
          </a:xfrm>
        </p:grpSpPr>
        <p:sp>
          <p:nvSpPr>
            <p:cNvPr id="737" name="Google Shape;737;p81"/>
            <p:cNvSpPr/>
            <p:nvPr/>
          </p:nvSpPr>
          <p:spPr>
            <a:xfrm>
              <a:off x="3408" y="3408"/>
              <a:ext cx="864" cy="48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width</a:t>
              </a:r>
              <a:endParaRPr/>
            </a:p>
            <a:p>
              <a:pPr indent="0" lvl="0" marL="0" marR="0" rtl="0" algn="l">
                <a:spcBef>
                  <a:spcPts val="0"/>
                </a:spcBef>
                <a:spcAft>
                  <a:spcPts val="0"/>
                </a:spcAft>
                <a:buNone/>
              </a:pPr>
              <a:r>
                <a:rPr b="1" lang="en-US" sz="1350">
                  <a:solidFill>
                    <a:schemeClr val="dk1"/>
                  </a:solidFill>
                  <a:latin typeface="Calibri"/>
                  <a:ea typeface="Calibri"/>
                  <a:cs typeface="Calibri"/>
                  <a:sym typeface="Calibri"/>
                </a:rPr>
                <a:t>length</a:t>
              </a:r>
              <a:endParaRPr/>
            </a:p>
          </p:txBody>
        </p:sp>
        <p:sp>
          <p:nvSpPr>
            <p:cNvPr id="738" name="Google Shape;738;p81"/>
            <p:cNvSpPr txBox="1"/>
            <p:nvPr/>
          </p:nvSpPr>
          <p:spPr>
            <a:xfrm>
              <a:off x="3072" y="3312"/>
              <a:ext cx="280"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r1</a:t>
              </a:r>
              <a:endParaRPr/>
            </a:p>
          </p:txBody>
        </p:sp>
        <p:sp>
          <p:nvSpPr>
            <p:cNvPr id="739" name="Google Shape;739;p81"/>
            <p:cNvSpPr/>
            <p:nvPr/>
          </p:nvSpPr>
          <p:spPr>
            <a:xfrm>
              <a:off x="3408" y="3408"/>
              <a:ext cx="864" cy="48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width = 5</a:t>
              </a:r>
              <a:endParaRPr/>
            </a:p>
            <a:p>
              <a:pPr indent="0" lvl="0" marL="0" marR="0" rtl="0" algn="l">
                <a:spcBef>
                  <a:spcPts val="0"/>
                </a:spcBef>
                <a:spcAft>
                  <a:spcPts val="0"/>
                </a:spcAft>
                <a:buNone/>
              </a:pPr>
              <a:r>
                <a:rPr b="1" lang="en-US" sz="1350">
                  <a:solidFill>
                    <a:schemeClr val="dk1"/>
                  </a:solidFill>
                  <a:latin typeface="Calibri"/>
                  <a:ea typeface="Calibri"/>
                  <a:cs typeface="Calibri"/>
                  <a:sym typeface="Calibri"/>
                </a:rPr>
                <a:t>length = 8</a:t>
              </a:r>
              <a:endParaRPr/>
            </a:p>
          </p:txBody>
        </p:sp>
        <p:sp>
          <p:nvSpPr>
            <p:cNvPr id="740" name="Google Shape;740;p81"/>
            <p:cNvSpPr txBox="1"/>
            <p:nvPr/>
          </p:nvSpPr>
          <p:spPr>
            <a:xfrm>
              <a:off x="3350" y="3191"/>
              <a:ext cx="451"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5000</a:t>
              </a:r>
              <a:endParaRPr/>
            </a:p>
          </p:txBody>
        </p:sp>
      </p:grpSp>
      <p:sp>
        <p:nvSpPr>
          <p:cNvPr id="741" name="Google Shape;741;p81"/>
          <p:cNvSpPr/>
          <p:nvPr/>
        </p:nvSpPr>
        <p:spPr>
          <a:xfrm>
            <a:off x="6743700" y="5143500"/>
            <a:ext cx="914400" cy="3429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a:t>
            </a:r>
            <a:endParaRPr/>
          </a:p>
        </p:txBody>
      </p:sp>
      <p:sp>
        <p:nvSpPr>
          <p:cNvPr id="742" name="Google Shape;742;p81"/>
          <p:cNvSpPr txBox="1"/>
          <p:nvPr/>
        </p:nvSpPr>
        <p:spPr>
          <a:xfrm>
            <a:off x="6400800" y="4800601"/>
            <a:ext cx="300038"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r2</a:t>
            </a:r>
            <a:endParaRPr/>
          </a:p>
        </p:txBody>
      </p:sp>
      <p:sp>
        <p:nvSpPr>
          <p:cNvPr id="743" name="Google Shape;743;p81"/>
          <p:cNvSpPr txBox="1"/>
          <p:nvPr/>
        </p:nvSpPr>
        <p:spPr>
          <a:xfrm>
            <a:off x="6674645" y="4914900"/>
            <a:ext cx="537327"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6000</a:t>
            </a:r>
            <a:endParaRPr/>
          </a:p>
        </p:txBody>
      </p:sp>
      <p:grpSp>
        <p:nvGrpSpPr>
          <p:cNvPr id="744" name="Google Shape;744;p81"/>
          <p:cNvGrpSpPr/>
          <p:nvPr/>
        </p:nvGrpSpPr>
        <p:grpSpPr>
          <a:xfrm>
            <a:off x="4686300" y="3429000"/>
            <a:ext cx="285750" cy="514350"/>
            <a:chOff x="2976" y="2304"/>
            <a:chExt cx="240" cy="432"/>
          </a:xfrm>
        </p:grpSpPr>
        <p:sp>
          <p:nvSpPr>
            <p:cNvPr id="745" name="Google Shape;745;p81"/>
            <p:cNvSpPr/>
            <p:nvPr/>
          </p:nvSpPr>
          <p:spPr>
            <a:xfrm>
              <a:off x="3024" y="2592"/>
              <a:ext cx="192" cy="144"/>
            </a:xfrm>
            <a:prstGeom prst="rightArrow">
              <a:avLst>
                <a:gd fmla="val 50000" name="adj1"/>
                <a:gd fmla="val 33333"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746" name="Google Shape;746;p81"/>
            <p:cNvSpPr/>
            <p:nvPr/>
          </p:nvSpPr>
          <p:spPr>
            <a:xfrm>
              <a:off x="2976" y="2304"/>
              <a:ext cx="240" cy="240"/>
            </a:xfrm>
            <a:prstGeom prst="rect">
              <a:avLst/>
            </a:prstGeom>
            <a:solidFill>
              <a:srgbClr val="FF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747" name="Google Shape;747;p81"/>
          <p:cNvSpPr/>
          <p:nvPr/>
        </p:nvSpPr>
        <p:spPr>
          <a:xfrm>
            <a:off x="6743700" y="5143500"/>
            <a:ext cx="914400" cy="3429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5000</a:t>
            </a:r>
            <a:endParaRPr/>
          </a:p>
        </p:txBody>
      </p:sp>
      <p:cxnSp>
        <p:nvCxnSpPr>
          <p:cNvPr id="748" name="Google Shape;748;p81"/>
          <p:cNvCxnSpPr/>
          <p:nvPr/>
        </p:nvCxnSpPr>
        <p:spPr>
          <a:xfrm flipH="1">
            <a:off x="6000750" y="4972050"/>
            <a:ext cx="457200" cy="114300"/>
          </a:xfrm>
          <a:prstGeom prst="straightConnector1">
            <a:avLst/>
          </a:prstGeom>
          <a:noFill/>
          <a:ln cap="flat" cmpd="sng" w="38100">
            <a:solidFill>
              <a:schemeClr val="dk1"/>
            </a:solidFill>
            <a:prstDash val="solid"/>
            <a:round/>
            <a:headEnd len="med" w="med" type="none"/>
            <a:tailEnd len="med" w="med" type="triangle"/>
          </a:ln>
        </p:spPr>
      </p:cxnSp>
      <p:grpSp>
        <p:nvGrpSpPr>
          <p:cNvPr id="749" name="Google Shape;749;p81"/>
          <p:cNvGrpSpPr/>
          <p:nvPr/>
        </p:nvGrpSpPr>
        <p:grpSpPr>
          <a:xfrm>
            <a:off x="4686300" y="3657600"/>
            <a:ext cx="285750" cy="514350"/>
            <a:chOff x="2976" y="2304"/>
            <a:chExt cx="240" cy="432"/>
          </a:xfrm>
        </p:grpSpPr>
        <p:sp>
          <p:nvSpPr>
            <p:cNvPr id="750" name="Google Shape;750;p81"/>
            <p:cNvSpPr/>
            <p:nvPr/>
          </p:nvSpPr>
          <p:spPr>
            <a:xfrm>
              <a:off x="3024" y="2592"/>
              <a:ext cx="192" cy="144"/>
            </a:xfrm>
            <a:prstGeom prst="rightArrow">
              <a:avLst>
                <a:gd fmla="val 50000" name="adj1"/>
                <a:gd fmla="val 33333"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751" name="Google Shape;751;p81"/>
            <p:cNvSpPr/>
            <p:nvPr/>
          </p:nvSpPr>
          <p:spPr>
            <a:xfrm>
              <a:off x="2976" y="2304"/>
              <a:ext cx="240" cy="240"/>
            </a:xfrm>
            <a:prstGeom prst="rect">
              <a:avLst/>
            </a:prstGeom>
            <a:solidFill>
              <a:srgbClr val="FF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752" name="Google Shape;752;p81"/>
          <p:cNvSpPr/>
          <p:nvPr/>
        </p:nvSpPr>
        <p:spPr>
          <a:xfrm>
            <a:off x="4972050" y="4914900"/>
            <a:ext cx="1028700" cy="5715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width = 8</a:t>
            </a:r>
            <a:endParaRPr/>
          </a:p>
          <a:p>
            <a:pPr indent="0" lvl="0" marL="0" marR="0" rtl="0" algn="l">
              <a:spcBef>
                <a:spcPts val="0"/>
              </a:spcBef>
              <a:spcAft>
                <a:spcPts val="0"/>
              </a:spcAft>
              <a:buNone/>
            </a:pPr>
            <a:r>
              <a:rPr b="1" lang="en-US" sz="1350">
                <a:solidFill>
                  <a:schemeClr val="dk1"/>
                </a:solidFill>
                <a:latin typeface="Calibri"/>
                <a:ea typeface="Calibri"/>
                <a:cs typeface="Calibri"/>
                <a:sym typeface="Calibri"/>
              </a:rPr>
              <a:t>length = 10</a:t>
            </a:r>
            <a:endParaRPr/>
          </a:p>
        </p:txBody>
      </p:sp>
      <p:sp>
        <p:nvSpPr>
          <p:cNvPr id="753" name="Google Shape;753;p81"/>
          <p:cNvSpPr txBox="1"/>
          <p:nvPr/>
        </p:nvSpPr>
        <p:spPr>
          <a:xfrm>
            <a:off x="6457951" y="3086101"/>
            <a:ext cx="1231363"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008000"/>
                </a:solidFill>
                <a:latin typeface="Calibri"/>
                <a:ea typeface="Calibri"/>
                <a:cs typeface="Calibri"/>
                <a:sym typeface="Calibri"/>
              </a:rPr>
              <a:t>//dot notation</a:t>
            </a:r>
            <a:endParaRPr/>
          </a:p>
        </p:txBody>
      </p:sp>
      <p:sp>
        <p:nvSpPr>
          <p:cNvPr id="754" name="Google Shape;754;p81"/>
          <p:cNvSpPr txBox="1"/>
          <p:nvPr/>
        </p:nvSpPr>
        <p:spPr>
          <a:xfrm>
            <a:off x="6457951" y="4000500"/>
            <a:ext cx="1407437"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008000"/>
                </a:solidFill>
                <a:latin typeface="Calibri"/>
                <a:ea typeface="Calibri"/>
                <a:cs typeface="Calibri"/>
                <a:sym typeface="Calibri"/>
              </a:rPr>
              <a:t>//arrow notation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500"/>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500"/>
                                        <p:tgtEl>
                                          <p:spTgt spid="733"/>
                                        </p:tgtEl>
                                      </p:cBhvr>
                                    </p:animEffect>
                                  </p:childTnLst>
                                </p:cTn>
                              </p:par>
                              <p:par>
                                <p:cTn fill="hold" nodeType="with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500"/>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500"/>
                                        <p:tgtEl>
                                          <p:spTgt spid="7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500"/>
                                        <p:tgtEl>
                                          <p:spTgt spid="7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500"/>
                                        <p:tgtEl>
                                          <p:spTgt spid="753"/>
                                        </p:tgtEl>
                                      </p:cBhvr>
                                    </p:animEffect>
                                  </p:childTnLst>
                                </p:cTn>
                              </p:par>
                              <p:par>
                                <p:cTn fill="hold" nodeType="with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500"/>
                                        <p:tgtEl>
                                          <p:spTgt spid="7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0" name="Google Shape;760;p82"/>
          <p:cNvSpPr txBox="1"/>
          <p:nvPr>
            <p:ph idx="1" type="body"/>
          </p:nvPr>
        </p:nvSpPr>
        <p:spPr>
          <a:xfrm>
            <a:off x="1543050" y="1943100"/>
            <a:ext cx="2800350" cy="2057400"/>
          </a:xfrm>
          <a:prstGeom prst="rect">
            <a:avLst/>
          </a:prstGeom>
          <a:solidFill>
            <a:schemeClr val="accent1"/>
          </a:solid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Font typeface="Calibri"/>
              <a:buNone/>
            </a:pPr>
            <a:r>
              <a:t/>
            </a:r>
            <a:endParaRPr sz="900">
              <a:latin typeface="Times New Roman"/>
              <a:ea typeface="Times New Roman"/>
              <a:cs typeface="Times New Roman"/>
              <a:sym typeface="Times New Roman"/>
            </a:endParaRPr>
          </a:p>
          <a:p>
            <a:pPr indent="-342900" lvl="0" marL="342900" rtl="0" algn="l">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r>
              <a:rPr lang="en-US" sz="1800">
                <a:latin typeface="Times New Roman"/>
                <a:ea typeface="Times New Roman"/>
                <a:cs typeface="Times New Roman"/>
                <a:sym typeface="Times New Roman"/>
              </a:rPr>
              <a:t>#include &lt;iostream.h&gt;</a:t>
            </a:r>
            <a:endParaRPr/>
          </a:p>
          <a:p>
            <a:pPr indent="-342900" lvl="0" marL="342900" rtl="0" algn="l">
              <a:spcBef>
                <a:spcPts val="0"/>
              </a:spcBef>
              <a:spcAft>
                <a:spcPts val="0"/>
              </a:spcAft>
              <a:buClr>
                <a:schemeClr val="dk1"/>
              </a:buClr>
              <a:buSzPct val="100000"/>
              <a:buFont typeface="Calibri"/>
              <a:buNone/>
            </a:pPr>
            <a:r>
              <a:t/>
            </a:r>
            <a:endParaRPr sz="750">
              <a:latin typeface="Times New Roman"/>
              <a:ea typeface="Times New Roman"/>
              <a:cs typeface="Times New Roman"/>
              <a:sym typeface="Times New Roman"/>
            </a:endParaRPr>
          </a:p>
          <a:p>
            <a:pPr indent="-342900" lvl="0" marL="342900" rtl="0" algn="l">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r>
              <a:rPr lang="en-US" sz="1800">
                <a:latin typeface="Times New Roman"/>
                <a:ea typeface="Times New Roman"/>
                <a:cs typeface="Times New Roman"/>
                <a:sym typeface="Times New Roman"/>
              </a:rPr>
              <a:t>class circle</a:t>
            </a:r>
            <a:endParaRPr/>
          </a:p>
          <a:p>
            <a:pPr indent="-342900" lvl="0" marL="342900" rtl="0" algn="l">
              <a:spcBef>
                <a:spcPts val="0"/>
              </a:spcBef>
              <a:spcAft>
                <a:spcPts val="0"/>
              </a:spcAft>
              <a:buClr>
                <a:schemeClr val="dk1"/>
              </a:buClr>
              <a:buSzPct val="100000"/>
              <a:buFont typeface="Times New Roman"/>
              <a:buNone/>
            </a:pPr>
            <a:r>
              <a:rPr lang="en-US" sz="1800">
                <a:latin typeface="Times New Roman"/>
                <a:ea typeface="Times New Roman"/>
                <a:cs typeface="Times New Roman"/>
                <a:sym typeface="Times New Roman"/>
              </a:rPr>
              <a:t>   {</a:t>
            </a:r>
            <a:endParaRPr/>
          </a:p>
          <a:p>
            <a:pPr indent="-342900" lvl="0" marL="342900" rtl="0" algn="l">
              <a:spcBef>
                <a:spcPts val="0"/>
              </a:spcBef>
              <a:spcAft>
                <a:spcPts val="0"/>
              </a:spcAft>
              <a:buClr>
                <a:schemeClr val="dk1"/>
              </a:buClr>
              <a:buSzPct val="100000"/>
              <a:buFont typeface="Times New Roman"/>
              <a:buNone/>
            </a:pPr>
            <a:r>
              <a:rPr lang="en-US" sz="1800">
                <a:latin typeface="Times New Roman"/>
                <a:ea typeface="Times New Roman"/>
                <a:cs typeface="Times New Roman"/>
                <a:sym typeface="Times New Roman"/>
              </a:rPr>
              <a:t>	  public:</a:t>
            </a:r>
            <a:endParaRPr/>
          </a:p>
          <a:p>
            <a:pPr indent="-342900" lvl="0" marL="342900" rtl="0" algn="l">
              <a:spcBef>
                <a:spcPts val="0"/>
              </a:spcBef>
              <a:spcAft>
                <a:spcPts val="0"/>
              </a:spcAft>
              <a:buClr>
                <a:schemeClr val="dk1"/>
              </a:buClr>
              <a:buSzPct val="100000"/>
              <a:buFont typeface="Times New Roman"/>
              <a:buNone/>
            </a:pPr>
            <a:r>
              <a:rPr lang="en-US" sz="1800">
                <a:latin typeface="Times New Roman"/>
                <a:ea typeface="Times New Roman"/>
                <a:cs typeface="Times New Roman"/>
                <a:sym typeface="Times New Roman"/>
              </a:rPr>
              <a:t>	     double radius;</a:t>
            </a:r>
            <a:endParaRPr/>
          </a:p>
          <a:p>
            <a:pPr indent="-342900" lvl="0" marL="342900" rtl="0" algn="l">
              <a:spcBef>
                <a:spcPts val="0"/>
              </a:spcBef>
              <a:spcAft>
                <a:spcPts val="0"/>
              </a:spcAft>
              <a:buClr>
                <a:schemeClr val="dk1"/>
              </a:buClr>
              <a:buSzPct val="100000"/>
              <a:buFont typeface="Times New Roman"/>
              <a:buNone/>
            </a:pPr>
            <a:r>
              <a:rPr lang="en-US" sz="1800">
                <a:latin typeface="Times New Roman"/>
                <a:ea typeface="Times New Roman"/>
                <a:cs typeface="Times New Roman"/>
                <a:sym typeface="Times New Roman"/>
              </a:rPr>
              <a:t>   };</a:t>
            </a:r>
            <a:endParaRPr/>
          </a:p>
        </p:txBody>
      </p:sp>
      <p:sp>
        <p:nvSpPr>
          <p:cNvPr id="761" name="Google Shape;761;p82"/>
          <p:cNvSpPr txBox="1"/>
          <p:nvPr>
            <p:ph type="title"/>
          </p:nvPr>
        </p:nvSpPr>
        <p:spPr>
          <a:xfrm>
            <a:off x="1428750" y="921068"/>
            <a:ext cx="6172200" cy="5369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sz="3000">
                <a:solidFill>
                  <a:srgbClr val="FF0000"/>
                </a:solidFill>
              </a:rPr>
              <a:t>Object Initialization</a:t>
            </a:r>
            <a:endParaRPr/>
          </a:p>
        </p:txBody>
      </p:sp>
      <p:sp>
        <p:nvSpPr>
          <p:cNvPr id="762" name="Google Shape;762;p82"/>
          <p:cNvSpPr txBox="1"/>
          <p:nvPr/>
        </p:nvSpPr>
        <p:spPr>
          <a:xfrm>
            <a:off x="4445794" y="1856185"/>
            <a:ext cx="184731"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763" name="Google Shape;763;p82"/>
          <p:cNvSpPr txBox="1"/>
          <p:nvPr/>
        </p:nvSpPr>
        <p:spPr>
          <a:xfrm>
            <a:off x="1543050" y="4014788"/>
            <a:ext cx="6172200" cy="1569660"/>
          </a:xfrm>
          <a:prstGeom prst="rect">
            <a:avLst/>
          </a:prstGeom>
          <a:solidFill>
            <a:srgbClr val="FFCC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circle c1;</a:t>
            </a:r>
            <a:r>
              <a:rPr b="1" lang="en-US" sz="1800">
                <a:solidFill>
                  <a:schemeClr val="dk1"/>
                </a:solidFill>
                <a:latin typeface="Calibri"/>
                <a:ea typeface="Calibri"/>
                <a:cs typeface="Calibri"/>
                <a:sym typeface="Calibri"/>
              </a:rPr>
              <a:t>		   </a:t>
            </a:r>
            <a:r>
              <a:rPr lang="en-US" sz="1500">
                <a:solidFill>
                  <a:schemeClr val="dk1"/>
                </a:solidFill>
                <a:latin typeface="Times New Roman"/>
                <a:ea typeface="Times New Roman"/>
                <a:cs typeface="Times New Roman"/>
                <a:sym typeface="Times New Roman"/>
              </a:rPr>
              <a:t>// Declare an instance of the class</a:t>
            </a:r>
            <a:r>
              <a:rPr b="1" lang="en-US" sz="1800">
                <a:solidFill>
                  <a:schemeClr val="dk1"/>
                </a:solidFill>
                <a:latin typeface="Calibri"/>
                <a:ea typeface="Calibri"/>
                <a:cs typeface="Calibri"/>
                <a:sym typeface="Calibri"/>
              </a:rPr>
              <a:t> </a:t>
            </a:r>
            <a:r>
              <a:rPr lang="en-US" sz="1500">
                <a:solidFill>
                  <a:schemeClr val="dk1"/>
                </a:solidFill>
                <a:latin typeface="Times New Roman"/>
                <a:ea typeface="Times New Roman"/>
                <a:cs typeface="Times New Roman"/>
                <a:sym typeface="Times New Roman"/>
              </a:rPr>
              <a:t>circle</a:t>
            </a:r>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    c1.radius = 5;</a:t>
            </a:r>
            <a:r>
              <a:rPr b="1" lang="en-US" sz="1800">
                <a:solidFill>
                  <a:schemeClr val="dk1"/>
                </a:solidFill>
                <a:latin typeface="Calibri"/>
                <a:ea typeface="Calibri"/>
                <a:cs typeface="Calibri"/>
                <a:sym typeface="Calibri"/>
              </a:rPr>
              <a:t>	   </a:t>
            </a:r>
            <a:r>
              <a:rPr lang="en-US" sz="1500">
                <a:solidFill>
                  <a:schemeClr val="dk1"/>
                </a:solidFill>
                <a:latin typeface="Times New Roman"/>
                <a:ea typeface="Times New Roman"/>
                <a:cs typeface="Times New Roman"/>
                <a:sym typeface="Times New Roman"/>
              </a:rPr>
              <a:t>// Initialize by assignment</a:t>
            </a:r>
            <a:endParaRPr/>
          </a:p>
          <a:p>
            <a:pPr indent="0" lvl="0" marL="0" marR="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a:t>
            </a:r>
            <a:endParaRPr/>
          </a:p>
        </p:txBody>
      </p:sp>
      <p:sp>
        <p:nvSpPr>
          <p:cNvPr id="764" name="Google Shape;764;p82"/>
          <p:cNvSpPr txBox="1"/>
          <p:nvPr/>
        </p:nvSpPr>
        <p:spPr>
          <a:xfrm>
            <a:off x="866910" y="1523637"/>
            <a:ext cx="19672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663300"/>
                </a:solidFill>
                <a:latin typeface="Arial"/>
                <a:ea typeface="Arial"/>
                <a:cs typeface="Arial"/>
                <a:sym typeface="Arial"/>
              </a:rPr>
              <a:t>1. By Assignment</a:t>
            </a:r>
            <a:endParaRPr/>
          </a:p>
        </p:txBody>
      </p:sp>
      <p:sp>
        <p:nvSpPr>
          <p:cNvPr id="765" name="Google Shape;765;p82"/>
          <p:cNvSpPr txBox="1"/>
          <p:nvPr/>
        </p:nvSpPr>
        <p:spPr>
          <a:xfrm>
            <a:off x="4617245" y="2365773"/>
            <a:ext cx="3098006" cy="1269578"/>
          </a:xfrm>
          <a:prstGeom prst="rect">
            <a:avLst/>
          </a:prstGeom>
          <a:solidFill>
            <a:srgbClr val="FFFF66"/>
          </a:solidFill>
          <a:ln>
            <a:noFill/>
          </a:ln>
        </p:spPr>
        <p:txBody>
          <a:bodyPr anchorCtr="0" anchor="t" bIns="45700" lIns="91425" spcFirstLastPara="1" rIns="91425" wrap="square" tIns="45700">
            <a:spAutoFit/>
          </a:bodyPr>
          <a:lstStyle/>
          <a:p>
            <a:pPr indent="-95250" lvl="0" marL="0" marR="0" rtl="0" algn="l">
              <a:spcBef>
                <a:spcPts val="0"/>
              </a:spcBef>
              <a:spcAft>
                <a:spcPts val="0"/>
              </a:spcAft>
              <a:buClr>
                <a:schemeClr val="accent2"/>
              </a:buClr>
              <a:buSzPts val="1500"/>
              <a:buFont typeface="Calibri"/>
              <a:buChar char="•"/>
            </a:pPr>
            <a:r>
              <a:rPr lang="en-US" sz="1500">
                <a:solidFill>
                  <a:schemeClr val="accent2"/>
                </a:solidFill>
                <a:latin typeface="Calibri"/>
                <a:ea typeface="Calibri"/>
                <a:cs typeface="Calibri"/>
                <a:sym typeface="Calibri"/>
              </a:rPr>
              <a:t>   Only work for public data </a:t>
            </a:r>
            <a:endParaRPr/>
          </a:p>
          <a:p>
            <a:pPr indent="0" lvl="0" marL="0" marR="0" rtl="0" algn="l">
              <a:spcBef>
                <a:spcPts val="0"/>
              </a:spcBef>
              <a:spcAft>
                <a:spcPts val="0"/>
              </a:spcAft>
              <a:buNone/>
            </a:pPr>
            <a:r>
              <a:rPr lang="en-US" sz="1500">
                <a:solidFill>
                  <a:schemeClr val="accent2"/>
                </a:solidFill>
                <a:latin typeface="Calibri"/>
                <a:ea typeface="Calibri"/>
                <a:cs typeface="Calibri"/>
                <a:sym typeface="Calibri"/>
              </a:rPr>
              <a:t>     members</a:t>
            </a:r>
            <a:endParaRPr/>
          </a:p>
          <a:p>
            <a:pPr indent="0" lvl="0" marL="0" marR="0" rtl="0" algn="l">
              <a:spcBef>
                <a:spcPts val="0"/>
              </a:spcBef>
              <a:spcAft>
                <a:spcPts val="0"/>
              </a:spcAft>
              <a:buClr>
                <a:schemeClr val="dk1"/>
              </a:buClr>
              <a:buSzPts val="900"/>
              <a:buFont typeface="Calibri"/>
              <a:buNone/>
            </a:pPr>
            <a:r>
              <a:t/>
            </a:r>
            <a:endParaRPr sz="900">
              <a:solidFill>
                <a:schemeClr val="accent2"/>
              </a:solidFill>
              <a:latin typeface="Calibri"/>
              <a:ea typeface="Calibri"/>
              <a:cs typeface="Calibri"/>
              <a:sym typeface="Calibri"/>
            </a:endParaRPr>
          </a:p>
          <a:p>
            <a:pPr indent="-95250" lvl="0" marL="0" marR="0" rtl="0" algn="l">
              <a:spcBef>
                <a:spcPts val="0"/>
              </a:spcBef>
              <a:spcAft>
                <a:spcPts val="0"/>
              </a:spcAft>
              <a:buClr>
                <a:schemeClr val="accent2"/>
              </a:buClr>
              <a:buSzPts val="1500"/>
              <a:buFont typeface="Calibri"/>
              <a:buChar char="•"/>
            </a:pPr>
            <a:r>
              <a:rPr lang="en-US" sz="1500">
                <a:solidFill>
                  <a:schemeClr val="accent2"/>
                </a:solidFill>
                <a:latin typeface="Calibri"/>
                <a:ea typeface="Calibri"/>
                <a:cs typeface="Calibri"/>
                <a:sym typeface="Calibri"/>
              </a:rPr>
              <a:t>   No control over the operations </a:t>
            </a:r>
            <a:endParaRPr/>
          </a:p>
          <a:p>
            <a:pPr indent="0" lvl="0" marL="0" marR="0" rtl="0" algn="l">
              <a:spcBef>
                <a:spcPts val="0"/>
              </a:spcBef>
              <a:spcAft>
                <a:spcPts val="0"/>
              </a:spcAft>
              <a:buNone/>
            </a:pPr>
            <a:r>
              <a:rPr lang="en-US" sz="1500">
                <a:solidFill>
                  <a:schemeClr val="accent2"/>
                </a:solidFill>
                <a:latin typeface="Calibri"/>
                <a:ea typeface="Calibri"/>
                <a:cs typeface="Calibri"/>
                <a:sym typeface="Calibri"/>
              </a:rPr>
              <a:t>    on data members</a:t>
            </a:r>
            <a:endParaRPr/>
          </a:p>
          <a:p>
            <a:pPr indent="0" lvl="0" marL="0" marR="0" rtl="0" algn="l">
              <a:spcBef>
                <a:spcPts val="0"/>
              </a:spcBef>
              <a:spcAft>
                <a:spcPts val="0"/>
              </a:spcAft>
              <a:buClr>
                <a:schemeClr val="dk1"/>
              </a:buClr>
              <a:buSzPts val="750"/>
              <a:buFont typeface="Calibri"/>
              <a:buNone/>
            </a:pPr>
            <a:r>
              <a:t/>
            </a:r>
            <a:endParaRPr sz="750">
              <a:solidFill>
                <a:schemeClr val="accen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500"/>
                                        <p:tgtEl>
                                          <p:spTgt spid="7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1" name="Google Shape;771;p83"/>
          <p:cNvSpPr txBox="1"/>
          <p:nvPr>
            <p:ph idx="1" type="body"/>
          </p:nvPr>
        </p:nvSpPr>
        <p:spPr>
          <a:xfrm>
            <a:off x="1485900" y="1634430"/>
            <a:ext cx="2800350" cy="2857500"/>
          </a:xfrm>
          <a:prstGeom prst="rect">
            <a:avLst/>
          </a:prstGeom>
          <a:solidFill>
            <a:schemeClr val="accent1"/>
          </a:solid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900"/>
              <a:buFont typeface="Calibri"/>
              <a:buNone/>
            </a:pPr>
            <a:r>
              <a:t/>
            </a:r>
            <a:endParaRPr sz="90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#include &lt;iostream.h&gt;</a:t>
            </a:r>
            <a:endParaRPr/>
          </a:p>
          <a:p>
            <a:pPr indent="-342900" lvl="0" marL="342900" rtl="0" algn="l">
              <a:lnSpc>
                <a:spcPct val="90000"/>
              </a:lnSpc>
              <a:spcBef>
                <a:spcPts val="0"/>
              </a:spcBef>
              <a:spcAft>
                <a:spcPts val="0"/>
              </a:spcAft>
              <a:buClr>
                <a:schemeClr val="dk1"/>
              </a:buClr>
              <a:buSzPts val="900"/>
              <a:buFont typeface="Calibri"/>
              <a:buNone/>
            </a:pPr>
            <a:r>
              <a:t/>
            </a:r>
            <a:endParaRPr sz="90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class circle</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private:</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double radius;</a:t>
            </a:r>
            <a:endParaRPr/>
          </a:p>
          <a:p>
            <a:pPr indent="-342900" lvl="0" marL="342900" rtl="0" algn="l">
              <a:lnSpc>
                <a:spcPct val="90000"/>
              </a:lnSpc>
              <a:spcBef>
                <a:spcPts val="0"/>
              </a:spcBef>
              <a:spcAft>
                <a:spcPts val="0"/>
              </a:spcAft>
              <a:buClr>
                <a:schemeClr val="dk1"/>
              </a:buClr>
              <a:buSzPts val="900"/>
              <a:buFont typeface="Calibri"/>
              <a:buNone/>
            </a:pPr>
            <a:r>
              <a:t/>
            </a:r>
            <a:endParaRPr sz="90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r>
              <a:rPr lang="en-US" sz="1500">
                <a:latin typeface="Times New Roman"/>
                <a:ea typeface="Times New Roman"/>
                <a:cs typeface="Times New Roman"/>
                <a:sym typeface="Times New Roman"/>
              </a:rPr>
              <a:t>public:</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void set (double r)</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{radius = r;}</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double get_r ()</a:t>
            </a:r>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{return radius;}</a:t>
            </a:r>
            <a:endParaRPr/>
          </a:p>
          <a:p>
            <a:pPr indent="-342900" lvl="0" marL="342900" rtl="0" algn="l">
              <a:lnSpc>
                <a:spcPct val="90000"/>
              </a:lnSpc>
              <a:spcBef>
                <a:spcPts val="0"/>
              </a:spcBef>
              <a:spcAft>
                <a:spcPts val="0"/>
              </a:spcAft>
              <a:buClr>
                <a:schemeClr val="dk1"/>
              </a:buClr>
              <a:buSzPts val="750"/>
              <a:buFont typeface="Calibri"/>
              <a:buNone/>
            </a:pPr>
            <a:r>
              <a:t/>
            </a:r>
            <a:endParaRPr sz="75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1500"/>
              <a:buFont typeface="Times New Roman"/>
              <a:buNone/>
            </a:pPr>
            <a:r>
              <a:rPr lang="en-US" sz="1500">
                <a:latin typeface="Times New Roman"/>
                <a:ea typeface="Times New Roman"/>
                <a:cs typeface="Times New Roman"/>
                <a:sym typeface="Times New Roman"/>
              </a:rPr>
              <a:t>   };</a:t>
            </a:r>
            <a:endParaRPr/>
          </a:p>
        </p:txBody>
      </p:sp>
      <p:sp>
        <p:nvSpPr>
          <p:cNvPr id="772" name="Google Shape;772;p83"/>
          <p:cNvSpPr/>
          <p:nvPr/>
        </p:nvSpPr>
        <p:spPr>
          <a:xfrm>
            <a:off x="1485900" y="4516882"/>
            <a:ext cx="6286500" cy="1428750"/>
          </a:xfrm>
          <a:prstGeom prst="rect">
            <a:avLst/>
          </a:prstGeom>
          <a:solidFill>
            <a:srgbClr val="FFCC99"/>
          </a:solid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chemeClr val="dk1"/>
              </a:buClr>
              <a:buSzPts val="1500"/>
              <a:buFont typeface="Courier New"/>
              <a:buNone/>
            </a:pPr>
            <a:r>
              <a:rPr b="1" i="0" lang="en-US" sz="1500" u="none" cap="none" strike="noStrike">
                <a:solidFill>
                  <a:schemeClr val="dk1"/>
                </a:solidFill>
                <a:latin typeface="Times New Roman"/>
                <a:ea typeface="Times New Roman"/>
                <a:cs typeface="Times New Roman"/>
                <a:sym typeface="Times New Roman"/>
              </a:rPr>
              <a:t>int main(void) {</a:t>
            </a:r>
            <a:endParaRPr/>
          </a:p>
          <a:p>
            <a:pPr indent="-285750" lvl="1" marL="742950" marR="0" rtl="0" algn="l">
              <a:spcBef>
                <a:spcPts val="0"/>
              </a:spcBef>
              <a:spcAft>
                <a:spcPts val="0"/>
              </a:spcAft>
              <a:buClr>
                <a:schemeClr val="dk1"/>
              </a:buClr>
              <a:buSzPts val="1500"/>
              <a:buFont typeface="Courier New"/>
              <a:buNone/>
            </a:pPr>
            <a:r>
              <a:rPr b="1" i="0" lang="en-US" sz="1500" u="none" cap="none" strike="noStrike">
                <a:solidFill>
                  <a:schemeClr val="dk1"/>
                </a:solidFill>
                <a:latin typeface="Times New Roman"/>
                <a:ea typeface="Times New Roman"/>
                <a:cs typeface="Times New Roman"/>
                <a:sym typeface="Times New Roman"/>
              </a:rPr>
              <a:t>    circle c;   		</a:t>
            </a:r>
            <a:r>
              <a:rPr b="0" i="0" lang="en-US" sz="1350" u="none" cap="none" strike="noStrike">
                <a:solidFill>
                  <a:schemeClr val="dk1"/>
                </a:solidFill>
                <a:latin typeface="Times New Roman"/>
                <a:ea typeface="Times New Roman"/>
                <a:cs typeface="Times New Roman"/>
                <a:sym typeface="Times New Roman"/>
              </a:rPr>
              <a:t>// an object of circle class</a:t>
            </a:r>
            <a:endParaRPr/>
          </a:p>
          <a:p>
            <a:pPr indent="-285750" lvl="1" marL="742950" marR="0" rtl="0" algn="l">
              <a:spcBef>
                <a:spcPts val="0"/>
              </a:spcBef>
              <a:spcAft>
                <a:spcPts val="0"/>
              </a:spcAft>
              <a:buClr>
                <a:schemeClr val="dk1"/>
              </a:buClr>
              <a:buSzPts val="1500"/>
              <a:buFont typeface="Courier New"/>
              <a:buNone/>
            </a:pPr>
            <a:r>
              <a:rPr b="1"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rgbClr val="000066"/>
                </a:solidFill>
                <a:latin typeface="Times New Roman"/>
                <a:ea typeface="Times New Roman"/>
                <a:cs typeface="Times New Roman"/>
                <a:sym typeface="Times New Roman"/>
              </a:rPr>
              <a:t>c.set(5.0);		</a:t>
            </a:r>
            <a:r>
              <a:rPr b="0" i="0" lang="en-US" sz="1350" u="none" cap="none" strike="noStrike">
                <a:solidFill>
                  <a:schemeClr val="dk1"/>
                </a:solidFill>
                <a:latin typeface="Times New Roman"/>
                <a:ea typeface="Times New Roman"/>
                <a:cs typeface="Times New Roman"/>
                <a:sym typeface="Times New Roman"/>
              </a:rPr>
              <a:t>// initialize an object with a public</a:t>
            </a:r>
            <a:r>
              <a:rPr b="1" i="0" lang="en-US" sz="1350" u="none" cap="none" strike="noStrike">
                <a:solidFill>
                  <a:srgbClr val="000066"/>
                </a:solidFill>
                <a:latin typeface="Times New Roman"/>
                <a:ea typeface="Times New Roman"/>
                <a:cs typeface="Times New Roman"/>
                <a:sym typeface="Times New Roman"/>
              </a:rPr>
              <a:t> </a:t>
            </a:r>
            <a:r>
              <a:rPr b="0" i="0" lang="en-US" sz="1350" u="none" cap="none" strike="noStrike">
                <a:solidFill>
                  <a:schemeClr val="dk1"/>
                </a:solidFill>
                <a:latin typeface="Times New Roman"/>
                <a:ea typeface="Times New Roman"/>
                <a:cs typeface="Times New Roman"/>
                <a:sym typeface="Times New Roman"/>
              </a:rPr>
              <a:t>member function</a:t>
            </a:r>
            <a:endParaRPr/>
          </a:p>
          <a:p>
            <a:pPr indent="-285750" lvl="1" marL="742950" marR="0" rtl="0" algn="l">
              <a:spcBef>
                <a:spcPts val="0"/>
              </a:spcBef>
              <a:spcAft>
                <a:spcPts val="0"/>
              </a:spcAft>
              <a:buClr>
                <a:schemeClr val="dk1"/>
              </a:buClr>
              <a:buSzPts val="1500"/>
              <a:buFont typeface="Courier New"/>
              <a:buNone/>
            </a:pPr>
            <a:r>
              <a:rPr b="1" i="0" lang="en-US" sz="1500" u="none" cap="none" strike="noStrike">
                <a:solidFill>
                  <a:schemeClr val="dk1"/>
                </a:solidFill>
                <a:latin typeface="Times New Roman"/>
                <a:ea typeface="Times New Roman"/>
                <a:cs typeface="Times New Roman"/>
                <a:sym typeface="Times New Roman"/>
              </a:rPr>
              <a:t>    cout &lt;&lt; "The radius of circle c is " &lt;&lt; </a:t>
            </a:r>
            <a:r>
              <a:rPr b="1" i="0" lang="en-US" sz="1500" u="none" cap="none" strike="noStrike">
                <a:solidFill>
                  <a:srgbClr val="000066"/>
                </a:solidFill>
                <a:latin typeface="Times New Roman"/>
                <a:ea typeface="Times New Roman"/>
                <a:cs typeface="Times New Roman"/>
                <a:sym typeface="Times New Roman"/>
              </a:rPr>
              <a:t>c.get_r()</a:t>
            </a:r>
            <a:r>
              <a:rPr b="1" i="0" lang="en-US" sz="1500" u="none" cap="none" strike="noStrike">
                <a:solidFill>
                  <a:schemeClr val="dk1"/>
                </a:solidFill>
                <a:latin typeface="Times New Roman"/>
                <a:ea typeface="Times New Roman"/>
                <a:cs typeface="Times New Roman"/>
                <a:sym typeface="Times New Roman"/>
              </a:rPr>
              <a:t> &lt;&lt; endl; </a:t>
            </a:r>
            <a:endParaRPr/>
          </a:p>
          <a:p>
            <a:pPr indent="-285750" lvl="1" marL="742950" marR="0" rtl="0" algn="l">
              <a:spcBef>
                <a:spcPts val="0"/>
              </a:spcBef>
              <a:spcAft>
                <a:spcPts val="0"/>
              </a:spcAft>
              <a:buClr>
                <a:schemeClr val="dk1"/>
              </a:buClr>
              <a:buSzPts val="1500"/>
              <a:buFont typeface="Courier New"/>
              <a:buNone/>
            </a:pPr>
            <a:r>
              <a:rPr b="1" i="0" lang="en-US" sz="1500" u="none" cap="none" strike="noStrike">
                <a:solidFill>
                  <a:schemeClr val="dk1"/>
                </a:solidFill>
                <a:latin typeface="Times New Roman"/>
                <a:ea typeface="Times New Roman"/>
                <a:cs typeface="Times New Roman"/>
                <a:sym typeface="Times New Roman"/>
              </a:rPr>
              <a:t>		</a:t>
            </a:r>
            <a:r>
              <a:rPr b="0" i="0" lang="en-US" sz="1350" u="none" cap="none" strike="noStrike">
                <a:solidFill>
                  <a:schemeClr val="dk1"/>
                </a:solidFill>
                <a:latin typeface="Times New Roman"/>
                <a:ea typeface="Times New Roman"/>
                <a:cs typeface="Times New Roman"/>
                <a:sym typeface="Times New Roman"/>
              </a:rPr>
              <a:t>// access a private data member with an accessor</a:t>
            </a:r>
            <a:endParaRPr b="0" i="0" sz="135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500"/>
              <a:buFont typeface="Courier New"/>
              <a:buNone/>
            </a:pPr>
            <a:r>
              <a:rPr b="1" i="0" lang="en-US" sz="1500" u="none" cap="none" strike="noStrike">
                <a:solidFill>
                  <a:schemeClr val="dk1"/>
                </a:solidFill>
                <a:latin typeface="Times New Roman"/>
                <a:ea typeface="Times New Roman"/>
                <a:cs typeface="Times New Roman"/>
                <a:sym typeface="Times New Roman"/>
              </a:rPr>
              <a:t>}</a:t>
            </a:r>
            <a:endParaRPr/>
          </a:p>
        </p:txBody>
      </p:sp>
      <p:sp>
        <p:nvSpPr>
          <p:cNvPr id="773" name="Google Shape;773;p83"/>
          <p:cNvSpPr txBox="1"/>
          <p:nvPr>
            <p:ph type="title"/>
          </p:nvPr>
        </p:nvSpPr>
        <p:spPr>
          <a:xfrm>
            <a:off x="1708060" y="857250"/>
            <a:ext cx="6172200" cy="5369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Calibri"/>
              <a:buNone/>
            </a:pPr>
            <a:r>
              <a:rPr b="1" lang="en-US" sz="1800"/>
              <a:t>Object Initialization</a:t>
            </a:r>
            <a:endParaRPr/>
          </a:p>
        </p:txBody>
      </p:sp>
      <p:sp>
        <p:nvSpPr>
          <p:cNvPr id="774" name="Google Shape;774;p83"/>
          <p:cNvSpPr txBox="1"/>
          <p:nvPr/>
        </p:nvSpPr>
        <p:spPr>
          <a:xfrm>
            <a:off x="86991" y="1254279"/>
            <a:ext cx="2848857"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rgbClr val="FF0000"/>
                </a:solidFill>
                <a:latin typeface="Arial"/>
                <a:ea typeface="Arial"/>
                <a:cs typeface="Arial"/>
                <a:sym typeface="Arial"/>
              </a:rPr>
              <a:t>2. By Public Member Functions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500"/>
                                        <p:tgtEl>
                                          <p:spTgt spid="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838200" y="990600"/>
            <a:ext cx="7315200" cy="56938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IDENTIFICATION DIVISION.</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PROGRAM-ID.</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ENVIRONMENT DIVISION.      * procedure will be followed by using few Division</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DATA DIVISION.</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WORKING-STORAGE SECTION.</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77 A PIC 9999.</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77 B PIC 9999.</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77 ANS PIC 999V99.</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PROCEDURE DIVISION.</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MAIN-PARA.</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DISPLAY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DISPLAY \” ENTER A\”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ACCEPT A.                     * command line argument</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DISPLAY \”ENTER B\”.</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ACCEPT B.</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DISPLAY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ADD-PARA.</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ADD A B GIVING ANS.</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DISPLAY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DISP-PARA.</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DISPLAY \”A IS \” A.</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DISPLAY \”B IS \” B.</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DISPLAY \”ADDITION -\” ANS.</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	STOP RUN.                                     * to stop the program</a:t>
            </a:r>
            <a:endParaRPr/>
          </a:p>
        </p:txBody>
      </p:sp>
      <p:sp>
        <p:nvSpPr>
          <p:cNvPr id="140" name="Google Shape;140;p21"/>
          <p:cNvSpPr txBox="1"/>
          <p:nvPr/>
        </p:nvSpPr>
        <p:spPr>
          <a:xfrm>
            <a:off x="899592" y="81498"/>
            <a:ext cx="691276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Sample COBOL Program(Procedure Oriented)</a:t>
            </a:r>
            <a:endParaRPr sz="18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84"/>
          <p:cNvSpPr txBox="1"/>
          <p:nvPr>
            <p:ph type="ctrTitle"/>
          </p:nvPr>
        </p:nvSpPr>
        <p:spPr>
          <a:xfrm>
            <a:off x="762000" y="2590800"/>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Session-6</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Feature : Objects and Classes</a:t>
            </a:r>
            <a:endParaRPr/>
          </a:p>
        </p:txBody>
      </p:sp>
      <p:sp>
        <p:nvSpPr>
          <p:cNvPr id="780" name="Google Shape;780;p84"/>
          <p:cNvSpPr/>
          <p:nvPr/>
        </p:nvSpPr>
        <p:spPr>
          <a:xfrm>
            <a:off x="1219200" y="56388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81" name="Google Shape;781;p84"/>
          <p:cNvSpPr/>
          <p:nvPr/>
        </p:nvSpPr>
        <p:spPr>
          <a:xfrm>
            <a:off x="1219200" y="68580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82" name="Google Shape;782;p84"/>
          <p:cNvSpPr/>
          <p:nvPr/>
        </p:nvSpPr>
        <p:spPr>
          <a:xfrm>
            <a:off x="4991100" y="41148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pngfind.com-kingpin-png-4152286 (1).png" id="783" name="Google Shape;783;p84"/>
          <p:cNvPicPr preferRelativeResize="0"/>
          <p:nvPr/>
        </p:nvPicPr>
        <p:blipFill rotWithShape="1">
          <a:blip r:embed="rId3">
            <a:alphaModFix/>
          </a:blip>
          <a:srcRect b="0" l="0" r="0" t="0"/>
          <a:stretch/>
        </p:blipFill>
        <p:spPr>
          <a:xfrm>
            <a:off x="4933950" y="411480"/>
            <a:ext cx="914400" cy="5334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Objects and Classes</a:t>
            </a:r>
            <a:endParaRPr/>
          </a:p>
        </p:txBody>
      </p:sp>
      <p:sp>
        <p:nvSpPr>
          <p:cNvPr id="789" name="Google Shape;789;p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8929" lvl="0" marL="8929" marR="3572" rtl="0" algn="just">
              <a:lnSpc>
                <a:spcPct val="1012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Class is a user defined data type, which holds its own data members and  member functions, which can be accessed and used by creating  instance of that class.</a:t>
            </a:r>
            <a:endParaRPr/>
          </a:p>
          <a:p>
            <a:pPr indent="118071" lvl="0" marL="8929" marR="3572" rtl="0" algn="just">
              <a:lnSpc>
                <a:spcPct val="101200"/>
              </a:lnSpc>
              <a:spcBef>
                <a:spcPts val="703"/>
              </a:spcBef>
              <a:spcAft>
                <a:spcPts val="0"/>
              </a:spcAft>
              <a:buClr>
                <a:schemeClr val="dk1"/>
              </a:buClr>
              <a:buSzPts val="2000"/>
              <a:buNone/>
            </a:pPr>
            <a:r>
              <a:t/>
            </a:r>
            <a:endParaRPr sz="2000">
              <a:latin typeface="Times New Roman"/>
              <a:ea typeface="Times New Roman"/>
              <a:cs typeface="Times New Roman"/>
              <a:sym typeface="Times New Roman"/>
            </a:endParaRPr>
          </a:p>
          <a:p>
            <a:pPr indent="0" lvl="1" marL="0" rtl="0" algn="just">
              <a:spcBef>
                <a:spcPts val="400"/>
              </a:spcBef>
              <a:spcAft>
                <a:spcPts val="0"/>
              </a:spcAft>
              <a:buClr>
                <a:schemeClr val="dk1"/>
              </a:buClr>
              <a:buSzPts val="2000"/>
              <a:buChar char="–"/>
            </a:pPr>
            <a:r>
              <a:rPr b="1" lang="en-US" sz="2000">
                <a:latin typeface="Times New Roman"/>
                <a:ea typeface="Times New Roman"/>
                <a:cs typeface="Times New Roman"/>
                <a:sym typeface="Times New Roman"/>
              </a:rPr>
              <a:t>Attributes</a:t>
            </a:r>
            <a:r>
              <a:rPr lang="en-US" sz="2000">
                <a:latin typeface="Times New Roman"/>
                <a:ea typeface="Times New Roman"/>
                <a:cs typeface="Times New Roman"/>
                <a:sym typeface="Times New Roman"/>
              </a:rPr>
              <a:t> – member of a class. </a:t>
            </a:r>
            <a:endParaRPr/>
          </a:p>
          <a:p>
            <a:pPr indent="-168275" lvl="2" marL="461963" rtl="0" algn="just">
              <a:spcBef>
                <a:spcPts val="480"/>
              </a:spcBef>
              <a:spcAft>
                <a:spcPts val="0"/>
              </a:spcAft>
              <a:buClr>
                <a:schemeClr val="dk1"/>
              </a:buClr>
              <a:buSzPts val="2400"/>
              <a:buChar char="•"/>
            </a:pPr>
            <a:r>
              <a:rPr lang="en-US">
                <a:latin typeface="Times New Roman"/>
                <a:ea typeface="Times New Roman"/>
                <a:cs typeface="Times New Roman"/>
                <a:sym typeface="Times New Roman"/>
              </a:rPr>
              <a:t>An attribute is the data defined in a class that maintains the current state of an object.  The state of an object is determined by the current contents of all the attributes.</a:t>
            </a:r>
            <a:endParaRPr/>
          </a:p>
          <a:p>
            <a:pPr indent="-15875" lvl="2" marL="461963" rtl="0" algn="just">
              <a:spcBef>
                <a:spcPts val="480"/>
              </a:spcBef>
              <a:spcAft>
                <a:spcPts val="0"/>
              </a:spcAft>
              <a:buClr>
                <a:schemeClr val="dk1"/>
              </a:buClr>
              <a:buSzPts val="2400"/>
              <a:buNone/>
            </a:pPr>
            <a:r>
              <a:t/>
            </a:r>
            <a:endParaRPr>
              <a:latin typeface="Times New Roman"/>
              <a:ea typeface="Times New Roman"/>
              <a:cs typeface="Times New Roman"/>
              <a:sym typeface="Times New Roman"/>
            </a:endParaRPr>
          </a:p>
          <a:p>
            <a:pPr indent="0" lvl="1" marL="0" rtl="0" algn="just">
              <a:spcBef>
                <a:spcPts val="400"/>
              </a:spcBef>
              <a:spcAft>
                <a:spcPts val="0"/>
              </a:spcAft>
              <a:buClr>
                <a:schemeClr val="dk1"/>
              </a:buClr>
              <a:buSzPts val="2000"/>
              <a:buChar char="–"/>
            </a:pPr>
            <a:r>
              <a:rPr b="1" lang="en-US" sz="2000">
                <a:latin typeface="Times New Roman"/>
                <a:ea typeface="Times New Roman"/>
                <a:cs typeface="Times New Roman"/>
                <a:sym typeface="Times New Roman"/>
              </a:rPr>
              <a:t>Methods</a:t>
            </a:r>
            <a:r>
              <a:rPr lang="en-US" sz="2000">
                <a:latin typeface="Times New Roman"/>
                <a:ea typeface="Times New Roman"/>
                <a:cs typeface="Times New Roman"/>
                <a:sym typeface="Times New Roman"/>
              </a:rPr>
              <a:t> – member functions of a class</a:t>
            </a:r>
            <a:endParaRPr/>
          </a:p>
        </p:txBody>
      </p:sp>
      <p:sp>
        <p:nvSpPr>
          <p:cNvPr id="790" name="Google Shape;790;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91" name="Google Shape;791;p85"/>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92" name="Google Shape;792;p85"/>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93" name="Google Shape;793;p85"/>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pngfind.com-kingpin-png-4152286 (1).png" id="794" name="Google Shape;794;p85"/>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Objects and classes</a:t>
            </a:r>
            <a:endParaRPr/>
          </a:p>
        </p:txBody>
      </p:sp>
      <p:sp>
        <p:nvSpPr>
          <p:cNvPr id="800" name="Google Shape;800;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Times New Roman"/>
                <a:ea typeface="Times New Roman"/>
                <a:cs typeface="Times New Roman"/>
                <a:sym typeface="Times New Roman"/>
              </a:rPr>
              <a:t>A class itself does not exist; it is merely a description of an object.  </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 class can be considered a template for the creation of object</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Blueprint of a building 🡪 class</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Building 🡪 object</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An object exists and is definable.  </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An object exhibits behavior, maintains state, and has traits.  An object can be manipulated.  </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An object is an instance of a class.</a:t>
            </a:r>
            <a:endParaRPr/>
          </a:p>
        </p:txBody>
      </p:sp>
      <p:sp>
        <p:nvSpPr>
          <p:cNvPr id="801" name="Google Shape;801;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02" name="Google Shape;802;p86"/>
          <p:cNvSpPr/>
          <p:nvPr/>
        </p:nvSpPr>
        <p:spPr>
          <a:xfrm>
            <a:off x="1143000" y="-1900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03" name="Google Shape;803;p86"/>
          <p:cNvSpPr/>
          <p:nvPr/>
        </p:nvSpPr>
        <p:spPr>
          <a:xfrm>
            <a:off x="1143000" y="102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04" name="Google Shape;804;p86"/>
          <p:cNvSpPr/>
          <p:nvPr/>
        </p:nvSpPr>
        <p:spPr>
          <a:xfrm>
            <a:off x="4914900" y="-171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pngfind.com-kingpin-png-4152286 (1).png" id="805" name="Google Shape;805;p86"/>
          <p:cNvPicPr preferRelativeResize="0"/>
          <p:nvPr/>
        </p:nvPicPr>
        <p:blipFill rotWithShape="1">
          <a:blip r:embed="rId3">
            <a:alphaModFix/>
          </a:blip>
          <a:srcRect b="0" l="0" r="0" t="0"/>
          <a:stretch/>
        </p:blipFill>
        <p:spPr>
          <a:xfrm>
            <a:off x="4857750" y="-171400"/>
            <a:ext cx="914400" cy="5334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Methods</a:t>
            </a:r>
            <a:endParaRPr/>
          </a:p>
        </p:txBody>
      </p:sp>
      <p:sp>
        <p:nvSpPr>
          <p:cNvPr id="811" name="Google Shape;811;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Times New Roman"/>
                <a:ea typeface="Times New Roman"/>
                <a:cs typeface="Times New Roman"/>
                <a:sym typeface="Times New Roman"/>
              </a:rPr>
              <a:t>A </a:t>
            </a:r>
            <a:r>
              <a:rPr i="1" lang="en-US" sz="2000">
                <a:latin typeface="Times New Roman"/>
                <a:ea typeface="Times New Roman"/>
                <a:cs typeface="Times New Roman"/>
                <a:sym typeface="Times New Roman"/>
              </a:rPr>
              <a:t>method</a:t>
            </a:r>
            <a:r>
              <a:rPr lang="en-US" sz="2000">
                <a:latin typeface="Times New Roman"/>
                <a:ea typeface="Times New Roman"/>
                <a:cs typeface="Times New Roman"/>
                <a:sym typeface="Times New Roman"/>
              </a:rPr>
              <a:t> is a function that is part of the class definition.  The methods of a class specify how its objects will respond to any particular message.  </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 method is a collection of statements that perform some specific task and return the result to the caller. A method can perform some specific task without returning anything.</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 Methods allow us to reuse the code without retyping the code. </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 </a:t>
            </a:r>
            <a:r>
              <a:rPr i="1" lang="en-US" sz="2000">
                <a:latin typeface="Times New Roman"/>
                <a:ea typeface="Times New Roman"/>
                <a:cs typeface="Times New Roman"/>
                <a:sym typeface="Times New Roman"/>
              </a:rPr>
              <a:t>message</a:t>
            </a:r>
            <a:r>
              <a:rPr lang="en-US" sz="2000">
                <a:latin typeface="Times New Roman"/>
                <a:ea typeface="Times New Roman"/>
                <a:cs typeface="Times New Roman"/>
                <a:sym typeface="Times New Roman"/>
              </a:rPr>
              <a:t> is a request, sent to an object, that activates a method (i.e., a member function).</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812" name="Google Shape;812;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13" name="Google Shape;813;p87"/>
          <p:cNvSpPr/>
          <p:nvPr/>
        </p:nvSpPr>
        <p:spPr>
          <a:xfrm>
            <a:off x="1143000" y="13653"/>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14" name="Google Shape;814;p87"/>
          <p:cNvSpPr/>
          <p:nvPr/>
        </p:nvSpPr>
        <p:spPr>
          <a:xfrm>
            <a:off x="1143000" y="135573"/>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descr="pngfind.com-kingpin-png-4152286 (1).png" id="815" name="Google Shape;815;p87"/>
          <p:cNvPicPr preferRelativeResize="0"/>
          <p:nvPr/>
        </p:nvPicPr>
        <p:blipFill rotWithShape="1">
          <a:blip r:embed="rId3">
            <a:alphaModFix/>
          </a:blip>
          <a:srcRect b="0" l="0" r="0" t="0"/>
          <a:stretch/>
        </p:blipFill>
        <p:spPr>
          <a:xfrm>
            <a:off x="4857750" y="-138747"/>
            <a:ext cx="914400" cy="5334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Defining a Base Class - Example</a:t>
            </a:r>
            <a:endParaRPr/>
          </a:p>
        </p:txBody>
      </p:sp>
      <p:sp>
        <p:nvSpPr>
          <p:cNvPr id="821" name="Google Shape;821;p88"/>
          <p:cNvSpPr txBox="1"/>
          <p:nvPr>
            <p:ph idx="1" type="body"/>
          </p:nvPr>
        </p:nvSpPr>
        <p:spPr>
          <a:xfrm>
            <a:off x="990600" y="1371600"/>
            <a:ext cx="7315200" cy="5102087"/>
          </a:xfrm>
          <a:prstGeom prst="rect">
            <a:avLst/>
          </a:prstGeom>
          <a:noFill/>
          <a:ln>
            <a:noFill/>
          </a:ln>
        </p:spPr>
        <p:txBody>
          <a:bodyPr anchorCtr="0" anchor="t" bIns="45700" lIns="91425" spcFirstLastPara="1" rIns="91425" wrap="square" tIns="45700">
            <a:noAutofit/>
          </a:bodyPr>
          <a:lstStyle/>
          <a:p>
            <a:pPr indent="-127000" lvl="0" marL="3175"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A base class is not defined on, nor does it inherit members from, any other class.</a:t>
            </a:r>
            <a:endParaRPr/>
          </a:p>
          <a:p>
            <a:pPr indent="0" lvl="1" marL="0" rtl="0" algn="l">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#include &lt;iostream&gt;</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using std::cout;	//this example “uses” only the necessary </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using std::endl;	// objects, not the entire std namespace</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 </a:t>
            </a:r>
            <a:endParaRPr/>
          </a:p>
          <a:p>
            <a:pPr indent="0" lvl="1" marL="0" rtl="0" algn="l">
              <a:spcBef>
                <a:spcPts val="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class Fraction {</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public:</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	void assign (int, int);	//member functions</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	double convert();</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    void invert();</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	void print();</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private:</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	 int num, den;	//member data</a:t>
            </a:r>
            <a:endParaRPr/>
          </a:p>
          <a:p>
            <a:pPr indent="0" lvl="1" marL="0" rtl="0" algn="l">
              <a:spcBef>
                <a:spcPts val="0"/>
              </a:spcBef>
              <a:spcAft>
                <a:spcPts val="0"/>
              </a:spcAft>
              <a:buClr>
                <a:schemeClr val="dk1"/>
              </a:buClr>
              <a:buSzPts val="1800"/>
              <a:buNone/>
            </a:pPr>
            <a:r>
              <a:rPr b="1" lang="en-US" sz="1800">
                <a:latin typeface="Times New Roman"/>
                <a:ea typeface="Times New Roman"/>
                <a:cs typeface="Times New Roman"/>
                <a:sym typeface="Times New Roman"/>
              </a:rPr>
              <a:t>};</a:t>
            </a:r>
            <a:endParaRPr/>
          </a:p>
          <a:p>
            <a:pPr indent="0" lvl="1" marL="0" rtl="0" algn="r">
              <a:spcBef>
                <a:spcPts val="0"/>
              </a:spcBef>
              <a:spcAft>
                <a:spcPts val="0"/>
              </a:spcAft>
              <a:buClr>
                <a:schemeClr val="dk1"/>
              </a:buClr>
              <a:buSzPts val="1800"/>
              <a:buNone/>
            </a:pPr>
            <a:r>
              <a:rPr b="1" lang="en-US" sz="1800">
                <a:latin typeface="Times New Roman"/>
                <a:ea typeface="Times New Roman"/>
                <a:cs typeface="Times New Roman"/>
                <a:sym typeface="Times New Roman"/>
              </a:rPr>
              <a:t>Continued…</a:t>
            </a:r>
            <a:endParaRPr/>
          </a:p>
        </p:txBody>
      </p:sp>
      <p:sp>
        <p:nvSpPr>
          <p:cNvPr id="822" name="Google Shape;822;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23" name="Google Shape;823;p88"/>
          <p:cNvSpPr/>
          <p:nvPr/>
        </p:nvSpPr>
        <p:spPr>
          <a:xfrm>
            <a:off x="1141183"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24" name="Google Shape;824;p88"/>
          <p:cNvSpPr/>
          <p:nvPr/>
        </p:nvSpPr>
        <p:spPr>
          <a:xfrm>
            <a:off x="1141183"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descr="pngfind.com-kingpin-png-4152286 (1).png" id="825" name="Google Shape;825;p88"/>
          <p:cNvPicPr preferRelativeResize="0"/>
          <p:nvPr/>
        </p:nvPicPr>
        <p:blipFill rotWithShape="1">
          <a:blip r:embed="rId3">
            <a:alphaModFix/>
          </a:blip>
          <a:srcRect b="0" l="0" r="0" t="0"/>
          <a:stretch/>
        </p:blipFill>
        <p:spPr>
          <a:xfrm>
            <a:off x="4855933" y="-152400"/>
            <a:ext cx="914400" cy="533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Using objects of a Class - Example</a:t>
            </a:r>
            <a:endParaRPr/>
          </a:p>
        </p:txBody>
      </p:sp>
      <p:sp>
        <p:nvSpPr>
          <p:cNvPr id="831" name="Google Shape;831;p89"/>
          <p:cNvSpPr txBox="1"/>
          <p:nvPr>
            <p:ph idx="1" type="body"/>
          </p:nvPr>
        </p:nvSpPr>
        <p:spPr>
          <a:xfrm>
            <a:off x="685800" y="1524001"/>
            <a:ext cx="7543800" cy="4832352"/>
          </a:xfrm>
          <a:prstGeom prst="rect">
            <a:avLst/>
          </a:prstGeom>
          <a:noFill/>
          <a:ln>
            <a:noFill/>
          </a:ln>
        </p:spPr>
        <p:txBody>
          <a:bodyPr anchorCtr="0" anchor="t" bIns="45700" lIns="91425" spcFirstLastPara="1" rIns="91425" wrap="square" tIns="45700">
            <a:normAutofit fontScale="92500" lnSpcReduction="10000"/>
          </a:bodyPr>
          <a:lstStyle/>
          <a:p>
            <a:pPr indent="0" lvl="1" marL="0" rtl="0" algn="l">
              <a:spcBef>
                <a:spcPts val="0"/>
              </a:spcBef>
              <a:spcAft>
                <a:spcPts val="0"/>
              </a:spcAft>
              <a:buClr>
                <a:schemeClr val="dk1"/>
              </a:buClr>
              <a:buSzPct val="100000"/>
              <a:buNone/>
            </a:pPr>
            <a:r>
              <a:rPr b="1" lang="en-US">
                <a:latin typeface="Times New Roman"/>
                <a:ea typeface="Times New Roman"/>
                <a:cs typeface="Times New Roman"/>
                <a:sym typeface="Times New Roman"/>
              </a:rPr>
              <a:t>The main() function:</a:t>
            </a:r>
            <a:endParaRPr/>
          </a:p>
          <a:p>
            <a:pPr indent="0" lvl="1" marL="0" rtl="0" algn="l">
              <a:spcBef>
                <a:spcPts val="0"/>
              </a:spcBef>
              <a:spcAft>
                <a:spcPts val="0"/>
              </a:spcAft>
              <a:buClr>
                <a:schemeClr val="dk1"/>
              </a:buClr>
              <a:buSzPct val="100000"/>
              <a:buNone/>
            </a:pPr>
            <a:r>
              <a:t/>
            </a:r>
            <a:endParaRPr b="1">
              <a:latin typeface="Times New Roman"/>
              <a:ea typeface="Times New Roman"/>
              <a:cs typeface="Times New Roman"/>
              <a:sym typeface="Times New Roman"/>
            </a:endParaRPr>
          </a:p>
          <a:p>
            <a:pPr indent="0" lvl="1" marL="0" rtl="0" algn="l">
              <a:spcBef>
                <a:spcPts val="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int main()</a:t>
            </a:r>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a:t>
            </a:r>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	Fraction x;</a:t>
            </a:r>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	x.assign (22, 7);</a:t>
            </a:r>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	cout &lt;&lt; "x =  "; x.print();</a:t>
            </a:r>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	cout &lt;&lt; " = " &lt;&lt; x.convert() &lt;&lt; endl;</a:t>
            </a:r>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	x.invert();</a:t>
            </a:r>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	cout &lt;&lt; "1/x =  "; x.print(); cout &lt;&lt; endl;</a:t>
            </a:r>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	return 0;</a:t>
            </a:r>
            <a:endParaRPr/>
          </a:p>
          <a:p>
            <a:pPr indent="0" lvl="1" marL="0" rtl="0" algn="l">
              <a:spcBef>
                <a:spcPts val="0"/>
              </a:spcBef>
              <a:spcAft>
                <a:spcPts val="0"/>
              </a:spcAft>
              <a:buClr>
                <a:schemeClr val="dk1"/>
              </a:buClr>
              <a:buSzPct val="100000"/>
              <a:buNone/>
            </a:pPr>
            <a:r>
              <a:rPr lang="en-US" sz="2000">
                <a:latin typeface="Times New Roman"/>
                <a:ea typeface="Times New Roman"/>
                <a:cs typeface="Times New Roman"/>
                <a:sym typeface="Times New Roman"/>
              </a:rPr>
              <a:t>}</a:t>
            </a:r>
            <a:endParaRPr/>
          </a:p>
          <a:p>
            <a:pPr indent="0" lvl="1" marL="0" rtl="0" algn="l">
              <a:spcBef>
                <a:spcPts val="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1" marL="0" rtl="0" algn="l">
              <a:spcBef>
                <a:spcPts val="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1" marL="0" rtl="0" algn="l">
              <a:spcBef>
                <a:spcPts val="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1" marL="0" rtl="0" algn="r">
              <a:spcBef>
                <a:spcPts val="0"/>
              </a:spcBef>
              <a:spcAft>
                <a:spcPts val="0"/>
              </a:spcAft>
              <a:buClr>
                <a:schemeClr val="dk1"/>
              </a:buClr>
              <a:buSzPct val="100000"/>
              <a:buNone/>
            </a:pPr>
            <a:r>
              <a:rPr lang="en-US" sz="1200">
                <a:latin typeface="Times New Roman"/>
                <a:ea typeface="Times New Roman"/>
                <a:cs typeface="Times New Roman"/>
                <a:sym typeface="Times New Roman"/>
              </a:rPr>
              <a:t>Continued…</a:t>
            </a:r>
            <a:endParaRPr/>
          </a:p>
        </p:txBody>
      </p:sp>
      <p:sp>
        <p:nvSpPr>
          <p:cNvPr id="832" name="Google Shape;832;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833" name="Google Shape;833;p89"/>
          <p:cNvPicPr preferRelativeResize="0"/>
          <p:nvPr/>
        </p:nvPicPr>
        <p:blipFill rotWithShape="1">
          <a:blip r:embed="rId3">
            <a:alphaModFix/>
          </a:blip>
          <a:srcRect b="0" l="0" r="0" t="0"/>
          <a:stretch/>
        </p:blipFill>
        <p:spPr>
          <a:xfrm>
            <a:off x="5311030" y="2108338"/>
            <a:ext cx="2034183" cy="1328738"/>
          </a:xfrm>
          <a:prstGeom prst="rect">
            <a:avLst/>
          </a:prstGeom>
          <a:noFill/>
          <a:ln>
            <a:noFill/>
          </a:ln>
        </p:spPr>
      </p:pic>
      <p:sp>
        <p:nvSpPr>
          <p:cNvPr id="834" name="Google Shape;834;p89"/>
          <p:cNvSpPr/>
          <p:nvPr/>
        </p:nvSpPr>
        <p:spPr>
          <a:xfrm>
            <a:off x="1157489"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35" name="Google Shape;835;p89"/>
          <p:cNvSpPr/>
          <p:nvPr/>
        </p:nvSpPr>
        <p:spPr>
          <a:xfrm>
            <a:off x="1157489"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36" name="Google Shape;836;p89"/>
          <p:cNvSpPr/>
          <p:nvPr/>
        </p:nvSpPr>
        <p:spPr>
          <a:xfrm>
            <a:off x="4929389"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pngfind.com-kingpin-png-4152286 (1).png" id="837" name="Google Shape;837;p89"/>
          <p:cNvPicPr preferRelativeResize="0"/>
          <p:nvPr/>
        </p:nvPicPr>
        <p:blipFill rotWithShape="1">
          <a:blip r:embed="rId4">
            <a:alphaModFix/>
          </a:blip>
          <a:srcRect b="0" l="0" r="0" t="0"/>
          <a:stretch/>
        </p:blipFill>
        <p:spPr>
          <a:xfrm>
            <a:off x="4872239" y="-152400"/>
            <a:ext cx="914400" cy="5334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Defining a Class – Example </a:t>
            </a:r>
            <a:endParaRPr/>
          </a:p>
        </p:txBody>
      </p:sp>
      <p:sp>
        <p:nvSpPr>
          <p:cNvPr id="843" name="Google Shape;843;p90"/>
          <p:cNvSpPr txBox="1"/>
          <p:nvPr>
            <p:ph idx="1" type="body"/>
          </p:nvPr>
        </p:nvSpPr>
        <p:spPr>
          <a:xfrm>
            <a:off x="609600" y="1219200"/>
            <a:ext cx="7696200" cy="5638800"/>
          </a:xfrm>
          <a:prstGeom prst="rect">
            <a:avLst/>
          </a:prstGeom>
          <a:noFill/>
          <a:ln>
            <a:noFill/>
          </a:ln>
        </p:spPr>
        <p:txBody>
          <a:bodyPr anchorCtr="0" anchor="t" bIns="45700" lIns="91425" spcFirstLastPara="1" rIns="91425" wrap="square" tIns="45700">
            <a:normAutofit fontScale="70000" lnSpcReduction="20000"/>
          </a:bodyPr>
          <a:lstStyle/>
          <a:p>
            <a:pPr indent="0" lvl="1" marL="0" rtl="0" algn="l">
              <a:spcBef>
                <a:spcPts val="0"/>
              </a:spcBef>
              <a:spcAft>
                <a:spcPts val="0"/>
              </a:spcAft>
              <a:buClr>
                <a:schemeClr val="dk1"/>
              </a:buClr>
              <a:buSzPct val="100000"/>
              <a:buNone/>
            </a:pPr>
            <a:r>
              <a:rPr lang="en-US">
                <a:latin typeface="Times New Roman"/>
                <a:ea typeface="Times New Roman"/>
                <a:cs typeface="Times New Roman"/>
                <a:sym typeface="Times New Roman"/>
              </a:rPr>
              <a:t>Class Implementation:</a:t>
            </a:r>
            <a:endParaRPr/>
          </a:p>
          <a:p>
            <a:pPr indent="0" lvl="1" marL="0" rtl="0" algn="l">
              <a:spcBef>
                <a:spcPts val="0"/>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void Fraction::assign (int numerator, int denominator) </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	num = numerator;</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	den = denominator;</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a:t>
            </a:r>
            <a:endParaRPr/>
          </a:p>
          <a:p>
            <a:pPr indent="0" lvl="1" marL="0" rtl="0" algn="l">
              <a:spcBef>
                <a:spcPts val="0"/>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double Fraction::convert () </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	return double (num)/(den);</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a:t>
            </a:r>
            <a:endParaRPr/>
          </a:p>
          <a:p>
            <a:pPr indent="0" lvl="1" marL="0" rtl="0" algn="l">
              <a:spcBef>
                <a:spcPts val="0"/>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void Fraction::invert() </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	int temp = num;</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	num = den;</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	den = temp;</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a:t>
            </a:r>
            <a:endParaRPr/>
          </a:p>
          <a:p>
            <a:pPr indent="0" lvl="1" marL="0" rtl="0" algn="l">
              <a:spcBef>
                <a:spcPts val="0"/>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void Fraction::print() </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	cout &lt;&lt; num &lt;&lt; '/' &lt;</a:t>
            </a:r>
            <a:endParaRPr/>
          </a:p>
          <a:p>
            <a:pPr indent="0" lvl="1" marL="0" rtl="0" algn="l">
              <a:spcBef>
                <a:spcPts val="0"/>
              </a:spcBef>
              <a:spcAft>
                <a:spcPts val="0"/>
              </a:spcAft>
              <a:buClr>
                <a:schemeClr val="dk1"/>
              </a:buClr>
              <a:buSzPct val="100000"/>
              <a:buNone/>
            </a:pPr>
            <a:r>
              <a:rPr lang="en-US" sz="2600">
                <a:latin typeface="Times New Roman"/>
                <a:ea typeface="Times New Roman"/>
                <a:cs typeface="Times New Roman"/>
                <a:sym typeface="Times New Roman"/>
              </a:rPr>
              <a:t>}&lt; den;</a:t>
            </a:r>
            <a:endParaRPr/>
          </a:p>
        </p:txBody>
      </p:sp>
      <p:sp>
        <p:nvSpPr>
          <p:cNvPr id="844" name="Google Shape;844;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45" name="Google Shape;845;p90"/>
          <p:cNvSpPr/>
          <p:nvPr/>
        </p:nvSpPr>
        <p:spPr>
          <a:xfrm>
            <a:off x="1157489"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46" name="Google Shape;846;p90"/>
          <p:cNvSpPr/>
          <p:nvPr/>
        </p:nvSpPr>
        <p:spPr>
          <a:xfrm>
            <a:off x="1157489"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91"/>
          <p:cNvSpPr txBox="1"/>
          <p:nvPr>
            <p:ph type="ctrTitle"/>
          </p:nvPr>
        </p:nvSpPr>
        <p:spPr>
          <a:xfrm>
            <a:off x="685800" y="1524001"/>
            <a:ext cx="7772400" cy="3733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000"/>
              <a:buFont typeface="Times New Roman"/>
              <a:buNone/>
            </a:pPr>
            <a:br>
              <a:rPr lang="en-US" sz="3000">
                <a:latin typeface="Times New Roman"/>
                <a:ea typeface="Times New Roman"/>
                <a:cs typeface="Times New Roman"/>
                <a:sym typeface="Times New Roman"/>
              </a:rPr>
            </a:br>
            <a:r>
              <a:rPr b="1" lang="en-US" sz="3000">
                <a:latin typeface="Times New Roman"/>
                <a:ea typeface="Times New Roman"/>
                <a:cs typeface="Times New Roman"/>
                <a:sym typeface="Times New Roman"/>
              </a:rPr>
              <a:t>Session 7</a:t>
            </a:r>
            <a:br>
              <a:rPr b="1" lang="en-US" sz="3000">
                <a:latin typeface="Times New Roman"/>
                <a:ea typeface="Times New Roman"/>
                <a:cs typeface="Times New Roman"/>
                <a:sym typeface="Times New Roman"/>
              </a:rPr>
            </a:br>
            <a:br>
              <a:rPr b="1" lang="en-US" sz="3000">
                <a:latin typeface="Times New Roman"/>
                <a:ea typeface="Times New Roman"/>
                <a:cs typeface="Times New Roman"/>
                <a:sym typeface="Times New Roman"/>
              </a:rPr>
            </a:br>
            <a:r>
              <a:rPr b="1" lang="en-US" sz="3000">
                <a:latin typeface="Times New Roman"/>
                <a:ea typeface="Times New Roman"/>
                <a:cs typeface="Times New Roman"/>
                <a:sym typeface="Times New Roman"/>
              </a:rPr>
              <a:t>Topic : UML Class Diagram, its components, Class Diagram relations and Multiplicity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92"/>
          <p:cNvSpPr txBox="1"/>
          <p:nvPr/>
        </p:nvSpPr>
        <p:spPr>
          <a:xfrm>
            <a:off x="457200" y="1600200"/>
            <a:ext cx="3732213" cy="3430588"/>
          </a:xfrm>
          <a:prstGeom prst="rect">
            <a:avLst/>
          </a:prstGeom>
          <a:gradFill>
            <a:gsLst>
              <a:gs pos="0">
                <a:schemeClr val="lt1"/>
              </a:gs>
              <a:gs pos="100000">
                <a:srgbClr val="E2EDB1"/>
              </a:gs>
            </a:gsLst>
            <a:lin ang="0" scaled="0"/>
          </a:grad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FF0000"/>
              </a:buClr>
              <a:buSzPts val="3200"/>
              <a:buFont typeface="Arial"/>
              <a:buNone/>
            </a:pPr>
            <a:r>
              <a:rPr lang="en-US" sz="3200">
                <a:solidFill>
                  <a:srgbClr val="FF0000"/>
                </a:solidFill>
                <a:latin typeface="Tahoma"/>
                <a:ea typeface="Tahoma"/>
                <a:cs typeface="Tahoma"/>
                <a:sym typeface="Tahoma"/>
              </a:rPr>
              <a:t>Structural</a:t>
            </a:r>
            <a:endParaRPr/>
          </a:p>
          <a:p>
            <a:pPr indent="-342900" lvl="0" marL="342900" marR="0" rtl="0" algn="l">
              <a:lnSpc>
                <a:spcPct val="90000"/>
              </a:lnSpc>
              <a:spcBef>
                <a:spcPts val="240"/>
              </a:spcBef>
              <a:spcAft>
                <a:spcPts val="0"/>
              </a:spcAft>
              <a:buClr>
                <a:schemeClr val="dk1"/>
              </a:buClr>
              <a:buSzPts val="1200"/>
              <a:buFont typeface="Arial"/>
              <a:buNone/>
            </a:pPr>
            <a:r>
              <a:rPr lang="en-US" sz="1200">
                <a:solidFill>
                  <a:schemeClr val="dk1"/>
                </a:solidFill>
                <a:latin typeface="Tahoma"/>
                <a:ea typeface="Tahoma"/>
                <a:cs typeface="Tahoma"/>
                <a:sym typeface="Tahoma"/>
              </a:rPr>
              <a:t>	: element of spec. irrespective of time</a:t>
            </a:r>
            <a:endParaRPr/>
          </a:p>
          <a:p>
            <a:pPr indent="-342900" lvl="0" marL="342900" marR="0" rtl="0" algn="l">
              <a:lnSpc>
                <a:spcPct val="90000"/>
              </a:lnSpc>
              <a:spcBef>
                <a:spcPts val="480"/>
              </a:spcBef>
              <a:spcAft>
                <a:spcPts val="0"/>
              </a:spcAft>
              <a:buClr>
                <a:schemeClr val="dk1"/>
              </a:buClr>
              <a:buSzPts val="2400"/>
              <a:buFont typeface="Arial"/>
              <a:buNone/>
            </a:pPr>
            <a:r>
              <a:t/>
            </a:r>
            <a:endParaRPr sz="2400">
              <a:solidFill>
                <a:schemeClr val="dk1"/>
              </a:solidFill>
              <a:latin typeface="Tahoma"/>
              <a:ea typeface="Tahoma"/>
              <a:cs typeface="Tahoma"/>
              <a:sym typeface="Tahoma"/>
            </a:endParaRPr>
          </a:p>
          <a:p>
            <a:pPr indent="-342900" lvl="0" marL="342900" marR="0" rtl="0" algn="l">
              <a:lnSpc>
                <a:spcPct val="90000"/>
              </a:lnSpc>
              <a:spcBef>
                <a:spcPts val="4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Class</a:t>
            </a:r>
            <a:endParaRPr/>
          </a:p>
          <a:p>
            <a:pPr indent="-342900" lvl="0" marL="342900" marR="0" rtl="0" algn="l">
              <a:lnSpc>
                <a:spcPct val="90000"/>
              </a:lnSpc>
              <a:spcBef>
                <a:spcPts val="4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Component</a:t>
            </a:r>
            <a:endParaRPr/>
          </a:p>
          <a:p>
            <a:pPr indent="-342900" lvl="0" marL="342900" marR="0" rtl="0" algn="l">
              <a:lnSpc>
                <a:spcPct val="90000"/>
              </a:lnSpc>
              <a:spcBef>
                <a:spcPts val="4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Deployment</a:t>
            </a:r>
            <a:endParaRPr/>
          </a:p>
          <a:p>
            <a:pPr indent="-342900" lvl="0" marL="342900" marR="0" rtl="0" algn="l">
              <a:lnSpc>
                <a:spcPct val="90000"/>
              </a:lnSpc>
              <a:spcBef>
                <a:spcPts val="4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Object</a:t>
            </a:r>
            <a:endParaRPr/>
          </a:p>
          <a:p>
            <a:pPr indent="-342900" lvl="0" marL="342900" marR="0" rtl="0" algn="l">
              <a:lnSpc>
                <a:spcPct val="90000"/>
              </a:lnSpc>
              <a:spcBef>
                <a:spcPts val="400"/>
              </a:spcBef>
              <a:spcAft>
                <a:spcPts val="0"/>
              </a:spcAft>
              <a:buClr>
                <a:schemeClr val="dk1"/>
              </a:buClr>
              <a:buSzPts val="2000"/>
              <a:buFont typeface="Arial"/>
              <a:buChar char="•"/>
            </a:pPr>
            <a:r>
              <a:rPr i="1" lang="en-US" sz="2000">
                <a:solidFill>
                  <a:schemeClr val="dk1"/>
                </a:solidFill>
                <a:latin typeface="Tahoma"/>
                <a:ea typeface="Tahoma"/>
                <a:cs typeface="Tahoma"/>
                <a:sym typeface="Tahoma"/>
              </a:rPr>
              <a:t>Composite structure</a:t>
            </a:r>
            <a:endParaRPr/>
          </a:p>
          <a:p>
            <a:pPr indent="-342900" lvl="0" marL="342900" marR="0" rtl="0" algn="l">
              <a:lnSpc>
                <a:spcPct val="90000"/>
              </a:lnSpc>
              <a:spcBef>
                <a:spcPts val="400"/>
              </a:spcBef>
              <a:spcAft>
                <a:spcPts val="0"/>
              </a:spcAft>
              <a:buClr>
                <a:schemeClr val="dk1"/>
              </a:buClr>
              <a:buSzPts val="2000"/>
              <a:buFont typeface="Arial"/>
              <a:buChar char="•"/>
            </a:pPr>
            <a:r>
              <a:rPr i="1" lang="en-US" sz="2000">
                <a:solidFill>
                  <a:schemeClr val="dk1"/>
                </a:solidFill>
                <a:latin typeface="Tahoma"/>
                <a:ea typeface="Tahoma"/>
                <a:cs typeface="Tahoma"/>
                <a:sym typeface="Tahoma"/>
              </a:rPr>
              <a:t>Package</a:t>
            </a:r>
            <a:endParaRPr i="1" sz="2000">
              <a:solidFill>
                <a:schemeClr val="dk1"/>
              </a:solidFill>
              <a:latin typeface="Tahoma"/>
              <a:ea typeface="Tahoma"/>
              <a:cs typeface="Tahoma"/>
              <a:sym typeface="Tahoma"/>
            </a:endParaRPr>
          </a:p>
        </p:txBody>
      </p:sp>
      <p:sp>
        <p:nvSpPr>
          <p:cNvPr id="857" name="Google Shape;857;p92"/>
          <p:cNvSpPr txBox="1"/>
          <p:nvPr/>
        </p:nvSpPr>
        <p:spPr>
          <a:xfrm>
            <a:off x="4648200" y="1143000"/>
            <a:ext cx="3962400" cy="2438400"/>
          </a:xfrm>
          <a:prstGeom prst="rect">
            <a:avLst/>
          </a:prstGeom>
          <a:gradFill>
            <a:gsLst>
              <a:gs pos="0">
                <a:schemeClr val="lt1"/>
              </a:gs>
              <a:gs pos="100000">
                <a:srgbClr val="C9DEC0"/>
              </a:gs>
            </a:gsLst>
            <a:lin ang="18900000" scaled="0"/>
          </a:gra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SzPts val="3200"/>
              <a:buFont typeface="Arial"/>
              <a:buNone/>
            </a:pPr>
            <a:r>
              <a:rPr lang="en-US" sz="3200">
                <a:solidFill>
                  <a:srgbClr val="FF0000"/>
                </a:solidFill>
                <a:latin typeface="Tahoma"/>
                <a:ea typeface="Tahoma"/>
                <a:cs typeface="Tahoma"/>
                <a:sym typeface="Tahoma"/>
              </a:rPr>
              <a:t>Behavioral</a:t>
            </a:r>
            <a:endParaRPr/>
          </a:p>
          <a:p>
            <a:pPr indent="-342900" lvl="0" marL="342900" marR="0" rtl="0" algn="l">
              <a:lnSpc>
                <a:spcPct val="90000"/>
              </a:lnSpc>
              <a:spcBef>
                <a:spcPts val="240"/>
              </a:spcBef>
              <a:spcAft>
                <a:spcPts val="0"/>
              </a:spcAft>
              <a:buClr>
                <a:schemeClr val="dk1"/>
              </a:buClr>
              <a:buSzPts val="1200"/>
              <a:buFont typeface="Arial"/>
              <a:buNone/>
            </a:pPr>
            <a:r>
              <a:rPr lang="en-US" sz="1200">
                <a:solidFill>
                  <a:schemeClr val="dk1"/>
                </a:solidFill>
                <a:latin typeface="Tahoma"/>
                <a:ea typeface="Tahoma"/>
                <a:cs typeface="Tahoma"/>
                <a:sym typeface="Tahoma"/>
              </a:rPr>
              <a:t>	: behavioral features of a system / business process</a:t>
            </a:r>
            <a:endParaRPr/>
          </a:p>
          <a:p>
            <a:pPr indent="-342900" lvl="0" marL="342900" marR="0" rtl="0" algn="l">
              <a:lnSpc>
                <a:spcPct val="90000"/>
              </a:lnSpc>
              <a:spcBef>
                <a:spcPts val="240"/>
              </a:spcBef>
              <a:spcAft>
                <a:spcPts val="0"/>
              </a:spcAft>
              <a:buClr>
                <a:schemeClr val="dk1"/>
              </a:buClr>
              <a:buSzPts val="1200"/>
              <a:buFont typeface="Arial"/>
              <a:buNone/>
            </a:pPr>
            <a:r>
              <a:t/>
            </a:r>
            <a:endParaRPr sz="1200">
              <a:solidFill>
                <a:schemeClr val="dk1"/>
              </a:solidFill>
              <a:latin typeface="Tahoma"/>
              <a:ea typeface="Tahoma"/>
              <a:cs typeface="Tahoma"/>
              <a:sym typeface="Tahoma"/>
            </a:endParaRPr>
          </a:p>
          <a:p>
            <a:pPr indent="-342900" lvl="0" marL="342900" marR="0" rtl="0" algn="l">
              <a:lnSpc>
                <a:spcPct val="90000"/>
              </a:lnSpc>
              <a:spcBef>
                <a:spcPts val="4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Activity</a:t>
            </a:r>
            <a:endParaRPr/>
          </a:p>
          <a:p>
            <a:pPr indent="-342900" lvl="0" marL="342900" marR="0" rtl="0" algn="l">
              <a:lnSpc>
                <a:spcPct val="90000"/>
              </a:lnSpc>
              <a:spcBef>
                <a:spcPts val="4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State machine</a:t>
            </a:r>
            <a:endParaRPr/>
          </a:p>
          <a:p>
            <a:pPr indent="-342900" lvl="0" marL="342900" marR="0" rtl="0" algn="l">
              <a:lnSpc>
                <a:spcPct val="90000"/>
              </a:lnSpc>
              <a:spcBef>
                <a:spcPts val="4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Use case</a:t>
            </a:r>
            <a:endParaRPr/>
          </a:p>
          <a:p>
            <a:pPr indent="-342900" lvl="0" marL="342900" marR="0" rtl="0" algn="l">
              <a:lnSpc>
                <a:spcPct val="90000"/>
              </a:lnSpc>
              <a:spcBef>
                <a:spcPts val="400"/>
              </a:spcBef>
              <a:spcAft>
                <a:spcPts val="0"/>
              </a:spcAft>
              <a:buClr>
                <a:schemeClr val="dk1"/>
              </a:buClr>
              <a:buSzPts val="2000"/>
              <a:buFont typeface="Arial"/>
              <a:buChar char="•"/>
            </a:pPr>
            <a:r>
              <a:rPr i="1" lang="en-US" sz="2000">
                <a:solidFill>
                  <a:schemeClr val="dk1"/>
                </a:solidFill>
                <a:latin typeface="Tahoma"/>
                <a:ea typeface="Tahoma"/>
                <a:cs typeface="Tahoma"/>
                <a:sym typeface="Tahoma"/>
              </a:rPr>
              <a:t>Interaction</a:t>
            </a:r>
            <a:endParaRPr/>
          </a:p>
          <a:p>
            <a:pPr indent="-342900" lvl="0" marL="342900" marR="0" rtl="0" algn="l">
              <a:lnSpc>
                <a:spcPct val="90000"/>
              </a:lnSpc>
              <a:spcBef>
                <a:spcPts val="400"/>
              </a:spcBef>
              <a:spcAft>
                <a:spcPts val="0"/>
              </a:spcAft>
              <a:buClr>
                <a:schemeClr val="dk1"/>
              </a:buClr>
              <a:buSzPts val="2000"/>
              <a:buFont typeface="Arial"/>
              <a:buNone/>
            </a:pPr>
            <a:r>
              <a:t/>
            </a:r>
            <a:endParaRPr i="1" sz="2000">
              <a:solidFill>
                <a:schemeClr val="dk1"/>
              </a:solidFill>
              <a:latin typeface="Tahoma"/>
              <a:ea typeface="Tahoma"/>
              <a:cs typeface="Tahoma"/>
              <a:sym typeface="Tahoma"/>
            </a:endParaRPr>
          </a:p>
        </p:txBody>
      </p:sp>
      <p:sp>
        <p:nvSpPr>
          <p:cNvPr id="858" name="Google Shape;858;p92"/>
          <p:cNvSpPr/>
          <p:nvPr/>
        </p:nvSpPr>
        <p:spPr>
          <a:xfrm>
            <a:off x="4876800" y="3886200"/>
            <a:ext cx="3581400" cy="2667000"/>
          </a:xfrm>
          <a:prstGeom prst="rect">
            <a:avLst/>
          </a:prstGeom>
          <a:gradFill>
            <a:gsLst>
              <a:gs pos="0">
                <a:srgbClr val="C1D6DD"/>
              </a:gs>
              <a:gs pos="100000">
                <a:schemeClr val="lt1"/>
              </a:gs>
            </a:gsLst>
            <a:path path="circle">
              <a:fillToRect b="100%" r="100%"/>
            </a:path>
            <a:tileRect l="-100%" t="-100%"/>
          </a:gra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None/>
            </a:pPr>
            <a:r>
              <a:rPr lang="en-US" sz="3200">
                <a:solidFill>
                  <a:srgbClr val="FF0000"/>
                </a:solidFill>
                <a:latin typeface="Tahoma"/>
                <a:ea typeface="Tahoma"/>
                <a:cs typeface="Tahoma"/>
                <a:sym typeface="Tahoma"/>
              </a:rPr>
              <a:t>Interaction</a:t>
            </a:r>
            <a:endParaRPr/>
          </a:p>
          <a:p>
            <a:pPr indent="-342900" lvl="0" marL="342900" marR="0" rtl="0" algn="l">
              <a:lnSpc>
                <a:spcPct val="90000"/>
              </a:lnSpc>
              <a:spcBef>
                <a:spcPts val="240"/>
              </a:spcBef>
              <a:spcAft>
                <a:spcPts val="0"/>
              </a:spcAft>
              <a:buNone/>
            </a:pPr>
            <a:r>
              <a:rPr lang="en-US" sz="1200">
                <a:solidFill>
                  <a:schemeClr val="dk1"/>
                </a:solidFill>
                <a:latin typeface="Tahoma"/>
                <a:ea typeface="Tahoma"/>
                <a:cs typeface="Tahoma"/>
                <a:sym typeface="Tahoma"/>
              </a:rPr>
              <a:t>	: emphasize object interaction</a:t>
            </a:r>
            <a:endParaRPr/>
          </a:p>
          <a:p>
            <a:pPr indent="-342900" lvl="0" marL="342900" marR="0" rtl="0" algn="l">
              <a:lnSpc>
                <a:spcPct val="90000"/>
              </a:lnSpc>
              <a:spcBef>
                <a:spcPts val="240"/>
              </a:spcBef>
              <a:spcAft>
                <a:spcPts val="0"/>
              </a:spcAft>
              <a:buNone/>
            </a:pPr>
            <a:r>
              <a:t/>
            </a:r>
            <a:endParaRPr sz="1200">
              <a:solidFill>
                <a:schemeClr val="dk1"/>
              </a:solidFill>
              <a:latin typeface="Tahoma"/>
              <a:ea typeface="Tahoma"/>
              <a:cs typeface="Tahoma"/>
              <a:sym typeface="Tahoma"/>
            </a:endParaRPr>
          </a:p>
          <a:p>
            <a:pPr indent="-342900" lvl="0" marL="342900" marR="0" rtl="0" algn="l">
              <a:lnSpc>
                <a:spcPct val="90000"/>
              </a:lnSpc>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Communication(collaberation)</a:t>
            </a:r>
            <a:endParaRPr/>
          </a:p>
          <a:p>
            <a:pPr indent="-342900" lvl="0" marL="342900" marR="0" rtl="0" algn="l">
              <a:lnSpc>
                <a:spcPct val="90000"/>
              </a:lnSpc>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Sequence</a:t>
            </a:r>
            <a:endParaRPr/>
          </a:p>
          <a:p>
            <a:pPr indent="-342900" lvl="0" marL="342900" marR="0" rtl="0" algn="l">
              <a:lnSpc>
                <a:spcPct val="90000"/>
              </a:lnSpc>
              <a:spcBef>
                <a:spcPts val="400"/>
              </a:spcBef>
              <a:spcAft>
                <a:spcPts val="0"/>
              </a:spcAft>
              <a:buClr>
                <a:schemeClr val="dk1"/>
              </a:buClr>
              <a:buSzPts val="2000"/>
              <a:buFont typeface="Tahoma"/>
              <a:buChar char="•"/>
            </a:pPr>
            <a:r>
              <a:rPr i="1" lang="en-US" sz="2000">
                <a:solidFill>
                  <a:schemeClr val="dk1"/>
                </a:solidFill>
                <a:latin typeface="Tahoma"/>
                <a:ea typeface="Tahoma"/>
                <a:cs typeface="Tahoma"/>
                <a:sym typeface="Tahoma"/>
              </a:rPr>
              <a:t>Interaction overview</a:t>
            </a:r>
            <a:endParaRPr/>
          </a:p>
          <a:p>
            <a:pPr indent="-342900" lvl="0" marL="342900" marR="0" rtl="0" algn="l">
              <a:lnSpc>
                <a:spcPct val="90000"/>
              </a:lnSpc>
              <a:spcBef>
                <a:spcPts val="400"/>
              </a:spcBef>
              <a:spcAft>
                <a:spcPts val="0"/>
              </a:spcAft>
              <a:buClr>
                <a:schemeClr val="dk1"/>
              </a:buClr>
              <a:buSzPts val="2000"/>
              <a:buFont typeface="Tahoma"/>
              <a:buChar char="•"/>
            </a:pPr>
            <a:r>
              <a:rPr i="1" lang="en-US" sz="2000">
                <a:solidFill>
                  <a:schemeClr val="dk1"/>
                </a:solidFill>
                <a:latin typeface="Tahoma"/>
                <a:ea typeface="Tahoma"/>
                <a:cs typeface="Tahoma"/>
                <a:sym typeface="Tahoma"/>
              </a:rPr>
              <a:t>Timing</a:t>
            </a:r>
            <a:endParaRPr/>
          </a:p>
          <a:p>
            <a:pPr indent="-342900" lvl="0" marL="342900" marR="0" rtl="0" algn="l">
              <a:lnSpc>
                <a:spcPct val="90000"/>
              </a:lnSpc>
              <a:spcBef>
                <a:spcPts val="400"/>
              </a:spcBef>
              <a:spcAft>
                <a:spcPts val="0"/>
              </a:spcAft>
              <a:buNone/>
            </a:pPr>
            <a:r>
              <a:t/>
            </a:r>
            <a:endParaRPr i="1" sz="2000">
              <a:solidFill>
                <a:schemeClr val="dk1"/>
              </a:solidFill>
              <a:latin typeface="Tahoma"/>
              <a:ea typeface="Tahoma"/>
              <a:cs typeface="Tahoma"/>
              <a:sym typeface="Tahoma"/>
            </a:endParaRPr>
          </a:p>
        </p:txBody>
      </p:sp>
      <p:sp>
        <p:nvSpPr>
          <p:cNvPr id="859" name="Google Shape;859;p92"/>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ahoma"/>
              <a:buNone/>
            </a:pPr>
            <a:r>
              <a:rPr b="1" lang="en-US" sz="4000">
                <a:latin typeface="Tahoma"/>
                <a:ea typeface="Tahoma"/>
                <a:cs typeface="Tahoma"/>
                <a:sym typeface="Tahoma"/>
              </a:rPr>
              <a:t>Overview of UML Diagrams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3"/>
          <p:cNvSpPr txBox="1"/>
          <p:nvPr>
            <p:ph idx="1" type="body"/>
          </p:nvPr>
        </p:nvSpPr>
        <p:spPr>
          <a:xfrm>
            <a:off x="1543050" y="228602"/>
            <a:ext cx="6115050" cy="5897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400"/>
              <a:buFont typeface="Arial"/>
              <a:buNone/>
            </a:pPr>
            <a:r>
              <a:rPr b="1" lang="en-US" sz="2400">
                <a:solidFill>
                  <a:srgbClr val="FF0000"/>
                </a:solidFill>
              </a:rPr>
              <a:t> </a:t>
            </a:r>
            <a:endParaRPr sz="2400"/>
          </a:p>
          <a:p>
            <a:pPr indent="-342900" lvl="0" marL="342900" rtl="0" algn="l">
              <a:spcBef>
                <a:spcPts val="480"/>
              </a:spcBef>
              <a:spcAft>
                <a:spcPts val="0"/>
              </a:spcAft>
              <a:buClr>
                <a:schemeClr val="dk1"/>
              </a:buClr>
              <a:buSzPts val="2400"/>
              <a:buNone/>
            </a:pPr>
            <a:r>
              <a:t/>
            </a:r>
            <a:endParaRPr sz="2400"/>
          </a:p>
        </p:txBody>
      </p:sp>
      <p:sp>
        <p:nvSpPr>
          <p:cNvPr id="865" name="Google Shape;865;p93"/>
          <p:cNvSpPr/>
          <p:nvPr/>
        </p:nvSpPr>
        <p:spPr>
          <a:xfrm>
            <a:off x="1600200" y="457201"/>
            <a:ext cx="70104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2400"/>
              <a:buFont typeface="Calibri"/>
              <a:buNone/>
            </a:pPr>
            <a:r>
              <a:rPr b="1" lang="en-US" sz="2400">
                <a:solidFill>
                  <a:srgbClr val="FF0000"/>
                </a:solidFill>
                <a:latin typeface="Calibri"/>
                <a:ea typeface="Calibri"/>
                <a:cs typeface="Calibri"/>
                <a:sym typeface="Calibri"/>
              </a:rPr>
              <a:t>UML Class diagram </a:t>
            </a:r>
            <a:r>
              <a:rPr lang="en-US" sz="2400">
                <a:solidFill>
                  <a:srgbClr val="FF0000"/>
                </a:solidFill>
                <a:latin typeface="Calibri"/>
                <a:ea typeface="Calibri"/>
                <a:cs typeface="Calibri"/>
                <a:sym typeface="Calibri"/>
              </a:rPr>
              <a:t>:</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UML Class diagram is a graphical notation used to construct and visualize object oriented systems.</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A class diagram describes the structure of a system  such as </a:t>
            </a:r>
            <a:r>
              <a:rPr b="1" lang="en-US" sz="2400">
                <a:solidFill>
                  <a:schemeClr val="dk1"/>
                </a:solidFill>
                <a:latin typeface="Calibri"/>
                <a:ea typeface="Calibri"/>
                <a:cs typeface="Calibri"/>
                <a:sym typeface="Calibri"/>
              </a:rPr>
              <a:t>Classes </a:t>
            </a:r>
            <a:r>
              <a:rPr lang="en-US" sz="2400">
                <a:solidFill>
                  <a:schemeClr val="dk1"/>
                </a:solidFill>
                <a:latin typeface="Calibri"/>
                <a:ea typeface="Calibri"/>
                <a:cs typeface="Calibri"/>
                <a:sym typeface="Calibri"/>
              </a:rPr>
              <a:t> and their </a:t>
            </a:r>
            <a:r>
              <a:rPr b="1" lang="en-US" sz="2400">
                <a:solidFill>
                  <a:srgbClr val="FF0000"/>
                </a:solidFill>
                <a:latin typeface="Calibri"/>
                <a:ea typeface="Calibri"/>
                <a:cs typeface="Calibri"/>
                <a:sym typeface="Calibri"/>
              </a:rPr>
              <a:t>attributes , operations (or methods) </a:t>
            </a:r>
            <a:r>
              <a:rPr lang="en-US" sz="2400">
                <a:solidFill>
                  <a:srgbClr val="FF0000"/>
                </a:solidFill>
                <a:latin typeface="Calibri"/>
                <a:ea typeface="Calibri"/>
                <a:cs typeface="Calibri"/>
                <a:sym typeface="Calibri"/>
              </a:rPr>
              <a:t>and the </a:t>
            </a:r>
            <a:r>
              <a:rPr b="1" lang="en-US" sz="2400">
                <a:solidFill>
                  <a:srgbClr val="FF0000"/>
                </a:solidFill>
                <a:latin typeface="Calibri"/>
                <a:ea typeface="Calibri"/>
                <a:cs typeface="Calibri"/>
                <a:sym typeface="Calibri"/>
              </a:rPr>
              <a:t>relationships among objects</a:t>
            </a:r>
            <a:r>
              <a:rPr lang="en-US" sz="2400">
                <a:solidFill>
                  <a:schemeClr val="dk1"/>
                </a:solidFill>
                <a:latin typeface="Calibri"/>
                <a:ea typeface="Calibri"/>
                <a:cs typeface="Calibri"/>
                <a:sym typeface="Calibri"/>
              </a:rPr>
              <a:t>. </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class diagram is used to show the existence of classes and their relationships in the logical view of a system.</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pic>
        <p:nvPicPr>
          <p:cNvPr id="866" name="Google Shape;866;p93"/>
          <p:cNvPicPr preferRelativeResize="0"/>
          <p:nvPr/>
        </p:nvPicPr>
        <p:blipFill rotWithShape="1">
          <a:blip r:embed="rId3">
            <a:alphaModFix/>
          </a:blip>
          <a:srcRect b="0" l="0" r="0" t="0"/>
          <a:stretch/>
        </p:blipFill>
        <p:spPr>
          <a:xfrm>
            <a:off x="2249743" y="4221090"/>
            <a:ext cx="4842464" cy="2506687"/>
          </a:xfrm>
          <a:prstGeom prst="rect">
            <a:avLst/>
          </a:prstGeom>
          <a:noFill/>
          <a:ln>
            <a:noFill/>
          </a:ln>
        </p:spPr>
      </p:pic>
      <p:sp>
        <p:nvSpPr>
          <p:cNvPr id="867" name="Google Shape;867;p93"/>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93"/>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69" name="Google Shape;869;p93"/>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870" name="Google Shape;870;p93"/>
          <p:cNvPicPr preferRelativeResize="0"/>
          <p:nvPr/>
        </p:nvPicPr>
        <p:blipFill rotWithShape="1">
          <a:blip r:embed="rId4">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381000" y="990600"/>
            <a:ext cx="8229600" cy="99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E36C09"/>
              </a:buClr>
              <a:buSzPts val="3600"/>
              <a:buFont typeface="Calibri"/>
              <a:buNone/>
            </a:pPr>
            <a:r>
              <a:rPr b="1" lang="en-US" sz="3600">
                <a:solidFill>
                  <a:srgbClr val="E36C09"/>
                </a:solidFill>
                <a:latin typeface="Calibri"/>
                <a:ea typeface="Calibri"/>
                <a:cs typeface="Calibri"/>
                <a:sym typeface="Calibri"/>
              </a:rPr>
              <a:t>Disadvantages of Procedural Programming Language</a:t>
            </a:r>
            <a:endParaRPr b="1" sz="3600">
              <a:solidFill>
                <a:srgbClr val="E36C09"/>
              </a:solidFill>
              <a:latin typeface="Calibri"/>
              <a:ea typeface="Calibri"/>
              <a:cs typeface="Calibri"/>
              <a:sym typeface="Calibri"/>
            </a:endParaRPr>
          </a:p>
        </p:txBody>
      </p:sp>
      <p:sp>
        <p:nvSpPr>
          <p:cNvPr id="146" name="Google Shape;146;p22"/>
          <p:cNvSpPr txBox="1"/>
          <p:nvPr/>
        </p:nvSpPr>
        <p:spPr>
          <a:xfrm>
            <a:off x="533400" y="2286000"/>
            <a:ext cx="8077200" cy="4419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marR="0" rtl="0" algn="l">
              <a:spcBef>
                <a:spcPts val="0"/>
              </a:spcBef>
              <a:spcAft>
                <a:spcPts val="0"/>
              </a:spcAft>
              <a:buClr>
                <a:schemeClr val="dk1"/>
              </a:buClr>
              <a:buSzPct val="100000"/>
              <a:buFont typeface="Arial"/>
              <a:buNone/>
            </a:pPr>
            <a:r>
              <a:rPr b="1" lang="en-US" sz="3200">
                <a:solidFill>
                  <a:schemeClr val="dk1"/>
                </a:solidFill>
                <a:latin typeface="Calibri"/>
                <a:ea typeface="Calibri"/>
                <a:cs typeface="Calibri"/>
                <a:sym typeface="Calibri"/>
              </a:rPr>
              <a:t>Unrestricted access</a:t>
            </a:r>
            <a:endParaRPr/>
          </a:p>
          <a:p>
            <a:pPr indent="-342900" lvl="0" marL="342900" marR="0" rtl="0" algn="l">
              <a:spcBef>
                <a:spcPts val="592"/>
              </a:spcBef>
              <a:spcAft>
                <a:spcPts val="0"/>
              </a:spcAft>
              <a:buClr>
                <a:schemeClr val="dk1"/>
              </a:buClr>
              <a:buSzPct val="100000"/>
              <a:buFont typeface="Arial"/>
              <a:buChar char="•"/>
            </a:pPr>
            <a:r>
              <a:rPr lang="en-US" sz="3200">
                <a:solidFill>
                  <a:schemeClr val="dk1"/>
                </a:solidFill>
                <a:latin typeface="Calibri"/>
                <a:ea typeface="Calibri"/>
                <a:cs typeface="Calibri"/>
                <a:sym typeface="Calibri"/>
              </a:rPr>
              <a:t>functions have unrestricted access to global data. </a:t>
            </a:r>
            <a:endParaRPr/>
          </a:p>
          <a:p>
            <a:pPr indent="-342900" lvl="0" marL="342900" marR="0" rtl="0" algn="l">
              <a:spcBef>
                <a:spcPts val="592"/>
              </a:spcBef>
              <a:spcAft>
                <a:spcPts val="0"/>
              </a:spcAft>
              <a:buClr>
                <a:schemeClr val="dk1"/>
              </a:buClr>
              <a:buSzPct val="100000"/>
              <a:buFont typeface="Arial"/>
              <a:buNone/>
            </a:pPr>
            <a:r>
              <a:rPr b="1" lang="en-US" sz="3200">
                <a:solidFill>
                  <a:schemeClr val="dk1"/>
                </a:solidFill>
                <a:latin typeface="Calibri"/>
                <a:ea typeface="Calibri"/>
                <a:cs typeface="Calibri"/>
                <a:sym typeface="Calibri"/>
              </a:rPr>
              <a:t>Real-world modeling</a:t>
            </a:r>
            <a:endParaRPr/>
          </a:p>
          <a:p>
            <a:pPr indent="-342900" lvl="0" marL="342900" marR="0" rtl="0" algn="l">
              <a:spcBef>
                <a:spcPts val="592"/>
              </a:spcBef>
              <a:spcAft>
                <a:spcPts val="0"/>
              </a:spcAft>
              <a:buClr>
                <a:schemeClr val="dk1"/>
              </a:buClr>
              <a:buSzPct val="100000"/>
              <a:buFont typeface="Arial"/>
              <a:buChar char="•"/>
            </a:pPr>
            <a:r>
              <a:rPr lang="en-US" sz="3200">
                <a:solidFill>
                  <a:schemeClr val="dk1"/>
                </a:solidFill>
                <a:latin typeface="Calibri"/>
                <a:ea typeface="Calibri"/>
                <a:cs typeface="Calibri"/>
                <a:sym typeface="Calibri"/>
              </a:rPr>
              <a:t>unrelated (separated) functions and data, the basis of the procedural paradigm, provide a poor model of the real world.</a:t>
            </a:r>
            <a:endParaRPr/>
          </a:p>
          <a:p>
            <a:pPr indent="-342900" lvl="0" marL="342900" marR="0" rtl="0" algn="l">
              <a:spcBef>
                <a:spcPts val="592"/>
              </a:spcBef>
              <a:spcAft>
                <a:spcPts val="0"/>
              </a:spcAft>
              <a:buClr>
                <a:schemeClr val="dk1"/>
              </a:buClr>
              <a:buSzPct val="100000"/>
              <a:buFont typeface="Arial"/>
              <a:buChar char="•"/>
            </a:pPr>
            <a:r>
              <a:rPr lang="en-US" sz="3200">
                <a:solidFill>
                  <a:schemeClr val="dk1"/>
                </a:solidFill>
                <a:latin typeface="Calibri"/>
                <a:ea typeface="Calibri"/>
                <a:cs typeface="Calibri"/>
                <a:sym typeface="Calibri"/>
              </a:rPr>
              <a:t>Complex real-world objects have both </a:t>
            </a:r>
            <a:r>
              <a:rPr i="1" lang="en-US" sz="3200">
                <a:solidFill>
                  <a:schemeClr val="dk1"/>
                </a:solidFill>
                <a:latin typeface="Calibri"/>
                <a:ea typeface="Calibri"/>
                <a:cs typeface="Calibri"/>
                <a:sym typeface="Calibri"/>
              </a:rPr>
              <a:t>attributes (data) and behavior (function).</a:t>
            </a:r>
            <a:endParaRPr sz="32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94"/>
          <p:cNvSpPr/>
          <p:nvPr/>
        </p:nvSpPr>
        <p:spPr>
          <a:xfrm>
            <a:off x="609600" y="228603"/>
            <a:ext cx="8077200" cy="637097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3200">
                <a:solidFill>
                  <a:srgbClr val="FF0000"/>
                </a:solidFill>
                <a:latin typeface="Calibri"/>
                <a:ea typeface="Calibri"/>
                <a:cs typeface="Calibri"/>
                <a:sym typeface="Calibri"/>
              </a:rPr>
              <a:t>Basic components of a class diagram</a:t>
            </a:r>
            <a:endParaRPr/>
          </a:p>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The standard class diagram is composed of three sections:</a:t>
            </a:r>
            <a:endParaRPr/>
          </a:p>
          <a:p>
            <a:pPr indent="0" lvl="0" marL="0" marR="0" rtl="0" algn="just">
              <a:lnSpc>
                <a:spcPct val="150000"/>
              </a:lnSpc>
              <a:spcBef>
                <a:spcPts val="0"/>
              </a:spcBef>
              <a:spcAft>
                <a:spcPts val="0"/>
              </a:spcAft>
              <a:buNone/>
            </a:pPr>
            <a:r>
              <a:rPr b="1" lang="en-US" sz="2400">
                <a:solidFill>
                  <a:srgbClr val="FF0000"/>
                </a:solidFill>
                <a:latin typeface="Calibri"/>
                <a:ea typeface="Calibri"/>
                <a:cs typeface="Calibri"/>
                <a:sym typeface="Calibri"/>
              </a:rPr>
              <a:t>Upper section: </a:t>
            </a:r>
            <a:r>
              <a:rPr lang="en-US" sz="2400">
                <a:solidFill>
                  <a:schemeClr val="dk1"/>
                </a:solidFill>
                <a:latin typeface="Calibri"/>
                <a:ea typeface="Calibri"/>
                <a:cs typeface="Calibri"/>
                <a:sym typeface="Calibri"/>
              </a:rPr>
              <a:t>Contains the name of the class. This section is always required, to know whether it represents the classifier or an object.</a:t>
            </a:r>
            <a:endParaRPr/>
          </a:p>
          <a:p>
            <a:pPr indent="0" lvl="0" marL="0" marR="0" rtl="0" algn="just">
              <a:lnSpc>
                <a:spcPct val="150000"/>
              </a:lnSpc>
              <a:spcBef>
                <a:spcPts val="0"/>
              </a:spcBef>
              <a:spcAft>
                <a:spcPts val="0"/>
              </a:spcAft>
              <a:buNone/>
            </a:pPr>
            <a:r>
              <a:rPr b="1" lang="en-US" sz="2400">
                <a:solidFill>
                  <a:srgbClr val="FF0000"/>
                </a:solidFill>
                <a:latin typeface="Calibri"/>
                <a:ea typeface="Calibri"/>
                <a:cs typeface="Calibri"/>
                <a:sym typeface="Calibri"/>
              </a:rPr>
              <a:t>Middle section:</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Contains the attributes of the class. Use this section to describe the qualities of the class. This is only required when describing a specific instance of a class.</a:t>
            </a:r>
            <a:endParaRPr/>
          </a:p>
          <a:p>
            <a:pPr indent="0" lvl="0" marL="0" marR="0" rtl="0" algn="just">
              <a:lnSpc>
                <a:spcPct val="150000"/>
              </a:lnSpc>
              <a:spcBef>
                <a:spcPts val="0"/>
              </a:spcBef>
              <a:spcAft>
                <a:spcPts val="0"/>
              </a:spcAft>
              <a:buNone/>
            </a:pPr>
            <a:r>
              <a:rPr b="1" lang="en-US" sz="2400">
                <a:solidFill>
                  <a:srgbClr val="FF0000"/>
                </a:solidFill>
                <a:latin typeface="Calibri"/>
                <a:ea typeface="Calibri"/>
                <a:cs typeface="Calibri"/>
                <a:sym typeface="Calibri"/>
              </a:rPr>
              <a:t>Bottom section: </a:t>
            </a:r>
            <a:r>
              <a:rPr lang="en-US" sz="2400">
                <a:solidFill>
                  <a:schemeClr val="dk1"/>
                </a:solidFill>
                <a:latin typeface="Calibri"/>
                <a:ea typeface="Calibri"/>
                <a:cs typeface="Calibri"/>
                <a:sym typeface="Calibri"/>
              </a:rPr>
              <a:t>Includes class operations (methods). Displayed in list format, each operation takes up its own line. The operations describe how a class interacts with data.</a:t>
            </a:r>
            <a:endParaRPr/>
          </a:p>
        </p:txBody>
      </p:sp>
      <p:sp>
        <p:nvSpPr>
          <p:cNvPr id="876" name="Google Shape;876;p94"/>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7" name="Google Shape;877;p94"/>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p94"/>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879" name="Google Shape;879;p94"/>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95"/>
          <p:cNvSpPr/>
          <p:nvPr/>
        </p:nvSpPr>
        <p:spPr>
          <a:xfrm>
            <a:off x="304800" y="457200"/>
            <a:ext cx="8305800" cy="54476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RULES TO BE FOLLOWED:</a:t>
            </a:r>
            <a:endParaRPr/>
          </a:p>
          <a:p>
            <a:pPr indent="-152400" lvl="0" marL="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Class name must be unique to its enclosing namespace. </a:t>
            </a:r>
            <a:endParaRPr/>
          </a:p>
          <a:p>
            <a:pPr indent="-152400" lvl="0" marL="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class name begins in uppercase and the space between multiple words is omitted. </a:t>
            </a:r>
            <a:endParaRPr/>
          </a:p>
          <a:p>
            <a:pPr indent="-152400" lvl="0" marL="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first letter of the attribute and operation names is lowercase  with subsequent words starting in uppercase and spaces are omitted.</a:t>
            </a:r>
            <a:endParaRPr/>
          </a:p>
          <a:p>
            <a:pPr indent="-152400" lvl="0" marL="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Since the class is the namespace for its attributes and operations an attribute name must be unambiguous in the context of the class. </a:t>
            </a:r>
            <a:endParaRPr/>
          </a:p>
        </p:txBody>
      </p:sp>
      <p:sp>
        <p:nvSpPr>
          <p:cNvPr id="885" name="Google Shape;885;p95"/>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6" name="Google Shape;886;p95"/>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p95"/>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888" name="Google Shape;888;p95"/>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6"/>
          <p:cNvSpPr/>
          <p:nvPr/>
        </p:nvSpPr>
        <p:spPr>
          <a:xfrm>
            <a:off x="228600" y="381000"/>
            <a:ext cx="8610600" cy="5262979"/>
          </a:xfrm>
          <a:prstGeom prst="rect">
            <a:avLst/>
          </a:prstGeom>
          <a:noFill/>
          <a:ln>
            <a:noFill/>
          </a:ln>
        </p:spPr>
        <p:txBody>
          <a:bodyPr anchorCtr="0" anchor="t" bIns="45700" lIns="91425" spcFirstLastPara="1" rIns="91425" wrap="square" tIns="45700">
            <a:noAutofit/>
          </a:bodyPr>
          <a:lstStyle/>
          <a:p>
            <a:pPr indent="-152400" lvl="0" marL="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Attribute specification format: </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visibility attributeName : Type [multiplicity] = DefaultValue {property string} </a:t>
            </a:r>
            <a:endParaRPr/>
          </a:p>
          <a:p>
            <a:pPr indent="-152400" lvl="0" marL="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Operation specification format: </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visibility operationName (parameterName : Type) : ReturnType {property string}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u="sng">
                <a:solidFill>
                  <a:srgbClr val="0070C0"/>
                </a:solidFill>
                <a:latin typeface="Calibri"/>
                <a:ea typeface="Calibri"/>
                <a:cs typeface="Calibri"/>
                <a:sym typeface="Calibri"/>
              </a:rPr>
              <a:t>VISIBILITY</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Public (+) </a:t>
            </a:r>
            <a:r>
              <a:rPr lang="en-US" sz="2400">
                <a:solidFill>
                  <a:schemeClr val="dk1"/>
                </a:solidFill>
                <a:latin typeface="Calibri"/>
                <a:ea typeface="Calibri"/>
                <a:cs typeface="Calibri"/>
                <a:sym typeface="Calibri"/>
              </a:rPr>
              <a:t>Visible to any element that can see the class.</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Protected (#) </a:t>
            </a:r>
            <a:r>
              <a:rPr lang="en-US" sz="2400">
                <a:solidFill>
                  <a:schemeClr val="dk1"/>
                </a:solidFill>
                <a:latin typeface="Calibri"/>
                <a:ea typeface="Calibri"/>
                <a:cs typeface="Calibri"/>
                <a:sym typeface="Calibri"/>
              </a:rPr>
              <a:t>Visible to other elements within the class and to subclasses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Private (-) </a:t>
            </a:r>
            <a:r>
              <a:rPr lang="en-US" sz="2400">
                <a:solidFill>
                  <a:schemeClr val="dk1"/>
                </a:solidFill>
                <a:latin typeface="Calibri"/>
                <a:ea typeface="Calibri"/>
                <a:cs typeface="Calibri"/>
                <a:sym typeface="Calibri"/>
              </a:rPr>
              <a:t>Visible to other elements within the class .</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Package (~) </a:t>
            </a:r>
            <a:r>
              <a:rPr lang="en-US" sz="2400">
                <a:solidFill>
                  <a:schemeClr val="dk1"/>
                </a:solidFill>
                <a:latin typeface="Calibri"/>
                <a:ea typeface="Calibri"/>
                <a:cs typeface="Calibri"/>
                <a:sym typeface="Calibri"/>
              </a:rPr>
              <a:t>Visible to elements within the same package.</a:t>
            </a:r>
            <a:endParaRPr sz="2400">
              <a:solidFill>
                <a:srgbClr val="FF0000"/>
              </a:solidFill>
              <a:latin typeface="Calibri"/>
              <a:ea typeface="Calibri"/>
              <a:cs typeface="Calibri"/>
              <a:sym typeface="Calibri"/>
            </a:endParaRPr>
          </a:p>
        </p:txBody>
      </p:sp>
      <p:sp>
        <p:nvSpPr>
          <p:cNvPr id="894" name="Google Shape;894;p96"/>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5" name="Google Shape;895;p96"/>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96" name="Google Shape;896;p96"/>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897" name="Google Shape;897;p96"/>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97"/>
          <p:cNvSpPr txBox="1"/>
          <p:nvPr/>
        </p:nvSpPr>
        <p:spPr>
          <a:xfrm>
            <a:off x="1485900" y="609602"/>
            <a:ext cx="600075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FF0000"/>
                </a:solidFill>
                <a:latin typeface="Calibri"/>
                <a:ea typeface="Calibri"/>
                <a:cs typeface="Calibri"/>
                <a:sym typeface="Calibri"/>
              </a:rPr>
              <a:t>Abstract class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 abstract class is one for which no instances may be created.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Because such classes are so important to engineering good class inheritance trees, there is a special way to designate an abstract class.</a:t>
            </a:r>
            <a:endParaRPr/>
          </a:p>
          <a:p>
            <a:pPr indent="0" lvl="0" marL="0" marR="0" rtl="0" algn="just">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FF0000"/>
              </a:solidFill>
              <a:latin typeface="Calibri"/>
              <a:ea typeface="Calibri"/>
              <a:cs typeface="Calibri"/>
              <a:sym typeface="Calibri"/>
            </a:endParaRPr>
          </a:p>
        </p:txBody>
      </p:sp>
      <p:pic>
        <p:nvPicPr>
          <p:cNvPr id="903" name="Google Shape;903;p97"/>
          <p:cNvPicPr preferRelativeResize="0"/>
          <p:nvPr/>
        </p:nvPicPr>
        <p:blipFill rotWithShape="1">
          <a:blip r:embed="rId3">
            <a:alphaModFix/>
          </a:blip>
          <a:srcRect b="0" l="0" r="0" t="0"/>
          <a:stretch/>
        </p:blipFill>
        <p:spPr>
          <a:xfrm>
            <a:off x="2400300" y="2895600"/>
            <a:ext cx="3771900" cy="2895600"/>
          </a:xfrm>
          <a:prstGeom prst="rect">
            <a:avLst/>
          </a:prstGeom>
          <a:noFill/>
          <a:ln>
            <a:noFill/>
          </a:ln>
        </p:spPr>
      </p:pic>
      <p:sp>
        <p:nvSpPr>
          <p:cNvPr id="904" name="Google Shape;904;p97"/>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5" name="Google Shape;905;p97"/>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06" name="Google Shape;906;p97"/>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907" name="Google Shape;907;p97"/>
          <p:cNvPicPr preferRelativeResize="0"/>
          <p:nvPr/>
        </p:nvPicPr>
        <p:blipFill rotWithShape="1">
          <a:blip r:embed="rId4">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8"/>
          <p:cNvSpPr/>
          <p:nvPr/>
        </p:nvSpPr>
        <p:spPr>
          <a:xfrm>
            <a:off x="533400" y="304800"/>
            <a:ext cx="8458200" cy="6186309"/>
          </a:xfrm>
          <a:prstGeom prst="rect">
            <a:avLst/>
          </a:prstGeom>
          <a:noFill/>
          <a:ln>
            <a:noFill/>
          </a:ln>
        </p:spPr>
        <p:txBody>
          <a:bodyPr anchorCtr="0" anchor="t" bIns="45700" lIns="91425" spcFirstLastPara="1" rIns="91425" wrap="square" tIns="45700">
            <a:noAutofit/>
          </a:bodyPr>
          <a:lstStyle/>
          <a:p>
            <a:pPr indent="-152400" lvl="0" marL="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To denote that an operation is abstract, we simply italicize the operation name; this means that this operation may be implemented differently by all instances of its subclasses.</a:t>
            </a:r>
            <a:endParaRPr/>
          </a:p>
          <a:p>
            <a:pPr indent="0" lvl="0" marL="0" marR="0" rtl="0" algn="just">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152400" lvl="0" marL="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In the </a:t>
            </a:r>
            <a:r>
              <a:rPr lang="en-US" sz="2400">
                <a:solidFill>
                  <a:srgbClr val="FF0000"/>
                </a:solidFill>
                <a:latin typeface="Calibri"/>
                <a:ea typeface="Calibri"/>
                <a:cs typeface="Calibri"/>
                <a:sym typeface="Calibri"/>
              </a:rPr>
              <a:t>Hydroponics Gardening System</a:t>
            </a:r>
            <a:r>
              <a:rPr lang="en-US" sz="2400">
                <a:solidFill>
                  <a:schemeClr val="dk1"/>
                </a:solidFill>
                <a:latin typeface="Calibri"/>
                <a:ea typeface="Calibri"/>
                <a:cs typeface="Calibri"/>
                <a:sym typeface="Calibri"/>
              </a:rPr>
              <a:t>, we have food items that have a specific vitamin content and caloric equivalent, but there is not a type of food called “food item.” </a:t>
            </a:r>
            <a:endParaRPr/>
          </a:p>
          <a:p>
            <a:pPr indent="-152400" lvl="0" marL="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Hence, the </a:t>
            </a:r>
            <a:r>
              <a:rPr lang="en-US" sz="2400">
                <a:solidFill>
                  <a:srgbClr val="FF0000"/>
                </a:solidFill>
                <a:latin typeface="Calibri"/>
                <a:ea typeface="Calibri"/>
                <a:cs typeface="Calibri"/>
                <a:sym typeface="Calibri"/>
              </a:rPr>
              <a:t>FoodItem class is abstract</a:t>
            </a:r>
            <a:r>
              <a:rPr lang="en-US" sz="2400">
                <a:solidFill>
                  <a:schemeClr val="dk1"/>
                </a:solidFill>
                <a:latin typeface="Calibri"/>
                <a:ea typeface="Calibri"/>
                <a:cs typeface="Calibri"/>
                <a:sym typeface="Calibri"/>
              </a:rPr>
              <a:t>. </a:t>
            </a:r>
            <a:endParaRPr/>
          </a:p>
          <a:p>
            <a:pPr indent="0" lvl="0" marL="0" marR="0" rtl="0" algn="just">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52400" lvl="0" marL="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Above fig also shows the subclass Tomato, which represents a concrete (instantiable) food item grown in the greenhouse. </a:t>
            </a:r>
            <a:endParaRPr/>
          </a:p>
        </p:txBody>
      </p:sp>
      <p:sp>
        <p:nvSpPr>
          <p:cNvPr id="913" name="Google Shape;913;p98"/>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4" name="Google Shape;914;p98"/>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p98"/>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916" name="Google Shape;916;p98"/>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9"/>
          <p:cNvSpPr/>
          <p:nvPr/>
        </p:nvSpPr>
        <p:spPr>
          <a:xfrm>
            <a:off x="304800" y="381002"/>
            <a:ext cx="8839200" cy="618630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u="sng">
                <a:solidFill>
                  <a:srgbClr val="FF0000"/>
                </a:solidFill>
                <a:latin typeface="Calibri"/>
                <a:ea typeface="Calibri"/>
                <a:cs typeface="Calibri"/>
                <a:sym typeface="Calibri"/>
              </a:rPr>
              <a:t>Class Relationships</a:t>
            </a:r>
            <a:endParaRPr/>
          </a:p>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The essential connections among classes include</a:t>
            </a:r>
            <a:endParaRPr/>
          </a:p>
          <a:p>
            <a:pPr indent="-152400" lvl="0" marL="0" marR="0" rtl="0" algn="just">
              <a:spcBef>
                <a:spcPts val="0"/>
              </a:spcBef>
              <a:spcAft>
                <a:spcPts val="0"/>
              </a:spcAft>
              <a:buClr>
                <a:srgbClr val="FF0000"/>
              </a:buClr>
              <a:buSzPts val="2400"/>
              <a:buFont typeface="Arial"/>
              <a:buChar char="•"/>
            </a:pPr>
            <a:r>
              <a:rPr lang="en-US" sz="2400">
                <a:solidFill>
                  <a:srgbClr val="FF0000"/>
                </a:solidFill>
                <a:latin typeface="Calibri"/>
                <a:ea typeface="Calibri"/>
                <a:cs typeface="Calibri"/>
                <a:sym typeface="Calibri"/>
              </a:rPr>
              <a:t>Association </a:t>
            </a:r>
            <a:endParaRPr/>
          </a:p>
          <a:p>
            <a:pPr indent="-152400" lvl="0" marL="0" marR="0" rtl="0" algn="just">
              <a:spcBef>
                <a:spcPts val="0"/>
              </a:spcBef>
              <a:spcAft>
                <a:spcPts val="0"/>
              </a:spcAft>
              <a:buClr>
                <a:srgbClr val="FF0000"/>
              </a:buClr>
              <a:buSzPts val="2400"/>
              <a:buFont typeface="Arial"/>
              <a:buChar char="•"/>
            </a:pPr>
            <a:r>
              <a:rPr lang="en-US" sz="2400">
                <a:solidFill>
                  <a:srgbClr val="FF0000"/>
                </a:solidFill>
                <a:latin typeface="Calibri"/>
                <a:ea typeface="Calibri"/>
                <a:cs typeface="Calibri"/>
                <a:sym typeface="Calibri"/>
              </a:rPr>
              <a:t>Generalization </a:t>
            </a:r>
            <a:endParaRPr/>
          </a:p>
          <a:p>
            <a:pPr indent="-152400" lvl="0" marL="0" marR="0" rtl="0" algn="just">
              <a:spcBef>
                <a:spcPts val="0"/>
              </a:spcBef>
              <a:spcAft>
                <a:spcPts val="0"/>
              </a:spcAft>
              <a:buClr>
                <a:srgbClr val="FF0000"/>
              </a:buClr>
              <a:buSzPts val="2400"/>
              <a:buFont typeface="Arial"/>
              <a:buChar char="•"/>
            </a:pPr>
            <a:r>
              <a:rPr lang="en-US" sz="2400">
                <a:solidFill>
                  <a:srgbClr val="FF0000"/>
                </a:solidFill>
                <a:latin typeface="Calibri"/>
                <a:ea typeface="Calibri"/>
                <a:cs typeface="Calibri"/>
                <a:sym typeface="Calibri"/>
              </a:rPr>
              <a:t>Aggregation </a:t>
            </a:r>
            <a:endParaRPr/>
          </a:p>
          <a:p>
            <a:pPr indent="-152400" lvl="0" marL="0" marR="0" rtl="0" algn="just">
              <a:spcBef>
                <a:spcPts val="0"/>
              </a:spcBef>
              <a:spcAft>
                <a:spcPts val="0"/>
              </a:spcAft>
              <a:buClr>
                <a:srgbClr val="FF0000"/>
              </a:buClr>
              <a:buSzPts val="2400"/>
              <a:buFont typeface="Arial"/>
              <a:buChar char="•"/>
            </a:pPr>
            <a:r>
              <a:rPr lang="en-US" sz="2400">
                <a:solidFill>
                  <a:srgbClr val="FF0000"/>
                </a:solidFill>
                <a:latin typeface="Calibri"/>
                <a:ea typeface="Calibri"/>
                <a:cs typeface="Calibri"/>
                <a:sym typeface="Calibri"/>
              </a:rPr>
              <a:t>Composition</a:t>
            </a:r>
            <a:endParaRPr/>
          </a:p>
          <a:p>
            <a:pPr indent="0" lvl="0" marL="0" marR="0" rtl="0" algn="just">
              <a:lnSpc>
                <a:spcPct val="150000"/>
              </a:lnSpc>
              <a:spcBef>
                <a:spcPts val="0"/>
              </a:spcBef>
              <a:spcAft>
                <a:spcPts val="0"/>
              </a:spcAft>
              <a:buNone/>
            </a:pPr>
            <a:r>
              <a:rPr lang="en-US" sz="2400" u="sng">
                <a:solidFill>
                  <a:srgbClr val="0070C0"/>
                </a:solidFill>
                <a:latin typeface="Calibri"/>
                <a:ea typeface="Calibri"/>
                <a:cs typeface="Calibri"/>
                <a:sym typeface="Calibri"/>
              </a:rPr>
              <a:t>Association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association icon connects two classes and denotes a </a:t>
            </a:r>
            <a:r>
              <a:rPr lang="en-US" sz="2400">
                <a:solidFill>
                  <a:srgbClr val="FF0000"/>
                </a:solidFill>
                <a:latin typeface="Calibri"/>
                <a:ea typeface="Calibri"/>
                <a:cs typeface="Calibri"/>
                <a:sym typeface="Calibri"/>
              </a:rPr>
              <a:t>semantic connection</a:t>
            </a:r>
            <a:r>
              <a:rPr lang="en-US" sz="2400">
                <a:solidFill>
                  <a:schemeClr val="dk1"/>
                </a:solidFill>
                <a:latin typeface="Calibri"/>
                <a:ea typeface="Calibri"/>
                <a:cs typeface="Calibri"/>
                <a:sym typeface="Calibri"/>
              </a:rPr>
              <a:t>.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Associations are often labeled with </a:t>
            </a:r>
            <a:r>
              <a:rPr lang="en-US" sz="2400">
                <a:solidFill>
                  <a:srgbClr val="FF0000"/>
                </a:solidFill>
                <a:latin typeface="Calibri"/>
                <a:ea typeface="Calibri"/>
                <a:cs typeface="Calibri"/>
                <a:sym typeface="Calibri"/>
              </a:rPr>
              <a:t>noun phrases</a:t>
            </a:r>
            <a:r>
              <a:rPr lang="en-US" sz="2400">
                <a:solidFill>
                  <a:schemeClr val="dk1"/>
                </a:solidFill>
                <a:latin typeface="Calibri"/>
                <a:ea typeface="Calibri"/>
                <a:cs typeface="Calibri"/>
                <a:sym typeface="Calibri"/>
              </a:rPr>
              <a:t>, such as Analyzes, denoting the </a:t>
            </a:r>
            <a:r>
              <a:rPr lang="en-US" sz="2400">
                <a:solidFill>
                  <a:srgbClr val="FF0000"/>
                </a:solidFill>
                <a:latin typeface="Calibri"/>
                <a:ea typeface="Calibri"/>
                <a:cs typeface="Calibri"/>
                <a:sym typeface="Calibri"/>
              </a:rPr>
              <a:t>nature of the relationship</a:t>
            </a:r>
            <a:r>
              <a:rPr lang="en-US" sz="2400">
                <a:solidFill>
                  <a:schemeClr val="dk1"/>
                </a:solidFill>
                <a:latin typeface="Calibri"/>
                <a:ea typeface="Calibri"/>
                <a:cs typeface="Calibri"/>
                <a:sym typeface="Calibri"/>
              </a:rPr>
              <a:t>.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class may have an association to itself </a:t>
            </a:r>
            <a:r>
              <a:rPr lang="en-US" sz="2400">
                <a:solidFill>
                  <a:srgbClr val="FF0000"/>
                </a:solidFill>
                <a:latin typeface="Calibri"/>
                <a:ea typeface="Calibri"/>
                <a:cs typeface="Calibri"/>
                <a:sym typeface="Calibri"/>
              </a:rPr>
              <a:t>(called a reflexive association)</a:t>
            </a:r>
            <a:r>
              <a:rPr lang="en-US" sz="2400">
                <a:solidFill>
                  <a:schemeClr val="dk1"/>
                </a:solidFill>
                <a:latin typeface="Calibri"/>
                <a:ea typeface="Calibri"/>
                <a:cs typeface="Calibri"/>
                <a:sym typeface="Calibri"/>
              </a:rPr>
              <a:t>, such as the collaboration among instances of the </a:t>
            </a:r>
            <a:r>
              <a:rPr b="1" lang="en-US" sz="2400">
                <a:solidFill>
                  <a:schemeClr val="dk1"/>
                </a:solidFill>
                <a:latin typeface="Calibri"/>
                <a:ea typeface="Calibri"/>
                <a:cs typeface="Calibri"/>
                <a:sym typeface="Calibri"/>
              </a:rPr>
              <a:t>PlanAnalyst</a:t>
            </a:r>
            <a:r>
              <a:rPr lang="en-US" sz="2400">
                <a:solidFill>
                  <a:schemeClr val="dk1"/>
                </a:solidFill>
                <a:latin typeface="Calibri"/>
                <a:ea typeface="Calibri"/>
                <a:cs typeface="Calibri"/>
                <a:sym typeface="Calibri"/>
              </a:rPr>
              <a:t> class. </a:t>
            </a:r>
            <a:endParaRPr/>
          </a:p>
          <a:p>
            <a:pPr indent="0" lvl="0" marL="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922" name="Google Shape;922;p99"/>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3" name="Google Shape;923;p99"/>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24" name="Google Shape;924;p99"/>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925" name="Google Shape;925;p99"/>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pic>
        <p:nvPicPr>
          <p:cNvPr id="930" name="Google Shape;930;p100"/>
          <p:cNvPicPr preferRelativeResize="0"/>
          <p:nvPr/>
        </p:nvPicPr>
        <p:blipFill rotWithShape="1">
          <a:blip r:embed="rId3">
            <a:alphaModFix/>
          </a:blip>
          <a:srcRect b="0" l="0" r="0" t="0"/>
          <a:stretch/>
        </p:blipFill>
        <p:spPr>
          <a:xfrm>
            <a:off x="1943100" y="326198"/>
            <a:ext cx="5314950" cy="5045418"/>
          </a:xfrm>
          <a:prstGeom prst="rect">
            <a:avLst/>
          </a:prstGeom>
          <a:noFill/>
          <a:ln>
            <a:noFill/>
          </a:ln>
        </p:spPr>
      </p:pic>
      <p:sp>
        <p:nvSpPr>
          <p:cNvPr id="931" name="Google Shape;931;p100"/>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2" name="Google Shape;932;p100"/>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33" name="Google Shape;933;p100"/>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934" name="Google Shape;934;p100"/>
          <p:cNvPicPr preferRelativeResize="0"/>
          <p:nvPr/>
        </p:nvPicPr>
        <p:blipFill rotWithShape="1">
          <a:blip r:embed="rId4">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01"/>
          <p:cNvSpPr/>
          <p:nvPr/>
        </p:nvSpPr>
        <p:spPr>
          <a:xfrm>
            <a:off x="304800" y="381002"/>
            <a:ext cx="8458200" cy="6001643"/>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class may have an association to itself </a:t>
            </a:r>
            <a:r>
              <a:rPr lang="en-US" sz="2400">
                <a:solidFill>
                  <a:srgbClr val="FF0000"/>
                </a:solidFill>
                <a:latin typeface="Calibri"/>
                <a:ea typeface="Calibri"/>
                <a:cs typeface="Calibri"/>
                <a:sym typeface="Calibri"/>
              </a:rPr>
              <a:t>(called a reflexive association)</a:t>
            </a:r>
            <a:r>
              <a:rPr lang="en-US" sz="2400">
                <a:solidFill>
                  <a:schemeClr val="dk1"/>
                </a:solidFill>
                <a:latin typeface="Calibri"/>
                <a:ea typeface="Calibri"/>
                <a:cs typeface="Calibri"/>
                <a:sym typeface="Calibri"/>
              </a:rPr>
              <a:t>, such as the collaboration among instances of the </a:t>
            </a:r>
            <a:r>
              <a:rPr b="1" lang="en-US" sz="2400">
                <a:solidFill>
                  <a:schemeClr val="dk1"/>
                </a:solidFill>
                <a:latin typeface="Calibri"/>
                <a:ea typeface="Calibri"/>
                <a:cs typeface="Calibri"/>
                <a:sym typeface="Calibri"/>
              </a:rPr>
              <a:t>PlanAnalyst</a:t>
            </a:r>
            <a:r>
              <a:rPr lang="en-US" sz="2400">
                <a:solidFill>
                  <a:schemeClr val="dk1"/>
                </a:solidFill>
                <a:latin typeface="Calibri"/>
                <a:ea typeface="Calibri"/>
                <a:cs typeface="Calibri"/>
                <a:sym typeface="Calibri"/>
              </a:rPr>
              <a:t> class.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use of both the association end names and the association name is to provide clarity.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is also possible to have more than one association between the same pair of classes.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Associations may be further adorned with their multiplicity, using the following syntax: </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400">
                <a:solidFill>
                  <a:srgbClr val="FF0000"/>
                </a:solidFill>
                <a:latin typeface="Calibri"/>
                <a:ea typeface="Calibri"/>
                <a:cs typeface="Calibri"/>
                <a:sym typeface="Calibri"/>
              </a:rPr>
              <a:t>1      </a:t>
            </a:r>
            <a:r>
              <a:rPr lang="en-US" sz="2400">
                <a:solidFill>
                  <a:srgbClr val="0070C0"/>
                </a:solidFill>
                <a:latin typeface="Calibri"/>
                <a:ea typeface="Calibri"/>
                <a:cs typeface="Calibri"/>
                <a:sym typeface="Calibri"/>
              </a:rPr>
              <a:t>Exactly one</a:t>
            </a:r>
            <a:endParaRPr/>
          </a:p>
          <a:p>
            <a:pPr indent="0" lvl="0" marL="0" marR="0" rtl="0" algn="just">
              <a:spcBef>
                <a:spcPts val="0"/>
              </a:spcBef>
              <a:spcAft>
                <a:spcPts val="0"/>
              </a:spcAft>
              <a:buNone/>
            </a:pPr>
            <a:r>
              <a:rPr lang="en-US" sz="2400">
                <a:solidFill>
                  <a:srgbClr val="FF0000"/>
                </a:solidFill>
                <a:latin typeface="Calibri"/>
                <a:ea typeface="Calibri"/>
                <a:cs typeface="Calibri"/>
                <a:sym typeface="Calibri"/>
              </a:rPr>
              <a:t> *     </a:t>
            </a:r>
            <a:r>
              <a:rPr lang="en-US" sz="2400">
                <a:solidFill>
                  <a:srgbClr val="0070C0"/>
                </a:solidFill>
                <a:latin typeface="Calibri"/>
                <a:ea typeface="Calibri"/>
                <a:cs typeface="Calibri"/>
                <a:sym typeface="Calibri"/>
              </a:rPr>
              <a:t>Unlimited number (zero or more) </a:t>
            </a:r>
            <a:endParaRPr/>
          </a:p>
          <a:p>
            <a:pPr indent="0" lvl="0" marL="0" marR="0" rtl="0" algn="just">
              <a:spcBef>
                <a:spcPts val="0"/>
              </a:spcBef>
              <a:spcAft>
                <a:spcPts val="0"/>
              </a:spcAft>
              <a:buNone/>
            </a:pPr>
            <a:r>
              <a:rPr lang="en-US" sz="2400">
                <a:solidFill>
                  <a:srgbClr val="FF0000"/>
                </a:solidFill>
                <a:latin typeface="Calibri"/>
                <a:ea typeface="Calibri"/>
                <a:cs typeface="Calibri"/>
                <a:sym typeface="Calibri"/>
              </a:rPr>
              <a:t>0..*  </a:t>
            </a:r>
            <a:r>
              <a:rPr lang="en-US" sz="2400">
                <a:solidFill>
                  <a:srgbClr val="0070C0"/>
                </a:solidFill>
                <a:latin typeface="Calibri"/>
                <a:ea typeface="Calibri"/>
                <a:cs typeface="Calibri"/>
                <a:sym typeface="Calibri"/>
              </a:rPr>
              <a:t>Zero or more </a:t>
            </a:r>
            <a:endParaRPr/>
          </a:p>
          <a:p>
            <a:pPr indent="0" lvl="0" marL="0" marR="0" rtl="0" algn="just">
              <a:spcBef>
                <a:spcPts val="0"/>
              </a:spcBef>
              <a:spcAft>
                <a:spcPts val="0"/>
              </a:spcAft>
              <a:buNone/>
            </a:pPr>
            <a:r>
              <a:rPr lang="en-US" sz="2400">
                <a:solidFill>
                  <a:srgbClr val="FF0000"/>
                </a:solidFill>
                <a:latin typeface="Calibri"/>
                <a:ea typeface="Calibri"/>
                <a:cs typeface="Calibri"/>
                <a:sym typeface="Calibri"/>
              </a:rPr>
              <a:t>1..*  </a:t>
            </a:r>
            <a:r>
              <a:rPr lang="en-US" sz="2400">
                <a:solidFill>
                  <a:srgbClr val="0070C0"/>
                </a:solidFill>
                <a:latin typeface="Calibri"/>
                <a:ea typeface="Calibri"/>
                <a:cs typeface="Calibri"/>
                <a:sym typeface="Calibri"/>
              </a:rPr>
              <a:t>One or more </a:t>
            </a:r>
            <a:endParaRPr/>
          </a:p>
          <a:p>
            <a:pPr indent="0" lvl="0" marL="0" marR="0" rtl="0" algn="just">
              <a:spcBef>
                <a:spcPts val="0"/>
              </a:spcBef>
              <a:spcAft>
                <a:spcPts val="0"/>
              </a:spcAft>
              <a:buNone/>
            </a:pPr>
            <a:r>
              <a:rPr lang="en-US" sz="2400">
                <a:solidFill>
                  <a:srgbClr val="FF0000"/>
                </a:solidFill>
                <a:latin typeface="Calibri"/>
                <a:ea typeface="Calibri"/>
                <a:cs typeface="Calibri"/>
                <a:sym typeface="Calibri"/>
              </a:rPr>
              <a:t>0..1   </a:t>
            </a:r>
            <a:r>
              <a:rPr lang="en-US" sz="2400">
                <a:solidFill>
                  <a:srgbClr val="0070C0"/>
                </a:solidFill>
                <a:latin typeface="Calibri"/>
                <a:ea typeface="Calibri"/>
                <a:cs typeface="Calibri"/>
                <a:sym typeface="Calibri"/>
              </a:rPr>
              <a:t>Zero or one</a:t>
            </a:r>
            <a:endParaRPr/>
          </a:p>
          <a:p>
            <a:pPr indent="0" lvl="0" marL="0" marR="0" rtl="0" algn="just">
              <a:spcBef>
                <a:spcPts val="0"/>
              </a:spcBef>
              <a:spcAft>
                <a:spcPts val="0"/>
              </a:spcAft>
              <a:buNone/>
            </a:pPr>
            <a:r>
              <a:rPr lang="en-US" sz="2400">
                <a:solidFill>
                  <a:srgbClr val="FF0000"/>
                </a:solidFill>
                <a:latin typeface="Calibri"/>
                <a:ea typeface="Calibri"/>
                <a:cs typeface="Calibri"/>
                <a:sym typeface="Calibri"/>
              </a:rPr>
              <a:t>3..7  </a:t>
            </a:r>
            <a:r>
              <a:rPr lang="en-US" sz="2400">
                <a:solidFill>
                  <a:srgbClr val="0070C0"/>
                </a:solidFill>
                <a:latin typeface="Calibri"/>
                <a:ea typeface="Calibri"/>
                <a:cs typeface="Calibri"/>
                <a:sym typeface="Calibri"/>
              </a:rPr>
              <a:t>Specified range (from three through seven, inclusive) </a:t>
            </a:r>
            <a:endParaRPr/>
          </a:p>
        </p:txBody>
      </p:sp>
      <p:sp>
        <p:nvSpPr>
          <p:cNvPr id="940" name="Google Shape;940;p101"/>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1" name="Google Shape;941;p101"/>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101"/>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943" name="Google Shape;943;p101"/>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02"/>
          <p:cNvSpPr/>
          <p:nvPr/>
        </p:nvSpPr>
        <p:spPr>
          <a:xfrm>
            <a:off x="1428750" y="533400"/>
            <a:ext cx="64008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just">
              <a:spcBef>
                <a:spcPts val="0"/>
              </a:spcBef>
              <a:spcAft>
                <a:spcPts val="0"/>
              </a:spcAft>
              <a:buNone/>
            </a:pPr>
            <a:r>
              <a:rPr b="1" lang="en-US" sz="2400" u="sng">
                <a:solidFill>
                  <a:srgbClr val="FF0000"/>
                </a:solidFill>
                <a:latin typeface="Calibri"/>
                <a:ea typeface="Calibri"/>
                <a:cs typeface="Calibri"/>
                <a:sym typeface="Calibri"/>
              </a:rPr>
              <a:t>GENERALIZATION</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generalization icon denotes a generalization/specialization relationship and appears as an association with a closed arrowhead.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The </a:t>
            </a:r>
            <a:r>
              <a:rPr lang="en-US" sz="2400">
                <a:solidFill>
                  <a:srgbClr val="0070C0"/>
                </a:solidFill>
                <a:latin typeface="Calibri"/>
                <a:ea typeface="Calibri"/>
                <a:cs typeface="Calibri"/>
                <a:sym typeface="Calibri"/>
              </a:rPr>
              <a:t>GrowingPlan </a:t>
            </a:r>
            <a:r>
              <a:rPr lang="en-US" sz="2400">
                <a:solidFill>
                  <a:schemeClr val="dk1"/>
                </a:solidFill>
                <a:latin typeface="Calibri"/>
                <a:ea typeface="Calibri"/>
                <a:cs typeface="Calibri"/>
                <a:sym typeface="Calibri"/>
              </a:rPr>
              <a:t>class in Figure is the </a:t>
            </a:r>
            <a:r>
              <a:rPr lang="en-US" sz="2400">
                <a:solidFill>
                  <a:srgbClr val="FF0000"/>
                </a:solidFill>
                <a:latin typeface="Calibri"/>
                <a:ea typeface="Calibri"/>
                <a:cs typeface="Calibri"/>
                <a:sym typeface="Calibri"/>
              </a:rPr>
              <a:t>superclass</a:t>
            </a:r>
            <a:r>
              <a:rPr lang="en-US" sz="2400">
                <a:solidFill>
                  <a:schemeClr val="dk1"/>
                </a:solidFill>
                <a:latin typeface="Calibri"/>
                <a:ea typeface="Calibri"/>
                <a:cs typeface="Calibri"/>
                <a:sym typeface="Calibri"/>
              </a:rPr>
              <a:t> and its </a:t>
            </a:r>
            <a:r>
              <a:rPr lang="en-US" sz="2400">
                <a:solidFill>
                  <a:srgbClr val="FF0000"/>
                </a:solidFill>
                <a:latin typeface="Calibri"/>
                <a:ea typeface="Calibri"/>
                <a:cs typeface="Calibri"/>
                <a:sym typeface="Calibri"/>
              </a:rPr>
              <a:t>subclass </a:t>
            </a:r>
            <a:r>
              <a:rPr lang="en-US" sz="2400">
                <a:solidFill>
                  <a:schemeClr val="dk1"/>
                </a:solidFill>
                <a:latin typeface="Calibri"/>
                <a:ea typeface="Calibri"/>
                <a:cs typeface="Calibri"/>
                <a:sym typeface="Calibri"/>
              </a:rPr>
              <a:t>is the </a:t>
            </a:r>
            <a:r>
              <a:rPr lang="en-US" sz="2400">
                <a:solidFill>
                  <a:srgbClr val="0070C0"/>
                </a:solidFill>
                <a:latin typeface="Calibri"/>
                <a:ea typeface="Calibri"/>
                <a:cs typeface="Calibri"/>
                <a:sym typeface="Calibri"/>
              </a:rPr>
              <a:t>FruitGrowingPlan</a:t>
            </a:r>
            <a:endParaRPr sz="2400">
              <a:solidFill>
                <a:srgbClr val="0070C0"/>
              </a:solidFill>
              <a:latin typeface="Calibri"/>
              <a:ea typeface="Calibri"/>
              <a:cs typeface="Calibri"/>
              <a:sym typeface="Calibri"/>
            </a:endParaRPr>
          </a:p>
          <a:p>
            <a:pPr indent="0" lvl="0" marL="0" marR="0" rtl="0" algn="just">
              <a:spcBef>
                <a:spcPts val="0"/>
              </a:spcBef>
              <a:spcAft>
                <a:spcPts val="0"/>
              </a:spcAft>
              <a:buNone/>
            </a:pPr>
            <a:r>
              <a:rPr b="1" lang="en-US" sz="2400" u="sng">
                <a:solidFill>
                  <a:srgbClr val="FF0000"/>
                </a:solidFill>
                <a:latin typeface="Calibri"/>
                <a:ea typeface="Calibri"/>
                <a:cs typeface="Calibri"/>
                <a:sym typeface="Calibri"/>
              </a:rPr>
              <a:t>AGGREGATION</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Aggregation, as manifested in the “part of ” relationship, is a constrained form of the more general association relationship. </a:t>
            </a:r>
            <a:endParaRPr/>
          </a:p>
        </p:txBody>
      </p:sp>
      <p:sp>
        <p:nvSpPr>
          <p:cNvPr id="949" name="Google Shape;949;p102"/>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0" name="Google Shape;950;p102"/>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51" name="Google Shape;951;p102"/>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952" name="Google Shape;952;p102"/>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03"/>
          <p:cNvSpPr/>
          <p:nvPr/>
        </p:nvSpPr>
        <p:spPr>
          <a:xfrm>
            <a:off x="304800" y="457200"/>
            <a:ext cx="8458200" cy="5262979"/>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appears as an association with an unfilled diamond at the end denoting the aggregate (the whole).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class at the other end denotes the class whose instances are part of the aggregate object.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Reflexive and cyclic aggregation is possible.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In figure, an individual</a:t>
            </a:r>
            <a:r>
              <a:rPr lang="en-US" sz="2400">
                <a:solidFill>
                  <a:srgbClr val="FF0000"/>
                </a:solidFill>
                <a:latin typeface="Calibri"/>
                <a:ea typeface="Calibri"/>
                <a:cs typeface="Calibri"/>
                <a:sym typeface="Calibri"/>
              </a:rPr>
              <a:t> EnvironmentalController </a:t>
            </a:r>
            <a:r>
              <a:rPr lang="en-US" sz="2400">
                <a:solidFill>
                  <a:schemeClr val="dk1"/>
                </a:solidFill>
                <a:latin typeface="Calibri"/>
                <a:ea typeface="Calibri"/>
                <a:cs typeface="Calibri"/>
                <a:sym typeface="Calibri"/>
              </a:rPr>
              <a:t>class has the </a:t>
            </a:r>
            <a:r>
              <a:rPr lang="en-US" sz="2400">
                <a:solidFill>
                  <a:srgbClr val="FF0000"/>
                </a:solidFill>
                <a:latin typeface="Calibri"/>
                <a:ea typeface="Calibri"/>
                <a:cs typeface="Calibri"/>
                <a:sym typeface="Calibri"/>
              </a:rPr>
              <a:t>Light, Heater, and Cooler </a:t>
            </a:r>
            <a:r>
              <a:rPr lang="en-US" sz="2400">
                <a:solidFill>
                  <a:schemeClr val="dk1"/>
                </a:solidFill>
                <a:latin typeface="Calibri"/>
                <a:ea typeface="Calibri"/>
                <a:cs typeface="Calibri"/>
                <a:sym typeface="Calibri"/>
              </a:rPr>
              <a:t>classes as its parts.</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multiplicity of * (zero or more) at the aggregate end of the relationship further highlights this lack of physical containment. </a:t>
            </a:r>
            <a:endParaRPr/>
          </a:p>
          <a:p>
            <a:pPr indent="0" lvl="0" marL="0" marR="0" rtl="0" algn="just">
              <a:spcBef>
                <a:spcPts val="0"/>
              </a:spcBef>
              <a:spcAft>
                <a:spcPts val="0"/>
              </a:spcAft>
              <a:buNone/>
            </a:pPr>
            <a:r>
              <a:t/>
            </a:r>
            <a:endParaRPr b="1" sz="2400" u="sng">
              <a:solidFill>
                <a:srgbClr val="FF0000"/>
              </a:solidFill>
              <a:latin typeface="Calibri"/>
              <a:ea typeface="Calibri"/>
              <a:cs typeface="Calibri"/>
              <a:sym typeface="Calibri"/>
            </a:endParaRPr>
          </a:p>
          <a:p>
            <a:pPr indent="0" lvl="0" marL="0" marR="0" rtl="0" algn="just">
              <a:spcBef>
                <a:spcPts val="0"/>
              </a:spcBef>
              <a:spcAft>
                <a:spcPts val="0"/>
              </a:spcAft>
              <a:buNone/>
            </a:pPr>
            <a:r>
              <a:rPr b="1" lang="en-US" sz="2400" u="sng">
                <a:solidFill>
                  <a:srgbClr val="FF0000"/>
                </a:solidFill>
                <a:latin typeface="Calibri"/>
                <a:ea typeface="Calibri"/>
                <a:cs typeface="Calibri"/>
                <a:sym typeface="Calibri"/>
              </a:rPr>
              <a:t>COMPOSITION</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Composition implies that the construction and destruction of these parts occurs as a consequence of the construction and destruction of the aggregate. </a:t>
            </a:r>
            <a:endParaRPr/>
          </a:p>
        </p:txBody>
      </p:sp>
      <p:sp>
        <p:nvSpPr>
          <p:cNvPr id="958" name="Google Shape;958;p103"/>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9" name="Google Shape;959;p103"/>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60" name="Google Shape;960;p103"/>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961" name="Google Shape;961;p103"/>
          <p:cNvPicPr preferRelativeResize="0"/>
          <p:nvPr/>
        </p:nvPicPr>
        <p:blipFill rotWithShape="1">
          <a:blip r:embed="rId3">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457200" y="990600"/>
            <a:ext cx="8229600" cy="6858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E36C09"/>
              </a:buClr>
              <a:buSzPts val="3600"/>
              <a:buFont typeface="Calibri"/>
              <a:buNone/>
            </a:pPr>
            <a:r>
              <a:rPr b="1" lang="en-US" sz="3600">
                <a:solidFill>
                  <a:srgbClr val="E36C09"/>
                </a:solidFill>
                <a:latin typeface="Calibri"/>
                <a:ea typeface="Calibri"/>
                <a:cs typeface="Calibri"/>
                <a:sym typeface="Calibri"/>
              </a:rPr>
              <a:t>Object-Oriented Concept</a:t>
            </a:r>
            <a:endParaRPr b="1" sz="3600">
              <a:solidFill>
                <a:srgbClr val="E36C09"/>
              </a:solidFill>
              <a:latin typeface="Calibri"/>
              <a:ea typeface="Calibri"/>
              <a:cs typeface="Calibri"/>
              <a:sym typeface="Calibri"/>
            </a:endParaRPr>
          </a:p>
        </p:txBody>
      </p:sp>
      <p:sp>
        <p:nvSpPr>
          <p:cNvPr id="152" name="Google Shape;152;p23"/>
          <p:cNvSpPr txBox="1"/>
          <p:nvPr/>
        </p:nvSpPr>
        <p:spPr>
          <a:xfrm>
            <a:off x="609600" y="5486400"/>
            <a:ext cx="7924800" cy="1219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Objects of the program interact by sending messages to each other, hence it increases the data security (data can be accessed only through its instances)</a:t>
            </a:r>
            <a:endParaRPr sz="2400">
              <a:solidFill>
                <a:schemeClr val="dk1"/>
              </a:solidFill>
              <a:latin typeface="Calibri"/>
              <a:ea typeface="Calibri"/>
              <a:cs typeface="Calibri"/>
              <a:sym typeface="Calibri"/>
            </a:endParaRPr>
          </a:p>
        </p:txBody>
      </p:sp>
      <p:pic>
        <p:nvPicPr>
          <p:cNvPr descr="img6" id="153" name="Google Shape;153;p23"/>
          <p:cNvPicPr preferRelativeResize="0"/>
          <p:nvPr/>
        </p:nvPicPr>
        <p:blipFill rotWithShape="1">
          <a:blip r:embed="rId3">
            <a:alphaModFix/>
          </a:blip>
          <a:srcRect b="0" l="0" r="0" t="0"/>
          <a:stretch/>
        </p:blipFill>
        <p:spPr>
          <a:xfrm>
            <a:off x="2057402" y="1752601"/>
            <a:ext cx="4048406" cy="3581399"/>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pic>
        <p:nvPicPr>
          <p:cNvPr id="966" name="Google Shape;966;p104"/>
          <p:cNvPicPr preferRelativeResize="0"/>
          <p:nvPr/>
        </p:nvPicPr>
        <p:blipFill rotWithShape="1">
          <a:blip r:embed="rId3">
            <a:alphaModFix/>
          </a:blip>
          <a:srcRect b="0" l="0" r="0" t="0"/>
          <a:stretch/>
        </p:blipFill>
        <p:spPr>
          <a:xfrm>
            <a:off x="1657351" y="2743200"/>
            <a:ext cx="5316215" cy="3124200"/>
          </a:xfrm>
          <a:prstGeom prst="rect">
            <a:avLst/>
          </a:prstGeom>
          <a:noFill/>
          <a:ln>
            <a:noFill/>
          </a:ln>
        </p:spPr>
      </p:pic>
      <p:sp>
        <p:nvSpPr>
          <p:cNvPr id="967" name="Google Shape;967;p104"/>
          <p:cNvSpPr/>
          <p:nvPr/>
        </p:nvSpPr>
        <p:spPr>
          <a:xfrm>
            <a:off x="1600200" y="609600"/>
            <a:ext cx="5943600" cy="1938992"/>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icons described thus far constitute the essential elements of all class diagrams. </a:t>
            </a:r>
            <a:endParaRPr/>
          </a:p>
          <a:p>
            <a:pPr indent="-152400" lvl="0" marL="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Collectively, they provide the developer with a notation sufficient to describe the fundamentals of a system’s class structure.</a:t>
            </a:r>
            <a:endParaRPr/>
          </a:p>
        </p:txBody>
      </p:sp>
      <p:sp>
        <p:nvSpPr>
          <p:cNvPr id="968" name="Google Shape;968;p104"/>
          <p:cNvSpPr/>
          <p:nvPr/>
        </p:nvSpPr>
        <p:spPr>
          <a:xfrm>
            <a:off x="1143000" y="0"/>
            <a:ext cx="6858000" cy="45720"/>
          </a:xfrm>
          <a:prstGeom prst="rect">
            <a:avLst/>
          </a:prstGeom>
          <a:solidFill>
            <a:srgbClr val="EED126"/>
          </a:solidFill>
          <a:ln cap="flat" cmpd="sng" w="25400">
            <a:solidFill>
              <a:srgbClr val="EED1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9" name="Google Shape;969;p104"/>
          <p:cNvSpPr/>
          <p:nvPr/>
        </p:nvSpPr>
        <p:spPr>
          <a:xfrm>
            <a:off x="1143000" y="121920"/>
            <a:ext cx="6858000" cy="18288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104"/>
          <p:cNvSpPr/>
          <p:nvPr/>
        </p:nvSpPr>
        <p:spPr>
          <a:xfrm>
            <a:off x="4914900" y="-152400"/>
            <a:ext cx="8001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ngfind.com-kingpin-png-4152286 (1).png" id="971" name="Google Shape;971;p104"/>
          <p:cNvPicPr preferRelativeResize="0"/>
          <p:nvPr/>
        </p:nvPicPr>
        <p:blipFill rotWithShape="1">
          <a:blip r:embed="rId4">
            <a:alphaModFix/>
          </a:blip>
          <a:srcRect b="0" l="0" r="0" t="0"/>
          <a:stretch/>
        </p:blipFill>
        <p:spPr>
          <a:xfrm>
            <a:off x="4857750" y="-152400"/>
            <a:ext cx="914400" cy="5334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05"/>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Classes</a:t>
            </a:r>
            <a:endParaRPr/>
          </a:p>
        </p:txBody>
      </p:sp>
      <p:grpSp>
        <p:nvGrpSpPr>
          <p:cNvPr id="977" name="Google Shape;977;p105"/>
          <p:cNvGrpSpPr/>
          <p:nvPr/>
        </p:nvGrpSpPr>
        <p:grpSpPr>
          <a:xfrm>
            <a:off x="685800" y="1676400"/>
            <a:ext cx="2057400" cy="2571750"/>
            <a:chOff x="576" y="1056"/>
            <a:chExt cx="1296" cy="1620"/>
          </a:xfrm>
        </p:grpSpPr>
        <p:sp>
          <p:nvSpPr>
            <p:cNvPr id="978" name="Google Shape;978;p105"/>
            <p:cNvSpPr/>
            <p:nvPr/>
          </p:nvSpPr>
          <p:spPr>
            <a:xfrm>
              <a:off x="576" y="1056"/>
              <a:ext cx="1296" cy="48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ClassName</a:t>
              </a:r>
              <a:endParaRPr/>
            </a:p>
          </p:txBody>
        </p:sp>
        <p:sp>
          <p:nvSpPr>
            <p:cNvPr id="979" name="Google Shape;979;p105"/>
            <p:cNvSpPr/>
            <p:nvPr/>
          </p:nvSpPr>
          <p:spPr>
            <a:xfrm>
              <a:off x="576" y="1536"/>
              <a:ext cx="1296" cy="54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attributes</a:t>
              </a:r>
              <a:endParaRPr/>
            </a:p>
          </p:txBody>
        </p:sp>
        <p:sp>
          <p:nvSpPr>
            <p:cNvPr id="980" name="Google Shape;980;p105"/>
            <p:cNvSpPr/>
            <p:nvPr/>
          </p:nvSpPr>
          <p:spPr>
            <a:xfrm>
              <a:off x="576" y="2076"/>
              <a:ext cx="1296" cy="6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operations</a:t>
              </a:r>
              <a:endParaRPr/>
            </a:p>
          </p:txBody>
        </p:sp>
      </p:grpSp>
      <p:sp>
        <p:nvSpPr>
          <p:cNvPr id="981" name="Google Shape;981;p105"/>
          <p:cNvSpPr txBox="1"/>
          <p:nvPr/>
        </p:nvSpPr>
        <p:spPr>
          <a:xfrm>
            <a:off x="3352800" y="1412875"/>
            <a:ext cx="5546725" cy="3013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a:t>
            </a:r>
            <a:r>
              <a:rPr i="1" lang="en-US" sz="2400">
                <a:solidFill>
                  <a:schemeClr val="dk1"/>
                </a:solidFill>
                <a:latin typeface="Times New Roman"/>
                <a:ea typeface="Times New Roman"/>
                <a:cs typeface="Times New Roman"/>
                <a:sym typeface="Times New Roman"/>
              </a:rPr>
              <a:t>class</a:t>
            </a:r>
            <a:r>
              <a:rPr lang="en-US" sz="2400">
                <a:solidFill>
                  <a:schemeClr val="dk1"/>
                </a:solidFill>
                <a:latin typeface="Times New Roman"/>
                <a:ea typeface="Times New Roman"/>
                <a:cs typeface="Times New Roman"/>
                <a:sym typeface="Times New Roman"/>
              </a:rPr>
              <a:t> is a description of a set of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objects that share the same attributes,</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operations, relationships, and semantics.</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Graphically, a class is rendered as a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rectangle, usually including its name,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attributes, and operations in separate,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designated compartments.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06"/>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 Names</a:t>
            </a:r>
            <a:endParaRPr/>
          </a:p>
        </p:txBody>
      </p:sp>
      <p:grpSp>
        <p:nvGrpSpPr>
          <p:cNvPr id="987" name="Google Shape;987;p106"/>
          <p:cNvGrpSpPr/>
          <p:nvPr/>
        </p:nvGrpSpPr>
        <p:grpSpPr>
          <a:xfrm>
            <a:off x="685800" y="1676400"/>
            <a:ext cx="2057400" cy="2571750"/>
            <a:chOff x="576" y="1056"/>
            <a:chExt cx="1296" cy="1620"/>
          </a:xfrm>
        </p:grpSpPr>
        <p:sp>
          <p:nvSpPr>
            <p:cNvPr id="988" name="Google Shape;988;p106"/>
            <p:cNvSpPr/>
            <p:nvPr/>
          </p:nvSpPr>
          <p:spPr>
            <a:xfrm>
              <a:off x="576" y="1056"/>
              <a:ext cx="1296" cy="48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ClassName</a:t>
              </a:r>
              <a:endParaRPr/>
            </a:p>
          </p:txBody>
        </p:sp>
        <p:sp>
          <p:nvSpPr>
            <p:cNvPr id="989" name="Google Shape;989;p106"/>
            <p:cNvSpPr/>
            <p:nvPr/>
          </p:nvSpPr>
          <p:spPr>
            <a:xfrm>
              <a:off x="576" y="1536"/>
              <a:ext cx="1296" cy="54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attributes</a:t>
              </a:r>
              <a:endParaRPr/>
            </a:p>
          </p:txBody>
        </p:sp>
        <p:sp>
          <p:nvSpPr>
            <p:cNvPr id="990" name="Google Shape;990;p106"/>
            <p:cNvSpPr/>
            <p:nvPr/>
          </p:nvSpPr>
          <p:spPr>
            <a:xfrm>
              <a:off x="576" y="2076"/>
              <a:ext cx="1296" cy="6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operations</a:t>
              </a:r>
              <a:endParaRPr/>
            </a:p>
          </p:txBody>
        </p:sp>
      </p:grpSp>
      <p:sp>
        <p:nvSpPr>
          <p:cNvPr id="991" name="Google Shape;991;p106"/>
          <p:cNvSpPr txBox="1"/>
          <p:nvPr/>
        </p:nvSpPr>
        <p:spPr>
          <a:xfrm>
            <a:off x="3352800" y="1600200"/>
            <a:ext cx="5486400" cy="155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The name of the class is the only required tag in the graphical representation of a class.  It always appears in the top-most compartment.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07"/>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 Attributes</a:t>
            </a:r>
            <a:endParaRPr/>
          </a:p>
        </p:txBody>
      </p:sp>
      <p:grpSp>
        <p:nvGrpSpPr>
          <p:cNvPr id="997" name="Google Shape;997;p107"/>
          <p:cNvGrpSpPr/>
          <p:nvPr/>
        </p:nvGrpSpPr>
        <p:grpSpPr>
          <a:xfrm>
            <a:off x="685800" y="1676400"/>
            <a:ext cx="2590800" cy="3048000"/>
            <a:chOff x="336" y="1056"/>
            <a:chExt cx="1536" cy="1920"/>
          </a:xfrm>
        </p:grpSpPr>
        <p:sp>
          <p:nvSpPr>
            <p:cNvPr id="998" name="Google Shape;998;p107"/>
            <p:cNvSpPr/>
            <p:nvPr/>
          </p:nvSpPr>
          <p:spPr>
            <a:xfrm>
              <a:off x="336" y="1056"/>
              <a:ext cx="1536" cy="48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sp>
          <p:nvSpPr>
            <p:cNvPr id="999" name="Google Shape;999;p107"/>
            <p:cNvSpPr/>
            <p:nvPr/>
          </p:nvSpPr>
          <p:spPr>
            <a:xfrm>
              <a:off x="336" y="1536"/>
              <a:ext cx="1536" cy="105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name      : String</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address   : Address</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birthdate : Date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ssn          : Id</a:t>
              </a:r>
              <a:endParaRPr/>
            </a:p>
          </p:txBody>
        </p:sp>
        <p:sp>
          <p:nvSpPr>
            <p:cNvPr id="1000" name="Google Shape;1000;p107"/>
            <p:cNvSpPr/>
            <p:nvPr/>
          </p:nvSpPr>
          <p:spPr>
            <a:xfrm>
              <a:off x="336" y="2592"/>
              <a:ext cx="1536" cy="38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grpSp>
      <p:sp>
        <p:nvSpPr>
          <p:cNvPr id="1001" name="Google Shape;1001;p107"/>
          <p:cNvSpPr txBox="1"/>
          <p:nvPr/>
        </p:nvSpPr>
        <p:spPr>
          <a:xfrm>
            <a:off x="3406775" y="2438400"/>
            <a:ext cx="5737225" cy="191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An </a:t>
            </a:r>
            <a:r>
              <a:rPr i="1" lang="en-US" sz="2400">
                <a:solidFill>
                  <a:schemeClr val="dk1"/>
                </a:solidFill>
                <a:latin typeface="Times New Roman"/>
                <a:ea typeface="Times New Roman"/>
                <a:cs typeface="Times New Roman"/>
                <a:sym typeface="Times New Roman"/>
              </a:rPr>
              <a:t>attribute</a:t>
            </a:r>
            <a:r>
              <a:rPr lang="en-US" sz="2400">
                <a:solidFill>
                  <a:schemeClr val="dk1"/>
                </a:solidFill>
                <a:latin typeface="Times New Roman"/>
                <a:ea typeface="Times New Roman"/>
                <a:cs typeface="Times New Roman"/>
                <a:sym typeface="Times New Roman"/>
              </a:rPr>
              <a:t> is a named property of a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class that describes the object being modeled.</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In the class diagram, attributes appear in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the second compartment just below the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name-compartment.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08"/>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07" name="Google Shape;1007;p108"/>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 Attributes (Cont’d)</a:t>
            </a:r>
            <a:endParaRPr/>
          </a:p>
        </p:txBody>
      </p:sp>
      <p:sp>
        <p:nvSpPr>
          <p:cNvPr id="1008" name="Google Shape;1008;p108"/>
          <p:cNvSpPr/>
          <p:nvPr/>
        </p:nvSpPr>
        <p:spPr>
          <a:xfrm>
            <a:off x="685800" y="1676400"/>
            <a:ext cx="2590800" cy="762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sp>
        <p:nvSpPr>
          <p:cNvPr id="1009" name="Google Shape;1009;p108"/>
          <p:cNvSpPr/>
          <p:nvPr/>
        </p:nvSpPr>
        <p:spPr>
          <a:xfrm>
            <a:off x="685800" y="2438400"/>
            <a:ext cx="2590800" cy="22860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name      : String</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address   : Address</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birthdate : Date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age        : Date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ssn          : Id</a:t>
            </a:r>
            <a:endParaRPr/>
          </a:p>
        </p:txBody>
      </p:sp>
      <p:sp>
        <p:nvSpPr>
          <p:cNvPr id="1010" name="Google Shape;1010;p108"/>
          <p:cNvSpPr/>
          <p:nvPr/>
        </p:nvSpPr>
        <p:spPr>
          <a:xfrm>
            <a:off x="685800" y="4724400"/>
            <a:ext cx="25908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11" name="Google Shape;1011;p108"/>
          <p:cNvSpPr txBox="1"/>
          <p:nvPr/>
        </p:nvSpPr>
        <p:spPr>
          <a:xfrm>
            <a:off x="3657600" y="1219200"/>
            <a:ext cx="5053013" cy="4473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Attributes are usually listed in the form:</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attributeName : Type</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a:t>
            </a:r>
            <a:r>
              <a:rPr i="1" lang="en-US" sz="2400">
                <a:solidFill>
                  <a:schemeClr val="dk1"/>
                </a:solidFill>
                <a:latin typeface="Times New Roman"/>
                <a:ea typeface="Times New Roman"/>
                <a:cs typeface="Times New Roman"/>
                <a:sym typeface="Times New Roman"/>
              </a:rPr>
              <a:t>derived</a:t>
            </a:r>
            <a:r>
              <a:rPr lang="en-US" sz="2400">
                <a:solidFill>
                  <a:schemeClr val="dk1"/>
                </a:solidFill>
                <a:latin typeface="Times New Roman"/>
                <a:ea typeface="Times New Roman"/>
                <a:cs typeface="Times New Roman"/>
                <a:sym typeface="Times New Roman"/>
              </a:rPr>
              <a:t> attribute is one that can be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computed from other attributes, but</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doesn’t actually exist. For example,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Person’s age can be computed from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his birth date. A derived attribute is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designated by a preceding ‘/’ as in:</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 age : Date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09"/>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17" name="Google Shape;1017;p109"/>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 Attributes (Cont’d)</a:t>
            </a:r>
            <a:endParaRPr/>
          </a:p>
        </p:txBody>
      </p:sp>
      <p:sp>
        <p:nvSpPr>
          <p:cNvPr id="1018" name="Google Shape;1018;p109"/>
          <p:cNvSpPr/>
          <p:nvPr/>
        </p:nvSpPr>
        <p:spPr>
          <a:xfrm>
            <a:off x="685800" y="1676400"/>
            <a:ext cx="2590800" cy="762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sp>
        <p:nvSpPr>
          <p:cNvPr id="1019" name="Google Shape;1019;p109"/>
          <p:cNvSpPr/>
          <p:nvPr/>
        </p:nvSpPr>
        <p:spPr>
          <a:xfrm>
            <a:off x="685800" y="2438400"/>
            <a:ext cx="2590800" cy="22860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name      : String</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address   : Address</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birthdate : Date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age           : Date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ssn           : Id</a:t>
            </a:r>
            <a:endParaRPr/>
          </a:p>
        </p:txBody>
      </p:sp>
      <p:sp>
        <p:nvSpPr>
          <p:cNvPr id="1020" name="Google Shape;1020;p109"/>
          <p:cNvSpPr/>
          <p:nvPr/>
        </p:nvSpPr>
        <p:spPr>
          <a:xfrm>
            <a:off x="685800" y="4724400"/>
            <a:ext cx="25908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21" name="Google Shape;1021;p109"/>
          <p:cNvSpPr txBox="1"/>
          <p:nvPr/>
        </p:nvSpPr>
        <p:spPr>
          <a:xfrm>
            <a:off x="3657600" y="2438400"/>
            <a:ext cx="2459038" cy="191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Attributes can be: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 public</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 protected</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 private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 derived</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0"/>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 Operations</a:t>
            </a:r>
            <a:endParaRPr/>
          </a:p>
        </p:txBody>
      </p:sp>
      <p:grpSp>
        <p:nvGrpSpPr>
          <p:cNvPr id="1027" name="Google Shape;1027;p110"/>
          <p:cNvGrpSpPr/>
          <p:nvPr/>
        </p:nvGrpSpPr>
        <p:grpSpPr>
          <a:xfrm>
            <a:off x="685800" y="1676400"/>
            <a:ext cx="2438400" cy="4114800"/>
            <a:chOff x="336" y="1056"/>
            <a:chExt cx="1536" cy="2592"/>
          </a:xfrm>
        </p:grpSpPr>
        <p:sp>
          <p:nvSpPr>
            <p:cNvPr id="1028" name="Google Shape;1028;p110"/>
            <p:cNvSpPr/>
            <p:nvPr/>
          </p:nvSpPr>
          <p:spPr>
            <a:xfrm>
              <a:off x="336" y="1056"/>
              <a:ext cx="1536" cy="48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sp>
          <p:nvSpPr>
            <p:cNvPr id="1029" name="Google Shape;1029;p110"/>
            <p:cNvSpPr/>
            <p:nvPr/>
          </p:nvSpPr>
          <p:spPr>
            <a:xfrm>
              <a:off x="336" y="1536"/>
              <a:ext cx="1536" cy="10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name      : String</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address   : Address</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birthdate : Date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ssn          : Id</a:t>
              </a:r>
              <a:endParaRPr/>
            </a:p>
          </p:txBody>
        </p:sp>
        <p:sp>
          <p:nvSpPr>
            <p:cNvPr id="1030" name="Google Shape;1030;p110"/>
            <p:cNvSpPr/>
            <p:nvPr/>
          </p:nvSpPr>
          <p:spPr>
            <a:xfrm>
              <a:off x="336" y="2592"/>
              <a:ext cx="1536" cy="105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eat</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sleep</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work</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play</a:t>
              </a:r>
              <a:endParaRPr/>
            </a:p>
          </p:txBody>
        </p:sp>
      </p:grpSp>
      <p:sp>
        <p:nvSpPr>
          <p:cNvPr id="1031" name="Google Shape;1031;p110"/>
          <p:cNvSpPr txBox="1"/>
          <p:nvPr/>
        </p:nvSpPr>
        <p:spPr>
          <a:xfrm>
            <a:off x="3352800" y="4114800"/>
            <a:ext cx="4979988"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Operations </a:t>
            </a:r>
            <a:r>
              <a:rPr lang="en-US" sz="2400">
                <a:solidFill>
                  <a:schemeClr val="dk1"/>
                </a:solidFill>
                <a:latin typeface="Times New Roman"/>
                <a:ea typeface="Times New Roman"/>
                <a:cs typeface="Times New Roman"/>
                <a:sym typeface="Times New Roman"/>
              </a:rPr>
              <a:t>describe the class behavior </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and appear in the third compartment.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11"/>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 Operations (Cont’d)</a:t>
            </a:r>
            <a:endParaRPr/>
          </a:p>
        </p:txBody>
      </p:sp>
      <p:grpSp>
        <p:nvGrpSpPr>
          <p:cNvPr id="1037" name="Google Shape;1037;p111"/>
          <p:cNvGrpSpPr/>
          <p:nvPr/>
        </p:nvGrpSpPr>
        <p:grpSpPr>
          <a:xfrm>
            <a:off x="304800" y="1676400"/>
            <a:ext cx="8458200" cy="1922463"/>
            <a:chOff x="288" y="1333"/>
            <a:chExt cx="4944" cy="1211"/>
          </a:xfrm>
        </p:grpSpPr>
        <p:sp>
          <p:nvSpPr>
            <p:cNvPr id="1038" name="Google Shape;1038;p111"/>
            <p:cNvSpPr/>
            <p:nvPr/>
          </p:nvSpPr>
          <p:spPr>
            <a:xfrm>
              <a:off x="288" y="1333"/>
              <a:ext cx="4944" cy="395"/>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PhoneBook</a:t>
              </a:r>
              <a:endParaRPr/>
            </a:p>
          </p:txBody>
        </p:sp>
        <p:sp>
          <p:nvSpPr>
            <p:cNvPr id="1039" name="Google Shape;1039;p111"/>
            <p:cNvSpPr/>
            <p:nvPr/>
          </p:nvSpPr>
          <p:spPr>
            <a:xfrm>
              <a:off x="288" y="1728"/>
              <a:ext cx="4944" cy="297"/>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40" name="Google Shape;1040;p111"/>
            <p:cNvSpPr/>
            <p:nvPr/>
          </p:nvSpPr>
          <p:spPr>
            <a:xfrm>
              <a:off x="288" y="1968"/>
              <a:ext cx="4944" cy="57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newEntry (n : Name, a : Address, p : PhoneNumber, d : Description)</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getPhone ( n : Name, a : Address) : PhoneNumber</a:t>
              </a:r>
              <a:endParaRPr/>
            </a:p>
          </p:txBody>
        </p:sp>
      </p:grpSp>
      <p:sp>
        <p:nvSpPr>
          <p:cNvPr id="1041" name="Google Shape;1041;p111"/>
          <p:cNvSpPr txBox="1"/>
          <p:nvPr/>
        </p:nvSpPr>
        <p:spPr>
          <a:xfrm>
            <a:off x="304800" y="4343400"/>
            <a:ext cx="8382000"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You can specify an operation by stating its signature: listing the name, type, and default value of all parameters, and, in the case of functions, a return type.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12"/>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Depicting Classes</a:t>
            </a:r>
            <a:endParaRPr/>
          </a:p>
        </p:txBody>
      </p:sp>
      <p:grpSp>
        <p:nvGrpSpPr>
          <p:cNvPr id="1047" name="Google Shape;1047;p112"/>
          <p:cNvGrpSpPr/>
          <p:nvPr/>
        </p:nvGrpSpPr>
        <p:grpSpPr>
          <a:xfrm>
            <a:off x="6248400" y="2133600"/>
            <a:ext cx="2438400" cy="3581400"/>
            <a:chOff x="3936" y="1296"/>
            <a:chExt cx="1536" cy="2256"/>
          </a:xfrm>
        </p:grpSpPr>
        <p:sp>
          <p:nvSpPr>
            <p:cNvPr id="1048" name="Google Shape;1048;p112"/>
            <p:cNvSpPr/>
            <p:nvPr/>
          </p:nvSpPr>
          <p:spPr>
            <a:xfrm>
              <a:off x="3936" y="1296"/>
              <a:ext cx="1536" cy="384"/>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sp>
          <p:nvSpPr>
            <p:cNvPr id="1049" name="Google Shape;1049;p112"/>
            <p:cNvSpPr/>
            <p:nvPr/>
          </p:nvSpPr>
          <p:spPr>
            <a:xfrm>
              <a:off x="3936" y="1680"/>
              <a:ext cx="1536" cy="768"/>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name      : String</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birthdate : Date</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ssn          : Id</a:t>
              </a:r>
              <a:endParaRPr/>
            </a:p>
          </p:txBody>
        </p:sp>
        <p:sp>
          <p:nvSpPr>
            <p:cNvPr id="1050" name="Google Shape;1050;p112"/>
            <p:cNvSpPr/>
            <p:nvPr/>
          </p:nvSpPr>
          <p:spPr>
            <a:xfrm>
              <a:off x="3936" y="2448"/>
              <a:ext cx="1536" cy="1104"/>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eat()</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sleep()</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work()</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play()</a:t>
              </a:r>
              <a:endParaRPr/>
            </a:p>
          </p:txBody>
        </p:sp>
      </p:grpSp>
      <p:sp>
        <p:nvSpPr>
          <p:cNvPr id="1051" name="Google Shape;1051;p112"/>
          <p:cNvSpPr txBox="1"/>
          <p:nvPr/>
        </p:nvSpPr>
        <p:spPr>
          <a:xfrm>
            <a:off x="381000" y="1219200"/>
            <a:ext cx="8348663"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When drawing a class, you needn’t show attributes and operation in every diagram.</a:t>
            </a:r>
            <a:endParaRPr/>
          </a:p>
        </p:txBody>
      </p:sp>
      <p:sp>
        <p:nvSpPr>
          <p:cNvPr id="1052" name="Google Shape;1052;p112"/>
          <p:cNvSpPr/>
          <p:nvPr/>
        </p:nvSpPr>
        <p:spPr>
          <a:xfrm>
            <a:off x="457200" y="2133600"/>
            <a:ext cx="2438400" cy="7620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grpSp>
        <p:nvGrpSpPr>
          <p:cNvPr id="1053" name="Google Shape;1053;p112"/>
          <p:cNvGrpSpPr/>
          <p:nvPr/>
        </p:nvGrpSpPr>
        <p:grpSpPr>
          <a:xfrm>
            <a:off x="533400" y="3276600"/>
            <a:ext cx="2438400" cy="2438400"/>
            <a:chOff x="288" y="2400"/>
            <a:chExt cx="1536" cy="1536"/>
          </a:xfrm>
        </p:grpSpPr>
        <p:sp>
          <p:nvSpPr>
            <p:cNvPr id="1054" name="Google Shape;1054;p112"/>
            <p:cNvSpPr/>
            <p:nvPr/>
          </p:nvSpPr>
          <p:spPr>
            <a:xfrm>
              <a:off x="288" y="2400"/>
              <a:ext cx="1536" cy="48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sp>
          <p:nvSpPr>
            <p:cNvPr id="1055" name="Google Shape;1055;p112"/>
            <p:cNvSpPr/>
            <p:nvPr/>
          </p:nvSpPr>
          <p:spPr>
            <a:xfrm>
              <a:off x="288" y="2880"/>
              <a:ext cx="1536" cy="768"/>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name</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address</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birthdate</a:t>
              </a:r>
              <a:endParaRPr/>
            </a:p>
          </p:txBody>
        </p:sp>
        <p:sp>
          <p:nvSpPr>
            <p:cNvPr id="1056" name="Google Shape;1056;p112"/>
            <p:cNvSpPr/>
            <p:nvPr/>
          </p:nvSpPr>
          <p:spPr>
            <a:xfrm>
              <a:off x="288" y="3648"/>
              <a:ext cx="1536" cy="288"/>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grpSp>
      <p:grpSp>
        <p:nvGrpSpPr>
          <p:cNvPr id="1057" name="Google Shape;1057;p112"/>
          <p:cNvGrpSpPr/>
          <p:nvPr/>
        </p:nvGrpSpPr>
        <p:grpSpPr>
          <a:xfrm>
            <a:off x="3429000" y="4114800"/>
            <a:ext cx="2438400" cy="1600200"/>
            <a:chOff x="2208" y="2592"/>
            <a:chExt cx="1536" cy="1008"/>
          </a:xfrm>
        </p:grpSpPr>
        <p:sp>
          <p:nvSpPr>
            <p:cNvPr id="1058" name="Google Shape;1058;p112"/>
            <p:cNvSpPr/>
            <p:nvPr/>
          </p:nvSpPr>
          <p:spPr>
            <a:xfrm>
              <a:off x="2208" y="2592"/>
              <a:ext cx="1536" cy="307"/>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sp>
          <p:nvSpPr>
            <p:cNvPr id="1059" name="Google Shape;1059;p112"/>
            <p:cNvSpPr/>
            <p:nvPr/>
          </p:nvSpPr>
          <p:spPr>
            <a:xfrm>
              <a:off x="2208" y="2880"/>
              <a:ext cx="1536" cy="19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60" name="Google Shape;1060;p112"/>
            <p:cNvSpPr/>
            <p:nvPr/>
          </p:nvSpPr>
          <p:spPr>
            <a:xfrm>
              <a:off x="2208" y="3072"/>
              <a:ext cx="1536" cy="528"/>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eat</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play</a:t>
              </a:r>
              <a:endParaRPr/>
            </a:p>
          </p:txBody>
        </p:sp>
      </p:grpSp>
      <p:grpSp>
        <p:nvGrpSpPr>
          <p:cNvPr id="1061" name="Google Shape;1061;p112"/>
          <p:cNvGrpSpPr/>
          <p:nvPr/>
        </p:nvGrpSpPr>
        <p:grpSpPr>
          <a:xfrm>
            <a:off x="3429000" y="2133600"/>
            <a:ext cx="2438400" cy="1143000"/>
            <a:chOff x="2160" y="1488"/>
            <a:chExt cx="1536" cy="720"/>
          </a:xfrm>
        </p:grpSpPr>
        <p:sp>
          <p:nvSpPr>
            <p:cNvPr id="1062" name="Google Shape;1062;p112"/>
            <p:cNvSpPr/>
            <p:nvPr/>
          </p:nvSpPr>
          <p:spPr>
            <a:xfrm>
              <a:off x="2160" y="1488"/>
              <a:ext cx="1536" cy="33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Person</a:t>
              </a:r>
              <a:endParaRPr/>
            </a:p>
          </p:txBody>
        </p:sp>
        <p:sp>
          <p:nvSpPr>
            <p:cNvPr id="1063" name="Google Shape;1063;p112"/>
            <p:cNvSpPr/>
            <p:nvPr/>
          </p:nvSpPr>
          <p:spPr>
            <a:xfrm>
              <a:off x="2160" y="1824"/>
              <a:ext cx="1536" cy="19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64" name="Google Shape;1064;p112"/>
            <p:cNvSpPr/>
            <p:nvPr/>
          </p:nvSpPr>
          <p:spPr>
            <a:xfrm>
              <a:off x="2160" y="2016"/>
              <a:ext cx="1536" cy="19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13"/>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 Responsibilities</a:t>
            </a:r>
            <a:endParaRPr/>
          </a:p>
        </p:txBody>
      </p:sp>
      <p:sp>
        <p:nvSpPr>
          <p:cNvPr id="1071" name="Google Shape;1071;p113"/>
          <p:cNvSpPr txBox="1"/>
          <p:nvPr/>
        </p:nvSpPr>
        <p:spPr>
          <a:xfrm>
            <a:off x="609600" y="1295400"/>
            <a:ext cx="8001000" cy="155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class may also include its responsibilities in a class diagram.</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 responsibility is a contract or obligation of a class to perform a particular service.</a:t>
            </a:r>
            <a:endParaRPr/>
          </a:p>
        </p:txBody>
      </p:sp>
      <p:grpSp>
        <p:nvGrpSpPr>
          <p:cNvPr id="1072" name="Google Shape;1072;p113"/>
          <p:cNvGrpSpPr/>
          <p:nvPr/>
        </p:nvGrpSpPr>
        <p:grpSpPr>
          <a:xfrm>
            <a:off x="2133600" y="3048000"/>
            <a:ext cx="4876800" cy="3048000"/>
            <a:chOff x="1104" y="2064"/>
            <a:chExt cx="3072" cy="1920"/>
          </a:xfrm>
        </p:grpSpPr>
        <p:sp>
          <p:nvSpPr>
            <p:cNvPr id="1073" name="Google Shape;1073;p113"/>
            <p:cNvSpPr/>
            <p:nvPr/>
          </p:nvSpPr>
          <p:spPr>
            <a:xfrm>
              <a:off x="1104" y="2064"/>
              <a:ext cx="3072" cy="24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SmokeAlarm</a:t>
              </a:r>
              <a:endParaRPr/>
            </a:p>
          </p:txBody>
        </p:sp>
        <p:sp>
          <p:nvSpPr>
            <p:cNvPr id="1074" name="Google Shape;1074;p113"/>
            <p:cNvSpPr/>
            <p:nvPr/>
          </p:nvSpPr>
          <p:spPr>
            <a:xfrm>
              <a:off x="1104" y="2304"/>
              <a:ext cx="3072" cy="144"/>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75" name="Google Shape;1075;p113"/>
            <p:cNvSpPr/>
            <p:nvPr/>
          </p:nvSpPr>
          <p:spPr>
            <a:xfrm>
              <a:off x="1104" y="2592"/>
              <a:ext cx="3072" cy="139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Responsibilities</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sound alert and notify guard station</a:t>
              </a:r>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when smoke is detected.</a:t>
              </a:r>
              <a:endParaRPr/>
            </a:p>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indicate battery state</a:t>
              </a:r>
              <a:endParaRPr/>
            </a:p>
          </p:txBody>
        </p:sp>
        <p:sp>
          <p:nvSpPr>
            <p:cNvPr id="1076" name="Google Shape;1076;p113"/>
            <p:cNvSpPr/>
            <p:nvPr/>
          </p:nvSpPr>
          <p:spPr>
            <a:xfrm>
              <a:off x="1104" y="2448"/>
              <a:ext cx="3072" cy="144"/>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