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Lst>
  <p:sldSz cy="6858000" cx="12192000"/>
  <p:notesSz cx="6858000" cy="9144000"/>
  <p:embeddedFontLst>
    <p:embeddedFont>
      <p:font typeface="Book Antiqua"/>
      <p:regular r:id="rId106"/>
      <p:bold r:id="rId107"/>
      <p:italic r:id="rId108"/>
      <p:boldItalic r:id="rId109"/>
    </p:embeddedFont>
    <p:embeddedFont>
      <p:font typeface="Arial Black"/>
      <p:regular r:id="rId1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C697AC-AF2B-491F-842A-F8DC8AA50182}">
  <a:tblStyle styleId="{49C697AC-AF2B-491F-842A-F8DC8AA5018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BookAntiqua-bold.fntdata"/><Relationship Id="rId106" Type="http://schemas.openxmlformats.org/officeDocument/2006/relationships/font" Target="fonts/BookAntiqua-regular.fntdata"/><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BookAntiqua-boldItalic.fntdata"/><Relationship Id="rId108" Type="http://schemas.openxmlformats.org/officeDocument/2006/relationships/font" Target="fonts/BookAntiqua-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ArialBlack-regular.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4" name="Google Shape;994;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469" name="Google Shape;46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8" name="Google Shape;528;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Multiple function with same name and same number of parameters differ only in data types</a:t>
            </a:r>
            <a:endParaRPr/>
          </a:p>
        </p:txBody>
      </p:sp>
      <p:sp>
        <p:nvSpPr>
          <p:cNvPr id="529" name="Google Shape;529;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801" name="Google Shape;801;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813" name="Google Shape;813;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4" name="Google Shape;854;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7" name="Google Shape;927;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8" name="Google Shape;938;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0" name="Google Shape;960;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3" name="Google Shape;983;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1.jpg"/><Relationship Id="rId4" Type="http://schemas.openxmlformats.org/officeDocument/2006/relationships/image" Target="../media/image18.jp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4.jp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32.png"/><Relationship Id="rId5" Type="http://schemas.openxmlformats.org/officeDocument/2006/relationships/image" Target="../media/image35.png"/><Relationship Id="rId6"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3.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3.png"/><Relationship Id="rId4" Type="http://schemas.openxmlformats.org/officeDocument/2006/relationships/image" Target="../media/image25.png"/><Relationship Id="rId5"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9.png"/><Relationship Id="rId4" Type="http://schemas.openxmlformats.org/officeDocument/2006/relationships/image" Target="../media/image16.png"/><Relationship Id="rId5"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0.png"/><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0.png"/><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1.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0.pn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8.png"/><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9.png"/><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37.png"/><Relationship Id="rId4" Type="http://schemas.openxmlformats.org/officeDocument/2006/relationships/image" Target="../media/image53.png"/><Relationship Id="rId5"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49.png"/><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9.png"/><Relationship Id="rId4" Type="http://schemas.openxmlformats.org/officeDocument/2006/relationships/image" Target="../media/image16.png"/><Relationship Id="rId5" Type="http://schemas.openxmlformats.org/officeDocument/2006/relationships/image" Target="../media/image4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45.png"/><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5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5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54.png"/><Relationship Id="rId4" Type="http://schemas.openxmlformats.org/officeDocument/2006/relationships/image" Target="../media/image5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58.png"/><Relationship Id="rId4" Type="http://schemas.openxmlformats.org/officeDocument/2006/relationships/image" Target="../media/image5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5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59.png"/><Relationship Id="rId4" Type="http://schemas.openxmlformats.org/officeDocument/2006/relationships/image" Target="../media/image5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63.png"/><Relationship Id="rId4" Type="http://schemas.openxmlformats.org/officeDocument/2006/relationships/image" Target="../media/image5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61.png"/><Relationship Id="rId4" Type="http://schemas.openxmlformats.org/officeDocument/2006/relationships/image" Target="../media/image5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64.png"/><Relationship Id="rId4" Type="http://schemas.openxmlformats.org/officeDocument/2006/relationships/image" Target="../media/image5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60.png"/><Relationship Id="rId4" Type="http://schemas.openxmlformats.org/officeDocument/2006/relationships/image" Target="../media/image55.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57.png"/><Relationship Id="rId4" Type="http://schemas.openxmlformats.org/officeDocument/2006/relationships/image" Target="../media/image5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56.png"/><Relationship Id="rId4" Type="http://schemas.openxmlformats.org/officeDocument/2006/relationships/image" Target="../media/image5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65.png"/><Relationship Id="rId4" Type="http://schemas.openxmlformats.org/officeDocument/2006/relationships/image" Target="../media/image55.png"/><Relationship Id="rId5" Type="http://schemas.openxmlformats.org/officeDocument/2006/relationships/image" Target="../media/image5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 Id="rId3" Type="http://schemas.openxmlformats.org/officeDocument/2006/relationships/image" Target="../media/image11.png"/><Relationship Id="rId4"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idx="1" type="body"/>
          </p:nvPr>
        </p:nvSpPr>
        <p:spPr>
          <a:xfrm>
            <a:off x="2438400" y="1142999"/>
            <a:ext cx="7772400" cy="4144618"/>
          </a:xfrm>
          <a:prstGeom prst="rect">
            <a:avLst/>
          </a:prstGeom>
          <a:noFill/>
          <a:ln>
            <a:noFill/>
          </a:ln>
        </p:spPr>
        <p:txBody>
          <a:bodyPr anchorCtr="0" anchor="t" bIns="45700" lIns="91425" spcFirstLastPara="1" rIns="91425" wrap="square" tIns="45700">
            <a:noAutofit/>
          </a:bodyPr>
          <a:lstStyle/>
          <a:p>
            <a:pPr indent="-228600" lvl="0" marL="228600" rtl="0" algn="ctr">
              <a:lnSpc>
                <a:spcPct val="90000"/>
              </a:lnSpc>
              <a:spcBef>
                <a:spcPts val="0"/>
              </a:spcBef>
              <a:spcAft>
                <a:spcPts val="0"/>
              </a:spcAft>
              <a:buClr>
                <a:schemeClr val="dk1"/>
              </a:buClr>
              <a:buSzPts val="4400"/>
              <a:buFont typeface="Arial"/>
              <a:buNone/>
            </a:pPr>
            <a:r>
              <a:t/>
            </a:r>
            <a:endParaRPr b="1" sz="4400"/>
          </a:p>
          <a:p>
            <a:pPr indent="-228600" lvl="0" marL="228600" rtl="0" algn="ctr">
              <a:lnSpc>
                <a:spcPct val="90000"/>
              </a:lnSpc>
              <a:spcBef>
                <a:spcPts val="1000"/>
              </a:spcBef>
              <a:spcAft>
                <a:spcPts val="0"/>
              </a:spcAft>
              <a:buClr>
                <a:schemeClr val="dk1"/>
              </a:buClr>
              <a:buSzPts val="4400"/>
              <a:buFont typeface="Arial"/>
              <a:buNone/>
            </a:pPr>
            <a:r>
              <a:t/>
            </a:r>
            <a:endParaRPr b="1" sz="4400"/>
          </a:p>
          <a:p>
            <a:pPr indent="-228600" lvl="0" marL="228600" rtl="0" algn="ctr">
              <a:lnSpc>
                <a:spcPct val="90000"/>
              </a:lnSpc>
              <a:spcBef>
                <a:spcPts val="1000"/>
              </a:spcBef>
              <a:spcAft>
                <a:spcPts val="0"/>
              </a:spcAft>
              <a:buClr>
                <a:schemeClr val="dk1"/>
              </a:buClr>
              <a:buSzPts val="4400"/>
              <a:buFont typeface="Arial"/>
              <a:buNone/>
            </a:pPr>
            <a:r>
              <a:rPr b="1" lang="en-US" sz="4400">
                <a:latin typeface="Times New Roman"/>
                <a:ea typeface="Times New Roman"/>
                <a:cs typeface="Times New Roman"/>
                <a:sym typeface="Times New Roman"/>
              </a:rPr>
              <a:t>Unit 2</a:t>
            </a:r>
            <a:endParaRPr/>
          </a:p>
          <a:p>
            <a:pPr indent="-228600" lvl="0" marL="228600" rtl="0" algn="l">
              <a:lnSpc>
                <a:spcPct val="90000"/>
              </a:lnSpc>
              <a:spcBef>
                <a:spcPts val="1000"/>
              </a:spcBef>
              <a:spcAft>
                <a:spcPts val="0"/>
              </a:spcAft>
              <a:buClr>
                <a:schemeClr val="dk1"/>
              </a:buClr>
              <a:buSzPts val="4400"/>
              <a:buFont typeface="Arial"/>
              <a:buNone/>
            </a:pPr>
            <a:r>
              <a:t/>
            </a:r>
            <a:endParaRPr b="1" sz="4400"/>
          </a:p>
        </p:txBody>
      </p:sp>
      <p:pic>
        <p:nvPicPr>
          <p:cNvPr descr="pngfind.com-kingpin-png-4152286 (1).png" id="89" name="Google Shape;89;p13"/>
          <p:cNvPicPr preferRelativeResize="0"/>
          <p:nvPr/>
        </p:nvPicPr>
        <p:blipFill rotWithShape="1">
          <a:blip r:embed="rId3">
            <a:alphaModFix/>
          </a:blip>
          <a:srcRect b="0" l="0" r="0" t="0"/>
          <a:stretch/>
        </p:blipFill>
        <p:spPr>
          <a:xfrm>
            <a:off x="9993339" y="16756"/>
            <a:ext cx="2137804" cy="9352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1981200" y="1524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sz="2800"/>
            </a:br>
            <a:r>
              <a:rPr b="1" lang="en-US" sz="2800"/>
              <a:t>DEFAULT CONSTRUCTOR</a:t>
            </a:r>
            <a:endParaRPr/>
          </a:p>
        </p:txBody>
      </p:sp>
      <p:sp>
        <p:nvSpPr>
          <p:cNvPr id="161" name="Google Shape;161;p22"/>
          <p:cNvSpPr txBox="1"/>
          <p:nvPr>
            <p:ph idx="1" type="body"/>
          </p:nvPr>
        </p:nvSpPr>
        <p:spPr>
          <a:xfrm>
            <a:off x="1981200" y="1143000"/>
            <a:ext cx="8229600" cy="5181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Default constructor is the constructor which doesn't take any argument. It has no parameter.</a:t>
            </a:r>
            <a:endParaRPr/>
          </a:p>
          <a:p>
            <a:pPr indent="-228600" lvl="1" marL="685800" rtl="0" algn="l">
              <a:lnSpc>
                <a:spcPct val="90000"/>
              </a:lnSpc>
              <a:spcBef>
                <a:spcPts val="500"/>
              </a:spcBef>
              <a:spcAft>
                <a:spcPts val="0"/>
              </a:spcAft>
              <a:buClr>
                <a:schemeClr val="dk1"/>
              </a:buClr>
              <a:buSzPts val="2100"/>
              <a:buChar char="•"/>
            </a:pPr>
            <a:r>
              <a:rPr lang="en-US" sz="2100"/>
              <a:t>Syntax :</a:t>
            </a:r>
            <a:endParaRPr/>
          </a:p>
        </p:txBody>
      </p:sp>
      <p:pic>
        <p:nvPicPr>
          <p:cNvPr id="162" name="Google Shape;162;p22"/>
          <p:cNvPicPr preferRelativeResize="0"/>
          <p:nvPr/>
        </p:nvPicPr>
        <p:blipFill rotWithShape="1">
          <a:blip r:embed="rId3">
            <a:alphaModFix/>
          </a:blip>
          <a:srcRect b="0" l="0" r="0" t="0"/>
          <a:stretch/>
        </p:blipFill>
        <p:spPr>
          <a:xfrm>
            <a:off x="4038601" y="2667000"/>
            <a:ext cx="4139331" cy="1330902"/>
          </a:xfrm>
          <a:prstGeom prst="rect">
            <a:avLst/>
          </a:prstGeom>
          <a:noFill/>
          <a:ln>
            <a:noFill/>
          </a:ln>
          <a:effectLst>
            <a:outerShdw blurRad="292100" rotWithShape="0" algn="tl" dir="2700000" dist="139700">
              <a:srgbClr val="333333">
                <a:alpha val="64705"/>
              </a:srgbClr>
            </a:outerShdw>
          </a:effectLst>
        </p:spPr>
      </p:pic>
      <p:pic>
        <p:nvPicPr>
          <p:cNvPr id="163" name="Google Shape;163;p22"/>
          <p:cNvPicPr preferRelativeResize="0"/>
          <p:nvPr/>
        </p:nvPicPr>
        <p:blipFill rotWithShape="1">
          <a:blip r:embed="rId4">
            <a:alphaModFix/>
          </a:blip>
          <a:srcRect b="0" l="0" r="0" t="0"/>
          <a:stretch/>
        </p:blipFill>
        <p:spPr>
          <a:xfrm>
            <a:off x="1524001" y="-76200"/>
            <a:ext cx="9083827" cy="682811"/>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Questions</a:t>
            </a:r>
            <a:endParaRPr/>
          </a:p>
        </p:txBody>
      </p:sp>
      <p:sp>
        <p:nvSpPr>
          <p:cNvPr id="997" name="Google Shape;997;p1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57200" lvl="0" marL="571500" rtl="0" algn="l">
              <a:lnSpc>
                <a:spcPct val="90000"/>
              </a:lnSpc>
              <a:spcBef>
                <a:spcPts val="0"/>
              </a:spcBef>
              <a:spcAft>
                <a:spcPts val="0"/>
              </a:spcAft>
              <a:buClr>
                <a:schemeClr val="dk1"/>
              </a:buClr>
              <a:buSzPts val="2000"/>
              <a:buAutoNum type="arabicPeriod"/>
            </a:pPr>
            <a:r>
              <a:rPr lang="en-US" sz="2000"/>
              <a:t>What does a message mean?</a:t>
            </a:r>
            <a:br>
              <a:rPr lang="en-US" sz="2000"/>
            </a:br>
            <a:r>
              <a:rPr lang="en-US" sz="2000"/>
              <a:t>a) </a:t>
            </a:r>
            <a:r>
              <a:rPr b="1" lang="en-US" sz="2000"/>
              <a:t>It Passes all communications from one object to another and are represented by message arrows in sequence diagrams.</a:t>
            </a:r>
            <a:br>
              <a:rPr b="1" lang="en-US" sz="2000"/>
            </a:br>
            <a:r>
              <a:rPr lang="en-US" sz="2000"/>
              <a:t>b) The message goes from the sending object’s lifeline to the receiving object’s lifeline.</a:t>
            </a:r>
            <a:br>
              <a:rPr lang="en-US" sz="2000"/>
            </a:br>
            <a:r>
              <a:rPr lang="en-US" sz="2000"/>
              <a:t>c) It is a rectangle containing an identifier with a dashed line extending below the rectangle.</a:t>
            </a:r>
            <a:br>
              <a:rPr lang="en-US" sz="2000"/>
            </a:br>
            <a:r>
              <a:rPr lang="en-US" sz="2000"/>
              <a:t>d) List of all attributes.</a:t>
            </a:r>
            <a:endParaRPr/>
          </a:p>
          <a:p>
            <a:pPr indent="-457200" lvl="0" marL="571500" rtl="0" algn="l">
              <a:lnSpc>
                <a:spcPct val="90000"/>
              </a:lnSpc>
              <a:spcBef>
                <a:spcPts val="1000"/>
              </a:spcBef>
              <a:spcAft>
                <a:spcPts val="0"/>
              </a:spcAft>
              <a:buClr>
                <a:schemeClr val="dk1"/>
              </a:buClr>
              <a:buSzPts val="2000"/>
              <a:buAutoNum type="arabicPeriod"/>
            </a:pPr>
            <a:r>
              <a:rPr lang="en-US" sz="2000"/>
              <a:t>What is a lifeline?</a:t>
            </a:r>
            <a:br>
              <a:rPr lang="en-US" sz="2000"/>
            </a:br>
            <a:r>
              <a:rPr lang="en-US" sz="2000"/>
              <a:t>a) It is a frame consisting of a rectangle with a pentagon in its upper left-hand corner</a:t>
            </a:r>
            <a:br>
              <a:rPr lang="en-US" sz="2000"/>
            </a:br>
            <a:r>
              <a:rPr b="1" lang="en-US" sz="2000"/>
              <a:t>b) It is a rectangle containing an identifier with a dashed line extending below the rectangle</a:t>
            </a:r>
            <a:br>
              <a:rPr b="1" lang="en-US" sz="2000"/>
            </a:br>
            <a:r>
              <a:rPr lang="en-US" sz="2000"/>
              <a:t>c) It is a name compartment; the interaction is represented inside the rectangle</a:t>
            </a:r>
            <a:br>
              <a:rPr lang="en-US" sz="2000"/>
            </a:br>
            <a:r>
              <a:rPr lang="en-US" sz="2000"/>
              <a:t>d) Emergency situation in real world approach.</a:t>
            </a:r>
            <a:endParaRPr/>
          </a:p>
        </p:txBody>
      </p:sp>
      <p:sp>
        <p:nvSpPr>
          <p:cNvPr id="998" name="Google Shape;998;p1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999" name="Google Shape;999;p1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1000" name="Google Shape;1000;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2000250" y="499872"/>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DEFAULT CONSTRUCTOR</a:t>
            </a:r>
            <a:endParaRPr/>
          </a:p>
        </p:txBody>
      </p:sp>
      <p:sp>
        <p:nvSpPr>
          <p:cNvPr id="169" name="Google Shape;16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1" marL="685800" rtl="0" algn="l">
              <a:lnSpc>
                <a:spcPct val="90000"/>
              </a:lnSpc>
              <a:spcBef>
                <a:spcPts val="0"/>
              </a:spcBef>
              <a:spcAft>
                <a:spcPts val="0"/>
              </a:spcAft>
              <a:buClr>
                <a:schemeClr val="dk1"/>
              </a:buClr>
              <a:buSzPct val="100000"/>
              <a:buChar char="•"/>
            </a:pPr>
            <a:r>
              <a:rPr lang="en-US"/>
              <a:t>Example</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228600" lvl="1" marL="685800" rtl="0" algn="l">
              <a:lnSpc>
                <a:spcPct val="90000"/>
              </a:lnSpc>
              <a:spcBef>
                <a:spcPts val="500"/>
              </a:spcBef>
              <a:spcAft>
                <a:spcPts val="0"/>
              </a:spcAft>
              <a:buClr>
                <a:schemeClr val="dk1"/>
              </a:buClr>
              <a:buSzPct val="100000"/>
              <a:buChar char="•"/>
            </a:pPr>
            <a:r>
              <a:rPr lang="en-US"/>
              <a:t>Output :  10</a:t>
            </a:r>
            <a:endParaRPr/>
          </a:p>
        </p:txBody>
      </p:sp>
      <p:pic>
        <p:nvPicPr>
          <p:cNvPr id="170" name="Google Shape;170;p23"/>
          <p:cNvPicPr preferRelativeResize="0"/>
          <p:nvPr/>
        </p:nvPicPr>
        <p:blipFill rotWithShape="1">
          <a:blip r:embed="rId3">
            <a:alphaModFix/>
          </a:blip>
          <a:srcRect b="0" l="0" r="0" t="0"/>
          <a:stretch/>
        </p:blipFill>
        <p:spPr>
          <a:xfrm>
            <a:off x="4191000" y="1447800"/>
            <a:ext cx="3848100" cy="3924300"/>
          </a:xfrm>
          <a:prstGeom prst="rect">
            <a:avLst/>
          </a:prstGeom>
          <a:noFill/>
          <a:ln>
            <a:noFill/>
          </a:ln>
          <a:effectLst>
            <a:outerShdw blurRad="292100" rotWithShape="0" algn="tl" dir="2700000" dist="139700">
              <a:srgbClr val="333333">
                <a:alpha val="64705"/>
              </a:srgbClr>
            </a:outerShdw>
          </a:effectLst>
        </p:spPr>
      </p:pic>
      <p:pic>
        <p:nvPicPr>
          <p:cNvPr id="171" name="Google Shape;171;p23"/>
          <p:cNvPicPr preferRelativeResize="0"/>
          <p:nvPr/>
        </p:nvPicPr>
        <p:blipFill rotWithShape="1">
          <a:blip r:embed="rId4">
            <a:alphaModFix/>
          </a:blip>
          <a:srcRect b="0" l="0" r="0" t="0"/>
          <a:stretch/>
        </p:blipFill>
        <p:spPr>
          <a:xfrm>
            <a:off x="1672959" y="-182939"/>
            <a:ext cx="9083827" cy="6828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981200" y="838200"/>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DEFAULT CONSTRUCTOR</a:t>
            </a:r>
            <a:endParaRPr/>
          </a:p>
        </p:txBody>
      </p:sp>
      <p:sp>
        <p:nvSpPr>
          <p:cNvPr id="177" name="Google Shape;17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US"/>
              <a:t>As soon as the object is created the constructor is called which initializes its data members.</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A default constructor is so important for initialization of object members, that even if we do not define a constructor explicitly, the compiler will provide a default constructor implicitly.</a:t>
            </a:r>
            <a:endParaRPr/>
          </a:p>
        </p:txBody>
      </p:sp>
      <p:pic>
        <p:nvPicPr>
          <p:cNvPr id="178" name="Google Shape;178;p24"/>
          <p:cNvPicPr preferRelativeResize="0"/>
          <p:nvPr/>
        </p:nvPicPr>
        <p:blipFill rotWithShape="1">
          <a:blip r:embed="rId3">
            <a:alphaModFix/>
          </a:blip>
          <a:srcRect b="0" l="0" r="0" t="0"/>
          <a:stretch/>
        </p:blipFill>
        <p:spPr>
          <a:xfrm>
            <a:off x="1584174" y="57855"/>
            <a:ext cx="9083827" cy="6828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1981200" y="419100"/>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DEFAULT CONSTRUCTOR</a:t>
            </a:r>
            <a:endParaRPr/>
          </a:p>
        </p:txBody>
      </p:sp>
      <p:pic>
        <p:nvPicPr>
          <p:cNvPr id="184" name="Google Shape;184;p25"/>
          <p:cNvPicPr preferRelativeResize="0"/>
          <p:nvPr>
            <p:ph idx="1" type="body"/>
          </p:nvPr>
        </p:nvPicPr>
        <p:blipFill rotWithShape="1">
          <a:blip r:embed="rId3">
            <a:alphaModFix/>
          </a:blip>
          <a:srcRect b="0" l="0" r="0" t="0"/>
          <a:stretch/>
        </p:blipFill>
        <p:spPr>
          <a:xfrm>
            <a:off x="4114801" y="1371600"/>
            <a:ext cx="3762375" cy="2933700"/>
          </a:xfrm>
          <a:prstGeom prst="rect">
            <a:avLst/>
          </a:prstGeom>
          <a:noFill/>
          <a:ln>
            <a:noFill/>
          </a:ln>
          <a:effectLst>
            <a:outerShdw blurRad="292100" rotWithShape="0" algn="tl" dir="2700000" dist="139700">
              <a:srgbClr val="333333">
                <a:alpha val="64705"/>
              </a:srgbClr>
            </a:outerShdw>
          </a:effectLst>
        </p:spPr>
      </p:pic>
      <p:sp>
        <p:nvSpPr>
          <p:cNvPr id="185" name="Google Shape;185;p25"/>
          <p:cNvSpPr txBox="1"/>
          <p:nvPr/>
        </p:nvSpPr>
        <p:spPr>
          <a:xfrm>
            <a:off x="6772258" y="4355068"/>
            <a:ext cx="3133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Output:  0 or any random value</a:t>
            </a:r>
            <a:endParaRPr/>
          </a:p>
        </p:txBody>
      </p:sp>
      <p:sp>
        <p:nvSpPr>
          <p:cNvPr id="186" name="Google Shape;186;p25"/>
          <p:cNvSpPr txBox="1"/>
          <p:nvPr/>
        </p:nvSpPr>
        <p:spPr>
          <a:xfrm>
            <a:off x="1981200" y="4876800"/>
            <a:ext cx="8229600" cy="1552694"/>
          </a:xfrm>
          <a:prstGeom prst="rect">
            <a:avLst/>
          </a:prstGeom>
          <a:noFill/>
          <a:ln>
            <a:noFill/>
          </a:ln>
        </p:spPr>
        <p:txBody>
          <a:bodyPr anchorCtr="0" anchor="t" bIns="45700" lIns="91425" spcFirstLastPara="1" rIns="91425" wrap="square" tIns="45700">
            <a:normAutofit/>
          </a:bodyPr>
          <a:lstStyle/>
          <a:p>
            <a:pPr indent="-274320" lvl="1" marL="548640" marR="0" rtl="0" algn="just">
              <a:spcBef>
                <a:spcPts val="0"/>
              </a:spcBef>
              <a:spcAft>
                <a:spcPts val="0"/>
              </a:spcAft>
              <a:buClr>
                <a:schemeClr val="accent2"/>
              </a:buClr>
              <a:buSzPts val="1748"/>
              <a:buFont typeface="Noto Sans Symbols"/>
              <a:buChar char="🞂"/>
            </a:pPr>
            <a:r>
              <a:rPr b="0" i="0" lang="en-US" sz="2300" u="none" cap="none" strike="noStrike">
                <a:solidFill>
                  <a:schemeClr val="dk2"/>
                </a:solidFill>
                <a:latin typeface="Calibri"/>
                <a:ea typeface="Calibri"/>
                <a:cs typeface="Calibri"/>
                <a:sym typeface="Calibri"/>
              </a:rPr>
              <a:t>In this case, default constructor provided by the compiler will be called which will initialize the object data members to default value, that will be 0 or any random integer value in this case.</a:t>
            </a:r>
            <a:endParaRPr/>
          </a:p>
        </p:txBody>
      </p:sp>
      <p:pic>
        <p:nvPicPr>
          <p:cNvPr id="187" name="Google Shape;187;p25"/>
          <p:cNvPicPr preferRelativeResize="0"/>
          <p:nvPr/>
        </p:nvPicPr>
        <p:blipFill rotWithShape="1">
          <a:blip r:embed="rId4">
            <a:alphaModFix/>
          </a:blip>
          <a:srcRect b="0" l="0" r="0" t="0"/>
          <a:stretch/>
        </p:blipFill>
        <p:spPr>
          <a:xfrm>
            <a:off x="1584174" y="-208055"/>
            <a:ext cx="9083827" cy="6828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1981200" y="545592"/>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PARAMETERIZED CONSTRUCTOR</a:t>
            </a:r>
            <a:endParaRPr/>
          </a:p>
        </p:txBody>
      </p:sp>
      <p:sp>
        <p:nvSpPr>
          <p:cNvPr id="193" name="Google Shape;193;p26"/>
          <p:cNvSpPr txBox="1"/>
          <p:nvPr>
            <p:ph idx="1" type="body"/>
          </p:nvPr>
        </p:nvSpPr>
        <p:spPr>
          <a:xfrm>
            <a:off x="1981200" y="1219200"/>
            <a:ext cx="8229600" cy="5029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These are the constructors with parameter.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Using this Constructor you can provide different values to data members of different objects, by passing the appropriate values as argument.</a:t>
            </a:r>
            <a:endParaRPr/>
          </a:p>
        </p:txBody>
      </p:sp>
      <p:pic>
        <p:nvPicPr>
          <p:cNvPr id="194" name="Google Shape;194;p26"/>
          <p:cNvPicPr preferRelativeResize="0"/>
          <p:nvPr/>
        </p:nvPicPr>
        <p:blipFill rotWithShape="1">
          <a:blip r:embed="rId3">
            <a:alphaModFix/>
          </a:blip>
          <a:srcRect b="0" l="0" r="0" t="0"/>
          <a:stretch/>
        </p:blipFill>
        <p:spPr>
          <a:xfrm>
            <a:off x="1663815" y="-132617"/>
            <a:ext cx="9083827" cy="6828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1981200" y="426720"/>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PARAMETERIZED CONSTRUCTOR</a:t>
            </a:r>
            <a:endParaRPr/>
          </a:p>
        </p:txBody>
      </p:sp>
      <p:pic>
        <p:nvPicPr>
          <p:cNvPr id="200" name="Google Shape;200;p27"/>
          <p:cNvPicPr preferRelativeResize="0"/>
          <p:nvPr>
            <p:ph idx="1" type="body"/>
          </p:nvPr>
        </p:nvPicPr>
        <p:blipFill rotWithShape="1">
          <a:blip r:embed="rId3">
            <a:alphaModFix/>
          </a:blip>
          <a:srcRect b="0" l="0" r="0" t="0"/>
          <a:stretch/>
        </p:blipFill>
        <p:spPr>
          <a:xfrm>
            <a:off x="2514600" y="1295400"/>
            <a:ext cx="4686300" cy="4876800"/>
          </a:xfrm>
          <a:prstGeom prst="rect">
            <a:avLst/>
          </a:prstGeom>
          <a:noFill/>
          <a:ln>
            <a:noFill/>
          </a:ln>
          <a:effectLst>
            <a:outerShdw blurRad="292100" rotWithShape="0" algn="tl" dir="2700000" dist="139700">
              <a:srgbClr val="333333">
                <a:alpha val="64705"/>
              </a:srgbClr>
            </a:outerShdw>
          </a:effectLst>
        </p:spPr>
      </p:pic>
      <p:sp>
        <p:nvSpPr>
          <p:cNvPr id="201" name="Google Shape;201;p27"/>
          <p:cNvSpPr txBox="1"/>
          <p:nvPr/>
        </p:nvSpPr>
        <p:spPr>
          <a:xfrm>
            <a:off x="7467600" y="4419600"/>
            <a:ext cx="2743200" cy="1828800"/>
          </a:xfrm>
          <a:prstGeom prst="rect">
            <a:avLst/>
          </a:prstGeom>
          <a:noFill/>
          <a:ln>
            <a:noFill/>
          </a:ln>
        </p:spPr>
        <p:txBody>
          <a:bodyPr anchorCtr="0" anchor="t" bIns="45700" lIns="91425" spcFirstLastPara="1" rIns="91425" wrap="square" tIns="45700">
            <a:normAutofit/>
          </a:bodyPr>
          <a:lstStyle/>
          <a:p>
            <a:pPr indent="-274320" lvl="0" marL="274320" marR="0" rtl="0" algn="just">
              <a:spcBef>
                <a:spcPts val="0"/>
              </a:spcBef>
              <a:spcAft>
                <a:spcPts val="0"/>
              </a:spcAft>
              <a:buClr>
                <a:schemeClr val="accent1"/>
              </a:buClr>
              <a:buSzPts val="1976"/>
              <a:buFont typeface="Noto Sans Symbols"/>
              <a:buChar char="🞂"/>
            </a:pPr>
            <a:r>
              <a:rPr lang="en-US" sz="2600">
                <a:solidFill>
                  <a:schemeClr val="dk1"/>
                </a:solidFill>
                <a:latin typeface="Calibri"/>
                <a:ea typeface="Calibri"/>
                <a:cs typeface="Calibri"/>
                <a:sym typeface="Calibri"/>
              </a:rPr>
              <a:t>OUTPUT</a:t>
            </a:r>
            <a:endParaRPr/>
          </a:p>
          <a:p>
            <a:pPr indent="0" lvl="1" marL="274320" marR="0" rtl="0" algn="just">
              <a:spcBef>
                <a:spcPts val="500"/>
              </a:spcBef>
              <a:spcAft>
                <a:spcPts val="0"/>
              </a:spcAft>
              <a:buClr>
                <a:schemeClr val="accent2"/>
              </a:buClr>
              <a:buSzPts val="1748"/>
              <a:buFont typeface="Noto Sans Symbols"/>
              <a:buNone/>
            </a:pPr>
            <a:r>
              <a:rPr b="0" i="0" lang="en-US" sz="2300" u="none" cap="none" strike="noStrike">
                <a:solidFill>
                  <a:schemeClr val="dk2"/>
                </a:solidFill>
                <a:latin typeface="Calibri"/>
                <a:ea typeface="Calibri"/>
                <a:cs typeface="Calibri"/>
                <a:sym typeface="Calibri"/>
              </a:rPr>
              <a:t>10</a:t>
            </a:r>
            <a:endParaRPr/>
          </a:p>
          <a:p>
            <a:pPr indent="0" lvl="1" marL="274320" marR="0" rtl="0" algn="just">
              <a:spcBef>
                <a:spcPts val="500"/>
              </a:spcBef>
              <a:spcAft>
                <a:spcPts val="0"/>
              </a:spcAft>
              <a:buClr>
                <a:schemeClr val="accent2"/>
              </a:buClr>
              <a:buSzPts val="1748"/>
              <a:buFont typeface="Noto Sans Symbols"/>
              <a:buNone/>
            </a:pPr>
            <a:r>
              <a:rPr b="0" i="0" lang="en-US" sz="2300" u="none" cap="none" strike="noStrike">
                <a:solidFill>
                  <a:schemeClr val="dk2"/>
                </a:solidFill>
                <a:latin typeface="Calibri"/>
                <a:ea typeface="Calibri"/>
                <a:cs typeface="Calibri"/>
                <a:sym typeface="Calibri"/>
              </a:rPr>
              <a:t>20</a:t>
            </a:r>
            <a:endParaRPr/>
          </a:p>
          <a:p>
            <a:pPr indent="0" lvl="1" marL="274320" marR="0" rtl="0" algn="just">
              <a:spcBef>
                <a:spcPts val="500"/>
              </a:spcBef>
              <a:spcAft>
                <a:spcPts val="0"/>
              </a:spcAft>
              <a:buClr>
                <a:schemeClr val="accent2"/>
              </a:buClr>
              <a:buSzPts val="1748"/>
              <a:buFont typeface="Noto Sans Symbols"/>
              <a:buNone/>
            </a:pPr>
            <a:r>
              <a:rPr b="0" i="0" lang="en-US" sz="2300" u="none" cap="none" strike="noStrike">
                <a:solidFill>
                  <a:schemeClr val="dk2"/>
                </a:solidFill>
                <a:latin typeface="Calibri"/>
                <a:ea typeface="Calibri"/>
                <a:cs typeface="Calibri"/>
                <a:sym typeface="Calibri"/>
              </a:rPr>
              <a:t>30</a:t>
            </a:r>
            <a:endParaRPr/>
          </a:p>
        </p:txBody>
      </p:sp>
      <p:pic>
        <p:nvPicPr>
          <p:cNvPr id="202" name="Google Shape;202;p27"/>
          <p:cNvPicPr preferRelativeResize="0"/>
          <p:nvPr/>
        </p:nvPicPr>
        <p:blipFill rotWithShape="1">
          <a:blip r:embed="rId4">
            <a:alphaModFix/>
          </a:blip>
          <a:srcRect b="0" l="0" r="0" t="0"/>
          <a:stretch/>
        </p:blipFill>
        <p:spPr>
          <a:xfrm>
            <a:off x="1584174" y="-112806"/>
            <a:ext cx="9083827" cy="6828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1981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PARAMETERIZED CONSTRUCTOR</a:t>
            </a:r>
            <a:endParaRPr/>
          </a:p>
        </p:txBody>
      </p:sp>
      <p:pic>
        <p:nvPicPr>
          <p:cNvPr id="208" name="Google Shape;208;p28"/>
          <p:cNvPicPr preferRelativeResize="0"/>
          <p:nvPr>
            <p:ph idx="1" type="body"/>
          </p:nvPr>
        </p:nvPicPr>
        <p:blipFill rotWithShape="1">
          <a:blip r:embed="rId3">
            <a:alphaModFix/>
          </a:blip>
          <a:srcRect b="0" l="0" r="0" t="0"/>
          <a:stretch/>
        </p:blipFill>
        <p:spPr>
          <a:xfrm>
            <a:off x="2514600" y="1295400"/>
            <a:ext cx="3368278" cy="3505200"/>
          </a:xfrm>
          <a:prstGeom prst="rect">
            <a:avLst/>
          </a:prstGeom>
          <a:noFill/>
          <a:ln>
            <a:noFill/>
          </a:ln>
        </p:spPr>
      </p:pic>
      <p:sp>
        <p:nvSpPr>
          <p:cNvPr id="209" name="Google Shape;209;p28"/>
          <p:cNvSpPr txBox="1"/>
          <p:nvPr/>
        </p:nvSpPr>
        <p:spPr>
          <a:xfrm>
            <a:off x="2438400" y="4953000"/>
            <a:ext cx="7772400" cy="1295400"/>
          </a:xfrm>
          <a:prstGeom prst="rect">
            <a:avLst/>
          </a:prstGeom>
          <a:noFill/>
          <a:ln>
            <a:noFill/>
          </a:ln>
        </p:spPr>
        <p:txBody>
          <a:bodyPr anchorCtr="0" anchor="t" bIns="45700" lIns="91425" spcFirstLastPara="1" rIns="91425" wrap="square" tIns="45700">
            <a:normAutofit/>
          </a:bodyPr>
          <a:lstStyle/>
          <a:p>
            <a:pPr indent="-274320" lvl="0" marL="274320" marR="0" rtl="0" algn="just">
              <a:spcBef>
                <a:spcPts val="0"/>
              </a:spcBef>
              <a:spcAft>
                <a:spcPts val="0"/>
              </a:spcAft>
              <a:buClr>
                <a:schemeClr val="accent1"/>
              </a:buClr>
              <a:buSzPts val="1824"/>
              <a:buFont typeface="Noto Sans Symbols"/>
              <a:buChar char="🞂"/>
            </a:pPr>
            <a:r>
              <a:rPr lang="en-US" sz="2400">
                <a:solidFill>
                  <a:schemeClr val="dk1"/>
                </a:solidFill>
                <a:latin typeface="Calibri"/>
                <a:ea typeface="Calibri"/>
                <a:cs typeface="Calibri"/>
                <a:sym typeface="Calibri"/>
              </a:rPr>
              <a:t>By using parameterized constructor in above case, we have initialized 3 objects with user defined values. We can have any number of parameters in a constructor.</a:t>
            </a:r>
            <a:endParaRPr/>
          </a:p>
        </p:txBody>
      </p:sp>
      <p:pic>
        <p:nvPicPr>
          <p:cNvPr id="210" name="Google Shape;210;p28"/>
          <p:cNvPicPr preferRelativeResize="0"/>
          <p:nvPr/>
        </p:nvPicPr>
        <p:blipFill rotWithShape="1">
          <a:blip r:embed="rId4">
            <a:alphaModFix/>
          </a:blip>
          <a:srcRect b="0" l="0" r="0" t="0"/>
          <a:stretch/>
        </p:blipFill>
        <p:spPr>
          <a:xfrm>
            <a:off x="1584174" y="-36606"/>
            <a:ext cx="9083827" cy="6828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1981200" y="627888"/>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COPY CONSTRUCTOR</a:t>
            </a:r>
            <a:endParaRPr/>
          </a:p>
        </p:txBody>
      </p:sp>
      <p:sp>
        <p:nvSpPr>
          <p:cNvPr id="216" name="Google Shape;216;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These are special type of Constructors which takes an object as argument, and is used to copy values of data members of one object into other object.</a:t>
            </a:r>
            <a:endParaRPr/>
          </a:p>
        </p:txBody>
      </p:sp>
      <p:pic>
        <p:nvPicPr>
          <p:cNvPr id="217" name="Google Shape;217;p29"/>
          <p:cNvPicPr preferRelativeResize="0"/>
          <p:nvPr/>
        </p:nvPicPr>
        <p:blipFill rotWithShape="1">
          <a:blip r:embed="rId3">
            <a:alphaModFix/>
          </a:blip>
          <a:srcRect b="0" l="0" r="0" t="0"/>
          <a:stretch/>
        </p:blipFill>
        <p:spPr>
          <a:xfrm>
            <a:off x="1554087" y="1"/>
            <a:ext cx="9083827" cy="6828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2054352" y="838200"/>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COPY CONSTRUCTOR</a:t>
            </a:r>
            <a:endParaRPr/>
          </a:p>
        </p:txBody>
      </p:sp>
      <p:sp>
        <p:nvSpPr>
          <p:cNvPr id="223" name="Google Shape;223;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These are special type of Constructors which takes an object as argument, and is used to copy values of data members of one object into other object.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It is usually of the form </a:t>
            </a:r>
            <a:r>
              <a:rPr b="1" lang="en-US"/>
              <a:t>X (X&amp;)</a:t>
            </a:r>
            <a:r>
              <a:rPr lang="en-US"/>
              <a:t>, where X is the class name. The compiler provides a default Copy Constructor to all the classes.</a:t>
            </a:r>
            <a:endParaRPr/>
          </a:p>
        </p:txBody>
      </p:sp>
      <p:pic>
        <p:nvPicPr>
          <p:cNvPr id="224" name="Google Shape;224;p30"/>
          <p:cNvPicPr preferRelativeResize="0"/>
          <p:nvPr/>
        </p:nvPicPr>
        <p:blipFill rotWithShape="1">
          <a:blip r:embed="rId3">
            <a:alphaModFix/>
          </a:blip>
          <a:srcRect b="0" l="0" r="0" t="0"/>
          <a:stretch/>
        </p:blipFill>
        <p:spPr>
          <a:xfrm>
            <a:off x="1554087" y="115796"/>
            <a:ext cx="9083827" cy="6828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1981200" y="583071"/>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COPY CONSTRUCTOR</a:t>
            </a:r>
            <a:endParaRPr/>
          </a:p>
        </p:txBody>
      </p:sp>
      <p:sp>
        <p:nvSpPr>
          <p:cNvPr id="230" name="Google Shape;230;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01600" lvl="0" marL="228600" rtl="0" algn="just">
              <a:lnSpc>
                <a:spcPct val="90000"/>
              </a:lnSpc>
              <a:spcBef>
                <a:spcPts val="0"/>
              </a:spcBef>
              <a:spcAft>
                <a:spcPts val="0"/>
              </a:spcAft>
              <a:buClr>
                <a:schemeClr val="dk1"/>
              </a:buClr>
              <a:buSzPts val="2000"/>
              <a:buNone/>
            </a:pPr>
            <a:r>
              <a:t/>
            </a:r>
            <a:endParaRPr sz="2000"/>
          </a:p>
          <a:p>
            <a:pPr indent="-101600" lvl="0" marL="228600" rtl="0" algn="just">
              <a:lnSpc>
                <a:spcPct val="90000"/>
              </a:lnSpc>
              <a:spcBef>
                <a:spcPts val="1000"/>
              </a:spcBef>
              <a:spcAft>
                <a:spcPts val="0"/>
              </a:spcAft>
              <a:buClr>
                <a:schemeClr val="dk1"/>
              </a:buClr>
              <a:buSzPts val="2000"/>
              <a:buNone/>
            </a:pPr>
            <a:r>
              <a:t/>
            </a:r>
            <a:endParaRPr sz="2000"/>
          </a:p>
          <a:p>
            <a:pPr indent="-101600" lvl="0" marL="228600" rtl="0" algn="just">
              <a:lnSpc>
                <a:spcPct val="90000"/>
              </a:lnSpc>
              <a:spcBef>
                <a:spcPts val="1000"/>
              </a:spcBef>
              <a:spcAft>
                <a:spcPts val="0"/>
              </a:spcAft>
              <a:buClr>
                <a:schemeClr val="dk1"/>
              </a:buClr>
              <a:buSzPts val="2000"/>
              <a:buNone/>
            </a:pPr>
            <a:r>
              <a:t/>
            </a:r>
            <a:endParaRPr sz="2000"/>
          </a:p>
          <a:p>
            <a:pPr indent="-101600" lvl="0" marL="228600" rtl="0" algn="just">
              <a:lnSpc>
                <a:spcPct val="90000"/>
              </a:lnSpc>
              <a:spcBef>
                <a:spcPts val="1000"/>
              </a:spcBef>
              <a:spcAft>
                <a:spcPts val="0"/>
              </a:spcAft>
              <a:buClr>
                <a:schemeClr val="dk1"/>
              </a:buClr>
              <a:buSzPts val="2000"/>
              <a:buNone/>
            </a:pPr>
            <a:r>
              <a:t/>
            </a:r>
            <a:endParaRPr sz="2000"/>
          </a:p>
          <a:p>
            <a:pPr indent="-101600" lvl="0" marL="228600" rtl="0" algn="just">
              <a:lnSpc>
                <a:spcPct val="90000"/>
              </a:lnSpc>
              <a:spcBef>
                <a:spcPts val="1000"/>
              </a:spcBef>
              <a:spcAft>
                <a:spcPts val="0"/>
              </a:spcAft>
              <a:buClr>
                <a:schemeClr val="dk1"/>
              </a:buClr>
              <a:buSzPts val="2000"/>
              <a:buNone/>
            </a:pPr>
            <a:r>
              <a:t/>
            </a:r>
            <a:endParaRPr sz="2000"/>
          </a:p>
          <a:p>
            <a:pPr indent="-228600" lvl="0" marL="228600" rtl="0" algn="just">
              <a:lnSpc>
                <a:spcPct val="90000"/>
              </a:lnSpc>
              <a:spcBef>
                <a:spcPts val="1000"/>
              </a:spcBef>
              <a:spcAft>
                <a:spcPts val="0"/>
              </a:spcAft>
              <a:buClr>
                <a:schemeClr val="dk1"/>
              </a:buClr>
              <a:buSzPts val="2000"/>
              <a:buChar char="•"/>
            </a:pPr>
            <a:r>
              <a:rPr lang="en-US" sz="2000"/>
              <a:t>As it is used to create an object, hence it is called a constructor. And, it creates a new object, which is exact copy of the existing copy, hence it is called </a:t>
            </a:r>
            <a:r>
              <a:rPr b="1" lang="en-US" sz="2000"/>
              <a:t>copy constructor</a:t>
            </a:r>
            <a:r>
              <a:rPr lang="en-US" sz="2000"/>
              <a:t>.</a:t>
            </a:r>
            <a:endParaRPr/>
          </a:p>
        </p:txBody>
      </p:sp>
      <p:pic>
        <p:nvPicPr>
          <p:cNvPr id="231" name="Google Shape;231;p31"/>
          <p:cNvPicPr preferRelativeResize="0"/>
          <p:nvPr/>
        </p:nvPicPr>
        <p:blipFill rotWithShape="1">
          <a:blip r:embed="rId3">
            <a:alphaModFix/>
          </a:blip>
          <a:srcRect b="0" l="0" r="0" t="0"/>
          <a:stretch/>
        </p:blipFill>
        <p:spPr>
          <a:xfrm>
            <a:off x="3757612" y="1647826"/>
            <a:ext cx="4676775" cy="1171575"/>
          </a:xfrm>
          <a:prstGeom prst="rect">
            <a:avLst/>
          </a:prstGeom>
          <a:noFill/>
          <a:ln>
            <a:noFill/>
          </a:ln>
          <a:effectLst>
            <a:outerShdw blurRad="292100" rotWithShape="0" algn="tl" dir="2700000" dist="139700">
              <a:srgbClr val="333333">
                <a:alpha val="64705"/>
              </a:srgbClr>
            </a:outerShdw>
          </a:effectLst>
        </p:spPr>
      </p:pic>
      <p:pic>
        <p:nvPicPr>
          <p:cNvPr id="232" name="Google Shape;232;p31"/>
          <p:cNvPicPr preferRelativeResize="0"/>
          <p:nvPr/>
        </p:nvPicPr>
        <p:blipFill rotWithShape="1">
          <a:blip r:embed="rId4">
            <a:alphaModFix/>
          </a:blip>
          <a:srcRect b="0" l="0" r="0" t="0"/>
          <a:stretch/>
        </p:blipFill>
        <p:spPr>
          <a:xfrm>
            <a:off x="4495800" y="4186908"/>
            <a:ext cx="3439923" cy="2061492"/>
          </a:xfrm>
          <a:prstGeom prst="rect">
            <a:avLst/>
          </a:prstGeom>
          <a:noFill/>
          <a:ln>
            <a:noFill/>
          </a:ln>
        </p:spPr>
      </p:pic>
      <p:pic>
        <p:nvPicPr>
          <p:cNvPr id="233" name="Google Shape;233;p31"/>
          <p:cNvPicPr preferRelativeResize="0"/>
          <p:nvPr/>
        </p:nvPicPr>
        <p:blipFill rotWithShape="1">
          <a:blip r:embed="rId5">
            <a:alphaModFix/>
          </a:blip>
          <a:srcRect b="0" l="0" r="0" t="0"/>
          <a:stretch/>
        </p:blipFill>
        <p:spPr>
          <a:xfrm>
            <a:off x="1554085" y="-13464"/>
            <a:ext cx="9083827" cy="6828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152400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4"/>
          <p:cNvSpPr/>
          <p:nvPr/>
        </p:nvSpPr>
        <p:spPr>
          <a:xfrm>
            <a:off x="152400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6" name="Google Shape;96;p14"/>
          <p:cNvSpPr/>
          <p:nvPr/>
        </p:nvSpPr>
        <p:spPr>
          <a:xfrm>
            <a:off x="6553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pngfind.com-kingpin-png-4152286 (1).png" id="97" name="Google Shape;97;p14"/>
          <p:cNvPicPr preferRelativeResize="0"/>
          <p:nvPr/>
        </p:nvPicPr>
        <p:blipFill rotWithShape="1">
          <a:blip r:embed="rId3">
            <a:alphaModFix/>
          </a:blip>
          <a:srcRect b="0" l="0" r="0" t="0"/>
          <a:stretch/>
        </p:blipFill>
        <p:spPr>
          <a:xfrm>
            <a:off x="6477000" y="457200"/>
            <a:ext cx="1219200" cy="533400"/>
          </a:xfrm>
          <a:prstGeom prst="rect">
            <a:avLst/>
          </a:prstGeom>
          <a:noFill/>
          <a:ln>
            <a:noFill/>
          </a:ln>
        </p:spPr>
      </p:pic>
      <p:sp>
        <p:nvSpPr>
          <p:cNvPr id="98" name="Google Shape;98;p14"/>
          <p:cNvSpPr/>
          <p:nvPr/>
        </p:nvSpPr>
        <p:spPr>
          <a:xfrm>
            <a:off x="3048000" y="1905001"/>
            <a:ext cx="5791200" cy="35086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Arial Black"/>
                <a:ea typeface="Arial Black"/>
                <a:cs typeface="Arial Black"/>
                <a:sym typeface="Arial Black"/>
              </a:rPr>
              <a:t>18CSC202J- Object Oriented Design and Programming</a:t>
            </a:r>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2400" u="none" cap="none" strike="noStrike">
                <a:solidFill>
                  <a:schemeClr val="dk1"/>
                </a:solidFill>
                <a:latin typeface="Arial Black"/>
                <a:ea typeface="Arial Black"/>
                <a:cs typeface="Arial Black"/>
                <a:sym typeface="Arial Black"/>
              </a:rPr>
              <a:t>Unit II</a:t>
            </a:r>
            <a:endParaRPr/>
          </a:p>
          <a:p>
            <a:pPr indent="0" lvl="0" marL="0" marR="0" rtl="0" algn="ctr">
              <a:spcBef>
                <a:spcPts val="0"/>
              </a:spcBef>
              <a:spcAft>
                <a:spcPts val="0"/>
              </a:spcAft>
              <a:buNone/>
            </a:pPr>
            <a:r>
              <a:t/>
            </a:r>
            <a:endParaRPr b="1" i="0" sz="2400" u="none" cap="none" strike="noStrike">
              <a:solidFill>
                <a:schemeClr val="dk1"/>
              </a:solidFill>
              <a:latin typeface="Arial Black"/>
              <a:ea typeface="Arial Black"/>
              <a:cs typeface="Arial Black"/>
              <a:sym typeface="Arial Black"/>
            </a:endParaRPr>
          </a:p>
          <a:p>
            <a:pPr indent="0" lvl="0" marL="0" marR="0" rtl="0" algn="ctr">
              <a:spcBef>
                <a:spcPts val="0"/>
              </a:spcBef>
              <a:spcAft>
                <a:spcPts val="0"/>
              </a:spcAft>
              <a:buNone/>
            </a:pPr>
            <a:r>
              <a:rPr b="1" i="0" lang="en-US" sz="2400" u="none" cap="none" strike="noStrike">
                <a:solidFill>
                  <a:schemeClr val="dk1"/>
                </a:solidFill>
                <a:latin typeface="Arial Black"/>
                <a:ea typeface="Arial Black"/>
                <a:cs typeface="Arial Black"/>
                <a:sym typeface="Arial Black"/>
              </a:rPr>
              <a:t>Types of Constructor</a:t>
            </a:r>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br>
              <a:rPr b="1" i="0" lang="en-US" sz="2400" u="none" cap="none" strike="noStrike">
                <a:solidFill>
                  <a:schemeClr val="dk1"/>
                </a:solidFill>
                <a:latin typeface="Arial Black"/>
                <a:ea typeface="Arial Black"/>
                <a:cs typeface="Arial Black"/>
                <a:sym typeface="Arial Black"/>
              </a:rPr>
            </a:br>
            <a:endParaRPr b="1" i="0" sz="1800" u="none" cap="none" strike="noStrike">
              <a:solidFill>
                <a:schemeClr val="dk1"/>
              </a:solidFill>
              <a:latin typeface="Times New Roman"/>
              <a:ea typeface="Times New Roman"/>
              <a:cs typeface="Times New Roman"/>
              <a:sym typeface="Times New Roman"/>
            </a:endParaRPr>
          </a:p>
        </p:txBody>
      </p:sp>
      <p:sp>
        <p:nvSpPr>
          <p:cNvPr id="99" name="Google Shape;99;p14"/>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100" name="Google Shape;100;p14"/>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14"/>
          <p:cNvSpPr txBox="1"/>
          <p:nvPr>
            <p:ph idx="11" type="ftr"/>
          </p:nvPr>
        </p:nvSpPr>
        <p:spPr>
          <a:xfrm>
            <a:off x="4648200" y="6356351"/>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Constructor's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1981199" y="457200"/>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COPY CONSTRUCTOR</a:t>
            </a:r>
            <a:endParaRPr/>
          </a:p>
        </p:txBody>
      </p:sp>
      <p:pic>
        <p:nvPicPr>
          <p:cNvPr id="239" name="Google Shape;239;p32"/>
          <p:cNvPicPr preferRelativeResize="0"/>
          <p:nvPr>
            <p:ph idx="1" type="body"/>
          </p:nvPr>
        </p:nvPicPr>
        <p:blipFill rotWithShape="1">
          <a:blip r:embed="rId3">
            <a:alphaModFix/>
          </a:blip>
          <a:srcRect b="0" l="0" r="0" t="0"/>
          <a:stretch/>
        </p:blipFill>
        <p:spPr>
          <a:xfrm>
            <a:off x="3528516" y="1219201"/>
            <a:ext cx="5134969" cy="4937125"/>
          </a:xfrm>
          <a:prstGeom prst="rect">
            <a:avLst/>
          </a:prstGeom>
          <a:noFill/>
          <a:ln>
            <a:noFill/>
          </a:ln>
          <a:effectLst>
            <a:outerShdw blurRad="292100" rotWithShape="0" algn="tl" dir="2700000" dist="139700">
              <a:srgbClr val="333333">
                <a:alpha val="64705"/>
              </a:srgbClr>
            </a:outerShdw>
          </a:effectLst>
        </p:spPr>
      </p:pic>
      <p:pic>
        <p:nvPicPr>
          <p:cNvPr id="240" name="Google Shape;240;p32"/>
          <p:cNvPicPr preferRelativeResize="0"/>
          <p:nvPr/>
        </p:nvPicPr>
        <p:blipFill rotWithShape="1">
          <a:blip r:embed="rId4">
            <a:alphaModFix/>
          </a:blip>
          <a:srcRect b="0" l="0" r="0" t="0"/>
          <a:stretch/>
        </p:blipFill>
        <p:spPr>
          <a:xfrm>
            <a:off x="1554086" y="-103662"/>
            <a:ext cx="9083827" cy="6828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1981200" y="618744"/>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COPY CONSTRUCTOR</a:t>
            </a:r>
            <a:endParaRPr/>
          </a:p>
        </p:txBody>
      </p:sp>
      <p:pic>
        <p:nvPicPr>
          <p:cNvPr id="246" name="Google Shape;246;p33"/>
          <p:cNvPicPr preferRelativeResize="0"/>
          <p:nvPr>
            <p:ph idx="1" type="body"/>
          </p:nvPr>
        </p:nvPicPr>
        <p:blipFill rotWithShape="1">
          <a:blip r:embed="rId3">
            <a:alphaModFix/>
          </a:blip>
          <a:srcRect b="0" l="0" r="0" t="0"/>
          <a:stretch/>
        </p:blipFill>
        <p:spPr>
          <a:xfrm>
            <a:off x="3048000" y="1447801"/>
            <a:ext cx="5734050" cy="2295525"/>
          </a:xfrm>
          <a:prstGeom prst="rect">
            <a:avLst/>
          </a:prstGeom>
          <a:noFill/>
          <a:ln>
            <a:noFill/>
          </a:ln>
          <a:effectLst>
            <a:outerShdw blurRad="292100" rotWithShape="0" algn="tl" dir="2700000" dist="139700">
              <a:srgbClr val="333333">
                <a:alpha val="64705"/>
              </a:srgbClr>
            </a:outerShdw>
          </a:effectLst>
        </p:spPr>
      </p:pic>
      <p:sp>
        <p:nvSpPr>
          <p:cNvPr id="247" name="Google Shape;247;p33"/>
          <p:cNvSpPr txBox="1"/>
          <p:nvPr/>
        </p:nvSpPr>
        <p:spPr>
          <a:xfrm>
            <a:off x="1981200" y="3124200"/>
            <a:ext cx="8229600" cy="3032760"/>
          </a:xfrm>
          <a:prstGeom prst="rect">
            <a:avLst/>
          </a:prstGeom>
          <a:noFill/>
          <a:ln>
            <a:noFill/>
          </a:ln>
        </p:spPr>
        <p:txBody>
          <a:bodyPr anchorCtr="0" anchor="t" bIns="45700" lIns="91425" spcFirstLastPara="1" rIns="91425" wrap="square" tIns="45700">
            <a:normAutofit/>
          </a:bodyPr>
          <a:lstStyle/>
          <a:p>
            <a:pPr indent="-177800" lvl="0" marL="274320" marR="0" rtl="0" algn="just">
              <a:spcBef>
                <a:spcPts val="0"/>
              </a:spcBef>
              <a:spcAft>
                <a:spcPts val="0"/>
              </a:spcAft>
              <a:buClr>
                <a:schemeClr val="accent1"/>
              </a:buClr>
              <a:buSzPts val="1520"/>
              <a:buFont typeface="Noto Sans Symbols"/>
              <a:buNone/>
            </a:pPr>
            <a:r>
              <a:t/>
            </a:r>
            <a:endParaRPr sz="2000">
              <a:solidFill>
                <a:schemeClr val="dk1"/>
              </a:solidFill>
              <a:latin typeface="Calibri"/>
              <a:ea typeface="Calibri"/>
              <a:cs typeface="Calibri"/>
              <a:sym typeface="Calibri"/>
            </a:endParaRPr>
          </a:p>
          <a:p>
            <a:pPr indent="-177800" lvl="0" marL="274320" marR="0" rtl="0" algn="just">
              <a:spcBef>
                <a:spcPts val="600"/>
              </a:spcBef>
              <a:spcAft>
                <a:spcPts val="0"/>
              </a:spcAft>
              <a:buClr>
                <a:schemeClr val="accent1"/>
              </a:buClr>
              <a:buSzPts val="1520"/>
              <a:buFont typeface="Noto Sans Symbols"/>
              <a:buNone/>
            </a:pPr>
            <a:r>
              <a:t/>
            </a:r>
            <a:endParaRPr sz="2000">
              <a:solidFill>
                <a:schemeClr val="dk1"/>
              </a:solidFill>
              <a:latin typeface="Calibri"/>
              <a:ea typeface="Calibri"/>
              <a:cs typeface="Calibri"/>
              <a:sym typeface="Calibri"/>
            </a:endParaRPr>
          </a:p>
          <a:p>
            <a:pPr indent="-177800" lvl="0" marL="274320" marR="0" rtl="0" algn="just">
              <a:spcBef>
                <a:spcPts val="600"/>
              </a:spcBef>
              <a:spcAft>
                <a:spcPts val="0"/>
              </a:spcAft>
              <a:buClr>
                <a:schemeClr val="accent1"/>
              </a:buClr>
              <a:buSzPts val="1520"/>
              <a:buFont typeface="Noto Sans Symbols"/>
              <a:buNone/>
            </a:pPr>
            <a:r>
              <a:t/>
            </a:r>
            <a:endParaRPr sz="2000">
              <a:solidFill>
                <a:schemeClr val="dk1"/>
              </a:solidFill>
              <a:latin typeface="Calibri"/>
              <a:ea typeface="Calibri"/>
              <a:cs typeface="Calibri"/>
              <a:sym typeface="Calibri"/>
            </a:endParaRPr>
          </a:p>
          <a:p>
            <a:pPr indent="-274320" lvl="0" marL="274320" marR="0" rtl="0" algn="just">
              <a:spcBef>
                <a:spcPts val="600"/>
              </a:spcBef>
              <a:spcAft>
                <a:spcPts val="0"/>
              </a:spcAft>
              <a:buClr>
                <a:schemeClr val="accent1"/>
              </a:buClr>
              <a:buSzPts val="1520"/>
              <a:buFont typeface="Noto Sans Symbols"/>
              <a:buChar char="🞂"/>
            </a:pPr>
            <a:r>
              <a:rPr lang="en-US" sz="2000">
                <a:solidFill>
                  <a:schemeClr val="dk1"/>
                </a:solidFill>
                <a:latin typeface="Calibri"/>
                <a:ea typeface="Calibri"/>
                <a:cs typeface="Calibri"/>
                <a:sym typeface="Calibri"/>
              </a:rPr>
              <a:t>Output :</a:t>
            </a:r>
            <a:endParaRPr/>
          </a:p>
          <a:p>
            <a:pPr indent="-274319" lvl="1" marL="548640" marR="0" rtl="0" algn="just">
              <a:spcBef>
                <a:spcPts val="500"/>
              </a:spcBef>
              <a:spcAft>
                <a:spcPts val="0"/>
              </a:spcAft>
              <a:buClr>
                <a:schemeClr val="accent2"/>
              </a:buClr>
              <a:buSzPts val="1292"/>
              <a:buFont typeface="Noto Sans Symbols"/>
              <a:buChar char="🞂"/>
            </a:pPr>
            <a:r>
              <a:rPr b="0" i="0" lang="en-US" sz="1700" u="none" cap="none" strike="noStrike">
                <a:solidFill>
                  <a:schemeClr val="dk2"/>
                </a:solidFill>
                <a:latin typeface="Calibri"/>
                <a:ea typeface="Calibri"/>
                <a:cs typeface="Calibri"/>
                <a:sym typeface="Calibri"/>
              </a:rPr>
              <a:t>Normal constructor : 10 15 </a:t>
            </a:r>
            <a:endParaRPr/>
          </a:p>
          <a:p>
            <a:pPr indent="-274319" lvl="1" marL="548640" marR="0" rtl="0" algn="just">
              <a:spcBef>
                <a:spcPts val="500"/>
              </a:spcBef>
              <a:spcAft>
                <a:spcPts val="0"/>
              </a:spcAft>
              <a:buClr>
                <a:schemeClr val="accent2"/>
              </a:buClr>
              <a:buSzPts val="1292"/>
              <a:buFont typeface="Noto Sans Symbols"/>
              <a:buChar char="🞂"/>
            </a:pPr>
            <a:r>
              <a:rPr b="0" i="0" lang="en-US" sz="1700" u="none" cap="none" strike="noStrike">
                <a:solidFill>
                  <a:schemeClr val="dk2"/>
                </a:solidFill>
                <a:latin typeface="Calibri"/>
                <a:ea typeface="Calibri"/>
                <a:cs typeface="Calibri"/>
                <a:sym typeface="Calibri"/>
              </a:rPr>
              <a:t>Copy constructor : 10 15</a:t>
            </a:r>
            <a:endParaRPr b="0" i="0" sz="1700" u="none" cap="none" strike="noStrike">
              <a:solidFill>
                <a:schemeClr val="dk2"/>
              </a:solidFill>
              <a:latin typeface="Calibri"/>
              <a:ea typeface="Calibri"/>
              <a:cs typeface="Calibri"/>
              <a:sym typeface="Calibri"/>
            </a:endParaRPr>
          </a:p>
        </p:txBody>
      </p:sp>
      <p:pic>
        <p:nvPicPr>
          <p:cNvPr id="248" name="Google Shape;248;p33"/>
          <p:cNvPicPr preferRelativeResize="0"/>
          <p:nvPr/>
        </p:nvPicPr>
        <p:blipFill rotWithShape="1">
          <a:blip r:embed="rId4">
            <a:alphaModFix/>
          </a:blip>
          <a:srcRect b="0" l="0" r="0" t="0"/>
          <a:stretch/>
        </p:blipFill>
        <p:spPr>
          <a:xfrm>
            <a:off x="1584174" y="1"/>
            <a:ext cx="9083827" cy="68281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1981200" y="673608"/>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STATIC CONSTRUCTOR</a:t>
            </a:r>
            <a:endParaRPr/>
          </a:p>
        </p:txBody>
      </p:sp>
      <p:sp>
        <p:nvSpPr>
          <p:cNvPr id="254" name="Google Shape;254;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lang="en-US" sz="2400"/>
              <a:t>C++ doesn’t have static constructors but you can emulate them using a static instance of a nested class.</a:t>
            </a:r>
            <a:endParaRPr/>
          </a:p>
          <a:p>
            <a:pPr indent="-110490" lvl="0" marL="228600" rtl="0" algn="just">
              <a:lnSpc>
                <a:spcPct val="90000"/>
              </a:lnSpc>
              <a:spcBef>
                <a:spcPts val="1000"/>
              </a:spcBef>
              <a:spcAft>
                <a:spcPts val="0"/>
              </a:spcAft>
              <a:buClr>
                <a:schemeClr val="dk1"/>
              </a:buClr>
              <a:buSzPct val="100000"/>
              <a:buNone/>
            </a:pPr>
            <a:r>
              <a:t/>
            </a:r>
            <a:endParaRPr sz="2400"/>
          </a:p>
          <a:p>
            <a:pPr indent="-110490" lvl="0" marL="228600" rtl="0" algn="just">
              <a:lnSpc>
                <a:spcPct val="90000"/>
              </a:lnSpc>
              <a:spcBef>
                <a:spcPts val="1000"/>
              </a:spcBef>
              <a:spcAft>
                <a:spcPts val="0"/>
              </a:spcAft>
              <a:buClr>
                <a:schemeClr val="dk1"/>
              </a:buClr>
              <a:buSzPct val="100000"/>
              <a:buNone/>
            </a:pPr>
            <a:r>
              <a:t/>
            </a:r>
            <a:endParaRPr sz="2400"/>
          </a:p>
          <a:p>
            <a:pPr indent="0" lvl="1" marL="274320" rtl="0" algn="just">
              <a:lnSpc>
                <a:spcPct val="90000"/>
              </a:lnSpc>
              <a:spcBef>
                <a:spcPts val="500"/>
              </a:spcBef>
              <a:spcAft>
                <a:spcPts val="0"/>
              </a:spcAft>
              <a:buClr>
                <a:srgbClr val="0070C0"/>
              </a:buClr>
              <a:buSzPct val="100000"/>
              <a:buNone/>
            </a:pPr>
            <a:r>
              <a:rPr lang="en-US" sz="2100">
                <a:solidFill>
                  <a:srgbClr val="0070C0"/>
                </a:solidFill>
              </a:rPr>
              <a:t>class</a:t>
            </a:r>
            <a:r>
              <a:rPr lang="en-US" sz="2100"/>
              <a:t> has_static_constructor {</a:t>
            </a:r>
            <a:endParaRPr/>
          </a:p>
          <a:p>
            <a:pPr indent="0" lvl="1" marL="274320" rtl="0" algn="just">
              <a:lnSpc>
                <a:spcPct val="90000"/>
              </a:lnSpc>
              <a:spcBef>
                <a:spcPts val="500"/>
              </a:spcBef>
              <a:spcAft>
                <a:spcPts val="0"/>
              </a:spcAft>
              <a:buClr>
                <a:srgbClr val="0070C0"/>
              </a:buClr>
              <a:buSzPct val="100000"/>
              <a:buNone/>
            </a:pPr>
            <a:r>
              <a:rPr lang="en-US" sz="2100">
                <a:solidFill>
                  <a:srgbClr val="0070C0"/>
                </a:solidFill>
              </a:rPr>
              <a:t>    friend class </a:t>
            </a:r>
            <a:r>
              <a:rPr lang="en-US" sz="2100"/>
              <a:t>constructor;</a:t>
            </a:r>
            <a:endParaRPr/>
          </a:p>
          <a:p>
            <a:pPr indent="0" lvl="1" marL="274320" rtl="0" algn="just">
              <a:lnSpc>
                <a:spcPct val="90000"/>
              </a:lnSpc>
              <a:spcBef>
                <a:spcPts val="500"/>
              </a:spcBef>
              <a:spcAft>
                <a:spcPts val="0"/>
              </a:spcAft>
              <a:buClr>
                <a:schemeClr val="dk1"/>
              </a:buClr>
              <a:buSzPct val="100000"/>
              <a:buNone/>
            </a:pPr>
            <a:r>
              <a:rPr lang="en-US" sz="2100"/>
              <a:t>    </a:t>
            </a:r>
            <a:r>
              <a:rPr lang="en-US" sz="2100">
                <a:solidFill>
                  <a:srgbClr val="0070C0"/>
                </a:solidFill>
              </a:rPr>
              <a:t>struct </a:t>
            </a:r>
            <a:r>
              <a:rPr lang="en-US" sz="2100"/>
              <a:t>constructor {</a:t>
            </a:r>
            <a:endParaRPr/>
          </a:p>
          <a:p>
            <a:pPr indent="0" lvl="1" marL="274320" rtl="0" algn="just">
              <a:lnSpc>
                <a:spcPct val="90000"/>
              </a:lnSpc>
              <a:spcBef>
                <a:spcPts val="500"/>
              </a:spcBef>
              <a:spcAft>
                <a:spcPts val="0"/>
              </a:spcAft>
              <a:buClr>
                <a:schemeClr val="dk1"/>
              </a:buClr>
              <a:buSzPct val="100000"/>
              <a:buNone/>
            </a:pPr>
            <a:r>
              <a:rPr lang="en-US" sz="2100"/>
              <a:t>        constructor() { /* do some constructing here … */ }</a:t>
            </a:r>
            <a:endParaRPr/>
          </a:p>
          <a:p>
            <a:pPr indent="0" lvl="1" marL="274320" rtl="0" algn="just">
              <a:lnSpc>
                <a:spcPct val="90000"/>
              </a:lnSpc>
              <a:spcBef>
                <a:spcPts val="500"/>
              </a:spcBef>
              <a:spcAft>
                <a:spcPts val="0"/>
              </a:spcAft>
              <a:buClr>
                <a:schemeClr val="dk1"/>
              </a:buClr>
              <a:buSzPct val="100000"/>
              <a:buNone/>
            </a:pPr>
            <a:r>
              <a:rPr lang="en-US" sz="2100"/>
              <a:t>    };</a:t>
            </a:r>
            <a:endParaRPr/>
          </a:p>
          <a:p>
            <a:pPr indent="0" lvl="1" marL="274320" rtl="0" algn="just">
              <a:lnSpc>
                <a:spcPct val="90000"/>
              </a:lnSpc>
              <a:spcBef>
                <a:spcPts val="500"/>
              </a:spcBef>
              <a:spcAft>
                <a:spcPts val="0"/>
              </a:spcAft>
              <a:buClr>
                <a:schemeClr val="dk1"/>
              </a:buClr>
              <a:buSzPct val="100000"/>
              <a:buNone/>
            </a:pPr>
            <a:r>
              <a:rPr lang="en-US" sz="2100"/>
              <a:t>    </a:t>
            </a:r>
            <a:r>
              <a:rPr lang="en-US" sz="2100">
                <a:solidFill>
                  <a:srgbClr val="0070C0"/>
                </a:solidFill>
              </a:rPr>
              <a:t>static</a:t>
            </a:r>
            <a:r>
              <a:rPr lang="en-US" sz="2100"/>
              <a:t> constructor cons;</a:t>
            </a:r>
            <a:endParaRPr/>
          </a:p>
          <a:p>
            <a:pPr indent="0" lvl="1" marL="274320" rtl="0" algn="just">
              <a:lnSpc>
                <a:spcPct val="90000"/>
              </a:lnSpc>
              <a:spcBef>
                <a:spcPts val="500"/>
              </a:spcBef>
              <a:spcAft>
                <a:spcPts val="0"/>
              </a:spcAft>
              <a:buClr>
                <a:schemeClr val="dk1"/>
              </a:buClr>
              <a:buSzPct val="100000"/>
              <a:buNone/>
            </a:pPr>
            <a:r>
              <a:rPr lang="en-US" sz="2100"/>
              <a:t>};</a:t>
            </a:r>
            <a:endParaRPr/>
          </a:p>
          <a:p>
            <a:pPr indent="0" lvl="0" marL="0" rtl="0" algn="just">
              <a:lnSpc>
                <a:spcPct val="90000"/>
              </a:lnSpc>
              <a:spcBef>
                <a:spcPts val="1000"/>
              </a:spcBef>
              <a:spcAft>
                <a:spcPts val="0"/>
              </a:spcAft>
              <a:buClr>
                <a:schemeClr val="dk1"/>
              </a:buClr>
              <a:buSzPct val="100000"/>
              <a:buNone/>
            </a:pPr>
            <a:r>
              <a:t/>
            </a:r>
            <a:endParaRPr sz="2400"/>
          </a:p>
          <a:p>
            <a:pPr indent="0" lvl="0" marL="0" rtl="0" algn="just">
              <a:lnSpc>
                <a:spcPct val="90000"/>
              </a:lnSpc>
              <a:spcBef>
                <a:spcPts val="1000"/>
              </a:spcBef>
              <a:spcAft>
                <a:spcPts val="0"/>
              </a:spcAft>
              <a:buClr>
                <a:schemeClr val="dk1"/>
              </a:buClr>
              <a:buSzPct val="100000"/>
              <a:buNone/>
            </a:pPr>
            <a:r>
              <a:t/>
            </a:r>
            <a:endParaRPr sz="2400"/>
          </a:p>
          <a:p>
            <a:pPr indent="0" lvl="0" marL="0" rtl="0" algn="just">
              <a:lnSpc>
                <a:spcPct val="90000"/>
              </a:lnSpc>
              <a:spcBef>
                <a:spcPts val="1000"/>
              </a:spcBef>
              <a:spcAft>
                <a:spcPts val="0"/>
              </a:spcAft>
              <a:buClr>
                <a:schemeClr val="dk1"/>
              </a:buClr>
              <a:buSzPct val="100000"/>
              <a:buNone/>
            </a:pPr>
            <a:r>
              <a:rPr lang="en-US" sz="2400"/>
              <a:t>// C++ needs to define static members externally.</a:t>
            </a:r>
            <a:endParaRPr/>
          </a:p>
          <a:p>
            <a:pPr indent="0" lvl="0" marL="0" rtl="0" algn="just">
              <a:lnSpc>
                <a:spcPct val="90000"/>
              </a:lnSpc>
              <a:spcBef>
                <a:spcPts val="1000"/>
              </a:spcBef>
              <a:spcAft>
                <a:spcPts val="0"/>
              </a:spcAft>
              <a:buClr>
                <a:schemeClr val="dk1"/>
              </a:buClr>
              <a:buSzPct val="100000"/>
              <a:buNone/>
            </a:pPr>
            <a:r>
              <a:rPr lang="en-US" sz="2400"/>
              <a:t>has_static_constructor::constructor has_static_constructor::cons;</a:t>
            </a:r>
            <a:endParaRPr/>
          </a:p>
        </p:txBody>
      </p:sp>
      <p:pic>
        <p:nvPicPr>
          <p:cNvPr id="255" name="Google Shape;255;p34"/>
          <p:cNvPicPr preferRelativeResize="0"/>
          <p:nvPr/>
        </p:nvPicPr>
        <p:blipFill rotWithShape="1">
          <a:blip r:embed="rId3">
            <a:alphaModFix/>
          </a:blip>
          <a:srcRect b="0" l="0" r="0" t="0"/>
          <a:stretch/>
        </p:blipFill>
        <p:spPr>
          <a:xfrm>
            <a:off x="1755255" y="167611"/>
            <a:ext cx="9083827" cy="68281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Try out program</a:t>
            </a:r>
            <a:endParaRPr/>
          </a:p>
        </p:txBody>
      </p:sp>
      <p:sp>
        <p:nvSpPr>
          <p:cNvPr id="261" name="Google Shape;26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262" name="Google Shape;26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Constructor's</a:t>
            </a:r>
            <a:endParaRPr/>
          </a:p>
        </p:txBody>
      </p:sp>
      <p:sp>
        <p:nvSpPr>
          <p:cNvPr id="263" name="Google Shape;26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4" name="Google Shape;264;p35"/>
          <p:cNvPicPr preferRelativeResize="0"/>
          <p:nvPr/>
        </p:nvPicPr>
        <p:blipFill rotWithShape="1">
          <a:blip r:embed="rId3">
            <a:alphaModFix/>
          </a:blip>
          <a:srcRect b="0" l="0" r="0" t="0"/>
          <a:stretch/>
        </p:blipFill>
        <p:spPr>
          <a:xfrm>
            <a:off x="1981201" y="1385444"/>
            <a:ext cx="2764309" cy="4970907"/>
          </a:xfrm>
          <a:prstGeom prst="rect">
            <a:avLst/>
          </a:prstGeom>
          <a:noFill/>
          <a:ln>
            <a:noFill/>
          </a:ln>
        </p:spPr>
      </p:pic>
      <p:pic>
        <p:nvPicPr>
          <p:cNvPr id="265" name="Google Shape;265;p35"/>
          <p:cNvPicPr preferRelativeResize="0"/>
          <p:nvPr/>
        </p:nvPicPr>
        <p:blipFill rotWithShape="1">
          <a:blip r:embed="rId4">
            <a:alphaModFix/>
          </a:blip>
          <a:srcRect b="0" l="0" r="0" t="0"/>
          <a:stretch/>
        </p:blipFill>
        <p:spPr>
          <a:xfrm>
            <a:off x="5303520" y="1385443"/>
            <a:ext cx="3505200" cy="2076450"/>
          </a:xfrm>
          <a:prstGeom prst="rect">
            <a:avLst/>
          </a:prstGeom>
          <a:noFill/>
          <a:ln>
            <a:noFill/>
          </a:ln>
        </p:spPr>
      </p:pic>
      <p:pic>
        <p:nvPicPr>
          <p:cNvPr id="266" name="Google Shape;266;p35"/>
          <p:cNvPicPr preferRelativeResize="0"/>
          <p:nvPr/>
        </p:nvPicPr>
        <p:blipFill rotWithShape="1">
          <a:blip r:embed="rId5">
            <a:alphaModFix/>
          </a:blip>
          <a:srcRect b="0" l="0" r="0" t="0"/>
          <a:stretch/>
        </p:blipFill>
        <p:spPr>
          <a:xfrm>
            <a:off x="5278909" y="3559175"/>
            <a:ext cx="4819650" cy="2857500"/>
          </a:xfrm>
          <a:prstGeom prst="rect">
            <a:avLst/>
          </a:prstGeom>
          <a:noFill/>
          <a:ln>
            <a:noFill/>
          </a:ln>
        </p:spPr>
      </p:pic>
      <p:pic>
        <p:nvPicPr>
          <p:cNvPr id="267" name="Google Shape;267;p35"/>
          <p:cNvPicPr preferRelativeResize="0"/>
          <p:nvPr/>
        </p:nvPicPr>
        <p:blipFill rotWithShape="1">
          <a:blip r:embed="rId6">
            <a:alphaModFix/>
          </a:blip>
          <a:srcRect b="0" l="0" r="0" t="0"/>
          <a:stretch/>
        </p:blipFill>
        <p:spPr>
          <a:xfrm>
            <a:off x="1584174" y="-115408"/>
            <a:ext cx="9083827" cy="68281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Questions</a:t>
            </a:r>
            <a:endParaRPr/>
          </a:p>
        </p:txBody>
      </p:sp>
      <p:sp>
        <p:nvSpPr>
          <p:cNvPr id="273" name="Google Shape;27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AutoNum type="arabicPeriod"/>
            </a:pPr>
            <a:r>
              <a:rPr lang="en-US" sz="1800"/>
              <a:t>What is a copy constructor?</a:t>
            </a:r>
            <a:br>
              <a:rPr lang="en-US" sz="1800"/>
            </a:br>
            <a:r>
              <a:rPr lang="en-US" sz="1800"/>
              <a:t>a) A constructor that allows a user to move data from one object to another</a:t>
            </a:r>
            <a:br>
              <a:rPr lang="en-US" sz="1800"/>
            </a:br>
            <a:r>
              <a:rPr b="1" lang="en-US" sz="1800"/>
              <a:t>b) A constructor to initialize an object with the values of another object</a:t>
            </a:r>
            <a:br>
              <a:rPr b="1" lang="en-US" sz="1800"/>
            </a:br>
            <a:r>
              <a:rPr lang="en-US" sz="1800"/>
              <a:t>c) A constructor to check the whether to objects are equal or not</a:t>
            </a:r>
            <a:br>
              <a:rPr lang="en-US" sz="1800"/>
            </a:br>
            <a:r>
              <a:rPr lang="en-US" sz="1800"/>
              <a:t>d) A constructor to kill other copies of a given object.</a:t>
            </a:r>
            <a:endParaRPr/>
          </a:p>
          <a:p>
            <a:pPr indent="-228600" lvl="0" marL="228600" rtl="0" algn="l">
              <a:lnSpc>
                <a:spcPct val="90000"/>
              </a:lnSpc>
              <a:spcBef>
                <a:spcPts val="1000"/>
              </a:spcBef>
              <a:spcAft>
                <a:spcPts val="0"/>
              </a:spcAft>
              <a:buClr>
                <a:schemeClr val="dk1"/>
              </a:buClr>
              <a:buSzPts val="1800"/>
              <a:buAutoNum type="arabicPeriod"/>
            </a:pPr>
            <a:r>
              <a:rPr lang="en-US" sz="1800"/>
              <a:t>What happens if a user forgets to define a constructor inside a class?</a:t>
            </a:r>
            <a:br>
              <a:rPr lang="en-US" sz="1800"/>
            </a:br>
            <a:r>
              <a:rPr lang="en-US" sz="1800"/>
              <a:t>a) Error occurs</a:t>
            </a:r>
            <a:br>
              <a:rPr lang="en-US" sz="1800"/>
            </a:br>
            <a:r>
              <a:rPr lang="en-US" sz="1800"/>
              <a:t>b) Segmentation fault</a:t>
            </a:r>
            <a:br>
              <a:rPr lang="en-US" sz="1800"/>
            </a:br>
            <a:r>
              <a:rPr lang="en-US" sz="1800"/>
              <a:t>c) Objects are not created properly</a:t>
            </a:r>
            <a:br>
              <a:rPr lang="en-US" sz="1800"/>
            </a:br>
            <a:r>
              <a:rPr b="1" lang="en-US" sz="1800"/>
              <a:t>d) Compiler provides a default constructor to avoid faults/errors.</a:t>
            </a:r>
            <a:endParaRPr/>
          </a:p>
          <a:p>
            <a:pPr indent="-228600" lvl="0" marL="228600" rtl="0" algn="l">
              <a:lnSpc>
                <a:spcPct val="90000"/>
              </a:lnSpc>
              <a:spcBef>
                <a:spcPts val="1000"/>
              </a:spcBef>
              <a:spcAft>
                <a:spcPts val="0"/>
              </a:spcAft>
              <a:buClr>
                <a:schemeClr val="dk1"/>
              </a:buClr>
              <a:buSzPts val="1800"/>
              <a:buAutoNum type="arabicPeriod"/>
            </a:pPr>
            <a:r>
              <a:rPr lang="en-US" sz="1800"/>
              <a:t>How many parameters does a copy constructor require?</a:t>
            </a:r>
            <a:br>
              <a:rPr lang="en-US" sz="1800"/>
            </a:br>
            <a:r>
              <a:rPr b="1" lang="en-US" sz="1800"/>
              <a:t>a) 1</a:t>
            </a:r>
            <a:br>
              <a:rPr lang="en-US" sz="1800"/>
            </a:br>
            <a:r>
              <a:rPr lang="en-US" sz="1800"/>
              <a:t>b) 2</a:t>
            </a:r>
            <a:br>
              <a:rPr lang="en-US" sz="1800"/>
            </a:br>
            <a:r>
              <a:rPr lang="en-US" sz="1800"/>
              <a:t>c) 0</a:t>
            </a:r>
            <a:br>
              <a:rPr lang="en-US" sz="1800"/>
            </a:br>
            <a:r>
              <a:rPr lang="en-US" sz="1800"/>
              <a:t>d) 3</a:t>
            </a:r>
            <a:endParaRPr b="1" sz="1800"/>
          </a:p>
          <a:p>
            <a:pPr indent="-114300" lvl="0" marL="228600" rtl="0" algn="l">
              <a:lnSpc>
                <a:spcPct val="90000"/>
              </a:lnSpc>
              <a:spcBef>
                <a:spcPts val="1000"/>
              </a:spcBef>
              <a:spcAft>
                <a:spcPts val="0"/>
              </a:spcAft>
              <a:buClr>
                <a:schemeClr val="dk1"/>
              </a:buClr>
              <a:buSzPts val="1800"/>
              <a:buNone/>
            </a:pPr>
            <a:r>
              <a:t/>
            </a:r>
            <a:endParaRPr sz="1800"/>
          </a:p>
        </p:txBody>
      </p:sp>
      <p:sp>
        <p:nvSpPr>
          <p:cNvPr id="274" name="Google Shape;27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275" name="Google Shape;27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Constructor's</a:t>
            </a:r>
            <a:endParaRPr/>
          </a:p>
        </p:txBody>
      </p:sp>
      <p:sp>
        <p:nvSpPr>
          <p:cNvPr id="276" name="Google Shape;27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7" name="Google Shape;277;p36"/>
          <p:cNvPicPr preferRelativeResize="0"/>
          <p:nvPr/>
        </p:nvPicPr>
        <p:blipFill rotWithShape="1">
          <a:blip r:embed="rId3">
            <a:alphaModFix/>
          </a:blip>
          <a:srcRect b="0" l="0" r="0" t="0"/>
          <a:stretch/>
        </p:blipFill>
        <p:spPr>
          <a:xfrm>
            <a:off x="1584174" y="-158048"/>
            <a:ext cx="9083827" cy="6828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idx="1" type="body"/>
          </p:nvPr>
        </p:nvSpPr>
        <p:spPr>
          <a:xfrm>
            <a:off x="2438400" y="1142999"/>
            <a:ext cx="7772400" cy="4144618"/>
          </a:xfrm>
          <a:prstGeom prst="rect">
            <a:avLst/>
          </a:prstGeom>
          <a:noFill/>
          <a:ln>
            <a:noFill/>
          </a:ln>
        </p:spPr>
        <p:txBody>
          <a:bodyPr anchorCtr="0" anchor="t" bIns="45700" lIns="91425" spcFirstLastPara="1" rIns="91425" wrap="square" tIns="45700">
            <a:noAutofit/>
          </a:bodyPr>
          <a:lstStyle/>
          <a:p>
            <a:pPr indent="-228600" lvl="0" marL="228600" rtl="0" algn="ctr">
              <a:lnSpc>
                <a:spcPct val="90000"/>
              </a:lnSpc>
              <a:spcBef>
                <a:spcPts val="0"/>
              </a:spcBef>
              <a:spcAft>
                <a:spcPts val="0"/>
              </a:spcAft>
              <a:buClr>
                <a:schemeClr val="dk1"/>
              </a:buClr>
              <a:buSzPts val="4400"/>
              <a:buFont typeface="Arial"/>
              <a:buNone/>
            </a:pPr>
            <a:r>
              <a:t/>
            </a:r>
            <a:endParaRPr b="1" sz="4400"/>
          </a:p>
          <a:p>
            <a:pPr indent="-228600" lvl="0" marL="228600" rtl="0" algn="ctr">
              <a:lnSpc>
                <a:spcPct val="90000"/>
              </a:lnSpc>
              <a:spcBef>
                <a:spcPts val="1000"/>
              </a:spcBef>
              <a:spcAft>
                <a:spcPts val="0"/>
              </a:spcAft>
              <a:buClr>
                <a:schemeClr val="dk1"/>
              </a:buClr>
              <a:buSzPts val="4400"/>
              <a:buFont typeface="Arial"/>
              <a:buNone/>
            </a:pPr>
            <a:r>
              <a:t/>
            </a:r>
            <a:endParaRPr b="1" sz="4400"/>
          </a:p>
          <a:p>
            <a:pPr indent="-228600" lvl="0" marL="228600" rtl="0" algn="ctr">
              <a:lnSpc>
                <a:spcPct val="90000"/>
              </a:lnSpc>
              <a:spcBef>
                <a:spcPts val="1000"/>
              </a:spcBef>
              <a:spcAft>
                <a:spcPts val="0"/>
              </a:spcAft>
              <a:buClr>
                <a:schemeClr val="dk1"/>
              </a:buClr>
              <a:buSzPts val="4400"/>
              <a:buFont typeface="Arial"/>
              <a:buNone/>
            </a:pPr>
            <a:r>
              <a:rPr b="1" lang="en-US" sz="4400">
                <a:latin typeface="Times New Roman"/>
                <a:ea typeface="Times New Roman"/>
                <a:cs typeface="Times New Roman"/>
                <a:sym typeface="Times New Roman"/>
              </a:rPr>
              <a:t>Unit 2-</a:t>
            </a:r>
            <a:endParaRPr/>
          </a:p>
          <a:p>
            <a:pPr indent="-228600" lvl="0" marL="228600" rtl="0" algn="ctr">
              <a:lnSpc>
                <a:spcPct val="90000"/>
              </a:lnSpc>
              <a:spcBef>
                <a:spcPts val="1000"/>
              </a:spcBef>
              <a:spcAft>
                <a:spcPts val="0"/>
              </a:spcAft>
              <a:buClr>
                <a:schemeClr val="dk1"/>
              </a:buClr>
              <a:buSzPts val="4400"/>
              <a:buFont typeface="Arial"/>
              <a:buNone/>
            </a:pPr>
            <a:r>
              <a:rPr b="1" lang="en-US" sz="4400">
                <a:latin typeface="Times New Roman"/>
                <a:ea typeface="Times New Roman"/>
                <a:cs typeface="Times New Roman"/>
                <a:sym typeface="Times New Roman"/>
              </a:rPr>
              <a:t>Polymorphism - OVERLOADING</a:t>
            </a:r>
            <a:endParaRPr/>
          </a:p>
          <a:p>
            <a:pPr indent="-228600" lvl="0" marL="228600" rtl="0" algn="l">
              <a:lnSpc>
                <a:spcPct val="90000"/>
              </a:lnSpc>
              <a:spcBef>
                <a:spcPts val="1000"/>
              </a:spcBef>
              <a:spcAft>
                <a:spcPts val="0"/>
              </a:spcAft>
              <a:buClr>
                <a:schemeClr val="dk1"/>
              </a:buClr>
              <a:buSzPts val="4400"/>
              <a:buFont typeface="Arial"/>
              <a:buNone/>
            </a:pPr>
            <a:r>
              <a:t/>
            </a:r>
            <a:endParaRPr b="1" sz="4400"/>
          </a:p>
        </p:txBody>
      </p:sp>
      <p:pic>
        <p:nvPicPr>
          <p:cNvPr descr="pngfind.com-kingpin-png-4152286 (1).png" id="283" name="Google Shape;283;p37"/>
          <p:cNvPicPr preferRelativeResize="0"/>
          <p:nvPr/>
        </p:nvPicPr>
        <p:blipFill rotWithShape="1">
          <a:blip r:embed="rId3">
            <a:alphaModFix/>
          </a:blip>
          <a:srcRect b="0" l="0" r="0" t="0"/>
          <a:stretch/>
        </p:blipFill>
        <p:spPr>
          <a:xfrm>
            <a:off x="9993339" y="16756"/>
            <a:ext cx="2137804" cy="93528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838200" y="1135330"/>
            <a:ext cx="10515600" cy="91501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Black"/>
              <a:buNone/>
            </a:pPr>
            <a:r>
              <a:rPr b="1" lang="en-US">
                <a:latin typeface="Arial Black"/>
                <a:ea typeface="Arial Black"/>
                <a:cs typeface="Arial Black"/>
                <a:sym typeface="Arial Black"/>
              </a:rPr>
              <a:t>Introduction</a:t>
            </a:r>
            <a:br>
              <a:rPr b="1" lang="en-US">
                <a:latin typeface="Arial Black"/>
                <a:ea typeface="Arial Black"/>
                <a:cs typeface="Arial Black"/>
                <a:sym typeface="Arial Black"/>
              </a:rPr>
            </a:br>
            <a:endParaRPr b="1">
              <a:latin typeface="Arial Black"/>
              <a:ea typeface="Arial Black"/>
              <a:cs typeface="Arial Black"/>
              <a:sym typeface="Arial Black"/>
            </a:endParaRPr>
          </a:p>
        </p:txBody>
      </p:sp>
      <p:sp>
        <p:nvSpPr>
          <p:cNvPr id="289" name="Google Shape;289;p38"/>
          <p:cNvSpPr txBox="1"/>
          <p:nvPr>
            <p:ph idx="1" type="body"/>
          </p:nvPr>
        </p:nvSpPr>
        <p:spPr>
          <a:xfrm>
            <a:off x="838200" y="2344301"/>
            <a:ext cx="10515600" cy="38326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word “polymorphism” means having many forms.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In simple words, we can define polymorphism as the ability of a message to be displayed in more than one form</a:t>
            </a:r>
            <a:endParaRPr>
              <a:latin typeface="Times New Roman"/>
              <a:ea typeface="Times New Roman"/>
              <a:cs typeface="Times New Roman"/>
              <a:sym typeface="Times New Roman"/>
            </a:endParaRPr>
          </a:p>
        </p:txBody>
      </p:sp>
      <p:sp>
        <p:nvSpPr>
          <p:cNvPr id="290" name="Google Shape;290;p38"/>
          <p:cNvSpPr/>
          <p:nvPr/>
        </p:nvSpPr>
        <p:spPr>
          <a:xfrm flipH="1" rot="10800000">
            <a:off x="0" y="524745"/>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38"/>
          <p:cNvSpPr/>
          <p:nvPr/>
        </p:nvSpPr>
        <p:spPr>
          <a:xfrm>
            <a:off x="-1" y="68324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292" name="Google Shape;292;p38"/>
          <p:cNvPicPr preferRelativeResize="0"/>
          <p:nvPr/>
        </p:nvPicPr>
        <p:blipFill rotWithShape="1">
          <a:blip r:embed="rId3">
            <a:alphaModFix/>
          </a:blip>
          <a:srcRect b="0" l="0" r="0" t="0"/>
          <a:stretch/>
        </p:blipFill>
        <p:spPr>
          <a:xfrm>
            <a:off x="4952999" y="411892"/>
            <a:ext cx="1484621" cy="6495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0" y="0"/>
            <a:ext cx="12192000" cy="536468"/>
          </a:xfrm>
          <a:prstGeom prst="rect">
            <a:avLst/>
          </a:prstGeom>
          <a:solidFill>
            <a:srgbClr val="2E75B5"/>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imes New Roman"/>
              <a:buNone/>
            </a:pPr>
            <a:r>
              <a:rPr b="1" lang="en-US" sz="3600">
                <a:solidFill>
                  <a:schemeClr val="lt1"/>
                </a:solidFill>
                <a:latin typeface="Times New Roman"/>
                <a:ea typeface="Times New Roman"/>
                <a:cs typeface="Times New Roman"/>
                <a:sym typeface="Times New Roman"/>
              </a:rPr>
              <a:t>Types of Polymorphism</a:t>
            </a:r>
            <a:endParaRPr/>
          </a:p>
        </p:txBody>
      </p:sp>
      <p:sp>
        <p:nvSpPr>
          <p:cNvPr id="298" name="Google Shape;298;p39"/>
          <p:cNvSpPr txBox="1"/>
          <p:nvPr>
            <p:ph idx="1" type="body"/>
          </p:nvPr>
        </p:nvSpPr>
        <p:spPr>
          <a:xfrm>
            <a:off x="172085" y="1012825"/>
            <a:ext cx="10267315" cy="4397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Basically, there are two types of polymorphism:</a:t>
            </a:r>
            <a:endParaRPr/>
          </a:p>
          <a:p>
            <a:pPr indent="-228600" lvl="1" marL="685800" rtl="0" algn="l">
              <a:lnSpc>
                <a:spcPct val="90000"/>
              </a:lnSpc>
              <a:spcBef>
                <a:spcPts val="500"/>
              </a:spcBef>
              <a:spcAft>
                <a:spcPts val="0"/>
              </a:spcAft>
              <a:buClr>
                <a:srgbClr val="FF0000"/>
              </a:buClr>
              <a:buSzPts val="2055"/>
              <a:buChar char="•"/>
            </a:pPr>
            <a:r>
              <a:rPr lang="en-US" sz="2055">
                <a:solidFill>
                  <a:srgbClr val="FF0000"/>
                </a:solidFill>
                <a:latin typeface="Times New Roman"/>
                <a:ea typeface="Times New Roman"/>
                <a:cs typeface="Times New Roman"/>
                <a:sym typeface="Times New Roman"/>
              </a:rPr>
              <a:t>Compile time (or static)</a:t>
            </a:r>
            <a:r>
              <a:rPr lang="en-US" sz="2055">
                <a:latin typeface="Times New Roman"/>
                <a:ea typeface="Times New Roman"/>
                <a:cs typeface="Times New Roman"/>
                <a:sym typeface="Times New Roman"/>
              </a:rPr>
              <a:t> polymorphism </a:t>
            </a:r>
            <a:endParaRPr/>
          </a:p>
          <a:p>
            <a:pPr indent="-228600" lvl="1" marL="685800" rtl="0" algn="l">
              <a:lnSpc>
                <a:spcPct val="90000"/>
              </a:lnSpc>
              <a:spcBef>
                <a:spcPts val="500"/>
              </a:spcBef>
              <a:spcAft>
                <a:spcPts val="0"/>
              </a:spcAft>
              <a:buClr>
                <a:srgbClr val="FF0000"/>
              </a:buClr>
              <a:buSzPts val="2055"/>
              <a:buChar char="•"/>
            </a:pPr>
            <a:r>
              <a:rPr lang="en-US" sz="2055">
                <a:solidFill>
                  <a:srgbClr val="FF0000"/>
                </a:solidFill>
                <a:latin typeface="Times New Roman"/>
                <a:ea typeface="Times New Roman"/>
                <a:cs typeface="Times New Roman"/>
                <a:sym typeface="Times New Roman"/>
              </a:rPr>
              <a:t>Run-time (or dynamic)</a:t>
            </a:r>
            <a:r>
              <a:rPr lang="en-US" sz="2055">
                <a:latin typeface="Times New Roman"/>
                <a:ea typeface="Times New Roman"/>
                <a:cs typeface="Times New Roman"/>
                <a:sym typeface="Times New Roman"/>
              </a:rPr>
              <a:t> polymorphism.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Static polymorphism -&gt; Method overloading - calls a function using the best match technique or overload resolution.</a:t>
            </a:r>
            <a:endParaRPr/>
          </a:p>
          <a:p>
            <a:pPr indent="0" lvl="0" marL="0" rtl="0" algn="l">
              <a:lnSpc>
                <a:spcPct val="90000"/>
              </a:lnSpc>
              <a:spcBef>
                <a:spcPts val="1000"/>
              </a:spcBef>
              <a:spcAft>
                <a:spcPts val="0"/>
              </a:spcAft>
              <a:buClr>
                <a:schemeClr val="dk1"/>
              </a:buClr>
              <a:buSzPts val="2400"/>
              <a:buNone/>
            </a:pPr>
            <a:r>
              <a:t/>
            </a:r>
            <a:endParaRPr sz="2400"/>
          </a:p>
        </p:txBody>
      </p:sp>
      <p:sp>
        <p:nvSpPr>
          <p:cNvPr id="299" name="Google Shape;299;p39"/>
          <p:cNvSpPr txBox="1"/>
          <p:nvPr/>
        </p:nvSpPr>
        <p:spPr>
          <a:xfrm>
            <a:off x="4367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222A35"/>
                </a:solidFill>
                <a:latin typeface="Calibri"/>
                <a:ea typeface="Calibri"/>
                <a:cs typeface="Calibri"/>
                <a:sym typeface="Calibri"/>
              </a:rPr>
              <a:t>© Oxford University Press 2015. All rights reserved.</a:t>
            </a:r>
            <a:endParaRPr/>
          </a:p>
        </p:txBody>
      </p:sp>
      <p:pic>
        <p:nvPicPr>
          <p:cNvPr id="300" name="Google Shape;300;p39"/>
          <p:cNvPicPr preferRelativeResize="0"/>
          <p:nvPr/>
        </p:nvPicPr>
        <p:blipFill rotWithShape="1">
          <a:blip r:embed="rId3">
            <a:alphaModFix/>
          </a:blip>
          <a:srcRect b="0" l="0" r="0" t="0"/>
          <a:stretch/>
        </p:blipFill>
        <p:spPr>
          <a:xfrm>
            <a:off x="2258480" y="3009101"/>
            <a:ext cx="6791325" cy="3171825"/>
          </a:xfrm>
          <a:prstGeom prst="rect">
            <a:avLst/>
          </a:prstGeom>
          <a:noFill/>
          <a:ln>
            <a:noFill/>
          </a:ln>
        </p:spPr>
      </p:pic>
      <p:sp>
        <p:nvSpPr>
          <p:cNvPr id="301" name="Google Shape;301;p39"/>
          <p:cNvSpPr/>
          <p:nvPr/>
        </p:nvSpPr>
        <p:spPr>
          <a:xfrm flipH="1" rot="10800000">
            <a:off x="0" y="536468"/>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39"/>
          <p:cNvSpPr/>
          <p:nvPr/>
        </p:nvSpPr>
        <p:spPr>
          <a:xfrm>
            <a:off x="-1" y="70107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303" name="Google Shape;303;p39"/>
          <p:cNvPicPr preferRelativeResize="0"/>
          <p:nvPr/>
        </p:nvPicPr>
        <p:blipFill rotWithShape="1">
          <a:blip r:embed="rId4">
            <a:alphaModFix/>
          </a:blip>
          <a:srcRect b="0" l="0" r="0" t="0"/>
          <a:stretch/>
        </p:blipFill>
        <p:spPr>
          <a:xfrm>
            <a:off x="4940726" y="535414"/>
            <a:ext cx="1226872" cy="53675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2286000" y="0"/>
            <a:ext cx="7772400" cy="155877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a:br>
            <a:br>
              <a:rPr b="1" lang="en-US"/>
            </a:br>
            <a:r>
              <a:rPr b="1" lang="en-US">
                <a:latin typeface="Times New Roman"/>
                <a:ea typeface="Times New Roman"/>
                <a:cs typeface="Times New Roman"/>
                <a:sym typeface="Times New Roman"/>
              </a:rPr>
              <a:t>Overloading in C++</a:t>
            </a:r>
            <a:endParaRPr/>
          </a:p>
        </p:txBody>
      </p:sp>
      <p:sp>
        <p:nvSpPr>
          <p:cNvPr id="309" name="Google Shape;309;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What is overloading?</a:t>
            </a:r>
            <a:endParaRPr/>
          </a:p>
          <a:p>
            <a:pPr indent="-228600" lvl="0" marL="228600" rtl="0" algn="l">
              <a:lnSpc>
                <a:spcPct val="9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 Overloading means assigning multiple meanings to a function name or operator symbol</a:t>
            </a:r>
            <a:endParaRPr/>
          </a:p>
          <a:p>
            <a:pPr indent="-228600" lvl="0" marL="228600" rtl="0" algn="l">
              <a:lnSpc>
                <a:spcPct val="9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 It allows multiple definitions of a function with the same name, but different signatures.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 supports</a:t>
            </a:r>
            <a:endParaRPr/>
          </a:p>
          <a:p>
            <a:pPr indent="-228600" lvl="0" marL="228600" rtl="0" algn="l">
              <a:lnSpc>
                <a:spcPct val="9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 Function overloading</a:t>
            </a:r>
            <a:endParaRPr/>
          </a:p>
          <a:p>
            <a:pPr indent="-228600" lvl="0" marL="228600" rtl="0" algn="l">
              <a:lnSpc>
                <a:spcPct val="9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 Operator overloading</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10" name="Google Shape;310;p40"/>
          <p:cNvSpPr/>
          <p:nvPr/>
        </p:nvSpPr>
        <p:spPr>
          <a:xfrm flipH="1" rot="10800000">
            <a:off x="0" y="536468"/>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40"/>
          <p:cNvSpPr/>
          <p:nvPr/>
        </p:nvSpPr>
        <p:spPr>
          <a:xfrm>
            <a:off x="-1" y="70107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312" name="Google Shape;312;p40"/>
          <p:cNvPicPr preferRelativeResize="0"/>
          <p:nvPr/>
        </p:nvPicPr>
        <p:blipFill rotWithShape="1">
          <a:blip r:embed="rId3">
            <a:alphaModFix/>
          </a:blip>
          <a:srcRect b="0" l="0" r="0" t="0"/>
          <a:stretch/>
        </p:blipFill>
        <p:spPr>
          <a:xfrm>
            <a:off x="4940726" y="535414"/>
            <a:ext cx="1226872" cy="53675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790126" y="72600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Why is Overloading Useful?</a:t>
            </a:r>
            <a:endParaRPr/>
          </a:p>
        </p:txBody>
      </p:sp>
      <p:sp>
        <p:nvSpPr>
          <p:cNvPr id="318" name="Google Shape;318;p41"/>
          <p:cNvSpPr txBox="1"/>
          <p:nvPr>
            <p:ph idx="1" type="body"/>
          </p:nvPr>
        </p:nvSpPr>
        <p:spPr>
          <a:xfrm>
            <a:off x="736430" y="2289068"/>
            <a:ext cx="11163044" cy="41879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Function overloading allows functions that   conceptually perform the same task on objects of different types to be given the same name.</a:t>
            </a:r>
            <a:endParaRPr/>
          </a:p>
          <a:p>
            <a:pPr indent="-2286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Operator overloading provides a convenient notation for manipulating user-defined  objects with conventional operators.</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p:txBody>
      </p:sp>
      <p:sp>
        <p:nvSpPr>
          <p:cNvPr id="319" name="Google Shape;319;p41"/>
          <p:cNvSpPr/>
          <p:nvPr/>
        </p:nvSpPr>
        <p:spPr>
          <a:xfrm flipH="1" rot="10800000">
            <a:off x="0" y="536468"/>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41"/>
          <p:cNvSpPr/>
          <p:nvPr/>
        </p:nvSpPr>
        <p:spPr>
          <a:xfrm>
            <a:off x="-1" y="70107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321" name="Google Shape;321;p41"/>
          <p:cNvPicPr preferRelativeResize="0"/>
          <p:nvPr/>
        </p:nvPicPr>
        <p:blipFill rotWithShape="1">
          <a:blip r:embed="rId3">
            <a:alphaModFix/>
          </a:blip>
          <a:srcRect b="0" l="0" r="0" t="0"/>
          <a:stretch/>
        </p:blipFill>
        <p:spPr>
          <a:xfrm>
            <a:off x="4940726" y="535414"/>
            <a:ext cx="1226872" cy="5367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ctrTitle"/>
          </p:nvPr>
        </p:nvSpPr>
        <p:spPr>
          <a:xfrm>
            <a:off x="1524000" y="1071546"/>
            <a:ext cx="8929718" cy="4786346"/>
          </a:xfrm>
          <a:prstGeom prst="rect">
            <a:avLst/>
          </a:prstGeom>
          <a:noFill/>
          <a:ln>
            <a:noFill/>
          </a:ln>
        </p:spPr>
        <p:txBody>
          <a:bodyPr anchorCtr="0" anchor="ctr" bIns="45700" lIns="91425" spcFirstLastPara="1" rIns="91425" wrap="square" tIns="45700">
            <a:noAutofit/>
          </a:bodyPr>
          <a:lstStyle/>
          <a:p>
            <a:pPr indent="-514350" lvl="0" marL="527050" marR="5080" rtl="0" algn="l">
              <a:lnSpc>
                <a:spcPct val="15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Agenda :</a:t>
            </a:r>
            <a:br>
              <a:rPr b="1" lang="en-US" sz="3200">
                <a:latin typeface="Times New Roman"/>
                <a:ea typeface="Times New Roman"/>
                <a:cs typeface="Times New Roman"/>
                <a:sym typeface="Times New Roman"/>
              </a:rPr>
            </a:br>
            <a:r>
              <a:rPr b="1" lang="en-US" sz="2400">
                <a:latin typeface="Times New Roman"/>
                <a:ea typeface="Times New Roman"/>
                <a:cs typeface="Times New Roman"/>
                <a:sym typeface="Times New Roman"/>
              </a:rPr>
              <a:t>            1) To understand types of Constructor’s.</a:t>
            </a: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            2) To apply Constructor’s in real time example.             </a:t>
            </a:r>
            <a:endParaRPr sz="2400">
              <a:latin typeface="Times New Roman"/>
              <a:ea typeface="Times New Roman"/>
              <a:cs typeface="Times New Roman"/>
              <a:sym typeface="Times New Roman"/>
            </a:endParaRPr>
          </a:p>
        </p:txBody>
      </p:sp>
      <p:sp>
        <p:nvSpPr>
          <p:cNvPr id="107" name="Google Shape;107;p15"/>
          <p:cNvSpPr/>
          <p:nvPr/>
        </p:nvSpPr>
        <p:spPr>
          <a:xfrm>
            <a:off x="152400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5"/>
          <p:cNvSpPr/>
          <p:nvPr/>
        </p:nvSpPr>
        <p:spPr>
          <a:xfrm>
            <a:off x="152400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pngfind.com-kingpin-png-4152286 (1).png" id="109" name="Google Shape;109;p15"/>
          <p:cNvPicPr preferRelativeResize="0"/>
          <p:nvPr/>
        </p:nvPicPr>
        <p:blipFill rotWithShape="1">
          <a:blip r:embed="rId3">
            <a:alphaModFix/>
          </a:blip>
          <a:srcRect b="0" l="0" r="0" t="0"/>
          <a:stretch/>
        </p:blipFill>
        <p:spPr>
          <a:xfrm>
            <a:off x="6477000" y="457200"/>
            <a:ext cx="1219200" cy="533400"/>
          </a:xfrm>
          <a:prstGeom prst="rect">
            <a:avLst/>
          </a:prstGeom>
          <a:noFill/>
          <a:ln>
            <a:noFill/>
          </a:ln>
        </p:spPr>
      </p:pic>
      <p:sp>
        <p:nvSpPr>
          <p:cNvPr id="110" name="Google Shape;110;p15"/>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111" name="Google Shape;111;p15"/>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15"/>
          <p:cNvSpPr txBox="1"/>
          <p:nvPr>
            <p:ph idx="11" type="ftr"/>
          </p:nvPr>
        </p:nvSpPr>
        <p:spPr>
          <a:xfrm>
            <a:off x="4648200" y="6356351"/>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Constructor's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27" name="Google Shape;327;p42"/>
          <p:cNvSpPr txBox="1"/>
          <p:nvPr>
            <p:ph type="title"/>
          </p:nvPr>
        </p:nvSpPr>
        <p:spPr>
          <a:xfrm>
            <a:off x="838198" y="937418"/>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US" sz="4800">
                <a:latin typeface="Times New Roman"/>
                <a:ea typeface="Times New Roman"/>
                <a:cs typeface="Times New Roman"/>
                <a:sym typeface="Times New Roman"/>
              </a:rPr>
              <a:t>Operator Overloading</a:t>
            </a:r>
            <a:br>
              <a:rPr lang="en-US" sz="4800"/>
            </a:br>
            <a:endParaRPr sz="4800"/>
          </a:p>
        </p:txBody>
      </p:sp>
      <p:sp>
        <p:nvSpPr>
          <p:cNvPr id="328" name="Google Shape;328;p42"/>
          <p:cNvSpPr txBox="1"/>
          <p:nvPr>
            <p:ph idx="1" type="body"/>
          </p:nvPr>
        </p:nvSpPr>
        <p:spPr>
          <a:xfrm>
            <a:off x="838199" y="1600200"/>
            <a:ext cx="10128463" cy="4800600"/>
          </a:xfrm>
          <a:prstGeom prst="rect">
            <a:avLst/>
          </a:prstGeom>
          <a:noFill/>
          <a:ln>
            <a:noFill/>
          </a:ln>
        </p:spPr>
        <p:txBody>
          <a:bodyPr anchorCtr="0" anchor="t" bIns="45700" lIns="91425" spcFirstLastPara="1" rIns="91425" wrap="square" tIns="45700">
            <a:normAutofit/>
          </a:bodyPr>
          <a:lstStyle/>
          <a:p>
            <a:pPr indent="-533400" lvl="0" marL="533400" rtl="0" algn="l">
              <a:lnSpc>
                <a:spcPct val="90000"/>
              </a:lnSpc>
              <a:spcBef>
                <a:spcPts val="0"/>
              </a:spcBef>
              <a:spcAft>
                <a:spcPts val="0"/>
              </a:spcAft>
              <a:buClr>
                <a:schemeClr val="dk1"/>
              </a:buClr>
              <a:buSzPts val="3600"/>
              <a:buChar char="•"/>
            </a:pPr>
            <a:r>
              <a:rPr lang="en-US" sz="3600">
                <a:latin typeface="Times New Roman"/>
                <a:ea typeface="Times New Roman"/>
                <a:cs typeface="Times New Roman"/>
                <a:sym typeface="Times New Roman"/>
              </a:rPr>
              <a:t>Operator overloading</a:t>
            </a:r>
            <a:endParaRPr sz="3600">
              <a:latin typeface="Times New Roman"/>
              <a:ea typeface="Times New Roman"/>
              <a:cs typeface="Times New Roman"/>
              <a:sym typeface="Times New Roman"/>
            </a:endParaRPr>
          </a:p>
          <a:p>
            <a:pPr indent="-419100" lvl="1" marL="876300" rtl="0" algn="l">
              <a:lnSpc>
                <a:spcPct val="90000"/>
              </a:lnSpc>
              <a:spcBef>
                <a:spcPts val="500"/>
              </a:spcBef>
              <a:spcAft>
                <a:spcPts val="0"/>
              </a:spcAft>
              <a:buClr>
                <a:schemeClr val="dk1"/>
              </a:buClr>
              <a:buSzPts val="3600"/>
              <a:buChar char="•"/>
            </a:pPr>
            <a:r>
              <a:rPr lang="en-US" sz="3600">
                <a:latin typeface="Times New Roman"/>
                <a:ea typeface="Times New Roman"/>
                <a:cs typeface="Times New Roman"/>
                <a:sym typeface="Times New Roman"/>
              </a:rPr>
              <a:t>Enabling C++’s operators to work with class objects</a:t>
            </a:r>
            <a:endParaRPr/>
          </a:p>
          <a:p>
            <a:pPr indent="-419100" lvl="1" marL="876300" rtl="0" algn="l">
              <a:lnSpc>
                <a:spcPct val="90000"/>
              </a:lnSpc>
              <a:spcBef>
                <a:spcPts val="500"/>
              </a:spcBef>
              <a:spcAft>
                <a:spcPts val="0"/>
              </a:spcAft>
              <a:buClr>
                <a:schemeClr val="dk1"/>
              </a:buClr>
              <a:buSzPts val="3600"/>
              <a:buChar char="•"/>
            </a:pPr>
            <a:r>
              <a:rPr lang="en-US" sz="3600">
                <a:latin typeface="Times New Roman"/>
                <a:ea typeface="Times New Roman"/>
                <a:cs typeface="Times New Roman"/>
                <a:sym typeface="Times New Roman"/>
              </a:rPr>
              <a:t>Using traditional operators with user-defined objects</a:t>
            </a:r>
            <a:endParaRPr/>
          </a:p>
          <a:p>
            <a:pPr indent="-419100" lvl="1" marL="876300" rtl="0" algn="l">
              <a:lnSpc>
                <a:spcPct val="90000"/>
              </a:lnSpc>
              <a:spcBef>
                <a:spcPts val="500"/>
              </a:spcBef>
              <a:spcAft>
                <a:spcPts val="0"/>
              </a:spcAft>
              <a:buClr>
                <a:schemeClr val="dk1"/>
              </a:buClr>
              <a:buSzPts val="3600"/>
              <a:buChar char="•"/>
            </a:pPr>
            <a:r>
              <a:rPr lang="en-US" sz="3600">
                <a:latin typeface="Times New Roman"/>
                <a:ea typeface="Times New Roman"/>
                <a:cs typeface="Times New Roman"/>
                <a:sym typeface="Times New Roman"/>
              </a:rPr>
              <a:t>Requires great care; when overloading is misused, program difficult to understand</a:t>
            </a:r>
            <a:endParaRPr sz="3600">
              <a:latin typeface="Times New Roman"/>
              <a:ea typeface="Times New Roman"/>
              <a:cs typeface="Times New Roman"/>
              <a:sym typeface="Times New Roman"/>
            </a:endParaRPr>
          </a:p>
        </p:txBody>
      </p:sp>
      <p:sp>
        <p:nvSpPr>
          <p:cNvPr id="329" name="Google Shape;329;p42"/>
          <p:cNvSpPr/>
          <p:nvPr/>
        </p:nvSpPr>
        <p:spPr>
          <a:xfrm flipH="1" rot="10800000">
            <a:off x="0" y="536468"/>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42"/>
          <p:cNvSpPr/>
          <p:nvPr/>
        </p:nvSpPr>
        <p:spPr>
          <a:xfrm>
            <a:off x="-1" y="70107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331" name="Google Shape;331;p42"/>
          <p:cNvPicPr preferRelativeResize="0"/>
          <p:nvPr/>
        </p:nvPicPr>
        <p:blipFill rotWithShape="1">
          <a:blip r:embed="rId3">
            <a:alphaModFix/>
          </a:blip>
          <a:srcRect b="0" l="0" r="0" t="0"/>
          <a:stretch/>
        </p:blipFill>
        <p:spPr>
          <a:xfrm>
            <a:off x="4940726" y="535414"/>
            <a:ext cx="1226872" cy="53675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838200" y="816209"/>
            <a:ext cx="10515600" cy="87447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imes New Roman"/>
              <a:buNone/>
            </a:pPr>
            <a:r>
              <a:rPr lang="en-US" sz="4800">
                <a:latin typeface="Times New Roman"/>
                <a:ea typeface="Times New Roman"/>
                <a:cs typeface="Times New Roman"/>
                <a:sym typeface="Times New Roman"/>
              </a:rPr>
              <a:t>Operator Overloading</a:t>
            </a:r>
            <a:endParaRPr/>
          </a:p>
        </p:txBody>
      </p:sp>
      <p:sp>
        <p:nvSpPr>
          <p:cNvPr id="337" name="Google Shape;337;p43"/>
          <p:cNvSpPr txBox="1"/>
          <p:nvPr>
            <p:ph idx="1" type="body"/>
          </p:nvPr>
        </p:nvSpPr>
        <p:spPr>
          <a:xfrm>
            <a:off x="152400" y="1600200"/>
            <a:ext cx="11507734" cy="5943600"/>
          </a:xfrm>
          <a:prstGeom prst="rect">
            <a:avLst/>
          </a:prstGeom>
          <a:noFill/>
          <a:ln>
            <a:noFill/>
          </a:ln>
        </p:spPr>
        <p:txBody>
          <a:bodyPr anchorCtr="0" anchor="t" bIns="45700" lIns="91425" spcFirstLastPara="1" rIns="91425" wrap="square" tIns="45700">
            <a:normAutofit/>
          </a:bodyPr>
          <a:lstStyle/>
          <a:p>
            <a:pPr indent="-419100" lvl="1" marL="876300" rtl="0" algn="l">
              <a:lnSpc>
                <a:spcPct val="90000"/>
              </a:lnSpc>
              <a:spcBef>
                <a:spcPts val="0"/>
              </a:spcBef>
              <a:spcAft>
                <a:spcPts val="0"/>
              </a:spcAft>
              <a:buClr>
                <a:schemeClr val="dk1"/>
              </a:buClr>
              <a:buSzPts val="3400"/>
              <a:buChar char="•"/>
            </a:pPr>
            <a:r>
              <a:rPr lang="en-US" sz="3400">
                <a:latin typeface="Times New Roman"/>
                <a:ea typeface="Times New Roman"/>
                <a:cs typeface="Times New Roman"/>
                <a:sym typeface="Times New Roman"/>
              </a:rPr>
              <a:t>Examples of already overloaded operators</a:t>
            </a:r>
            <a:endParaRPr/>
          </a:p>
          <a:p>
            <a:pPr indent="-381000" lvl="2" marL="1295400" rtl="0" algn="l">
              <a:lnSpc>
                <a:spcPct val="90000"/>
              </a:lnSpc>
              <a:spcBef>
                <a:spcPts val="500"/>
              </a:spcBef>
              <a:spcAft>
                <a:spcPts val="0"/>
              </a:spcAft>
              <a:buClr>
                <a:schemeClr val="dk1"/>
              </a:buClr>
              <a:buSzPts val="3400"/>
              <a:buChar char="•"/>
            </a:pPr>
            <a:r>
              <a:rPr lang="en-US" sz="3400">
                <a:latin typeface="Times New Roman"/>
                <a:ea typeface="Times New Roman"/>
                <a:cs typeface="Times New Roman"/>
                <a:sym typeface="Times New Roman"/>
              </a:rPr>
              <a:t>Operator </a:t>
            </a:r>
            <a:r>
              <a:rPr b="1" lang="en-US" sz="3400">
                <a:latin typeface="Times New Roman"/>
                <a:ea typeface="Times New Roman"/>
                <a:cs typeface="Times New Roman"/>
                <a:sym typeface="Times New Roman"/>
              </a:rPr>
              <a:t>&lt;&lt;</a:t>
            </a:r>
            <a:r>
              <a:rPr lang="en-US" sz="3400">
                <a:latin typeface="Times New Roman"/>
                <a:ea typeface="Times New Roman"/>
                <a:cs typeface="Times New Roman"/>
                <a:sym typeface="Times New Roman"/>
              </a:rPr>
              <a:t> is both the stream-insertion operator and the bitwise left-shift operator</a:t>
            </a:r>
            <a:endParaRPr/>
          </a:p>
          <a:p>
            <a:pPr indent="-381000" lvl="2" marL="1295400" rtl="0" algn="l">
              <a:lnSpc>
                <a:spcPct val="90000"/>
              </a:lnSpc>
              <a:spcBef>
                <a:spcPts val="500"/>
              </a:spcBef>
              <a:spcAft>
                <a:spcPts val="0"/>
              </a:spcAft>
              <a:buClr>
                <a:schemeClr val="dk1"/>
              </a:buClr>
              <a:buSzPts val="3400"/>
              <a:buChar char="•"/>
            </a:pPr>
            <a:r>
              <a:rPr b="1" lang="en-US" sz="3400">
                <a:latin typeface="Times New Roman"/>
                <a:ea typeface="Times New Roman"/>
                <a:cs typeface="Times New Roman"/>
                <a:sym typeface="Times New Roman"/>
              </a:rPr>
              <a:t>+</a:t>
            </a:r>
            <a:r>
              <a:rPr lang="en-US" sz="3400">
                <a:latin typeface="Times New Roman"/>
                <a:ea typeface="Times New Roman"/>
                <a:cs typeface="Times New Roman"/>
                <a:sym typeface="Times New Roman"/>
              </a:rPr>
              <a:t> and </a:t>
            </a:r>
            <a:r>
              <a:rPr b="1" lang="en-US" sz="3400">
                <a:latin typeface="Times New Roman"/>
                <a:ea typeface="Times New Roman"/>
                <a:cs typeface="Times New Roman"/>
                <a:sym typeface="Times New Roman"/>
              </a:rPr>
              <a:t>-</a:t>
            </a:r>
            <a:r>
              <a:rPr lang="en-US" sz="3400">
                <a:latin typeface="Times New Roman"/>
                <a:ea typeface="Times New Roman"/>
                <a:cs typeface="Times New Roman"/>
                <a:sym typeface="Times New Roman"/>
              </a:rPr>
              <a:t>, perform arithmetic on multiple types</a:t>
            </a:r>
            <a:endParaRPr/>
          </a:p>
          <a:p>
            <a:pPr indent="-419100" lvl="1" marL="876300" rtl="0" algn="l">
              <a:lnSpc>
                <a:spcPct val="90000"/>
              </a:lnSpc>
              <a:spcBef>
                <a:spcPts val="500"/>
              </a:spcBef>
              <a:spcAft>
                <a:spcPts val="0"/>
              </a:spcAft>
              <a:buClr>
                <a:schemeClr val="dk1"/>
              </a:buClr>
              <a:buSzPts val="3400"/>
              <a:buChar char="•"/>
            </a:pPr>
            <a:r>
              <a:rPr lang="en-US" sz="3400">
                <a:latin typeface="Times New Roman"/>
                <a:ea typeface="Times New Roman"/>
                <a:cs typeface="Times New Roman"/>
                <a:sym typeface="Times New Roman"/>
              </a:rPr>
              <a:t>Compiler generates the appropriate code based on the manner in which the operator is used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38" name="Google Shape;338;p43"/>
          <p:cNvSpPr/>
          <p:nvPr/>
        </p:nvSpPr>
        <p:spPr>
          <a:xfrm flipH="1" rot="10800000">
            <a:off x="0" y="536468"/>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43"/>
          <p:cNvSpPr/>
          <p:nvPr/>
        </p:nvSpPr>
        <p:spPr>
          <a:xfrm>
            <a:off x="-1" y="70107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340" name="Google Shape;340;p43"/>
          <p:cNvPicPr preferRelativeResize="0"/>
          <p:nvPr/>
        </p:nvPicPr>
        <p:blipFill rotWithShape="1">
          <a:blip r:embed="rId3">
            <a:alphaModFix/>
          </a:blip>
          <a:srcRect b="0" l="0" r="0" t="0"/>
          <a:stretch/>
        </p:blipFill>
        <p:spPr>
          <a:xfrm>
            <a:off x="4940726" y="535414"/>
            <a:ext cx="1226872" cy="5367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46" name="Google Shape;346;p44"/>
          <p:cNvSpPr txBox="1"/>
          <p:nvPr>
            <p:ph idx="1" type="body"/>
          </p:nvPr>
        </p:nvSpPr>
        <p:spPr>
          <a:xfrm>
            <a:off x="838200" y="1752600"/>
            <a:ext cx="10631690" cy="5029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Overloading an operator - Write function definition as normal</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Syntax: </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returnType classname::</a:t>
            </a:r>
            <a:r>
              <a:rPr b="1" lang="en-US">
                <a:latin typeface="Times New Roman"/>
                <a:ea typeface="Times New Roman"/>
                <a:cs typeface="Times New Roman"/>
                <a:sym typeface="Times New Roman"/>
              </a:rPr>
              <a:t>operator op(arguments</a:t>
            </a:r>
            <a:r>
              <a:rPr lang="en-US">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Function body; </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Function name is keyword </a:t>
            </a:r>
            <a:r>
              <a:rPr b="1" lang="en-US">
                <a:latin typeface="Times New Roman"/>
                <a:ea typeface="Times New Roman"/>
                <a:cs typeface="Times New Roman"/>
                <a:sym typeface="Times New Roman"/>
              </a:rPr>
              <a:t>operator</a:t>
            </a:r>
            <a:r>
              <a:rPr lang="en-US">
                <a:latin typeface="Times New Roman"/>
                <a:ea typeface="Times New Roman"/>
                <a:cs typeface="Times New Roman"/>
                <a:sym typeface="Times New Roman"/>
              </a:rPr>
              <a:t> followed by the symbol for the operator being overloaded</a:t>
            </a:r>
            <a:endParaRPr/>
          </a:p>
        </p:txBody>
      </p:sp>
      <p:sp>
        <p:nvSpPr>
          <p:cNvPr id="347" name="Google Shape;347;p44"/>
          <p:cNvSpPr txBox="1"/>
          <p:nvPr>
            <p:ph type="title"/>
          </p:nvPr>
        </p:nvSpPr>
        <p:spPr>
          <a:xfrm>
            <a:off x="689113" y="966962"/>
            <a:ext cx="11455837" cy="4506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4800">
                <a:latin typeface="Times New Roman"/>
                <a:ea typeface="Times New Roman"/>
                <a:cs typeface="Times New Roman"/>
                <a:sym typeface="Times New Roman"/>
              </a:rPr>
              <a:t>General Rules for Operator Overloading</a:t>
            </a:r>
            <a:endParaRPr/>
          </a:p>
        </p:txBody>
      </p:sp>
      <p:sp>
        <p:nvSpPr>
          <p:cNvPr id="348" name="Google Shape;348;p44"/>
          <p:cNvSpPr/>
          <p:nvPr/>
        </p:nvSpPr>
        <p:spPr>
          <a:xfrm flipH="1" rot="10800000">
            <a:off x="0" y="536468"/>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44"/>
          <p:cNvSpPr/>
          <p:nvPr/>
        </p:nvSpPr>
        <p:spPr>
          <a:xfrm>
            <a:off x="-1" y="70107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350" name="Google Shape;350;p44"/>
          <p:cNvPicPr preferRelativeResize="0"/>
          <p:nvPr/>
        </p:nvPicPr>
        <p:blipFill rotWithShape="1">
          <a:blip r:embed="rId3">
            <a:alphaModFix/>
          </a:blip>
          <a:srcRect b="0" l="0" r="0" t="0"/>
          <a:stretch/>
        </p:blipFill>
        <p:spPr>
          <a:xfrm>
            <a:off x="4940726" y="535414"/>
            <a:ext cx="1226872" cy="53675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Using operators</a:t>
            </a:r>
            <a:endParaRPr/>
          </a:p>
          <a:p>
            <a:pPr indent="-228600" lvl="1" marL="685800" rtl="0" algn="l">
              <a:lnSpc>
                <a:spcPct val="90000"/>
              </a:lnSpc>
              <a:spcBef>
                <a:spcPts val="500"/>
              </a:spcBef>
              <a:spcAft>
                <a:spcPts val="0"/>
              </a:spcAft>
              <a:buClr>
                <a:schemeClr val="dk1"/>
              </a:buClr>
              <a:buSzPts val="3200"/>
              <a:buChar char="•"/>
            </a:pPr>
            <a:r>
              <a:rPr lang="en-US" sz="3200">
                <a:latin typeface="Times New Roman"/>
                <a:ea typeface="Times New Roman"/>
                <a:cs typeface="Times New Roman"/>
                <a:sym typeface="Times New Roman"/>
              </a:rPr>
              <a:t>To use an operator on a class object it must be overloaded unless the assignment operator</a:t>
            </a:r>
            <a:r>
              <a:rPr b="1" lang="en-US" sz="3200">
                <a:latin typeface="Times New Roman"/>
                <a:ea typeface="Times New Roman"/>
                <a:cs typeface="Times New Roman"/>
                <a:sym typeface="Times New Roman"/>
              </a:rPr>
              <a:t>(=)</a:t>
            </a:r>
            <a:r>
              <a:rPr lang="en-US" sz="3200">
                <a:latin typeface="Times New Roman"/>
                <a:ea typeface="Times New Roman"/>
                <a:cs typeface="Times New Roman"/>
                <a:sym typeface="Times New Roman"/>
              </a:rPr>
              <a:t>or the address operator</a:t>
            </a:r>
            <a:r>
              <a:rPr b="1" lang="en-US" sz="3200">
                <a:latin typeface="Times New Roman"/>
                <a:ea typeface="Times New Roman"/>
                <a:cs typeface="Times New Roman"/>
                <a:sym typeface="Times New Roman"/>
              </a:rPr>
              <a:t>(&amp;)</a:t>
            </a:r>
            <a:endParaRPr/>
          </a:p>
          <a:p>
            <a:pPr indent="-228600" lvl="2" marL="1143000" rtl="0" algn="l">
              <a:lnSpc>
                <a:spcPct val="90000"/>
              </a:lnSpc>
              <a:spcBef>
                <a:spcPts val="500"/>
              </a:spcBef>
              <a:spcAft>
                <a:spcPts val="0"/>
              </a:spcAft>
              <a:buClr>
                <a:schemeClr val="dk1"/>
              </a:buClr>
              <a:buSzPts val="3200"/>
              <a:buChar char="•"/>
            </a:pPr>
            <a:r>
              <a:rPr lang="en-US" sz="3200">
                <a:latin typeface="Times New Roman"/>
                <a:ea typeface="Times New Roman"/>
                <a:cs typeface="Times New Roman"/>
                <a:sym typeface="Times New Roman"/>
              </a:rPr>
              <a:t>Assignment operator by default performs memberwise assignment </a:t>
            </a:r>
            <a:endParaRPr/>
          </a:p>
          <a:p>
            <a:pPr indent="-228600" lvl="2" marL="1143000" rtl="0" algn="l">
              <a:lnSpc>
                <a:spcPct val="90000"/>
              </a:lnSpc>
              <a:spcBef>
                <a:spcPts val="500"/>
              </a:spcBef>
              <a:spcAft>
                <a:spcPts val="0"/>
              </a:spcAft>
              <a:buClr>
                <a:schemeClr val="dk1"/>
              </a:buClr>
              <a:buSzPts val="3200"/>
              <a:buChar char="•"/>
            </a:pPr>
            <a:r>
              <a:rPr lang="en-US" sz="3200">
                <a:latin typeface="Times New Roman"/>
                <a:ea typeface="Times New Roman"/>
                <a:cs typeface="Times New Roman"/>
                <a:sym typeface="Times New Roman"/>
              </a:rPr>
              <a:t>Address operator (&amp;) by default returns the address of an object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56" name="Google Shape;356;p45"/>
          <p:cNvSpPr txBox="1"/>
          <p:nvPr>
            <p:ph type="title"/>
          </p:nvPr>
        </p:nvSpPr>
        <p:spPr>
          <a:xfrm>
            <a:off x="838200" y="779388"/>
            <a:ext cx="10515600" cy="91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4800">
                <a:latin typeface="Times New Roman"/>
                <a:ea typeface="Times New Roman"/>
                <a:cs typeface="Times New Roman"/>
                <a:sym typeface="Times New Roman"/>
              </a:rPr>
              <a:t>General Rules for Operator Overloading</a:t>
            </a:r>
            <a:endParaRPr/>
          </a:p>
        </p:txBody>
      </p:sp>
      <p:sp>
        <p:nvSpPr>
          <p:cNvPr id="357" name="Google Shape;357;p45"/>
          <p:cNvSpPr/>
          <p:nvPr/>
        </p:nvSpPr>
        <p:spPr>
          <a:xfrm flipH="1" rot="10800000">
            <a:off x="0" y="536468"/>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45"/>
          <p:cNvSpPr/>
          <p:nvPr/>
        </p:nvSpPr>
        <p:spPr>
          <a:xfrm>
            <a:off x="-1" y="70107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359" name="Google Shape;359;p45"/>
          <p:cNvPicPr preferRelativeResize="0"/>
          <p:nvPr/>
        </p:nvPicPr>
        <p:blipFill rotWithShape="1">
          <a:blip r:embed="rId3">
            <a:alphaModFix/>
          </a:blip>
          <a:srcRect b="0" l="0" r="0" t="0"/>
          <a:stretch/>
        </p:blipFill>
        <p:spPr>
          <a:xfrm>
            <a:off x="4940726" y="535414"/>
            <a:ext cx="1226872" cy="53675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br>
              <a:rPr lang="en-US"/>
            </a:br>
            <a:r>
              <a:rPr lang="en-US">
                <a:latin typeface="Times New Roman"/>
                <a:ea typeface="Times New Roman"/>
                <a:cs typeface="Times New Roman"/>
                <a:sym typeface="Times New Roman"/>
              </a:rPr>
              <a:t>Steps</a:t>
            </a:r>
            <a:r>
              <a:rPr lang="en-US"/>
              <a:t> </a:t>
            </a:r>
            <a:endParaRPr/>
          </a:p>
        </p:txBody>
      </p:sp>
      <p:sp>
        <p:nvSpPr>
          <p:cNvPr id="365" name="Google Shape;365;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1. </a:t>
            </a:r>
            <a:r>
              <a:rPr lang="en-US">
                <a:latin typeface="Times New Roman"/>
                <a:ea typeface="Times New Roman"/>
                <a:cs typeface="Times New Roman"/>
                <a:sym typeface="Times New Roman"/>
              </a:rPr>
              <a:t>Create a class that is to be used </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2.Declare the operator function in the public part of the class. It may be either member function or friend function. </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3.Define operator function to implement the operation required </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4.Overloaded can be invoked using the syntax such as:       </a:t>
            </a:r>
            <a:r>
              <a:rPr b="1" lang="en-US">
                <a:latin typeface="Times New Roman"/>
                <a:ea typeface="Times New Roman"/>
                <a:cs typeface="Times New Roman"/>
                <a:sym typeface="Times New Roman"/>
              </a:rPr>
              <a:t>op x;</a:t>
            </a:r>
            <a:r>
              <a:rPr lang="en-US">
                <a:latin typeface="Times New Roman"/>
                <a:ea typeface="Times New Roman"/>
                <a:cs typeface="Times New Roman"/>
                <a:sym typeface="Times New Roman"/>
              </a:rPr>
              <a:t> </a:t>
            </a:r>
            <a:endParaRPr/>
          </a:p>
        </p:txBody>
      </p:sp>
      <p:sp>
        <p:nvSpPr>
          <p:cNvPr id="366" name="Google Shape;366;p46"/>
          <p:cNvSpPr/>
          <p:nvPr/>
        </p:nvSpPr>
        <p:spPr>
          <a:xfrm flipH="1" rot="10800000">
            <a:off x="0" y="536468"/>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46"/>
          <p:cNvSpPr/>
          <p:nvPr/>
        </p:nvSpPr>
        <p:spPr>
          <a:xfrm>
            <a:off x="-1" y="70107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368" name="Google Shape;368;p46"/>
          <p:cNvPicPr preferRelativeResize="0"/>
          <p:nvPr/>
        </p:nvPicPr>
        <p:blipFill rotWithShape="1">
          <a:blip r:embed="rId3">
            <a:alphaModFix/>
          </a:blip>
          <a:srcRect b="0" l="0" r="0" t="0"/>
          <a:stretch/>
        </p:blipFill>
        <p:spPr>
          <a:xfrm>
            <a:off x="4940726" y="535414"/>
            <a:ext cx="1226872" cy="53675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74" name="Google Shape;374;p47"/>
          <p:cNvSpPr txBox="1"/>
          <p:nvPr>
            <p:ph type="title"/>
          </p:nvPr>
        </p:nvSpPr>
        <p:spPr>
          <a:xfrm>
            <a:off x="1981200" y="1533400"/>
            <a:ext cx="8229600" cy="25334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4000">
                <a:latin typeface="Times New Roman"/>
                <a:ea typeface="Times New Roman"/>
                <a:cs typeface="Times New Roman"/>
                <a:sym typeface="Times New Roman"/>
              </a:rPr>
              <a:t>Restrictions on Operator Overloading </a:t>
            </a:r>
            <a:br>
              <a:rPr lang="en-US" sz="4000"/>
            </a:br>
            <a:endParaRPr sz="4000"/>
          </a:p>
        </p:txBody>
      </p:sp>
      <p:sp>
        <p:nvSpPr>
          <p:cNvPr id="375" name="Google Shape;375;p47"/>
          <p:cNvSpPr/>
          <p:nvPr/>
        </p:nvSpPr>
        <p:spPr>
          <a:xfrm>
            <a:off x="1155696" y="2604650"/>
            <a:ext cx="9269896"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Following C++ Operator can’t be overloaded </a:t>
            </a:r>
            <a:endParaRPr/>
          </a:p>
          <a:p>
            <a:pPr indent="-228600" lvl="1"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Class member access operators(. &amp; .*) </a:t>
            </a:r>
            <a:endParaRPr/>
          </a:p>
          <a:p>
            <a:pPr indent="-228600" lvl="1"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Scope Resolution Operator(::) </a:t>
            </a:r>
            <a:endParaRPr/>
          </a:p>
          <a:p>
            <a:pPr indent="-228600" lvl="1"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Sizeof Operator(sizeof()) </a:t>
            </a:r>
            <a:endParaRPr/>
          </a:p>
          <a:p>
            <a:pPr indent="-228600" lvl="1"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Conditional Operator(? :) </a:t>
            </a:r>
            <a:endParaRPr/>
          </a:p>
        </p:txBody>
      </p:sp>
      <p:sp>
        <p:nvSpPr>
          <p:cNvPr id="376" name="Google Shape;376;p47"/>
          <p:cNvSpPr/>
          <p:nvPr/>
        </p:nvSpPr>
        <p:spPr>
          <a:xfrm flipH="1" rot="10800000">
            <a:off x="0" y="536468"/>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47"/>
          <p:cNvSpPr/>
          <p:nvPr/>
        </p:nvSpPr>
        <p:spPr>
          <a:xfrm>
            <a:off x="-1" y="70107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378" name="Google Shape;378;p47"/>
          <p:cNvPicPr preferRelativeResize="0"/>
          <p:nvPr/>
        </p:nvPicPr>
        <p:blipFill rotWithShape="1">
          <a:blip r:embed="rId3">
            <a:alphaModFix/>
          </a:blip>
          <a:srcRect b="0" l="0" r="0" t="0"/>
          <a:stretch/>
        </p:blipFill>
        <p:spPr>
          <a:xfrm>
            <a:off x="5081875" y="557814"/>
            <a:ext cx="1226872" cy="53675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84" name="Google Shape;384;p48"/>
          <p:cNvSpPr txBox="1"/>
          <p:nvPr>
            <p:ph type="title"/>
          </p:nvPr>
        </p:nvSpPr>
        <p:spPr>
          <a:xfrm>
            <a:off x="2337141" y="989447"/>
            <a:ext cx="8229600" cy="7921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4000">
                <a:latin typeface="Times New Roman"/>
                <a:ea typeface="Times New Roman"/>
                <a:cs typeface="Times New Roman"/>
                <a:sym typeface="Times New Roman"/>
              </a:rPr>
              <a:t>Restrictions on Operator Overloading</a:t>
            </a:r>
            <a:endParaRPr/>
          </a:p>
        </p:txBody>
      </p:sp>
      <p:sp>
        <p:nvSpPr>
          <p:cNvPr id="385" name="Google Shape;385;p48"/>
          <p:cNvSpPr txBox="1"/>
          <p:nvPr>
            <p:ph idx="1" type="body"/>
          </p:nvPr>
        </p:nvSpPr>
        <p:spPr>
          <a:xfrm>
            <a:off x="1152939" y="1676400"/>
            <a:ext cx="10046927"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Overloading restrictions</a:t>
            </a:r>
            <a:endParaRPr/>
          </a:p>
          <a:p>
            <a:pPr indent="-228600" lvl="1" marL="685800" rtl="0" algn="l">
              <a:lnSpc>
                <a:spcPct val="90000"/>
              </a:lnSpc>
              <a:spcBef>
                <a:spcPts val="500"/>
              </a:spcBef>
              <a:spcAft>
                <a:spcPts val="0"/>
              </a:spcAft>
              <a:buClr>
                <a:schemeClr val="dk1"/>
              </a:buClr>
              <a:buSzPts val="3200"/>
              <a:buChar char="•"/>
            </a:pPr>
            <a:r>
              <a:rPr lang="en-US" sz="3200">
                <a:latin typeface="Times New Roman"/>
                <a:ea typeface="Times New Roman"/>
                <a:cs typeface="Times New Roman"/>
                <a:sym typeface="Times New Roman"/>
              </a:rPr>
              <a:t>Precedence ,associativity, arity (number of operands) of an operator cannot be changed</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No new operators can be created</a:t>
            </a:r>
            <a:endParaRPr/>
          </a:p>
          <a:p>
            <a:pPr indent="-228600" lvl="1" marL="685800" rtl="0" algn="l">
              <a:lnSpc>
                <a:spcPct val="90000"/>
              </a:lnSpc>
              <a:spcBef>
                <a:spcPts val="500"/>
              </a:spcBef>
              <a:spcAft>
                <a:spcPts val="0"/>
              </a:spcAft>
              <a:buClr>
                <a:schemeClr val="dk1"/>
              </a:buClr>
              <a:buSzPts val="3200"/>
              <a:buChar char="•"/>
            </a:pPr>
            <a:r>
              <a:rPr lang="en-US" sz="3200">
                <a:latin typeface="Times New Roman"/>
                <a:ea typeface="Times New Roman"/>
                <a:cs typeface="Times New Roman"/>
                <a:sym typeface="Times New Roman"/>
              </a:rPr>
              <a:t>Use only existing operators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No overloading operators for built-in types</a:t>
            </a:r>
            <a:endParaRPr/>
          </a:p>
          <a:p>
            <a:pPr indent="-228600" lvl="1" marL="685800" rtl="0" algn="l">
              <a:lnSpc>
                <a:spcPct val="90000"/>
              </a:lnSpc>
              <a:spcBef>
                <a:spcPts val="500"/>
              </a:spcBef>
              <a:spcAft>
                <a:spcPts val="0"/>
              </a:spcAft>
              <a:buClr>
                <a:schemeClr val="dk1"/>
              </a:buClr>
              <a:buSzPts val="3200"/>
              <a:buChar char="•"/>
            </a:pPr>
            <a:r>
              <a:rPr lang="en-US" sz="3200">
                <a:latin typeface="Times New Roman"/>
                <a:ea typeface="Times New Roman"/>
                <a:cs typeface="Times New Roman"/>
                <a:sym typeface="Times New Roman"/>
              </a:rPr>
              <a:t>Cannot change how two integers are added</a:t>
            </a:r>
            <a:endParaRPr/>
          </a:p>
        </p:txBody>
      </p:sp>
      <p:sp>
        <p:nvSpPr>
          <p:cNvPr id="386" name="Google Shape;386;p48"/>
          <p:cNvSpPr/>
          <p:nvPr/>
        </p:nvSpPr>
        <p:spPr>
          <a:xfrm flipH="1" rot="10800000">
            <a:off x="0" y="53109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48"/>
          <p:cNvSpPr/>
          <p:nvPr/>
        </p:nvSpPr>
        <p:spPr>
          <a:xfrm>
            <a:off x="-1" y="69569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388" name="Google Shape;388;p48"/>
          <p:cNvPicPr preferRelativeResize="0"/>
          <p:nvPr/>
        </p:nvPicPr>
        <p:blipFill rotWithShape="1">
          <a:blip r:embed="rId3">
            <a:alphaModFix/>
          </a:blip>
          <a:srcRect b="0" l="0" r="0" t="0"/>
          <a:stretch/>
        </p:blipFill>
        <p:spPr>
          <a:xfrm>
            <a:off x="4940726" y="530043"/>
            <a:ext cx="1226872" cy="53675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aphicFrame>
        <p:nvGraphicFramePr>
          <p:cNvPr id="393" name="Google Shape;393;p49"/>
          <p:cNvGraphicFramePr/>
          <p:nvPr/>
        </p:nvGraphicFramePr>
        <p:xfrm>
          <a:off x="1801504" y="1241947"/>
          <a:ext cx="3000000" cy="3000000"/>
        </p:xfrm>
        <a:graphic>
          <a:graphicData uri="http://schemas.openxmlformats.org/drawingml/2006/table">
            <a:tbl>
              <a:tblPr>
                <a:noFill/>
                <a:tableStyleId>{49C697AC-AF2B-491F-842A-F8DC8AA50182}</a:tableStyleId>
              </a:tblPr>
              <a:tblGrid>
                <a:gridCol w="1272100"/>
                <a:gridCol w="1272100"/>
                <a:gridCol w="1272100"/>
                <a:gridCol w="1272100"/>
                <a:gridCol w="1272100"/>
                <a:gridCol w="1272100"/>
              </a:tblGrid>
              <a:tr h="378250">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&amp;</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&lt;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&lt;=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&lt;&lt;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&gt;&gt;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&amp;&amp;</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&amp;=</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&lt;&lt;=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&gt;&gt;=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new</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new []</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delete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delete []</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graphicFrame>
        <p:nvGraphicFramePr>
          <p:cNvPr id="394" name="Google Shape;394;p49"/>
          <p:cNvGraphicFramePr/>
          <p:nvPr/>
        </p:nvGraphicFramePr>
        <p:xfrm>
          <a:off x="1655905" y="5058274"/>
          <a:ext cx="3000000" cy="3000000"/>
        </p:xfrm>
        <a:graphic>
          <a:graphicData uri="http://schemas.openxmlformats.org/drawingml/2006/table">
            <a:tbl>
              <a:tblPr>
                <a:noFill/>
                <a:tableStyleId>{49C697AC-AF2B-491F-842A-F8DC8AA50182}</a:tableStyleId>
              </a:tblPr>
              <a:tblGrid>
                <a:gridCol w="1249575"/>
                <a:gridCol w="2127675"/>
                <a:gridCol w="2127675"/>
                <a:gridCol w="2127675"/>
              </a:tblGrid>
              <a:tr h="557775">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395" name="Google Shape;395;p49"/>
          <p:cNvSpPr txBox="1"/>
          <p:nvPr>
            <p:ph type="title"/>
          </p:nvPr>
        </p:nvSpPr>
        <p:spPr>
          <a:xfrm>
            <a:off x="838200" y="712435"/>
            <a:ext cx="10515600" cy="63094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Overloadable Operators</a:t>
            </a:r>
            <a:endParaRPr/>
          </a:p>
          <a:p>
            <a:pPr indent="0" lvl="0" marL="0" marR="0" rtl="0" algn="just">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396" name="Google Shape;396;p49"/>
          <p:cNvSpPr txBox="1"/>
          <p:nvPr/>
        </p:nvSpPr>
        <p:spPr>
          <a:xfrm>
            <a:off x="940904" y="3247647"/>
            <a:ext cx="820309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                                 Non-overloadable Operators</a:t>
            </a:r>
            <a:endParaRPr/>
          </a:p>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49"/>
          <p:cNvSpPr/>
          <p:nvPr/>
        </p:nvSpPr>
        <p:spPr>
          <a:xfrm flipH="1" rot="10800000">
            <a:off x="96146" y="68255"/>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49"/>
          <p:cNvSpPr/>
          <p:nvPr/>
        </p:nvSpPr>
        <p:spPr>
          <a:xfrm>
            <a:off x="96145" y="232857"/>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399" name="Google Shape;399;p49"/>
          <p:cNvPicPr preferRelativeResize="0"/>
          <p:nvPr/>
        </p:nvPicPr>
        <p:blipFill rotWithShape="1">
          <a:blip r:embed="rId3">
            <a:alphaModFix/>
          </a:blip>
          <a:srcRect b="0" l="0" r="0" t="0"/>
          <a:stretch/>
        </p:blipFill>
        <p:spPr>
          <a:xfrm>
            <a:off x="5036872" y="67201"/>
            <a:ext cx="1226872" cy="53675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Approaches</a:t>
            </a:r>
            <a:endParaRPr b="1">
              <a:latin typeface="Times New Roman"/>
              <a:ea typeface="Times New Roman"/>
              <a:cs typeface="Times New Roman"/>
              <a:sym typeface="Times New Roman"/>
            </a:endParaRPr>
          </a:p>
        </p:txBody>
      </p:sp>
      <p:sp>
        <p:nvSpPr>
          <p:cNvPr id="405" name="Google Shape;405;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latin typeface="Times New Roman"/>
                <a:ea typeface="Times New Roman"/>
                <a:cs typeface="Times New Roman"/>
                <a:sym typeface="Times New Roman"/>
              </a:rPr>
              <a:t>Operator Overloading can be done by using </a:t>
            </a:r>
            <a:r>
              <a:rPr b="1" i="0" lang="en-US">
                <a:latin typeface="Times New Roman"/>
                <a:ea typeface="Times New Roman"/>
                <a:cs typeface="Times New Roman"/>
                <a:sym typeface="Times New Roman"/>
              </a:rPr>
              <a:t>three approaches</a:t>
            </a:r>
            <a:r>
              <a:rPr b="0" i="0" lang="en-US">
                <a:latin typeface="Times New Roman"/>
                <a:ea typeface="Times New Roman"/>
                <a:cs typeface="Times New Roman"/>
                <a:sym typeface="Times New Roman"/>
              </a:rPr>
              <a:t>, they are</a:t>
            </a:r>
            <a:endParaRPr/>
          </a:p>
          <a:p>
            <a:pPr indent="0" lvl="0" marL="0" rtl="0" algn="l">
              <a:lnSpc>
                <a:spcPct val="90000"/>
              </a:lnSpc>
              <a:spcBef>
                <a:spcPts val="1000"/>
              </a:spcBef>
              <a:spcAft>
                <a:spcPts val="0"/>
              </a:spcAft>
              <a:buClr>
                <a:schemeClr val="dk1"/>
              </a:buClr>
              <a:buSzPts val="2800"/>
              <a:buNone/>
            </a:pPr>
            <a:r>
              <a:t/>
            </a:r>
            <a:endParaRPr b="0" i="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US">
                <a:latin typeface="Times New Roman"/>
                <a:ea typeface="Times New Roman"/>
                <a:cs typeface="Times New Roman"/>
                <a:sym typeface="Times New Roman"/>
              </a:rPr>
              <a:t>Overloading unary operator.</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US">
                <a:latin typeface="Times New Roman"/>
                <a:ea typeface="Times New Roman"/>
                <a:cs typeface="Times New Roman"/>
                <a:sym typeface="Times New Roman"/>
              </a:rPr>
              <a:t>Overloading binary operator.</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US">
                <a:latin typeface="Times New Roman"/>
                <a:ea typeface="Times New Roman"/>
                <a:cs typeface="Times New Roman"/>
                <a:sym typeface="Times New Roman"/>
              </a:rPr>
              <a:t>Overloading binary operator using a friend function.</a:t>
            </a:r>
            <a:endParaRPr/>
          </a:p>
          <a:p>
            <a:pPr indent="0" lvl="0" marL="0" rtl="0" algn="l">
              <a:lnSpc>
                <a:spcPct val="90000"/>
              </a:lnSpc>
              <a:spcBef>
                <a:spcPts val="1000"/>
              </a:spcBef>
              <a:spcAft>
                <a:spcPts val="0"/>
              </a:spcAft>
              <a:buClr>
                <a:schemeClr val="dk1"/>
              </a:buClr>
              <a:buSzPts val="2800"/>
              <a:buNone/>
            </a:pPr>
            <a:r>
              <a:t/>
            </a:r>
            <a:endParaRPr/>
          </a:p>
        </p:txBody>
      </p:sp>
      <p:sp>
        <p:nvSpPr>
          <p:cNvPr id="406" name="Google Shape;406;p50"/>
          <p:cNvSpPr/>
          <p:nvPr/>
        </p:nvSpPr>
        <p:spPr>
          <a:xfrm flipH="1" rot="10800000">
            <a:off x="0" y="10074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p50"/>
          <p:cNvSpPr/>
          <p:nvPr/>
        </p:nvSpPr>
        <p:spPr>
          <a:xfrm>
            <a:off x="-1" y="26534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408" name="Google Shape;408;p50"/>
          <p:cNvPicPr preferRelativeResize="0"/>
          <p:nvPr/>
        </p:nvPicPr>
        <p:blipFill rotWithShape="1">
          <a:blip r:embed="rId3">
            <a:alphaModFix/>
          </a:blip>
          <a:srcRect b="0" l="0" r="0" t="0"/>
          <a:stretch/>
        </p:blipFill>
        <p:spPr>
          <a:xfrm>
            <a:off x="4940726" y="99693"/>
            <a:ext cx="1226872" cy="53675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00"/>
              </a:buClr>
              <a:buSzPts val="3600"/>
              <a:buFont typeface="Times New Roman"/>
              <a:buNone/>
            </a:pPr>
            <a:r>
              <a:rPr i="0" lang="en-US" sz="3600">
                <a:solidFill>
                  <a:srgbClr val="000000"/>
                </a:solidFill>
                <a:latin typeface="Times New Roman"/>
                <a:ea typeface="Times New Roman"/>
                <a:cs typeface="Times New Roman"/>
                <a:sym typeface="Times New Roman"/>
              </a:rPr>
              <a:t>Overloading the assignment operator</a:t>
            </a:r>
            <a:br>
              <a:rPr i="0" lang="en-US" sz="3600">
                <a:solidFill>
                  <a:srgbClr val="000000"/>
                </a:solidFill>
                <a:latin typeface="verdana"/>
                <a:ea typeface="verdana"/>
                <a:cs typeface="verdana"/>
                <a:sym typeface="verdana"/>
              </a:rPr>
            </a:br>
            <a:endParaRPr sz="3600"/>
          </a:p>
        </p:txBody>
      </p:sp>
      <p:sp>
        <p:nvSpPr>
          <p:cNvPr id="414" name="Google Shape;414;p51"/>
          <p:cNvSpPr txBox="1"/>
          <p:nvPr>
            <p:ph idx="1" type="body"/>
          </p:nvPr>
        </p:nvSpPr>
        <p:spPr>
          <a:xfrm>
            <a:off x="838200" y="1626282"/>
            <a:ext cx="10871030" cy="455068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00000"/>
              </a:buClr>
              <a:buSzPct val="100000"/>
              <a:buChar char="•"/>
            </a:pPr>
            <a:r>
              <a:rPr b="1" i="0" lang="en-US" sz="2000">
                <a:solidFill>
                  <a:srgbClr val="000000"/>
                </a:solidFill>
                <a:latin typeface="Times New Roman"/>
                <a:ea typeface="Times New Roman"/>
                <a:cs typeface="Times New Roman"/>
                <a:sym typeface="Times New Roman"/>
              </a:rPr>
              <a:t>The assignment operator (operator=) is used to copy values from one object to another </a:t>
            </a:r>
            <a:r>
              <a:rPr b="1" i="1" lang="en-US" sz="2000">
                <a:solidFill>
                  <a:srgbClr val="000000"/>
                </a:solidFill>
                <a:latin typeface="Times New Roman"/>
                <a:ea typeface="Times New Roman"/>
                <a:cs typeface="Times New Roman"/>
                <a:sym typeface="Times New Roman"/>
              </a:rPr>
              <a:t>already existing object</a:t>
            </a:r>
            <a:r>
              <a:rPr b="1" i="0" lang="en-US" sz="2000">
                <a:solidFill>
                  <a:srgbClr val="000000"/>
                </a:solidFill>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rgbClr val="000000"/>
              </a:buClr>
              <a:buSzPct val="100000"/>
              <a:buNone/>
            </a:pPr>
            <a:r>
              <a:rPr b="1" i="0" lang="en-US" sz="2000">
                <a:solidFill>
                  <a:srgbClr val="000000"/>
                </a:solidFill>
                <a:latin typeface="Times New Roman"/>
                <a:ea typeface="Times New Roman"/>
                <a:cs typeface="Times New Roman"/>
                <a:sym typeface="Times New Roman"/>
              </a:rPr>
              <a:t>Assignment vs Copy constructor</a:t>
            </a:r>
            <a:endParaRPr/>
          </a:p>
          <a:p>
            <a:pPr indent="-228600" lvl="0" marL="228600" rtl="0" algn="l">
              <a:lnSpc>
                <a:spcPct val="90000"/>
              </a:lnSpc>
              <a:spcBef>
                <a:spcPts val="1000"/>
              </a:spcBef>
              <a:spcAft>
                <a:spcPts val="0"/>
              </a:spcAft>
              <a:buClr>
                <a:schemeClr val="dk1"/>
              </a:buClr>
              <a:buSzPct val="100000"/>
              <a:buChar char="•"/>
            </a:pPr>
            <a:r>
              <a:rPr b="1" lang="en-US" sz="2000">
                <a:latin typeface="Times New Roman"/>
                <a:ea typeface="Times New Roman"/>
                <a:cs typeface="Times New Roman"/>
                <a:sym typeface="Times New Roman"/>
              </a:rPr>
              <a:t>The purpose of the copy constructor and the assignment operator are almost equivalent -- both copy one object to another.</a:t>
            </a:r>
            <a:endParaRPr/>
          </a:p>
          <a:p>
            <a:pPr indent="-228600" lvl="0" marL="228600" rtl="0" algn="l">
              <a:lnSpc>
                <a:spcPct val="90000"/>
              </a:lnSpc>
              <a:spcBef>
                <a:spcPts val="1000"/>
              </a:spcBef>
              <a:spcAft>
                <a:spcPts val="0"/>
              </a:spcAft>
              <a:buClr>
                <a:schemeClr val="dk1"/>
              </a:buClr>
              <a:buSzPct val="100000"/>
              <a:buChar char="•"/>
            </a:pPr>
            <a:r>
              <a:rPr b="1" lang="en-US" sz="2000">
                <a:latin typeface="Times New Roman"/>
                <a:ea typeface="Times New Roman"/>
                <a:cs typeface="Times New Roman"/>
                <a:sym typeface="Times New Roman"/>
              </a:rPr>
              <a:t> However, the copy constructor initializes new objects, whereas the assignment operator replaces the contents of existing objects.</a:t>
            </a:r>
            <a:endParaRPr/>
          </a:p>
          <a:p>
            <a:pPr indent="-111125" lvl="0" marL="228600" rtl="0" algn="l">
              <a:lnSpc>
                <a:spcPct val="90000"/>
              </a:lnSpc>
              <a:spcBef>
                <a:spcPts val="1000"/>
              </a:spcBef>
              <a:spcAft>
                <a:spcPts val="0"/>
              </a:spcAft>
              <a:buClr>
                <a:schemeClr val="dk1"/>
              </a:buClr>
              <a:buSzPct val="100000"/>
              <a:buNone/>
            </a:pPr>
            <a:r>
              <a:t/>
            </a:r>
            <a:endParaRPr b="1"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b="1" lang="en-US" sz="2000">
                <a:latin typeface="Times New Roman"/>
                <a:ea typeface="Times New Roman"/>
                <a:cs typeface="Times New Roman"/>
                <a:sym typeface="Times New Roman"/>
              </a:rPr>
              <a:t>The difference between the copy constructor and the assignment operator causes a lot of confusion for new programmers, but it’s really not all that difficult. Summarizing:</a:t>
            </a:r>
            <a:endParaRPr/>
          </a:p>
          <a:p>
            <a:pPr indent="-111125" lvl="0" marL="228600" rtl="0" algn="l">
              <a:lnSpc>
                <a:spcPct val="90000"/>
              </a:lnSpc>
              <a:spcBef>
                <a:spcPts val="1000"/>
              </a:spcBef>
              <a:spcAft>
                <a:spcPts val="0"/>
              </a:spcAft>
              <a:buClr>
                <a:schemeClr val="dk1"/>
              </a:buClr>
              <a:buSzPct val="100000"/>
              <a:buNone/>
            </a:pPr>
            <a:r>
              <a:t/>
            </a:r>
            <a:endParaRPr b="1"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b="1" lang="en-US" sz="2000">
                <a:latin typeface="Times New Roman"/>
                <a:ea typeface="Times New Roman"/>
                <a:cs typeface="Times New Roman"/>
                <a:sym typeface="Times New Roman"/>
              </a:rPr>
              <a:t>If a new object has to be created before the copying can occur, the copy constructor is used (note: this includes passing or returning objects by value).</a:t>
            </a:r>
            <a:endParaRPr/>
          </a:p>
          <a:p>
            <a:pPr indent="-228600" lvl="0" marL="228600" rtl="0" algn="l">
              <a:lnSpc>
                <a:spcPct val="90000"/>
              </a:lnSpc>
              <a:spcBef>
                <a:spcPts val="1000"/>
              </a:spcBef>
              <a:spcAft>
                <a:spcPts val="0"/>
              </a:spcAft>
              <a:buClr>
                <a:schemeClr val="dk1"/>
              </a:buClr>
              <a:buSzPct val="100000"/>
              <a:buChar char="•"/>
            </a:pPr>
            <a:r>
              <a:rPr b="1" lang="en-US" sz="2000">
                <a:latin typeface="Times New Roman"/>
                <a:ea typeface="Times New Roman"/>
                <a:cs typeface="Times New Roman"/>
                <a:sym typeface="Times New Roman"/>
              </a:rPr>
              <a:t>If a new object does not have to be created before the copying can occur, the assignment operator is used.</a:t>
            </a:r>
            <a:br>
              <a:rPr b="1" lang="en-US" sz="2000">
                <a:latin typeface="Times New Roman"/>
                <a:ea typeface="Times New Roman"/>
                <a:cs typeface="Times New Roman"/>
                <a:sym typeface="Times New Roman"/>
              </a:rPr>
            </a:br>
            <a:endParaRPr b="1" sz="2000">
              <a:latin typeface="Times New Roman"/>
              <a:ea typeface="Times New Roman"/>
              <a:cs typeface="Times New Roman"/>
              <a:sym typeface="Times New Roman"/>
            </a:endParaRPr>
          </a:p>
        </p:txBody>
      </p:sp>
      <p:sp>
        <p:nvSpPr>
          <p:cNvPr id="415" name="Google Shape;415;p51"/>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p51"/>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417" name="Google Shape;417;p51"/>
          <p:cNvPicPr preferRelativeResize="0"/>
          <p:nvPr/>
        </p:nvPicPr>
        <p:blipFill rotWithShape="1">
          <a:blip r:embed="rId3">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1981200" y="1524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sz="2800"/>
            </a:br>
            <a:br>
              <a:rPr b="1" lang="en-US" sz="2800"/>
            </a:br>
            <a:r>
              <a:rPr b="1" lang="en-US" sz="2800"/>
              <a:t>CONSTRUCTORS</a:t>
            </a:r>
            <a:endParaRPr/>
          </a:p>
        </p:txBody>
      </p:sp>
      <p:sp>
        <p:nvSpPr>
          <p:cNvPr id="118" name="Google Shape;118;p16"/>
          <p:cNvSpPr txBox="1"/>
          <p:nvPr>
            <p:ph idx="1" type="body"/>
          </p:nvPr>
        </p:nvSpPr>
        <p:spPr>
          <a:xfrm>
            <a:off x="1981200" y="1143000"/>
            <a:ext cx="8229600" cy="5181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It is very common for some part of an object to require initialization before it can be used.</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Suppose you are working on 100's of objects and the default value of a particular data member is needed to be zero.</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Initializing all objects manually will be very tedious job.</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Instead, you can define a constructor function which initializes that data member to zero. Then all you have to do is declare object and constructor will initialize object automatically</a:t>
            </a:r>
            <a:endParaRPr/>
          </a:p>
        </p:txBody>
      </p:sp>
      <p:pic>
        <p:nvPicPr>
          <p:cNvPr id="119" name="Google Shape;119;p16"/>
          <p:cNvPicPr preferRelativeResize="0"/>
          <p:nvPr/>
        </p:nvPicPr>
        <p:blipFill rotWithShape="1">
          <a:blip r:embed="rId3">
            <a:alphaModFix/>
          </a:blip>
          <a:srcRect b="0" l="0" r="0" t="0"/>
          <a:stretch/>
        </p:blipFill>
        <p:spPr>
          <a:xfrm>
            <a:off x="1359027" y="-76200"/>
            <a:ext cx="9620250" cy="771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2"/>
          <p:cNvSpPr txBox="1"/>
          <p:nvPr>
            <p:ph idx="1" type="body"/>
          </p:nvPr>
        </p:nvSpPr>
        <p:spPr>
          <a:xfrm>
            <a:off x="558460" y="341818"/>
            <a:ext cx="10297739" cy="6649270"/>
          </a:xfrm>
          <a:prstGeom prst="rect">
            <a:avLst/>
          </a:prstGeom>
          <a:solidFill>
            <a:schemeClr val="lt1"/>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rgbClr val="880000"/>
              </a:buClr>
              <a:buSzPts val="1600"/>
              <a:buFont typeface="Arial"/>
              <a:buNone/>
            </a:pPr>
            <a:r>
              <a:rPr b="1" i="0" lang="en-US" sz="1600" u="none" cap="none" strike="noStrike">
                <a:solidFill>
                  <a:srgbClr val="880000"/>
                </a:solidFill>
                <a:latin typeface="Times New Roman"/>
                <a:ea typeface="Times New Roman"/>
                <a:cs typeface="Times New Roman"/>
                <a:sym typeface="Times New Roman"/>
              </a:rPr>
              <a:t>#include</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8800"/>
                </a:solidFill>
                <a:latin typeface="Times New Roman"/>
                <a:ea typeface="Times New Roman"/>
                <a:cs typeface="Times New Roman"/>
                <a:sym typeface="Times New Roman"/>
              </a:rPr>
              <a:t>&lt;iostream&gt;</a:t>
            </a:r>
            <a:endParaRPr/>
          </a:p>
          <a:p>
            <a:pPr indent="0" lvl="0" marL="0" marR="0" rtl="0" algn="l">
              <a:lnSpc>
                <a:spcPct val="100000"/>
              </a:lnSpc>
              <a:spcBef>
                <a:spcPts val="0"/>
              </a:spcBef>
              <a:spcAft>
                <a:spcPts val="0"/>
              </a:spcAft>
              <a:buClr>
                <a:srgbClr val="000088"/>
              </a:buClr>
              <a:buSzPts val="1600"/>
              <a:buFont typeface="Arial"/>
              <a:buNone/>
            </a:pPr>
            <a:r>
              <a:rPr b="1" i="0" lang="en-US" sz="1600" u="none" cap="none" strike="noStrike">
                <a:solidFill>
                  <a:srgbClr val="000088"/>
                </a:solidFill>
                <a:latin typeface="Times New Roman"/>
                <a:ea typeface="Times New Roman"/>
                <a:cs typeface="Times New Roman"/>
                <a:sym typeface="Times New Roman"/>
              </a:rPr>
              <a:t>using</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88"/>
                </a:solidFill>
                <a:latin typeface="Times New Roman"/>
                <a:ea typeface="Times New Roman"/>
                <a:cs typeface="Times New Roman"/>
                <a:sym typeface="Times New Roman"/>
              </a:rPr>
              <a:t>namespace</a:t>
            </a:r>
            <a:r>
              <a:rPr b="1" i="0" lang="en-US" sz="1600" u="none" cap="none" strike="noStrike">
                <a:solidFill>
                  <a:srgbClr val="000000"/>
                </a:solidFill>
                <a:latin typeface="Times New Roman"/>
                <a:ea typeface="Times New Roman"/>
                <a:cs typeface="Times New Roman"/>
                <a:sym typeface="Times New Roman"/>
              </a:rPr>
              <a:t> std</a:t>
            </a:r>
            <a:r>
              <a:rPr b="1" i="0" lang="en-US" sz="1600" u="none" cap="none" strike="noStrike">
                <a:solidFill>
                  <a:srgbClr val="6666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a:t>
            </a:r>
            <a:r>
              <a:rPr b="1" i="0" lang="en-US" sz="1600" u="none" cap="none" strike="noStrike">
                <a:solidFill>
                  <a:srgbClr val="000088"/>
                </a:solidFill>
                <a:latin typeface="Times New Roman"/>
                <a:ea typeface="Times New Roman"/>
                <a:cs typeface="Times New Roman"/>
                <a:sym typeface="Times New Roman"/>
              </a:rPr>
              <a:t>lass</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0066"/>
                </a:solidFill>
                <a:latin typeface="Times New Roman"/>
                <a:ea typeface="Times New Roman"/>
                <a:cs typeface="Times New Roman"/>
                <a:sym typeface="Times New Roman"/>
              </a:rPr>
              <a:t>Distance </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88"/>
              </a:buClr>
              <a:buSzPts val="1600"/>
              <a:buFont typeface="Arial"/>
              <a:buNone/>
            </a:pPr>
            <a:r>
              <a:rPr b="1" i="0" lang="en-US" sz="1600" u="none" cap="none" strike="noStrike">
                <a:solidFill>
                  <a:srgbClr val="000088"/>
                </a:solidFill>
                <a:latin typeface="Times New Roman"/>
                <a:ea typeface="Times New Roman"/>
                <a:cs typeface="Times New Roman"/>
                <a:sym typeface="Times New Roman"/>
              </a:rPr>
              <a:t>private</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88"/>
                </a:solidFill>
                <a:latin typeface="Times New Roman"/>
                <a:ea typeface="Times New Roman"/>
                <a:cs typeface="Times New Roman"/>
                <a:sym typeface="Times New Roman"/>
              </a:rPr>
              <a:t>int</a:t>
            </a:r>
            <a:r>
              <a:rPr b="1" i="0" lang="en-US" sz="1600" u="none" cap="none" strike="noStrike">
                <a:solidFill>
                  <a:srgbClr val="000000"/>
                </a:solidFill>
                <a:latin typeface="Times New Roman"/>
                <a:ea typeface="Times New Roman"/>
                <a:cs typeface="Times New Roman"/>
                <a:sym typeface="Times New Roman"/>
              </a:rPr>
              <a:t> feet</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880000"/>
                </a:solidFill>
                <a:latin typeface="Times New Roman"/>
                <a:ea typeface="Times New Roman"/>
                <a:cs typeface="Times New Roman"/>
                <a:sym typeface="Times New Roman"/>
              </a:rPr>
              <a:t>// 0 to infinite</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88"/>
              </a:buClr>
              <a:buSzPts val="1600"/>
              <a:buFont typeface="Arial"/>
              <a:buNone/>
            </a:pPr>
            <a:r>
              <a:rPr b="1" i="0" lang="en-US" sz="1600" u="none" cap="none" strike="noStrike">
                <a:solidFill>
                  <a:srgbClr val="000088"/>
                </a:solidFill>
                <a:latin typeface="Times New Roman"/>
                <a:ea typeface="Times New Roman"/>
                <a:cs typeface="Times New Roman"/>
                <a:sym typeface="Times New Roman"/>
              </a:rPr>
              <a:t>int</a:t>
            </a:r>
            <a:r>
              <a:rPr b="1" i="0" lang="en-US" sz="1600" u="none" cap="none" strike="noStrike">
                <a:solidFill>
                  <a:srgbClr val="000000"/>
                </a:solidFill>
                <a:latin typeface="Times New Roman"/>
                <a:ea typeface="Times New Roman"/>
                <a:cs typeface="Times New Roman"/>
                <a:sym typeface="Times New Roman"/>
              </a:rPr>
              <a:t> inches</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880000"/>
                </a:solidFill>
                <a:latin typeface="Times New Roman"/>
                <a:ea typeface="Times New Roman"/>
                <a:cs typeface="Times New Roman"/>
                <a:sym typeface="Times New Roman"/>
              </a:rPr>
              <a:t>// 0 to 12</a:t>
            </a:r>
            <a:endParaRPr/>
          </a:p>
          <a:p>
            <a:pPr indent="0" lvl="0" marL="0" marR="0" rtl="0" algn="l">
              <a:lnSpc>
                <a:spcPct val="100000"/>
              </a:lnSpc>
              <a:spcBef>
                <a:spcPts val="0"/>
              </a:spcBef>
              <a:spcAft>
                <a:spcPts val="0"/>
              </a:spcAft>
              <a:buClr>
                <a:srgbClr val="000088"/>
              </a:buClr>
              <a:buSzPts val="1600"/>
              <a:buFont typeface="Arial"/>
              <a:buNone/>
            </a:pPr>
            <a:r>
              <a:rPr b="1" i="0" lang="en-US" sz="1600" u="none" cap="none" strike="noStrike">
                <a:solidFill>
                  <a:srgbClr val="000088"/>
                </a:solidFill>
                <a:latin typeface="Times New Roman"/>
                <a:ea typeface="Times New Roman"/>
                <a:cs typeface="Times New Roman"/>
                <a:sym typeface="Times New Roman"/>
              </a:rPr>
              <a:t>public</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880000"/>
                </a:solidFill>
                <a:latin typeface="Times New Roman"/>
                <a:ea typeface="Times New Roman"/>
                <a:cs typeface="Times New Roman"/>
                <a:sym typeface="Times New Roman"/>
              </a:rPr>
              <a:t>// required constructors</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660066"/>
              </a:buClr>
              <a:buSzPts val="1600"/>
              <a:buFont typeface="Arial"/>
              <a:buNone/>
            </a:pPr>
            <a:r>
              <a:rPr b="1" i="0" lang="en-US" sz="1600" u="none" cap="none" strike="noStrike">
                <a:solidFill>
                  <a:srgbClr val="660066"/>
                </a:solidFill>
                <a:latin typeface="Times New Roman"/>
                <a:ea typeface="Times New Roman"/>
                <a:cs typeface="Times New Roman"/>
                <a:sym typeface="Times New Roman"/>
              </a:rPr>
              <a:t>Distance</a:t>
            </a:r>
            <a:r>
              <a:rPr b="1" i="0" lang="en-US" sz="1600" u="none" cap="none" strike="noStrike">
                <a:solidFill>
                  <a:srgbClr val="666600"/>
                </a:solidFill>
                <a:latin typeface="Times New Roman"/>
                <a:ea typeface="Times New Roman"/>
                <a:cs typeface="Times New Roman"/>
                <a:sym typeface="Times New Roman"/>
              </a:rPr>
              <a:t>() </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feet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6666"/>
                </a:solidFill>
                <a:latin typeface="Times New Roman"/>
                <a:ea typeface="Times New Roman"/>
                <a:cs typeface="Times New Roman"/>
                <a:sym typeface="Times New Roman"/>
              </a:rPr>
              <a:t>0</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inches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6666"/>
                </a:solidFill>
                <a:latin typeface="Times New Roman"/>
                <a:ea typeface="Times New Roman"/>
                <a:cs typeface="Times New Roman"/>
                <a:sym typeface="Times New Roman"/>
              </a:rPr>
              <a:t>0</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0066"/>
                </a:solidFill>
                <a:latin typeface="Times New Roman"/>
                <a:ea typeface="Times New Roman"/>
                <a:cs typeface="Times New Roman"/>
                <a:sym typeface="Times New Roman"/>
              </a:rPr>
              <a:t>Distance</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88"/>
                </a:solidFill>
                <a:latin typeface="Times New Roman"/>
                <a:ea typeface="Times New Roman"/>
                <a:cs typeface="Times New Roman"/>
                <a:sym typeface="Times New Roman"/>
              </a:rPr>
              <a:t>int</a:t>
            </a:r>
            <a:r>
              <a:rPr b="1" i="0" lang="en-US" sz="1600" u="none" cap="none" strike="noStrike">
                <a:solidFill>
                  <a:srgbClr val="000000"/>
                </a:solidFill>
                <a:latin typeface="Times New Roman"/>
                <a:ea typeface="Times New Roman"/>
                <a:cs typeface="Times New Roman"/>
                <a:sym typeface="Times New Roman"/>
              </a:rPr>
              <a:t> f</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88"/>
                </a:solidFill>
                <a:latin typeface="Times New Roman"/>
                <a:ea typeface="Times New Roman"/>
                <a:cs typeface="Times New Roman"/>
                <a:sym typeface="Times New Roman"/>
              </a:rPr>
              <a:t>int</a:t>
            </a:r>
            <a:r>
              <a:rPr b="1" i="0" lang="en-US" sz="1600" u="none" cap="none" strike="noStrike">
                <a:solidFill>
                  <a:srgbClr val="000000"/>
                </a:solidFill>
                <a:latin typeface="Times New Roman"/>
                <a:ea typeface="Times New Roman"/>
                <a:cs typeface="Times New Roman"/>
                <a:sym typeface="Times New Roman"/>
              </a:rPr>
              <a:t> i</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666600"/>
              </a:buClr>
              <a:buSzPts val="1600"/>
              <a:buFont typeface="Arial"/>
              <a:buNone/>
            </a:pP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feet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f</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inches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i</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88"/>
                </a:solidFill>
                <a:latin typeface="Times New Roman"/>
                <a:ea typeface="Times New Roman"/>
                <a:cs typeface="Times New Roman"/>
                <a:sym typeface="Times New Roman"/>
              </a:rPr>
              <a:t>void</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88"/>
                </a:solidFill>
                <a:latin typeface="Times New Roman"/>
                <a:ea typeface="Times New Roman"/>
                <a:cs typeface="Times New Roman"/>
                <a:sym typeface="Times New Roman"/>
              </a:rPr>
              <a:t>operator</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88"/>
                </a:solidFill>
                <a:latin typeface="Times New Roman"/>
                <a:ea typeface="Times New Roman"/>
                <a:cs typeface="Times New Roman"/>
                <a:sym typeface="Times New Roman"/>
              </a:rPr>
              <a:t>const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0066"/>
                </a:solidFill>
                <a:latin typeface="Times New Roman"/>
                <a:ea typeface="Times New Roman"/>
                <a:cs typeface="Times New Roman"/>
                <a:sym typeface="Times New Roman"/>
              </a:rPr>
              <a:t>Distance</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&amp;</a:t>
            </a:r>
            <a:r>
              <a:rPr b="1" i="0" lang="en-US" sz="1600" u="none" cap="none" strike="noStrike">
                <a:solidFill>
                  <a:srgbClr val="000000"/>
                </a:solidFill>
                <a:latin typeface="Times New Roman"/>
                <a:ea typeface="Times New Roman"/>
                <a:cs typeface="Times New Roman"/>
                <a:sym typeface="Times New Roman"/>
              </a:rPr>
              <a:t>D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666600"/>
              </a:buClr>
              <a:buSzPts val="1600"/>
              <a:buFont typeface="Arial"/>
              <a:buNone/>
            </a:pP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feet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D</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feet</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inches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D</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inches</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880000"/>
              </a:buClr>
              <a:buSzPts val="1600"/>
              <a:buFont typeface="Arial"/>
              <a:buNone/>
            </a:pPr>
            <a:r>
              <a:rPr b="1" i="0" lang="en-US" sz="1600" u="none" cap="none" strike="noStrike">
                <a:solidFill>
                  <a:srgbClr val="880000"/>
                </a:solidFill>
                <a:latin typeface="Times New Roman"/>
                <a:ea typeface="Times New Roman"/>
                <a:cs typeface="Times New Roman"/>
                <a:sym typeface="Times New Roman"/>
              </a:rPr>
              <a:t>// method to display distance</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88"/>
              </a:buClr>
              <a:buSzPts val="1600"/>
              <a:buFont typeface="Arial"/>
              <a:buNone/>
            </a:pPr>
            <a:r>
              <a:rPr b="1" i="0" lang="en-US" sz="1600" u="none" cap="none" strike="noStrike">
                <a:solidFill>
                  <a:srgbClr val="000088"/>
                </a:solidFill>
                <a:latin typeface="Times New Roman"/>
                <a:ea typeface="Times New Roman"/>
                <a:cs typeface="Times New Roman"/>
                <a:sym typeface="Times New Roman"/>
              </a:rPr>
              <a:t>void</a:t>
            </a:r>
            <a:r>
              <a:rPr b="1" i="0" lang="en-US" sz="1600" u="none" cap="none" strike="noStrike">
                <a:solidFill>
                  <a:srgbClr val="000000"/>
                </a:solidFill>
                <a:latin typeface="Times New Roman"/>
                <a:ea typeface="Times New Roman"/>
                <a:cs typeface="Times New Roman"/>
                <a:sym typeface="Times New Roman"/>
              </a:rPr>
              <a:t> displayDistance</a:t>
            </a:r>
            <a:r>
              <a:rPr b="1" i="0" lang="en-US" sz="1600" u="none" cap="none" strike="noStrike">
                <a:solidFill>
                  <a:srgbClr val="666600"/>
                </a:solidFill>
                <a:latin typeface="Times New Roman"/>
                <a:ea typeface="Times New Roman"/>
                <a:cs typeface="Times New Roman"/>
                <a:sym typeface="Times New Roman"/>
              </a:rPr>
              <a:t>()  </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cout </a:t>
            </a:r>
            <a:r>
              <a:rPr b="1" i="0" lang="en-US" sz="1600" u="none" cap="none" strike="noStrike">
                <a:solidFill>
                  <a:srgbClr val="666600"/>
                </a:solidFill>
                <a:latin typeface="Times New Roman"/>
                <a:ea typeface="Times New Roman"/>
                <a:cs typeface="Times New Roman"/>
                <a:sym typeface="Times New Roman"/>
              </a:rPr>
              <a:t>&lt;&lt;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8800"/>
                </a:solidFill>
                <a:latin typeface="Times New Roman"/>
                <a:ea typeface="Times New Roman"/>
                <a:cs typeface="Times New Roman"/>
                <a:sym typeface="Times New Roman"/>
              </a:rPr>
              <a:t>"F: "</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&lt;&lt;</a:t>
            </a:r>
            <a:r>
              <a:rPr b="1" i="0" lang="en-US" sz="1600" u="none" cap="none" strike="noStrike">
                <a:solidFill>
                  <a:srgbClr val="000000"/>
                </a:solidFill>
                <a:latin typeface="Times New Roman"/>
                <a:ea typeface="Times New Roman"/>
                <a:cs typeface="Times New Roman"/>
                <a:sym typeface="Times New Roman"/>
              </a:rPr>
              <a:t> feet </a:t>
            </a:r>
            <a:r>
              <a:rPr b="1" i="0" lang="en-US" sz="1600" u="none" cap="none" strike="noStrike">
                <a:solidFill>
                  <a:srgbClr val="666600"/>
                </a:solidFill>
                <a:latin typeface="Times New Roman"/>
                <a:ea typeface="Times New Roman"/>
                <a:cs typeface="Times New Roman"/>
                <a:sym typeface="Times New Roman"/>
              </a:rPr>
              <a:t>&lt;&lt;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8800"/>
                </a:solidFill>
                <a:latin typeface="Times New Roman"/>
                <a:ea typeface="Times New Roman"/>
                <a:cs typeface="Times New Roman"/>
                <a:sym typeface="Times New Roman"/>
              </a:rPr>
              <a:t>" I:“</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&lt;&lt;</a:t>
            </a:r>
            <a:r>
              <a:rPr b="1" i="0" lang="en-US" sz="1600" u="none" cap="none" strike="noStrike">
                <a:solidFill>
                  <a:srgbClr val="000000"/>
                </a:solidFill>
                <a:latin typeface="Times New Roman"/>
                <a:ea typeface="Times New Roman"/>
                <a:cs typeface="Times New Roman"/>
                <a:sym typeface="Times New Roman"/>
              </a:rPr>
              <a:t> inches </a:t>
            </a:r>
            <a:r>
              <a:rPr b="1" i="0" lang="en-US" sz="1600" u="none" cap="none" strike="noStrike">
                <a:solidFill>
                  <a:srgbClr val="666600"/>
                </a:solidFill>
                <a:latin typeface="Times New Roman"/>
                <a:ea typeface="Times New Roman"/>
                <a:cs typeface="Times New Roman"/>
                <a:sym typeface="Times New Roman"/>
              </a:rPr>
              <a:t>&lt;&lt;</a:t>
            </a:r>
            <a:r>
              <a:rPr b="1" i="0" lang="en-US" sz="1600" u="none" cap="none" strike="noStrike">
                <a:solidFill>
                  <a:srgbClr val="000000"/>
                </a:solidFill>
                <a:latin typeface="Times New Roman"/>
                <a:ea typeface="Times New Roman"/>
                <a:cs typeface="Times New Roman"/>
                <a:sym typeface="Times New Roman"/>
              </a:rPr>
              <a:t> endl</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666600"/>
              </a:buClr>
              <a:buSzPts val="1600"/>
              <a:buFont typeface="Arial"/>
              <a:buNone/>
            </a:pP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88"/>
                </a:solidFill>
                <a:latin typeface="Times New Roman"/>
                <a:ea typeface="Times New Roman"/>
                <a:cs typeface="Times New Roman"/>
                <a:sym typeface="Times New Roman"/>
              </a:rPr>
              <a:t>int</a:t>
            </a:r>
            <a:r>
              <a:rPr b="1" i="0" lang="en-US" sz="1600" u="none" cap="none" strike="noStrike">
                <a:solidFill>
                  <a:srgbClr val="000000"/>
                </a:solidFill>
                <a:latin typeface="Times New Roman"/>
                <a:ea typeface="Times New Roman"/>
                <a:cs typeface="Times New Roman"/>
                <a:sym typeface="Times New Roman"/>
              </a:rPr>
              <a:t> main</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666600"/>
              </a:buClr>
              <a:buSzPts val="1600"/>
              <a:buFont typeface="Arial"/>
              <a:buNone/>
            </a:pP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0066"/>
                </a:solidFill>
                <a:latin typeface="Times New Roman"/>
                <a:ea typeface="Times New Roman"/>
                <a:cs typeface="Times New Roman"/>
                <a:sym typeface="Times New Roman"/>
              </a:rPr>
              <a:t>Distance</a:t>
            </a:r>
            <a:r>
              <a:rPr b="1" i="0" lang="en-US" sz="1600" u="none" cap="none" strike="noStrike">
                <a:solidFill>
                  <a:srgbClr val="000000"/>
                </a:solidFill>
                <a:latin typeface="Times New Roman"/>
                <a:ea typeface="Times New Roman"/>
                <a:cs typeface="Times New Roman"/>
                <a:sym typeface="Times New Roman"/>
              </a:rPr>
              <a:t> D1</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6666"/>
                </a:solidFill>
                <a:latin typeface="Times New Roman"/>
                <a:ea typeface="Times New Roman"/>
                <a:cs typeface="Times New Roman"/>
                <a:sym typeface="Times New Roman"/>
              </a:rPr>
              <a:t>11</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6666"/>
                </a:solidFill>
                <a:latin typeface="Times New Roman"/>
                <a:ea typeface="Times New Roman"/>
                <a:cs typeface="Times New Roman"/>
                <a:sym typeface="Times New Roman"/>
              </a:rPr>
              <a:t>10</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D2</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6666"/>
                </a:solidFill>
                <a:latin typeface="Times New Roman"/>
                <a:ea typeface="Times New Roman"/>
                <a:cs typeface="Times New Roman"/>
                <a:sym typeface="Times New Roman"/>
              </a:rPr>
              <a:t>5</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6666"/>
                </a:solidFill>
                <a:latin typeface="Times New Roman"/>
                <a:ea typeface="Times New Roman"/>
                <a:cs typeface="Times New Roman"/>
                <a:sym typeface="Times New Roman"/>
              </a:rPr>
              <a:t>11</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cout </a:t>
            </a:r>
            <a:r>
              <a:rPr b="1" i="0" lang="en-US" sz="1600" u="none" cap="none" strike="noStrike">
                <a:solidFill>
                  <a:srgbClr val="666600"/>
                </a:solidFill>
                <a:latin typeface="Times New Roman"/>
                <a:ea typeface="Times New Roman"/>
                <a:cs typeface="Times New Roman"/>
                <a:sym typeface="Times New Roman"/>
              </a:rPr>
              <a:t>&lt;&lt;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8800"/>
                </a:solidFill>
                <a:latin typeface="Times New Roman"/>
                <a:ea typeface="Times New Roman"/>
                <a:cs typeface="Times New Roman"/>
                <a:sym typeface="Times New Roman"/>
              </a:rPr>
              <a:t>"First Distance :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D1</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displayDistance</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cout </a:t>
            </a:r>
            <a:r>
              <a:rPr b="1" i="0" lang="en-US" sz="1600" u="none" cap="none" strike="noStrike">
                <a:solidFill>
                  <a:srgbClr val="666600"/>
                </a:solidFill>
                <a:latin typeface="Times New Roman"/>
                <a:ea typeface="Times New Roman"/>
                <a:cs typeface="Times New Roman"/>
                <a:sym typeface="Times New Roman"/>
              </a:rPr>
              <a:t>&lt;&lt;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8800"/>
                </a:solidFill>
                <a:latin typeface="Times New Roman"/>
                <a:ea typeface="Times New Roman"/>
                <a:cs typeface="Times New Roman"/>
                <a:sym typeface="Times New Roman"/>
              </a:rPr>
              <a:t>"Second Distance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D2</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displayDistance</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880000"/>
              </a:buClr>
              <a:buSzPts val="1600"/>
              <a:buFont typeface="Arial"/>
              <a:buNone/>
            </a:pPr>
            <a:r>
              <a:rPr b="1" i="0" lang="en-US" sz="1600" u="none" cap="none" strike="noStrike">
                <a:solidFill>
                  <a:srgbClr val="880000"/>
                </a:solidFill>
                <a:latin typeface="Times New Roman"/>
                <a:ea typeface="Times New Roman"/>
                <a:cs typeface="Times New Roman"/>
                <a:sym typeface="Times New Roman"/>
              </a:rPr>
              <a:t>// use assignment operator</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D1 </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D2</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cout </a:t>
            </a:r>
            <a:r>
              <a:rPr b="1" i="0" lang="en-US" sz="1600" u="none" cap="none" strike="noStrike">
                <a:solidFill>
                  <a:srgbClr val="666600"/>
                </a:solidFill>
                <a:latin typeface="Times New Roman"/>
                <a:ea typeface="Times New Roman"/>
                <a:cs typeface="Times New Roman"/>
                <a:sym typeface="Times New Roman"/>
              </a:rPr>
              <a:t>&lt;&lt;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8800"/>
                </a:solidFill>
                <a:latin typeface="Times New Roman"/>
                <a:ea typeface="Times New Roman"/>
                <a:cs typeface="Times New Roman"/>
                <a:sym typeface="Times New Roman"/>
              </a:rPr>
              <a:t>"First Distance :"</a:t>
            </a:r>
            <a:r>
              <a:rPr b="1" i="0" lang="en-US" sz="1600" u="none" cap="none" strike="noStrike">
                <a:solidFill>
                  <a:srgbClr val="6666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D1</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displayDistance</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88"/>
                </a:solidFill>
                <a:latin typeface="Times New Roman"/>
                <a:ea typeface="Times New Roman"/>
                <a:cs typeface="Times New Roman"/>
                <a:sym typeface="Times New Roman"/>
              </a:rPr>
              <a:t>return</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6666"/>
                </a:solidFill>
                <a:latin typeface="Times New Roman"/>
                <a:ea typeface="Times New Roman"/>
                <a:cs typeface="Times New Roman"/>
                <a:sym typeface="Times New Roman"/>
              </a:rPr>
              <a:t>0</a:t>
            </a:r>
            <a:r>
              <a:rPr b="1" i="0" lang="en-US" sz="1600" u="none" cap="none" strike="noStrike">
                <a:solidFill>
                  <a:srgbClr val="666600"/>
                </a:solidFill>
                <a:latin typeface="Times New Roman"/>
                <a:ea typeface="Times New Roman"/>
                <a:cs typeface="Times New Roman"/>
                <a:sym typeface="Times New Roman"/>
              </a:rPr>
              <a:t>;</a:t>
            </a:r>
            <a:r>
              <a:rPr b="1"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6666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Output: </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First Distance : F: 11 I:10  	Second Distance :F: 5 I:11 		First Distance :F: 5 I:11 </a:t>
            </a:r>
            <a:endParaRPr/>
          </a:p>
          <a:p>
            <a:pPr indent="0" lvl="0" marL="0" marR="0" rtl="0" algn="l">
              <a:lnSpc>
                <a:spcPct val="100000"/>
              </a:lnSpc>
              <a:spcBef>
                <a:spcPts val="0"/>
              </a:spcBef>
              <a:spcAft>
                <a:spcPts val="0"/>
              </a:spcAft>
              <a:buClr>
                <a:schemeClr val="dk1"/>
              </a:buClr>
              <a:buSzPts val="2400"/>
              <a:buFont typeface="Arial"/>
              <a:buNone/>
            </a:pP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423" name="Google Shape;423;p52"/>
          <p:cNvSpPr/>
          <p:nvPr/>
        </p:nvSpPr>
        <p:spPr>
          <a:xfrm flipH="1" rot="10800000">
            <a:off x="0" y="96651"/>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p52"/>
          <p:cNvSpPr/>
          <p:nvPr/>
        </p:nvSpPr>
        <p:spPr>
          <a:xfrm>
            <a:off x="-1" y="261253"/>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425" name="Google Shape;425;p52"/>
          <p:cNvPicPr preferRelativeResize="0"/>
          <p:nvPr/>
        </p:nvPicPr>
        <p:blipFill rotWithShape="1">
          <a:blip r:embed="rId3">
            <a:alphaModFix/>
          </a:blip>
          <a:srcRect b="0" l="0" r="0" t="0"/>
          <a:stretch/>
        </p:blipFill>
        <p:spPr>
          <a:xfrm>
            <a:off x="4940726" y="95597"/>
            <a:ext cx="1226872" cy="53675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3"/>
          <p:cNvSpPr txBox="1"/>
          <p:nvPr>
            <p:ph type="title"/>
          </p:nvPr>
        </p:nvSpPr>
        <p:spPr>
          <a:xfrm>
            <a:off x="1034581" y="393082"/>
            <a:ext cx="10515600" cy="7088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Binary Operator Overloading</a:t>
            </a:r>
            <a:endParaRPr b="1">
              <a:latin typeface="Times New Roman"/>
              <a:ea typeface="Times New Roman"/>
              <a:cs typeface="Times New Roman"/>
              <a:sym typeface="Times New Roman"/>
            </a:endParaRPr>
          </a:p>
        </p:txBody>
      </p:sp>
      <p:sp>
        <p:nvSpPr>
          <p:cNvPr id="431" name="Google Shape;431;p53"/>
          <p:cNvSpPr txBox="1"/>
          <p:nvPr>
            <p:ph idx="1" type="body"/>
          </p:nvPr>
        </p:nvSpPr>
        <p:spPr>
          <a:xfrm>
            <a:off x="355941" y="828484"/>
            <a:ext cx="10997859" cy="5909867"/>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CPP program to illustrate</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Operator Overloading</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#include&lt;iostream&gt;</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using namespace std;</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class Complex {</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private:</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int real, imag;</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public:</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Complex(int r = 0, int i =0) {real = r; imag = i;}	</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 This is automatically called when '+' is used with</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 between two Complex objects</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Complex operator + (Complex const &amp;obj) {</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Complex res;</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res.real = real + obj.real;</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res.imag = imag + obj.imag;</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return res;</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void print() { cout &lt;&lt; real &lt;&lt; " + i" &lt;&lt; imag &lt;&lt; endl; }</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a:t>
            </a:r>
            <a:endParaRPr/>
          </a:p>
          <a:p>
            <a:pPr indent="0" lvl="0" marL="0" rtl="0" algn="l">
              <a:lnSpc>
                <a:spcPct val="120000"/>
              </a:lnSpc>
              <a:spcBef>
                <a:spcPts val="0"/>
              </a:spcBef>
              <a:spcAft>
                <a:spcPts val="0"/>
              </a:spcAft>
              <a:buClr>
                <a:schemeClr val="dk1"/>
              </a:buClr>
              <a:buSzPct val="100000"/>
              <a:buNone/>
            </a:pPr>
            <a:r>
              <a:t/>
            </a:r>
            <a:endParaRPr sz="5600">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int main()</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Complex c1(10, 5), c2(2, 4);</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Complex c3 = c1 + c2; // An example call to "operator+"</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	c3.print();</a:t>
            </a:r>
            <a:endParaRPr/>
          </a:p>
          <a:p>
            <a:pPr indent="0" lvl="0" marL="0" rtl="0" algn="l">
              <a:lnSpc>
                <a:spcPct val="120000"/>
              </a:lnSpc>
              <a:spcBef>
                <a:spcPts val="0"/>
              </a:spcBef>
              <a:spcAft>
                <a:spcPts val="0"/>
              </a:spcAft>
              <a:buClr>
                <a:schemeClr val="dk1"/>
              </a:buClr>
              <a:buSzPct val="100000"/>
              <a:buNone/>
            </a:pPr>
            <a:r>
              <a:rPr lang="en-US" sz="56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ct val="100000"/>
              <a:buNone/>
            </a:pPr>
            <a:r>
              <a:t/>
            </a:r>
            <a:endParaRPr/>
          </a:p>
        </p:txBody>
      </p:sp>
      <p:sp>
        <p:nvSpPr>
          <p:cNvPr id="432" name="Google Shape;432;p53"/>
          <p:cNvSpPr/>
          <p:nvPr/>
        </p:nvSpPr>
        <p:spPr>
          <a:xfrm flipH="1" rot="10800000">
            <a:off x="0" y="1054"/>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53"/>
          <p:cNvSpPr/>
          <p:nvPr/>
        </p:nvSpPr>
        <p:spPr>
          <a:xfrm>
            <a:off x="-1" y="165656"/>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434" name="Google Shape;434;p53"/>
          <p:cNvPicPr preferRelativeResize="0"/>
          <p:nvPr/>
        </p:nvPicPr>
        <p:blipFill rotWithShape="1">
          <a:blip r:embed="rId3">
            <a:alphaModFix/>
          </a:blip>
          <a:srcRect b="0" l="0" r="0" t="0"/>
          <a:stretch/>
        </p:blipFill>
        <p:spPr>
          <a:xfrm>
            <a:off x="4940726" y="0"/>
            <a:ext cx="1226872" cy="53675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838200" y="779584"/>
            <a:ext cx="10515600" cy="9111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Operator Overloading MCQ</a:t>
            </a:r>
            <a:endParaRPr b="1">
              <a:latin typeface="Times New Roman"/>
              <a:ea typeface="Times New Roman"/>
              <a:cs typeface="Times New Roman"/>
              <a:sym typeface="Times New Roman"/>
            </a:endParaRPr>
          </a:p>
        </p:txBody>
      </p:sp>
      <p:sp>
        <p:nvSpPr>
          <p:cNvPr id="440" name="Google Shape;440;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514350" lvl="0" marL="514350" rtl="0" algn="l">
              <a:lnSpc>
                <a:spcPct val="90000"/>
              </a:lnSpc>
              <a:spcBef>
                <a:spcPts val="0"/>
              </a:spcBef>
              <a:spcAft>
                <a:spcPts val="0"/>
              </a:spcAft>
              <a:buClr>
                <a:schemeClr val="dk1"/>
              </a:buClr>
              <a:buSzPts val="2800"/>
              <a:buAutoNum type="arabicParenR"/>
            </a:pPr>
            <a:r>
              <a:rPr lang="en-US">
                <a:latin typeface="Times New Roman"/>
                <a:ea typeface="Times New Roman"/>
                <a:cs typeface="Times New Roman"/>
                <a:sym typeface="Times New Roman"/>
              </a:rPr>
              <a:t>Which is the correct example of a unary operator?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 &amp;</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 ==</a:t>
            </a:r>
            <a:br>
              <a:rPr lang="en-US">
                <a:latin typeface="Times New Roman"/>
                <a:ea typeface="Times New Roman"/>
                <a:cs typeface="Times New Roman"/>
                <a:sym typeface="Times New Roman"/>
              </a:rPr>
            </a:br>
            <a:r>
              <a:rPr b="1" lang="en-US">
                <a:latin typeface="Times New Roman"/>
                <a:ea typeface="Times New Roman"/>
                <a:cs typeface="Times New Roman"/>
                <a:sym typeface="Times New Roman"/>
              </a:rPr>
              <a:t>c)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d) /</a:t>
            </a:r>
            <a:endParaRPr/>
          </a:p>
          <a:p>
            <a:pPr indent="-514350" lvl="0" marL="514350" rtl="0" algn="l">
              <a:lnSpc>
                <a:spcPct val="90000"/>
              </a:lnSpc>
              <a:spcBef>
                <a:spcPts val="1000"/>
              </a:spcBef>
              <a:spcAft>
                <a:spcPts val="0"/>
              </a:spcAft>
              <a:buClr>
                <a:schemeClr val="dk1"/>
              </a:buClr>
              <a:buSzPts val="2800"/>
              <a:buAutoNum type="arabicParenR"/>
            </a:pPr>
            <a:r>
              <a:rPr lang="en-US">
                <a:latin typeface="Times New Roman"/>
                <a:ea typeface="Times New Roman"/>
                <a:cs typeface="Times New Roman"/>
                <a:sym typeface="Times New Roman"/>
              </a:rPr>
              <a:t>What is a binary operator give example?</a:t>
            </a:r>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a) Operator that performs its action on a single operand,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 Operator that performs its action on two operand ,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 Operator that performs its action on three operand , Dereferencing operator(*)</a:t>
            </a:r>
            <a:br>
              <a:rPr lang="en-US">
                <a:latin typeface="Times New Roman"/>
                <a:ea typeface="Times New Roman"/>
                <a:cs typeface="Times New Roman"/>
                <a:sym typeface="Times New Roman"/>
              </a:rPr>
            </a:br>
            <a:r>
              <a:rPr b="1" lang="en-US">
                <a:latin typeface="Times New Roman"/>
                <a:ea typeface="Times New Roman"/>
                <a:cs typeface="Times New Roman"/>
                <a:sym typeface="Times New Roman"/>
              </a:rPr>
              <a:t>d) Operator that performs its action on any number of operands , +</a:t>
            </a:r>
            <a:endParaRPr b="1">
              <a:latin typeface="Times New Roman"/>
              <a:ea typeface="Times New Roman"/>
              <a:cs typeface="Times New Roman"/>
              <a:sym typeface="Times New Roman"/>
            </a:endParaRPr>
          </a:p>
        </p:txBody>
      </p:sp>
      <p:sp>
        <p:nvSpPr>
          <p:cNvPr id="441" name="Google Shape;441;p54"/>
          <p:cNvSpPr/>
          <p:nvPr/>
        </p:nvSpPr>
        <p:spPr>
          <a:xfrm flipH="1" rot="10800000">
            <a:off x="0" y="524745"/>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54"/>
          <p:cNvSpPr/>
          <p:nvPr/>
        </p:nvSpPr>
        <p:spPr>
          <a:xfrm>
            <a:off x="-1" y="68324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443" name="Google Shape;443;p54"/>
          <p:cNvPicPr preferRelativeResize="0"/>
          <p:nvPr/>
        </p:nvPicPr>
        <p:blipFill rotWithShape="1">
          <a:blip r:embed="rId3">
            <a:alphaModFix/>
          </a:blip>
          <a:srcRect b="0" l="0" r="0" t="0"/>
          <a:stretch/>
        </p:blipFill>
        <p:spPr>
          <a:xfrm>
            <a:off x="4952999" y="411892"/>
            <a:ext cx="1484621" cy="64952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5"/>
          <p:cNvSpPr txBox="1"/>
          <p:nvPr>
            <p:ph type="title"/>
          </p:nvPr>
        </p:nvSpPr>
        <p:spPr>
          <a:xfrm>
            <a:off x="234461" y="365125"/>
            <a:ext cx="1179341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Given the following C++ code. How would you define the &lt; operator for Box class so that when boxes b1 and b2 are compared in if block the program gives correct result?</a:t>
            </a:r>
            <a:endParaRPr b="1" sz="2400">
              <a:latin typeface="Times New Roman"/>
              <a:ea typeface="Times New Roman"/>
              <a:cs typeface="Times New Roman"/>
              <a:sym typeface="Times New Roman"/>
            </a:endParaRPr>
          </a:p>
        </p:txBody>
      </p:sp>
      <p:sp>
        <p:nvSpPr>
          <p:cNvPr id="449" name="Google Shape;449;p55"/>
          <p:cNvSpPr/>
          <p:nvPr/>
        </p:nvSpPr>
        <p:spPr>
          <a:xfrm flipH="1" rot="10800000">
            <a:off x="1" y="-47279"/>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p55"/>
          <p:cNvSpPr/>
          <p:nvPr/>
        </p:nvSpPr>
        <p:spPr>
          <a:xfrm>
            <a:off x="0" y="9973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451" name="Google Shape;451;p55"/>
          <p:cNvPicPr preferRelativeResize="0"/>
          <p:nvPr/>
        </p:nvPicPr>
        <p:blipFill rotWithShape="1">
          <a:blip r:embed="rId3">
            <a:alphaModFix/>
          </a:blip>
          <a:srcRect b="0" l="0" r="0" t="0"/>
          <a:stretch/>
        </p:blipFill>
        <p:spPr>
          <a:xfrm>
            <a:off x="4940727" y="-46773"/>
            <a:ext cx="1226872" cy="536757"/>
          </a:xfrm>
          <a:prstGeom prst="rect">
            <a:avLst/>
          </a:prstGeom>
          <a:noFill/>
          <a:ln>
            <a:noFill/>
          </a:ln>
        </p:spPr>
      </p:pic>
      <p:sp>
        <p:nvSpPr>
          <p:cNvPr id="452" name="Google Shape;452;p55"/>
          <p:cNvSpPr txBox="1"/>
          <p:nvPr>
            <p:ph idx="1" type="body"/>
          </p:nvPr>
        </p:nvSpPr>
        <p:spPr>
          <a:xfrm>
            <a:off x="838200" y="1492917"/>
            <a:ext cx="4335226" cy="501675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#include &lt;iostream&gt;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#include &lt;string&gt;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using namespace std;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class Box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int capacity;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public: Box(){}</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Box(double capacity){</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this-&gt;capacity = capacity; }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int main(int argc, char const *argv[])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Box b1(10);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Box b2 = Box(14);</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if(b1 &lt; b2){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cout&lt;&lt;"Box 2 has large capacity.";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else{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cout&lt;&lt;"Box 1 has large capacity.";</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 return 0;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Answers:</a:t>
            </a:r>
            <a:endParaRPr>
              <a:latin typeface="Times New Roman"/>
              <a:ea typeface="Times New Roman"/>
              <a:cs typeface="Times New Roman"/>
              <a:sym typeface="Times New Roman"/>
            </a:endParaRPr>
          </a:p>
        </p:txBody>
      </p:sp>
      <p:sp>
        <p:nvSpPr>
          <p:cNvPr id="458" name="Google Shape;458;p56"/>
          <p:cNvSpPr txBox="1"/>
          <p:nvPr>
            <p:ph idx="1" type="body"/>
          </p:nvPr>
        </p:nvSpPr>
        <p:spPr>
          <a:xfrm>
            <a:off x="934345" y="1733550"/>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AutoNum type="alphaLcParenR"/>
            </a:pPr>
            <a:r>
              <a:rPr b="1" lang="en-US" sz="2400">
                <a:latin typeface="Times New Roman"/>
                <a:ea typeface="Times New Roman"/>
                <a:cs typeface="Times New Roman"/>
                <a:sym typeface="Times New Roman"/>
              </a:rPr>
              <a:t>bool operator&lt;(Box b) {	return this-&gt;capacity &lt; b.capacity ? true : false;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b) bool operator&lt;(Box b) { 	return this-&gt;capacity &gt; b.capacity ? true : false;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c) bool operator&lt;(Box b) { 	return  b1 &gt; b2 ? true : false;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d) bool operator&lt;(Box b)  {  	return this &lt; b ? true : false; }</a:t>
            </a:r>
            <a:endParaRPr sz="2400">
              <a:latin typeface="Times New Roman"/>
              <a:ea typeface="Times New Roman"/>
              <a:cs typeface="Times New Roman"/>
              <a:sym typeface="Times New Roman"/>
            </a:endParaRPr>
          </a:p>
          <a:p>
            <a:pPr indent="-190500" lvl="0" marL="3429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3429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US"/>
              <a:t> </a:t>
            </a:r>
            <a:endParaRPr/>
          </a:p>
        </p:txBody>
      </p:sp>
      <p:sp>
        <p:nvSpPr>
          <p:cNvPr id="459" name="Google Shape;459;p56"/>
          <p:cNvSpPr/>
          <p:nvPr/>
        </p:nvSpPr>
        <p:spPr>
          <a:xfrm flipH="1" rot="10800000">
            <a:off x="1" y="-47279"/>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0" name="Google Shape;460;p56"/>
          <p:cNvSpPr/>
          <p:nvPr/>
        </p:nvSpPr>
        <p:spPr>
          <a:xfrm>
            <a:off x="0" y="99233"/>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461" name="Google Shape;461;p56"/>
          <p:cNvPicPr preferRelativeResize="0"/>
          <p:nvPr/>
        </p:nvPicPr>
        <p:blipFill rotWithShape="1">
          <a:blip r:embed="rId3">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7"/>
          <p:cNvSpPr txBox="1"/>
          <p:nvPr>
            <p:ph type="title"/>
          </p:nvPr>
        </p:nvSpPr>
        <p:spPr>
          <a:xfrm>
            <a:off x="1049215" y="233460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sz="4400">
                <a:latin typeface="Times New Roman"/>
                <a:ea typeface="Times New Roman"/>
                <a:cs typeface="Times New Roman"/>
                <a:sym typeface="Times New Roman"/>
              </a:rPr>
              <a:t>Function Overloading </a:t>
            </a:r>
            <a:br>
              <a:rPr b="1" lang="en-US" sz="4400" u="sng"/>
            </a:b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8"/>
          <p:cNvSpPr txBox="1"/>
          <p:nvPr>
            <p:ph type="ctrTitle"/>
          </p:nvPr>
        </p:nvSpPr>
        <p:spPr>
          <a:xfrm>
            <a:off x="1524000" y="1071546"/>
            <a:ext cx="8929718" cy="4786346"/>
          </a:xfrm>
          <a:prstGeom prst="rect">
            <a:avLst/>
          </a:prstGeom>
          <a:noFill/>
          <a:ln>
            <a:noFill/>
          </a:ln>
        </p:spPr>
        <p:txBody>
          <a:bodyPr anchorCtr="0" anchor="ctr" bIns="45700" lIns="91425" spcFirstLastPara="1" rIns="91425" wrap="square" tIns="45700">
            <a:noAutofit/>
          </a:bodyPr>
          <a:lstStyle/>
          <a:p>
            <a:pPr indent="-514350" lvl="0" marL="527050" marR="5080" rtl="0" algn="l">
              <a:lnSpc>
                <a:spcPct val="15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Agenda :</a:t>
            </a:r>
            <a:br>
              <a:rPr b="1" lang="en-US" sz="3200">
                <a:latin typeface="Times New Roman"/>
                <a:ea typeface="Times New Roman"/>
                <a:cs typeface="Times New Roman"/>
                <a:sym typeface="Times New Roman"/>
              </a:rPr>
            </a:br>
            <a:r>
              <a:rPr b="1" lang="en-US" sz="2400">
                <a:latin typeface="Times New Roman"/>
                <a:ea typeface="Times New Roman"/>
                <a:cs typeface="Times New Roman"/>
                <a:sym typeface="Times New Roman"/>
              </a:rPr>
              <a:t>            1) To understand about method overloading</a:t>
            </a: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            2) To apply method overloading in real time example.           </a:t>
            </a:r>
            <a:endParaRPr sz="2400">
              <a:latin typeface="Times New Roman"/>
              <a:ea typeface="Times New Roman"/>
              <a:cs typeface="Times New Roman"/>
              <a:sym typeface="Times New Roman"/>
            </a:endParaRPr>
          </a:p>
        </p:txBody>
      </p:sp>
      <p:sp>
        <p:nvSpPr>
          <p:cNvPr id="472" name="Google Shape;472;p58"/>
          <p:cNvSpPr/>
          <p:nvPr/>
        </p:nvSpPr>
        <p:spPr>
          <a:xfrm>
            <a:off x="152400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3" name="Google Shape;473;p58"/>
          <p:cNvSpPr/>
          <p:nvPr/>
        </p:nvSpPr>
        <p:spPr>
          <a:xfrm>
            <a:off x="152400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474" name="Google Shape;474;p58"/>
          <p:cNvPicPr preferRelativeResize="0"/>
          <p:nvPr/>
        </p:nvPicPr>
        <p:blipFill rotWithShape="1">
          <a:blip r:embed="rId3">
            <a:alphaModFix/>
          </a:blip>
          <a:srcRect b="0" l="0" r="0" t="0"/>
          <a:stretch/>
        </p:blipFill>
        <p:spPr>
          <a:xfrm>
            <a:off x="6477000" y="457200"/>
            <a:ext cx="1219200" cy="533400"/>
          </a:xfrm>
          <a:prstGeom prst="rect">
            <a:avLst/>
          </a:prstGeom>
          <a:noFill/>
          <a:ln>
            <a:noFill/>
          </a:ln>
        </p:spPr>
      </p:pic>
      <p:sp>
        <p:nvSpPr>
          <p:cNvPr id="475" name="Google Shape;475;p58"/>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476" name="Google Shape;476;p58"/>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7" name="Google Shape;477;p58"/>
          <p:cNvSpPr txBox="1"/>
          <p:nvPr>
            <p:ph idx="11" type="ftr"/>
          </p:nvPr>
        </p:nvSpPr>
        <p:spPr>
          <a:xfrm>
            <a:off x="4648200" y="6356351"/>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Method Overloading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9"/>
          <p:cNvSpPr txBox="1"/>
          <p:nvPr>
            <p:ph idx="1" type="body"/>
          </p:nvPr>
        </p:nvSpPr>
        <p:spPr>
          <a:xfrm>
            <a:off x="909798" y="985837"/>
            <a:ext cx="10515600" cy="5872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Font typeface="Arial"/>
              <a:buNone/>
            </a:pPr>
            <a:r>
              <a:rPr b="1" lang="en-US" sz="3600" u="sng"/>
              <a:t>Function Overloading </a:t>
            </a:r>
            <a:endParaRPr/>
          </a:p>
          <a:p>
            <a:pPr indent="-228600" lvl="0" marL="228600" rtl="0" algn="l">
              <a:lnSpc>
                <a:spcPct val="90000"/>
              </a:lnSpc>
              <a:spcBef>
                <a:spcPts val="1000"/>
              </a:spcBef>
              <a:spcAft>
                <a:spcPts val="0"/>
              </a:spcAft>
              <a:buClr>
                <a:schemeClr val="dk1"/>
              </a:buClr>
              <a:buSzPts val="3600"/>
              <a:buFont typeface="Arial"/>
              <a:buNone/>
            </a:pPr>
            <a:r>
              <a:t/>
            </a:r>
            <a:endParaRPr b="1" sz="3600" u="sng"/>
          </a:p>
          <a:p>
            <a:pPr indent="-228600" lvl="0" marL="228600" rtl="0" algn="l">
              <a:lnSpc>
                <a:spcPct val="90000"/>
              </a:lnSpc>
              <a:spcBef>
                <a:spcPts val="1000"/>
              </a:spcBef>
              <a:spcAft>
                <a:spcPts val="0"/>
              </a:spcAft>
              <a:buClr>
                <a:schemeClr val="dk1"/>
              </a:buClr>
              <a:buSzPts val="2800"/>
              <a:buChar char="•"/>
            </a:pPr>
            <a:r>
              <a:rPr lang="en-US"/>
              <a:t>Is the process of using the same name for two or more functions</a:t>
            </a:r>
            <a:endParaRPr/>
          </a:p>
          <a:p>
            <a:pPr indent="-228600" lvl="0" marL="228600" rtl="0" algn="l">
              <a:lnSpc>
                <a:spcPct val="90000"/>
              </a:lnSpc>
              <a:spcBef>
                <a:spcPts val="1000"/>
              </a:spcBef>
              <a:spcAft>
                <a:spcPts val="0"/>
              </a:spcAft>
              <a:buClr>
                <a:schemeClr val="dk1"/>
              </a:buClr>
              <a:buSzPts val="2800"/>
              <a:buChar char="•"/>
            </a:pPr>
            <a:r>
              <a:rPr lang="en-US"/>
              <a:t>Requires each redefinition of a function to use a different function signature that is: </a:t>
            </a:r>
            <a:endParaRPr/>
          </a:p>
          <a:p>
            <a:pPr indent="-228600" lvl="1" marL="685800" rtl="0" algn="l">
              <a:lnSpc>
                <a:spcPct val="90000"/>
              </a:lnSpc>
              <a:spcBef>
                <a:spcPts val="500"/>
              </a:spcBef>
              <a:spcAft>
                <a:spcPts val="0"/>
              </a:spcAft>
              <a:buClr>
                <a:schemeClr val="dk1"/>
              </a:buClr>
              <a:buSzPts val="2400"/>
              <a:buChar char="•"/>
            </a:pPr>
            <a:r>
              <a:rPr lang="en-US"/>
              <a:t>different types of parameters,</a:t>
            </a:r>
            <a:endParaRPr/>
          </a:p>
          <a:p>
            <a:pPr indent="-228600" lvl="1" marL="685800" rtl="0" algn="l">
              <a:lnSpc>
                <a:spcPct val="90000"/>
              </a:lnSpc>
              <a:spcBef>
                <a:spcPts val="500"/>
              </a:spcBef>
              <a:spcAft>
                <a:spcPts val="0"/>
              </a:spcAft>
              <a:buClr>
                <a:schemeClr val="dk1"/>
              </a:buClr>
              <a:buSzPts val="2400"/>
              <a:buChar char="•"/>
            </a:pPr>
            <a:r>
              <a:rPr lang="en-US"/>
              <a:t>or sequence of parameters, </a:t>
            </a:r>
            <a:endParaRPr/>
          </a:p>
          <a:p>
            <a:pPr indent="-228600" lvl="1" marL="685800" rtl="0" algn="l">
              <a:lnSpc>
                <a:spcPct val="90000"/>
              </a:lnSpc>
              <a:spcBef>
                <a:spcPts val="500"/>
              </a:spcBef>
              <a:spcAft>
                <a:spcPts val="0"/>
              </a:spcAft>
              <a:buClr>
                <a:schemeClr val="dk1"/>
              </a:buClr>
              <a:buSzPts val="2400"/>
              <a:buChar char="•"/>
            </a:pPr>
            <a:r>
              <a:rPr lang="en-US"/>
              <a:t>or number of parameters </a:t>
            </a:r>
            <a:endParaRPr/>
          </a:p>
          <a:p>
            <a:pPr indent="-228600" lvl="0" marL="228600" rtl="0" algn="l">
              <a:lnSpc>
                <a:spcPct val="90000"/>
              </a:lnSpc>
              <a:spcBef>
                <a:spcPts val="1000"/>
              </a:spcBef>
              <a:spcAft>
                <a:spcPts val="0"/>
              </a:spcAft>
              <a:buClr>
                <a:schemeClr val="dk1"/>
              </a:buClr>
              <a:buSzPts val="2800"/>
              <a:buChar char="•"/>
            </a:pPr>
            <a:r>
              <a:rPr lang="en-US"/>
              <a:t>Is used so that a programmer does not have to remember multiple function names</a:t>
            </a:r>
            <a:endParaRPr/>
          </a:p>
        </p:txBody>
      </p:sp>
      <p:sp>
        <p:nvSpPr>
          <p:cNvPr id="483" name="Google Shape;483;p59"/>
          <p:cNvSpPr/>
          <p:nvPr/>
        </p:nvSpPr>
        <p:spPr>
          <a:xfrm flipH="1" rot="10800000">
            <a:off x="0" y="536468"/>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4" name="Google Shape;484;p59"/>
          <p:cNvSpPr/>
          <p:nvPr/>
        </p:nvSpPr>
        <p:spPr>
          <a:xfrm>
            <a:off x="-1" y="70107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485" name="Google Shape;485;p59"/>
          <p:cNvPicPr preferRelativeResize="0"/>
          <p:nvPr/>
        </p:nvPicPr>
        <p:blipFill rotWithShape="1">
          <a:blip r:embed="rId3">
            <a:alphaModFix/>
          </a:blip>
          <a:srcRect b="0" l="0" r="0" t="0"/>
          <a:stretch/>
        </p:blipFill>
        <p:spPr>
          <a:xfrm>
            <a:off x="4940726" y="535414"/>
            <a:ext cx="1226872" cy="53675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0"/>
          <p:cNvSpPr txBox="1"/>
          <p:nvPr>
            <p:ph type="title"/>
          </p:nvPr>
        </p:nvSpPr>
        <p:spPr>
          <a:xfrm>
            <a:off x="1981200" y="1524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sz="2800"/>
            </a:br>
            <a:br>
              <a:rPr b="1" lang="en-US" sz="2800"/>
            </a:br>
            <a:r>
              <a:rPr b="1" lang="en-US" sz="2800"/>
              <a:t>Method Overloading</a:t>
            </a:r>
            <a:endParaRPr/>
          </a:p>
        </p:txBody>
      </p:sp>
      <p:sp>
        <p:nvSpPr>
          <p:cNvPr id="491" name="Google Shape;491;p60"/>
          <p:cNvSpPr txBox="1"/>
          <p:nvPr>
            <p:ph idx="1" type="body"/>
          </p:nvPr>
        </p:nvSpPr>
        <p:spPr>
          <a:xfrm>
            <a:off x="1981200" y="1143000"/>
            <a:ext cx="8229600" cy="518160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Char char="•"/>
            </a:pPr>
            <a:r>
              <a:rPr lang="en-US" sz="2400"/>
              <a:t>Method overloading is a feature in C++ that allows creation of several methods with the same name but with different parameters. </a:t>
            </a:r>
            <a:endParaRPr/>
          </a:p>
          <a:p>
            <a:pPr indent="0" lvl="0" marL="1143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For example, print(), print(int), and print("Hello") are overloaded methods. </a:t>
            </a:r>
            <a:endParaRPr/>
          </a:p>
          <a:p>
            <a:pPr indent="0" lvl="0" marL="1143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While calling print() , no arguments are passed to the function</a:t>
            </a:r>
            <a:endParaRPr/>
          </a:p>
          <a:p>
            <a:pPr indent="0" lvl="0" marL="1143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 When calling print(int) and print("Hello") , an integer and a string arguments are passed to the called function. </a:t>
            </a:r>
            <a:endParaRPr/>
          </a:p>
          <a:p>
            <a:pPr indent="0" lvl="0" marL="1143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Allows one function to perform different tasks</a:t>
            </a:r>
            <a:endParaRPr/>
          </a:p>
          <a:p>
            <a:pPr indent="-76200" lvl="0" marL="228600" rtl="0" algn="just">
              <a:lnSpc>
                <a:spcPct val="90000"/>
              </a:lnSpc>
              <a:spcBef>
                <a:spcPts val="1000"/>
              </a:spcBef>
              <a:spcAft>
                <a:spcPts val="0"/>
              </a:spcAft>
              <a:buClr>
                <a:schemeClr val="dk1"/>
              </a:buClr>
              <a:buSzPts val="2400"/>
              <a:buNone/>
            </a:pPr>
            <a:r>
              <a:t/>
            </a:r>
            <a:endParaRPr sz="2400"/>
          </a:p>
          <a:p>
            <a:pPr indent="-76200" lvl="0" marL="228600" rtl="0" algn="just">
              <a:lnSpc>
                <a:spcPct val="90000"/>
              </a:lnSpc>
              <a:spcBef>
                <a:spcPts val="1000"/>
              </a:spcBef>
              <a:spcAft>
                <a:spcPts val="0"/>
              </a:spcAft>
              <a:buClr>
                <a:schemeClr val="dk1"/>
              </a:buClr>
              <a:buSzPts val="2400"/>
              <a:buNone/>
            </a:pPr>
            <a:r>
              <a:t/>
            </a:r>
            <a:endParaRPr sz="2400"/>
          </a:p>
        </p:txBody>
      </p:sp>
      <p:pic>
        <p:nvPicPr>
          <p:cNvPr id="492" name="Google Shape;492;p60"/>
          <p:cNvPicPr preferRelativeResize="0"/>
          <p:nvPr/>
        </p:nvPicPr>
        <p:blipFill rotWithShape="1">
          <a:blip r:embed="rId3">
            <a:alphaModFix/>
          </a:blip>
          <a:srcRect b="0" l="0" r="0" t="0"/>
          <a:stretch/>
        </p:blipFill>
        <p:spPr>
          <a:xfrm>
            <a:off x="1359027" y="-76200"/>
            <a:ext cx="9620250" cy="771525"/>
          </a:xfrm>
          <a:prstGeom prst="rect">
            <a:avLst/>
          </a:prstGeom>
          <a:noFill/>
          <a:ln>
            <a:noFill/>
          </a:ln>
        </p:spPr>
      </p:pic>
      <p:sp>
        <p:nvSpPr>
          <p:cNvPr id="493" name="Google Shape;493;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494" name="Google Shape;494;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Method Overloading</a:t>
            </a:r>
            <a:endParaRPr/>
          </a:p>
        </p:txBody>
      </p:sp>
      <p:sp>
        <p:nvSpPr>
          <p:cNvPr id="495" name="Google Shape;495;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1"/>
          <p:cNvSpPr txBox="1"/>
          <p:nvPr>
            <p:ph type="title"/>
          </p:nvPr>
        </p:nvSpPr>
        <p:spPr>
          <a:xfrm>
            <a:off x="0" y="0"/>
            <a:ext cx="12259310" cy="1143000"/>
          </a:xfrm>
          <a:prstGeom prst="rect">
            <a:avLst/>
          </a:prstGeom>
          <a:solidFill>
            <a:srgbClr val="2E75B5"/>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alibri"/>
              <a:buNone/>
            </a:pPr>
            <a:r>
              <a:rPr lang="en-US" sz="3600">
                <a:solidFill>
                  <a:schemeClr val="lt1"/>
                </a:solidFill>
              </a:rPr>
              <a:t>MATCHING FUNCTION CALLS WITH OVERLOADED METHODS</a:t>
            </a:r>
            <a:endParaRPr/>
          </a:p>
        </p:txBody>
      </p:sp>
      <p:sp>
        <p:nvSpPr>
          <p:cNvPr id="501" name="Google Shape;501;p61"/>
          <p:cNvSpPr txBox="1"/>
          <p:nvPr>
            <p:ph idx="1" type="body"/>
          </p:nvPr>
        </p:nvSpPr>
        <p:spPr>
          <a:xfrm>
            <a:off x="120650" y="1345565"/>
            <a:ext cx="11570970" cy="452628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When an overloaded function is called, one of the following cases occurs:</a:t>
            </a:r>
            <a:endParaRPr/>
          </a:p>
          <a:p>
            <a:pPr indent="-228600" lvl="0" marL="228600" rtl="0" algn="l">
              <a:lnSpc>
                <a:spcPct val="90000"/>
              </a:lnSpc>
              <a:spcBef>
                <a:spcPts val="1000"/>
              </a:spcBef>
              <a:spcAft>
                <a:spcPts val="0"/>
              </a:spcAft>
              <a:buClr>
                <a:srgbClr val="8296B0"/>
              </a:buClr>
              <a:buSzPts val="2400"/>
              <a:buChar char="•"/>
            </a:pPr>
            <a:r>
              <a:rPr lang="en-US" sz="2400">
                <a:solidFill>
                  <a:srgbClr val="8296B0"/>
                </a:solidFill>
                <a:latin typeface="Times New Roman"/>
                <a:ea typeface="Times New Roman"/>
                <a:cs typeface="Times New Roman"/>
                <a:sym typeface="Times New Roman"/>
              </a:rPr>
              <a:t>Case 1</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A direct match is found,</a:t>
            </a:r>
            <a:r>
              <a:rPr lang="en-US" sz="2400">
                <a:latin typeface="Times New Roman"/>
                <a:ea typeface="Times New Roman"/>
                <a:cs typeface="Times New Roman"/>
                <a:sym typeface="Times New Roman"/>
              </a:rPr>
              <a:t> and there is no confusion in calling the appropriate overloaded function.</a:t>
            </a:r>
            <a:endParaRPr/>
          </a:p>
          <a:p>
            <a:pPr indent="-228600" lvl="0" marL="228600" rtl="0" algn="l">
              <a:lnSpc>
                <a:spcPct val="90000"/>
              </a:lnSpc>
              <a:spcBef>
                <a:spcPts val="1000"/>
              </a:spcBef>
              <a:spcAft>
                <a:spcPts val="0"/>
              </a:spcAft>
              <a:buClr>
                <a:srgbClr val="8296B0"/>
              </a:buClr>
              <a:buSzPts val="2400"/>
              <a:buChar char="•"/>
            </a:pPr>
            <a:r>
              <a:rPr lang="en-US" sz="2400">
                <a:solidFill>
                  <a:srgbClr val="8296B0"/>
                </a:solidFill>
                <a:latin typeface="Times New Roman"/>
                <a:ea typeface="Times New Roman"/>
                <a:cs typeface="Times New Roman"/>
                <a:sym typeface="Times New Roman"/>
              </a:rPr>
              <a:t>Case 2</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If a match is not found</a:t>
            </a:r>
            <a:r>
              <a:rPr lang="en-US" sz="2400">
                <a:latin typeface="Times New Roman"/>
                <a:ea typeface="Times New Roman"/>
                <a:cs typeface="Times New Roman"/>
                <a:sym typeface="Times New Roman"/>
              </a:rPr>
              <a:t>, a linker error will be generated. However, if a direct match is not found, then, at first, the compiler will try to find a match through the type conversion or type casting.</a:t>
            </a:r>
            <a:endParaRPr/>
          </a:p>
          <a:p>
            <a:pPr indent="-228600" lvl="0" marL="228600" rtl="0" algn="l">
              <a:lnSpc>
                <a:spcPct val="90000"/>
              </a:lnSpc>
              <a:spcBef>
                <a:spcPts val="1000"/>
              </a:spcBef>
              <a:spcAft>
                <a:spcPts val="0"/>
              </a:spcAft>
              <a:buClr>
                <a:srgbClr val="8296B0"/>
              </a:buClr>
              <a:buSzPts val="2400"/>
              <a:buChar char="•"/>
            </a:pPr>
            <a:r>
              <a:rPr lang="en-US" sz="2400">
                <a:solidFill>
                  <a:srgbClr val="8296B0"/>
                </a:solidFill>
                <a:latin typeface="Times New Roman"/>
                <a:ea typeface="Times New Roman"/>
                <a:cs typeface="Times New Roman"/>
                <a:sym typeface="Times New Roman"/>
              </a:rPr>
              <a:t>Case 3</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If an ambiguous match is found</a:t>
            </a:r>
            <a:r>
              <a:rPr lang="en-US" sz="2400">
                <a:latin typeface="Times New Roman"/>
                <a:ea typeface="Times New Roman"/>
                <a:cs typeface="Times New Roman"/>
                <a:sym typeface="Times New Roman"/>
              </a:rPr>
              <a:t>, that is, when the arguments match more than one overloaded function, a compiler error will be generated. This usually happens because all standard conversions are treated equal.</a:t>
            </a:r>
            <a:endParaRPr/>
          </a:p>
        </p:txBody>
      </p:sp>
      <p:pic>
        <p:nvPicPr>
          <p:cNvPr id="502" name="Google Shape;502;p61"/>
          <p:cNvPicPr preferRelativeResize="0"/>
          <p:nvPr/>
        </p:nvPicPr>
        <p:blipFill rotWithShape="1">
          <a:blip r:embed="rId3">
            <a:alphaModFix/>
          </a:blip>
          <a:srcRect b="0" l="0" r="0" t="0"/>
          <a:stretch/>
        </p:blipFill>
        <p:spPr>
          <a:xfrm>
            <a:off x="3462020" y="5110480"/>
            <a:ext cx="4038600" cy="609600"/>
          </a:xfrm>
          <a:prstGeom prst="rect">
            <a:avLst/>
          </a:prstGeom>
          <a:noFill/>
          <a:ln>
            <a:noFill/>
          </a:ln>
        </p:spPr>
      </p:pic>
      <p:sp>
        <p:nvSpPr>
          <p:cNvPr id="503" name="Google Shape;503;p61"/>
          <p:cNvSpPr/>
          <p:nvPr/>
        </p:nvSpPr>
        <p:spPr>
          <a:xfrm flipH="1" rot="10800000">
            <a:off x="-49095" y="-22860"/>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4" name="Google Shape;504;p61"/>
          <p:cNvSpPr/>
          <p:nvPr/>
        </p:nvSpPr>
        <p:spPr>
          <a:xfrm>
            <a:off x="-49096" y="125575"/>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505" name="Google Shape;505;p61"/>
          <p:cNvPicPr preferRelativeResize="0"/>
          <p:nvPr/>
        </p:nvPicPr>
        <p:blipFill rotWithShape="1">
          <a:blip r:embed="rId4">
            <a:alphaModFix/>
          </a:blip>
          <a:srcRect b="0" l="0" r="0" t="0"/>
          <a:stretch/>
        </p:blipFill>
        <p:spPr>
          <a:xfrm>
            <a:off x="4891631" y="-24363"/>
            <a:ext cx="1226872" cy="5367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1981200" y="1524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sz="2800"/>
            </a:br>
            <a:br>
              <a:rPr b="1" lang="en-US" sz="2800"/>
            </a:br>
            <a:r>
              <a:rPr b="1" lang="en-US" sz="2800"/>
              <a:t>CONSTRUCTORS</a:t>
            </a:r>
            <a:endParaRPr/>
          </a:p>
        </p:txBody>
      </p:sp>
      <p:sp>
        <p:nvSpPr>
          <p:cNvPr id="125" name="Google Shape;125;p17"/>
          <p:cNvSpPr txBox="1"/>
          <p:nvPr>
            <p:ph idx="1" type="body"/>
          </p:nvPr>
        </p:nvSpPr>
        <p:spPr>
          <a:xfrm>
            <a:off x="1981200" y="1143000"/>
            <a:ext cx="8229600" cy="5181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While defining a constructor you must remember that the name of constructor will be same as the name of the class, and constructors will never have a return type.</a:t>
            </a:r>
            <a:endParaRPr/>
          </a:p>
          <a:p>
            <a:pPr indent="-76200" lvl="0" marL="228600" rtl="0" algn="just">
              <a:lnSpc>
                <a:spcPct val="90000"/>
              </a:lnSpc>
              <a:spcBef>
                <a:spcPts val="1000"/>
              </a:spcBef>
              <a:spcAft>
                <a:spcPts val="0"/>
              </a:spcAft>
              <a:buClr>
                <a:schemeClr val="dk1"/>
              </a:buClr>
              <a:buSzPts val="2400"/>
              <a:buNone/>
            </a:pPr>
            <a:r>
              <a:t/>
            </a:r>
            <a:endParaRPr sz="2400"/>
          </a:p>
        </p:txBody>
      </p:sp>
      <p:pic>
        <p:nvPicPr>
          <p:cNvPr id="126" name="Google Shape;126;p17"/>
          <p:cNvPicPr preferRelativeResize="0"/>
          <p:nvPr/>
        </p:nvPicPr>
        <p:blipFill rotWithShape="1">
          <a:blip r:embed="rId3">
            <a:alphaModFix/>
          </a:blip>
          <a:srcRect b="0" l="0" r="0" t="0"/>
          <a:stretch/>
        </p:blipFill>
        <p:spPr>
          <a:xfrm>
            <a:off x="4600575" y="3048000"/>
            <a:ext cx="2990850" cy="2457450"/>
          </a:xfrm>
          <a:prstGeom prst="rect">
            <a:avLst/>
          </a:prstGeom>
          <a:noFill/>
          <a:ln>
            <a:noFill/>
          </a:ln>
          <a:effectLst>
            <a:outerShdw blurRad="292100" rotWithShape="0" algn="tl" dir="2700000" dist="139700">
              <a:srgbClr val="333333">
                <a:alpha val="64705"/>
              </a:srgbClr>
            </a:outerShdw>
          </a:effectLst>
        </p:spPr>
      </p:pic>
      <p:pic>
        <p:nvPicPr>
          <p:cNvPr id="127" name="Google Shape;127;p17"/>
          <p:cNvPicPr preferRelativeResize="0"/>
          <p:nvPr/>
        </p:nvPicPr>
        <p:blipFill rotWithShape="1">
          <a:blip r:embed="rId4">
            <a:alphaModFix/>
          </a:blip>
          <a:srcRect b="0" l="0" r="0" t="0"/>
          <a:stretch/>
        </p:blipFill>
        <p:spPr>
          <a:xfrm>
            <a:off x="1588008" y="83820"/>
            <a:ext cx="9079992" cy="67665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Function Overloading</a:t>
            </a:r>
            <a:endParaRPr/>
          </a:p>
        </p:txBody>
      </p:sp>
      <p:sp>
        <p:nvSpPr>
          <p:cNvPr id="511" name="Google Shape;511;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or more functions can have the same name but different parameters </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
        <p:nvSpPr>
          <p:cNvPr id="512" name="Google Shape;512;p62"/>
          <p:cNvSpPr/>
          <p:nvPr/>
        </p:nvSpPr>
        <p:spPr>
          <a:xfrm>
            <a:off x="2133600" y="3276600"/>
            <a:ext cx="3352800" cy="2819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accent2"/>
                </a:solidFill>
                <a:latin typeface="Book Antiqua"/>
                <a:ea typeface="Book Antiqua"/>
                <a:cs typeface="Book Antiqua"/>
                <a:sym typeface="Book Antiqua"/>
              </a:rPr>
              <a:t>int </a:t>
            </a:r>
            <a:r>
              <a:rPr lang="en-US" sz="2400">
                <a:solidFill>
                  <a:schemeClr val="dk1"/>
                </a:solidFill>
                <a:latin typeface="Book Antiqua"/>
                <a:ea typeface="Book Antiqua"/>
                <a:cs typeface="Book Antiqua"/>
                <a:sym typeface="Book Antiqua"/>
              </a:rPr>
              <a:t>max</a:t>
            </a:r>
            <a:r>
              <a:rPr b="1" lang="en-US" sz="2400">
                <a:solidFill>
                  <a:schemeClr val="dk1"/>
                </a:solidFill>
                <a:latin typeface="Book Antiqua"/>
                <a:ea typeface="Book Antiqua"/>
                <a:cs typeface="Book Antiqua"/>
                <a:sym typeface="Book Antiqua"/>
              </a:rPr>
              <a:t>(</a:t>
            </a:r>
            <a:r>
              <a:rPr b="1" lang="en-US" sz="2400">
                <a:solidFill>
                  <a:schemeClr val="accent2"/>
                </a:solidFill>
                <a:latin typeface="Book Antiqua"/>
                <a:ea typeface="Book Antiqua"/>
                <a:cs typeface="Book Antiqua"/>
                <a:sym typeface="Book Antiqua"/>
              </a:rPr>
              <a:t>int</a:t>
            </a:r>
            <a:r>
              <a:rPr lang="en-US" sz="2400">
                <a:solidFill>
                  <a:schemeClr val="dk1"/>
                </a:solidFill>
                <a:latin typeface="Book Antiqua"/>
                <a:ea typeface="Book Antiqua"/>
                <a:cs typeface="Book Antiqua"/>
                <a:sym typeface="Book Antiqua"/>
              </a:rPr>
              <a:t> a, </a:t>
            </a:r>
            <a:r>
              <a:rPr b="1" lang="en-US" sz="2400">
                <a:solidFill>
                  <a:schemeClr val="accent2"/>
                </a:solidFill>
                <a:latin typeface="Book Antiqua"/>
                <a:ea typeface="Book Antiqua"/>
                <a:cs typeface="Book Antiqua"/>
                <a:sym typeface="Book Antiqua"/>
              </a:rPr>
              <a:t>int</a:t>
            </a:r>
            <a:r>
              <a:rPr lang="en-US" sz="2400">
                <a:solidFill>
                  <a:schemeClr val="dk1"/>
                </a:solidFill>
                <a:latin typeface="Book Antiqua"/>
                <a:ea typeface="Book Antiqua"/>
                <a:cs typeface="Book Antiqua"/>
                <a:sym typeface="Book Antiqua"/>
              </a:rPr>
              <a:t> b) </a:t>
            </a:r>
            <a:endParaRPr/>
          </a:p>
          <a:p>
            <a:pPr indent="0" lvl="0" marL="0" marR="0" rtl="0" algn="just">
              <a:spcBef>
                <a:spcPts val="0"/>
              </a:spcBef>
              <a:spcAft>
                <a:spcPts val="0"/>
              </a:spcAft>
              <a:buNone/>
            </a:pPr>
            <a:r>
              <a:rPr lang="en-US" sz="2400">
                <a:solidFill>
                  <a:schemeClr val="dk1"/>
                </a:solidFill>
                <a:latin typeface="Book Antiqua"/>
                <a:ea typeface="Book Antiqua"/>
                <a:cs typeface="Book Antiqua"/>
                <a:sym typeface="Book Antiqua"/>
              </a:rPr>
              <a:t>{	</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if (a&gt;= b)</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	return a;</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else</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	return b;</a:t>
            </a:r>
            <a:endParaRPr/>
          </a:p>
          <a:p>
            <a:pPr indent="0" lvl="0" marL="0" marR="0" rtl="0" algn="just">
              <a:spcBef>
                <a:spcPts val="0"/>
              </a:spcBef>
              <a:spcAft>
                <a:spcPts val="0"/>
              </a:spcAft>
              <a:buNone/>
            </a:pPr>
            <a:r>
              <a:rPr lang="en-US" sz="2400">
                <a:solidFill>
                  <a:schemeClr val="dk1"/>
                </a:solidFill>
                <a:latin typeface="Book Antiqua"/>
                <a:ea typeface="Book Antiqua"/>
                <a:cs typeface="Book Antiqua"/>
                <a:sym typeface="Book Antiqua"/>
              </a:rPr>
              <a:t>}   </a:t>
            </a:r>
            <a:endParaRPr/>
          </a:p>
          <a:p>
            <a:pPr indent="0" lvl="0" marL="0" marR="0" rtl="0" algn="just">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513" name="Google Shape;513;p62"/>
          <p:cNvSpPr/>
          <p:nvPr/>
        </p:nvSpPr>
        <p:spPr>
          <a:xfrm>
            <a:off x="5715000" y="3276600"/>
            <a:ext cx="3581400" cy="2819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accent2"/>
                </a:solidFill>
                <a:latin typeface="Book Antiqua"/>
                <a:ea typeface="Book Antiqua"/>
                <a:cs typeface="Book Antiqua"/>
                <a:sym typeface="Book Antiqua"/>
              </a:rPr>
              <a:t>float </a:t>
            </a:r>
            <a:r>
              <a:rPr lang="en-US" sz="2400">
                <a:solidFill>
                  <a:schemeClr val="dk1"/>
                </a:solidFill>
                <a:latin typeface="Book Antiqua"/>
                <a:ea typeface="Book Antiqua"/>
                <a:cs typeface="Book Antiqua"/>
                <a:sym typeface="Book Antiqua"/>
              </a:rPr>
              <a:t>max</a:t>
            </a:r>
            <a:r>
              <a:rPr b="1" lang="en-US" sz="2400">
                <a:solidFill>
                  <a:schemeClr val="dk1"/>
                </a:solidFill>
                <a:latin typeface="Book Antiqua"/>
                <a:ea typeface="Book Antiqua"/>
                <a:cs typeface="Book Antiqua"/>
                <a:sym typeface="Book Antiqua"/>
              </a:rPr>
              <a:t>(</a:t>
            </a:r>
            <a:r>
              <a:rPr b="1" lang="en-US" sz="2400">
                <a:solidFill>
                  <a:schemeClr val="accent2"/>
                </a:solidFill>
                <a:latin typeface="Book Antiqua"/>
                <a:ea typeface="Book Antiqua"/>
                <a:cs typeface="Book Antiqua"/>
                <a:sym typeface="Book Antiqua"/>
              </a:rPr>
              <a:t>float</a:t>
            </a:r>
            <a:r>
              <a:rPr lang="en-US" sz="2400">
                <a:solidFill>
                  <a:schemeClr val="dk1"/>
                </a:solidFill>
                <a:latin typeface="Book Antiqua"/>
                <a:ea typeface="Book Antiqua"/>
                <a:cs typeface="Book Antiqua"/>
                <a:sym typeface="Book Antiqua"/>
              </a:rPr>
              <a:t> a, </a:t>
            </a:r>
            <a:r>
              <a:rPr b="1" lang="en-US" sz="2400">
                <a:solidFill>
                  <a:schemeClr val="accent2"/>
                </a:solidFill>
                <a:latin typeface="Book Antiqua"/>
                <a:ea typeface="Book Antiqua"/>
                <a:cs typeface="Book Antiqua"/>
                <a:sym typeface="Book Antiqua"/>
              </a:rPr>
              <a:t>float</a:t>
            </a:r>
            <a:r>
              <a:rPr lang="en-US" sz="2400">
                <a:solidFill>
                  <a:schemeClr val="dk1"/>
                </a:solidFill>
                <a:latin typeface="Book Antiqua"/>
                <a:ea typeface="Book Antiqua"/>
                <a:cs typeface="Book Antiqua"/>
                <a:sym typeface="Book Antiqua"/>
              </a:rPr>
              <a:t> b) </a:t>
            </a:r>
            <a:endParaRPr/>
          </a:p>
          <a:p>
            <a:pPr indent="0" lvl="0" marL="0" marR="0" rtl="0" algn="just">
              <a:spcBef>
                <a:spcPts val="0"/>
              </a:spcBef>
              <a:spcAft>
                <a:spcPts val="0"/>
              </a:spcAft>
              <a:buNone/>
            </a:pPr>
            <a:r>
              <a:rPr lang="en-US" sz="2400">
                <a:solidFill>
                  <a:schemeClr val="dk1"/>
                </a:solidFill>
                <a:latin typeface="Book Antiqua"/>
                <a:ea typeface="Book Antiqua"/>
                <a:cs typeface="Book Antiqua"/>
                <a:sym typeface="Book Antiqua"/>
              </a:rPr>
              <a:t>{</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if (a&gt;= b)</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	return a;</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else</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	return b;</a:t>
            </a:r>
            <a:endParaRPr/>
          </a:p>
          <a:p>
            <a:pPr indent="0" lvl="0" marL="0" marR="0" rtl="0" algn="just">
              <a:spcBef>
                <a:spcPts val="0"/>
              </a:spcBef>
              <a:spcAft>
                <a:spcPts val="0"/>
              </a:spcAft>
              <a:buNone/>
            </a:pPr>
            <a:r>
              <a:rPr lang="en-US" sz="2400">
                <a:solidFill>
                  <a:schemeClr val="dk1"/>
                </a:solidFill>
                <a:latin typeface="Book Antiqua"/>
                <a:ea typeface="Book Antiqua"/>
                <a:cs typeface="Book Antiqua"/>
                <a:sym typeface="Book Antiqua"/>
              </a:rPr>
              <a:t>}   </a:t>
            </a:r>
            <a:endParaRPr/>
          </a:p>
          <a:p>
            <a:pPr indent="0" lvl="0" marL="0" marR="0" rtl="0" algn="just">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514" name="Google Shape;514;p62"/>
          <p:cNvSpPr/>
          <p:nvPr/>
        </p:nvSpPr>
        <p:spPr>
          <a:xfrm flipH="1" rot="10800000">
            <a:off x="-42959" y="7191"/>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5" name="Google Shape;515;p62"/>
          <p:cNvSpPr/>
          <p:nvPr/>
        </p:nvSpPr>
        <p:spPr>
          <a:xfrm>
            <a:off x="-42960" y="171793"/>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516" name="Google Shape;516;p62"/>
          <p:cNvPicPr preferRelativeResize="0"/>
          <p:nvPr/>
        </p:nvPicPr>
        <p:blipFill rotWithShape="1">
          <a:blip r:embed="rId3">
            <a:alphaModFix/>
          </a:blip>
          <a:srcRect b="0" l="0" r="0" t="0"/>
          <a:stretch/>
        </p:blipFill>
        <p:spPr>
          <a:xfrm>
            <a:off x="4897767" y="6137"/>
            <a:ext cx="1226872" cy="53675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Overloading Function Call Resolution</a:t>
            </a:r>
            <a:endParaRPr/>
          </a:p>
        </p:txBody>
      </p:sp>
      <p:sp>
        <p:nvSpPr>
          <p:cNvPr id="522" name="Google Shape;522;p63"/>
          <p:cNvSpPr txBox="1"/>
          <p:nvPr>
            <p:ph idx="1" type="body"/>
          </p:nvPr>
        </p:nvSpPr>
        <p:spPr>
          <a:xfrm>
            <a:off x="838200" y="1825625"/>
            <a:ext cx="11353800" cy="4351338"/>
          </a:xfrm>
          <a:prstGeom prst="rect">
            <a:avLst/>
          </a:prstGeom>
          <a:noFill/>
          <a:ln>
            <a:noFill/>
          </a:ln>
        </p:spPr>
        <p:txBody>
          <a:bodyPr anchorCtr="0" anchor="t" bIns="45700" lIns="91425" spcFirstLastPara="1" rIns="91425" wrap="square" tIns="45700">
            <a:normAutofit/>
          </a:bodyPr>
          <a:lstStyle/>
          <a:p>
            <a:pPr indent="-411480" lvl="0" marL="548640" rtl="0" algn="l">
              <a:lnSpc>
                <a:spcPct val="90000"/>
              </a:lnSpc>
              <a:spcBef>
                <a:spcPts val="0"/>
              </a:spcBef>
              <a:spcAft>
                <a:spcPts val="0"/>
              </a:spcAft>
              <a:buClr>
                <a:schemeClr val="dk1"/>
              </a:buClr>
              <a:buSzPts val="2800"/>
              <a:buFont typeface="Noto Sans Symbols"/>
              <a:buChar char="❑"/>
            </a:pPr>
            <a:r>
              <a:rPr lang="en-US"/>
              <a:t>Overloaded function call resolution is done by  compiler during compilation</a:t>
            </a:r>
            <a:endParaRPr/>
          </a:p>
          <a:p>
            <a:pPr indent="-411480" lvl="0" marL="548640" rtl="0" algn="l">
              <a:lnSpc>
                <a:spcPct val="90000"/>
              </a:lnSpc>
              <a:spcBef>
                <a:spcPts val="580"/>
              </a:spcBef>
              <a:spcAft>
                <a:spcPts val="0"/>
              </a:spcAft>
              <a:buClr>
                <a:schemeClr val="dk1"/>
              </a:buClr>
              <a:buSzPts val="2800"/>
              <a:buNone/>
            </a:pPr>
            <a:r>
              <a:rPr lang="en-US"/>
              <a:t>	– The function signature determines which definition is used</a:t>
            </a:r>
            <a:endParaRPr/>
          </a:p>
          <a:p>
            <a:pPr indent="-411480" lvl="0" marL="548640" rtl="0" algn="l">
              <a:lnSpc>
                <a:spcPct val="90000"/>
              </a:lnSpc>
              <a:spcBef>
                <a:spcPts val="580"/>
              </a:spcBef>
              <a:spcAft>
                <a:spcPts val="0"/>
              </a:spcAft>
              <a:buClr>
                <a:schemeClr val="dk1"/>
              </a:buClr>
              <a:buSzPts val="2800"/>
              <a:buFont typeface="Noto Sans Symbols"/>
              <a:buChar char="❑"/>
            </a:pPr>
            <a:r>
              <a:rPr lang="en-US"/>
              <a:t>a Function signature consists of:</a:t>
            </a:r>
            <a:endParaRPr/>
          </a:p>
          <a:p>
            <a:pPr indent="-411480" lvl="0" marL="548640" rtl="0" algn="l">
              <a:lnSpc>
                <a:spcPct val="90000"/>
              </a:lnSpc>
              <a:spcBef>
                <a:spcPts val="580"/>
              </a:spcBef>
              <a:spcAft>
                <a:spcPts val="0"/>
              </a:spcAft>
              <a:buClr>
                <a:schemeClr val="dk1"/>
              </a:buClr>
              <a:buSzPts val="2800"/>
              <a:buNone/>
            </a:pPr>
            <a:r>
              <a:rPr lang="en-US"/>
              <a:t>	– Parameter types and number of parameters supplied to a function</a:t>
            </a:r>
            <a:endParaRPr/>
          </a:p>
          <a:p>
            <a:pPr indent="-411480" lvl="0" marL="548640" rtl="0" algn="l">
              <a:lnSpc>
                <a:spcPct val="90000"/>
              </a:lnSpc>
              <a:spcBef>
                <a:spcPts val="580"/>
              </a:spcBef>
              <a:spcAft>
                <a:spcPts val="0"/>
              </a:spcAft>
              <a:buClr>
                <a:schemeClr val="dk1"/>
              </a:buClr>
              <a:buSzPts val="2800"/>
              <a:buFont typeface="Noto Sans Symbols"/>
              <a:buChar char="❑"/>
            </a:pPr>
            <a:r>
              <a:rPr lang="en-US"/>
              <a:t>a Function return type is not part of function signature and is not used in function call resolution</a:t>
            </a:r>
            <a:endParaRPr/>
          </a:p>
          <a:p>
            <a:pPr indent="-411480" lvl="0" marL="548640" rtl="0" algn="l">
              <a:lnSpc>
                <a:spcPct val="90000"/>
              </a:lnSpc>
              <a:spcBef>
                <a:spcPts val="580"/>
              </a:spcBef>
              <a:spcAft>
                <a:spcPts val="0"/>
              </a:spcAft>
              <a:buClr>
                <a:schemeClr val="dk1"/>
              </a:buClr>
              <a:buSzPts val="2800"/>
              <a:buNone/>
            </a:pPr>
            <a:r>
              <a:t/>
            </a:r>
            <a:endParaRPr/>
          </a:p>
        </p:txBody>
      </p:sp>
      <p:sp>
        <p:nvSpPr>
          <p:cNvPr id="523" name="Google Shape;523;p63"/>
          <p:cNvSpPr/>
          <p:nvPr/>
        </p:nvSpPr>
        <p:spPr>
          <a:xfrm flipH="1" rot="10800000">
            <a:off x="1" y="6757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4" name="Google Shape;524;p63"/>
          <p:cNvSpPr/>
          <p:nvPr/>
        </p:nvSpPr>
        <p:spPr>
          <a:xfrm>
            <a:off x="0" y="23217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525" name="Google Shape;525;p63"/>
          <p:cNvPicPr preferRelativeResize="0"/>
          <p:nvPr/>
        </p:nvPicPr>
        <p:blipFill rotWithShape="1">
          <a:blip r:embed="rId3">
            <a:alphaModFix/>
          </a:blip>
          <a:srcRect b="0" l="0" r="0" t="0"/>
          <a:stretch/>
        </p:blipFill>
        <p:spPr>
          <a:xfrm>
            <a:off x="4940727" y="66523"/>
            <a:ext cx="1226872" cy="53675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4"/>
          <p:cNvSpPr txBox="1"/>
          <p:nvPr>
            <p:ph idx="1" type="body"/>
          </p:nvPr>
        </p:nvSpPr>
        <p:spPr>
          <a:xfrm>
            <a:off x="656492" y="649779"/>
            <a:ext cx="10427677" cy="642253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600"/>
              <a:buNone/>
            </a:pPr>
            <a:r>
              <a:rPr b="1" lang="en-US" sz="1600">
                <a:latin typeface="Times New Roman"/>
                <a:ea typeface="Times New Roman"/>
                <a:cs typeface="Times New Roman"/>
                <a:sym typeface="Times New Roman"/>
              </a:rPr>
              <a:t>Function overloading example:</a:t>
            </a:r>
            <a:endParaRPr/>
          </a:p>
          <a:p>
            <a:pPr indent="-228600" lvl="0" marL="228600" rtl="0" algn="l">
              <a:lnSpc>
                <a:spcPct val="100000"/>
              </a:lnSpc>
              <a:spcBef>
                <a:spcPts val="0"/>
              </a:spcBef>
              <a:spcAft>
                <a:spcPts val="0"/>
              </a:spcAft>
              <a:buClr>
                <a:schemeClr val="dk1"/>
              </a:buClr>
              <a:buSzPts val="1600"/>
              <a:buFont typeface="Arial"/>
              <a:buNone/>
            </a:pPr>
            <a:r>
              <a:t/>
            </a:r>
            <a:endParaRPr sz="1600">
              <a:solidFill>
                <a:srgbClr val="FF0000"/>
              </a:solidFill>
              <a:latin typeface="Times New Roman"/>
              <a:ea typeface="Times New Roman"/>
              <a:cs typeface="Times New Roman"/>
              <a:sym typeface="Times New Roman"/>
            </a:endParaRPr>
          </a:p>
          <a:p>
            <a:pPr indent="-228600" lvl="0" marL="228600" rtl="0" algn="l">
              <a:lnSpc>
                <a:spcPct val="100000"/>
              </a:lnSpc>
              <a:spcBef>
                <a:spcPts val="0"/>
              </a:spcBef>
              <a:spcAft>
                <a:spcPts val="0"/>
              </a:spcAft>
              <a:buClr>
                <a:srgbClr val="FF0000"/>
              </a:buClr>
              <a:buSzPts val="1600"/>
              <a:buFont typeface="Arial"/>
              <a:buNone/>
            </a:pPr>
            <a:r>
              <a:rPr lang="en-US" sz="1600">
                <a:solidFill>
                  <a:srgbClr val="FF0000"/>
                </a:solidFill>
                <a:latin typeface="Times New Roman"/>
                <a:ea typeface="Times New Roman"/>
                <a:cs typeface="Times New Roman"/>
                <a:sym typeface="Times New Roman"/>
              </a:rPr>
              <a:t>void sum(int,int);</a:t>
            </a:r>
            <a:endParaRPr/>
          </a:p>
          <a:p>
            <a:pPr indent="-228600" lvl="0" marL="228600" rtl="0" algn="l">
              <a:lnSpc>
                <a:spcPct val="100000"/>
              </a:lnSpc>
              <a:spcBef>
                <a:spcPts val="0"/>
              </a:spcBef>
              <a:spcAft>
                <a:spcPts val="0"/>
              </a:spcAft>
              <a:buClr>
                <a:srgbClr val="FF0000"/>
              </a:buClr>
              <a:buSzPts val="1600"/>
              <a:buFont typeface="Arial"/>
              <a:buNone/>
            </a:pPr>
            <a:r>
              <a:rPr lang="en-US" sz="1600">
                <a:solidFill>
                  <a:srgbClr val="FF0000"/>
                </a:solidFill>
                <a:latin typeface="Times New Roman"/>
                <a:ea typeface="Times New Roman"/>
                <a:cs typeface="Times New Roman"/>
                <a:sym typeface="Times New Roman"/>
              </a:rPr>
              <a:t>void sum(double,double);</a:t>
            </a:r>
            <a:endParaRPr/>
          </a:p>
          <a:p>
            <a:pPr indent="-228600" lvl="0" marL="228600" rtl="0" algn="l">
              <a:lnSpc>
                <a:spcPct val="100000"/>
              </a:lnSpc>
              <a:spcBef>
                <a:spcPts val="0"/>
              </a:spcBef>
              <a:spcAft>
                <a:spcPts val="0"/>
              </a:spcAft>
              <a:buClr>
                <a:srgbClr val="FF0000"/>
              </a:buClr>
              <a:buSzPts val="1600"/>
              <a:buFont typeface="Arial"/>
              <a:buNone/>
            </a:pPr>
            <a:r>
              <a:rPr lang="en-US" sz="1600">
                <a:solidFill>
                  <a:srgbClr val="FF0000"/>
                </a:solidFill>
                <a:latin typeface="Times New Roman"/>
                <a:ea typeface="Times New Roman"/>
                <a:cs typeface="Times New Roman"/>
                <a:sym typeface="Times New Roman"/>
              </a:rPr>
              <a:t>void sum(char,char);</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void main()</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int a=10,b=20 ;</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double c=7.52,d=8.14;</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char e=‘a’ , f=‘b’ ; </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sum(a,b);                           </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//calls sum(int x,int y)</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sum(c,d);             </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alls sum (double x,double y)</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sum(e,f);       </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 calls sum(char x,char y)</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void </a:t>
            </a:r>
            <a:r>
              <a:rPr lang="en-US" sz="1600">
                <a:solidFill>
                  <a:srgbClr val="FF0000"/>
                </a:solidFill>
                <a:latin typeface="Times New Roman"/>
                <a:ea typeface="Times New Roman"/>
                <a:cs typeface="Times New Roman"/>
                <a:sym typeface="Times New Roman"/>
              </a:rPr>
              <a:t>sum</a:t>
            </a:r>
            <a:r>
              <a:rPr lang="en-US" sz="1600">
                <a:latin typeface="Times New Roman"/>
                <a:ea typeface="Times New Roman"/>
                <a:cs typeface="Times New Roman"/>
                <a:sym typeface="Times New Roman"/>
              </a:rPr>
              <a:t>(int x,int y)</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vout&lt;&lt;“\n sum of integers are”&lt;&lt;x+y;</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void </a:t>
            </a:r>
            <a:r>
              <a:rPr lang="en-US" sz="1600">
                <a:solidFill>
                  <a:srgbClr val="FF0000"/>
                </a:solidFill>
                <a:latin typeface="Times New Roman"/>
                <a:ea typeface="Times New Roman"/>
                <a:cs typeface="Times New Roman"/>
                <a:sym typeface="Times New Roman"/>
              </a:rPr>
              <a:t>sum</a:t>
            </a:r>
            <a:r>
              <a:rPr lang="en-US" sz="1600">
                <a:latin typeface="Times New Roman"/>
                <a:ea typeface="Times New Roman"/>
                <a:cs typeface="Times New Roman"/>
                <a:sym typeface="Times New Roman"/>
              </a:rPr>
              <a:t>(double x,double y){</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cout&lt;&lt;“\n sum of two floating no are”&lt;&lt;x+y;</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void </a:t>
            </a:r>
            <a:r>
              <a:rPr lang="en-US" sz="1600">
                <a:solidFill>
                  <a:srgbClr val="FF0000"/>
                </a:solidFill>
                <a:latin typeface="Times New Roman"/>
                <a:ea typeface="Times New Roman"/>
                <a:cs typeface="Times New Roman"/>
                <a:sym typeface="Times New Roman"/>
              </a:rPr>
              <a:t>sum</a:t>
            </a:r>
            <a:r>
              <a:rPr lang="en-US" sz="1600">
                <a:latin typeface="Times New Roman"/>
                <a:ea typeface="Times New Roman"/>
                <a:cs typeface="Times New Roman"/>
                <a:sym typeface="Times New Roman"/>
              </a:rPr>
              <a:t>(char x,char y)</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cout&lt;&lt;“\n sum of characters are”&lt;&lt;x+y;</a:t>
            </a:r>
            <a:endParaRPr/>
          </a:p>
          <a:p>
            <a:pPr indent="-228600" lvl="0" marL="22860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rPr lang="en-US" sz="1600"/>
              <a:t>Output:</a:t>
            </a:r>
            <a:endParaRPr/>
          </a:p>
          <a:p>
            <a:pPr indent="-228600" lvl="0" marL="228600" rtl="0" algn="l">
              <a:lnSpc>
                <a:spcPct val="90000"/>
              </a:lnSpc>
              <a:spcBef>
                <a:spcPts val="1000"/>
              </a:spcBef>
              <a:spcAft>
                <a:spcPts val="0"/>
              </a:spcAft>
              <a:buClr>
                <a:schemeClr val="dk1"/>
              </a:buClr>
              <a:buSzPts val="1600"/>
              <a:buFont typeface="Arial"/>
              <a:buNone/>
            </a:pPr>
            <a:r>
              <a:rPr lang="en-US" sz="1600"/>
              <a:t>Sum of integers 30</a:t>
            </a:r>
            <a:endParaRPr/>
          </a:p>
          <a:p>
            <a:pPr indent="-228600" lvl="0" marL="228600" rtl="0" algn="l">
              <a:lnSpc>
                <a:spcPct val="90000"/>
              </a:lnSpc>
              <a:spcBef>
                <a:spcPts val="1000"/>
              </a:spcBef>
              <a:spcAft>
                <a:spcPts val="0"/>
              </a:spcAft>
              <a:buClr>
                <a:schemeClr val="dk1"/>
              </a:buClr>
              <a:buSzPts val="1600"/>
              <a:buFont typeface="Arial"/>
              <a:buNone/>
            </a:pPr>
            <a:r>
              <a:rPr lang="en-US" sz="1600"/>
              <a:t>sum of two floating no are 15.66</a:t>
            </a:r>
            <a:endParaRPr/>
          </a:p>
          <a:p>
            <a:pPr indent="-228600" lvl="0" marL="228600" rtl="0" algn="l">
              <a:lnSpc>
                <a:spcPct val="90000"/>
              </a:lnSpc>
              <a:spcBef>
                <a:spcPts val="1000"/>
              </a:spcBef>
              <a:spcAft>
                <a:spcPts val="0"/>
              </a:spcAft>
              <a:buClr>
                <a:schemeClr val="dk1"/>
              </a:buClr>
              <a:buSzPts val="1600"/>
              <a:buFont typeface="Arial"/>
              <a:buNone/>
            </a:pPr>
            <a:r>
              <a:rPr lang="en-US" sz="1600"/>
              <a:t>sum of characters are 195</a:t>
            </a:r>
            <a:endParaRPr/>
          </a:p>
          <a:p>
            <a:pPr indent="-228600" lvl="0" marL="228600" rtl="0" algn="l">
              <a:lnSpc>
                <a:spcPct val="90000"/>
              </a:lnSpc>
              <a:spcBef>
                <a:spcPts val="1000"/>
              </a:spcBef>
              <a:spcAft>
                <a:spcPts val="0"/>
              </a:spcAft>
              <a:buClr>
                <a:schemeClr val="dk1"/>
              </a:buClr>
              <a:buSzPts val="2400"/>
              <a:buFont typeface="Arial"/>
              <a:buNone/>
            </a:pPr>
            <a:r>
              <a:t/>
            </a:r>
            <a:endParaRPr sz="2400"/>
          </a:p>
          <a:p>
            <a:pPr indent="-228600" lvl="0" marL="228600" rtl="0" algn="l">
              <a:lnSpc>
                <a:spcPct val="100000"/>
              </a:lnSpc>
              <a:spcBef>
                <a:spcPts val="0"/>
              </a:spcBef>
              <a:spcAft>
                <a:spcPts val="0"/>
              </a:spcAft>
              <a:buClr>
                <a:schemeClr val="dk1"/>
              </a:buClr>
              <a:buSzPts val="2400"/>
              <a:buFont typeface="Arial"/>
              <a:buNone/>
            </a:pPr>
            <a:r>
              <a:t/>
            </a:r>
            <a:endParaRPr sz="2400"/>
          </a:p>
        </p:txBody>
      </p:sp>
      <p:sp>
        <p:nvSpPr>
          <p:cNvPr id="532" name="Google Shape;532;p64"/>
          <p:cNvSpPr/>
          <p:nvPr/>
        </p:nvSpPr>
        <p:spPr>
          <a:xfrm flipH="1" rot="10800000">
            <a:off x="48073" y="1054"/>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64"/>
          <p:cNvSpPr/>
          <p:nvPr/>
        </p:nvSpPr>
        <p:spPr>
          <a:xfrm>
            <a:off x="48072" y="159795"/>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534" name="Google Shape;534;p64"/>
          <p:cNvPicPr preferRelativeResize="0"/>
          <p:nvPr/>
        </p:nvPicPr>
        <p:blipFill rotWithShape="1">
          <a:blip r:embed="rId3">
            <a:alphaModFix/>
          </a:blip>
          <a:srcRect b="0" l="0" r="0" t="0"/>
          <a:stretch/>
        </p:blipFill>
        <p:spPr>
          <a:xfrm>
            <a:off x="4988799" y="0"/>
            <a:ext cx="1226872" cy="53675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5"/>
          <p:cNvSpPr txBox="1"/>
          <p:nvPr>
            <p:ph idx="1" type="body"/>
          </p:nvPr>
        </p:nvSpPr>
        <p:spPr>
          <a:xfrm>
            <a:off x="1295400" y="649522"/>
            <a:ext cx="8929687" cy="6750780"/>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Function overloading example:</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#include&lt;iostream&gt;</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Using namespace std; </a:t>
            </a:r>
            <a:endParaRPr/>
          </a:p>
          <a:p>
            <a:pPr indent="-228600" lvl="0" marL="228600" rtl="0" algn="just">
              <a:lnSpc>
                <a:spcPct val="10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void area(int x)</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 cout&lt;&lt;“area is”&lt;&lt;x*x;</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void area(int x,int y)</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{cout&lt;&lt;“area of rectang;e”=&lt;&lt;x*y;</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void area(int x,int y,int z)</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{cout&lt;&lt;“volume is”&lt;&lt;x*y*z;</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int main(){</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int side=10,le=5,br=6,a=4,b=5,c=6;</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area(side);</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area(le,br);</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area(a,b,c);</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return 0;}</a:t>
            </a:r>
            <a:endParaRPr/>
          </a:p>
          <a:p>
            <a:pPr indent="-228600" lvl="0" marL="228600" rtl="0" algn="l">
              <a:lnSpc>
                <a:spcPct val="100000"/>
              </a:lnSpc>
              <a:spcBef>
                <a:spcPts val="0"/>
              </a:spcBef>
              <a:spcAft>
                <a:spcPts val="0"/>
              </a:spcAft>
              <a:buClr>
                <a:schemeClr val="dk1"/>
              </a:buClr>
              <a:buSzPts val="2000"/>
              <a:buFont typeface="Noto Sans Symbols"/>
              <a:buNone/>
            </a:pPr>
            <a:r>
              <a:t/>
            </a:r>
            <a:endParaRPr sz="2000"/>
          </a:p>
        </p:txBody>
      </p:sp>
      <p:sp>
        <p:nvSpPr>
          <p:cNvPr id="540" name="Google Shape;540;p65"/>
          <p:cNvSpPr/>
          <p:nvPr/>
        </p:nvSpPr>
        <p:spPr>
          <a:xfrm flipH="1" rot="10800000">
            <a:off x="1" y="0"/>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1" name="Google Shape;541;p65"/>
          <p:cNvSpPr/>
          <p:nvPr/>
        </p:nvSpPr>
        <p:spPr>
          <a:xfrm>
            <a:off x="0" y="158495"/>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542" name="Google Shape;542;p65"/>
          <p:cNvPicPr preferRelativeResize="0"/>
          <p:nvPr/>
        </p:nvPicPr>
        <p:blipFill rotWithShape="1">
          <a:blip r:embed="rId3">
            <a:alphaModFix/>
          </a:blip>
          <a:srcRect b="0" l="0" r="0" t="0"/>
          <a:stretch/>
        </p:blipFill>
        <p:spPr>
          <a:xfrm>
            <a:off x="4953000" y="-81359"/>
            <a:ext cx="1484621" cy="64952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pic>
        <p:nvPicPr>
          <p:cNvPr id="547" name="Google Shape;547;p66"/>
          <p:cNvPicPr preferRelativeResize="0"/>
          <p:nvPr/>
        </p:nvPicPr>
        <p:blipFill rotWithShape="1">
          <a:blip r:embed="rId3">
            <a:alphaModFix/>
          </a:blip>
          <a:srcRect b="0" l="0" r="0" t="0"/>
          <a:stretch/>
        </p:blipFill>
        <p:spPr>
          <a:xfrm>
            <a:off x="2431088" y="730294"/>
            <a:ext cx="8501055" cy="4743832"/>
          </a:xfrm>
          <a:prstGeom prst="rect">
            <a:avLst/>
          </a:prstGeom>
          <a:noFill/>
          <a:ln>
            <a:noFill/>
          </a:ln>
        </p:spPr>
      </p:pic>
      <p:sp>
        <p:nvSpPr>
          <p:cNvPr id="548" name="Google Shape;548;p66"/>
          <p:cNvSpPr/>
          <p:nvPr/>
        </p:nvSpPr>
        <p:spPr>
          <a:xfrm flipH="1" rot="10800000">
            <a:off x="48073" y="39378"/>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 name="Google Shape;549;p66"/>
          <p:cNvSpPr/>
          <p:nvPr/>
        </p:nvSpPr>
        <p:spPr>
          <a:xfrm>
            <a:off x="48072" y="203980"/>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550" name="Google Shape;550;p66"/>
          <p:cNvPicPr preferRelativeResize="0"/>
          <p:nvPr/>
        </p:nvPicPr>
        <p:blipFill rotWithShape="1">
          <a:blip r:embed="rId4">
            <a:alphaModFix/>
          </a:blip>
          <a:srcRect b="0" l="0" r="0" t="0"/>
          <a:stretch/>
        </p:blipFill>
        <p:spPr>
          <a:xfrm>
            <a:off x="4988799" y="38324"/>
            <a:ext cx="1226872" cy="53675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67"/>
          <p:cNvPicPr preferRelativeResize="0"/>
          <p:nvPr/>
        </p:nvPicPr>
        <p:blipFill rotWithShape="1">
          <a:blip r:embed="rId3">
            <a:alphaModFix/>
          </a:blip>
          <a:srcRect b="0" l="0" r="0" t="0"/>
          <a:stretch/>
        </p:blipFill>
        <p:spPr>
          <a:xfrm>
            <a:off x="2133600" y="152400"/>
            <a:ext cx="7791450" cy="617571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Function Selection Involves following Steps.</a:t>
            </a:r>
            <a:endParaRPr/>
          </a:p>
        </p:txBody>
      </p:sp>
      <p:sp>
        <p:nvSpPr>
          <p:cNvPr id="561" name="Google Shape;561;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Compiler first tries to find the Exact match in which the type of argument are the same,and uses that func.</a:t>
            </a:r>
            <a:endParaRPr/>
          </a:p>
          <a:p>
            <a:pPr indent="-228600" lvl="0" marL="228600" rtl="0" algn="l">
              <a:lnSpc>
                <a:spcPct val="90000"/>
              </a:lnSpc>
              <a:spcBef>
                <a:spcPts val="1000"/>
              </a:spcBef>
              <a:spcAft>
                <a:spcPts val="0"/>
              </a:spcAft>
              <a:buClr>
                <a:schemeClr val="dk1"/>
              </a:buClr>
              <a:buSzPts val="2800"/>
              <a:buChar char="•"/>
            </a:pPr>
            <a:r>
              <a:rPr lang="en-US"/>
              <a:t>If an exact match is not found,the compiler user the integral promotions to the actual argument such as,char to int, float to double.</a:t>
            </a:r>
            <a:endParaRPr/>
          </a:p>
          <a:p>
            <a:pPr indent="-228600" lvl="0" marL="228600" rtl="0" algn="l">
              <a:lnSpc>
                <a:spcPct val="90000"/>
              </a:lnSpc>
              <a:spcBef>
                <a:spcPts val="1000"/>
              </a:spcBef>
              <a:spcAft>
                <a:spcPts val="0"/>
              </a:spcAft>
              <a:buClr>
                <a:schemeClr val="dk1"/>
              </a:buClr>
              <a:buSzPts val="2800"/>
              <a:buChar char="•"/>
            </a:pPr>
            <a:r>
              <a:rPr lang="en-US"/>
              <a:t>When either of them fails ,build in conversions are used(implicit conversion) to the actual arguments and then uses the function whose match is unique. But if there are multiple matches, then compiler will generate an error message.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Times New Roman"/>
              <a:buNone/>
            </a:pPr>
            <a:r>
              <a:t/>
            </a:r>
            <a:endParaRPr/>
          </a:p>
        </p:txBody>
      </p:sp>
      <p:sp>
        <p:nvSpPr>
          <p:cNvPr id="562" name="Google Shape;562;p68"/>
          <p:cNvSpPr/>
          <p:nvPr/>
        </p:nvSpPr>
        <p:spPr>
          <a:xfrm flipH="1" rot="10800000">
            <a:off x="-8693" y="1054"/>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 name="Google Shape;563;p68"/>
          <p:cNvSpPr/>
          <p:nvPr/>
        </p:nvSpPr>
        <p:spPr>
          <a:xfrm>
            <a:off x="-8694" y="165656"/>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564" name="Google Shape;564;p68"/>
          <p:cNvPicPr preferRelativeResize="0"/>
          <p:nvPr/>
        </p:nvPicPr>
        <p:blipFill rotWithShape="1">
          <a:blip r:embed="rId3">
            <a:alphaModFix/>
          </a:blip>
          <a:srcRect b="0" l="0" r="0" t="0"/>
          <a:stretch/>
        </p:blipFill>
        <p:spPr>
          <a:xfrm>
            <a:off x="4932033" y="0"/>
            <a:ext cx="1226872" cy="53675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9"/>
          <p:cNvSpPr txBox="1"/>
          <p:nvPr>
            <p:ph idx="1" type="body"/>
          </p:nvPr>
        </p:nvSpPr>
        <p:spPr>
          <a:xfrm>
            <a:off x="715617" y="1066800"/>
            <a:ext cx="9371359" cy="49418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ex:	long square(long n)</a:t>
            </a:r>
            <a:endParaRPr/>
          </a:p>
          <a:p>
            <a:pPr indent="-228600" lvl="4" marL="2057400" rtl="0" algn="l">
              <a:lnSpc>
                <a:spcPct val="90000"/>
              </a:lnSpc>
              <a:spcBef>
                <a:spcPts val="500"/>
              </a:spcBef>
              <a:spcAft>
                <a:spcPts val="0"/>
              </a:spcAft>
              <a:buClr>
                <a:schemeClr val="dk1"/>
              </a:buClr>
              <a:buSzPts val="2800"/>
              <a:buFont typeface="Times New Roman"/>
              <a:buNone/>
            </a:pPr>
            <a:r>
              <a:rPr lang="en-US" sz="2800"/>
              <a:t>long square(double x)</a:t>
            </a:r>
            <a:endParaRPr/>
          </a:p>
          <a:p>
            <a:pPr indent="-228600" lvl="4" marL="2057400" rtl="0" algn="l">
              <a:lnSpc>
                <a:spcPct val="90000"/>
              </a:lnSpc>
              <a:spcBef>
                <a:spcPts val="500"/>
              </a:spcBef>
              <a:spcAft>
                <a:spcPts val="0"/>
              </a:spcAft>
              <a:buClr>
                <a:schemeClr val="dk1"/>
              </a:buClr>
              <a:buSzPts val="2800"/>
              <a:buFont typeface="Times New Roman"/>
              <a:buNone/>
            </a:pPr>
            <a:r>
              <a:t/>
            </a:r>
            <a:endParaRPr sz="2800"/>
          </a:p>
          <a:p>
            <a:pPr indent="-228600" lvl="4" marL="2057400" rtl="0" algn="l">
              <a:lnSpc>
                <a:spcPct val="90000"/>
              </a:lnSpc>
              <a:spcBef>
                <a:spcPts val="500"/>
              </a:spcBef>
              <a:spcAft>
                <a:spcPts val="0"/>
              </a:spcAft>
              <a:buClr>
                <a:schemeClr val="dk1"/>
              </a:buClr>
              <a:buSzPts val="2800"/>
              <a:buChar char="•"/>
            </a:pPr>
            <a:r>
              <a:rPr lang="en-US" sz="2800"/>
              <a:t>  Now a func. call such as </a:t>
            </a:r>
            <a:r>
              <a:rPr lang="en-US" sz="2800">
                <a:solidFill>
                  <a:srgbClr val="FF0000"/>
                </a:solidFill>
              </a:rPr>
              <a:t>square(10)</a:t>
            </a:r>
            <a:r>
              <a:rPr lang="en-US" sz="2800"/>
              <a:t> will cause an error  because int argument can be converted into long also and double also.so it will show ambiguity.</a:t>
            </a:r>
            <a:endParaRPr/>
          </a:p>
          <a:p>
            <a:pPr indent="-228600" lvl="4" marL="2057400" rtl="0" algn="l">
              <a:lnSpc>
                <a:spcPct val="90000"/>
              </a:lnSpc>
              <a:spcBef>
                <a:spcPts val="500"/>
              </a:spcBef>
              <a:spcAft>
                <a:spcPts val="0"/>
              </a:spcAft>
              <a:buClr>
                <a:schemeClr val="dk1"/>
              </a:buClr>
              <a:buSzPts val="2800"/>
              <a:buFont typeface="Times New Roman"/>
              <a:buNone/>
            </a:pPr>
            <a:r>
              <a:t/>
            </a:r>
            <a:endParaRPr sz="2800"/>
          </a:p>
          <a:p>
            <a:pPr indent="-228600" lvl="4" marL="2057400" rtl="0" algn="l">
              <a:lnSpc>
                <a:spcPct val="90000"/>
              </a:lnSpc>
              <a:spcBef>
                <a:spcPts val="500"/>
              </a:spcBef>
              <a:spcAft>
                <a:spcPts val="0"/>
              </a:spcAft>
              <a:buClr>
                <a:schemeClr val="dk1"/>
              </a:buClr>
              <a:buSzPts val="2800"/>
              <a:buChar char="•"/>
            </a:pPr>
            <a:r>
              <a:rPr lang="en-US" sz="2800"/>
              <a:t>User defined conversion are followed if all the conversion are failed.</a:t>
            </a:r>
            <a:endParaRPr/>
          </a:p>
          <a:p>
            <a:pPr indent="-228600" lvl="4" marL="2057400" rtl="0" algn="l">
              <a:lnSpc>
                <a:spcPct val="90000"/>
              </a:lnSpc>
              <a:spcBef>
                <a:spcPts val="500"/>
              </a:spcBef>
              <a:spcAft>
                <a:spcPts val="0"/>
              </a:spcAft>
              <a:buClr>
                <a:schemeClr val="dk1"/>
              </a:buClr>
              <a:buSzPts val="2800"/>
              <a:buFont typeface="Times New Roman"/>
              <a:buNone/>
            </a:pPr>
            <a:r>
              <a:t/>
            </a:r>
            <a:endParaRPr sz="2800"/>
          </a:p>
        </p:txBody>
      </p:sp>
      <p:sp>
        <p:nvSpPr>
          <p:cNvPr id="570" name="Google Shape;570;p69"/>
          <p:cNvSpPr/>
          <p:nvPr/>
        </p:nvSpPr>
        <p:spPr>
          <a:xfrm flipH="1" rot="10800000">
            <a:off x="48073" y="70062"/>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69"/>
          <p:cNvSpPr/>
          <p:nvPr/>
        </p:nvSpPr>
        <p:spPr>
          <a:xfrm>
            <a:off x="48072" y="234664"/>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572" name="Google Shape;572;p69"/>
          <p:cNvPicPr preferRelativeResize="0"/>
          <p:nvPr/>
        </p:nvPicPr>
        <p:blipFill rotWithShape="1">
          <a:blip r:embed="rId3">
            <a:alphaModFix/>
          </a:blip>
          <a:srcRect b="0" l="0" r="0" t="0"/>
          <a:stretch/>
        </p:blipFill>
        <p:spPr>
          <a:xfrm>
            <a:off x="4988799" y="69008"/>
            <a:ext cx="1226872" cy="53675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Overload Member function</a:t>
            </a:r>
            <a:endParaRPr/>
          </a:p>
        </p:txBody>
      </p:sp>
      <p:pic>
        <p:nvPicPr>
          <p:cNvPr id="578" name="Google Shape;578;p70"/>
          <p:cNvPicPr preferRelativeResize="0"/>
          <p:nvPr>
            <p:ph idx="1" type="body"/>
          </p:nvPr>
        </p:nvPicPr>
        <p:blipFill rotWithShape="1">
          <a:blip r:embed="rId3">
            <a:alphaModFix/>
          </a:blip>
          <a:srcRect b="0" l="0" r="0" t="0"/>
          <a:stretch/>
        </p:blipFill>
        <p:spPr>
          <a:xfrm>
            <a:off x="1290638" y="1464906"/>
            <a:ext cx="2771775" cy="3619500"/>
          </a:xfrm>
          <a:prstGeom prst="rect">
            <a:avLst/>
          </a:prstGeom>
          <a:noFill/>
          <a:ln>
            <a:noFill/>
          </a:ln>
        </p:spPr>
      </p:pic>
      <p:pic>
        <p:nvPicPr>
          <p:cNvPr id="579" name="Google Shape;579;p70"/>
          <p:cNvPicPr preferRelativeResize="0"/>
          <p:nvPr/>
        </p:nvPicPr>
        <p:blipFill rotWithShape="1">
          <a:blip r:embed="rId4">
            <a:alphaModFix/>
          </a:blip>
          <a:srcRect b="0" l="0" r="0" t="0"/>
          <a:stretch/>
        </p:blipFill>
        <p:spPr>
          <a:xfrm>
            <a:off x="5648325" y="1207294"/>
            <a:ext cx="4095750" cy="3619500"/>
          </a:xfrm>
          <a:prstGeom prst="rect">
            <a:avLst/>
          </a:prstGeom>
          <a:noFill/>
          <a:ln>
            <a:noFill/>
          </a:ln>
        </p:spPr>
      </p:pic>
      <p:sp>
        <p:nvSpPr>
          <p:cNvPr id="580" name="Google Shape;580;p70"/>
          <p:cNvSpPr txBox="1"/>
          <p:nvPr/>
        </p:nvSpPr>
        <p:spPr>
          <a:xfrm>
            <a:off x="5648325" y="5193506"/>
            <a:ext cx="4038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Takes sample property as member function.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Note : Need to be explained with all function overloading concept.</a:t>
            </a:r>
            <a:endParaRPr/>
          </a:p>
        </p:txBody>
      </p:sp>
      <p:sp>
        <p:nvSpPr>
          <p:cNvPr id="581" name="Google Shape;581;p70"/>
          <p:cNvSpPr/>
          <p:nvPr/>
        </p:nvSpPr>
        <p:spPr>
          <a:xfrm flipH="1" rot="10800000">
            <a:off x="48073" y="1054"/>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70"/>
          <p:cNvSpPr/>
          <p:nvPr/>
        </p:nvSpPr>
        <p:spPr>
          <a:xfrm>
            <a:off x="48072" y="159795"/>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583" name="Google Shape;583;p70"/>
          <p:cNvPicPr preferRelativeResize="0"/>
          <p:nvPr/>
        </p:nvPicPr>
        <p:blipFill rotWithShape="1">
          <a:blip r:embed="rId5">
            <a:alphaModFix/>
          </a:blip>
          <a:srcRect b="0" l="0" r="0" t="0"/>
          <a:stretch/>
        </p:blipFill>
        <p:spPr>
          <a:xfrm>
            <a:off x="4988799" y="0"/>
            <a:ext cx="1226872" cy="53675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1"/>
          <p:cNvSpPr txBox="1"/>
          <p:nvPr>
            <p:ph type="title"/>
          </p:nvPr>
        </p:nvSpPr>
        <p:spPr>
          <a:xfrm>
            <a:off x="0" y="304573"/>
            <a:ext cx="12192000" cy="762000"/>
          </a:xfrm>
          <a:prstGeom prst="rect">
            <a:avLst/>
          </a:prstGeom>
          <a:solidFill>
            <a:srgbClr val="2E75B5"/>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Calibri"/>
              <a:buNone/>
            </a:pPr>
            <a:r>
              <a:rPr lang="en-US" sz="3600">
                <a:solidFill>
                  <a:schemeClr val="lt1"/>
                </a:solidFill>
              </a:rPr>
              <a:t>Methods that Cannot be Overloaded</a:t>
            </a:r>
            <a:endParaRPr/>
          </a:p>
        </p:txBody>
      </p:sp>
      <p:sp>
        <p:nvSpPr>
          <p:cNvPr id="589" name="Google Shape;589;p71"/>
          <p:cNvSpPr txBox="1"/>
          <p:nvPr/>
        </p:nvSpPr>
        <p:spPr>
          <a:xfrm>
            <a:off x="259080" y="987425"/>
            <a:ext cx="11673840" cy="3185795"/>
          </a:xfrm>
          <a:prstGeom prst="rect">
            <a:avLst/>
          </a:prstGeom>
          <a:noFill/>
          <a:ln>
            <a:noFill/>
          </a:ln>
        </p:spPr>
        <p:txBody>
          <a:bodyPr anchorCtr="0" anchor="t" bIns="45700" lIns="91425" spcFirstLastPara="1" rIns="91425" wrap="square" tIns="45700">
            <a:spAutoFit/>
          </a:bodyPr>
          <a:lstStyle/>
          <a:p>
            <a:pPr indent="-457200" lvl="0" marL="457200" marR="0" rtl="0" algn="l">
              <a:lnSpc>
                <a:spcPct val="90000"/>
              </a:lnSpc>
              <a:spcBef>
                <a:spcPts val="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Methods that differ only in the return type</a:t>
            </a:r>
            <a:endParaRPr/>
          </a:p>
          <a:p>
            <a:pPr indent="-457200" lvl="0" marL="457200" marR="0" rtl="0" algn="l">
              <a:lnSpc>
                <a:spcPct val="90000"/>
              </a:lnSpc>
              <a:spcBef>
                <a:spcPts val="100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Parameter declarations that differ only in a pointer * versus an array []</a:t>
            </a:r>
            <a:endParaRPr/>
          </a:p>
          <a:p>
            <a:pPr indent="-457200" lvl="0" marL="457200" marR="0" rtl="0" algn="l">
              <a:lnSpc>
                <a:spcPct val="90000"/>
              </a:lnSpc>
              <a:spcBef>
                <a:spcPts val="100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If paramters differ only in the prescence or absence of const and/or volatile</a:t>
            </a:r>
            <a:endParaRPr/>
          </a:p>
          <a:p>
            <a:pPr indent="-457200" lvl="0" marL="457200" marR="0" rtl="0" algn="l">
              <a:lnSpc>
                <a:spcPct val="90000"/>
              </a:lnSpc>
              <a:spcBef>
                <a:spcPts val="100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Using typedef does not introduce a new type, hence cannot be overloaded</a:t>
            </a:r>
            <a:endParaRPr/>
          </a:p>
          <a:p>
            <a:pPr indent="-457200" lvl="0" marL="457200" marR="0" rtl="0" algn="l">
              <a:lnSpc>
                <a:spcPct val="90000"/>
              </a:lnSpc>
              <a:spcBef>
                <a:spcPts val="100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Methods that differ only in their default arguments </a:t>
            </a:r>
            <a:endParaRPr/>
          </a:p>
          <a:p>
            <a:pPr indent="-457200" lvl="0" marL="457200" marR="0" rtl="0" algn="l">
              <a:lnSpc>
                <a:spcPct val="90000"/>
              </a:lnSpc>
              <a:spcBef>
                <a:spcPts val="100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Methods that differ only in a reference parameter and a normal parameter</a:t>
            </a:r>
            <a:endParaRPr/>
          </a:p>
          <a:p>
            <a:pPr indent="-304800" lvl="0" marL="457200" marR="0" rtl="0" algn="l">
              <a:lnSpc>
                <a:spcPct val="90000"/>
              </a:lnSpc>
              <a:spcBef>
                <a:spcPts val="100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590" name="Google Shape;590;p71"/>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71"/>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592" name="Google Shape;592;p71"/>
          <p:cNvPicPr preferRelativeResize="0"/>
          <p:nvPr/>
        </p:nvPicPr>
        <p:blipFill rotWithShape="1">
          <a:blip r:embed="rId3">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1981200" y="1524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sz="2800"/>
            </a:br>
            <a:br>
              <a:rPr b="1" lang="en-US" sz="2800"/>
            </a:br>
            <a:r>
              <a:rPr b="1" lang="en-US" sz="2800"/>
              <a:t>CONSTRUCTORS</a:t>
            </a:r>
            <a:endParaRPr/>
          </a:p>
        </p:txBody>
      </p:sp>
      <p:sp>
        <p:nvSpPr>
          <p:cNvPr id="133" name="Google Shape;133;p18"/>
          <p:cNvSpPr txBox="1"/>
          <p:nvPr>
            <p:ph idx="1" type="body"/>
          </p:nvPr>
        </p:nvSpPr>
        <p:spPr>
          <a:xfrm>
            <a:off x="1981200" y="1143000"/>
            <a:ext cx="8229600" cy="5181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Constructors can be defined either inside the class definition or outside class definition using class name and scope resolution :: operator.</a:t>
            </a:r>
            <a:endParaRPr/>
          </a:p>
          <a:p>
            <a:pPr indent="-76200" lvl="0" marL="228600" rtl="0" algn="just">
              <a:lnSpc>
                <a:spcPct val="90000"/>
              </a:lnSpc>
              <a:spcBef>
                <a:spcPts val="1000"/>
              </a:spcBef>
              <a:spcAft>
                <a:spcPts val="0"/>
              </a:spcAft>
              <a:buClr>
                <a:schemeClr val="dk1"/>
              </a:buClr>
              <a:buSzPts val="2400"/>
              <a:buNone/>
            </a:pPr>
            <a:r>
              <a:t/>
            </a:r>
            <a:endParaRPr sz="2400"/>
          </a:p>
        </p:txBody>
      </p:sp>
      <p:pic>
        <p:nvPicPr>
          <p:cNvPr id="134" name="Google Shape;134;p18"/>
          <p:cNvPicPr preferRelativeResize="0"/>
          <p:nvPr/>
        </p:nvPicPr>
        <p:blipFill rotWithShape="1">
          <a:blip r:embed="rId3">
            <a:alphaModFix/>
          </a:blip>
          <a:srcRect b="0" l="0" r="0" t="0"/>
          <a:stretch/>
        </p:blipFill>
        <p:spPr>
          <a:xfrm>
            <a:off x="4314825" y="2819400"/>
            <a:ext cx="3562350" cy="2914650"/>
          </a:xfrm>
          <a:prstGeom prst="rect">
            <a:avLst/>
          </a:prstGeom>
          <a:noFill/>
          <a:ln>
            <a:noFill/>
          </a:ln>
          <a:effectLst>
            <a:outerShdw blurRad="292100" rotWithShape="0" algn="tl" dir="2700000" dist="139700">
              <a:srgbClr val="333333">
                <a:alpha val="64705"/>
              </a:srgbClr>
            </a:outerShdw>
          </a:effectLst>
        </p:spPr>
      </p:pic>
      <p:pic>
        <p:nvPicPr>
          <p:cNvPr id="135" name="Google Shape;135;p18"/>
          <p:cNvPicPr preferRelativeResize="0"/>
          <p:nvPr/>
        </p:nvPicPr>
        <p:blipFill rotWithShape="1">
          <a:blip r:embed="rId4">
            <a:alphaModFix/>
          </a:blip>
          <a:srcRect b="0" l="0" r="0" t="0"/>
          <a:stretch/>
        </p:blipFill>
        <p:spPr>
          <a:xfrm>
            <a:off x="1447407" y="-76200"/>
            <a:ext cx="9077731" cy="67671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2"/>
          <p:cNvSpPr txBox="1"/>
          <p:nvPr>
            <p:ph type="title"/>
          </p:nvPr>
        </p:nvSpPr>
        <p:spPr>
          <a:xfrm>
            <a:off x="0" y="458523"/>
            <a:ext cx="12192000" cy="762000"/>
          </a:xfrm>
          <a:prstGeom prst="rect">
            <a:avLst/>
          </a:prstGeom>
          <a:solidFill>
            <a:srgbClr val="2E75B5"/>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Calibri"/>
              <a:buNone/>
            </a:pPr>
            <a:r>
              <a:rPr lang="en-US" sz="3600">
                <a:solidFill>
                  <a:schemeClr val="lt1"/>
                </a:solidFill>
              </a:rPr>
              <a:t>Method overloading- Points to Remember</a:t>
            </a:r>
            <a:endParaRPr/>
          </a:p>
        </p:txBody>
      </p:sp>
      <p:sp>
        <p:nvSpPr>
          <p:cNvPr id="598" name="Google Shape;598;p72"/>
          <p:cNvSpPr txBox="1"/>
          <p:nvPr/>
        </p:nvSpPr>
        <p:spPr>
          <a:xfrm>
            <a:off x="330679" y="2206307"/>
            <a:ext cx="11673840" cy="2445385"/>
          </a:xfrm>
          <a:prstGeom prst="rect">
            <a:avLst/>
          </a:prstGeom>
          <a:noFill/>
          <a:ln>
            <a:noFill/>
          </a:ln>
        </p:spPr>
        <p:txBody>
          <a:bodyPr anchorCtr="0" anchor="t" bIns="45700" lIns="91425" spcFirstLastPara="1" rIns="91425" wrap="square" tIns="45700">
            <a:spAutoFit/>
          </a:bodyPr>
          <a:lstStyle/>
          <a:p>
            <a:pPr indent="-457200" lvl="0" marL="457200" marR="0" rtl="0" algn="l">
              <a:lnSpc>
                <a:spcPct val="90000"/>
              </a:lnSpc>
              <a:spcBef>
                <a:spcPts val="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There are multiple definitions for the same function name in the same scope</a:t>
            </a:r>
            <a:endParaRPr/>
          </a:p>
          <a:p>
            <a:pPr indent="-457200" lvl="0" marL="457200" marR="0" rtl="0" algn="l">
              <a:lnSpc>
                <a:spcPct val="90000"/>
              </a:lnSpc>
              <a:spcBef>
                <a:spcPts val="100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The definitions of these functions vary according to the types and/or the number of arguments in the argument list</a:t>
            </a:r>
            <a:endParaRPr/>
          </a:p>
          <a:p>
            <a:pPr indent="-457200" lvl="0" marL="457200" marR="0" rtl="0" algn="l">
              <a:lnSpc>
                <a:spcPct val="90000"/>
              </a:lnSpc>
              <a:spcBef>
                <a:spcPts val="100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Data type of the return value is not considered while writing overloaded functions because the appropriate function is called at the compile time while the return value will be obtained only when the function is called and executed</a:t>
            </a:r>
            <a:endParaRPr/>
          </a:p>
          <a:p>
            <a:pPr indent="-304800" lvl="0" marL="457200" marR="0" rtl="0" algn="l">
              <a:lnSpc>
                <a:spcPct val="90000"/>
              </a:lnSpc>
              <a:spcBef>
                <a:spcPts val="100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04800" lvl="0" marL="457200" marR="0" rtl="0" algn="l">
              <a:lnSpc>
                <a:spcPct val="90000"/>
              </a:lnSpc>
              <a:spcBef>
                <a:spcPts val="100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599" name="Google Shape;599;p72"/>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0" name="Google Shape;600;p72"/>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601" name="Google Shape;601;p72"/>
          <p:cNvPicPr preferRelativeResize="0"/>
          <p:nvPr/>
        </p:nvPicPr>
        <p:blipFill rotWithShape="1">
          <a:blip r:embed="rId3">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br>
              <a:rPr b="1" lang="en-US" sz="2800"/>
            </a:br>
            <a:r>
              <a:rPr b="1" lang="en-US" sz="2800"/>
              <a:t>Try out Program</a:t>
            </a:r>
            <a:endParaRPr/>
          </a:p>
        </p:txBody>
      </p:sp>
      <p:pic>
        <p:nvPicPr>
          <p:cNvPr id="607" name="Google Shape;607;p73"/>
          <p:cNvPicPr preferRelativeResize="0"/>
          <p:nvPr/>
        </p:nvPicPr>
        <p:blipFill rotWithShape="1">
          <a:blip r:embed="rId3">
            <a:alphaModFix/>
          </a:blip>
          <a:srcRect b="0" l="0" r="0" t="0"/>
          <a:stretch/>
        </p:blipFill>
        <p:spPr>
          <a:xfrm>
            <a:off x="1447407" y="-76200"/>
            <a:ext cx="9077731" cy="676715"/>
          </a:xfrm>
          <a:prstGeom prst="rect">
            <a:avLst/>
          </a:prstGeom>
          <a:noFill/>
          <a:ln>
            <a:noFill/>
          </a:ln>
        </p:spPr>
      </p:pic>
      <p:pic>
        <p:nvPicPr>
          <p:cNvPr id="608" name="Google Shape;608;p73"/>
          <p:cNvPicPr preferRelativeResize="0"/>
          <p:nvPr/>
        </p:nvPicPr>
        <p:blipFill rotWithShape="1">
          <a:blip r:embed="rId4">
            <a:alphaModFix/>
          </a:blip>
          <a:srcRect b="0" l="0" r="0" t="0"/>
          <a:stretch/>
        </p:blipFill>
        <p:spPr>
          <a:xfrm>
            <a:off x="1666864" y="1417638"/>
            <a:ext cx="3679927" cy="5257038"/>
          </a:xfrm>
          <a:prstGeom prst="rect">
            <a:avLst/>
          </a:prstGeom>
          <a:noFill/>
          <a:ln>
            <a:noFill/>
          </a:ln>
        </p:spPr>
      </p:pic>
      <p:pic>
        <p:nvPicPr>
          <p:cNvPr id="609" name="Google Shape;609;p73"/>
          <p:cNvPicPr preferRelativeResize="0"/>
          <p:nvPr/>
        </p:nvPicPr>
        <p:blipFill rotWithShape="1">
          <a:blip r:embed="rId5">
            <a:alphaModFix/>
          </a:blip>
          <a:srcRect b="0" l="0" r="0" t="0"/>
          <a:stretch/>
        </p:blipFill>
        <p:spPr>
          <a:xfrm>
            <a:off x="5346791" y="1417639"/>
            <a:ext cx="4543425" cy="3781425"/>
          </a:xfrm>
          <a:prstGeom prst="rect">
            <a:avLst/>
          </a:prstGeom>
          <a:noFill/>
          <a:ln>
            <a:noFill/>
          </a:ln>
        </p:spPr>
      </p:pic>
      <p:pic>
        <p:nvPicPr>
          <p:cNvPr id="610" name="Google Shape;610;p73"/>
          <p:cNvPicPr preferRelativeResize="0"/>
          <p:nvPr/>
        </p:nvPicPr>
        <p:blipFill rotWithShape="1">
          <a:blip r:embed="rId6">
            <a:alphaModFix/>
          </a:blip>
          <a:srcRect b="0" l="0" r="0" t="0"/>
          <a:stretch/>
        </p:blipFill>
        <p:spPr>
          <a:xfrm>
            <a:off x="6675882" y="4414284"/>
            <a:ext cx="3992118" cy="2141521"/>
          </a:xfrm>
          <a:prstGeom prst="rect">
            <a:avLst/>
          </a:prstGeom>
          <a:noFill/>
          <a:ln>
            <a:noFill/>
          </a:ln>
        </p:spPr>
      </p:pic>
      <p:sp>
        <p:nvSpPr>
          <p:cNvPr id="611" name="Google Shape;611;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612" name="Google Shape;612;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Method Overloading</a:t>
            </a:r>
            <a:endParaRPr/>
          </a:p>
        </p:txBody>
      </p:sp>
      <p:sp>
        <p:nvSpPr>
          <p:cNvPr id="613" name="Google Shape;613;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Questions</a:t>
            </a:r>
            <a:endParaRPr/>
          </a:p>
        </p:txBody>
      </p:sp>
      <p:sp>
        <p:nvSpPr>
          <p:cNvPr id="619" name="Google Shape;619;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AutoNum type="arabicPeriod"/>
            </a:pPr>
            <a:r>
              <a:rPr lang="en-US" sz="1800"/>
              <a:t>Which of the following permits function overloading on c++?</a:t>
            </a:r>
            <a:br>
              <a:rPr lang="en-US" sz="1800"/>
            </a:br>
            <a:r>
              <a:rPr lang="en-US" sz="1800"/>
              <a:t>a) type</a:t>
            </a:r>
            <a:br>
              <a:rPr lang="en-US" sz="1800"/>
            </a:br>
            <a:r>
              <a:rPr lang="en-US" sz="1800"/>
              <a:t>b) number of arguments</a:t>
            </a:r>
            <a:br>
              <a:rPr lang="en-US" sz="1800"/>
            </a:br>
            <a:r>
              <a:rPr b="1" lang="en-US" sz="1800"/>
              <a:t>c) type &amp; number of arguments</a:t>
            </a:r>
            <a:br>
              <a:rPr b="1" lang="en-US" sz="1800"/>
            </a:br>
            <a:r>
              <a:rPr lang="en-US" sz="1800"/>
              <a:t>d) number of objects</a:t>
            </a:r>
            <a:endParaRPr/>
          </a:p>
          <a:p>
            <a:pPr indent="-228600" lvl="0" marL="228600" rtl="0" algn="l">
              <a:lnSpc>
                <a:spcPct val="90000"/>
              </a:lnSpc>
              <a:spcBef>
                <a:spcPts val="1000"/>
              </a:spcBef>
              <a:spcAft>
                <a:spcPts val="0"/>
              </a:spcAft>
              <a:buClr>
                <a:schemeClr val="dk1"/>
              </a:buClr>
              <a:buSzPts val="1800"/>
              <a:buAutoNum type="arabicPeriod"/>
            </a:pPr>
            <a:r>
              <a:rPr lang="en-US" sz="1800"/>
              <a:t>Overloaded functions are ________________</a:t>
            </a:r>
            <a:br>
              <a:rPr lang="en-US" sz="1800"/>
            </a:br>
            <a:r>
              <a:rPr lang="en-US" sz="1800"/>
              <a:t>a) Very long functions that can hardly run</a:t>
            </a:r>
            <a:br>
              <a:rPr lang="en-US" sz="1800"/>
            </a:br>
            <a:r>
              <a:rPr lang="en-US" sz="1800"/>
              <a:t>b) One function containing another one or more functions inside it</a:t>
            </a:r>
            <a:br>
              <a:rPr lang="en-US" sz="1800"/>
            </a:br>
            <a:r>
              <a:rPr b="1" lang="en-US" sz="1800"/>
              <a:t>c) Two or more functions with the same name but different number of parameters or type</a:t>
            </a:r>
            <a:br>
              <a:rPr b="1" lang="en-US" sz="1800"/>
            </a:br>
            <a:r>
              <a:rPr lang="en-US" sz="1800"/>
              <a:t>d) Very long functions</a:t>
            </a:r>
            <a:endParaRPr/>
          </a:p>
          <a:p>
            <a:pPr indent="-228600" lvl="0" marL="228600" rtl="0" algn="l">
              <a:lnSpc>
                <a:spcPct val="90000"/>
              </a:lnSpc>
              <a:spcBef>
                <a:spcPts val="1000"/>
              </a:spcBef>
              <a:spcAft>
                <a:spcPts val="0"/>
              </a:spcAft>
              <a:buClr>
                <a:schemeClr val="dk1"/>
              </a:buClr>
              <a:buSzPts val="1800"/>
              <a:buAutoNum type="arabicPeriod"/>
            </a:pPr>
            <a:r>
              <a:rPr lang="en-US" sz="1800"/>
              <a:t>What should be passed in parameters when function does not require any parameters?</a:t>
            </a:r>
            <a:br>
              <a:rPr lang="en-US" sz="1800"/>
            </a:br>
            <a:r>
              <a:rPr lang="en-US" sz="1800"/>
              <a:t>a) void</a:t>
            </a:r>
            <a:br>
              <a:rPr lang="en-US" sz="1800"/>
            </a:br>
            <a:r>
              <a:rPr b="1" lang="en-US" sz="1800"/>
              <a:t>b) blank space</a:t>
            </a:r>
            <a:br>
              <a:rPr b="1" lang="en-US" sz="1800"/>
            </a:br>
            <a:r>
              <a:rPr lang="en-US" sz="1800"/>
              <a:t>c) both void &amp; blank space</a:t>
            </a:r>
            <a:br>
              <a:rPr lang="en-US" sz="1800"/>
            </a:br>
            <a:r>
              <a:rPr lang="en-US" sz="1800"/>
              <a:t>d) tab space</a:t>
            </a:r>
            <a:endParaRPr/>
          </a:p>
        </p:txBody>
      </p:sp>
      <p:sp>
        <p:nvSpPr>
          <p:cNvPr id="620" name="Google Shape;620;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621" name="Google Shape;621;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Method Overloading</a:t>
            </a:r>
            <a:endParaRPr/>
          </a:p>
        </p:txBody>
      </p:sp>
      <p:sp>
        <p:nvSpPr>
          <p:cNvPr id="622" name="Google Shape;622;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3" name="Google Shape;623;p74"/>
          <p:cNvPicPr preferRelativeResize="0"/>
          <p:nvPr/>
        </p:nvPicPr>
        <p:blipFill rotWithShape="1">
          <a:blip r:embed="rId3">
            <a:alphaModFix/>
          </a:blip>
          <a:srcRect b="0" l="0" r="0" t="0"/>
          <a:stretch/>
        </p:blipFill>
        <p:spPr>
          <a:xfrm>
            <a:off x="1584174" y="-158048"/>
            <a:ext cx="9083827" cy="68281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grpSp>
        <p:nvGrpSpPr>
          <p:cNvPr id="628" name="Google Shape;628;p75"/>
          <p:cNvGrpSpPr/>
          <p:nvPr/>
        </p:nvGrpSpPr>
        <p:grpSpPr>
          <a:xfrm>
            <a:off x="1524000" y="4953000"/>
            <a:ext cx="9144507" cy="1904998"/>
            <a:chOff x="0" y="4953000"/>
            <a:chExt cx="9144507" cy="1904998"/>
          </a:xfrm>
        </p:grpSpPr>
        <p:sp>
          <p:nvSpPr>
            <p:cNvPr id="629" name="Google Shape;629;p75"/>
            <p:cNvSpPr/>
            <p:nvPr/>
          </p:nvSpPr>
          <p:spPr>
            <a:xfrm>
              <a:off x="1687067" y="4953000"/>
              <a:ext cx="7457440" cy="487680"/>
            </a:xfrm>
            <a:custGeom>
              <a:rect b="b" l="l" r="r" t="t"/>
              <a:pathLst>
                <a:path extrusionOk="0" h="487679" w="7457440">
                  <a:moveTo>
                    <a:pt x="7456932" y="0"/>
                  </a:moveTo>
                  <a:lnTo>
                    <a:pt x="0" y="289687"/>
                  </a:lnTo>
                  <a:lnTo>
                    <a:pt x="7456932" y="487680"/>
                  </a:lnTo>
                  <a:lnTo>
                    <a:pt x="7456932" y="0"/>
                  </a:lnTo>
                  <a:close/>
                </a:path>
              </a:pathLst>
            </a:custGeom>
            <a:solidFill>
              <a:srgbClr val="9FCADC">
                <a:alpha val="3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75"/>
            <p:cNvSpPr/>
            <p:nvPr/>
          </p:nvSpPr>
          <p:spPr>
            <a:xfrm>
              <a:off x="112471" y="5236463"/>
              <a:ext cx="9031605" cy="789940"/>
            </a:xfrm>
            <a:custGeom>
              <a:rect b="b" l="l" r="r" t="t"/>
              <a:pathLst>
                <a:path extrusionOk="0" h="789939" w="9031605">
                  <a:moveTo>
                    <a:pt x="9031528" y="0"/>
                  </a:moveTo>
                  <a:lnTo>
                    <a:pt x="0" y="0"/>
                  </a:lnTo>
                  <a:lnTo>
                    <a:pt x="9031528" y="789432"/>
                  </a:lnTo>
                  <a:lnTo>
                    <a:pt x="903152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75"/>
            <p:cNvSpPr/>
            <p:nvPr/>
          </p:nvSpPr>
          <p:spPr>
            <a:xfrm>
              <a:off x="0" y="4998718"/>
              <a:ext cx="9144000" cy="18592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75"/>
            <p:cNvSpPr/>
            <p:nvPr/>
          </p:nvSpPr>
          <p:spPr>
            <a:xfrm>
              <a:off x="0" y="4991317"/>
              <a:ext cx="9143999" cy="80195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33" name="Google Shape;633;p75"/>
          <p:cNvSpPr/>
          <p:nvPr/>
        </p:nvSpPr>
        <p:spPr>
          <a:xfrm>
            <a:off x="2737479" y="1479803"/>
            <a:ext cx="6691509" cy="124815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76"/>
          <p:cNvSpPr/>
          <p:nvPr/>
        </p:nvSpPr>
        <p:spPr>
          <a:xfrm>
            <a:off x="2106566" y="583692"/>
            <a:ext cx="3921978" cy="4353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76"/>
          <p:cNvSpPr/>
          <p:nvPr/>
        </p:nvSpPr>
        <p:spPr>
          <a:xfrm>
            <a:off x="2106566" y="1447800"/>
            <a:ext cx="7494634" cy="341632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utility of operators such as +, =, *, /, &gt;, &lt;, and so on is predefined in any programming language.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Programmers can use them directly on built-in data types to write their programs.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However, these operators do not work for user-defined types such as objects.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Therefore, C++ allows programmers to redefine the meaning of operators when they operate on class objects.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This feature is called </a:t>
            </a:r>
            <a:r>
              <a:rPr i="1" lang="en-US" sz="2400">
                <a:solidFill>
                  <a:schemeClr val="dk1"/>
                </a:solidFill>
                <a:latin typeface="Times New Roman"/>
                <a:ea typeface="Times New Roman"/>
                <a:cs typeface="Times New Roman"/>
                <a:sym typeface="Times New Roman"/>
              </a:rPr>
              <a:t>operator overloading</a:t>
            </a:r>
            <a:endParaRPr sz="2400">
              <a:solidFill>
                <a:schemeClr val="dk1"/>
              </a:solidFill>
              <a:latin typeface="Times New Roman"/>
              <a:ea typeface="Times New Roman"/>
              <a:cs typeface="Times New Roman"/>
              <a:sym typeface="Times New Roman"/>
            </a:endParaRPr>
          </a:p>
        </p:txBody>
      </p:sp>
      <p:sp>
        <p:nvSpPr>
          <p:cNvPr id="640" name="Google Shape;640;p76"/>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 name="Google Shape;641;p76"/>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642" name="Google Shape;642;p76"/>
          <p:cNvPicPr preferRelativeResize="0"/>
          <p:nvPr/>
        </p:nvPicPr>
        <p:blipFill rotWithShape="1">
          <a:blip r:embed="rId4">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7"/>
          <p:cNvSpPr txBox="1"/>
          <p:nvPr/>
        </p:nvSpPr>
        <p:spPr>
          <a:xfrm>
            <a:off x="2169668" y="1453642"/>
            <a:ext cx="7964170" cy="3571240"/>
          </a:xfrm>
          <a:prstGeom prst="rect">
            <a:avLst/>
          </a:prstGeom>
          <a:noFill/>
          <a:ln>
            <a:noFill/>
          </a:ln>
        </p:spPr>
        <p:txBody>
          <a:bodyPr anchorCtr="0" anchor="t" bIns="0" lIns="0" spcFirstLastPara="1" rIns="0" wrap="square" tIns="62850">
            <a:spAutoFit/>
          </a:bodyPr>
          <a:lstStyle/>
          <a:p>
            <a:pPr indent="0" lvl="0" marL="1270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Operator Overloading:</a:t>
            </a:r>
            <a:endParaRPr sz="2400">
              <a:solidFill>
                <a:schemeClr val="dk1"/>
              </a:solidFill>
              <a:latin typeface="Times New Roman"/>
              <a:ea typeface="Times New Roman"/>
              <a:cs typeface="Times New Roman"/>
              <a:sym typeface="Times New Roman"/>
            </a:endParaRPr>
          </a:p>
          <a:p>
            <a:pPr indent="-256540" lvl="0" marL="268605" marR="5080" rtl="0" algn="just">
              <a:spcBef>
                <a:spcPts val="395"/>
              </a:spcBef>
              <a:spcAft>
                <a:spcPts val="0"/>
              </a:spcAft>
              <a:buClr>
                <a:srgbClr val="2CA1BE"/>
              </a:buClr>
              <a:buSzPts val="1600"/>
              <a:buFont typeface="Arial"/>
              <a:buChar char=""/>
            </a:pPr>
            <a:r>
              <a:rPr b="1" lang="en-US" sz="2400">
                <a:solidFill>
                  <a:schemeClr val="dk1"/>
                </a:solidFill>
                <a:latin typeface="Times New Roman"/>
                <a:ea typeface="Times New Roman"/>
                <a:cs typeface="Times New Roman"/>
                <a:sym typeface="Times New Roman"/>
              </a:rPr>
              <a:t>Operator </a:t>
            </a:r>
            <a:r>
              <a:rPr lang="en-US" sz="2400">
                <a:solidFill>
                  <a:schemeClr val="dk1"/>
                </a:solidFill>
                <a:latin typeface="Times New Roman"/>
                <a:ea typeface="Times New Roman"/>
                <a:cs typeface="Times New Roman"/>
                <a:sym typeface="Times New Roman"/>
              </a:rPr>
              <a:t>– It is a symbol that indicates an operation.  Arithmetic operators are + (add two numbers), - (subtract two  numbers), * ( Multiply two numbers), / ( Divide between two  numbers).</a:t>
            </a:r>
            <a:endParaRPr sz="2400">
              <a:solidFill>
                <a:schemeClr val="dk1"/>
              </a:solidFill>
              <a:latin typeface="Times New Roman"/>
              <a:ea typeface="Times New Roman"/>
              <a:cs typeface="Times New Roman"/>
              <a:sym typeface="Times New Roman"/>
            </a:endParaRPr>
          </a:p>
          <a:p>
            <a:pPr indent="-256540" lvl="0" marL="268605" marR="194310" rtl="0" algn="just">
              <a:spcBef>
                <a:spcPts val="409"/>
              </a:spcBef>
              <a:spcAft>
                <a:spcPts val="0"/>
              </a:spcAft>
              <a:buClr>
                <a:srgbClr val="2CA1BE"/>
              </a:buClr>
              <a:buSzPts val="1200"/>
              <a:buFont typeface="Arial"/>
              <a:buChar char=""/>
            </a:pPr>
            <a:r>
              <a:rPr lang="en-US" sz="1800">
                <a:solidFill>
                  <a:schemeClr val="dk1"/>
                </a:solidFill>
                <a:latin typeface="Calibri"/>
                <a:ea typeface="Calibri"/>
                <a:cs typeface="Calibri"/>
                <a:sym typeface="Calibri"/>
              </a:rPr>
              <a:t>	</a:t>
            </a:r>
            <a:r>
              <a:rPr lang="en-US" sz="2400">
                <a:solidFill>
                  <a:schemeClr val="dk1"/>
                </a:solidFill>
                <a:latin typeface="Times New Roman"/>
                <a:ea typeface="Times New Roman"/>
                <a:cs typeface="Times New Roman"/>
                <a:sym typeface="Times New Roman"/>
              </a:rPr>
              <a:t>At now, we will take an Addition ‘+’ Sign, its use of ‘+’ sign  is</a:t>
            </a:r>
            <a:endParaRPr sz="2400">
              <a:solidFill>
                <a:schemeClr val="dk1"/>
              </a:solidFill>
              <a:latin typeface="Times New Roman"/>
              <a:ea typeface="Times New Roman"/>
              <a:cs typeface="Times New Roman"/>
              <a:sym typeface="Times New Roman"/>
            </a:endParaRPr>
          </a:p>
          <a:p>
            <a:pPr indent="0" lvl="0" marL="0" marR="5040630" rtl="0" algn="r">
              <a:spcBef>
                <a:spcPts val="395"/>
              </a:spcBef>
              <a:spcAft>
                <a:spcPts val="0"/>
              </a:spcAft>
              <a:buNone/>
            </a:pPr>
            <a:r>
              <a:rPr lang="en-US" sz="2400">
                <a:solidFill>
                  <a:schemeClr val="dk1"/>
                </a:solidFill>
                <a:latin typeface="Times New Roman"/>
                <a:ea typeface="Times New Roman"/>
                <a:cs typeface="Times New Roman"/>
                <a:sym typeface="Times New Roman"/>
              </a:rPr>
              <a:t>5+5=10</a:t>
            </a:r>
            <a:endParaRPr/>
          </a:p>
          <a:p>
            <a:pPr indent="0" lvl="0" marL="0" marR="4965700" rtl="0" algn="r">
              <a:spcBef>
                <a:spcPts val="400"/>
              </a:spcBef>
              <a:spcAft>
                <a:spcPts val="0"/>
              </a:spcAft>
              <a:buNone/>
            </a:pPr>
            <a:r>
              <a:rPr lang="en-US" sz="2400">
                <a:solidFill>
                  <a:schemeClr val="dk1"/>
                </a:solidFill>
                <a:latin typeface="Times New Roman"/>
                <a:ea typeface="Times New Roman"/>
                <a:cs typeface="Times New Roman"/>
                <a:sym typeface="Times New Roman"/>
              </a:rPr>
              <a:t>2.5+2.5=5</a:t>
            </a:r>
            <a:endParaRPr/>
          </a:p>
        </p:txBody>
      </p:sp>
      <p:sp>
        <p:nvSpPr>
          <p:cNvPr id="648" name="Google Shape;648;p77"/>
          <p:cNvSpPr/>
          <p:nvPr/>
        </p:nvSpPr>
        <p:spPr>
          <a:xfrm>
            <a:off x="2106566" y="583692"/>
            <a:ext cx="3921978" cy="4353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77"/>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0" name="Google Shape;650;p77"/>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651" name="Google Shape;651;p77"/>
          <p:cNvPicPr preferRelativeResize="0"/>
          <p:nvPr/>
        </p:nvPicPr>
        <p:blipFill rotWithShape="1">
          <a:blip r:embed="rId4">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8"/>
          <p:cNvSpPr txBox="1"/>
          <p:nvPr/>
        </p:nvSpPr>
        <p:spPr>
          <a:xfrm>
            <a:off x="2169668" y="1867661"/>
            <a:ext cx="7964170" cy="2688590"/>
          </a:xfrm>
          <a:prstGeom prst="rect">
            <a:avLst/>
          </a:prstGeom>
          <a:noFill/>
          <a:ln>
            <a:noFill/>
          </a:ln>
        </p:spPr>
        <p:txBody>
          <a:bodyPr anchorCtr="0" anchor="t" bIns="0" lIns="0" spcFirstLastPara="1" rIns="0" wrap="square" tIns="12700">
            <a:spAutoFit/>
          </a:bodyPr>
          <a:lstStyle/>
          <a:p>
            <a:pPr indent="-256540" lvl="0" marL="268605" marR="5080" rtl="0" algn="just">
              <a:spcBef>
                <a:spcPts val="0"/>
              </a:spcBef>
              <a:spcAft>
                <a:spcPts val="0"/>
              </a:spcAft>
              <a:buClr>
                <a:srgbClr val="2CA1BE"/>
              </a:buClr>
              <a:buSzPts val="1600"/>
              <a:buFont typeface="Noto Sans Symbols"/>
              <a:buChar char="❖"/>
            </a:pPr>
            <a:r>
              <a:rPr b="1" lang="en-US" sz="2400">
                <a:solidFill>
                  <a:schemeClr val="dk1"/>
                </a:solidFill>
                <a:latin typeface="Times New Roman"/>
                <a:ea typeface="Times New Roman"/>
                <a:cs typeface="Times New Roman"/>
                <a:sym typeface="Times New Roman"/>
              </a:rPr>
              <a:t>Operator Overloading </a:t>
            </a:r>
            <a:r>
              <a:rPr lang="en-US" sz="2400">
                <a:solidFill>
                  <a:schemeClr val="dk1"/>
                </a:solidFill>
                <a:latin typeface="Times New Roman"/>
                <a:ea typeface="Times New Roman"/>
                <a:cs typeface="Times New Roman"/>
                <a:sym typeface="Times New Roman"/>
              </a:rPr>
              <a:t>means multiple functions or multiple  jobs. In operator overloading the ‘+’ sign use of add the two  objects.</a:t>
            </a:r>
            <a:endParaRPr sz="2400">
              <a:solidFill>
                <a:schemeClr val="dk1"/>
              </a:solidFill>
              <a:latin typeface="Times New Roman"/>
              <a:ea typeface="Times New Roman"/>
              <a:cs typeface="Times New Roman"/>
              <a:sym typeface="Times New Roman"/>
            </a:endParaRPr>
          </a:p>
          <a:p>
            <a:pPr indent="-256540" lvl="0" marL="268605" marR="6985" rtl="0" algn="just">
              <a:spcBef>
                <a:spcPts val="409"/>
              </a:spcBef>
              <a:spcAft>
                <a:spcPts val="0"/>
              </a:spcAft>
              <a:buClr>
                <a:srgbClr val="2CA1BE"/>
              </a:buClr>
              <a:buSzPts val="1600"/>
              <a:buFont typeface="Noto Sans Symbols"/>
              <a:buChar char="❖"/>
            </a:pPr>
            <a:r>
              <a:rPr lang="en-US" sz="2400">
                <a:solidFill>
                  <a:schemeClr val="dk1"/>
                </a:solidFill>
                <a:latin typeface="Times New Roman"/>
                <a:ea typeface="Times New Roman"/>
                <a:cs typeface="Times New Roman"/>
                <a:sym typeface="Times New Roman"/>
              </a:rPr>
              <a:t>One of C++’s great features is its extensibility, Operator  Overloading is major functionality related to extensibility.</a:t>
            </a:r>
            <a:endParaRPr sz="2400">
              <a:solidFill>
                <a:schemeClr val="dk1"/>
              </a:solidFill>
              <a:latin typeface="Times New Roman"/>
              <a:ea typeface="Times New Roman"/>
              <a:cs typeface="Times New Roman"/>
              <a:sym typeface="Times New Roman"/>
            </a:endParaRPr>
          </a:p>
          <a:p>
            <a:pPr indent="-256540" lvl="0" marL="268605" marR="5080" rtl="0" algn="just">
              <a:spcBef>
                <a:spcPts val="395"/>
              </a:spcBef>
              <a:spcAft>
                <a:spcPts val="0"/>
              </a:spcAft>
              <a:buClr>
                <a:srgbClr val="2CA1BE"/>
              </a:buClr>
              <a:buSzPts val="1600"/>
              <a:buFont typeface="Noto Sans Symbols"/>
              <a:buChar char="❖"/>
            </a:pPr>
            <a:r>
              <a:rPr lang="en-US" sz="2400">
                <a:solidFill>
                  <a:schemeClr val="dk1"/>
                </a:solidFill>
                <a:latin typeface="Times New Roman"/>
                <a:ea typeface="Times New Roman"/>
                <a:cs typeface="Times New Roman"/>
                <a:sym typeface="Times New Roman"/>
              </a:rPr>
              <a:t>In C++, most of operators can be overloaded so that they can  perform special operations relative to the classes you create.</a:t>
            </a:r>
            <a:endParaRPr sz="2400">
              <a:solidFill>
                <a:schemeClr val="dk1"/>
              </a:solidFill>
              <a:latin typeface="Times New Roman"/>
              <a:ea typeface="Times New Roman"/>
              <a:cs typeface="Times New Roman"/>
              <a:sym typeface="Times New Roman"/>
            </a:endParaRPr>
          </a:p>
        </p:txBody>
      </p:sp>
      <p:sp>
        <p:nvSpPr>
          <p:cNvPr id="657" name="Google Shape;657;p78"/>
          <p:cNvSpPr/>
          <p:nvPr/>
        </p:nvSpPr>
        <p:spPr>
          <a:xfrm>
            <a:off x="2106566" y="483109"/>
            <a:ext cx="3921978" cy="4338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78"/>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9" name="Google Shape;659;p78"/>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660" name="Google Shape;660;p78"/>
          <p:cNvPicPr preferRelativeResize="0"/>
          <p:nvPr/>
        </p:nvPicPr>
        <p:blipFill rotWithShape="1">
          <a:blip r:embed="rId4">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9"/>
          <p:cNvSpPr txBox="1"/>
          <p:nvPr/>
        </p:nvSpPr>
        <p:spPr>
          <a:xfrm>
            <a:off x="2169668" y="1919985"/>
            <a:ext cx="7964170" cy="2688590"/>
          </a:xfrm>
          <a:prstGeom prst="rect">
            <a:avLst/>
          </a:prstGeom>
          <a:noFill/>
          <a:ln>
            <a:noFill/>
          </a:ln>
        </p:spPr>
        <p:txBody>
          <a:bodyPr anchorCtr="0" anchor="t" bIns="0" lIns="0" spcFirstLastPara="1" rIns="0" wrap="square" tIns="12700">
            <a:spAutoFit/>
          </a:bodyPr>
          <a:lstStyle/>
          <a:p>
            <a:pPr indent="-256540" lvl="0" marL="268605" marR="5080" rtl="0" algn="just">
              <a:spcBef>
                <a:spcPts val="0"/>
              </a:spcBef>
              <a:spcAft>
                <a:spcPts val="0"/>
              </a:spcAft>
              <a:buClr>
                <a:srgbClr val="2CA1BE"/>
              </a:buClr>
              <a:buSzPts val="1600"/>
              <a:buFont typeface="Noto Sans Symbols"/>
              <a:buChar char="❖"/>
            </a:pPr>
            <a:r>
              <a:rPr b="1" lang="en-US" sz="2400">
                <a:solidFill>
                  <a:schemeClr val="dk1"/>
                </a:solidFill>
                <a:latin typeface="Times New Roman"/>
                <a:ea typeface="Times New Roman"/>
                <a:cs typeface="Times New Roman"/>
                <a:sym typeface="Times New Roman"/>
              </a:rPr>
              <a:t>For Example, </a:t>
            </a:r>
            <a:r>
              <a:rPr lang="en-US" sz="2400">
                <a:solidFill>
                  <a:schemeClr val="dk1"/>
                </a:solidFill>
                <a:latin typeface="Times New Roman"/>
                <a:ea typeface="Times New Roman"/>
                <a:cs typeface="Times New Roman"/>
                <a:sym typeface="Times New Roman"/>
              </a:rPr>
              <a:t>‘+’ operator can be overloaded to perform an  operation of string concatenation along with its pre-defined  job of adding two numeric values.</a:t>
            </a:r>
            <a:endParaRPr sz="2400">
              <a:solidFill>
                <a:schemeClr val="dk1"/>
              </a:solidFill>
              <a:latin typeface="Times New Roman"/>
              <a:ea typeface="Times New Roman"/>
              <a:cs typeface="Times New Roman"/>
              <a:sym typeface="Times New Roman"/>
            </a:endParaRPr>
          </a:p>
          <a:p>
            <a:pPr indent="-256540" lvl="0" marL="268605" marR="5080" rtl="0" algn="just">
              <a:spcBef>
                <a:spcPts val="409"/>
              </a:spcBef>
              <a:spcAft>
                <a:spcPts val="0"/>
              </a:spcAft>
              <a:buClr>
                <a:srgbClr val="2CA1BE"/>
              </a:buClr>
              <a:buSzPts val="1600"/>
              <a:buFont typeface="Noto Sans Symbols"/>
              <a:buChar char="❖"/>
            </a:pPr>
            <a:r>
              <a:rPr lang="en-US" sz="2400">
                <a:solidFill>
                  <a:schemeClr val="dk1"/>
                </a:solidFill>
                <a:latin typeface="Times New Roman"/>
                <a:ea typeface="Times New Roman"/>
                <a:cs typeface="Times New Roman"/>
                <a:sym typeface="Times New Roman"/>
              </a:rPr>
              <a:t>When an operator is overloaded, none of its original meaning  will be lost.</a:t>
            </a:r>
            <a:endParaRPr sz="2400">
              <a:solidFill>
                <a:schemeClr val="dk1"/>
              </a:solidFill>
              <a:latin typeface="Times New Roman"/>
              <a:ea typeface="Times New Roman"/>
              <a:cs typeface="Times New Roman"/>
              <a:sym typeface="Times New Roman"/>
            </a:endParaRPr>
          </a:p>
          <a:p>
            <a:pPr indent="-256540" lvl="0" marL="268605" marR="5715" rtl="0" algn="just">
              <a:spcBef>
                <a:spcPts val="395"/>
              </a:spcBef>
              <a:spcAft>
                <a:spcPts val="0"/>
              </a:spcAft>
              <a:buClr>
                <a:srgbClr val="2CA1BE"/>
              </a:buClr>
              <a:buSzPts val="1600"/>
              <a:buFont typeface="Noto Sans Symbols"/>
              <a:buChar char="❖"/>
            </a:pPr>
            <a:r>
              <a:rPr lang="en-US" sz="2400">
                <a:solidFill>
                  <a:schemeClr val="dk1"/>
                </a:solidFill>
                <a:latin typeface="Times New Roman"/>
                <a:ea typeface="Times New Roman"/>
                <a:cs typeface="Times New Roman"/>
                <a:sym typeface="Times New Roman"/>
              </a:rPr>
              <a:t>After overloading the appropriate operators, you can use  C++’s built in data types.</a:t>
            </a:r>
            <a:endParaRPr sz="2400">
              <a:solidFill>
                <a:schemeClr val="dk1"/>
              </a:solidFill>
              <a:latin typeface="Times New Roman"/>
              <a:ea typeface="Times New Roman"/>
              <a:cs typeface="Times New Roman"/>
              <a:sym typeface="Times New Roman"/>
            </a:endParaRPr>
          </a:p>
        </p:txBody>
      </p:sp>
      <p:sp>
        <p:nvSpPr>
          <p:cNvPr id="666" name="Google Shape;666;p79"/>
          <p:cNvSpPr/>
          <p:nvPr/>
        </p:nvSpPr>
        <p:spPr>
          <a:xfrm>
            <a:off x="2106566" y="583692"/>
            <a:ext cx="3921978" cy="4353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79"/>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8" name="Google Shape;668;p79"/>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669" name="Google Shape;669;p79"/>
          <p:cNvPicPr preferRelativeResize="0"/>
          <p:nvPr/>
        </p:nvPicPr>
        <p:blipFill rotWithShape="1">
          <a:blip r:embed="rId4">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80"/>
          <p:cNvSpPr txBox="1"/>
          <p:nvPr/>
        </p:nvSpPr>
        <p:spPr>
          <a:xfrm>
            <a:off x="2169669" y="1453643"/>
            <a:ext cx="5836285" cy="2525395"/>
          </a:xfrm>
          <a:prstGeom prst="rect">
            <a:avLst/>
          </a:prstGeom>
          <a:noFill/>
          <a:ln>
            <a:noFill/>
          </a:ln>
        </p:spPr>
        <p:txBody>
          <a:bodyPr anchorCtr="0" anchor="t" bIns="0" lIns="0" spcFirstLastPara="1" rIns="0" wrap="square" tIns="62850">
            <a:spAutoFit/>
          </a:bodyPr>
          <a:lstStyle/>
          <a:p>
            <a:pPr indent="-256540" lvl="0" marL="268605" marR="0" rtl="0" algn="l">
              <a:spcBef>
                <a:spcPts val="0"/>
              </a:spcBef>
              <a:spcAft>
                <a:spcPts val="0"/>
              </a:spcAft>
              <a:buClr>
                <a:srgbClr val="2CA1BE"/>
              </a:buClr>
              <a:buSzPts val="1600"/>
              <a:buFont typeface="Arial"/>
              <a:buChar char=""/>
            </a:pPr>
            <a:r>
              <a:rPr b="1" lang="en-US" sz="2400">
                <a:solidFill>
                  <a:schemeClr val="dk1"/>
                </a:solidFill>
                <a:latin typeface="Times New Roman"/>
                <a:ea typeface="Times New Roman"/>
                <a:cs typeface="Times New Roman"/>
                <a:sym typeface="Times New Roman"/>
              </a:rPr>
              <a:t>Unary Operator</a:t>
            </a:r>
            <a:endParaRPr sz="2400">
              <a:solidFill>
                <a:schemeClr val="dk1"/>
              </a:solidFill>
              <a:latin typeface="Times New Roman"/>
              <a:ea typeface="Times New Roman"/>
              <a:cs typeface="Times New Roman"/>
              <a:sym typeface="Times New Roman"/>
            </a:endParaRPr>
          </a:p>
          <a:p>
            <a:pPr indent="624839" lvl="0" marL="268605" marR="5080" rtl="0" algn="l">
              <a:lnSpc>
                <a:spcPct val="137083"/>
              </a:lnSpc>
              <a:spcBef>
                <a:spcPts val="165"/>
              </a:spcBef>
              <a:spcAft>
                <a:spcPts val="0"/>
              </a:spcAft>
              <a:buNone/>
            </a:pPr>
            <a:r>
              <a:rPr lang="en-US" sz="2400">
                <a:solidFill>
                  <a:schemeClr val="dk1"/>
                </a:solidFill>
                <a:latin typeface="Times New Roman"/>
                <a:ea typeface="Times New Roman"/>
                <a:cs typeface="Times New Roman"/>
                <a:sym typeface="Times New Roman"/>
              </a:rPr>
              <a:t>- Operators attached to a single operand.  (-a, +a, --a, ++a, a--, a++)</a:t>
            </a:r>
            <a:endParaRPr sz="2400">
              <a:solidFill>
                <a:schemeClr val="dk1"/>
              </a:solidFill>
              <a:latin typeface="Times New Roman"/>
              <a:ea typeface="Times New Roman"/>
              <a:cs typeface="Times New Roman"/>
              <a:sym typeface="Times New Roman"/>
            </a:endParaRPr>
          </a:p>
          <a:p>
            <a:pPr indent="-256540" lvl="0" marL="268605" marR="0" rtl="0" algn="l">
              <a:spcBef>
                <a:spcPts val="215"/>
              </a:spcBef>
              <a:spcAft>
                <a:spcPts val="0"/>
              </a:spcAft>
              <a:buClr>
                <a:srgbClr val="2CA1BE"/>
              </a:buClr>
              <a:buSzPts val="1600"/>
              <a:buFont typeface="Arial"/>
              <a:buChar char=""/>
            </a:pPr>
            <a:r>
              <a:rPr b="1" lang="en-US" sz="2400">
                <a:solidFill>
                  <a:schemeClr val="dk1"/>
                </a:solidFill>
                <a:latin typeface="Times New Roman"/>
                <a:ea typeface="Times New Roman"/>
                <a:cs typeface="Times New Roman"/>
                <a:sym typeface="Times New Roman"/>
              </a:rPr>
              <a:t>Binary Operator</a:t>
            </a:r>
            <a:endParaRPr sz="2400">
              <a:solidFill>
                <a:schemeClr val="dk1"/>
              </a:solidFill>
              <a:latin typeface="Times New Roman"/>
              <a:ea typeface="Times New Roman"/>
              <a:cs typeface="Times New Roman"/>
              <a:sym typeface="Times New Roman"/>
            </a:endParaRPr>
          </a:p>
          <a:p>
            <a:pPr indent="227965" lvl="0" marL="534035" marR="616585" rtl="0" algn="l">
              <a:lnSpc>
                <a:spcPct val="137083"/>
              </a:lnSpc>
              <a:spcBef>
                <a:spcPts val="165"/>
              </a:spcBef>
              <a:spcAft>
                <a:spcPts val="0"/>
              </a:spcAft>
              <a:buNone/>
            </a:pPr>
            <a:r>
              <a:rPr lang="en-US" sz="2400">
                <a:solidFill>
                  <a:schemeClr val="dk1"/>
                </a:solidFill>
                <a:latin typeface="Times New Roman"/>
                <a:ea typeface="Times New Roman"/>
                <a:cs typeface="Times New Roman"/>
                <a:sym typeface="Times New Roman"/>
              </a:rPr>
              <a:t>- Operators attached to two operand.  (a-b, a+b, a*b, a/b, a%b, a&gt;b, a&lt;b )</a:t>
            </a:r>
            <a:endParaRPr sz="2400">
              <a:solidFill>
                <a:schemeClr val="dk1"/>
              </a:solidFill>
              <a:latin typeface="Times New Roman"/>
              <a:ea typeface="Times New Roman"/>
              <a:cs typeface="Times New Roman"/>
              <a:sym typeface="Times New Roman"/>
            </a:endParaRPr>
          </a:p>
        </p:txBody>
      </p:sp>
      <p:sp>
        <p:nvSpPr>
          <p:cNvPr id="675" name="Google Shape;675;p80"/>
          <p:cNvSpPr/>
          <p:nvPr/>
        </p:nvSpPr>
        <p:spPr>
          <a:xfrm>
            <a:off x="2063892" y="583692"/>
            <a:ext cx="5275297" cy="4353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80"/>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7" name="Google Shape;677;p80"/>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678" name="Google Shape;678;p80"/>
          <p:cNvPicPr preferRelativeResize="0"/>
          <p:nvPr/>
        </p:nvPicPr>
        <p:blipFill rotWithShape="1">
          <a:blip r:embed="rId4">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1"/>
          <p:cNvSpPr txBox="1"/>
          <p:nvPr/>
        </p:nvSpPr>
        <p:spPr>
          <a:xfrm>
            <a:off x="2169668" y="1453642"/>
            <a:ext cx="7963534" cy="4455160"/>
          </a:xfrm>
          <a:prstGeom prst="rect">
            <a:avLst/>
          </a:prstGeom>
          <a:noFill/>
          <a:ln>
            <a:noFill/>
          </a:ln>
        </p:spPr>
        <p:txBody>
          <a:bodyPr anchorCtr="0" anchor="t" bIns="0" lIns="0" spcFirstLastPara="1" rIns="0" wrap="square" tIns="62850">
            <a:spAutoFit/>
          </a:bodyPr>
          <a:lstStyle/>
          <a:p>
            <a:pPr indent="0" lvl="0" marL="12700" marR="0" rtl="0" algn="l">
              <a:spcBef>
                <a:spcPts val="0"/>
              </a:spcBef>
              <a:spcAft>
                <a:spcPts val="0"/>
              </a:spcAft>
              <a:buNone/>
            </a:pPr>
            <a:r>
              <a:rPr lang="en-US" sz="2400">
                <a:solidFill>
                  <a:schemeClr val="dk1"/>
                </a:solidFill>
                <a:latin typeface="Times New Roman"/>
                <a:ea typeface="Times New Roman"/>
                <a:cs typeface="Times New Roman"/>
                <a:sym typeface="Times New Roman"/>
              </a:rPr>
              <a:t>return-type class-name:: operator op(arg-list)</a:t>
            </a:r>
            <a:endParaRPr sz="2400">
              <a:solidFill>
                <a:schemeClr val="dk1"/>
              </a:solidFill>
              <a:latin typeface="Times New Roman"/>
              <a:ea typeface="Times New Roman"/>
              <a:cs typeface="Times New Roman"/>
              <a:sym typeface="Times New Roman"/>
            </a:endParaRPr>
          </a:p>
          <a:p>
            <a:pPr indent="0" lvl="0" marL="12700" marR="0" rtl="0" algn="l">
              <a:spcBef>
                <a:spcPts val="395"/>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12700" marR="0" rtl="0" algn="l">
              <a:spcBef>
                <a:spcPts val="409"/>
              </a:spcBef>
              <a:spcAft>
                <a:spcPts val="0"/>
              </a:spcAft>
              <a:buNone/>
            </a:pPr>
            <a:r>
              <a:rPr lang="en-US" sz="2400">
                <a:solidFill>
                  <a:schemeClr val="dk1"/>
                </a:solidFill>
                <a:latin typeface="Times New Roman"/>
                <a:ea typeface="Times New Roman"/>
                <a:cs typeface="Times New Roman"/>
                <a:sym typeface="Times New Roman"/>
              </a:rPr>
              <a:t>function body</a:t>
            </a:r>
            <a:endParaRPr sz="2400">
              <a:solidFill>
                <a:schemeClr val="dk1"/>
              </a:solidFill>
              <a:latin typeface="Times New Roman"/>
              <a:ea typeface="Times New Roman"/>
              <a:cs typeface="Times New Roman"/>
              <a:sym typeface="Times New Roman"/>
            </a:endParaRPr>
          </a:p>
          <a:p>
            <a:pPr indent="0" lvl="0" marL="12700" marR="0" rtl="0" algn="l">
              <a:spcBef>
                <a:spcPts val="395"/>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12700" marR="0" rtl="0" algn="l">
              <a:spcBef>
                <a:spcPts val="400"/>
              </a:spcBef>
              <a:spcAft>
                <a:spcPts val="0"/>
              </a:spcAft>
              <a:buNone/>
            </a:pPr>
            <a:r>
              <a:rPr b="1" lang="en-US" sz="2400">
                <a:solidFill>
                  <a:schemeClr val="dk1"/>
                </a:solidFill>
                <a:latin typeface="Times New Roman"/>
                <a:ea typeface="Times New Roman"/>
                <a:cs typeface="Times New Roman"/>
                <a:sym typeface="Times New Roman"/>
              </a:rPr>
              <a:t>EXPLANATION</a:t>
            </a:r>
            <a:endParaRPr sz="2400">
              <a:solidFill>
                <a:schemeClr val="dk1"/>
              </a:solidFill>
              <a:latin typeface="Times New Roman"/>
              <a:ea typeface="Times New Roman"/>
              <a:cs typeface="Times New Roman"/>
              <a:sym typeface="Times New Roman"/>
            </a:endParaRPr>
          </a:p>
          <a:p>
            <a:pPr indent="-256540" lvl="0" marL="268605" marR="6350" rtl="0" algn="l">
              <a:spcBef>
                <a:spcPts val="405"/>
              </a:spcBef>
              <a:spcAft>
                <a:spcPts val="0"/>
              </a:spcAft>
              <a:buClr>
                <a:srgbClr val="2CA1BE"/>
              </a:buClr>
              <a:buSzPts val="1600"/>
              <a:buFont typeface="Noto Sans Symbols"/>
              <a:buChar char="❖"/>
            </a:pPr>
            <a:r>
              <a:rPr lang="en-US" sz="2400">
                <a:solidFill>
                  <a:schemeClr val="dk1"/>
                </a:solidFill>
                <a:latin typeface="Times New Roman"/>
                <a:ea typeface="Times New Roman"/>
                <a:cs typeface="Times New Roman"/>
                <a:sym typeface="Times New Roman"/>
              </a:rPr>
              <a:t>return type – It is the type of value returned by the specified  operation.</a:t>
            </a:r>
            <a:endParaRPr sz="2400">
              <a:solidFill>
                <a:schemeClr val="dk1"/>
              </a:solidFill>
              <a:latin typeface="Times New Roman"/>
              <a:ea typeface="Times New Roman"/>
              <a:cs typeface="Times New Roman"/>
              <a:sym typeface="Times New Roman"/>
            </a:endParaRPr>
          </a:p>
          <a:p>
            <a:pPr indent="-256540" lvl="0" marL="268605" marR="0" rtl="0" algn="l">
              <a:spcBef>
                <a:spcPts val="395"/>
              </a:spcBef>
              <a:spcAft>
                <a:spcPts val="0"/>
              </a:spcAft>
              <a:buClr>
                <a:srgbClr val="2CA1BE"/>
              </a:buClr>
              <a:buSzPts val="1600"/>
              <a:buFont typeface="Noto Sans Symbols"/>
              <a:buChar char="❖"/>
            </a:pPr>
            <a:r>
              <a:rPr lang="en-US" sz="2400">
                <a:solidFill>
                  <a:schemeClr val="dk1"/>
                </a:solidFill>
                <a:latin typeface="Times New Roman"/>
                <a:ea typeface="Times New Roman"/>
                <a:cs typeface="Times New Roman"/>
                <a:sym typeface="Times New Roman"/>
              </a:rPr>
              <a:t>op - It is the operator being overloaded. It may be unary or</a:t>
            </a:r>
            <a:endParaRPr sz="2400">
              <a:solidFill>
                <a:schemeClr val="dk1"/>
              </a:solidFill>
              <a:latin typeface="Times New Roman"/>
              <a:ea typeface="Times New Roman"/>
              <a:cs typeface="Times New Roman"/>
              <a:sym typeface="Times New Roman"/>
            </a:endParaRPr>
          </a:p>
          <a:p>
            <a:pPr indent="0" lvl="0" marL="268605" marR="0" rtl="0" algn="l">
              <a:spcBef>
                <a:spcPts val="5"/>
              </a:spcBef>
              <a:spcAft>
                <a:spcPts val="0"/>
              </a:spcAft>
              <a:buNone/>
            </a:pPr>
            <a:r>
              <a:rPr lang="en-US" sz="2400">
                <a:solidFill>
                  <a:schemeClr val="dk1"/>
                </a:solidFill>
                <a:latin typeface="Times New Roman"/>
                <a:ea typeface="Times New Roman"/>
                <a:cs typeface="Times New Roman"/>
                <a:sym typeface="Times New Roman"/>
              </a:rPr>
              <a:t>binary operator. It is preceded by the keyword operator.</a:t>
            </a:r>
            <a:endParaRPr sz="2400">
              <a:solidFill>
                <a:schemeClr val="dk1"/>
              </a:solidFill>
              <a:latin typeface="Times New Roman"/>
              <a:ea typeface="Times New Roman"/>
              <a:cs typeface="Times New Roman"/>
              <a:sym typeface="Times New Roman"/>
            </a:endParaRPr>
          </a:p>
          <a:p>
            <a:pPr indent="-256540" lvl="0" marL="268605" marR="5080" rtl="0" algn="l">
              <a:spcBef>
                <a:spcPts val="395"/>
              </a:spcBef>
              <a:spcAft>
                <a:spcPts val="0"/>
              </a:spcAft>
              <a:buClr>
                <a:srgbClr val="2CA1BE"/>
              </a:buClr>
              <a:buSzPts val="1600"/>
              <a:buFont typeface="Noto Sans Symbols"/>
              <a:buChar char="❖"/>
            </a:pPr>
            <a:r>
              <a:rPr lang="en-US" sz="2400">
                <a:solidFill>
                  <a:schemeClr val="dk1"/>
                </a:solidFill>
                <a:latin typeface="Times New Roman"/>
                <a:ea typeface="Times New Roman"/>
                <a:cs typeface="Times New Roman"/>
                <a:sym typeface="Times New Roman"/>
              </a:rPr>
              <a:t>operator	op	-	It	is	the	function	name,	Where	operator	is	a  keyword.</a:t>
            </a:r>
            <a:endParaRPr sz="2400">
              <a:solidFill>
                <a:schemeClr val="dk1"/>
              </a:solidFill>
              <a:latin typeface="Times New Roman"/>
              <a:ea typeface="Times New Roman"/>
              <a:cs typeface="Times New Roman"/>
              <a:sym typeface="Times New Roman"/>
            </a:endParaRPr>
          </a:p>
        </p:txBody>
      </p:sp>
      <p:sp>
        <p:nvSpPr>
          <p:cNvPr id="684" name="Google Shape;684;p81"/>
          <p:cNvSpPr/>
          <p:nvPr/>
        </p:nvSpPr>
        <p:spPr>
          <a:xfrm>
            <a:off x="2083641" y="583691"/>
            <a:ext cx="1668112" cy="533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81"/>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6" name="Google Shape;686;p81"/>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687" name="Google Shape;687;p81"/>
          <p:cNvPicPr preferRelativeResize="0"/>
          <p:nvPr/>
        </p:nvPicPr>
        <p:blipFill rotWithShape="1">
          <a:blip r:embed="rId4">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981200" y="518160"/>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t>CONSTRUCTOR CHARACTERS</a:t>
            </a:r>
            <a:endParaRPr/>
          </a:p>
        </p:txBody>
      </p:sp>
      <p:sp>
        <p:nvSpPr>
          <p:cNvPr id="141" name="Google Shape;141;p19"/>
          <p:cNvSpPr txBox="1"/>
          <p:nvPr>
            <p:ph idx="1" type="body"/>
          </p:nvPr>
        </p:nvSpPr>
        <p:spPr>
          <a:xfrm>
            <a:off x="1981200" y="1143000"/>
            <a:ext cx="8229600" cy="5181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They must be declared in the public scope.</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They are invoked automatically when the objects are created.</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They do not have return types, not even void and they cannot return values.</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They cannot be inherited, though a derived class can call the base class constructor.</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Like other C++ functions, Constructors can have default arguments.</a:t>
            </a:r>
            <a:endParaRPr/>
          </a:p>
        </p:txBody>
      </p:sp>
      <p:pic>
        <p:nvPicPr>
          <p:cNvPr id="142" name="Google Shape;142;p19"/>
          <p:cNvPicPr preferRelativeResize="0"/>
          <p:nvPr/>
        </p:nvPicPr>
        <p:blipFill rotWithShape="1">
          <a:blip r:embed="rId3">
            <a:alphaModFix/>
          </a:blip>
          <a:srcRect b="0" l="0" r="0" t="0"/>
          <a:stretch/>
        </p:blipFill>
        <p:spPr>
          <a:xfrm>
            <a:off x="1524001" y="-158555"/>
            <a:ext cx="9077731" cy="67671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82"/>
          <p:cNvSpPr txBox="1"/>
          <p:nvPr>
            <p:ph type="title"/>
          </p:nvPr>
        </p:nvSpPr>
        <p:spPr>
          <a:xfrm>
            <a:off x="2169668" y="1500887"/>
            <a:ext cx="2233930" cy="513715"/>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3200"/>
              <a:buFont typeface="Calibri"/>
              <a:buNone/>
            </a:pPr>
            <a:r>
              <a:rPr lang="en-US" sz="3200"/>
              <a:t>Introduction</a:t>
            </a:r>
            <a:endParaRPr sz="3200"/>
          </a:p>
        </p:txBody>
      </p:sp>
      <p:sp>
        <p:nvSpPr>
          <p:cNvPr id="693" name="Google Shape;693;p82"/>
          <p:cNvSpPr txBox="1"/>
          <p:nvPr/>
        </p:nvSpPr>
        <p:spPr>
          <a:xfrm>
            <a:off x="2169669" y="1991614"/>
            <a:ext cx="6843395" cy="3209925"/>
          </a:xfrm>
          <a:prstGeom prst="rect">
            <a:avLst/>
          </a:prstGeom>
          <a:noFill/>
          <a:ln>
            <a:noFill/>
          </a:ln>
        </p:spPr>
        <p:txBody>
          <a:bodyPr anchorCtr="0" anchor="t" bIns="0" lIns="0" spcFirstLastPara="1" rIns="0" wrap="square" tIns="62850">
            <a:spAutoFit/>
          </a:bodyPr>
          <a:lstStyle/>
          <a:p>
            <a:pPr indent="-256540" lvl="0" marL="268605" marR="0" rtl="0" algn="l">
              <a:spcBef>
                <a:spcPts val="0"/>
              </a:spcBef>
              <a:spcAft>
                <a:spcPts val="0"/>
              </a:spcAft>
              <a:buClr>
                <a:srgbClr val="2CA1BE"/>
              </a:buClr>
              <a:buSzPts val="1800"/>
              <a:buFont typeface="Arial"/>
              <a:buChar char=""/>
            </a:pPr>
            <a:r>
              <a:rPr lang="en-US" sz="2700">
                <a:solidFill>
                  <a:schemeClr val="dk1"/>
                </a:solidFill>
                <a:latin typeface="Times New Roman"/>
                <a:ea typeface="Times New Roman"/>
                <a:cs typeface="Times New Roman"/>
                <a:sym typeface="Times New Roman"/>
              </a:rPr>
              <a:t>One of the exciting features of C++</a:t>
            </a:r>
            <a:endParaRPr sz="2700">
              <a:solidFill>
                <a:schemeClr val="dk1"/>
              </a:solidFill>
              <a:latin typeface="Times New Roman"/>
              <a:ea typeface="Times New Roman"/>
              <a:cs typeface="Times New Roman"/>
              <a:sym typeface="Times New Roman"/>
            </a:endParaRPr>
          </a:p>
          <a:p>
            <a:pPr indent="-256540" lvl="0" marL="268605" marR="0" rtl="0" algn="l">
              <a:spcBef>
                <a:spcPts val="395"/>
              </a:spcBef>
              <a:spcAft>
                <a:spcPts val="0"/>
              </a:spcAft>
              <a:buClr>
                <a:srgbClr val="2CA1BE"/>
              </a:buClr>
              <a:buSzPts val="1800"/>
              <a:buFont typeface="Arial"/>
              <a:buChar char=""/>
            </a:pPr>
            <a:r>
              <a:rPr lang="en-US" sz="2700">
                <a:solidFill>
                  <a:schemeClr val="dk1"/>
                </a:solidFill>
                <a:latin typeface="Times New Roman"/>
                <a:ea typeface="Times New Roman"/>
                <a:cs typeface="Times New Roman"/>
                <a:sym typeface="Times New Roman"/>
              </a:rPr>
              <a:t>Works only on the single variable</a:t>
            </a:r>
            <a:endParaRPr sz="2700">
              <a:solidFill>
                <a:schemeClr val="dk1"/>
              </a:solidFill>
              <a:latin typeface="Times New Roman"/>
              <a:ea typeface="Times New Roman"/>
              <a:cs typeface="Times New Roman"/>
              <a:sym typeface="Times New Roman"/>
            </a:endParaRPr>
          </a:p>
          <a:p>
            <a:pPr indent="-256540" lvl="0" marL="268605" marR="0" rtl="0" algn="l">
              <a:spcBef>
                <a:spcPts val="400"/>
              </a:spcBef>
              <a:spcAft>
                <a:spcPts val="0"/>
              </a:spcAft>
              <a:buClr>
                <a:srgbClr val="2CA1BE"/>
              </a:buClr>
              <a:buSzPts val="1800"/>
              <a:buFont typeface="Arial"/>
              <a:buChar char=""/>
            </a:pPr>
            <a:r>
              <a:rPr lang="en-US" sz="2700">
                <a:solidFill>
                  <a:schemeClr val="dk1"/>
                </a:solidFill>
                <a:latin typeface="Times New Roman"/>
                <a:ea typeface="Times New Roman"/>
                <a:cs typeface="Times New Roman"/>
                <a:sym typeface="Times New Roman"/>
              </a:rPr>
              <a:t>It can be overloaded two ways</a:t>
            </a:r>
            <a:endParaRPr sz="2700">
              <a:solidFill>
                <a:schemeClr val="dk1"/>
              </a:solidFill>
              <a:latin typeface="Times New Roman"/>
              <a:ea typeface="Times New Roman"/>
              <a:cs typeface="Times New Roman"/>
              <a:sym typeface="Times New Roman"/>
            </a:endParaRPr>
          </a:p>
          <a:p>
            <a:pPr indent="-343535" lvl="1" marL="2074545" marR="0" rtl="0" algn="l">
              <a:spcBef>
                <a:spcPts val="409"/>
              </a:spcBef>
              <a:spcAft>
                <a:spcPts val="0"/>
              </a:spcAft>
              <a:buClr>
                <a:schemeClr val="dk1"/>
              </a:buClr>
              <a:buSzPts val="2700"/>
              <a:buFont typeface="Times New Roman"/>
              <a:buAutoNum type="arabicPeriod"/>
            </a:pPr>
            <a:r>
              <a:rPr b="0" i="0" lang="en-US" sz="2700" u="none" cap="none" strike="noStrike">
                <a:solidFill>
                  <a:schemeClr val="dk1"/>
                </a:solidFill>
                <a:latin typeface="Times New Roman"/>
                <a:ea typeface="Times New Roman"/>
                <a:cs typeface="Times New Roman"/>
                <a:sym typeface="Times New Roman"/>
              </a:rPr>
              <a:t>Static member function</a:t>
            </a:r>
            <a:endParaRPr b="0" i="0" sz="2700" u="none" cap="none" strike="noStrike">
              <a:solidFill>
                <a:schemeClr val="dk1"/>
              </a:solidFill>
              <a:latin typeface="Times New Roman"/>
              <a:ea typeface="Times New Roman"/>
              <a:cs typeface="Times New Roman"/>
              <a:sym typeface="Times New Roman"/>
            </a:endParaRPr>
          </a:p>
          <a:p>
            <a:pPr indent="-343535" lvl="1" marL="2074545" marR="0" rtl="0" algn="l">
              <a:spcBef>
                <a:spcPts val="395"/>
              </a:spcBef>
              <a:spcAft>
                <a:spcPts val="0"/>
              </a:spcAft>
              <a:buClr>
                <a:schemeClr val="dk1"/>
              </a:buClr>
              <a:buSzPts val="2700"/>
              <a:buFont typeface="Times New Roman"/>
              <a:buAutoNum type="arabicPeriod"/>
            </a:pPr>
            <a:r>
              <a:rPr b="0" i="0" lang="en-US" sz="2700" u="none" cap="none" strike="noStrike">
                <a:solidFill>
                  <a:schemeClr val="dk1"/>
                </a:solidFill>
                <a:latin typeface="Times New Roman"/>
                <a:ea typeface="Times New Roman"/>
                <a:cs typeface="Times New Roman"/>
                <a:sym typeface="Times New Roman"/>
              </a:rPr>
              <a:t>Friend function</a:t>
            </a:r>
            <a:endParaRPr b="0" i="0" sz="2700" u="none" cap="none" strike="noStrike">
              <a:solidFill>
                <a:schemeClr val="dk1"/>
              </a:solidFill>
              <a:latin typeface="Times New Roman"/>
              <a:ea typeface="Times New Roman"/>
              <a:cs typeface="Times New Roman"/>
              <a:sym typeface="Times New Roman"/>
            </a:endParaRPr>
          </a:p>
          <a:p>
            <a:pPr indent="-256540" lvl="0" marL="268605" marR="5080" rtl="0" algn="l">
              <a:spcBef>
                <a:spcPts val="395"/>
              </a:spcBef>
              <a:spcAft>
                <a:spcPts val="0"/>
              </a:spcAft>
              <a:buClr>
                <a:srgbClr val="2CA1BE"/>
              </a:buClr>
              <a:buSzPts val="1800"/>
              <a:buFont typeface="Arial"/>
              <a:buChar char=""/>
            </a:pPr>
            <a:r>
              <a:rPr lang="en-US" sz="2700">
                <a:solidFill>
                  <a:schemeClr val="dk1"/>
                </a:solidFill>
                <a:latin typeface="Times New Roman"/>
                <a:ea typeface="Times New Roman"/>
                <a:cs typeface="Times New Roman"/>
                <a:sym typeface="Times New Roman"/>
              </a:rPr>
              <a:t>-,+,++,-- those are unary operator which we can  overloaded.</a:t>
            </a:r>
            <a:endParaRPr sz="2700">
              <a:solidFill>
                <a:schemeClr val="dk1"/>
              </a:solidFill>
              <a:latin typeface="Times New Roman"/>
              <a:ea typeface="Times New Roman"/>
              <a:cs typeface="Times New Roman"/>
              <a:sym typeface="Times New Roman"/>
            </a:endParaRPr>
          </a:p>
        </p:txBody>
      </p:sp>
      <p:sp>
        <p:nvSpPr>
          <p:cNvPr id="694" name="Google Shape;694;p82"/>
          <p:cNvSpPr/>
          <p:nvPr/>
        </p:nvSpPr>
        <p:spPr>
          <a:xfrm>
            <a:off x="2090927" y="609600"/>
            <a:ext cx="7658100" cy="3927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82"/>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6" name="Google Shape;696;p82"/>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697" name="Google Shape;697;p82"/>
          <p:cNvPicPr preferRelativeResize="0"/>
          <p:nvPr/>
        </p:nvPicPr>
        <p:blipFill rotWithShape="1">
          <a:blip r:embed="rId4">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83"/>
          <p:cNvSpPr txBox="1"/>
          <p:nvPr>
            <p:ph type="title"/>
          </p:nvPr>
        </p:nvSpPr>
        <p:spPr>
          <a:xfrm>
            <a:off x="2057400" y="228600"/>
            <a:ext cx="8075802" cy="8617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F7F7F"/>
              </a:buClr>
              <a:buSzPts val="2800"/>
              <a:buFont typeface="Calibri"/>
              <a:buNone/>
            </a:pPr>
            <a:r>
              <a:rPr lang="en-US" sz="2800">
                <a:solidFill>
                  <a:srgbClr val="7F7F7F"/>
                </a:solidFill>
              </a:rPr>
              <a:t>Using a member function to Overload Unary Operator</a:t>
            </a:r>
            <a:endParaRPr sz="2800">
              <a:solidFill>
                <a:srgbClr val="7F7F7F"/>
              </a:solidFill>
            </a:endParaRPr>
          </a:p>
        </p:txBody>
      </p:sp>
      <p:pic>
        <p:nvPicPr>
          <p:cNvPr id="703" name="Google Shape;703;p83"/>
          <p:cNvPicPr preferRelativeResize="0"/>
          <p:nvPr/>
        </p:nvPicPr>
        <p:blipFill rotWithShape="1">
          <a:blip r:embed="rId3">
            <a:alphaModFix/>
          </a:blip>
          <a:srcRect b="0" l="0" r="0" t="0"/>
          <a:stretch/>
        </p:blipFill>
        <p:spPr>
          <a:xfrm>
            <a:off x="2057400" y="1143001"/>
            <a:ext cx="8075802" cy="560695"/>
          </a:xfrm>
          <a:prstGeom prst="rect">
            <a:avLst/>
          </a:prstGeom>
          <a:noFill/>
          <a:ln>
            <a:noFill/>
          </a:ln>
        </p:spPr>
      </p:pic>
      <p:pic>
        <p:nvPicPr>
          <p:cNvPr id="704" name="Google Shape;704;p83"/>
          <p:cNvPicPr preferRelativeResize="0"/>
          <p:nvPr/>
        </p:nvPicPr>
        <p:blipFill rotWithShape="1">
          <a:blip r:embed="rId4">
            <a:alphaModFix/>
          </a:blip>
          <a:srcRect b="0" l="0" r="0" t="0"/>
          <a:stretch/>
        </p:blipFill>
        <p:spPr>
          <a:xfrm>
            <a:off x="2057400" y="1587939"/>
            <a:ext cx="8075802" cy="4114800"/>
          </a:xfrm>
          <a:prstGeom prst="rect">
            <a:avLst/>
          </a:prstGeom>
          <a:noFill/>
          <a:ln>
            <a:noFill/>
          </a:ln>
        </p:spPr>
      </p:pic>
      <p:sp>
        <p:nvSpPr>
          <p:cNvPr id="705" name="Google Shape;705;p83"/>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6" name="Google Shape;706;p83"/>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707" name="Google Shape;707;p83"/>
          <p:cNvPicPr preferRelativeResize="0"/>
          <p:nvPr/>
        </p:nvPicPr>
        <p:blipFill rotWithShape="1">
          <a:blip r:embed="rId5">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4"/>
          <p:cNvSpPr txBox="1"/>
          <p:nvPr>
            <p:ph type="title"/>
          </p:nvPr>
        </p:nvSpPr>
        <p:spPr>
          <a:xfrm>
            <a:off x="2142372" y="914400"/>
            <a:ext cx="7963534" cy="8617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F7F7F"/>
              </a:buClr>
              <a:buSzPts val="2800"/>
              <a:buFont typeface="Calibri"/>
              <a:buNone/>
            </a:pPr>
            <a:r>
              <a:rPr lang="en-US" sz="2800">
                <a:solidFill>
                  <a:srgbClr val="7F7F7F"/>
                </a:solidFill>
              </a:rPr>
              <a:t>Using a Friend Function to Overload a Unary Operator</a:t>
            </a:r>
            <a:endParaRPr sz="2800">
              <a:solidFill>
                <a:srgbClr val="7F7F7F"/>
              </a:solidFill>
            </a:endParaRPr>
          </a:p>
        </p:txBody>
      </p:sp>
      <p:sp>
        <p:nvSpPr>
          <p:cNvPr id="713" name="Google Shape;713;p84"/>
          <p:cNvSpPr txBox="1"/>
          <p:nvPr>
            <p:ph idx="1" type="body"/>
          </p:nvPr>
        </p:nvSpPr>
        <p:spPr>
          <a:xfrm>
            <a:off x="2169668" y="1804162"/>
            <a:ext cx="7963534" cy="2954655"/>
          </a:xfrm>
          <a:prstGeom prst="rect">
            <a:avLst/>
          </a:prstGeom>
          <a:noFill/>
          <a:ln>
            <a:noFill/>
          </a:ln>
        </p:spPr>
        <p:txBody>
          <a:bodyPr anchorCtr="0" anchor="t" bIns="45700" lIns="91425" spcFirstLastPara="1" rIns="91425" wrap="square" tIns="45700">
            <a:normAutofit fontScale="92500"/>
          </a:bodyPr>
          <a:lstStyle/>
          <a:p>
            <a:pPr indent="-285750" lvl="0" marL="285750" rtl="0" algn="l">
              <a:lnSpc>
                <a:spcPct val="90000"/>
              </a:lnSpc>
              <a:spcBef>
                <a:spcPts val="0"/>
              </a:spcBef>
              <a:spcAft>
                <a:spcPts val="0"/>
              </a:spcAft>
              <a:buClr>
                <a:schemeClr val="dk1"/>
              </a:buClr>
              <a:buSzPct val="100000"/>
              <a:buChar char="•"/>
            </a:pPr>
            <a:r>
              <a:rPr lang="en-US" sz="2400">
                <a:latin typeface="Times New Roman"/>
                <a:ea typeface="Times New Roman"/>
                <a:cs typeface="Times New Roman"/>
                <a:sym typeface="Times New Roman"/>
              </a:rPr>
              <a:t> The function will take one operand as an argument.</a:t>
            </a:r>
            <a:endParaRPr/>
          </a:p>
          <a:p>
            <a:pPr indent="-285750" lvl="0" marL="285750" rtl="0" algn="l">
              <a:lnSpc>
                <a:spcPct val="9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This operand will be an object of the class.</a:t>
            </a:r>
            <a:endParaRPr/>
          </a:p>
          <a:p>
            <a:pPr indent="-285750" lvl="0" marL="285750" rtl="0" algn="l">
              <a:lnSpc>
                <a:spcPct val="9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 The function will use the private members of the class only with the object name.</a:t>
            </a:r>
            <a:endParaRPr/>
          </a:p>
          <a:p>
            <a:pPr indent="-285750" lvl="0" marL="285750" rtl="0" algn="l">
              <a:lnSpc>
                <a:spcPct val="9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 The function may take the object by using value or by reference.</a:t>
            </a:r>
            <a:endParaRPr/>
          </a:p>
          <a:p>
            <a:pPr indent="-285750" lvl="0" marL="285750" rtl="0" algn="l">
              <a:lnSpc>
                <a:spcPct val="9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The function may or may not return any value.</a:t>
            </a:r>
            <a:endParaRPr/>
          </a:p>
          <a:p>
            <a:pPr indent="-285750" lvl="0" marL="285750" rtl="0" algn="l">
              <a:lnSpc>
                <a:spcPct val="9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The friend function does not have access to the this pointer.</a:t>
            </a:r>
            <a:endParaRPr/>
          </a:p>
        </p:txBody>
      </p:sp>
      <p:sp>
        <p:nvSpPr>
          <p:cNvPr id="714" name="Google Shape;714;p84"/>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5" name="Google Shape;715;p84"/>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716" name="Google Shape;716;p84"/>
          <p:cNvPicPr preferRelativeResize="0"/>
          <p:nvPr/>
        </p:nvPicPr>
        <p:blipFill rotWithShape="1">
          <a:blip r:embed="rId3">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85"/>
          <p:cNvSpPr txBox="1"/>
          <p:nvPr>
            <p:ph type="title"/>
          </p:nvPr>
        </p:nvSpPr>
        <p:spPr>
          <a:xfrm>
            <a:off x="2169668" y="152400"/>
            <a:ext cx="7963534" cy="738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F7F7F"/>
              </a:buClr>
              <a:buSzPts val="2400"/>
              <a:buFont typeface="Calibri"/>
              <a:buNone/>
            </a:pPr>
            <a:r>
              <a:rPr lang="en-US" sz="2400">
                <a:solidFill>
                  <a:srgbClr val="7F7F7F"/>
                </a:solidFill>
              </a:rPr>
              <a:t>Example:- Use of friend function to overload a unary operator</a:t>
            </a:r>
            <a:endParaRPr/>
          </a:p>
        </p:txBody>
      </p:sp>
      <p:pic>
        <p:nvPicPr>
          <p:cNvPr id="722" name="Google Shape;722;p85"/>
          <p:cNvPicPr preferRelativeResize="0"/>
          <p:nvPr/>
        </p:nvPicPr>
        <p:blipFill rotWithShape="1">
          <a:blip r:embed="rId3">
            <a:alphaModFix/>
          </a:blip>
          <a:srcRect b="0" l="0" r="0" t="0"/>
          <a:stretch/>
        </p:blipFill>
        <p:spPr>
          <a:xfrm>
            <a:off x="2524836" y="914401"/>
            <a:ext cx="7761134" cy="2718507"/>
          </a:xfrm>
          <a:prstGeom prst="rect">
            <a:avLst/>
          </a:prstGeom>
          <a:noFill/>
          <a:ln>
            <a:noFill/>
          </a:ln>
        </p:spPr>
      </p:pic>
      <p:pic>
        <p:nvPicPr>
          <p:cNvPr id="723" name="Google Shape;723;p85"/>
          <p:cNvPicPr preferRelativeResize="0"/>
          <p:nvPr/>
        </p:nvPicPr>
        <p:blipFill rotWithShape="1">
          <a:blip r:embed="rId4">
            <a:alphaModFix/>
          </a:blip>
          <a:srcRect b="0" l="0" r="0" t="0"/>
          <a:stretch/>
        </p:blipFill>
        <p:spPr>
          <a:xfrm>
            <a:off x="2514600" y="3632907"/>
            <a:ext cx="7771370" cy="2604504"/>
          </a:xfrm>
          <a:prstGeom prst="rect">
            <a:avLst/>
          </a:prstGeom>
          <a:noFill/>
          <a:ln>
            <a:noFill/>
          </a:ln>
        </p:spPr>
      </p:pic>
      <p:sp>
        <p:nvSpPr>
          <p:cNvPr id="724" name="Google Shape;724;p85"/>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5" name="Google Shape;725;p85"/>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726" name="Google Shape;726;p85"/>
          <p:cNvPicPr preferRelativeResize="0"/>
          <p:nvPr/>
        </p:nvPicPr>
        <p:blipFill rotWithShape="1">
          <a:blip r:embed="rId5">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86"/>
          <p:cNvSpPr txBox="1"/>
          <p:nvPr>
            <p:ph type="title"/>
          </p:nvPr>
        </p:nvSpPr>
        <p:spPr>
          <a:xfrm>
            <a:off x="547437" y="682619"/>
            <a:ext cx="12330363" cy="690574"/>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a:t>Example Program:</a:t>
            </a:r>
            <a:endParaRPr/>
          </a:p>
        </p:txBody>
      </p:sp>
      <p:sp>
        <p:nvSpPr>
          <p:cNvPr id="732" name="Google Shape;732;p86"/>
          <p:cNvSpPr txBox="1"/>
          <p:nvPr>
            <p:ph idx="1" type="body"/>
          </p:nvPr>
        </p:nvSpPr>
        <p:spPr>
          <a:xfrm>
            <a:off x="0" y="1825626"/>
            <a:ext cx="12877800" cy="5381345"/>
          </a:xfrm>
          <a:prstGeom prst="rect">
            <a:avLst/>
          </a:prstGeom>
          <a:noFill/>
          <a:ln>
            <a:noFill/>
          </a:ln>
        </p:spPr>
        <p:txBody>
          <a:bodyPr anchorCtr="0" anchor="t" bIns="0" lIns="0" spcFirstLastPara="1" rIns="0" wrap="square" tIns="43800">
            <a:spAutoFit/>
          </a:bodyPr>
          <a:lstStyle/>
          <a:p>
            <a:pPr indent="0" lvl="0" marL="40005" marR="5080" rtl="0" algn="l">
              <a:lnSpc>
                <a:spcPct val="69250"/>
              </a:lnSpc>
              <a:spcBef>
                <a:spcPts val="0"/>
              </a:spcBef>
              <a:spcAft>
                <a:spcPts val="0"/>
              </a:spcAft>
              <a:buClr>
                <a:schemeClr val="dk1"/>
              </a:buClr>
              <a:buSzPts val="2800"/>
              <a:buNone/>
            </a:pPr>
            <a:r>
              <a:rPr lang="en-US"/>
              <a:t>Write a program which will convert an positive values in an object to negative  value.</a:t>
            </a:r>
            <a:endParaRPr/>
          </a:p>
          <a:p>
            <a:pPr indent="0" lvl="0" marL="0" rtl="0" algn="l">
              <a:lnSpc>
                <a:spcPct val="100000"/>
              </a:lnSpc>
              <a:spcBef>
                <a:spcPts val="170"/>
              </a:spcBef>
              <a:spcAft>
                <a:spcPts val="0"/>
              </a:spcAft>
              <a:buClr>
                <a:schemeClr val="dk1"/>
              </a:buClr>
              <a:buSzPts val="2800"/>
              <a:buNone/>
            </a:pPr>
            <a:r>
              <a:rPr lang="en-US" u="sng"/>
              <a:t>Code:</a:t>
            </a:r>
            <a:endParaRPr/>
          </a:p>
          <a:p>
            <a:pPr indent="0" lvl="0" marL="0" rtl="0" algn="l">
              <a:lnSpc>
                <a:spcPct val="100000"/>
              </a:lnSpc>
              <a:spcBef>
                <a:spcPts val="180"/>
              </a:spcBef>
              <a:spcAft>
                <a:spcPts val="0"/>
              </a:spcAft>
              <a:buClr>
                <a:schemeClr val="dk1"/>
              </a:buClr>
              <a:buSzPts val="2800"/>
              <a:buNone/>
            </a:pPr>
            <a:r>
              <a:rPr b="0" lang="en-US">
                <a:latin typeface="Times New Roman"/>
                <a:ea typeface="Times New Roman"/>
                <a:cs typeface="Times New Roman"/>
                <a:sym typeface="Times New Roman"/>
              </a:rPr>
              <a:t>#include</a:t>
            </a:r>
            <a:r>
              <a:rPr lang="en-US">
                <a:latin typeface="Times New Roman"/>
                <a:ea typeface="Times New Roman"/>
                <a:cs typeface="Times New Roman"/>
                <a:sym typeface="Times New Roman"/>
              </a:rPr>
              <a:t> </a:t>
            </a:r>
            <a:r>
              <a:rPr b="0" lang="en-US">
                <a:latin typeface="Times New Roman"/>
                <a:ea typeface="Times New Roman"/>
                <a:cs typeface="Times New Roman"/>
                <a:sym typeface="Times New Roman"/>
              </a:rPr>
              <a:t>&lt;iostream&gt;</a:t>
            </a:r>
            <a:endParaRPr/>
          </a:p>
          <a:p>
            <a:pPr indent="0" lvl="0" marL="0" rtl="0" algn="l">
              <a:lnSpc>
                <a:spcPct val="100000"/>
              </a:lnSpc>
              <a:spcBef>
                <a:spcPts val="180"/>
              </a:spcBef>
              <a:spcAft>
                <a:spcPts val="0"/>
              </a:spcAft>
              <a:buClr>
                <a:schemeClr val="dk1"/>
              </a:buClr>
              <a:buSzPts val="2800"/>
              <a:buNone/>
            </a:pPr>
            <a:r>
              <a:rPr b="0" lang="en-US">
                <a:latin typeface="Times New Roman"/>
                <a:ea typeface="Times New Roman"/>
                <a:cs typeface="Times New Roman"/>
                <a:sym typeface="Times New Roman"/>
              </a:rPr>
              <a:t>class</a:t>
            </a:r>
            <a:r>
              <a:rPr lang="en-US">
                <a:latin typeface="Times New Roman"/>
                <a:ea typeface="Times New Roman"/>
                <a:cs typeface="Times New Roman"/>
                <a:sym typeface="Times New Roman"/>
              </a:rPr>
              <a:t> demo</a:t>
            </a:r>
            <a:endParaRPr/>
          </a:p>
          <a:p>
            <a:pPr indent="0" lvl="0" marL="0" rtl="0" algn="l">
              <a:lnSpc>
                <a:spcPct val="100000"/>
              </a:lnSpc>
              <a:spcBef>
                <a:spcPts val="195"/>
              </a:spcBef>
              <a:spcAft>
                <a:spcPts val="0"/>
              </a:spcAft>
              <a:buClr>
                <a:schemeClr val="dk1"/>
              </a:buClr>
              <a:buSzPts val="2800"/>
              <a:buNone/>
            </a:pPr>
            <a:r>
              <a:rPr b="0" lang="en-US">
                <a:latin typeface="Times New Roman"/>
                <a:ea typeface="Times New Roman"/>
                <a:cs typeface="Times New Roman"/>
                <a:sym typeface="Times New Roman"/>
              </a:rPr>
              <a:t>{</a:t>
            </a:r>
            <a:endParaRPr/>
          </a:p>
          <a:p>
            <a:pPr indent="0" lvl="0" marL="0" marR="7145655" rtl="0" algn="l">
              <a:lnSpc>
                <a:spcPct val="108300"/>
              </a:lnSpc>
              <a:spcBef>
                <a:spcPts val="1000"/>
              </a:spcBef>
              <a:spcAft>
                <a:spcPts val="0"/>
              </a:spcAft>
              <a:buClr>
                <a:schemeClr val="dk1"/>
              </a:buClr>
              <a:buSzPts val="2800"/>
              <a:buNone/>
            </a:pPr>
            <a:r>
              <a:rPr b="0" lang="en-US">
                <a:latin typeface="Times New Roman"/>
                <a:ea typeface="Times New Roman"/>
                <a:cs typeface="Times New Roman"/>
                <a:sym typeface="Times New Roman"/>
              </a:rPr>
              <a:t>int</a:t>
            </a:r>
            <a:r>
              <a:rPr lang="en-US">
                <a:latin typeface="Times New Roman"/>
                <a:ea typeface="Times New Roman"/>
                <a:cs typeface="Times New Roman"/>
                <a:sym typeface="Times New Roman"/>
              </a:rPr>
              <a:t> x,y,z;  </a:t>
            </a:r>
            <a:r>
              <a:rPr b="0" lang="en-US">
                <a:latin typeface="Times New Roman"/>
                <a:ea typeface="Times New Roman"/>
                <a:cs typeface="Times New Roman"/>
                <a:sym typeface="Times New Roman"/>
              </a:rPr>
              <a:t>public:</a:t>
            </a:r>
            <a:endParaRPr/>
          </a:p>
          <a:p>
            <a:pPr indent="0" lvl="0" marL="0" rtl="0" algn="l">
              <a:lnSpc>
                <a:spcPct val="100000"/>
              </a:lnSpc>
              <a:spcBef>
                <a:spcPts val="190"/>
              </a:spcBef>
              <a:spcAft>
                <a:spcPts val="0"/>
              </a:spcAft>
              <a:buClr>
                <a:schemeClr val="dk1"/>
              </a:buClr>
              <a:buSzPts val="2800"/>
              <a:buNone/>
            </a:pPr>
            <a:r>
              <a:rPr b="0" lang="en-US">
                <a:latin typeface="Times New Roman"/>
                <a:ea typeface="Times New Roman"/>
                <a:cs typeface="Times New Roman"/>
                <a:sym typeface="Times New Roman"/>
              </a:rPr>
              <a:t>void getdata (int a, int b,int</a:t>
            </a:r>
            <a:r>
              <a:rPr lang="en-US">
                <a:latin typeface="Times New Roman"/>
                <a:ea typeface="Times New Roman"/>
                <a:cs typeface="Times New Roman"/>
                <a:sym typeface="Times New Roman"/>
              </a:rPr>
              <a:t> </a:t>
            </a:r>
            <a:r>
              <a:rPr b="0" lang="en-US">
                <a:latin typeface="Times New Roman"/>
                <a:ea typeface="Times New Roman"/>
                <a:cs typeface="Times New Roman"/>
                <a:sym typeface="Times New Roman"/>
              </a:rPr>
              <a:t>c)</a:t>
            </a:r>
            <a:endParaRPr/>
          </a:p>
          <a:p>
            <a:pPr indent="0" lvl="0" marL="0" rtl="0" algn="l">
              <a:lnSpc>
                <a:spcPct val="100000"/>
              </a:lnSpc>
              <a:spcBef>
                <a:spcPts val="180"/>
              </a:spcBef>
              <a:spcAft>
                <a:spcPts val="0"/>
              </a:spcAft>
              <a:buClr>
                <a:schemeClr val="dk1"/>
              </a:buClr>
              <a:buSzPts val="2800"/>
              <a:buNone/>
            </a:pPr>
            <a:r>
              <a:rPr b="0" lang="en-US">
                <a:latin typeface="Times New Roman"/>
                <a:ea typeface="Times New Roman"/>
                <a:cs typeface="Times New Roman"/>
                <a:sym typeface="Times New Roman"/>
              </a:rPr>
              <a:t>{</a:t>
            </a:r>
            <a:endParaRPr/>
          </a:p>
          <a:p>
            <a:pPr indent="0" lvl="0" marL="0" rtl="0" algn="l">
              <a:lnSpc>
                <a:spcPct val="100000"/>
              </a:lnSpc>
              <a:spcBef>
                <a:spcPts val="185"/>
              </a:spcBef>
              <a:spcAft>
                <a:spcPts val="0"/>
              </a:spcAft>
              <a:buClr>
                <a:schemeClr val="dk1"/>
              </a:buClr>
              <a:buSzPts val="2800"/>
              <a:buNone/>
            </a:pPr>
            <a:r>
              <a:rPr b="0" lang="en-US">
                <a:latin typeface="Times New Roman"/>
                <a:ea typeface="Times New Roman"/>
                <a:cs typeface="Times New Roman"/>
                <a:sym typeface="Times New Roman"/>
              </a:rPr>
              <a:t>x=a;</a:t>
            </a:r>
            <a:endParaRPr/>
          </a:p>
          <a:p>
            <a:pPr indent="0" lvl="0" marL="0" marR="7518400" rtl="0" algn="l">
              <a:lnSpc>
                <a:spcPct val="108300"/>
              </a:lnSpc>
              <a:spcBef>
                <a:spcPts val="10"/>
              </a:spcBef>
              <a:spcAft>
                <a:spcPts val="0"/>
              </a:spcAft>
              <a:buClr>
                <a:schemeClr val="dk1"/>
              </a:buClr>
              <a:buSzPts val="2800"/>
              <a:buNone/>
            </a:pPr>
            <a:r>
              <a:rPr lang="en-US">
                <a:latin typeface="Times New Roman"/>
                <a:ea typeface="Times New Roman"/>
                <a:cs typeface="Times New Roman"/>
                <a:sym typeface="Times New Roman"/>
              </a:rPr>
              <a:t>y</a:t>
            </a:r>
            <a:r>
              <a:rPr b="0" lang="en-US">
                <a:latin typeface="Times New Roman"/>
                <a:ea typeface="Times New Roman"/>
                <a:cs typeface="Times New Roman"/>
                <a:sym typeface="Times New Roman"/>
              </a:rPr>
              <a:t>=b;  z=c;</a:t>
            </a:r>
            <a:endParaRPr/>
          </a:p>
          <a:p>
            <a:pPr indent="0" lvl="0" marL="0" rtl="0" algn="l">
              <a:lnSpc>
                <a:spcPct val="100000"/>
              </a:lnSpc>
              <a:spcBef>
                <a:spcPts val="180"/>
              </a:spcBef>
              <a:spcAft>
                <a:spcPts val="0"/>
              </a:spcAft>
              <a:buClr>
                <a:schemeClr val="dk1"/>
              </a:buClr>
              <a:buSzPts val="2800"/>
              <a:buNone/>
            </a:pPr>
            <a:r>
              <a:rPr b="0" lang="en-US">
                <a:latin typeface="Times New Roman"/>
                <a:ea typeface="Times New Roman"/>
                <a:cs typeface="Times New Roman"/>
                <a:sym typeface="Times New Roman"/>
              </a:rPr>
              <a:t>}</a:t>
            </a:r>
            <a:endParaRPr/>
          </a:p>
          <a:p>
            <a:pPr indent="-228600" lvl="0" marL="228600" marR="5080" rtl="0" algn="r">
              <a:lnSpc>
                <a:spcPct val="100000"/>
              </a:lnSpc>
              <a:spcBef>
                <a:spcPts val="100"/>
              </a:spcBef>
              <a:spcAft>
                <a:spcPts val="0"/>
              </a:spcAft>
              <a:buClr>
                <a:schemeClr val="dk1"/>
              </a:buClr>
              <a:buSzPts val="2400"/>
              <a:buChar char="•"/>
            </a:pPr>
            <a:r>
              <a:rPr lang="en-US" sz="2400"/>
              <a:t>Contd...,</a:t>
            </a:r>
            <a:endParaRPr/>
          </a:p>
        </p:txBody>
      </p:sp>
      <p:sp>
        <p:nvSpPr>
          <p:cNvPr id="733" name="Google Shape;733;p86"/>
          <p:cNvSpPr/>
          <p:nvPr/>
        </p:nvSpPr>
        <p:spPr>
          <a:xfrm>
            <a:off x="2102959" y="236621"/>
            <a:ext cx="7658100" cy="3927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86"/>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5" name="Google Shape;735;p86"/>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736" name="Google Shape;736;p86"/>
          <p:cNvPicPr preferRelativeResize="0"/>
          <p:nvPr/>
        </p:nvPicPr>
        <p:blipFill rotWithShape="1">
          <a:blip r:embed="rId4">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87"/>
          <p:cNvSpPr txBox="1"/>
          <p:nvPr/>
        </p:nvSpPr>
        <p:spPr>
          <a:xfrm>
            <a:off x="2169668" y="260071"/>
            <a:ext cx="7962900" cy="6552563"/>
          </a:xfrm>
          <a:prstGeom prst="rect">
            <a:avLst/>
          </a:prstGeom>
          <a:noFill/>
          <a:ln>
            <a:noFill/>
          </a:ln>
        </p:spPr>
        <p:txBody>
          <a:bodyPr anchorCtr="0" anchor="t" bIns="0" lIns="0" spcFirstLastPara="1" rIns="0" wrap="square" tIns="12700">
            <a:spAutoFit/>
          </a:bodyPr>
          <a:lstStyle/>
          <a:p>
            <a:pPr indent="0" lvl="0" marL="12700" marR="6149975" rtl="0" algn="l">
              <a:lnSpc>
                <a:spcPct val="116500"/>
              </a:lnSpc>
              <a:spcBef>
                <a:spcPts val="0"/>
              </a:spcBef>
              <a:spcAft>
                <a:spcPts val="0"/>
              </a:spcAft>
              <a:buNone/>
            </a:pPr>
            <a:r>
              <a:rPr lang="en-US" sz="2000">
                <a:solidFill>
                  <a:schemeClr val="dk1"/>
                </a:solidFill>
                <a:latin typeface="Times New Roman"/>
                <a:ea typeface="Times New Roman"/>
                <a:cs typeface="Times New Roman"/>
                <a:sym typeface="Times New Roman"/>
              </a:rPr>
              <a:t>void display();  void operator –();</a:t>
            </a:r>
            <a:endParaRPr sz="2000">
              <a:solidFill>
                <a:schemeClr val="dk1"/>
              </a:solidFill>
              <a:latin typeface="Times New Roman"/>
              <a:ea typeface="Times New Roman"/>
              <a:cs typeface="Times New Roman"/>
              <a:sym typeface="Times New Roman"/>
            </a:endParaRPr>
          </a:p>
          <a:p>
            <a:pPr indent="0" lvl="0" marL="12700" marR="0" rtl="0" algn="l">
              <a:spcBef>
                <a:spcPts val="405"/>
              </a:spcBef>
              <a:spcAft>
                <a:spcPts val="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12700" marR="0" rtl="0" algn="l">
              <a:spcBef>
                <a:spcPts val="400"/>
              </a:spcBef>
              <a:spcAft>
                <a:spcPts val="0"/>
              </a:spcAft>
              <a:buNone/>
            </a:pPr>
            <a:r>
              <a:rPr lang="en-US" sz="2000">
                <a:solidFill>
                  <a:schemeClr val="dk1"/>
                </a:solidFill>
                <a:latin typeface="Times New Roman"/>
                <a:ea typeface="Times New Roman"/>
                <a:cs typeface="Times New Roman"/>
                <a:sym typeface="Times New Roman"/>
              </a:rPr>
              <a:t>void demo::display()</a:t>
            </a:r>
            <a:endParaRPr sz="2000">
              <a:solidFill>
                <a:schemeClr val="dk1"/>
              </a:solidFill>
              <a:latin typeface="Times New Roman"/>
              <a:ea typeface="Times New Roman"/>
              <a:cs typeface="Times New Roman"/>
              <a:sym typeface="Times New Roman"/>
            </a:endParaRPr>
          </a:p>
          <a:p>
            <a:pPr indent="0" lvl="0" marL="12700" marR="0" rtl="0" algn="l">
              <a:spcBef>
                <a:spcPts val="395"/>
              </a:spcBef>
              <a:spcAft>
                <a:spcPts val="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12700" marR="0" rtl="0" algn="l">
              <a:spcBef>
                <a:spcPts val="409"/>
              </a:spcBef>
              <a:spcAft>
                <a:spcPts val="0"/>
              </a:spcAft>
              <a:buNone/>
            </a:pPr>
            <a:r>
              <a:rPr lang="en-US" sz="2000">
                <a:solidFill>
                  <a:schemeClr val="dk1"/>
                </a:solidFill>
                <a:latin typeface="Times New Roman"/>
                <a:ea typeface="Times New Roman"/>
                <a:cs typeface="Times New Roman"/>
                <a:sym typeface="Times New Roman"/>
              </a:rPr>
              <a:t>cout&lt;&lt;“x=“&lt;&lt;x&lt;&lt;“\ny=“&lt;&lt;y&lt;&lt;“\nz=“&lt;&lt;z&lt;&lt;endl;</a:t>
            </a:r>
            <a:endParaRPr sz="2000">
              <a:solidFill>
                <a:schemeClr val="dk1"/>
              </a:solidFill>
              <a:latin typeface="Times New Roman"/>
              <a:ea typeface="Times New Roman"/>
              <a:cs typeface="Times New Roman"/>
              <a:sym typeface="Times New Roman"/>
            </a:endParaRPr>
          </a:p>
          <a:p>
            <a:pPr indent="0" lvl="0" marL="12700" marR="0" rtl="0" algn="l">
              <a:spcBef>
                <a:spcPts val="395"/>
              </a:spcBef>
              <a:spcAft>
                <a:spcPts val="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12700" marR="0" rtl="0" algn="l">
              <a:spcBef>
                <a:spcPts val="400"/>
              </a:spcBef>
              <a:spcAft>
                <a:spcPts val="0"/>
              </a:spcAft>
              <a:buNone/>
            </a:pPr>
            <a:r>
              <a:rPr lang="en-US" sz="2000">
                <a:solidFill>
                  <a:schemeClr val="dk1"/>
                </a:solidFill>
                <a:latin typeface="Times New Roman"/>
                <a:ea typeface="Times New Roman"/>
                <a:cs typeface="Times New Roman"/>
                <a:sym typeface="Times New Roman"/>
              </a:rPr>
              <a:t>void demo::operator –()</a:t>
            </a:r>
            <a:endParaRPr sz="2000">
              <a:solidFill>
                <a:schemeClr val="dk1"/>
              </a:solidFill>
              <a:latin typeface="Times New Roman"/>
              <a:ea typeface="Times New Roman"/>
              <a:cs typeface="Times New Roman"/>
              <a:sym typeface="Times New Roman"/>
            </a:endParaRPr>
          </a:p>
          <a:p>
            <a:pPr indent="0" lvl="0" marL="12700" marR="0" rtl="0" algn="l">
              <a:spcBef>
                <a:spcPts val="405"/>
              </a:spcBef>
              <a:spcAft>
                <a:spcPts val="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12700" marR="0" rtl="0" algn="l">
              <a:spcBef>
                <a:spcPts val="395"/>
              </a:spcBef>
              <a:spcAft>
                <a:spcPts val="0"/>
              </a:spcAft>
              <a:buNone/>
            </a:pPr>
            <a:r>
              <a:rPr lang="en-US" sz="2000">
                <a:solidFill>
                  <a:schemeClr val="dk1"/>
                </a:solidFill>
                <a:latin typeface="Times New Roman"/>
                <a:ea typeface="Times New Roman"/>
                <a:cs typeface="Times New Roman"/>
                <a:sym typeface="Times New Roman"/>
              </a:rPr>
              <a:t>x=-x;</a:t>
            </a:r>
            <a:endParaRPr sz="2000">
              <a:solidFill>
                <a:schemeClr val="dk1"/>
              </a:solidFill>
              <a:latin typeface="Times New Roman"/>
              <a:ea typeface="Times New Roman"/>
              <a:cs typeface="Times New Roman"/>
              <a:sym typeface="Times New Roman"/>
            </a:endParaRPr>
          </a:p>
          <a:p>
            <a:pPr indent="0" lvl="0" marL="12700" marR="0" rtl="0" algn="l">
              <a:spcBef>
                <a:spcPts val="400"/>
              </a:spcBef>
              <a:spcAft>
                <a:spcPts val="0"/>
              </a:spcAft>
              <a:buNone/>
            </a:pPr>
            <a:r>
              <a:rPr lang="en-US" sz="2000">
                <a:solidFill>
                  <a:schemeClr val="dk1"/>
                </a:solidFill>
                <a:latin typeface="Times New Roman"/>
                <a:ea typeface="Times New Roman"/>
                <a:cs typeface="Times New Roman"/>
                <a:sym typeface="Times New Roman"/>
              </a:rPr>
              <a:t>y=-y;</a:t>
            </a:r>
            <a:endParaRPr sz="2000">
              <a:solidFill>
                <a:schemeClr val="dk1"/>
              </a:solidFill>
              <a:latin typeface="Times New Roman"/>
              <a:ea typeface="Times New Roman"/>
              <a:cs typeface="Times New Roman"/>
              <a:sym typeface="Times New Roman"/>
            </a:endParaRPr>
          </a:p>
          <a:p>
            <a:pPr indent="0" lvl="0" marL="12700" marR="0" rtl="0" algn="l">
              <a:spcBef>
                <a:spcPts val="405"/>
              </a:spcBef>
              <a:spcAft>
                <a:spcPts val="0"/>
              </a:spcAft>
              <a:buNone/>
            </a:pPr>
            <a:r>
              <a:rPr lang="en-US" sz="2000">
                <a:solidFill>
                  <a:schemeClr val="dk1"/>
                </a:solidFill>
                <a:latin typeface="Times New Roman"/>
                <a:ea typeface="Times New Roman"/>
                <a:cs typeface="Times New Roman"/>
                <a:sym typeface="Times New Roman"/>
              </a:rPr>
              <a:t>z=-z;</a:t>
            </a:r>
            <a:endParaRPr sz="2000">
              <a:solidFill>
                <a:schemeClr val="dk1"/>
              </a:solidFill>
              <a:latin typeface="Times New Roman"/>
              <a:ea typeface="Times New Roman"/>
              <a:cs typeface="Times New Roman"/>
              <a:sym typeface="Times New Roman"/>
            </a:endParaRPr>
          </a:p>
          <a:p>
            <a:pPr indent="0" lvl="0" marL="12700" marR="0" rtl="0" algn="l">
              <a:spcBef>
                <a:spcPts val="400"/>
              </a:spcBef>
              <a:spcAft>
                <a:spcPts val="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12700" marR="0" rtl="0" algn="l">
              <a:spcBef>
                <a:spcPts val="395"/>
              </a:spcBef>
              <a:spcAft>
                <a:spcPts val="0"/>
              </a:spcAft>
              <a:buNone/>
            </a:pPr>
            <a:r>
              <a:rPr lang="en-US" sz="2000">
                <a:solidFill>
                  <a:schemeClr val="dk1"/>
                </a:solidFill>
                <a:latin typeface="Times New Roman"/>
                <a:ea typeface="Times New Roman"/>
                <a:cs typeface="Times New Roman"/>
                <a:sym typeface="Times New Roman"/>
              </a:rPr>
              <a:t>int main()</a:t>
            </a:r>
            <a:endParaRPr sz="2000">
              <a:solidFill>
                <a:schemeClr val="dk1"/>
              </a:solidFill>
              <a:latin typeface="Times New Roman"/>
              <a:ea typeface="Times New Roman"/>
              <a:cs typeface="Times New Roman"/>
              <a:sym typeface="Times New Roman"/>
            </a:endParaRPr>
          </a:p>
          <a:p>
            <a:pPr indent="0" lvl="0" marL="12700" marR="0" rtl="0" algn="l">
              <a:spcBef>
                <a:spcPts val="409"/>
              </a:spcBef>
              <a:spcAft>
                <a:spcPts val="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12700" marR="0" rtl="0" algn="l">
              <a:spcBef>
                <a:spcPts val="395"/>
              </a:spcBef>
              <a:spcAft>
                <a:spcPts val="0"/>
              </a:spcAft>
              <a:buNone/>
            </a:pPr>
            <a:r>
              <a:rPr lang="en-US" sz="2000">
                <a:solidFill>
                  <a:schemeClr val="dk1"/>
                </a:solidFill>
                <a:latin typeface="Times New Roman"/>
                <a:ea typeface="Times New Roman"/>
                <a:cs typeface="Times New Roman"/>
                <a:sym typeface="Times New Roman"/>
              </a:rPr>
              <a:t>demo obj1;</a:t>
            </a:r>
            <a:endParaRPr sz="2000">
              <a:solidFill>
                <a:schemeClr val="dk1"/>
              </a:solidFill>
              <a:latin typeface="Times New Roman"/>
              <a:ea typeface="Times New Roman"/>
              <a:cs typeface="Times New Roman"/>
              <a:sym typeface="Times New Roman"/>
            </a:endParaRPr>
          </a:p>
          <a:p>
            <a:pPr indent="0" lvl="0" marL="0" marR="0" rtl="0" algn="l">
              <a:spcBef>
                <a:spcPts val="25"/>
              </a:spcBef>
              <a:spcAft>
                <a:spcPts val="0"/>
              </a:spcAft>
              <a:buNone/>
            </a:pPr>
            <a:r>
              <a:t/>
            </a:r>
            <a:endParaRPr sz="2750">
              <a:solidFill>
                <a:schemeClr val="dk1"/>
              </a:solidFill>
              <a:latin typeface="Times New Roman"/>
              <a:ea typeface="Times New Roman"/>
              <a:cs typeface="Times New Roman"/>
              <a:sym typeface="Times New Roman"/>
            </a:endParaRPr>
          </a:p>
          <a:p>
            <a:pPr indent="0" lvl="0" marL="0" marR="5080" rtl="0" algn="r">
              <a:spcBef>
                <a:spcPts val="0"/>
              </a:spcBef>
              <a:spcAft>
                <a:spcPts val="0"/>
              </a:spcAft>
              <a:buNone/>
            </a:pPr>
            <a:r>
              <a:rPr b="1" lang="en-US" sz="2400">
                <a:solidFill>
                  <a:schemeClr val="dk1"/>
                </a:solidFill>
                <a:latin typeface="Times New Roman"/>
                <a:ea typeface="Times New Roman"/>
                <a:cs typeface="Times New Roman"/>
                <a:sym typeface="Times New Roman"/>
              </a:rPr>
              <a:t>CONTD...,</a:t>
            </a:r>
            <a:endParaRPr sz="2400">
              <a:solidFill>
                <a:schemeClr val="dk1"/>
              </a:solidFill>
              <a:latin typeface="Times New Roman"/>
              <a:ea typeface="Times New Roman"/>
              <a:cs typeface="Times New Roman"/>
              <a:sym typeface="Times New Roman"/>
            </a:endParaRPr>
          </a:p>
        </p:txBody>
      </p:sp>
      <p:sp>
        <p:nvSpPr>
          <p:cNvPr id="742" name="Google Shape;742;p87"/>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3" name="Google Shape;743;p87"/>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744" name="Google Shape;744;p87"/>
          <p:cNvPicPr preferRelativeResize="0"/>
          <p:nvPr/>
        </p:nvPicPr>
        <p:blipFill rotWithShape="1">
          <a:blip r:embed="rId3">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88"/>
          <p:cNvSpPr txBox="1"/>
          <p:nvPr/>
        </p:nvSpPr>
        <p:spPr>
          <a:xfrm>
            <a:off x="2169668" y="403072"/>
            <a:ext cx="2402840" cy="5003800"/>
          </a:xfrm>
          <a:prstGeom prst="rect">
            <a:avLst/>
          </a:prstGeom>
          <a:noFill/>
          <a:ln>
            <a:noFill/>
          </a:ln>
        </p:spPr>
        <p:txBody>
          <a:bodyPr anchorCtr="0" anchor="t" bIns="0" lIns="0" spcFirstLastPara="1" rIns="0" wrap="square" tIns="12700">
            <a:spAutoFit/>
          </a:bodyPr>
          <a:lstStyle/>
          <a:p>
            <a:pPr indent="0" lvl="0" marL="12700" marR="5080" rtl="0" algn="l">
              <a:lnSpc>
                <a:spcPct val="116500"/>
              </a:lnSpc>
              <a:spcBef>
                <a:spcPts val="0"/>
              </a:spcBef>
              <a:spcAft>
                <a:spcPts val="0"/>
              </a:spcAft>
              <a:buNone/>
            </a:pPr>
            <a:r>
              <a:rPr lang="en-US" sz="2000">
                <a:solidFill>
                  <a:schemeClr val="dk1"/>
                </a:solidFill>
                <a:latin typeface="Times New Roman"/>
                <a:ea typeface="Times New Roman"/>
                <a:cs typeface="Times New Roman"/>
                <a:sym typeface="Times New Roman"/>
              </a:rPr>
              <a:t>obj1.getdata(10,20,30);  obj1.display();</a:t>
            </a:r>
            <a:endParaRPr sz="2000">
              <a:solidFill>
                <a:schemeClr val="dk1"/>
              </a:solidFill>
              <a:latin typeface="Times New Roman"/>
              <a:ea typeface="Times New Roman"/>
              <a:cs typeface="Times New Roman"/>
              <a:sym typeface="Times New Roman"/>
            </a:endParaRPr>
          </a:p>
          <a:p>
            <a:pPr indent="0" lvl="0" marL="12700" marR="892175" rtl="0" algn="l">
              <a:lnSpc>
                <a:spcPct val="116500"/>
              </a:lnSpc>
              <a:spcBef>
                <a:spcPts val="10"/>
              </a:spcBef>
              <a:spcAft>
                <a:spcPts val="0"/>
              </a:spcAft>
              <a:buNone/>
            </a:pPr>
            <a:r>
              <a:rPr lang="en-US" sz="2000">
                <a:solidFill>
                  <a:schemeClr val="dk1"/>
                </a:solidFill>
                <a:latin typeface="Times New Roman"/>
                <a:ea typeface="Times New Roman"/>
                <a:cs typeface="Times New Roman"/>
                <a:sym typeface="Times New Roman"/>
              </a:rPr>
              <a:t>-obj1;  obj1.display();  return 0;</a:t>
            </a:r>
            <a:endParaRPr sz="2000">
              <a:solidFill>
                <a:schemeClr val="dk1"/>
              </a:solidFill>
              <a:latin typeface="Times New Roman"/>
              <a:ea typeface="Times New Roman"/>
              <a:cs typeface="Times New Roman"/>
              <a:sym typeface="Times New Roman"/>
            </a:endParaRPr>
          </a:p>
          <a:p>
            <a:pPr indent="0" lvl="0" marL="12700" marR="0" rtl="0" algn="l">
              <a:spcBef>
                <a:spcPts val="409"/>
              </a:spcBef>
              <a:spcAft>
                <a:spcPts val="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12700" marR="0" rtl="0" algn="l">
              <a:spcBef>
                <a:spcPts val="395"/>
              </a:spcBef>
              <a:spcAft>
                <a:spcPts val="0"/>
              </a:spcAft>
              <a:buNone/>
            </a:pPr>
            <a:r>
              <a:rPr b="1" lang="en-US" sz="2000">
                <a:solidFill>
                  <a:schemeClr val="dk1"/>
                </a:solidFill>
                <a:latin typeface="Times New Roman"/>
                <a:ea typeface="Times New Roman"/>
                <a:cs typeface="Times New Roman"/>
                <a:sym typeface="Times New Roman"/>
              </a:rPr>
              <a:t>Output:</a:t>
            </a:r>
            <a:endParaRPr sz="2000">
              <a:solidFill>
                <a:schemeClr val="dk1"/>
              </a:solidFill>
              <a:latin typeface="Times New Roman"/>
              <a:ea typeface="Times New Roman"/>
              <a:cs typeface="Times New Roman"/>
              <a:sym typeface="Times New Roman"/>
            </a:endParaRPr>
          </a:p>
          <a:p>
            <a:pPr indent="0" lvl="0" marL="12700" marR="0" rtl="0" algn="l">
              <a:spcBef>
                <a:spcPts val="395"/>
              </a:spcBef>
              <a:spcAft>
                <a:spcPts val="0"/>
              </a:spcAft>
              <a:buNone/>
            </a:pPr>
            <a:r>
              <a:rPr lang="en-US" sz="2000">
                <a:solidFill>
                  <a:schemeClr val="dk1"/>
                </a:solidFill>
                <a:latin typeface="Times New Roman"/>
                <a:ea typeface="Times New Roman"/>
                <a:cs typeface="Times New Roman"/>
                <a:sym typeface="Times New Roman"/>
              </a:rPr>
              <a:t>x=10</a:t>
            </a:r>
            <a:endParaRPr sz="2000">
              <a:solidFill>
                <a:schemeClr val="dk1"/>
              </a:solidFill>
              <a:latin typeface="Times New Roman"/>
              <a:ea typeface="Times New Roman"/>
              <a:cs typeface="Times New Roman"/>
              <a:sym typeface="Times New Roman"/>
            </a:endParaRPr>
          </a:p>
          <a:p>
            <a:pPr indent="0" lvl="0" marL="12700" marR="1858010" rtl="0" algn="l">
              <a:lnSpc>
                <a:spcPct val="116500"/>
              </a:lnSpc>
              <a:spcBef>
                <a:spcPts val="15"/>
              </a:spcBef>
              <a:spcAft>
                <a:spcPts val="0"/>
              </a:spcAft>
              <a:buNone/>
            </a:pPr>
            <a:r>
              <a:rPr lang="en-US" sz="2000">
                <a:solidFill>
                  <a:schemeClr val="dk1"/>
                </a:solidFill>
                <a:latin typeface="Times New Roman"/>
                <a:ea typeface="Times New Roman"/>
                <a:cs typeface="Times New Roman"/>
                <a:sym typeface="Times New Roman"/>
              </a:rPr>
              <a:t>y=20  z=30</a:t>
            </a:r>
            <a:endParaRPr sz="2000">
              <a:solidFill>
                <a:schemeClr val="dk1"/>
              </a:solidFill>
              <a:latin typeface="Times New Roman"/>
              <a:ea typeface="Times New Roman"/>
              <a:cs typeface="Times New Roman"/>
              <a:sym typeface="Times New Roman"/>
            </a:endParaRPr>
          </a:p>
          <a:p>
            <a:pPr indent="0" lvl="0" marL="0" marR="0" rtl="0" algn="l">
              <a:spcBef>
                <a:spcPts val="45"/>
              </a:spcBef>
              <a:spcAft>
                <a:spcPts val="0"/>
              </a:spcAft>
              <a:buNone/>
            </a:pPr>
            <a:r>
              <a:t/>
            </a:r>
            <a:endParaRPr sz="2400">
              <a:solidFill>
                <a:schemeClr val="dk1"/>
              </a:solidFill>
              <a:latin typeface="Times New Roman"/>
              <a:ea typeface="Times New Roman"/>
              <a:cs typeface="Times New Roman"/>
              <a:sym typeface="Times New Roman"/>
            </a:endParaRPr>
          </a:p>
          <a:p>
            <a:pPr indent="0" lvl="0" marL="12700" marR="1769110" rtl="0" algn="just">
              <a:lnSpc>
                <a:spcPct val="116500"/>
              </a:lnSpc>
              <a:spcBef>
                <a:spcPts val="5"/>
              </a:spcBef>
              <a:spcAft>
                <a:spcPts val="0"/>
              </a:spcAft>
              <a:buNone/>
            </a:pPr>
            <a:r>
              <a:rPr lang="en-US" sz="2000">
                <a:solidFill>
                  <a:schemeClr val="dk1"/>
                </a:solidFill>
                <a:latin typeface="Times New Roman"/>
                <a:ea typeface="Times New Roman"/>
                <a:cs typeface="Times New Roman"/>
                <a:sym typeface="Times New Roman"/>
              </a:rPr>
              <a:t>x=-10  y=-20  z=-30</a:t>
            </a:r>
            <a:endParaRPr sz="2000">
              <a:solidFill>
                <a:schemeClr val="dk1"/>
              </a:solidFill>
              <a:latin typeface="Times New Roman"/>
              <a:ea typeface="Times New Roman"/>
              <a:cs typeface="Times New Roman"/>
              <a:sym typeface="Times New Roman"/>
            </a:endParaRPr>
          </a:p>
        </p:txBody>
      </p:sp>
      <p:sp>
        <p:nvSpPr>
          <p:cNvPr id="750" name="Google Shape;750;p88"/>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1" name="Google Shape;751;p88"/>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752" name="Google Shape;752;p88"/>
          <p:cNvPicPr preferRelativeResize="0"/>
          <p:nvPr/>
        </p:nvPicPr>
        <p:blipFill rotWithShape="1">
          <a:blip r:embed="rId3">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grpSp>
        <p:nvGrpSpPr>
          <p:cNvPr id="757" name="Google Shape;757;p89"/>
          <p:cNvGrpSpPr/>
          <p:nvPr/>
        </p:nvGrpSpPr>
        <p:grpSpPr>
          <a:xfrm>
            <a:off x="1524000" y="4953000"/>
            <a:ext cx="9144507" cy="1904998"/>
            <a:chOff x="0" y="4953000"/>
            <a:chExt cx="9144507" cy="1904998"/>
          </a:xfrm>
        </p:grpSpPr>
        <p:sp>
          <p:nvSpPr>
            <p:cNvPr id="758" name="Google Shape;758;p89"/>
            <p:cNvSpPr/>
            <p:nvPr/>
          </p:nvSpPr>
          <p:spPr>
            <a:xfrm>
              <a:off x="1687067" y="4953000"/>
              <a:ext cx="7457440" cy="487680"/>
            </a:xfrm>
            <a:custGeom>
              <a:rect b="b" l="l" r="r" t="t"/>
              <a:pathLst>
                <a:path extrusionOk="0" h="487679" w="7457440">
                  <a:moveTo>
                    <a:pt x="7456932" y="0"/>
                  </a:moveTo>
                  <a:lnTo>
                    <a:pt x="0" y="289687"/>
                  </a:lnTo>
                  <a:lnTo>
                    <a:pt x="7456932" y="487680"/>
                  </a:lnTo>
                  <a:lnTo>
                    <a:pt x="7456932" y="0"/>
                  </a:lnTo>
                  <a:close/>
                </a:path>
              </a:pathLst>
            </a:custGeom>
            <a:solidFill>
              <a:srgbClr val="9FCADC">
                <a:alpha val="3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p89"/>
            <p:cNvSpPr/>
            <p:nvPr/>
          </p:nvSpPr>
          <p:spPr>
            <a:xfrm>
              <a:off x="112471" y="5236463"/>
              <a:ext cx="9031605" cy="789940"/>
            </a:xfrm>
            <a:custGeom>
              <a:rect b="b" l="l" r="r" t="t"/>
              <a:pathLst>
                <a:path extrusionOk="0" h="789939" w="9031605">
                  <a:moveTo>
                    <a:pt x="9031528" y="0"/>
                  </a:moveTo>
                  <a:lnTo>
                    <a:pt x="0" y="0"/>
                  </a:lnTo>
                  <a:lnTo>
                    <a:pt x="9031528" y="789432"/>
                  </a:lnTo>
                  <a:lnTo>
                    <a:pt x="903152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p89"/>
            <p:cNvSpPr/>
            <p:nvPr/>
          </p:nvSpPr>
          <p:spPr>
            <a:xfrm>
              <a:off x="0" y="4998718"/>
              <a:ext cx="9144000" cy="18592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1" name="Google Shape;761;p89"/>
            <p:cNvSpPr/>
            <p:nvPr/>
          </p:nvSpPr>
          <p:spPr>
            <a:xfrm>
              <a:off x="0" y="4991317"/>
              <a:ext cx="9143999" cy="80195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2" name="Google Shape;762;p89"/>
          <p:cNvSpPr/>
          <p:nvPr/>
        </p:nvSpPr>
        <p:spPr>
          <a:xfrm>
            <a:off x="2737479" y="1479803"/>
            <a:ext cx="6691509" cy="124815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90"/>
          <p:cNvSpPr txBox="1"/>
          <p:nvPr>
            <p:ph type="title"/>
          </p:nvPr>
        </p:nvSpPr>
        <p:spPr>
          <a:xfrm>
            <a:off x="2169669" y="1383824"/>
            <a:ext cx="6464377" cy="689291"/>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INTRODUCTION</a:t>
            </a:r>
            <a:endParaRPr/>
          </a:p>
        </p:txBody>
      </p:sp>
      <p:sp>
        <p:nvSpPr>
          <p:cNvPr id="768" name="Google Shape;768;p90"/>
          <p:cNvSpPr txBox="1"/>
          <p:nvPr/>
        </p:nvSpPr>
        <p:spPr>
          <a:xfrm>
            <a:off x="2169668" y="1980946"/>
            <a:ext cx="7686040" cy="1174750"/>
          </a:xfrm>
          <a:prstGeom prst="rect">
            <a:avLst/>
          </a:prstGeom>
          <a:noFill/>
          <a:ln>
            <a:noFill/>
          </a:ln>
        </p:spPr>
        <p:txBody>
          <a:bodyPr anchorCtr="0" anchor="t" bIns="0" lIns="0" spcFirstLastPara="1" rIns="0" wrap="square" tIns="12700">
            <a:spAutoFit/>
          </a:bodyPr>
          <a:lstStyle/>
          <a:p>
            <a:pPr indent="-256540" lvl="0" marL="268605" marR="5080" rtl="0" algn="l">
              <a:spcBef>
                <a:spcPts val="0"/>
              </a:spcBef>
              <a:spcAft>
                <a:spcPts val="0"/>
              </a:spcAft>
              <a:buClr>
                <a:srgbClr val="2CA1BE"/>
              </a:buClr>
              <a:buSzPts val="1600"/>
              <a:buFont typeface="Arial"/>
              <a:buChar char=""/>
            </a:pPr>
            <a:r>
              <a:rPr lang="en-US" sz="2400">
                <a:solidFill>
                  <a:schemeClr val="dk1"/>
                </a:solidFill>
                <a:latin typeface="Times New Roman"/>
                <a:ea typeface="Times New Roman"/>
                <a:cs typeface="Times New Roman"/>
                <a:sym typeface="Times New Roman"/>
              </a:rPr>
              <a:t>In Binary operator overloading function, there should be one  argument to be passed.</a:t>
            </a:r>
            <a:endParaRPr/>
          </a:p>
          <a:p>
            <a:pPr indent="-256540" lvl="0" marL="268605" marR="0" rtl="0" algn="l">
              <a:spcBef>
                <a:spcPts val="405"/>
              </a:spcBef>
              <a:spcAft>
                <a:spcPts val="0"/>
              </a:spcAft>
              <a:buClr>
                <a:srgbClr val="2CA1BE"/>
              </a:buClr>
              <a:buSzPts val="1600"/>
              <a:buFont typeface="Arial"/>
              <a:buChar char=""/>
            </a:pPr>
            <a:r>
              <a:rPr lang="en-US" sz="2400">
                <a:solidFill>
                  <a:schemeClr val="dk1"/>
                </a:solidFill>
                <a:latin typeface="Times New Roman"/>
                <a:ea typeface="Times New Roman"/>
                <a:cs typeface="Times New Roman"/>
                <a:sym typeface="Times New Roman"/>
              </a:rPr>
              <a:t>It is overloading of an operator operating on two operands.</a:t>
            </a:r>
            <a:endParaRPr/>
          </a:p>
        </p:txBody>
      </p:sp>
      <p:sp>
        <p:nvSpPr>
          <p:cNvPr id="769" name="Google Shape;769;p90"/>
          <p:cNvSpPr/>
          <p:nvPr/>
        </p:nvSpPr>
        <p:spPr>
          <a:xfrm>
            <a:off x="2106553" y="583692"/>
            <a:ext cx="4726676" cy="4353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p90"/>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1" name="Google Shape;771;p90"/>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772" name="Google Shape;772;p90"/>
          <p:cNvPicPr preferRelativeResize="0"/>
          <p:nvPr/>
        </p:nvPicPr>
        <p:blipFill rotWithShape="1">
          <a:blip r:embed="rId4">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91"/>
          <p:cNvSpPr txBox="1"/>
          <p:nvPr/>
        </p:nvSpPr>
        <p:spPr>
          <a:xfrm>
            <a:off x="2169669" y="1454556"/>
            <a:ext cx="2651125" cy="3551554"/>
          </a:xfrm>
          <a:prstGeom prst="rect">
            <a:avLst/>
          </a:prstGeom>
          <a:noFill/>
          <a:ln>
            <a:noFill/>
          </a:ln>
        </p:spPr>
        <p:txBody>
          <a:bodyPr anchorCtr="0" anchor="t" bIns="0" lIns="0" spcFirstLastPara="1" rIns="0" wrap="square" tIns="12700">
            <a:spAutoFit/>
          </a:bodyPr>
          <a:lstStyle/>
          <a:p>
            <a:pPr indent="0" lvl="0" marL="12700" marR="394335" rtl="0" algn="l">
              <a:lnSpc>
                <a:spcPct val="105000"/>
              </a:lnSpc>
              <a:spcBef>
                <a:spcPts val="0"/>
              </a:spcBef>
              <a:spcAft>
                <a:spcPts val="0"/>
              </a:spcAft>
              <a:buNone/>
            </a:pPr>
            <a:r>
              <a:rPr lang="en-US" sz="2200">
                <a:solidFill>
                  <a:schemeClr val="dk1"/>
                </a:solidFill>
                <a:latin typeface="Times New Roman"/>
                <a:ea typeface="Times New Roman"/>
                <a:cs typeface="Times New Roman"/>
                <a:sym typeface="Times New Roman"/>
              </a:rPr>
              <a:t>#include&lt;iostream&gt;  class multiply</a:t>
            </a:r>
            <a:endParaRPr sz="2200">
              <a:solidFill>
                <a:schemeClr val="dk1"/>
              </a:solidFill>
              <a:latin typeface="Times New Roman"/>
              <a:ea typeface="Times New Roman"/>
              <a:cs typeface="Times New Roman"/>
              <a:sym typeface="Times New Roman"/>
            </a:endParaRPr>
          </a:p>
          <a:p>
            <a:pPr indent="0" lvl="0" marL="12700" marR="0" rtl="0" algn="l">
              <a:spcBef>
                <a:spcPts val="145"/>
              </a:spcBef>
              <a:spcAft>
                <a:spcPts val="0"/>
              </a:spcAft>
              <a:buNone/>
            </a:pP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0" lvl="0" marL="12700" marR="0" rtl="0" algn="l">
              <a:spcBef>
                <a:spcPts val="130"/>
              </a:spcBef>
              <a:spcAft>
                <a:spcPts val="0"/>
              </a:spcAft>
              <a:buNone/>
            </a:pPr>
            <a:r>
              <a:rPr lang="en-US" sz="2200">
                <a:solidFill>
                  <a:schemeClr val="dk1"/>
                </a:solidFill>
                <a:latin typeface="Times New Roman"/>
                <a:ea typeface="Times New Roman"/>
                <a:cs typeface="Times New Roman"/>
                <a:sym typeface="Times New Roman"/>
              </a:rPr>
              <a:t>int first,second;</a:t>
            </a:r>
            <a:endParaRPr sz="2200">
              <a:solidFill>
                <a:schemeClr val="dk1"/>
              </a:solidFill>
              <a:latin typeface="Times New Roman"/>
              <a:ea typeface="Times New Roman"/>
              <a:cs typeface="Times New Roman"/>
              <a:sym typeface="Times New Roman"/>
            </a:endParaRPr>
          </a:p>
          <a:p>
            <a:pPr indent="0" lvl="0" marL="12700" marR="0" rtl="0" algn="l">
              <a:spcBef>
                <a:spcPts val="130"/>
              </a:spcBef>
              <a:spcAft>
                <a:spcPts val="0"/>
              </a:spcAft>
              <a:buNone/>
            </a:pPr>
            <a:r>
              <a:rPr lang="en-US" sz="2200">
                <a:solidFill>
                  <a:schemeClr val="dk1"/>
                </a:solidFill>
                <a:latin typeface="Times New Roman"/>
                <a:ea typeface="Times New Roman"/>
                <a:cs typeface="Times New Roman"/>
                <a:sym typeface="Times New Roman"/>
              </a:rPr>
              <a:t>public:</a:t>
            </a:r>
            <a:endParaRPr sz="2200">
              <a:solidFill>
                <a:schemeClr val="dk1"/>
              </a:solidFill>
              <a:latin typeface="Times New Roman"/>
              <a:ea typeface="Times New Roman"/>
              <a:cs typeface="Times New Roman"/>
              <a:sym typeface="Times New Roman"/>
            </a:endParaRPr>
          </a:p>
          <a:p>
            <a:pPr indent="0" lvl="0" marL="12700" marR="0" rtl="0" algn="l">
              <a:spcBef>
                <a:spcPts val="150"/>
              </a:spcBef>
              <a:spcAft>
                <a:spcPts val="0"/>
              </a:spcAft>
              <a:buNone/>
            </a:pPr>
            <a:r>
              <a:rPr lang="en-US" sz="2200">
                <a:solidFill>
                  <a:schemeClr val="dk1"/>
                </a:solidFill>
                <a:latin typeface="Times New Roman"/>
                <a:ea typeface="Times New Roman"/>
                <a:cs typeface="Times New Roman"/>
                <a:sym typeface="Times New Roman"/>
              </a:rPr>
              <a:t>void getdata(int a,int b)</a:t>
            </a:r>
            <a:endParaRPr sz="2200">
              <a:solidFill>
                <a:schemeClr val="dk1"/>
              </a:solidFill>
              <a:latin typeface="Times New Roman"/>
              <a:ea typeface="Times New Roman"/>
              <a:cs typeface="Times New Roman"/>
              <a:sym typeface="Times New Roman"/>
            </a:endParaRPr>
          </a:p>
          <a:p>
            <a:pPr indent="0" lvl="0" marL="12700" marR="0" rtl="0" algn="l">
              <a:spcBef>
                <a:spcPts val="130"/>
              </a:spcBef>
              <a:spcAft>
                <a:spcPts val="0"/>
              </a:spcAft>
              <a:buNone/>
            </a:pP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0" lvl="0" marL="12700" marR="1480820" rtl="0" algn="l">
              <a:lnSpc>
                <a:spcPct val="126363"/>
              </a:lnSpc>
              <a:spcBef>
                <a:spcPts val="110"/>
              </a:spcBef>
              <a:spcAft>
                <a:spcPts val="0"/>
              </a:spcAft>
              <a:buNone/>
            </a:pPr>
            <a:r>
              <a:rPr lang="en-US" sz="2200">
                <a:solidFill>
                  <a:schemeClr val="dk1"/>
                </a:solidFill>
                <a:latin typeface="Times New Roman"/>
                <a:ea typeface="Times New Roman"/>
                <a:cs typeface="Times New Roman"/>
                <a:sym typeface="Times New Roman"/>
              </a:rPr>
              <a:t>first=a;  second=b;</a:t>
            </a:r>
            <a:endParaRPr sz="2200">
              <a:solidFill>
                <a:schemeClr val="dk1"/>
              </a:solidFill>
              <a:latin typeface="Times New Roman"/>
              <a:ea typeface="Times New Roman"/>
              <a:cs typeface="Times New Roman"/>
              <a:sym typeface="Times New Roman"/>
            </a:endParaRPr>
          </a:p>
          <a:p>
            <a:pPr indent="0" lvl="0" marL="12700" marR="0" rtl="0" algn="l">
              <a:spcBef>
                <a:spcPts val="20"/>
              </a:spcBef>
              <a:spcAft>
                <a:spcPts val="0"/>
              </a:spcAft>
              <a:buNone/>
            </a:pP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
        <p:nvSpPr>
          <p:cNvPr id="778" name="Google Shape;778;p91"/>
          <p:cNvSpPr txBox="1"/>
          <p:nvPr/>
        </p:nvSpPr>
        <p:spPr>
          <a:xfrm>
            <a:off x="9141714" y="5351170"/>
            <a:ext cx="988694" cy="360680"/>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2200">
                <a:solidFill>
                  <a:schemeClr val="dk1"/>
                </a:solidFill>
                <a:latin typeface="Times New Roman"/>
                <a:ea typeface="Times New Roman"/>
                <a:cs typeface="Times New Roman"/>
                <a:sym typeface="Times New Roman"/>
              </a:rPr>
              <a:t>Contd...,</a:t>
            </a:r>
            <a:endParaRPr sz="2200">
              <a:solidFill>
                <a:schemeClr val="dk1"/>
              </a:solidFill>
              <a:latin typeface="Times New Roman"/>
              <a:ea typeface="Times New Roman"/>
              <a:cs typeface="Times New Roman"/>
              <a:sym typeface="Times New Roman"/>
            </a:endParaRPr>
          </a:p>
        </p:txBody>
      </p:sp>
      <p:sp>
        <p:nvSpPr>
          <p:cNvPr id="779" name="Google Shape;779;p91"/>
          <p:cNvSpPr/>
          <p:nvPr/>
        </p:nvSpPr>
        <p:spPr>
          <a:xfrm>
            <a:off x="2093976" y="609600"/>
            <a:ext cx="7734300" cy="3927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91"/>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1" name="Google Shape;781;p91"/>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782" name="Google Shape;782;p91"/>
          <p:cNvPicPr preferRelativeResize="0"/>
          <p:nvPr/>
        </p:nvPicPr>
        <p:blipFill rotWithShape="1">
          <a:blip r:embed="rId4">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1" type="body"/>
          </p:nvPr>
        </p:nvSpPr>
        <p:spPr>
          <a:xfrm>
            <a:off x="1981200" y="1143000"/>
            <a:ext cx="8229600" cy="5181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Constructors cannot be virtual.</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 We can not refer to their addresses.</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An object with a constructor (or destructor) can not be used as a member of a union.</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They make ‘implicit calls’ to the operators new and delete when memory allocation is required.</a:t>
            </a:r>
            <a:endParaRPr/>
          </a:p>
        </p:txBody>
      </p:sp>
      <p:pic>
        <p:nvPicPr>
          <p:cNvPr id="148" name="Google Shape;148;p20"/>
          <p:cNvPicPr preferRelativeResize="0"/>
          <p:nvPr/>
        </p:nvPicPr>
        <p:blipFill rotWithShape="1">
          <a:blip r:embed="rId3">
            <a:alphaModFix/>
          </a:blip>
          <a:srcRect b="0" l="0" r="0" t="0"/>
          <a:stretch/>
        </p:blipFill>
        <p:spPr>
          <a:xfrm>
            <a:off x="1524001" y="234667"/>
            <a:ext cx="9083827" cy="682811"/>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92"/>
          <p:cNvSpPr txBox="1"/>
          <p:nvPr/>
        </p:nvSpPr>
        <p:spPr>
          <a:xfrm>
            <a:off x="2169668" y="329970"/>
            <a:ext cx="7961630" cy="5314950"/>
          </a:xfrm>
          <a:prstGeom prst="rect">
            <a:avLst/>
          </a:prstGeom>
          <a:noFill/>
          <a:ln>
            <a:noFill/>
          </a:ln>
        </p:spPr>
        <p:txBody>
          <a:bodyPr anchorCtr="0" anchor="t" bIns="0" lIns="0" spcFirstLastPara="1" rIns="0" wrap="square" tIns="29825">
            <a:spAutoFit/>
          </a:bodyPr>
          <a:lstStyle/>
          <a:p>
            <a:pPr indent="0" lvl="0" marL="12700" marR="0" rtl="0" algn="l">
              <a:spcBef>
                <a:spcPts val="0"/>
              </a:spcBef>
              <a:spcAft>
                <a:spcPts val="0"/>
              </a:spcAft>
              <a:buNone/>
            </a:pPr>
            <a:r>
              <a:rPr lang="en-US" sz="2200">
                <a:solidFill>
                  <a:schemeClr val="dk1"/>
                </a:solidFill>
                <a:latin typeface="Times New Roman"/>
                <a:ea typeface="Times New Roman"/>
                <a:cs typeface="Times New Roman"/>
                <a:sym typeface="Times New Roman"/>
              </a:rPr>
              <a:t>void display()</a:t>
            </a:r>
            <a:endParaRPr sz="2200">
              <a:solidFill>
                <a:schemeClr val="dk1"/>
              </a:solidFill>
              <a:latin typeface="Times New Roman"/>
              <a:ea typeface="Times New Roman"/>
              <a:cs typeface="Times New Roman"/>
              <a:sym typeface="Times New Roman"/>
            </a:endParaRPr>
          </a:p>
          <a:p>
            <a:pPr indent="0" lvl="0" marL="12700" marR="0" rtl="0" algn="l">
              <a:spcBef>
                <a:spcPts val="130"/>
              </a:spcBef>
              <a:spcAft>
                <a:spcPts val="0"/>
              </a:spcAft>
              <a:buNone/>
            </a:pP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0" lvl="0" marL="12700" marR="0" rtl="0" algn="l">
              <a:spcBef>
                <a:spcPts val="145"/>
              </a:spcBef>
              <a:spcAft>
                <a:spcPts val="0"/>
              </a:spcAft>
              <a:buNone/>
            </a:pPr>
            <a:r>
              <a:rPr lang="en-US" sz="2200">
                <a:solidFill>
                  <a:schemeClr val="dk1"/>
                </a:solidFill>
                <a:latin typeface="Times New Roman"/>
                <a:ea typeface="Times New Roman"/>
                <a:cs typeface="Times New Roman"/>
                <a:sym typeface="Times New Roman"/>
              </a:rPr>
              <a:t>cout&lt;&lt;“first=“&lt;&lt;first&lt;&lt;“second=“&lt;&lt;secon&lt;&lt;endl;</a:t>
            </a:r>
            <a:endParaRPr sz="2200">
              <a:solidFill>
                <a:schemeClr val="dk1"/>
              </a:solidFill>
              <a:latin typeface="Times New Roman"/>
              <a:ea typeface="Times New Roman"/>
              <a:cs typeface="Times New Roman"/>
              <a:sym typeface="Times New Roman"/>
            </a:endParaRPr>
          </a:p>
          <a:p>
            <a:pPr indent="0" lvl="0" marL="12700" marR="0" rtl="0" algn="l">
              <a:spcBef>
                <a:spcPts val="135"/>
              </a:spcBef>
              <a:spcAft>
                <a:spcPts val="0"/>
              </a:spcAft>
              <a:buNone/>
            </a:pP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0" lvl="0" marL="12700" marR="0" rtl="0" algn="l">
              <a:spcBef>
                <a:spcPts val="130"/>
              </a:spcBef>
              <a:spcAft>
                <a:spcPts val="0"/>
              </a:spcAft>
              <a:buNone/>
            </a:pPr>
            <a:r>
              <a:rPr lang="en-US" sz="2200">
                <a:solidFill>
                  <a:schemeClr val="dk1"/>
                </a:solidFill>
                <a:latin typeface="Times New Roman"/>
                <a:ea typeface="Times New Roman"/>
                <a:cs typeface="Times New Roman"/>
                <a:sym typeface="Times New Roman"/>
              </a:rPr>
              <a:t>multiply operator *(multiply c);</a:t>
            </a:r>
            <a:endParaRPr sz="2200">
              <a:solidFill>
                <a:schemeClr val="dk1"/>
              </a:solidFill>
              <a:latin typeface="Times New Roman"/>
              <a:ea typeface="Times New Roman"/>
              <a:cs typeface="Times New Roman"/>
              <a:sym typeface="Times New Roman"/>
            </a:endParaRPr>
          </a:p>
          <a:p>
            <a:pPr indent="0" lvl="0" marL="12700" marR="0" rtl="0" algn="l">
              <a:spcBef>
                <a:spcPts val="145"/>
              </a:spcBef>
              <a:spcAft>
                <a:spcPts val="0"/>
              </a:spcAft>
              <a:buNone/>
            </a:pP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0" lvl="0" marL="12700" marR="0" rtl="0" algn="l">
              <a:spcBef>
                <a:spcPts val="135"/>
              </a:spcBef>
              <a:spcAft>
                <a:spcPts val="0"/>
              </a:spcAft>
              <a:buNone/>
            </a:pPr>
            <a:r>
              <a:rPr lang="en-US" sz="2200">
                <a:solidFill>
                  <a:schemeClr val="dk1"/>
                </a:solidFill>
                <a:latin typeface="Times New Roman"/>
                <a:ea typeface="Times New Roman"/>
                <a:cs typeface="Times New Roman"/>
                <a:sym typeface="Times New Roman"/>
              </a:rPr>
              <a:t>void multiply::operator *(multiply c)</a:t>
            </a:r>
            <a:endParaRPr sz="2200">
              <a:solidFill>
                <a:schemeClr val="dk1"/>
              </a:solidFill>
              <a:latin typeface="Times New Roman"/>
              <a:ea typeface="Times New Roman"/>
              <a:cs typeface="Times New Roman"/>
              <a:sym typeface="Times New Roman"/>
            </a:endParaRPr>
          </a:p>
          <a:p>
            <a:pPr indent="0" lvl="0" marL="12700" marR="0" rtl="0" algn="l">
              <a:spcBef>
                <a:spcPts val="130"/>
              </a:spcBef>
              <a:spcAft>
                <a:spcPts val="0"/>
              </a:spcAft>
              <a:buNone/>
            </a:pP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0" lvl="0" marL="12700" marR="4418330" rtl="0" algn="l">
              <a:lnSpc>
                <a:spcPct val="105200"/>
              </a:lnSpc>
              <a:spcBef>
                <a:spcPts val="10"/>
              </a:spcBef>
              <a:spcAft>
                <a:spcPts val="0"/>
              </a:spcAft>
              <a:buNone/>
            </a:pPr>
            <a:r>
              <a:rPr lang="en-US" sz="2200">
                <a:solidFill>
                  <a:schemeClr val="dk1"/>
                </a:solidFill>
                <a:latin typeface="Times New Roman"/>
                <a:ea typeface="Times New Roman"/>
                <a:cs typeface="Times New Roman"/>
                <a:sym typeface="Times New Roman"/>
              </a:rPr>
              <a:t>multiply temp;  temp.first=first*c.first;  temp.second=second*c.second;  return temp;</a:t>
            </a:r>
            <a:endParaRPr sz="2200">
              <a:solidFill>
                <a:schemeClr val="dk1"/>
              </a:solidFill>
              <a:latin typeface="Times New Roman"/>
              <a:ea typeface="Times New Roman"/>
              <a:cs typeface="Times New Roman"/>
              <a:sym typeface="Times New Roman"/>
            </a:endParaRPr>
          </a:p>
          <a:p>
            <a:pPr indent="0" lvl="0" marL="12700" marR="0" rtl="0" algn="l">
              <a:spcBef>
                <a:spcPts val="130"/>
              </a:spcBef>
              <a:spcAft>
                <a:spcPts val="0"/>
              </a:spcAft>
              <a:buNone/>
            </a:pP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0" lvl="0" marL="0" marR="0" rtl="0" algn="l">
              <a:spcBef>
                <a:spcPts val="40"/>
              </a:spcBef>
              <a:spcAft>
                <a:spcPts val="0"/>
              </a:spcAft>
              <a:buNone/>
            </a:pPr>
            <a:r>
              <a:t/>
            </a:r>
            <a:endParaRPr sz="2500">
              <a:solidFill>
                <a:schemeClr val="dk1"/>
              </a:solidFill>
              <a:latin typeface="Times New Roman"/>
              <a:ea typeface="Times New Roman"/>
              <a:cs typeface="Times New Roman"/>
              <a:sym typeface="Times New Roman"/>
            </a:endParaRPr>
          </a:p>
          <a:p>
            <a:pPr indent="0" lvl="0" marL="0" marR="5080" rtl="0" algn="r">
              <a:spcBef>
                <a:spcPts val="0"/>
              </a:spcBef>
              <a:spcAft>
                <a:spcPts val="0"/>
              </a:spcAft>
              <a:buNone/>
            </a:pPr>
            <a:r>
              <a:rPr b="1" lang="en-US" sz="2200">
                <a:solidFill>
                  <a:schemeClr val="dk1"/>
                </a:solidFill>
                <a:latin typeface="Times New Roman"/>
                <a:ea typeface="Times New Roman"/>
                <a:cs typeface="Times New Roman"/>
                <a:sym typeface="Times New Roman"/>
              </a:rPr>
              <a:t>Contd..,</a:t>
            </a:r>
            <a:endParaRPr sz="2200">
              <a:solidFill>
                <a:schemeClr val="dk1"/>
              </a:solidFill>
              <a:latin typeface="Times New Roman"/>
              <a:ea typeface="Times New Roman"/>
              <a:cs typeface="Times New Roman"/>
              <a:sym typeface="Times New Roman"/>
            </a:endParaRPr>
          </a:p>
        </p:txBody>
      </p:sp>
      <p:sp>
        <p:nvSpPr>
          <p:cNvPr id="788" name="Google Shape;788;p92"/>
          <p:cNvSpPr/>
          <p:nvPr/>
        </p:nvSpPr>
        <p:spPr>
          <a:xfrm flipH="1" rot="10800000">
            <a:off x="1" y="-64357"/>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9" name="Google Shape;789;p92"/>
          <p:cNvSpPr/>
          <p:nvPr/>
        </p:nvSpPr>
        <p:spPr>
          <a:xfrm>
            <a:off x="0" y="117829"/>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790" name="Google Shape;790;p92"/>
          <p:cNvPicPr preferRelativeResize="0"/>
          <p:nvPr/>
        </p:nvPicPr>
        <p:blipFill rotWithShape="1">
          <a:blip r:embed="rId3">
            <a:alphaModFix/>
          </a:blip>
          <a:srcRect b="0" l="0" r="0" t="0"/>
          <a:stretch/>
        </p:blipFill>
        <p:spPr>
          <a:xfrm>
            <a:off x="4940727" y="-46773"/>
            <a:ext cx="1226872" cy="536757"/>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93"/>
          <p:cNvSpPr txBox="1"/>
          <p:nvPr/>
        </p:nvSpPr>
        <p:spPr>
          <a:xfrm>
            <a:off x="2169669" y="986155"/>
            <a:ext cx="2995295" cy="4572635"/>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2400">
                <a:solidFill>
                  <a:schemeClr val="dk1"/>
                </a:solidFill>
                <a:latin typeface="Times New Roman"/>
                <a:ea typeface="Times New Roman"/>
                <a:cs typeface="Times New Roman"/>
                <a:sym typeface="Times New Roman"/>
              </a:rPr>
              <a:t>int main()</a:t>
            </a:r>
            <a:endParaRPr sz="2400">
              <a:solidFill>
                <a:schemeClr val="dk1"/>
              </a:solidFill>
              <a:latin typeface="Times New Roman"/>
              <a:ea typeface="Times New Roman"/>
              <a:cs typeface="Times New Roman"/>
              <a:sym typeface="Times New Roman"/>
            </a:endParaRPr>
          </a:p>
          <a:p>
            <a:pPr indent="0" lvl="0" marL="12700" marR="0" rtl="0" algn="l">
              <a:spcBef>
                <a:spcPts val="105"/>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12700" marR="5080" rtl="0" algn="l">
              <a:lnSpc>
                <a:spcPct val="103899"/>
              </a:lnSpc>
              <a:spcBef>
                <a:spcPts val="10"/>
              </a:spcBef>
              <a:spcAft>
                <a:spcPts val="0"/>
              </a:spcAft>
              <a:buNone/>
            </a:pPr>
            <a:r>
              <a:rPr lang="en-US" sz="2400">
                <a:solidFill>
                  <a:schemeClr val="dk1"/>
                </a:solidFill>
                <a:latin typeface="Times New Roman"/>
                <a:ea typeface="Times New Roman"/>
                <a:cs typeface="Times New Roman"/>
                <a:sym typeface="Times New Roman"/>
              </a:rPr>
              <a:t>multiply obj1,obj2,obj3;  obj1.getdata(15,20);  obj2.getdata(3,45);  obj3=obj1*obj2;  obj3.display();</a:t>
            </a:r>
            <a:endParaRPr sz="2400">
              <a:solidFill>
                <a:schemeClr val="dk1"/>
              </a:solidFill>
              <a:latin typeface="Times New Roman"/>
              <a:ea typeface="Times New Roman"/>
              <a:cs typeface="Times New Roman"/>
              <a:sym typeface="Times New Roman"/>
            </a:endParaRPr>
          </a:p>
          <a:p>
            <a:pPr indent="0" lvl="0" marL="12700" marR="0" rtl="0" algn="l">
              <a:spcBef>
                <a:spcPts val="110"/>
              </a:spcBef>
              <a:spcAft>
                <a:spcPts val="0"/>
              </a:spcAft>
              <a:buNone/>
            </a:pPr>
            <a:r>
              <a:rPr lang="en-US" sz="2400">
                <a:solidFill>
                  <a:schemeClr val="dk1"/>
                </a:solidFill>
                <a:latin typeface="Times New Roman"/>
                <a:ea typeface="Times New Roman"/>
                <a:cs typeface="Times New Roman"/>
                <a:sym typeface="Times New Roman"/>
              </a:rPr>
              <a:t>return 0;</a:t>
            </a:r>
            <a:endParaRPr sz="2400">
              <a:solidFill>
                <a:schemeClr val="dk1"/>
              </a:solidFill>
              <a:latin typeface="Times New Roman"/>
              <a:ea typeface="Times New Roman"/>
              <a:cs typeface="Times New Roman"/>
              <a:sym typeface="Times New Roman"/>
            </a:endParaRPr>
          </a:p>
          <a:p>
            <a:pPr indent="0" lvl="0" marL="12700" marR="0" rtl="0" algn="l">
              <a:spcBef>
                <a:spcPts val="120"/>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12700" marR="0" rtl="0" algn="l">
              <a:spcBef>
                <a:spcPts val="105"/>
              </a:spcBef>
              <a:spcAft>
                <a:spcPts val="0"/>
              </a:spcAft>
              <a:buNone/>
            </a:pPr>
            <a:r>
              <a:rPr b="1" lang="en-US" sz="2400">
                <a:solidFill>
                  <a:schemeClr val="dk1"/>
                </a:solidFill>
                <a:latin typeface="Times New Roman"/>
                <a:ea typeface="Times New Roman"/>
                <a:cs typeface="Times New Roman"/>
                <a:sym typeface="Times New Roman"/>
              </a:rPr>
              <a:t>Output:</a:t>
            </a:r>
            <a:endParaRPr sz="2400">
              <a:solidFill>
                <a:schemeClr val="dk1"/>
              </a:solidFill>
              <a:latin typeface="Times New Roman"/>
              <a:ea typeface="Times New Roman"/>
              <a:cs typeface="Times New Roman"/>
              <a:sym typeface="Times New Roman"/>
            </a:endParaRPr>
          </a:p>
          <a:p>
            <a:pPr indent="0" lvl="0" marL="12700" marR="0" rtl="0" algn="l">
              <a:spcBef>
                <a:spcPts val="110"/>
              </a:spcBef>
              <a:spcAft>
                <a:spcPts val="0"/>
              </a:spcAft>
              <a:buNone/>
            </a:pPr>
            <a:r>
              <a:rPr lang="en-US" sz="2400">
                <a:solidFill>
                  <a:schemeClr val="dk1"/>
                </a:solidFill>
                <a:latin typeface="Times New Roman"/>
                <a:ea typeface="Times New Roman"/>
                <a:cs typeface="Times New Roman"/>
                <a:sym typeface="Times New Roman"/>
              </a:rPr>
              <a:t>45</a:t>
            </a:r>
            <a:endParaRPr sz="2400">
              <a:solidFill>
                <a:schemeClr val="dk1"/>
              </a:solidFill>
              <a:latin typeface="Times New Roman"/>
              <a:ea typeface="Times New Roman"/>
              <a:cs typeface="Times New Roman"/>
              <a:sym typeface="Times New Roman"/>
            </a:endParaRPr>
          </a:p>
          <a:p>
            <a:pPr indent="0" lvl="0" marL="12700" marR="0" rtl="0" algn="l">
              <a:spcBef>
                <a:spcPts val="120"/>
              </a:spcBef>
              <a:spcAft>
                <a:spcPts val="0"/>
              </a:spcAft>
              <a:buNone/>
            </a:pPr>
            <a:r>
              <a:rPr lang="en-US" sz="2400">
                <a:solidFill>
                  <a:schemeClr val="dk1"/>
                </a:solidFill>
                <a:latin typeface="Times New Roman"/>
                <a:ea typeface="Times New Roman"/>
                <a:cs typeface="Times New Roman"/>
                <a:sym typeface="Times New Roman"/>
              </a:rPr>
              <a:t>900</a:t>
            </a:r>
            <a:endParaRPr sz="2400">
              <a:solidFill>
                <a:schemeClr val="dk1"/>
              </a:solidFill>
              <a:latin typeface="Times New Roman"/>
              <a:ea typeface="Times New Roman"/>
              <a:cs typeface="Times New Roman"/>
              <a:sym typeface="Times New Roman"/>
            </a:endParaRPr>
          </a:p>
        </p:txBody>
      </p:sp>
      <p:sp>
        <p:nvSpPr>
          <p:cNvPr id="796" name="Google Shape;796;p93"/>
          <p:cNvSpPr/>
          <p:nvPr/>
        </p:nvSpPr>
        <p:spPr>
          <a:xfrm flipH="1" rot="10800000">
            <a:off x="1" y="-58495"/>
            <a:ext cx="12095854" cy="45719"/>
          </a:xfrm>
          <a:prstGeom prst="rect">
            <a:avLst/>
          </a:prstGeom>
          <a:solidFill>
            <a:srgbClr val="EED126"/>
          </a:solidFill>
          <a:ln cap="flat" cmpd="sng" w="12700">
            <a:solidFill>
              <a:srgbClr val="EED1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7" name="Google Shape;797;p93"/>
          <p:cNvSpPr/>
          <p:nvPr/>
        </p:nvSpPr>
        <p:spPr>
          <a:xfrm>
            <a:off x="0" y="123691"/>
            <a:ext cx="12095855" cy="265892"/>
          </a:xfrm>
          <a:prstGeom prst="rect">
            <a:avLst/>
          </a:prstGeom>
          <a:gradFill>
            <a:gsLst>
              <a:gs pos="0">
                <a:srgbClr val="9A9A9A"/>
              </a:gs>
              <a:gs pos="50000">
                <a:srgbClr val="8D8D8D"/>
              </a:gs>
              <a:gs pos="100000">
                <a:srgbClr val="78787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798" name="Google Shape;798;p93"/>
          <p:cNvPicPr preferRelativeResize="0"/>
          <p:nvPr/>
        </p:nvPicPr>
        <p:blipFill rotWithShape="1">
          <a:blip r:embed="rId3">
            <a:alphaModFix/>
          </a:blip>
          <a:srcRect b="0" l="0" r="0" t="0"/>
          <a:stretch/>
        </p:blipFill>
        <p:spPr>
          <a:xfrm>
            <a:off x="4940727" y="-40911"/>
            <a:ext cx="1226872" cy="536757"/>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94"/>
          <p:cNvSpPr/>
          <p:nvPr/>
        </p:nvSpPr>
        <p:spPr>
          <a:xfrm>
            <a:off x="152400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4" name="Google Shape;804;p94"/>
          <p:cNvSpPr/>
          <p:nvPr/>
        </p:nvSpPr>
        <p:spPr>
          <a:xfrm>
            <a:off x="152400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94"/>
          <p:cNvSpPr/>
          <p:nvPr/>
        </p:nvSpPr>
        <p:spPr>
          <a:xfrm>
            <a:off x="6553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806" name="Google Shape;806;p94"/>
          <p:cNvPicPr preferRelativeResize="0"/>
          <p:nvPr/>
        </p:nvPicPr>
        <p:blipFill rotWithShape="1">
          <a:blip r:embed="rId3">
            <a:alphaModFix/>
          </a:blip>
          <a:srcRect b="0" l="0" r="0" t="0"/>
          <a:stretch/>
        </p:blipFill>
        <p:spPr>
          <a:xfrm>
            <a:off x="6477000" y="457200"/>
            <a:ext cx="1219200" cy="533400"/>
          </a:xfrm>
          <a:prstGeom prst="rect">
            <a:avLst/>
          </a:prstGeom>
          <a:noFill/>
          <a:ln>
            <a:noFill/>
          </a:ln>
        </p:spPr>
      </p:pic>
      <p:sp>
        <p:nvSpPr>
          <p:cNvPr id="807" name="Google Shape;807;p94"/>
          <p:cNvSpPr/>
          <p:nvPr/>
        </p:nvSpPr>
        <p:spPr>
          <a:xfrm>
            <a:off x="3048000" y="1905001"/>
            <a:ext cx="5791200" cy="35086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Arial Black"/>
                <a:ea typeface="Arial Black"/>
                <a:cs typeface="Arial Black"/>
                <a:sym typeface="Arial Black"/>
              </a:rPr>
              <a:t>18CSC202J- Object Oriented Design and Programming</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400">
                <a:solidFill>
                  <a:schemeClr val="dk1"/>
                </a:solidFill>
                <a:latin typeface="Arial Black"/>
                <a:ea typeface="Arial Black"/>
                <a:cs typeface="Arial Black"/>
                <a:sym typeface="Arial Black"/>
              </a:rPr>
              <a:t>Unit II</a:t>
            </a:r>
            <a:endParaRPr/>
          </a:p>
          <a:p>
            <a:pPr indent="0" lvl="0" marL="0" marR="0" rtl="0" algn="ctr">
              <a:spcBef>
                <a:spcPts val="0"/>
              </a:spcBef>
              <a:spcAft>
                <a:spcPts val="0"/>
              </a:spcAft>
              <a:buNone/>
            </a:pPr>
            <a:r>
              <a:t/>
            </a:r>
            <a:endParaRPr b="1" sz="2400">
              <a:solidFill>
                <a:schemeClr val="dk1"/>
              </a:solidFill>
              <a:latin typeface="Arial Black"/>
              <a:ea typeface="Arial Black"/>
              <a:cs typeface="Arial Black"/>
              <a:sym typeface="Arial Black"/>
            </a:endParaRPr>
          </a:p>
          <a:p>
            <a:pPr indent="0" lvl="0" marL="0" marR="0" rtl="0" algn="ctr">
              <a:spcBef>
                <a:spcPts val="0"/>
              </a:spcBef>
              <a:spcAft>
                <a:spcPts val="0"/>
              </a:spcAft>
              <a:buNone/>
            </a:pPr>
            <a:r>
              <a:rPr b="1" lang="en-US" sz="2400">
                <a:solidFill>
                  <a:schemeClr val="dk1"/>
                </a:solidFill>
                <a:latin typeface="Arial Black"/>
                <a:ea typeface="Arial Black"/>
                <a:cs typeface="Arial Black"/>
                <a:sym typeface="Arial Black"/>
              </a:rPr>
              <a:t>UML Sequence Diagram</a:t>
            </a:r>
            <a:endParaRPr/>
          </a:p>
          <a:p>
            <a:pPr indent="0" lvl="0" marL="0" marR="0" rtl="0" algn="ctr">
              <a:spcBef>
                <a:spcPts val="0"/>
              </a:spcBef>
              <a:spcAft>
                <a:spcPts val="0"/>
              </a:spcAft>
              <a:buNone/>
            </a:pPr>
            <a:r>
              <a:t/>
            </a:r>
            <a:endParaRPr b="1" sz="2400">
              <a:solidFill>
                <a:schemeClr val="dk1"/>
              </a:solidFill>
              <a:latin typeface="Arial Black"/>
              <a:ea typeface="Arial Black"/>
              <a:cs typeface="Arial Black"/>
              <a:sym typeface="Arial Black"/>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br>
              <a:rPr b="1" lang="en-US" sz="2400">
                <a:solidFill>
                  <a:schemeClr val="dk1"/>
                </a:solidFill>
                <a:latin typeface="Arial Black"/>
                <a:ea typeface="Arial Black"/>
                <a:cs typeface="Arial Black"/>
                <a:sym typeface="Arial Black"/>
              </a:rPr>
            </a:br>
            <a:endParaRPr b="1" sz="1800">
              <a:solidFill>
                <a:schemeClr val="dk1"/>
              </a:solidFill>
              <a:latin typeface="Times New Roman"/>
              <a:ea typeface="Times New Roman"/>
              <a:cs typeface="Times New Roman"/>
              <a:sym typeface="Times New Roman"/>
            </a:endParaRPr>
          </a:p>
        </p:txBody>
      </p:sp>
      <p:sp>
        <p:nvSpPr>
          <p:cNvPr id="808" name="Google Shape;808;p94"/>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809" name="Google Shape;809;p94"/>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0" name="Google Shape;810;p94"/>
          <p:cNvSpPr txBox="1"/>
          <p:nvPr>
            <p:ph idx="11" type="ftr"/>
          </p:nvPr>
        </p:nvSpPr>
        <p:spPr>
          <a:xfrm>
            <a:off x="4648200" y="6356351"/>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95"/>
          <p:cNvSpPr txBox="1"/>
          <p:nvPr>
            <p:ph type="ctrTitle"/>
          </p:nvPr>
        </p:nvSpPr>
        <p:spPr>
          <a:xfrm>
            <a:off x="1524000" y="1071546"/>
            <a:ext cx="8929718" cy="4786346"/>
          </a:xfrm>
          <a:prstGeom prst="rect">
            <a:avLst/>
          </a:prstGeom>
          <a:noFill/>
          <a:ln>
            <a:noFill/>
          </a:ln>
        </p:spPr>
        <p:txBody>
          <a:bodyPr anchorCtr="0" anchor="ctr" bIns="45700" lIns="91425" spcFirstLastPara="1" rIns="91425" wrap="square" tIns="45700">
            <a:noAutofit/>
          </a:bodyPr>
          <a:lstStyle/>
          <a:p>
            <a:pPr indent="-514350" lvl="0" marL="527050" marR="5080" rtl="0" algn="l">
              <a:lnSpc>
                <a:spcPct val="15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Agenda :</a:t>
            </a:r>
            <a:br>
              <a:rPr b="1" lang="en-US" sz="3200">
                <a:latin typeface="Times New Roman"/>
                <a:ea typeface="Times New Roman"/>
                <a:cs typeface="Times New Roman"/>
                <a:sym typeface="Times New Roman"/>
              </a:rPr>
            </a:br>
            <a:r>
              <a:rPr b="1" lang="en-US" sz="2400">
                <a:latin typeface="Times New Roman"/>
                <a:ea typeface="Times New Roman"/>
                <a:cs typeface="Times New Roman"/>
                <a:sym typeface="Times New Roman"/>
              </a:rPr>
              <a:t>            1) To understand about interaction diagram</a:t>
            </a: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            2) To draw sequence diagram using StarUML          </a:t>
            </a:r>
            <a:endParaRPr sz="2400">
              <a:latin typeface="Times New Roman"/>
              <a:ea typeface="Times New Roman"/>
              <a:cs typeface="Times New Roman"/>
              <a:sym typeface="Times New Roman"/>
            </a:endParaRPr>
          </a:p>
        </p:txBody>
      </p:sp>
      <p:sp>
        <p:nvSpPr>
          <p:cNvPr id="816" name="Google Shape;816;p95"/>
          <p:cNvSpPr/>
          <p:nvPr/>
        </p:nvSpPr>
        <p:spPr>
          <a:xfrm>
            <a:off x="152400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7" name="Google Shape;817;p95"/>
          <p:cNvSpPr/>
          <p:nvPr/>
        </p:nvSpPr>
        <p:spPr>
          <a:xfrm>
            <a:off x="152400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818" name="Google Shape;818;p95"/>
          <p:cNvPicPr preferRelativeResize="0"/>
          <p:nvPr/>
        </p:nvPicPr>
        <p:blipFill rotWithShape="1">
          <a:blip r:embed="rId3">
            <a:alphaModFix/>
          </a:blip>
          <a:srcRect b="0" l="0" r="0" t="0"/>
          <a:stretch/>
        </p:blipFill>
        <p:spPr>
          <a:xfrm>
            <a:off x="6477000" y="457200"/>
            <a:ext cx="1219200" cy="533400"/>
          </a:xfrm>
          <a:prstGeom prst="rect">
            <a:avLst/>
          </a:prstGeom>
          <a:noFill/>
          <a:ln>
            <a:noFill/>
          </a:ln>
        </p:spPr>
      </p:pic>
      <p:sp>
        <p:nvSpPr>
          <p:cNvPr id="819" name="Google Shape;819;p95"/>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820" name="Google Shape;820;p95"/>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1" name="Google Shape;821;p95"/>
          <p:cNvSpPr txBox="1"/>
          <p:nvPr>
            <p:ph idx="11" type="ftr"/>
          </p:nvPr>
        </p:nvSpPr>
        <p:spPr>
          <a:xfrm>
            <a:off x="4648200" y="6356351"/>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96"/>
          <p:cNvSpPr txBox="1"/>
          <p:nvPr>
            <p:ph type="title"/>
          </p:nvPr>
        </p:nvSpPr>
        <p:spPr>
          <a:xfrm>
            <a:off x="1981200" y="1524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sz="2800"/>
            </a:br>
            <a:br>
              <a:rPr b="1" lang="en-US" sz="2800"/>
            </a:br>
            <a:r>
              <a:rPr b="1" lang="en-US" sz="2800"/>
              <a:t>Interaction Diagram</a:t>
            </a:r>
            <a:endParaRPr/>
          </a:p>
        </p:txBody>
      </p:sp>
      <p:sp>
        <p:nvSpPr>
          <p:cNvPr id="827" name="Google Shape;827;p96"/>
          <p:cNvSpPr txBox="1"/>
          <p:nvPr>
            <p:ph idx="1" type="body"/>
          </p:nvPr>
        </p:nvSpPr>
        <p:spPr>
          <a:xfrm>
            <a:off x="1981200" y="1143000"/>
            <a:ext cx="8229600" cy="51816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sz="2400"/>
              <a:t>Interaction diagrams are used to observe the dynamic behavior of a system.</a:t>
            </a:r>
            <a:endParaRPr/>
          </a:p>
          <a:p>
            <a:pPr indent="0" lvl="0" marL="114300" rtl="0" algn="just">
              <a:lnSpc>
                <a:spcPct val="90000"/>
              </a:lnSpc>
              <a:spcBef>
                <a:spcPts val="1000"/>
              </a:spcBef>
              <a:spcAft>
                <a:spcPts val="0"/>
              </a:spcAft>
              <a:buClr>
                <a:schemeClr val="dk1"/>
              </a:buClr>
              <a:buSzPct val="100000"/>
              <a:buNone/>
            </a:pPr>
            <a:r>
              <a:t/>
            </a:r>
            <a:endParaRPr sz="2400"/>
          </a:p>
          <a:p>
            <a:pPr indent="-228600" lvl="0" marL="228600" rtl="0" algn="just">
              <a:lnSpc>
                <a:spcPct val="90000"/>
              </a:lnSpc>
              <a:spcBef>
                <a:spcPts val="1000"/>
              </a:spcBef>
              <a:spcAft>
                <a:spcPts val="0"/>
              </a:spcAft>
              <a:buClr>
                <a:schemeClr val="dk1"/>
              </a:buClr>
              <a:buSzPct val="100000"/>
              <a:buChar char="•"/>
            </a:pPr>
            <a:r>
              <a:rPr lang="en-US" sz="2400"/>
              <a:t>Interaction diagram visualizes the communication and sequence of message passing in the system.</a:t>
            </a:r>
            <a:endParaRPr/>
          </a:p>
          <a:p>
            <a:pPr indent="0" lvl="0" marL="114300" rtl="0" algn="just">
              <a:lnSpc>
                <a:spcPct val="90000"/>
              </a:lnSpc>
              <a:spcBef>
                <a:spcPts val="1000"/>
              </a:spcBef>
              <a:spcAft>
                <a:spcPts val="0"/>
              </a:spcAft>
              <a:buClr>
                <a:schemeClr val="dk1"/>
              </a:buClr>
              <a:buSzPct val="100000"/>
              <a:buNone/>
            </a:pPr>
            <a:r>
              <a:t/>
            </a:r>
            <a:endParaRPr sz="2400"/>
          </a:p>
          <a:p>
            <a:pPr indent="-228600" lvl="0" marL="228600" rtl="0" algn="just">
              <a:lnSpc>
                <a:spcPct val="90000"/>
              </a:lnSpc>
              <a:spcBef>
                <a:spcPts val="1000"/>
              </a:spcBef>
              <a:spcAft>
                <a:spcPts val="0"/>
              </a:spcAft>
              <a:buClr>
                <a:schemeClr val="dk1"/>
              </a:buClr>
              <a:buSzPct val="100000"/>
              <a:buChar char="•"/>
            </a:pPr>
            <a:r>
              <a:rPr lang="en-US" sz="2400"/>
              <a:t>Interaction diagram represents the structural aspects of various objects in the system.</a:t>
            </a:r>
            <a:endParaRPr/>
          </a:p>
          <a:p>
            <a:pPr indent="0" lvl="0" marL="114300" rtl="0" algn="just">
              <a:lnSpc>
                <a:spcPct val="90000"/>
              </a:lnSpc>
              <a:spcBef>
                <a:spcPts val="1000"/>
              </a:spcBef>
              <a:spcAft>
                <a:spcPts val="0"/>
              </a:spcAft>
              <a:buClr>
                <a:schemeClr val="dk1"/>
              </a:buClr>
              <a:buSzPct val="100000"/>
              <a:buNone/>
            </a:pPr>
            <a:r>
              <a:t/>
            </a:r>
            <a:endParaRPr sz="2400"/>
          </a:p>
          <a:p>
            <a:pPr indent="-228600" lvl="0" marL="228600" rtl="0" algn="just">
              <a:lnSpc>
                <a:spcPct val="90000"/>
              </a:lnSpc>
              <a:spcBef>
                <a:spcPts val="1000"/>
              </a:spcBef>
              <a:spcAft>
                <a:spcPts val="0"/>
              </a:spcAft>
              <a:buClr>
                <a:schemeClr val="dk1"/>
              </a:buClr>
              <a:buSzPct val="100000"/>
              <a:buChar char="•"/>
            </a:pPr>
            <a:r>
              <a:rPr lang="en-US" sz="2400"/>
              <a:t>Interaction diagram represents the ordered sequence of interactions within a system.</a:t>
            </a:r>
            <a:endParaRPr/>
          </a:p>
          <a:p>
            <a:pPr indent="0" lvl="0" marL="114300" rtl="0" algn="just">
              <a:lnSpc>
                <a:spcPct val="90000"/>
              </a:lnSpc>
              <a:spcBef>
                <a:spcPts val="1000"/>
              </a:spcBef>
              <a:spcAft>
                <a:spcPts val="0"/>
              </a:spcAft>
              <a:buClr>
                <a:schemeClr val="dk1"/>
              </a:buClr>
              <a:buSzPct val="100000"/>
              <a:buNone/>
            </a:pPr>
            <a:r>
              <a:t/>
            </a:r>
            <a:endParaRPr sz="2400"/>
          </a:p>
          <a:p>
            <a:pPr indent="-228600" lvl="0" marL="228600" rtl="0" algn="just">
              <a:lnSpc>
                <a:spcPct val="90000"/>
              </a:lnSpc>
              <a:spcBef>
                <a:spcPts val="1000"/>
              </a:spcBef>
              <a:spcAft>
                <a:spcPts val="0"/>
              </a:spcAft>
              <a:buClr>
                <a:schemeClr val="dk1"/>
              </a:buClr>
              <a:buSzPct val="100000"/>
              <a:buChar char="•"/>
            </a:pPr>
            <a:r>
              <a:rPr lang="en-US" sz="2400"/>
              <a:t>Interaction diagram provides the means of visualizing the real time data via UML.</a:t>
            </a:r>
            <a:endParaRPr/>
          </a:p>
          <a:p>
            <a:pPr indent="-87629" lvl="0" marL="228600" rtl="0" algn="just">
              <a:lnSpc>
                <a:spcPct val="90000"/>
              </a:lnSpc>
              <a:spcBef>
                <a:spcPts val="1000"/>
              </a:spcBef>
              <a:spcAft>
                <a:spcPts val="0"/>
              </a:spcAft>
              <a:buClr>
                <a:schemeClr val="dk1"/>
              </a:buClr>
              <a:buSzPct val="100000"/>
              <a:buNone/>
            </a:pPr>
            <a:r>
              <a:t/>
            </a:r>
            <a:endParaRPr sz="2400"/>
          </a:p>
          <a:p>
            <a:pPr indent="-87629" lvl="0" marL="228600" rtl="0" algn="just">
              <a:lnSpc>
                <a:spcPct val="90000"/>
              </a:lnSpc>
              <a:spcBef>
                <a:spcPts val="1000"/>
              </a:spcBef>
              <a:spcAft>
                <a:spcPts val="0"/>
              </a:spcAft>
              <a:buClr>
                <a:schemeClr val="dk1"/>
              </a:buClr>
              <a:buSzPct val="100000"/>
              <a:buNone/>
            </a:pPr>
            <a:r>
              <a:t/>
            </a:r>
            <a:endParaRPr sz="2400"/>
          </a:p>
        </p:txBody>
      </p:sp>
      <p:pic>
        <p:nvPicPr>
          <p:cNvPr id="828" name="Google Shape;828;p96"/>
          <p:cNvPicPr preferRelativeResize="0"/>
          <p:nvPr/>
        </p:nvPicPr>
        <p:blipFill rotWithShape="1">
          <a:blip r:embed="rId3">
            <a:alphaModFix/>
          </a:blip>
          <a:srcRect b="0" l="0" r="0" t="0"/>
          <a:stretch/>
        </p:blipFill>
        <p:spPr>
          <a:xfrm>
            <a:off x="1359027" y="-76200"/>
            <a:ext cx="9620250" cy="771525"/>
          </a:xfrm>
          <a:prstGeom prst="rect">
            <a:avLst/>
          </a:prstGeom>
          <a:noFill/>
          <a:ln>
            <a:noFill/>
          </a:ln>
        </p:spPr>
      </p:pic>
      <p:sp>
        <p:nvSpPr>
          <p:cNvPr id="829" name="Google Shape;829;p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830" name="Google Shape;830;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831" name="Google Shape;831;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97"/>
          <p:cNvSpPr txBox="1"/>
          <p:nvPr>
            <p:ph type="title"/>
          </p:nvPr>
        </p:nvSpPr>
        <p:spPr>
          <a:xfrm>
            <a:off x="1981200" y="1524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sz="2800"/>
            </a:br>
            <a:br>
              <a:rPr b="1" lang="en-US" sz="2800"/>
            </a:br>
            <a:endParaRPr b="1" sz="2800"/>
          </a:p>
        </p:txBody>
      </p:sp>
      <p:sp>
        <p:nvSpPr>
          <p:cNvPr id="837" name="Google Shape;837;p97"/>
          <p:cNvSpPr txBox="1"/>
          <p:nvPr>
            <p:ph idx="1" type="body"/>
          </p:nvPr>
        </p:nvSpPr>
        <p:spPr>
          <a:xfrm>
            <a:off x="1981200" y="1143000"/>
            <a:ext cx="8229600" cy="5181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This interactive behavior is represented in UML by two diagrams known as </a:t>
            </a:r>
            <a:endParaRPr/>
          </a:p>
          <a:p>
            <a:pPr indent="0" lvl="0" marL="114300" rtl="0" algn="just">
              <a:lnSpc>
                <a:spcPct val="90000"/>
              </a:lnSpc>
              <a:spcBef>
                <a:spcPts val="1000"/>
              </a:spcBef>
              <a:spcAft>
                <a:spcPts val="0"/>
              </a:spcAft>
              <a:buClr>
                <a:schemeClr val="dk1"/>
              </a:buClr>
              <a:buSzPts val="2400"/>
              <a:buNone/>
            </a:pPr>
            <a:r>
              <a:t/>
            </a:r>
            <a:endParaRPr sz="2400"/>
          </a:p>
          <a:p>
            <a:pPr indent="-228600" lvl="1" marL="685800" rtl="0" algn="just">
              <a:lnSpc>
                <a:spcPct val="90000"/>
              </a:lnSpc>
              <a:spcBef>
                <a:spcPts val="500"/>
              </a:spcBef>
              <a:spcAft>
                <a:spcPts val="0"/>
              </a:spcAft>
              <a:buClr>
                <a:schemeClr val="dk1"/>
              </a:buClr>
              <a:buSzPts val="2000"/>
              <a:buChar char="•"/>
            </a:pPr>
            <a:r>
              <a:rPr lang="en-US" sz="2000"/>
              <a:t>Sequence diagram </a:t>
            </a:r>
            <a:endParaRPr/>
          </a:p>
          <a:p>
            <a:pPr indent="-228600" lvl="1" marL="685800" rtl="0" algn="just">
              <a:lnSpc>
                <a:spcPct val="90000"/>
              </a:lnSpc>
              <a:spcBef>
                <a:spcPts val="500"/>
              </a:spcBef>
              <a:spcAft>
                <a:spcPts val="0"/>
              </a:spcAft>
              <a:buClr>
                <a:schemeClr val="dk1"/>
              </a:buClr>
              <a:buSzPts val="2000"/>
              <a:buChar char="•"/>
            </a:pPr>
            <a:r>
              <a:rPr lang="en-US" sz="2000"/>
              <a:t>Collaboration diagram. </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Sequence diagram emphasizes on time sequence of messages from one object to another.</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Collaboration diagram emphasizes on the structural organization of the objects that send and receive messages.</a:t>
            </a:r>
            <a:endParaRPr/>
          </a:p>
          <a:p>
            <a:pPr indent="-76200" lvl="0" marL="228600" rtl="0" algn="just">
              <a:lnSpc>
                <a:spcPct val="90000"/>
              </a:lnSpc>
              <a:spcBef>
                <a:spcPts val="1000"/>
              </a:spcBef>
              <a:spcAft>
                <a:spcPts val="0"/>
              </a:spcAft>
              <a:buClr>
                <a:schemeClr val="dk1"/>
              </a:buClr>
              <a:buSzPts val="2400"/>
              <a:buNone/>
            </a:pPr>
            <a:r>
              <a:t/>
            </a:r>
            <a:endParaRPr sz="2400"/>
          </a:p>
        </p:txBody>
      </p:sp>
      <p:pic>
        <p:nvPicPr>
          <p:cNvPr id="838" name="Google Shape;838;p97"/>
          <p:cNvPicPr preferRelativeResize="0"/>
          <p:nvPr/>
        </p:nvPicPr>
        <p:blipFill rotWithShape="1">
          <a:blip r:embed="rId3">
            <a:alphaModFix/>
          </a:blip>
          <a:srcRect b="0" l="0" r="0" t="0"/>
          <a:stretch/>
        </p:blipFill>
        <p:spPr>
          <a:xfrm>
            <a:off x="1588008" y="83820"/>
            <a:ext cx="9079992" cy="676656"/>
          </a:xfrm>
          <a:prstGeom prst="rect">
            <a:avLst/>
          </a:prstGeom>
          <a:noFill/>
          <a:ln>
            <a:noFill/>
          </a:ln>
        </p:spPr>
      </p:pic>
      <p:sp>
        <p:nvSpPr>
          <p:cNvPr id="839" name="Google Shape;839;p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840" name="Google Shape;840;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841" name="Google Shape;841;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br>
              <a:rPr b="1" lang="en-US" sz="2400"/>
            </a:br>
            <a:r>
              <a:rPr b="1" lang="en-US" sz="2400"/>
              <a:t>How to Draw an Interaction Diagram?</a:t>
            </a:r>
            <a:br>
              <a:rPr b="1" lang="en-US" sz="2400"/>
            </a:br>
            <a:endParaRPr b="1" sz="2400"/>
          </a:p>
        </p:txBody>
      </p:sp>
      <p:sp>
        <p:nvSpPr>
          <p:cNvPr id="847" name="Google Shape;847;p98"/>
          <p:cNvSpPr txBox="1"/>
          <p:nvPr>
            <p:ph idx="1" type="body"/>
          </p:nvPr>
        </p:nvSpPr>
        <p:spPr>
          <a:xfrm>
            <a:off x="1981200" y="990600"/>
            <a:ext cx="8229600" cy="5562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Calibri"/>
                <a:ea typeface="Calibri"/>
                <a:cs typeface="Calibri"/>
                <a:sym typeface="Calibri"/>
              </a:rPr>
              <a:t>The purpose of interaction diagrams is to capture the dynamic aspect of a system. </a:t>
            </a:r>
            <a:endParaRPr/>
          </a:p>
          <a:p>
            <a:pPr indent="0" lvl="0" marL="1143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So to capture the dynamic aspect, we need to understand what a dynamic aspect is and how it is visualized. Dynamic aspect can be defined as the snapshot of the running system at a particular moment.</a:t>
            </a:r>
            <a:endParaRPr/>
          </a:p>
          <a:p>
            <a:pPr indent="0" lvl="0" marL="1143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Following things are to be identified clearly before drawing the interaction diagram</a:t>
            </a:r>
            <a:endParaRPr/>
          </a:p>
          <a:p>
            <a:pPr indent="-228600" lvl="1" marL="685800" rtl="0" algn="l">
              <a:lnSpc>
                <a:spcPct val="90000"/>
              </a:lnSpc>
              <a:spcBef>
                <a:spcPts val="500"/>
              </a:spcBef>
              <a:spcAft>
                <a:spcPts val="0"/>
              </a:spcAft>
              <a:buClr>
                <a:schemeClr val="dk1"/>
              </a:buClr>
              <a:buSzPts val="2000"/>
              <a:buChar char="•"/>
            </a:pPr>
            <a:r>
              <a:rPr lang="en-US" sz="2000">
                <a:latin typeface="Calibri"/>
                <a:ea typeface="Calibri"/>
                <a:cs typeface="Calibri"/>
                <a:sym typeface="Calibri"/>
              </a:rPr>
              <a:t>Objects taking part in the interaction.</a:t>
            </a:r>
            <a:endParaRPr/>
          </a:p>
          <a:p>
            <a:pPr indent="-228600" lvl="1" marL="685800" rtl="0" algn="l">
              <a:lnSpc>
                <a:spcPct val="90000"/>
              </a:lnSpc>
              <a:spcBef>
                <a:spcPts val="500"/>
              </a:spcBef>
              <a:spcAft>
                <a:spcPts val="0"/>
              </a:spcAft>
              <a:buClr>
                <a:schemeClr val="dk1"/>
              </a:buClr>
              <a:buSzPts val="2000"/>
              <a:buChar char="•"/>
            </a:pPr>
            <a:r>
              <a:rPr lang="en-US" sz="2000">
                <a:latin typeface="Calibri"/>
                <a:ea typeface="Calibri"/>
                <a:cs typeface="Calibri"/>
                <a:sym typeface="Calibri"/>
              </a:rPr>
              <a:t>Message flows among the objects.</a:t>
            </a:r>
            <a:endParaRPr/>
          </a:p>
          <a:p>
            <a:pPr indent="-228600" lvl="1" marL="685800" rtl="0" algn="l">
              <a:lnSpc>
                <a:spcPct val="90000"/>
              </a:lnSpc>
              <a:spcBef>
                <a:spcPts val="500"/>
              </a:spcBef>
              <a:spcAft>
                <a:spcPts val="0"/>
              </a:spcAft>
              <a:buClr>
                <a:schemeClr val="dk1"/>
              </a:buClr>
              <a:buSzPts val="2000"/>
              <a:buChar char="•"/>
            </a:pPr>
            <a:r>
              <a:rPr lang="en-US" sz="2000">
                <a:latin typeface="Calibri"/>
                <a:ea typeface="Calibri"/>
                <a:cs typeface="Calibri"/>
                <a:sym typeface="Calibri"/>
              </a:rPr>
              <a:t>The sequence in which the messages are flowing.</a:t>
            </a:r>
            <a:endParaRPr/>
          </a:p>
          <a:p>
            <a:pPr indent="-228600" lvl="1" marL="685800" rtl="0" algn="l">
              <a:lnSpc>
                <a:spcPct val="90000"/>
              </a:lnSpc>
              <a:spcBef>
                <a:spcPts val="500"/>
              </a:spcBef>
              <a:spcAft>
                <a:spcPts val="0"/>
              </a:spcAft>
              <a:buClr>
                <a:schemeClr val="dk1"/>
              </a:buClr>
              <a:buSzPts val="2000"/>
              <a:buChar char="•"/>
            </a:pPr>
            <a:r>
              <a:rPr lang="en-US" sz="2000">
                <a:latin typeface="Calibri"/>
                <a:ea typeface="Calibri"/>
                <a:cs typeface="Calibri"/>
                <a:sym typeface="Calibri"/>
              </a:rPr>
              <a:t>Object organization.</a:t>
            </a:r>
            <a:endParaRPr/>
          </a:p>
          <a:p>
            <a:pPr indent="-228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pic>
        <p:nvPicPr>
          <p:cNvPr id="848" name="Google Shape;848;p98"/>
          <p:cNvPicPr preferRelativeResize="0"/>
          <p:nvPr/>
        </p:nvPicPr>
        <p:blipFill rotWithShape="1">
          <a:blip r:embed="rId3">
            <a:alphaModFix/>
          </a:blip>
          <a:srcRect b="0" l="0" r="0" t="0"/>
          <a:stretch/>
        </p:blipFill>
        <p:spPr>
          <a:xfrm>
            <a:off x="1524000" y="71880"/>
            <a:ext cx="8476488" cy="682201"/>
          </a:xfrm>
          <a:prstGeom prst="rect">
            <a:avLst/>
          </a:prstGeom>
          <a:noFill/>
          <a:ln>
            <a:noFill/>
          </a:ln>
        </p:spPr>
      </p:pic>
      <p:sp>
        <p:nvSpPr>
          <p:cNvPr id="849" name="Google Shape;849;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850" name="Google Shape;850;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851" name="Google Shape;851;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99"/>
          <p:cNvSpPr txBox="1"/>
          <p:nvPr>
            <p:ph type="title"/>
          </p:nvPr>
        </p:nvSpPr>
        <p:spPr>
          <a:xfrm>
            <a:off x="1981200" y="832422"/>
            <a:ext cx="8229600" cy="868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t>Sequence Diagram</a:t>
            </a:r>
            <a:endParaRPr/>
          </a:p>
        </p:txBody>
      </p:sp>
      <p:sp>
        <p:nvSpPr>
          <p:cNvPr id="857" name="Google Shape;857;p99"/>
          <p:cNvSpPr txBox="1"/>
          <p:nvPr>
            <p:ph idx="1" type="body"/>
          </p:nvPr>
        </p:nvSpPr>
        <p:spPr>
          <a:xfrm>
            <a:off x="1981200" y="1143000"/>
            <a:ext cx="8229600" cy="54864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A sequence diagram simply depicts interaction between objects in a sequential order i.e. the order in which these interactions take place.</a:t>
            </a:r>
            <a:endParaRPr/>
          </a:p>
        </p:txBody>
      </p:sp>
      <p:pic>
        <p:nvPicPr>
          <p:cNvPr id="858" name="Google Shape;858;p99"/>
          <p:cNvPicPr preferRelativeResize="0"/>
          <p:nvPr/>
        </p:nvPicPr>
        <p:blipFill rotWithShape="1">
          <a:blip r:embed="rId3">
            <a:alphaModFix/>
          </a:blip>
          <a:srcRect b="0" l="0" r="0" t="0"/>
          <a:stretch/>
        </p:blipFill>
        <p:spPr>
          <a:xfrm>
            <a:off x="1524000" y="88404"/>
            <a:ext cx="9244584" cy="744019"/>
          </a:xfrm>
          <a:prstGeom prst="rect">
            <a:avLst/>
          </a:prstGeom>
          <a:noFill/>
          <a:ln>
            <a:noFill/>
          </a:ln>
        </p:spPr>
      </p:pic>
      <p:sp>
        <p:nvSpPr>
          <p:cNvPr id="859" name="Google Shape;859;p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860" name="Google Shape;860;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861" name="Google Shape;861;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00"/>
          <p:cNvSpPr txBox="1"/>
          <p:nvPr>
            <p:ph type="title"/>
          </p:nvPr>
        </p:nvSpPr>
        <p:spPr>
          <a:xfrm>
            <a:off x="1981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b="1" lang="en-US" sz="2400"/>
            </a:br>
            <a:r>
              <a:rPr b="1" lang="en-US" sz="2700"/>
              <a:t>Sequence Diagram Notations</a:t>
            </a:r>
            <a:endParaRPr sz="2700"/>
          </a:p>
        </p:txBody>
      </p:sp>
      <p:sp>
        <p:nvSpPr>
          <p:cNvPr id="867" name="Google Shape;867;p100"/>
          <p:cNvSpPr txBox="1"/>
          <p:nvPr>
            <p:ph idx="1" type="body"/>
          </p:nvPr>
        </p:nvSpPr>
        <p:spPr>
          <a:xfrm>
            <a:off x="1981200" y="990600"/>
            <a:ext cx="8229600" cy="5562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b="1" lang="en-US" sz="2000">
                <a:latin typeface="Calibri"/>
                <a:ea typeface="Calibri"/>
                <a:cs typeface="Calibri"/>
                <a:sym typeface="Calibri"/>
              </a:rPr>
              <a:t> Actors :</a:t>
            </a:r>
            <a:endParaRPr/>
          </a:p>
          <a:p>
            <a:pPr indent="-228600" lvl="0" marL="22860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	</a:t>
            </a:r>
            <a:r>
              <a:rPr lang="en-US" sz="2000">
                <a:latin typeface="Calibri"/>
                <a:ea typeface="Calibri"/>
                <a:cs typeface="Calibri"/>
                <a:sym typeface="Calibri"/>
              </a:rPr>
              <a:t>An actor in a UML diagram represents a type of role where it interacts with the system and its objects. </a:t>
            </a:r>
            <a:endParaRPr/>
          </a:p>
          <a:p>
            <a:pPr indent="-228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pic>
        <p:nvPicPr>
          <p:cNvPr id="868" name="Google Shape;868;p100"/>
          <p:cNvPicPr preferRelativeResize="0"/>
          <p:nvPr/>
        </p:nvPicPr>
        <p:blipFill rotWithShape="1">
          <a:blip r:embed="rId3">
            <a:alphaModFix/>
          </a:blip>
          <a:srcRect b="0" l="0" r="0" t="0"/>
          <a:stretch/>
        </p:blipFill>
        <p:spPr>
          <a:xfrm>
            <a:off x="4724400" y="2895600"/>
            <a:ext cx="1676400" cy="2971800"/>
          </a:xfrm>
          <a:prstGeom prst="rect">
            <a:avLst/>
          </a:prstGeom>
          <a:noFill/>
          <a:ln>
            <a:noFill/>
          </a:ln>
        </p:spPr>
      </p:pic>
      <p:pic>
        <p:nvPicPr>
          <p:cNvPr id="869" name="Google Shape;869;p100"/>
          <p:cNvPicPr preferRelativeResize="0"/>
          <p:nvPr/>
        </p:nvPicPr>
        <p:blipFill rotWithShape="1">
          <a:blip r:embed="rId4">
            <a:alphaModFix/>
          </a:blip>
          <a:srcRect b="0" l="0" r="0" t="0"/>
          <a:stretch/>
        </p:blipFill>
        <p:spPr>
          <a:xfrm>
            <a:off x="1636375" y="-97250"/>
            <a:ext cx="9248434" cy="743776"/>
          </a:xfrm>
          <a:prstGeom prst="rect">
            <a:avLst/>
          </a:prstGeom>
          <a:noFill/>
          <a:ln>
            <a:noFill/>
          </a:ln>
        </p:spPr>
      </p:pic>
      <p:sp>
        <p:nvSpPr>
          <p:cNvPr id="870" name="Google Shape;870;p1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871" name="Google Shape;871;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872" name="Google Shape;872;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01"/>
          <p:cNvSpPr txBox="1"/>
          <p:nvPr>
            <p:ph idx="1" type="body"/>
          </p:nvPr>
        </p:nvSpPr>
        <p:spPr>
          <a:xfrm>
            <a:off x="1981200" y="1143001"/>
            <a:ext cx="8229600" cy="4983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b="1" lang="en-US" sz="2000">
                <a:latin typeface="Calibri"/>
                <a:ea typeface="Calibri"/>
                <a:cs typeface="Calibri"/>
                <a:sym typeface="Calibri"/>
              </a:rPr>
              <a:t>2.Lifelines :</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A lifeline is a named element which depicts an individual participant in a sequence diagram. So basically each instance in a sequence diagram is represented by a lifeline. </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Lifeline elements are located at the top in a sequence diagram. </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lifeline follows the following format :</a:t>
            </a:r>
            <a:endParaRPr/>
          </a:p>
          <a:p>
            <a:pPr indent="-228600" lvl="0" marL="22860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Instance Name : Class Name</a:t>
            </a:r>
            <a:endParaRPr/>
          </a:p>
          <a:p>
            <a:pPr indent="-228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pic>
        <p:nvPicPr>
          <p:cNvPr id="878" name="Google Shape;878;p101"/>
          <p:cNvPicPr preferRelativeResize="0"/>
          <p:nvPr/>
        </p:nvPicPr>
        <p:blipFill rotWithShape="1">
          <a:blip r:embed="rId3">
            <a:alphaModFix/>
          </a:blip>
          <a:srcRect b="0" l="0" r="0" t="0"/>
          <a:stretch/>
        </p:blipFill>
        <p:spPr>
          <a:xfrm>
            <a:off x="4038600" y="3581400"/>
            <a:ext cx="3581400" cy="3048000"/>
          </a:xfrm>
          <a:prstGeom prst="rect">
            <a:avLst/>
          </a:prstGeom>
          <a:noFill/>
          <a:ln>
            <a:noFill/>
          </a:ln>
        </p:spPr>
      </p:pic>
      <p:pic>
        <p:nvPicPr>
          <p:cNvPr id="879" name="Google Shape;879;p101"/>
          <p:cNvPicPr preferRelativeResize="0"/>
          <p:nvPr/>
        </p:nvPicPr>
        <p:blipFill rotWithShape="1">
          <a:blip r:embed="rId4">
            <a:alphaModFix/>
          </a:blip>
          <a:srcRect b="0" l="0" r="0" t="0"/>
          <a:stretch/>
        </p:blipFill>
        <p:spPr>
          <a:xfrm>
            <a:off x="1471783" y="76168"/>
            <a:ext cx="9248434" cy="743776"/>
          </a:xfrm>
          <a:prstGeom prst="rect">
            <a:avLst/>
          </a:prstGeom>
          <a:noFill/>
          <a:ln>
            <a:noFill/>
          </a:ln>
        </p:spPr>
      </p:pic>
      <p:sp>
        <p:nvSpPr>
          <p:cNvPr id="880" name="Google Shape;880;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881" name="Google Shape;881;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882" name="Google Shape;882;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1981200" y="1524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sz="2800"/>
            </a:br>
            <a:r>
              <a:rPr b="1" lang="en-US" sz="2800"/>
              <a:t>CONSTRUCTOR TYPES</a:t>
            </a:r>
            <a:endParaRPr/>
          </a:p>
        </p:txBody>
      </p:sp>
      <p:sp>
        <p:nvSpPr>
          <p:cNvPr id="154" name="Google Shape;154;p21"/>
          <p:cNvSpPr txBox="1"/>
          <p:nvPr>
            <p:ph idx="1" type="body"/>
          </p:nvPr>
        </p:nvSpPr>
        <p:spPr>
          <a:xfrm>
            <a:off x="1981200" y="1143000"/>
            <a:ext cx="8229600" cy="5181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Constructors are of three types:</a:t>
            </a:r>
            <a:endParaRPr/>
          </a:p>
          <a:p>
            <a:pPr indent="-228600" lvl="1" marL="685800" rtl="0" algn="l">
              <a:lnSpc>
                <a:spcPct val="90000"/>
              </a:lnSpc>
              <a:spcBef>
                <a:spcPts val="500"/>
              </a:spcBef>
              <a:spcAft>
                <a:spcPts val="0"/>
              </a:spcAft>
              <a:buClr>
                <a:schemeClr val="dk1"/>
              </a:buClr>
              <a:buSzPts val="2400"/>
              <a:buChar char="•"/>
            </a:pPr>
            <a:r>
              <a:rPr lang="en-US"/>
              <a:t>Default Constructor</a:t>
            </a:r>
            <a:endParaRPr/>
          </a:p>
          <a:p>
            <a:pPr indent="-228600" lvl="1" marL="685800" rtl="0" algn="l">
              <a:lnSpc>
                <a:spcPct val="90000"/>
              </a:lnSpc>
              <a:spcBef>
                <a:spcPts val="500"/>
              </a:spcBef>
              <a:spcAft>
                <a:spcPts val="0"/>
              </a:spcAft>
              <a:buClr>
                <a:schemeClr val="dk1"/>
              </a:buClr>
              <a:buSzPts val="2400"/>
              <a:buChar char="•"/>
            </a:pPr>
            <a:r>
              <a:rPr lang="en-US"/>
              <a:t>Parameterized Constructor</a:t>
            </a:r>
            <a:endParaRPr/>
          </a:p>
          <a:p>
            <a:pPr indent="-228600" lvl="1" marL="685800" rtl="0" algn="l">
              <a:lnSpc>
                <a:spcPct val="90000"/>
              </a:lnSpc>
              <a:spcBef>
                <a:spcPts val="500"/>
              </a:spcBef>
              <a:spcAft>
                <a:spcPts val="0"/>
              </a:spcAft>
              <a:buClr>
                <a:schemeClr val="dk1"/>
              </a:buClr>
              <a:buSzPts val="2400"/>
              <a:buChar char="•"/>
            </a:pPr>
            <a:r>
              <a:rPr lang="en-US"/>
              <a:t>Copy Constructor</a:t>
            </a:r>
            <a:endParaRPr/>
          </a:p>
          <a:p>
            <a:pPr indent="0" lvl="0" marL="0" rtl="0" algn="l">
              <a:lnSpc>
                <a:spcPct val="90000"/>
              </a:lnSpc>
              <a:spcBef>
                <a:spcPts val="1000"/>
              </a:spcBef>
              <a:spcAft>
                <a:spcPts val="0"/>
              </a:spcAft>
              <a:buClr>
                <a:schemeClr val="dk1"/>
              </a:buClr>
              <a:buSzPts val="2400"/>
              <a:buNone/>
            </a:pPr>
            <a:r>
              <a:t/>
            </a:r>
            <a:endParaRPr sz="2400"/>
          </a:p>
        </p:txBody>
      </p:sp>
      <p:pic>
        <p:nvPicPr>
          <p:cNvPr id="155" name="Google Shape;155;p21"/>
          <p:cNvPicPr preferRelativeResize="0"/>
          <p:nvPr/>
        </p:nvPicPr>
        <p:blipFill rotWithShape="1">
          <a:blip r:embed="rId3">
            <a:alphaModFix/>
          </a:blip>
          <a:srcRect b="0" l="0" r="0" t="0"/>
          <a:stretch/>
        </p:blipFill>
        <p:spPr>
          <a:xfrm>
            <a:off x="1435215" y="-149411"/>
            <a:ext cx="9083827" cy="68281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0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b="1" lang="en-US" sz="2000">
                <a:latin typeface="Calibri"/>
                <a:ea typeface="Calibri"/>
                <a:cs typeface="Calibri"/>
                <a:sym typeface="Calibri"/>
              </a:rPr>
              <a:t>3.Messages :</a:t>
            </a:r>
            <a:endParaRPr/>
          </a:p>
          <a:p>
            <a:pPr indent="-228600" lvl="0" marL="228600" rtl="0" algn="l">
              <a:lnSpc>
                <a:spcPct val="90000"/>
              </a:lnSpc>
              <a:spcBef>
                <a:spcPts val="1000"/>
              </a:spcBef>
              <a:spcAft>
                <a:spcPts val="0"/>
              </a:spcAft>
              <a:buClr>
                <a:schemeClr val="dk1"/>
              </a:buClr>
              <a:buSzPts val="2000"/>
              <a:buNone/>
            </a:pPr>
            <a:r>
              <a:t/>
            </a:r>
            <a:endParaRPr b="1"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latin typeface="Calibri"/>
                <a:ea typeface="Calibri"/>
                <a:cs typeface="Calibri"/>
                <a:sym typeface="Calibri"/>
              </a:rPr>
              <a:t> </a:t>
            </a:r>
            <a:r>
              <a:rPr lang="en-US" sz="2000">
                <a:latin typeface="Calibri"/>
                <a:ea typeface="Calibri"/>
                <a:cs typeface="Calibri"/>
                <a:sym typeface="Calibri"/>
              </a:rPr>
              <a:t>Communication between objects is depicted using messages. The messages appear in a sequential order on the lifeline. </a:t>
            </a:r>
            <a:endParaRPr/>
          </a:p>
          <a:p>
            <a:pPr indent="-228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We represent messages using arrows. Lifelines and messages form the core of a sequence diagram</a:t>
            </a:r>
            <a:r>
              <a:rPr lang="en-US">
                <a:latin typeface="Times New Roman"/>
                <a:ea typeface="Times New Roman"/>
                <a:cs typeface="Times New Roman"/>
                <a:sym typeface="Times New Roman"/>
              </a:rPr>
              <a:t>.</a:t>
            </a:r>
            <a:endParaRPr/>
          </a:p>
        </p:txBody>
      </p:sp>
      <p:pic>
        <p:nvPicPr>
          <p:cNvPr id="888" name="Google Shape;888;p102"/>
          <p:cNvPicPr preferRelativeResize="0"/>
          <p:nvPr/>
        </p:nvPicPr>
        <p:blipFill rotWithShape="1">
          <a:blip r:embed="rId3">
            <a:alphaModFix/>
          </a:blip>
          <a:srcRect b="0" l="0" r="0" t="0"/>
          <a:stretch/>
        </p:blipFill>
        <p:spPr>
          <a:xfrm>
            <a:off x="1419566" y="204184"/>
            <a:ext cx="9248434" cy="743776"/>
          </a:xfrm>
          <a:prstGeom prst="rect">
            <a:avLst/>
          </a:prstGeom>
          <a:noFill/>
          <a:ln>
            <a:noFill/>
          </a:ln>
        </p:spPr>
      </p:pic>
      <p:sp>
        <p:nvSpPr>
          <p:cNvPr id="889" name="Google Shape;889;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890" name="Google Shape;890;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891" name="Google Shape;891;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03"/>
          <p:cNvSpPr txBox="1"/>
          <p:nvPr>
            <p:ph type="title"/>
          </p:nvPr>
        </p:nvSpPr>
        <p:spPr>
          <a:xfrm>
            <a:off x="1981200" y="503238"/>
            <a:ext cx="8229600" cy="487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latin typeface="Calibri"/>
                <a:ea typeface="Calibri"/>
                <a:cs typeface="Calibri"/>
                <a:sym typeface="Calibri"/>
              </a:rPr>
              <a:t>Synchronous messages </a:t>
            </a:r>
            <a:endParaRPr sz="2400">
              <a:latin typeface="Calibri"/>
              <a:ea typeface="Calibri"/>
              <a:cs typeface="Calibri"/>
              <a:sym typeface="Calibri"/>
            </a:endParaRPr>
          </a:p>
        </p:txBody>
      </p:sp>
      <p:sp>
        <p:nvSpPr>
          <p:cNvPr id="897" name="Google Shape;897;p103"/>
          <p:cNvSpPr txBox="1"/>
          <p:nvPr>
            <p:ph idx="1" type="body"/>
          </p:nvPr>
        </p:nvSpPr>
        <p:spPr>
          <a:xfrm>
            <a:off x="1981200" y="990600"/>
            <a:ext cx="8229600" cy="5867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A synchronous message waits for a reply before the interaction can move forward.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The sender waits until the receiver has completed the processing of the message.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The caller continues only when it knows that the receiver has processed the previous message i.e. it receives a reply message.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A large number of calls in object oriented programming are synchronous. We use a solid arrow head to represent a synchronous message.</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pic>
        <p:nvPicPr>
          <p:cNvPr id="898" name="Google Shape;898;p103"/>
          <p:cNvPicPr preferRelativeResize="0"/>
          <p:nvPr/>
        </p:nvPicPr>
        <p:blipFill rotWithShape="1">
          <a:blip r:embed="rId3">
            <a:alphaModFix/>
          </a:blip>
          <a:srcRect b="0" l="0" r="0" t="0"/>
          <a:stretch/>
        </p:blipFill>
        <p:spPr>
          <a:xfrm>
            <a:off x="3977640" y="3779520"/>
            <a:ext cx="4495800" cy="2971800"/>
          </a:xfrm>
          <a:prstGeom prst="rect">
            <a:avLst/>
          </a:prstGeom>
          <a:noFill/>
          <a:ln>
            <a:noFill/>
          </a:ln>
        </p:spPr>
      </p:pic>
      <p:pic>
        <p:nvPicPr>
          <p:cNvPr id="899" name="Google Shape;899;p103"/>
          <p:cNvPicPr preferRelativeResize="0"/>
          <p:nvPr/>
        </p:nvPicPr>
        <p:blipFill rotWithShape="1">
          <a:blip r:embed="rId4">
            <a:alphaModFix/>
          </a:blip>
          <a:srcRect b="0" l="0" r="0" t="0"/>
          <a:stretch/>
        </p:blipFill>
        <p:spPr>
          <a:xfrm>
            <a:off x="1524000" y="-112452"/>
            <a:ext cx="9244584" cy="744019"/>
          </a:xfrm>
          <a:prstGeom prst="rect">
            <a:avLst/>
          </a:prstGeom>
          <a:noFill/>
          <a:ln>
            <a:noFill/>
          </a:ln>
        </p:spPr>
      </p:pic>
      <p:sp>
        <p:nvSpPr>
          <p:cNvPr id="900" name="Google Shape;900;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901" name="Google Shape;901;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902" name="Google Shape;902;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t>Asynchronous Messages</a:t>
            </a:r>
            <a:endParaRPr sz="2400"/>
          </a:p>
        </p:txBody>
      </p:sp>
      <p:sp>
        <p:nvSpPr>
          <p:cNvPr id="908" name="Google Shape;908;p104"/>
          <p:cNvSpPr txBox="1"/>
          <p:nvPr>
            <p:ph idx="1" type="body"/>
          </p:nvPr>
        </p:nvSpPr>
        <p:spPr>
          <a:xfrm>
            <a:off x="1981200" y="1600200"/>
            <a:ext cx="8229600" cy="487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  </a:t>
            </a:r>
            <a:r>
              <a:rPr lang="en-US" sz="2000">
                <a:latin typeface="Calibri"/>
                <a:ea typeface="Calibri"/>
                <a:cs typeface="Calibri"/>
                <a:sym typeface="Calibri"/>
              </a:rPr>
              <a:t>An asynchronous message does not wait for a reply from the receiver.</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The interaction moves forward irrespective of the receiver processing the previous message or not.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We use a lined arrow head to represent an asynchronous  message.</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pic>
        <p:nvPicPr>
          <p:cNvPr id="909" name="Google Shape;909;p104"/>
          <p:cNvPicPr preferRelativeResize="0"/>
          <p:nvPr/>
        </p:nvPicPr>
        <p:blipFill rotWithShape="1">
          <a:blip r:embed="rId3">
            <a:alphaModFix/>
          </a:blip>
          <a:srcRect b="0" l="0" r="0" t="0"/>
          <a:stretch/>
        </p:blipFill>
        <p:spPr>
          <a:xfrm>
            <a:off x="3657601" y="3810001"/>
            <a:ext cx="4172533" cy="2562583"/>
          </a:xfrm>
          <a:prstGeom prst="rect">
            <a:avLst/>
          </a:prstGeom>
          <a:noFill/>
          <a:ln>
            <a:noFill/>
          </a:ln>
        </p:spPr>
      </p:pic>
      <p:pic>
        <p:nvPicPr>
          <p:cNvPr id="910" name="Google Shape;910;p104"/>
          <p:cNvPicPr preferRelativeResize="0"/>
          <p:nvPr/>
        </p:nvPicPr>
        <p:blipFill rotWithShape="1">
          <a:blip r:embed="rId4">
            <a:alphaModFix/>
          </a:blip>
          <a:srcRect b="0" l="0" r="0" t="0"/>
          <a:stretch/>
        </p:blipFill>
        <p:spPr>
          <a:xfrm>
            <a:off x="1590655" y="-97250"/>
            <a:ext cx="9248434" cy="743776"/>
          </a:xfrm>
          <a:prstGeom prst="rect">
            <a:avLst/>
          </a:prstGeom>
          <a:noFill/>
          <a:ln>
            <a:noFill/>
          </a:ln>
        </p:spPr>
      </p:pic>
      <p:sp>
        <p:nvSpPr>
          <p:cNvPr id="911" name="Google Shape;911;p1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912" name="Google Shape;912;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913" name="Google Shape;913;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05"/>
          <p:cNvSpPr txBox="1"/>
          <p:nvPr>
            <p:ph type="title"/>
          </p:nvPr>
        </p:nvSpPr>
        <p:spPr>
          <a:xfrm>
            <a:off x="1981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 </a:t>
            </a:r>
            <a:r>
              <a:rPr b="1" lang="en-US" sz="2400"/>
              <a:t>Create message </a:t>
            </a:r>
            <a:endParaRPr sz="2400"/>
          </a:p>
        </p:txBody>
      </p:sp>
      <p:sp>
        <p:nvSpPr>
          <p:cNvPr id="919" name="Google Shape;919;p105"/>
          <p:cNvSpPr txBox="1"/>
          <p:nvPr>
            <p:ph idx="1" type="body"/>
          </p:nvPr>
        </p:nvSpPr>
        <p:spPr>
          <a:xfrm>
            <a:off x="1981200" y="1143001"/>
            <a:ext cx="8229600" cy="4983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We use a Create message to instantiate a new object in the sequence diagram.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It is represented with a dotted arrow and create word labeled on it to specify that it is the create Message symbol.</a:t>
            </a:r>
            <a:br>
              <a:rPr lang="en-US" sz="2000">
                <a:latin typeface="Calibri"/>
                <a:ea typeface="Calibri"/>
                <a:cs typeface="Calibri"/>
                <a:sym typeface="Calibri"/>
              </a:rPr>
            </a:br>
            <a:r>
              <a:rPr lang="en-US" sz="2000">
                <a:latin typeface="Calibri"/>
                <a:ea typeface="Calibri"/>
                <a:cs typeface="Calibri"/>
                <a:sym typeface="Calibri"/>
              </a:rPr>
              <a:t>For example :</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The creation of a new order on a e-commerce website would require a new object of Order class to be created.</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p:txBody>
      </p:sp>
      <p:pic>
        <p:nvPicPr>
          <p:cNvPr id="920" name="Google Shape;920;p105"/>
          <p:cNvPicPr preferRelativeResize="0"/>
          <p:nvPr/>
        </p:nvPicPr>
        <p:blipFill rotWithShape="1">
          <a:blip r:embed="rId3">
            <a:alphaModFix/>
          </a:blip>
          <a:srcRect b="0" l="0" r="0" t="0"/>
          <a:stretch/>
        </p:blipFill>
        <p:spPr>
          <a:xfrm>
            <a:off x="4157472" y="3831336"/>
            <a:ext cx="4038762" cy="2743200"/>
          </a:xfrm>
          <a:prstGeom prst="rect">
            <a:avLst/>
          </a:prstGeom>
          <a:noFill/>
          <a:ln>
            <a:noFill/>
          </a:ln>
        </p:spPr>
      </p:pic>
      <p:pic>
        <p:nvPicPr>
          <p:cNvPr id="921" name="Google Shape;921;p105"/>
          <p:cNvPicPr preferRelativeResize="0"/>
          <p:nvPr/>
        </p:nvPicPr>
        <p:blipFill rotWithShape="1">
          <a:blip r:embed="rId4">
            <a:alphaModFix/>
          </a:blip>
          <a:srcRect b="0" l="0" r="0" t="0"/>
          <a:stretch/>
        </p:blipFill>
        <p:spPr>
          <a:xfrm>
            <a:off x="1419566" y="-97250"/>
            <a:ext cx="9248434" cy="743776"/>
          </a:xfrm>
          <a:prstGeom prst="rect">
            <a:avLst/>
          </a:prstGeom>
          <a:noFill/>
          <a:ln>
            <a:noFill/>
          </a:ln>
        </p:spPr>
      </p:pic>
      <p:sp>
        <p:nvSpPr>
          <p:cNvPr id="922" name="Google Shape;922;p1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923" name="Google Shape;923;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924" name="Google Shape;924;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06"/>
          <p:cNvSpPr txBox="1"/>
          <p:nvPr>
            <p:ph type="title"/>
          </p:nvPr>
        </p:nvSpPr>
        <p:spPr>
          <a:xfrm>
            <a:off x="1981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t>Delete Message </a:t>
            </a:r>
            <a:endParaRPr sz="2400"/>
          </a:p>
        </p:txBody>
      </p:sp>
      <p:sp>
        <p:nvSpPr>
          <p:cNvPr id="930" name="Google Shape;930;p106"/>
          <p:cNvSpPr txBox="1"/>
          <p:nvPr>
            <p:ph idx="1" type="body"/>
          </p:nvPr>
        </p:nvSpPr>
        <p:spPr>
          <a:xfrm>
            <a:off x="1981200" y="1143001"/>
            <a:ext cx="8229600" cy="4983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Calibri"/>
                <a:ea typeface="Calibri"/>
                <a:cs typeface="Calibri"/>
                <a:sym typeface="Calibri"/>
              </a:rPr>
              <a:t>We use a Delete Message to delete an object.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 It destroys the occurrence of the object in the system.</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It is represented by an arrow terminating with a x.</a:t>
            </a:r>
            <a:br>
              <a:rPr lang="en-US" sz="2000">
                <a:latin typeface="Calibri"/>
                <a:ea typeface="Calibri"/>
                <a:cs typeface="Calibri"/>
                <a:sym typeface="Calibri"/>
              </a:rPr>
            </a:br>
            <a:r>
              <a:rPr lang="en-US" sz="2000">
                <a:latin typeface="Calibri"/>
                <a:ea typeface="Calibri"/>
                <a:cs typeface="Calibri"/>
                <a:sym typeface="Calibri"/>
              </a:rPr>
              <a:t>For example – In the scenario below when the order is received by the user, the object of order class can be destroyed</a:t>
            </a:r>
            <a:endParaRPr/>
          </a:p>
          <a:p>
            <a:pPr indent="-228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931" name="Google Shape;931;p106"/>
          <p:cNvPicPr preferRelativeResize="0"/>
          <p:nvPr/>
        </p:nvPicPr>
        <p:blipFill rotWithShape="1">
          <a:blip r:embed="rId3">
            <a:alphaModFix/>
          </a:blip>
          <a:srcRect b="0" l="0" r="0" t="0"/>
          <a:stretch/>
        </p:blipFill>
        <p:spPr>
          <a:xfrm>
            <a:off x="4191000" y="3352801"/>
            <a:ext cx="3867690" cy="2867425"/>
          </a:xfrm>
          <a:prstGeom prst="rect">
            <a:avLst/>
          </a:prstGeom>
          <a:noFill/>
          <a:ln>
            <a:noFill/>
          </a:ln>
        </p:spPr>
      </p:pic>
      <p:pic>
        <p:nvPicPr>
          <p:cNvPr id="932" name="Google Shape;932;p106"/>
          <p:cNvPicPr preferRelativeResize="0"/>
          <p:nvPr/>
        </p:nvPicPr>
        <p:blipFill rotWithShape="1">
          <a:blip r:embed="rId4">
            <a:alphaModFix/>
          </a:blip>
          <a:srcRect b="0" l="0" r="0" t="0"/>
          <a:stretch/>
        </p:blipFill>
        <p:spPr>
          <a:xfrm>
            <a:off x="1419566" y="-191312"/>
            <a:ext cx="9248434" cy="743776"/>
          </a:xfrm>
          <a:prstGeom prst="rect">
            <a:avLst/>
          </a:prstGeom>
          <a:noFill/>
          <a:ln>
            <a:noFill/>
          </a:ln>
        </p:spPr>
      </p:pic>
      <p:sp>
        <p:nvSpPr>
          <p:cNvPr id="933" name="Google Shape;933;p1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934" name="Google Shape;934;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935" name="Google Shape;935;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t> Self Message </a:t>
            </a:r>
            <a:endParaRPr sz="2400"/>
          </a:p>
        </p:txBody>
      </p:sp>
      <p:sp>
        <p:nvSpPr>
          <p:cNvPr id="941" name="Google Shape;941;p10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Calibri"/>
                <a:ea typeface="Calibri"/>
                <a:cs typeface="Calibri"/>
                <a:sym typeface="Calibri"/>
              </a:rPr>
              <a:t>A message an object sends to itself, usually shown as a U shaped arrow pointing back to itself.</a:t>
            </a:r>
            <a:endParaRPr/>
          </a:p>
          <a:p>
            <a:pPr indent="-228600" lvl="0" marL="22860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228600" lvl="0" marL="22860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p:txBody>
      </p:sp>
      <p:pic>
        <p:nvPicPr>
          <p:cNvPr id="942" name="Google Shape;942;p107"/>
          <p:cNvPicPr preferRelativeResize="0"/>
          <p:nvPr/>
        </p:nvPicPr>
        <p:blipFill rotWithShape="1">
          <a:blip r:embed="rId3">
            <a:alphaModFix/>
          </a:blip>
          <a:srcRect b="0" l="0" r="0" t="0"/>
          <a:stretch/>
        </p:blipFill>
        <p:spPr>
          <a:xfrm>
            <a:off x="5245608" y="2779777"/>
            <a:ext cx="1914792" cy="2905499"/>
          </a:xfrm>
          <a:prstGeom prst="rect">
            <a:avLst/>
          </a:prstGeom>
          <a:noFill/>
          <a:ln>
            <a:noFill/>
          </a:ln>
        </p:spPr>
      </p:pic>
      <p:pic>
        <p:nvPicPr>
          <p:cNvPr id="943" name="Google Shape;943;p107"/>
          <p:cNvPicPr preferRelativeResize="0"/>
          <p:nvPr/>
        </p:nvPicPr>
        <p:blipFill rotWithShape="1">
          <a:blip r:embed="rId4">
            <a:alphaModFix/>
          </a:blip>
          <a:srcRect b="0" l="0" r="0" t="0"/>
          <a:stretch/>
        </p:blipFill>
        <p:spPr>
          <a:xfrm>
            <a:off x="1419566" y="-97250"/>
            <a:ext cx="9248434" cy="743776"/>
          </a:xfrm>
          <a:prstGeom prst="rect">
            <a:avLst/>
          </a:prstGeom>
          <a:noFill/>
          <a:ln>
            <a:noFill/>
          </a:ln>
        </p:spPr>
      </p:pic>
      <p:sp>
        <p:nvSpPr>
          <p:cNvPr id="944" name="Google Shape;944;p1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945" name="Google Shape;945;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946" name="Google Shape;946;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b="1" lang="en-US" sz="2500"/>
              <a:t>Reply Message</a:t>
            </a:r>
            <a:endParaRPr sz="2500"/>
          </a:p>
        </p:txBody>
      </p:sp>
      <p:sp>
        <p:nvSpPr>
          <p:cNvPr id="952" name="Google Shape;952;p108"/>
          <p:cNvSpPr txBox="1"/>
          <p:nvPr>
            <p:ph idx="1" type="body"/>
          </p:nvPr>
        </p:nvSpPr>
        <p:spPr>
          <a:xfrm>
            <a:off x="1981200" y="1600200"/>
            <a:ext cx="8229600" cy="487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Calibri"/>
                <a:ea typeface="Calibri"/>
                <a:cs typeface="Calibri"/>
                <a:sym typeface="Calibri"/>
              </a:rPr>
              <a:t>Reply messages are used to show the message being sent from the receiver to the sender. </a:t>
            </a:r>
            <a:endParaRPr/>
          </a:p>
          <a:p>
            <a:pPr indent="0" lvl="0" marL="1143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 We represent a return/reply message using an open arrowhead with a dotted line.</a:t>
            </a:r>
            <a:endParaRPr/>
          </a:p>
          <a:p>
            <a:pPr indent="0" lvl="0" marL="1143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 The interaction moves forward only when a reply message is sent by the receiver.</a:t>
            </a:r>
            <a:endParaRPr/>
          </a:p>
          <a:p>
            <a:pPr indent="-228600" lvl="0" marL="228600" rtl="0" algn="l">
              <a:lnSpc>
                <a:spcPct val="90000"/>
              </a:lnSpc>
              <a:spcBef>
                <a:spcPts val="1000"/>
              </a:spcBef>
              <a:spcAft>
                <a:spcPts val="0"/>
              </a:spcAft>
              <a:buClr>
                <a:schemeClr val="dk1"/>
              </a:buClr>
              <a:buSzPts val="2000"/>
              <a:buNone/>
            </a:pPr>
            <a:r>
              <a:t/>
            </a:r>
            <a:endParaRPr sz="2000"/>
          </a:p>
        </p:txBody>
      </p:sp>
      <p:pic>
        <p:nvPicPr>
          <p:cNvPr id="953" name="Google Shape;953;p108"/>
          <p:cNvPicPr preferRelativeResize="0"/>
          <p:nvPr/>
        </p:nvPicPr>
        <p:blipFill rotWithShape="1">
          <a:blip r:embed="rId3">
            <a:alphaModFix/>
          </a:blip>
          <a:srcRect b="0" l="0" r="0" t="0"/>
          <a:stretch/>
        </p:blipFill>
        <p:spPr>
          <a:xfrm>
            <a:off x="4267200" y="5181601"/>
            <a:ext cx="3057952" cy="666843"/>
          </a:xfrm>
          <a:prstGeom prst="rect">
            <a:avLst/>
          </a:prstGeom>
          <a:noFill/>
          <a:ln>
            <a:noFill/>
          </a:ln>
        </p:spPr>
      </p:pic>
      <p:pic>
        <p:nvPicPr>
          <p:cNvPr id="954" name="Google Shape;954;p108"/>
          <p:cNvPicPr preferRelativeResize="0"/>
          <p:nvPr/>
        </p:nvPicPr>
        <p:blipFill rotWithShape="1">
          <a:blip r:embed="rId4">
            <a:alphaModFix/>
          </a:blip>
          <a:srcRect b="0" l="0" r="0" t="0"/>
          <a:stretch/>
        </p:blipFill>
        <p:spPr>
          <a:xfrm>
            <a:off x="1419566" y="0"/>
            <a:ext cx="9248434" cy="743776"/>
          </a:xfrm>
          <a:prstGeom prst="rect">
            <a:avLst/>
          </a:prstGeom>
          <a:noFill/>
          <a:ln>
            <a:noFill/>
          </a:ln>
        </p:spPr>
      </p:pic>
      <p:sp>
        <p:nvSpPr>
          <p:cNvPr id="955" name="Google Shape;955;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956" name="Google Shape;956;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957" name="Google Shape;957;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Found Message</a:t>
            </a:r>
            <a:endParaRPr sz="3600"/>
          </a:p>
        </p:txBody>
      </p:sp>
      <p:sp>
        <p:nvSpPr>
          <p:cNvPr id="963" name="Google Shape;963;p109"/>
          <p:cNvSpPr txBox="1"/>
          <p:nvPr>
            <p:ph idx="1" type="body"/>
          </p:nvPr>
        </p:nvSpPr>
        <p:spPr>
          <a:xfrm>
            <a:off x="1981200" y="1219200"/>
            <a:ext cx="8229600" cy="5638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A Found message is used to represent a scenario where an unknown source sends the message.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It is represented using an arrow directed towards a lifeline from an end point. </a:t>
            </a:r>
            <a:endParaRPr/>
          </a:p>
        </p:txBody>
      </p:sp>
      <p:pic>
        <p:nvPicPr>
          <p:cNvPr id="964" name="Google Shape;964;p109"/>
          <p:cNvPicPr preferRelativeResize="0"/>
          <p:nvPr/>
        </p:nvPicPr>
        <p:blipFill rotWithShape="1">
          <a:blip r:embed="rId3">
            <a:alphaModFix/>
          </a:blip>
          <a:srcRect b="0" l="0" r="0" t="0"/>
          <a:stretch/>
        </p:blipFill>
        <p:spPr>
          <a:xfrm>
            <a:off x="4800601" y="3048000"/>
            <a:ext cx="2172003" cy="3296110"/>
          </a:xfrm>
          <a:prstGeom prst="rect">
            <a:avLst/>
          </a:prstGeom>
          <a:noFill/>
          <a:ln>
            <a:noFill/>
          </a:ln>
        </p:spPr>
      </p:pic>
      <p:pic>
        <p:nvPicPr>
          <p:cNvPr id="965" name="Google Shape;965;p109"/>
          <p:cNvPicPr preferRelativeResize="0"/>
          <p:nvPr/>
        </p:nvPicPr>
        <p:blipFill rotWithShape="1">
          <a:blip r:embed="rId4">
            <a:alphaModFix/>
          </a:blip>
          <a:srcRect b="0" l="0" r="0" t="0"/>
          <a:stretch/>
        </p:blipFill>
        <p:spPr>
          <a:xfrm>
            <a:off x="1471783" y="-97250"/>
            <a:ext cx="9248434" cy="743776"/>
          </a:xfrm>
          <a:prstGeom prst="rect">
            <a:avLst/>
          </a:prstGeom>
          <a:noFill/>
          <a:ln>
            <a:noFill/>
          </a:ln>
        </p:spPr>
      </p:pic>
      <p:sp>
        <p:nvSpPr>
          <p:cNvPr id="966" name="Google Shape;966;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967" name="Google Shape;967;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968" name="Google Shape;968;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10"/>
          <p:cNvSpPr txBox="1"/>
          <p:nvPr>
            <p:ph type="title"/>
          </p:nvPr>
        </p:nvSpPr>
        <p:spPr>
          <a:xfrm>
            <a:off x="1981200" y="670719"/>
            <a:ext cx="8229600" cy="792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a:t>
            </a:r>
            <a:r>
              <a:rPr b="1" lang="en-US" sz="3600"/>
              <a:t>Lost Message</a:t>
            </a:r>
            <a:endParaRPr sz="3600"/>
          </a:p>
        </p:txBody>
      </p:sp>
      <p:sp>
        <p:nvSpPr>
          <p:cNvPr id="974" name="Google Shape;974;p110"/>
          <p:cNvSpPr txBox="1"/>
          <p:nvPr>
            <p:ph idx="1" type="body"/>
          </p:nvPr>
        </p:nvSpPr>
        <p:spPr>
          <a:xfrm>
            <a:off x="1981200" y="1066801"/>
            <a:ext cx="8229600" cy="50593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a:t>
            </a:r>
            <a:r>
              <a:rPr lang="en-US" sz="2000">
                <a:latin typeface="Calibri"/>
                <a:ea typeface="Calibri"/>
                <a:cs typeface="Calibri"/>
                <a:sym typeface="Calibri"/>
              </a:rPr>
              <a:t>A Lost message is used to represent a scenario where the recipient is not known to the system.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It is represented using an arrow directed towards an end point from a lifeline. </a:t>
            </a:r>
            <a:endParaRPr/>
          </a:p>
          <a:p>
            <a:pPr indent="-228600" lvl="0" marL="22860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For example:</a:t>
            </a:r>
            <a:endParaRPr/>
          </a:p>
        </p:txBody>
      </p:sp>
      <p:pic>
        <p:nvPicPr>
          <p:cNvPr id="975" name="Google Shape;975;p110"/>
          <p:cNvPicPr preferRelativeResize="0"/>
          <p:nvPr/>
        </p:nvPicPr>
        <p:blipFill rotWithShape="1">
          <a:blip r:embed="rId3">
            <a:alphaModFix/>
          </a:blip>
          <a:srcRect b="0" l="0" r="0" t="0"/>
          <a:stretch/>
        </p:blipFill>
        <p:spPr>
          <a:xfrm>
            <a:off x="4666488" y="3977640"/>
            <a:ext cx="2419688" cy="1095528"/>
          </a:xfrm>
          <a:prstGeom prst="rect">
            <a:avLst/>
          </a:prstGeom>
          <a:noFill/>
          <a:ln>
            <a:noFill/>
          </a:ln>
        </p:spPr>
      </p:pic>
      <p:pic>
        <p:nvPicPr>
          <p:cNvPr id="976" name="Google Shape;976;p110"/>
          <p:cNvPicPr preferRelativeResize="0"/>
          <p:nvPr/>
        </p:nvPicPr>
        <p:blipFill rotWithShape="1">
          <a:blip r:embed="rId4">
            <a:alphaModFix/>
          </a:blip>
          <a:srcRect b="0" l="0" r="0" t="0"/>
          <a:stretch/>
        </p:blipFill>
        <p:spPr>
          <a:xfrm>
            <a:off x="1524000" y="124984"/>
            <a:ext cx="9248434" cy="743776"/>
          </a:xfrm>
          <a:prstGeom prst="rect">
            <a:avLst/>
          </a:prstGeom>
          <a:noFill/>
          <a:ln>
            <a:noFill/>
          </a:ln>
        </p:spPr>
      </p:pic>
      <p:pic>
        <p:nvPicPr>
          <p:cNvPr id="977" name="Google Shape;977;p110"/>
          <p:cNvPicPr preferRelativeResize="0"/>
          <p:nvPr/>
        </p:nvPicPr>
        <p:blipFill rotWithShape="1">
          <a:blip r:embed="rId5">
            <a:alphaModFix/>
          </a:blip>
          <a:srcRect b="0" l="0" r="0" t="0"/>
          <a:stretch/>
        </p:blipFill>
        <p:spPr>
          <a:xfrm>
            <a:off x="1524000" y="88404"/>
            <a:ext cx="9244584" cy="744019"/>
          </a:xfrm>
          <a:prstGeom prst="rect">
            <a:avLst/>
          </a:prstGeom>
          <a:noFill/>
          <a:ln>
            <a:noFill/>
          </a:ln>
        </p:spPr>
      </p:pic>
      <p:sp>
        <p:nvSpPr>
          <p:cNvPr id="978" name="Google Shape;978;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979" name="Google Shape;979;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980" name="Google Shape;980;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Example – Sequence Diagram</a:t>
            </a:r>
            <a:endParaRPr/>
          </a:p>
        </p:txBody>
      </p:sp>
      <p:sp>
        <p:nvSpPr>
          <p:cNvPr id="987" name="Google Shape;987;p1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9/9/2022</a:t>
            </a:r>
            <a:endParaRPr/>
          </a:p>
        </p:txBody>
      </p:sp>
      <p:sp>
        <p:nvSpPr>
          <p:cNvPr id="988" name="Google Shape;988;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sp>
        <p:nvSpPr>
          <p:cNvPr id="989" name="Google Shape;989;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90" name="Google Shape;990;p111"/>
          <p:cNvPicPr preferRelativeResize="0"/>
          <p:nvPr/>
        </p:nvPicPr>
        <p:blipFill rotWithShape="1">
          <a:blip r:embed="rId3">
            <a:alphaModFix/>
          </a:blip>
          <a:srcRect b="0" l="0" r="0" t="0"/>
          <a:stretch/>
        </p:blipFill>
        <p:spPr>
          <a:xfrm>
            <a:off x="1584174" y="-115408"/>
            <a:ext cx="9083827" cy="682811"/>
          </a:xfrm>
          <a:prstGeom prst="rect">
            <a:avLst/>
          </a:prstGeom>
          <a:noFill/>
          <a:ln>
            <a:noFill/>
          </a:ln>
        </p:spPr>
      </p:pic>
      <p:pic>
        <p:nvPicPr>
          <p:cNvPr id="991" name="Google Shape;991;p111"/>
          <p:cNvPicPr preferRelativeResize="0"/>
          <p:nvPr/>
        </p:nvPicPr>
        <p:blipFill rotWithShape="1">
          <a:blip r:embed="rId4">
            <a:alphaModFix/>
          </a:blip>
          <a:srcRect b="0" l="0" r="0" t="0"/>
          <a:stretch/>
        </p:blipFill>
        <p:spPr>
          <a:xfrm>
            <a:off x="4824984" y="1289304"/>
            <a:ext cx="4247578" cy="49271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