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1"/>
  </p:notesMasterIdLst>
  <p:sldIdLst>
    <p:sldId id="485" r:id="rId2"/>
    <p:sldId id="571" r:id="rId3"/>
    <p:sldId id="570" r:id="rId4"/>
    <p:sldId id="707" r:id="rId5"/>
    <p:sldId id="708" r:id="rId6"/>
    <p:sldId id="709" r:id="rId7"/>
    <p:sldId id="710" r:id="rId8"/>
    <p:sldId id="711" r:id="rId9"/>
    <p:sldId id="712" r:id="rId10"/>
    <p:sldId id="713" r:id="rId11"/>
    <p:sldId id="714" r:id="rId12"/>
    <p:sldId id="795" r:id="rId13"/>
    <p:sldId id="796" r:id="rId14"/>
    <p:sldId id="797" r:id="rId15"/>
    <p:sldId id="798" r:id="rId16"/>
    <p:sldId id="715" r:id="rId17"/>
    <p:sldId id="716" r:id="rId18"/>
    <p:sldId id="717" r:id="rId19"/>
    <p:sldId id="721" r:id="rId20"/>
    <p:sldId id="722" r:id="rId21"/>
    <p:sldId id="723" r:id="rId22"/>
    <p:sldId id="859" r:id="rId23"/>
    <p:sldId id="860" r:id="rId24"/>
    <p:sldId id="869" r:id="rId25"/>
    <p:sldId id="870" r:id="rId26"/>
    <p:sldId id="868" r:id="rId27"/>
    <p:sldId id="861" r:id="rId28"/>
    <p:sldId id="862" r:id="rId29"/>
    <p:sldId id="863" r:id="rId30"/>
    <p:sldId id="871" r:id="rId31"/>
    <p:sldId id="872" r:id="rId32"/>
    <p:sldId id="864" r:id="rId33"/>
    <p:sldId id="873" r:id="rId34"/>
    <p:sldId id="865" r:id="rId35"/>
    <p:sldId id="866" r:id="rId36"/>
    <p:sldId id="867" r:id="rId37"/>
    <p:sldId id="874" r:id="rId38"/>
    <p:sldId id="875" r:id="rId39"/>
    <p:sldId id="876" r:id="rId40"/>
    <p:sldId id="877" r:id="rId41"/>
    <p:sldId id="878" r:id="rId42"/>
    <p:sldId id="879" r:id="rId43"/>
    <p:sldId id="799" r:id="rId44"/>
    <p:sldId id="880" r:id="rId45"/>
    <p:sldId id="815" r:id="rId46"/>
    <p:sldId id="816" r:id="rId47"/>
    <p:sldId id="817" r:id="rId48"/>
    <p:sldId id="818" r:id="rId49"/>
    <p:sldId id="814" r:id="rId50"/>
    <p:sldId id="805" r:id="rId51"/>
    <p:sldId id="882" r:id="rId52"/>
    <p:sldId id="806" r:id="rId53"/>
    <p:sldId id="819" r:id="rId54"/>
    <p:sldId id="881" r:id="rId55"/>
    <p:sldId id="883" r:id="rId56"/>
    <p:sldId id="884" r:id="rId57"/>
    <p:sldId id="885" r:id="rId58"/>
    <p:sldId id="820" r:id="rId59"/>
    <p:sldId id="821" r:id="rId60"/>
    <p:sldId id="886" r:id="rId61"/>
    <p:sldId id="822" r:id="rId62"/>
    <p:sldId id="824" r:id="rId63"/>
    <p:sldId id="823" r:id="rId64"/>
    <p:sldId id="825" r:id="rId65"/>
    <p:sldId id="826" r:id="rId66"/>
    <p:sldId id="827" r:id="rId67"/>
    <p:sldId id="828" r:id="rId68"/>
    <p:sldId id="887" r:id="rId69"/>
    <p:sldId id="801" r:id="rId70"/>
    <p:sldId id="840" r:id="rId71"/>
    <p:sldId id="889" r:id="rId72"/>
    <p:sldId id="890" r:id="rId73"/>
    <p:sldId id="891" r:id="rId74"/>
    <p:sldId id="892" r:id="rId75"/>
    <p:sldId id="893" r:id="rId76"/>
    <p:sldId id="894" r:id="rId77"/>
    <p:sldId id="895" r:id="rId78"/>
    <p:sldId id="896" r:id="rId79"/>
    <p:sldId id="897" r:id="rId80"/>
    <p:sldId id="803" r:id="rId81"/>
    <p:sldId id="888" r:id="rId82"/>
    <p:sldId id="807" r:id="rId83"/>
    <p:sldId id="898" r:id="rId84"/>
    <p:sldId id="841" r:id="rId85"/>
    <p:sldId id="808" r:id="rId86"/>
    <p:sldId id="842" r:id="rId87"/>
    <p:sldId id="809" r:id="rId88"/>
    <p:sldId id="855" r:id="rId89"/>
    <p:sldId id="810" r:id="rId90"/>
    <p:sldId id="811" r:id="rId91"/>
    <p:sldId id="852" r:id="rId92"/>
    <p:sldId id="854" r:id="rId93"/>
    <p:sldId id="853" r:id="rId94"/>
    <p:sldId id="812" r:id="rId95"/>
    <p:sldId id="813" r:id="rId96"/>
    <p:sldId id="843" r:id="rId97"/>
    <p:sldId id="844" r:id="rId98"/>
    <p:sldId id="849" r:id="rId99"/>
    <p:sldId id="845" r:id="rId100"/>
    <p:sldId id="846" r:id="rId101"/>
    <p:sldId id="847" r:id="rId102"/>
    <p:sldId id="848" r:id="rId103"/>
    <p:sldId id="850" r:id="rId104"/>
    <p:sldId id="856" r:id="rId105"/>
    <p:sldId id="857" r:id="rId106"/>
    <p:sldId id="858" r:id="rId107"/>
    <p:sldId id="851" r:id="rId108"/>
    <p:sldId id="724" r:id="rId109"/>
    <p:sldId id="725" r:id="rId110"/>
    <p:sldId id="756" r:id="rId111"/>
    <p:sldId id="758" r:id="rId112"/>
    <p:sldId id="791" r:id="rId113"/>
    <p:sldId id="792" r:id="rId114"/>
    <p:sldId id="793" r:id="rId115"/>
    <p:sldId id="794" r:id="rId116"/>
    <p:sldId id="760" r:id="rId117"/>
    <p:sldId id="762" r:id="rId118"/>
    <p:sldId id="764" r:id="rId119"/>
    <p:sldId id="765" r:id="rId120"/>
    <p:sldId id="766" r:id="rId121"/>
    <p:sldId id="767" r:id="rId122"/>
    <p:sldId id="768" r:id="rId123"/>
    <p:sldId id="769" r:id="rId124"/>
    <p:sldId id="770" r:id="rId125"/>
    <p:sldId id="771" r:id="rId126"/>
    <p:sldId id="772" r:id="rId127"/>
    <p:sldId id="773" r:id="rId128"/>
    <p:sldId id="774" r:id="rId129"/>
    <p:sldId id="775" r:id="rId130"/>
    <p:sldId id="776" r:id="rId131"/>
    <p:sldId id="777" r:id="rId132"/>
    <p:sldId id="778" r:id="rId133"/>
    <p:sldId id="779" r:id="rId134"/>
    <p:sldId id="780" r:id="rId135"/>
    <p:sldId id="781" r:id="rId136"/>
    <p:sldId id="782" r:id="rId137"/>
    <p:sldId id="783" r:id="rId138"/>
    <p:sldId id="784" r:id="rId139"/>
    <p:sldId id="785" r:id="rId140"/>
    <p:sldId id="786" r:id="rId141"/>
    <p:sldId id="787" r:id="rId142"/>
    <p:sldId id="788" r:id="rId143"/>
    <p:sldId id="751" r:id="rId144"/>
    <p:sldId id="726" r:id="rId145"/>
    <p:sldId id="727" r:id="rId146"/>
    <p:sldId id="728" r:id="rId147"/>
    <p:sldId id="729" r:id="rId148"/>
    <p:sldId id="730" r:id="rId149"/>
    <p:sldId id="731" r:id="rId150"/>
    <p:sldId id="732" r:id="rId151"/>
    <p:sldId id="733" r:id="rId152"/>
    <p:sldId id="734" r:id="rId153"/>
    <p:sldId id="735" r:id="rId154"/>
    <p:sldId id="736" r:id="rId155"/>
    <p:sldId id="737" r:id="rId156"/>
    <p:sldId id="743" r:id="rId157"/>
    <p:sldId id="738" r:id="rId158"/>
    <p:sldId id="744" r:id="rId159"/>
    <p:sldId id="745" r:id="rId160"/>
    <p:sldId id="739" r:id="rId161"/>
    <p:sldId id="740" r:id="rId162"/>
    <p:sldId id="741" r:id="rId163"/>
    <p:sldId id="746" r:id="rId164"/>
    <p:sldId id="742" r:id="rId165"/>
    <p:sldId id="747" r:id="rId166"/>
    <p:sldId id="748" r:id="rId167"/>
    <p:sldId id="749" r:id="rId168"/>
    <p:sldId id="750" r:id="rId169"/>
    <p:sldId id="790" r:id="rId1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3D7"/>
    <a:srgbClr val="01A729"/>
    <a:srgbClr val="FF00FF"/>
    <a:srgbClr val="D0A300"/>
    <a:srgbClr val="BB1F9D"/>
    <a:srgbClr val="D802AA"/>
    <a:srgbClr val="EA5D06"/>
    <a:srgbClr val="04D636"/>
    <a:srgbClr val="0000FF"/>
    <a:srgbClr val="CF0B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1" autoAdjust="0"/>
    <p:restoredTop sz="92593" autoAdjust="0"/>
  </p:normalViewPr>
  <p:slideViewPr>
    <p:cSldViewPr>
      <p:cViewPr varScale="1">
        <p:scale>
          <a:sx n="79" d="100"/>
          <a:sy n="79" d="100"/>
        </p:scale>
        <p:origin x="124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01136-303B-4585-A5F6-5C7FF58ADBBE}" type="datetimeFigureOut">
              <a:rPr lang="en-IN" smtClean="0"/>
              <a:t>20-09-2022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95A9C-D549-4727-8761-1712E64C9997}" type="slidenum">
              <a:rPr lang="en-IN" smtClean="0"/>
              <a:t>‹#›</a:t>
            </a:fld>
            <a:endParaRPr lang="en-IN"/>
          </a:p>
        </p:txBody>
      </p:sp>
    </p:spTree>
    <p:extLst>
      <p:ext uri="{BB962C8B-B14F-4D97-AF65-F5344CB8AC3E}">
        <p14:creationId xmlns:p14="http://schemas.microsoft.com/office/powerpoint/2010/main" val="2905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95A9C-D549-4727-8761-1712E64C9997}" type="slidenum">
              <a:rPr lang="en-IN" smtClean="0"/>
              <a:t>1</a:t>
            </a:fld>
            <a:endParaRPr lang="en-IN" dirty="0"/>
          </a:p>
        </p:txBody>
      </p:sp>
    </p:spTree>
    <p:extLst>
      <p:ext uri="{BB962C8B-B14F-4D97-AF65-F5344CB8AC3E}">
        <p14:creationId xmlns:p14="http://schemas.microsoft.com/office/powerpoint/2010/main" val="62089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95A9C-D549-4727-8761-1712E64C9997}" type="slidenum">
              <a:rPr lang="en-IN" smtClean="0"/>
              <a:t>11</a:t>
            </a:fld>
            <a:endParaRPr lang="en-IN"/>
          </a:p>
        </p:txBody>
      </p:sp>
    </p:spTree>
    <p:extLst>
      <p:ext uri="{BB962C8B-B14F-4D97-AF65-F5344CB8AC3E}">
        <p14:creationId xmlns:p14="http://schemas.microsoft.com/office/powerpoint/2010/main" val="289250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94C2A-25D8-4682-A0BA-0C1A7403A470}" type="slidenum">
              <a:rPr lang="en-US" altLang="en-US"/>
              <a:pPr/>
              <a:t>114</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12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6CB36-46A7-4F8B-990A-36F5C57AECD1}" type="slidenum">
              <a:rPr lang="en-US" altLang="en-US"/>
              <a:pPr/>
              <a:t>115</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5395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 National Centre for Software Technology</a:t>
            </a:r>
          </a:p>
        </p:txBody>
      </p:sp>
      <p:sp>
        <p:nvSpPr>
          <p:cNvPr id="5" name="Rectangle 3"/>
          <p:cNvSpPr>
            <a:spLocks noGrp="1" noChangeArrowheads="1"/>
          </p:cNvSpPr>
          <p:nvPr>
            <p:ph type="dt" idx="1"/>
          </p:nvPr>
        </p:nvSpPr>
        <p:spPr>
          <a:ln/>
        </p:spPr>
        <p:txBody>
          <a:bodyPr/>
          <a:lstStyle/>
          <a:p>
            <a:fld id="{F669BB54-4DCD-4120-B2FA-A0352BABA811}" type="datetime3">
              <a:rPr lang="en-GB" altLang="en-US"/>
              <a:pPr/>
              <a:t>20 September, 2022</a:t>
            </a:fld>
            <a:endParaRPr lang="en-GB" altLang="en-US"/>
          </a:p>
        </p:txBody>
      </p:sp>
      <p:sp>
        <p:nvSpPr>
          <p:cNvPr id="6" name="Rectangle 6"/>
          <p:cNvSpPr>
            <a:spLocks noGrp="1" noChangeArrowheads="1"/>
          </p:cNvSpPr>
          <p:nvPr>
            <p:ph type="ftr" sz="quarter" idx="4"/>
          </p:nvPr>
        </p:nvSpPr>
        <p:spPr>
          <a:ln/>
        </p:spPr>
        <p:txBody>
          <a:bodyPr/>
          <a:lstStyle/>
          <a:p>
            <a:r>
              <a:rPr lang="en-GB" altLang="en-US"/>
              <a:t>Object Oriented Analysis and Design</a:t>
            </a:r>
          </a:p>
        </p:txBody>
      </p:sp>
      <p:sp>
        <p:nvSpPr>
          <p:cNvPr id="7" name="Rectangle 7"/>
          <p:cNvSpPr>
            <a:spLocks noGrp="1" noChangeArrowheads="1"/>
          </p:cNvSpPr>
          <p:nvPr>
            <p:ph type="sldNum" sz="quarter" idx="5"/>
          </p:nvPr>
        </p:nvSpPr>
        <p:spPr>
          <a:ln/>
        </p:spPr>
        <p:txBody>
          <a:bodyPr/>
          <a:lstStyle/>
          <a:p>
            <a:fld id="{22E7AC59-E1DD-4A8E-AEA7-028EE1C10CEC}" type="slidenum">
              <a:rPr lang="en-GB" altLang="en-US"/>
              <a:pPr/>
              <a:t>116</a:t>
            </a:fld>
            <a:endParaRPr lang="en-GB" altLang="en-US"/>
          </a:p>
        </p:txBody>
      </p:sp>
      <p:sp>
        <p:nvSpPr>
          <p:cNvPr id="97282" name="Rectangle 2050"/>
          <p:cNvSpPr>
            <a:spLocks noGrp="1" noRot="1" noChangeAspect="1" noChangeArrowheads="1" noTextEdit="1"/>
          </p:cNvSpPr>
          <p:nvPr>
            <p:ph type="sldImg"/>
          </p:nvPr>
        </p:nvSpPr>
        <p:spPr>
          <a:ln/>
        </p:spPr>
      </p:sp>
      <p:sp>
        <p:nvSpPr>
          <p:cNvPr id="97283" name="Rectangle 2051"/>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621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95A9C-D549-4727-8761-1712E64C9997}" type="slidenum">
              <a:rPr lang="en-IN" smtClean="0"/>
              <a:t>143</a:t>
            </a:fld>
            <a:endParaRPr lang="en-IN"/>
          </a:p>
        </p:txBody>
      </p:sp>
    </p:spTree>
    <p:extLst>
      <p:ext uri="{BB962C8B-B14F-4D97-AF65-F5344CB8AC3E}">
        <p14:creationId xmlns:p14="http://schemas.microsoft.com/office/powerpoint/2010/main" val="291448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88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s://www.smartdraw.com/data-flow-diagram/" TargetMode="External"/><Relationship Id="rId2" Type="http://schemas.openxmlformats.org/officeDocument/2006/relationships/hyperlink" Target="https://www.smartdraw.com/flowchart/" TargetMode="External"/><Relationship Id="rId1" Type="http://schemas.openxmlformats.org/officeDocument/2006/relationships/slideLayout" Target="../slideLayouts/slideLayout2.xml"/><Relationship Id="rId4" Type="http://schemas.openxmlformats.org/officeDocument/2006/relationships/hyperlink" Target="https://www.smartdraw.com/use-case-diagram/"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www.smartdraw.com/sequence-diagram/"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r>
              <a:rPr lang="en-US" sz="3600" b="1" dirty="0">
                <a:solidFill>
                  <a:srgbClr val="01A729"/>
                </a:solidFill>
                <a:latin typeface="Arial Black" panose="020B0A04020102020204" pitchFamily="34" charset="0"/>
              </a:rPr>
              <a:t>18CSC202J - Object Oriented Design and Programming</a:t>
            </a:r>
            <a:endParaRPr lang="en-US" sz="3600" dirty="0">
              <a:solidFill>
                <a:srgbClr val="C00000"/>
              </a:solidFill>
            </a:endParaRPr>
          </a:p>
        </p:txBody>
      </p:sp>
      <p:sp>
        <p:nvSpPr>
          <p:cNvPr id="3"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 UNIT - 3</a:t>
            </a:r>
          </a:p>
        </p:txBody>
      </p:sp>
    </p:spTree>
    <p:extLst>
      <p:ext uri="{BB962C8B-B14F-4D97-AF65-F5344CB8AC3E}">
        <p14:creationId xmlns:p14="http://schemas.microsoft.com/office/powerpoint/2010/main" val="4110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
            <a:ext cx="8229600" cy="563562"/>
          </a:xfrm>
        </p:spPr>
        <p:txBody>
          <a:bodyPr>
            <a:normAutofit/>
          </a:bodyPr>
          <a:lstStyle/>
          <a:p>
            <a:r>
              <a:rPr lang="en-US" sz="2800" b="1" dirty="0">
                <a:solidFill>
                  <a:srgbClr val="C00000"/>
                </a:solidFill>
                <a:latin typeface="Arial Black" panose="020B0A04020102020204" pitchFamily="34" charset="0"/>
              </a:rPr>
              <a:t>Multiple Inheritance </a:t>
            </a:r>
          </a:p>
        </p:txBody>
      </p:sp>
      <p:sp>
        <p:nvSpPr>
          <p:cNvPr id="3" name="Content Placeholder 2"/>
          <p:cNvSpPr>
            <a:spLocks noGrp="1"/>
          </p:cNvSpPr>
          <p:nvPr>
            <p:ph idx="1"/>
          </p:nvPr>
        </p:nvSpPr>
        <p:spPr>
          <a:xfrm>
            <a:off x="381000" y="563244"/>
            <a:ext cx="8229600" cy="6142356"/>
          </a:xfrm>
        </p:spPr>
        <p:txBody>
          <a:bodyPr>
            <a:normAutofit fontScale="25000" lnSpcReduction="20000"/>
          </a:bodyPr>
          <a:lstStyle/>
          <a:p>
            <a:pPr marL="0" indent="0" fontAlgn="base">
              <a:buNone/>
            </a:pPr>
            <a:r>
              <a:rPr lang="en-US" sz="11200" b="1" dirty="0">
                <a:solidFill>
                  <a:srgbClr val="C00000"/>
                </a:solidFill>
              </a:rPr>
              <a:t>Syntax :</a:t>
            </a:r>
          </a:p>
          <a:p>
            <a:pPr marL="0" indent="0" fontAlgn="base">
              <a:buNone/>
            </a:pPr>
            <a:endParaRPr lang="en-US" sz="11200" i="1" dirty="0">
              <a:solidFill>
                <a:srgbClr val="1C03D7"/>
              </a:solidFill>
            </a:endParaRPr>
          </a:p>
          <a:p>
            <a:pPr marL="0" indent="0" fontAlgn="base">
              <a:buNone/>
            </a:pPr>
            <a:r>
              <a:rPr lang="en-US" sz="11200" i="1" dirty="0">
                <a:solidFill>
                  <a:schemeClr val="accent6"/>
                </a:solidFill>
              </a:rPr>
              <a:t>class A </a:t>
            </a:r>
            <a:r>
              <a:rPr lang="en-US" sz="11200" i="1" dirty="0">
                <a:solidFill>
                  <a:srgbClr val="1C03D7"/>
                </a:solidFill>
              </a:rPr>
              <a:t>// Base class of A</a:t>
            </a:r>
            <a:br>
              <a:rPr lang="en-US" sz="11200" dirty="0">
                <a:solidFill>
                  <a:srgbClr val="1C03D7"/>
                </a:solidFill>
              </a:rPr>
            </a:br>
            <a:r>
              <a:rPr lang="en-US" sz="11200" i="1" dirty="0">
                <a:solidFill>
                  <a:srgbClr val="1C03D7"/>
                </a:solidFill>
              </a:rPr>
              <a:t>{</a:t>
            </a:r>
            <a:br>
              <a:rPr lang="en-US" sz="11200" dirty="0">
                <a:solidFill>
                  <a:srgbClr val="1C03D7"/>
                </a:solidFill>
              </a:rPr>
            </a:br>
            <a:r>
              <a:rPr lang="en-US" sz="11200" i="1" dirty="0">
                <a:solidFill>
                  <a:srgbClr val="1C03D7"/>
                </a:solidFill>
              </a:rPr>
              <a:t>// BODY OF THE CLASS A</a:t>
            </a:r>
            <a:br>
              <a:rPr lang="en-US" sz="11200" dirty="0">
                <a:solidFill>
                  <a:srgbClr val="1C03D7"/>
                </a:solidFill>
              </a:rPr>
            </a:br>
            <a:r>
              <a:rPr lang="en-US" sz="11200" i="1" dirty="0">
                <a:solidFill>
                  <a:srgbClr val="1C03D7"/>
                </a:solidFill>
              </a:rPr>
              <a:t>};</a:t>
            </a:r>
          </a:p>
          <a:p>
            <a:pPr marL="0" indent="0" fontAlgn="base">
              <a:buNone/>
            </a:pPr>
            <a:br>
              <a:rPr lang="en-US" sz="11200" dirty="0">
                <a:solidFill>
                  <a:srgbClr val="1C03D7"/>
                </a:solidFill>
              </a:rPr>
            </a:br>
            <a:r>
              <a:rPr lang="en-US" sz="11200" i="1" dirty="0">
                <a:solidFill>
                  <a:schemeClr val="accent6"/>
                </a:solidFill>
              </a:rPr>
              <a:t>class B </a:t>
            </a:r>
            <a:r>
              <a:rPr lang="en-US" sz="11200" i="1" dirty="0">
                <a:solidFill>
                  <a:srgbClr val="1C03D7"/>
                </a:solidFill>
              </a:rPr>
              <a:t>// Base class of B</a:t>
            </a:r>
            <a:br>
              <a:rPr lang="en-US" sz="11200" dirty="0">
                <a:solidFill>
                  <a:srgbClr val="1C03D7"/>
                </a:solidFill>
              </a:rPr>
            </a:br>
            <a:r>
              <a:rPr lang="en-US" sz="11200" i="1" dirty="0">
                <a:solidFill>
                  <a:srgbClr val="1C03D7"/>
                </a:solidFill>
              </a:rPr>
              <a:t>{</a:t>
            </a:r>
            <a:br>
              <a:rPr lang="en-US" sz="11200" dirty="0">
                <a:solidFill>
                  <a:srgbClr val="1C03D7"/>
                </a:solidFill>
              </a:rPr>
            </a:br>
            <a:r>
              <a:rPr lang="en-US" sz="11200" i="1" dirty="0">
                <a:solidFill>
                  <a:srgbClr val="1C03D7"/>
                </a:solidFill>
              </a:rPr>
              <a:t>// BODY OF THE CLASS B</a:t>
            </a:r>
            <a:br>
              <a:rPr lang="en-US" sz="11200" dirty="0">
                <a:solidFill>
                  <a:srgbClr val="1C03D7"/>
                </a:solidFill>
              </a:rPr>
            </a:br>
            <a:r>
              <a:rPr lang="en-US" sz="11200" i="1" dirty="0">
                <a:solidFill>
                  <a:srgbClr val="1C03D7"/>
                </a:solidFill>
              </a:rPr>
              <a:t>};</a:t>
            </a:r>
          </a:p>
          <a:p>
            <a:pPr marL="0" indent="0" fontAlgn="base">
              <a:buNone/>
            </a:pPr>
            <a:br>
              <a:rPr lang="en-US" sz="11200" dirty="0">
                <a:solidFill>
                  <a:srgbClr val="1C03D7"/>
                </a:solidFill>
              </a:rPr>
            </a:br>
            <a:r>
              <a:rPr lang="en-US" sz="11200" i="1" dirty="0">
                <a:solidFill>
                  <a:schemeClr val="accent6"/>
                </a:solidFill>
              </a:rPr>
              <a:t>class C : </a:t>
            </a:r>
            <a:r>
              <a:rPr lang="en-US" sz="11200" i="1" dirty="0" err="1">
                <a:solidFill>
                  <a:schemeClr val="accent6"/>
                </a:solidFill>
              </a:rPr>
              <a:t>acess_specifier</a:t>
            </a:r>
            <a:r>
              <a:rPr lang="en-US" sz="11200" i="1" dirty="0">
                <a:solidFill>
                  <a:schemeClr val="accent6"/>
                </a:solidFill>
              </a:rPr>
              <a:t> A, </a:t>
            </a:r>
            <a:r>
              <a:rPr lang="en-US" sz="11200" i="1" dirty="0" err="1">
                <a:solidFill>
                  <a:schemeClr val="accent6"/>
                </a:solidFill>
              </a:rPr>
              <a:t>access_specifier</a:t>
            </a:r>
            <a:r>
              <a:rPr lang="en-US" sz="11200" i="1" dirty="0">
                <a:solidFill>
                  <a:schemeClr val="accent6"/>
                </a:solidFill>
              </a:rPr>
              <a:t> B </a:t>
            </a:r>
            <a:r>
              <a:rPr lang="en-US" sz="11200" i="1" dirty="0">
                <a:solidFill>
                  <a:srgbClr val="1C03D7"/>
                </a:solidFill>
              </a:rPr>
              <a:t>// Derived class of A and B</a:t>
            </a:r>
            <a:br>
              <a:rPr lang="en-US" sz="11200" dirty="0">
                <a:solidFill>
                  <a:srgbClr val="1C03D7"/>
                </a:solidFill>
              </a:rPr>
            </a:br>
            <a:r>
              <a:rPr lang="en-US" sz="11200" i="1" dirty="0">
                <a:solidFill>
                  <a:srgbClr val="1C03D7"/>
                </a:solidFill>
              </a:rPr>
              <a:t>{</a:t>
            </a:r>
            <a:br>
              <a:rPr lang="en-US" sz="11200" dirty="0">
                <a:solidFill>
                  <a:srgbClr val="1C03D7"/>
                </a:solidFill>
              </a:rPr>
            </a:br>
            <a:r>
              <a:rPr lang="en-US" sz="11200" i="1" dirty="0">
                <a:solidFill>
                  <a:srgbClr val="1C03D7"/>
                </a:solidFill>
              </a:rPr>
              <a:t>// BODY OF CLASS C</a:t>
            </a:r>
            <a:br>
              <a:rPr lang="en-US" sz="11200" dirty="0">
                <a:solidFill>
                  <a:srgbClr val="1C03D7"/>
                </a:solidFill>
              </a:rPr>
            </a:br>
            <a:r>
              <a:rPr lang="en-US" sz="11200" i="1" dirty="0">
                <a:solidFill>
                  <a:srgbClr val="1C03D7"/>
                </a:solidFill>
              </a:rPr>
              <a:t>};</a:t>
            </a:r>
            <a:endParaRPr lang="en-US" sz="11200" dirty="0">
              <a:solidFill>
                <a:srgbClr val="1C03D7"/>
              </a:solidFill>
            </a:endParaRPr>
          </a:p>
          <a:p>
            <a:pPr algn="just"/>
            <a:endParaRPr lang="en-US" sz="5100" dirty="0">
              <a:solidFill>
                <a:srgbClr val="0000FF"/>
              </a:solidFill>
            </a:endParaRPr>
          </a:p>
          <a:p>
            <a:pPr algn="just"/>
            <a:endParaRPr lang="en-US" sz="2400" dirty="0">
              <a:solidFill>
                <a:srgbClr val="1C03D7"/>
              </a:solidFill>
            </a:endParaRPr>
          </a:p>
          <a:p>
            <a:pPr marL="0" indent="0" algn="just">
              <a:buNone/>
            </a:pPr>
            <a:br>
              <a:rPr lang="en-US" sz="2400" dirty="0">
                <a:solidFill>
                  <a:srgbClr val="1C03D7"/>
                </a:solidFill>
              </a:rPr>
            </a:br>
            <a:endParaRPr lang="en-US" sz="2400"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17777415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lnSpcReduction="10000"/>
          </a:bodyPr>
          <a:lstStyle/>
          <a:p>
            <a:pPr marL="0" indent="0">
              <a:buNone/>
            </a:pPr>
            <a:r>
              <a:rPr lang="en-US" b="1" dirty="0">
                <a:solidFill>
                  <a:srgbClr val="FF0000"/>
                </a:solidFill>
              </a:rPr>
              <a:t>Which class is used to design the base class?</a:t>
            </a:r>
            <a:br>
              <a:rPr lang="en-US" dirty="0"/>
            </a:br>
            <a:endParaRPr lang="en-US" dirty="0"/>
          </a:p>
          <a:p>
            <a:pPr marL="0" indent="0">
              <a:buNone/>
            </a:pPr>
            <a:r>
              <a:rPr lang="en-US" dirty="0">
                <a:solidFill>
                  <a:srgbClr val="1C03D7"/>
                </a:solidFill>
              </a:rPr>
              <a:t>A. abstract class</a:t>
            </a:r>
            <a:br>
              <a:rPr lang="en-US" dirty="0">
                <a:solidFill>
                  <a:srgbClr val="1C03D7"/>
                </a:solidFill>
              </a:rPr>
            </a:br>
            <a:r>
              <a:rPr lang="en-US" dirty="0">
                <a:solidFill>
                  <a:srgbClr val="1C03D7"/>
                </a:solidFill>
              </a:rPr>
              <a:t>B. derived class</a:t>
            </a:r>
            <a:br>
              <a:rPr lang="en-US" dirty="0">
                <a:solidFill>
                  <a:srgbClr val="1C03D7"/>
                </a:solidFill>
              </a:rPr>
            </a:br>
            <a:r>
              <a:rPr lang="en-US" dirty="0">
                <a:solidFill>
                  <a:srgbClr val="1C03D7"/>
                </a:solidFill>
              </a:rPr>
              <a:t>C. base class</a:t>
            </a:r>
            <a:br>
              <a:rPr lang="en-US" dirty="0">
                <a:solidFill>
                  <a:srgbClr val="1C03D7"/>
                </a:solidFill>
              </a:rPr>
            </a:br>
            <a:r>
              <a:rPr lang="en-US" dirty="0">
                <a:solidFill>
                  <a:srgbClr val="1C03D7"/>
                </a:solidFill>
              </a:rPr>
              <a:t>D. derived &amp; base class</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599" y="3581400"/>
            <a:ext cx="8321625" cy="3416320"/>
          </a:xfrm>
          <a:prstGeom prst="rect">
            <a:avLst/>
          </a:prstGeom>
        </p:spPr>
        <p:txBody>
          <a:bodyPr wrap="square">
            <a:spAutoFit/>
          </a:bodyPr>
          <a:lstStyle/>
          <a:p>
            <a:r>
              <a:rPr lang="en-US" sz="2400" dirty="0" err="1">
                <a:solidFill>
                  <a:srgbClr val="01A729"/>
                </a:solidFill>
                <a:latin typeface="Arial Black" panose="020B0A04020102020204" pitchFamily="34" charset="0"/>
              </a:rPr>
              <a:t>Ans</a:t>
            </a:r>
            <a:r>
              <a:rPr lang="en-US" sz="2400" dirty="0">
                <a:solidFill>
                  <a:srgbClr val="01A729"/>
                </a:solidFill>
                <a:latin typeface="Arial Black" panose="020B0A04020102020204" pitchFamily="34" charset="0"/>
              </a:rPr>
              <a:t> : A</a:t>
            </a:r>
            <a:br>
              <a:rPr lang="en-US" sz="2400" dirty="0">
                <a:solidFill>
                  <a:srgbClr val="01A729"/>
                </a:solidFill>
                <a:latin typeface="Arial Black" panose="020B0A04020102020204" pitchFamily="34" charset="0"/>
              </a:rPr>
            </a:br>
            <a:r>
              <a:rPr lang="en-US" sz="2400" dirty="0">
                <a:solidFill>
                  <a:srgbClr val="01A729"/>
                </a:solidFill>
                <a:latin typeface="Arial Black" panose="020B0A04020102020204" pitchFamily="34" charset="0"/>
              </a:rPr>
              <a:t>Explanation: Abstract class is used to design base class because functions of abstract class can be overridden in derived class hence derived class from same base class can have common method with different implementation, hence forcing encapsulation.</a:t>
            </a:r>
          </a:p>
          <a:p>
            <a:br>
              <a:rPr lang="en-US" sz="2400" dirty="0">
                <a:latin typeface="Arial Black" panose="020B0A04020102020204" pitchFamily="34" charset="0"/>
              </a:rPr>
            </a:br>
            <a:endParaRPr lang="en-US" sz="2400" dirty="0">
              <a:solidFill>
                <a:srgbClr val="01A729"/>
              </a:solidFill>
              <a:latin typeface="Arial Black" panose="020B0A04020102020204" pitchFamily="34" charset="0"/>
            </a:endParaRPr>
          </a:p>
        </p:txBody>
      </p:sp>
    </p:spTree>
    <p:extLst>
      <p:ext uri="{BB962C8B-B14F-4D97-AF65-F5344CB8AC3E}">
        <p14:creationId xmlns:p14="http://schemas.microsoft.com/office/powerpoint/2010/main" val="314545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10000"/>
          </a:bodyPr>
          <a:lstStyle/>
          <a:p>
            <a:pPr marL="0" indent="0" algn="just">
              <a:buNone/>
            </a:pPr>
            <a:r>
              <a:rPr lang="en-US" dirty="0">
                <a:solidFill>
                  <a:srgbClr val="FF0000"/>
                </a:solidFill>
                <a:latin typeface="Arial Black" panose="020B0A04020102020204" pitchFamily="34" charset="0"/>
              </a:rPr>
              <a:t>Which is the correct syntax of defining a pure virtual function?</a:t>
            </a:r>
            <a:br>
              <a:rPr lang="en-US" dirty="0">
                <a:solidFill>
                  <a:srgbClr val="FF0000"/>
                </a:solidFill>
                <a:latin typeface="Arial Black" panose="020B0A04020102020204" pitchFamily="34" charset="0"/>
              </a:rPr>
            </a:br>
            <a:endParaRPr lang="en-US" dirty="0">
              <a:solidFill>
                <a:srgbClr val="FF0000"/>
              </a:solidFill>
            </a:endParaRPr>
          </a:p>
          <a:p>
            <a:pPr marL="0" indent="0">
              <a:buNone/>
            </a:pPr>
            <a:r>
              <a:rPr lang="en-US" sz="3000" dirty="0">
                <a:solidFill>
                  <a:srgbClr val="1C03D7"/>
                </a:solidFill>
              </a:rPr>
              <a:t>A. pure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a:t>
            </a:r>
            <a:br>
              <a:rPr lang="en-US" sz="3000" dirty="0">
                <a:solidFill>
                  <a:srgbClr val="1C03D7"/>
                </a:solidFill>
              </a:rPr>
            </a:br>
            <a:r>
              <a:rPr lang="en-US" sz="3000" dirty="0">
                <a:solidFill>
                  <a:srgbClr val="1C03D7"/>
                </a:solidFill>
              </a:rPr>
              <a:t>B.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 pure;</a:t>
            </a:r>
            <a:br>
              <a:rPr lang="en-US" sz="3000" dirty="0">
                <a:solidFill>
                  <a:srgbClr val="1C03D7"/>
                </a:solidFill>
              </a:rPr>
            </a:br>
            <a:r>
              <a:rPr lang="en-US" sz="3000" dirty="0">
                <a:solidFill>
                  <a:srgbClr val="1C03D7"/>
                </a:solidFill>
              </a:rPr>
              <a:t>C.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 = 0;</a:t>
            </a:r>
            <a:br>
              <a:rPr lang="en-US" sz="3000" dirty="0">
                <a:solidFill>
                  <a:srgbClr val="1C03D7"/>
                </a:solidFill>
              </a:rPr>
            </a:br>
            <a:r>
              <a:rPr lang="en-US" sz="3000" dirty="0">
                <a:solidFill>
                  <a:srgbClr val="1C03D7"/>
                </a:solidFill>
              </a:rPr>
              <a:t>D.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038600"/>
            <a:ext cx="8321625" cy="2308324"/>
          </a:xfrm>
          <a:prstGeom prst="rect">
            <a:avLst/>
          </a:prstGeom>
        </p:spPr>
        <p:txBody>
          <a:bodyPr wrap="square">
            <a:spAutoFit/>
          </a:bodyPr>
          <a:lstStyle/>
          <a:p>
            <a:r>
              <a:rPr lang="en-US" sz="2400" dirty="0" err="1">
                <a:solidFill>
                  <a:srgbClr val="01A729"/>
                </a:solidFill>
                <a:latin typeface="Arial Black" panose="020B0A04020102020204" pitchFamily="34" charset="0"/>
              </a:rPr>
              <a:t>Ans</a:t>
            </a:r>
            <a:r>
              <a:rPr lang="en-US" sz="2400" dirty="0">
                <a:solidFill>
                  <a:srgbClr val="01A729"/>
                </a:solidFill>
                <a:latin typeface="Arial Black" panose="020B0A04020102020204" pitchFamily="34" charset="0"/>
              </a:rPr>
              <a:t> : C</a:t>
            </a:r>
            <a:br>
              <a:rPr lang="en-US" sz="2400" dirty="0">
                <a:solidFill>
                  <a:srgbClr val="01A729"/>
                </a:solidFill>
                <a:latin typeface="Arial Black" panose="020B0A04020102020204" pitchFamily="34" charset="0"/>
              </a:rPr>
            </a:br>
            <a:r>
              <a:rPr lang="en-US" sz="2400" dirty="0">
                <a:solidFill>
                  <a:srgbClr val="01A729"/>
                </a:solidFill>
                <a:latin typeface="Arial Black" panose="020B0A04020102020204" pitchFamily="34" charset="0"/>
              </a:rPr>
              <a:t>Explanation: virtual </a:t>
            </a:r>
            <a:r>
              <a:rPr lang="en-US" sz="2400" dirty="0" err="1">
                <a:solidFill>
                  <a:srgbClr val="01A729"/>
                </a:solidFill>
                <a:latin typeface="Arial Black" panose="020B0A04020102020204" pitchFamily="34" charset="0"/>
              </a:rPr>
              <a:t>return_type</a:t>
            </a:r>
            <a:r>
              <a:rPr lang="en-US" sz="2400" dirty="0">
                <a:solidFill>
                  <a:srgbClr val="01A729"/>
                </a:solidFill>
                <a:latin typeface="Arial Black" panose="020B0A04020102020204" pitchFamily="34" charset="0"/>
              </a:rPr>
              <a:t> </a:t>
            </a:r>
            <a:r>
              <a:rPr lang="en-US" sz="2400" dirty="0" err="1">
                <a:solidFill>
                  <a:srgbClr val="01A729"/>
                </a:solidFill>
                <a:latin typeface="Arial Black" panose="020B0A04020102020204" pitchFamily="34" charset="0"/>
              </a:rPr>
              <a:t>function_name</a:t>
            </a:r>
            <a:r>
              <a:rPr lang="en-US" sz="2400" dirty="0">
                <a:solidFill>
                  <a:srgbClr val="01A729"/>
                </a:solidFill>
                <a:latin typeface="Arial Black" panose="020B0A04020102020204" pitchFamily="34" charset="0"/>
              </a:rPr>
              <a:t>(parameters) = 0; </a:t>
            </a:r>
          </a:p>
          <a:p>
            <a:r>
              <a:rPr lang="en-US" sz="2400" dirty="0">
                <a:solidFill>
                  <a:srgbClr val="01A729"/>
                </a:solidFill>
                <a:latin typeface="Arial Black" panose="020B0A04020102020204" pitchFamily="34" charset="0"/>
              </a:rPr>
              <a:t>where {=0} is called pure specifier.</a:t>
            </a:r>
          </a:p>
          <a:p>
            <a:br>
              <a:rPr lang="en-US" sz="2400" dirty="0">
                <a:latin typeface="Arial Black" panose="020B0A04020102020204" pitchFamily="34" charset="0"/>
              </a:rPr>
            </a:br>
            <a:endParaRPr lang="en-US" sz="2400" dirty="0">
              <a:solidFill>
                <a:srgbClr val="01A729"/>
              </a:solidFill>
              <a:latin typeface="Arial Black" panose="020B0A04020102020204" pitchFamily="34" charset="0"/>
            </a:endParaRPr>
          </a:p>
        </p:txBody>
      </p:sp>
    </p:spTree>
    <p:extLst>
      <p:ext uri="{BB962C8B-B14F-4D97-AF65-F5344CB8AC3E}">
        <p14:creationId xmlns:p14="http://schemas.microsoft.com/office/powerpoint/2010/main" val="10532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10000"/>
          </a:bodyPr>
          <a:lstStyle/>
          <a:p>
            <a:pPr marL="0" indent="0" algn="just">
              <a:buNone/>
            </a:pPr>
            <a:r>
              <a:rPr lang="en-US" dirty="0">
                <a:solidFill>
                  <a:srgbClr val="FF0000"/>
                </a:solidFill>
                <a:latin typeface="Arial Black" panose="020B0A04020102020204" pitchFamily="34" charset="0"/>
              </a:rPr>
              <a:t>Which is the correct syntax of defining a pure virtual function?</a:t>
            </a:r>
            <a:br>
              <a:rPr lang="en-US" dirty="0">
                <a:solidFill>
                  <a:srgbClr val="FF0000"/>
                </a:solidFill>
                <a:latin typeface="Arial Black" panose="020B0A04020102020204" pitchFamily="34" charset="0"/>
              </a:rPr>
            </a:br>
            <a:endParaRPr lang="en-US" dirty="0">
              <a:solidFill>
                <a:srgbClr val="FF0000"/>
              </a:solidFill>
            </a:endParaRPr>
          </a:p>
          <a:p>
            <a:pPr marL="0" indent="0">
              <a:buNone/>
            </a:pPr>
            <a:r>
              <a:rPr lang="en-US" sz="3000" dirty="0">
                <a:solidFill>
                  <a:srgbClr val="1C03D7"/>
                </a:solidFill>
              </a:rPr>
              <a:t>A. pure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a:t>
            </a:r>
            <a:br>
              <a:rPr lang="en-US" sz="3000" dirty="0">
                <a:solidFill>
                  <a:srgbClr val="1C03D7"/>
                </a:solidFill>
              </a:rPr>
            </a:br>
            <a:r>
              <a:rPr lang="en-US" sz="3000" dirty="0">
                <a:solidFill>
                  <a:srgbClr val="1C03D7"/>
                </a:solidFill>
              </a:rPr>
              <a:t>B.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 pure;</a:t>
            </a:r>
            <a:br>
              <a:rPr lang="en-US" sz="3000" dirty="0">
                <a:solidFill>
                  <a:srgbClr val="1C03D7"/>
                </a:solidFill>
              </a:rPr>
            </a:br>
            <a:r>
              <a:rPr lang="en-US" sz="3000" dirty="0">
                <a:solidFill>
                  <a:srgbClr val="1C03D7"/>
                </a:solidFill>
              </a:rPr>
              <a:t>C.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 = 0;</a:t>
            </a:r>
            <a:br>
              <a:rPr lang="en-US" sz="3000" dirty="0">
                <a:solidFill>
                  <a:srgbClr val="1C03D7"/>
                </a:solidFill>
              </a:rPr>
            </a:br>
            <a:r>
              <a:rPr lang="en-US" sz="3000" dirty="0">
                <a:solidFill>
                  <a:srgbClr val="1C03D7"/>
                </a:solidFill>
              </a:rPr>
              <a:t>D. virtual </a:t>
            </a:r>
            <a:r>
              <a:rPr lang="en-US" sz="3000" dirty="0" err="1">
                <a:solidFill>
                  <a:srgbClr val="1C03D7"/>
                </a:solidFill>
              </a:rPr>
              <a:t>return_type</a:t>
            </a:r>
            <a:r>
              <a:rPr lang="en-US" sz="3000" dirty="0">
                <a:solidFill>
                  <a:srgbClr val="1C03D7"/>
                </a:solidFill>
              </a:rPr>
              <a:t> </a:t>
            </a:r>
            <a:r>
              <a:rPr lang="en-US" sz="3000" dirty="0" err="1">
                <a:solidFill>
                  <a:srgbClr val="1C03D7"/>
                </a:solidFill>
              </a:rPr>
              <a:t>func</a:t>
            </a:r>
            <a:r>
              <a:rPr lang="en-US" sz="3000" dirty="0">
                <a:solidFill>
                  <a:srgbClr val="1C03D7"/>
                </a:solidFill>
              </a:rPr>
              <a:t>();</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038600"/>
            <a:ext cx="8321625" cy="2308324"/>
          </a:xfrm>
          <a:prstGeom prst="rect">
            <a:avLst/>
          </a:prstGeom>
        </p:spPr>
        <p:txBody>
          <a:bodyPr wrap="square">
            <a:spAutoFit/>
          </a:bodyPr>
          <a:lstStyle/>
          <a:p>
            <a:r>
              <a:rPr lang="en-US" sz="2400" dirty="0" err="1">
                <a:solidFill>
                  <a:srgbClr val="01A729"/>
                </a:solidFill>
                <a:latin typeface="Arial Black" panose="020B0A04020102020204" pitchFamily="34" charset="0"/>
              </a:rPr>
              <a:t>Ans</a:t>
            </a:r>
            <a:r>
              <a:rPr lang="en-US" sz="2400" dirty="0">
                <a:solidFill>
                  <a:srgbClr val="01A729"/>
                </a:solidFill>
                <a:latin typeface="Arial Black" panose="020B0A04020102020204" pitchFamily="34" charset="0"/>
              </a:rPr>
              <a:t> : C</a:t>
            </a:r>
            <a:br>
              <a:rPr lang="en-US" sz="2400" dirty="0">
                <a:solidFill>
                  <a:srgbClr val="01A729"/>
                </a:solidFill>
                <a:latin typeface="Arial Black" panose="020B0A04020102020204" pitchFamily="34" charset="0"/>
              </a:rPr>
            </a:br>
            <a:r>
              <a:rPr lang="en-US" sz="2400" dirty="0">
                <a:solidFill>
                  <a:srgbClr val="01A729"/>
                </a:solidFill>
                <a:latin typeface="Arial Black" panose="020B0A04020102020204" pitchFamily="34" charset="0"/>
              </a:rPr>
              <a:t>Explanation: virtual </a:t>
            </a:r>
            <a:r>
              <a:rPr lang="en-US" sz="2400" dirty="0" err="1">
                <a:solidFill>
                  <a:srgbClr val="01A729"/>
                </a:solidFill>
                <a:latin typeface="Arial Black" panose="020B0A04020102020204" pitchFamily="34" charset="0"/>
              </a:rPr>
              <a:t>return_type</a:t>
            </a:r>
            <a:r>
              <a:rPr lang="en-US" sz="2400" dirty="0">
                <a:solidFill>
                  <a:srgbClr val="01A729"/>
                </a:solidFill>
                <a:latin typeface="Arial Black" panose="020B0A04020102020204" pitchFamily="34" charset="0"/>
              </a:rPr>
              <a:t> </a:t>
            </a:r>
            <a:r>
              <a:rPr lang="en-US" sz="2400" dirty="0" err="1">
                <a:solidFill>
                  <a:srgbClr val="01A729"/>
                </a:solidFill>
                <a:latin typeface="Arial Black" panose="020B0A04020102020204" pitchFamily="34" charset="0"/>
              </a:rPr>
              <a:t>function_name</a:t>
            </a:r>
            <a:r>
              <a:rPr lang="en-US" sz="2400" dirty="0">
                <a:solidFill>
                  <a:srgbClr val="01A729"/>
                </a:solidFill>
                <a:latin typeface="Arial Black" panose="020B0A04020102020204" pitchFamily="34" charset="0"/>
              </a:rPr>
              <a:t>(parameters) = 0; </a:t>
            </a:r>
          </a:p>
          <a:p>
            <a:r>
              <a:rPr lang="en-US" sz="2400" dirty="0">
                <a:solidFill>
                  <a:srgbClr val="01A729"/>
                </a:solidFill>
                <a:latin typeface="Arial Black" panose="020B0A04020102020204" pitchFamily="34" charset="0"/>
              </a:rPr>
              <a:t>where {=0} is called pure specifier.</a:t>
            </a:r>
          </a:p>
          <a:p>
            <a:br>
              <a:rPr lang="en-US" sz="2400" dirty="0">
                <a:latin typeface="Arial Black" panose="020B0A04020102020204" pitchFamily="34" charset="0"/>
              </a:rPr>
            </a:br>
            <a:endParaRPr lang="en-US" sz="2400" dirty="0">
              <a:solidFill>
                <a:srgbClr val="01A729"/>
              </a:solidFill>
              <a:latin typeface="Arial Black" panose="020B0A04020102020204" pitchFamily="34" charset="0"/>
            </a:endParaRPr>
          </a:p>
        </p:txBody>
      </p:sp>
    </p:spTree>
    <p:extLst>
      <p:ext uri="{BB962C8B-B14F-4D97-AF65-F5344CB8AC3E}">
        <p14:creationId xmlns:p14="http://schemas.microsoft.com/office/powerpoint/2010/main" val="108128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20000"/>
          </a:bodyPr>
          <a:lstStyle/>
          <a:p>
            <a:pPr marL="0" indent="0" algn="just">
              <a:buNone/>
            </a:pPr>
            <a:r>
              <a:rPr lang="en-US" b="1" dirty="0"/>
              <a:t> </a:t>
            </a:r>
            <a:r>
              <a:rPr lang="en-US" b="1" dirty="0">
                <a:solidFill>
                  <a:srgbClr val="FF0000"/>
                </a:solidFill>
              </a:rPr>
              <a:t>_______________ is a member function that is declared within a base class and redefined by derived class.</a:t>
            </a:r>
          </a:p>
          <a:p>
            <a:pPr marL="0" indent="0">
              <a:buNone/>
            </a:pPr>
            <a:r>
              <a:rPr lang="en-US" b="1" dirty="0">
                <a:solidFill>
                  <a:srgbClr val="1C03D7"/>
                </a:solidFill>
              </a:rPr>
              <a:t>a.</a:t>
            </a:r>
            <a:r>
              <a:rPr lang="en-US" dirty="0">
                <a:solidFill>
                  <a:srgbClr val="1C03D7"/>
                </a:solidFill>
              </a:rPr>
              <a:t> virtual function</a:t>
            </a:r>
          </a:p>
          <a:p>
            <a:pPr marL="0" indent="0">
              <a:buNone/>
            </a:pPr>
            <a:r>
              <a:rPr lang="en-US" b="1" dirty="0">
                <a:solidFill>
                  <a:srgbClr val="1C03D7"/>
                </a:solidFill>
              </a:rPr>
              <a:t>b.</a:t>
            </a:r>
            <a:r>
              <a:rPr lang="en-US" dirty="0">
                <a:solidFill>
                  <a:srgbClr val="1C03D7"/>
                </a:solidFill>
              </a:rPr>
              <a:t> static function</a:t>
            </a:r>
          </a:p>
          <a:p>
            <a:pPr marL="0" indent="0">
              <a:buNone/>
            </a:pPr>
            <a:r>
              <a:rPr lang="en-US" b="1" dirty="0">
                <a:solidFill>
                  <a:srgbClr val="1C03D7"/>
                </a:solidFill>
              </a:rPr>
              <a:t>c.</a:t>
            </a:r>
            <a:r>
              <a:rPr lang="en-US" dirty="0">
                <a:solidFill>
                  <a:srgbClr val="1C03D7"/>
                </a:solidFill>
              </a:rPr>
              <a:t> friend function</a:t>
            </a:r>
          </a:p>
          <a:p>
            <a:pPr marL="0" indent="0">
              <a:buNone/>
            </a:pPr>
            <a:r>
              <a:rPr lang="en-US" b="1" dirty="0">
                <a:solidFill>
                  <a:srgbClr val="1C03D7"/>
                </a:solidFill>
              </a:rPr>
              <a:t>d.</a:t>
            </a:r>
            <a:r>
              <a:rPr lang="en-US" dirty="0">
                <a:solidFill>
                  <a:srgbClr val="1C03D7"/>
                </a:solidFill>
              </a:rPr>
              <a:t> </a:t>
            </a:r>
            <a:r>
              <a:rPr lang="en-US" dirty="0" err="1">
                <a:solidFill>
                  <a:srgbClr val="1C03D7"/>
                </a:solidFill>
              </a:rPr>
              <a:t>const</a:t>
            </a:r>
            <a:r>
              <a:rPr lang="en-US" dirty="0">
                <a:solidFill>
                  <a:srgbClr val="1C03D7"/>
                </a:solidFill>
              </a:rPr>
              <a:t> member function</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038600"/>
            <a:ext cx="8321625" cy="830997"/>
          </a:xfrm>
          <a:prstGeom prst="rect">
            <a:avLst/>
          </a:prstGeom>
        </p:spPr>
        <p:txBody>
          <a:bodyPr wrap="square">
            <a:spAutoFit/>
          </a:bodyPr>
          <a:lstStyle/>
          <a:p>
            <a:r>
              <a:rPr lang="en-US" sz="2400" dirty="0">
                <a:solidFill>
                  <a:srgbClr val="01A729"/>
                </a:solidFill>
                <a:latin typeface="Arial Black" panose="020B0A04020102020204" pitchFamily="34" charset="0"/>
              </a:rPr>
              <a:t>ANSWER:  a ) virtual function</a:t>
            </a:r>
            <a:br>
              <a:rPr lang="en-US" sz="2400" dirty="0">
                <a:latin typeface="Arial Black" panose="020B0A04020102020204" pitchFamily="34" charset="0"/>
              </a:rPr>
            </a:br>
            <a:endParaRPr lang="en-US" sz="2400" dirty="0">
              <a:solidFill>
                <a:srgbClr val="01A729"/>
              </a:solidFill>
              <a:latin typeface="Arial Black" panose="020B0A04020102020204" pitchFamily="34" charset="0"/>
            </a:endParaRPr>
          </a:p>
        </p:txBody>
      </p:sp>
    </p:spTree>
    <p:extLst>
      <p:ext uri="{BB962C8B-B14F-4D97-AF65-F5344CB8AC3E}">
        <p14:creationId xmlns:p14="http://schemas.microsoft.com/office/powerpoint/2010/main" val="113834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10000"/>
          </a:bodyPr>
          <a:lstStyle/>
          <a:p>
            <a:pPr marL="0" indent="0">
              <a:buNone/>
            </a:pPr>
            <a:r>
              <a:rPr lang="en-US" dirty="0">
                <a:solidFill>
                  <a:srgbClr val="FF0000"/>
                </a:solidFill>
              </a:rPr>
              <a:t>which of the following is used to implement the </a:t>
            </a:r>
            <a:r>
              <a:rPr lang="en-US" dirty="0" err="1">
                <a:solidFill>
                  <a:srgbClr val="FF0000"/>
                </a:solidFill>
              </a:rPr>
              <a:t>c++</a:t>
            </a:r>
            <a:r>
              <a:rPr lang="en-US" dirty="0">
                <a:solidFill>
                  <a:srgbClr val="FF0000"/>
                </a:solidFill>
              </a:rPr>
              <a:t> </a:t>
            </a:r>
            <a:r>
              <a:rPr lang="en-US" dirty="0">
                <a:solidFill>
                  <a:srgbClr val="1C03D7"/>
                </a:solidFill>
              </a:rPr>
              <a:t>interfaces?</a:t>
            </a:r>
          </a:p>
          <a:p>
            <a:pPr marL="0" indent="0">
              <a:buNone/>
            </a:pPr>
            <a:r>
              <a:rPr lang="en-US" b="1" dirty="0">
                <a:solidFill>
                  <a:srgbClr val="1C03D7"/>
                </a:solidFill>
              </a:rPr>
              <a:t>A.</a:t>
            </a:r>
            <a:r>
              <a:rPr lang="en-US" dirty="0">
                <a:solidFill>
                  <a:srgbClr val="1C03D7"/>
                </a:solidFill>
              </a:rPr>
              <a:t> absolute variables</a:t>
            </a:r>
          </a:p>
          <a:p>
            <a:pPr marL="0" indent="0">
              <a:buNone/>
            </a:pPr>
            <a:r>
              <a:rPr lang="en-US" b="1" dirty="0">
                <a:solidFill>
                  <a:srgbClr val="1C03D7"/>
                </a:solidFill>
              </a:rPr>
              <a:t>B.</a:t>
            </a:r>
            <a:r>
              <a:rPr lang="en-US" dirty="0">
                <a:solidFill>
                  <a:srgbClr val="1C03D7"/>
                </a:solidFill>
              </a:rPr>
              <a:t> abstract classes</a:t>
            </a:r>
          </a:p>
          <a:p>
            <a:pPr marL="0" indent="0">
              <a:buNone/>
            </a:pPr>
            <a:r>
              <a:rPr lang="en-US" b="1" dirty="0">
                <a:solidFill>
                  <a:srgbClr val="1C03D7"/>
                </a:solidFill>
              </a:rPr>
              <a:t>C.</a:t>
            </a:r>
            <a:r>
              <a:rPr lang="en-US" dirty="0">
                <a:solidFill>
                  <a:srgbClr val="1C03D7"/>
                </a:solidFill>
              </a:rPr>
              <a:t> constant variables</a:t>
            </a:r>
          </a:p>
          <a:p>
            <a:pPr marL="0" indent="0">
              <a:buNone/>
            </a:pPr>
            <a:r>
              <a:rPr lang="en-US" b="1" dirty="0">
                <a:solidFill>
                  <a:srgbClr val="1C03D7"/>
                </a:solidFill>
              </a:rPr>
              <a:t>D.</a:t>
            </a:r>
            <a:r>
              <a:rPr lang="en-US" dirty="0">
                <a:solidFill>
                  <a:srgbClr val="1C03D7"/>
                </a:solidFill>
              </a:rPr>
              <a:t> none of the mentioned</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038600"/>
            <a:ext cx="8321625" cy="461665"/>
          </a:xfrm>
          <a:prstGeom prst="rect">
            <a:avLst/>
          </a:prstGeom>
        </p:spPr>
        <p:txBody>
          <a:bodyPr wrap="square">
            <a:spAutoFit/>
          </a:bodyPr>
          <a:lstStyle/>
          <a:p>
            <a:r>
              <a:rPr lang="en-US" sz="2400" dirty="0">
                <a:solidFill>
                  <a:srgbClr val="01A729"/>
                </a:solidFill>
                <a:latin typeface="Arial Black" panose="020B0A04020102020204" pitchFamily="34" charset="0"/>
              </a:rPr>
              <a:t>ANSWER:  B ) abstract classes</a:t>
            </a:r>
          </a:p>
        </p:txBody>
      </p:sp>
    </p:spTree>
    <p:extLst>
      <p:ext uri="{BB962C8B-B14F-4D97-AF65-F5344CB8AC3E}">
        <p14:creationId xmlns:p14="http://schemas.microsoft.com/office/powerpoint/2010/main" val="187091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10000"/>
          </a:bodyPr>
          <a:lstStyle/>
          <a:p>
            <a:pPr marL="0" indent="0">
              <a:buNone/>
            </a:pPr>
            <a:r>
              <a:rPr lang="en-US" b="1" dirty="0">
                <a:solidFill>
                  <a:srgbClr val="FF0000"/>
                </a:solidFill>
              </a:rPr>
              <a:t>Interface class in C++ is created by</a:t>
            </a:r>
          </a:p>
          <a:p>
            <a:pPr marL="514350" indent="-514350">
              <a:buFont typeface="+mj-lt"/>
              <a:buAutoNum type="arabicPeriod"/>
            </a:pPr>
            <a:r>
              <a:rPr lang="en-US" dirty="0">
                <a:solidFill>
                  <a:srgbClr val="1C03D7"/>
                </a:solidFill>
              </a:rPr>
              <a:t>Using interface keyword before class</a:t>
            </a:r>
          </a:p>
          <a:p>
            <a:pPr marL="514350" indent="-514350">
              <a:buFont typeface="+mj-lt"/>
              <a:buAutoNum type="arabicPeriod"/>
            </a:pPr>
            <a:r>
              <a:rPr lang="en-US" dirty="0">
                <a:solidFill>
                  <a:srgbClr val="1C03D7"/>
                </a:solidFill>
              </a:rPr>
              <a:t>Using pure virtual function</a:t>
            </a:r>
          </a:p>
          <a:p>
            <a:pPr marL="514350" indent="-514350">
              <a:buFont typeface="+mj-lt"/>
              <a:buAutoNum type="arabicPeriod"/>
            </a:pPr>
            <a:r>
              <a:rPr lang="en-US" dirty="0">
                <a:solidFill>
                  <a:srgbClr val="1C03D7"/>
                </a:solidFill>
              </a:rPr>
              <a:t>Using pure virtual function and virtual function both</a:t>
            </a:r>
          </a:p>
          <a:p>
            <a:pPr marL="514350" indent="-514350">
              <a:buFont typeface="+mj-lt"/>
              <a:buAutoNum type="arabicPeriod"/>
            </a:pPr>
            <a:r>
              <a:rPr lang="en-US" dirty="0">
                <a:solidFill>
                  <a:srgbClr val="1C03D7"/>
                </a:solidFill>
              </a:rPr>
              <a:t>Using class keyword</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038600"/>
            <a:ext cx="8321625" cy="461665"/>
          </a:xfrm>
          <a:prstGeom prst="rect">
            <a:avLst/>
          </a:prstGeom>
        </p:spPr>
        <p:txBody>
          <a:bodyPr wrap="square">
            <a:spAutoFit/>
          </a:bodyPr>
          <a:lstStyle/>
          <a:p>
            <a:r>
              <a:rPr lang="en-US" sz="2400" dirty="0">
                <a:solidFill>
                  <a:srgbClr val="01A729"/>
                </a:solidFill>
                <a:latin typeface="Arial Black" panose="020B0A04020102020204" pitchFamily="34" charset="0"/>
              </a:rPr>
              <a:t>ANSWER:  2 )</a:t>
            </a:r>
          </a:p>
        </p:txBody>
      </p:sp>
    </p:spTree>
    <p:extLst>
      <p:ext uri="{BB962C8B-B14F-4D97-AF65-F5344CB8AC3E}">
        <p14:creationId xmlns:p14="http://schemas.microsoft.com/office/powerpoint/2010/main" val="72921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10000"/>
          </a:bodyPr>
          <a:lstStyle/>
          <a:p>
            <a:pPr marL="0" indent="0">
              <a:buNone/>
            </a:pPr>
            <a:r>
              <a:rPr lang="en-US" b="1" dirty="0">
                <a:solidFill>
                  <a:srgbClr val="FF0000"/>
                </a:solidFill>
              </a:rPr>
              <a:t>Which statements are true about an abstract class</a:t>
            </a:r>
          </a:p>
          <a:p>
            <a:pPr marL="514350" indent="-514350">
              <a:buFont typeface="+mj-lt"/>
              <a:buAutoNum type="arabicPeriod"/>
            </a:pPr>
            <a:r>
              <a:rPr lang="en-US" dirty="0">
                <a:solidFill>
                  <a:srgbClr val="1C03D7"/>
                </a:solidFill>
              </a:rPr>
              <a:t>Abstract class has at least one pure virtual function.</a:t>
            </a:r>
          </a:p>
          <a:p>
            <a:pPr marL="514350" indent="-514350">
              <a:buFont typeface="+mj-lt"/>
              <a:buAutoNum type="arabicPeriod"/>
            </a:pPr>
            <a:r>
              <a:rPr lang="en-US" dirty="0">
                <a:solidFill>
                  <a:srgbClr val="1C03D7"/>
                </a:solidFill>
              </a:rPr>
              <a:t>Pointer for an abstract class can be created</a:t>
            </a:r>
          </a:p>
          <a:p>
            <a:pPr marL="514350" indent="-514350">
              <a:buFont typeface="+mj-lt"/>
              <a:buAutoNum type="arabicPeriod"/>
            </a:pPr>
            <a:r>
              <a:rPr lang="en-US" dirty="0">
                <a:solidFill>
                  <a:srgbClr val="1C03D7"/>
                </a:solidFill>
              </a:rPr>
              <a:t>Object of an abstract class cannot be created.</a:t>
            </a:r>
          </a:p>
          <a:p>
            <a:pPr marL="514350" indent="-514350">
              <a:buFont typeface="+mj-lt"/>
              <a:buAutoNum type="arabicPeriod"/>
            </a:pPr>
            <a:r>
              <a:rPr lang="en-US" dirty="0">
                <a:solidFill>
                  <a:srgbClr val="1C03D7"/>
                </a:solidFill>
              </a:rPr>
              <a:t>All are correct.</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038600"/>
            <a:ext cx="8321625" cy="461665"/>
          </a:xfrm>
          <a:prstGeom prst="rect">
            <a:avLst/>
          </a:prstGeom>
        </p:spPr>
        <p:txBody>
          <a:bodyPr wrap="square">
            <a:spAutoFit/>
          </a:bodyPr>
          <a:lstStyle/>
          <a:p>
            <a:r>
              <a:rPr lang="en-US" sz="2400" dirty="0">
                <a:solidFill>
                  <a:srgbClr val="01A729"/>
                </a:solidFill>
                <a:latin typeface="Arial Black" panose="020B0A04020102020204" pitchFamily="34" charset="0"/>
              </a:rPr>
              <a:t>ANSWER:  4 )</a:t>
            </a:r>
          </a:p>
        </p:txBody>
      </p:sp>
    </p:spTree>
    <p:extLst>
      <p:ext uri="{BB962C8B-B14F-4D97-AF65-F5344CB8AC3E}">
        <p14:creationId xmlns:p14="http://schemas.microsoft.com/office/powerpoint/2010/main" val="19619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814063"/>
          </a:xfrm>
        </p:spPr>
        <p:txBody>
          <a:bodyPr>
            <a:normAutofit fontScale="25000" lnSpcReduction="20000"/>
          </a:bodyPr>
          <a:lstStyle/>
          <a:p>
            <a:pPr marL="0" indent="0" algn="just">
              <a:buNone/>
            </a:pPr>
            <a:r>
              <a:rPr lang="en-US" sz="8000" b="1" dirty="0">
                <a:solidFill>
                  <a:srgbClr val="1C03D7"/>
                </a:solidFill>
              </a:rPr>
              <a:t>#include&lt;</a:t>
            </a:r>
            <a:r>
              <a:rPr lang="en-US" sz="8000" b="1" dirty="0" err="1">
                <a:solidFill>
                  <a:srgbClr val="1C03D7"/>
                </a:solidFill>
              </a:rPr>
              <a:t>iostream</a:t>
            </a:r>
            <a:r>
              <a:rPr lang="en-US" sz="8000" b="1" dirty="0">
                <a:solidFill>
                  <a:srgbClr val="1C03D7"/>
                </a:solidFill>
              </a:rPr>
              <a:t>&gt;</a:t>
            </a:r>
          </a:p>
          <a:p>
            <a:pPr marL="0" indent="0" algn="just">
              <a:buNone/>
            </a:pPr>
            <a:endParaRPr lang="en-US" sz="8000" b="1" dirty="0">
              <a:solidFill>
                <a:srgbClr val="1C03D7"/>
              </a:solidFill>
            </a:endParaRPr>
          </a:p>
          <a:p>
            <a:pPr marL="0" indent="0" algn="just">
              <a:buNone/>
            </a:pPr>
            <a:r>
              <a:rPr lang="en-US" sz="8000" b="1" dirty="0">
                <a:solidFill>
                  <a:srgbClr val="1C03D7"/>
                </a:solidFill>
              </a:rPr>
              <a:t>class test{</a:t>
            </a:r>
          </a:p>
          <a:p>
            <a:pPr marL="0" indent="0" algn="just">
              <a:buNone/>
            </a:pPr>
            <a:r>
              <a:rPr lang="en-US" sz="8000" b="1" dirty="0">
                <a:solidFill>
                  <a:srgbClr val="1C03D7"/>
                </a:solidFill>
              </a:rPr>
              <a:t>    </a:t>
            </a:r>
          </a:p>
          <a:p>
            <a:pPr marL="0" indent="0" algn="just">
              <a:buNone/>
            </a:pPr>
            <a:r>
              <a:rPr lang="en-US" sz="8000" b="1" dirty="0">
                <a:solidFill>
                  <a:srgbClr val="1C03D7"/>
                </a:solidFill>
              </a:rPr>
              <a:t>  public:</a:t>
            </a:r>
          </a:p>
          <a:p>
            <a:pPr marL="0" indent="0" algn="just">
              <a:buNone/>
            </a:pPr>
            <a:r>
              <a:rPr lang="en-US" sz="8000" b="1" dirty="0">
                <a:solidFill>
                  <a:srgbClr val="1C03D7"/>
                </a:solidFill>
              </a:rPr>
              <a:t>        test(){</a:t>
            </a:r>
          </a:p>
          <a:p>
            <a:pPr marL="0" indent="0" algn="just">
              <a:buNone/>
            </a:pPr>
            <a:r>
              <a:rPr lang="en-US" sz="8000" b="1" dirty="0">
                <a:solidFill>
                  <a:srgbClr val="1C03D7"/>
                </a:solidFill>
              </a:rPr>
              <a:t>            </a:t>
            </a:r>
            <a:r>
              <a:rPr lang="en-US" sz="8000" b="1" dirty="0" err="1">
                <a:solidFill>
                  <a:srgbClr val="1C03D7"/>
                </a:solidFill>
              </a:rPr>
              <a:t>std</a:t>
            </a:r>
            <a:r>
              <a:rPr lang="en-US" sz="8000" b="1" dirty="0">
                <a:solidFill>
                  <a:srgbClr val="1C03D7"/>
                </a:solidFill>
              </a:rPr>
              <a:t>::</a:t>
            </a:r>
            <a:r>
              <a:rPr lang="en-US" sz="8000" b="1" dirty="0" err="1">
                <a:solidFill>
                  <a:srgbClr val="1C03D7"/>
                </a:solidFill>
              </a:rPr>
              <a:t>cout</a:t>
            </a:r>
            <a:r>
              <a:rPr lang="en-US" sz="8000" b="1" dirty="0">
                <a:solidFill>
                  <a:srgbClr val="1C03D7"/>
                </a:solidFill>
              </a:rPr>
              <a:t>&lt;&lt;"test";</a:t>
            </a:r>
          </a:p>
          <a:p>
            <a:pPr marL="0" indent="0" algn="just">
              <a:buNone/>
            </a:pPr>
            <a:r>
              <a:rPr lang="en-US" sz="8000" b="1" dirty="0">
                <a:solidFill>
                  <a:srgbClr val="1C03D7"/>
                </a:solidFill>
              </a:rPr>
              <a:t>        }</a:t>
            </a:r>
          </a:p>
          <a:p>
            <a:pPr marL="0" indent="0" algn="just">
              <a:buNone/>
            </a:pPr>
            <a:r>
              <a:rPr lang="en-US" sz="8000" b="1" dirty="0">
                <a:solidFill>
                  <a:srgbClr val="1C03D7"/>
                </a:solidFill>
              </a:rPr>
              <a:t>        ~test(){</a:t>
            </a:r>
          </a:p>
          <a:p>
            <a:pPr marL="0" indent="0" algn="just">
              <a:buNone/>
            </a:pPr>
            <a:r>
              <a:rPr lang="en-US" sz="8000" b="1" dirty="0">
                <a:solidFill>
                  <a:srgbClr val="1C03D7"/>
                </a:solidFill>
              </a:rPr>
              <a:t>            </a:t>
            </a:r>
            <a:r>
              <a:rPr lang="en-US" sz="8000" b="1" dirty="0" err="1">
                <a:solidFill>
                  <a:srgbClr val="1C03D7"/>
                </a:solidFill>
              </a:rPr>
              <a:t>std</a:t>
            </a:r>
            <a:r>
              <a:rPr lang="en-US" sz="8000" b="1" dirty="0">
                <a:solidFill>
                  <a:srgbClr val="1C03D7"/>
                </a:solidFill>
              </a:rPr>
              <a:t>::</a:t>
            </a:r>
            <a:r>
              <a:rPr lang="en-US" sz="8000" b="1" dirty="0" err="1">
                <a:solidFill>
                  <a:srgbClr val="1C03D7"/>
                </a:solidFill>
              </a:rPr>
              <a:t>cout</a:t>
            </a:r>
            <a:r>
              <a:rPr lang="en-US" sz="8000" b="1" dirty="0">
                <a:solidFill>
                  <a:srgbClr val="1C03D7"/>
                </a:solidFill>
              </a:rPr>
              <a:t>&lt;&lt;"~test";</a:t>
            </a:r>
          </a:p>
          <a:p>
            <a:pPr marL="0" indent="0" algn="just">
              <a:buNone/>
            </a:pPr>
            <a:r>
              <a:rPr lang="en-US" sz="8000" b="1" dirty="0">
                <a:solidFill>
                  <a:srgbClr val="1C03D7"/>
                </a:solidFill>
              </a:rPr>
              <a:t>        }</a:t>
            </a:r>
          </a:p>
          <a:p>
            <a:pPr marL="0" indent="0" algn="just">
              <a:buNone/>
            </a:pPr>
            <a:r>
              <a:rPr lang="en-US" sz="8000" b="1" dirty="0">
                <a:solidFill>
                  <a:srgbClr val="1C03D7"/>
                </a:solidFill>
              </a:rPr>
              <a:t>        </a:t>
            </a:r>
          </a:p>
          <a:p>
            <a:pPr marL="0" indent="0" algn="just">
              <a:buNone/>
            </a:pPr>
            <a:r>
              <a:rPr lang="en-US" sz="8000" b="1" dirty="0">
                <a:solidFill>
                  <a:srgbClr val="1C03D7"/>
                </a:solidFill>
              </a:rPr>
              <a:t>        virtual void </a:t>
            </a:r>
            <a:r>
              <a:rPr lang="en-US" sz="8000" b="1" dirty="0" err="1">
                <a:solidFill>
                  <a:srgbClr val="1C03D7"/>
                </a:solidFill>
              </a:rPr>
              <a:t>myfunc</a:t>
            </a:r>
            <a:r>
              <a:rPr lang="en-US" sz="8000" b="1" dirty="0">
                <a:solidFill>
                  <a:srgbClr val="1C03D7"/>
                </a:solidFill>
              </a:rPr>
              <a:t>() = 0;</a:t>
            </a:r>
          </a:p>
          <a:p>
            <a:pPr marL="0" indent="0" algn="just">
              <a:buNone/>
            </a:pPr>
            <a:r>
              <a:rPr lang="en-US" sz="8000" b="1" dirty="0">
                <a:solidFill>
                  <a:srgbClr val="1C03D7"/>
                </a:solidFill>
              </a:rPr>
              <a:t>};</a:t>
            </a:r>
          </a:p>
          <a:p>
            <a:pPr marL="0" indent="0" algn="just">
              <a:buNone/>
            </a:pPr>
            <a:endParaRPr lang="en-US" sz="8000" b="1" dirty="0">
              <a:solidFill>
                <a:srgbClr val="1C03D7"/>
              </a:solidFill>
            </a:endParaRPr>
          </a:p>
          <a:p>
            <a:pPr marL="0" indent="0" algn="just">
              <a:buNone/>
            </a:pPr>
            <a:r>
              <a:rPr lang="en-US" sz="8000" b="1" dirty="0" err="1">
                <a:solidFill>
                  <a:srgbClr val="1C03D7"/>
                </a:solidFill>
              </a:rPr>
              <a:t>int</a:t>
            </a:r>
            <a:r>
              <a:rPr lang="en-US" sz="8000" b="1" dirty="0">
                <a:solidFill>
                  <a:srgbClr val="1C03D7"/>
                </a:solidFill>
              </a:rPr>
              <a:t> main(){</a:t>
            </a:r>
          </a:p>
          <a:p>
            <a:pPr marL="0" indent="0" algn="just">
              <a:buNone/>
            </a:pPr>
            <a:r>
              <a:rPr lang="en-US" sz="8000" b="1" dirty="0">
                <a:solidFill>
                  <a:srgbClr val="1C03D7"/>
                </a:solidFill>
              </a:rPr>
              <a:t>    test </a:t>
            </a:r>
            <a:r>
              <a:rPr lang="en-US" sz="8000" b="1" dirty="0" err="1">
                <a:solidFill>
                  <a:srgbClr val="1C03D7"/>
                </a:solidFill>
              </a:rPr>
              <a:t>obj</a:t>
            </a:r>
            <a:r>
              <a:rPr lang="en-US" sz="8000" b="1" dirty="0">
                <a:solidFill>
                  <a:srgbClr val="1C03D7"/>
                </a:solidFill>
              </a:rPr>
              <a:t>;</a:t>
            </a:r>
          </a:p>
          <a:p>
            <a:pPr marL="0" indent="0" algn="just">
              <a:buNone/>
            </a:pPr>
            <a:r>
              <a:rPr lang="en-US" sz="8000" b="1" dirty="0">
                <a:solidFill>
                  <a:srgbClr val="1C03D7"/>
                </a:solidFill>
              </a:rPr>
              <a:t>    return 0;</a:t>
            </a:r>
          </a:p>
          <a:p>
            <a:pPr marL="0" indent="0" algn="just">
              <a:buNone/>
            </a:pPr>
            <a:r>
              <a:rPr lang="en-US" b="1" dirty="0"/>
              <a:t>}</a:t>
            </a: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2209800" y="4892281"/>
            <a:ext cx="8321625" cy="1846659"/>
          </a:xfrm>
          <a:prstGeom prst="rect">
            <a:avLst/>
          </a:prstGeom>
        </p:spPr>
        <p:txBody>
          <a:bodyPr wrap="square">
            <a:spAutoFit/>
          </a:bodyPr>
          <a:lstStyle/>
          <a:p>
            <a:r>
              <a:rPr lang="en-US" dirty="0" err="1">
                <a:solidFill>
                  <a:srgbClr val="01A729"/>
                </a:solidFill>
              </a:rPr>
              <a:t>Ans</a:t>
            </a:r>
            <a:r>
              <a:rPr lang="en-US" dirty="0">
                <a:solidFill>
                  <a:srgbClr val="01A729"/>
                </a:solidFill>
              </a:rPr>
              <a:t> : A</a:t>
            </a:r>
          </a:p>
          <a:p>
            <a:r>
              <a:rPr lang="en-US" dirty="0">
                <a:solidFill>
                  <a:srgbClr val="01A729"/>
                </a:solidFill>
              </a:rPr>
              <a:t>(A) error: cannot declare variable ‘</a:t>
            </a:r>
            <a:r>
              <a:rPr lang="en-US" dirty="0" err="1">
                <a:solidFill>
                  <a:srgbClr val="01A729"/>
                </a:solidFill>
              </a:rPr>
              <a:t>obj</a:t>
            </a:r>
            <a:r>
              <a:rPr lang="en-US" dirty="0">
                <a:solidFill>
                  <a:srgbClr val="01A729"/>
                </a:solidFill>
              </a:rPr>
              <a:t>’ to be of abstract type ‘test’</a:t>
            </a:r>
            <a:br>
              <a:rPr lang="en-US" sz="2400" dirty="0">
                <a:solidFill>
                  <a:srgbClr val="01A729"/>
                </a:solidFill>
              </a:rPr>
            </a:br>
            <a:r>
              <a:rPr lang="en-US" dirty="0">
                <a:solidFill>
                  <a:srgbClr val="01A729"/>
                </a:solidFill>
              </a:rPr>
              <a:t>(B) test</a:t>
            </a:r>
            <a:br>
              <a:rPr lang="en-US" sz="2400" dirty="0">
                <a:solidFill>
                  <a:srgbClr val="01A729"/>
                </a:solidFill>
              </a:rPr>
            </a:br>
            <a:r>
              <a:rPr lang="en-US" dirty="0">
                <a:solidFill>
                  <a:srgbClr val="01A729"/>
                </a:solidFill>
              </a:rPr>
              <a:t>(C) ~test</a:t>
            </a:r>
            <a:br>
              <a:rPr lang="en-US" sz="2400" dirty="0">
                <a:solidFill>
                  <a:srgbClr val="01A729"/>
                </a:solidFill>
              </a:rPr>
            </a:br>
            <a:r>
              <a:rPr lang="en-US" dirty="0">
                <a:solidFill>
                  <a:srgbClr val="01A729"/>
                </a:solidFill>
              </a:rPr>
              <a:t>(D) </a:t>
            </a:r>
            <a:r>
              <a:rPr lang="en-US" dirty="0" err="1">
                <a:solidFill>
                  <a:srgbClr val="01A729"/>
                </a:solidFill>
              </a:rPr>
              <a:t>test~test</a:t>
            </a:r>
            <a:br>
              <a:rPr lang="en-US" sz="2400" dirty="0">
                <a:latin typeface="Arial Black" panose="020B0A04020102020204" pitchFamily="34" charset="0"/>
              </a:rPr>
            </a:br>
            <a:endParaRPr lang="en-US" sz="2400" dirty="0">
              <a:solidFill>
                <a:srgbClr val="01A729"/>
              </a:solidFill>
              <a:latin typeface="Arial Black" panose="020B0A04020102020204" pitchFamily="34" charset="0"/>
            </a:endParaRPr>
          </a:p>
        </p:txBody>
      </p:sp>
    </p:spTree>
    <p:extLst>
      <p:ext uri="{BB962C8B-B14F-4D97-AF65-F5344CB8AC3E}">
        <p14:creationId xmlns:p14="http://schemas.microsoft.com/office/powerpoint/2010/main" val="21266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Autofit/>
          </a:bodyPr>
          <a:lstStyle/>
          <a:p>
            <a:r>
              <a:rPr lang="en-US" sz="2800" b="1" dirty="0">
                <a:solidFill>
                  <a:srgbClr val="C00000"/>
                </a:solidFill>
                <a:latin typeface="Arial Black" panose="020B0A04020102020204" pitchFamily="34" charset="0"/>
              </a:rPr>
              <a:t>What is </a:t>
            </a:r>
            <a:r>
              <a:rPr lang="en-US" sz="2800" b="1" i="1" dirty="0">
                <a:solidFill>
                  <a:srgbClr val="FFC000"/>
                </a:solidFill>
                <a:latin typeface="Arial Black" panose="020B0A04020102020204" pitchFamily="34" charset="0"/>
              </a:rPr>
              <a:t>this</a:t>
            </a:r>
            <a:r>
              <a:rPr lang="en-US" sz="2800" b="1" dirty="0">
                <a:solidFill>
                  <a:srgbClr val="C00000"/>
                </a:solidFill>
                <a:latin typeface="Arial Black" panose="020B0A04020102020204" pitchFamily="34" charset="0"/>
              </a:rPr>
              <a:t> pointer in C++?</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3886200" y="304482"/>
            <a:ext cx="4800600" cy="6553518"/>
          </a:xfrm>
        </p:spPr>
        <p:txBody>
          <a:bodyPr>
            <a:normAutofit fontScale="25000" lnSpcReduction="20000"/>
          </a:bodyPr>
          <a:lstStyle/>
          <a:p>
            <a:pPr marL="0" indent="0" fontAlgn="base">
              <a:buNone/>
            </a:pPr>
            <a:r>
              <a:rPr lang="en-US" sz="7200" b="1" dirty="0">
                <a:solidFill>
                  <a:srgbClr val="1C03D7"/>
                </a:solidFill>
              </a:rPr>
              <a:t>Example</a:t>
            </a:r>
            <a:endParaRPr lang="en-US" sz="7200" dirty="0">
              <a:solidFill>
                <a:srgbClr val="1C03D7"/>
              </a:solidFill>
            </a:endParaRPr>
          </a:p>
          <a:p>
            <a:pPr marL="0" indent="0" fontAlgn="base" latinLnBrk="1">
              <a:buNone/>
            </a:pPr>
            <a:r>
              <a:rPr lang="en-US" sz="7200" b="1" dirty="0">
                <a:solidFill>
                  <a:srgbClr val="1C03D7"/>
                </a:solidFill>
              </a:rPr>
              <a:t>#include&lt;</a:t>
            </a:r>
            <a:r>
              <a:rPr lang="en-US" sz="7200" b="1" dirty="0" err="1">
                <a:solidFill>
                  <a:srgbClr val="1C03D7"/>
                </a:solidFill>
              </a:rPr>
              <a:t>iostream.h</a:t>
            </a:r>
            <a:r>
              <a:rPr lang="en-US" sz="7200" b="1" dirty="0">
                <a:solidFill>
                  <a:srgbClr val="1C03D7"/>
                </a:solidFill>
              </a:rPr>
              <a:t>&gt;</a:t>
            </a:r>
          </a:p>
          <a:p>
            <a:pPr marL="0" indent="0" fontAlgn="base" latinLnBrk="1">
              <a:buNone/>
            </a:pPr>
            <a:r>
              <a:rPr lang="en-US" sz="7200" b="1" dirty="0">
                <a:solidFill>
                  <a:srgbClr val="1C03D7"/>
                </a:solidFill>
              </a:rPr>
              <a:t>#include&lt;</a:t>
            </a:r>
            <a:r>
              <a:rPr lang="en-US" sz="7200" b="1" dirty="0" err="1">
                <a:solidFill>
                  <a:srgbClr val="1C03D7"/>
                </a:solidFill>
              </a:rPr>
              <a:t>conio.h</a:t>
            </a:r>
            <a:r>
              <a:rPr lang="en-US" sz="7200" b="1" dirty="0">
                <a:solidFill>
                  <a:srgbClr val="1C03D7"/>
                </a:solidFill>
              </a:rPr>
              <a:t>&gt;</a:t>
            </a:r>
          </a:p>
          <a:p>
            <a:pPr marL="0" indent="0" fontAlgn="base" latinLnBrk="1">
              <a:buNone/>
            </a:pPr>
            <a:r>
              <a:rPr lang="en-US" sz="7200" b="1" dirty="0">
                <a:solidFill>
                  <a:srgbClr val="1C03D7"/>
                </a:solidFill>
              </a:rPr>
              <a:t>class A{</a:t>
            </a:r>
          </a:p>
          <a:p>
            <a:pPr marL="0" indent="0" fontAlgn="base" latinLnBrk="1">
              <a:buNone/>
            </a:pPr>
            <a:r>
              <a:rPr lang="en-US" sz="7200" b="1" dirty="0">
                <a:solidFill>
                  <a:srgbClr val="1C03D7"/>
                </a:solidFill>
              </a:rPr>
              <a:t> private:</a:t>
            </a:r>
          </a:p>
          <a:p>
            <a:pPr marL="0" indent="0" fontAlgn="base" latinLnBrk="1">
              <a:buNone/>
            </a:pPr>
            <a:r>
              <a:rPr lang="en-US" sz="7200" b="1" dirty="0">
                <a:solidFill>
                  <a:srgbClr val="1C03D7"/>
                </a:solidFill>
              </a:rPr>
              <a:t>  </a:t>
            </a:r>
            <a:r>
              <a:rPr lang="en-US" sz="7200" b="1" dirty="0" err="1">
                <a:solidFill>
                  <a:srgbClr val="1C03D7"/>
                </a:solidFill>
              </a:rPr>
              <a:t>int</a:t>
            </a:r>
            <a:r>
              <a:rPr lang="en-US" sz="7200" b="1" dirty="0">
                <a:solidFill>
                  <a:srgbClr val="1C03D7"/>
                </a:solidFill>
              </a:rPr>
              <a:t> value;</a:t>
            </a:r>
          </a:p>
          <a:p>
            <a:pPr marL="0" indent="0" fontAlgn="base" latinLnBrk="1">
              <a:buNone/>
            </a:pPr>
            <a:r>
              <a:rPr lang="en-US" sz="7200" b="1" dirty="0">
                <a:solidFill>
                  <a:srgbClr val="1C03D7"/>
                </a:solidFill>
              </a:rPr>
              <a:t> public:</a:t>
            </a:r>
          </a:p>
          <a:p>
            <a:pPr marL="0" indent="0" fontAlgn="base" latinLnBrk="1">
              <a:buNone/>
            </a:pPr>
            <a:r>
              <a:rPr lang="en-US" sz="7200" b="1" dirty="0">
                <a:solidFill>
                  <a:srgbClr val="1C03D7"/>
                </a:solidFill>
              </a:rPr>
              <a:t>  </a:t>
            </a:r>
            <a:r>
              <a:rPr lang="en-US" sz="7200" b="1" dirty="0" err="1">
                <a:solidFill>
                  <a:srgbClr val="1C03D7"/>
                </a:solidFill>
              </a:rPr>
              <a:t>int</a:t>
            </a:r>
            <a:r>
              <a:rPr lang="en-US" sz="7200" b="1" dirty="0">
                <a:solidFill>
                  <a:srgbClr val="1C03D7"/>
                </a:solidFill>
              </a:rPr>
              <a:t> </a:t>
            </a:r>
            <a:r>
              <a:rPr lang="en-US" sz="7200" b="1" dirty="0" err="1">
                <a:solidFill>
                  <a:srgbClr val="1C03D7"/>
                </a:solidFill>
              </a:rPr>
              <a:t>setvalue</a:t>
            </a:r>
            <a:r>
              <a:rPr lang="en-US" sz="7200" b="1" dirty="0">
                <a:solidFill>
                  <a:srgbClr val="1C03D7"/>
                </a:solidFill>
              </a:rPr>
              <a:t>(</a:t>
            </a:r>
            <a:r>
              <a:rPr lang="en-US" sz="7200" b="1" dirty="0" err="1">
                <a:solidFill>
                  <a:srgbClr val="1C03D7"/>
                </a:solidFill>
              </a:rPr>
              <a:t>int</a:t>
            </a:r>
            <a:r>
              <a:rPr lang="en-US" sz="7200" b="1" dirty="0">
                <a:solidFill>
                  <a:srgbClr val="1C03D7"/>
                </a:solidFill>
              </a:rPr>
              <a:t> x){</a:t>
            </a:r>
          </a:p>
          <a:p>
            <a:pPr marL="0" indent="0" fontAlgn="base" latinLnBrk="1">
              <a:buNone/>
            </a:pPr>
            <a:r>
              <a:rPr lang="en-US" sz="7200" b="1" dirty="0">
                <a:solidFill>
                  <a:srgbClr val="1C03D7"/>
                </a:solidFill>
              </a:rPr>
              <a:t>  </a:t>
            </a:r>
            <a:r>
              <a:rPr lang="en-US" sz="7200" b="1" dirty="0" err="1">
                <a:solidFill>
                  <a:srgbClr val="1C03D7"/>
                </a:solidFill>
              </a:rPr>
              <a:t>int</a:t>
            </a:r>
            <a:r>
              <a:rPr lang="en-US" sz="7200" b="1" dirty="0">
                <a:solidFill>
                  <a:srgbClr val="1C03D7"/>
                </a:solidFill>
              </a:rPr>
              <a:t> </a:t>
            </a:r>
            <a:r>
              <a:rPr lang="en-US" sz="7200" b="1" dirty="0" err="1">
                <a:solidFill>
                  <a:srgbClr val="1C03D7"/>
                </a:solidFill>
              </a:rPr>
              <a:t>setvalue</a:t>
            </a:r>
            <a:r>
              <a:rPr lang="en-US" sz="7200" b="1" dirty="0">
                <a:solidFill>
                  <a:srgbClr val="1C03D7"/>
                </a:solidFill>
              </a:rPr>
              <a:t>(</a:t>
            </a:r>
            <a:r>
              <a:rPr lang="en-US" sz="7200" b="1" dirty="0" err="1">
                <a:solidFill>
                  <a:srgbClr val="1C03D7"/>
                </a:solidFill>
              </a:rPr>
              <a:t>int</a:t>
            </a:r>
            <a:r>
              <a:rPr lang="en-US" sz="7200" b="1" dirty="0">
                <a:solidFill>
                  <a:srgbClr val="1C03D7"/>
                </a:solidFill>
              </a:rPr>
              <a:t> x);</a:t>
            </a:r>
          </a:p>
          <a:p>
            <a:pPr marL="0" indent="0" fontAlgn="base" latinLnBrk="1">
              <a:buNone/>
            </a:pPr>
            <a:r>
              <a:rPr lang="en-US" sz="7200" b="1" dirty="0">
                <a:solidFill>
                  <a:srgbClr val="1C03D7"/>
                </a:solidFill>
              </a:rPr>
              <a:t>  return (this-&gt;value=x);</a:t>
            </a:r>
          </a:p>
          <a:p>
            <a:pPr marL="0" indent="0" fontAlgn="base" latinLnBrk="1">
              <a:buNone/>
            </a:pPr>
            <a:r>
              <a:rPr lang="en-US" sz="7200" b="1" dirty="0">
                <a:solidFill>
                  <a:srgbClr val="1C03D7"/>
                </a:solidFill>
              </a:rPr>
              <a:t>  }</a:t>
            </a:r>
          </a:p>
          <a:p>
            <a:pPr marL="0" indent="0" fontAlgn="base" latinLnBrk="1">
              <a:buNone/>
            </a:pPr>
            <a:r>
              <a:rPr lang="en-US" sz="7200" b="1" dirty="0">
                <a:solidFill>
                  <a:srgbClr val="1C03D7"/>
                </a:solidFill>
              </a:rPr>
              <a:t>};</a:t>
            </a:r>
          </a:p>
          <a:p>
            <a:pPr marL="0" indent="0" fontAlgn="base" latinLnBrk="1">
              <a:buNone/>
            </a:pPr>
            <a:endParaRPr lang="en-US" sz="7200" b="1" dirty="0">
              <a:solidFill>
                <a:srgbClr val="1C03D7"/>
              </a:solidFill>
            </a:endParaRPr>
          </a:p>
          <a:p>
            <a:pPr marL="0" indent="0" fontAlgn="base" latinLnBrk="1">
              <a:buNone/>
            </a:pPr>
            <a:r>
              <a:rPr lang="en-US" sz="7200" b="1" dirty="0" err="1">
                <a:solidFill>
                  <a:srgbClr val="1C03D7"/>
                </a:solidFill>
              </a:rPr>
              <a:t>int</a:t>
            </a:r>
            <a:r>
              <a:rPr lang="en-US" sz="7200" b="1" dirty="0">
                <a:solidFill>
                  <a:srgbClr val="1C03D7"/>
                </a:solidFill>
              </a:rPr>
              <a:t> main()</a:t>
            </a:r>
          </a:p>
          <a:p>
            <a:pPr marL="0" indent="0" fontAlgn="base" latinLnBrk="1">
              <a:buNone/>
            </a:pPr>
            <a:r>
              <a:rPr lang="en-US" sz="7200" b="1" dirty="0">
                <a:solidFill>
                  <a:srgbClr val="1C03D7"/>
                </a:solidFill>
              </a:rPr>
              <a:t>{</a:t>
            </a:r>
          </a:p>
          <a:p>
            <a:pPr marL="0" indent="0" fontAlgn="base" latinLnBrk="1">
              <a:buNone/>
            </a:pPr>
            <a:r>
              <a:rPr lang="en-US" sz="7200" b="1" dirty="0">
                <a:solidFill>
                  <a:srgbClr val="1C03D7"/>
                </a:solidFill>
              </a:rPr>
              <a:t> A </a:t>
            </a:r>
            <a:r>
              <a:rPr lang="en-US" sz="7200" b="1" dirty="0" err="1">
                <a:solidFill>
                  <a:srgbClr val="1C03D7"/>
                </a:solidFill>
              </a:rPr>
              <a:t>a</a:t>
            </a:r>
            <a:r>
              <a:rPr lang="en-US" sz="7200" b="1" dirty="0">
                <a:solidFill>
                  <a:srgbClr val="1C03D7"/>
                </a:solidFill>
              </a:rPr>
              <a:t>;</a:t>
            </a:r>
          </a:p>
          <a:p>
            <a:pPr marL="0" indent="0" fontAlgn="base" latinLnBrk="1">
              <a:buNone/>
            </a:pPr>
            <a:r>
              <a:rPr lang="en-US" sz="7200" b="1" dirty="0">
                <a:solidFill>
                  <a:srgbClr val="1C03D7"/>
                </a:solidFill>
              </a:rPr>
              <a:t> </a:t>
            </a:r>
            <a:r>
              <a:rPr lang="en-US" sz="7200" b="1" dirty="0" err="1">
                <a:solidFill>
                  <a:srgbClr val="1C03D7"/>
                </a:solidFill>
              </a:rPr>
              <a:t>int</a:t>
            </a:r>
            <a:r>
              <a:rPr lang="en-US" sz="7200" b="1" dirty="0">
                <a:solidFill>
                  <a:srgbClr val="1C03D7"/>
                </a:solidFill>
              </a:rPr>
              <a:t> </a:t>
            </a:r>
            <a:r>
              <a:rPr lang="en-US" sz="7200" b="1" dirty="0" err="1">
                <a:solidFill>
                  <a:srgbClr val="1C03D7"/>
                </a:solidFill>
              </a:rPr>
              <a:t>m,n</a:t>
            </a:r>
            <a:r>
              <a:rPr lang="en-US" sz="7200" b="1" dirty="0">
                <a:solidFill>
                  <a:srgbClr val="1C03D7"/>
                </a:solidFill>
              </a:rPr>
              <a:t>;</a:t>
            </a:r>
          </a:p>
          <a:p>
            <a:pPr marL="0" indent="0" fontAlgn="base" latinLnBrk="1">
              <a:buNone/>
            </a:pPr>
            <a:r>
              <a:rPr lang="en-US" sz="7200" b="1" dirty="0" err="1">
                <a:solidFill>
                  <a:srgbClr val="1C03D7"/>
                </a:solidFill>
              </a:rPr>
              <a:t>clrscr</a:t>
            </a:r>
            <a:r>
              <a:rPr lang="en-US" sz="7200" b="1" dirty="0">
                <a:solidFill>
                  <a:srgbClr val="1C03D7"/>
                </a:solidFill>
              </a:rPr>
              <a:t>();</a:t>
            </a:r>
          </a:p>
          <a:p>
            <a:pPr marL="0" indent="0" fontAlgn="base" latinLnBrk="1">
              <a:buNone/>
            </a:pPr>
            <a:r>
              <a:rPr lang="en-US" sz="7200" b="1" dirty="0">
                <a:solidFill>
                  <a:srgbClr val="1C03D7"/>
                </a:solidFill>
              </a:rPr>
              <a:t>	m= </a:t>
            </a:r>
            <a:r>
              <a:rPr lang="en-US" sz="7200" b="1" dirty="0" err="1">
                <a:solidFill>
                  <a:srgbClr val="1C03D7"/>
                </a:solidFill>
              </a:rPr>
              <a:t>a.setvalue</a:t>
            </a:r>
            <a:r>
              <a:rPr lang="en-US" sz="7200" b="1" dirty="0">
                <a:solidFill>
                  <a:srgbClr val="1C03D7"/>
                </a:solidFill>
              </a:rPr>
              <a:t>(5);</a:t>
            </a:r>
          </a:p>
          <a:p>
            <a:pPr marL="0" indent="0" fontAlgn="base" latinLnBrk="1">
              <a:buNone/>
            </a:pPr>
            <a:r>
              <a:rPr lang="en-US" sz="7200" b="1" dirty="0">
                <a:solidFill>
                  <a:srgbClr val="1C03D7"/>
                </a:solidFill>
              </a:rPr>
              <a:t>	n=</a:t>
            </a:r>
            <a:r>
              <a:rPr lang="en-US" sz="7200" b="1" dirty="0" err="1">
                <a:solidFill>
                  <a:srgbClr val="1C03D7"/>
                </a:solidFill>
              </a:rPr>
              <a:t>a.setvalue</a:t>
            </a:r>
            <a:r>
              <a:rPr lang="en-US" sz="7200" b="1" dirty="0">
                <a:solidFill>
                  <a:srgbClr val="1C03D7"/>
                </a:solidFill>
              </a:rPr>
              <a:t>(10);</a:t>
            </a:r>
          </a:p>
          <a:p>
            <a:pPr marL="0" indent="0" fontAlgn="base" latinLnBrk="1">
              <a:buNone/>
            </a:pPr>
            <a:r>
              <a:rPr lang="en-US" sz="7200" b="1" dirty="0">
                <a:solidFill>
                  <a:srgbClr val="1C03D7"/>
                </a:solidFill>
              </a:rPr>
              <a:t>	</a:t>
            </a:r>
            <a:r>
              <a:rPr lang="en-US" sz="7200" b="1" dirty="0" err="1">
                <a:solidFill>
                  <a:srgbClr val="1C03D7"/>
                </a:solidFill>
              </a:rPr>
              <a:t>cout</a:t>
            </a:r>
            <a:r>
              <a:rPr lang="en-US" sz="7200" b="1" dirty="0">
                <a:solidFill>
                  <a:srgbClr val="1C03D7"/>
                </a:solidFill>
              </a:rPr>
              <a:t>&lt;&lt;</a:t>
            </a:r>
            <a:r>
              <a:rPr lang="en-US" sz="7200" b="1" dirty="0" err="1">
                <a:solidFill>
                  <a:srgbClr val="1C03D7"/>
                </a:solidFill>
              </a:rPr>
              <a:t>endl</a:t>
            </a:r>
            <a:r>
              <a:rPr lang="en-US" sz="7200" b="1" dirty="0">
                <a:solidFill>
                  <a:srgbClr val="1C03D7"/>
                </a:solidFill>
              </a:rPr>
              <a:t>&lt;&lt;"m="&lt;&lt;m&lt;&lt;</a:t>
            </a:r>
            <a:r>
              <a:rPr lang="en-US" sz="7200" b="1" dirty="0" err="1">
                <a:solidFill>
                  <a:srgbClr val="1C03D7"/>
                </a:solidFill>
              </a:rPr>
              <a:t>endl</a:t>
            </a:r>
            <a:r>
              <a:rPr lang="en-US" sz="7200" b="1" dirty="0">
                <a:solidFill>
                  <a:srgbClr val="1C03D7"/>
                </a:solidFill>
              </a:rPr>
              <a:t>&lt;&lt;"n="&lt;&lt;n;</a:t>
            </a:r>
          </a:p>
          <a:p>
            <a:pPr marL="0" indent="0" fontAlgn="base" latinLnBrk="1">
              <a:buNone/>
            </a:pPr>
            <a:r>
              <a:rPr lang="en-US" sz="7200" b="1" dirty="0">
                <a:solidFill>
                  <a:srgbClr val="1C03D7"/>
                </a:solidFill>
              </a:rPr>
              <a:t> return 0;</a:t>
            </a:r>
          </a:p>
          <a:p>
            <a:pPr marL="0" indent="0" fontAlgn="base" latinLnBrk="1">
              <a:buNone/>
            </a:pPr>
            <a:r>
              <a:rPr lang="en-US" sz="7200" b="1" dirty="0">
                <a:solidFill>
                  <a:srgbClr val="1C03D7"/>
                </a:solidFill>
              </a:rPr>
              <a:t>}</a:t>
            </a:r>
          </a:p>
          <a:p>
            <a:endParaRPr lang="en-US" dirty="0"/>
          </a:p>
        </p:txBody>
      </p:sp>
      <p:sp>
        <p:nvSpPr>
          <p:cNvPr id="4" name="Rectangle 3"/>
          <p:cNvSpPr/>
          <p:nvPr/>
        </p:nvSpPr>
        <p:spPr>
          <a:xfrm>
            <a:off x="167640" y="654684"/>
            <a:ext cx="3566160" cy="3416320"/>
          </a:xfrm>
          <a:prstGeom prst="rect">
            <a:avLst/>
          </a:prstGeom>
        </p:spPr>
        <p:txBody>
          <a:bodyPr wrap="square">
            <a:spAutoFit/>
          </a:bodyPr>
          <a:lstStyle/>
          <a:p>
            <a:pPr algn="just" fontAlgn="base"/>
            <a:r>
              <a:rPr lang="en-US" sz="2400" dirty="0">
                <a:solidFill>
                  <a:srgbClr val="00B050"/>
                </a:solidFill>
              </a:rPr>
              <a:t>The member functions of every object have a pointer named this, which points to the object itself. The value of this is set to the address of the object for which it is called. It can be used to access the data in the object it points to.</a:t>
            </a:r>
          </a:p>
        </p:txBody>
      </p:sp>
    </p:spTree>
    <p:extLst>
      <p:ext uri="{BB962C8B-B14F-4D97-AF65-F5344CB8AC3E}">
        <p14:creationId xmlns:p14="http://schemas.microsoft.com/office/powerpoint/2010/main" val="32783257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r>
              <a:rPr lang="en-US" sz="3600" b="1" dirty="0">
                <a:solidFill>
                  <a:srgbClr val="0000CC"/>
                </a:solidFill>
                <a:latin typeface="Arial Black" panose="020B0A04020102020204" pitchFamily="34" charset="0"/>
              </a:rPr>
              <a:t>SLO-1 &amp; SLO-2 :</a:t>
            </a:r>
            <a:br>
              <a:rPr lang="en-US" sz="3600" b="1" dirty="0">
                <a:solidFill>
                  <a:srgbClr val="0033CC"/>
                </a:solidFill>
                <a:latin typeface="Arial Black" panose="020B0A04020102020204" pitchFamily="34" charset="0"/>
              </a:rPr>
            </a:br>
            <a:r>
              <a:rPr lang="en-US" sz="3200" b="1" dirty="0">
                <a:solidFill>
                  <a:srgbClr val="C00000"/>
                </a:solidFill>
                <a:latin typeface="Arial Black" panose="020B0A04020102020204" pitchFamily="34" charset="0"/>
              </a:rPr>
              <a:t>UML STATE CHART </a:t>
            </a:r>
            <a:r>
              <a:rPr lang="en-US" sz="3200" dirty="0">
                <a:solidFill>
                  <a:srgbClr val="C00000"/>
                </a:solidFill>
                <a:latin typeface="Arial Black" panose="020B0A04020102020204" pitchFamily="34" charset="0"/>
              </a:rPr>
              <a:t>DIAGRAM, </a:t>
            </a:r>
            <a:br>
              <a:rPr lang="en-US" sz="3200" dirty="0">
                <a:solidFill>
                  <a:srgbClr val="C00000"/>
                </a:solidFill>
                <a:latin typeface="Arial Black" panose="020B0A04020102020204" pitchFamily="34" charset="0"/>
              </a:rPr>
            </a:br>
            <a:r>
              <a:rPr lang="en-US" sz="3200" b="1" dirty="0">
                <a:solidFill>
                  <a:srgbClr val="0000CC"/>
                </a:solidFill>
                <a:latin typeface="Arial Black" panose="020B0A04020102020204" pitchFamily="34" charset="0"/>
              </a:rPr>
              <a:t>SLO-1 :</a:t>
            </a:r>
            <a:br>
              <a:rPr lang="en-US" sz="3200" dirty="0">
                <a:solidFill>
                  <a:srgbClr val="C00000"/>
                </a:solidFill>
                <a:latin typeface="Arial Black" panose="020B0A04020102020204" pitchFamily="34" charset="0"/>
              </a:rPr>
            </a:br>
            <a:r>
              <a:rPr lang="en-US" sz="3200" dirty="0">
                <a:solidFill>
                  <a:srgbClr val="C00000"/>
                </a:solidFill>
                <a:latin typeface="Arial Black" panose="020B0A04020102020204" pitchFamily="34" charset="0"/>
              </a:rPr>
              <a:t>EXAMPLE STATE CHART DIAGRAM</a:t>
            </a:r>
            <a:endParaRPr lang="en-US" sz="3200" dirty="0">
              <a:solidFill>
                <a:srgbClr val="C000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40895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
            <a:ext cx="8229600" cy="563562"/>
          </a:xfrm>
        </p:spPr>
        <p:txBody>
          <a:bodyPr>
            <a:normAutofit/>
          </a:bodyPr>
          <a:lstStyle/>
          <a:p>
            <a:r>
              <a:rPr lang="en-US" sz="2800" b="1" dirty="0">
                <a:solidFill>
                  <a:srgbClr val="C00000"/>
                </a:solidFill>
                <a:latin typeface="Arial Black" panose="020B0A04020102020204" pitchFamily="34" charset="0"/>
              </a:rPr>
              <a:t>Multiple Inheritance </a:t>
            </a:r>
          </a:p>
        </p:txBody>
      </p:sp>
      <p:sp>
        <p:nvSpPr>
          <p:cNvPr id="3" name="Content Placeholder 2"/>
          <p:cNvSpPr>
            <a:spLocks noGrp="1"/>
          </p:cNvSpPr>
          <p:nvPr>
            <p:ph idx="1"/>
          </p:nvPr>
        </p:nvSpPr>
        <p:spPr>
          <a:xfrm>
            <a:off x="438987" y="296088"/>
            <a:ext cx="3474720" cy="6561912"/>
          </a:xfrm>
        </p:spPr>
        <p:txBody>
          <a:bodyPr>
            <a:noAutofit/>
          </a:bodyPr>
          <a:lstStyle/>
          <a:p>
            <a:pPr marL="0" indent="0" algn="just">
              <a:buNone/>
            </a:pPr>
            <a:r>
              <a:rPr lang="en-US" sz="1500" dirty="0">
                <a:solidFill>
                  <a:srgbClr val="0000FF"/>
                </a:solidFill>
              </a:rPr>
              <a:t>#include&lt;</a:t>
            </a:r>
            <a:r>
              <a:rPr lang="en-US" sz="1500" dirty="0" err="1">
                <a:solidFill>
                  <a:srgbClr val="0000FF"/>
                </a:solidFill>
              </a:rPr>
              <a:t>iostream.h</a:t>
            </a:r>
            <a:r>
              <a:rPr lang="en-US" sz="1500" dirty="0">
                <a:solidFill>
                  <a:srgbClr val="0000FF"/>
                </a:solidFill>
              </a:rPr>
              <a:t>&gt;</a:t>
            </a:r>
          </a:p>
          <a:p>
            <a:pPr marL="0" indent="0" algn="just">
              <a:buNone/>
            </a:pPr>
            <a:r>
              <a:rPr lang="en-US" sz="1500" dirty="0">
                <a:solidFill>
                  <a:srgbClr val="0000FF"/>
                </a:solidFill>
              </a:rPr>
              <a:t>#include&lt;</a:t>
            </a:r>
            <a:r>
              <a:rPr lang="en-US" sz="1500" dirty="0" err="1">
                <a:solidFill>
                  <a:srgbClr val="0000FF"/>
                </a:solidFill>
              </a:rPr>
              <a:t>conio.h</a:t>
            </a:r>
            <a:r>
              <a:rPr lang="en-US" sz="1500" dirty="0">
                <a:solidFill>
                  <a:srgbClr val="0000FF"/>
                </a:solidFill>
              </a:rPr>
              <a:t>&gt; </a:t>
            </a:r>
          </a:p>
          <a:p>
            <a:pPr marL="0" indent="0" algn="just">
              <a:buNone/>
            </a:pPr>
            <a:r>
              <a:rPr lang="en-US" sz="1500" dirty="0">
                <a:solidFill>
                  <a:srgbClr val="0000FF"/>
                </a:solidFill>
              </a:rPr>
              <a:t>//using namespace </a:t>
            </a:r>
            <a:r>
              <a:rPr lang="en-US" sz="1500" dirty="0" err="1">
                <a:solidFill>
                  <a:srgbClr val="0000FF"/>
                </a:solidFill>
              </a:rPr>
              <a:t>std</a:t>
            </a:r>
            <a:r>
              <a:rPr lang="en-US" sz="1500" dirty="0">
                <a:solidFill>
                  <a:srgbClr val="0000FF"/>
                </a:solidFill>
              </a:rPr>
              <a:t>;</a:t>
            </a:r>
          </a:p>
          <a:p>
            <a:pPr marL="0" indent="0" algn="just">
              <a:buNone/>
            </a:pPr>
            <a:r>
              <a:rPr lang="en-US" sz="1500" b="1" dirty="0">
                <a:solidFill>
                  <a:schemeClr val="accent6"/>
                </a:solidFill>
              </a:rPr>
              <a:t>class A</a:t>
            </a:r>
          </a:p>
          <a:p>
            <a:pPr marL="0" indent="0" algn="just">
              <a:buNone/>
            </a:pPr>
            <a:r>
              <a:rPr lang="en-US" sz="1500" dirty="0">
                <a:solidFill>
                  <a:srgbClr val="0000FF"/>
                </a:solidFill>
              </a:rPr>
              <a:t>{</a:t>
            </a:r>
          </a:p>
          <a:p>
            <a:pPr marL="0" indent="0" algn="just">
              <a:buNone/>
            </a:pPr>
            <a:r>
              <a:rPr lang="en-US" sz="1500" dirty="0">
                <a:solidFill>
                  <a:srgbClr val="0000FF"/>
                </a:solidFill>
              </a:rPr>
              <a:t>public:</a:t>
            </a:r>
          </a:p>
          <a:p>
            <a:pPr marL="0" indent="0" algn="just">
              <a:buNone/>
            </a:pPr>
            <a:r>
              <a:rPr lang="en-US" sz="1500" dirty="0" err="1">
                <a:solidFill>
                  <a:srgbClr val="0000FF"/>
                </a:solidFill>
              </a:rPr>
              <a:t>int</a:t>
            </a:r>
            <a:r>
              <a:rPr lang="en-US" sz="1500" dirty="0">
                <a:solidFill>
                  <a:srgbClr val="0000FF"/>
                </a:solidFill>
              </a:rPr>
              <a:t> </a:t>
            </a:r>
            <a:r>
              <a:rPr lang="en-US" sz="1500" dirty="0" err="1">
                <a:solidFill>
                  <a:srgbClr val="0000FF"/>
                </a:solidFill>
              </a:rPr>
              <a:t>A_value</a:t>
            </a:r>
            <a:r>
              <a:rPr lang="en-US" sz="1500" dirty="0">
                <a:solidFill>
                  <a:srgbClr val="0000FF"/>
                </a:solidFill>
              </a:rPr>
              <a:t>;</a:t>
            </a:r>
          </a:p>
          <a:p>
            <a:pPr marL="0" indent="0" algn="just">
              <a:buNone/>
            </a:pPr>
            <a:r>
              <a:rPr lang="en-US" sz="1500" dirty="0">
                <a:solidFill>
                  <a:srgbClr val="0000FF"/>
                </a:solidFill>
              </a:rPr>
              <a:t>void </a:t>
            </a:r>
            <a:r>
              <a:rPr lang="en-US" sz="1500" dirty="0" err="1">
                <a:solidFill>
                  <a:srgbClr val="0000FF"/>
                </a:solidFill>
              </a:rPr>
              <a:t>A_input</a:t>
            </a:r>
            <a:r>
              <a:rPr lang="en-US" sz="1500" dirty="0">
                <a:solidFill>
                  <a:srgbClr val="0000FF"/>
                </a:solidFill>
              </a:rPr>
              <a:t>()</a:t>
            </a:r>
          </a:p>
          <a:p>
            <a:pPr marL="0" indent="0" algn="just">
              <a:buNone/>
            </a:pPr>
            <a:r>
              <a:rPr lang="en-US" sz="1500" dirty="0">
                <a:solidFill>
                  <a:srgbClr val="0000FF"/>
                </a:solidFill>
              </a:rPr>
              <a:t>{</a:t>
            </a:r>
          </a:p>
          <a:p>
            <a:pPr marL="0" indent="0" algn="just">
              <a:buNone/>
            </a:pPr>
            <a:r>
              <a:rPr lang="en-US" sz="1500" dirty="0" err="1">
                <a:solidFill>
                  <a:srgbClr val="0000FF"/>
                </a:solidFill>
              </a:rPr>
              <a:t>cout</a:t>
            </a:r>
            <a:r>
              <a:rPr lang="en-US" sz="1500" dirty="0">
                <a:solidFill>
                  <a:srgbClr val="0000FF"/>
                </a:solidFill>
              </a:rPr>
              <a:t>&lt;&lt;"Enter the integer value of class A: ";</a:t>
            </a:r>
          </a:p>
          <a:p>
            <a:pPr marL="0" indent="0" algn="just">
              <a:buNone/>
            </a:pPr>
            <a:r>
              <a:rPr lang="en-US" sz="1500" dirty="0" err="1">
                <a:solidFill>
                  <a:srgbClr val="0000FF"/>
                </a:solidFill>
              </a:rPr>
              <a:t>cin</a:t>
            </a:r>
            <a:r>
              <a:rPr lang="en-US" sz="1500" dirty="0">
                <a:solidFill>
                  <a:srgbClr val="0000FF"/>
                </a:solidFill>
              </a:rPr>
              <a:t>&gt;&gt;</a:t>
            </a:r>
            <a:r>
              <a:rPr lang="en-US" sz="1500" dirty="0" err="1">
                <a:solidFill>
                  <a:srgbClr val="0000FF"/>
                </a:solidFill>
              </a:rPr>
              <a:t>A_value</a:t>
            </a:r>
            <a:r>
              <a:rPr lang="en-US" sz="1500" dirty="0">
                <a:solidFill>
                  <a:srgbClr val="0000FF"/>
                </a:solidFill>
              </a:rPr>
              <a:t>;</a:t>
            </a:r>
          </a:p>
          <a:p>
            <a:pPr marL="0" indent="0" algn="just">
              <a:buNone/>
            </a:pPr>
            <a:r>
              <a:rPr lang="en-US" sz="1500" dirty="0">
                <a:solidFill>
                  <a:srgbClr val="0000FF"/>
                </a:solidFill>
              </a:rPr>
              <a:t>}</a:t>
            </a:r>
          </a:p>
          <a:p>
            <a:pPr marL="0" indent="0" algn="just">
              <a:buNone/>
            </a:pPr>
            <a:r>
              <a:rPr lang="en-US" sz="1500" dirty="0">
                <a:solidFill>
                  <a:srgbClr val="0000FF"/>
                </a:solidFill>
              </a:rPr>
              <a:t>};</a:t>
            </a:r>
          </a:p>
          <a:p>
            <a:pPr marL="0" indent="0" algn="just">
              <a:buNone/>
            </a:pPr>
            <a:r>
              <a:rPr lang="en-US" sz="1500" b="1" dirty="0">
                <a:solidFill>
                  <a:schemeClr val="accent6"/>
                </a:solidFill>
              </a:rPr>
              <a:t>class B</a:t>
            </a:r>
          </a:p>
          <a:p>
            <a:pPr marL="0" indent="0" algn="just">
              <a:buNone/>
            </a:pPr>
            <a:r>
              <a:rPr lang="en-US" sz="1500" dirty="0">
                <a:solidFill>
                  <a:srgbClr val="0000FF"/>
                </a:solidFill>
              </a:rPr>
              <a:t>{</a:t>
            </a:r>
          </a:p>
          <a:p>
            <a:pPr marL="0" indent="0" algn="just">
              <a:buNone/>
            </a:pPr>
            <a:r>
              <a:rPr lang="en-US" sz="1500" dirty="0">
                <a:solidFill>
                  <a:srgbClr val="0000FF"/>
                </a:solidFill>
              </a:rPr>
              <a:t>public:</a:t>
            </a:r>
          </a:p>
          <a:p>
            <a:pPr marL="0" indent="0" algn="just">
              <a:buNone/>
            </a:pPr>
            <a:r>
              <a:rPr lang="en-US" sz="1500" dirty="0" err="1">
                <a:solidFill>
                  <a:srgbClr val="0000FF"/>
                </a:solidFill>
              </a:rPr>
              <a:t>int</a:t>
            </a:r>
            <a:r>
              <a:rPr lang="en-US" sz="1500" dirty="0">
                <a:solidFill>
                  <a:srgbClr val="0000FF"/>
                </a:solidFill>
              </a:rPr>
              <a:t> </a:t>
            </a:r>
            <a:r>
              <a:rPr lang="en-US" sz="1500" dirty="0" err="1">
                <a:solidFill>
                  <a:srgbClr val="0000FF"/>
                </a:solidFill>
              </a:rPr>
              <a:t>B_value</a:t>
            </a:r>
            <a:r>
              <a:rPr lang="en-US" sz="1500" dirty="0">
                <a:solidFill>
                  <a:srgbClr val="0000FF"/>
                </a:solidFill>
              </a:rPr>
              <a:t>;</a:t>
            </a:r>
          </a:p>
          <a:p>
            <a:pPr marL="0" indent="0" algn="just">
              <a:buNone/>
            </a:pPr>
            <a:r>
              <a:rPr lang="en-US" sz="1500" dirty="0">
                <a:solidFill>
                  <a:srgbClr val="0000FF"/>
                </a:solidFill>
              </a:rPr>
              <a:t>void </a:t>
            </a:r>
            <a:r>
              <a:rPr lang="en-US" sz="1500" dirty="0" err="1">
                <a:solidFill>
                  <a:srgbClr val="0000FF"/>
                </a:solidFill>
              </a:rPr>
              <a:t>B_input</a:t>
            </a:r>
            <a:r>
              <a:rPr lang="en-US" sz="1500" dirty="0">
                <a:solidFill>
                  <a:srgbClr val="0000FF"/>
                </a:solidFill>
              </a:rPr>
              <a:t>()</a:t>
            </a:r>
          </a:p>
          <a:p>
            <a:pPr marL="0" indent="0" algn="just">
              <a:buNone/>
            </a:pPr>
            <a:r>
              <a:rPr lang="en-US" sz="1500" dirty="0">
                <a:solidFill>
                  <a:srgbClr val="0000FF"/>
                </a:solidFill>
              </a:rPr>
              <a:t>{</a:t>
            </a:r>
          </a:p>
          <a:p>
            <a:pPr marL="0" indent="0" algn="just">
              <a:buNone/>
            </a:pPr>
            <a:r>
              <a:rPr lang="en-US" sz="1500" dirty="0" err="1">
                <a:solidFill>
                  <a:srgbClr val="0000FF"/>
                </a:solidFill>
              </a:rPr>
              <a:t>cout</a:t>
            </a:r>
            <a:r>
              <a:rPr lang="en-US" sz="1500" dirty="0">
                <a:solidFill>
                  <a:srgbClr val="0000FF"/>
                </a:solidFill>
              </a:rPr>
              <a:t>&lt;&lt;"Enter the integer value of class B: ";</a:t>
            </a:r>
          </a:p>
          <a:p>
            <a:pPr marL="0" indent="0" algn="just">
              <a:buNone/>
            </a:pPr>
            <a:r>
              <a:rPr lang="en-US" sz="1500" dirty="0" err="1">
                <a:solidFill>
                  <a:srgbClr val="0000FF"/>
                </a:solidFill>
              </a:rPr>
              <a:t>cin</a:t>
            </a:r>
            <a:r>
              <a:rPr lang="en-US" sz="1500" dirty="0">
                <a:solidFill>
                  <a:srgbClr val="0000FF"/>
                </a:solidFill>
              </a:rPr>
              <a:t>&gt;&gt;</a:t>
            </a:r>
            <a:r>
              <a:rPr lang="en-US" sz="1500" dirty="0" err="1">
                <a:solidFill>
                  <a:srgbClr val="0000FF"/>
                </a:solidFill>
              </a:rPr>
              <a:t>B_value</a:t>
            </a:r>
            <a:r>
              <a:rPr lang="en-US" sz="1500" dirty="0">
                <a:solidFill>
                  <a:srgbClr val="0000FF"/>
                </a:solidFill>
              </a:rPr>
              <a:t>;</a:t>
            </a:r>
          </a:p>
          <a:p>
            <a:pPr marL="0" indent="0" algn="just">
              <a:buNone/>
            </a:pPr>
            <a:r>
              <a:rPr lang="en-US" sz="1500" dirty="0">
                <a:solidFill>
                  <a:srgbClr val="0000FF"/>
                </a:solidFill>
              </a:rPr>
              <a:t>} };</a:t>
            </a:r>
            <a:endParaRPr lang="en-US" sz="1500" dirty="0">
              <a:solidFill>
                <a:srgbClr val="1C03D7"/>
              </a:solidFill>
            </a:endParaRPr>
          </a:p>
          <a:p>
            <a:pPr marL="0" indent="0" algn="just">
              <a:buNone/>
            </a:pPr>
            <a:br>
              <a:rPr lang="en-US" sz="1400" dirty="0">
                <a:solidFill>
                  <a:srgbClr val="1C03D7"/>
                </a:solidFill>
              </a:rPr>
            </a:br>
            <a:endParaRPr lang="en-US" sz="1400" dirty="0">
              <a:solidFill>
                <a:srgbClr val="1C03D7"/>
              </a:solidFill>
            </a:endParaRPr>
          </a:p>
        </p:txBody>
      </p:sp>
      <p:sp>
        <p:nvSpPr>
          <p:cNvPr id="4" name="Rectangle 3"/>
          <p:cNvSpPr/>
          <p:nvPr/>
        </p:nvSpPr>
        <p:spPr>
          <a:xfrm>
            <a:off x="4206240" y="486747"/>
            <a:ext cx="4572000" cy="6463308"/>
          </a:xfrm>
          <a:prstGeom prst="rect">
            <a:avLst/>
          </a:prstGeom>
        </p:spPr>
        <p:txBody>
          <a:bodyPr>
            <a:spAutoFit/>
          </a:bodyPr>
          <a:lstStyle/>
          <a:p>
            <a:pPr algn="just"/>
            <a:r>
              <a:rPr lang="en-US" b="1" dirty="0">
                <a:solidFill>
                  <a:schemeClr val="accent6"/>
                </a:solidFill>
              </a:rPr>
              <a:t>class C : public A, public B </a:t>
            </a:r>
            <a:r>
              <a:rPr lang="en-US" dirty="0">
                <a:solidFill>
                  <a:srgbClr val="0000FF"/>
                </a:solidFill>
              </a:rPr>
              <a:t>//C is a derived class from classes A and B</a:t>
            </a:r>
          </a:p>
          <a:p>
            <a:pPr algn="just"/>
            <a:r>
              <a:rPr lang="en-US" dirty="0">
                <a:solidFill>
                  <a:srgbClr val="0000FF"/>
                </a:solidFill>
              </a:rPr>
              <a:t>{</a:t>
            </a:r>
          </a:p>
          <a:p>
            <a:pPr algn="just"/>
            <a:r>
              <a:rPr lang="en-US" dirty="0">
                <a:solidFill>
                  <a:srgbClr val="0000FF"/>
                </a:solidFill>
              </a:rPr>
              <a:t>public:</a:t>
            </a:r>
          </a:p>
          <a:p>
            <a:pPr algn="just"/>
            <a:r>
              <a:rPr lang="en-US" dirty="0">
                <a:solidFill>
                  <a:srgbClr val="0000FF"/>
                </a:solidFill>
              </a:rPr>
              <a:t>void difference()</a:t>
            </a:r>
          </a:p>
          <a:p>
            <a:pPr algn="just"/>
            <a:r>
              <a:rPr lang="en-US" dirty="0">
                <a:solidFill>
                  <a:srgbClr val="0000FF"/>
                </a:solidFill>
              </a:rPr>
              <a:t>{</a:t>
            </a:r>
          </a:p>
          <a:p>
            <a:pPr algn="just"/>
            <a:r>
              <a:rPr lang="en-US" dirty="0" err="1">
                <a:solidFill>
                  <a:srgbClr val="0000FF"/>
                </a:solidFill>
              </a:rPr>
              <a:t>cout</a:t>
            </a:r>
            <a:r>
              <a:rPr lang="en-US" dirty="0">
                <a:solidFill>
                  <a:srgbClr val="0000FF"/>
                </a:solidFill>
              </a:rPr>
              <a:t>&lt;&lt;"The difference between the two values is: " &lt;&lt; </a:t>
            </a:r>
            <a:r>
              <a:rPr lang="en-US" dirty="0" err="1">
                <a:solidFill>
                  <a:srgbClr val="0000FF"/>
                </a:solidFill>
              </a:rPr>
              <a:t>A_value</a:t>
            </a:r>
            <a:r>
              <a:rPr lang="en-US" dirty="0">
                <a:solidFill>
                  <a:srgbClr val="0000FF"/>
                </a:solidFill>
              </a:rPr>
              <a:t> - </a:t>
            </a:r>
            <a:r>
              <a:rPr lang="en-US" dirty="0" err="1">
                <a:solidFill>
                  <a:srgbClr val="0000FF"/>
                </a:solidFill>
              </a:rPr>
              <a:t>B_value</a:t>
            </a:r>
            <a:r>
              <a:rPr lang="en-US" dirty="0">
                <a:solidFill>
                  <a:srgbClr val="0000FF"/>
                </a:solidFill>
              </a:rPr>
              <a:t>&lt;&lt;</a:t>
            </a:r>
            <a:r>
              <a:rPr lang="en-US" dirty="0" err="1">
                <a:solidFill>
                  <a:srgbClr val="0000FF"/>
                </a:solidFill>
              </a:rPr>
              <a:t>endl</a:t>
            </a:r>
            <a:r>
              <a:rPr lang="en-US" dirty="0">
                <a:solidFill>
                  <a:srgbClr val="0000FF"/>
                </a:solidFill>
              </a:rPr>
              <a:t>;</a:t>
            </a:r>
          </a:p>
          <a:p>
            <a:pPr algn="just"/>
            <a:r>
              <a:rPr lang="en-US" dirty="0">
                <a:solidFill>
                  <a:srgbClr val="0000FF"/>
                </a:solidFill>
              </a:rPr>
              <a:t>}</a:t>
            </a:r>
          </a:p>
          <a:p>
            <a:pPr algn="just"/>
            <a:r>
              <a:rPr lang="en-US" dirty="0">
                <a:solidFill>
                  <a:srgbClr val="0000FF"/>
                </a:solidFill>
              </a:rPr>
              <a:t>};</a:t>
            </a:r>
          </a:p>
          <a:p>
            <a:pPr algn="just"/>
            <a:endParaRPr lang="en-US" dirty="0">
              <a:solidFill>
                <a:srgbClr val="0000FF"/>
              </a:solidFill>
            </a:endParaRPr>
          </a:p>
          <a:p>
            <a:pPr algn="just"/>
            <a:r>
              <a:rPr lang="en-US" b="1" dirty="0" err="1">
                <a:solidFill>
                  <a:srgbClr val="01A729"/>
                </a:solidFill>
              </a:rPr>
              <a:t>int</a:t>
            </a:r>
            <a:r>
              <a:rPr lang="en-US" b="1" dirty="0">
                <a:solidFill>
                  <a:srgbClr val="01A729"/>
                </a:solidFill>
              </a:rPr>
              <a:t> main()</a:t>
            </a:r>
          </a:p>
          <a:p>
            <a:pPr algn="just"/>
            <a:r>
              <a:rPr lang="en-US" dirty="0">
                <a:solidFill>
                  <a:srgbClr val="0000FF"/>
                </a:solidFill>
              </a:rPr>
              <a:t>{</a:t>
            </a:r>
          </a:p>
          <a:p>
            <a:pPr algn="just"/>
            <a:r>
              <a:rPr lang="en-US" dirty="0" err="1">
                <a:solidFill>
                  <a:srgbClr val="0000FF"/>
                </a:solidFill>
              </a:rPr>
              <a:t>clrscr</a:t>
            </a:r>
            <a:r>
              <a:rPr lang="en-US" dirty="0">
                <a:solidFill>
                  <a:srgbClr val="0000FF"/>
                </a:solidFill>
              </a:rPr>
              <a:t>();</a:t>
            </a:r>
          </a:p>
          <a:p>
            <a:pPr algn="just"/>
            <a:r>
              <a:rPr lang="en-US" dirty="0" err="1">
                <a:solidFill>
                  <a:srgbClr val="0000FF"/>
                </a:solidFill>
              </a:rPr>
              <a:t>cout</a:t>
            </a:r>
            <a:r>
              <a:rPr lang="en-US" dirty="0">
                <a:solidFill>
                  <a:srgbClr val="0000FF"/>
                </a:solidFill>
              </a:rPr>
              <a:t>&lt;&lt;"Welcome to SRMIST"&lt;&lt;</a:t>
            </a:r>
            <a:r>
              <a:rPr lang="en-US" dirty="0" err="1">
                <a:solidFill>
                  <a:srgbClr val="0000FF"/>
                </a:solidFill>
              </a:rPr>
              <a:t>endl</a:t>
            </a:r>
            <a:r>
              <a:rPr lang="en-US" dirty="0">
                <a:solidFill>
                  <a:srgbClr val="0000FF"/>
                </a:solidFill>
              </a:rPr>
              <a:t>&lt;&lt;</a:t>
            </a:r>
            <a:r>
              <a:rPr lang="en-US" dirty="0" err="1">
                <a:solidFill>
                  <a:srgbClr val="0000FF"/>
                </a:solidFill>
              </a:rPr>
              <a:t>endl</a:t>
            </a:r>
            <a:r>
              <a:rPr lang="en-US" dirty="0">
                <a:solidFill>
                  <a:srgbClr val="0000FF"/>
                </a:solidFill>
              </a:rPr>
              <a:t>;</a:t>
            </a:r>
          </a:p>
          <a:p>
            <a:pPr algn="just"/>
            <a:endParaRPr lang="en-US" dirty="0">
              <a:solidFill>
                <a:srgbClr val="0000FF"/>
              </a:solidFill>
            </a:endParaRPr>
          </a:p>
          <a:p>
            <a:pPr algn="just"/>
            <a:r>
              <a:rPr lang="en-US" dirty="0">
                <a:solidFill>
                  <a:srgbClr val="0000FF"/>
                </a:solidFill>
              </a:rPr>
              <a:t>C </a:t>
            </a:r>
            <a:r>
              <a:rPr lang="en-US" dirty="0" err="1">
                <a:solidFill>
                  <a:srgbClr val="0000FF"/>
                </a:solidFill>
              </a:rPr>
              <a:t>c</a:t>
            </a:r>
            <a:r>
              <a:rPr lang="en-US" dirty="0">
                <a:solidFill>
                  <a:srgbClr val="0000FF"/>
                </a:solidFill>
              </a:rPr>
              <a:t>; // c is an Object of derived class C</a:t>
            </a:r>
          </a:p>
          <a:p>
            <a:pPr algn="just"/>
            <a:r>
              <a:rPr lang="en-US" dirty="0" err="1">
                <a:solidFill>
                  <a:srgbClr val="0000FF"/>
                </a:solidFill>
              </a:rPr>
              <a:t>c.A_input</a:t>
            </a:r>
            <a:r>
              <a:rPr lang="en-US" dirty="0">
                <a:solidFill>
                  <a:srgbClr val="0000FF"/>
                </a:solidFill>
              </a:rPr>
              <a:t>();</a:t>
            </a:r>
          </a:p>
          <a:p>
            <a:pPr algn="just"/>
            <a:r>
              <a:rPr lang="en-US" dirty="0" err="1">
                <a:solidFill>
                  <a:srgbClr val="0000FF"/>
                </a:solidFill>
              </a:rPr>
              <a:t>c.B_input</a:t>
            </a:r>
            <a:r>
              <a:rPr lang="en-US" dirty="0">
                <a:solidFill>
                  <a:srgbClr val="0000FF"/>
                </a:solidFill>
              </a:rPr>
              <a:t>();</a:t>
            </a:r>
          </a:p>
          <a:p>
            <a:pPr algn="just"/>
            <a:r>
              <a:rPr lang="en-US" dirty="0" err="1">
                <a:solidFill>
                  <a:srgbClr val="0000FF"/>
                </a:solidFill>
              </a:rPr>
              <a:t>c.difference</a:t>
            </a:r>
            <a:r>
              <a:rPr lang="en-US" dirty="0">
                <a:solidFill>
                  <a:srgbClr val="0000FF"/>
                </a:solidFill>
              </a:rPr>
              <a:t>();</a:t>
            </a:r>
          </a:p>
          <a:p>
            <a:pPr algn="just"/>
            <a:r>
              <a:rPr lang="en-US" dirty="0">
                <a:solidFill>
                  <a:srgbClr val="0000FF"/>
                </a:solidFill>
              </a:rPr>
              <a:t>return 0;</a:t>
            </a:r>
          </a:p>
          <a:p>
            <a:pPr algn="just"/>
            <a:r>
              <a:rPr lang="en-US" dirty="0">
                <a:solidFill>
                  <a:srgbClr val="0000FF"/>
                </a:solidFill>
              </a:rPr>
              <a:t>}</a:t>
            </a:r>
          </a:p>
          <a:p>
            <a:pPr algn="just"/>
            <a:endParaRPr lang="en-US" dirty="0">
              <a:solidFill>
                <a:srgbClr val="0000FF"/>
              </a:solidFill>
            </a:endParaRPr>
          </a:p>
        </p:txBody>
      </p:sp>
      <p:sp>
        <p:nvSpPr>
          <p:cNvPr id="5" name="Rectangle 4"/>
          <p:cNvSpPr/>
          <p:nvPr/>
        </p:nvSpPr>
        <p:spPr>
          <a:xfrm>
            <a:off x="7034934" y="147895"/>
            <a:ext cx="1903085" cy="369332"/>
          </a:xfrm>
          <a:prstGeom prst="rect">
            <a:avLst/>
          </a:prstGeom>
        </p:spPr>
        <p:txBody>
          <a:bodyPr wrap="none">
            <a:spAutoFit/>
          </a:bodyPr>
          <a:lstStyle/>
          <a:p>
            <a:r>
              <a:rPr lang="en-US" b="1" dirty="0">
                <a:solidFill>
                  <a:srgbClr val="C00000"/>
                </a:solidFill>
                <a:latin typeface="Arial Black" panose="020B0A04020102020204" pitchFamily="34" charset="0"/>
              </a:rPr>
              <a:t>multiple1.cpp</a:t>
            </a:r>
            <a:endParaRPr lang="en-US" dirty="0"/>
          </a:p>
        </p:txBody>
      </p:sp>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35714391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UML State chart Diagram (STD)</a:t>
            </a:r>
          </a:p>
        </p:txBody>
      </p:sp>
      <p:sp>
        <p:nvSpPr>
          <p:cNvPr id="3" name="Content Placeholder 2"/>
          <p:cNvSpPr>
            <a:spLocks noGrp="1"/>
          </p:cNvSpPr>
          <p:nvPr>
            <p:ph idx="1"/>
          </p:nvPr>
        </p:nvSpPr>
        <p:spPr>
          <a:xfrm>
            <a:off x="457200" y="762000"/>
            <a:ext cx="8458200" cy="5364163"/>
          </a:xfrm>
        </p:spPr>
        <p:txBody>
          <a:bodyPr/>
          <a:lstStyle/>
          <a:p>
            <a:r>
              <a:rPr lang="en-US" altLang="en-US" sz="2800" dirty="0">
                <a:solidFill>
                  <a:srgbClr val="1C03D7"/>
                </a:solidFill>
              </a:rPr>
              <a:t>Shows the </a:t>
            </a:r>
            <a:r>
              <a:rPr lang="en-US" altLang="en-US" sz="2800" dirty="0">
                <a:solidFill>
                  <a:srgbClr val="01A729"/>
                </a:solidFill>
              </a:rPr>
              <a:t>sequences of states that objects of a class go through during its life cycle </a:t>
            </a:r>
            <a:r>
              <a:rPr lang="en-US" altLang="en-US" sz="2800" dirty="0">
                <a:solidFill>
                  <a:srgbClr val="1C03D7"/>
                </a:solidFill>
              </a:rPr>
              <a:t>in response to external events and also the responses and actions in reaction to an event.</a:t>
            </a:r>
          </a:p>
          <a:p>
            <a:r>
              <a:rPr lang="en-US" altLang="en-US" sz="2800" dirty="0">
                <a:solidFill>
                  <a:schemeClr val="accent6">
                    <a:lumMod val="75000"/>
                  </a:schemeClr>
                </a:solidFill>
              </a:rPr>
              <a:t>Model elements</a:t>
            </a:r>
          </a:p>
          <a:p>
            <a:pPr lvl="1"/>
            <a:r>
              <a:rPr lang="en-US" altLang="en-US" dirty="0">
                <a:solidFill>
                  <a:srgbClr val="01A729"/>
                </a:solidFill>
              </a:rPr>
              <a:t>States</a:t>
            </a:r>
          </a:p>
          <a:p>
            <a:pPr lvl="1"/>
            <a:r>
              <a:rPr lang="en-US" altLang="en-US" dirty="0">
                <a:solidFill>
                  <a:srgbClr val="01A729"/>
                </a:solidFill>
              </a:rPr>
              <a:t>Transitions</a:t>
            </a:r>
          </a:p>
          <a:p>
            <a:pPr lvl="1"/>
            <a:r>
              <a:rPr lang="en-US" altLang="en-US" dirty="0">
                <a:solidFill>
                  <a:srgbClr val="01A729"/>
                </a:solidFill>
              </a:rPr>
              <a:t>Events</a:t>
            </a:r>
          </a:p>
          <a:p>
            <a:pPr lvl="1"/>
            <a:r>
              <a:rPr lang="en-US" altLang="en-US" dirty="0">
                <a:solidFill>
                  <a:srgbClr val="01A729"/>
                </a:solidFill>
              </a:rPr>
              <a:t>Actions and activities</a:t>
            </a: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4256537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STD Elements</a:t>
            </a:r>
          </a:p>
        </p:txBody>
      </p:sp>
      <p:sp>
        <p:nvSpPr>
          <p:cNvPr id="3" name="Content Placeholder 2"/>
          <p:cNvSpPr>
            <a:spLocks noGrp="1"/>
          </p:cNvSpPr>
          <p:nvPr>
            <p:ph idx="1"/>
          </p:nvPr>
        </p:nvSpPr>
        <p:spPr>
          <a:xfrm>
            <a:off x="457200" y="762000"/>
            <a:ext cx="8229600" cy="5638800"/>
          </a:xfrm>
        </p:spPr>
        <p:txBody>
          <a:bodyPr>
            <a:normAutofit fontScale="92500"/>
          </a:bodyPr>
          <a:lstStyle/>
          <a:p>
            <a:pPr algn="just"/>
            <a:r>
              <a:rPr lang="en-US" altLang="en-US" sz="2800" dirty="0">
                <a:solidFill>
                  <a:schemeClr val="accent6">
                    <a:lumMod val="75000"/>
                  </a:schemeClr>
                </a:solidFill>
              </a:rPr>
              <a:t>A Event </a:t>
            </a:r>
            <a:r>
              <a:rPr lang="en-US" altLang="en-US" sz="2800" dirty="0">
                <a:solidFill>
                  <a:srgbClr val="1C03D7"/>
                </a:solidFill>
              </a:rPr>
              <a:t>- is a significant or noteworthy occurrence</a:t>
            </a:r>
          </a:p>
          <a:p>
            <a:pPr lvl="1" algn="just"/>
            <a:r>
              <a:rPr lang="en-US" altLang="en-US" dirty="0">
                <a:solidFill>
                  <a:srgbClr val="1C03D7"/>
                </a:solidFill>
              </a:rPr>
              <a:t>e.g. a phone receiver is taken off the hook</a:t>
            </a:r>
          </a:p>
          <a:p>
            <a:pPr algn="just">
              <a:lnSpc>
                <a:spcPct val="80000"/>
              </a:lnSpc>
            </a:pPr>
            <a:r>
              <a:rPr lang="en-US" altLang="en-US" sz="2800" dirty="0">
                <a:solidFill>
                  <a:schemeClr val="accent6">
                    <a:lumMod val="75000"/>
                  </a:schemeClr>
                </a:solidFill>
              </a:rPr>
              <a:t>A State </a:t>
            </a:r>
            <a:r>
              <a:rPr lang="en-US" altLang="en-US" sz="2800" dirty="0">
                <a:solidFill>
                  <a:srgbClr val="1C03D7"/>
                </a:solidFill>
              </a:rPr>
              <a:t>- is the condition of an object at a moment in time</a:t>
            </a:r>
          </a:p>
          <a:p>
            <a:pPr algn="just">
              <a:lnSpc>
                <a:spcPct val="80000"/>
              </a:lnSpc>
              <a:buFontTx/>
              <a:buNone/>
            </a:pPr>
            <a:r>
              <a:rPr lang="en-US" altLang="en-US" sz="2800" dirty="0">
                <a:solidFill>
                  <a:srgbClr val="1C03D7"/>
                </a:solidFill>
              </a:rPr>
              <a:t>	             - the time between events.</a:t>
            </a:r>
          </a:p>
          <a:p>
            <a:pPr lvl="1" algn="just"/>
            <a:r>
              <a:rPr lang="en-US" altLang="en-US" dirty="0">
                <a:solidFill>
                  <a:srgbClr val="1C03D7"/>
                </a:solidFill>
              </a:rPr>
              <a:t>e.g. a phone is in the </a:t>
            </a:r>
            <a:r>
              <a:rPr lang="en-US" altLang="en-US" i="1" dirty="0">
                <a:solidFill>
                  <a:srgbClr val="1C03D7"/>
                </a:solidFill>
              </a:rPr>
              <a:t>state of being “idle”</a:t>
            </a:r>
            <a:r>
              <a:rPr lang="en-US" altLang="en-US" dirty="0">
                <a:solidFill>
                  <a:srgbClr val="1C03D7"/>
                </a:solidFill>
              </a:rPr>
              <a:t> after the receiver is placed on the hook until it is taken off the hook.</a:t>
            </a:r>
          </a:p>
          <a:p>
            <a:pPr algn="just"/>
            <a:r>
              <a:rPr lang="en-US" altLang="en-US" sz="2800" dirty="0">
                <a:solidFill>
                  <a:schemeClr val="accent6">
                    <a:lumMod val="75000"/>
                  </a:schemeClr>
                </a:solidFill>
              </a:rPr>
              <a:t>A transition </a:t>
            </a:r>
            <a:r>
              <a:rPr lang="en-US" altLang="en-US" sz="2800" dirty="0">
                <a:solidFill>
                  <a:srgbClr val="1C03D7"/>
                </a:solidFill>
              </a:rPr>
              <a:t>- is a relationship between two states that indicates that when an event occurs, the object moves from the prior state to the subsequent state.</a:t>
            </a:r>
          </a:p>
          <a:p>
            <a:pPr lvl="1" algn="just"/>
            <a:r>
              <a:rPr lang="en-US" altLang="en-US" dirty="0">
                <a:solidFill>
                  <a:srgbClr val="1C03D7"/>
                </a:solidFill>
              </a:rPr>
              <a:t>e.g. when the </a:t>
            </a:r>
            <a:r>
              <a:rPr lang="en-US" altLang="en-US" dirty="0" err="1">
                <a:solidFill>
                  <a:srgbClr val="1C03D7"/>
                </a:solidFill>
              </a:rPr>
              <a:t>the</a:t>
            </a:r>
            <a:r>
              <a:rPr lang="en-US" altLang="en-US" dirty="0">
                <a:solidFill>
                  <a:srgbClr val="1C03D7"/>
                </a:solidFill>
              </a:rPr>
              <a:t> event “off hook” occurs, </a:t>
            </a:r>
            <a:r>
              <a:rPr lang="en-US" altLang="en-US" i="1" dirty="0">
                <a:solidFill>
                  <a:srgbClr val="1C03D7"/>
                </a:solidFill>
              </a:rPr>
              <a:t>transition the phone from the “idle” to “active” state.</a:t>
            </a:r>
          </a:p>
          <a:p>
            <a:endParaRPr lang="en-US" dirty="0"/>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2147729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err="1">
                <a:solidFill>
                  <a:srgbClr val="C00000"/>
                </a:solidFill>
                <a:latin typeface="Arial Black" panose="020B0A04020102020204" pitchFamily="34" charset="0"/>
              </a:rPr>
              <a:t>Statechart</a:t>
            </a:r>
            <a:r>
              <a:rPr lang="en-US" sz="2800" dirty="0">
                <a:solidFill>
                  <a:srgbClr val="C00000"/>
                </a:solidFill>
                <a:latin typeface="Arial Black" panose="020B0A04020102020204" pitchFamily="34" charset="0"/>
              </a:rPr>
              <a:t> Diagram Notation</a:t>
            </a:r>
          </a:p>
        </p:txBody>
      </p:sp>
      <p:sp>
        <p:nvSpPr>
          <p:cNvPr id="3" name="Content Placeholder 2"/>
          <p:cNvSpPr>
            <a:spLocks noGrp="1"/>
          </p:cNvSpPr>
          <p:nvPr>
            <p:ph idx="1"/>
          </p:nvPr>
        </p:nvSpPr>
        <p:spPr>
          <a:xfrm>
            <a:off x="457200" y="990600"/>
            <a:ext cx="8229600" cy="5410200"/>
          </a:xfrm>
        </p:spPr>
        <p:txBody>
          <a:bodyPr>
            <a:normAutofit lnSpcReduction="10000"/>
          </a:bodyPr>
          <a:lstStyle/>
          <a:p>
            <a:pPr algn="just">
              <a:lnSpc>
                <a:spcPct val="90000"/>
              </a:lnSpc>
              <a:buNone/>
            </a:pPr>
            <a:r>
              <a:rPr lang="en-US" altLang="en-US" sz="2800" dirty="0">
                <a:solidFill>
                  <a:srgbClr val="1C03D7"/>
                </a:solidFill>
              </a:rPr>
              <a:t>A </a:t>
            </a:r>
            <a:r>
              <a:rPr lang="en-US" altLang="en-US" sz="2800" u="sng" dirty="0" err="1">
                <a:solidFill>
                  <a:srgbClr val="1C03D7"/>
                </a:solidFill>
              </a:rPr>
              <a:t>Statechart</a:t>
            </a:r>
            <a:r>
              <a:rPr lang="en-US" altLang="en-US" sz="2800" u="sng" dirty="0">
                <a:solidFill>
                  <a:srgbClr val="1C03D7"/>
                </a:solidFill>
              </a:rPr>
              <a:t> Diagram</a:t>
            </a:r>
            <a:r>
              <a:rPr lang="en-US" altLang="en-US" sz="2800" dirty="0">
                <a:solidFill>
                  <a:srgbClr val="1C03D7"/>
                </a:solidFill>
              </a:rPr>
              <a:t> describes the </a:t>
            </a:r>
            <a:r>
              <a:rPr lang="en-US" altLang="en-US" sz="2800" i="1" dirty="0">
                <a:solidFill>
                  <a:srgbClr val="1C03D7"/>
                </a:solidFill>
              </a:rPr>
              <a:t>temporal evolution</a:t>
            </a:r>
            <a:r>
              <a:rPr lang="en-US" altLang="en-US" sz="2800" dirty="0">
                <a:solidFill>
                  <a:srgbClr val="1C03D7"/>
                </a:solidFill>
              </a:rPr>
              <a:t> of an object of a given class in </a:t>
            </a:r>
            <a:r>
              <a:rPr lang="en-US" altLang="en-US" sz="2800" dirty="0">
                <a:solidFill>
                  <a:srgbClr val="01A729"/>
                </a:solidFill>
              </a:rPr>
              <a:t>response to </a:t>
            </a:r>
            <a:r>
              <a:rPr lang="en-US" altLang="en-US" sz="2800" i="1" dirty="0">
                <a:solidFill>
                  <a:srgbClr val="01A729"/>
                </a:solidFill>
              </a:rPr>
              <a:t>interactions</a:t>
            </a:r>
            <a:r>
              <a:rPr lang="en-US" altLang="en-US" sz="2800" dirty="0">
                <a:solidFill>
                  <a:srgbClr val="01A729"/>
                </a:solidFill>
              </a:rPr>
              <a:t> with other objects inside or outside the system.</a:t>
            </a:r>
          </a:p>
          <a:p>
            <a:pPr algn="just">
              <a:lnSpc>
                <a:spcPct val="90000"/>
              </a:lnSpc>
              <a:buNone/>
            </a:pPr>
            <a:r>
              <a:rPr lang="en-US" altLang="en-US" sz="2800" dirty="0">
                <a:solidFill>
                  <a:srgbClr val="1C03D7"/>
                </a:solidFill>
              </a:rPr>
              <a:t>An </a:t>
            </a:r>
            <a:r>
              <a:rPr lang="en-US" altLang="en-US" sz="2800" u="sng" dirty="0">
                <a:solidFill>
                  <a:srgbClr val="1C03D7"/>
                </a:solidFill>
              </a:rPr>
              <a:t>event</a:t>
            </a:r>
            <a:r>
              <a:rPr lang="en-US" altLang="en-US" sz="2800" dirty="0">
                <a:solidFill>
                  <a:srgbClr val="1C03D7"/>
                </a:solidFill>
              </a:rPr>
              <a:t> is a </a:t>
            </a:r>
            <a:r>
              <a:rPr lang="en-US" altLang="en-US" sz="2800" dirty="0">
                <a:solidFill>
                  <a:srgbClr val="01A729"/>
                </a:solidFill>
              </a:rPr>
              <a:t>one-way (asynchronous</a:t>
            </a:r>
            <a:r>
              <a:rPr lang="en-US" altLang="en-US" sz="2800" dirty="0">
                <a:solidFill>
                  <a:srgbClr val="1C03D7"/>
                </a:solidFill>
              </a:rPr>
              <a:t>) communication from one object to another:</a:t>
            </a:r>
          </a:p>
          <a:p>
            <a:pPr lvl="1" algn="just">
              <a:lnSpc>
                <a:spcPct val="90000"/>
              </a:lnSpc>
            </a:pPr>
            <a:r>
              <a:rPr lang="en-US" altLang="en-US" i="1" dirty="0">
                <a:solidFill>
                  <a:srgbClr val="01A729"/>
                </a:solidFill>
              </a:rPr>
              <a:t>atomic</a:t>
            </a:r>
            <a:r>
              <a:rPr lang="en-US" altLang="en-US" dirty="0">
                <a:solidFill>
                  <a:srgbClr val="1C03D7"/>
                </a:solidFill>
              </a:rPr>
              <a:t> (non-interruptible)</a:t>
            </a:r>
          </a:p>
          <a:p>
            <a:pPr lvl="1" algn="just">
              <a:lnSpc>
                <a:spcPct val="90000"/>
              </a:lnSpc>
            </a:pPr>
            <a:r>
              <a:rPr lang="en-US" altLang="en-US" dirty="0">
                <a:solidFill>
                  <a:srgbClr val="1C03D7"/>
                </a:solidFill>
              </a:rPr>
              <a:t>includes events from </a:t>
            </a:r>
            <a:r>
              <a:rPr lang="en-US" altLang="en-US" i="1" dirty="0">
                <a:solidFill>
                  <a:srgbClr val="1C03D7"/>
                </a:solidFill>
              </a:rPr>
              <a:t>h</a:t>
            </a:r>
            <a:r>
              <a:rPr lang="en-US" altLang="en-US" i="1" dirty="0">
                <a:solidFill>
                  <a:srgbClr val="01A729"/>
                </a:solidFill>
              </a:rPr>
              <a:t>ardware</a:t>
            </a:r>
            <a:r>
              <a:rPr lang="en-US" altLang="en-US" dirty="0">
                <a:solidFill>
                  <a:srgbClr val="01A729"/>
                </a:solidFill>
              </a:rPr>
              <a:t> and real-world objects</a:t>
            </a:r>
            <a:r>
              <a:rPr lang="en-US" altLang="en-US" dirty="0">
                <a:solidFill>
                  <a:srgbClr val="1C03D7"/>
                </a:solidFill>
              </a:rPr>
              <a:t> e.g., message receipt, input event, elapsed time, ...</a:t>
            </a:r>
          </a:p>
          <a:p>
            <a:pPr lvl="1" algn="just">
              <a:lnSpc>
                <a:spcPct val="90000"/>
              </a:lnSpc>
            </a:pPr>
            <a:r>
              <a:rPr lang="en-US" altLang="en-US" dirty="0">
                <a:solidFill>
                  <a:srgbClr val="1C03D7"/>
                </a:solidFill>
              </a:rPr>
              <a:t>notation: </a:t>
            </a:r>
            <a:r>
              <a:rPr lang="en-US" altLang="en-US" b="1" i="1" dirty="0" err="1">
                <a:solidFill>
                  <a:srgbClr val="1C03D7"/>
                </a:solidFill>
              </a:rPr>
              <a:t>eventName</a:t>
            </a:r>
            <a:r>
              <a:rPr lang="en-US" altLang="en-US" b="1" i="1" dirty="0">
                <a:solidFill>
                  <a:srgbClr val="1C03D7"/>
                </a:solidFill>
              </a:rPr>
              <a:t>(parameter: type, ...)</a:t>
            </a:r>
            <a:endParaRPr lang="en-US" altLang="en-US" dirty="0">
              <a:solidFill>
                <a:srgbClr val="1C03D7"/>
              </a:solidFill>
            </a:endParaRPr>
          </a:p>
          <a:p>
            <a:pPr lvl="1" algn="just">
              <a:lnSpc>
                <a:spcPct val="90000"/>
              </a:lnSpc>
            </a:pPr>
            <a:r>
              <a:rPr lang="en-US" altLang="en-US" dirty="0">
                <a:solidFill>
                  <a:srgbClr val="1C03D7"/>
                </a:solidFill>
              </a:rPr>
              <a:t>may cause object </a:t>
            </a:r>
            <a:r>
              <a:rPr lang="en-US" altLang="en-US" dirty="0">
                <a:solidFill>
                  <a:srgbClr val="01A729"/>
                </a:solidFill>
              </a:rPr>
              <a:t>to make a </a:t>
            </a:r>
            <a:r>
              <a:rPr lang="en-US" altLang="en-US" i="1" dirty="0">
                <a:solidFill>
                  <a:srgbClr val="01A729"/>
                </a:solidFill>
              </a:rPr>
              <a:t>transition</a:t>
            </a:r>
            <a:r>
              <a:rPr lang="en-US" altLang="en-US" dirty="0">
                <a:solidFill>
                  <a:srgbClr val="01A729"/>
                </a:solidFill>
              </a:rPr>
              <a:t> between states</a:t>
            </a: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1978600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State chart Diagram Notation…</a:t>
            </a:r>
          </a:p>
        </p:txBody>
      </p:sp>
      <p:sp>
        <p:nvSpPr>
          <p:cNvPr id="3" name="Content Placeholder 2"/>
          <p:cNvSpPr>
            <a:spLocks noGrp="1"/>
          </p:cNvSpPr>
          <p:nvPr>
            <p:ph idx="1"/>
          </p:nvPr>
        </p:nvSpPr>
        <p:spPr>
          <a:xfrm>
            <a:off x="457200" y="990600"/>
            <a:ext cx="8229600" cy="5410200"/>
          </a:xfrm>
        </p:spPr>
        <p:txBody>
          <a:bodyPr>
            <a:normAutofit/>
          </a:bodyPr>
          <a:lstStyle/>
          <a:p>
            <a:pPr algn="just">
              <a:buFont typeface="Helvetica CE" pitchFamily="68" charset="-18"/>
              <a:buNone/>
            </a:pPr>
            <a:r>
              <a:rPr lang="en-US" altLang="en-US" sz="2800" dirty="0">
                <a:solidFill>
                  <a:srgbClr val="1C03D7"/>
                </a:solidFill>
              </a:rPr>
              <a:t>A </a:t>
            </a:r>
            <a:r>
              <a:rPr lang="en-US" altLang="en-US" sz="2800" u="sng" dirty="0">
                <a:solidFill>
                  <a:srgbClr val="1C03D7"/>
                </a:solidFill>
              </a:rPr>
              <a:t>state</a:t>
            </a:r>
            <a:r>
              <a:rPr lang="en-US" altLang="en-US" sz="2800" dirty="0">
                <a:solidFill>
                  <a:srgbClr val="1C03D7"/>
                </a:solidFill>
              </a:rPr>
              <a:t> is a period of time during which an object is </a:t>
            </a:r>
            <a:r>
              <a:rPr lang="en-US" altLang="en-US" sz="2800" i="1" dirty="0">
                <a:solidFill>
                  <a:srgbClr val="1C03D7"/>
                </a:solidFill>
              </a:rPr>
              <a:t>waiting</a:t>
            </a:r>
            <a:r>
              <a:rPr lang="en-US" altLang="en-US" sz="2800" dirty="0">
                <a:solidFill>
                  <a:srgbClr val="1C03D7"/>
                </a:solidFill>
              </a:rPr>
              <a:t> for an event to occur:</a:t>
            </a:r>
          </a:p>
          <a:p>
            <a:pPr lvl="1" algn="just"/>
            <a:r>
              <a:rPr lang="en-US" altLang="en-US" dirty="0">
                <a:solidFill>
                  <a:srgbClr val="1C03D7"/>
                </a:solidFill>
              </a:rPr>
              <a:t>depicted as </a:t>
            </a:r>
            <a:r>
              <a:rPr lang="en-US" altLang="en-US" i="1" dirty="0">
                <a:solidFill>
                  <a:srgbClr val="01A729"/>
                </a:solidFill>
              </a:rPr>
              <a:t>rounded box</a:t>
            </a:r>
            <a:r>
              <a:rPr lang="en-US" altLang="en-US" dirty="0">
                <a:solidFill>
                  <a:srgbClr val="01A729"/>
                </a:solidFill>
              </a:rPr>
              <a:t> with (up to) three sections:</a:t>
            </a:r>
          </a:p>
          <a:p>
            <a:pPr lvl="2" algn="just"/>
            <a:r>
              <a:rPr lang="en-US" altLang="en-US" sz="2800" dirty="0">
                <a:solidFill>
                  <a:srgbClr val="01A729"/>
                </a:solidFill>
              </a:rPr>
              <a:t>name</a:t>
            </a:r>
            <a:r>
              <a:rPr lang="en-US" altLang="en-US" sz="2800" dirty="0">
                <a:solidFill>
                  <a:srgbClr val="1C03D7"/>
                </a:solidFill>
              </a:rPr>
              <a:t> — optional</a:t>
            </a:r>
          </a:p>
          <a:p>
            <a:pPr lvl="2" algn="just"/>
            <a:r>
              <a:rPr lang="en-US" altLang="en-US" sz="2800" dirty="0">
                <a:solidFill>
                  <a:srgbClr val="01A729"/>
                </a:solidFill>
              </a:rPr>
              <a:t>state variables </a:t>
            </a:r>
            <a:r>
              <a:rPr lang="en-US" altLang="en-US" sz="2800" dirty="0">
                <a:solidFill>
                  <a:srgbClr val="1C03D7"/>
                </a:solidFill>
              </a:rPr>
              <a:t>— name: type = value (valid only for that state)</a:t>
            </a:r>
          </a:p>
          <a:p>
            <a:pPr lvl="2" algn="just"/>
            <a:r>
              <a:rPr lang="en-US" altLang="en-US" sz="2800" dirty="0">
                <a:solidFill>
                  <a:srgbClr val="01A729"/>
                </a:solidFill>
              </a:rPr>
              <a:t>triggered operations </a:t>
            </a:r>
            <a:r>
              <a:rPr lang="en-US" altLang="en-US" sz="2800" dirty="0">
                <a:solidFill>
                  <a:srgbClr val="1C03D7"/>
                </a:solidFill>
              </a:rPr>
              <a:t>— internal transitions and ongoing operations</a:t>
            </a:r>
          </a:p>
          <a:p>
            <a:pPr lvl="1" algn="just"/>
            <a:r>
              <a:rPr lang="en-US" altLang="en-US" dirty="0">
                <a:solidFill>
                  <a:srgbClr val="01A729"/>
                </a:solidFill>
              </a:rPr>
              <a:t>may be </a:t>
            </a:r>
            <a:r>
              <a:rPr lang="en-US" altLang="en-US" i="1" dirty="0">
                <a:solidFill>
                  <a:srgbClr val="01A729"/>
                </a:solidFill>
              </a:rPr>
              <a:t>nested</a:t>
            </a:r>
            <a:endParaRPr lang="en-US" altLang="en-US" dirty="0">
              <a:solidFill>
                <a:srgbClr val="01A729"/>
              </a:solidFill>
            </a:endParaRP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9848442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86569" y="304800"/>
            <a:ext cx="8382000" cy="547687"/>
          </a:xfrm>
        </p:spPr>
        <p:txBody>
          <a:bodyPr>
            <a:noAutofit/>
          </a:bodyPr>
          <a:lstStyle/>
          <a:p>
            <a:r>
              <a:rPr lang="zh-CN" altLang="en-US" sz="2800" b="1" dirty="0">
                <a:solidFill>
                  <a:srgbClr val="C00000"/>
                </a:solidFill>
                <a:latin typeface="Arial Black" panose="020B0A04020102020204" pitchFamily="34" charset="0"/>
                <a:ea typeface="宋体" panose="02010600030101010101" pitchFamily="2" charset="-122"/>
              </a:rPr>
              <a:t>   </a:t>
            </a:r>
            <a:r>
              <a:rPr lang="en-US" altLang="zh-CN" sz="2800" dirty="0">
                <a:solidFill>
                  <a:srgbClr val="C00000"/>
                </a:solidFill>
                <a:latin typeface="Arial Black" panose="020B0A04020102020204" pitchFamily="34" charset="0"/>
                <a:ea typeface="宋体" panose="02010600030101010101" pitchFamily="2" charset="-122"/>
              </a:rPr>
              <a:t>State Diagrams (Billing Example)</a:t>
            </a:r>
          </a:p>
        </p:txBody>
      </p:sp>
      <p:sp>
        <p:nvSpPr>
          <p:cNvPr id="58371" name="Text Box 3"/>
          <p:cNvSpPr txBox="1">
            <a:spLocks noChangeArrowheads="1"/>
          </p:cNvSpPr>
          <p:nvPr/>
        </p:nvSpPr>
        <p:spPr bwMode="auto">
          <a:xfrm>
            <a:off x="609600" y="975676"/>
            <a:ext cx="8077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Arial" panose="020B0604020202020204" pitchFamily="34" charset="0"/>
              <a:buChar char="•"/>
            </a:pPr>
            <a:r>
              <a:rPr lang="en-US" altLang="zh-CN" sz="2800" dirty="0">
                <a:solidFill>
                  <a:srgbClr val="1C03D7"/>
                </a:solidFill>
                <a:latin typeface="+mj-lt"/>
                <a:ea typeface="宋体" panose="02010600030101010101" pitchFamily="2" charset="-122"/>
              </a:rPr>
              <a:t>State Diagrams show the </a:t>
            </a:r>
            <a:r>
              <a:rPr lang="en-US" altLang="zh-CN" sz="2800" dirty="0">
                <a:solidFill>
                  <a:srgbClr val="01A729"/>
                </a:solidFill>
                <a:latin typeface="+mj-lt"/>
                <a:ea typeface="宋体" panose="02010600030101010101" pitchFamily="2" charset="-122"/>
              </a:rPr>
              <a:t>sequences of states </a:t>
            </a:r>
            <a:r>
              <a:rPr lang="en-US" altLang="zh-CN" sz="2800" dirty="0">
                <a:solidFill>
                  <a:srgbClr val="1C03D7"/>
                </a:solidFill>
                <a:latin typeface="+mj-lt"/>
                <a:ea typeface="宋体" panose="02010600030101010101" pitchFamily="2" charset="-122"/>
              </a:rPr>
              <a:t>an object goes through during its life cycle in response to stimuli, </a:t>
            </a:r>
            <a:r>
              <a:rPr lang="en-US" altLang="zh-CN" sz="2800" dirty="0">
                <a:solidFill>
                  <a:srgbClr val="01A729"/>
                </a:solidFill>
                <a:latin typeface="+mj-lt"/>
                <a:ea typeface="宋体" panose="02010600030101010101" pitchFamily="2" charset="-122"/>
              </a:rPr>
              <a:t>together with its responses and actions</a:t>
            </a:r>
            <a:r>
              <a:rPr lang="en-US" altLang="zh-CN" sz="2800" dirty="0">
                <a:solidFill>
                  <a:srgbClr val="1C03D7"/>
                </a:solidFill>
                <a:latin typeface="+mj-lt"/>
                <a:ea typeface="宋体" panose="02010600030101010101" pitchFamily="2" charset="-122"/>
              </a:rPr>
              <a:t>; an </a:t>
            </a:r>
            <a:r>
              <a:rPr lang="en-US" altLang="zh-CN" sz="2800" dirty="0">
                <a:solidFill>
                  <a:srgbClr val="01A729"/>
                </a:solidFill>
                <a:latin typeface="+mj-lt"/>
                <a:ea typeface="宋体" panose="02010600030101010101" pitchFamily="2" charset="-122"/>
              </a:rPr>
              <a:t>abstraction of all possible behaviors</a:t>
            </a:r>
            <a:r>
              <a:rPr lang="en-US" altLang="zh-CN" sz="2800" dirty="0">
                <a:solidFill>
                  <a:srgbClr val="1C03D7"/>
                </a:solidFill>
                <a:latin typeface="+mj-lt"/>
                <a:ea typeface="宋体" panose="02010600030101010101" pitchFamily="2" charset="-122"/>
              </a:rPr>
              <a:t>.</a:t>
            </a:r>
          </a:p>
        </p:txBody>
      </p:sp>
      <p:sp>
        <p:nvSpPr>
          <p:cNvPr id="58372" name="AutoShape 4"/>
          <p:cNvSpPr>
            <a:spLocks noChangeArrowheads="1"/>
          </p:cNvSpPr>
          <p:nvPr/>
        </p:nvSpPr>
        <p:spPr bwMode="auto">
          <a:xfrm>
            <a:off x="3200400" y="4013200"/>
            <a:ext cx="977900" cy="381000"/>
          </a:xfrm>
          <a:prstGeom prst="flowChartAlternate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anose="02020603050405020304" pitchFamily="18" charset="0"/>
                <a:ea typeface="宋体" panose="02010600030101010101" pitchFamily="2" charset="-122"/>
              </a:rPr>
              <a:t>Unpaid</a:t>
            </a:r>
          </a:p>
        </p:txBody>
      </p:sp>
      <p:sp>
        <p:nvSpPr>
          <p:cNvPr id="58373" name="Oval 5"/>
          <p:cNvSpPr>
            <a:spLocks noChangeArrowheads="1"/>
          </p:cNvSpPr>
          <p:nvPr/>
        </p:nvSpPr>
        <p:spPr bwMode="auto">
          <a:xfrm>
            <a:off x="1714500" y="4076700"/>
            <a:ext cx="3048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Oval 6"/>
          <p:cNvSpPr>
            <a:spLocks noChangeArrowheads="1"/>
          </p:cNvSpPr>
          <p:nvPr/>
        </p:nvSpPr>
        <p:spPr bwMode="auto">
          <a:xfrm>
            <a:off x="7708900" y="4064000"/>
            <a:ext cx="304800" cy="304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Oval 7"/>
          <p:cNvSpPr>
            <a:spLocks noChangeArrowheads="1"/>
          </p:cNvSpPr>
          <p:nvPr/>
        </p:nvSpPr>
        <p:spPr bwMode="auto">
          <a:xfrm>
            <a:off x="7632700" y="39878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 name="Text Box 8"/>
          <p:cNvSpPr txBox="1">
            <a:spLocks noChangeArrowheads="1"/>
          </p:cNvSpPr>
          <p:nvPr/>
        </p:nvSpPr>
        <p:spPr bwMode="auto">
          <a:xfrm>
            <a:off x="1447800" y="355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Start</a:t>
            </a:r>
          </a:p>
        </p:txBody>
      </p:sp>
      <p:sp>
        <p:nvSpPr>
          <p:cNvPr id="58377" name="Text Box 9"/>
          <p:cNvSpPr txBox="1">
            <a:spLocks noChangeArrowheads="1"/>
          </p:cNvSpPr>
          <p:nvPr/>
        </p:nvSpPr>
        <p:spPr bwMode="auto">
          <a:xfrm>
            <a:off x="7543800" y="3479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anose="02020603050405020304" pitchFamily="18" charset="0"/>
                <a:ea typeface="宋体" panose="02010600030101010101" pitchFamily="2" charset="-122"/>
              </a:rPr>
              <a:t>End</a:t>
            </a:r>
          </a:p>
        </p:txBody>
      </p:sp>
      <p:sp>
        <p:nvSpPr>
          <p:cNvPr id="58378" name="AutoShape 10"/>
          <p:cNvSpPr>
            <a:spLocks noChangeArrowheads="1"/>
          </p:cNvSpPr>
          <p:nvPr/>
        </p:nvSpPr>
        <p:spPr bwMode="auto">
          <a:xfrm>
            <a:off x="5194300" y="4038600"/>
            <a:ext cx="990600" cy="381000"/>
          </a:xfrm>
          <a:prstGeom prst="flowChartAlternate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anose="02020603050405020304" pitchFamily="18" charset="0"/>
                <a:ea typeface="宋体" panose="02010600030101010101" pitchFamily="2" charset="-122"/>
              </a:rPr>
              <a:t>Paid</a:t>
            </a:r>
          </a:p>
        </p:txBody>
      </p:sp>
      <p:sp>
        <p:nvSpPr>
          <p:cNvPr id="58379" name="Line 11"/>
          <p:cNvSpPr>
            <a:spLocks noChangeShapeType="1"/>
          </p:cNvSpPr>
          <p:nvPr/>
        </p:nvSpPr>
        <p:spPr bwMode="auto">
          <a:xfrm>
            <a:off x="2057400" y="4191000"/>
            <a:ext cx="1143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80" name="Text Box 12"/>
          <p:cNvSpPr txBox="1">
            <a:spLocks noChangeArrowheads="1"/>
          </p:cNvSpPr>
          <p:nvPr/>
        </p:nvSpPr>
        <p:spPr bwMode="auto">
          <a:xfrm>
            <a:off x="1981200" y="4343400"/>
            <a:ext cx="132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Times New Roman" panose="02020603050405020304" pitchFamily="18" charset="0"/>
                <a:ea typeface="宋体" panose="02010600030101010101" pitchFamily="2" charset="-122"/>
              </a:rPr>
              <a:t>Invoice  created</a:t>
            </a:r>
          </a:p>
        </p:txBody>
      </p:sp>
      <p:sp>
        <p:nvSpPr>
          <p:cNvPr id="58381" name="Line 13"/>
          <p:cNvSpPr>
            <a:spLocks noChangeShapeType="1"/>
          </p:cNvSpPr>
          <p:nvPr/>
        </p:nvSpPr>
        <p:spPr bwMode="auto">
          <a:xfrm>
            <a:off x="4191000" y="4191000"/>
            <a:ext cx="990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82" name="Text Box 14"/>
          <p:cNvSpPr txBox="1">
            <a:spLocks noChangeArrowheads="1"/>
          </p:cNvSpPr>
          <p:nvPr/>
        </p:nvSpPr>
        <p:spPr bwMode="auto">
          <a:xfrm>
            <a:off x="4343400" y="4343400"/>
            <a:ext cx="668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latin typeface="Times New Roman" panose="02020603050405020304" pitchFamily="18" charset="0"/>
                <a:ea typeface="宋体" panose="02010600030101010101" pitchFamily="2" charset="-122"/>
              </a:rPr>
              <a:t>paying</a:t>
            </a:r>
          </a:p>
        </p:txBody>
      </p:sp>
      <p:sp>
        <p:nvSpPr>
          <p:cNvPr id="58383" name="Line 15"/>
          <p:cNvSpPr>
            <a:spLocks noChangeShapeType="1"/>
          </p:cNvSpPr>
          <p:nvPr/>
        </p:nvSpPr>
        <p:spPr bwMode="auto">
          <a:xfrm>
            <a:off x="6172200" y="4191000"/>
            <a:ext cx="1447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84" name="Text Box 16"/>
          <p:cNvSpPr txBox="1">
            <a:spLocks noChangeArrowheads="1"/>
          </p:cNvSpPr>
          <p:nvPr/>
        </p:nvSpPr>
        <p:spPr bwMode="auto">
          <a:xfrm>
            <a:off x="6172200" y="4343400"/>
            <a:ext cx="151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Times New Roman" panose="02020603050405020304" pitchFamily="18" charset="0"/>
                <a:ea typeface="宋体" panose="02010600030101010101" pitchFamily="2" charset="-122"/>
              </a:rPr>
              <a:t>Invoice destroying</a:t>
            </a:r>
          </a:p>
        </p:txBody>
      </p:sp>
      <p:sp>
        <p:nvSpPr>
          <p:cNvPr id="1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112664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778923"/>
          </a:xfrm>
        </p:spPr>
        <p:txBody>
          <a:bodyPr>
            <a:normAutofit/>
          </a:bodyPr>
          <a:lstStyle/>
          <a:p>
            <a:r>
              <a:rPr lang="en-US" altLang="zh-CN" sz="2800" b="1" dirty="0">
                <a:solidFill>
                  <a:srgbClr val="C00000"/>
                </a:solidFill>
                <a:latin typeface="Arial Black" panose="020B0A04020102020204" pitchFamily="34" charset="0"/>
                <a:ea typeface="宋体" panose="02010600030101010101" pitchFamily="2" charset="-122"/>
              </a:rPr>
              <a:t>State Diagrams</a:t>
            </a:r>
            <a:r>
              <a:rPr lang="en-US" altLang="zh-CN" sz="2800" dirty="0">
                <a:solidFill>
                  <a:srgbClr val="C00000"/>
                </a:solidFill>
                <a:latin typeface="Arial Black" panose="020B0A04020102020204" pitchFamily="34" charset="0"/>
                <a:ea typeface="宋体" panose="02010600030101010101" pitchFamily="2" charset="-122"/>
              </a:rPr>
              <a:t> (Traffic light example)</a:t>
            </a:r>
          </a:p>
        </p:txBody>
      </p:sp>
      <p:sp>
        <p:nvSpPr>
          <p:cNvPr id="59395" name="Freeform 3"/>
          <p:cNvSpPr>
            <a:spLocks/>
          </p:cNvSpPr>
          <p:nvPr/>
        </p:nvSpPr>
        <p:spPr bwMode="auto">
          <a:xfrm>
            <a:off x="4262438" y="1905000"/>
            <a:ext cx="2214562" cy="3657600"/>
          </a:xfrm>
          <a:custGeom>
            <a:avLst/>
            <a:gdLst>
              <a:gd name="T0" fmla="*/ 0 w 1395"/>
              <a:gd name="T1" fmla="*/ 0 h 2304"/>
              <a:gd name="T2" fmla="*/ 1203 w 1395"/>
              <a:gd name="T3" fmla="*/ 0 h 2304"/>
              <a:gd name="T4" fmla="*/ 1203 w 1395"/>
              <a:gd name="T5" fmla="*/ 240 h 2304"/>
              <a:gd name="T6" fmla="*/ 1395 w 1395"/>
              <a:gd name="T7" fmla="*/ 240 h 2304"/>
              <a:gd name="T8" fmla="*/ 1197 w 1395"/>
              <a:gd name="T9" fmla="*/ 0 h 2304"/>
              <a:gd name="T10" fmla="*/ 1395 w 1395"/>
              <a:gd name="T11" fmla="*/ 246 h 2304"/>
              <a:gd name="T12" fmla="*/ 1395 w 1395"/>
              <a:gd name="T13" fmla="*/ 2304 h 2304"/>
              <a:gd name="T14" fmla="*/ 3 w 1395"/>
              <a:gd name="T15" fmla="*/ 2304 h 2304"/>
              <a:gd name="T16" fmla="*/ 3 w 1395"/>
              <a:gd name="T17" fmla="*/ 0 h 2304"/>
              <a:gd name="T18" fmla="*/ 0 w 1395"/>
              <a:gd name="T19" fmla="*/ 0 h 2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5" h="2304">
                <a:moveTo>
                  <a:pt x="0" y="0"/>
                </a:moveTo>
                <a:lnTo>
                  <a:pt x="1203" y="0"/>
                </a:lnTo>
                <a:lnTo>
                  <a:pt x="1203" y="240"/>
                </a:lnTo>
                <a:lnTo>
                  <a:pt x="1395" y="240"/>
                </a:lnTo>
                <a:lnTo>
                  <a:pt x="1197" y="0"/>
                </a:lnTo>
                <a:lnTo>
                  <a:pt x="1395" y="246"/>
                </a:lnTo>
                <a:lnTo>
                  <a:pt x="1395" y="2304"/>
                </a:lnTo>
                <a:lnTo>
                  <a:pt x="3" y="2304"/>
                </a:lnTo>
                <a:lnTo>
                  <a:pt x="3" y="0"/>
                </a:lnTo>
                <a:lnTo>
                  <a:pt x="0" y="0"/>
                </a:lnTo>
                <a:close/>
              </a:path>
            </a:pathLst>
          </a:custGeom>
          <a:solidFill>
            <a:schemeClr val="bg2"/>
          </a:solidFill>
          <a:ln w="19050" cap="flat" cmpd="sng">
            <a:solidFill>
              <a:schemeClr val="tx1"/>
            </a:solidFill>
            <a:prstDash val="solid"/>
            <a:round/>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9396" name="AutoShape 4"/>
          <p:cNvSpPr>
            <a:spLocks noChangeArrowheads="1"/>
          </p:cNvSpPr>
          <p:nvPr/>
        </p:nvSpPr>
        <p:spPr bwMode="auto">
          <a:xfrm>
            <a:off x="4495800" y="2590800"/>
            <a:ext cx="1600200" cy="838200"/>
          </a:xfrm>
          <a:prstGeom prst="roundRect">
            <a:avLst>
              <a:gd name="adj" fmla="val 16667"/>
            </a:avLst>
          </a:prstGeom>
          <a:solidFill>
            <a:srgbClr val="FF0000"/>
          </a:solidFill>
          <a:ln w="19050" algn="ctr">
            <a:solidFill>
              <a:schemeClr val="tx1"/>
            </a:solidFill>
            <a:round/>
            <a:headEnd/>
            <a:tailEnd type="none" w="lg" len="lg"/>
          </a:ln>
          <a:effectLst/>
        </p:spPr>
        <p:txBody>
          <a:bodyPr wrap="none" anchor="ctr">
            <a:spAutoFit/>
          </a:bodyPr>
          <a:lstStyle/>
          <a:p>
            <a:endParaRPr lang="en-US"/>
          </a:p>
        </p:txBody>
      </p:sp>
      <p:sp>
        <p:nvSpPr>
          <p:cNvPr id="59397" name="AutoShape 5"/>
          <p:cNvSpPr>
            <a:spLocks noChangeArrowheads="1"/>
          </p:cNvSpPr>
          <p:nvPr/>
        </p:nvSpPr>
        <p:spPr bwMode="auto">
          <a:xfrm>
            <a:off x="4495800" y="3581400"/>
            <a:ext cx="1600200" cy="838200"/>
          </a:xfrm>
          <a:prstGeom prst="roundRect">
            <a:avLst>
              <a:gd name="adj" fmla="val 16667"/>
            </a:avLst>
          </a:prstGeom>
          <a:solidFill>
            <a:srgbClr val="FFFF00"/>
          </a:solidFill>
          <a:ln w="19050"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398" name="AutoShape 6"/>
          <p:cNvSpPr>
            <a:spLocks noChangeArrowheads="1"/>
          </p:cNvSpPr>
          <p:nvPr/>
        </p:nvSpPr>
        <p:spPr bwMode="auto">
          <a:xfrm>
            <a:off x="4495800" y="4572000"/>
            <a:ext cx="1600200" cy="838200"/>
          </a:xfrm>
          <a:prstGeom prst="roundRect">
            <a:avLst>
              <a:gd name="adj" fmla="val 16667"/>
            </a:avLst>
          </a:prstGeom>
          <a:solidFill>
            <a:srgbClr val="00FF00"/>
          </a:solidFill>
          <a:ln w="19050"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399" name="Text Box 7"/>
          <p:cNvSpPr txBox="1">
            <a:spLocks noChangeArrowheads="1"/>
          </p:cNvSpPr>
          <p:nvPr/>
        </p:nvSpPr>
        <p:spPr bwMode="auto">
          <a:xfrm>
            <a:off x="4648200" y="3790950"/>
            <a:ext cx="12334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0513" indent="-29051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CC0000"/>
              </a:buClr>
            </a:pPr>
            <a:r>
              <a:rPr lang="en-US" altLang="zh-CN" sz="2800">
                <a:latin typeface="Arial" panose="020B0604020202020204" pitchFamily="34" charset="0"/>
                <a:ea typeface="宋体" panose="02010600030101010101" pitchFamily="2" charset="-122"/>
              </a:rPr>
              <a:t>Yellow</a:t>
            </a:r>
          </a:p>
        </p:txBody>
      </p:sp>
      <p:sp>
        <p:nvSpPr>
          <p:cNvPr id="59400" name="Text Box 8"/>
          <p:cNvSpPr txBox="1">
            <a:spLocks noChangeArrowheads="1"/>
          </p:cNvSpPr>
          <p:nvPr/>
        </p:nvSpPr>
        <p:spPr bwMode="auto">
          <a:xfrm>
            <a:off x="4876800" y="2743200"/>
            <a:ext cx="838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0513" indent="-29051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CC0000"/>
              </a:buClr>
            </a:pPr>
            <a:r>
              <a:rPr lang="en-US" altLang="zh-CN" sz="2800">
                <a:latin typeface="Arial" panose="020B0604020202020204" pitchFamily="34" charset="0"/>
                <a:ea typeface="宋体" panose="02010600030101010101" pitchFamily="2" charset="-122"/>
              </a:rPr>
              <a:t>Red</a:t>
            </a:r>
          </a:p>
        </p:txBody>
      </p:sp>
      <p:sp>
        <p:nvSpPr>
          <p:cNvPr id="59401" name="Text Box 9"/>
          <p:cNvSpPr txBox="1">
            <a:spLocks noChangeArrowheads="1"/>
          </p:cNvSpPr>
          <p:nvPr/>
        </p:nvSpPr>
        <p:spPr bwMode="auto">
          <a:xfrm>
            <a:off x="4648200" y="4781550"/>
            <a:ext cx="1174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0513" indent="-29051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CC0000"/>
              </a:buClr>
            </a:pPr>
            <a:r>
              <a:rPr lang="en-US" altLang="zh-CN" sz="2800">
                <a:latin typeface="Arial" panose="020B0604020202020204" pitchFamily="34" charset="0"/>
                <a:ea typeface="宋体" panose="02010600030101010101" pitchFamily="2" charset="-122"/>
              </a:rPr>
              <a:t>Green</a:t>
            </a:r>
          </a:p>
        </p:txBody>
      </p:sp>
      <p:sp>
        <p:nvSpPr>
          <p:cNvPr id="59402" name="Text Box 10"/>
          <p:cNvSpPr txBox="1">
            <a:spLocks noChangeArrowheads="1"/>
          </p:cNvSpPr>
          <p:nvPr/>
        </p:nvSpPr>
        <p:spPr bwMode="auto">
          <a:xfrm>
            <a:off x="4343400" y="2017713"/>
            <a:ext cx="177641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0513" indent="-29051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CC0000"/>
              </a:buClr>
            </a:pPr>
            <a:r>
              <a:rPr lang="en-US" altLang="zh-CN">
                <a:latin typeface="Arial" panose="020B0604020202020204" pitchFamily="34" charset="0"/>
                <a:ea typeface="宋体" panose="02010600030101010101" pitchFamily="2" charset="-122"/>
              </a:rPr>
              <a:t>Traffic Light</a:t>
            </a:r>
          </a:p>
        </p:txBody>
      </p:sp>
      <p:sp>
        <p:nvSpPr>
          <p:cNvPr id="59403" name="Line 11"/>
          <p:cNvSpPr>
            <a:spLocks noChangeShapeType="1"/>
          </p:cNvSpPr>
          <p:nvPr/>
        </p:nvSpPr>
        <p:spPr bwMode="auto">
          <a:xfrm>
            <a:off x="3962400" y="2590800"/>
            <a:ext cx="457200" cy="381000"/>
          </a:xfrm>
          <a:prstGeom prst="line">
            <a:avLst/>
          </a:prstGeom>
          <a:noFill/>
          <a:ln w="1905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9404" name="Text Box 12"/>
          <p:cNvSpPr txBox="1">
            <a:spLocks noChangeArrowheads="1"/>
          </p:cNvSpPr>
          <p:nvPr/>
        </p:nvSpPr>
        <p:spPr bwMode="auto">
          <a:xfrm>
            <a:off x="3048000" y="2362200"/>
            <a:ext cx="10144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0513" indent="-29051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CC0000"/>
              </a:buClr>
            </a:pPr>
            <a:r>
              <a:rPr lang="en-US" altLang="zh-CN" sz="2800">
                <a:solidFill>
                  <a:schemeClr val="accent1"/>
                </a:solidFill>
                <a:latin typeface="Arial" panose="020B0604020202020204" pitchFamily="34" charset="0"/>
                <a:ea typeface="宋体" panose="02010600030101010101" pitchFamily="2" charset="-122"/>
              </a:rPr>
              <a:t>State</a:t>
            </a:r>
          </a:p>
        </p:txBody>
      </p:sp>
      <p:sp>
        <p:nvSpPr>
          <p:cNvPr id="59405" name="AutoShape 13"/>
          <p:cNvSpPr>
            <a:spLocks noChangeArrowheads="1"/>
          </p:cNvSpPr>
          <p:nvPr/>
        </p:nvSpPr>
        <p:spPr bwMode="auto">
          <a:xfrm>
            <a:off x="4495800" y="2590800"/>
            <a:ext cx="1600200" cy="838200"/>
          </a:xfrm>
          <a:prstGeom prst="roundRect">
            <a:avLst>
              <a:gd name="adj" fmla="val 16667"/>
            </a:avLst>
          </a:prstGeom>
          <a:noFill/>
          <a:ln w="19050"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406" name="AutoShape 14"/>
          <p:cNvSpPr>
            <a:spLocks noChangeArrowheads="1"/>
          </p:cNvSpPr>
          <p:nvPr/>
        </p:nvSpPr>
        <p:spPr bwMode="auto">
          <a:xfrm>
            <a:off x="4495800" y="3581400"/>
            <a:ext cx="1600200" cy="838200"/>
          </a:xfrm>
          <a:prstGeom prst="roundRect">
            <a:avLst>
              <a:gd name="adj" fmla="val 16667"/>
            </a:avLst>
          </a:prstGeom>
          <a:noFill/>
          <a:ln w="19050"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407" name="AutoShape 15"/>
          <p:cNvSpPr>
            <a:spLocks noChangeArrowheads="1"/>
          </p:cNvSpPr>
          <p:nvPr/>
        </p:nvSpPr>
        <p:spPr bwMode="auto">
          <a:xfrm>
            <a:off x="4495800" y="4572000"/>
            <a:ext cx="1600200" cy="838200"/>
          </a:xfrm>
          <a:prstGeom prst="roundRect">
            <a:avLst>
              <a:gd name="adj" fmla="val 16667"/>
            </a:avLst>
          </a:prstGeom>
          <a:noFill/>
          <a:ln w="19050"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59408" name="AutoShape 16"/>
          <p:cNvCxnSpPr>
            <a:cxnSpLocks noChangeShapeType="1"/>
            <a:stCxn id="59398" idx="3"/>
            <a:endCxn id="59397" idx="3"/>
          </p:cNvCxnSpPr>
          <p:nvPr/>
        </p:nvCxnSpPr>
        <p:spPr bwMode="auto">
          <a:xfrm flipV="1">
            <a:off x="6105525" y="4000500"/>
            <a:ext cx="1588" cy="990600"/>
          </a:xfrm>
          <a:prstGeom prst="curvedConnector3">
            <a:avLst>
              <a:gd name="adj1" fmla="val 43800000"/>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9" name="AutoShape 17"/>
          <p:cNvCxnSpPr>
            <a:cxnSpLocks noChangeShapeType="1"/>
          </p:cNvCxnSpPr>
          <p:nvPr/>
        </p:nvCxnSpPr>
        <p:spPr bwMode="auto">
          <a:xfrm flipV="1">
            <a:off x="6096000" y="2971800"/>
            <a:ext cx="1588" cy="990600"/>
          </a:xfrm>
          <a:prstGeom prst="curvedConnector3">
            <a:avLst>
              <a:gd name="adj1" fmla="val 43800000"/>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0" name="AutoShape 18"/>
          <p:cNvCxnSpPr>
            <a:cxnSpLocks noChangeShapeType="1"/>
            <a:stCxn id="59405" idx="1"/>
            <a:endCxn id="59398" idx="1"/>
          </p:cNvCxnSpPr>
          <p:nvPr/>
        </p:nvCxnSpPr>
        <p:spPr bwMode="auto">
          <a:xfrm rot="10800000" flipH="1" flipV="1">
            <a:off x="4486275" y="3009900"/>
            <a:ext cx="1588" cy="1981200"/>
          </a:xfrm>
          <a:prstGeom prst="curvedConnector3">
            <a:avLst>
              <a:gd name="adj1" fmla="val -44400000"/>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1" name="Text Box 19"/>
          <p:cNvSpPr txBox="1">
            <a:spLocks noChangeArrowheads="1"/>
          </p:cNvSpPr>
          <p:nvPr/>
        </p:nvSpPr>
        <p:spPr bwMode="auto">
          <a:xfrm>
            <a:off x="1752600" y="2895600"/>
            <a:ext cx="17494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0513" indent="-290513">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rgbClr val="CC0000"/>
              </a:buClr>
            </a:pPr>
            <a:r>
              <a:rPr lang="en-US" altLang="zh-CN" sz="2800">
                <a:solidFill>
                  <a:srgbClr val="33CC33"/>
                </a:solidFill>
                <a:latin typeface="Arial" panose="020B0604020202020204" pitchFamily="34" charset="0"/>
                <a:ea typeface="宋体" panose="02010600030101010101" pitchFamily="2" charset="-122"/>
              </a:rPr>
              <a:t>Transition</a:t>
            </a:r>
          </a:p>
        </p:txBody>
      </p:sp>
      <p:sp>
        <p:nvSpPr>
          <p:cNvPr id="59412" name="Line 20"/>
          <p:cNvSpPr>
            <a:spLocks noChangeShapeType="1"/>
          </p:cNvSpPr>
          <p:nvPr/>
        </p:nvSpPr>
        <p:spPr bwMode="auto">
          <a:xfrm flipV="1">
            <a:off x="3429000" y="3124200"/>
            <a:ext cx="762000" cy="0"/>
          </a:xfrm>
          <a:prstGeom prst="line">
            <a:avLst/>
          </a:prstGeom>
          <a:noFill/>
          <a:ln w="19050">
            <a:solidFill>
              <a:srgbClr val="3399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9413" name="Oval 21"/>
          <p:cNvSpPr>
            <a:spLocks noChangeArrowheads="1"/>
          </p:cNvSpPr>
          <p:nvPr/>
        </p:nvSpPr>
        <p:spPr bwMode="auto">
          <a:xfrm>
            <a:off x="6705600" y="2057400"/>
            <a:ext cx="228600" cy="228600"/>
          </a:xfrm>
          <a:prstGeom prst="ellipse">
            <a:avLst/>
          </a:prstGeom>
          <a:solidFill>
            <a:srgbClr val="000000"/>
          </a:solidFill>
          <a:ln w="19050"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59414" name="AutoShape 22"/>
          <p:cNvCxnSpPr>
            <a:cxnSpLocks noChangeShapeType="1"/>
            <a:stCxn id="59413" idx="4"/>
            <a:endCxn id="59396" idx="3"/>
          </p:cNvCxnSpPr>
          <p:nvPr/>
        </p:nvCxnSpPr>
        <p:spPr bwMode="auto">
          <a:xfrm rot="5400000">
            <a:off x="6105525" y="2295525"/>
            <a:ext cx="714375" cy="714375"/>
          </a:xfrm>
          <a:prstGeom prst="curvedConnector2">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5" name="WordArt 23"/>
          <p:cNvSpPr>
            <a:spLocks noChangeArrowheads="1" noChangeShapeType="1" noTextEdit="1"/>
          </p:cNvSpPr>
          <p:nvPr/>
        </p:nvSpPr>
        <p:spPr bwMode="auto">
          <a:xfrm rot="71628918">
            <a:off x="5880894" y="4177506"/>
            <a:ext cx="1219200" cy="941388"/>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en-US" sz="1600" kern="10">
                <a:ln w="9525">
                  <a:solidFill>
                    <a:srgbClr val="000000"/>
                  </a:solidFill>
                  <a:round/>
                  <a:headEnd/>
                  <a:tailEnd type="none" w="lg" len="lg"/>
                </a:ln>
                <a:solidFill>
                  <a:srgbClr val="000000"/>
                </a:solidFill>
                <a:latin typeface="Arial" panose="020B0604020202020204" pitchFamily="34" charset="0"/>
                <a:cs typeface="Arial" panose="020B0604020202020204" pitchFamily="34" charset="0"/>
              </a:rPr>
              <a:t>Green timer expires</a:t>
            </a:r>
          </a:p>
        </p:txBody>
      </p:sp>
      <p:sp>
        <p:nvSpPr>
          <p:cNvPr id="59416" name="WordArt 24"/>
          <p:cNvSpPr>
            <a:spLocks noChangeArrowheads="1" noChangeShapeType="1" noTextEdit="1"/>
          </p:cNvSpPr>
          <p:nvPr/>
        </p:nvSpPr>
        <p:spPr bwMode="auto">
          <a:xfrm rot="70713611">
            <a:off x="6096000" y="2971800"/>
            <a:ext cx="914400" cy="9144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en-US" sz="1600" kern="10">
                <a:ln w="9525">
                  <a:solidFill>
                    <a:srgbClr val="000000"/>
                  </a:solidFill>
                  <a:round/>
                  <a:headEnd/>
                  <a:tailEnd type="none" w="lg" len="lg"/>
                </a:ln>
                <a:solidFill>
                  <a:srgbClr val="000000"/>
                </a:solidFill>
                <a:latin typeface="Arial" panose="020B0604020202020204" pitchFamily="34" charset="0"/>
                <a:cs typeface="Arial" panose="020B0604020202020204" pitchFamily="34" charset="0"/>
              </a:rPr>
              <a:t>Yellow timer expires</a:t>
            </a:r>
          </a:p>
        </p:txBody>
      </p:sp>
      <p:sp>
        <p:nvSpPr>
          <p:cNvPr id="59417" name="WordArt 25"/>
          <p:cNvSpPr>
            <a:spLocks noChangeArrowheads="1" noChangeShapeType="1" noTextEdit="1"/>
          </p:cNvSpPr>
          <p:nvPr/>
        </p:nvSpPr>
        <p:spPr bwMode="auto">
          <a:xfrm rot="-70683091">
            <a:off x="3275013" y="3863975"/>
            <a:ext cx="1371600" cy="6096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en-US" sz="1200" kern="10">
                <a:ln w="9525">
                  <a:solidFill>
                    <a:srgbClr val="000000"/>
                  </a:solidFill>
                  <a:round/>
                  <a:headEnd/>
                  <a:tailEnd type="none" w="lg" len="lg"/>
                </a:ln>
                <a:solidFill>
                  <a:srgbClr val="000000"/>
                </a:solidFill>
                <a:latin typeface="Arial Black" panose="020B0A04020102020204" pitchFamily="34" charset="0"/>
              </a:rPr>
              <a:t>Car trips sensor</a:t>
            </a:r>
          </a:p>
        </p:txBody>
      </p:sp>
      <p:sp>
        <p:nvSpPr>
          <p:cNvPr id="59418" name="Line 26"/>
          <p:cNvSpPr>
            <a:spLocks noChangeShapeType="1"/>
          </p:cNvSpPr>
          <p:nvPr/>
        </p:nvSpPr>
        <p:spPr bwMode="auto">
          <a:xfrm flipV="1">
            <a:off x="2628900" y="4572000"/>
            <a:ext cx="838200" cy="990600"/>
          </a:xfrm>
          <a:prstGeom prst="line">
            <a:avLst/>
          </a:prstGeom>
          <a:noFill/>
          <a:ln w="19050">
            <a:solidFill>
              <a:schemeClr val="folHlink"/>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9419" name="Text Box 27"/>
          <p:cNvSpPr txBox="1">
            <a:spLocks noGrp="1" noChangeArrowheads="1"/>
          </p:cNvSpPr>
          <p:nvPr>
            <p:ph type="body" idx="1"/>
          </p:nvPr>
        </p:nvSpPr>
        <p:spPr>
          <a:noFill/>
          <a:ln/>
          <a:extLst>
            <a:ext uri="{91240B29-F687-4F45-9708-019B960494DF}">
              <a14:hiddenLine xmlns:a14="http://schemas.microsoft.com/office/drawing/2010/main" w="19050" algn="ctr">
                <a:solidFill>
                  <a:schemeClr val="tx1"/>
                </a:solidFill>
                <a:miter lim="800000"/>
                <a:headEnd/>
                <a:tailEnd type="none" w="lg" len="lg"/>
              </a14:hiddenLine>
            </a:ext>
          </a:extLst>
        </p:spPr>
        <p:txBody>
          <a:bodyPr/>
          <a:lstStyle/>
          <a:p>
            <a:pPr marL="290513" indent="-290513">
              <a:lnSpc>
                <a:spcPct val="90000"/>
              </a:lnSpc>
              <a:buClr>
                <a:srgbClr val="CC0000"/>
              </a:buClr>
              <a:buFont typeface="Wingdings" panose="05000000000000000000" pitchFamily="2" charset="2"/>
              <a:buNone/>
            </a:pPr>
            <a:r>
              <a:rPr lang="zh-CN" altLang="en-US" sz="2800">
                <a:solidFill>
                  <a:srgbClr val="CC9900"/>
                </a:solidFill>
                <a:latin typeface="Arial" panose="020B0604020202020204" pitchFamily="34" charset="0"/>
                <a:ea typeface="宋体" panose="02010600030101010101" pitchFamily="2" charset="-122"/>
              </a:rPr>
              <a:t> </a:t>
            </a:r>
          </a:p>
        </p:txBody>
      </p:sp>
      <p:sp>
        <p:nvSpPr>
          <p:cNvPr id="59420" name="Text Box 28"/>
          <p:cNvSpPr txBox="1">
            <a:spLocks noChangeArrowheads="1"/>
          </p:cNvSpPr>
          <p:nvPr/>
        </p:nvSpPr>
        <p:spPr bwMode="auto">
          <a:xfrm>
            <a:off x="2209800" y="5562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Event</a:t>
            </a:r>
          </a:p>
        </p:txBody>
      </p:sp>
      <p:sp>
        <p:nvSpPr>
          <p:cNvPr id="59421" name="Text Box 29"/>
          <p:cNvSpPr txBox="1">
            <a:spLocks noChangeArrowheads="1"/>
          </p:cNvSpPr>
          <p:nvPr/>
        </p:nvSpPr>
        <p:spPr bwMode="auto">
          <a:xfrm>
            <a:off x="7010400" y="1905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ea typeface="宋体" panose="02010600030101010101" pitchFamily="2" charset="-122"/>
              </a:rPr>
              <a:t>Start</a:t>
            </a:r>
          </a:p>
        </p:txBody>
      </p:sp>
      <p:sp>
        <p:nvSpPr>
          <p:cNvPr id="31"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481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941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9413"/>
                                        </p:tgtEl>
                                        <p:attrNameLst>
                                          <p:attrName>style.visibility</p:attrName>
                                        </p:attrNameLst>
                                      </p:cBhvr>
                                      <p:to>
                                        <p:strVal val="visible"/>
                                      </p:to>
                                    </p:set>
                                  </p:childTnLst>
                                </p:cTn>
                              </p:par>
                            </p:childTnLst>
                          </p:cTn>
                        </p:par>
                        <p:par>
                          <p:cTn id="10" fill="hold" nodeType="afterGroup">
                            <p:stCondLst>
                              <p:cond delay="1000"/>
                            </p:stCondLst>
                            <p:childTnLst>
                              <p:par>
                                <p:cTn id="11" presetID="3" presetClass="entr" presetSubtype="10" fill="hold" nodeType="afterEffect">
                                  <p:stCondLst>
                                    <p:cond delay="0"/>
                                  </p:stCondLst>
                                  <p:childTnLst>
                                    <p:set>
                                      <p:cBhvr>
                                        <p:cTn id="12" dur="1" fill="hold">
                                          <p:stCondLst>
                                            <p:cond delay="0"/>
                                          </p:stCondLst>
                                        </p:cTn>
                                        <p:tgtEl>
                                          <p:spTgt spid="59396"/>
                                        </p:tgtEl>
                                        <p:attrNameLst>
                                          <p:attrName>style.visibility</p:attrName>
                                        </p:attrNameLst>
                                      </p:cBhvr>
                                      <p:to>
                                        <p:strVal val="visible"/>
                                      </p:to>
                                    </p:set>
                                    <p:animEffect transition="in" filter="blinds(horizontal)">
                                      <p:cBhvr>
                                        <p:cTn id="13" dur="500"/>
                                        <p:tgtEl>
                                          <p:spTgt spid="593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9419"/>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59418"/>
                                        </p:tgtEl>
                                        <p:attrNameLst>
                                          <p:attrName>style.visibility</p:attrName>
                                        </p:attrNameLst>
                                      </p:cBhvr>
                                      <p:to>
                                        <p:strVal val="visible"/>
                                      </p:to>
                                    </p:set>
                                  </p:childTnLst>
                                </p:cTn>
                              </p:par>
                            </p:childTnLst>
                          </p:cTn>
                        </p:par>
                        <p:par>
                          <p:cTn id="21" fill="hold" nodeType="afterGroup">
                            <p:stCondLst>
                              <p:cond delay="1000"/>
                            </p:stCondLst>
                            <p:childTnLst>
                              <p:par>
                                <p:cTn id="22" presetID="3" presetClass="entr" presetSubtype="0" fill="hold" nodeType="afterEffect">
                                  <p:stCondLst>
                                    <p:cond delay="0"/>
                                  </p:stCondLst>
                                  <p:childTnLst>
                                    <p:set>
                                      <p:cBhvr>
                                        <p:cTn id="23" dur="1" fill="hold">
                                          <p:stCondLst>
                                            <p:cond delay="499"/>
                                          </p:stCondLst>
                                        </p:cTn>
                                        <p:tgtEl>
                                          <p:spTgt spid="59417"/>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9411"/>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499"/>
                                          </p:stCondLst>
                                        </p:cTn>
                                        <p:tgtEl>
                                          <p:spTgt spid="59412"/>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nodeType="afterEffect">
                                  <p:stCondLst>
                                    <p:cond delay="0"/>
                                  </p:stCondLst>
                                  <p:childTnLst>
                                    <p:set>
                                      <p:cBhvr>
                                        <p:cTn id="32" dur="1" fill="hold">
                                          <p:stCondLst>
                                            <p:cond delay="499"/>
                                          </p:stCondLst>
                                        </p:cTn>
                                        <p:tgtEl>
                                          <p:spTgt spid="59410"/>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nodeType="afterEffect">
                                  <p:stCondLst>
                                    <p:cond delay="0"/>
                                  </p:stCondLst>
                                  <p:childTnLst>
                                    <p:set>
                                      <p:cBhvr>
                                        <p:cTn id="35" dur="1" fill="hold">
                                          <p:stCondLst>
                                            <p:cond delay="499"/>
                                          </p:stCondLst>
                                        </p:cTn>
                                        <p:tgtEl>
                                          <p:spTgt spid="5939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0" fill="hold" nodeType="clickEffect">
                                  <p:stCondLst>
                                    <p:cond delay="0"/>
                                  </p:stCondLst>
                                  <p:childTnLst>
                                    <p:set>
                                      <p:cBhvr>
                                        <p:cTn id="39" dur="1" fill="hold">
                                          <p:stCondLst>
                                            <p:cond delay="499"/>
                                          </p:stCondLst>
                                        </p:cTn>
                                        <p:tgtEl>
                                          <p:spTgt spid="59415"/>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59397"/>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5940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0" fill="hold" nodeType="clickEffect">
                                  <p:stCondLst>
                                    <p:cond delay="0"/>
                                  </p:stCondLst>
                                  <p:childTnLst>
                                    <p:set>
                                      <p:cBhvr>
                                        <p:cTn id="49" dur="1" fill="hold">
                                          <p:stCondLst>
                                            <p:cond delay="499"/>
                                          </p:stCondLst>
                                        </p:cTn>
                                        <p:tgtEl>
                                          <p:spTgt spid="59416"/>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59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1" grpId="0" autoUpdateAnimBg="0"/>
      <p:bldP spid="59419"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563562"/>
          </a:xfrm>
        </p:spPr>
        <p:txBody>
          <a:bodyPr>
            <a:normAutofit/>
          </a:bodyPr>
          <a:lstStyle/>
          <a:p>
            <a:r>
              <a:rPr lang="en-US" altLang="en-US" sz="2800" dirty="0">
                <a:solidFill>
                  <a:srgbClr val="C00000"/>
                </a:solidFill>
                <a:latin typeface="Arial Black" panose="020B0A04020102020204" pitchFamily="34" charset="0"/>
              </a:rPr>
              <a:t>Example: STD for a Phone</a:t>
            </a:r>
          </a:p>
        </p:txBody>
      </p:sp>
      <p:sp>
        <p:nvSpPr>
          <p:cNvPr id="76805" name="AutoShape 5"/>
          <p:cNvSpPr>
            <a:spLocks noChangeArrowheads="1"/>
          </p:cNvSpPr>
          <p:nvPr/>
        </p:nvSpPr>
        <p:spPr bwMode="auto">
          <a:xfrm>
            <a:off x="1752600" y="3352800"/>
            <a:ext cx="11430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6" name="Text Box 6"/>
          <p:cNvSpPr txBox="1">
            <a:spLocks noChangeArrowheads="1"/>
          </p:cNvSpPr>
          <p:nvPr/>
        </p:nvSpPr>
        <p:spPr bwMode="auto">
          <a:xfrm>
            <a:off x="2057400" y="3429000"/>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Idle</a:t>
            </a:r>
          </a:p>
        </p:txBody>
      </p:sp>
      <p:sp>
        <p:nvSpPr>
          <p:cNvPr id="76807" name="Line 7"/>
          <p:cNvSpPr>
            <a:spLocks noChangeShapeType="1"/>
          </p:cNvSpPr>
          <p:nvPr/>
        </p:nvSpPr>
        <p:spPr bwMode="auto">
          <a:xfrm>
            <a:off x="2286000" y="26670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8" name="Oval 8"/>
          <p:cNvSpPr>
            <a:spLocks noChangeArrowheads="1"/>
          </p:cNvSpPr>
          <p:nvPr/>
        </p:nvSpPr>
        <p:spPr bwMode="auto">
          <a:xfrm>
            <a:off x="2209800" y="259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9" name="Line 9"/>
          <p:cNvSpPr>
            <a:spLocks noChangeShapeType="1"/>
          </p:cNvSpPr>
          <p:nvPr/>
        </p:nvSpPr>
        <p:spPr bwMode="auto">
          <a:xfrm flipH="1">
            <a:off x="2438400" y="2286000"/>
            <a:ext cx="762000" cy="3048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0" name="Text Box 10"/>
          <p:cNvSpPr txBox="1">
            <a:spLocks noChangeArrowheads="1"/>
          </p:cNvSpPr>
          <p:nvPr/>
        </p:nvSpPr>
        <p:spPr bwMode="auto">
          <a:xfrm>
            <a:off x="3200400" y="2057400"/>
            <a:ext cx="1206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Initial state</a:t>
            </a:r>
          </a:p>
        </p:txBody>
      </p:sp>
      <p:sp>
        <p:nvSpPr>
          <p:cNvPr id="76811" name="AutoShape 11"/>
          <p:cNvSpPr>
            <a:spLocks noChangeArrowheads="1"/>
          </p:cNvSpPr>
          <p:nvPr/>
        </p:nvSpPr>
        <p:spPr bwMode="auto">
          <a:xfrm>
            <a:off x="5257800" y="3352800"/>
            <a:ext cx="11430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2" name="Text Box 12"/>
          <p:cNvSpPr txBox="1">
            <a:spLocks noChangeArrowheads="1"/>
          </p:cNvSpPr>
          <p:nvPr/>
        </p:nvSpPr>
        <p:spPr bwMode="auto">
          <a:xfrm>
            <a:off x="5410200" y="3429000"/>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Active</a:t>
            </a:r>
          </a:p>
        </p:txBody>
      </p:sp>
      <p:sp>
        <p:nvSpPr>
          <p:cNvPr id="76813" name="Line 13"/>
          <p:cNvSpPr>
            <a:spLocks noChangeShapeType="1"/>
          </p:cNvSpPr>
          <p:nvPr/>
        </p:nvSpPr>
        <p:spPr bwMode="auto">
          <a:xfrm>
            <a:off x="2895600" y="3505200"/>
            <a:ext cx="2362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4" name="Text Box 14"/>
          <p:cNvSpPr txBox="1">
            <a:spLocks noChangeArrowheads="1"/>
          </p:cNvSpPr>
          <p:nvPr/>
        </p:nvSpPr>
        <p:spPr bwMode="auto">
          <a:xfrm>
            <a:off x="3505200" y="3200400"/>
            <a:ext cx="96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off hook</a:t>
            </a:r>
          </a:p>
        </p:txBody>
      </p:sp>
      <p:sp>
        <p:nvSpPr>
          <p:cNvPr id="76815" name="Line 15"/>
          <p:cNvSpPr>
            <a:spLocks noChangeShapeType="1"/>
          </p:cNvSpPr>
          <p:nvPr/>
        </p:nvSpPr>
        <p:spPr bwMode="auto">
          <a:xfrm flipH="1">
            <a:off x="2895600" y="3810000"/>
            <a:ext cx="2362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6" name="Text Box 16"/>
          <p:cNvSpPr txBox="1">
            <a:spLocks noChangeArrowheads="1"/>
          </p:cNvSpPr>
          <p:nvPr/>
        </p:nvSpPr>
        <p:spPr bwMode="auto">
          <a:xfrm>
            <a:off x="3505200" y="3733800"/>
            <a:ext cx="927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t>on hook</a:t>
            </a:r>
          </a:p>
        </p:txBody>
      </p:sp>
      <p:sp>
        <p:nvSpPr>
          <p:cNvPr id="76817" name="Line 17"/>
          <p:cNvSpPr>
            <a:spLocks noChangeShapeType="1"/>
          </p:cNvSpPr>
          <p:nvPr/>
        </p:nvSpPr>
        <p:spPr bwMode="auto">
          <a:xfrm flipH="1">
            <a:off x="4724400" y="2743200"/>
            <a:ext cx="381000" cy="6858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8" name="Text Box 18"/>
          <p:cNvSpPr txBox="1">
            <a:spLocks noChangeArrowheads="1"/>
          </p:cNvSpPr>
          <p:nvPr/>
        </p:nvSpPr>
        <p:spPr bwMode="auto">
          <a:xfrm>
            <a:off x="4876800" y="2362200"/>
            <a:ext cx="104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transition</a:t>
            </a:r>
          </a:p>
        </p:txBody>
      </p:sp>
      <p:sp>
        <p:nvSpPr>
          <p:cNvPr id="76819" name="Line 19"/>
          <p:cNvSpPr>
            <a:spLocks noChangeShapeType="1"/>
          </p:cNvSpPr>
          <p:nvPr/>
        </p:nvSpPr>
        <p:spPr bwMode="auto">
          <a:xfrm>
            <a:off x="4038600" y="2895600"/>
            <a:ext cx="0" cy="3810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0" name="Text Box 20"/>
          <p:cNvSpPr txBox="1">
            <a:spLocks noChangeArrowheads="1"/>
          </p:cNvSpPr>
          <p:nvPr/>
        </p:nvSpPr>
        <p:spPr bwMode="auto">
          <a:xfrm>
            <a:off x="3733800" y="25146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event</a:t>
            </a:r>
          </a:p>
        </p:txBody>
      </p:sp>
      <p:sp>
        <p:nvSpPr>
          <p:cNvPr id="76821" name="Line 21"/>
          <p:cNvSpPr>
            <a:spLocks noChangeShapeType="1"/>
          </p:cNvSpPr>
          <p:nvPr/>
        </p:nvSpPr>
        <p:spPr bwMode="auto">
          <a:xfrm flipH="1">
            <a:off x="6400800" y="2971800"/>
            <a:ext cx="304800" cy="3048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22" name="Text Box 22"/>
          <p:cNvSpPr txBox="1">
            <a:spLocks noChangeArrowheads="1"/>
          </p:cNvSpPr>
          <p:nvPr/>
        </p:nvSpPr>
        <p:spPr bwMode="auto">
          <a:xfrm>
            <a:off x="6477000" y="2667000"/>
            <a:ext cx="60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state</a:t>
            </a:r>
          </a:p>
        </p:txBody>
      </p:sp>
      <p:sp>
        <p:nvSpPr>
          <p:cNvPr id="23"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8718560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639762"/>
          </a:xfrm>
        </p:spPr>
        <p:txBody>
          <a:bodyPr>
            <a:normAutofit/>
          </a:bodyPr>
          <a:lstStyle/>
          <a:p>
            <a:r>
              <a:rPr lang="en-US" altLang="en-US" sz="2800" dirty="0">
                <a:solidFill>
                  <a:srgbClr val="C00000"/>
                </a:solidFill>
                <a:latin typeface="Arial Black" panose="020B0A04020102020204" pitchFamily="34" charset="0"/>
              </a:rPr>
              <a:t>Classes that Need State Diagrams</a:t>
            </a:r>
          </a:p>
        </p:txBody>
      </p:sp>
      <p:sp>
        <p:nvSpPr>
          <p:cNvPr id="80899" name="Rectangle 3"/>
          <p:cNvSpPr>
            <a:spLocks noGrp="1" noChangeArrowheads="1"/>
          </p:cNvSpPr>
          <p:nvPr>
            <p:ph type="body" idx="1"/>
          </p:nvPr>
        </p:nvSpPr>
        <p:spPr>
          <a:xfrm>
            <a:off x="457200" y="1066800"/>
            <a:ext cx="8229600" cy="5059363"/>
          </a:xfrm>
        </p:spPr>
        <p:txBody>
          <a:bodyPr/>
          <a:lstStyle/>
          <a:p>
            <a:pPr algn="just"/>
            <a:r>
              <a:rPr lang="en-US" altLang="en-US" sz="2800" dirty="0">
                <a:solidFill>
                  <a:srgbClr val="1C03D7"/>
                </a:solidFill>
              </a:rPr>
              <a:t>State-dependent classes</a:t>
            </a:r>
          </a:p>
          <a:p>
            <a:pPr lvl="1" algn="just"/>
            <a:r>
              <a:rPr lang="en-US" altLang="en-US" sz="2000" dirty="0">
                <a:solidFill>
                  <a:srgbClr val="1C03D7"/>
                </a:solidFill>
              </a:rPr>
              <a:t>objects react differently to events depending on their state</a:t>
            </a:r>
          </a:p>
          <a:p>
            <a:pPr lvl="1" algn="just"/>
            <a:endParaRPr lang="en-US" altLang="en-US" sz="2000" dirty="0">
              <a:solidFill>
                <a:srgbClr val="1C03D7"/>
              </a:solidFill>
            </a:endParaRPr>
          </a:p>
          <a:p>
            <a:pPr lvl="1" algn="just">
              <a:buFontTx/>
              <a:buNone/>
            </a:pPr>
            <a:endParaRPr lang="en-US" altLang="en-US" sz="2000" dirty="0">
              <a:solidFill>
                <a:srgbClr val="1C03D7"/>
              </a:solidFill>
            </a:endParaRPr>
          </a:p>
          <a:p>
            <a:pPr algn="just"/>
            <a:r>
              <a:rPr lang="en-US" altLang="en-US" sz="2400" b="1" dirty="0">
                <a:solidFill>
                  <a:srgbClr val="1C03D7"/>
                </a:solidFill>
              </a:rPr>
              <a:t>State-independent classes</a:t>
            </a:r>
            <a:r>
              <a:rPr lang="en-US" altLang="en-US" sz="2400" dirty="0">
                <a:solidFill>
                  <a:srgbClr val="1C03D7"/>
                </a:solidFill>
              </a:rPr>
              <a:t> do not need State Diagrams</a:t>
            </a:r>
          </a:p>
          <a:p>
            <a:pPr lvl="1" algn="just"/>
            <a:r>
              <a:rPr lang="en-US" altLang="en-US" sz="2000" dirty="0">
                <a:solidFill>
                  <a:srgbClr val="1C03D7"/>
                </a:solidFill>
              </a:rPr>
              <a:t>an object always responds the same way to an event</a:t>
            </a:r>
          </a:p>
          <a:p>
            <a:pPr lvl="1"/>
            <a:endParaRPr lang="en-US" altLang="en-US" sz="2000" dirty="0"/>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6707148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152400"/>
            <a:ext cx="7772400" cy="419100"/>
          </a:xfrm>
        </p:spPr>
        <p:txBody>
          <a:bodyPr>
            <a:normAutofit fontScale="90000"/>
          </a:bodyPr>
          <a:lstStyle/>
          <a:p>
            <a:r>
              <a:rPr lang="en-US" altLang="en-US" sz="2800" dirty="0">
                <a:solidFill>
                  <a:srgbClr val="C00000"/>
                </a:solidFill>
                <a:latin typeface="Arial Black" panose="020B0A04020102020204" pitchFamily="34" charset="0"/>
              </a:rPr>
              <a:t>Event Types</a:t>
            </a:r>
          </a:p>
        </p:txBody>
      </p:sp>
      <p:sp>
        <p:nvSpPr>
          <p:cNvPr id="81923" name="Rectangle 3"/>
          <p:cNvSpPr>
            <a:spLocks noGrp="1" noChangeArrowheads="1"/>
          </p:cNvSpPr>
          <p:nvPr>
            <p:ph type="body" idx="1"/>
          </p:nvPr>
        </p:nvSpPr>
        <p:spPr>
          <a:xfrm>
            <a:off x="685800" y="571500"/>
            <a:ext cx="7772400" cy="5829301"/>
          </a:xfrm>
        </p:spPr>
        <p:txBody>
          <a:bodyPr>
            <a:noAutofit/>
          </a:bodyPr>
          <a:lstStyle/>
          <a:p>
            <a:pPr algn="just"/>
            <a:r>
              <a:rPr lang="en-US" altLang="en-US" sz="2400" dirty="0">
                <a:solidFill>
                  <a:schemeClr val="accent6">
                    <a:lumMod val="75000"/>
                  </a:schemeClr>
                </a:solidFill>
              </a:rPr>
              <a:t>External Event (also known as system event)</a:t>
            </a:r>
          </a:p>
          <a:p>
            <a:pPr lvl="1" algn="just"/>
            <a:r>
              <a:rPr lang="en-US" altLang="en-US" sz="2400" dirty="0">
                <a:solidFill>
                  <a:srgbClr val="1C03D7"/>
                </a:solidFill>
              </a:rPr>
              <a:t>is caused by something </a:t>
            </a:r>
            <a:r>
              <a:rPr lang="en-US" altLang="en-US" sz="2400" dirty="0">
                <a:solidFill>
                  <a:srgbClr val="00B050"/>
                </a:solidFill>
              </a:rPr>
              <a:t>outside the system boundary</a:t>
            </a:r>
          </a:p>
          <a:p>
            <a:pPr lvl="1" algn="just"/>
            <a:r>
              <a:rPr lang="en-US" altLang="en-US" sz="2400" dirty="0">
                <a:solidFill>
                  <a:srgbClr val="1C03D7"/>
                </a:solidFill>
              </a:rPr>
              <a:t>e.g. when a cashier presses the “enter item” button on a POST, an external event has occurred.</a:t>
            </a:r>
          </a:p>
          <a:p>
            <a:pPr algn="just"/>
            <a:r>
              <a:rPr lang="en-US" altLang="en-US" sz="2400" dirty="0">
                <a:solidFill>
                  <a:schemeClr val="accent6">
                    <a:lumMod val="75000"/>
                  </a:schemeClr>
                </a:solidFill>
              </a:rPr>
              <a:t>Internal Event</a:t>
            </a:r>
          </a:p>
          <a:p>
            <a:pPr lvl="1" algn="just"/>
            <a:r>
              <a:rPr lang="en-US" altLang="en-US" sz="2400" dirty="0">
                <a:solidFill>
                  <a:srgbClr val="1C03D7"/>
                </a:solidFill>
              </a:rPr>
              <a:t>is caused by something </a:t>
            </a:r>
            <a:r>
              <a:rPr lang="en-US" altLang="en-US" sz="2400" dirty="0">
                <a:solidFill>
                  <a:srgbClr val="00B050"/>
                </a:solidFill>
              </a:rPr>
              <a:t>inside our system boundary.</a:t>
            </a:r>
          </a:p>
          <a:p>
            <a:pPr lvl="1" algn="just"/>
            <a:r>
              <a:rPr lang="en-US" altLang="en-US" sz="2400" dirty="0">
                <a:solidFill>
                  <a:srgbClr val="1C03D7"/>
                </a:solidFill>
              </a:rPr>
              <a:t>In terms of SW, an internal event arises when an operation is invoked via a message sent from another internal object. (The messages in collaboration diagrams suggest internal events)</a:t>
            </a:r>
          </a:p>
          <a:p>
            <a:pPr algn="just"/>
            <a:r>
              <a:rPr lang="en-US" altLang="en-US" sz="2400" dirty="0">
                <a:solidFill>
                  <a:schemeClr val="accent6">
                    <a:lumMod val="75000"/>
                  </a:schemeClr>
                </a:solidFill>
              </a:rPr>
              <a:t>Temporal Event</a:t>
            </a:r>
          </a:p>
          <a:p>
            <a:pPr lvl="1" algn="just"/>
            <a:r>
              <a:rPr lang="en-US" altLang="en-US" sz="2400" dirty="0">
                <a:solidFill>
                  <a:srgbClr val="1C03D7"/>
                </a:solidFill>
              </a:rPr>
              <a:t>is caused by the occurrence of a </a:t>
            </a:r>
            <a:r>
              <a:rPr lang="en-US" altLang="en-US" sz="2400" dirty="0">
                <a:solidFill>
                  <a:srgbClr val="00B050"/>
                </a:solidFill>
              </a:rPr>
              <a:t>specific date and time or passage of time.</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0298085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639762"/>
          </a:xfrm>
        </p:spPr>
        <p:txBody>
          <a:bodyPr>
            <a:normAutofit/>
          </a:bodyPr>
          <a:lstStyle/>
          <a:p>
            <a:pPr algn="l"/>
            <a:r>
              <a:rPr lang="en-GB" altLang="en-US" sz="2800" dirty="0">
                <a:solidFill>
                  <a:srgbClr val="C00000"/>
                </a:solidFill>
                <a:latin typeface="Arial Black" panose="020B0A04020102020204" pitchFamily="34" charset="0"/>
              </a:rPr>
              <a:t>State</a:t>
            </a:r>
          </a:p>
        </p:txBody>
      </p:sp>
      <p:sp>
        <p:nvSpPr>
          <p:cNvPr id="58371" name="Rectangle 3"/>
          <p:cNvSpPr>
            <a:spLocks noGrp="1" noChangeArrowheads="1"/>
          </p:cNvSpPr>
          <p:nvPr>
            <p:ph type="body" idx="1"/>
          </p:nvPr>
        </p:nvSpPr>
        <p:spPr>
          <a:xfrm>
            <a:off x="685800" y="914400"/>
            <a:ext cx="7772400" cy="4451350"/>
          </a:xfrm>
        </p:spPr>
        <p:txBody>
          <a:bodyPr>
            <a:normAutofit/>
          </a:bodyPr>
          <a:lstStyle/>
          <a:p>
            <a:pPr algn="just"/>
            <a:r>
              <a:rPr lang="en-GB" altLang="en-US" sz="2800" dirty="0">
                <a:solidFill>
                  <a:srgbClr val="1C03D7"/>
                </a:solidFill>
              </a:rPr>
              <a:t>Abstraction of </a:t>
            </a:r>
            <a:r>
              <a:rPr lang="en-GB" altLang="en-US" sz="2800" dirty="0">
                <a:solidFill>
                  <a:srgbClr val="01A729"/>
                </a:solidFill>
              </a:rPr>
              <a:t>attribute values and links </a:t>
            </a:r>
            <a:r>
              <a:rPr lang="en-GB" altLang="en-US" sz="2800" dirty="0">
                <a:solidFill>
                  <a:srgbClr val="1C03D7"/>
                </a:solidFill>
              </a:rPr>
              <a:t>of an object</a:t>
            </a:r>
          </a:p>
          <a:p>
            <a:pPr algn="just"/>
            <a:r>
              <a:rPr lang="en-GB" altLang="en-US" sz="2800" dirty="0">
                <a:solidFill>
                  <a:srgbClr val="1C03D7"/>
                </a:solidFill>
              </a:rPr>
              <a:t>Sets of values are </a:t>
            </a:r>
            <a:r>
              <a:rPr lang="en-GB" altLang="en-US" sz="2800" dirty="0">
                <a:solidFill>
                  <a:srgbClr val="01A729"/>
                </a:solidFill>
              </a:rPr>
              <a:t>grouped together </a:t>
            </a:r>
            <a:r>
              <a:rPr lang="en-GB" altLang="en-US" sz="2800" dirty="0">
                <a:solidFill>
                  <a:srgbClr val="1C03D7"/>
                </a:solidFill>
              </a:rPr>
              <a:t>into a state</a:t>
            </a:r>
          </a:p>
          <a:p>
            <a:pPr algn="just"/>
            <a:r>
              <a:rPr lang="en-GB" altLang="en-US" sz="2800" dirty="0">
                <a:solidFill>
                  <a:srgbClr val="1C03D7"/>
                </a:solidFill>
              </a:rPr>
              <a:t>Corresponds to the interval between two events received by the object</a:t>
            </a:r>
          </a:p>
          <a:p>
            <a:pPr lvl="1" algn="just"/>
            <a:r>
              <a:rPr lang="en-GB" altLang="en-US" dirty="0">
                <a:solidFill>
                  <a:srgbClr val="1C03D7"/>
                </a:solidFill>
              </a:rPr>
              <a:t>events represent </a:t>
            </a:r>
            <a:r>
              <a:rPr lang="en-GB" altLang="en-US" dirty="0">
                <a:solidFill>
                  <a:srgbClr val="01A729"/>
                </a:solidFill>
              </a:rPr>
              <a:t>points in time</a:t>
            </a:r>
          </a:p>
          <a:p>
            <a:pPr lvl="1" algn="just"/>
            <a:r>
              <a:rPr lang="en-GB" altLang="en-US" dirty="0">
                <a:solidFill>
                  <a:srgbClr val="1C03D7"/>
                </a:solidFill>
              </a:rPr>
              <a:t>states represent </a:t>
            </a:r>
            <a:r>
              <a:rPr lang="en-GB" altLang="en-US" dirty="0">
                <a:solidFill>
                  <a:srgbClr val="01A729"/>
                </a:solidFill>
              </a:rPr>
              <a:t>intervals of time</a:t>
            </a:r>
          </a:p>
          <a:p>
            <a:pPr algn="just"/>
            <a:r>
              <a:rPr lang="en-GB" altLang="en-US" sz="2800" dirty="0">
                <a:solidFill>
                  <a:srgbClr val="1C03D7"/>
                </a:solidFill>
              </a:rPr>
              <a:t>Has duration</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2637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96710"/>
            <a:ext cx="8229600" cy="334962"/>
          </a:xfrm>
        </p:spPr>
        <p:txBody>
          <a:bodyPr>
            <a:noAutofit/>
          </a:bodyPr>
          <a:lstStyle/>
          <a:p>
            <a:r>
              <a:rPr lang="en-US" sz="2800" b="1" dirty="0">
                <a:solidFill>
                  <a:srgbClr val="C00000"/>
                </a:solidFill>
                <a:latin typeface="Arial Black" panose="020B0A04020102020204" pitchFamily="34" charset="0"/>
              </a:rPr>
              <a:t>Multilevel Inheritance</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350520" y="482344"/>
            <a:ext cx="8336280" cy="4525963"/>
          </a:xfrm>
        </p:spPr>
        <p:txBody>
          <a:bodyPr>
            <a:normAutofit/>
          </a:bodyPr>
          <a:lstStyle/>
          <a:p>
            <a:pPr marL="0" indent="0" algn="just">
              <a:buNone/>
            </a:pPr>
            <a:r>
              <a:rPr lang="en-US" sz="2800" dirty="0">
                <a:solidFill>
                  <a:srgbClr val="1C03D7"/>
                </a:solidFill>
              </a:rPr>
              <a:t>In C++ programming, not only you can </a:t>
            </a:r>
            <a:r>
              <a:rPr lang="en-US" sz="2800" dirty="0">
                <a:solidFill>
                  <a:srgbClr val="00B050"/>
                </a:solidFill>
              </a:rPr>
              <a:t>derive a class from the base class but you can also derive a class from the derived class.</a:t>
            </a:r>
            <a:r>
              <a:rPr lang="en-US" sz="2800" dirty="0">
                <a:solidFill>
                  <a:srgbClr val="1C03D7"/>
                </a:solidFill>
              </a:rPr>
              <a:t> This form of inheritance is known as multilevel inheritance.</a:t>
            </a:r>
          </a:p>
        </p:txBody>
      </p:sp>
      <p:pic>
        <p:nvPicPr>
          <p:cNvPr id="5" name="Picture 2" descr="Multilevel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013" y="4105275"/>
            <a:ext cx="33337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1470" y="2166442"/>
            <a:ext cx="8374380" cy="1692771"/>
          </a:xfrm>
          <a:prstGeom prst="rect">
            <a:avLst/>
          </a:prstGeom>
        </p:spPr>
        <p:txBody>
          <a:bodyPr wrap="square">
            <a:spAutoFit/>
          </a:bodyPr>
          <a:lstStyle/>
          <a:p>
            <a:pPr algn="just"/>
            <a:r>
              <a:rPr lang="en-US" sz="2600" dirty="0">
                <a:solidFill>
                  <a:srgbClr val="1C03D7"/>
                </a:solidFill>
              </a:rPr>
              <a:t>This type of inheritance is the best way to represent the transitive nature of inheritance. In multilevel inheritance, a derived class inherits all its properties from a class that itself inherits from another class.</a:t>
            </a:r>
          </a:p>
        </p:txBody>
      </p:sp>
      <p:pic>
        <p:nvPicPr>
          <p:cNvPr id="6" name="Picture 5"/>
          <p:cNvPicPr>
            <a:picLocks noChangeAspect="1"/>
          </p:cNvPicPr>
          <p:nvPr/>
        </p:nvPicPr>
        <p:blipFill>
          <a:blip r:embed="rId3"/>
          <a:stretch>
            <a:fillRect/>
          </a:stretch>
        </p:blipFill>
        <p:spPr>
          <a:xfrm>
            <a:off x="1066800" y="4038600"/>
            <a:ext cx="4181475" cy="2514600"/>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7922196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563562"/>
          </a:xfrm>
        </p:spPr>
        <p:txBody>
          <a:bodyPr>
            <a:normAutofit/>
          </a:bodyPr>
          <a:lstStyle/>
          <a:p>
            <a:pPr algn="l"/>
            <a:r>
              <a:rPr lang="en-GB" altLang="en-US" sz="2800" dirty="0">
                <a:solidFill>
                  <a:srgbClr val="C00000"/>
                </a:solidFill>
                <a:latin typeface="Arial Black" panose="020B0A04020102020204" pitchFamily="34" charset="0"/>
              </a:rPr>
              <a:t>State</a:t>
            </a:r>
          </a:p>
        </p:txBody>
      </p:sp>
      <p:sp>
        <p:nvSpPr>
          <p:cNvPr id="59395" name="Rectangle 3"/>
          <p:cNvSpPr>
            <a:spLocks noGrp="1" noChangeArrowheads="1"/>
          </p:cNvSpPr>
          <p:nvPr>
            <p:ph type="body" idx="1"/>
          </p:nvPr>
        </p:nvSpPr>
        <p:spPr>
          <a:xfrm>
            <a:off x="762000" y="914400"/>
            <a:ext cx="7772400" cy="3683000"/>
          </a:xfrm>
        </p:spPr>
        <p:txBody>
          <a:bodyPr>
            <a:normAutofit/>
          </a:bodyPr>
          <a:lstStyle/>
          <a:p>
            <a:pPr algn="just"/>
            <a:r>
              <a:rPr lang="en-GB" altLang="en-US" sz="2800" dirty="0">
                <a:solidFill>
                  <a:srgbClr val="1C03D7"/>
                </a:solidFill>
              </a:rPr>
              <a:t>Often associated with a</a:t>
            </a:r>
          </a:p>
          <a:p>
            <a:pPr lvl="1" algn="just"/>
            <a:r>
              <a:rPr lang="en-GB" altLang="en-US" dirty="0">
                <a:solidFill>
                  <a:srgbClr val="1C03D7"/>
                </a:solidFill>
              </a:rPr>
              <a:t>continuous activity</a:t>
            </a:r>
          </a:p>
          <a:p>
            <a:pPr lvl="1" algn="just"/>
            <a:r>
              <a:rPr lang="en-GB" altLang="en-US" dirty="0">
                <a:solidFill>
                  <a:srgbClr val="1C03D7"/>
                </a:solidFill>
              </a:rPr>
              <a:t>value satisfying some condition</a:t>
            </a:r>
          </a:p>
          <a:p>
            <a:pPr algn="just"/>
            <a:r>
              <a:rPr lang="en-GB" altLang="en-US" sz="2800" dirty="0">
                <a:solidFill>
                  <a:srgbClr val="1C03D7"/>
                </a:solidFill>
              </a:rPr>
              <a:t>Event separates two states</a:t>
            </a:r>
          </a:p>
          <a:p>
            <a:pPr algn="just"/>
            <a:r>
              <a:rPr lang="en-GB" altLang="en-US" sz="2800" dirty="0">
                <a:solidFill>
                  <a:srgbClr val="1C03D7"/>
                </a:solidFill>
              </a:rPr>
              <a:t>State separates two events</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3485535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487362"/>
          </a:xfrm>
        </p:spPr>
        <p:txBody>
          <a:bodyPr>
            <a:noAutofit/>
          </a:bodyPr>
          <a:lstStyle/>
          <a:p>
            <a:pPr algn="l"/>
            <a:r>
              <a:rPr lang="en-GB" altLang="en-US" sz="2800" dirty="0">
                <a:solidFill>
                  <a:srgbClr val="C00000"/>
                </a:solidFill>
                <a:latin typeface="Arial Black" panose="020B0A04020102020204" pitchFamily="34" charset="0"/>
              </a:rPr>
              <a:t>State Diagram</a:t>
            </a:r>
          </a:p>
        </p:txBody>
      </p:sp>
      <p:sp>
        <p:nvSpPr>
          <p:cNvPr id="60419" name="Rectangle 3"/>
          <p:cNvSpPr>
            <a:spLocks noGrp="1" noChangeArrowheads="1"/>
          </p:cNvSpPr>
          <p:nvPr>
            <p:ph type="body" idx="1"/>
          </p:nvPr>
        </p:nvSpPr>
        <p:spPr>
          <a:xfrm>
            <a:off x="685800" y="990600"/>
            <a:ext cx="7772400" cy="4256088"/>
          </a:xfrm>
        </p:spPr>
        <p:txBody>
          <a:bodyPr>
            <a:normAutofit/>
          </a:bodyPr>
          <a:lstStyle/>
          <a:p>
            <a:r>
              <a:rPr lang="en-GB" altLang="en-US" sz="2800" dirty="0">
                <a:solidFill>
                  <a:srgbClr val="1C03D7"/>
                </a:solidFill>
              </a:rPr>
              <a:t>Graph relating events and states</a:t>
            </a:r>
          </a:p>
          <a:p>
            <a:r>
              <a:rPr lang="en-GB" altLang="en-US" sz="2800" dirty="0">
                <a:solidFill>
                  <a:schemeClr val="accent6">
                    <a:lumMod val="75000"/>
                  </a:schemeClr>
                </a:solidFill>
              </a:rPr>
              <a:t>Nodes are states</a:t>
            </a:r>
            <a:r>
              <a:rPr lang="en-GB" altLang="en-US" sz="2800" dirty="0">
                <a:solidFill>
                  <a:srgbClr val="1C03D7"/>
                </a:solidFill>
              </a:rPr>
              <a:t>; </a:t>
            </a:r>
            <a:r>
              <a:rPr lang="en-GB" altLang="en-US" sz="2800" dirty="0">
                <a:solidFill>
                  <a:srgbClr val="01A729"/>
                </a:solidFill>
              </a:rPr>
              <a:t>arcs are events</a:t>
            </a:r>
          </a:p>
          <a:p>
            <a:r>
              <a:rPr lang="en-GB" altLang="en-US" sz="2800" dirty="0">
                <a:solidFill>
                  <a:srgbClr val="1C03D7"/>
                </a:solidFill>
              </a:rPr>
              <a:t>Describes behaviour of a single class of objects</a:t>
            </a:r>
          </a:p>
          <a:p>
            <a:r>
              <a:rPr lang="en-GB" altLang="en-US" sz="2800" dirty="0">
                <a:solidFill>
                  <a:srgbClr val="1C03D7"/>
                </a:solidFill>
              </a:rPr>
              <a:t>Can represent</a:t>
            </a:r>
          </a:p>
          <a:p>
            <a:pPr lvl="1"/>
            <a:r>
              <a:rPr lang="en-GB" altLang="en-US" dirty="0">
                <a:solidFill>
                  <a:srgbClr val="1C03D7"/>
                </a:solidFill>
              </a:rPr>
              <a:t>one-shot life cycles</a:t>
            </a:r>
          </a:p>
          <a:p>
            <a:pPr lvl="1"/>
            <a:r>
              <a:rPr lang="en-GB" altLang="en-US" dirty="0">
                <a:solidFill>
                  <a:srgbClr val="1C03D7"/>
                </a:solidFill>
              </a:rPr>
              <a:t>continuous loops</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4009658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487362"/>
          </a:xfrm>
        </p:spPr>
        <p:txBody>
          <a:bodyPr>
            <a:noAutofit/>
          </a:bodyPr>
          <a:lstStyle/>
          <a:p>
            <a:pPr algn="l"/>
            <a:r>
              <a:rPr lang="en-GB" altLang="en-US" sz="2800" dirty="0">
                <a:solidFill>
                  <a:srgbClr val="C00000"/>
                </a:solidFill>
                <a:latin typeface="Arial Black" panose="020B0A04020102020204" pitchFamily="34" charset="0"/>
              </a:rPr>
              <a:t>State Diagram</a:t>
            </a:r>
          </a:p>
        </p:txBody>
      </p:sp>
      <p:sp>
        <p:nvSpPr>
          <p:cNvPr id="61443" name="Rectangle 3"/>
          <p:cNvSpPr>
            <a:spLocks noGrp="1" noChangeArrowheads="1"/>
          </p:cNvSpPr>
          <p:nvPr>
            <p:ph type="body" idx="1"/>
          </p:nvPr>
        </p:nvSpPr>
        <p:spPr>
          <a:xfrm>
            <a:off x="685800" y="914400"/>
            <a:ext cx="7772400" cy="3109913"/>
          </a:xfrm>
        </p:spPr>
        <p:txBody>
          <a:bodyPr>
            <a:normAutofit/>
          </a:bodyPr>
          <a:lstStyle/>
          <a:p>
            <a:r>
              <a:rPr lang="en-GB" altLang="en-US" sz="2800" dirty="0">
                <a:solidFill>
                  <a:srgbClr val="1C03D7"/>
                </a:solidFill>
              </a:rPr>
              <a:t>Continuous loop</a:t>
            </a:r>
          </a:p>
          <a:p>
            <a:pPr lvl="1"/>
            <a:r>
              <a:rPr lang="en-GB" altLang="en-US" dirty="0">
                <a:solidFill>
                  <a:srgbClr val="1C03D7"/>
                </a:solidFill>
              </a:rPr>
              <a:t>graph is a loop</a:t>
            </a:r>
          </a:p>
          <a:p>
            <a:pPr lvl="1"/>
            <a:r>
              <a:rPr lang="en-GB" altLang="en-US" dirty="0">
                <a:solidFill>
                  <a:srgbClr val="1C03D7"/>
                </a:solidFill>
              </a:rPr>
              <a:t>no definite start state</a:t>
            </a:r>
          </a:p>
          <a:p>
            <a:pPr lvl="1"/>
            <a:r>
              <a:rPr lang="en-GB" altLang="en-US" dirty="0">
                <a:solidFill>
                  <a:srgbClr val="1C03D7"/>
                </a:solidFill>
              </a:rPr>
              <a:t>not concerned about how the loop starts</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40464637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473072"/>
          </a:xfrm>
        </p:spPr>
        <p:txBody>
          <a:bodyPr>
            <a:noAutofit/>
          </a:bodyPr>
          <a:lstStyle/>
          <a:p>
            <a:pPr algn="l"/>
            <a:r>
              <a:rPr lang="en-GB" altLang="en-US" sz="2800" dirty="0">
                <a:solidFill>
                  <a:srgbClr val="C00000"/>
                </a:solidFill>
                <a:latin typeface="Arial Black" panose="020B0A04020102020204" pitchFamily="34" charset="0"/>
              </a:rPr>
              <a:t>Example</a:t>
            </a:r>
          </a:p>
        </p:txBody>
      </p:sp>
      <p:sp>
        <p:nvSpPr>
          <p:cNvPr id="62467" name="AutoShape 3"/>
          <p:cNvSpPr>
            <a:spLocks noChangeArrowheads="1"/>
          </p:cNvSpPr>
          <p:nvPr/>
        </p:nvSpPr>
        <p:spPr bwMode="auto">
          <a:xfrm>
            <a:off x="2209800" y="2971800"/>
            <a:ext cx="16002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dial tone</a:t>
            </a:r>
          </a:p>
        </p:txBody>
      </p:sp>
      <p:sp>
        <p:nvSpPr>
          <p:cNvPr id="62468" name="AutoShape 4"/>
          <p:cNvSpPr>
            <a:spLocks noChangeArrowheads="1"/>
          </p:cNvSpPr>
          <p:nvPr/>
        </p:nvSpPr>
        <p:spPr bwMode="auto">
          <a:xfrm>
            <a:off x="2209800" y="4419600"/>
            <a:ext cx="16002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idle</a:t>
            </a:r>
          </a:p>
        </p:txBody>
      </p:sp>
      <p:sp>
        <p:nvSpPr>
          <p:cNvPr id="62469" name="AutoShape 5"/>
          <p:cNvSpPr>
            <a:spLocks noChangeArrowheads="1"/>
          </p:cNvSpPr>
          <p:nvPr/>
        </p:nvSpPr>
        <p:spPr bwMode="auto">
          <a:xfrm>
            <a:off x="5410200" y="2971800"/>
            <a:ext cx="16002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dialling</a:t>
            </a:r>
          </a:p>
        </p:txBody>
      </p:sp>
      <p:cxnSp>
        <p:nvCxnSpPr>
          <p:cNvPr id="62470" name="AutoShape 6"/>
          <p:cNvCxnSpPr>
            <a:cxnSpLocks noChangeShapeType="1"/>
          </p:cNvCxnSpPr>
          <p:nvPr/>
        </p:nvCxnSpPr>
        <p:spPr bwMode="auto">
          <a:xfrm>
            <a:off x="2857500" y="3505200"/>
            <a:ext cx="0" cy="914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471" name="AutoShape 7"/>
          <p:cNvCxnSpPr>
            <a:cxnSpLocks noChangeShapeType="1"/>
            <a:stCxn id="62467" idx="3"/>
            <a:endCxn id="62469" idx="1"/>
          </p:cNvCxnSpPr>
          <p:nvPr/>
        </p:nvCxnSpPr>
        <p:spPr bwMode="auto">
          <a:xfrm>
            <a:off x="3810000" y="3238500"/>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472" name="AutoShape 8"/>
          <p:cNvCxnSpPr>
            <a:cxnSpLocks noChangeShapeType="1"/>
            <a:stCxn id="62469" idx="2"/>
            <a:endCxn id="62468" idx="3"/>
          </p:cNvCxnSpPr>
          <p:nvPr/>
        </p:nvCxnSpPr>
        <p:spPr bwMode="auto">
          <a:xfrm flipH="1">
            <a:off x="3810000" y="3505200"/>
            <a:ext cx="2400300" cy="11811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473" name="AutoShape 9"/>
          <p:cNvCxnSpPr>
            <a:cxnSpLocks noChangeShapeType="1"/>
            <a:stCxn id="62469" idx="0"/>
            <a:endCxn id="62469" idx="3"/>
          </p:cNvCxnSpPr>
          <p:nvPr/>
        </p:nvCxnSpPr>
        <p:spPr bwMode="auto">
          <a:xfrm rot="5400000" flipV="1">
            <a:off x="6477000" y="2705100"/>
            <a:ext cx="266700" cy="800100"/>
          </a:xfrm>
          <a:prstGeom prst="curvedConnector4">
            <a:avLst>
              <a:gd name="adj1" fmla="val -172620"/>
              <a:gd name="adj2" fmla="val 12936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74" name="Text Box 10"/>
          <p:cNvSpPr txBox="1">
            <a:spLocks noChangeArrowheads="1"/>
          </p:cNvSpPr>
          <p:nvPr/>
        </p:nvSpPr>
        <p:spPr bwMode="auto">
          <a:xfrm>
            <a:off x="4114800" y="2819400"/>
            <a:ext cx="927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digit (n)</a:t>
            </a:r>
          </a:p>
        </p:txBody>
      </p:sp>
      <p:sp>
        <p:nvSpPr>
          <p:cNvPr id="62475" name="Text Box 11"/>
          <p:cNvSpPr txBox="1">
            <a:spLocks noChangeArrowheads="1"/>
          </p:cNvSpPr>
          <p:nvPr/>
        </p:nvSpPr>
        <p:spPr bwMode="auto">
          <a:xfrm>
            <a:off x="4953000" y="3962400"/>
            <a:ext cx="946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on-hook</a:t>
            </a:r>
          </a:p>
        </p:txBody>
      </p:sp>
      <p:sp>
        <p:nvSpPr>
          <p:cNvPr id="62476" name="Text Box 12"/>
          <p:cNvSpPr txBox="1">
            <a:spLocks noChangeArrowheads="1"/>
          </p:cNvSpPr>
          <p:nvPr/>
        </p:nvSpPr>
        <p:spPr bwMode="auto">
          <a:xfrm>
            <a:off x="1828800" y="3733800"/>
            <a:ext cx="946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on-hook</a:t>
            </a:r>
          </a:p>
        </p:txBody>
      </p:sp>
      <p:sp>
        <p:nvSpPr>
          <p:cNvPr id="62477" name="Text Box 13"/>
          <p:cNvSpPr txBox="1">
            <a:spLocks noChangeArrowheads="1"/>
          </p:cNvSpPr>
          <p:nvPr/>
        </p:nvSpPr>
        <p:spPr bwMode="auto">
          <a:xfrm>
            <a:off x="6248400" y="2133600"/>
            <a:ext cx="927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digit (n)</a:t>
            </a:r>
          </a:p>
        </p:txBody>
      </p:sp>
      <p:sp>
        <p:nvSpPr>
          <p:cNvPr id="62478" name="Line 14"/>
          <p:cNvSpPr>
            <a:spLocks noChangeShapeType="1"/>
          </p:cNvSpPr>
          <p:nvPr/>
        </p:nvSpPr>
        <p:spPr bwMode="auto">
          <a:xfrm>
            <a:off x="2362200" y="2743200"/>
            <a:ext cx="381000" cy="152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Text Box 15"/>
          <p:cNvSpPr txBox="1">
            <a:spLocks noChangeArrowheads="1"/>
          </p:cNvSpPr>
          <p:nvPr/>
        </p:nvSpPr>
        <p:spPr bwMode="auto">
          <a:xfrm>
            <a:off x="1752600" y="2514600"/>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State</a:t>
            </a:r>
          </a:p>
        </p:txBody>
      </p:sp>
      <p:sp>
        <p:nvSpPr>
          <p:cNvPr id="62480" name="Line 16"/>
          <p:cNvSpPr>
            <a:spLocks noChangeShapeType="1"/>
          </p:cNvSpPr>
          <p:nvPr/>
        </p:nvSpPr>
        <p:spPr bwMode="auto">
          <a:xfrm>
            <a:off x="5105400" y="2438400"/>
            <a:ext cx="0" cy="685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1" name="Text Box 17"/>
          <p:cNvSpPr txBox="1">
            <a:spLocks noChangeArrowheads="1"/>
          </p:cNvSpPr>
          <p:nvPr/>
        </p:nvSpPr>
        <p:spPr bwMode="auto">
          <a:xfrm>
            <a:off x="4572000" y="213360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Transition</a:t>
            </a:r>
          </a:p>
        </p:txBody>
      </p:sp>
      <p:sp>
        <p:nvSpPr>
          <p:cNvPr id="62482" name="Text Box 18"/>
          <p:cNvSpPr txBox="1">
            <a:spLocks noChangeArrowheads="1"/>
          </p:cNvSpPr>
          <p:nvPr/>
        </p:nvSpPr>
        <p:spPr bwMode="auto">
          <a:xfrm>
            <a:off x="3505200" y="2133600"/>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Event</a:t>
            </a:r>
          </a:p>
        </p:txBody>
      </p:sp>
      <p:sp>
        <p:nvSpPr>
          <p:cNvPr id="62483" name="Line 19"/>
          <p:cNvSpPr>
            <a:spLocks noChangeShapeType="1"/>
          </p:cNvSpPr>
          <p:nvPr/>
        </p:nvSpPr>
        <p:spPr bwMode="auto">
          <a:xfrm>
            <a:off x="4038600" y="2514600"/>
            <a:ext cx="45720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Line 20"/>
          <p:cNvSpPr>
            <a:spLocks noChangeShapeType="1"/>
          </p:cNvSpPr>
          <p:nvPr/>
        </p:nvSpPr>
        <p:spPr bwMode="auto">
          <a:xfrm flipV="1">
            <a:off x="3048000" y="3505200"/>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5" name="Text Box 21"/>
          <p:cNvSpPr txBox="1">
            <a:spLocks noChangeArrowheads="1"/>
          </p:cNvSpPr>
          <p:nvPr/>
        </p:nvSpPr>
        <p:spPr bwMode="auto">
          <a:xfrm>
            <a:off x="3073400" y="3733800"/>
            <a:ext cx="984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off-hook</a:t>
            </a:r>
          </a:p>
        </p:txBody>
      </p:sp>
      <p:sp>
        <p:nvSpPr>
          <p:cNvPr id="2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4153466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487362"/>
          </a:xfrm>
        </p:spPr>
        <p:txBody>
          <a:bodyPr>
            <a:normAutofit fontScale="90000"/>
          </a:bodyPr>
          <a:lstStyle/>
          <a:p>
            <a:pPr algn="l"/>
            <a:r>
              <a:rPr lang="en-GB" altLang="en-US" sz="2800" dirty="0">
                <a:solidFill>
                  <a:srgbClr val="C00000"/>
                </a:solidFill>
                <a:latin typeface="Arial Black" panose="020B0A04020102020204" pitchFamily="34" charset="0"/>
              </a:rPr>
              <a:t>State Diagram</a:t>
            </a:r>
          </a:p>
        </p:txBody>
      </p:sp>
      <p:sp>
        <p:nvSpPr>
          <p:cNvPr id="64515" name="Rectangle 3"/>
          <p:cNvSpPr>
            <a:spLocks noGrp="1" noChangeArrowheads="1"/>
          </p:cNvSpPr>
          <p:nvPr>
            <p:ph type="body" idx="1"/>
          </p:nvPr>
        </p:nvSpPr>
        <p:spPr>
          <a:xfrm>
            <a:off x="685800" y="990600"/>
            <a:ext cx="7772400" cy="4456113"/>
          </a:xfrm>
        </p:spPr>
        <p:txBody>
          <a:bodyPr>
            <a:normAutofit/>
          </a:bodyPr>
          <a:lstStyle/>
          <a:p>
            <a:r>
              <a:rPr lang="en-GB" altLang="en-US" sz="2800" dirty="0">
                <a:solidFill>
                  <a:srgbClr val="1C03D7"/>
                </a:solidFill>
              </a:rPr>
              <a:t>One-shot life cycle</a:t>
            </a:r>
          </a:p>
          <a:p>
            <a:pPr lvl="1"/>
            <a:r>
              <a:rPr lang="en-GB" altLang="en-US" dirty="0">
                <a:solidFill>
                  <a:srgbClr val="1C03D7"/>
                </a:solidFill>
              </a:rPr>
              <a:t>represents objects with finite lives</a:t>
            </a:r>
          </a:p>
          <a:p>
            <a:pPr lvl="1"/>
            <a:r>
              <a:rPr lang="en-GB" altLang="en-US" dirty="0">
                <a:solidFill>
                  <a:srgbClr val="1C03D7"/>
                </a:solidFill>
              </a:rPr>
              <a:t>initial state entered on creation of object</a:t>
            </a:r>
          </a:p>
          <a:p>
            <a:pPr lvl="1"/>
            <a:r>
              <a:rPr lang="en-GB" altLang="en-US" dirty="0">
                <a:solidFill>
                  <a:srgbClr val="1C03D7"/>
                </a:solidFill>
              </a:rPr>
              <a:t>entering final state destroys object</a:t>
            </a:r>
          </a:p>
          <a:p>
            <a:pPr lvl="1"/>
            <a:r>
              <a:rPr lang="en-GB" altLang="en-US" dirty="0">
                <a:solidFill>
                  <a:srgbClr val="1C03D7"/>
                </a:solidFill>
              </a:rPr>
              <a:t>initial state shown using </a:t>
            </a:r>
            <a:r>
              <a:rPr lang="en-GB" altLang="en-US" dirty="0">
                <a:solidFill>
                  <a:srgbClr val="01A729"/>
                </a:solidFill>
              </a:rPr>
              <a:t>solid circle</a:t>
            </a:r>
          </a:p>
          <a:p>
            <a:pPr lvl="1"/>
            <a:r>
              <a:rPr lang="en-GB" altLang="en-US" dirty="0">
                <a:solidFill>
                  <a:srgbClr val="1C03D7"/>
                </a:solidFill>
              </a:rPr>
              <a:t>final state(s) shown using </a:t>
            </a:r>
            <a:r>
              <a:rPr lang="en-GB" altLang="en-US" dirty="0">
                <a:solidFill>
                  <a:srgbClr val="01A729"/>
                </a:solidFill>
              </a:rPr>
              <a:t>bull’s eye</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4998351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452435"/>
          </a:xfrm>
        </p:spPr>
        <p:txBody>
          <a:bodyPr>
            <a:noAutofit/>
          </a:bodyPr>
          <a:lstStyle/>
          <a:p>
            <a:pPr algn="l"/>
            <a:r>
              <a:rPr lang="en-GB" altLang="en-US" sz="2800" dirty="0">
                <a:solidFill>
                  <a:srgbClr val="C00000"/>
                </a:solidFill>
                <a:latin typeface="Arial Black" panose="020B0A04020102020204" pitchFamily="34" charset="0"/>
              </a:rPr>
              <a:t>Example</a:t>
            </a:r>
          </a:p>
        </p:txBody>
      </p:sp>
      <p:sp>
        <p:nvSpPr>
          <p:cNvPr id="65539" name="AutoShape 3"/>
          <p:cNvSpPr>
            <a:spLocks noChangeArrowheads="1"/>
          </p:cNvSpPr>
          <p:nvPr/>
        </p:nvSpPr>
        <p:spPr bwMode="auto">
          <a:xfrm>
            <a:off x="2895600" y="2362200"/>
            <a:ext cx="1984375" cy="6858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White’s move</a:t>
            </a:r>
          </a:p>
        </p:txBody>
      </p:sp>
      <p:sp>
        <p:nvSpPr>
          <p:cNvPr id="65540" name="AutoShape 4"/>
          <p:cNvSpPr>
            <a:spLocks noChangeArrowheads="1"/>
          </p:cNvSpPr>
          <p:nvPr/>
        </p:nvSpPr>
        <p:spPr bwMode="auto">
          <a:xfrm>
            <a:off x="2897188" y="4192588"/>
            <a:ext cx="1984375" cy="6858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Black’s move</a:t>
            </a:r>
          </a:p>
        </p:txBody>
      </p:sp>
      <p:sp>
        <p:nvSpPr>
          <p:cNvPr id="65541" name="Oval 5"/>
          <p:cNvSpPr>
            <a:spLocks noChangeArrowheads="1"/>
          </p:cNvSpPr>
          <p:nvPr/>
        </p:nvSpPr>
        <p:spPr bwMode="auto">
          <a:xfrm>
            <a:off x="1449388" y="2668588"/>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Text Box 6"/>
          <p:cNvSpPr txBox="1">
            <a:spLocks noChangeArrowheads="1"/>
          </p:cNvSpPr>
          <p:nvPr/>
        </p:nvSpPr>
        <p:spPr bwMode="auto">
          <a:xfrm>
            <a:off x="1220788" y="2820988"/>
            <a:ext cx="7080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start</a:t>
            </a:r>
          </a:p>
        </p:txBody>
      </p:sp>
      <p:sp>
        <p:nvSpPr>
          <p:cNvPr id="65543" name="Line 7"/>
          <p:cNvSpPr>
            <a:spLocks noChangeShapeType="1"/>
          </p:cNvSpPr>
          <p:nvPr/>
        </p:nvSpPr>
        <p:spPr bwMode="auto">
          <a:xfrm flipV="1">
            <a:off x="3278188" y="3049588"/>
            <a:ext cx="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Line 8"/>
          <p:cNvSpPr>
            <a:spLocks noChangeShapeType="1"/>
          </p:cNvSpPr>
          <p:nvPr/>
        </p:nvSpPr>
        <p:spPr bwMode="auto">
          <a:xfrm>
            <a:off x="4497388" y="3049588"/>
            <a:ext cx="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5" name="Text Box 9"/>
          <p:cNvSpPr txBox="1">
            <a:spLocks noChangeArrowheads="1"/>
          </p:cNvSpPr>
          <p:nvPr/>
        </p:nvSpPr>
        <p:spPr bwMode="auto">
          <a:xfrm>
            <a:off x="4497388" y="3201988"/>
            <a:ext cx="979487"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white</a:t>
            </a:r>
          </a:p>
          <a:p>
            <a:r>
              <a:rPr lang="en-GB" altLang="en-US"/>
              <a:t>moves</a:t>
            </a:r>
          </a:p>
        </p:txBody>
      </p:sp>
      <p:sp>
        <p:nvSpPr>
          <p:cNvPr id="65546" name="Text Box 10"/>
          <p:cNvSpPr txBox="1">
            <a:spLocks noChangeArrowheads="1"/>
          </p:cNvSpPr>
          <p:nvPr/>
        </p:nvSpPr>
        <p:spPr bwMode="auto">
          <a:xfrm>
            <a:off x="2287588" y="3201988"/>
            <a:ext cx="979487"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black</a:t>
            </a:r>
          </a:p>
          <a:p>
            <a:r>
              <a:rPr lang="en-GB" altLang="en-US"/>
              <a:t>moves</a:t>
            </a:r>
          </a:p>
        </p:txBody>
      </p:sp>
      <p:sp>
        <p:nvSpPr>
          <p:cNvPr id="65547" name="Oval 11"/>
          <p:cNvSpPr>
            <a:spLocks noChangeArrowheads="1"/>
          </p:cNvSpPr>
          <p:nvPr/>
        </p:nvSpPr>
        <p:spPr bwMode="auto">
          <a:xfrm>
            <a:off x="6478588" y="2592388"/>
            <a:ext cx="304800" cy="304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Oval 12"/>
          <p:cNvSpPr>
            <a:spLocks noChangeArrowheads="1"/>
          </p:cNvSpPr>
          <p:nvPr/>
        </p:nvSpPr>
        <p:spPr bwMode="auto">
          <a:xfrm>
            <a:off x="6478588" y="3430588"/>
            <a:ext cx="304800" cy="304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Oval 13"/>
          <p:cNvSpPr>
            <a:spLocks noChangeArrowheads="1"/>
          </p:cNvSpPr>
          <p:nvPr/>
        </p:nvSpPr>
        <p:spPr bwMode="auto">
          <a:xfrm>
            <a:off x="6478588" y="4421188"/>
            <a:ext cx="304800" cy="304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Oval 14"/>
          <p:cNvSpPr>
            <a:spLocks noChangeArrowheads="1"/>
          </p:cNvSpPr>
          <p:nvPr/>
        </p:nvSpPr>
        <p:spPr bwMode="auto">
          <a:xfrm>
            <a:off x="6554788" y="2668588"/>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Oval 15"/>
          <p:cNvSpPr>
            <a:spLocks noChangeArrowheads="1"/>
          </p:cNvSpPr>
          <p:nvPr/>
        </p:nvSpPr>
        <p:spPr bwMode="auto">
          <a:xfrm>
            <a:off x="6554788" y="3506788"/>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Oval 16"/>
          <p:cNvSpPr>
            <a:spLocks noChangeArrowheads="1"/>
          </p:cNvSpPr>
          <p:nvPr/>
        </p:nvSpPr>
        <p:spPr bwMode="auto">
          <a:xfrm>
            <a:off x="6554788" y="4497388"/>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Text Box 17"/>
          <p:cNvSpPr txBox="1">
            <a:spLocks noChangeArrowheads="1"/>
          </p:cNvSpPr>
          <p:nvPr/>
        </p:nvSpPr>
        <p:spPr bwMode="auto">
          <a:xfrm>
            <a:off x="5868988" y="2058988"/>
            <a:ext cx="1546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Black wins</a:t>
            </a:r>
          </a:p>
        </p:txBody>
      </p:sp>
      <p:sp>
        <p:nvSpPr>
          <p:cNvPr id="65554" name="Text Box 18"/>
          <p:cNvSpPr txBox="1">
            <a:spLocks noChangeArrowheads="1"/>
          </p:cNvSpPr>
          <p:nvPr/>
        </p:nvSpPr>
        <p:spPr bwMode="auto">
          <a:xfrm>
            <a:off x="6859588" y="3354388"/>
            <a:ext cx="8620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Draw</a:t>
            </a:r>
          </a:p>
        </p:txBody>
      </p:sp>
      <p:sp>
        <p:nvSpPr>
          <p:cNvPr id="65555" name="Text Box 19"/>
          <p:cNvSpPr txBox="1">
            <a:spLocks noChangeArrowheads="1"/>
          </p:cNvSpPr>
          <p:nvPr/>
        </p:nvSpPr>
        <p:spPr bwMode="auto">
          <a:xfrm>
            <a:off x="5868988" y="4802188"/>
            <a:ext cx="15795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White wins</a:t>
            </a:r>
          </a:p>
        </p:txBody>
      </p:sp>
      <p:sp>
        <p:nvSpPr>
          <p:cNvPr id="65556" name="Line 20"/>
          <p:cNvSpPr>
            <a:spLocks noChangeShapeType="1"/>
          </p:cNvSpPr>
          <p:nvPr/>
        </p:nvSpPr>
        <p:spPr bwMode="auto">
          <a:xfrm>
            <a:off x="4878388" y="2744788"/>
            <a:ext cx="160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Line 21"/>
          <p:cNvSpPr>
            <a:spLocks noChangeShapeType="1"/>
          </p:cNvSpPr>
          <p:nvPr/>
        </p:nvSpPr>
        <p:spPr bwMode="auto">
          <a:xfrm>
            <a:off x="4878388" y="4573588"/>
            <a:ext cx="160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8" name="Line 22"/>
          <p:cNvSpPr>
            <a:spLocks noChangeShapeType="1"/>
          </p:cNvSpPr>
          <p:nvPr/>
        </p:nvSpPr>
        <p:spPr bwMode="auto">
          <a:xfrm>
            <a:off x="4878388" y="2744788"/>
            <a:ext cx="1522412" cy="8366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9" name="Line 23"/>
          <p:cNvSpPr>
            <a:spLocks noChangeShapeType="1"/>
          </p:cNvSpPr>
          <p:nvPr/>
        </p:nvSpPr>
        <p:spPr bwMode="auto">
          <a:xfrm flipV="1">
            <a:off x="4878388" y="3657600"/>
            <a:ext cx="1522412" cy="9159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0" name="Text Box 24"/>
          <p:cNvSpPr txBox="1">
            <a:spLocks noChangeArrowheads="1"/>
          </p:cNvSpPr>
          <p:nvPr/>
        </p:nvSpPr>
        <p:spPr bwMode="auto">
          <a:xfrm>
            <a:off x="5700713" y="2862263"/>
            <a:ext cx="13319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stalemate</a:t>
            </a:r>
          </a:p>
        </p:txBody>
      </p:sp>
      <p:sp>
        <p:nvSpPr>
          <p:cNvPr id="65561" name="Text Box 25"/>
          <p:cNvSpPr txBox="1">
            <a:spLocks noChangeArrowheads="1"/>
          </p:cNvSpPr>
          <p:nvPr/>
        </p:nvSpPr>
        <p:spPr bwMode="auto">
          <a:xfrm>
            <a:off x="5640388" y="3887788"/>
            <a:ext cx="13319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stalemate</a:t>
            </a:r>
          </a:p>
        </p:txBody>
      </p:sp>
      <p:sp>
        <p:nvSpPr>
          <p:cNvPr id="65562" name="Line 26"/>
          <p:cNvSpPr>
            <a:spLocks noChangeShapeType="1"/>
          </p:cNvSpPr>
          <p:nvPr/>
        </p:nvSpPr>
        <p:spPr bwMode="auto">
          <a:xfrm>
            <a:off x="1601788" y="2744788"/>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8964048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4638"/>
            <a:ext cx="8229600" cy="639762"/>
          </a:xfrm>
        </p:spPr>
        <p:txBody>
          <a:bodyPr>
            <a:normAutofit/>
          </a:bodyPr>
          <a:lstStyle/>
          <a:p>
            <a:r>
              <a:rPr lang="en-US" altLang="en-US" sz="2800" dirty="0">
                <a:solidFill>
                  <a:srgbClr val="C00000"/>
                </a:solidFill>
                <a:latin typeface="Arial Black" panose="020B0A04020102020204" pitchFamily="34" charset="0"/>
              </a:rPr>
              <a:t>Transition Actions, Guard Conditions</a:t>
            </a:r>
          </a:p>
        </p:txBody>
      </p:sp>
      <p:sp>
        <p:nvSpPr>
          <p:cNvPr id="82947" name="Rectangle 3"/>
          <p:cNvSpPr>
            <a:spLocks noGrp="1" noChangeArrowheads="1"/>
          </p:cNvSpPr>
          <p:nvPr>
            <p:ph type="body" idx="1"/>
          </p:nvPr>
        </p:nvSpPr>
        <p:spPr>
          <a:xfrm>
            <a:off x="457200" y="914400"/>
            <a:ext cx="8229600" cy="4525963"/>
          </a:xfrm>
        </p:spPr>
        <p:txBody>
          <a:bodyPr>
            <a:normAutofit/>
          </a:bodyPr>
          <a:lstStyle/>
          <a:p>
            <a:pPr algn="just"/>
            <a:r>
              <a:rPr lang="en-US" altLang="en-US" sz="2800" dirty="0">
                <a:solidFill>
                  <a:schemeClr val="accent6">
                    <a:lumMod val="75000"/>
                  </a:schemeClr>
                </a:solidFill>
              </a:rPr>
              <a:t>Transition Actions</a:t>
            </a:r>
          </a:p>
          <a:p>
            <a:pPr lvl="1" algn="just"/>
            <a:r>
              <a:rPr lang="en-US" altLang="en-US" dirty="0">
                <a:solidFill>
                  <a:srgbClr val="1C03D7"/>
                </a:solidFill>
              </a:rPr>
              <a:t>a transition can cause an action to fire. In SW, this may represent the </a:t>
            </a:r>
            <a:r>
              <a:rPr lang="en-US" altLang="en-US" dirty="0">
                <a:solidFill>
                  <a:srgbClr val="01A729"/>
                </a:solidFill>
              </a:rPr>
              <a:t>invocation of a method </a:t>
            </a:r>
            <a:r>
              <a:rPr lang="en-US" altLang="en-US" dirty="0">
                <a:solidFill>
                  <a:srgbClr val="1C03D7"/>
                </a:solidFill>
              </a:rPr>
              <a:t>of an object</a:t>
            </a:r>
          </a:p>
          <a:p>
            <a:pPr algn="just"/>
            <a:r>
              <a:rPr lang="en-US" altLang="en-US" sz="2800" dirty="0">
                <a:solidFill>
                  <a:schemeClr val="accent6">
                    <a:lumMod val="75000"/>
                  </a:schemeClr>
                </a:solidFill>
              </a:rPr>
              <a:t>Transition Guard conditions</a:t>
            </a:r>
          </a:p>
          <a:p>
            <a:pPr lvl="1" algn="just"/>
            <a:r>
              <a:rPr lang="en-US" altLang="en-US" dirty="0">
                <a:solidFill>
                  <a:srgbClr val="1C03D7"/>
                </a:solidFill>
              </a:rPr>
              <a:t>a transition may also have a </a:t>
            </a:r>
            <a:r>
              <a:rPr lang="en-US" altLang="en-US" dirty="0">
                <a:solidFill>
                  <a:srgbClr val="01A729"/>
                </a:solidFill>
              </a:rPr>
              <a:t>conditional guard -- or </a:t>
            </a:r>
            <a:r>
              <a:rPr lang="en-US" altLang="en-US" dirty="0" err="1">
                <a:solidFill>
                  <a:srgbClr val="01A729"/>
                </a:solidFill>
              </a:rPr>
              <a:t>boolean</a:t>
            </a:r>
            <a:r>
              <a:rPr lang="en-US" altLang="en-US" dirty="0">
                <a:solidFill>
                  <a:srgbClr val="01A729"/>
                </a:solidFill>
              </a:rPr>
              <a:t> test</a:t>
            </a:r>
            <a:r>
              <a:rPr lang="en-US" altLang="en-US" dirty="0">
                <a:solidFill>
                  <a:srgbClr val="1C03D7"/>
                </a:solidFill>
              </a:rPr>
              <a:t>. The transition is only taken if the test passes.</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6197737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4638"/>
            <a:ext cx="8229600" cy="511172"/>
          </a:xfrm>
        </p:spPr>
        <p:txBody>
          <a:bodyPr>
            <a:noAutofit/>
          </a:bodyPr>
          <a:lstStyle/>
          <a:p>
            <a:r>
              <a:rPr lang="en-US" altLang="en-US" sz="2800" dirty="0">
                <a:solidFill>
                  <a:srgbClr val="C00000"/>
                </a:solidFill>
                <a:latin typeface="Arial Black" panose="020B0A04020102020204" pitchFamily="34" charset="0"/>
              </a:rPr>
              <a:t>Transition Action and Guards</a:t>
            </a:r>
          </a:p>
        </p:txBody>
      </p:sp>
      <p:sp>
        <p:nvSpPr>
          <p:cNvPr id="83971" name="AutoShape 3"/>
          <p:cNvSpPr>
            <a:spLocks noChangeArrowheads="1"/>
          </p:cNvSpPr>
          <p:nvPr/>
        </p:nvSpPr>
        <p:spPr bwMode="auto">
          <a:xfrm>
            <a:off x="1752600" y="3352800"/>
            <a:ext cx="11430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2" name="Text Box 4"/>
          <p:cNvSpPr txBox="1">
            <a:spLocks noChangeArrowheads="1"/>
          </p:cNvSpPr>
          <p:nvPr/>
        </p:nvSpPr>
        <p:spPr bwMode="auto">
          <a:xfrm>
            <a:off x="2057400" y="3429000"/>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Idle</a:t>
            </a:r>
          </a:p>
        </p:txBody>
      </p:sp>
      <p:sp>
        <p:nvSpPr>
          <p:cNvPr id="83973" name="Line 5"/>
          <p:cNvSpPr>
            <a:spLocks noChangeShapeType="1"/>
          </p:cNvSpPr>
          <p:nvPr/>
        </p:nvSpPr>
        <p:spPr bwMode="auto">
          <a:xfrm>
            <a:off x="2286000" y="26670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4" name="Oval 6"/>
          <p:cNvSpPr>
            <a:spLocks noChangeArrowheads="1"/>
          </p:cNvSpPr>
          <p:nvPr/>
        </p:nvSpPr>
        <p:spPr bwMode="auto">
          <a:xfrm>
            <a:off x="2209800" y="2590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7" name="AutoShape 9"/>
          <p:cNvSpPr>
            <a:spLocks noChangeArrowheads="1"/>
          </p:cNvSpPr>
          <p:nvPr/>
        </p:nvSpPr>
        <p:spPr bwMode="auto">
          <a:xfrm>
            <a:off x="5943600" y="3352800"/>
            <a:ext cx="11430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8" name="Text Box 10"/>
          <p:cNvSpPr txBox="1">
            <a:spLocks noChangeArrowheads="1"/>
          </p:cNvSpPr>
          <p:nvPr/>
        </p:nvSpPr>
        <p:spPr bwMode="auto">
          <a:xfrm>
            <a:off x="6096000" y="3429000"/>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Active</a:t>
            </a:r>
          </a:p>
        </p:txBody>
      </p:sp>
      <p:sp>
        <p:nvSpPr>
          <p:cNvPr id="83979" name="Line 11"/>
          <p:cNvSpPr>
            <a:spLocks noChangeShapeType="1"/>
          </p:cNvSpPr>
          <p:nvPr/>
        </p:nvSpPr>
        <p:spPr bwMode="auto">
          <a:xfrm>
            <a:off x="2895600" y="3505200"/>
            <a:ext cx="3048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0" name="Text Box 12"/>
          <p:cNvSpPr txBox="1">
            <a:spLocks noChangeArrowheads="1"/>
          </p:cNvSpPr>
          <p:nvPr/>
        </p:nvSpPr>
        <p:spPr bwMode="auto">
          <a:xfrm>
            <a:off x="3276600" y="3124200"/>
            <a:ext cx="238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off hook / play dial tone</a:t>
            </a:r>
          </a:p>
        </p:txBody>
      </p:sp>
      <p:sp>
        <p:nvSpPr>
          <p:cNvPr id="83982" name="Text Box 14"/>
          <p:cNvSpPr txBox="1">
            <a:spLocks noChangeArrowheads="1"/>
          </p:cNvSpPr>
          <p:nvPr/>
        </p:nvSpPr>
        <p:spPr bwMode="auto">
          <a:xfrm>
            <a:off x="3733800" y="4343400"/>
            <a:ext cx="927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on hook</a:t>
            </a:r>
          </a:p>
        </p:txBody>
      </p:sp>
      <p:sp>
        <p:nvSpPr>
          <p:cNvPr id="83985" name="Line 17"/>
          <p:cNvSpPr>
            <a:spLocks noChangeShapeType="1"/>
          </p:cNvSpPr>
          <p:nvPr/>
        </p:nvSpPr>
        <p:spPr bwMode="auto">
          <a:xfrm flipH="1">
            <a:off x="3810000" y="2743200"/>
            <a:ext cx="0" cy="4572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6" name="Text Box 18"/>
          <p:cNvSpPr txBox="1">
            <a:spLocks noChangeArrowheads="1"/>
          </p:cNvSpPr>
          <p:nvPr/>
        </p:nvSpPr>
        <p:spPr bwMode="auto">
          <a:xfrm>
            <a:off x="3429000" y="23622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event</a:t>
            </a:r>
          </a:p>
        </p:txBody>
      </p:sp>
      <p:sp>
        <p:nvSpPr>
          <p:cNvPr id="83989" name="Text Box 21"/>
          <p:cNvSpPr txBox="1">
            <a:spLocks noChangeArrowheads="1"/>
          </p:cNvSpPr>
          <p:nvPr/>
        </p:nvSpPr>
        <p:spPr bwMode="auto">
          <a:xfrm>
            <a:off x="3505200" y="3429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 valid subscriber ]</a:t>
            </a:r>
          </a:p>
        </p:txBody>
      </p:sp>
      <p:sp>
        <p:nvSpPr>
          <p:cNvPr id="83990" name="Line 22"/>
          <p:cNvSpPr>
            <a:spLocks noChangeShapeType="1"/>
          </p:cNvSpPr>
          <p:nvPr/>
        </p:nvSpPr>
        <p:spPr bwMode="auto">
          <a:xfrm>
            <a:off x="6400800" y="3886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1" name="Line 23"/>
          <p:cNvSpPr>
            <a:spLocks noChangeShapeType="1"/>
          </p:cNvSpPr>
          <p:nvPr/>
        </p:nvSpPr>
        <p:spPr bwMode="auto">
          <a:xfrm flipH="1">
            <a:off x="2286000" y="434340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2" name="Line 24"/>
          <p:cNvSpPr>
            <a:spLocks noChangeShapeType="1"/>
          </p:cNvSpPr>
          <p:nvPr/>
        </p:nvSpPr>
        <p:spPr bwMode="auto">
          <a:xfrm flipV="1">
            <a:off x="2286000" y="3886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3" name="Line 25"/>
          <p:cNvSpPr>
            <a:spLocks noChangeShapeType="1"/>
          </p:cNvSpPr>
          <p:nvPr/>
        </p:nvSpPr>
        <p:spPr bwMode="auto">
          <a:xfrm flipH="1">
            <a:off x="4572000" y="2667000"/>
            <a:ext cx="381000" cy="5334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4" name="Text Box 26"/>
          <p:cNvSpPr txBox="1">
            <a:spLocks noChangeArrowheads="1"/>
          </p:cNvSpPr>
          <p:nvPr/>
        </p:nvSpPr>
        <p:spPr bwMode="auto">
          <a:xfrm>
            <a:off x="4724400" y="23622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action</a:t>
            </a:r>
          </a:p>
        </p:txBody>
      </p:sp>
      <p:sp>
        <p:nvSpPr>
          <p:cNvPr id="83995" name="Line 27"/>
          <p:cNvSpPr>
            <a:spLocks noChangeShapeType="1"/>
          </p:cNvSpPr>
          <p:nvPr/>
        </p:nvSpPr>
        <p:spPr bwMode="auto">
          <a:xfrm>
            <a:off x="4572000" y="3733800"/>
            <a:ext cx="1066800" cy="1066800"/>
          </a:xfrm>
          <a:prstGeom prst="line">
            <a:avLst/>
          </a:prstGeom>
          <a:noFill/>
          <a:ln w="9525">
            <a:solidFill>
              <a:srgbClr val="FF33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6" name="Text Box 28"/>
          <p:cNvSpPr txBox="1">
            <a:spLocks noChangeArrowheads="1"/>
          </p:cNvSpPr>
          <p:nvPr/>
        </p:nvSpPr>
        <p:spPr bwMode="auto">
          <a:xfrm>
            <a:off x="5105400" y="4724400"/>
            <a:ext cx="162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accent2"/>
                </a:solidFill>
              </a:rPr>
              <a:t>guard condition</a:t>
            </a:r>
          </a:p>
        </p:txBody>
      </p:sp>
      <p:sp>
        <p:nvSpPr>
          <p:cNvPr id="2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1480201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639762"/>
          </a:xfrm>
        </p:spPr>
        <p:txBody>
          <a:bodyPr>
            <a:normAutofit/>
          </a:bodyPr>
          <a:lstStyle/>
          <a:p>
            <a:pPr algn="l"/>
            <a:r>
              <a:rPr lang="en-GB" altLang="en-US" sz="2800" dirty="0">
                <a:solidFill>
                  <a:srgbClr val="C00000"/>
                </a:solidFill>
                <a:latin typeface="Arial Black" panose="020B0A04020102020204" pitchFamily="34" charset="0"/>
              </a:rPr>
              <a:t>Guard Condition</a:t>
            </a:r>
          </a:p>
        </p:txBody>
      </p:sp>
      <p:sp>
        <p:nvSpPr>
          <p:cNvPr id="66563" name="Rectangle 3"/>
          <p:cNvSpPr>
            <a:spLocks noGrp="1" noChangeArrowheads="1"/>
          </p:cNvSpPr>
          <p:nvPr>
            <p:ph type="body" idx="1"/>
          </p:nvPr>
        </p:nvSpPr>
        <p:spPr>
          <a:xfrm>
            <a:off x="685800" y="1066800"/>
            <a:ext cx="7772400" cy="3600450"/>
          </a:xfrm>
        </p:spPr>
        <p:txBody>
          <a:bodyPr>
            <a:normAutofit/>
          </a:bodyPr>
          <a:lstStyle/>
          <a:p>
            <a:r>
              <a:rPr lang="en-GB" altLang="en-US" sz="2800" dirty="0">
                <a:solidFill>
                  <a:srgbClr val="1C03D7"/>
                </a:solidFill>
              </a:rPr>
              <a:t>Boolean function of object values</a:t>
            </a:r>
          </a:p>
          <a:p>
            <a:r>
              <a:rPr lang="en-GB" altLang="en-US" sz="2800" dirty="0">
                <a:solidFill>
                  <a:srgbClr val="1C03D7"/>
                </a:solidFill>
              </a:rPr>
              <a:t>Valid over an interval of time</a:t>
            </a:r>
          </a:p>
          <a:p>
            <a:r>
              <a:rPr lang="en-GB" altLang="en-US" sz="2800" dirty="0">
                <a:solidFill>
                  <a:srgbClr val="1C03D7"/>
                </a:solidFill>
              </a:rPr>
              <a:t>Can be used as guards on transitions</a:t>
            </a:r>
          </a:p>
          <a:p>
            <a:r>
              <a:rPr lang="en-GB" altLang="en-US" sz="2800" dirty="0">
                <a:solidFill>
                  <a:srgbClr val="1C03D7"/>
                </a:solidFill>
              </a:rPr>
              <a:t>Guard condition shown in brackets, following event name</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5732565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677859"/>
          </a:xfrm>
        </p:spPr>
        <p:txBody>
          <a:bodyPr>
            <a:normAutofit/>
          </a:bodyPr>
          <a:lstStyle/>
          <a:p>
            <a:pPr algn="l"/>
            <a:r>
              <a:rPr lang="en-GB" altLang="en-US" sz="2800" dirty="0">
                <a:solidFill>
                  <a:srgbClr val="C00000"/>
                </a:solidFill>
                <a:latin typeface="Arial Black" panose="020B0A04020102020204" pitchFamily="34" charset="0"/>
              </a:rPr>
              <a:t>Example</a:t>
            </a:r>
          </a:p>
        </p:txBody>
      </p:sp>
      <p:sp>
        <p:nvSpPr>
          <p:cNvPr id="67587" name="AutoShape 3"/>
          <p:cNvSpPr>
            <a:spLocks noChangeArrowheads="1"/>
          </p:cNvSpPr>
          <p:nvPr/>
        </p:nvSpPr>
        <p:spPr bwMode="auto">
          <a:xfrm>
            <a:off x="3657600" y="2057400"/>
            <a:ext cx="16764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login</a:t>
            </a:r>
          </a:p>
        </p:txBody>
      </p:sp>
      <p:sp>
        <p:nvSpPr>
          <p:cNvPr id="67588" name="AutoShape 4"/>
          <p:cNvSpPr>
            <a:spLocks noChangeArrowheads="1"/>
          </p:cNvSpPr>
          <p:nvPr/>
        </p:nvSpPr>
        <p:spPr bwMode="auto">
          <a:xfrm>
            <a:off x="3505200" y="3505200"/>
            <a:ext cx="19812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password</a:t>
            </a:r>
          </a:p>
        </p:txBody>
      </p:sp>
      <p:sp>
        <p:nvSpPr>
          <p:cNvPr id="67589" name="Text Box 5"/>
          <p:cNvSpPr txBox="1">
            <a:spLocks noChangeArrowheads="1"/>
          </p:cNvSpPr>
          <p:nvPr/>
        </p:nvSpPr>
        <p:spPr bwMode="auto">
          <a:xfrm>
            <a:off x="4495800" y="2743200"/>
            <a:ext cx="1733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b="1"/>
              <a:t>[user name]</a:t>
            </a:r>
            <a:endParaRPr lang="en-GB" altLang="en-US" sz="1800"/>
          </a:p>
        </p:txBody>
      </p:sp>
      <p:cxnSp>
        <p:nvCxnSpPr>
          <p:cNvPr id="67590" name="AutoShape 6"/>
          <p:cNvCxnSpPr>
            <a:cxnSpLocks noChangeShapeType="1"/>
            <a:stCxn id="67587" idx="2"/>
            <a:endCxn id="67588" idx="0"/>
          </p:cNvCxnSpPr>
          <p:nvPr/>
        </p:nvCxnSpPr>
        <p:spPr bwMode="auto">
          <a:xfrm>
            <a:off x="4495800" y="2590800"/>
            <a:ext cx="0" cy="914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1" name="AutoShape 7"/>
          <p:cNvCxnSpPr>
            <a:cxnSpLocks noChangeShapeType="1"/>
            <a:stCxn id="67588" idx="2"/>
          </p:cNvCxnSpPr>
          <p:nvPr/>
        </p:nvCxnSpPr>
        <p:spPr bwMode="auto">
          <a:xfrm>
            <a:off x="4495800" y="4038600"/>
            <a:ext cx="0" cy="914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92" name="Line 8"/>
          <p:cNvSpPr>
            <a:spLocks noChangeShapeType="1"/>
          </p:cNvSpPr>
          <p:nvPr/>
        </p:nvSpPr>
        <p:spPr bwMode="auto">
          <a:xfrm flipH="1">
            <a:off x="5791200" y="2209800"/>
            <a:ext cx="457200" cy="609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3" name="Text Box 9"/>
          <p:cNvSpPr txBox="1">
            <a:spLocks noChangeArrowheads="1"/>
          </p:cNvSpPr>
          <p:nvPr/>
        </p:nvSpPr>
        <p:spPr bwMode="auto">
          <a:xfrm>
            <a:off x="5867400" y="1828800"/>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Guard condition</a:t>
            </a:r>
          </a:p>
        </p:txBody>
      </p:sp>
      <p:sp>
        <p:nvSpPr>
          <p:cNvPr id="12"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659197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b="1" dirty="0">
                <a:solidFill>
                  <a:srgbClr val="C00000"/>
                </a:solidFill>
                <a:latin typeface="Arial Black" panose="020B0A04020102020204" pitchFamily="34" charset="0"/>
              </a:rPr>
              <a:t>Multilevel Inheritance</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350520" y="762000"/>
            <a:ext cx="8336280" cy="5410200"/>
          </a:xfrm>
        </p:spPr>
        <p:txBody>
          <a:bodyPr>
            <a:normAutofit fontScale="77500" lnSpcReduction="20000"/>
          </a:bodyPr>
          <a:lstStyle/>
          <a:p>
            <a:pPr marL="0" indent="0" fontAlgn="base">
              <a:buNone/>
            </a:pPr>
            <a:r>
              <a:rPr lang="en-US" b="1" dirty="0">
                <a:solidFill>
                  <a:srgbClr val="FF0000"/>
                </a:solidFill>
                <a:latin typeface="Arial Black" panose="020B0A04020102020204" pitchFamily="34" charset="0"/>
              </a:rPr>
              <a:t>Syntax</a:t>
            </a:r>
          </a:p>
          <a:p>
            <a:pPr marL="0" indent="0" fontAlgn="base">
              <a:buNone/>
            </a:pPr>
            <a:endParaRPr lang="en-US" dirty="0">
              <a:solidFill>
                <a:srgbClr val="FF0000"/>
              </a:solidFill>
            </a:endParaRPr>
          </a:p>
          <a:p>
            <a:pPr marL="0" indent="0" fontAlgn="base">
              <a:buNone/>
            </a:pPr>
            <a:r>
              <a:rPr lang="en-US" i="1" dirty="0">
                <a:solidFill>
                  <a:schemeClr val="accent6"/>
                </a:solidFill>
              </a:rPr>
              <a:t>class A </a:t>
            </a:r>
            <a:r>
              <a:rPr lang="en-US" i="1" dirty="0">
                <a:solidFill>
                  <a:srgbClr val="1C03D7"/>
                </a:solidFill>
              </a:rPr>
              <a:t>// Base class</a:t>
            </a:r>
            <a:br>
              <a:rPr lang="en-US" dirty="0">
                <a:solidFill>
                  <a:srgbClr val="1C03D7"/>
                </a:solidFill>
              </a:rPr>
            </a:br>
            <a:r>
              <a:rPr lang="en-US" i="1" dirty="0">
                <a:solidFill>
                  <a:srgbClr val="1C03D7"/>
                </a:solidFill>
              </a:rPr>
              <a:t>{</a:t>
            </a:r>
            <a:br>
              <a:rPr lang="en-US" dirty="0">
                <a:solidFill>
                  <a:srgbClr val="1C03D7"/>
                </a:solidFill>
              </a:rPr>
            </a:br>
            <a:r>
              <a:rPr lang="en-US" i="1" dirty="0">
                <a:solidFill>
                  <a:srgbClr val="1C03D7"/>
                </a:solidFill>
              </a:rPr>
              <a:t>// BODY OF CLASS A</a:t>
            </a:r>
            <a:br>
              <a:rPr lang="en-US" dirty="0">
                <a:solidFill>
                  <a:srgbClr val="1C03D7"/>
                </a:solidFill>
              </a:rPr>
            </a:br>
            <a:r>
              <a:rPr lang="en-US" i="1" dirty="0">
                <a:solidFill>
                  <a:srgbClr val="1C03D7"/>
                </a:solidFill>
              </a:rPr>
              <a:t>};</a:t>
            </a:r>
          </a:p>
          <a:p>
            <a:pPr marL="0" indent="0" fontAlgn="base">
              <a:buNone/>
            </a:pPr>
            <a:br>
              <a:rPr lang="en-US" dirty="0">
                <a:solidFill>
                  <a:srgbClr val="1C03D7"/>
                </a:solidFill>
              </a:rPr>
            </a:br>
            <a:r>
              <a:rPr lang="en-US" i="1" dirty="0">
                <a:solidFill>
                  <a:schemeClr val="accent6"/>
                </a:solidFill>
              </a:rPr>
              <a:t>class B : </a:t>
            </a:r>
            <a:r>
              <a:rPr lang="en-US" i="1" dirty="0" err="1">
                <a:solidFill>
                  <a:schemeClr val="accent6"/>
                </a:solidFill>
              </a:rPr>
              <a:t>acess_specifier</a:t>
            </a:r>
            <a:r>
              <a:rPr lang="en-US" i="1" dirty="0">
                <a:solidFill>
                  <a:schemeClr val="accent6"/>
                </a:solidFill>
              </a:rPr>
              <a:t> A </a:t>
            </a:r>
            <a:r>
              <a:rPr lang="en-US" i="1" dirty="0">
                <a:solidFill>
                  <a:srgbClr val="1C03D7"/>
                </a:solidFill>
              </a:rPr>
              <a:t>// Derived class of A</a:t>
            </a:r>
            <a:br>
              <a:rPr lang="en-US" dirty="0">
                <a:solidFill>
                  <a:srgbClr val="1C03D7"/>
                </a:solidFill>
              </a:rPr>
            </a:br>
            <a:r>
              <a:rPr lang="en-US" i="1" dirty="0">
                <a:solidFill>
                  <a:srgbClr val="1C03D7"/>
                </a:solidFill>
              </a:rPr>
              <a:t>{</a:t>
            </a:r>
            <a:br>
              <a:rPr lang="en-US" dirty="0">
                <a:solidFill>
                  <a:srgbClr val="1C03D7"/>
                </a:solidFill>
              </a:rPr>
            </a:br>
            <a:r>
              <a:rPr lang="en-US" i="1" dirty="0">
                <a:solidFill>
                  <a:srgbClr val="1C03D7"/>
                </a:solidFill>
              </a:rPr>
              <a:t>// BODY OF CLASS B</a:t>
            </a:r>
            <a:br>
              <a:rPr lang="en-US" dirty="0">
                <a:solidFill>
                  <a:srgbClr val="1C03D7"/>
                </a:solidFill>
              </a:rPr>
            </a:br>
            <a:r>
              <a:rPr lang="en-US" i="1" dirty="0">
                <a:solidFill>
                  <a:srgbClr val="1C03D7"/>
                </a:solidFill>
              </a:rPr>
              <a:t>};</a:t>
            </a:r>
          </a:p>
          <a:p>
            <a:pPr marL="0" indent="0" fontAlgn="base">
              <a:buNone/>
            </a:pPr>
            <a:br>
              <a:rPr lang="en-US" dirty="0">
                <a:solidFill>
                  <a:srgbClr val="1C03D7"/>
                </a:solidFill>
              </a:rPr>
            </a:br>
            <a:r>
              <a:rPr lang="en-US" i="1" dirty="0">
                <a:solidFill>
                  <a:schemeClr val="accent6"/>
                </a:solidFill>
              </a:rPr>
              <a:t>class C : </a:t>
            </a:r>
            <a:r>
              <a:rPr lang="en-US" i="1" dirty="0" err="1">
                <a:solidFill>
                  <a:schemeClr val="accent6"/>
                </a:solidFill>
              </a:rPr>
              <a:t>access_specifier</a:t>
            </a:r>
            <a:r>
              <a:rPr lang="en-US" i="1" dirty="0">
                <a:solidFill>
                  <a:schemeClr val="accent6"/>
                </a:solidFill>
              </a:rPr>
              <a:t> B </a:t>
            </a:r>
            <a:r>
              <a:rPr lang="en-US" i="1" dirty="0">
                <a:solidFill>
                  <a:srgbClr val="1C03D7"/>
                </a:solidFill>
              </a:rPr>
              <a:t>// Derived from derived class B</a:t>
            </a:r>
            <a:br>
              <a:rPr lang="en-US" dirty="0">
                <a:solidFill>
                  <a:srgbClr val="1C03D7"/>
                </a:solidFill>
              </a:rPr>
            </a:br>
            <a:r>
              <a:rPr lang="en-US" i="1" dirty="0">
                <a:solidFill>
                  <a:srgbClr val="1C03D7"/>
                </a:solidFill>
              </a:rPr>
              <a:t>{</a:t>
            </a:r>
            <a:br>
              <a:rPr lang="en-US" dirty="0">
                <a:solidFill>
                  <a:srgbClr val="1C03D7"/>
                </a:solidFill>
              </a:rPr>
            </a:br>
            <a:r>
              <a:rPr lang="en-US" i="1" dirty="0">
                <a:solidFill>
                  <a:srgbClr val="1C03D7"/>
                </a:solidFill>
              </a:rPr>
              <a:t>// BODY OF CLASS C</a:t>
            </a:r>
            <a:br>
              <a:rPr lang="en-US" dirty="0">
                <a:solidFill>
                  <a:srgbClr val="1C03D7"/>
                </a:solidFill>
              </a:rPr>
            </a:br>
            <a:r>
              <a:rPr lang="en-US" i="1" dirty="0">
                <a:solidFill>
                  <a:srgbClr val="1C03D7"/>
                </a:solidFill>
              </a:rPr>
              <a:t>};</a:t>
            </a:r>
            <a:endParaRPr lang="en-US"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10031914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229600" cy="639762"/>
          </a:xfrm>
        </p:spPr>
        <p:txBody>
          <a:bodyPr>
            <a:normAutofit/>
          </a:bodyPr>
          <a:lstStyle/>
          <a:p>
            <a:pPr algn="l"/>
            <a:r>
              <a:rPr lang="en-GB" altLang="en-US" sz="2800" dirty="0">
                <a:solidFill>
                  <a:srgbClr val="C00000"/>
                </a:solidFill>
                <a:latin typeface="Arial Black" panose="020B0A04020102020204" pitchFamily="34" charset="0"/>
              </a:rPr>
              <a:t>Operations</a:t>
            </a:r>
          </a:p>
        </p:txBody>
      </p:sp>
      <p:sp>
        <p:nvSpPr>
          <p:cNvPr id="68611" name="Rectangle 3"/>
          <p:cNvSpPr>
            <a:spLocks noGrp="1" noChangeArrowheads="1"/>
          </p:cNvSpPr>
          <p:nvPr>
            <p:ph type="body" idx="1"/>
          </p:nvPr>
        </p:nvSpPr>
        <p:spPr>
          <a:xfrm>
            <a:off x="685800" y="1066800"/>
            <a:ext cx="7772400" cy="3683000"/>
          </a:xfrm>
        </p:spPr>
        <p:txBody>
          <a:bodyPr/>
          <a:lstStyle/>
          <a:p>
            <a:pPr algn="just"/>
            <a:r>
              <a:rPr lang="en-GB" altLang="en-US" dirty="0">
                <a:solidFill>
                  <a:srgbClr val="1C03D7"/>
                </a:solidFill>
              </a:rPr>
              <a:t>Attached to states or transitions</a:t>
            </a:r>
          </a:p>
          <a:p>
            <a:pPr algn="just"/>
            <a:r>
              <a:rPr lang="en-GB" altLang="en-US" dirty="0">
                <a:solidFill>
                  <a:srgbClr val="1C03D7"/>
                </a:solidFill>
              </a:rPr>
              <a:t>Performed in response to corresponding states or events</a:t>
            </a:r>
          </a:p>
          <a:p>
            <a:pPr algn="just"/>
            <a:r>
              <a:rPr lang="en-GB" altLang="en-US" dirty="0">
                <a:solidFill>
                  <a:schemeClr val="accent6">
                    <a:lumMod val="75000"/>
                  </a:schemeClr>
                </a:solidFill>
              </a:rPr>
              <a:t>Types</a:t>
            </a:r>
          </a:p>
          <a:p>
            <a:pPr lvl="1" algn="just"/>
            <a:r>
              <a:rPr lang="en-GB" altLang="en-US" dirty="0">
                <a:solidFill>
                  <a:srgbClr val="01A729"/>
                </a:solidFill>
              </a:rPr>
              <a:t>Activity</a:t>
            </a:r>
          </a:p>
          <a:p>
            <a:pPr lvl="1" algn="just"/>
            <a:r>
              <a:rPr lang="en-GB" altLang="en-US" dirty="0">
                <a:solidFill>
                  <a:srgbClr val="01A729"/>
                </a:solidFill>
              </a:rPr>
              <a:t>Action</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5838532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590547"/>
          </a:xfrm>
        </p:spPr>
        <p:txBody>
          <a:bodyPr>
            <a:normAutofit/>
          </a:bodyPr>
          <a:lstStyle/>
          <a:p>
            <a:pPr algn="l"/>
            <a:r>
              <a:rPr lang="en-GB" altLang="en-US" sz="2800" dirty="0">
                <a:solidFill>
                  <a:srgbClr val="C00000"/>
                </a:solidFill>
                <a:latin typeface="Arial Black" panose="020B0A04020102020204" pitchFamily="34" charset="0"/>
              </a:rPr>
              <a:t>Operations</a:t>
            </a:r>
          </a:p>
        </p:txBody>
      </p:sp>
      <p:sp>
        <p:nvSpPr>
          <p:cNvPr id="69635" name="Rectangle 3"/>
          <p:cNvSpPr>
            <a:spLocks noGrp="1" noChangeArrowheads="1"/>
          </p:cNvSpPr>
          <p:nvPr>
            <p:ph type="body" idx="1"/>
          </p:nvPr>
        </p:nvSpPr>
        <p:spPr>
          <a:xfrm>
            <a:off x="609600" y="990600"/>
            <a:ext cx="7772400" cy="4256088"/>
          </a:xfrm>
        </p:spPr>
        <p:txBody>
          <a:bodyPr/>
          <a:lstStyle/>
          <a:p>
            <a:pPr algn="just"/>
            <a:r>
              <a:rPr lang="en-GB" altLang="en-US" dirty="0">
                <a:solidFill>
                  <a:schemeClr val="accent6">
                    <a:lumMod val="75000"/>
                  </a:schemeClr>
                </a:solidFill>
              </a:rPr>
              <a:t>Activity</a:t>
            </a:r>
          </a:p>
          <a:p>
            <a:pPr lvl="1" algn="just"/>
            <a:r>
              <a:rPr lang="en-GB" altLang="en-US" dirty="0">
                <a:solidFill>
                  <a:srgbClr val="1C03D7"/>
                </a:solidFill>
              </a:rPr>
              <a:t>operation that </a:t>
            </a:r>
            <a:r>
              <a:rPr lang="en-GB" altLang="en-US" dirty="0">
                <a:solidFill>
                  <a:srgbClr val="01A729"/>
                </a:solidFill>
              </a:rPr>
              <a:t>takes time to complete</a:t>
            </a:r>
          </a:p>
          <a:p>
            <a:pPr lvl="1" algn="just"/>
            <a:r>
              <a:rPr lang="en-GB" altLang="en-US" dirty="0">
                <a:solidFill>
                  <a:srgbClr val="1C03D7"/>
                </a:solidFill>
              </a:rPr>
              <a:t>associated with a state</a:t>
            </a:r>
          </a:p>
          <a:p>
            <a:pPr lvl="1" algn="just"/>
            <a:r>
              <a:rPr lang="en-GB" altLang="en-US" dirty="0">
                <a:solidFill>
                  <a:srgbClr val="1C03D7"/>
                </a:solidFill>
              </a:rPr>
              <a:t>include </a:t>
            </a:r>
            <a:r>
              <a:rPr lang="en-GB" altLang="en-US" dirty="0">
                <a:solidFill>
                  <a:srgbClr val="01A729"/>
                </a:solidFill>
              </a:rPr>
              <a:t>continuous or sequential </a:t>
            </a:r>
            <a:r>
              <a:rPr lang="en-GB" altLang="en-US" dirty="0">
                <a:solidFill>
                  <a:srgbClr val="1C03D7"/>
                </a:solidFill>
              </a:rPr>
              <a:t>operations</a:t>
            </a:r>
          </a:p>
          <a:p>
            <a:pPr lvl="1" algn="just"/>
            <a:r>
              <a:rPr lang="en-GB" altLang="en-US" dirty="0">
                <a:solidFill>
                  <a:srgbClr val="1C03D7"/>
                </a:solidFill>
              </a:rPr>
              <a:t>notation “do: A” within a state box</a:t>
            </a:r>
          </a:p>
          <a:p>
            <a:pPr lvl="2" algn="just"/>
            <a:r>
              <a:rPr lang="en-GB" altLang="en-US" dirty="0">
                <a:solidFill>
                  <a:srgbClr val="1C03D7"/>
                </a:solidFill>
              </a:rPr>
              <a:t>indicates activity A</a:t>
            </a:r>
          </a:p>
          <a:p>
            <a:pPr lvl="2" algn="just"/>
            <a:r>
              <a:rPr lang="en-GB" altLang="en-US" dirty="0">
                <a:solidFill>
                  <a:srgbClr val="1C03D7"/>
                </a:solidFill>
              </a:rPr>
              <a:t>starts on entry</a:t>
            </a:r>
          </a:p>
          <a:p>
            <a:pPr lvl="2" algn="just"/>
            <a:r>
              <a:rPr lang="en-GB" altLang="en-US" dirty="0">
                <a:solidFill>
                  <a:srgbClr val="1C03D7"/>
                </a:solidFill>
              </a:rPr>
              <a:t>ends on exit</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6152437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gn="l"/>
            <a:r>
              <a:rPr lang="en-GB" altLang="en-US" sz="2800" dirty="0">
                <a:solidFill>
                  <a:srgbClr val="C00000"/>
                </a:solidFill>
                <a:latin typeface="Arial Black" panose="020B0A04020102020204" pitchFamily="34" charset="0"/>
              </a:rPr>
              <a:t>Example - State Activities</a:t>
            </a:r>
          </a:p>
        </p:txBody>
      </p:sp>
      <p:sp>
        <p:nvSpPr>
          <p:cNvPr id="70659" name="AutoShape 3"/>
          <p:cNvSpPr>
            <a:spLocks noChangeArrowheads="1"/>
          </p:cNvSpPr>
          <p:nvPr/>
        </p:nvSpPr>
        <p:spPr bwMode="auto">
          <a:xfrm>
            <a:off x="2819400" y="1828800"/>
            <a:ext cx="3505200" cy="8382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login</a:t>
            </a:r>
          </a:p>
          <a:p>
            <a:pPr algn="ctr"/>
            <a:r>
              <a:rPr lang="en-GB" altLang="en-US" b="1">
                <a:solidFill>
                  <a:schemeClr val="accent2"/>
                </a:solidFill>
              </a:rPr>
              <a:t>do : display login prompt</a:t>
            </a:r>
            <a:endParaRPr lang="en-GB" altLang="en-US">
              <a:solidFill>
                <a:schemeClr val="accent2"/>
              </a:solidFill>
            </a:endParaRPr>
          </a:p>
        </p:txBody>
      </p:sp>
      <p:sp>
        <p:nvSpPr>
          <p:cNvPr id="70660" name="AutoShape 4"/>
          <p:cNvSpPr>
            <a:spLocks noChangeArrowheads="1"/>
          </p:cNvSpPr>
          <p:nvPr/>
        </p:nvSpPr>
        <p:spPr bwMode="auto">
          <a:xfrm>
            <a:off x="3429000" y="3657600"/>
            <a:ext cx="2286000" cy="914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password</a:t>
            </a:r>
          </a:p>
          <a:p>
            <a:pPr algn="ctr"/>
            <a:r>
              <a:rPr lang="en-GB" altLang="en-US" b="1">
                <a:solidFill>
                  <a:schemeClr val="accent2"/>
                </a:solidFill>
              </a:rPr>
              <a:t>do: get password</a:t>
            </a:r>
            <a:endParaRPr lang="en-GB" altLang="en-US"/>
          </a:p>
        </p:txBody>
      </p:sp>
      <p:cxnSp>
        <p:nvCxnSpPr>
          <p:cNvPr id="70661" name="AutoShape 5"/>
          <p:cNvCxnSpPr>
            <a:cxnSpLocks noChangeShapeType="1"/>
            <a:stCxn id="70659" idx="2"/>
            <a:endCxn id="70660" idx="0"/>
          </p:cNvCxnSpPr>
          <p:nvPr/>
        </p:nvCxnSpPr>
        <p:spPr bwMode="auto">
          <a:xfrm>
            <a:off x="4572000" y="2667000"/>
            <a:ext cx="0"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62" name="AutoShape 6"/>
          <p:cNvCxnSpPr>
            <a:cxnSpLocks noChangeShapeType="1"/>
            <a:stCxn id="70660" idx="2"/>
          </p:cNvCxnSpPr>
          <p:nvPr/>
        </p:nvCxnSpPr>
        <p:spPr bwMode="auto">
          <a:xfrm>
            <a:off x="4572000" y="4572000"/>
            <a:ext cx="0" cy="762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236435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algn="l"/>
            <a:r>
              <a:rPr lang="en-GB" altLang="en-US" sz="2800" dirty="0">
                <a:solidFill>
                  <a:srgbClr val="C00000"/>
                </a:solidFill>
                <a:latin typeface="Arial Black" panose="020B0A04020102020204" pitchFamily="34" charset="0"/>
              </a:rPr>
              <a:t>Operations</a:t>
            </a:r>
          </a:p>
        </p:txBody>
      </p:sp>
      <p:sp>
        <p:nvSpPr>
          <p:cNvPr id="71683" name="Rectangle 3"/>
          <p:cNvSpPr>
            <a:spLocks noGrp="1" noChangeArrowheads="1"/>
          </p:cNvSpPr>
          <p:nvPr>
            <p:ph type="body" idx="1"/>
          </p:nvPr>
        </p:nvSpPr>
        <p:spPr>
          <a:xfrm>
            <a:off x="685800" y="1219200"/>
            <a:ext cx="7772400" cy="3683000"/>
          </a:xfrm>
        </p:spPr>
        <p:txBody>
          <a:bodyPr/>
          <a:lstStyle/>
          <a:p>
            <a:r>
              <a:rPr lang="en-GB" altLang="en-US" dirty="0">
                <a:solidFill>
                  <a:schemeClr val="accent6">
                    <a:lumMod val="75000"/>
                  </a:schemeClr>
                </a:solidFill>
              </a:rPr>
              <a:t>Action</a:t>
            </a:r>
          </a:p>
          <a:p>
            <a:pPr lvl="1"/>
            <a:r>
              <a:rPr lang="en-GB" altLang="en-US" dirty="0">
                <a:solidFill>
                  <a:srgbClr val="1C03D7"/>
                </a:solidFill>
              </a:rPr>
              <a:t>instantaneous operation</a:t>
            </a:r>
          </a:p>
          <a:p>
            <a:pPr lvl="1"/>
            <a:r>
              <a:rPr lang="en-GB" altLang="en-US" dirty="0">
                <a:solidFill>
                  <a:srgbClr val="1C03D7"/>
                </a:solidFill>
              </a:rPr>
              <a:t>associated with an event</a:t>
            </a:r>
          </a:p>
          <a:p>
            <a:pPr lvl="1"/>
            <a:r>
              <a:rPr lang="en-GB" altLang="en-US" dirty="0">
                <a:solidFill>
                  <a:srgbClr val="1C03D7"/>
                </a:solidFill>
              </a:rPr>
              <a:t>notation</a:t>
            </a:r>
          </a:p>
          <a:p>
            <a:pPr lvl="2"/>
            <a:r>
              <a:rPr lang="en-GB" altLang="en-US" dirty="0">
                <a:solidFill>
                  <a:srgbClr val="1C03D7"/>
                </a:solidFill>
              </a:rPr>
              <a:t>slash (“</a:t>
            </a:r>
            <a:r>
              <a:rPr lang="en-GB" altLang="en-US" b="1" dirty="0">
                <a:solidFill>
                  <a:srgbClr val="1C03D7"/>
                </a:solidFill>
              </a:rPr>
              <a:t>/</a:t>
            </a:r>
            <a:r>
              <a:rPr lang="en-GB" altLang="en-US" dirty="0">
                <a:solidFill>
                  <a:srgbClr val="1C03D7"/>
                </a:solidFill>
              </a:rPr>
              <a:t>”) and name of the action, following the event</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2870802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algn="l"/>
            <a:r>
              <a:rPr lang="en-GB" altLang="en-US" sz="2800" dirty="0">
                <a:solidFill>
                  <a:srgbClr val="C00000"/>
                </a:solidFill>
                <a:latin typeface="Arial Black" panose="020B0A04020102020204" pitchFamily="34" charset="0"/>
              </a:rPr>
              <a:t>Example - Transition Actions</a:t>
            </a:r>
          </a:p>
        </p:txBody>
      </p:sp>
      <p:sp>
        <p:nvSpPr>
          <p:cNvPr id="72707" name="AutoShape 3"/>
          <p:cNvSpPr>
            <a:spLocks noChangeArrowheads="1"/>
          </p:cNvSpPr>
          <p:nvPr/>
        </p:nvSpPr>
        <p:spPr bwMode="auto">
          <a:xfrm>
            <a:off x="990600" y="3124200"/>
            <a:ext cx="1143000" cy="6858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Idle</a:t>
            </a:r>
          </a:p>
        </p:txBody>
      </p:sp>
      <p:sp>
        <p:nvSpPr>
          <p:cNvPr id="72708" name="AutoShape 4"/>
          <p:cNvSpPr>
            <a:spLocks noChangeArrowheads="1"/>
          </p:cNvSpPr>
          <p:nvPr/>
        </p:nvSpPr>
        <p:spPr bwMode="auto">
          <a:xfrm>
            <a:off x="6248400" y="3124200"/>
            <a:ext cx="1143000" cy="6858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Menu</a:t>
            </a:r>
          </a:p>
          <a:p>
            <a:pPr algn="ctr"/>
            <a:r>
              <a:rPr lang="en-GB" altLang="en-US"/>
              <a:t>visible</a:t>
            </a:r>
          </a:p>
        </p:txBody>
      </p:sp>
      <p:sp>
        <p:nvSpPr>
          <p:cNvPr id="72709" name="Line 5"/>
          <p:cNvSpPr>
            <a:spLocks noChangeShapeType="1"/>
          </p:cNvSpPr>
          <p:nvPr/>
        </p:nvSpPr>
        <p:spPr bwMode="auto">
          <a:xfrm>
            <a:off x="2133600" y="3276600"/>
            <a:ext cx="411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0" name="Text Box 6"/>
          <p:cNvSpPr txBox="1">
            <a:spLocks noChangeArrowheads="1"/>
          </p:cNvSpPr>
          <p:nvPr/>
        </p:nvSpPr>
        <p:spPr bwMode="auto">
          <a:xfrm>
            <a:off x="2209800" y="2895600"/>
            <a:ext cx="3854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dirty="0"/>
              <a:t>right button down </a:t>
            </a:r>
            <a:r>
              <a:rPr lang="en-GB" altLang="en-US" sz="1800" b="1" dirty="0"/>
              <a:t>/</a:t>
            </a:r>
            <a:r>
              <a:rPr lang="en-GB" altLang="en-US" sz="1800" dirty="0"/>
              <a:t> display popup menu</a:t>
            </a:r>
            <a:endParaRPr lang="en-GB" altLang="en-US" dirty="0"/>
          </a:p>
        </p:txBody>
      </p:sp>
      <p:sp>
        <p:nvSpPr>
          <p:cNvPr id="72711" name="Text Box 7"/>
          <p:cNvSpPr txBox="1">
            <a:spLocks noChangeArrowheads="1"/>
          </p:cNvSpPr>
          <p:nvPr/>
        </p:nvSpPr>
        <p:spPr bwMode="auto">
          <a:xfrm>
            <a:off x="2438400" y="3657600"/>
            <a:ext cx="3384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right button up </a:t>
            </a:r>
            <a:r>
              <a:rPr lang="en-GB" altLang="en-US" sz="1800" b="1"/>
              <a:t>/</a:t>
            </a:r>
            <a:r>
              <a:rPr lang="en-GB" altLang="en-US" sz="1800"/>
              <a:t> erase popup menu</a:t>
            </a:r>
            <a:endParaRPr lang="en-GB" altLang="en-US"/>
          </a:p>
        </p:txBody>
      </p:sp>
      <p:sp>
        <p:nvSpPr>
          <p:cNvPr id="72712" name="Line 8"/>
          <p:cNvSpPr>
            <a:spLocks noChangeShapeType="1"/>
          </p:cNvSpPr>
          <p:nvPr/>
        </p:nvSpPr>
        <p:spPr bwMode="auto">
          <a:xfrm flipH="1">
            <a:off x="2133600" y="3657600"/>
            <a:ext cx="411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713" name="AutoShape 9"/>
          <p:cNvCxnSpPr>
            <a:cxnSpLocks noChangeShapeType="1"/>
            <a:stCxn id="72708" idx="3"/>
            <a:endCxn id="72708" idx="2"/>
          </p:cNvCxnSpPr>
          <p:nvPr/>
        </p:nvCxnSpPr>
        <p:spPr bwMode="auto">
          <a:xfrm flipH="1">
            <a:off x="6819900" y="3467100"/>
            <a:ext cx="571500" cy="342900"/>
          </a:xfrm>
          <a:prstGeom prst="curvedConnector4">
            <a:avLst>
              <a:gd name="adj1" fmla="val -40000"/>
              <a:gd name="adj2" fmla="val 21481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4" name="Text Box 10"/>
          <p:cNvSpPr txBox="1">
            <a:spLocks noChangeArrowheads="1"/>
          </p:cNvSpPr>
          <p:nvPr/>
        </p:nvSpPr>
        <p:spPr bwMode="auto">
          <a:xfrm>
            <a:off x="4572000" y="4191000"/>
            <a:ext cx="3467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cursor moved </a:t>
            </a:r>
            <a:r>
              <a:rPr lang="en-GB" altLang="en-US" sz="1800" b="1"/>
              <a:t>/</a:t>
            </a:r>
            <a:r>
              <a:rPr lang="en-GB" altLang="en-US" sz="1800"/>
              <a:t> highlight menu item</a:t>
            </a:r>
            <a:endParaRPr lang="en-GB" altLang="en-US"/>
          </a:p>
        </p:txBody>
      </p:sp>
      <p:sp>
        <p:nvSpPr>
          <p:cNvPr id="13"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5121708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457200"/>
            <a:ext cx="7772400" cy="457200"/>
          </a:xfrm>
        </p:spPr>
        <p:txBody>
          <a:bodyPr>
            <a:noAutofit/>
          </a:bodyPr>
          <a:lstStyle/>
          <a:p>
            <a:r>
              <a:rPr lang="en-US" altLang="en-US" sz="2800" dirty="0">
                <a:solidFill>
                  <a:srgbClr val="C00000"/>
                </a:solidFill>
                <a:latin typeface="Arial Black" panose="020B0A04020102020204" pitchFamily="34" charset="0"/>
              </a:rPr>
              <a:t>STD Example</a:t>
            </a:r>
          </a:p>
        </p:txBody>
      </p:sp>
      <p:grpSp>
        <p:nvGrpSpPr>
          <p:cNvPr id="54279" name="Group 7"/>
          <p:cNvGrpSpPr>
            <a:grpSpLocks/>
          </p:cNvGrpSpPr>
          <p:nvPr/>
        </p:nvGrpSpPr>
        <p:grpSpPr bwMode="auto">
          <a:xfrm>
            <a:off x="2895600" y="2057400"/>
            <a:ext cx="1371600" cy="990600"/>
            <a:chOff x="1824" y="1296"/>
            <a:chExt cx="864" cy="624"/>
          </a:xfrm>
        </p:grpSpPr>
        <p:sp>
          <p:nvSpPr>
            <p:cNvPr id="54275" name="AutoShape 3"/>
            <p:cNvSpPr>
              <a:spLocks noChangeArrowheads="1"/>
            </p:cNvSpPr>
            <p:nvPr/>
          </p:nvSpPr>
          <p:spPr bwMode="auto">
            <a:xfrm>
              <a:off x="1824" y="1296"/>
              <a:ext cx="86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6" name="Line 4"/>
            <p:cNvSpPr>
              <a:spLocks noChangeShapeType="1"/>
            </p:cNvSpPr>
            <p:nvPr/>
          </p:nvSpPr>
          <p:spPr bwMode="auto">
            <a:xfrm>
              <a:off x="1824" y="1536"/>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Text Box 5"/>
            <p:cNvSpPr txBox="1">
              <a:spLocks noChangeArrowheads="1"/>
            </p:cNvSpPr>
            <p:nvPr/>
          </p:nvSpPr>
          <p:spPr bwMode="auto">
            <a:xfrm>
              <a:off x="1920" y="1296"/>
              <a:ext cx="7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Validating</a:t>
              </a:r>
            </a:p>
          </p:txBody>
        </p:sp>
        <p:sp>
          <p:nvSpPr>
            <p:cNvPr id="54278" name="Text Box 6"/>
            <p:cNvSpPr txBox="1">
              <a:spLocks noChangeArrowheads="1"/>
            </p:cNvSpPr>
            <p:nvPr/>
          </p:nvSpPr>
          <p:spPr bwMode="auto">
            <a:xfrm>
              <a:off x="1968" y="1536"/>
              <a:ext cx="61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t>do /check</a:t>
              </a:r>
            </a:p>
            <a:p>
              <a:pPr algn="ctr"/>
              <a:r>
                <a:rPr lang="en-US" altLang="en-US" sz="1600" dirty="0"/>
                <a:t>item</a:t>
              </a:r>
            </a:p>
          </p:txBody>
        </p:sp>
      </p:grpSp>
      <p:grpSp>
        <p:nvGrpSpPr>
          <p:cNvPr id="54285" name="Group 13"/>
          <p:cNvGrpSpPr>
            <a:grpSpLocks/>
          </p:cNvGrpSpPr>
          <p:nvPr/>
        </p:nvGrpSpPr>
        <p:grpSpPr bwMode="auto">
          <a:xfrm>
            <a:off x="6172200" y="2057400"/>
            <a:ext cx="1371600" cy="990600"/>
            <a:chOff x="3792" y="1344"/>
            <a:chExt cx="864" cy="624"/>
          </a:xfrm>
        </p:grpSpPr>
        <p:sp>
          <p:nvSpPr>
            <p:cNvPr id="54281" name="AutoShape 9"/>
            <p:cNvSpPr>
              <a:spLocks noChangeArrowheads="1"/>
            </p:cNvSpPr>
            <p:nvPr/>
          </p:nvSpPr>
          <p:spPr bwMode="auto">
            <a:xfrm>
              <a:off x="3792" y="1344"/>
              <a:ext cx="86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2" name="Line 10"/>
            <p:cNvSpPr>
              <a:spLocks noChangeShapeType="1"/>
            </p:cNvSpPr>
            <p:nvPr/>
          </p:nvSpPr>
          <p:spPr bwMode="auto">
            <a:xfrm>
              <a:off x="3792" y="158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3" name="Text Box 11"/>
            <p:cNvSpPr txBox="1">
              <a:spLocks noChangeArrowheads="1"/>
            </p:cNvSpPr>
            <p:nvPr/>
          </p:nvSpPr>
          <p:spPr bwMode="auto">
            <a:xfrm>
              <a:off x="3840" y="1344"/>
              <a:ext cx="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Dispatching</a:t>
              </a:r>
            </a:p>
          </p:txBody>
        </p:sp>
        <p:sp>
          <p:nvSpPr>
            <p:cNvPr id="54284" name="Text Box 12"/>
            <p:cNvSpPr txBox="1">
              <a:spLocks noChangeArrowheads="1"/>
            </p:cNvSpPr>
            <p:nvPr/>
          </p:nvSpPr>
          <p:spPr bwMode="auto">
            <a:xfrm>
              <a:off x="3908" y="1584"/>
              <a:ext cx="67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do /initiate</a:t>
              </a:r>
            </a:p>
            <a:p>
              <a:pPr algn="ctr"/>
              <a:r>
                <a:rPr lang="en-US" altLang="en-US" sz="1600"/>
                <a:t>delivery</a:t>
              </a:r>
            </a:p>
          </p:txBody>
        </p:sp>
      </p:grpSp>
      <p:grpSp>
        <p:nvGrpSpPr>
          <p:cNvPr id="54291" name="Group 19"/>
          <p:cNvGrpSpPr>
            <a:grpSpLocks/>
          </p:cNvGrpSpPr>
          <p:nvPr/>
        </p:nvGrpSpPr>
        <p:grpSpPr bwMode="auto">
          <a:xfrm>
            <a:off x="6172200" y="4419600"/>
            <a:ext cx="1371600" cy="990600"/>
            <a:chOff x="3792" y="2784"/>
            <a:chExt cx="864" cy="624"/>
          </a:xfrm>
        </p:grpSpPr>
        <p:sp>
          <p:nvSpPr>
            <p:cNvPr id="54287" name="AutoShape 15"/>
            <p:cNvSpPr>
              <a:spLocks noChangeArrowheads="1"/>
            </p:cNvSpPr>
            <p:nvPr/>
          </p:nvSpPr>
          <p:spPr bwMode="auto">
            <a:xfrm>
              <a:off x="3792" y="2784"/>
              <a:ext cx="86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9" name="Text Box 17"/>
            <p:cNvSpPr txBox="1">
              <a:spLocks noChangeArrowheads="1"/>
            </p:cNvSpPr>
            <p:nvPr/>
          </p:nvSpPr>
          <p:spPr bwMode="auto">
            <a:xfrm>
              <a:off x="3888" y="2976"/>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Completed</a:t>
              </a:r>
            </a:p>
          </p:txBody>
        </p:sp>
      </p:grpSp>
      <p:grpSp>
        <p:nvGrpSpPr>
          <p:cNvPr id="54295" name="Group 23"/>
          <p:cNvGrpSpPr>
            <a:grpSpLocks/>
          </p:cNvGrpSpPr>
          <p:nvPr/>
        </p:nvGrpSpPr>
        <p:grpSpPr bwMode="auto">
          <a:xfrm>
            <a:off x="2895600" y="4419600"/>
            <a:ext cx="1371600" cy="990600"/>
            <a:chOff x="1872" y="2832"/>
            <a:chExt cx="864" cy="624"/>
          </a:xfrm>
        </p:grpSpPr>
        <p:sp>
          <p:nvSpPr>
            <p:cNvPr id="54293" name="AutoShape 21"/>
            <p:cNvSpPr>
              <a:spLocks noChangeArrowheads="1"/>
            </p:cNvSpPr>
            <p:nvPr/>
          </p:nvSpPr>
          <p:spPr bwMode="auto">
            <a:xfrm>
              <a:off x="1872" y="2832"/>
              <a:ext cx="86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4" name="Text Box 22"/>
            <p:cNvSpPr txBox="1">
              <a:spLocks noChangeArrowheads="1"/>
            </p:cNvSpPr>
            <p:nvPr/>
          </p:nvSpPr>
          <p:spPr bwMode="auto">
            <a:xfrm>
              <a:off x="2016" y="3024"/>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Pending</a:t>
              </a:r>
            </a:p>
          </p:txBody>
        </p:sp>
      </p:grpSp>
      <p:sp>
        <p:nvSpPr>
          <p:cNvPr id="54296" name="Oval 24"/>
          <p:cNvSpPr>
            <a:spLocks noChangeArrowheads="1"/>
          </p:cNvSpPr>
          <p:nvPr/>
        </p:nvSpPr>
        <p:spPr bwMode="auto">
          <a:xfrm>
            <a:off x="3505200" y="12954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7" name="Line 25"/>
          <p:cNvSpPr>
            <a:spLocks noChangeShapeType="1"/>
          </p:cNvSpPr>
          <p:nvPr/>
        </p:nvSpPr>
        <p:spPr bwMode="auto">
          <a:xfrm>
            <a:off x="3581400" y="1524000"/>
            <a:ext cx="0" cy="533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8" name="Text Box 26"/>
          <p:cNvSpPr txBox="1">
            <a:spLocks noChangeArrowheads="1"/>
          </p:cNvSpPr>
          <p:nvPr/>
        </p:nvSpPr>
        <p:spPr bwMode="auto">
          <a:xfrm>
            <a:off x="3565525" y="1535113"/>
            <a:ext cx="1185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 get first item</a:t>
            </a:r>
          </a:p>
        </p:txBody>
      </p:sp>
      <p:sp>
        <p:nvSpPr>
          <p:cNvPr id="54299" name="Line 27"/>
          <p:cNvSpPr>
            <a:spLocks noChangeShapeType="1"/>
          </p:cNvSpPr>
          <p:nvPr/>
        </p:nvSpPr>
        <p:spPr bwMode="auto">
          <a:xfrm>
            <a:off x="3048000" y="1219200"/>
            <a:ext cx="381000" cy="152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0" name="Text Box 28"/>
          <p:cNvSpPr txBox="1">
            <a:spLocks noChangeArrowheads="1"/>
          </p:cNvSpPr>
          <p:nvPr/>
        </p:nvSpPr>
        <p:spPr bwMode="auto">
          <a:xfrm>
            <a:off x="2438400" y="990600"/>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Start</a:t>
            </a:r>
          </a:p>
        </p:txBody>
      </p:sp>
      <p:sp>
        <p:nvSpPr>
          <p:cNvPr id="54301" name="Line 29"/>
          <p:cNvSpPr>
            <a:spLocks noChangeShapeType="1"/>
          </p:cNvSpPr>
          <p:nvPr/>
        </p:nvSpPr>
        <p:spPr bwMode="auto">
          <a:xfrm>
            <a:off x="4267200" y="2362200"/>
            <a:ext cx="19050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2" name="Text Box 30"/>
          <p:cNvSpPr txBox="1">
            <a:spLocks noChangeArrowheads="1"/>
          </p:cNvSpPr>
          <p:nvPr/>
        </p:nvSpPr>
        <p:spPr bwMode="auto">
          <a:xfrm>
            <a:off x="4267200" y="1828800"/>
            <a:ext cx="16271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[All items valid &amp;&amp;</a:t>
            </a:r>
          </a:p>
          <a:p>
            <a:r>
              <a:rPr lang="en-US" altLang="en-US" sz="1400"/>
              <a:t> all items available ]</a:t>
            </a:r>
          </a:p>
        </p:txBody>
      </p:sp>
      <p:sp>
        <p:nvSpPr>
          <p:cNvPr id="54304" name="Line 32"/>
          <p:cNvSpPr>
            <a:spLocks noChangeShapeType="1"/>
          </p:cNvSpPr>
          <p:nvPr/>
        </p:nvSpPr>
        <p:spPr bwMode="auto">
          <a:xfrm>
            <a:off x="6858000" y="3048000"/>
            <a:ext cx="0" cy="1371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5" name="Text Box 33"/>
          <p:cNvSpPr txBox="1">
            <a:spLocks noChangeArrowheads="1"/>
          </p:cNvSpPr>
          <p:nvPr/>
        </p:nvSpPr>
        <p:spPr bwMode="auto">
          <a:xfrm>
            <a:off x="6858000" y="3429000"/>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Delivered</a:t>
            </a:r>
          </a:p>
        </p:txBody>
      </p:sp>
      <p:sp>
        <p:nvSpPr>
          <p:cNvPr id="54306" name="Line 34"/>
          <p:cNvSpPr>
            <a:spLocks noChangeShapeType="1"/>
          </p:cNvSpPr>
          <p:nvPr/>
        </p:nvSpPr>
        <p:spPr bwMode="auto">
          <a:xfrm>
            <a:off x="3581400" y="3048000"/>
            <a:ext cx="0" cy="1371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7" name="Text Box 35"/>
          <p:cNvSpPr txBox="1">
            <a:spLocks noChangeArrowheads="1"/>
          </p:cNvSpPr>
          <p:nvPr/>
        </p:nvSpPr>
        <p:spPr bwMode="auto">
          <a:xfrm>
            <a:off x="1600200" y="3352800"/>
            <a:ext cx="2012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[All items valid &amp;&amp;</a:t>
            </a:r>
          </a:p>
          <a:p>
            <a:r>
              <a:rPr lang="en-US" altLang="en-US" sz="1400"/>
              <a:t> some items not in stock ]</a:t>
            </a:r>
          </a:p>
        </p:txBody>
      </p:sp>
      <p:sp>
        <p:nvSpPr>
          <p:cNvPr id="54308" name="Line 36"/>
          <p:cNvSpPr>
            <a:spLocks noChangeShapeType="1"/>
          </p:cNvSpPr>
          <p:nvPr/>
        </p:nvSpPr>
        <p:spPr bwMode="auto">
          <a:xfrm flipH="1">
            <a:off x="1600200" y="4724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9" name="Line 37"/>
          <p:cNvSpPr>
            <a:spLocks noChangeShapeType="1"/>
          </p:cNvSpPr>
          <p:nvPr/>
        </p:nvSpPr>
        <p:spPr bwMode="auto">
          <a:xfrm>
            <a:off x="1600200" y="4724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0" name="Line 38"/>
          <p:cNvSpPr>
            <a:spLocks noChangeShapeType="1"/>
          </p:cNvSpPr>
          <p:nvPr/>
        </p:nvSpPr>
        <p:spPr bwMode="auto">
          <a:xfrm>
            <a:off x="1600200" y="5029200"/>
            <a:ext cx="12954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1" name="Text Box 39"/>
          <p:cNvSpPr txBox="1">
            <a:spLocks noChangeArrowheads="1"/>
          </p:cNvSpPr>
          <p:nvPr/>
        </p:nvSpPr>
        <p:spPr bwMode="auto">
          <a:xfrm>
            <a:off x="914400" y="4191000"/>
            <a:ext cx="2027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Item Received</a:t>
            </a:r>
          </a:p>
          <a:p>
            <a:r>
              <a:rPr lang="en-US" altLang="en-US" sz="1400"/>
              <a:t>[some items not in stock ]</a:t>
            </a:r>
          </a:p>
        </p:txBody>
      </p:sp>
      <p:sp>
        <p:nvSpPr>
          <p:cNvPr id="54312" name="Text Box 40"/>
          <p:cNvSpPr txBox="1">
            <a:spLocks noChangeArrowheads="1"/>
          </p:cNvSpPr>
          <p:nvPr/>
        </p:nvSpPr>
        <p:spPr bwMode="auto">
          <a:xfrm>
            <a:off x="990600" y="1828800"/>
            <a:ext cx="19224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Get next item</a:t>
            </a:r>
          </a:p>
          <a:p>
            <a:r>
              <a:rPr lang="en-US" altLang="en-US" sz="1400"/>
              <a:t>[not all items validated ]</a:t>
            </a:r>
          </a:p>
        </p:txBody>
      </p:sp>
      <p:sp>
        <p:nvSpPr>
          <p:cNvPr id="54314" name="Line 42"/>
          <p:cNvSpPr>
            <a:spLocks noChangeShapeType="1"/>
          </p:cNvSpPr>
          <p:nvPr/>
        </p:nvSpPr>
        <p:spPr bwMode="auto">
          <a:xfrm flipH="1">
            <a:off x="1600200" y="2362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5" name="Line 43"/>
          <p:cNvSpPr>
            <a:spLocks noChangeShapeType="1"/>
          </p:cNvSpPr>
          <p:nvPr/>
        </p:nvSpPr>
        <p:spPr bwMode="auto">
          <a:xfrm>
            <a:off x="1600200"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6" name="Line 44"/>
          <p:cNvSpPr>
            <a:spLocks noChangeShapeType="1"/>
          </p:cNvSpPr>
          <p:nvPr/>
        </p:nvSpPr>
        <p:spPr bwMode="auto">
          <a:xfrm>
            <a:off x="1600200" y="2667000"/>
            <a:ext cx="12954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7" name="Line 45"/>
          <p:cNvSpPr>
            <a:spLocks noChangeShapeType="1"/>
          </p:cNvSpPr>
          <p:nvPr/>
        </p:nvSpPr>
        <p:spPr bwMode="auto">
          <a:xfrm flipV="1">
            <a:off x="4191000" y="2514600"/>
            <a:ext cx="1981200" cy="1905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8" name="Text Box 46"/>
          <p:cNvSpPr txBox="1">
            <a:spLocks noChangeArrowheads="1"/>
          </p:cNvSpPr>
          <p:nvPr/>
        </p:nvSpPr>
        <p:spPr bwMode="auto">
          <a:xfrm rot="-2555320">
            <a:off x="3840163" y="3201988"/>
            <a:ext cx="17811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Item Received </a:t>
            </a:r>
          </a:p>
          <a:p>
            <a:r>
              <a:rPr lang="en-US" altLang="en-US" sz="1400">
                <a:latin typeface="Arial" panose="020B0604020202020204" pitchFamily="34" charset="0"/>
              </a:rPr>
              <a:t>[ all items available ]</a:t>
            </a:r>
          </a:p>
        </p:txBody>
      </p:sp>
      <p:sp>
        <p:nvSpPr>
          <p:cNvPr id="54319" name="Line 47"/>
          <p:cNvSpPr>
            <a:spLocks noChangeShapeType="1"/>
          </p:cNvSpPr>
          <p:nvPr/>
        </p:nvSpPr>
        <p:spPr bwMode="auto">
          <a:xfrm>
            <a:off x="2133600" y="5105400"/>
            <a:ext cx="0" cy="381000"/>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0" name="Text Box 48"/>
          <p:cNvSpPr txBox="1">
            <a:spLocks noChangeArrowheads="1"/>
          </p:cNvSpPr>
          <p:nvPr/>
        </p:nvSpPr>
        <p:spPr bwMode="auto">
          <a:xfrm>
            <a:off x="1371600" y="5486400"/>
            <a:ext cx="1552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Self-transition</a:t>
            </a:r>
          </a:p>
        </p:txBody>
      </p:sp>
      <p:sp>
        <p:nvSpPr>
          <p:cNvPr id="54321" name="Line 49"/>
          <p:cNvSpPr>
            <a:spLocks noChangeShapeType="1"/>
          </p:cNvSpPr>
          <p:nvPr/>
        </p:nvSpPr>
        <p:spPr bwMode="auto">
          <a:xfrm>
            <a:off x="4343400" y="5181600"/>
            <a:ext cx="381000" cy="228600"/>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2" name="Text Box 50"/>
          <p:cNvSpPr txBox="1">
            <a:spLocks noChangeArrowheads="1"/>
          </p:cNvSpPr>
          <p:nvPr/>
        </p:nvSpPr>
        <p:spPr bwMode="auto">
          <a:xfrm>
            <a:off x="4572000" y="5410200"/>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State</a:t>
            </a:r>
          </a:p>
        </p:txBody>
      </p:sp>
      <p:sp>
        <p:nvSpPr>
          <p:cNvPr id="54324" name="Line 52"/>
          <p:cNvSpPr>
            <a:spLocks noChangeShapeType="1"/>
          </p:cNvSpPr>
          <p:nvPr/>
        </p:nvSpPr>
        <p:spPr bwMode="auto">
          <a:xfrm>
            <a:off x="5105400" y="3657600"/>
            <a:ext cx="0" cy="381000"/>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5" name="Text Box 53"/>
          <p:cNvSpPr txBox="1">
            <a:spLocks noChangeArrowheads="1"/>
          </p:cNvSpPr>
          <p:nvPr/>
        </p:nvSpPr>
        <p:spPr bwMode="auto">
          <a:xfrm>
            <a:off x="4572000" y="403860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Transition</a:t>
            </a:r>
          </a:p>
        </p:txBody>
      </p:sp>
      <p:sp>
        <p:nvSpPr>
          <p:cNvPr id="54326" name="Line 54"/>
          <p:cNvSpPr>
            <a:spLocks noChangeShapeType="1"/>
          </p:cNvSpPr>
          <p:nvPr/>
        </p:nvSpPr>
        <p:spPr bwMode="auto">
          <a:xfrm flipV="1">
            <a:off x="7391400" y="2438400"/>
            <a:ext cx="457200" cy="228600"/>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7" name="Text Box 55"/>
          <p:cNvSpPr txBox="1">
            <a:spLocks noChangeArrowheads="1"/>
          </p:cNvSpPr>
          <p:nvPr/>
        </p:nvSpPr>
        <p:spPr bwMode="auto">
          <a:xfrm>
            <a:off x="7848600" y="2209800"/>
            <a:ext cx="919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F3300"/>
                </a:solidFill>
                <a:latin typeface="Arial" panose="020B0604020202020204" pitchFamily="34" charset="0"/>
              </a:rPr>
              <a:t>Activity</a:t>
            </a:r>
          </a:p>
        </p:txBody>
      </p:sp>
      <p:sp>
        <p:nvSpPr>
          <p:cNvPr id="50"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4145257725"/>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11150" y="206375"/>
            <a:ext cx="8229600" cy="631825"/>
          </a:xfrm>
        </p:spPr>
        <p:txBody>
          <a:bodyPr>
            <a:normAutofit/>
          </a:bodyPr>
          <a:lstStyle/>
          <a:p>
            <a:pPr algn="l"/>
            <a:r>
              <a:rPr lang="en-GB" altLang="en-US" sz="2800" dirty="0">
                <a:solidFill>
                  <a:srgbClr val="C00000"/>
                </a:solidFill>
                <a:latin typeface="Arial Black" panose="020B0A04020102020204" pitchFamily="34" charset="0"/>
              </a:rPr>
              <a:t>Example</a:t>
            </a:r>
          </a:p>
        </p:txBody>
      </p:sp>
      <p:sp>
        <p:nvSpPr>
          <p:cNvPr id="63491" name="AutoShape 3"/>
          <p:cNvSpPr>
            <a:spLocks noChangeArrowheads="1"/>
          </p:cNvSpPr>
          <p:nvPr/>
        </p:nvSpPr>
        <p:spPr bwMode="auto">
          <a:xfrm>
            <a:off x="2895600" y="1752600"/>
            <a:ext cx="17526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Idle</a:t>
            </a:r>
          </a:p>
        </p:txBody>
      </p:sp>
      <p:sp>
        <p:nvSpPr>
          <p:cNvPr id="63492" name="AutoShape 4"/>
          <p:cNvSpPr>
            <a:spLocks noChangeArrowheads="1"/>
          </p:cNvSpPr>
          <p:nvPr/>
        </p:nvSpPr>
        <p:spPr bwMode="auto">
          <a:xfrm>
            <a:off x="2667000" y="3276600"/>
            <a:ext cx="2209800" cy="914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Reading product</a:t>
            </a:r>
          </a:p>
          <a:p>
            <a:pPr algn="ctr"/>
            <a:r>
              <a:rPr lang="en-GB" altLang="en-US"/>
              <a:t>codes</a:t>
            </a:r>
          </a:p>
        </p:txBody>
      </p:sp>
      <p:sp>
        <p:nvSpPr>
          <p:cNvPr id="63493" name="AutoShape 5"/>
          <p:cNvSpPr>
            <a:spLocks noChangeArrowheads="1"/>
          </p:cNvSpPr>
          <p:nvPr/>
        </p:nvSpPr>
        <p:spPr bwMode="auto">
          <a:xfrm>
            <a:off x="2438400" y="5105400"/>
            <a:ext cx="2667000" cy="5334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Closing transaction</a:t>
            </a:r>
          </a:p>
        </p:txBody>
      </p:sp>
      <p:cxnSp>
        <p:nvCxnSpPr>
          <p:cNvPr id="63494" name="AutoShape 6"/>
          <p:cNvCxnSpPr>
            <a:cxnSpLocks noChangeShapeType="1"/>
            <a:stCxn id="63491" idx="2"/>
            <a:endCxn id="63492" idx="0"/>
          </p:cNvCxnSpPr>
          <p:nvPr/>
        </p:nvCxnSpPr>
        <p:spPr bwMode="auto">
          <a:xfrm>
            <a:off x="3771900" y="2286000"/>
            <a:ext cx="0"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495" name="AutoShape 7"/>
          <p:cNvCxnSpPr>
            <a:cxnSpLocks noChangeShapeType="1"/>
            <a:stCxn id="63492" idx="2"/>
            <a:endCxn id="63493" idx="0"/>
          </p:cNvCxnSpPr>
          <p:nvPr/>
        </p:nvCxnSpPr>
        <p:spPr bwMode="auto">
          <a:xfrm>
            <a:off x="3771900" y="4191000"/>
            <a:ext cx="0" cy="914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496" name="AutoShape 8"/>
          <p:cNvCxnSpPr>
            <a:cxnSpLocks noChangeShapeType="1"/>
            <a:stCxn id="63493" idx="1"/>
            <a:endCxn id="63491" idx="1"/>
          </p:cNvCxnSpPr>
          <p:nvPr/>
        </p:nvCxnSpPr>
        <p:spPr bwMode="auto">
          <a:xfrm rot="10800000" flipH="1">
            <a:off x="2438400" y="2019300"/>
            <a:ext cx="457200" cy="3352800"/>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497" name="Text Box 9"/>
          <p:cNvSpPr txBox="1">
            <a:spLocks noChangeArrowheads="1"/>
          </p:cNvSpPr>
          <p:nvPr/>
        </p:nvSpPr>
        <p:spPr bwMode="auto">
          <a:xfrm>
            <a:off x="3810000" y="2438400"/>
            <a:ext cx="20828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dirty="0"/>
              <a:t>start button pressed /</a:t>
            </a:r>
          </a:p>
          <a:p>
            <a:pPr algn="ctr"/>
            <a:r>
              <a:rPr lang="en-GB" altLang="en-US" sz="1800" dirty="0"/>
              <a:t>print receipt header</a:t>
            </a:r>
          </a:p>
        </p:txBody>
      </p:sp>
      <p:sp>
        <p:nvSpPr>
          <p:cNvPr id="63498" name="Text Box 10"/>
          <p:cNvSpPr txBox="1">
            <a:spLocks noChangeArrowheads="1"/>
          </p:cNvSpPr>
          <p:nvPr/>
        </p:nvSpPr>
        <p:spPr bwMode="auto">
          <a:xfrm>
            <a:off x="3810000" y="4267200"/>
            <a:ext cx="12319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total button</a:t>
            </a:r>
          </a:p>
          <a:p>
            <a:pPr algn="ctr"/>
            <a:r>
              <a:rPr lang="en-GB" altLang="en-US" sz="1800"/>
              <a:t>pressed</a:t>
            </a:r>
          </a:p>
        </p:txBody>
      </p:sp>
      <p:sp>
        <p:nvSpPr>
          <p:cNvPr id="63499" name="Text Box 11"/>
          <p:cNvSpPr txBox="1">
            <a:spLocks noChangeArrowheads="1"/>
          </p:cNvSpPr>
          <p:nvPr/>
        </p:nvSpPr>
        <p:spPr bwMode="auto">
          <a:xfrm>
            <a:off x="609600" y="2514600"/>
            <a:ext cx="25273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complete button pressed /</a:t>
            </a:r>
          </a:p>
          <a:p>
            <a:pPr algn="ctr"/>
            <a:r>
              <a:rPr lang="en-GB" altLang="en-US" sz="1800"/>
              <a:t>print receipt footer</a:t>
            </a:r>
          </a:p>
        </p:txBody>
      </p:sp>
      <p:sp>
        <p:nvSpPr>
          <p:cNvPr id="63500" name="Text Box 12"/>
          <p:cNvSpPr txBox="1">
            <a:spLocks noChangeArrowheads="1"/>
          </p:cNvSpPr>
          <p:nvPr/>
        </p:nvSpPr>
        <p:spPr bwMode="auto">
          <a:xfrm>
            <a:off x="5029200" y="3505200"/>
            <a:ext cx="34163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product code input (product code) /</a:t>
            </a:r>
          </a:p>
          <a:p>
            <a:pPr algn="ctr"/>
            <a:r>
              <a:rPr lang="en-GB" altLang="en-US" sz="1800"/>
              <a:t>print product price</a:t>
            </a:r>
          </a:p>
        </p:txBody>
      </p:sp>
      <p:sp>
        <p:nvSpPr>
          <p:cNvPr id="63501" name="Line 13"/>
          <p:cNvSpPr>
            <a:spLocks noChangeShapeType="1"/>
          </p:cNvSpPr>
          <p:nvPr/>
        </p:nvSpPr>
        <p:spPr bwMode="auto">
          <a:xfrm>
            <a:off x="4876800" y="3505200"/>
            <a:ext cx="60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Line 14"/>
          <p:cNvSpPr>
            <a:spLocks noChangeShapeType="1"/>
          </p:cNvSpPr>
          <p:nvPr/>
        </p:nvSpPr>
        <p:spPr bwMode="auto">
          <a:xfrm>
            <a:off x="5486400" y="35052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Line 15"/>
          <p:cNvSpPr>
            <a:spLocks noChangeShapeType="1"/>
          </p:cNvSpPr>
          <p:nvPr/>
        </p:nvSpPr>
        <p:spPr bwMode="auto">
          <a:xfrm flipH="1">
            <a:off x="4876800" y="39624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497532590"/>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4638"/>
            <a:ext cx="8229600" cy="639762"/>
          </a:xfrm>
        </p:spPr>
        <p:txBody>
          <a:bodyPr>
            <a:normAutofit/>
          </a:bodyPr>
          <a:lstStyle/>
          <a:p>
            <a:pPr algn="l"/>
            <a:r>
              <a:rPr lang="en-GB" altLang="en-US" sz="2800" dirty="0">
                <a:solidFill>
                  <a:srgbClr val="C00000"/>
                </a:solidFill>
                <a:latin typeface="Arial Black" panose="020B0A04020102020204" pitchFamily="34" charset="0"/>
              </a:rPr>
              <a:t>Nested State Diagrams</a:t>
            </a:r>
          </a:p>
        </p:txBody>
      </p:sp>
      <p:sp>
        <p:nvSpPr>
          <p:cNvPr id="73731" name="Rectangle 3"/>
          <p:cNvSpPr>
            <a:spLocks noGrp="1" noChangeArrowheads="1"/>
          </p:cNvSpPr>
          <p:nvPr>
            <p:ph type="body" idx="1"/>
          </p:nvPr>
        </p:nvSpPr>
        <p:spPr>
          <a:xfrm>
            <a:off x="426720" y="929640"/>
            <a:ext cx="7772400" cy="3519488"/>
          </a:xfrm>
        </p:spPr>
        <p:txBody>
          <a:bodyPr>
            <a:normAutofit/>
          </a:bodyPr>
          <a:lstStyle/>
          <a:p>
            <a:pPr algn="just"/>
            <a:r>
              <a:rPr lang="en-GB" altLang="en-US" sz="2800" dirty="0">
                <a:solidFill>
                  <a:srgbClr val="1C03D7"/>
                </a:solidFill>
              </a:rPr>
              <a:t>State diagrams can get complex</a:t>
            </a:r>
          </a:p>
          <a:p>
            <a:pPr algn="just"/>
            <a:r>
              <a:rPr lang="en-GB" altLang="en-US" sz="2800" dirty="0">
                <a:solidFill>
                  <a:srgbClr val="1C03D7"/>
                </a:solidFill>
              </a:rPr>
              <a:t>For better understanding and management</a:t>
            </a:r>
          </a:p>
          <a:p>
            <a:pPr algn="just"/>
            <a:r>
              <a:rPr lang="en-GB" altLang="en-US" sz="2800" dirty="0">
                <a:solidFill>
                  <a:srgbClr val="1C03D7"/>
                </a:solidFill>
              </a:rPr>
              <a:t>A State in a state diagram can be expanded into a state diagram at another level</a:t>
            </a:r>
          </a:p>
          <a:p>
            <a:pPr algn="just"/>
            <a:r>
              <a:rPr lang="en-GB" altLang="en-US" sz="2800" dirty="0">
                <a:solidFill>
                  <a:srgbClr val="1C03D7"/>
                </a:solidFill>
              </a:rPr>
              <a:t>Inheritance of transitions </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2227213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274638"/>
            <a:ext cx="8229600" cy="625475"/>
          </a:xfrm>
        </p:spPr>
        <p:txBody>
          <a:bodyPr>
            <a:normAutofit/>
          </a:bodyPr>
          <a:lstStyle/>
          <a:p>
            <a:r>
              <a:rPr lang="en-US" altLang="en-US" sz="2800" dirty="0">
                <a:solidFill>
                  <a:srgbClr val="C00000"/>
                </a:solidFill>
                <a:latin typeface="Arial Black" panose="020B0A04020102020204" pitchFamily="34" charset="0"/>
              </a:rPr>
              <a:t>Example: Nested States</a:t>
            </a:r>
          </a:p>
        </p:txBody>
      </p:sp>
      <p:grpSp>
        <p:nvGrpSpPr>
          <p:cNvPr id="84995" name="Group 3"/>
          <p:cNvGrpSpPr>
            <a:grpSpLocks/>
          </p:cNvGrpSpPr>
          <p:nvPr/>
        </p:nvGrpSpPr>
        <p:grpSpPr bwMode="auto">
          <a:xfrm>
            <a:off x="4114800" y="2667000"/>
            <a:ext cx="2273300" cy="533400"/>
            <a:chOff x="912" y="1536"/>
            <a:chExt cx="1432" cy="336"/>
          </a:xfrm>
        </p:grpSpPr>
        <p:sp>
          <p:nvSpPr>
            <p:cNvPr id="84996" name="AutoShape 4"/>
            <p:cNvSpPr>
              <a:spLocks noChangeArrowheads="1"/>
            </p:cNvSpPr>
            <p:nvPr/>
          </p:nvSpPr>
          <p:spPr bwMode="auto">
            <a:xfrm>
              <a:off x="912" y="1536"/>
              <a:ext cx="1392"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7" name="Text Box 5"/>
            <p:cNvSpPr txBox="1">
              <a:spLocks noChangeArrowheads="1"/>
            </p:cNvSpPr>
            <p:nvPr/>
          </p:nvSpPr>
          <p:spPr bwMode="auto">
            <a:xfrm>
              <a:off x="1056" y="1584"/>
              <a:ext cx="1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Playing Dial Tone</a:t>
              </a:r>
            </a:p>
          </p:txBody>
        </p:sp>
      </p:grpSp>
      <p:sp>
        <p:nvSpPr>
          <p:cNvPr id="84998" name="Line 6"/>
          <p:cNvSpPr>
            <a:spLocks noChangeShapeType="1"/>
          </p:cNvSpPr>
          <p:nvPr/>
        </p:nvSpPr>
        <p:spPr bwMode="auto">
          <a:xfrm>
            <a:off x="5257800" y="2209800"/>
            <a:ext cx="0" cy="457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9" name="Oval 7"/>
          <p:cNvSpPr>
            <a:spLocks noChangeArrowheads="1"/>
          </p:cNvSpPr>
          <p:nvPr/>
        </p:nvSpPr>
        <p:spPr bwMode="auto">
          <a:xfrm>
            <a:off x="5181600" y="2057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6" name="Text Box 24"/>
          <p:cNvSpPr txBox="1">
            <a:spLocks noChangeArrowheads="1"/>
          </p:cNvSpPr>
          <p:nvPr/>
        </p:nvSpPr>
        <p:spPr bwMode="auto">
          <a:xfrm>
            <a:off x="5943600" y="43434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complete</a:t>
            </a:r>
          </a:p>
        </p:txBody>
      </p:sp>
      <p:grpSp>
        <p:nvGrpSpPr>
          <p:cNvPr id="85020" name="Group 28"/>
          <p:cNvGrpSpPr>
            <a:grpSpLocks/>
          </p:cNvGrpSpPr>
          <p:nvPr/>
        </p:nvGrpSpPr>
        <p:grpSpPr bwMode="auto">
          <a:xfrm>
            <a:off x="838200" y="2743200"/>
            <a:ext cx="1066800" cy="533400"/>
            <a:chOff x="624" y="1728"/>
            <a:chExt cx="672" cy="336"/>
          </a:xfrm>
        </p:grpSpPr>
        <p:sp>
          <p:nvSpPr>
            <p:cNvPr id="85018" name="AutoShape 26"/>
            <p:cNvSpPr>
              <a:spLocks noChangeArrowheads="1"/>
            </p:cNvSpPr>
            <p:nvPr/>
          </p:nvSpPr>
          <p:spPr bwMode="auto">
            <a:xfrm>
              <a:off x="624" y="1728"/>
              <a:ext cx="672"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9" name="Text Box 27"/>
            <p:cNvSpPr txBox="1">
              <a:spLocks noChangeArrowheads="1"/>
            </p:cNvSpPr>
            <p:nvPr/>
          </p:nvSpPr>
          <p:spPr bwMode="auto">
            <a:xfrm>
              <a:off x="768" y="1776"/>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Idle</a:t>
              </a:r>
            </a:p>
          </p:txBody>
        </p:sp>
      </p:grpSp>
      <p:grpSp>
        <p:nvGrpSpPr>
          <p:cNvPr id="85024" name="Group 32"/>
          <p:cNvGrpSpPr>
            <a:grpSpLocks/>
          </p:cNvGrpSpPr>
          <p:nvPr/>
        </p:nvGrpSpPr>
        <p:grpSpPr bwMode="auto">
          <a:xfrm>
            <a:off x="6934200" y="2667000"/>
            <a:ext cx="1219200" cy="533400"/>
            <a:chOff x="4128" y="1680"/>
            <a:chExt cx="768" cy="336"/>
          </a:xfrm>
        </p:grpSpPr>
        <p:sp>
          <p:nvSpPr>
            <p:cNvPr id="85022" name="AutoShape 30"/>
            <p:cNvSpPr>
              <a:spLocks noChangeArrowheads="1"/>
            </p:cNvSpPr>
            <p:nvPr/>
          </p:nvSpPr>
          <p:spPr bwMode="auto">
            <a:xfrm>
              <a:off x="4128" y="1680"/>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3" name="Text Box 31"/>
            <p:cNvSpPr txBox="1">
              <a:spLocks noChangeArrowheads="1"/>
            </p:cNvSpPr>
            <p:nvPr/>
          </p:nvSpPr>
          <p:spPr bwMode="auto">
            <a:xfrm>
              <a:off x="4176" y="172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Talking</a:t>
              </a:r>
            </a:p>
          </p:txBody>
        </p:sp>
      </p:grpSp>
      <p:grpSp>
        <p:nvGrpSpPr>
          <p:cNvPr id="85028" name="Group 36"/>
          <p:cNvGrpSpPr>
            <a:grpSpLocks/>
          </p:cNvGrpSpPr>
          <p:nvPr/>
        </p:nvGrpSpPr>
        <p:grpSpPr bwMode="auto">
          <a:xfrm>
            <a:off x="6934200" y="4495800"/>
            <a:ext cx="1524000" cy="533400"/>
            <a:chOff x="4368" y="2832"/>
            <a:chExt cx="960" cy="336"/>
          </a:xfrm>
        </p:grpSpPr>
        <p:sp>
          <p:nvSpPr>
            <p:cNvPr id="85026" name="AutoShape 34"/>
            <p:cNvSpPr>
              <a:spLocks noChangeArrowheads="1"/>
            </p:cNvSpPr>
            <p:nvPr/>
          </p:nvSpPr>
          <p:spPr bwMode="auto">
            <a:xfrm>
              <a:off x="4368" y="2832"/>
              <a:ext cx="960"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7" name="Text Box 35"/>
            <p:cNvSpPr txBox="1">
              <a:spLocks noChangeArrowheads="1"/>
            </p:cNvSpPr>
            <p:nvPr/>
          </p:nvSpPr>
          <p:spPr bwMode="auto">
            <a:xfrm>
              <a:off x="4416" y="288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Connecting</a:t>
              </a:r>
            </a:p>
          </p:txBody>
        </p:sp>
      </p:grpSp>
      <p:grpSp>
        <p:nvGrpSpPr>
          <p:cNvPr id="85032" name="Group 40"/>
          <p:cNvGrpSpPr>
            <a:grpSpLocks/>
          </p:cNvGrpSpPr>
          <p:nvPr/>
        </p:nvGrpSpPr>
        <p:grpSpPr bwMode="auto">
          <a:xfrm>
            <a:off x="4495800" y="4495800"/>
            <a:ext cx="1524000" cy="533400"/>
            <a:chOff x="2832" y="2880"/>
            <a:chExt cx="960" cy="336"/>
          </a:xfrm>
        </p:grpSpPr>
        <p:sp>
          <p:nvSpPr>
            <p:cNvPr id="85030" name="AutoShape 38"/>
            <p:cNvSpPr>
              <a:spLocks noChangeArrowheads="1"/>
            </p:cNvSpPr>
            <p:nvPr/>
          </p:nvSpPr>
          <p:spPr bwMode="auto">
            <a:xfrm>
              <a:off x="2832" y="2880"/>
              <a:ext cx="960"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1" name="Text Box 39"/>
            <p:cNvSpPr txBox="1">
              <a:spLocks noChangeArrowheads="1"/>
            </p:cNvSpPr>
            <p:nvPr/>
          </p:nvSpPr>
          <p:spPr bwMode="auto">
            <a:xfrm>
              <a:off x="3024" y="292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Dialing</a:t>
              </a:r>
            </a:p>
          </p:txBody>
        </p:sp>
      </p:grpSp>
      <p:sp>
        <p:nvSpPr>
          <p:cNvPr id="85033" name="Line 41"/>
          <p:cNvSpPr>
            <a:spLocks noChangeShapeType="1"/>
          </p:cNvSpPr>
          <p:nvPr/>
        </p:nvSpPr>
        <p:spPr bwMode="auto">
          <a:xfrm>
            <a:off x="5257800" y="320040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4" name="Line 42"/>
          <p:cNvSpPr>
            <a:spLocks noChangeShapeType="1"/>
          </p:cNvSpPr>
          <p:nvPr/>
        </p:nvSpPr>
        <p:spPr bwMode="auto">
          <a:xfrm flipV="1">
            <a:off x="7620000" y="320040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5" name="Line 43"/>
          <p:cNvSpPr>
            <a:spLocks noChangeShapeType="1"/>
          </p:cNvSpPr>
          <p:nvPr/>
        </p:nvSpPr>
        <p:spPr bwMode="auto">
          <a:xfrm>
            <a:off x="6019800" y="4724400"/>
            <a:ext cx="9144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6" name="Text Box 44"/>
          <p:cNvSpPr txBox="1">
            <a:spLocks noChangeArrowheads="1"/>
          </p:cNvSpPr>
          <p:nvPr/>
        </p:nvSpPr>
        <p:spPr bwMode="auto">
          <a:xfrm>
            <a:off x="6553200" y="35814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connected</a:t>
            </a:r>
          </a:p>
        </p:txBody>
      </p:sp>
      <p:sp>
        <p:nvSpPr>
          <p:cNvPr id="85037" name="Text Box 45"/>
          <p:cNvSpPr txBox="1">
            <a:spLocks noChangeArrowheads="1"/>
          </p:cNvSpPr>
          <p:nvPr/>
        </p:nvSpPr>
        <p:spPr bwMode="auto">
          <a:xfrm>
            <a:off x="4648200" y="3581400"/>
            <a:ext cx="60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p:txBody>
      </p:sp>
      <p:sp>
        <p:nvSpPr>
          <p:cNvPr id="85038" name="Line 46"/>
          <p:cNvSpPr>
            <a:spLocks noChangeShapeType="1"/>
          </p:cNvSpPr>
          <p:nvPr/>
        </p:nvSpPr>
        <p:spPr bwMode="auto">
          <a:xfrm flipH="1">
            <a:off x="3886200" y="4800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9" name="Line 47"/>
          <p:cNvSpPr>
            <a:spLocks noChangeShapeType="1"/>
          </p:cNvSpPr>
          <p:nvPr/>
        </p:nvSpPr>
        <p:spPr bwMode="auto">
          <a:xfrm flipV="1">
            <a:off x="3886200" y="4267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0" name="Line 48"/>
          <p:cNvSpPr>
            <a:spLocks noChangeShapeType="1"/>
          </p:cNvSpPr>
          <p:nvPr/>
        </p:nvSpPr>
        <p:spPr bwMode="auto">
          <a:xfrm>
            <a:off x="3886200" y="4267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1" name="Line 49"/>
          <p:cNvSpPr>
            <a:spLocks noChangeShapeType="1"/>
          </p:cNvSpPr>
          <p:nvPr/>
        </p:nvSpPr>
        <p:spPr bwMode="auto">
          <a:xfrm>
            <a:off x="4800600" y="42672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2" name="Text Box 50"/>
          <p:cNvSpPr txBox="1">
            <a:spLocks noChangeArrowheads="1"/>
          </p:cNvSpPr>
          <p:nvPr/>
        </p:nvSpPr>
        <p:spPr bwMode="auto">
          <a:xfrm>
            <a:off x="3962400" y="3962400"/>
            <a:ext cx="60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p:txBody>
      </p:sp>
      <p:sp>
        <p:nvSpPr>
          <p:cNvPr id="85043" name="AutoShape 51"/>
          <p:cNvSpPr>
            <a:spLocks noChangeArrowheads="1"/>
          </p:cNvSpPr>
          <p:nvPr/>
        </p:nvSpPr>
        <p:spPr bwMode="auto">
          <a:xfrm>
            <a:off x="3505200" y="1676400"/>
            <a:ext cx="5334000" cy="4038600"/>
          </a:xfrm>
          <a:prstGeom prst="roundRect">
            <a:avLst>
              <a:gd name="adj" fmla="val 16667"/>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4" name="Text Box 52"/>
          <p:cNvSpPr txBox="1">
            <a:spLocks noChangeArrowheads="1"/>
          </p:cNvSpPr>
          <p:nvPr/>
        </p:nvSpPr>
        <p:spPr bwMode="auto">
          <a:xfrm>
            <a:off x="5867400" y="16764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Active</a:t>
            </a:r>
          </a:p>
        </p:txBody>
      </p:sp>
      <p:sp>
        <p:nvSpPr>
          <p:cNvPr id="85046" name="Arc 54"/>
          <p:cNvSpPr>
            <a:spLocks/>
          </p:cNvSpPr>
          <p:nvPr/>
        </p:nvSpPr>
        <p:spPr bwMode="auto">
          <a:xfrm flipH="1">
            <a:off x="1752600" y="1905000"/>
            <a:ext cx="1905000" cy="838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8" name="Arc 56"/>
          <p:cNvSpPr>
            <a:spLocks/>
          </p:cNvSpPr>
          <p:nvPr/>
        </p:nvSpPr>
        <p:spPr bwMode="auto">
          <a:xfrm flipH="1" flipV="1">
            <a:off x="1752600" y="3276600"/>
            <a:ext cx="17526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9" name="Text Box 57"/>
          <p:cNvSpPr txBox="1">
            <a:spLocks noChangeArrowheads="1"/>
          </p:cNvSpPr>
          <p:nvPr/>
        </p:nvSpPr>
        <p:spPr bwMode="auto">
          <a:xfrm>
            <a:off x="838200" y="1600200"/>
            <a:ext cx="238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off hook / play dial tone</a:t>
            </a:r>
          </a:p>
        </p:txBody>
      </p:sp>
      <p:sp>
        <p:nvSpPr>
          <p:cNvPr id="85050" name="Text Box 58"/>
          <p:cNvSpPr txBox="1">
            <a:spLocks noChangeArrowheads="1"/>
          </p:cNvSpPr>
          <p:nvPr/>
        </p:nvSpPr>
        <p:spPr bwMode="auto">
          <a:xfrm>
            <a:off x="914400" y="1905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 valid subscriber ]</a:t>
            </a:r>
          </a:p>
        </p:txBody>
      </p:sp>
      <p:sp>
        <p:nvSpPr>
          <p:cNvPr id="85051" name="Text Box 59"/>
          <p:cNvSpPr txBox="1">
            <a:spLocks noChangeArrowheads="1"/>
          </p:cNvSpPr>
          <p:nvPr/>
        </p:nvSpPr>
        <p:spPr bwMode="auto">
          <a:xfrm>
            <a:off x="2133600" y="3657600"/>
            <a:ext cx="927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on hook</a:t>
            </a:r>
          </a:p>
        </p:txBody>
      </p:sp>
      <p:sp>
        <p:nvSpPr>
          <p:cNvPr id="40"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41648848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74638"/>
            <a:ext cx="8229600" cy="396875"/>
          </a:xfrm>
        </p:spPr>
        <p:txBody>
          <a:bodyPr>
            <a:normAutofit fontScale="90000"/>
          </a:bodyPr>
          <a:lstStyle/>
          <a:p>
            <a:pPr algn="l"/>
            <a:r>
              <a:rPr lang="en-GB" altLang="en-US" sz="2800" dirty="0">
                <a:solidFill>
                  <a:srgbClr val="C00000"/>
                </a:solidFill>
                <a:latin typeface="Arial Black" panose="020B0A04020102020204" pitchFamily="34" charset="0"/>
              </a:rPr>
              <a:t>Example</a:t>
            </a:r>
          </a:p>
        </p:txBody>
      </p:sp>
      <p:sp>
        <p:nvSpPr>
          <p:cNvPr id="74755" name="AutoShape 3"/>
          <p:cNvSpPr>
            <a:spLocks noChangeArrowheads="1"/>
          </p:cNvSpPr>
          <p:nvPr/>
        </p:nvSpPr>
        <p:spPr bwMode="auto">
          <a:xfrm>
            <a:off x="2057400" y="3429000"/>
            <a:ext cx="1676400" cy="6858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prompt</a:t>
            </a:r>
          </a:p>
        </p:txBody>
      </p:sp>
      <p:sp>
        <p:nvSpPr>
          <p:cNvPr id="74756" name="AutoShape 4"/>
          <p:cNvSpPr>
            <a:spLocks noChangeArrowheads="1"/>
          </p:cNvSpPr>
          <p:nvPr/>
        </p:nvSpPr>
        <p:spPr bwMode="auto">
          <a:xfrm>
            <a:off x="5562600" y="3429000"/>
            <a:ext cx="1676400" cy="68580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t>reading</a:t>
            </a:r>
          </a:p>
        </p:txBody>
      </p:sp>
      <p:cxnSp>
        <p:nvCxnSpPr>
          <p:cNvPr id="74757" name="AutoShape 5"/>
          <p:cNvCxnSpPr>
            <a:cxnSpLocks noChangeShapeType="1"/>
            <a:stCxn id="74755" idx="3"/>
            <a:endCxn id="74756" idx="1"/>
          </p:cNvCxnSpPr>
          <p:nvPr/>
        </p:nvCxnSpPr>
        <p:spPr bwMode="auto">
          <a:xfrm>
            <a:off x="3733800" y="3771900"/>
            <a:ext cx="18288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58" name="Text Box 6"/>
          <p:cNvSpPr txBox="1">
            <a:spLocks noChangeArrowheads="1"/>
          </p:cNvSpPr>
          <p:nvPr/>
        </p:nvSpPr>
        <p:spPr bwMode="auto">
          <a:xfrm>
            <a:off x="4191000" y="3429000"/>
            <a:ext cx="889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char (c)</a:t>
            </a:r>
            <a:endParaRPr lang="en-GB" altLang="en-US"/>
          </a:p>
        </p:txBody>
      </p:sp>
      <p:cxnSp>
        <p:nvCxnSpPr>
          <p:cNvPr id="74759" name="AutoShape 7"/>
          <p:cNvCxnSpPr>
            <a:cxnSpLocks noChangeShapeType="1"/>
            <a:stCxn id="74756" idx="0"/>
            <a:endCxn id="74756" idx="3"/>
          </p:cNvCxnSpPr>
          <p:nvPr/>
        </p:nvCxnSpPr>
        <p:spPr bwMode="auto">
          <a:xfrm rot="5400000" flipV="1">
            <a:off x="6648450" y="3181350"/>
            <a:ext cx="342900" cy="838200"/>
          </a:xfrm>
          <a:prstGeom prst="curvedConnector4">
            <a:avLst>
              <a:gd name="adj1" fmla="val -127782"/>
              <a:gd name="adj2" fmla="val 127273"/>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0" name="Text Box 8"/>
          <p:cNvSpPr txBox="1">
            <a:spLocks noChangeArrowheads="1"/>
          </p:cNvSpPr>
          <p:nvPr/>
        </p:nvSpPr>
        <p:spPr bwMode="auto">
          <a:xfrm>
            <a:off x="6477000" y="2590800"/>
            <a:ext cx="889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char (c)</a:t>
            </a:r>
          </a:p>
        </p:txBody>
      </p:sp>
      <p:sp>
        <p:nvSpPr>
          <p:cNvPr id="74761" name="Oval 9"/>
          <p:cNvSpPr>
            <a:spLocks noChangeArrowheads="1"/>
          </p:cNvSpPr>
          <p:nvPr/>
        </p:nvSpPr>
        <p:spPr bwMode="auto">
          <a:xfrm>
            <a:off x="3505200" y="2743200"/>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4762" name="AutoShape 10"/>
          <p:cNvCxnSpPr>
            <a:cxnSpLocks noChangeShapeType="1"/>
            <a:stCxn id="74761" idx="2"/>
            <a:endCxn id="74755" idx="0"/>
          </p:cNvCxnSpPr>
          <p:nvPr/>
        </p:nvCxnSpPr>
        <p:spPr bwMode="auto">
          <a:xfrm rot="10800000" flipV="1">
            <a:off x="2895600" y="2819400"/>
            <a:ext cx="609600" cy="6096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3" name="Text Box 11"/>
          <p:cNvSpPr txBox="1">
            <a:spLocks noChangeArrowheads="1"/>
          </p:cNvSpPr>
          <p:nvPr/>
        </p:nvSpPr>
        <p:spPr bwMode="auto">
          <a:xfrm>
            <a:off x="3276600" y="2438400"/>
            <a:ext cx="577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start</a:t>
            </a:r>
          </a:p>
        </p:txBody>
      </p:sp>
      <p:sp>
        <p:nvSpPr>
          <p:cNvPr id="74764" name="AutoShape 12"/>
          <p:cNvSpPr>
            <a:spLocks noChangeArrowheads="1"/>
          </p:cNvSpPr>
          <p:nvPr/>
        </p:nvSpPr>
        <p:spPr bwMode="auto">
          <a:xfrm>
            <a:off x="1828800" y="2209800"/>
            <a:ext cx="5867400" cy="266700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5" name="Line 13"/>
          <p:cNvSpPr>
            <a:spLocks noChangeShapeType="1"/>
          </p:cNvSpPr>
          <p:nvPr/>
        </p:nvSpPr>
        <p:spPr bwMode="auto">
          <a:xfrm>
            <a:off x="4876800" y="1752600"/>
            <a:ext cx="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6" name="Line 14"/>
          <p:cNvSpPr>
            <a:spLocks noChangeShapeType="1"/>
          </p:cNvSpPr>
          <p:nvPr/>
        </p:nvSpPr>
        <p:spPr bwMode="auto">
          <a:xfrm>
            <a:off x="6400800" y="4114800"/>
            <a:ext cx="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7" name="Text Box 15"/>
          <p:cNvSpPr txBox="1">
            <a:spLocks noChangeArrowheads="1"/>
          </p:cNvSpPr>
          <p:nvPr/>
        </p:nvSpPr>
        <p:spPr bwMode="auto">
          <a:xfrm>
            <a:off x="5334000" y="4267200"/>
            <a:ext cx="1066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Enter key</a:t>
            </a:r>
          </a:p>
        </p:txBody>
      </p:sp>
      <p:sp>
        <p:nvSpPr>
          <p:cNvPr id="74768" name="Text Box 16"/>
          <p:cNvSpPr txBox="1">
            <a:spLocks noChangeArrowheads="1"/>
          </p:cNvSpPr>
          <p:nvPr/>
        </p:nvSpPr>
        <p:spPr bwMode="auto">
          <a:xfrm>
            <a:off x="2417763" y="1752600"/>
            <a:ext cx="1336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password</a:t>
            </a:r>
          </a:p>
        </p:txBody>
      </p:sp>
      <p:sp>
        <p:nvSpPr>
          <p:cNvPr id="1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3661245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787"/>
            <a:ext cx="8229600" cy="334962"/>
          </a:xfrm>
        </p:spPr>
        <p:txBody>
          <a:bodyPr>
            <a:noAutofit/>
          </a:bodyPr>
          <a:lstStyle/>
          <a:p>
            <a:r>
              <a:rPr lang="en-US" sz="2800" b="1" dirty="0">
                <a:solidFill>
                  <a:srgbClr val="C00000"/>
                </a:solidFill>
                <a:latin typeface="Arial Black" panose="020B0A04020102020204" pitchFamily="34" charset="0"/>
              </a:rPr>
              <a:t>Multilevel Inheritance</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148897" y="442118"/>
            <a:ext cx="4346903" cy="6282235"/>
          </a:xfrm>
        </p:spPr>
        <p:txBody>
          <a:bodyPr>
            <a:normAutofit fontScale="25000" lnSpcReduction="20000"/>
          </a:bodyPr>
          <a:lstStyle/>
          <a:p>
            <a:pPr marL="0" indent="0" fontAlgn="base">
              <a:buNone/>
            </a:pPr>
            <a:r>
              <a:rPr lang="en-US" sz="4800" dirty="0">
                <a:solidFill>
                  <a:srgbClr val="1C03D7"/>
                </a:solidFill>
              </a:rPr>
              <a:t>#include &lt;</a:t>
            </a:r>
            <a:r>
              <a:rPr lang="en-US" sz="4800" dirty="0" err="1">
                <a:solidFill>
                  <a:srgbClr val="1C03D7"/>
                </a:solidFill>
              </a:rPr>
              <a:t>iostream.H</a:t>
            </a:r>
            <a:r>
              <a:rPr lang="en-US" sz="4800" dirty="0">
                <a:solidFill>
                  <a:srgbClr val="1C03D7"/>
                </a:solidFill>
              </a:rPr>
              <a:t>&gt;</a:t>
            </a:r>
          </a:p>
          <a:p>
            <a:pPr marL="0" indent="0" fontAlgn="base">
              <a:buNone/>
            </a:pPr>
            <a:r>
              <a:rPr lang="en-US" sz="4800" dirty="0">
                <a:solidFill>
                  <a:srgbClr val="1C03D7"/>
                </a:solidFill>
              </a:rPr>
              <a:t>//using namespace </a:t>
            </a:r>
            <a:r>
              <a:rPr lang="en-US" sz="4800" dirty="0" err="1">
                <a:solidFill>
                  <a:srgbClr val="1C03D7"/>
                </a:solidFill>
              </a:rPr>
              <a:t>std</a:t>
            </a:r>
            <a:r>
              <a:rPr lang="en-US" sz="4800" dirty="0">
                <a:solidFill>
                  <a:srgbClr val="1C03D7"/>
                </a:solidFill>
              </a:rPr>
              <a:t>;</a:t>
            </a:r>
          </a:p>
          <a:p>
            <a:pPr marL="0" indent="0" fontAlgn="base">
              <a:buNone/>
            </a:pPr>
            <a:r>
              <a:rPr lang="en-US" sz="4800" b="1" dirty="0">
                <a:solidFill>
                  <a:schemeClr val="accent6"/>
                </a:solidFill>
              </a:rPr>
              <a:t>class Base</a:t>
            </a:r>
          </a:p>
          <a:p>
            <a:pPr marL="0" indent="0" fontAlgn="base">
              <a:buNone/>
            </a:pPr>
            <a:r>
              <a:rPr lang="en-US" sz="4800" dirty="0">
                <a:solidFill>
                  <a:srgbClr val="1C03D7"/>
                </a:solidFill>
              </a:rPr>
              <a:t>{</a:t>
            </a:r>
          </a:p>
          <a:p>
            <a:pPr marL="0" indent="0" fontAlgn="base">
              <a:buNone/>
            </a:pPr>
            <a:r>
              <a:rPr lang="en-US" sz="4800" dirty="0">
                <a:solidFill>
                  <a:srgbClr val="1C03D7"/>
                </a:solidFill>
              </a:rPr>
              <a:t>public:</a:t>
            </a:r>
          </a:p>
          <a:p>
            <a:pPr marL="0" indent="0" fontAlgn="base">
              <a:buNone/>
            </a:pPr>
            <a:r>
              <a:rPr lang="en-US" sz="4800" dirty="0" err="1">
                <a:solidFill>
                  <a:srgbClr val="1C03D7"/>
                </a:solidFill>
              </a:rPr>
              <a:t>int</a:t>
            </a:r>
            <a:r>
              <a:rPr lang="en-US" sz="4800" dirty="0">
                <a:solidFill>
                  <a:srgbClr val="1C03D7"/>
                </a:solidFill>
              </a:rPr>
              <a:t> </a:t>
            </a:r>
            <a:r>
              <a:rPr lang="en-US" sz="4800" dirty="0" err="1">
                <a:solidFill>
                  <a:srgbClr val="1C03D7"/>
                </a:solidFill>
              </a:rPr>
              <a:t>base_value</a:t>
            </a:r>
            <a:r>
              <a:rPr lang="en-US" sz="4800" dirty="0">
                <a:solidFill>
                  <a:srgbClr val="1C03D7"/>
                </a:solidFill>
              </a:rPr>
              <a:t>;</a:t>
            </a:r>
          </a:p>
          <a:p>
            <a:pPr marL="0" indent="0" fontAlgn="base">
              <a:buNone/>
            </a:pPr>
            <a:r>
              <a:rPr lang="en-US" sz="4800" dirty="0">
                <a:solidFill>
                  <a:srgbClr val="1C03D7"/>
                </a:solidFill>
              </a:rPr>
              <a:t>void </a:t>
            </a:r>
            <a:r>
              <a:rPr lang="en-US" sz="4800" dirty="0" err="1">
                <a:solidFill>
                  <a:srgbClr val="1C03D7"/>
                </a:solidFill>
              </a:rPr>
              <a:t>Base_input</a:t>
            </a:r>
            <a:r>
              <a:rPr lang="en-US" sz="4800" dirty="0">
                <a:solidFill>
                  <a:srgbClr val="1C03D7"/>
                </a:solidFill>
              </a:rPr>
              <a:t>()</a:t>
            </a:r>
          </a:p>
          <a:p>
            <a:pPr marL="0" indent="0" fontAlgn="base">
              <a:buNone/>
            </a:pPr>
            <a:r>
              <a:rPr lang="en-US" sz="4800" dirty="0">
                <a:solidFill>
                  <a:srgbClr val="1C03D7"/>
                </a:solidFill>
              </a:rPr>
              <a:t>{</a:t>
            </a:r>
          </a:p>
          <a:p>
            <a:pPr marL="0" indent="0" fontAlgn="base">
              <a:buNone/>
            </a:pPr>
            <a:r>
              <a:rPr lang="en-US" sz="4800" dirty="0" err="1">
                <a:solidFill>
                  <a:srgbClr val="1C03D7"/>
                </a:solidFill>
              </a:rPr>
              <a:t>cout</a:t>
            </a:r>
            <a:r>
              <a:rPr lang="en-US" sz="4800" dirty="0">
                <a:solidFill>
                  <a:srgbClr val="1C03D7"/>
                </a:solidFill>
              </a:rPr>
              <a:t>&lt;&lt;"Enter the integer value of base class: "; </a:t>
            </a:r>
          </a:p>
          <a:p>
            <a:pPr marL="0" indent="0" fontAlgn="base">
              <a:buNone/>
            </a:pPr>
            <a:r>
              <a:rPr lang="en-US" sz="4800" dirty="0" err="1">
                <a:solidFill>
                  <a:srgbClr val="1C03D7"/>
                </a:solidFill>
              </a:rPr>
              <a:t>cin</a:t>
            </a:r>
            <a:r>
              <a:rPr lang="en-US" sz="4800" dirty="0">
                <a:solidFill>
                  <a:srgbClr val="1C03D7"/>
                </a:solidFill>
              </a:rPr>
              <a:t>&gt;&gt;</a:t>
            </a:r>
            <a:r>
              <a:rPr lang="en-US" sz="4800" dirty="0" err="1">
                <a:solidFill>
                  <a:srgbClr val="1C03D7"/>
                </a:solidFill>
              </a:rPr>
              <a:t>base_value</a:t>
            </a:r>
            <a:r>
              <a:rPr lang="en-US" sz="4800" dirty="0">
                <a:solidFill>
                  <a:srgbClr val="1C03D7"/>
                </a:solidFill>
              </a:rPr>
              <a:t>;</a:t>
            </a:r>
          </a:p>
          <a:p>
            <a:pPr marL="0" indent="0" fontAlgn="base">
              <a:buNone/>
            </a:pPr>
            <a:r>
              <a:rPr lang="en-US" sz="4800" dirty="0">
                <a:solidFill>
                  <a:srgbClr val="1C03D7"/>
                </a:solidFill>
              </a:rPr>
              <a:t>}</a:t>
            </a:r>
          </a:p>
          <a:p>
            <a:pPr marL="0" indent="0" fontAlgn="base">
              <a:buNone/>
            </a:pPr>
            <a:r>
              <a:rPr lang="en-US" sz="4800" dirty="0">
                <a:solidFill>
                  <a:srgbClr val="1C03D7"/>
                </a:solidFill>
              </a:rPr>
              <a:t>};</a:t>
            </a:r>
          </a:p>
          <a:p>
            <a:pPr marL="0" indent="0" fontAlgn="base">
              <a:buNone/>
            </a:pPr>
            <a:endParaRPr lang="en-US" sz="4800" dirty="0">
              <a:solidFill>
                <a:srgbClr val="1C03D7"/>
              </a:solidFill>
            </a:endParaRPr>
          </a:p>
          <a:p>
            <a:pPr marL="0" indent="0" fontAlgn="base">
              <a:buNone/>
            </a:pPr>
            <a:r>
              <a:rPr lang="en-US" sz="4800" b="1" dirty="0">
                <a:solidFill>
                  <a:schemeClr val="accent6"/>
                </a:solidFill>
              </a:rPr>
              <a:t>class Derived1 : public Base </a:t>
            </a:r>
            <a:r>
              <a:rPr lang="en-US" sz="4800" dirty="0">
                <a:solidFill>
                  <a:srgbClr val="1C03D7"/>
                </a:solidFill>
              </a:rPr>
              <a:t>// Derived class of base class</a:t>
            </a:r>
          </a:p>
          <a:p>
            <a:pPr marL="0" indent="0" fontAlgn="base">
              <a:buNone/>
            </a:pPr>
            <a:r>
              <a:rPr lang="en-US" sz="4800" dirty="0">
                <a:solidFill>
                  <a:srgbClr val="1C03D7"/>
                </a:solidFill>
              </a:rPr>
              <a:t>{</a:t>
            </a:r>
          </a:p>
          <a:p>
            <a:pPr marL="0" indent="0" fontAlgn="base">
              <a:buNone/>
            </a:pPr>
            <a:r>
              <a:rPr lang="en-US" sz="4800" dirty="0">
                <a:solidFill>
                  <a:srgbClr val="1C03D7"/>
                </a:solidFill>
              </a:rPr>
              <a:t>public:</a:t>
            </a:r>
          </a:p>
          <a:p>
            <a:pPr marL="0" indent="0" fontAlgn="base">
              <a:buNone/>
            </a:pPr>
            <a:r>
              <a:rPr lang="en-US" sz="4800" dirty="0" err="1">
                <a:solidFill>
                  <a:srgbClr val="1C03D7"/>
                </a:solidFill>
              </a:rPr>
              <a:t>int</a:t>
            </a:r>
            <a:r>
              <a:rPr lang="en-US" sz="4800" dirty="0">
                <a:solidFill>
                  <a:srgbClr val="1C03D7"/>
                </a:solidFill>
              </a:rPr>
              <a:t> derived1_value;</a:t>
            </a:r>
          </a:p>
          <a:p>
            <a:pPr marL="0" indent="0" fontAlgn="base">
              <a:buNone/>
            </a:pPr>
            <a:r>
              <a:rPr lang="en-US" sz="4800" dirty="0">
                <a:solidFill>
                  <a:srgbClr val="1C03D7"/>
                </a:solidFill>
              </a:rPr>
              <a:t>void Derived1_input()</a:t>
            </a:r>
          </a:p>
          <a:p>
            <a:pPr marL="0" indent="0" fontAlgn="base">
              <a:buNone/>
            </a:pPr>
            <a:r>
              <a:rPr lang="en-US" sz="4800" dirty="0">
                <a:solidFill>
                  <a:srgbClr val="1C03D7"/>
                </a:solidFill>
              </a:rPr>
              <a:t>{</a:t>
            </a:r>
          </a:p>
          <a:p>
            <a:pPr marL="0" indent="0" fontAlgn="base">
              <a:buNone/>
            </a:pPr>
            <a:r>
              <a:rPr lang="en-US" sz="4800" dirty="0" err="1">
                <a:solidFill>
                  <a:srgbClr val="1C03D7"/>
                </a:solidFill>
              </a:rPr>
              <a:t>cout</a:t>
            </a:r>
            <a:r>
              <a:rPr lang="en-US" sz="4800" dirty="0">
                <a:solidFill>
                  <a:srgbClr val="1C03D7"/>
                </a:solidFill>
              </a:rPr>
              <a:t>&lt;&lt;"Enter the integer value of first derived class: "; </a:t>
            </a:r>
          </a:p>
          <a:p>
            <a:pPr marL="0" indent="0" fontAlgn="base">
              <a:buNone/>
            </a:pPr>
            <a:r>
              <a:rPr lang="en-US" sz="4800" dirty="0" err="1">
                <a:solidFill>
                  <a:srgbClr val="1C03D7"/>
                </a:solidFill>
              </a:rPr>
              <a:t>cin</a:t>
            </a:r>
            <a:r>
              <a:rPr lang="en-US" sz="4800" dirty="0">
                <a:solidFill>
                  <a:srgbClr val="1C03D7"/>
                </a:solidFill>
              </a:rPr>
              <a:t>&gt;&gt;derived1_value;</a:t>
            </a:r>
          </a:p>
          <a:p>
            <a:pPr marL="0" indent="0" fontAlgn="base">
              <a:buNone/>
            </a:pPr>
            <a:r>
              <a:rPr lang="en-US" sz="4800" dirty="0">
                <a:solidFill>
                  <a:srgbClr val="1C03D7"/>
                </a:solidFill>
              </a:rPr>
              <a:t>}</a:t>
            </a:r>
          </a:p>
          <a:p>
            <a:pPr marL="0" indent="0" fontAlgn="base">
              <a:buNone/>
            </a:pPr>
            <a:r>
              <a:rPr lang="en-US" sz="4800" dirty="0">
                <a:solidFill>
                  <a:srgbClr val="1C03D7"/>
                </a:solidFill>
              </a:rPr>
              <a:t>};</a:t>
            </a:r>
          </a:p>
          <a:p>
            <a:pPr marL="0" indent="0" fontAlgn="base">
              <a:buNone/>
            </a:pPr>
            <a:endParaRPr lang="en-US" sz="4800" dirty="0">
              <a:solidFill>
                <a:srgbClr val="1C03D7"/>
              </a:solidFill>
            </a:endParaRPr>
          </a:p>
          <a:p>
            <a:pPr marL="0" indent="0" fontAlgn="base">
              <a:buNone/>
            </a:pPr>
            <a:r>
              <a:rPr lang="en-US" sz="4800" b="1" dirty="0">
                <a:solidFill>
                  <a:schemeClr val="accent6"/>
                </a:solidFill>
              </a:rPr>
              <a:t>class Derived2 : public Derived1 </a:t>
            </a:r>
            <a:r>
              <a:rPr lang="en-US" sz="4800" dirty="0">
                <a:solidFill>
                  <a:srgbClr val="1C03D7"/>
                </a:solidFill>
              </a:rPr>
              <a:t>// Derived class of Derived1 class</a:t>
            </a:r>
          </a:p>
          <a:p>
            <a:pPr marL="0" indent="0" fontAlgn="base">
              <a:buNone/>
            </a:pPr>
            <a:r>
              <a:rPr lang="en-US" sz="4800" dirty="0">
                <a:solidFill>
                  <a:srgbClr val="1C03D7"/>
                </a:solidFill>
              </a:rPr>
              <a:t>{</a:t>
            </a:r>
          </a:p>
          <a:p>
            <a:pPr marL="0" indent="0" fontAlgn="base">
              <a:buNone/>
            </a:pPr>
            <a:r>
              <a:rPr lang="en-US" sz="4800" dirty="0">
                <a:solidFill>
                  <a:srgbClr val="1C03D7"/>
                </a:solidFill>
              </a:rPr>
              <a:t>// private by </a:t>
            </a:r>
            <a:r>
              <a:rPr lang="en-US" sz="4800" dirty="0" err="1">
                <a:solidFill>
                  <a:srgbClr val="1C03D7"/>
                </a:solidFill>
              </a:rPr>
              <a:t>deafult</a:t>
            </a:r>
            <a:endParaRPr lang="en-US" sz="4800" dirty="0">
              <a:solidFill>
                <a:srgbClr val="1C03D7"/>
              </a:solidFill>
            </a:endParaRPr>
          </a:p>
          <a:p>
            <a:pPr marL="0" indent="0" fontAlgn="base">
              <a:buNone/>
            </a:pPr>
            <a:r>
              <a:rPr lang="en-US" sz="4800" dirty="0" err="1">
                <a:solidFill>
                  <a:srgbClr val="1C03D7"/>
                </a:solidFill>
              </a:rPr>
              <a:t>int</a:t>
            </a:r>
            <a:r>
              <a:rPr lang="en-US" sz="4800" dirty="0">
                <a:solidFill>
                  <a:srgbClr val="1C03D7"/>
                </a:solidFill>
              </a:rPr>
              <a:t> derived2_value;</a:t>
            </a:r>
          </a:p>
          <a:p>
            <a:pPr marL="0" indent="0" fontAlgn="base">
              <a:buNone/>
            </a:pPr>
            <a:r>
              <a:rPr lang="en-US" sz="4800" dirty="0">
                <a:solidFill>
                  <a:srgbClr val="1C03D7"/>
                </a:solidFill>
              </a:rPr>
              <a:t>public:</a:t>
            </a:r>
          </a:p>
          <a:p>
            <a:pPr marL="0" indent="0" fontAlgn="base">
              <a:buNone/>
            </a:pPr>
            <a:r>
              <a:rPr lang="en-US" sz="4800" dirty="0">
                <a:solidFill>
                  <a:srgbClr val="1C03D7"/>
                </a:solidFill>
              </a:rPr>
              <a:t>void Derived2_input()</a:t>
            </a:r>
          </a:p>
          <a:p>
            <a:pPr marL="0" indent="0" fontAlgn="base">
              <a:buNone/>
            </a:pPr>
            <a:r>
              <a:rPr lang="en-US" sz="4800" dirty="0">
                <a:solidFill>
                  <a:srgbClr val="1C03D7"/>
                </a:solidFill>
              </a:rPr>
              <a:t>{</a:t>
            </a:r>
          </a:p>
          <a:p>
            <a:pPr marL="0" indent="0" fontAlgn="base">
              <a:buNone/>
            </a:pPr>
            <a:r>
              <a:rPr lang="en-US" sz="4800" dirty="0" err="1">
                <a:solidFill>
                  <a:srgbClr val="1C03D7"/>
                </a:solidFill>
              </a:rPr>
              <a:t>cout</a:t>
            </a:r>
            <a:r>
              <a:rPr lang="en-US" sz="4800" dirty="0">
                <a:solidFill>
                  <a:srgbClr val="1C03D7"/>
                </a:solidFill>
              </a:rPr>
              <a:t>&lt;&lt;"Enter the integer value of the second derived class: "; </a:t>
            </a:r>
          </a:p>
          <a:p>
            <a:pPr marL="0" indent="0" fontAlgn="base">
              <a:buNone/>
            </a:pPr>
            <a:r>
              <a:rPr lang="en-US" sz="4800" dirty="0" err="1">
                <a:solidFill>
                  <a:srgbClr val="1C03D7"/>
                </a:solidFill>
              </a:rPr>
              <a:t>cin</a:t>
            </a:r>
            <a:r>
              <a:rPr lang="en-US" sz="4800" dirty="0">
                <a:solidFill>
                  <a:srgbClr val="1C03D7"/>
                </a:solidFill>
              </a:rPr>
              <a:t>&gt;&gt;derived2_value;</a:t>
            </a:r>
          </a:p>
          <a:p>
            <a:pPr marL="0" indent="0" fontAlgn="base">
              <a:buNone/>
            </a:pPr>
            <a:r>
              <a:rPr lang="en-US" sz="4800" dirty="0">
                <a:solidFill>
                  <a:srgbClr val="1C03D7"/>
                </a:solidFill>
              </a:rPr>
              <a:t>}</a:t>
            </a:r>
          </a:p>
          <a:p>
            <a:pPr marL="0" indent="0" fontAlgn="base">
              <a:buNone/>
            </a:pPr>
            <a:endParaRPr lang="en-US" dirty="0">
              <a:solidFill>
                <a:srgbClr val="1C03D7"/>
              </a:solidFill>
            </a:endParaRPr>
          </a:p>
        </p:txBody>
      </p:sp>
      <p:sp>
        <p:nvSpPr>
          <p:cNvPr id="4" name="Rectangle 3"/>
          <p:cNvSpPr/>
          <p:nvPr/>
        </p:nvSpPr>
        <p:spPr>
          <a:xfrm>
            <a:off x="6858000" y="72787"/>
            <a:ext cx="1457258" cy="369332"/>
          </a:xfrm>
          <a:prstGeom prst="rect">
            <a:avLst/>
          </a:prstGeom>
        </p:spPr>
        <p:txBody>
          <a:bodyPr wrap="none">
            <a:spAutoFit/>
          </a:bodyPr>
          <a:lstStyle/>
          <a:p>
            <a:pPr fontAlgn="base"/>
            <a:r>
              <a:rPr lang="en-US" dirty="0">
                <a:solidFill>
                  <a:srgbClr val="1C03D7"/>
                </a:solidFill>
              </a:rPr>
              <a:t>multlevel.cpp</a:t>
            </a:r>
          </a:p>
        </p:txBody>
      </p:sp>
      <p:sp>
        <p:nvSpPr>
          <p:cNvPr id="5" name="Rectangle 4"/>
          <p:cNvSpPr/>
          <p:nvPr/>
        </p:nvSpPr>
        <p:spPr>
          <a:xfrm>
            <a:off x="4495800" y="476489"/>
            <a:ext cx="4343400" cy="6247864"/>
          </a:xfrm>
          <a:prstGeom prst="rect">
            <a:avLst/>
          </a:prstGeom>
        </p:spPr>
        <p:txBody>
          <a:bodyPr wrap="square">
            <a:spAutoFit/>
          </a:bodyPr>
          <a:lstStyle/>
          <a:p>
            <a:pPr fontAlgn="base"/>
            <a:r>
              <a:rPr lang="en-US" sz="2000" dirty="0">
                <a:solidFill>
                  <a:srgbClr val="1C03D7"/>
                </a:solidFill>
              </a:rPr>
              <a:t>void sum()</a:t>
            </a:r>
          </a:p>
          <a:p>
            <a:pPr fontAlgn="base"/>
            <a:r>
              <a:rPr lang="en-US" sz="2000" dirty="0">
                <a:solidFill>
                  <a:srgbClr val="1C03D7"/>
                </a:solidFill>
              </a:rPr>
              <a:t>{</a:t>
            </a:r>
          </a:p>
          <a:p>
            <a:pPr fontAlgn="base"/>
            <a:r>
              <a:rPr lang="en-US" sz="2000" dirty="0" err="1">
                <a:solidFill>
                  <a:srgbClr val="1C03D7"/>
                </a:solidFill>
              </a:rPr>
              <a:t>cout</a:t>
            </a:r>
            <a:r>
              <a:rPr lang="en-US" sz="2000" dirty="0">
                <a:solidFill>
                  <a:srgbClr val="1C03D7"/>
                </a:solidFill>
              </a:rPr>
              <a:t> &lt;&lt; "The sum of the three </a:t>
            </a:r>
            <a:r>
              <a:rPr lang="en-US" sz="2000" dirty="0" err="1">
                <a:solidFill>
                  <a:srgbClr val="1C03D7"/>
                </a:solidFill>
              </a:rPr>
              <a:t>intger</a:t>
            </a:r>
            <a:r>
              <a:rPr lang="en-US" sz="2000" dirty="0">
                <a:solidFill>
                  <a:srgbClr val="1C03D7"/>
                </a:solidFill>
              </a:rPr>
              <a:t> values is: " &lt;&lt; </a:t>
            </a:r>
            <a:r>
              <a:rPr lang="en-US" sz="2000" dirty="0" err="1">
                <a:solidFill>
                  <a:srgbClr val="1C03D7"/>
                </a:solidFill>
              </a:rPr>
              <a:t>base_value</a:t>
            </a:r>
            <a:r>
              <a:rPr lang="en-US" sz="2000" dirty="0">
                <a:solidFill>
                  <a:srgbClr val="1C03D7"/>
                </a:solidFill>
              </a:rPr>
              <a:t> + derived1_value + derived2_value&lt;&lt;</a:t>
            </a:r>
            <a:r>
              <a:rPr lang="en-US" sz="2000" dirty="0" err="1">
                <a:solidFill>
                  <a:srgbClr val="1C03D7"/>
                </a:solidFill>
              </a:rPr>
              <a:t>endl</a:t>
            </a:r>
            <a:r>
              <a:rPr lang="en-US" sz="2000" dirty="0">
                <a:solidFill>
                  <a:srgbClr val="1C03D7"/>
                </a:solidFill>
              </a:rPr>
              <a:t>;</a:t>
            </a:r>
          </a:p>
          <a:p>
            <a:pPr fontAlgn="base"/>
            <a:r>
              <a:rPr lang="en-US" sz="2000" dirty="0">
                <a:solidFill>
                  <a:srgbClr val="1C03D7"/>
                </a:solidFill>
              </a:rPr>
              <a:t>}</a:t>
            </a:r>
          </a:p>
          <a:p>
            <a:pPr fontAlgn="base"/>
            <a:r>
              <a:rPr lang="en-US" sz="2000" dirty="0">
                <a:solidFill>
                  <a:srgbClr val="1C03D7"/>
                </a:solidFill>
              </a:rPr>
              <a:t>};</a:t>
            </a:r>
          </a:p>
          <a:p>
            <a:pPr fontAlgn="base"/>
            <a:r>
              <a:rPr lang="en-US" sz="2000" b="1" dirty="0" err="1">
                <a:solidFill>
                  <a:srgbClr val="00B050"/>
                </a:solidFill>
              </a:rPr>
              <a:t>int</a:t>
            </a:r>
            <a:r>
              <a:rPr lang="en-US" sz="2000" b="1" dirty="0">
                <a:solidFill>
                  <a:srgbClr val="00B050"/>
                </a:solidFill>
              </a:rPr>
              <a:t> main()</a:t>
            </a:r>
          </a:p>
          <a:p>
            <a:pPr fontAlgn="base"/>
            <a:r>
              <a:rPr lang="en-US" sz="2000" dirty="0">
                <a:solidFill>
                  <a:srgbClr val="1C03D7"/>
                </a:solidFill>
              </a:rPr>
              <a:t>{</a:t>
            </a:r>
          </a:p>
          <a:p>
            <a:pPr fontAlgn="base"/>
            <a:r>
              <a:rPr lang="en-US" sz="2000" dirty="0" err="1">
                <a:solidFill>
                  <a:srgbClr val="1C03D7"/>
                </a:solidFill>
              </a:rPr>
              <a:t>cout</a:t>
            </a:r>
            <a:r>
              <a:rPr lang="en-US" sz="2000" dirty="0">
                <a:solidFill>
                  <a:srgbClr val="1C03D7"/>
                </a:solidFill>
              </a:rPr>
              <a:t>&lt;&lt;"Welcome to SRMIST"&lt;&lt;</a:t>
            </a:r>
            <a:r>
              <a:rPr lang="en-US" sz="2000" dirty="0" err="1">
                <a:solidFill>
                  <a:srgbClr val="1C03D7"/>
                </a:solidFill>
              </a:rPr>
              <a:t>endl</a:t>
            </a:r>
            <a:r>
              <a:rPr lang="en-US" sz="2000" dirty="0">
                <a:solidFill>
                  <a:srgbClr val="1C03D7"/>
                </a:solidFill>
              </a:rPr>
              <a:t>&lt;&lt;</a:t>
            </a:r>
            <a:r>
              <a:rPr lang="en-US" sz="2000" dirty="0" err="1">
                <a:solidFill>
                  <a:srgbClr val="1C03D7"/>
                </a:solidFill>
              </a:rPr>
              <a:t>endl</a:t>
            </a:r>
            <a:r>
              <a:rPr lang="en-US" sz="2000" dirty="0">
                <a:solidFill>
                  <a:srgbClr val="1C03D7"/>
                </a:solidFill>
              </a:rPr>
              <a:t>;</a:t>
            </a:r>
          </a:p>
          <a:p>
            <a:pPr fontAlgn="base"/>
            <a:r>
              <a:rPr lang="en-US" sz="2000" dirty="0">
                <a:solidFill>
                  <a:srgbClr val="1C03D7"/>
                </a:solidFill>
              </a:rPr>
              <a:t>Derived2 d2; // Object d2 of second derived class</a:t>
            </a:r>
          </a:p>
          <a:p>
            <a:pPr fontAlgn="base"/>
            <a:r>
              <a:rPr lang="en-US" sz="2000" dirty="0">
                <a:solidFill>
                  <a:srgbClr val="1C03D7"/>
                </a:solidFill>
              </a:rPr>
              <a:t>d2.Base_input();</a:t>
            </a:r>
          </a:p>
          <a:p>
            <a:pPr fontAlgn="base"/>
            <a:r>
              <a:rPr lang="en-US" sz="2000" dirty="0">
                <a:solidFill>
                  <a:srgbClr val="1C03D7"/>
                </a:solidFill>
              </a:rPr>
              <a:t>d2.Derived1_input();</a:t>
            </a:r>
          </a:p>
          <a:p>
            <a:pPr fontAlgn="base"/>
            <a:r>
              <a:rPr lang="en-US" sz="2000" dirty="0">
                <a:solidFill>
                  <a:srgbClr val="1C03D7"/>
                </a:solidFill>
              </a:rPr>
              <a:t>d2.Derived2_input();</a:t>
            </a:r>
          </a:p>
          <a:p>
            <a:pPr fontAlgn="base"/>
            <a:r>
              <a:rPr lang="en-US" sz="2000" dirty="0">
                <a:solidFill>
                  <a:srgbClr val="1C03D7"/>
                </a:solidFill>
              </a:rPr>
              <a:t>d2.sum();</a:t>
            </a:r>
          </a:p>
          <a:p>
            <a:pPr fontAlgn="base"/>
            <a:r>
              <a:rPr lang="en-US" sz="2000" dirty="0">
                <a:solidFill>
                  <a:srgbClr val="1C03D7"/>
                </a:solidFill>
              </a:rPr>
              <a:t>return 0;</a:t>
            </a:r>
          </a:p>
          <a:p>
            <a:pPr fontAlgn="base"/>
            <a:r>
              <a:rPr lang="en-US" sz="2000" dirty="0">
                <a:solidFill>
                  <a:srgbClr val="1C03D7"/>
                </a:solidFill>
              </a:rPr>
              <a:t>}</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12204878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4638"/>
            <a:ext cx="8229600" cy="639762"/>
          </a:xfrm>
        </p:spPr>
        <p:txBody>
          <a:bodyPr>
            <a:normAutofit/>
          </a:bodyPr>
          <a:lstStyle/>
          <a:p>
            <a:r>
              <a:rPr lang="en-US" altLang="en-US" sz="2800" dirty="0">
                <a:solidFill>
                  <a:srgbClr val="C00000"/>
                </a:solidFill>
                <a:latin typeface="Arial Black" panose="020B0A04020102020204" pitchFamily="34" charset="0"/>
              </a:rPr>
              <a:t>Subject of a State Diagram</a:t>
            </a:r>
          </a:p>
        </p:txBody>
      </p:sp>
      <p:sp>
        <p:nvSpPr>
          <p:cNvPr id="77827" name="Rectangle 3"/>
          <p:cNvSpPr>
            <a:spLocks noGrp="1" noChangeArrowheads="1"/>
          </p:cNvSpPr>
          <p:nvPr>
            <p:ph type="body" idx="1"/>
          </p:nvPr>
        </p:nvSpPr>
        <p:spPr>
          <a:xfrm>
            <a:off x="426720" y="914400"/>
            <a:ext cx="8229600" cy="4525963"/>
          </a:xfrm>
        </p:spPr>
        <p:txBody>
          <a:bodyPr>
            <a:normAutofit/>
          </a:bodyPr>
          <a:lstStyle/>
          <a:p>
            <a:pPr algn="just"/>
            <a:r>
              <a:rPr lang="en-US" altLang="en-US" sz="2800" dirty="0">
                <a:solidFill>
                  <a:schemeClr val="accent6">
                    <a:lumMod val="75000"/>
                  </a:schemeClr>
                </a:solidFill>
              </a:rPr>
              <a:t>Software Classes</a:t>
            </a:r>
          </a:p>
          <a:p>
            <a:pPr lvl="1" algn="just"/>
            <a:r>
              <a:rPr lang="en-US" altLang="en-US" dirty="0">
                <a:solidFill>
                  <a:srgbClr val="1C03D7"/>
                </a:solidFill>
              </a:rPr>
              <a:t>the STD shows the sequences of states that objects of a class go through during its life cycle in response to external events and also its responses and actions in reaction to an event.</a:t>
            </a:r>
          </a:p>
          <a:p>
            <a:pPr lvl="1" algn="just"/>
            <a:endParaRPr lang="en-US" altLang="en-US" dirty="0">
              <a:solidFill>
                <a:srgbClr val="1C03D7"/>
              </a:solidFill>
            </a:endParaRPr>
          </a:p>
          <a:p>
            <a:pPr algn="just"/>
            <a:r>
              <a:rPr lang="en-US" altLang="en-US" sz="2800" dirty="0">
                <a:solidFill>
                  <a:schemeClr val="accent6">
                    <a:lumMod val="75000"/>
                  </a:schemeClr>
                </a:solidFill>
              </a:rPr>
              <a:t>Use cases</a:t>
            </a:r>
          </a:p>
          <a:p>
            <a:pPr lvl="1" algn="just"/>
            <a:r>
              <a:rPr lang="en-US" altLang="en-US" dirty="0">
                <a:solidFill>
                  <a:srgbClr val="1C03D7"/>
                </a:solidFill>
              </a:rPr>
              <a:t>the STD depicts the overall system events and their sequence within a use case</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74787498"/>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411162"/>
          </a:xfrm>
        </p:spPr>
        <p:txBody>
          <a:bodyPr>
            <a:noAutofit/>
          </a:bodyPr>
          <a:lstStyle/>
          <a:p>
            <a:r>
              <a:rPr lang="en-US" altLang="en-US" sz="2800" dirty="0">
                <a:solidFill>
                  <a:srgbClr val="C00000"/>
                </a:solidFill>
                <a:latin typeface="Arial Black" panose="020B0A04020102020204" pitchFamily="34" charset="0"/>
              </a:rPr>
              <a:t>Example: STD for Buy Items Use Case</a:t>
            </a:r>
          </a:p>
        </p:txBody>
      </p:sp>
      <p:grpSp>
        <p:nvGrpSpPr>
          <p:cNvPr id="78873" name="Group 25"/>
          <p:cNvGrpSpPr>
            <a:grpSpLocks/>
          </p:cNvGrpSpPr>
          <p:nvPr/>
        </p:nvGrpSpPr>
        <p:grpSpPr bwMode="auto">
          <a:xfrm>
            <a:off x="914400" y="2743200"/>
            <a:ext cx="2209800" cy="533400"/>
            <a:chOff x="912" y="1536"/>
            <a:chExt cx="1392" cy="336"/>
          </a:xfrm>
        </p:grpSpPr>
        <p:sp>
          <p:nvSpPr>
            <p:cNvPr id="78851" name="AutoShape 3"/>
            <p:cNvSpPr>
              <a:spLocks noChangeArrowheads="1"/>
            </p:cNvSpPr>
            <p:nvPr/>
          </p:nvSpPr>
          <p:spPr bwMode="auto">
            <a:xfrm>
              <a:off x="912" y="1536"/>
              <a:ext cx="1392"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2" name="Text Box 4"/>
            <p:cNvSpPr txBox="1">
              <a:spLocks noChangeArrowheads="1"/>
            </p:cNvSpPr>
            <p:nvPr/>
          </p:nvSpPr>
          <p:spPr bwMode="auto">
            <a:xfrm>
              <a:off x="1056" y="1584"/>
              <a:ext cx="1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Waiting for Sale</a:t>
              </a:r>
            </a:p>
          </p:txBody>
        </p:sp>
      </p:grpSp>
      <p:sp>
        <p:nvSpPr>
          <p:cNvPr id="78853" name="Line 5"/>
          <p:cNvSpPr>
            <a:spLocks noChangeShapeType="1"/>
          </p:cNvSpPr>
          <p:nvPr/>
        </p:nvSpPr>
        <p:spPr bwMode="auto">
          <a:xfrm>
            <a:off x="1981200" y="2133600"/>
            <a:ext cx="0" cy="609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Oval 6"/>
          <p:cNvSpPr>
            <a:spLocks noChangeArrowheads="1"/>
          </p:cNvSpPr>
          <p:nvPr/>
        </p:nvSpPr>
        <p:spPr bwMode="auto">
          <a:xfrm>
            <a:off x="1905000" y="1981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0" name="Text Box 12"/>
          <p:cNvSpPr txBox="1">
            <a:spLocks noChangeArrowheads="1"/>
          </p:cNvSpPr>
          <p:nvPr/>
        </p:nvSpPr>
        <p:spPr bwMode="auto">
          <a:xfrm>
            <a:off x="3810000" y="25908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enterItem</a:t>
            </a:r>
          </a:p>
        </p:txBody>
      </p:sp>
      <p:grpSp>
        <p:nvGrpSpPr>
          <p:cNvPr id="78872" name="Group 24"/>
          <p:cNvGrpSpPr>
            <a:grpSpLocks/>
          </p:cNvGrpSpPr>
          <p:nvPr/>
        </p:nvGrpSpPr>
        <p:grpSpPr bwMode="auto">
          <a:xfrm>
            <a:off x="5486400" y="2743200"/>
            <a:ext cx="2209800" cy="533400"/>
            <a:chOff x="3168" y="1488"/>
            <a:chExt cx="1392" cy="336"/>
          </a:xfrm>
        </p:grpSpPr>
        <p:sp>
          <p:nvSpPr>
            <p:cNvPr id="78870" name="AutoShape 22"/>
            <p:cNvSpPr>
              <a:spLocks noChangeArrowheads="1"/>
            </p:cNvSpPr>
            <p:nvPr/>
          </p:nvSpPr>
          <p:spPr bwMode="auto">
            <a:xfrm>
              <a:off x="3168" y="1488"/>
              <a:ext cx="1392"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1" name="Text Box 23"/>
            <p:cNvSpPr txBox="1">
              <a:spLocks noChangeArrowheads="1"/>
            </p:cNvSpPr>
            <p:nvPr/>
          </p:nvSpPr>
          <p:spPr bwMode="auto">
            <a:xfrm>
              <a:off x="3312" y="1536"/>
              <a:ext cx="10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Entering Items</a:t>
              </a:r>
            </a:p>
          </p:txBody>
        </p:sp>
      </p:grpSp>
      <p:sp>
        <p:nvSpPr>
          <p:cNvPr id="78875" name="AutoShape 27"/>
          <p:cNvSpPr>
            <a:spLocks noChangeArrowheads="1"/>
          </p:cNvSpPr>
          <p:nvPr/>
        </p:nvSpPr>
        <p:spPr bwMode="auto">
          <a:xfrm>
            <a:off x="5410200" y="4495800"/>
            <a:ext cx="23622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6" name="Text Box 28"/>
          <p:cNvSpPr txBox="1">
            <a:spLocks noChangeArrowheads="1"/>
          </p:cNvSpPr>
          <p:nvPr/>
        </p:nvSpPr>
        <p:spPr bwMode="auto">
          <a:xfrm>
            <a:off x="5410200" y="4572000"/>
            <a:ext cx="2309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Waiting for Payment</a:t>
            </a:r>
          </a:p>
        </p:txBody>
      </p:sp>
      <p:sp>
        <p:nvSpPr>
          <p:cNvPr id="78877" name="Line 29"/>
          <p:cNvSpPr>
            <a:spLocks noChangeShapeType="1"/>
          </p:cNvSpPr>
          <p:nvPr/>
        </p:nvSpPr>
        <p:spPr bwMode="auto">
          <a:xfrm>
            <a:off x="3124200" y="2971800"/>
            <a:ext cx="2362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8" name="Line 30"/>
          <p:cNvSpPr>
            <a:spLocks noChangeShapeType="1"/>
          </p:cNvSpPr>
          <p:nvPr/>
        </p:nvSpPr>
        <p:spPr bwMode="auto">
          <a:xfrm>
            <a:off x="7696200" y="2971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9" name="Line 31"/>
          <p:cNvSpPr>
            <a:spLocks noChangeShapeType="1"/>
          </p:cNvSpPr>
          <p:nvPr/>
        </p:nvSpPr>
        <p:spPr bwMode="auto">
          <a:xfrm flipV="1">
            <a:off x="8153400" y="2286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0" name="Line 32"/>
          <p:cNvSpPr>
            <a:spLocks noChangeShapeType="1"/>
          </p:cNvSpPr>
          <p:nvPr/>
        </p:nvSpPr>
        <p:spPr bwMode="auto">
          <a:xfrm flipH="1">
            <a:off x="6858000" y="2286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1" name="Line 33"/>
          <p:cNvSpPr>
            <a:spLocks noChangeShapeType="1"/>
          </p:cNvSpPr>
          <p:nvPr/>
        </p:nvSpPr>
        <p:spPr bwMode="auto">
          <a:xfrm>
            <a:off x="6858000" y="2286000"/>
            <a:ext cx="0" cy="457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2" name="Text Box 34"/>
          <p:cNvSpPr txBox="1">
            <a:spLocks noChangeArrowheads="1"/>
          </p:cNvSpPr>
          <p:nvPr/>
        </p:nvSpPr>
        <p:spPr bwMode="auto">
          <a:xfrm>
            <a:off x="7010400" y="19050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enterItem</a:t>
            </a:r>
          </a:p>
        </p:txBody>
      </p:sp>
      <p:sp>
        <p:nvSpPr>
          <p:cNvPr id="78884" name="Line 36"/>
          <p:cNvSpPr>
            <a:spLocks noChangeShapeType="1"/>
          </p:cNvSpPr>
          <p:nvPr/>
        </p:nvSpPr>
        <p:spPr bwMode="auto">
          <a:xfrm>
            <a:off x="6629400" y="3276600"/>
            <a:ext cx="0" cy="1219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5" name="Text Box 37"/>
          <p:cNvSpPr txBox="1">
            <a:spLocks noChangeArrowheads="1"/>
          </p:cNvSpPr>
          <p:nvPr/>
        </p:nvSpPr>
        <p:spPr bwMode="auto">
          <a:xfrm>
            <a:off x="5715000" y="365760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endSale</a:t>
            </a:r>
          </a:p>
        </p:txBody>
      </p:sp>
      <p:sp>
        <p:nvSpPr>
          <p:cNvPr id="78886" name="Line 38"/>
          <p:cNvSpPr>
            <a:spLocks noChangeShapeType="1"/>
          </p:cNvSpPr>
          <p:nvPr/>
        </p:nvSpPr>
        <p:spPr bwMode="auto">
          <a:xfrm flipH="1">
            <a:off x="1981200" y="47244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7" name="Line 39"/>
          <p:cNvSpPr>
            <a:spLocks noChangeShapeType="1"/>
          </p:cNvSpPr>
          <p:nvPr/>
        </p:nvSpPr>
        <p:spPr bwMode="auto">
          <a:xfrm flipV="1">
            <a:off x="1981200" y="3276600"/>
            <a:ext cx="0" cy="1447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8" name="Text Box 40"/>
          <p:cNvSpPr txBox="1">
            <a:spLocks noChangeArrowheads="1"/>
          </p:cNvSpPr>
          <p:nvPr/>
        </p:nvSpPr>
        <p:spPr bwMode="auto">
          <a:xfrm>
            <a:off x="2819400" y="4343400"/>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makePayment</a:t>
            </a:r>
          </a:p>
        </p:txBody>
      </p:sp>
      <p:sp>
        <p:nvSpPr>
          <p:cNvPr id="2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2887457251"/>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411162"/>
          </a:xfrm>
        </p:spPr>
        <p:txBody>
          <a:bodyPr>
            <a:noAutofit/>
          </a:bodyPr>
          <a:lstStyle/>
          <a:p>
            <a:r>
              <a:rPr lang="en-US" altLang="en-US" sz="2800" dirty="0">
                <a:solidFill>
                  <a:srgbClr val="C00000"/>
                </a:solidFill>
                <a:latin typeface="Arial Black" panose="020B0A04020102020204" pitchFamily="34" charset="0"/>
              </a:rPr>
              <a:t>Utility of Use Case State Diagrams</a:t>
            </a:r>
          </a:p>
        </p:txBody>
      </p:sp>
      <p:sp>
        <p:nvSpPr>
          <p:cNvPr id="79875" name="Rectangle 3"/>
          <p:cNvSpPr>
            <a:spLocks noGrp="1" noChangeArrowheads="1"/>
          </p:cNvSpPr>
          <p:nvPr>
            <p:ph type="body" idx="1"/>
          </p:nvPr>
        </p:nvSpPr>
        <p:spPr>
          <a:xfrm>
            <a:off x="228600" y="838200"/>
            <a:ext cx="8458200" cy="5181600"/>
          </a:xfrm>
        </p:spPr>
        <p:txBody>
          <a:bodyPr>
            <a:noAutofit/>
          </a:bodyPr>
          <a:lstStyle/>
          <a:p>
            <a:pPr algn="just"/>
            <a:r>
              <a:rPr lang="en-US" altLang="en-US" sz="2800" dirty="0">
                <a:solidFill>
                  <a:srgbClr val="1C03D7"/>
                </a:solidFill>
              </a:rPr>
              <a:t>For a complex use case with many system events e.g. c</a:t>
            </a:r>
            <a:r>
              <a:rPr lang="en-US" altLang="en-US" sz="2800" i="1" dirty="0">
                <a:solidFill>
                  <a:srgbClr val="1C03D7"/>
                </a:solidFill>
              </a:rPr>
              <a:t>reate entity in </a:t>
            </a:r>
            <a:r>
              <a:rPr lang="en-US" altLang="en-US" sz="2800" i="1" dirty="0">
                <a:solidFill>
                  <a:srgbClr val="01A729"/>
                </a:solidFill>
              </a:rPr>
              <a:t>ERD editor </a:t>
            </a:r>
            <a:r>
              <a:rPr lang="en-US" altLang="en-US" sz="2800" dirty="0">
                <a:solidFill>
                  <a:srgbClr val="01A729"/>
                </a:solidFill>
              </a:rPr>
              <a:t> </a:t>
            </a:r>
            <a:r>
              <a:rPr lang="en-US" altLang="en-US" sz="2800" dirty="0">
                <a:solidFill>
                  <a:srgbClr val="1C03D7"/>
                </a:solidFill>
              </a:rPr>
              <a:t>a STD that shows the legal order of external events is helpful.</a:t>
            </a:r>
          </a:p>
          <a:p>
            <a:pPr algn="just"/>
            <a:r>
              <a:rPr lang="en-US" altLang="en-US" sz="2800" dirty="0">
                <a:solidFill>
                  <a:srgbClr val="1C03D7"/>
                </a:solidFill>
              </a:rPr>
              <a:t>The </a:t>
            </a:r>
            <a:r>
              <a:rPr lang="en-US" altLang="en-US" sz="2800" dirty="0">
                <a:solidFill>
                  <a:srgbClr val="01A729"/>
                </a:solidFill>
              </a:rPr>
              <a:t>Use case STDs serve as inputs to a designer to develop a design </a:t>
            </a:r>
            <a:r>
              <a:rPr lang="en-US" altLang="en-US" sz="2800" dirty="0">
                <a:solidFill>
                  <a:srgbClr val="1C03D7"/>
                </a:solidFill>
              </a:rPr>
              <a:t>that ensures correct system event order. Possible design solutions include:</a:t>
            </a:r>
          </a:p>
          <a:p>
            <a:pPr lvl="1" algn="just"/>
            <a:r>
              <a:rPr lang="en-US" altLang="en-US" dirty="0">
                <a:solidFill>
                  <a:srgbClr val="1C03D7"/>
                </a:solidFill>
              </a:rPr>
              <a:t>hard-coded conditional tests for out of order events</a:t>
            </a:r>
          </a:p>
          <a:p>
            <a:pPr lvl="1" algn="just"/>
            <a:r>
              <a:rPr lang="en-US" altLang="en-US" dirty="0">
                <a:solidFill>
                  <a:srgbClr val="1C03D7"/>
                </a:solidFill>
              </a:rPr>
              <a:t>disabling widgets in active windows to </a:t>
            </a:r>
            <a:r>
              <a:rPr lang="en-US" altLang="en-US" dirty="0">
                <a:solidFill>
                  <a:srgbClr val="01A729"/>
                </a:solidFill>
              </a:rPr>
              <a:t>disallow illegal events</a:t>
            </a:r>
          </a:p>
          <a:p>
            <a:pPr lvl="1" algn="just"/>
            <a:r>
              <a:rPr lang="en-US" altLang="en-US" dirty="0">
                <a:solidFill>
                  <a:srgbClr val="1C03D7"/>
                </a:solidFill>
              </a:rPr>
              <a:t>a state machine interpreter that runs a state table representing the use case STD.</a:t>
            </a:r>
            <a:endParaRPr lang="en-US" altLang="en-US" i="1"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11 &amp; 12 / UNIT - 3</a:t>
            </a:r>
          </a:p>
        </p:txBody>
      </p:sp>
    </p:spTree>
    <p:extLst>
      <p:ext uri="{BB962C8B-B14F-4D97-AF65-F5344CB8AC3E}">
        <p14:creationId xmlns:p14="http://schemas.microsoft.com/office/powerpoint/2010/main" val="1244547206"/>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br>
              <a:rPr lang="en-US" sz="3600" b="1" dirty="0">
                <a:solidFill>
                  <a:srgbClr val="01A729"/>
                </a:solidFill>
                <a:latin typeface="Arial Black" panose="020B0A04020102020204" pitchFamily="34" charset="0"/>
              </a:rPr>
            </a:br>
            <a:r>
              <a:rPr lang="en-US" sz="3600" b="1" dirty="0">
                <a:solidFill>
                  <a:srgbClr val="0000CC"/>
                </a:solidFill>
                <a:latin typeface="Arial Black" panose="020B0A04020102020204" pitchFamily="34" charset="0"/>
              </a:rPr>
              <a:t>SLO-2 :</a:t>
            </a:r>
            <a:br>
              <a:rPr lang="en-US" sz="3600" b="1" dirty="0">
                <a:solidFill>
                  <a:srgbClr val="0033CC"/>
                </a:solidFill>
                <a:latin typeface="Arial Black" panose="020B0A04020102020204" pitchFamily="34" charset="0"/>
              </a:rPr>
            </a:br>
            <a:r>
              <a:rPr lang="en-US" sz="3200" b="1" dirty="0">
                <a:solidFill>
                  <a:srgbClr val="C00000"/>
                </a:solidFill>
                <a:latin typeface="Arial Black" panose="020B0A04020102020204" pitchFamily="34" charset="0"/>
              </a:rPr>
              <a:t>UML </a:t>
            </a:r>
            <a:r>
              <a:rPr lang="en-US" sz="3200" dirty="0">
                <a:solidFill>
                  <a:srgbClr val="C00000"/>
                </a:solidFill>
                <a:latin typeface="Arial Black" panose="020B0A04020102020204" pitchFamily="34" charset="0"/>
              </a:rPr>
              <a:t>ACTIVITY DIAGRAM,</a:t>
            </a:r>
            <a:br>
              <a:rPr lang="en-US" sz="3200" dirty="0">
                <a:solidFill>
                  <a:srgbClr val="C00000"/>
                </a:solidFill>
                <a:latin typeface="Arial Black" panose="020B0A04020102020204" pitchFamily="34" charset="0"/>
              </a:rPr>
            </a:br>
            <a:r>
              <a:rPr lang="en-US" sz="3200" dirty="0">
                <a:solidFill>
                  <a:srgbClr val="1C03D7"/>
                </a:solidFill>
                <a:latin typeface="Arial Black" panose="020B0A04020102020204" pitchFamily="34" charset="0"/>
              </a:rPr>
              <a:t>SL0 – 1 &amp; </a:t>
            </a:r>
            <a:r>
              <a:rPr lang="en-US" sz="3200" b="1" dirty="0">
                <a:solidFill>
                  <a:srgbClr val="1C03D7"/>
                </a:solidFill>
                <a:latin typeface="Arial Black" panose="020B0A04020102020204" pitchFamily="34" charset="0"/>
              </a:rPr>
              <a:t>SLO-2 :</a:t>
            </a:r>
            <a:br>
              <a:rPr lang="en-US" sz="3200" dirty="0">
                <a:solidFill>
                  <a:srgbClr val="C00000"/>
                </a:solidFill>
                <a:latin typeface="Arial Black" panose="020B0A04020102020204" pitchFamily="34" charset="0"/>
              </a:rPr>
            </a:br>
            <a:r>
              <a:rPr lang="en-US" sz="3200" b="1" dirty="0">
                <a:solidFill>
                  <a:srgbClr val="C00000"/>
                </a:solidFill>
                <a:latin typeface="Arial Black" panose="020B0A04020102020204" pitchFamily="34" charset="0"/>
              </a:rPr>
              <a:t>UML </a:t>
            </a:r>
            <a:r>
              <a:rPr lang="en-US" sz="3200" dirty="0">
                <a:solidFill>
                  <a:srgbClr val="C00000"/>
                </a:solidFill>
                <a:latin typeface="Arial Black" panose="020B0A04020102020204" pitchFamily="34" charset="0"/>
              </a:rPr>
              <a:t>ACTIVITY DIAGRAM </a:t>
            </a:r>
            <a:br>
              <a:rPr lang="en-US" sz="3200" dirty="0">
                <a:solidFill>
                  <a:srgbClr val="C00000"/>
                </a:solidFill>
                <a:latin typeface="Arial Black" panose="020B0A04020102020204" pitchFamily="34" charset="0"/>
              </a:rPr>
            </a:br>
            <a:r>
              <a:rPr lang="en-US" sz="3200" dirty="0">
                <a:solidFill>
                  <a:srgbClr val="C00000"/>
                </a:solidFill>
                <a:latin typeface="Arial Black" panose="020B0A04020102020204" pitchFamily="34" charset="0"/>
              </a:rPr>
              <a:t>EXAMPLE ACTIVITY DIAGRAM</a:t>
            </a:r>
            <a:endParaRPr lang="en-US" sz="3200" dirty="0">
              <a:solidFill>
                <a:srgbClr val="C000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9476531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solidFill>
                  <a:srgbClr val="C00000"/>
                </a:solidFill>
                <a:latin typeface="Arial Black" panose="020B0A04020102020204" pitchFamily="34" charset="0"/>
              </a:rPr>
              <a:t>UML Activity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800" dirty="0">
                <a:solidFill>
                  <a:srgbClr val="1C03D7"/>
                </a:solidFill>
              </a:rPr>
              <a:t>An activity diagram visually presents </a:t>
            </a:r>
            <a:r>
              <a:rPr lang="en-US" sz="2800" dirty="0">
                <a:solidFill>
                  <a:srgbClr val="00B050"/>
                </a:solidFill>
              </a:rPr>
              <a:t>a series of actions or flow of control </a:t>
            </a:r>
            <a:r>
              <a:rPr lang="en-US" sz="2800" dirty="0">
                <a:solidFill>
                  <a:srgbClr val="1C03D7"/>
                </a:solidFill>
              </a:rPr>
              <a:t>in a system similar to a </a:t>
            </a:r>
            <a:r>
              <a:rPr lang="en-US" sz="2800" dirty="0">
                <a:solidFill>
                  <a:srgbClr val="1C03D7"/>
                </a:solidFill>
                <a:hlinkClick r:id="rId2"/>
              </a:rPr>
              <a:t>flowchart</a:t>
            </a:r>
            <a:r>
              <a:rPr lang="en-US" sz="2800" dirty="0">
                <a:solidFill>
                  <a:srgbClr val="1C03D7"/>
                </a:solidFill>
              </a:rPr>
              <a:t> or a </a:t>
            </a:r>
            <a:r>
              <a:rPr lang="en-US" sz="2800" dirty="0">
                <a:solidFill>
                  <a:srgbClr val="1C03D7"/>
                </a:solidFill>
                <a:hlinkClick r:id="rId3"/>
              </a:rPr>
              <a:t>Data Flow Diagram</a:t>
            </a:r>
            <a:r>
              <a:rPr lang="en-US" sz="2800" dirty="0">
                <a:solidFill>
                  <a:srgbClr val="1C03D7"/>
                </a:solidFill>
              </a:rPr>
              <a:t>(DFD).</a:t>
            </a:r>
          </a:p>
          <a:p>
            <a:pPr algn="just"/>
            <a:r>
              <a:rPr lang="en-US" sz="2800" dirty="0">
                <a:solidFill>
                  <a:srgbClr val="1C03D7"/>
                </a:solidFill>
              </a:rPr>
              <a:t> Activity diagrams are often </a:t>
            </a:r>
            <a:r>
              <a:rPr lang="en-US" sz="2800" dirty="0">
                <a:solidFill>
                  <a:srgbClr val="00B050"/>
                </a:solidFill>
              </a:rPr>
              <a:t>used in business process </a:t>
            </a:r>
            <a:r>
              <a:rPr lang="en-US" sz="2800" dirty="0">
                <a:solidFill>
                  <a:srgbClr val="1C03D7"/>
                </a:solidFill>
              </a:rPr>
              <a:t>modeling. </a:t>
            </a:r>
          </a:p>
          <a:p>
            <a:pPr algn="just"/>
            <a:r>
              <a:rPr lang="en-US" sz="2800" dirty="0">
                <a:solidFill>
                  <a:srgbClr val="1C03D7"/>
                </a:solidFill>
              </a:rPr>
              <a:t>They can also describe the steps in a </a:t>
            </a:r>
            <a:r>
              <a:rPr lang="en-US" sz="2800" dirty="0">
                <a:solidFill>
                  <a:srgbClr val="1C03D7"/>
                </a:solidFill>
                <a:hlinkClick r:id="rId4"/>
              </a:rPr>
              <a:t>use case diagram</a:t>
            </a:r>
            <a:r>
              <a:rPr lang="en-US" sz="2800" dirty="0">
                <a:solidFill>
                  <a:srgbClr val="1C03D7"/>
                </a:solidFill>
              </a:rPr>
              <a:t>. Activities modeled can be </a:t>
            </a:r>
            <a:r>
              <a:rPr lang="en-US" sz="2800" dirty="0">
                <a:solidFill>
                  <a:srgbClr val="00B050"/>
                </a:solidFill>
              </a:rPr>
              <a:t>sequential and concurrent. </a:t>
            </a:r>
          </a:p>
          <a:p>
            <a:pPr algn="just"/>
            <a:r>
              <a:rPr lang="en-US" sz="2800" dirty="0">
                <a:solidFill>
                  <a:srgbClr val="1C03D7"/>
                </a:solidFill>
              </a:rPr>
              <a:t>In both cases an activity diagram will have a beginning </a:t>
            </a:r>
            <a:r>
              <a:rPr lang="en-US" sz="2800" dirty="0">
                <a:solidFill>
                  <a:srgbClr val="00B050"/>
                </a:solidFill>
              </a:rPr>
              <a:t>(an initial state) and an end (a final state).</a:t>
            </a:r>
            <a:r>
              <a:rPr lang="en-IN" sz="2800" dirty="0">
                <a:solidFill>
                  <a:srgbClr val="00B050"/>
                </a:solidFill>
              </a:rPr>
              <a:t> </a:t>
            </a: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5020204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solidFill>
                  <a:srgbClr val="C00000"/>
                </a:solidFill>
                <a:latin typeface="Arial Black" panose="020B0A04020102020204" pitchFamily="34" charset="0"/>
              </a:rPr>
              <a:t>UML Activity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57200" y="762000"/>
            <a:ext cx="8229600" cy="5364163"/>
          </a:xfrm>
        </p:spPr>
        <p:txBody>
          <a:bodyPr>
            <a:normAutofit/>
          </a:bodyPr>
          <a:lstStyle/>
          <a:p>
            <a:pPr algn="just"/>
            <a:r>
              <a:rPr lang="en-IN" sz="2800" dirty="0">
                <a:solidFill>
                  <a:srgbClr val="1C03D7"/>
                </a:solidFill>
              </a:rPr>
              <a:t>Activity diagram is basically a flow chart to represent the </a:t>
            </a:r>
            <a:r>
              <a:rPr lang="en-IN" sz="2800" dirty="0">
                <a:solidFill>
                  <a:srgbClr val="00B050"/>
                </a:solidFill>
              </a:rPr>
              <a:t>flow form one activity to another activity</a:t>
            </a:r>
            <a:r>
              <a:rPr lang="en-IN" sz="2800" dirty="0">
                <a:solidFill>
                  <a:srgbClr val="1C03D7"/>
                </a:solidFill>
              </a:rPr>
              <a:t>. The activity can be described as an operation of the system.</a:t>
            </a:r>
          </a:p>
          <a:p>
            <a:pPr algn="just"/>
            <a:r>
              <a:rPr lang="en-IN" sz="2800" dirty="0">
                <a:solidFill>
                  <a:srgbClr val="1C03D7"/>
                </a:solidFill>
              </a:rPr>
              <a:t>It captures the </a:t>
            </a:r>
            <a:r>
              <a:rPr lang="en-IN" sz="2800" dirty="0">
                <a:solidFill>
                  <a:srgbClr val="00B050"/>
                </a:solidFill>
              </a:rPr>
              <a:t>dynamic behaviour </a:t>
            </a:r>
            <a:r>
              <a:rPr lang="en-IN" sz="2800" dirty="0">
                <a:solidFill>
                  <a:srgbClr val="1C03D7"/>
                </a:solidFill>
              </a:rPr>
              <a:t>of the system.</a:t>
            </a:r>
          </a:p>
          <a:p>
            <a:pPr algn="just"/>
            <a:r>
              <a:rPr lang="en-IN" sz="2800" dirty="0">
                <a:solidFill>
                  <a:srgbClr val="1C03D7"/>
                </a:solidFill>
              </a:rPr>
              <a:t>activity diagram is used </a:t>
            </a:r>
            <a:r>
              <a:rPr lang="en-IN" sz="2800" dirty="0">
                <a:solidFill>
                  <a:srgbClr val="00B050"/>
                </a:solidFill>
              </a:rPr>
              <a:t>to show message flow </a:t>
            </a:r>
            <a:r>
              <a:rPr lang="en-IN" sz="2800" dirty="0">
                <a:solidFill>
                  <a:srgbClr val="1C03D7"/>
                </a:solidFill>
              </a:rPr>
              <a:t>from one activity to another.</a:t>
            </a: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8697082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solidFill>
                  <a:srgbClr val="C00000"/>
                </a:solidFill>
                <a:latin typeface="Arial Black" panose="020B0A04020102020204" pitchFamily="34" charset="0"/>
              </a:rPr>
              <a:t>UML Activity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57200" y="762000"/>
            <a:ext cx="8229600" cy="5364163"/>
          </a:xfrm>
        </p:spPr>
        <p:txBody>
          <a:bodyPr>
            <a:normAutofit/>
          </a:bodyPr>
          <a:lstStyle/>
          <a:p>
            <a:pPr algn="just"/>
            <a:r>
              <a:rPr lang="en-IN" dirty="0">
                <a:solidFill>
                  <a:srgbClr val="1C03D7"/>
                </a:solidFill>
              </a:rPr>
              <a:t> </a:t>
            </a:r>
            <a:r>
              <a:rPr lang="en-IN" dirty="0">
                <a:solidFill>
                  <a:schemeClr val="accent6">
                    <a:lumMod val="75000"/>
                  </a:schemeClr>
                </a:solidFill>
              </a:rPr>
              <a:t>The purposes can be described as:</a:t>
            </a:r>
          </a:p>
          <a:p>
            <a:pPr lvl="1" algn="just"/>
            <a:r>
              <a:rPr lang="en-IN" dirty="0">
                <a:solidFill>
                  <a:srgbClr val="1C03D7"/>
                </a:solidFill>
              </a:rPr>
              <a:t>Draw the activity </a:t>
            </a:r>
            <a:r>
              <a:rPr lang="en-IN" dirty="0">
                <a:solidFill>
                  <a:srgbClr val="01A729"/>
                </a:solidFill>
              </a:rPr>
              <a:t>flow of a system.</a:t>
            </a:r>
          </a:p>
          <a:p>
            <a:pPr lvl="1" algn="just"/>
            <a:r>
              <a:rPr lang="en-IN" dirty="0">
                <a:solidFill>
                  <a:srgbClr val="1C03D7"/>
                </a:solidFill>
              </a:rPr>
              <a:t>Describe the </a:t>
            </a:r>
            <a:r>
              <a:rPr lang="en-IN" dirty="0">
                <a:solidFill>
                  <a:srgbClr val="01A729"/>
                </a:solidFill>
              </a:rPr>
              <a:t>sequence</a:t>
            </a:r>
            <a:r>
              <a:rPr lang="en-IN" dirty="0">
                <a:solidFill>
                  <a:srgbClr val="1C03D7"/>
                </a:solidFill>
              </a:rPr>
              <a:t> from one activity to another.</a:t>
            </a:r>
          </a:p>
          <a:p>
            <a:pPr lvl="1" algn="just"/>
            <a:r>
              <a:rPr lang="en-IN" dirty="0">
                <a:solidFill>
                  <a:srgbClr val="1C03D7"/>
                </a:solidFill>
              </a:rPr>
              <a:t>Describe the </a:t>
            </a:r>
            <a:r>
              <a:rPr lang="en-IN" dirty="0">
                <a:solidFill>
                  <a:srgbClr val="01A729"/>
                </a:solidFill>
              </a:rPr>
              <a:t>parallel, branched and concurrent flow </a:t>
            </a:r>
            <a:r>
              <a:rPr lang="en-IN" dirty="0">
                <a:solidFill>
                  <a:srgbClr val="1C03D7"/>
                </a:solidFill>
              </a:rPr>
              <a:t>of the system.</a:t>
            </a: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4684982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solidFill>
                  <a:srgbClr val="C00000"/>
                </a:solidFill>
                <a:latin typeface="Arial Black" panose="020B0A04020102020204" pitchFamily="34" charset="0"/>
              </a:rPr>
              <a:t>Benefits of activity diagrams</a:t>
            </a:r>
          </a:p>
        </p:txBody>
      </p:sp>
      <p:sp>
        <p:nvSpPr>
          <p:cNvPr id="3" name="Content Placeholder 2"/>
          <p:cNvSpPr>
            <a:spLocks noGrp="1"/>
          </p:cNvSpPr>
          <p:nvPr>
            <p:ph idx="1"/>
          </p:nvPr>
        </p:nvSpPr>
        <p:spPr>
          <a:xfrm>
            <a:off x="457200" y="762000"/>
            <a:ext cx="8229600" cy="5364163"/>
          </a:xfrm>
        </p:spPr>
        <p:txBody>
          <a:bodyPr>
            <a:normAutofit/>
          </a:bodyPr>
          <a:lstStyle/>
          <a:p>
            <a:pPr marL="0" indent="0" algn="just">
              <a:buNone/>
            </a:pPr>
            <a:r>
              <a:rPr lang="en-US" sz="2800" dirty="0">
                <a:solidFill>
                  <a:srgbClr val="1C03D7"/>
                </a:solidFill>
              </a:rPr>
              <a:t>Activity diagrams present a number of </a:t>
            </a:r>
            <a:r>
              <a:rPr lang="en-US" sz="2800" dirty="0">
                <a:solidFill>
                  <a:srgbClr val="01A729"/>
                </a:solidFill>
              </a:rPr>
              <a:t>benefits to users</a:t>
            </a:r>
            <a:r>
              <a:rPr lang="en-US" sz="2800" dirty="0">
                <a:solidFill>
                  <a:srgbClr val="1C03D7"/>
                </a:solidFill>
              </a:rPr>
              <a:t>. Consider creating an activity diagram to:</a:t>
            </a:r>
          </a:p>
          <a:p>
            <a:pPr algn="just"/>
            <a:r>
              <a:rPr lang="en-US" sz="2800" dirty="0">
                <a:solidFill>
                  <a:srgbClr val="01A729"/>
                </a:solidFill>
              </a:rPr>
              <a:t>Demonstrate the logic of an </a:t>
            </a:r>
            <a:r>
              <a:rPr lang="en-US" sz="2800" dirty="0">
                <a:solidFill>
                  <a:srgbClr val="1C03D7"/>
                </a:solidFill>
              </a:rPr>
              <a:t>algorithm.</a:t>
            </a:r>
          </a:p>
          <a:p>
            <a:pPr algn="just"/>
            <a:r>
              <a:rPr lang="en-US" sz="2800" dirty="0">
                <a:solidFill>
                  <a:srgbClr val="1C03D7"/>
                </a:solidFill>
              </a:rPr>
              <a:t>Describe the </a:t>
            </a:r>
            <a:r>
              <a:rPr lang="en-US" sz="2800" dirty="0">
                <a:solidFill>
                  <a:srgbClr val="01A729"/>
                </a:solidFill>
              </a:rPr>
              <a:t>steps performed </a:t>
            </a:r>
            <a:r>
              <a:rPr lang="en-US" sz="2800" dirty="0">
                <a:solidFill>
                  <a:srgbClr val="1C03D7"/>
                </a:solidFill>
              </a:rPr>
              <a:t>in a UML use case.</a:t>
            </a:r>
          </a:p>
          <a:p>
            <a:pPr algn="just"/>
            <a:r>
              <a:rPr lang="en-US" sz="2800" dirty="0">
                <a:solidFill>
                  <a:srgbClr val="1C03D7"/>
                </a:solidFill>
              </a:rPr>
              <a:t>Illustrate a </a:t>
            </a:r>
            <a:r>
              <a:rPr lang="en-US" sz="2800" dirty="0">
                <a:solidFill>
                  <a:srgbClr val="01A729"/>
                </a:solidFill>
              </a:rPr>
              <a:t>business process or workflow </a:t>
            </a:r>
            <a:r>
              <a:rPr lang="en-US" sz="2800" dirty="0">
                <a:solidFill>
                  <a:srgbClr val="1C03D7"/>
                </a:solidFill>
              </a:rPr>
              <a:t>between users and the system.</a:t>
            </a:r>
          </a:p>
          <a:p>
            <a:pPr algn="just"/>
            <a:r>
              <a:rPr lang="en-US" sz="2800" dirty="0">
                <a:solidFill>
                  <a:srgbClr val="1C03D7"/>
                </a:solidFill>
              </a:rPr>
              <a:t>Simplify and i</a:t>
            </a:r>
            <a:r>
              <a:rPr lang="en-US" sz="2800" dirty="0">
                <a:solidFill>
                  <a:srgbClr val="01A729"/>
                </a:solidFill>
              </a:rPr>
              <a:t>mprove any process by clarifying complicated </a:t>
            </a:r>
            <a:r>
              <a:rPr lang="en-US" sz="2800" dirty="0">
                <a:solidFill>
                  <a:srgbClr val="1C03D7"/>
                </a:solidFill>
              </a:rPr>
              <a:t>use cases.</a:t>
            </a:r>
          </a:p>
          <a:p>
            <a:pPr algn="just"/>
            <a:r>
              <a:rPr lang="en-US" sz="2800" dirty="0">
                <a:solidFill>
                  <a:srgbClr val="1C03D7"/>
                </a:solidFill>
              </a:rPr>
              <a:t>Model software architecture elements, such as </a:t>
            </a:r>
            <a:r>
              <a:rPr lang="en-US" sz="2800" dirty="0">
                <a:solidFill>
                  <a:srgbClr val="01A729"/>
                </a:solidFill>
              </a:rPr>
              <a:t>method, function, and operation.</a:t>
            </a:r>
          </a:p>
          <a:p>
            <a:endParaRPr lang="en-US" dirty="0"/>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18920605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solidFill>
                  <a:srgbClr val="C00000"/>
                </a:solidFill>
                <a:latin typeface="Arial Black" panose="020B0A04020102020204" pitchFamily="34" charset="0"/>
              </a:rPr>
              <a:t>Basic components of an activity diagram</a:t>
            </a:r>
          </a:p>
        </p:txBody>
      </p:sp>
      <p:sp>
        <p:nvSpPr>
          <p:cNvPr id="3" name="Content Placeholder 2"/>
          <p:cNvSpPr>
            <a:spLocks noGrp="1"/>
          </p:cNvSpPr>
          <p:nvPr>
            <p:ph idx="1"/>
          </p:nvPr>
        </p:nvSpPr>
        <p:spPr>
          <a:xfrm>
            <a:off x="457200" y="762000"/>
            <a:ext cx="8229600" cy="5715000"/>
          </a:xfrm>
        </p:spPr>
        <p:txBody>
          <a:bodyPr>
            <a:normAutofit fontScale="77500" lnSpcReduction="20000"/>
          </a:bodyPr>
          <a:lstStyle/>
          <a:p>
            <a:pPr marL="0" indent="0" algn="just">
              <a:buNone/>
            </a:pPr>
            <a:r>
              <a:rPr lang="en-US" dirty="0">
                <a:solidFill>
                  <a:srgbClr val="1C03D7"/>
                </a:solidFill>
              </a:rPr>
              <a:t>Before you begin making an activity diagram, you should first understand </a:t>
            </a:r>
            <a:r>
              <a:rPr lang="en-US" dirty="0">
                <a:solidFill>
                  <a:srgbClr val="01A729"/>
                </a:solidFill>
              </a:rPr>
              <a:t>its makeup. </a:t>
            </a:r>
            <a:r>
              <a:rPr lang="en-US" dirty="0">
                <a:solidFill>
                  <a:srgbClr val="1C03D7"/>
                </a:solidFill>
              </a:rPr>
              <a:t>Some of the </a:t>
            </a:r>
            <a:r>
              <a:rPr lang="en-US" dirty="0">
                <a:solidFill>
                  <a:srgbClr val="01A729"/>
                </a:solidFill>
              </a:rPr>
              <a:t>most common components </a:t>
            </a:r>
            <a:r>
              <a:rPr lang="en-US" dirty="0">
                <a:solidFill>
                  <a:srgbClr val="1C03D7"/>
                </a:solidFill>
              </a:rPr>
              <a:t>of an activity diagram include:</a:t>
            </a:r>
          </a:p>
          <a:p>
            <a:pPr algn="just"/>
            <a:r>
              <a:rPr lang="en-US" b="1" dirty="0">
                <a:solidFill>
                  <a:schemeClr val="accent6">
                    <a:lumMod val="75000"/>
                  </a:schemeClr>
                </a:solidFill>
              </a:rPr>
              <a:t>Action: </a:t>
            </a:r>
            <a:r>
              <a:rPr lang="en-US" dirty="0">
                <a:solidFill>
                  <a:srgbClr val="1C03D7"/>
                </a:solidFill>
              </a:rPr>
              <a:t>A step in the activity wherein the </a:t>
            </a:r>
            <a:r>
              <a:rPr lang="en-US" dirty="0">
                <a:solidFill>
                  <a:srgbClr val="00B050"/>
                </a:solidFill>
              </a:rPr>
              <a:t>users or software </a:t>
            </a:r>
            <a:r>
              <a:rPr lang="en-US" dirty="0">
                <a:solidFill>
                  <a:srgbClr val="1C03D7"/>
                </a:solidFill>
              </a:rPr>
              <a:t>perform a given task. In </a:t>
            </a:r>
            <a:r>
              <a:rPr lang="en-US" dirty="0" err="1">
                <a:solidFill>
                  <a:srgbClr val="D0A300"/>
                </a:solidFill>
              </a:rPr>
              <a:t>Lucidchart</a:t>
            </a:r>
            <a:r>
              <a:rPr lang="en-US" dirty="0">
                <a:solidFill>
                  <a:srgbClr val="D0A300"/>
                </a:solidFill>
              </a:rPr>
              <a:t>, </a:t>
            </a:r>
            <a:r>
              <a:rPr lang="en-US" dirty="0">
                <a:solidFill>
                  <a:srgbClr val="1C03D7"/>
                </a:solidFill>
              </a:rPr>
              <a:t>actions are symbolized with round-edged rectangles.</a:t>
            </a:r>
          </a:p>
          <a:p>
            <a:pPr algn="just"/>
            <a:r>
              <a:rPr lang="en-US" b="1" dirty="0">
                <a:solidFill>
                  <a:schemeClr val="accent6">
                    <a:lumMod val="75000"/>
                  </a:schemeClr>
                </a:solidFill>
              </a:rPr>
              <a:t>Decision node:</a:t>
            </a:r>
            <a:r>
              <a:rPr lang="en-US" dirty="0">
                <a:solidFill>
                  <a:srgbClr val="01A729"/>
                </a:solidFill>
              </a:rPr>
              <a:t> </a:t>
            </a:r>
            <a:r>
              <a:rPr lang="en-US" dirty="0">
                <a:solidFill>
                  <a:srgbClr val="1C03D7"/>
                </a:solidFill>
              </a:rPr>
              <a:t>A </a:t>
            </a:r>
            <a:r>
              <a:rPr lang="en-US" dirty="0">
                <a:solidFill>
                  <a:srgbClr val="00B050"/>
                </a:solidFill>
              </a:rPr>
              <a:t>conditional branch </a:t>
            </a:r>
            <a:r>
              <a:rPr lang="en-US" dirty="0">
                <a:solidFill>
                  <a:srgbClr val="1C03D7"/>
                </a:solidFill>
              </a:rPr>
              <a:t>in the flow that is represented by a diamond. It includes a single input and two or more outputs.</a:t>
            </a:r>
          </a:p>
          <a:p>
            <a:pPr algn="just"/>
            <a:r>
              <a:rPr lang="en-US" b="1" dirty="0">
                <a:solidFill>
                  <a:schemeClr val="accent6">
                    <a:lumMod val="75000"/>
                  </a:schemeClr>
                </a:solidFill>
              </a:rPr>
              <a:t>Control flows</a:t>
            </a:r>
            <a:r>
              <a:rPr lang="en-US" b="1" dirty="0">
                <a:solidFill>
                  <a:srgbClr val="01A729"/>
                </a:solidFill>
              </a:rPr>
              <a:t>:</a:t>
            </a:r>
            <a:r>
              <a:rPr lang="en-US" dirty="0">
                <a:solidFill>
                  <a:srgbClr val="1C03D7"/>
                </a:solidFill>
              </a:rPr>
              <a:t> Another name for the connectors that show the </a:t>
            </a:r>
            <a:r>
              <a:rPr lang="en-US" dirty="0">
                <a:solidFill>
                  <a:srgbClr val="00B050"/>
                </a:solidFill>
              </a:rPr>
              <a:t>flow between steps </a:t>
            </a:r>
            <a:r>
              <a:rPr lang="en-US" dirty="0">
                <a:solidFill>
                  <a:srgbClr val="1C03D7"/>
                </a:solidFill>
              </a:rPr>
              <a:t>in the diagram.</a:t>
            </a:r>
          </a:p>
          <a:p>
            <a:pPr algn="just"/>
            <a:r>
              <a:rPr lang="en-US" b="1" dirty="0">
                <a:solidFill>
                  <a:schemeClr val="accent6">
                    <a:lumMod val="75000"/>
                  </a:schemeClr>
                </a:solidFill>
              </a:rPr>
              <a:t>Start node:</a:t>
            </a:r>
            <a:r>
              <a:rPr lang="en-US" dirty="0">
                <a:solidFill>
                  <a:srgbClr val="01A729"/>
                </a:solidFill>
              </a:rPr>
              <a:t> </a:t>
            </a:r>
            <a:r>
              <a:rPr lang="en-US" dirty="0">
                <a:solidFill>
                  <a:srgbClr val="1C03D7"/>
                </a:solidFill>
              </a:rPr>
              <a:t>Symbolizes the </a:t>
            </a:r>
            <a:r>
              <a:rPr lang="en-US" dirty="0">
                <a:solidFill>
                  <a:srgbClr val="00B050"/>
                </a:solidFill>
              </a:rPr>
              <a:t>beginning of the activity</a:t>
            </a:r>
            <a:r>
              <a:rPr lang="en-US" dirty="0">
                <a:solidFill>
                  <a:srgbClr val="1C03D7"/>
                </a:solidFill>
              </a:rPr>
              <a:t>. The start node is represented by a black circle.</a:t>
            </a:r>
          </a:p>
          <a:p>
            <a:pPr algn="just"/>
            <a:r>
              <a:rPr lang="en-US" b="1" dirty="0">
                <a:solidFill>
                  <a:schemeClr val="accent6">
                    <a:lumMod val="75000"/>
                  </a:schemeClr>
                </a:solidFill>
              </a:rPr>
              <a:t>End node</a:t>
            </a:r>
            <a:r>
              <a:rPr lang="en-US" b="1" dirty="0">
                <a:solidFill>
                  <a:srgbClr val="01A729"/>
                </a:solidFill>
              </a:rPr>
              <a:t>:</a:t>
            </a:r>
            <a:r>
              <a:rPr lang="en-US" dirty="0">
                <a:solidFill>
                  <a:srgbClr val="1C03D7"/>
                </a:solidFill>
              </a:rPr>
              <a:t> Represents the </a:t>
            </a:r>
            <a:r>
              <a:rPr lang="en-US" dirty="0">
                <a:solidFill>
                  <a:srgbClr val="00B050"/>
                </a:solidFill>
              </a:rPr>
              <a:t>final step in the activity. </a:t>
            </a:r>
            <a:r>
              <a:rPr lang="en-US" dirty="0">
                <a:solidFill>
                  <a:srgbClr val="1C03D7"/>
                </a:solidFill>
              </a:rPr>
              <a:t>The end node is represented by an outlined black circle.</a:t>
            </a:r>
          </a:p>
          <a:p>
            <a:pPr marL="0" indent="0">
              <a:buNone/>
            </a:pPr>
            <a:r>
              <a:rPr lang="en-US" sz="2000" dirty="0">
                <a:solidFill>
                  <a:srgbClr val="D0A300"/>
                </a:solidFill>
              </a:rPr>
              <a:t>[</a:t>
            </a:r>
            <a:r>
              <a:rPr lang="en-US" sz="2000" dirty="0" err="1">
                <a:solidFill>
                  <a:srgbClr val="D0A300"/>
                </a:solidFill>
              </a:rPr>
              <a:t>Lucidchart</a:t>
            </a:r>
            <a:r>
              <a:rPr lang="en-US" sz="2000" dirty="0">
                <a:solidFill>
                  <a:srgbClr val="D0A300"/>
                </a:solidFill>
              </a:rPr>
              <a:t> is a web-based proprietary platform that allows users to collaborate on drawing, revising and sharing charts and diagrams.]</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61310863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457200" y="1066800"/>
            <a:ext cx="8229600" cy="5410200"/>
          </a:xfrm>
        </p:spPr>
        <p:txBody>
          <a:bodyPr>
            <a:normAutofit/>
          </a:bodyPr>
          <a:lstStyle/>
          <a:p>
            <a:pPr marL="0" indent="0" algn="just">
              <a:buNone/>
            </a:pPr>
            <a:r>
              <a:rPr lang="en-US" sz="2800" b="1" dirty="0">
                <a:solidFill>
                  <a:srgbClr val="D802AA"/>
                </a:solidFill>
              </a:rPr>
              <a:t>Initial State or Start Point</a:t>
            </a:r>
          </a:p>
          <a:p>
            <a:pPr algn="just"/>
            <a:r>
              <a:rPr lang="en-US" sz="2800" dirty="0">
                <a:solidFill>
                  <a:srgbClr val="1C03D7"/>
                </a:solidFill>
              </a:rPr>
              <a:t>A small </a:t>
            </a:r>
            <a:r>
              <a:rPr lang="en-US" sz="2800" dirty="0">
                <a:solidFill>
                  <a:srgbClr val="00B050"/>
                </a:solidFill>
              </a:rPr>
              <a:t>filled circle </a:t>
            </a:r>
            <a:r>
              <a:rPr lang="en-US" sz="2800" dirty="0">
                <a:solidFill>
                  <a:srgbClr val="1C03D7"/>
                </a:solidFill>
              </a:rPr>
              <a:t>followed by an arrow represents the </a:t>
            </a:r>
            <a:r>
              <a:rPr lang="en-US" sz="2800" dirty="0">
                <a:solidFill>
                  <a:srgbClr val="00B050"/>
                </a:solidFill>
              </a:rPr>
              <a:t>initial action state or the start point </a:t>
            </a:r>
            <a:r>
              <a:rPr lang="en-US" sz="2800" dirty="0">
                <a:solidFill>
                  <a:srgbClr val="1C03D7"/>
                </a:solidFill>
              </a:rPr>
              <a:t>for any activity diagram.</a:t>
            </a:r>
          </a:p>
          <a:p>
            <a:pPr algn="just"/>
            <a:r>
              <a:rPr lang="en-US" sz="2800" dirty="0">
                <a:solidFill>
                  <a:srgbClr val="1C03D7"/>
                </a:solidFill>
              </a:rPr>
              <a:t> For activity diagram using </a:t>
            </a:r>
            <a:r>
              <a:rPr lang="en-US" sz="2800" dirty="0" err="1">
                <a:solidFill>
                  <a:srgbClr val="1C03D7"/>
                </a:solidFill>
              </a:rPr>
              <a:t>swimlanes</a:t>
            </a:r>
            <a:r>
              <a:rPr lang="en-US" sz="2800" dirty="0">
                <a:solidFill>
                  <a:srgbClr val="1C03D7"/>
                </a:solidFill>
              </a:rPr>
              <a:t>, make sure the start point is placed in the </a:t>
            </a:r>
            <a:r>
              <a:rPr lang="en-US" sz="2800" dirty="0">
                <a:solidFill>
                  <a:srgbClr val="00B050"/>
                </a:solidFill>
              </a:rPr>
              <a:t>top left corner </a:t>
            </a:r>
            <a:r>
              <a:rPr lang="en-US" sz="2800" dirty="0">
                <a:solidFill>
                  <a:srgbClr val="1C03D7"/>
                </a:solidFill>
              </a:rPr>
              <a:t>of the first column.</a:t>
            </a:r>
          </a:p>
          <a:p>
            <a:endParaRPr lang="en-US" dirty="0"/>
          </a:p>
        </p:txBody>
      </p:sp>
      <p:pic>
        <p:nvPicPr>
          <p:cNvPr id="5" name="Picture 4" descr="Start point symbol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585" y="4495800"/>
            <a:ext cx="7307692"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530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br>
              <a:rPr lang="en-US" sz="3600" b="1" dirty="0">
                <a:solidFill>
                  <a:srgbClr val="01A729"/>
                </a:solidFill>
                <a:latin typeface="Arial Black" panose="020B0A04020102020204" pitchFamily="34" charset="0"/>
              </a:rPr>
            </a:br>
            <a:r>
              <a:rPr lang="en-US" sz="3600" b="1" dirty="0">
                <a:solidFill>
                  <a:srgbClr val="0000CC"/>
                </a:solidFill>
                <a:latin typeface="Arial Black" panose="020B0A04020102020204" pitchFamily="34" charset="0"/>
              </a:rPr>
              <a:t>SLO-1 &amp; SLO-2 :</a:t>
            </a:r>
            <a:br>
              <a:rPr lang="en-US" sz="3600" b="1" dirty="0">
                <a:solidFill>
                  <a:srgbClr val="0033CC"/>
                </a:solidFill>
                <a:latin typeface="Arial Black" panose="020B0A04020102020204" pitchFamily="34" charset="0"/>
              </a:rPr>
            </a:br>
            <a:r>
              <a:rPr lang="en-US" sz="3600" b="1" dirty="0">
                <a:solidFill>
                  <a:srgbClr val="C00000"/>
                </a:solidFill>
                <a:latin typeface="Arial Black" panose="020B0A04020102020204" pitchFamily="34" charset="0"/>
              </a:rPr>
              <a:t>INHERITANCE : </a:t>
            </a:r>
            <a:r>
              <a:rPr lang="en-US" sz="3200" dirty="0">
                <a:solidFill>
                  <a:srgbClr val="C00000"/>
                </a:solidFill>
                <a:latin typeface="Arial Black" panose="020B0A04020102020204" pitchFamily="34" charset="0"/>
              </a:rPr>
              <a:t>HIERARCHICAL, HYBRID, EXAMPLE PROGRAM</a:t>
            </a:r>
            <a:endParaRPr lang="en-US" sz="3200" dirty="0">
              <a:solidFill>
                <a:srgbClr val="C00000"/>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17387854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457200" y="1066800"/>
            <a:ext cx="8229600" cy="5410200"/>
          </a:xfrm>
        </p:spPr>
        <p:txBody>
          <a:bodyPr>
            <a:normAutofit/>
          </a:bodyPr>
          <a:lstStyle/>
          <a:p>
            <a:pPr marL="0" indent="0" algn="just">
              <a:buNone/>
            </a:pPr>
            <a:r>
              <a:rPr lang="en-US" sz="2800" b="1" dirty="0">
                <a:solidFill>
                  <a:srgbClr val="D802AA"/>
                </a:solidFill>
              </a:rPr>
              <a:t>Activity or Action State</a:t>
            </a:r>
          </a:p>
          <a:p>
            <a:pPr algn="just"/>
            <a:r>
              <a:rPr lang="en-US" sz="2800" dirty="0">
                <a:solidFill>
                  <a:srgbClr val="1C03D7"/>
                </a:solidFill>
              </a:rPr>
              <a:t>An action state represents the </a:t>
            </a:r>
            <a:r>
              <a:rPr lang="en-US" sz="2800" dirty="0">
                <a:solidFill>
                  <a:srgbClr val="00B050"/>
                </a:solidFill>
              </a:rPr>
              <a:t>non-interruptible action </a:t>
            </a:r>
            <a:r>
              <a:rPr lang="en-US" sz="2800" dirty="0">
                <a:solidFill>
                  <a:srgbClr val="1C03D7"/>
                </a:solidFill>
              </a:rPr>
              <a:t>of objects. </a:t>
            </a:r>
          </a:p>
          <a:p>
            <a:pPr algn="just"/>
            <a:r>
              <a:rPr lang="en-US" sz="2800" dirty="0">
                <a:solidFill>
                  <a:srgbClr val="1C03D7"/>
                </a:solidFill>
              </a:rPr>
              <a:t>action state can be represented  using a </a:t>
            </a:r>
            <a:r>
              <a:rPr lang="en-US" sz="2800" dirty="0">
                <a:solidFill>
                  <a:srgbClr val="00B050"/>
                </a:solidFill>
              </a:rPr>
              <a:t>rectangle with rounded corners.</a:t>
            </a:r>
          </a:p>
          <a:p>
            <a:endParaRPr lang="en-US" dirty="0"/>
          </a:p>
        </p:txBody>
      </p:sp>
      <p:pic>
        <p:nvPicPr>
          <p:cNvPr id="7" name="Picture 2" descr="Activity symbol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71900"/>
            <a:ext cx="6477000" cy="155828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37767598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457200" y="1066800"/>
            <a:ext cx="8229600" cy="5410200"/>
          </a:xfrm>
        </p:spPr>
        <p:txBody>
          <a:bodyPr>
            <a:normAutofit/>
          </a:bodyPr>
          <a:lstStyle/>
          <a:p>
            <a:pPr marL="0" indent="0" algn="just">
              <a:buNone/>
            </a:pPr>
            <a:r>
              <a:rPr lang="en-US" sz="2800" b="1" dirty="0">
                <a:solidFill>
                  <a:srgbClr val="D802AA"/>
                </a:solidFill>
              </a:rPr>
              <a:t>Action Flow</a:t>
            </a:r>
          </a:p>
          <a:p>
            <a:pPr algn="just"/>
            <a:r>
              <a:rPr lang="en-US" sz="2800" dirty="0">
                <a:solidFill>
                  <a:srgbClr val="1C03D7"/>
                </a:solidFill>
              </a:rPr>
              <a:t>Action flows, also called </a:t>
            </a:r>
            <a:r>
              <a:rPr lang="en-US" sz="2800" dirty="0">
                <a:solidFill>
                  <a:srgbClr val="00B050"/>
                </a:solidFill>
              </a:rPr>
              <a:t>edges and paths</a:t>
            </a:r>
            <a:r>
              <a:rPr lang="en-US" sz="2800" dirty="0">
                <a:solidFill>
                  <a:srgbClr val="1C03D7"/>
                </a:solidFill>
              </a:rPr>
              <a:t>, illustrate the </a:t>
            </a:r>
            <a:r>
              <a:rPr lang="en-US" sz="2800" dirty="0">
                <a:solidFill>
                  <a:srgbClr val="00B050"/>
                </a:solidFill>
              </a:rPr>
              <a:t>transitions</a:t>
            </a:r>
            <a:r>
              <a:rPr lang="en-US" sz="2800" dirty="0">
                <a:solidFill>
                  <a:srgbClr val="1C03D7"/>
                </a:solidFill>
              </a:rPr>
              <a:t> from one action state to another. They are usually drawn with an arrowed line.</a:t>
            </a:r>
          </a:p>
          <a:p>
            <a:pPr algn="just"/>
            <a:r>
              <a:rPr lang="en-US" sz="2800" dirty="0">
                <a:solidFill>
                  <a:srgbClr val="1C03D7"/>
                </a:solidFill>
              </a:rPr>
              <a:t>Shows the directional flow, or control flow, of the activity. An </a:t>
            </a:r>
            <a:r>
              <a:rPr lang="en-US" sz="2800" dirty="0">
                <a:solidFill>
                  <a:srgbClr val="00B050"/>
                </a:solidFill>
              </a:rPr>
              <a:t>incoming arrow </a:t>
            </a:r>
            <a:r>
              <a:rPr lang="en-US" sz="2800" dirty="0">
                <a:solidFill>
                  <a:srgbClr val="1C03D7"/>
                </a:solidFill>
              </a:rPr>
              <a:t>starts a step of an activity; once the step is completed, the flow continues with the </a:t>
            </a:r>
            <a:r>
              <a:rPr lang="en-US" sz="2800" dirty="0">
                <a:solidFill>
                  <a:srgbClr val="00B050"/>
                </a:solidFill>
              </a:rPr>
              <a:t>outgoing arrow</a:t>
            </a:r>
            <a:r>
              <a:rPr lang="en-US" sz="2800" dirty="0">
                <a:solidFill>
                  <a:srgbClr val="1C03D7"/>
                </a:solidFill>
              </a:rPr>
              <a:t>.</a:t>
            </a:r>
          </a:p>
          <a:p>
            <a:endParaRPr lang="en-US" dirty="0"/>
          </a:p>
        </p:txBody>
      </p:sp>
      <p:pic>
        <p:nvPicPr>
          <p:cNvPr id="8" name="Picture 2" descr="Action flow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102067"/>
            <a:ext cx="7185026" cy="94456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94091272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304800" y="762000"/>
            <a:ext cx="8229600" cy="5410200"/>
          </a:xfrm>
        </p:spPr>
        <p:txBody>
          <a:bodyPr>
            <a:normAutofit/>
          </a:bodyPr>
          <a:lstStyle/>
          <a:p>
            <a:pPr marL="0" indent="0" algn="just">
              <a:buNone/>
            </a:pPr>
            <a:r>
              <a:rPr lang="en-US" sz="2800" b="1" dirty="0">
                <a:solidFill>
                  <a:srgbClr val="D802AA"/>
                </a:solidFill>
              </a:rPr>
              <a:t>Object Flow</a:t>
            </a:r>
          </a:p>
          <a:p>
            <a:pPr algn="just"/>
            <a:r>
              <a:rPr lang="en-US" sz="2800" dirty="0">
                <a:solidFill>
                  <a:srgbClr val="1C03D7"/>
                </a:solidFill>
              </a:rPr>
              <a:t>Object flow refers to the </a:t>
            </a:r>
            <a:r>
              <a:rPr lang="en-US" sz="2800" dirty="0">
                <a:solidFill>
                  <a:srgbClr val="00B050"/>
                </a:solidFill>
              </a:rPr>
              <a:t>creation and modification </a:t>
            </a:r>
            <a:r>
              <a:rPr lang="en-US" sz="2800" dirty="0">
                <a:solidFill>
                  <a:srgbClr val="1C03D7"/>
                </a:solidFill>
              </a:rPr>
              <a:t>of objects by activities. </a:t>
            </a:r>
          </a:p>
          <a:p>
            <a:pPr algn="just"/>
            <a:r>
              <a:rPr lang="en-US" sz="2800" dirty="0">
                <a:solidFill>
                  <a:srgbClr val="1C03D7"/>
                </a:solidFill>
              </a:rPr>
              <a:t>An object flow arrow from </a:t>
            </a:r>
            <a:r>
              <a:rPr lang="en-US" sz="2800" b="1" u="sng" dirty="0">
                <a:solidFill>
                  <a:srgbClr val="1C03D7"/>
                </a:solidFill>
              </a:rPr>
              <a:t>an action to an object </a:t>
            </a:r>
            <a:r>
              <a:rPr lang="en-US" sz="2800" dirty="0">
                <a:solidFill>
                  <a:srgbClr val="1C03D7"/>
                </a:solidFill>
              </a:rPr>
              <a:t>means that the </a:t>
            </a:r>
            <a:r>
              <a:rPr lang="en-US" sz="2800" b="1" u="sng" dirty="0">
                <a:solidFill>
                  <a:srgbClr val="1C03D7"/>
                </a:solidFill>
              </a:rPr>
              <a:t>action creates or influences the object</a:t>
            </a:r>
            <a:r>
              <a:rPr lang="en-US" sz="2800" dirty="0">
                <a:solidFill>
                  <a:srgbClr val="1C03D7"/>
                </a:solidFill>
              </a:rPr>
              <a:t>. An object flow arrow from </a:t>
            </a:r>
            <a:r>
              <a:rPr lang="en-US" sz="2800" dirty="0">
                <a:solidFill>
                  <a:srgbClr val="00B050"/>
                </a:solidFill>
              </a:rPr>
              <a:t>an object to an action </a:t>
            </a:r>
            <a:r>
              <a:rPr lang="en-US" sz="2800" dirty="0">
                <a:solidFill>
                  <a:srgbClr val="1C03D7"/>
                </a:solidFill>
              </a:rPr>
              <a:t>indicates that the action state uses the object.</a:t>
            </a:r>
          </a:p>
          <a:p>
            <a:endParaRPr lang="en-US" dirty="0"/>
          </a:p>
        </p:txBody>
      </p:sp>
      <p:pic>
        <p:nvPicPr>
          <p:cNvPr id="7" name="Picture 2" descr="Object flow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13456"/>
            <a:ext cx="5638800" cy="236829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9749817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304800" y="762000"/>
            <a:ext cx="8229600" cy="5410200"/>
          </a:xfrm>
        </p:spPr>
        <p:txBody>
          <a:bodyPr>
            <a:normAutofit/>
          </a:bodyPr>
          <a:lstStyle/>
          <a:p>
            <a:pPr marL="0" indent="0" algn="just">
              <a:buNone/>
            </a:pPr>
            <a:r>
              <a:rPr lang="en-US" sz="2800" b="1" dirty="0">
                <a:solidFill>
                  <a:srgbClr val="D802AA"/>
                </a:solidFill>
              </a:rPr>
              <a:t>Decisions and Branching</a:t>
            </a:r>
          </a:p>
          <a:p>
            <a:pPr algn="just"/>
            <a:r>
              <a:rPr lang="en-US" sz="2800" dirty="0">
                <a:solidFill>
                  <a:srgbClr val="1C03D7"/>
                </a:solidFill>
              </a:rPr>
              <a:t>A </a:t>
            </a:r>
            <a:r>
              <a:rPr lang="en-US" sz="2800" dirty="0">
                <a:solidFill>
                  <a:srgbClr val="00B050"/>
                </a:solidFill>
              </a:rPr>
              <a:t>diamond </a:t>
            </a:r>
            <a:r>
              <a:rPr lang="en-US" sz="2800" dirty="0">
                <a:solidFill>
                  <a:srgbClr val="1C03D7"/>
                </a:solidFill>
              </a:rPr>
              <a:t>represents a decision with alternate paths.</a:t>
            </a:r>
          </a:p>
          <a:p>
            <a:pPr algn="just"/>
            <a:r>
              <a:rPr lang="en-US" sz="2800" dirty="0">
                <a:solidFill>
                  <a:srgbClr val="1C03D7"/>
                </a:solidFill>
              </a:rPr>
              <a:t> When an activity requires a </a:t>
            </a:r>
            <a:r>
              <a:rPr lang="en-US" sz="2800" dirty="0">
                <a:solidFill>
                  <a:srgbClr val="00B050"/>
                </a:solidFill>
              </a:rPr>
              <a:t>decision</a:t>
            </a:r>
            <a:r>
              <a:rPr lang="en-US" sz="2800" dirty="0">
                <a:solidFill>
                  <a:srgbClr val="1C03D7"/>
                </a:solidFill>
              </a:rPr>
              <a:t> prior to moving on to the next activity, add a diamond between the two activities. </a:t>
            </a:r>
          </a:p>
          <a:p>
            <a:pPr algn="just"/>
            <a:r>
              <a:rPr lang="en-US" sz="2800" dirty="0">
                <a:solidFill>
                  <a:srgbClr val="1C03D7"/>
                </a:solidFill>
              </a:rPr>
              <a:t>The outgoing alternates should be labeled with a condition or guard expression. You can also label one of the paths "else."</a:t>
            </a:r>
          </a:p>
          <a:p>
            <a:endParaRPr lang="en-US" dirty="0"/>
          </a:p>
        </p:txBody>
      </p:sp>
      <p:pic>
        <p:nvPicPr>
          <p:cNvPr id="8" name="Picture 2" descr="Decision symbol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903788"/>
            <a:ext cx="6173761" cy="147796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5921219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304800" y="762000"/>
            <a:ext cx="8229600" cy="5410200"/>
          </a:xfrm>
        </p:spPr>
        <p:txBody>
          <a:bodyPr>
            <a:normAutofit/>
          </a:bodyPr>
          <a:lstStyle/>
          <a:p>
            <a:pPr marL="0" indent="0" algn="just">
              <a:buNone/>
            </a:pPr>
            <a:r>
              <a:rPr lang="en-US" sz="2800" b="1" dirty="0">
                <a:solidFill>
                  <a:srgbClr val="D802AA"/>
                </a:solidFill>
              </a:rPr>
              <a:t>Guards</a:t>
            </a:r>
          </a:p>
          <a:p>
            <a:pPr algn="just"/>
            <a:r>
              <a:rPr lang="en-US" sz="2800" dirty="0">
                <a:solidFill>
                  <a:srgbClr val="1C03D7"/>
                </a:solidFill>
              </a:rPr>
              <a:t>In UML, guards are a statement written next to a decision diamond that must be true before moving next to the next activity. These are </a:t>
            </a:r>
            <a:r>
              <a:rPr lang="en-US" sz="2800" dirty="0">
                <a:solidFill>
                  <a:srgbClr val="FF0000"/>
                </a:solidFill>
              </a:rPr>
              <a:t>not essential</a:t>
            </a:r>
            <a:r>
              <a:rPr lang="en-US" sz="2800" dirty="0">
                <a:solidFill>
                  <a:srgbClr val="1C03D7"/>
                </a:solidFill>
              </a:rPr>
              <a:t>, but are </a:t>
            </a:r>
            <a:r>
              <a:rPr lang="en-US" sz="2800" dirty="0">
                <a:solidFill>
                  <a:srgbClr val="00B050"/>
                </a:solidFill>
              </a:rPr>
              <a:t>useful when a specific answer</a:t>
            </a:r>
            <a:r>
              <a:rPr lang="en-US" sz="2800" dirty="0">
                <a:solidFill>
                  <a:srgbClr val="1C03D7"/>
                </a:solidFill>
              </a:rPr>
              <a:t>, such as "Yes, three labels are printed," is needed before moving forward.</a:t>
            </a:r>
          </a:p>
          <a:p>
            <a:endParaRPr lang="en-US" dirty="0"/>
          </a:p>
        </p:txBody>
      </p:sp>
      <p:pic>
        <p:nvPicPr>
          <p:cNvPr id="7" name="Picture 2" descr="Guard symbol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937472"/>
            <a:ext cx="6934200" cy="265383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5067932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457200" y="1070611"/>
            <a:ext cx="8229600" cy="5410200"/>
          </a:xfrm>
        </p:spPr>
        <p:txBody>
          <a:bodyPr>
            <a:normAutofit/>
          </a:bodyPr>
          <a:lstStyle/>
          <a:p>
            <a:pPr marL="0" indent="0">
              <a:buNone/>
            </a:pPr>
            <a:r>
              <a:rPr lang="en-US" sz="2800" b="1" dirty="0">
                <a:solidFill>
                  <a:srgbClr val="D802AA"/>
                </a:solidFill>
              </a:rPr>
              <a:t>Fork symbol</a:t>
            </a:r>
          </a:p>
          <a:p>
            <a:pPr algn="just"/>
            <a:r>
              <a:rPr lang="en-US" sz="2800" dirty="0">
                <a:solidFill>
                  <a:srgbClr val="01A729"/>
                </a:solidFill>
              </a:rPr>
              <a:t>Splits a single activity flow into two </a:t>
            </a:r>
            <a:r>
              <a:rPr lang="en-US" sz="2800" dirty="0">
                <a:solidFill>
                  <a:srgbClr val="1C03D7"/>
                </a:solidFill>
              </a:rPr>
              <a:t>concurrent activities. Symbolized with multiple arrowed lines from a join</a:t>
            </a:r>
          </a:p>
        </p:txBody>
      </p:sp>
      <p:pic>
        <p:nvPicPr>
          <p:cNvPr id="13" name="Picture 12"/>
          <p:cNvPicPr>
            <a:picLocks noChangeAspect="1"/>
          </p:cNvPicPr>
          <p:nvPr/>
        </p:nvPicPr>
        <p:blipFill>
          <a:blip r:embed="rId2"/>
          <a:stretch>
            <a:fillRect/>
          </a:stretch>
        </p:blipFill>
        <p:spPr>
          <a:xfrm>
            <a:off x="3733800" y="3102294"/>
            <a:ext cx="1419225" cy="1438275"/>
          </a:xfrm>
          <a:prstGeom prst="rect">
            <a:avLst/>
          </a:prstGeom>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425371978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3" name="Content Placeholder 2"/>
          <p:cNvSpPr>
            <a:spLocks noGrp="1"/>
          </p:cNvSpPr>
          <p:nvPr>
            <p:ph idx="1"/>
          </p:nvPr>
        </p:nvSpPr>
        <p:spPr>
          <a:xfrm>
            <a:off x="457200" y="1070611"/>
            <a:ext cx="8229600" cy="5410200"/>
          </a:xfrm>
        </p:spPr>
        <p:txBody>
          <a:bodyPr>
            <a:normAutofit/>
          </a:bodyPr>
          <a:lstStyle/>
          <a:p>
            <a:pPr marL="0" indent="0" algn="just">
              <a:buNone/>
            </a:pPr>
            <a:r>
              <a:rPr lang="en-US" sz="2800" dirty="0">
                <a:solidFill>
                  <a:srgbClr val="D802AA"/>
                </a:solidFill>
              </a:rPr>
              <a:t>Joint symbol/ Synchronization bar</a:t>
            </a:r>
          </a:p>
          <a:p>
            <a:pPr algn="just"/>
            <a:r>
              <a:rPr lang="en-US" sz="2800" dirty="0">
                <a:solidFill>
                  <a:srgbClr val="1C03D7"/>
                </a:solidFill>
              </a:rPr>
              <a:t>A join node joins </a:t>
            </a:r>
            <a:r>
              <a:rPr lang="en-US" sz="2800" dirty="0">
                <a:solidFill>
                  <a:srgbClr val="01A729"/>
                </a:solidFill>
              </a:rPr>
              <a:t>multiple concurrent flows back into a single </a:t>
            </a:r>
            <a:r>
              <a:rPr lang="en-US" sz="2800" dirty="0">
                <a:solidFill>
                  <a:srgbClr val="1C03D7"/>
                </a:solidFill>
              </a:rPr>
              <a:t>outgoing flow.</a:t>
            </a:r>
          </a:p>
          <a:p>
            <a:pPr algn="just"/>
            <a:r>
              <a:rPr lang="en-US" sz="2800" dirty="0">
                <a:solidFill>
                  <a:srgbClr val="1C03D7"/>
                </a:solidFill>
              </a:rPr>
              <a:t>A fork and join mode used together are often referred to as </a:t>
            </a:r>
            <a:r>
              <a:rPr lang="en-US" sz="2800" dirty="0">
                <a:solidFill>
                  <a:srgbClr val="01A729"/>
                </a:solidFill>
              </a:rPr>
              <a:t>synchronization.</a:t>
            </a:r>
          </a:p>
          <a:p>
            <a:endParaRPr lang="en-US" dirty="0"/>
          </a:p>
        </p:txBody>
      </p:sp>
      <p:pic>
        <p:nvPicPr>
          <p:cNvPr id="8" name="Picture 2" descr="Synchronization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92828"/>
            <a:ext cx="4953000" cy="28575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00" y="4682492"/>
            <a:ext cx="1762125" cy="1647825"/>
          </a:xfrm>
          <a:prstGeom prst="rect">
            <a:avLst/>
          </a:prstGeom>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6528367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Time Event</a:t>
            </a:r>
          </a:p>
          <a:p>
            <a:pPr algn="just"/>
            <a:r>
              <a:rPr lang="en-US" sz="2800" dirty="0">
                <a:solidFill>
                  <a:srgbClr val="1C03D7"/>
                </a:solidFill>
              </a:rPr>
              <a:t>This refers to an event that </a:t>
            </a:r>
            <a:r>
              <a:rPr lang="en-US" sz="2800" dirty="0">
                <a:solidFill>
                  <a:srgbClr val="01A729"/>
                </a:solidFill>
              </a:rPr>
              <a:t>stops the flow for a time</a:t>
            </a:r>
            <a:r>
              <a:rPr lang="en-US" sz="2800" dirty="0">
                <a:solidFill>
                  <a:srgbClr val="1C03D7"/>
                </a:solidFill>
              </a:rPr>
              <a:t>; an hourglass depicts it.</a:t>
            </a:r>
          </a:p>
          <a:p>
            <a:endParaRPr lang="en-US" sz="2400" b="1" dirty="0"/>
          </a:p>
        </p:txBody>
      </p:sp>
      <p:pic>
        <p:nvPicPr>
          <p:cNvPr id="9" name="Picture 2" descr="Time event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37" y="2860280"/>
            <a:ext cx="7351764" cy="186134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2048319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Note symbol</a:t>
            </a:r>
          </a:p>
          <a:p>
            <a:pPr algn="just"/>
            <a:r>
              <a:rPr lang="en-US" sz="2800" dirty="0">
                <a:solidFill>
                  <a:srgbClr val="1C03D7"/>
                </a:solidFill>
              </a:rPr>
              <a:t>Allows the diagram creators or collaborators to communicate </a:t>
            </a:r>
            <a:r>
              <a:rPr lang="en-US" sz="2800" dirty="0">
                <a:solidFill>
                  <a:srgbClr val="01A729"/>
                </a:solidFill>
              </a:rPr>
              <a:t>additional messages </a:t>
            </a:r>
            <a:r>
              <a:rPr lang="en-US" sz="2800" dirty="0">
                <a:solidFill>
                  <a:srgbClr val="1C03D7"/>
                </a:solidFill>
              </a:rPr>
              <a:t>that </a:t>
            </a:r>
            <a:r>
              <a:rPr lang="en-US" sz="2800" dirty="0">
                <a:solidFill>
                  <a:srgbClr val="FF0000"/>
                </a:solidFill>
              </a:rPr>
              <a:t>don't fit within the diagram itself</a:t>
            </a:r>
            <a:r>
              <a:rPr lang="en-US" sz="2800" dirty="0">
                <a:solidFill>
                  <a:srgbClr val="1C03D7"/>
                </a:solidFill>
              </a:rPr>
              <a:t>. Leave notes for added clarity and specification.</a:t>
            </a:r>
            <a:endParaRPr lang="en-US" sz="2800" b="1" dirty="0">
              <a:solidFill>
                <a:srgbClr val="1C03D7"/>
              </a:solidFill>
            </a:endParaRPr>
          </a:p>
        </p:txBody>
      </p:sp>
      <p:pic>
        <p:nvPicPr>
          <p:cNvPr id="3" name="Picture 2"/>
          <p:cNvPicPr>
            <a:picLocks noChangeAspect="1"/>
          </p:cNvPicPr>
          <p:nvPr/>
        </p:nvPicPr>
        <p:blipFill>
          <a:blip r:embed="rId2"/>
          <a:stretch>
            <a:fillRect/>
          </a:stretch>
        </p:blipFill>
        <p:spPr>
          <a:xfrm>
            <a:off x="3581400" y="3962400"/>
            <a:ext cx="1590675" cy="1247775"/>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7921553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dirty="0">
                <a:solidFill>
                  <a:srgbClr val="D802AA"/>
                </a:solidFill>
              </a:rPr>
              <a:t>Option loop symbol</a:t>
            </a:r>
          </a:p>
          <a:p>
            <a:pPr marL="0" indent="0" algn="just">
              <a:buNone/>
            </a:pPr>
            <a:r>
              <a:rPr lang="en-US" sz="2800" dirty="0">
                <a:solidFill>
                  <a:srgbClr val="1C03D7"/>
                </a:solidFill>
              </a:rPr>
              <a:t>Allows the creator to model a </a:t>
            </a:r>
            <a:r>
              <a:rPr lang="en-US" sz="2800" dirty="0">
                <a:solidFill>
                  <a:srgbClr val="01A729"/>
                </a:solidFill>
              </a:rPr>
              <a:t>repetitive sequence </a:t>
            </a:r>
            <a:r>
              <a:rPr lang="en-US" sz="2800" dirty="0">
                <a:solidFill>
                  <a:srgbClr val="1C03D7"/>
                </a:solidFill>
              </a:rPr>
              <a:t>within the option loop symbol.</a:t>
            </a:r>
            <a:endParaRPr lang="en-US" sz="2800" b="1" dirty="0">
              <a:solidFill>
                <a:srgbClr val="1C03D7"/>
              </a:solidFill>
            </a:endParaRPr>
          </a:p>
        </p:txBody>
      </p:sp>
      <p:pic>
        <p:nvPicPr>
          <p:cNvPr id="4" name="Picture 3"/>
          <p:cNvPicPr>
            <a:picLocks noChangeAspect="1"/>
          </p:cNvPicPr>
          <p:nvPr/>
        </p:nvPicPr>
        <p:blipFill>
          <a:blip r:embed="rId2"/>
          <a:stretch>
            <a:fillRect/>
          </a:stretch>
        </p:blipFill>
        <p:spPr>
          <a:xfrm>
            <a:off x="3814762" y="3048000"/>
            <a:ext cx="1514475" cy="1000125"/>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428953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Hierarchical Inheritance</a:t>
            </a: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800" dirty="0">
                <a:solidFill>
                  <a:srgbClr val="1C03D7"/>
                </a:solidFill>
              </a:rPr>
              <a:t>In this type of inheritance, </a:t>
            </a:r>
            <a:r>
              <a:rPr lang="en-US" sz="2800" dirty="0">
                <a:solidFill>
                  <a:srgbClr val="00B050"/>
                </a:solidFill>
              </a:rPr>
              <a:t>multiple derived classes inherits from a single base class</a:t>
            </a:r>
            <a:r>
              <a:rPr lang="en-US" sz="2800" dirty="0">
                <a:solidFill>
                  <a:srgbClr val="1C03D7"/>
                </a:solidFill>
              </a:rPr>
              <a:t>.</a:t>
            </a:r>
          </a:p>
          <a:p>
            <a:pPr marL="0" indent="0" algn="just">
              <a:buNone/>
            </a:pPr>
            <a:br>
              <a:rPr lang="en-US" sz="2800" dirty="0">
                <a:solidFill>
                  <a:srgbClr val="1C03D7"/>
                </a:solidFill>
              </a:rPr>
            </a:br>
            <a:endParaRPr lang="en-US" sz="2800" dirty="0">
              <a:solidFill>
                <a:srgbClr val="1C03D7"/>
              </a:solidFill>
            </a:endParaRPr>
          </a:p>
        </p:txBody>
      </p:sp>
      <p:pic>
        <p:nvPicPr>
          <p:cNvPr id="13314" name="Picture 2" descr="Hierarchical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2876550"/>
            <a:ext cx="333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47700" y="2743200"/>
            <a:ext cx="4705350" cy="2647950"/>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144196482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Merge Event</a:t>
            </a:r>
          </a:p>
          <a:p>
            <a:pPr algn="just"/>
            <a:r>
              <a:rPr lang="en-US" sz="2800" dirty="0">
                <a:solidFill>
                  <a:srgbClr val="1C03D7"/>
                </a:solidFill>
              </a:rPr>
              <a:t>A merge event </a:t>
            </a:r>
            <a:r>
              <a:rPr lang="en-US" sz="2800" dirty="0">
                <a:solidFill>
                  <a:srgbClr val="01A729"/>
                </a:solidFill>
              </a:rPr>
              <a:t>brings together multiple flows </a:t>
            </a:r>
            <a:r>
              <a:rPr lang="en-US" sz="2800" dirty="0">
                <a:solidFill>
                  <a:srgbClr val="1C03D7"/>
                </a:solidFill>
              </a:rPr>
              <a:t>that are not concurrent.</a:t>
            </a:r>
          </a:p>
          <a:p>
            <a:endParaRPr lang="en-US" sz="2400" b="1" dirty="0"/>
          </a:p>
        </p:txBody>
      </p:sp>
      <p:pic>
        <p:nvPicPr>
          <p:cNvPr id="8" name="Picture 2" descr="Merging flows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925" y="2895600"/>
            <a:ext cx="7298149" cy="211177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9448021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Send signal symbol</a:t>
            </a:r>
          </a:p>
          <a:p>
            <a:pPr algn="just"/>
            <a:r>
              <a:rPr lang="en-US" sz="2800" dirty="0">
                <a:solidFill>
                  <a:srgbClr val="1C03D7"/>
                </a:solidFill>
              </a:rPr>
              <a:t>Indicates that a </a:t>
            </a:r>
            <a:r>
              <a:rPr lang="en-US" sz="2800" dirty="0">
                <a:solidFill>
                  <a:srgbClr val="01A729"/>
                </a:solidFill>
              </a:rPr>
              <a:t>signal is being sent to a receiving </a:t>
            </a:r>
            <a:r>
              <a:rPr lang="en-US" sz="2800" dirty="0">
                <a:solidFill>
                  <a:srgbClr val="1C03D7"/>
                </a:solidFill>
              </a:rPr>
              <a:t>activity.</a:t>
            </a:r>
          </a:p>
          <a:p>
            <a:pPr algn="just"/>
            <a:endParaRPr lang="en-US" sz="2800" b="1" dirty="0">
              <a:solidFill>
                <a:srgbClr val="1C03D7"/>
              </a:solidFill>
            </a:endParaRPr>
          </a:p>
          <a:p>
            <a:pPr marL="0" indent="0" algn="just">
              <a:buNone/>
            </a:pPr>
            <a:r>
              <a:rPr lang="en-US" sz="2800" b="1" dirty="0">
                <a:solidFill>
                  <a:srgbClr val="D802AA"/>
                </a:solidFill>
              </a:rPr>
              <a:t>Receive signal symbol</a:t>
            </a:r>
          </a:p>
          <a:p>
            <a:pPr algn="just"/>
            <a:r>
              <a:rPr lang="en-US" sz="2800" dirty="0">
                <a:solidFill>
                  <a:srgbClr val="1C03D7"/>
                </a:solidFill>
              </a:rPr>
              <a:t>Demonstrates the acceptance of an event. After the event is received, the flow that comes from this </a:t>
            </a:r>
            <a:r>
              <a:rPr lang="en-US" sz="2800" dirty="0">
                <a:solidFill>
                  <a:srgbClr val="01A729"/>
                </a:solidFill>
              </a:rPr>
              <a:t>action is completed</a:t>
            </a:r>
            <a:r>
              <a:rPr lang="en-US" sz="2800" dirty="0">
                <a:solidFill>
                  <a:srgbClr val="1C03D7"/>
                </a:solidFill>
              </a:rPr>
              <a:t>.</a:t>
            </a:r>
            <a:endParaRPr lang="en-US" sz="2800" b="1" dirty="0">
              <a:solidFill>
                <a:srgbClr val="1C03D7"/>
              </a:solidFill>
            </a:endParaRPr>
          </a:p>
        </p:txBody>
      </p:sp>
      <p:pic>
        <p:nvPicPr>
          <p:cNvPr id="3" name="Picture 2"/>
          <p:cNvPicPr>
            <a:picLocks noChangeAspect="1"/>
          </p:cNvPicPr>
          <p:nvPr/>
        </p:nvPicPr>
        <p:blipFill>
          <a:blip r:embed="rId2"/>
          <a:stretch>
            <a:fillRect/>
          </a:stretch>
        </p:blipFill>
        <p:spPr>
          <a:xfrm>
            <a:off x="3124200" y="2362200"/>
            <a:ext cx="1533525" cy="676275"/>
          </a:xfrm>
          <a:prstGeom prst="rect">
            <a:avLst/>
          </a:prstGeom>
        </p:spPr>
      </p:pic>
      <p:pic>
        <p:nvPicPr>
          <p:cNvPr id="9" name="Picture 8"/>
          <p:cNvPicPr>
            <a:picLocks noChangeAspect="1"/>
          </p:cNvPicPr>
          <p:nvPr/>
        </p:nvPicPr>
        <p:blipFill>
          <a:blip r:embed="rId3"/>
          <a:stretch>
            <a:fillRect/>
          </a:stretch>
        </p:blipFill>
        <p:spPr>
          <a:xfrm>
            <a:off x="3185160" y="5257800"/>
            <a:ext cx="1590675" cy="714375"/>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34561725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Sent and Received Signals</a:t>
            </a:r>
          </a:p>
          <a:p>
            <a:pPr algn="just"/>
            <a:r>
              <a:rPr lang="en-US" sz="2800" dirty="0">
                <a:solidFill>
                  <a:srgbClr val="1C03D7"/>
                </a:solidFill>
              </a:rPr>
              <a:t>Signals represent how activities can be modified from outside the system. </a:t>
            </a:r>
          </a:p>
          <a:p>
            <a:pPr algn="just"/>
            <a:r>
              <a:rPr lang="en-US" sz="2800" u="sng" dirty="0">
                <a:solidFill>
                  <a:srgbClr val="1C03D7"/>
                </a:solidFill>
              </a:rPr>
              <a:t>They us</a:t>
            </a:r>
            <a:r>
              <a:rPr lang="en-US" sz="2800" u="sng" dirty="0">
                <a:solidFill>
                  <a:srgbClr val="01A729"/>
                </a:solidFill>
              </a:rPr>
              <a:t>ually appear in pairs of sent and received signals</a:t>
            </a:r>
            <a:r>
              <a:rPr lang="en-US" sz="2800" dirty="0">
                <a:solidFill>
                  <a:srgbClr val="01A729"/>
                </a:solidFill>
              </a:rPr>
              <a:t>, </a:t>
            </a:r>
            <a:r>
              <a:rPr lang="en-US" sz="2800" dirty="0">
                <a:solidFill>
                  <a:srgbClr val="1C03D7"/>
                </a:solidFill>
              </a:rPr>
              <a:t>because the state can't change until a response is received, much like synchronous messages in a </a:t>
            </a:r>
            <a:r>
              <a:rPr lang="en-US" sz="2800" dirty="0">
                <a:solidFill>
                  <a:srgbClr val="1C03D7"/>
                </a:solidFill>
                <a:hlinkClick r:id="rId2"/>
              </a:rPr>
              <a:t>sequence diagram</a:t>
            </a:r>
            <a:r>
              <a:rPr lang="en-US" sz="2800" dirty="0">
                <a:solidFill>
                  <a:srgbClr val="1C03D7"/>
                </a:solidFill>
              </a:rPr>
              <a:t>.</a:t>
            </a:r>
          </a:p>
          <a:p>
            <a:pPr algn="just"/>
            <a:r>
              <a:rPr lang="en-US" sz="2800" dirty="0">
                <a:solidFill>
                  <a:schemeClr val="accent6">
                    <a:lumMod val="75000"/>
                  </a:schemeClr>
                </a:solidFill>
              </a:rPr>
              <a:t> For example, </a:t>
            </a:r>
            <a:r>
              <a:rPr lang="en-US" sz="2800" dirty="0">
                <a:solidFill>
                  <a:srgbClr val="1C03D7"/>
                </a:solidFill>
              </a:rPr>
              <a:t>an authorization of payment is needed before an order can be completed.</a:t>
            </a:r>
            <a:endParaRPr lang="en-US" sz="2800" b="1" dirty="0">
              <a:solidFill>
                <a:srgbClr val="1C03D7"/>
              </a:solidFill>
            </a:endParaRPr>
          </a:p>
          <a:p>
            <a:pPr marL="0" indent="0" algn="just">
              <a:buNone/>
            </a:pPr>
            <a:endParaRPr lang="en-US" sz="2800" b="1" dirty="0">
              <a:solidFill>
                <a:srgbClr val="1C03D7"/>
              </a:solidFill>
            </a:endParaRPr>
          </a:p>
        </p:txBody>
      </p:sp>
      <p:pic>
        <p:nvPicPr>
          <p:cNvPr id="8" name="Picture 2" descr="Sent and received symbols - Activit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895" y="5257799"/>
            <a:ext cx="6796210" cy="133350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6107638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Flow final symbol</a:t>
            </a:r>
          </a:p>
          <a:p>
            <a:pPr marL="0" indent="0" algn="just">
              <a:buNone/>
            </a:pPr>
            <a:r>
              <a:rPr lang="en-US" sz="2800" dirty="0">
                <a:solidFill>
                  <a:srgbClr val="1C03D7"/>
                </a:solidFill>
              </a:rPr>
              <a:t>Represents the </a:t>
            </a:r>
            <a:r>
              <a:rPr lang="en-US" sz="2800" dirty="0">
                <a:solidFill>
                  <a:srgbClr val="01A729"/>
                </a:solidFill>
              </a:rPr>
              <a:t>end of a specific process flow</a:t>
            </a:r>
            <a:r>
              <a:rPr lang="en-US" sz="2800" dirty="0">
                <a:solidFill>
                  <a:srgbClr val="1C03D7"/>
                </a:solidFill>
              </a:rPr>
              <a:t>. This symbol </a:t>
            </a:r>
            <a:r>
              <a:rPr lang="en-US" sz="2800" dirty="0">
                <a:solidFill>
                  <a:srgbClr val="FF0000"/>
                </a:solidFill>
              </a:rPr>
              <a:t>shouldn’t represent the end of all flows in an activity</a:t>
            </a:r>
            <a:r>
              <a:rPr lang="en-US" sz="2800" dirty="0">
                <a:solidFill>
                  <a:srgbClr val="1C03D7"/>
                </a:solidFill>
              </a:rPr>
              <a:t>; in that instance, you would use the end symbol. The flow final symbol should be placed at the end of a process in a single activity flow.</a:t>
            </a:r>
            <a:endParaRPr lang="en-US" sz="2800" b="1" dirty="0">
              <a:solidFill>
                <a:srgbClr val="1C03D7"/>
              </a:solidFill>
            </a:endParaRPr>
          </a:p>
        </p:txBody>
      </p:sp>
      <p:pic>
        <p:nvPicPr>
          <p:cNvPr id="3" name="Picture 2"/>
          <p:cNvPicPr>
            <a:picLocks noChangeAspect="1"/>
          </p:cNvPicPr>
          <p:nvPr/>
        </p:nvPicPr>
        <p:blipFill>
          <a:blip r:embed="rId2"/>
          <a:stretch>
            <a:fillRect/>
          </a:stretch>
        </p:blipFill>
        <p:spPr>
          <a:xfrm>
            <a:off x="3621990" y="4343400"/>
            <a:ext cx="1438275" cy="1228725"/>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7209458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solidFill>
                  <a:srgbClr val="C00000"/>
                </a:solidFill>
                <a:latin typeface="Arial Black" panose="020B0A04020102020204" pitchFamily="34" charset="0"/>
              </a:rPr>
              <a:t>Basic Activity Diagram Notations and Symbols</a:t>
            </a:r>
          </a:p>
        </p:txBody>
      </p:sp>
      <p:sp>
        <p:nvSpPr>
          <p:cNvPr id="7" name="Content Placeholder 2"/>
          <p:cNvSpPr>
            <a:spLocks noGrp="1"/>
          </p:cNvSpPr>
          <p:nvPr>
            <p:ph idx="1"/>
          </p:nvPr>
        </p:nvSpPr>
        <p:spPr>
          <a:xfrm>
            <a:off x="457200" y="1069975"/>
            <a:ext cx="8229600" cy="5410200"/>
          </a:xfrm>
        </p:spPr>
        <p:txBody>
          <a:bodyPr>
            <a:normAutofit/>
          </a:bodyPr>
          <a:lstStyle/>
          <a:p>
            <a:pPr marL="0" indent="0" algn="just">
              <a:buNone/>
            </a:pPr>
            <a:r>
              <a:rPr lang="en-US" sz="2800" b="1" dirty="0">
                <a:solidFill>
                  <a:srgbClr val="D802AA"/>
                </a:solidFill>
              </a:rPr>
              <a:t>Final State or End Point</a:t>
            </a:r>
          </a:p>
          <a:p>
            <a:pPr algn="just"/>
            <a:r>
              <a:rPr lang="en-US" sz="2800" dirty="0">
                <a:solidFill>
                  <a:srgbClr val="1C03D7"/>
                </a:solidFill>
              </a:rPr>
              <a:t>An arrow pointing to a </a:t>
            </a:r>
            <a:r>
              <a:rPr lang="en-US" sz="2800" dirty="0">
                <a:solidFill>
                  <a:srgbClr val="01A729"/>
                </a:solidFill>
              </a:rPr>
              <a:t>filled circle </a:t>
            </a:r>
            <a:r>
              <a:rPr lang="en-US" sz="2800" dirty="0">
                <a:solidFill>
                  <a:srgbClr val="1C03D7"/>
                </a:solidFill>
              </a:rPr>
              <a:t>nested inside another circle represents the final action state</a:t>
            </a:r>
            <a:endParaRPr lang="en-US" sz="2800" b="1" dirty="0">
              <a:solidFill>
                <a:srgbClr val="1C03D7"/>
              </a:solidFill>
            </a:endParaRPr>
          </a:p>
          <a:p>
            <a:pPr marL="0" indent="0" algn="just">
              <a:buNone/>
            </a:pPr>
            <a:endParaRPr lang="en-US" sz="2800" b="1" dirty="0">
              <a:solidFill>
                <a:srgbClr val="1C03D7"/>
              </a:solidFill>
            </a:endParaRPr>
          </a:p>
        </p:txBody>
      </p:sp>
      <p:pic>
        <p:nvPicPr>
          <p:cNvPr id="9" name="Picture 2" descr="End point symbol -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25" y="2895600"/>
            <a:ext cx="6781800" cy="1295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260077441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88"/>
            <a:ext cx="8229600" cy="523558"/>
          </a:xfrm>
        </p:spPr>
        <p:txBody>
          <a:bodyPr>
            <a:noAutofit/>
          </a:bodyPr>
          <a:lstStyle/>
          <a:p>
            <a:r>
              <a:rPr lang="en-US" sz="2800" b="1" dirty="0">
                <a:solidFill>
                  <a:srgbClr val="C00000"/>
                </a:solidFill>
                <a:latin typeface="Arial Black" panose="020B0A04020102020204" pitchFamily="34" charset="0"/>
              </a:rPr>
              <a:t>Activity Diagram Registration :-</a:t>
            </a:r>
          </a:p>
        </p:txBody>
      </p:sp>
      <p:pic>
        <p:nvPicPr>
          <p:cNvPr id="8" name="Picture 2" descr="http://4.bp.blogspot.com/-yol3NSqyw2Y/T4fRCeeRdAI/AAAAAAAAAQs/8BEpxiSAqfE/s1600/Activity+Diagram+Hospital+Mgmt+Registration.JPG"/>
          <p:cNvPicPr>
            <a:picLocks noChangeAspect="1" noChangeArrowheads="1"/>
          </p:cNvPicPr>
          <p:nvPr/>
        </p:nvPicPr>
        <p:blipFill>
          <a:blip r:embed="rId2"/>
          <a:srcRect/>
          <a:stretch>
            <a:fillRect/>
          </a:stretch>
        </p:blipFill>
        <p:spPr bwMode="auto">
          <a:xfrm>
            <a:off x="1158825" y="664846"/>
            <a:ext cx="6929486" cy="5867404"/>
          </a:xfrm>
          <a:prstGeom prst="rect">
            <a:avLst/>
          </a:prstGeom>
          <a:noFill/>
        </p:spPr>
      </p:pic>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31671973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88"/>
            <a:ext cx="8229600" cy="523558"/>
          </a:xfrm>
        </p:spPr>
        <p:txBody>
          <a:bodyPr>
            <a:noAutofit/>
          </a:bodyPr>
          <a:lstStyle/>
          <a:p>
            <a:r>
              <a:rPr lang="en-US" sz="2800" b="1" dirty="0">
                <a:solidFill>
                  <a:srgbClr val="C00000"/>
                </a:solidFill>
                <a:latin typeface="Arial Black" panose="020B0A04020102020204" pitchFamily="34" charset="0"/>
              </a:rPr>
              <a:t>Activity Diagram for Ward Allocation:- </a:t>
            </a:r>
          </a:p>
        </p:txBody>
      </p:sp>
      <p:pic>
        <p:nvPicPr>
          <p:cNvPr id="5" name="Picture 2" descr="http://3.bp.blogspot.com/-cdhCB9xeLo4/T4fRGYpqdXI/AAAAAAAAARE/6Ge0akG3KMc/s1600/Activity+Diagram+Hospital+Mgmt+Ward+Allocation.JPG"/>
          <p:cNvPicPr>
            <a:picLocks noChangeAspect="1" noChangeArrowheads="1"/>
          </p:cNvPicPr>
          <p:nvPr/>
        </p:nvPicPr>
        <p:blipFill>
          <a:blip r:embed="rId2"/>
          <a:srcRect/>
          <a:stretch>
            <a:fillRect/>
          </a:stretch>
        </p:blipFill>
        <p:spPr bwMode="auto">
          <a:xfrm>
            <a:off x="1107257" y="695326"/>
            <a:ext cx="6929486" cy="5805510"/>
          </a:xfrm>
          <a:prstGeom prst="rect">
            <a:avLst/>
          </a:prstGeom>
          <a:noFill/>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22530175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88"/>
            <a:ext cx="8229600" cy="523558"/>
          </a:xfrm>
        </p:spPr>
        <p:txBody>
          <a:bodyPr>
            <a:noAutofit/>
          </a:bodyPr>
          <a:lstStyle/>
          <a:p>
            <a:r>
              <a:rPr lang="en-US" sz="2800" b="1" dirty="0">
                <a:solidFill>
                  <a:srgbClr val="C00000"/>
                </a:solidFill>
                <a:latin typeface="Arial Black" panose="020B0A04020102020204" pitchFamily="34" charset="0"/>
              </a:rPr>
              <a:t>Activity Diagram for Tests to Perform:-</a:t>
            </a:r>
          </a:p>
        </p:txBody>
      </p:sp>
      <p:pic>
        <p:nvPicPr>
          <p:cNvPr id="7" name="Picture 4" descr="http://4.bp.blogspot.com/-UlVKE6xeo5E/T4fRDoxDxNI/AAAAAAAAAQ0/PQ2omom9qUM/s1600/Activity+Diagram+Hospital+Mgmt+Test.JPG"/>
          <p:cNvPicPr>
            <a:picLocks noChangeAspect="1" noChangeArrowheads="1"/>
          </p:cNvPicPr>
          <p:nvPr/>
        </p:nvPicPr>
        <p:blipFill>
          <a:blip r:embed="rId2"/>
          <a:srcRect/>
          <a:stretch>
            <a:fillRect/>
          </a:stretch>
        </p:blipFill>
        <p:spPr bwMode="auto">
          <a:xfrm>
            <a:off x="1158825" y="647703"/>
            <a:ext cx="7072362" cy="5943600"/>
          </a:xfrm>
          <a:prstGeom prst="rect">
            <a:avLst/>
          </a:prstGeom>
          <a:noFill/>
        </p:spPr>
      </p:pic>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85581458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88"/>
            <a:ext cx="8229600" cy="523558"/>
          </a:xfrm>
        </p:spPr>
        <p:txBody>
          <a:bodyPr>
            <a:noAutofit/>
          </a:bodyPr>
          <a:lstStyle/>
          <a:p>
            <a:r>
              <a:rPr lang="en-US" sz="2800" b="1" dirty="0">
                <a:solidFill>
                  <a:srgbClr val="C00000"/>
                </a:solidFill>
                <a:latin typeface="Arial Black" panose="020B0A04020102020204" pitchFamily="34" charset="0"/>
              </a:rPr>
              <a:t>Activity Diagram Discharge:-</a:t>
            </a:r>
          </a:p>
        </p:txBody>
      </p:sp>
      <p:pic>
        <p:nvPicPr>
          <p:cNvPr id="5" name="Picture 2" descr="http://4.bp.blogspot.com/-5UV3eJyDemw/T4fRVT5Lj5I/AAAAAAAAASk/JOai2ZQ4jJM/s1600/activity+Diagram+Hospital+Mgmt+Discharge.JPG"/>
          <p:cNvPicPr>
            <a:picLocks noChangeAspect="1" noChangeArrowheads="1"/>
          </p:cNvPicPr>
          <p:nvPr/>
        </p:nvPicPr>
        <p:blipFill>
          <a:blip r:embed="rId2"/>
          <a:srcRect/>
          <a:stretch>
            <a:fillRect/>
          </a:stretch>
        </p:blipFill>
        <p:spPr bwMode="auto">
          <a:xfrm>
            <a:off x="1295400" y="664846"/>
            <a:ext cx="6858048" cy="5857916"/>
          </a:xfrm>
          <a:prstGeom prst="rect">
            <a:avLst/>
          </a:prstGeom>
          <a:noFill/>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19695936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atm withdrawal activity diagram">
            <a:extLst>
              <a:ext uri="{FF2B5EF4-FFF2-40B4-BE49-F238E27FC236}">
                <a16:creationId xmlns:a16="http://schemas.microsoft.com/office/drawing/2014/main" id="{6016389B-55D1-4F6B-9001-51B813F20B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077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12 &amp; 13 / UNIT - 3</a:t>
            </a:r>
          </a:p>
        </p:txBody>
      </p:sp>
    </p:spTree>
    <p:extLst>
      <p:ext uri="{BB962C8B-B14F-4D97-AF65-F5344CB8AC3E}">
        <p14:creationId xmlns:p14="http://schemas.microsoft.com/office/powerpoint/2010/main" val="55998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Hierarchical Inheritance</a:t>
            </a:r>
          </a:p>
        </p:txBody>
      </p:sp>
      <p:sp>
        <p:nvSpPr>
          <p:cNvPr id="3" name="Content Placeholder 2"/>
          <p:cNvSpPr>
            <a:spLocks noGrp="1"/>
          </p:cNvSpPr>
          <p:nvPr>
            <p:ph idx="1"/>
          </p:nvPr>
        </p:nvSpPr>
        <p:spPr>
          <a:xfrm>
            <a:off x="457200" y="762000"/>
            <a:ext cx="8229600" cy="5943600"/>
          </a:xfrm>
        </p:spPr>
        <p:txBody>
          <a:bodyPr>
            <a:normAutofit fontScale="47500" lnSpcReduction="20000"/>
          </a:bodyPr>
          <a:lstStyle/>
          <a:p>
            <a:pPr marL="0" indent="0" fontAlgn="base">
              <a:buNone/>
            </a:pPr>
            <a:r>
              <a:rPr lang="en-US" sz="4700" b="1" dirty="0">
                <a:solidFill>
                  <a:srgbClr val="FF0000"/>
                </a:solidFill>
              </a:rPr>
              <a:t>Syntax</a:t>
            </a:r>
          </a:p>
          <a:p>
            <a:pPr marL="0" indent="0" fontAlgn="base">
              <a:buNone/>
            </a:pPr>
            <a:r>
              <a:rPr lang="en-US" sz="4700" b="1" i="1" dirty="0">
                <a:solidFill>
                  <a:schemeClr val="accent6"/>
                </a:solidFill>
              </a:rPr>
              <a:t>class A </a:t>
            </a:r>
            <a:r>
              <a:rPr lang="en-US" sz="4700" i="1" dirty="0">
                <a:solidFill>
                  <a:srgbClr val="1C03D7"/>
                </a:solidFill>
              </a:rPr>
              <a:t>// Base class of B</a:t>
            </a:r>
            <a:br>
              <a:rPr lang="en-US" sz="4700" dirty="0">
                <a:solidFill>
                  <a:srgbClr val="1C03D7"/>
                </a:solidFill>
              </a:rPr>
            </a:br>
            <a:r>
              <a:rPr lang="en-US" sz="4700" i="1" dirty="0">
                <a:solidFill>
                  <a:srgbClr val="1C03D7"/>
                </a:solidFill>
              </a:rPr>
              <a:t>{</a:t>
            </a:r>
            <a:br>
              <a:rPr lang="en-US" sz="4700" dirty="0">
                <a:solidFill>
                  <a:srgbClr val="1C03D7"/>
                </a:solidFill>
              </a:rPr>
            </a:br>
            <a:r>
              <a:rPr lang="en-US" sz="4700" i="1" dirty="0">
                <a:solidFill>
                  <a:srgbClr val="1C03D7"/>
                </a:solidFill>
              </a:rPr>
              <a:t>// BODY OF THE PROGRAM</a:t>
            </a:r>
            <a:br>
              <a:rPr lang="en-US" sz="4700" dirty="0">
                <a:solidFill>
                  <a:srgbClr val="1C03D7"/>
                </a:solidFill>
              </a:rPr>
            </a:br>
            <a:r>
              <a:rPr lang="en-US" sz="4700" i="1" dirty="0">
                <a:solidFill>
                  <a:srgbClr val="1C03D7"/>
                </a:solidFill>
              </a:rPr>
              <a:t>};</a:t>
            </a:r>
          </a:p>
          <a:p>
            <a:pPr marL="0" indent="0" fontAlgn="base">
              <a:buNone/>
            </a:pPr>
            <a:br>
              <a:rPr lang="en-US" sz="4700" dirty="0">
                <a:solidFill>
                  <a:srgbClr val="1C03D7"/>
                </a:solidFill>
              </a:rPr>
            </a:br>
            <a:r>
              <a:rPr lang="en-US" sz="4700" b="1" i="1" dirty="0">
                <a:solidFill>
                  <a:schemeClr val="accent6"/>
                </a:solidFill>
              </a:rPr>
              <a:t>class B : </a:t>
            </a:r>
            <a:r>
              <a:rPr lang="en-US" sz="4700" b="1" i="1" dirty="0" err="1">
                <a:solidFill>
                  <a:schemeClr val="accent6"/>
                </a:solidFill>
              </a:rPr>
              <a:t>access_specifier</a:t>
            </a:r>
            <a:r>
              <a:rPr lang="en-US" sz="4700" b="1" i="1" dirty="0">
                <a:solidFill>
                  <a:schemeClr val="accent6"/>
                </a:solidFill>
              </a:rPr>
              <a:t> A </a:t>
            </a:r>
            <a:r>
              <a:rPr lang="en-US" sz="4700" i="1" dirty="0">
                <a:solidFill>
                  <a:srgbClr val="1C03D7"/>
                </a:solidFill>
              </a:rPr>
              <a:t>// Derived class of A</a:t>
            </a:r>
            <a:br>
              <a:rPr lang="en-US" sz="4700" dirty="0">
                <a:solidFill>
                  <a:srgbClr val="1C03D7"/>
                </a:solidFill>
              </a:rPr>
            </a:br>
            <a:r>
              <a:rPr lang="en-US" sz="4700" i="1" dirty="0">
                <a:solidFill>
                  <a:srgbClr val="1C03D7"/>
                </a:solidFill>
              </a:rPr>
              <a:t>{</a:t>
            </a:r>
            <a:br>
              <a:rPr lang="en-US" sz="4700" dirty="0">
                <a:solidFill>
                  <a:srgbClr val="1C03D7"/>
                </a:solidFill>
              </a:rPr>
            </a:br>
            <a:r>
              <a:rPr lang="en-US" sz="4700" i="1" dirty="0">
                <a:solidFill>
                  <a:srgbClr val="1C03D7"/>
                </a:solidFill>
              </a:rPr>
              <a:t>// BODY OF THE PROGRAM</a:t>
            </a:r>
            <a:br>
              <a:rPr lang="en-US" sz="4700" dirty="0">
                <a:solidFill>
                  <a:srgbClr val="1C03D7"/>
                </a:solidFill>
              </a:rPr>
            </a:br>
            <a:r>
              <a:rPr lang="en-US" sz="4700" i="1" dirty="0">
                <a:solidFill>
                  <a:srgbClr val="1C03D7"/>
                </a:solidFill>
              </a:rPr>
              <a:t>};</a:t>
            </a:r>
          </a:p>
          <a:p>
            <a:pPr marL="0" indent="0" fontAlgn="base">
              <a:buNone/>
            </a:pPr>
            <a:br>
              <a:rPr lang="en-US" sz="4700" dirty="0">
                <a:solidFill>
                  <a:srgbClr val="1C03D7"/>
                </a:solidFill>
              </a:rPr>
            </a:br>
            <a:r>
              <a:rPr lang="en-US" sz="4700" b="1" i="1" dirty="0">
                <a:solidFill>
                  <a:schemeClr val="accent6"/>
                </a:solidFill>
              </a:rPr>
              <a:t>class C : </a:t>
            </a:r>
            <a:r>
              <a:rPr lang="en-US" sz="4700" b="1" i="1" dirty="0" err="1">
                <a:solidFill>
                  <a:schemeClr val="accent6"/>
                </a:solidFill>
              </a:rPr>
              <a:t>access_specifier</a:t>
            </a:r>
            <a:r>
              <a:rPr lang="en-US" sz="4700" b="1" i="1" dirty="0">
                <a:solidFill>
                  <a:schemeClr val="accent6"/>
                </a:solidFill>
              </a:rPr>
              <a:t> A </a:t>
            </a:r>
            <a:r>
              <a:rPr lang="en-US" sz="4700" i="1" dirty="0">
                <a:solidFill>
                  <a:srgbClr val="1C03D7"/>
                </a:solidFill>
              </a:rPr>
              <a:t>// Derived class of A</a:t>
            </a:r>
            <a:br>
              <a:rPr lang="en-US" sz="4700" dirty="0">
                <a:solidFill>
                  <a:srgbClr val="1C03D7"/>
                </a:solidFill>
              </a:rPr>
            </a:br>
            <a:r>
              <a:rPr lang="en-US" sz="4700" i="1" dirty="0">
                <a:solidFill>
                  <a:srgbClr val="1C03D7"/>
                </a:solidFill>
              </a:rPr>
              <a:t>{</a:t>
            </a:r>
            <a:br>
              <a:rPr lang="en-US" sz="4700" dirty="0">
                <a:solidFill>
                  <a:srgbClr val="1C03D7"/>
                </a:solidFill>
              </a:rPr>
            </a:br>
            <a:r>
              <a:rPr lang="en-US" sz="4700" i="1" dirty="0">
                <a:solidFill>
                  <a:srgbClr val="1C03D7"/>
                </a:solidFill>
              </a:rPr>
              <a:t>// BODY OF THE PROGRAM</a:t>
            </a:r>
            <a:br>
              <a:rPr lang="en-US" sz="4700" dirty="0">
                <a:solidFill>
                  <a:srgbClr val="1C03D7"/>
                </a:solidFill>
              </a:rPr>
            </a:br>
            <a:r>
              <a:rPr lang="en-US" sz="4700" i="1" dirty="0">
                <a:solidFill>
                  <a:srgbClr val="1C03D7"/>
                </a:solidFill>
              </a:rPr>
              <a:t>};</a:t>
            </a:r>
          </a:p>
          <a:p>
            <a:pPr marL="0" indent="0" fontAlgn="base">
              <a:buNone/>
            </a:pPr>
            <a:br>
              <a:rPr lang="en-US" sz="4700" dirty="0">
                <a:solidFill>
                  <a:srgbClr val="1C03D7"/>
                </a:solidFill>
              </a:rPr>
            </a:br>
            <a:r>
              <a:rPr lang="en-US" sz="4700" b="1" i="1" dirty="0">
                <a:solidFill>
                  <a:schemeClr val="accent6"/>
                </a:solidFill>
              </a:rPr>
              <a:t>class D : </a:t>
            </a:r>
            <a:r>
              <a:rPr lang="en-US" sz="4700" b="1" i="1" dirty="0" err="1">
                <a:solidFill>
                  <a:schemeClr val="accent6"/>
                </a:solidFill>
              </a:rPr>
              <a:t>access_specifier</a:t>
            </a:r>
            <a:r>
              <a:rPr lang="en-US" sz="4700" b="1" i="1" dirty="0">
                <a:solidFill>
                  <a:schemeClr val="accent6"/>
                </a:solidFill>
              </a:rPr>
              <a:t> A </a:t>
            </a:r>
            <a:r>
              <a:rPr lang="en-US" sz="4700" i="1" dirty="0">
                <a:solidFill>
                  <a:srgbClr val="1C03D7"/>
                </a:solidFill>
              </a:rPr>
              <a:t>// Derived class of A</a:t>
            </a:r>
            <a:br>
              <a:rPr lang="en-US" sz="4700" dirty="0">
                <a:solidFill>
                  <a:srgbClr val="1C03D7"/>
                </a:solidFill>
              </a:rPr>
            </a:br>
            <a:r>
              <a:rPr lang="en-US" sz="4700" i="1" dirty="0">
                <a:solidFill>
                  <a:srgbClr val="1C03D7"/>
                </a:solidFill>
              </a:rPr>
              <a:t>{</a:t>
            </a:r>
            <a:br>
              <a:rPr lang="en-US" sz="4700" dirty="0">
                <a:solidFill>
                  <a:srgbClr val="1C03D7"/>
                </a:solidFill>
              </a:rPr>
            </a:br>
            <a:r>
              <a:rPr lang="en-US" sz="4700" i="1" dirty="0">
                <a:solidFill>
                  <a:srgbClr val="1C03D7"/>
                </a:solidFill>
              </a:rPr>
              <a:t>// BODY OF THE PROGRAM</a:t>
            </a:r>
            <a:br>
              <a:rPr lang="en-US" sz="4700" dirty="0">
                <a:solidFill>
                  <a:srgbClr val="1C03D7"/>
                </a:solidFill>
              </a:rPr>
            </a:br>
            <a:r>
              <a:rPr lang="en-US" sz="4700" i="1" dirty="0">
                <a:solidFill>
                  <a:srgbClr val="1C03D7"/>
                </a:solidFill>
              </a:rPr>
              <a:t>};</a:t>
            </a:r>
            <a:br>
              <a:rPr lang="en-US" sz="2800" dirty="0">
                <a:solidFill>
                  <a:srgbClr val="1C03D7"/>
                </a:solidFill>
              </a:rPr>
            </a:br>
            <a:endParaRPr lang="en-US" sz="2800"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277242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257"/>
            <a:ext cx="8229600" cy="411162"/>
          </a:xfrm>
        </p:spPr>
        <p:txBody>
          <a:bodyPr>
            <a:noAutofit/>
          </a:bodyPr>
          <a:lstStyle/>
          <a:p>
            <a:r>
              <a:rPr lang="en-US" sz="2400" dirty="0">
                <a:solidFill>
                  <a:srgbClr val="C00000"/>
                </a:solidFill>
                <a:latin typeface="Arial Black" panose="020B0A04020102020204" pitchFamily="34" charset="0"/>
              </a:rPr>
              <a:t>Example : Hierarchical Inheritance</a:t>
            </a:r>
            <a:endParaRPr lang="en-US" sz="2400" dirty="0"/>
          </a:p>
        </p:txBody>
      </p:sp>
      <p:sp>
        <p:nvSpPr>
          <p:cNvPr id="3" name="Content Placeholder 2"/>
          <p:cNvSpPr>
            <a:spLocks noGrp="1"/>
          </p:cNvSpPr>
          <p:nvPr>
            <p:ph idx="1"/>
          </p:nvPr>
        </p:nvSpPr>
        <p:spPr>
          <a:xfrm>
            <a:off x="457200" y="670560"/>
            <a:ext cx="4057650" cy="6072168"/>
          </a:xfrm>
        </p:spPr>
        <p:txBody>
          <a:bodyPr>
            <a:noAutofit/>
          </a:bodyPr>
          <a:lstStyle/>
          <a:p>
            <a:pPr marL="0" indent="0">
              <a:buNone/>
            </a:pPr>
            <a:r>
              <a:rPr lang="en-US" sz="1600" dirty="0">
                <a:solidFill>
                  <a:srgbClr val="1C03D7"/>
                </a:solidFill>
              </a:rPr>
              <a:t>#include&lt;</a:t>
            </a:r>
            <a:r>
              <a:rPr lang="en-US" sz="1600" dirty="0" err="1">
                <a:solidFill>
                  <a:srgbClr val="1C03D7"/>
                </a:solidFill>
              </a:rPr>
              <a:t>conio.h</a:t>
            </a:r>
            <a:r>
              <a:rPr lang="en-US" sz="1600" dirty="0">
                <a:solidFill>
                  <a:srgbClr val="1C03D7"/>
                </a:solidFill>
              </a:rPr>
              <a:t>&gt;</a:t>
            </a:r>
          </a:p>
          <a:p>
            <a:pPr marL="0" indent="0">
              <a:buNone/>
            </a:pPr>
            <a:r>
              <a:rPr lang="en-US" sz="1600" b="1" dirty="0">
                <a:solidFill>
                  <a:schemeClr val="accent6"/>
                </a:solidFill>
              </a:rPr>
              <a:t>class A </a:t>
            </a:r>
          </a:p>
          <a:p>
            <a:pPr marL="0" indent="0">
              <a:buNone/>
            </a:pPr>
            <a:r>
              <a:rPr lang="en-US" sz="1600" dirty="0">
                <a:solidFill>
                  <a:srgbClr val="1C03D7"/>
                </a:solidFill>
              </a:rPr>
              <a:t>{</a:t>
            </a:r>
          </a:p>
          <a:p>
            <a:pPr marL="0" indent="0">
              <a:buNone/>
            </a:pPr>
            <a:r>
              <a:rPr lang="en-US" sz="1600" dirty="0">
                <a:solidFill>
                  <a:srgbClr val="1C03D7"/>
                </a:solidFill>
              </a:rPr>
              <a:t>public:</a:t>
            </a:r>
          </a:p>
          <a:p>
            <a:pPr marL="0" indent="0">
              <a:buNone/>
            </a:pPr>
            <a:r>
              <a:rPr lang="en-US" sz="1600" dirty="0" err="1">
                <a:solidFill>
                  <a:srgbClr val="1C03D7"/>
                </a:solidFill>
              </a:rPr>
              <a:t>int</a:t>
            </a:r>
            <a:r>
              <a:rPr lang="en-US" sz="1600" dirty="0">
                <a:solidFill>
                  <a:srgbClr val="1C03D7"/>
                </a:solidFill>
              </a:rPr>
              <a:t> x, y;</a:t>
            </a:r>
          </a:p>
          <a:p>
            <a:pPr marL="0" indent="0">
              <a:buNone/>
            </a:pPr>
            <a:r>
              <a:rPr lang="en-US" sz="1600" dirty="0">
                <a:solidFill>
                  <a:srgbClr val="1C03D7"/>
                </a:solidFill>
              </a:rPr>
              <a:t>void </a:t>
            </a:r>
            <a:r>
              <a:rPr lang="en-US" sz="1600" dirty="0" err="1">
                <a:solidFill>
                  <a:srgbClr val="1C03D7"/>
                </a:solidFill>
              </a:rPr>
              <a:t>A_input</a:t>
            </a:r>
            <a:r>
              <a:rPr lang="en-US" sz="1600" dirty="0">
                <a:solidFill>
                  <a:srgbClr val="1C03D7"/>
                </a:solidFill>
              </a:rPr>
              <a:t>()</a:t>
            </a:r>
          </a:p>
          <a:p>
            <a:pPr marL="0" indent="0">
              <a:buNone/>
            </a:pPr>
            <a:r>
              <a:rPr lang="en-US" sz="1600" dirty="0">
                <a:solidFill>
                  <a:srgbClr val="1C03D7"/>
                </a:solidFill>
              </a:rPr>
              <a:t>{</a:t>
            </a:r>
          </a:p>
          <a:p>
            <a:pPr marL="0" indent="0">
              <a:buNone/>
            </a:pPr>
            <a:r>
              <a:rPr lang="en-US" sz="1600" dirty="0" err="1">
                <a:solidFill>
                  <a:srgbClr val="1C03D7"/>
                </a:solidFill>
              </a:rPr>
              <a:t>cout</a:t>
            </a:r>
            <a:r>
              <a:rPr lang="en-US" sz="1600" dirty="0">
                <a:solidFill>
                  <a:srgbClr val="1C03D7"/>
                </a:solidFill>
              </a:rPr>
              <a:t>&lt;&lt;"Enter two values of class A: "; </a:t>
            </a:r>
          </a:p>
          <a:p>
            <a:pPr marL="0" indent="0">
              <a:buNone/>
            </a:pPr>
            <a:r>
              <a:rPr lang="en-US" sz="1600" dirty="0" err="1">
                <a:solidFill>
                  <a:srgbClr val="1C03D7"/>
                </a:solidFill>
              </a:rPr>
              <a:t>cin</a:t>
            </a:r>
            <a:r>
              <a:rPr lang="en-US" sz="1600" dirty="0">
                <a:solidFill>
                  <a:srgbClr val="1C03D7"/>
                </a:solidFill>
              </a:rPr>
              <a:t>&gt;&gt;x&gt;&gt;y;</a:t>
            </a:r>
          </a:p>
          <a:p>
            <a:pPr marL="0" indent="0">
              <a:buNone/>
            </a:pPr>
            <a:r>
              <a:rPr lang="en-US" sz="1600" dirty="0">
                <a:solidFill>
                  <a:srgbClr val="1C03D7"/>
                </a:solidFill>
              </a:rPr>
              <a:t>}</a:t>
            </a:r>
          </a:p>
          <a:p>
            <a:pPr marL="0" indent="0">
              <a:buNone/>
            </a:pPr>
            <a:r>
              <a:rPr lang="en-US" sz="1600" dirty="0">
                <a:solidFill>
                  <a:srgbClr val="1C03D7"/>
                </a:solidFill>
              </a:rPr>
              <a:t>};</a:t>
            </a:r>
          </a:p>
          <a:p>
            <a:pPr marL="0" indent="0">
              <a:buNone/>
            </a:pPr>
            <a:r>
              <a:rPr lang="en-US" sz="1600" b="1" dirty="0">
                <a:solidFill>
                  <a:schemeClr val="accent6"/>
                </a:solidFill>
              </a:rPr>
              <a:t>class B : public A </a:t>
            </a:r>
            <a:r>
              <a:rPr lang="en-US" sz="1600" dirty="0">
                <a:solidFill>
                  <a:srgbClr val="1C03D7"/>
                </a:solidFill>
              </a:rPr>
              <a:t>// B is derived from A</a:t>
            </a:r>
          </a:p>
          <a:p>
            <a:pPr marL="0" indent="0">
              <a:buNone/>
            </a:pPr>
            <a:r>
              <a:rPr lang="en-US" sz="1600" dirty="0">
                <a:solidFill>
                  <a:srgbClr val="1C03D7"/>
                </a:solidFill>
              </a:rPr>
              <a:t>{</a:t>
            </a:r>
          </a:p>
          <a:p>
            <a:pPr marL="0" indent="0">
              <a:buNone/>
            </a:pPr>
            <a:r>
              <a:rPr lang="en-US" sz="1600" dirty="0">
                <a:solidFill>
                  <a:srgbClr val="1C03D7"/>
                </a:solidFill>
              </a:rPr>
              <a:t>public:</a:t>
            </a:r>
          </a:p>
          <a:p>
            <a:pPr marL="0" indent="0">
              <a:buNone/>
            </a:pPr>
            <a:r>
              <a:rPr lang="en-US" sz="1600" dirty="0">
                <a:solidFill>
                  <a:srgbClr val="1C03D7"/>
                </a:solidFill>
              </a:rPr>
              <a:t>void product()</a:t>
            </a:r>
          </a:p>
          <a:p>
            <a:pPr marL="0" indent="0">
              <a:buNone/>
            </a:pPr>
            <a:r>
              <a:rPr lang="en-US" sz="1600" dirty="0">
                <a:solidFill>
                  <a:srgbClr val="1C03D7"/>
                </a:solidFill>
              </a:rPr>
              <a:t>{</a:t>
            </a:r>
          </a:p>
          <a:p>
            <a:pPr marL="0" indent="0">
              <a:buNone/>
            </a:pPr>
            <a:r>
              <a:rPr lang="en-US" sz="1600" dirty="0" err="1">
                <a:solidFill>
                  <a:srgbClr val="1C03D7"/>
                </a:solidFill>
              </a:rPr>
              <a:t>cout</a:t>
            </a:r>
            <a:r>
              <a:rPr lang="en-US" sz="1600" dirty="0">
                <a:solidFill>
                  <a:srgbClr val="1C03D7"/>
                </a:solidFill>
              </a:rPr>
              <a:t>&lt;&lt;"The Product of the </a:t>
            </a:r>
          </a:p>
          <a:p>
            <a:pPr marL="0" indent="0">
              <a:buNone/>
            </a:pPr>
            <a:r>
              <a:rPr lang="en-US" sz="1600" dirty="0">
                <a:solidFill>
                  <a:srgbClr val="1C03D7"/>
                </a:solidFill>
              </a:rPr>
              <a:t>two values is: "&lt;&lt; x * y&lt;&lt;</a:t>
            </a:r>
            <a:r>
              <a:rPr lang="en-US" sz="1600" dirty="0" err="1">
                <a:solidFill>
                  <a:srgbClr val="1C03D7"/>
                </a:solidFill>
              </a:rPr>
              <a:t>endl</a:t>
            </a:r>
            <a:r>
              <a:rPr lang="en-US" sz="1600" dirty="0">
                <a:solidFill>
                  <a:srgbClr val="1C03D7"/>
                </a:solidFill>
              </a:rPr>
              <a:t>;</a:t>
            </a:r>
          </a:p>
          <a:p>
            <a:pPr marL="0" indent="0">
              <a:buNone/>
            </a:pPr>
            <a:r>
              <a:rPr lang="en-US" sz="1600" dirty="0">
                <a:solidFill>
                  <a:srgbClr val="1C03D7"/>
                </a:solidFill>
              </a:rPr>
              <a:t>}</a:t>
            </a:r>
          </a:p>
          <a:p>
            <a:pPr marL="0" indent="0">
              <a:buNone/>
            </a:pPr>
            <a:r>
              <a:rPr lang="en-US" sz="1600" dirty="0">
                <a:solidFill>
                  <a:srgbClr val="1C03D7"/>
                </a:solidFill>
              </a:rPr>
              <a:t>};</a:t>
            </a:r>
          </a:p>
        </p:txBody>
      </p:sp>
      <p:sp>
        <p:nvSpPr>
          <p:cNvPr id="4" name="Rectangle 3"/>
          <p:cNvSpPr/>
          <p:nvPr/>
        </p:nvSpPr>
        <p:spPr>
          <a:xfrm>
            <a:off x="4876800" y="556419"/>
            <a:ext cx="4038600" cy="6186309"/>
          </a:xfrm>
          <a:prstGeom prst="rect">
            <a:avLst/>
          </a:prstGeom>
        </p:spPr>
        <p:txBody>
          <a:bodyPr wrap="square">
            <a:spAutoFit/>
          </a:bodyPr>
          <a:lstStyle/>
          <a:p>
            <a:r>
              <a:rPr lang="en-US" b="1" dirty="0">
                <a:solidFill>
                  <a:schemeClr val="accent6"/>
                </a:solidFill>
              </a:rPr>
              <a:t>class C : public A </a:t>
            </a:r>
            <a:r>
              <a:rPr lang="en-US" dirty="0">
                <a:solidFill>
                  <a:srgbClr val="1C03D7"/>
                </a:solidFill>
              </a:rPr>
              <a:t>//C is derived from A</a:t>
            </a:r>
          </a:p>
          <a:p>
            <a:r>
              <a:rPr lang="en-US" dirty="0">
                <a:solidFill>
                  <a:srgbClr val="1C03D7"/>
                </a:solidFill>
              </a:rPr>
              <a:t>{</a:t>
            </a:r>
          </a:p>
          <a:p>
            <a:r>
              <a:rPr lang="en-US" dirty="0">
                <a:solidFill>
                  <a:srgbClr val="1C03D7"/>
                </a:solidFill>
              </a:rPr>
              <a:t>public:</a:t>
            </a:r>
          </a:p>
          <a:p>
            <a:r>
              <a:rPr lang="en-US" dirty="0">
                <a:solidFill>
                  <a:srgbClr val="1C03D7"/>
                </a:solidFill>
              </a:rPr>
              <a:t>void division()</a:t>
            </a:r>
          </a:p>
          <a:p>
            <a:r>
              <a:rPr lang="en-US" dirty="0">
                <a:solidFill>
                  <a:srgbClr val="1C03D7"/>
                </a:solidFill>
              </a:rPr>
              <a:t>{</a:t>
            </a:r>
          </a:p>
          <a:p>
            <a:r>
              <a:rPr lang="en-US" dirty="0" err="1">
                <a:solidFill>
                  <a:srgbClr val="1C03D7"/>
                </a:solidFill>
              </a:rPr>
              <a:t>cout</a:t>
            </a:r>
            <a:r>
              <a:rPr lang="en-US" dirty="0">
                <a:solidFill>
                  <a:srgbClr val="1C03D7"/>
                </a:solidFill>
              </a:rPr>
              <a:t>&lt;&lt;"The Division of the two values is: "&lt;&lt; x / y&lt;&lt;</a:t>
            </a:r>
            <a:r>
              <a:rPr lang="en-US" dirty="0" err="1">
                <a:solidFill>
                  <a:srgbClr val="1C03D7"/>
                </a:solidFill>
              </a:rPr>
              <a:t>endl</a:t>
            </a:r>
            <a:r>
              <a:rPr lang="en-US" dirty="0">
                <a:solidFill>
                  <a:srgbClr val="1C03D7"/>
                </a:solidFill>
              </a:rPr>
              <a:t>;</a:t>
            </a:r>
          </a:p>
          <a:p>
            <a:r>
              <a:rPr lang="en-US" dirty="0">
                <a:solidFill>
                  <a:srgbClr val="1C03D7"/>
                </a:solidFill>
              </a:rPr>
              <a:t>}</a:t>
            </a:r>
          </a:p>
          <a:p>
            <a:r>
              <a:rPr lang="en-US" dirty="0">
                <a:solidFill>
                  <a:srgbClr val="1C03D7"/>
                </a:solidFill>
              </a:rPr>
              <a:t>};</a:t>
            </a:r>
          </a:p>
          <a:p>
            <a:r>
              <a:rPr lang="en-US" b="1" dirty="0" err="1">
                <a:solidFill>
                  <a:srgbClr val="00B050"/>
                </a:solidFill>
              </a:rPr>
              <a:t>int</a:t>
            </a:r>
            <a:r>
              <a:rPr lang="en-US" b="1" dirty="0">
                <a:solidFill>
                  <a:srgbClr val="00B050"/>
                </a:solidFill>
              </a:rPr>
              <a:t> main()</a:t>
            </a:r>
          </a:p>
          <a:p>
            <a:r>
              <a:rPr lang="en-US" dirty="0">
                <a:solidFill>
                  <a:srgbClr val="1C03D7"/>
                </a:solidFill>
              </a:rPr>
              <a:t>{</a:t>
            </a:r>
          </a:p>
          <a:p>
            <a:r>
              <a:rPr lang="en-US" dirty="0" err="1">
                <a:solidFill>
                  <a:srgbClr val="1C03D7"/>
                </a:solidFill>
              </a:rPr>
              <a:t>clrscr</a:t>
            </a:r>
            <a:r>
              <a:rPr lang="en-US" dirty="0">
                <a:solidFill>
                  <a:srgbClr val="1C03D7"/>
                </a:solidFill>
              </a:rPr>
              <a:t>();</a:t>
            </a:r>
          </a:p>
          <a:p>
            <a:r>
              <a:rPr lang="en-US" dirty="0" err="1">
                <a:solidFill>
                  <a:srgbClr val="1C03D7"/>
                </a:solidFill>
              </a:rPr>
              <a:t>cout</a:t>
            </a:r>
            <a:r>
              <a:rPr lang="en-US" dirty="0">
                <a:solidFill>
                  <a:srgbClr val="1C03D7"/>
                </a:solidFill>
              </a:rPr>
              <a:t>&lt;&lt;“SRMISR"&lt;&lt;</a:t>
            </a:r>
            <a:r>
              <a:rPr lang="en-US" dirty="0" err="1">
                <a:solidFill>
                  <a:srgbClr val="1C03D7"/>
                </a:solidFill>
              </a:rPr>
              <a:t>endl</a:t>
            </a:r>
            <a:r>
              <a:rPr lang="en-US" dirty="0">
                <a:solidFill>
                  <a:srgbClr val="1C03D7"/>
                </a:solidFill>
              </a:rPr>
              <a:t>&lt;&lt;</a:t>
            </a:r>
            <a:r>
              <a:rPr lang="en-US" dirty="0" err="1">
                <a:solidFill>
                  <a:srgbClr val="1C03D7"/>
                </a:solidFill>
              </a:rPr>
              <a:t>endl</a:t>
            </a:r>
            <a:r>
              <a:rPr lang="en-US" dirty="0">
                <a:solidFill>
                  <a:srgbClr val="1C03D7"/>
                </a:solidFill>
              </a:rPr>
              <a:t>;</a:t>
            </a:r>
          </a:p>
          <a:p>
            <a:endParaRPr lang="en-US" dirty="0">
              <a:solidFill>
                <a:srgbClr val="1C03D7"/>
              </a:solidFill>
            </a:endParaRPr>
          </a:p>
          <a:p>
            <a:r>
              <a:rPr lang="en-US" dirty="0">
                <a:solidFill>
                  <a:srgbClr val="1C03D7"/>
                </a:solidFill>
              </a:rPr>
              <a:t>B </a:t>
            </a:r>
            <a:r>
              <a:rPr lang="en-US" dirty="0" err="1">
                <a:solidFill>
                  <a:srgbClr val="1C03D7"/>
                </a:solidFill>
              </a:rPr>
              <a:t>b</a:t>
            </a:r>
            <a:r>
              <a:rPr lang="en-US" dirty="0">
                <a:solidFill>
                  <a:srgbClr val="1C03D7"/>
                </a:solidFill>
              </a:rPr>
              <a:t>; // Object b of derived class B</a:t>
            </a:r>
          </a:p>
          <a:p>
            <a:r>
              <a:rPr lang="en-US" dirty="0">
                <a:solidFill>
                  <a:srgbClr val="1C03D7"/>
                </a:solidFill>
              </a:rPr>
              <a:t>C </a:t>
            </a:r>
            <a:r>
              <a:rPr lang="en-US" dirty="0" err="1">
                <a:solidFill>
                  <a:srgbClr val="1C03D7"/>
                </a:solidFill>
              </a:rPr>
              <a:t>c</a:t>
            </a:r>
            <a:r>
              <a:rPr lang="en-US" dirty="0">
                <a:solidFill>
                  <a:srgbClr val="1C03D7"/>
                </a:solidFill>
              </a:rPr>
              <a:t>; // Object c of derived class C</a:t>
            </a:r>
          </a:p>
          <a:p>
            <a:r>
              <a:rPr lang="en-US" dirty="0" err="1">
                <a:solidFill>
                  <a:srgbClr val="1C03D7"/>
                </a:solidFill>
              </a:rPr>
              <a:t>b.A_input</a:t>
            </a:r>
            <a:r>
              <a:rPr lang="en-US" dirty="0">
                <a:solidFill>
                  <a:srgbClr val="1C03D7"/>
                </a:solidFill>
              </a:rPr>
              <a:t>();</a:t>
            </a:r>
          </a:p>
          <a:p>
            <a:r>
              <a:rPr lang="en-US" dirty="0" err="1">
                <a:solidFill>
                  <a:srgbClr val="1C03D7"/>
                </a:solidFill>
              </a:rPr>
              <a:t>b.product</a:t>
            </a:r>
            <a:r>
              <a:rPr lang="en-US" dirty="0">
                <a:solidFill>
                  <a:srgbClr val="1C03D7"/>
                </a:solidFill>
              </a:rPr>
              <a:t>();</a:t>
            </a:r>
          </a:p>
          <a:p>
            <a:r>
              <a:rPr lang="en-US" dirty="0" err="1">
                <a:solidFill>
                  <a:srgbClr val="1C03D7"/>
                </a:solidFill>
              </a:rPr>
              <a:t>c.A_input</a:t>
            </a:r>
            <a:r>
              <a:rPr lang="en-US" dirty="0">
                <a:solidFill>
                  <a:srgbClr val="1C03D7"/>
                </a:solidFill>
              </a:rPr>
              <a:t>();</a:t>
            </a:r>
          </a:p>
          <a:p>
            <a:r>
              <a:rPr lang="en-US" dirty="0" err="1">
                <a:solidFill>
                  <a:srgbClr val="1C03D7"/>
                </a:solidFill>
              </a:rPr>
              <a:t>c.division</a:t>
            </a:r>
            <a:r>
              <a:rPr lang="en-US" dirty="0">
                <a:solidFill>
                  <a:srgbClr val="1C03D7"/>
                </a:solidFill>
              </a:rPr>
              <a:t>();</a:t>
            </a:r>
          </a:p>
          <a:p>
            <a:r>
              <a:rPr lang="en-US" dirty="0">
                <a:solidFill>
                  <a:srgbClr val="1C03D7"/>
                </a:solidFill>
              </a:rPr>
              <a:t>return 0;</a:t>
            </a:r>
          </a:p>
          <a:p>
            <a:r>
              <a:rPr lang="en-US" dirty="0">
                <a:solidFill>
                  <a:srgbClr val="1C03D7"/>
                </a:solidFill>
              </a:rPr>
              <a:t>}</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283137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3200" dirty="0">
                <a:solidFill>
                  <a:srgbClr val="C00000"/>
                </a:solidFill>
                <a:latin typeface="Arial Black" panose="020B0A04020102020204" pitchFamily="34" charset="0"/>
              </a:rPr>
              <a:t>Hybrid (Virtual) Inheritance</a:t>
            </a: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800" dirty="0">
                <a:solidFill>
                  <a:srgbClr val="1C03D7"/>
                </a:solidFill>
              </a:rPr>
              <a:t>Hybrid Inheritance is </a:t>
            </a:r>
            <a:r>
              <a:rPr lang="en-US" sz="2800" dirty="0">
                <a:solidFill>
                  <a:srgbClr val="00B050"/>
                </a:solidFill>
              </a:rPr>
              <a:t>combination of Hierarchical and </a:t>
            </a:r>
            <a:r>
              <a:rPr lang="en-US" sz="2800" dirty="0" err="1">
                <a:solidFill>
                  <a:srgbClr val="00B050"/>
                </a:solidFill>
              </a:rPr>
              <a:t>Mutilevel</a:t>
            </a:r>
            <a:r>
              <a:rPr lang="en-US" sz="2800" dirty="0">
                <a:solidFill>
                  <a:srgbClr val="00B050"/>
                </a:solidFill>
              </a:rPr>
              <a:t> Inheritance.</a:t>
            </a:r>
          </a:p>
          <a:p>
            <a:pPr algn="just"/>
            <a:r>
              <a:rPr lang="en-US" sz="2800" dirty="0">
                <a:solidFill>
                  <a:srgbClr val="1C03D7"/>
                </a:solidFill>
              </a:rPr>
              <a:t>This type of inheritance essentially combines more than two forms of inheritance. For instance, when a child class </a:t>
            </a:r>
            <a:r>
              <a:rPr lang="en-US" sz="2800" dirty="0">
                <a:solidFill>
                  <a:srgbClr val="00B050"/>
                </a:solidFill>
              </a:rPr>
              <a:t>inherits from multiple base classes </a:t>
            </a:r>
            <a:r>
              <a:rPr lang="en-US" sz="2800" dirty="0">
                <a:solidFill>
                  <a:srgbClr val="1C03D7"/>
                </a:solidFill>
              </a:rPr>
              <a:t>all of its parent classes and that </a:t>
            </a:r>
            <a:r>
              <a:rPr lang="en-US" sz="2800" dirty="0">
                <a:solidFill>
                  <a:srgbClr val="00B050"/>
                </a:solidFill>
              </a:rPr>
              <a:t>child class itself serves as a base class </a:t>
            </a:r>
            <a:r>
              <a:rPr lang="en-US" sz="2800" dirty="0">
                <a:solidFill>
                  <a:srgbClr val="1C03D7"/>
                </a:solidFill>
              </a:rPr>
              <a:t>for 3 of its derived classes.</a:t>
            </a:r>
          </a:p>
        </p:txBody>
      </p:sp>
      <p:pic>
        <p:nvPicPr>
          <p:cNvPr id="14338" name="Picture 2" descr="Hybrid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191000"/>
            <a:ext cx="333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6810" y="4343400"/>
            <a:ext cx="4324350" cy="2324100"/>
          </a:xfrm>
          <a:prstGeom prst="rect">
            <a:avLst/>
          </a:prstGeom>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60430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2514600"/>
          </a:xfrm>
        </p:spPr>
        <p:txBody>
          <a:bodyPr>
            <a:noAutofit/>
          </a:bodyPr>
          <a:lstStyle/>
          <a:p>
            <a:r>
              <a:rPr lang="en-US" sz="3600" b="1" dirty="0">
                <a:solidFill>
                  <a:srgbClr val="01A729"/>
                </a:solidFill>
                <a:latin typeface="Arial Black" panose="020B0A04020102020204" pitchFamily="34" charset="0"/>
              </a:rPr>
              <a:t>UNIT – III</a:t>
            </a:r>
            <a:endParaRPr lang="en-US" sz="3600" dirty="0">
              <a:solidFill>
                <a:srgbClr val="C00000"/>
              </a:solidFill>
            </a:endParaRPr>
          </a:p>
        </p:txBody>
      </p:sp>
      <p:sp>
        <p:nvSpPr>
          <p:cNvPr id="2" name="AutoShape 2" descr="Software Engineering | Object Oriented Design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a:blip r:embed="rId2"/>
          <a:stretch>
            <a:fillRect/>
          </a:stretch>
        </p:blipFill>
        <p:spPr>
          <a:xfrm>
            <a:off x="1447800" y="2589432"/>
            <a:ext cx="6248400" cy="3354168"/>
          </a:xfrm>
          <a:prstGeom prst="rect">
            <a:avLst/>
          </a:prstGeom>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 UNIT - 3</a:t>
            </a:r>
          </a:p>
        </p:txBody>
      </p:sp>
    </p:spTree>
    <p:extLst>
      <p:ext uri="{BB962C8B-B14F-4D97-AF65-F5344CB8AC3E}">
        <p14:creationId xmlns:p14="http://schemas.microsoft.com/office/powerpoint/2010/main" val="689988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800" dirty="0">
                <a:solidFill>
                  <a:srgbClr val="C00000"/>
                </a:solidFill>
                <a:latin typeface="Arial Black" panose="020B0A04020102020204" pitchFamily="34" charset="0"/>
              </a:rPr>
              <a:t>Hybrid (Virtual) Inheritance</a:t>
            </a:r>
          </a:p>
        </p:txBody>
      </p:sp>
      <p:sp>
        <p:nvSpPr>
          <p:cNvPr id="3" name="Content Placeholder 2"/>
          <p:cNvSpPr>
            <a:spLocks noGrp="1"/>
          </p:cNvSpPr>
          <p:nvPr>
            <p:ph idx="1"/>
          </p:nvPr>
        </p:nvSpPr>
        <p:spPr>
          <a:xfrm>
            <a:off x="457200" y="762000"/>
            <a:ext cx="8229600" cy="5715000"/>
          </a:xfrm>
        </p:spPr>
        <p:txBody>
          <a:bodyPr>
            <a:normAutofit fontScale="55000" lnSpcReduction="20000"/>
          </a:bodyPr>
          <a:lstStyle/>
          <a:p>
            <a:pPr marL="0" indent="0" fontAlgn="base">
              <a:buNone/>
            </a:pPr>
            <a:r>
              <a:rPr lang="en-US" dirty="0">
                <a:solidFill>
                  <a:srgbClr val="FF0000"/>
                </a:solidFill>
                <a:latin typeface="Arial Black" panose="020B0A04020102020204" pitchFamily="34" charset="0"/>
              </a:rPr>
              <a:t>Syntax :</a:t>
            </a:r>
          </a:p>
          <a:p>
            <a:pPr marL="0" indent="0" fontAlgn="base">
              <a:buNone/>
            </a:pPr>
            <a:endParaRPr lang="en-US" dirty="0">
              <a:solidFill>
                <a:srgbClr val="FF0000"/>
              </a:solidFill>
              <a:latin typeface="Arial Black" panose="020B0A04020102020204" pitchFamily="34" charset="0"/>
            </a:endParaRPr>
          </a:p>
          <a:p>
            <a:pPr marL="0" indent="0" fontAlgn="base">
              <a:buNone/>
            </a:pPr>
            <a:r>
              <a:rPr lang="en-US" sz="3600" b="1" i="1" dirty="0">
                <a:solidFill>
                  <a:schemeClr val="accent6"/>
                </a:solidFill>
              </a:rPr>
              <a:t>class A</a:t>
            </a:r>
            <a:br>
              <a:rPr lang="en-US" sz="3600" dirty="0">
                <a:solidFill>
                  <a:srgbClr val="1C03D7"/>
                </a:solidFill>
              </a:rPr>
            </a:br>
            <a:r>
              <a:rPr lang="en-US" sz="3600" i="1" dirty="0">
                <a:solidFill>
                  <a:srgbClr val="1C03D7"/>
                </a:solidFill>
              </a:rPr>
              <a:t>{</a:t>
            </a:r>
            <a:br>
              <a:rPr lang="en-US" sz="3600" dirty="0">
                <a:solidFill>
                  <a:srgbClr val="1C03D7"/>
                </a:solidFill>
              </a:rPr>
            </a:br>
            <a:r>
              <a:rPr lang="en-US" sz="3600" i="1" dirty="0">
                <a:solidFill>
                  <a:srgbClr val="1C03D7"/>
                </a:solidFill>
              </a:rPr>
              <a:t>// BODY OF THE CLASS A</a:t>
            </a:r>
            <a:br>
              <a:rPr lang="en-US" sz="3600" dirty="0">
                <a:solidFill>
                  <a:srgbClr val="1C03D7"/>
                </a:solidFill>
              </a:rPr>
            </a:br>
            <a:r>
              <a:rPr lang="en-US" sz="3600" i="1" dirty="0">
                <a:solidFill>
                  <a:srgbClr val="1C03D7"/>
                </a:solidFill>
              </a:rPr>
              <a:t>};</a:t>
            </a:r>
          </a:p>
          <a:p>
            <a:pPr marL="0" indent="0" fontAlgn="base">
              <a:buNone/>
            </a:pPr>
            <a:br>
              <a:rPr lang="en-US" sz="3600" dirty="0">
                <a:solidFill>
                  <a:srgbClr val="1C03D7"/>
                </a:solidFill>
              </a:rPr>
            </a:br>
            <a:r>
              <a:rPr lang="en-US" sz="3600" b="1" i="1" dirty="0">
                <a:solidFill>
                  <a:schemeClr val="accent6"/>
                </a:solidFill>
              </a:rPr>
              <a:t>class B : public A</a:t>
            </a:r>
            <a:br>
              <a:rPr lang="en-US" sz="3600" dirty="0">
                <a:solidFill>
                  <a:srgbClr val="1C03D7"/>
                </a:solidFill>
              </a:rPr>
            </a:br>
            <a:r>
              <a:rPr lang="en-US" sz="3600" i="1" dirty="0">
                <a:solidFill>
                  <a:srgbClr val="1C03D7"/>
                </a:solidFill>
              </a:rPr>
              <a:t>{</a:t>
            </a:r>
            <a:br>
              <a:rPr lang="en-US" sz="3600" dirty="0">
                <a:solidFill>
                  <a:srgbClr val="1C03D7"/>
                </a:solidFill>
              </a:rPr>
            </a:br>
            <a:r>
              <a:rPr lang="en-US" sz="3600" i="1" dirty="0">
                <a:solidFill>
                  <a:srgbClr val="1C03D7"/>
                </a:solidFill>
              </a:rPr>
              <a:t>// BODY OF THE CLASS A</a:t>
            </a:r>
            <a:br>
              <a:rPr lang="en-US" sz="3600" dirty="0">
                <a:solidFill>
                  <a:srgbClr val="1C03D7"/>
                </a:solidFill>
              </a:rPr>
            </a:br>
            <a:r>
              <a:rPr lang="en-US" sz="3600" i="1" dirty="0">
                <a:solidFill>
                  <a:srgbClr val="1C03D7"/>
                </a:solidFill>
              </a:rPr>
              <a:t>};</a:t>
            </a:r>
          </a:p>
          <a:p>
            <a:pPr marL="0" indent="0" fontAlgn="base">
              <a:buNone/>
            </a:pPr>
            <a:br>
              <a:rPr lang="en-US" sz="3600" dirty="0">
                <a:solidFill>
                  <a:srgbClr val="1C03D7"/>
                </a:solidFill>
              </a:rPr>
            </a:br>
            <a:r>
              <a:rPr lang="en-US" sz="3600" b="1" i="1" dirty="0">
                <a:solidFill>
                  <a:schemeClr val="accent6"/>
                </a:solidFill>
              </a:rPr>
              <a:t>class C</a:t>
            </a:r>
            <a:br>
              <a:rPr lang="en-US" sz="3600" dirty="0">
                <a:solidFill>
                  <a:srgbClr val="1C03D7"/>
                </a:solidFill>
              </a:rPr>
            </a:br>
            <a:r>
              <a:rPr lang="en-US" sz="3600" i="1" dirty="0">
                <a:solidFill>
                  <a:srgbClr val="1C03D7"/>
                </a:solidFill>
              </a:rPr>
              <a:t>{</a:t>
            </a:r>
            <a:br>
              <a:rPr lang="en-US" sz="3600" dirty="0">
                <a:solidFill>
                  <a:srgbClr val="1C03D7"/>
                </a:solidFill>
              </a:rPr>
            </a:br>
            <a:r>
              <a:rPr lang="en-US" sz="3600" i="1" dirty="0">
                <a:solidFill>
                  <a:srgbClr val="1C03D7"/>
                </a:solidFill>
              </a:rPr>
              <a:t>// BODY OF THE CLASS A</a:t>
            </a:r>
            <a:br>
              <a:rPr lang="en-US" sz="3600" dirty="0">
                <a:solidFill>
                  <a:srgbClr val="1C03D7"/>
                </a:solidFill>
              </a:rPr>
            </a:br>
            <a:r>
              <a:rPr lang="en-US" sz="3600" i="1" dirty="0">
                <a:solidFill>
                  <a:srgbClr val="1C03D7"/>
                </a:solidFill>
              </a:rPr>
              <a:t>};</a:t>
            </a:r>
          </a:p>
          <a:p>
            <a:pPr marL="0" indent="0" fontAlgn="base">
              <a:buNone/>
            </a:pPr>
            <a:br>
              <a:rPr lang="en-US" sz="3600" dirty="0">
                <a:solidFill>
                  <a:srgbClr val="1C03D7"/>
                </a:solidFill>
              </a:rPr>
            </a:br>
            <a:r>
              <a:rPr lang="en-US" sz="3600" b="1" i="1" dirty="0">
                <a:solidFill>
                  <a:schemeClr val="accent6"/>
                </a:solidFill>
              </a:rPr>
              <a:t>class D : public B, public C</a:t>
            </a:r>
            <a:br>
              <a:rPr lang="en-US" sz="3600" dirty="0">
                <a:solidFill>
                  <a:srgbClr val="1C03D7"/>
                </a:solidFill>
              </a:rPr>
            </a:br>
            <a:r>
              <a:rPr lang="en-US" sz="3600" i="1" dirty="0">
                <a:solidFill>
                  <a:srgbClr val="1C03D7"/>
                </a:solidFill>
              </a:rPr>
              <a:t>{</a:t>
            </a:r>
            <a:br>
              <a:rPr lang="en-US" sz="3600" dirty="0">
                <a:solidFill>
                  <a:srgbClr val="1C03D7"/>
                </a:solidFill>
              </a:rPr>
            </a:br>
            <a:r>
              <a:rPr lang="en-US" sz="3600" i="1" dirty="0">
                <a:solidFill>
                  <a:srgbClr val="1C03D7"/>
                </a:solidFill>
              </a:rPr>
              <a:t>// BODY OF THE CLASS A</a:t>
            </a:r>
            <a:br>
              <a:rPr lang="en-US" sz="3600" dirty="0">
                <a:solidFill>
                  <a:srgbClr val="1C03D7"/>
                </a:solidFill>
              </a:rPr>
            </a:br>
            <a:r>
              <a:rPr lang="en-US" sz="3600" i="1" dirty="0">
                <a:solidFill>
                  <a:srgbClr val="1C03D7"/>
                </a:solidFill>
              </a:rPr>
              <a:t>};</a:t>
            </a:r>
            <a:endParaRPr lang="en-US" sz="3600"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2045477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76200"/>
            <a:ext cx="8229600" cy="411162"/>
          </a:xfrm>
        </p:spPr>
        <p:txBody>
          <a:bodyPr>
            <a:noAutofit/>
          </a:bodyPr>
          <a:lstStyle/>
          <a:p>
            <a:r>
              <a:rPr lang="en-US" sz="2800" b="1" dirty="0">
                <a:solidFill>
                  <a:srgbClr val="C00000"/>
                </a:solidFill>
                <a:latin typeface="Arial Black" panose="020B0A04020102020204" pitchFamily="34" charset="0"/>
              </a:rPr>
              <a:t>Example of Hybrid Inheritance</a:t>
            </a:r>
            <a:endParaRPr lang="en-US" sz="2800" dirty="0">
              <a:solidFill>
                <a:srgbClr val="C00000"/>
              </a:solidFill>
              <a:latin typeface="Arial Black" panose="020B0A04020102020204" pitchFamily="34" charset="0"/>
            </a:endParaRPr>
          </a:p>
        </p:txBody>
      </p:sp>
      <p:sp>
        <p:nvSpPr>
          <p:cNvPr id="4" name="Rectangle 3"/>
          <p:cNvSpPr/>
          <p:nvPr/>
        </p:nvSpPr>
        <p:spPr>
          <a:xfrm>
            <a:off x="137160" y="281781"/>
            <a:ext cx="4572000" cy="6740307"/>
          </a:xfrm>
          <a:prstGeom prst="rect">
            <a:avLst/>
          </a:prstGeom>
        </p:spPr>
        <p:txBody>
          <a:bodyPr>
            <a:spAutoFit/>
          </a:bodyPr>
          <a:lstStyle/>
          <a:p>
            <a:r>
              <a:rPr lang="en-US" dirty="0">
                <a:solidFill>
                  <a:srgbClr val="1C03D7"/>
                </a:solidFill>
              </a:rPr>
              <a:t>#include &lt;</a:t>
            </a:r>
            <a:r>
              <a:rPr lang="en-US" dirty="0" err="1">
                <a:solidFill>
                  <a:srgbClr val="1C03D7"/>
                </a:solidFill>
              </a:rPr>
              <a:t>iostream.h</a:t>
            </a:r>
            <a:r>
              <a:rPr lang="en-US" dirty="0">
                <a:solidFill>
                  <a:srgbClr val="1C03D7"/>
                </a:solidFill>
              </a:rPr>
              <a:t>&gt;</a:t>
            </a:r>
          </a:p>
          <a:p>
            <a:r>
              <a:rPr lang="en-US" dirty="0">
                <a:solidFill>
                  <a:srgbClr val="1C03D7"/>
                </a:solidFill>
              </a:rPr>
              <a:t>//using namespace </a:t>
            </a:r>
            <a:r>
              <a:rPr lang="en-US" dirty="0" err="1">
                <a:solidFill>
                  <a:srgbClr val="1C03D7"/>
                </a:solidFill>
              </a:rPr>
              <a:t>std</a:t>
            </a:r>
            <a:r>
              <a:rPr lang="en-US" dirty="0">
                <a:solidFill>
                  <a:srgbClr val="1C03D7"/>
                </a:solidFill>
              </a:rPr>
              <a:t>;</a:t>
            </a:r>
          </a:p>
          <a:p>
            <a:r>
              <a:rPr lang="en-US" b="1" dirty="0">
                <a:solidFill>
                  <a:schemeClr val="accent6"/>
                </a:solidFill>
              </a:rPr>
              <a:t>class A</a:t>
            </a:r>
          </a:p>
          <a:p>
            <a:r>
              <a:rPr lang="en-US" dirty="0">
                <a:solidFill>
                  <a:srgbClr val="1C03D7"/>
                </a:solidFill>
              </a:rPr>
              <a:t>{</a:t>
            </a:r>
          </a:p>
          <a:p>
            <a:r>
              <a:rPr lang="en-US" dirty="0">
                <a:solidFill>
                  <a:srgbClr val="1C03D7"/>
                </a:solidFill>
              </a:rPr>
              <a:t>public:</a:t>
            </a:r>
          </a:p>
          <a:p>
            <a:r>
              <a:rPr lang="en-US" dirty="0" err="1">
                <a:solidFill>
                  <a:srgbClr val="1C03D7"/>
                </a:solidFill>
              </a:rPr>
              <a:t>int</a:t>
            </a:r>
            <a:r>
              <a:rPr lang="en-US" dirty="0">
                <a:solidFill>
                  <a:srgbClr val="1C03D7"/>
                </a:solidFill>
              </a:rPr>
              <a:t> </a:t>
            </a:r>
            <a:r>
              <a:rPr lang="en-US" dirty="0" err="1">
                <a:solidFill>
                  <a:srgbClr val="1C03D7"/>
                </a:solidFill>
              </a:rPr>
              <a:t>A_value</a:t>
            </a:r>
            <a:r>
              <a:rPr lang="en-US" dirty="0">
                <a:solidFill>
                  <a:srgbClr val="1C03D7"/>
                </a:solidFill>
              </a:rPr>
              <a:t>;</a:t>
            </a:r>
          </a:p>
          <a:p>
            <a:r>
              <a:rPr lang="en-US" dirty="0">
                <a:solidFill>
                  <a:srgbClr val="1C03D7"/>
                </a:solidFill>
              </a:rPr>
              <a:t>};</a:t>
            </a:r>
          </a:p>
          <a:p>
            <a:r>
              <a:rPr lang="en-US" b="1" dirty="0">
                <a:solidFill>
                  <a:schemeClr val="accent6"/>
                </a:solidFill>
              </a:rPr>
              <a:t>class B : public A</a:t>
            </a:r>
          </a:p>
          <a:p>
            <a:r>
              <a:rPr lang="en-US" dirty="0">
                <a:solidFill>
                  <a:srgbClr val="1C03D7"/>
                </a:solidFill>
              </a:rPr>
              <a:t>{</a:t>
            </a:r>
          </a:p>
          <a:p>
            <a:r>
              <a:rPr lang="en-US" dirty="0">
                <a:solidFill>
                  <a:srgbClr val="1C03D7"/>
                </a:solidFill>
              </a:rPr>
              <a:t>public:</a:t>
            </a:r>
          </a:p>
          <a:p>
            <a:r>
              <a:rPr lang="en-US" dirty="0">
                <a:solidFill>
                  <a:srgbClr val="1C03D7"/>
                </a:solidFill>
              </a:rPr>
              <a:t>B() // Use of a constructor to initialize </a:t>
            </a:r>
            <a:r>
              <a:rPr lang="en-US" dirty="0" err="1">
                <a:solidFill>
                  <a:srgbClr val="1C03D7"/>
                </a:solidFill>
              </a:rPr>
              <a:t>A_value</a:t>
            </a:r>
            <a:endParaRPr lang="en-US" dirty="0">
              <a:solidFill>
                <a:srgbClr val="1C03D7"/>
              </a:solidFill>
            </a:endParaRPr>
          </a:p>
          <a:p>
            <a:r>
              <a:rPr lang="en-US" dirty="0">
                <a:solidFill>
                  <a:srgbClr val="1C03D7"/>
                </a:solidFill>
              </a:rPr>
              <a:t>{</a:t>
            </a:r>
          </a:p>
          <a:p>
            <a:r>
              <a:rPr lang="en-US" dirty="0" err="1">
                <a:solidFill>
                  <a:srgbClr val="1C03D7"/>
                </a:solidFill>
              </a:rPr>
              <a:t>A_value</a:t>
            </a:r>
            <a:r>
              <a:rPr lang="en-US" dirty="0">
                <a:solidFill>
                  <a:srgbClr val="1C03D7"/>
                </a:solidFill>
              </a:rPr>
              <a:t> = 20;</a:t>
            </a:r>
          </a:p>
          <a:p>
            <a:r>
              <a:rPr lang="en-US" dirty="0">
                <a:solidFill>
                  <a:srgbClr val="1C03D7"/>
                </a:solidFill>
              </a:rPr>
              <a:t>}</a:t>
            </a:r>
          </a:p>
          <a:p>
            <a:r>
              <a:rPr lang="en-US" dirty="0">
                <a:solidFill>
                  <a:srgbClr val="1C03D7"/>
                </a:solidFill>
              </a:rPr>
              <a:t>};</a:t>
            </a:r>
          </a:p>
          <a:p>
            <a:r>
              <a:rPr lang="en-US" b="1" dirty="0">
                <a:solidFill>
                  <a:schemeClr val="accent6"/>
                </a:solidFill>
              </a:rPr>
              <a:t>class C</a:t>
            </a:r>
          </a:p>
          <a:p>
            <a:r>
              <a:rPr lang="en-US" dirty="0">
                <a:solidFill>
                  <a:srgbClr val="1C03D7"/>
                </a:solidFill>
              </a:rPr>
              <a:t>{</a:t>
            </a:r>
          </a:p>
          <a:p>
            <a:r>
              <a:rPr lang="en-US" dirty="0">
                <a:solidFill>
                  <a:srgbClr val="1C03D7"/>
                </a:solidFill>
              </a:rPr>
              <a:t>public:</a:t>
            </a:r>
          </a:p>
          <a:p>
            <a:r>
              <a:rPr lang="en-US" dirty="0" err="1">
                <a:solidFill>
                  <a:srgbClr val="1C03D7"/>
                </a:solidFill>
              </a:rPr>
              <a:t>int</a:t>
            </a:r>
            <a:r>
              <a:rPr lang="en-US" dirty="0">
                <a:solidFill>
                  <a:srgbClr val="1C03D7"/>
                </a:solidFill>
              </a:rPr>
              <a:t> </a:t>
            </a:r>
            <a:r>
              <a:rPr lang="en-US" dirty="0" err="1">
                <a:solidFill>
                  <a:srgbClr val="1C03D7"/>
                </a:solidFill>
              </a:rPr>
              <a:t>C_value</a:t>
            </a:r>
            <a:r>
              <a:rPr lang="en-US" dirty="0">
                <a:solidFill>
                  <a:srgbClr val="1C03D7"/>
                </a:solidFill>
              </a:rPr>
              <a:t>;</a:t>
            </a:r>
          </a:p>
          <a:p>
            <a:r>
              <a:rPr lang="en-US" dirty="0">
                <a:solidFill>
                  <a:srgbClr val="1C03D7"/>
                </a:solidFill>
              </a:rPr>
              <a:t>C() //Use of a constructor to initialize </a:t>
            </a:r>
            <a:r>
              <a:rPr lang="en-US" dirty="0" err="1">
                <a:solidFill>
                  <a:srgbClr val="1C03D7"/>
                </a:solidFill>
              </a:rPr>
              <a:t>C_value</a:t>
            </a:r>
            <a:endParaRPr lang="en-US" dirty="0">
              <a:solidFill>
                <a:srgbClr val="1C03D7"/>
              </a:solidFill>
            </a:endParaRPr>
          </a:p>
          <a:p>
            <a:r>
              <a:rPr lang="en-US" dirty="0">
                <a:solidFill>
                  <a:srgbClr val="1C03D7"/>
                </a:solidFill>
              </a:rPr>
              <a:t>{</a:t>
            </a:r>
          </a:p>
          <a:p>
            <a:r>
              <a:rPr lang="en-US" dirty="0" err="1">
                <a:solidFill>
                  <a:srgbClr val="1C03D7"/>
                </a:solidFill>
              </a:rPr>
              <a:t>C_value</a:t>
            </a:r>
            <a:r>
              <a:rPr lang="en-US" dirty="0">
                <a:solidFill>
                  <a:srgbClr val="1C03D7"/>
                </a:solidFill>
              </a:rPr>
              <a:t> = 40;</a:t>
            </a:r>
          </a:p>
          <a:p>
            <a:r>
              <a:rPr lang="en-US" dirty="0">
                <a:solidFill>
                  <a:srgbClr val="1C03D7"/>
                </a:solidFill>
              </a:rPr>
              <a:t>}</a:t>
            </a:r>
          </a:p>
          <a:p>
            <a:r>
              <a:rPr lang="en-US" dirty="0">
                <a:solidFill>
                  <a:srgbClr val="1C03D7"/>
                </a:solidFill>
              </a:rPr>
              <a:t>};</a:t>
            </a:r>
          </a:p>
        </p:txBody>
      </p:sp>
      <p:sp>
        <p:nvSpPr>
          <p:cNvPr id="5" name="Rectangle 4"/>
          <p:cNvSpPr/>
          <p:nvPr/>
        </p:nvSpPr>
        <p:spPr>
          <a:xfrm>
            <a:off x="4709160" y="738345"/>
            <a:ext cx="4130040" cy="5078313"/>
          </a:xfrm>
          <a:prstGeom prst="rect">
            <a:avLst/>
          </a:prstGeom>
        </p:spPr>
        <p:txBody>
          <a:bodyPr wrap="square">
            <a:spAutoFit/>
          </a:bodyPr>
          <a:lstStyle/>
          <a:p>
            <a:r>
              <a:rPr lang="en-US" b="1" dirty="0">
                <a:solidFill>
                  <a:schemeClr val="accent6"/>
                </a:solidFill>
              </a:rPr>
              <a:t>class D : public B, public C </a:t>
            </a:r>
            <a:r>
              <a:rPr lang="en-US" dirty="0">
                <a:solidFill>
                  <a:srgbClr val="1C03D7"/>
                </a:solidFill>
              </a:rPr>
              <a:t>// D is derived from class B and class C</a:t>
            </a:r>
          </a:p>
          <a:p>
            <a:r>
              <a:rPr lang="en-US" dirty="0">
                <a:solidFill>
                  <a:srgbClr val="1C03D7"/>
                </a:solidFill>
              </a:rPr>
              <a:t>{</a:t>
            </a:r>
          </a:p>
          <a:p>
            <a:r>
              <a:rPr lang="en-US" dirty="0">
                <a:solidFill>
                  <a:srgbClr val="1C03D7"/>
                </a:solidFill>
              </a:rPr>
              <a:t>public:</a:t>
            </a:r>
          </a:p>
          <a:p>
            <a:r>
              <a:rPr lang="en-US" dirty="0">
                <a:solidFill>
                  <a:srgbClr val="1C03D7"/>
                </a:solidFill>
              </a:rPr>
              <a:t>void product()</a:t>
            </a:r>
          </a:p>
          <a:p>
            <a:r>
              <a:rPr lang="en-US" dirty="0">
                <a:solidFill>
                  <a:srgbClr val="1C03D7"/>
                </a:solidFill>
              </a:rPr>
              <a:t>{</a:t>
            </a:r>
          </a:p>
          <a:p>
            <a:r>
              <a:rPr lang="en-US" dirty="0" err="1">
                <a:solidFill>
                  <a:srgbClr val="1C03D7"/>
                </a:solidFill>
              </a:rPr>
              <a:t>cout</a:t>
            </a:r>
            <a:r>
              <a:rPr lang="en-US" dirty="0">
                <a:solidFill>
                  <a:srgbClr val="1C03D7"/>
                </a:solidFill>
              </a:rPr>
              <a:t>&lt;&lt;"The product of the two integer values is: " &lt;&lt; </a:t>
            </a:r>
            <a:r>
              <a:rPr lang="en-US" dirty="0" err="1">
                <a:solidFill>
                  <a:srgbClr val="1C03D7"/>
                </a:solidFill>
              </a:rPr>
              <a:t>A_value</a:t>
            </a:r>
            <a:r>
              <a:rPr lang="en-US" dirty="0">
                <a:solidFill>
                  <a:srgbClr val="1C03D7"/>
                </a:solidFill>
              </a:rPr>
              <a:t> * </a:t>
            </a:r>
            <a:r>
              <a:rPr lang="en-US" dirty="0" err="1">
                <a:solidFill>
                  <a:srgbClr val="1C03D7"/>
                </a:solidFill>
              </a:rPr>
              <a:t>C_value</a:t>
            </a:r>
            <a:r>
              <a:rPr lang="en-US" dirty="0">
                <a:solidFill>
                  <a:srgbClr val="1C03D7"/>
                </a:solidFill>
              </a:rPr>
              <a:t>&lt;&lt;</a:t>
            </a:r>
            <a:r>
              <a:rPr lang="en-US" dirty="0" err="1">
                <a:solidFill>
                  <a:srgbClr val="1C03D7"/>
                </a:solidFill>
              </a:rPr>
              <a:t>endl</a:t>
            </a:r>
            <a:r>
              <a:rPr lang="en-US" dirty="0">
                <a:solidFill>
                  <a:srgbClr val="1C03D7"/>
                </a:solidFill>
              </a:rPr>
              <a:t>;</a:t>
            </a:r>
          </a:p>
          <a:p>
            <a:r>
              <a:rPr lang="en-US" dirty="0">
                <a:solidFill>
                  <a:srgbClr val="1C03D7"/>
                </a:solidFill>
              </a:rPr>
              <a:t>}</a:t>
            </a:r>
          </a:p>
          <a:p>
            <a:r>
              <a:rPr lang="en-US" dirty="0">
                <a:solidFill>
                  <a:srgbClr val="1C03D7"/>
                </a:solidFill>
              </a:rPr>
              <a:t>};</a:t>
            </a:r>
          </a:p>
          <a:p>
            <a:r>
              <a:rPr lang="en-US" b="1" dirty="0" err="1">
                <a:solidFill>
                  <a:srgbClr val="00B050"/>
                </a:solidFill>
              </a:rPr>
              <a:t>int</a:t>
            </a:r>
            <a:r>
              <a:rPr lang="en-US" b="1" dirty="0">
                <a:solidFill>
                  <a:srgbClr val="00B050"/>
                </a:solidFill>
              </a:rPr>
              <a:t> main()</a:t>
            </a:r>
          </a:p>
          <a:p>
            <a:r>
              <a:rPr lang="en-US" dirty="0">
                <a:solidFill>
                  <a:srgbClr val="1C03D7"/>
                </a:solidFill>
              </a:rPr>
              <a:t>{</a:t>
            </a:r>
          </a:p>
          <a:p>
            <a:r>
              <a:rPr lang="en-US" dirty="0" err="1">
                <a:solidFill>
                  <a:srgbClr val="1C03D7"/>
                </a:solidFill>
              </a:rPr>
              <a:t>cout</a:t>
            </a:r>
            <a:r>
              <a:rPr lang="en-US" dirty="0">
                <a:solidFill>
                  <a:srgbClr val="1C03D7"/>
                </a:solidFill>
              </a:rPr>
              <a:t>&lt;&lt;"Welcome to  SRMIST"&lt;&lt;</a:t>
            </a:r>
            <a:r>
              <a:rPr lang="en-US" dirty="0" err="1">
                <a:solidFill>
                  <a:srgbClr val="1C03D7"/>
                </a:solidFill>
              </a:rPr>
              <a:t>endl</a:t>
            </a:r>
            <a:r>
              <a:rPr lang="en-US" dirty="0">
                <a:solidFill>
                  <a:srgbClr val="1C03D7"/>
                </a:solidFill>
              </a:rPr>
              <a:t>&lt;&lt;</a:t>
            </a:r>
            <a:r>
              <a:rPr lang="en-US" dirty="0" err="1">
                <a:solidFill>
                  <a:srgbClr val="1C03D7"/>
                </a:solidFill>
              </a:rPr>
              <a:t>endl</a:t>
            </a:r>
            <a:r>
              <a:rPr lang="en-US" dirty="0">
                <a:solidFill>
                  <a:srgbClr val="1C03D7"/>
                </a:solidFill>
              </a:rPr>
              <a:t>;</a:t>
            </a:r>
          </a:p>
          <a:p>
            <a:r>
              <a:rPr lang="en-US" dirty="0">
                <a:solidFill>
                  <a:srgbClr val="1C03D7"/>
                </a:solidFill>
              </a:rPr>
              <a:t>D </a:t>
            </a:r>
            <a:r>
              <a:rPr lang="en-US" dirty="0" err="1">
                <a:solidFill>
                  <a:srgbClr val="1C03D7"/>
                </a:solidFill>
              </a:rPr>
              <a:t>d</a:t>
            </a:r>
            <a:r>
              <a:rPr lang="en-US" dirty="0">
                <a:solidFill>
                  <a:srgbClr val="1C03D7"/>
                </a:solidFill>
              </a:rPr>
              <a:t>; // Object d of derived class D</a:t>
            </a:r>
          </a:p>
          <a:p>
            <a:r>
              <a:rPr lang="en-US" dirty="0" err="1">
                <a:solidFill>
                  <a:srgbClr val="1C03D7"/>
                </a:solidFill>
              </a:rPr>
              <a:t>d.product</a:t>
            </a:r>
            <a:r>
              <a:rPr lang="en-US" dirty="0">
                <a:solidFill>
                  <a:srgbClr val="1C03D7"/>
                </a:solidFill>
              </a:rPr>
              <a:t>();</a:t>
            </a:r>
          </a:p>
          <a:p>
            <a:r>
              <a:rPr lang="en-US" dirty="0">
                <a:solidFill>
                  <a:srgbClr val="1C03D7"/>
                </a:solidFill>
              </a:rPr>
              <a:t>return 0;</a:t>
            </a:r>
          </a:p>
          <a:p>
            <a:r>
              <a:rPr lang="en-US" dirty="0">
                <a:solidFill>
                  <a:srgbClr val="1C03D7"/>
                </a:solidFill>
              </a:rPr>
              <a:t>}</a:t>
            </a:r>
          </a:p>
        </p:txBody>
      </p:sp>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2 &amp; 3 / UNIT - 3</a:t>
            </a:r>
          </a:p>
        </p:txBody>
      </p:sp>
    </p:spTree>
    <p:extLst>
      <p:ext uri="{BB962C8B-B14F-4D97-AF65-F5344CB8AC3E}">
        <p14:creationId xmlns:p14="http://schemas.microsoft.com/office/powerpoint/2010/main" val="119615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r>
              <a:rPr lang="en-US" sz="3600" b="1" dirty="0">
                <a:solidFill>
                  <a:srgbClr val="0000CC"/>
                </a:solidFill>
                <a:latin typeface="Arial Black" panose="020B0A04020102020204" pitchFamily="34" charset="0"/>
              </a:rPr>
              <a:t>SLO-1 :</a:t>
            </a:r>
            <a:br>
              <a:rPr lang="en-US" sz="3600" b="1" dirty="0">
                <a:solidFill>
                  <a:srgbClr val="0033CC"/>
                </a:solidFill>
                <a:latin typeface="Arial Black" panose="020B0A04020102020204" pitchFamily="34" charset="0"/>
              </a:rPr>
            </a:br>
            <a:r>
              <a:rPr lang="en-US" sz="3600" b="1" dirty="0">
                <a:solidFill>
                  <a:srgbClr val="C00000"/>
                </a:solidFill>
                <a:latin typeface="Arial Black" panose="020B0A04020102020204" pitchFamily="34" charset="0"/>
              </a:rPr>
              <a:t>ADVANCED FUNCTIONS: inline, friend</a:t>
            </a:r>
            <a:endParaRPr lang="en-US" sz="3200" dirty="0">
              <a:solidFill>
                <a:srgbClr val="C000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551127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800" dirty="0">
                <a:solidFill>
                  <a:srgbClr val="C00000"/>
                </a:solidFill>
                <a:latin typeface="Arial Black" panose="020B0A04020102020204" pitchFamily="34" charset="0"/>
              </a:rPr>
              <a:t>Friend function</a:t>
            </a:r>
          </a:p>
        </p:txBody>
      </p:sp>
      <p:sp>
        <p:nvSpPr>
          <p:cNvPr id="5" name="Content Placeholder 4"/>
          <p:cNvSpPr>
            <a:spLocks noGrp="1"/>
          </p:cNvSpPr>
          <p:nvPr>
            <p:ph idx="1"/>
          </p:nvPr>
        </p:nvSpPr>
        <p:spPr>
          <a:xfrm>
            <a:off x="457200" y="762000"/>
            <a:ext cx="8229600" cy="5867400"/>
          </a:xfrm>
        </p:spPr>
        <p:txBody>
          <a:bodyPr>
            <a:normAutofit fontScale="55000" lnSpcReduction="20000"/>
          </a:bodyPr>
          <a:lstStyle/>
          <a:p>
            <a:pPr marL="0" indent="0" algn="just">
              <a:spcBef>
                <a:spcPct val="50000"/>
              </a:spcBef>
              <a:buNone/>
            </a:pPr>
            <a:r>
              <a:rPr lang="en-US" altLang="en-US" sz="3500" dirty="0">
                <a:solidFill>
                  <a:srgbClr val="1C03D7"/>
                </a:solidFill>
              </a:rPr>
              <a:t>1. The main concepts of the object oriented programming paradigm are data hiding and data encapsulation.</a:t>
            </a:r>
          </a:p>
          <a:p>
            <a:pPr marL="0" indent="0" algn="just">
              <a:spcBef>
                <a:spcPct val="50000"/>
              </a:spcBef>
              <a:buNone/>
            </a:pPr>
            <a:r>
              <a:rPr lang="en-US" altLang="en-US" sz="3500" dirty="0">
                <a:solidFill>
                  <a:srgbClr val="1C03D7"/>
                </a:solidFill>
              </a:rPr>
              <a:t>2. Whenever data variables are declared in a private category of a class, these members are restricted from accessing by non – member functions. </a:t>
            </a:r>
          </a:p>
          <a:p>
            <a:pPr marL="0" indent="0" algn="just">
              <a:spcBef>
                <a:spcPct val="50000"/>
              </a:spcBef>
              <a:buNone/>
            </a:pPr>
            <a:r>
              <a:rPr lang="en-US" altLang="en-US" sz="3500" dirty="0">
                <a:solidFill>
                  <a:srgbClr val="1C03D7"/>
                </a:solidFill>
              </a:rPr>
              <a:t>3. The private data values can be neither read nor written by non – member functions.</a:t>
            </a:r>
          </a:p>
          <a:p>
            <a:pPr marL="0" indent="0" algn="just">
              <a:spcBef>
                <a:spcPct val="50000"/>
              </a:spcBef>
              <a:buNone/>
            </a:pPr>
            <a:r>
              <a:rPr lang="en-US" altLang="en-US" sz="3500" dirty="0">
                <a:solidFill>
                  <a:srgbClr val="1C03D7"/>
                </a:solidFill>
              </a:rPr>
              <a:t>4. If any attempt is made directly to access these members, the compiler will display an error message as “inaccessible data type”. </a:t>
            </a:r>
          </a:p>
          <a:p>
            <a:pPr marL="0" indent="0" algn="just">
              <a:spcBef>
                <a:spcPct val="50000"/>
              </a:spcBef>
              <a:buNone/>
            </a:pPr>
            <a:r>
              <a:rPr lang="en-US" altLang="en-US" sz="3500" dirty="0">
                <a:solidFill>
                  <a:srgbClr val="1C03D7"/>
                </a:solidFill>
              </a:rPr>
              <a:t>5. The best way to access a private data member by a non – member function is to change a private data member to a public group.</a:t>
            </a:r>
          </a:p>
          <a:p>
            <a:pPr marL="0" indent="0" algn="just">
              <a:spcBef>
                <a:spcPct val="50000"/>
              </a:spcBef>
              <a:buNone/>
            </a:pPr>
            <a:r>
              <a:rPr lang="en-US" altLang="en-US" sz="3500" dirty="0">
                <a:solidFill>
                  <a:srgbClr val="1C03D7"/>
                </a:solidFill>
              </a:rPr>
              <a:t>6. When the private or protected data member is changed to a public category, it violates the whole concept or data hiding  and data encapsulation. </a:t>
            </a:r>
          </a:p>
          <a:p>
            <a:pPr marL="0" indent="0" algn="just">
              <a:spcBef>
                <a:spcPct val="50000"/>
              </a:spcBef>
              <a:buNone/>
            </a:pPr>
            <a:r>
              <a:rPr lang="en-US" altLang="en-US" sz="3500" dirty="0">
                <a:solidFill>
                  <a:srgbClr val="1C03D7"/>
                </a:solidFill>
              </a:rPr>
              <a:t>7. To solve this problem, a friend function can be declared to have access to these data members.</a:t>
            </a:r>
          </a:p>
          <a:p>
            <a:pPr marL="0" indent="0" algn="just">
              <a:spcBef>
                <a:spcPct val="50000"/>
              </a:spcBef>
              <a:buNone/>
            </a:pPr>
            <a:r>
              <a:rPr lang="en-US" altLang="en-US" sz="3500" dirty="0">
                <a:solidFill>
                  <a:srgbClr val="1C03D7"/>
                </a:solidFill>
              </a:rPr>
              <a:t>8. Friend is a special mechanism for letting non – member functions access private data.</a:t>
            </a:r>
          </a:p>
          <a:p>
            <a:pPr marL="0" indent="0" algn="just">
              <a:spcBef>
                <a:spcPct val="50000"/>
              </a:spcBef>
              <a:buNone/>
            </a:pPr>
            <a:r>
              <a:rPr lang="en-US" altLang="en-US" sz="3500" dirty="0">
                <a:solidFill>
                  <a:srgbClr val="1C03D7"/>
                </a:solidFill>
              </a:rPr>
              <a:t>9. The keyword friend inform the compiler that it is not a member function of the class.</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30126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800" dirty="0">
                <a:solidFill>
                  <a:srgbClr val="C00000"/>
                </a:solidFill>
                <a:latin typeface="Arial Black" panose="020B0A04020102020204" pitchFamily="34" charset="0"/>
              </a:rPr>
              <a:t>Friend function</a:t>
            </a:r>
          </a:p>
        </p:txBody>
      </p:sp>
      <p:sp>
        <p:nvSpPr>
          <p:cNvPr id="5" name="Content Placeholder 4"/>
          <p:cNvSpPr>
            <a:spLocks noGrp="1"/>
          </p:cNvSpPr>
          <p:nvPr>
            <p:ph idx="1"/>
          </p:nvPr>
        </p:nvSpPr>
        <p:spPr>
          <a:xfrm>
            <a:off x="381000" y="509752"/>
            <a:ext cx="4876800" cy="5867400"/>
          </a:xfrm>
        </p:spPr>
        <p:txBody>
          <a:bodyPr>
            <a:normAutofit fontScale="92500" lnSpcReduction="20000"/>
          </a:bodyPr>
          <a:lstStyle/>
          <a:p>
            <a:pPr marL="0" indent="0" algn="just">
              <a:spcBef>
                <a:spcPct val="50000"/>
              </a:spcBef>
              <a:buNone/>
            </a:pPr>
            <a:r>
              <a:rPr lang="en-IN" sz="2800" dirty="0">
                <a:solidFill>
                  <a:srgbClr val="FF0000"/>
                </a:solidFill>
              </a:rPr>
              <a:t>Granting Friendship to another Class</a:t>
            </a:r>
          </a:p>
          <a:p>
            <a:pPr marL="0" indent="0" algn="just">
              <a:spcBef>
                <a:spcPct val="50000"/>
              </a:spcBef>
              <a:buNone/>
            </a:pPr>
            <a:r>
              <a:rPr lang="en-IN" sz="2800" dirty="0">
                <a:solidFill>
                  <a:srgbClr val="1C03D7"/>
                </a:solidFill>
              </a:rPr>
              <a:t>1. A class can have friendship with another class. </a:t>
            </a:r>
          </a:p>
          <a:p>
            <a:pPr marL="0" indent="0" algn="just">
              <a:spcBef>
                <a:spcPct val="50000"/>
              </a:spcBef>
              <a:buNone/>
            </a:pPr>
            <a:r>
              <a:rPr lang="en-IN" sz="2800" dirty="0">
                <a:solidFill>
                  <a:srgbClr val="1C03D7"/>
                </a:solidFill>
              </a:rPr>
              <a:t>2. For Example, let there be two classes, first and second. If the class first grants its friendship with the other class second, then the private data members of the class first are permitted to be accessed by the public members of the class second. But on the other hand, the public member functions of the class first cannot access the private members of the class second.</a:t>
            </a:r>
          </a:p>
          <a:p>
            <a:pPr algn="just">
              <a:lnSpc>
                <a:spcPct val="90000"/>
              </a:lnSpc>
            </a:pPr>
            <a:endParaRPr lang="en-US" sz="2800" dirty="0">
              <a:solidFill>
                <a:srgbClr val="1C03D7"/>
              </a:solidFill>
            </a:endParaRPr>
          </a:p>
        </p:txBody>
      </p:sp>
      <p:grpSp>
        <p:nvGrpSpPr>
          <p:cNvPr id="4" name="Group 3"/>
          <p:cNvGrpSpPr/>
          <p:nvPr/>
        </p:nvGrpSpPr>
        <p:grpSpPr>
          <a:xfrm>
            <a:off x="5410200" y="914399"/>
            <a:ext cx="3421728" cy="3393938"/>
            <a:chOff x="-707039" y="3362835"/>
            <a:chExt cx="3570336" cy="2545453"/>
          </a:xfrm>
        </p:grpSpPr>
        <p:sp>
          <p:nvSpPr>
            <p:cNvPr id="6" name="TextBox 5"/>
            <p:cNvSpPr txBox="1"/>
            <p:nvPr/>
          </p:nvSpPr>
          <p:spPr>
            <a:xfrm>
              <a:off x="-707039" y="3646131"/>
              <a:ext cx="3570336" cy="2262157"/>
            </a:xfrm>
            <a:prstGeom prst="rect">
              <a:avLst/>
            </a:prstGeom>
            <a:noFill/>
          </p:spPr>
          <p:txBody>
            <a:bodyPr wrap="square" rtlCol="0">
              <a:spAutoFit/>
            </a:bodyPr>
            <a:lstStyle/>
            <a:p>
              <a:pPr algn="just">
                <a:spcBef>
                  <a:spcPct val="50000"/>
                </a:spcBef>
              </a:pPr>
              <a:endParaRPr lang="en-US" altLang="en-US" sz="2000" b="1" dirty="0">
                <a:solidFill>
                  <a:srgbClr val="01A729"/>
                </a:solidFill>
              </a:endParaRPr>
            </a:p>
            <a:p>
              <a:pPr algn="just">
                <a:spcBef>
                  <a:spcPct val="50000"/>
                </a:spcBef>
              </a:pPr>
              <a:r>
                <a:rPr lang="en-US" altLang="en-US" sz="2000" b="1" dirty="0">
                  <a:solidFill>
                    <a:srgbClr val="01A729"/>
                  </a:solidFill>
                </a:rPr>
                <a:t>class second;	forward declaration</a:t>
              </a:r>
            </a:p>
            <a:p>
              <a:pPr algn="just">
                <a:spcBef>
                  <a:spcPct val="50000"/>
                </a:spcBef>
              </a:pPr>
              <a:r>
                <a:rPr lang="en-US" altLang="en-US" sz="2000" b="1" dirty="0">
                  <a:solidFill>
                    <a:srgbClr val="01A729"/>
                  </a:solidFill>
                </a:rPr>
                <a:t>class first</a:t>
              </a:r>
            </a:p>
            <a:p>
              <a:pPr algn="just">
                <a:spcBef>
                  <a:spcPct val="50000"/>
                </a:spcBef>
              </a:pPr>
              <a:r>
                <a:rPr lang="en-US" altLang="en-US" sz="2000" b="1" dirty="0">
                  <a:solidFill>
                    <a:srgbClr val="01A729"/>
                  </a:solidFill>
                </a:rPr>
                <a:t>	{</a:t>
              </a:r>
            </a:p>
            <a:p>
              <a:pPr algn="just">
                <a:spcBef>
                  <a:spcPct val="50000"/>
                </a:spcBef>
              </a:pPr>
              <a:r>
                <a:rPr lang="en-US" altLang="en-US" sz="2000" b="1" dirty="0">
                  <a:solidFill>
                    <a:srgbClr val="01A729"/>
                  </a:solidFill>
                </a:rPr>
                <a:t>		private:</a:t>
              </a:r>
            </a:p>
            <a:p>
              <a:pPr algn="just">
                <a:spcBef>
                  <a:spcPct val="50000"/>
                </a:spcBef>
              </a:pPr>
              <a:r>
                <a:rPr lang="en-US" altLang="en-US" sz="2000" b="1" dirty="0">
                  <a:solidFill>
                    <a:srgbClr val="01A729"/>
                  </a:solidFill>
                </a:rPr>
                <a:t>	--------------</a:t>
              </a:r>
              <a:endParaRPr lang="en-US" altLang="en-US" sz="2400" b="1" dirty="0">
                <a:solidFill>
                  <a:srgbClr val="01A729"/>
                </a:solidFill>
              </a:endParaRPr>
            </a:p>
          </p:txBody>
        </p:sp>
        <p:sp>
          <p:nvSpPr>
            <p:cNvPr id="7" name="TextBox 6"/>
            <p:cNvSpPr txBox="1"/>
            <p:nvPr/>
          </p:nvSpPr>
          <p:spPr>
            <a:xfrm>
              <a:off x="803640" y="3362835"/>
              <a:ext cx="2059657" cy="284742"/>
            </a:xfrm>
            <a:prstGeom prst="rect">
              <a:avLst/>
            </a:prstGeom>
            <a:noFill/>
          </p:spPr>
          <p:txBody>
            <a:bodyPr wrap="square" rtlCol="0">
              <a:spAutoFit/>
            </a:bodyPr>
            <a:lstStyle/>
            <a:p>
              <a:r>
                <a:rPr lang="en-US" altLang="ko-KR" sz="1867" b="1" dirty="0">
                  <a:solidFill>
                    <a:srgbClr val="FF0000"/>
                  </a:solidFill>
                  <a:cs typeface="Arial" pitchFamily="34" charset="0"/>
                </a:rPr>
                <a:t>Syntax</a:t>
              </a:r>
              <a:endParaRPr lang="ko-KR" altLang="en-US" sz="1867" b="1" dirty="0">
                <a:solidFill>
                  <a:srgbClr val="FF0000"/>
                </a:solidFill>
                <a:cs typeface="Arial" pitchFamily="34" charset="0"/>
              </a:endParaRPr>
            </a:p>
          </p:txBody>
        </p:sp>
      </p:grpSp>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14327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Friend </a:t>
            </a:r>
            <a:r>
              <a:rPr lang="en-US" sz="2800" dirty="0" err="1">
                <a:solidFill>
                  <a:srgbClr val="C00000"/>
                </a:solidFill>
                <a:latin typeface="Arial Black" panose="020B0A04020102020204" pitchFamily="34" charset="0"/>
              </a:rPr>
              <a:t>functioniend</a:t>
            </a:r>
            <a:r>
              <a:rPr lang="en-US" sz="2800" dirty="0">
                <a:solidFill>
                  <a:srgbClr val="C00000"/>
                </a:solidFill>
                <a:latin typeface="Arial Black" panose="020B0A04020102020204" pitchFamily="34" charset="0"/>
              </a:rPr>
              <a:t> classes</a:t>
            </a:r>
          </a:p>
        </p:txBody>
      </p:sp>
      <p:sp>
        <p:nvSpPr>
          <p:cNvPr id="3" name="Rectangle 2"/>
          <p:cNvSpPr/>
          <p:nvPr/>
        </p:nvSpPr>
        <p:spPr>
          <a:xfrm>
            <a:off x="228600" y="412700"/>
            <a:ext cx="4572000" cy="6340197"/>
          </a:xfrm>
          <a:prstGeom prst="rect">
            <a:avLst/>
          </a:prstGeom>
        </p:spPr>
        <p:txBody>
          <a:bodyPr>
            <a:spAutoFit/>
          </a:bodyPr>
          <a:lstStyle/>
          <a:p>
            <a:pPr algn="just">
              <a:spcBef>
                <a:spcPct val="50000"/>
              </a:spcBef>
            </a:pPr>
            <a:r>
              <a:rPr lang="en-IN" sz="2800" dirty="0">
                <a:solidFill>
                  <a:srgbClr val="1C03D7"/>
                </a:solidFill>
              </a:rPr>
              <a:t>Two classes having the same Friend</a:t>
            </a:r>
          </a:p>
          <a:p>
            <a:pPr algn="just">
              <a:spcBef>
                <a:spcPct val="50000"/>
              </a:spcBef>
            </a:pPr>
            <a:r>
              <a:rPr lang="en-IN" sz="2800" dirty="0">
                <a:solidFill>
                  <a:srgbClr val="1C03D7"/>
                </a:solidFill>
              </a:rPr>
              <a:t>	1. A non – member function may have friendship with one or more classes.</a:t>
            </a:r>
          </a:p>
          <a:p>
            <a:pPr algn="just">
              <a:spcBef>
                <a:spcPct val="50000"/>
              </a:spcBef>
            </a:pPr>
            <a:r>
              <a:rPr lang="en-IN" sz="2800" dirty="0">
                <a:solidFill>
                  <a:srgbClr val="1C03D7"/>
                </a:solidFill>
              </a:rPr>
              <a:t>	2. When a function has declared to have friendship with more than one class, the friend classes should have forward declaration.</a:t>
            </a:r>
          </a:p>
          <a:p>
            <a:pPr algn="just">
              <a:spcBef>
                <a:spcPct val="50000"/>
              </a:spcBef>
            </a:pPr>
            <a:r>
              <a:rPr lang="en-IN" sz="2800" dirty="0">
                <a:solidFill>
                  <a:srgbClr val="1C03D7"/>
                </a:solidFill>
              </a:rPr>
              <a:t>	3. It implies that it needs to access the private members of both classes</a:t>
            </a:r>
            <a:r>
              <a:rPr lang="en-IN" sz="2800" b="1" dirty="0">
                <a:solidFill>
                  <a:srgbClr val="1C03D7"/>
                </a:solidFill>
              </a:rPr>
              <a:t>.</a:t>
            </a:r>
          </a:p>
        </p:txBody>
      </p:sp>
      <p:grpSp>
        <p:nvGrpSpPr>
          <p:cNvPr id="7" name="Group 6"/>
          <p:cNvGrpSpPr/>
          <p:nvPr/>
        </p:nvGrpSpPr>
        <p:grpSpPr>
          <a:xfrm>
            <a:off x="5105400" y="1371600"/>
            <a:ext cx="3733800" cy="1197852"/>
            <a:chOff x="773117" y="3278658"/>
            <a:chExt cx="2090180" cy="898389"/>
          </a:xfrm>
        </p:grpSpPr>
        <p:sp>
          <p:nvSpPr>
            <p:cNvPr id="8" name="TextBox 7"/>
            <p:cNvSpPr txBox="1"/>
            <p:nvPr/>
          </p:nvSpPr>
          <p:spPr>
            <a:xfrm>
              <a:off x="803640" y="3646132"/>
              <a:ext cx="2059657" cy="530915"/>
            </a:xfrm>
            <a:prstGeom prst="rect">
              <a:avLst/>
            </a:prstGeom>
            <a:noFill/>
          </p:spPr>
          <p:txBody>
            <a:bodyPr wrap="square" rtlCol="0">
              <a:spAutoFit/>
            </a:bodyPr>
            <a:lstStyle/>
            <a:p>
              <a:r>
                <a:rPr lang="en-IN" sz="2000" b="1" dirty="0">
                  <a:solidFill>
                    <a:srgbClr val="01A729"/>
                  </a:solidFill>
                </a:rPr>
                <a:t>friend </a:t>
              </a:r>
              <a:r>
                <a:rPr lang="en-IN" sz="2000" b="1" dirty="0" err="1">
                  <a:solidFill>
                    <a:srgbClr val="01A729"/>
                  </a:solidFill>
                </a:rPr>
                <a:t>return_type</a:t>
              </a:r>
              <a:r>
                <a:rPr lang="en-IN" sz="2000" b="1" dirty="0">
                  <a:solidFill>
                    <a:srgbClr val="01A729"/>
                  </a:solidFill>
                </a:rPr>
                <a:t> </a:t>
              </a:r>
              <a:r>
                <a:rPr lang="en-IN" sz="2000" b="1" dirty="0" err="1">
                  <a:solidFill>
                    <a:srgbClr val="01A729"/>
                  </a:solidFill>
                </a:rPr>
                <a:t>function_name</a:t>
              </a:r>
              <a:r>
                <a:rPr lang="en-IN" sz="2000" b="1" dirty="0">
                  <a:solidFill>
                    <a:srgbClr val="01A729"/>
                  </a:solidFill>
                </a:rPr>
                <a:t>(parameters);</a:t>
              </a:r>
            </a:p>
          </p:txBody>
        </p:sp>
        <p:sp>
          <p:nvSpPr>
            <p:cNvPr id="9" name="TextBox 8"/>
            <p:cNvSpPr txBox="1"/>
            <p:nvPr/>
          </p:nvSpPr>
          <p:spPr>
            <a:xfrm>
              <a:off x="773117" y="3278658"/>
              <a:ext cx="2059657" cy="284742"/>
            </a:xfrm>
            <a:prstGeom prst="rect">
              <a:avLst/>
            </a:prstGeom>
            <a:noFill/>
          </p:spPr>
          <p:txBody>
            <a:bodyPr wrap="square" rtlCol="0">
              <a:spAutoFit/>
            </a:bodyPr>
            <a:lstStyle/>
            <a:p>
              <a:r>
                <a:rPr lang="en-US" altLang="ko-KR" sz="1867" b="1" dirty="0">
                  <a:solidFill>
                    <a:srgbClr val="01A729"/>
                  </a:solidFill>
                  <a:cs typeface="Arial" pitchFamily="34" charset="0"/>
                </a:rPr>
                <a:t>Syntax</a:t>
              </a:r>
              <a:endParaRPr lang="ko-KR" altLang="en-US" sz="1867" b="1" dirty="0">
                <a:solidFill>
                  <a:srgbClr val="01A729"/>
                </a:solidFill>
                <a:cs typeface="Arial" pitchFamily="34" charset="0"/>
              </a:endParaRPr>
            </a:p>
          </p:txBody>
        </p:sp>
      </p:grpSp>
      <p:grpSp>
        <p:nvGrpSpPr>
          <p:cNvPr id="10" name="Group 9"/>
          <p:cNvGrpSpPr/>
          <p:nvPr/>
        </p:nvGrpSpPr>
        <p:grpSpPr>
          <a:xfrm>
            <a:off x="5159925" y="3060752"/>
            <a:ext cx="4306237" cy="1393392"/>
            <a:chOff x="803640" y="3362835"/>
            <a:chExt cx="2059657" cy="1045044"/>
          </a:xfrm>
        </p:grpSpPr>
        <p:sp>
          <p:nvSpPr>
            <p:cNvPr id="11" name="TextBox 10"/>
            <p:cNvSpPr txBox="1"/>
            <p:nvPr/>
          </p:nvSpPr>
          <p:spPr>
            <a:xfrm>
              <a:off x="803640" y="3646132"/>
              <a:ext cx="2059657" cy="761747"/>
            </a:xfrm>
            <a:prstGeom prst="rect">
              <a:avLst/>
            </a:prstGeom>
            <a:noFill/>
          </p:spPr>
          <p:txBody>
            <a:bodyPr wrap="square" rtlCol="0">
              <a:spAutoFit/>
            </a:bodyPr>
            <a:lstStyle/>
            <a:p>
              <a:r>
                <a:rPr lang="en-IN" sz="2000" dirty="0">
                  <a:solidFill>
                    <a:schemeClr val="accent6">
                      <a:lumMod val="75000"/>
                    </a:schemeClr>
                  </a:solidFill>
                </a:rPr>
                <a:t>friend </a:t>
              </a:r>
              <a:r>
                <a:rPr lang="en-IN" sz="2000" dirty="0" err="1">
                  <a:solidFill>
                    <a:schemeClr val="accent6">
                      <a:lumMod val="75000"/>
                    </a:schemeClr>
                  </a:solidFill>
                </a:rPr>
                <a:t>return_type</a:t>
              </a:r>
              <a:r>
                <a:rPr lang="en-IN" sz="2000" dirty="0">
                  <a:solidFill>
                    <a:schemeClr val="accent6">
                      <a:lumMod val="75000"/>
                    </a:schemeClr>
                  </a:solidFill>
                </a:rPr>
                <a:t> </a:t>
              </a:r>
              <a:r>
                <a:rPr lang="en-IN" sz="2000" dirty="0" err="1">
                  <a:solidFill>
                    <a:schemeClr val="accent6">
                      <a:lumMod val="75000"/>
                    </a:schemeClr>
                  </a:solidFill>
                </a:rPr>
                <a:t>fname</a:t>
              </a:r>
              <a:r>
                <a:rPr lang="en-IN" sz="2000" dirty="0">
                  <a:solidFill>
                    <a:schemeClr val="accent6">
                      <a:lumMod val="75000"/>
                    </a:schemeClr>
                  </a:solidFill>
                </a:rPr>
                <a:t>(first one, second two)</a:t>
              </a:r>
            </a:p>
            <a:p>
              <a:r>
                <a:rPr lang="en-IN" altLang="ko-KR" sz="2000" dirty="0">
                  <a:solidFill>
                    <a:schemeClr val="accent6">
                      <a:lumMod val="75000"/>
                    </a:schemeClr>
                  </a:solidFill>
                  <a:cs typeface="Arial" pitchFamily="34" charset="0"/>
                </a:rPr>
                <a:t>{}</a:t>
              </a:r>
              <a:endParaRPr lang="ko-KR" altLang="en-US" sz="2000" dirty="0">
                <a:solidFill>
                  <a:schemeClr val="accent6">
                    <a:lumMod val="75000"/>
                  </a:schemeClr>
                </a:solidFill>
                <a:cs typeface="Arial" pitchFamily="34" charset="0"/>
              </a:endParaRPr>
            </a:p>
          </p:txBody>
        </p:sp>
        <p:sp>
          <p:nvSpPr>
            <p:cNvPr id="12" name="TextBox 11"/>
            <p:cNvSpPr txBox="1"/>
            <p:nvPr/>
          </p:nvSpPr>
          <p:spPr>
            <a:xfrm>
              <a:off x="803640" y="3362835"/>
              <a:ext cx="2059657" cy="284742"/>
            </a:xfrm>
            <a:prstGeom prst="rect">
              <a:avLst/>
            </a:prstGeom>
            <a:noFill/>
          </p:spPr>
          <p:txBody>
            <a:bodyPr wrap="square" rtlCol="0">
              <a:spAutoFit/>
            </a:bodyPr>
            <a:lstStyle/>
            <a:p>
              <a:r>
                <a:rPr lang="en-US" altLang="ko-KR" sz="1867" b="1" dirty="0">
                  <a:solidFill>
                    <a:schemeClr val="accent6">
                      <a:lumMod val="75000"/>
                    </a:schemeClr>
                  </a:solidFill>
                  <a:cs typeface="Arial" pitchFamily="34" charset="0"/>
                </a:rPr>
                <a:t>Example</a:t>
              </a:r>
              <a:endParaRPr lang="ko-KR" altLang="en-US" sz="1867" b="1" dirty="0">
                <a:solidFill>
                  <a:schemeClr val="accent6">
                    <a:lumMod val="75000"/>
                  </a:schemeClr>
                </a:solidFill>
                <a:cs typeface="Arial" pitchFamily="34" charset="0"/>
              </a:endParaRPr>
            </a:p>
          </p:txBody>
        </p:sp>
      </p:grpSp>
      <p:grpSp>
        <p:nvGrpSpPr>
          <p:cNvPr id="13" name="Group 12"/>
          <p:cNvGrpSpPr/>
          <p:nvPr/>
        </p:nvGrpSpPr>
        <p:grpSpPr>
          <a:xfrm>
            <a:off x="4988619" y="4572000"/>
            <a:ext cx="3531181" cy="1755760"/>
            <a:chOff x="803640" y="3362835"/>
            <a:chExt cx="2059657" cy="895523"/>
          </a:xfrm>
        </p:grpSpPr>
        <p:sp>
          <p:nvSpPr>
            <p:cNvPr id="14" name="TextBox 13"/>
            <p:cNvSpPr txBox="1"/>
            <p:nvPr/>
          </p:nvSpPr>
          <p:spPr>
            <a:xfrm>
              <a:off x="803640" y="3646132"/>
              <a:ext cx="2059657" cy="612226"/>
            </a:xfrm>
            <a:prstGeom prst="rect">
              <a:avLst/>
            </a:prstGeom>
            <a:noFill/>
          </p:spPr>
          <p:txBody>
            <a:bodyPr wrap="square" rtlCol="0">
              <a:spAutoFit/>
            </a:bodyPr>
            <a:lstStyle/>
            <a:p>
              <a:pPr algn="just" fontAlgn="base"/>
              <a:r>
                <a:rPr lang="en-US" dirty="0">
                  <a:solidFill>
                    <a:srgbClr val="FF0000"/>
                  </a:solidFill>
                </a:rPr>
                <a:t> </a:t>
              </a:r>
              <a:r>
                <a:rPr lang="en-IN" dirty="0">
                  <a:solidFill>
                    <a:srgbClr val="FF0000"/>
                  </a:solidFill>
                </a:rPr>
                <a:t>where friend is a keyword used as a function modifier. A friend declaration is valid only within or outside the class definition</a:t>
              </a:r>
              <a:r>
                <a:rPr lang="en-US" dirty="0">
                  <a:solidFill>
                    <a:srgbClr val="FF0000"/>
                  </a:solidFill>
                </a:rPr>
                <a:t>.</a:t>
              </a:r>
            </a:p>
          </p:txBody>
        </p:sp>
        <p:sp>
          <p:nvSpPr>
            <p:cNvPr id="15" name="TextBox 14"/>
            <p:cNvSpPr txBox="1"/>
            <p:nvPr/>
          </p:nvSpPr>
          <p:spPr>
            <a:xfrm>
              <a:off x="803640" y="3362835"/>
              <a:ext cx="2059657" cy="193643"/>
            </a:xfrm>
            <a:prstGeom prst="rect">
              <a:avLst/>
            </a:prstGeom>
            <a:noFill/>
          </p:spPr>
          <p:txBody>
            <a:bodyPr wrap="square" rtlCol="0">
              <a:spAutoFit/>
            </a:bodyPr>
            <a:lstStyle/>
            <a:p>
              <a:r>
                <a:rPr lang="en-US" altLang="ko-KR" sz="1867" b="1" dirty="0">
                  <a:solidFill>
                    <a:srgbClr val="FF0000"/>
                  </a:solidFill>
                  <a:cs typeface="Arial" pitchFamily="34" charset="0"/>
                </a:rPr>
                <a:t>Note: </a:t>
              </a:r>
              <a:endParaRPr lang="ko-KR" altLang="en-US" sz="1867" b="1" dirty="0">
                <a:solidFill>
                  <a:srgbClr val="FF0000"/>
                </a:solidFill>
                <a:cs typeface="Arial" pitchFamily="34" charset="0"/>
              </a:endParaRPr>
            </a:p>
          </p:txBody>
        </p:sp>
      </p:grpSp>
      <p:sp>
        <p:nvSpPr>
          <p:cNvPr id="1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314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Friend function</a:t>
            </a:r>
          </a:p>
        </p:txBody>
      </p:sp>
      <p:sp>
        <p:nvSpPr>
          <p:cNvPr id="5" name="Content Placeholder 4"/>
          <p:cNvSpPr>
            <a:spLocks noGrp="1"/>
          </p:cNvSpPr>
          <p:nvPr>
            <p:ph idx="1"/>
          </p:nvPr>
        </p:nvSpPr>
        <p:spPr>
          <a:xfrm>
            <a:off x="457200" y="762000"/>
            <a:ext cx="8229600" cy="5791200"/>
          </a:xfrm>
        </p:spPr>
        <p:txBody>
          <a:bodyPr>
            <a:normAutofit/>
          </a:bodyPr>
          <a:lstStyle/>
          <a:p>
            <a:pPr algn="just"/>
            <a:r>
              <a:rPr lang="en-US" altLang="en-US" sz="2800" dirty="0">
                <a:solidFill>
                  <a:srgbClr val="1C03D7"/>
                </a:solidFill>
              </a:rPr>
              <a:t>By default : functions and data of a class are private to that class</a:t>
            </a:r>
          </a:p>
          <a:p>
            <a:pPr algn="just"/>
            <a:r>
              <a:rPr lang="en-US" altLang="en-US" sz="2800" dirty="0">
                <a:solidFill>
                  <a:srgbClr val="1C03D7"/>
                </a:solidFill>
              </a:rPr>
              <a:t>Only the public members are accessible outside the class</a:t>
            </a:r>
          </a:p>
          <a:p>
            <a:pPr algn="just"/>
            <a:r>
              <a:rPr lang="en-US" altLang="en-US" sz="2800" dirty="0">
                <a:solidFill>
                  <a:srgbClr val="1C03D7"/>
                </a:solidFill>
              </a:rPr>
              <a:t> Protected members can be inherited along with public members</a:t>
            </a:r>
          </a:p>
          <a:p>
            <a:pPr algn="just"/>
            <a:r>
              <a:rPr lang="en-US" altLang="en-US" sz="2800" dirty="0">
                <a:solidFill>
                  <a:srgbClr val="1C03D7"/>
                </a:solidFill>
              </a:rPr>
              <a:t>No such condition where private members can be accessed from outside the class</a:t>
            </a:r>
          </a:p>
          <a:p>
            <a:pPr algn="just"/>
            <a:r>
              <a:rPr lang="en-US" altLang="en-US" sz="2800" dirty="0">
                <a:solidFill>
                  <a:srgbClr val="1C03D7"/>
                </a:solidFill>
              </a:rPr>
              <a:t>So  Friend Functions and Friend Classes may be used where our application requires the access all the members of a class</a:t>
            </a:r>
            <a:endParaRPr lang="en-IN" altLang="en-US" sz="2800" dirty="0">
              <a:solidFill>
                <a:srgbClr val="1C03D7"/>
              </a:solidFill>
            </a:endParaRP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82373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Features of Friend functions: </a:t>
            </a:r>
          </a:p>
        </p:txBody>
      </p:sp>
      <p:sp>
        <p:nvSpPr>
          <p:cNvPr id="5" name="Content Placeholder 4"/>
          <p:cNvSpPr>
            <a:spLocks noGrp="1"/>
          </p:cNvSpPr>
          <p:nvPr>
            <p:ph idx="1"/>
          </p:nvPr>
        </p:nvSpPr>
        <p:spPr>
          <a:xfrm>
            <a:off x="457200" y="762000"/>
            <a:ext cx="8229600" cy="5791200"/>
          </a:xfrm>
        </p:spPr>
        <p:txBody>
          <a:bodyPr>
            <a:normAutofit/>
          </a:bodyPr>
          <a:lstStyle/>
          <a:p>
            <a:pPr algn="just"/>
            <a:r>
              <a:rPr lang="en-IN" altLang="en-US" sz="2800" dirty="0">
                <a:solidFill>
                  <a:srgbClr val="1C03D7"/>
                </a:solidFill>
              </a:rPr>
              <a:t>Not a member of the class</a:t>
            </a:r>
          </a:p>
          <a:p>
            <a:pPr algn="just"/>
            <a:r>
              <a:rPr lang="en-IN" altLang="en-US" sz="2800" dirty="0">
                <a:solidFill>
                  <a:srgbClr val="1C03D7"/>
                </a:solidFill>
              </a:rPr>
              <a:t>Invoked like normal function without any object </a:t>
            </a:r>
          </a:p>
          <a:p>
            <a:pPr algn="just"/>
            <a:r>
              <a:rPr lang="en-IN" altLang="en-US" sz="2800" dirty="0">
                <a:solidFill>
                  <a:srgbClr val="1C03D7"/>
                </a:solidFill>
              </a:rPr>
              <a:t>Full access to private and protected members</a:t>
            </a:r>
          </a:p>
          <a:p>
            <a:pPr algn="just">
              <a:buFont typeface="Wingdings" panose="05000000000000000000" pitchFamily="2" charset="2"/>
              <a:buNone/>
            </a:pPr>
            <a:r>
              <a:rPr lang="en-US" altLang="en-US" sz="2800" dirty="0">
                <a:solidFill>
                  <a:srgbClr val="1C03D7"/>
                </a:solidFill>
              </a:rPr>
              <a:t>    Of the class</a:t>
            </a:r>
          </a:p>
          <a:p>
            <a:pPr algn="just"/>
            <a:r>
              <a:rPr lang="en-IN" altLang="en-US" sz="2800" dirty="0">
                <a:solidFill>
                  <a:srgbClr val="1C03D7"/>
                </a:solidFill>
              </a:rPr>
              <a:t> But can use the members for one or more specific objects</a:t>
            </a:r>
          </a:p>
          <a:p>
            <a:pPr algn="just"/>
            <a:r>
              <a:rPr lang="en-IN" altLang="en-US" sz="2800" dirty="0">
                <a:solidFill>
                  <a:srgbClr val="1C03D7"/>
                </a:solidFill>
              </a:rPr>
              <a:t>Called without the use dot operator(does not need to be qualified with object’s name)</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82946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How to declare?</a:t>
            </a:r>
          </a:p>
        </p:txBody>
      </p:sp>
      <p:sp>
        <p:nvSpPr>
          <p:cNvPr id="5" name="Content Placeholder 4"/>
          <p:cNvSpPr>
            <a:spLocks noGrp="1"/>
          </p:cNvSpPr>
          <p:nvPr>
            <p:ph idx="1"/>
          </p:nvPr>
        </p:nvSpPr>
        <p:spPr>
          <a:xfrm>
            <a:off x="457200" y="762000"/>
            <a:ext cx="8229600" cy="5791200"/>
          </a:xfrm>
        </p:spPr>
        <p:txBody>
          <a:bodyPr>
            <a:normAutofit/>
          </a:bodyPr>
          <a:lstStyle/>
          <a:p>
            <a:pPr algn="just"/>
            <a:r>
              <a:rPr lang="en-IN" altLang="en-US" sz="2800" dirty="0"/>
              <a:t> </a:t>
            </a:r>
            <a:r>
              <a:rPr lang="en-IN" altLang="en-US" sz="2800" dirty="0">
                <a:solidFill>
                  <a:srgbClr val="1C03D7"/>
                </a:solidFill>
              </a:rPr>
              <a:t>Include its prototype in the class , preceding it with keyword </a:t>
            </a:r>
            <a:r>
              <a:rPr lang="en-IN" altLang="en-US" sz="2800" b="1" dirty="0">
                <a:solidFill>
                  <a:srgbClr val="1C03D7"/>
                </a:solidFill>
              </a:rPr>
              <a:t>friend</a:t>
            </a:r>
            <a:r>
              <a:rPr lang="en-IN" altLang="en-US" sz="2800" dirty="0">
                <a:solidFill>
                  <a:srgbClr val="1C03D7"/>
                </a:solidFill>
              </a:rPr>
              <a:t> </a:t>
            </a:r>
          </a:p>
          <a:p>
            <a:pPr algn="just">
              <a:buFont typeface="Wingdings" panose="05000000000000000000" pitchFamily="2" charset="2"/>
              <a:buNone/>
            </a:pPr>
            <a:endParaRPr lang="en-IN" altLang="en-US" sz="2800" dirty="0">
              <a:solidFill>
                <a:srgbClr val="1C03D7"/>
              </a:solidFill>
            </a:endParaRPr>
          </a:p>
          <a:p>
            <a:pPr algn="just">
              <a:buFont typeface="Wingdings" panose="05000000000000000000" pitchFamily="2" charset="2"/>
              <a:buNone/>
            </a:pPr>
            <a:r>
              <a:rPr lang="en-US" altLang="en-US" sz="2800" dirty="0">
                <a:solidFill>
                  <a:srgbClr val="1C03D7"/>
                </a:solidFill>
              </a:rPr>
              <a:t>Syntax: </a:t>
            </a:r>
          </a:p>
          <a:p>
            <a:pPr algn="just">
              <a:buFont typeface="Wingdings" panose="05000000000000000000" pitchFamily="2" charset="2"/>
              <a:buNone/>
            </a:pPr>
            <a:r>
              <a:rPr lang="en-US" altLang="en-US" b="1" dirty="0">
                <a:solidFill>
                  <a:srgbClr val="1C03D7"/>
                </a:solidFill>
              </a:rPr>
              <a:t>friend </a:t>
            </a:r>
            <a:r>
              <a:rPr lang="en-US" altLang="en-US" b="1" dirty="0" err="1">
                <a:solidFill>
                  <a:srgbClr val="1C03D7"/>
                </a:solidFill>
              </a:rPr>
              <a:t>ret_type</a:t>
            </a:r>
            <a:r>
              <a:rPr lang="en-US" altLang="en-US" b="1" dirty="0">
                <a:solidFill>
                  <a:srgbClr val="1C03D7"/>
                </a:solidFill>
              </a:rPr>
              <a:t> </a:t>
            </a:r>
            <a:r>
              <a:rPr lang="en-US" altLang="en-US" b="1" dirty="0" err="1">
                <a:solidFill>
                  <a:srgbClr val="1C03D7"/>
                </a:solidFill>
              </a:rPr>
              <a:t>func_name</a:t>
            </a:r>
            <a:r>
              <a:rPr lang="en-US" altLang="en-US" b="1" dirty="0">
                <a:solidFill>
                  <a:srgbClr val="1C03D7"/>
                </a:solidFill>
              </a:rPr>
              <a:t>(arguments);</a:t>
            </a:r>
          </a:p>
          <a:p>
            <a:pPr algn="just">
              <a:buFont typeface="Wingdings" panose="05000000000000000000" pitchFamily="2" charset="2"/>
              <a:buNone/>
            </a:pPr>
            <a:endParaRPr lang="en-IN" altLang="en-US" sz="2800" dirty="0">
              <a:solidFill>
                <a:srgbClr val="1C03D7"/>
              </a:solidFill>
            </a:endParaRPr>
          </a:p>
          <a:p>
            <a:pPr algn="just"/>
            <a:r>
              <a:rPr lang="en-IN" altLang="en-US" sz="2800" dirty="0">
                <a:solidFill>
                  <a:srgbClr val="1C03D7"/>
                </a:solidFill>
              </a:rPr>
              <a:t>Can be declared anywhere (in public, protected or private section) in the class</a:t>
            </a:r>
          </a:p>
          <a:p>
            <a:pPr algn="just"/>
            <a:r>
              <a:rPr lang="en-IN" altLang="en-US" sz="2800" dirty="0">
                <a:solidFill>
                  <a:srgbClr val="1C03D7"/>
                </a:solidFill>
              </a:rPr>
              <a:t> May  have no arguments </a:t>
            </a:r>
          </a:p>
          <a:p>
            <a:pPr algn="just"/>
            <a:r>
              <a:rPr lang="en-IN" altLang="en-US" sz="2800" dirty="0">
                <a:solidFill>
                  <a:srgbClr val="1C03D7"/>
                </a:solidFill>
              </a:rPr>
              <a:t> Objects of the class or their pointers can be passed as arguments to the friend function </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664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Example:</a:t>
            </a:r>
          </a:p>
        </p:txBody>
      </p:sp>
      <p:sp>
        <p:nvSpPr>
          <p:cNvPr id="5" name="Content Placeholder 4"/>
          <p:cNvSpPr>
            <a:spLocks noGrp="1"/>
          </p:cNvSpPr>
          <p:nvPr>
            <p:ph idx="1"/>
          </p:nvPr>
        </p:nvSpPr>
        <p:spPr>
          <a:xfrm>
            <a:off x="457200" y="762000"/>
            <a:ext cx="8229600" cy="5791200"/>
          </a:xfrm>
        </p:spPr>
        <p:txBody>
          <a:bodyPr>
            <a:normAutofit fontScale="92500" lnSpcReduction="10000"/>
          </a:bodyPr>
          <a:lstStyle/>
          <a:p>
            <a:pPr>
              <a:buFont typeface="Wingdings" panose="05000000000000000000" pitchFamily="2" charset="2"/>
              <a:buNone/>
            </a:pPr>
            <a:r>
              <a:rPr lang="en-IN" altLang="en-US" sz="2800" dirty="0">
                <a:solidFill>
                  <a:srgbClr val="1C03D7"/>
                </a:solidFill>
                <a:latin typeface="Calibri" panose="020F0502020204030204" pitchFamily="34" charset="0"/>
              </a:rPr>
              <a:t>Class </a:t>
            </a:r>
            <a:r>
              <a:rPr lang="en-IN" altLang="en-US" sz="2800" dirty="0" err="1">
                <a:solidFill>
                  <a:srgbClr val="1C03D7"/>
                </a:solidFill>
                <a:latin typeface="Calibri" panose="020F0502020204030204" pitchFamily="34" charset="0"/>
              </a:rPr>
              <a:t>myclass</a:t>
            </a:r>
            <a:endParaRPr lang="en-IN" altLang="en-US" sz="2800" dirty="0">
              <a:solidFill>
                <a:srgbClr val="1C03D7"/>
              </a:solidFill>
              <a:latin typeface="Calibri" panose="020F0502020204030204" pitchFamily="34" charset="0"/>
            </a:endParaRPr>
          </a:p>
          <a:p>
            <a:pPr>
              <a:buFont typeface="Wingdings" panose="05000000000000000000" pitchFamily="2" charset="2"/>
              <a:buNone/>
            </a:pPr>
            <a:r>
              <a:rPr lang="en-IN" altLang="en-US" sz="2800" dirty="0">
                <a:solidFill>
                  <a:srgbClr val="1C03D7"/>
                </a:solidFill>
                <a:latin typeface="Calibri" panose="020F0502020204030204" pitchFamily="34" charset="0"/>
              </a:rPr>
              <a:t>{    </a:t>
            </a:r>
            <a:r>
              <a:rPr lang="en-IN" altLang="en-US" sz="2800" dirty="0" err="1">
                <a:solidFill>
                  <a:srgbClr val="1C03D7"/>
                </a:solidFill>
                <a:latin typeface="Calibri" panose="020F0502020204030204" pitchFamily="34" charset="0"/>
              </a:rPr>
              <a:t>int</a:t>
            </a:r>
            <a:r>
              <a:rPr lang="en-IN" altLang="en-US" sz="2800" dirty="0">
                <a:solidFill>
                  <a:srgbClr val="1C03D7"/>
                </a:solidFill>
                <a:latin typeface="Calibri" panose="020F0502020204030204" pitchFamily="34" charset="0"/>
              </a:rPr>
              <a:t> </a:t>
            </a:r>
            <a:r>
              <a:rPr lang="en-IN" altLang="en-US" sz="2800" dirty="0" err="1">
                <a:solidFill>
                  <a:srgbClr val="1C03D7"/>
                </a:solidFill>
                <a:latin typeface="Calibri" panose="020F0502020204030204" pitchFamily="34" charset="0"/>
              </a:rPr>
              <a:t>a,b</a:t>
            </a:r>
            <a:r>
              <a:rPr lang="en-IN" altLang="en-US" sz="2800" dirty="0">
                <a:solidFill>
                  <a:srgbClr val="1C03D7"/>
                </a:solidFill>
                <a:latin typeface="Calibri" panose="020F0502020204030204" pitchFamily="34" charset="0"/>
              </a:rPr>
              <a:t>;</a:t>
            </a:r>
          </a:p>
          <a:p>
            <a:pPr>
              <a:buFont typeface="Wingdings" panose="05000000000000000000" pitchFamily="2" charset="2"/>
              <a:buNone/>
            </a:pPr>
            <a:r>
              <a:rPr lang="en-IN" altLang="en-US" sz="2800" dirty="0">
                <a:solidFill>
                  <a:srgbClr val="1C03D7"/>
                </a:solidFill>
                <a:latin typeface="Calibri" panose="020F0502020204030204" pitchFamily="34" charset="0"/>
              </a:rPr>
              <a:t>Public:</a:t>
            </a:r>
          </a:p>
          <a:p>
            <a:pPr>
              <a:buFont typeface="Wingdings" panose="05000000000000000000" pitchFamily="2" charset="2"/>
              <a:buNone/>
            </a:pPr>
            <a:r>
              <a:rPr lang="en-IN" altLang="en-US" sz="2800" dirty="0" err="1">
                <a:solidFill>
                  <a:srgbClr val="1C03D7"/>
                </a:solidFill>
                <a:latin typeface="Calibri" panose="020F0502020204030204" pitchFamily="34" charset="0"/>
              </a:rPr>
              <a:t>myclass</a:t>
            </a:r>
            <a:r>
              <a:rPr lang="en-IN" altLang="en-US" sz="2800" dirty="0">
                <a:solidFill>
                  <a:srgbClr val="1C03D7"/>
                </a:solidFill>
                <a:latin typeface="Calibri" panose="020F0502020204030204" pitchFamily="34" charset="0"/>
              </a:rPr>
              <a:t>(</a:t>
            </a:r>
            <a:r>
              <a:rPr lang="en-IN" altLang="en-US" sz="2800" dirty="0" err="1">
                <a:solidFill>
                  <a:srgbClr val="1C03D7"/>
                </a:solidFill>
                <a:latin typeface="Calibri" panose="020F0502020204030204" pitchFamily="34" charset="0"/>
              </a:rPr>
              <a:t>int</a:t>
            </a:r>
            <a:r>
              <a:rPr lang="en-IN" altLang="en-US" sz="2800" dirty="0">
                <a:solidFill>
                  <a:srgbClr val="1C03D7"/>
                </a:solidFill>
                <a:latin typeface="Calibri" panose="020F0502020204030204" pitchFamily="34" charset="0"/>
              </a:rPr>
              <a:t> </a:t>
            </a:r>
            <a:r>
              <a:rPr lang="en-IN" altLang="en-US" sz="2800" dirty="0" err="1">
                <a:solidFill>
                  <a:srgbClr val="1C03D7"/>
                </a:solidFill>
                <a:latin typeface="Calibri" panose="020F0502020204030204" pitchFamily="34" charset="0"/>
              </a:rPr>
              <a:t>x,int</a:t>
            </a:r>
            <a:r>
              <a:rPr lang="en-IN" altLang="en-US" sz="2800" dirty="0">
                <a:solidFill>
                  <a:srgbClr val="1C03D7"/>
                </a:solidFill>
                <a:latin typeface="Calibri" panose="020F0502020204030204" pitchFamily="34" charset="0"/>
              </a:rPr>
              <a:t> y)</a:t>
            </a:r>
          </a:p>
          <a:p>
            <a:pPr>
              <a:buFont typeface="Wingdings" panose="05000000000000000000" pitchFamily="2" charset="2"/>
              <a:buNone/>
            </a:pPr>
            <a:r>
              <a:rPr lang="en-IN" altLang="en-US" sz="2800" dirty="0">
                <a:solidFill>
                  <a:srgbClr val="1C03D7"/>
                </a:solidFill>
                <a:latin typeface="Calibri" panose="020F0502020204030204" pitchFamily="34" charset="0"/>
              </a:rPr>
              <a:t>{   a=x; b=y;  }</a:t>
            </a:r>
          </a:p>
          <a:p>
            <a:pPr>
              <a:buFont typeface="Wingdings" panose="05000000000000000000" pitchFamily="2" charset="2"/>
              <a:buNone/>
            </a:pPr>
            <a:r>
              <a:rPr lang="en-IN" altLang="en-US" sz="2800" b="1" dirty="0">
                <a:solidFill>
                  <a:srgbClr val="1C03D7"/>
                </a:solidFill>
                <a:latin typeface="Calibri" panose="020F0502020204030204" pitchFamily="34" charset="0"/>
              </a:rPr>
              <a:t>friend </a:t>
            </a:r>
            <a:r>
              <a:rPr lang="en-IN" altLang="en-US" sz="2800" b="1" dirty="0" err="1">
                <a:solidFill>
                  <a:srgbClr val="1C03D7"/>
                </a:solidFill>
                <a:latin typeface="Calibri" panose="020F0502020204030204" pitchFamily="34" charset="0"/>
              </a:rPr>
              <a:t>int</a:t>
            </a:r>
            <a:r>
              <a:rPr lang="en-IN" altLang="en-US" sz="2800" b="1" dirty="0">
                <a:solidFill>
                  <a:srgbClr val="1C03D7"/>
                </a:solidFill>
                <a:latin typeface="Calibri" panose="020F0502020204030204" pitchFamily="34" charset="0"/>
              </a:rPr>
              <a:t> sum(</a:t>
            </a:r>
            <a:r>
              <a:rPr lang="en-IN" altLang="en-US" sz="2800" b="1" dirty="0" err="1">
                <a:solidFill>
                  <a:srgbClr val="1C03D7"/>
                </a:solidFill>
                <a:latin typeface="Calibri" panose="020F0502020204030204" pitchFamily="34" charset="0"/>
              </a:rPr>
              <a:t>myclass</a:t>
            </a:r>
            <a:r>
              <a:rPr lang="en-IN" altLang="en-US" sz="2800" b="1" dirty="0">
                <a:solidFill>
                  <a:srgbClr val="1C03D7"/>
                </a:solidFill>
                <a:latin typeface="Calibri" panose="020F0502020204030204" pitchFamily="34" charset="0"/>
              </a:rPr>
              <a:t> m); </a:t>
            </a:r>
            <a:r>
              <a:rPr lang="en-IN" altLang="en-US" sz="2800" b="1" dirty="0">
                <a:solidFill>
                  <a:srgbClr val="FF0000"/>
                </a:solidFill>
                <a:latin typeface="Calibri" panose="020F0502020204030204" pitchFamily="34" charset="0"/>
              </a:rPr>
              <a:t>// declaration</a:t>
            </a:r>
            <a:endParaRPr lang="en-IN" altLang="en-US" sz="2800" dirty="0">
              <a:solidFill>
                <a:srgbClr val="FF0000"/>
              </a:solidFill>
              <a:latin typeface="Calibri" panose="020F0502020204030204" pitchFamily="34" charset="0"/>
            </a:endParaRPr>
          </a:p>
          <a:p>
            <a:pPr>
              <a:buFont typeface="Wingdings" panose="05000000000000000000" pitchFamily="2" charset="2"/>
              <a:buNone/>
            </a:pPr>
            <a:r>
              <a:rPr lang="en-IN" altLang="en-US" sz="2800" dirty="0">
                <a:solidFill>
                  <a:srgbClr val="1C03D7"/>
                </a:solidFill>
                <a:latin typeface="Calibri" panose="020F0502020204030204" pitchFamily="34" charset="0"/>
              </a:rPr>
              <a:t>}</a:t>
            </a:r>
          </a:p>
          <a:p>
            <a:pPr>
              <a:buFont typeface="Wingdings" panose="05000000000000000000" pitchFamily="2" charset="2"/>
              <a:buNone/>
            </a:pPr>
            <a:r>
              <a:rPr lang="en-IN" altLang="en-US" sz="2800" dirty="0" err="1">
                <a:solidFill>
                  <a:srgbClr val="1C03D7"/>
                </a:solidFill>
                <a:latin typeface="Calibri" panose="020F0502020204030204" pitchFamily="34" charset="0"/>
              </a:rPr>
              <a:t>int</a:t>
            </a:r>
            <a:r>
              <a:rPr lang="en-IN" altLang="en-US" sz="2800" dirty="0">
                <a:solidFill>
                  <a:srgbClr val="1C03D7"/>
                </a:solidFill>
                <a:latin typeface="Calibri" panose="020F0502020204030204" pitchFamily="34" charset="0"/>
              </a:rPr>
              <a:t>  sum(</a:t>
            </a:r>
            <a:r>
              <a:rPr lang="en-IN" altLang="en-US" sz="2800" dirty="0" err="1">
                <a:solidFill>
                  <a:srgbClr val="1C03D7"/>
                </a:solidFill>
                <a:latin typeface="Calibri" panose="020F0502020204030204" pitchFamily="34" charset="0"/>
              </a:rPr>
              <a:t>myclass</a:t>
            </a:r>
            <a:r>
              <a:rPr lang="en-IN" altLang="en-US" sz="2800" dirty="0">
                <a:solidFill>
                  <a:srgbClr val="1C03D7"/>
                </a:solidFill>
                <a:latin typeface="Calibri" panose="020F0502020204030204" pitchFamily="34" charset="0"/>
              </a:rPr>
              <a:t> m)           </a:t>
            </a:r>
          </a:p>
          <a:p>
            <a:pPr>
              <a:buFont typeface="Wingdings" panose="05000000000000000000" pitchFamily="2" charset="2"/>
              <a:buNone/>
            </a:pPr>
            <a:r>
              <a:rPr lang="en-IN" altLang="en-US" sz="2800" dirty="0">
                <a:solidFill>
                  <a:srgbClr val="1C03D7"/>
                </a:solidFill>
                <a:latin typeface="Calibri" panose="020F0502020204030204" pitchFamily="34" charset="0"/>
              </a:rPr>
              <a:t>{        return </a:t>
            </a:r>
            <a:r>
              <a:rPr lang="en-IN" altLang="en-US" sz="2800" dirty="0" err="1">
                <a:solidFill>
                  <a:srgbClr val="1C03D7"/>
                </a:solidFill>
                <a:latin typeface="Calibri" panose="020F0502020204030204" pitchFamily="34" charset="0"/>
              </a:rPr>
              <a:t>m.a</a:t>
            </a:r>
            <a:r>
              <a:rPr lang="en-IN" altLang="en-US" sz="2800" dirty="0">
                <a:solidFill>
                  <a:srgbClr val="1C03D7"/>
                </a:solidFill>
                <a:latin typeface="Calibri" panose="020F0502020204030204" pitchFamily="34" charset="0"/>
              </a:rPr>
              <a:t>+ </a:t>
            </a:r>
            <a:r>
              <a:rPr lang="en-IN" altLang="en-US" sz="2800" dirty="0" err="1">
                <a:solidFill>
                  <a:srgbClr val="1C03D7"/>
                </a:solidFill>
                <a:latin typeface="Calibri" panose="020F0502020204030204" pitchFamily="34" charset="0"/>
              </a:rPr>
              <a:t>m.b</a:t>
            </a:r>
            <a:r>
              <a:rPr lang="en-IN" altLang="en-US" sz="2800" dirty="0">
                <a:solidFill>
                  <a:srgbClr val="1C03D7"/>
                </a:solidFill>
                <a:latin typeface="Calibri" panose="020F0502020204030204" pitchFamily="34" charset="0"/>
              </a:rPr>
              <a:t>;      }</a:t>
            </a:r>
          </a:p>
          <a:p>
            <a:pPr>
              <a:buFont typeface="Wingdings" panose="05000000000000000000" pitchFamily="2" charset="2"/>
              <a:buNone/>
            </a:pPr>
            <a:r>
              <a:rPr lang="en-IN" altLang="en-US" sz="2800" dirty="0">
                <a:solidFill>
                  <a:srgbClr val="1C03D7"/>
                </a:solidFill>
                <a:latin typeface="Calibri" panose="020F0502020204030204" pitchFamily="34" charset="0"/>
              </a:rPr>
              <a:t>void main()</a:t>
            </a:r>
          </a:p>
          <a:p>
            <a:pPr>
              <a:buFont typeface="Wingdings" panose="05000000000000000000" pitchFamily="2" charset="2"/>
              <a:buNone/>
            </a:pPr>
            <a:r>
              <a:rPr lang="en-IN" altLang="en-US" sz="2800" dirty="0">
                <a:solidFill>
                  <a:srgbClr val="1C03D7"/>
                </a:solidFill>
                <a:latin typeface="Calibri" panose="020F0502020204030204" pitchFamily="34" charset="0"/>
              </a:rPr>
              <a:t>{       </a:t>
            </a:r>
            <a:r>
              <a:rPr lang="en-IN" altLang="en-US" sz="2800" dirty="0" err="1">
                <a:solidFill>
                  <a:srgbClr val="1C03D7"/>
                </a:solidFill>
                <a:latin typeface="Calibri" panose="020F0502020204030204" pitchFamily="34" charset="0"/>
              </a:rPr>
              <a:t>myclass</a:t>
            </a:r>
            <a:r>
              <a:rPr lang="en-IN" altLang="en-US" sz="2800" dirty="0">
                <a:solidFill>
                  <a:srgbClr val="1C03D7"/>
                </a:solidFill>
                <a:latin typeface="Calibri" panose="020F0502020204030204" pitchFamily="34" charset="0"/>
              </a:rPr>
              <a:t> my(10,20);</a:t>
            </a:r>
          </a:p>
          <a:p>
            <a:pPr>
              <a:buFont typeface="Wingdings" panose="05000000000000000000" pitchFamily="2" charset="2"/>
              <a:buNone/>
            </a:pPr>
            <a:r>
              <a:rPr lang="en-IN" altLang="en-US" sz="2800" dirty="0">
                <a:solidFill>
                  <a:srgbClr val="1C03D7"/>
                </a:solidFill>
                <a:latin typeface="Calibri" panose="020F0502020204030204" pitchFamily="34" charset="0"/>
              </a:rPr>
              <a:t>	</a:t>
            </a:r>
            <a:r>
              <a:rPr lang="en-IN" altLang="en-US" sz="2800" dirty="0" err="1">
                <a:solidFill>
                  <a:srgbClr val="1C03D7"/>
                </a:solidFill>
                <a:latin typeface="Calibri" panose="020F0502020204030204" pitchFamily="34" charset="0"/>
              </a:rPr>
              <a:t>cout</a:t>
            </a:r>
            <a:r>
              <a:rPr lang="en-IN" altLang="en-US" sz="2800" dirty="0">
                <a:solidFill>
                  <a:srgbClr val="1C03D7"/>
                </a:solidFill>
                <a:latin typeface="Calibri" panose="020F0502020204030204" pitchFamily="34" charset="0"/>
              </a:rPr>
              <a:t>&lt;&lt;sum(my);   </a:t>
            </a:r>
            <a:r>
              <a:rPr lang="en-IN" altLang="en-US" sz="2800" b="1" dirty="0">
                <a:solidFill>
                  <a:srgbClr val="FF0000"/>
                </a:solidFill>
                <a:latin typeface="Calibri" panose="020F0502020204030204" pitchFamily="34" charset="0"/>
              </a:rPr>
              <a:t>//calling the friend function</a:t>
            </a:r>
            <a:endParaRPr lang="en-IN" altLang="en-US" sz="2800" dirty="0">
              <a:solidFill>
                <a:srgbClr val="FF0000"/>
              </a:solidFill>
              <a:latin typeface="Calibri" panose="020F0502020204030204" pitchFamily="34" charset="0"/>
            </a:endParaRPr>
          </a:p>
          <a:p>
            <a:pPr>
              <a:buFont typeface="Wingdings" panose="05000000000000000000" pitchFamily="2" charset="2"/>
              <a:buNone/>
            </a:pPr>
            <a:r>
              <a:rPr lang="en-US" altLang="en-US" sz="2800" dirty="0">
                <a:solidFill>
                  <a:srgbClr val="1C03D7"/>
                </a:solidFill>
                <a:latin typeface="Calibri" panose="020F0502020204030204" pitchFamily="34" charset="0"/>
              </a:rPr>
              <a:t>}</a:t>
            </a:r>
            <a:endParaRPr lang="en-IN" altLang="en-US" sz="2800" dirty="0">
              <a:solidFill>
                <a:srgbClr val="1C03D7"/>
              </a:solidFill>
              <a:latin typeface="Calibri" panose="020F0502020204030204" pitchFamily="34" charset="0"/>
            </a:endParaRP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67911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br>
              <a:rPr lang="en-US" sz="3600" b="1" dirty="0">
                <a:solidFill>
                  <a:srgbClr val="01A729"/>
                </a:solidFill>
                <a:latin typeface="Arial Black" panose="020B0A04020102020204" pitchFamily="34" charset="0"/>
              </a:rPr>
            </a:br>
            <a:r>
              <a:rPr lang="en-US" sz="3600" b="1" dirty="0">
                <a:solidFill>
                  <a:srgbClr val="0000CC"/>
                </a:solidFill>
                <a:latin typeface="Arial Black" panose="020B0A04020102020204" pitchFamily="34" charset="0"/>
              </a:rPr>
              <a:t>SLO-1 &amp; SLO-2 :</a:t>
            </a:r>
            <a:br>
              <a:rPr lang="en-US" sz="3600" b="1" dirty="0">
                <a:solidFill>
                  <a:srgbClr val="0033CC"/>
                </a:solidFill>
                <a:latin typeface="Arial Black" panose="020B0A04020102020204" pitchFamily="34" charset="0"/>
              </a:rPr>
            </a:br>
            <a:r>
              <a:rPr lang="en-US" sz="3600" b="1" dirty="0">
                <a:solidFill>
                  <a:srgbClr val="C00000"/>
                </a:solidFill>
                <a:latin typeface="Arial Black" panose="020B0A04020102020204" pitchFamily="34" charset="0"/>
              </a:rPr>
              <a:t>FEATURE INHERITANCE : SINGLE &amp; MULTIPLE,</a:t>
            </a:r>
            <a:br>
              <a:rPr lang="en-US" sz="3600" b="1" dirty="0">
                <a:solidFill>
                  <a:srgbClr val="C00000"/>
                </a:solidFill>
                <a:latin typeface="Arial Black" panose="020B0A04020102020204" pitchFamily="34" charset="0"/>
              </a:rPr>
            </a:br>
            <a:r>
              <a:rPr lang="en-US" sz="3600" b="1" dirty="0">
                <a:solidFill>
                  <a:srgbClr val="C00000"/>
                </a:solidFill>
                <a:latin typeface="Arial Black" panose="020B0A04020102020204" pitchFamily="34" charset="0"/>
              </a:rPr>
              <a:t>MULTILEVEL AND EXAMPLE</a:t>
            </a:r>
            <a:endParaRPr lang="en-US" sz="3200" dirty="0">
              <a:solidFill>
                <a:srgbClr val="C00000"/>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837875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Example:</a:t>
            </a:r>
          </a:p>
        </p:txBody>
      </p:sp>
      <p:sp>
        <p:nvSpPr>
          <p:cNvPr id="3" name="Rectangle 2"/>
          <p:cNvSpPr/>
          <p:nvPr/>
        </p:nvSpPr>
        <p:spPr>
          <a:xfrm>
            <a:off x="304800" y="77569"/>
            <a:ext cx="3733800" cy="5632311"/>
          </a:xfrm>
          <a:prstGeom prst="rect">
            <a:avLst/>
          </a:prstGeom>
        </p:spPr>
        <p:txBody>
          <a:bodyPr wrap="square">
            <a:spAutoFit/>
          </a:bodyPr>
          <a:lstStyle/>
          <a:p>
            <a:r>
              <a:rPr lang="en-IN" altLang="en-US" sz="2000" b="1" dirty="0">
                <a:solidFill>
                  <a:srgbClr val="1C03D7"/>
                </a:solidFill>
              </a:rPr>
              <a:t>Syntax:</a:t>
            </a:r>
          </a:p>
          <a:p>
            <a:r>
              <a:rPr lang="en-IN" altLang="en-US" sz="2000" b="1" dirty="0">
                <a:solidFill>
                  <a:srgbClr val="1C03D7"/>
                </a:solidFill>
              </a:rPr>
              <a:t>class </a:t>
            </a:r>
            <a:r>
              <a:rPr lang="en-IN" altLang="en-US" sz="2000" b="1" dirty="0" err="1">
                <a:solidFill>
                  <a:srgbClr val="1C03D7"/>
                </a:solidFill>
              </a:rPr>
              <a:t>second;forward</a:t>
            </a:r>
            <a:r>
              <a:rPr lang="en-IN" altLang="en-US" sz="2000" b="1" dirty="0">
                <a:solidFill>
                  <a:srgbClr val="1C03D7"/>
                </a:solidFill>
              </a:rPr>
              <a:t> declaration</a:t>
            </a:r>
          </a:p>
          <a:p>
            <a:r>
              <a:rPr lang="en-IN" altLang="en-US" sz="2000" b="1" dirty="0">
                <a:solidFill>
                  <a:srgbClr val="1C03D7"/>
                </a:solidFill>
              </a:rPr>
              <a:t>	class first</a:t>
            </a:r>
          </a:p>
          <a:p>
            <a:r>
              <a:rPr lang="en-IN" altLang="en-US" sz="2000" b="1" dirty="0">
                <a:solidFill>
                  <a:srgbClr val="1C03D7"/>
                </a:solidFill>
              </a:rPr>
              <a:t>	{</a:t>
            </a:r>
          </a:p>
          <a:p>
            <a:r>
              <a:rPr lang="en-IN" altLang="en-US" sz="2000" b="1" dirty="0">
                <a:solidFill>
                  <a:srgbClr val="1C03D7"/>
                </a:solidFill>
              </a:rPr>
              <a:t>		private:</a:t>
            </a:r>
          </a:p>
          <a:p>
            <a:r>
              <a:rPr lang="en-IN" altLang="en-US" sz="2000" b="1" dirty="0">
                <a:solidFill>
                  <a:srgbClr val="1C03D7"/>
                </a:solidFill>
              </a:rPr>
              <a:t>		--------------</a:t>
            </a:r>
          </a:p>
          <a:p>
            <a:r>
              <a:rPr lang="en-IN" altLang="en-US" sz="2000" b="1" dirty="0">
                <a:solidFill>
                  <a:srgbClr val="1C03D7"/>
                </a:solidFill>
              </a:rPr>
              <a:t>		public:</a:t>
            </a:r>
          </a:p>
          <a:p>
            <a:r>
              <a:rPr lang="en-IN" altLang="en-US" sz="2000" b="1" dirty="0">
                <a:solidFill>
                  <a:srgbClr val="1C03D7"/>
                </a:solidFill>
              </a:rPr>
              <a:t>friend </a:t>
            </a:r>
            <a:r>
              <a:rPr lang="en-IN" altLang="en-US" sz="2000" b="1" dirty="0" err="1">
                <a:solidFill>
                  <a:srgbClr val="1C03D7"/>
                </a:solidFill>
              </a:rPr>
              <a:t>return_type</a:t>
            </a:r>
            <a:r>
              <a:rPr lang="en-IN" altLang="en-US" sz="2000" b="1" dirty="0">
                <a:solidFill>
                  <a:srgbClr val="1C03D7"/>
                </a:solidFill>
              </a:rPr>
              <a:t> </a:t>
            </a:r>
            <a:r>
              <a:rPr lang="en-IN" altLang="en-US" sz="2000" b="1" dirty="0" err="1">
                <a:solidFill>
                  <a:srgbClr val="1C03D7"/>
                </a:solidFill>
              </a:rPr>
              <a:t>fname</a:t>
            </a:r>
            <a:r>
              <a:rPr lang="en-IN" altLang="en-US" sz="2000" b="1" dirty="0">
                <a:solidFill>
                  <a:srgbClr val="1C03D7"/>
                </a:solidFill>
              </a:rPr>
              <a:t>(first one, second two);</a:t>
            </a:r>
          </a:p>
          <a:p>
            <a:r>
              <a:rPr lang="en-IN" altLang="en-US" sz="2000" b="1" dirty="0">
                <a:solidFill>
                  <a:srgbClr val="1C03D7"/>
                </a:solidFill>
              </a:rPr>
              <a:t>	};</a:t>
            </a:r>
          </a:p>
          <a:p>
            <a:r>
              <a:rPr lang="en-IN" altLang="en-US" sz="2000" b="1" dirty="0">
                <a:solidFill>
                  <a:srgbClr val="1C03D7"/>
                </a:solidFill>
              </a:rPr>
              <a:t>	class second</a:t>
            </a:r>
          </a:p>
          <a:p>
            <a:r>
              <a:rPr lang="en-IN" altLang="en-US" sz="2000" b="1" dirty="0">
                <a:solidFill>
                  <a:srgbClr val="1C03D7"/>
                </a:solidFill>
              </a:rPr>
              <a:t>	{</a:t>
            </a:r>
          </a:p>
          <a:p>
            <a:r>
              <a:rPr lang="en-IN" altLang="en-US" sz="2000" b="1" dirty="0">
                <a:solidFill>
                  <a:srgbClr val="1C03D7"/>
                </a:solidFill>
              </a:rPr>
              <a:t>		private:</a:t>
            </a:r>
          </a:p>
          <a:p>
            <a:r>
              <a:rPr lang="en-IN" altLang="en-US" sz="2000" b="1" dirty="0">
                <a:solidFill>
                  <a:srgbClr val="1C03D7"/>
                </a:solidFill>
              </a:rPr>
              <a:t>	------------------</a:t>
            </a:r>
          </a:p>
          <a:p>
            <a:r>
              <a:rPr lang="en-IN" altLang="en-US" sz="2000" b="1" dirty="0">
                <a:solidFill>
                  <a:srgbClr val="1C03D7"/>
                </a:solidFill>
              </a:rPr>
              <a:t>		public:</a:t>
            </a:r>
          </a:p>
          <a:p>
            <a:r>
              <a:rPr lang="en-IN" altLang="en-US" sz="2000" b="1" dirty="0">
                <a:solidFill>
                  <a:srgbClr val="1C03D7"/>
                </a:solidFill>
              </a:rPr>
              <a:t>friend </a:t>
            </a:r>
            <a:r>
              <a:rPr lang="en-IN" altLang="en-US" sz="2000" b="1" dirty="0" err="1">
                <a:solidFill>
                  <a:srgbClr val="1C03D7"/>
                </a:solidFill>
              </a:rPr>
              <a:t>return_type</a:t>
            </a:r>
            <a:r>
              <a:rPr lang="en-IN" altLang="en-US" sz="2000" b="1" dirty="0">
                <a:solidFill>
                  <a:srgbClr val="1C03D7"/>
                </a:solidFill>
              </a:rPr>
              <a:t> </a:t>
            </a:r>
            <a:r>
              <a:rPr lang="en-IN" altLang="en-US" sz="2000" b="1" dirty="0" err="1">
                <a:solidFill>
                  <a:srgbClr val="1C03D7"/>
                </a:solidFill>
              </a:rPr>
              <a:t>fname</a:t>
            </a:r>
            <a:r>
              <a:rPr lang="en-IN" altLang="en-US" sz="2000" b="1" dirty="0">
                <a:solidFill>
                  <a:srgbClr val="1C03D7"/>
                </a:solidFill>
              </a:rPr>
              <a:t>(first one, second two);</a:t>
            </a:r>
          </a:p>
          <a:p>
            <a:r>
              <a:rPr lang="en-IN" altLang="en-US" sz="2000" b="1" dirty="0">
                <a:solidFill>
                  <a:srgbClr val="1C03D7"/>
                </a:solidFill>
              </a:rPr>
              <a:t>	};</a:t>
            </a:r>
            <a:endParaRPr lang="en-US" sz="2000" b="1" dirty="0">
              <a:solidFill>
                <a:srgbClr val="1C03D7"/>
              </a:solidFill>
            </a:endParaRPr>
          </a:p>
        </p:txBody>
      </p:sp>
      <p:sp>
        <p:nvSpPr>
          <p:cNvPr id="6" name="TextBox 5">
            <a:extLst>
              <a:ext uri="{FF2B5EF4-FFF2-40B4-BE49-F238E27FC236}">
                <a16:creationId xmlns:a16="http://schemas.microsoft.com/office/drawing/2014/main" id="{593B1F9E-3127-4C63-B410-7551AB30E263}"/>
              </a:ext>
            </a:extLst>
          </p:cNvPr>
          <p:cNvSpPr txBox="1"/>
          <p:nvPr/>
        </p:nvSpPr>
        <p:spPr>
          <a:xfrm>
            <a:off x="4572000" y="908565"/>
            <a:ext cx="4229100" cy="4893647"/>
          </a:xfrm>
          <a:prstGeom prst="rect">
            <a:avLst/>
          </a:prstGeom>
          <a:noFill/>
        </p:spPr>
        <p:txBody>
          <a:bodyPr wrap="square" rtlCol="0">
            <a:spAutoFit/>
          </a:bodyPr>
          <a:lstStyle/>
          <a:p>
            <a:r>
              <a:rPr lang="en-US" altLang="en-US" sz="2400" b="1" dirty="0">
                <a:solidFill>
                  <a:srgbClr val="C00000"/>
                </a:solidFill>
              </a:rPr>
              <a:t>Case 2:</a:t>
            </a:r>
          </a:p>
          <a:p>
            <a:endParaRPr lang="en-US" altLang="en-US" sz="2400" b="1" dirty="0">
              <a:solidFill>
                <a:srgbClr val="C00000"/>
              </a:solidFill>
            </a:endParaRPr>
          </a:p>
          <a:p>
            <a:r>
              <a:rPr lang="en-US" altLang="en-US" sz="2400" b="1" dirty="0">
                <a:solidFill>
                  <a:srgbClr val="C00000"/>
                </a:solidFill>
              </a:rPr>
              <a:t>class sample</a:t>
            </a:r>
          </a:p>
          <a:p>
            <a:r>
              <a:rPr lang="en-US" altLang="en-US" sz="2400" b="1" dirty="0">
                <a:solidFill>
                  <a:srgbClr val="C00000"/>
                </a:solidFill>
              </a:rPr>
              <a:t>{</a:t>
            </a:r>
          </a:p>
          <a:p>
            <a:r>
              <a:rPr lang="en-US" altLang="en-US" sz="2400" b="1" dirty="0">
                <a:solidFill>
                  <a:srgbClr val="C00000"/>
                </a:solidFill>
              </a:rPr>
              <a:t>	private:</a:t>
            </a:r>
          </a:p>
          <a:p>
            <a:r>
              <a:rPr lang="en-US" altLang="en-US" sz="2400" b="1" dirty="0">
                <a:solidFill>
                  <a:srgbClr val="C00000"/>
                </a:solidFill>
              </a:rPr>
              <a:t>		int x;</a:t>
            </a:r>
          </a:p>
          <a:p>
            <a:r>
              <a:rPr lang="en-US" altLang="en-US" sz="2400" b="1" dirty="0">
                <a:solidFill>
                  <a:srgbClr val="C00000"/>
                </a:solidFill>
              </a:rPr>
              <a:t>		float y;</a:t>
            </a:r>
          </a:p>
          <a:p>
            <a:r>
              <a:rPr lang="en-US" altLang="en-US" sz="2400" b="1" dirty="0">
                <a:solidFill>
                  <a:srgbClr val="C00000"/>
                </a:solidFill>
              </a:rPr>
              <a:t>public:</a:t>
            </a:r>
          </a:p>
          <a:p>
            <a:r>
              <a:rPr lang="en-US" altLang="en-US" sz="2400" b="1" dirty="0">
                <a:solidFill>
                  <a:srgbClr val="C00000"/>
                </a:solidFill>
              </a:rPr>
              <a:t>virtual void display();</a:t>
            </a:r>
          </a:p>
          <a:p>
            <a:r>
              <a:rPr lang="en-US" altLang="en-US" sz="2400" b="1" dirty="0">
                <a:solidFill>
                  <a:srgbClr val="FF0000"/>
                </a:solidFill>
              </a:rPr>
              <a:t>virtual static int sum();//error</a:t>
            </a:r>
          </a:p>
          <a:p>
            <a:r>
              <a:rPr lang="en-US" altLang="en-US" sz="2400" b="1" dirty="0">
                <a:solidFill>
                  <a:srgbClr val="C00000"/>
                </a:solidFill>
              </a:rPr>
              <a:t>}</a:t>
            </a:r>
          </a:p>
          <a:p>
            <a:r>
              <a:rPr lang="en-US" altLang="en-US" sz="2400" b="1" dirty="0">
                <a:solidFill>
                  <a:srgbClr val="C00000"/>
                </a:solidFill>
              </a:rPr>
              <a:t>int sample::sum()	 </a:t>
            </a:r>
          </a:p>
          <a:p>
            <a:r>
              <a:rPr lang="en-US" altLang="en-US" sz="2400" b="1" dirty="0">
                <a:solidFill>
                  <a:srgbClr val="C00000"/>
                </a:solidFill>
              </a:rPr>
              <a:t>{ }</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688774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Example:</a:t>
            </a:r>
          </a:p>
        </p:txBody>
      </p:sp>
      <p:sp>
        <p:nvSpPr>
          <p:cNvPr id="4" name="Rectangle 3"/>
          <p:cNvSpPr/>
          <p:nvPr/>
        </p:nvSpPr>
        <p:spPr>
          <a:xfrm>
            <a:off x="457200" y="743607"/>
            <a:ext cx="4419600" cy="5632311"/>
          </a:xfrm>
          <a:prstGeom prst="rect">
            <a:avLst/>
          </a:prstGeom>
        </p:spPr>
        <p:txBody>
          <a:bodyPr wrap="square">
            <a:spAutoFit/>
          </a:bodyPr>
          <a:lstStyle/>
          <a:p>
            <a:r>
              <a:rPr lang="en-US" sz="2000" b="1" dirty="0">
                <a:solidFill>
                  <a:srgbClr val="1C03D7"/>
                </a:solidFill>
              </a:rPr>
              <a:t>class sample</a:t>
            </a:r>
          </a:p>
          <a:p>
            <a:r>
              <a:rPr lang="en-US" sz="2000" b="1" dirty="0">
                <a:solidFill>
                  <a:srgbClr val="1C03D7"/>
                </a:solidFill>
              </a:rPr>
              <a:t>{</a:t>
            </a:r>
          </a:p>
          <a:p>
            <a:r>
              <a:rPr lang="en-US" sz="2000" b="1" dirty="0">
                <a:solidFill>
                  <a:srgbClr val="1C03D7"/>
                </a:solidFill>
              </a:rPr>
              <a:t>	private:</a:t>
            </a:r>
          </a:p>
          <a:p>
            <a:r>
              <a:rPr lang="en-US" sz="2000" b="1" dirty="0">
                <a:solidFill>
                  <a:srgbClr val="1C03D7"/>
                </a:solidFill>
              </a:rPr>
              <a:t>		</a:t>
            </a:r>
            <a:r>
              <a:rPr lang="en-US" sz="2000" b="1" dirty="0" err="1">
                <a:solidFill>
                  <a:srgbClr val="1C03D7"/>
                </a:solidFill>
              </a:rPr>
              <a:t>int</a:t>
            </a:r>
            <a:r>
              <a:rPr lang="en-US" sz="2000" b="1" dirty="0">
                <a:solidFill>
                  <a:srgbClr val="1C03D7"/>
                </a:solidFill>
              </a:rPr>
              <a:t> x;</a:t>
            </a:r>
          </a:p>
          <a:p>
            <a:r>
              <a:rPr lang="en-US" sz="2000" b="1" dirty="0">
                <a:solidFill>
                  <a:srgbClr val="1C03D7"/>
                </a:solidFill>
              </a:rPr>
              <a:t>	public:</a:t>
            </a:r>
          </a:p>
          <a:p>
            <a:r>
              <a:rPr lang="en-US" sz="2000" b="1" dirty="0">
                <a:solidFill>
                  <a:srgbClr val="1C03D7"/>
                </a:solidFill>
              </a:rPr>
              <a:t>void </a:t>
            </a:r>
            <a:r>
              <a:rPr lang="en-US" sz="2000" b="1" dirty="0" err="1">
                <a:solidFill>
                  <a:srgbClr val="1C03D7"/>
                </a:solidFill>
              </a:rPr>
              <a:t>getdata</a:t>
            </a:r>
            <a:r>
              <a:rPr lang="en-US" sz="2000" b="1" dirty="0">
                <a:solidFill>
                  <a:srgbClr val="1C03D7"/>
                </a:solidFill>
              </a:rPr>
              <a:t>();</a:t>
            </a:r>
          </a:p>
          <a:p>
            <a:r>
              <a:rPr lang="en-US" sz="2000" b="1" dirty="0">
                <a:solidFill>
                  <a:srgbClr val="1C03D7"/>
                </a:solidFill>
              </a:rPr>
              <a:t>friend void display(sample </a:t>
            </a:r>
            <a:r>
              <a:rPr lang="en-US" sz="2000" b="1" dirty="0" err="1">
                <a:solidFill>
                  <a:srgbClr val="1C03D7"/>
                </a:solidFill>
              </a:rPr>
              <a:t>abc</a:t>
            </a:r>
            <a:r>
              <a:rPr lang="en-US" sz="2000" b="1" dirty="0">
                <a:solidFill>
                  <a:srgbClr val="1C03D7"/>
                </a:solidFill>
              </a:rPr>
              <a:t>);</a:t>
            </a:r>
          </a:p>
          <a:p>
            <a:r>
              <a:rPr lang="en-US" sz="2000" b="1" dirty="0">
                <a:solidFill>
                  <a:srgbClr val="1C03D7"/>
                </a:solidFill>
              </a:rPr>
              <a:t>};</a:t>
            </a:r>
          </a:p>
          <a:p>
            <a:r>
              <a:rPr lang="en-US" sz="2000" b="1" dirty="0">
                <a:solidFill>
                  <a:srgbClr val="1C03D7"/>
                </a:solidFill>
              </a:rPr>
              <a:t>void sample::</a:t>
            </a:r>
            <a:r>
              <a:rPr lang="en-US" sz="2000" b="1" dirty="0" err="1">
                <a:solidFill>
                  <a:srgbClr val="1C03D7"/>
                </a:solidFill>
              </a:rPr>
              <a:t>getdata</a:t>
            </a:r>
            <a:r>
              <a:rPr lang="en-US" sz="2000" b="1" dirty="0">
                <a:solidFill>
                  <a:srgbClr val="1C03D7"/>
                </a:solidFill>
              </a:rPr>
              <a:t>()</a:t>
            </a:r>
          </a:p>
          <a:p>
            <a:r>
              <a:rPr lang="en-US" sz="2000" b="1" dirty="0">
                <a:solidFill>
                  <a:srgbClr val="1C03D7"/>
                </a:solidFill>
              </a:rPr>
              <a:t>{</a:t>
            </a:r>
          </a:p>
          <a:p>
            <a:r>
              <a:rPr lang="en-US" sz="2000" b="1" dirty="0" err="1">
                <a:solidFill>
                  <a:srgbClr val="1C03D7"/>
                </a:solidFill>
              </a:rPr>
              <a:t>cout</a:t>
            </a:r>
            <a:r>
              <a:rPr lang="en-US" sz="2000" b="1" dirty="0">
                <a:solidFill>
                  <a:srgbClr val="1C03D7"/>
                </a:solidFill>
              </a:rPr>
              <a:t>&lt;&lt;"Enter a value for x\n"&lt;&lt;</a:t>
            </a:r>
            <a:r>
              <a:rPr lang="en-US" sz="2000" b="1" dirty="0" err="1">
                <a:solidFill>
                  <a:srgbClr val="1C03D7"/>
                </a:solidFill>
              </a:rPr>
              <a:t>endl</a:t>
            </a:r>
            <a:r>
              <a:rPr lang="en-US" sz="2000" b="1" dirty="0">
                <a:solidFill>
                  <a:srgbClr val="1C03D7"/>
                </a:solidFill>
              </a:rPr>
              <a:t>;</a:t>
            </a:r>
          </a:p>
          <a:p>
            <a:r>
              <a:rPr lang="en-US" sz="2000" b="1" dirty="0" err="1">
                <a:solidFill>
                  <a:srgbClr val="1C03D7"/>
                </a:solidFill>
              </a:rPr>
              <a:t>cin</a:t>
            </a:r>
            <a:r>
              <a:rPr lang="en-US" sz="2000" b="1" dirty="0">
                <a:solidFill>
                  <a:srgbClr val="1C03D7"/>
                </a:solidFill>
              </a:rPr>
              <a:t>&gt;&gt;x;</a:t>
            </a:r>
          </a:p>
          <a:p>
            <a:r>
              <a:rPr lang="en-US" sz="2000" b="1" dirty="0">
                <a:solidFill>
                  <a:srgbClr val="1C03D7"/>
                </a:solidFill>
              </a:rPr>
              <a:t>}</a:t>
            </a:r>
          </a:p>
          <a:p>
            <a:r>
              <a:rPr lang="en-US" sz="2000" b="1" dirty="0">
                <a:solidFill>
                  <a:srgbClr val="1C03D7"/>
                </a:solidFill>
              </a:rPr>
              <a:t>void display(sample </a:t>
            </a:r>
            <a:r>
              <a:rPr lang="en-US" sz="2000" b="1" dirty="0" err="1">
                <a:solidFill>
                  <a:srgbClr val="1C03D7"/>
                </a:solidFill>
              </a:rPr>
              <a:t>abc</a:t>
            </a:r>
            <a:r>
              <a:rPr lang="en-US" sz="2000" b="1" dirty="0">
                <a:solidFill>
                  <a:srgbClr val="1C03D7"/>
                </a:solidFill>
              </a:rPr>
              <a:t>)</a:t>
            </a:r>
          </a:p>
          <a:p>
            <a:r>
              <a:rPr lang="en-US" sz="2000" b="1" dirty="0">
                <a:solidFill>
                  <a:srgbClr val="1C03D7"/>
                </a:solidFill>
              </a:rPr>
              <a:t>{</a:t>
            </a:r>
          </a:p>
          <a:p>
            <a:r>
              <a:rPr lang="en-US" sz="2000" b="1" dirty="0" err="1">
                <a:solidFill>
                  <a:srgbClr val="1C03D7"/>
                </a:solidFill>
              </a:rPr>
              <a:t>cout</a:t>
            </a:r>
            <a:r>
              <a:rPr lang="en-US" sz="2000" b="1" dirty="0">
                <a:solidFill>
                  <a:srgbClr val="1C03D7"/>
                </a:solidFill>
              </a:rPr>
              <a:t>&lt;&lt;"Entered Number is  "&lt;&lt;</a:t>
            </a:r>
            <a:r>
              <a:rPr lang="en-US" sz="2000" b="1" dirty="0" err="1">
                <a:solidFill>
                  <a:srgbClr val="1C03D7"/>
                </a:solidFill>
              </a:rPr>
              <a:t>abc.x</a:t>
            </a:r>
            <a:r>
              <a:rPr lang="en-US" sz="2000" b="1" dirty="0">
                <a:solidFill>
                  <a:srgbClr val="1C03D7"/>
                </a:solidFill>
              </a:rPr>
              <a:t>&lt;&lt;</a:t>
            </a:r>
            <a:r>
              <a:rPr lang="en-US" sz="2000" b="1" dirty="0" err="1">
                <a:solidFill>
                  <a:srgbClr val="1C03D7"/>
                </a:solidFill>
              </a:rPr>
              <a:t>endl</a:t>
            </a:r>
            <a:r>
              <a:rPr lang="en-US" sz="2000" b="1" dirty="0">
                <a:solidFill>
                  <a:srgbClr val="1C03D7"/>
                </a:solidFill>
              </a:rPr>
              <a:t>;</a:t>
            </a:r>
          </a:p>
          <a:p>
            <a:pPr algn="just"/>
            <a:r>
              <a:rPr lang="en-US" sz="2000" b="1" dirty="0">
                <a:solidFill>
                  <a:srgbClr val="1C03D7"/>
                </a:solidFill>
              </a:rPr>
              <a:t>}</a:t>
            </a:r>
          </a:p>
        </p:txBody>
      </p:sp>
      <p:sp>
        <p:nvSpPr>
          <p:cNvPr id="5" name="Rectangle 4"/>
          <p:cNvSpPr/>
          <p:nvPr/>
        </p:nvSpPr>
        <p:spPr>
          <a:xfrm>
            <a:off x="4466897" y="1066800"/>
            <a:ext cx="4572000" cy="3693319"/>
          </a:xfrm>
          <a:prstGeom prst="rect">
            <a:avLst/>
          </a:prstGeom>
        </p:spPr>
        <p:txBody>
          <a:bodyPr>
            <a:spAutoFit/>
          </a:bodyPr>
          <a:lstStyle/>
          <a:p>
            <a:pPr algn="just"/>
            <a:r>
              <a:rPr lang="en-US" b="1" dirty="0">
                <a:solidFill>
                  <a:srgbClr val="01A729"/>
                </a:solidFill>
              </a:rPr>
              <a:t>void main()</a:t>
            </a:r>
          </a:p>
          <a:p>
            <a:pPr algn="just"/>
            <a:r>
              <a:rPr lang="en-US" b="1" dirty="0">
                <a:solidFill>
                  <a:srgbClr val="01A729"/>
                </a:solidFill>
              </a:rPr>
              <a:t>{</a:t>
            </a:r>
          </a:p>
          <a:p>
            <a:pPr algn="just"/>
            <a:r>
              <a:rPr lang="en-US" b="1" dirty="0" err="1">
                <a:solidFill>
                  <a:srgbClr val="01A729"/>
                </a:solidFill>
              </a:rPr>
              <a:t>clrscr</a:t>
            </a:r>
            <a:r>
              <a:rPr lang="en-US" b="1" dirty="0">
                <a:solidFill>
                  <a:srgbClr val="01A729"/>
                </a:solidFill>
              </a:rPr>
              <a:t>();</a:t>
            </a:r>
          </a:p>
          <a:p>
            <a:pPr algn="just"/>
            <a:endParaRPr lang="en-US" b="1" dirty="0">
              <a:solidFill>
                <a:srgbClr val="01A729"/>
              </a:solidFill>
            </a:endParaRPr>
          </a:p>
          <a:p>
            <a:pPr algn="just"/>
            <a:r>
              <a:rPr lang="en-US" b="1" dirty="0">
                <a:solidFill>
                  <a:srgbClr val="01A729"/>
                </a:solidFill>
              </a:rPr>
              <a:t>sample </a:t>
            </a:r>
            <a:r>
              <a:rPr lang="en-US" b="1" dirty="0" err="1">
                <a:solidFill>
                  <a:srgbClr val="01A729"/>
                </a:solidFill>
              </a:rPr>
              <a:t>obj</a:t>
            </a:r>
            <a:r>
              <a:rPr lang="en-US" b="1" dirty="0">
                <a:solidFill>
                  <a:srgbClr val="01A729"/>
                </a:solidFill>
              </a:rPr>
              <a:t>;</a:t>
            </a:r>
          </a:p>
          <a:p>
            <a:pPr algn="just"/>
            <a:endParaRPr lang="en-US" b="1" dirty="0">
              <a:solidFill>
                <a:srgbClr val="01A729"/>
              </a:solidFill>
            </a:endParaRPr>
          </a:p>
          <a:p>
            <a:pPr algn="just"/>
            <a:r>
              <a:rPr lang="en-US" b="1" dirty="0" err="1">
                <a:solidFill>
                  <a:srgbClr val="01A729"/>
                </a:solidFill>
              </a:rPr>
              <a:t>obj.getdata</a:t>
            </a:r>
            <a:r>
              <a:rPr lang="en-US" b="1" dirty="0">
                <a:solidFill>
                  <a:srgbClr val="01A729"/>
                </a:solidFill>
              </a:rPr>
              <a:t>();</a:t>
            </a:r>
          </a:p>
          <a:p>
            <a:pPr algn="just"/>
            <a:r>
              <a:rPr lang="en-US" b="1" dirty="0" err="1">
                <a:solidFill>
                  <a:srgbClr val="01A729"/>
                </a:solidFill>
              </a:rPr>
              <a:t>cout</a:t>
            </a:r>
            <a:r>
              <a:rPr lang="en-US" b="1" dirty="0">
                <a:solidFill>
                  <a:srgbClr val="01A729"/>
                </a:solidFill>
              </a:rPr>
              <a:t>&lt;&lt;"Accessing the private data by non - member function"&lt;&lt;</a:t>
            </a:r>
            <a:r>
              <a:rPr lang="en-US" b="1" dirty="0" err="1">
                <a:solidFill>
                  <a:srgbClr val="01A729"/>
                </a:solidFill>
              </a:rPr>
              <a:t>endl</a:t>
            </a:r>
            <a:r>
              <a:rPr lang="en-US" b="1" dirty="0">
                <a:solidFill>
                  <a:srgbClr val="01A729"/>
                </a:solidFill>
              </a:rPr>
              <a:t>;</a:t>
            </a:r>
          </a:p>
          <a:p>
            <a:pPr algn="just"/>
            <a:r>
              <a:rPr lang="en-US" b="1" dirty="0">
                <a:solidFill>
                  <a:srgbClr val="01A729"/>
                </a:solidFill>
              </a:rPr>
              <a:t>display(</a:t>
            </a:r>
            <a:r>
              <a:rPr lang="en-US" b="1" dirty="0" err="1">
                <a:solidFill>
                  <a:srgbClr val="01A729"/>
                </a:solidFill>
              </a:rPr>
              <a:t>obj</a:t>
            </a:r>
            <a:r>
              <a:rPr lang="en-US" b="1" dirty="0">
                <a:solidFill>
                  <a:srgbClr val="01A729"/>
                </a:solidFill>
              </a:rPr>
              <a:t>);</a:t>
            </a:r>
          </a:p>
          <a:p>
            <a:pPr algn="just"/>
            <a:endParaRPr lang="en-US" b="1" dirty="0">
              <a:solidFill>
                <a:srgbClr val="01A729"/>
              </a:solidFill>
            </a:endParaRPr>
          </a:p>
          <a:p>
            <a:pPr algn="just"/>
            <a:r>
              <a:rPr lang="en-US" b="1" dirty="0" err="1">
                <a:solidFill>
                  <a:srgbClr val="01A729"/>
                </a:solidFill>
              </a:rPr>
              <a:t>getch</a:t>
            </a:r>
            <a:r>
              <a:rPr lang="en-US" b="1" dirty="0">
                <a:solidFill>
                  <a:srgbClr val="01A729"/>
                </a:solidFill>
              </a:rPr>
              <a:t>();</a:t>
            </a:r>
          </a:p>
          <a:p>
            <a:pPr algn="just"/>
            <a:r>
              <a:rPr lang="en-US" b="1" dirty="0">
                <a:solidFill>
                  <a:srgbClr val="01A729"/>
                </a:solidFill>
              </a:rPr>
              <a:t>}</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4242612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Example:</a:t>
            </a:r>
          </a:p>
        </p:txBody>
      </p:sp>
      <p:sp>
        <p:nvSpPr>
          <p:cNvPr id="5" name="Content Placeholder 4"/>
          <p:cNvSpPr>
            <a:spLocks noGrp="1"/>
          </p:cNvSpPr>
          <p:nvPr>
            <p:ph idx="1"/>
          </p:nvPr>
        </p:nvSpPr>
        <p:spPr>
          <a:xfrm>
            <a:off x="457200" y="762000"/>
            <a:ext cx="8229600" cy="5791200"/>
          </a:xfrm>
        </p:spPr>
        <p:txBody>
          <a:bodyPr>
            <a:normAutofit fontScale="40000" lnSpcReduction="20000"/>
          </a:bodyPr>
          <a:lstStyle/>
          <a:p>
            <a:pPr marL="0" indent="0" algn="just">
              <a:buNone/>
            </a:pPr>
            <a:r>
              <a:rPr lang="en-US" sz="2800" b="1" dirty="0">
                <a:solidFill>
                  <a:srgbClr val="1C03D7"/>
                </a:solidFill>
              </a:rPr>
              <a:t>class first</a:t>
            </a:r>
          </a:p>
          <a:p>
            <a:pPr marL="0" indent="0" algn="just">
              <a:buNone/>
            </a:pPr>
            <a:r>
              <a:rPr lang="en-US" sz="2800" b="1" dirty="0">
                <a:solidFill>
                  <a:srgbClr val="1C03D7"/>
                </a:solidFill>
              </a:rPr>
              <a:t>{</a:t>
            </a:r>
          </a:p>
          <a:p>
            <a:pPr marL="0" indent="0" algn="just">
              <a:buNone/>
            </a:pPr>
            <a:r>
              <a:rPr lang="en-US" sz="2800" b="1" dirty="0">
                <a:solidFill>
                  <a:srgbClr val="1C03D7"/>
                </a:solidFill>
              </a:rPr>
              <a:t>	friend class second;</a:t>
            </a:r>
          </a:p>
          <a:p>
            <a:pPr marL="0" indent="0" algn="just">
              <a:buNone/>
            </a:pPr>
            <a:r>
              <a:rPr lang="en-US" sz="2800" b="1" dirty="0">
                <a:solidFill>
                  <a:srgbClr val="1C03D7"/>
                </a:solidFill>
              </a:rPr>
              <a:t>	private:</a:t>
            </a:r>
          </a:p>
          <a:p>
            <a:pPr marL="0" indent="0" algn="just">
              <a:buNone/>
            </a:pPr>
            <a:r>
              <a:rPr lang="en-US" sz="2800" b="1" dirty="0">
                <a:solidFill>
                  <a:srgbClr val="1C03D7"/>
                </a:solidFill>
              </a:rPr>
              <a:t>		</a:t>
            </a:r>
            <a:r>
              <a:rPr lang="en-US" sz="2800" b="1" dirty="0" err="1">
                <a:solidFill>
                  <a:srgbClr val="1C03D7"/>
                </a:solidFill>
              </a:rPr>
              <a:t>int</a:t>
            </a:r>
            <a:r>
              <a:rPr lang="en-US" sz="2800" b="1" dirty="0">
                <a:solidFill>
                  <a:srgbClr val="1C03D7"/>
                </a:solidFill>
              </a:rPr>
              <a:t> x;</a:t>
            </a:r>
          </a:p>
          <a:p>
            <a:pPr marL="0" indent="0" algn="just">
              <a:buNone/>
            </a:pPr>
            <a:r>
              <a:rPr lang="en-US" sz="2800" b="1" dirty="0">
                <a:solidFill>
                  <a:srgbClr val="1C03D7"/>
                </a:solidFill>
              </a:rPr>
              <a:t>	public:</a:t>
            </a:r>
          </a:p>
          <a:p>
            <a:pPr marL="0" indent="0" algn="just">
              <a:buNone/>
            </a:pPr>
            <a:r>
              <a:rPr lang="en-US" sz="2800" b="1" dirty="0">
                <a:solidFill>
                  <a:srgbClr val="1C03D7"/>
                </a:solidFill>
              </a:rPr>
              <a:t>		void </a:t>
            </a:r>
            <a:r>
              <a:rPr lang="en-US" sz="2800" b="1" dirty="0" err="1">
                <a:solidFill>
                  <a:srgbClr val="1C03D7"/>
                </a:solidFill>
              </a:rPr>
              <a:t>getdata</a:t>
            </a:r>
            <a:r>
              <a:rPr lang="en-US" sz="2800" b="1" dirty="0">
                <a:solidFill>
                  <a:srgbClr val="1C03D7"/>
                </a:solidFill>
              </a:rPr>
              <a:t>();</a:t>
            </a:r>
          </a:p>
          <a:p>
            <a:pPr marL="0" indent="0" algn="just">
              <a:buNone/>
            </a:pPr>
            <a:r>
              <a:rPr lang="en-US" sz="2800" b="1" dirty="0">
                <a:solidFill>
                  <a:srgbClr val="1C03D7"/>
                </a:solidFill>
              </a:rPr>
              <a:t>};</a:t>
            </a:r>
          </a:p>
          <a:p>
            <a:pPr marL="0" indent="0" algn="just">
              <a:buNone/>
            </a:pPr>
            <a:endParaRPr lang="en-US" sz="2800" b="1" dirty="0">
              <a:solidFill>
                <a:srgbClr val="1C03D7"/>
              </a:solidFill>
            </a:endParaRPr>
          </a:p>
          <a:p>
            <a:pPr marL="0" indent="0" algn="just">
              <a:buNone/>
            </a:pPr>
            <a:r>
              <a:rPr lang="en-US" sz="2800" b="1" dirty="0">
                <a:solidFill>
                  <a:srgbClr val="1C03D7"/>
                </a:solidFill>
              </a:rPr>
              <a:t>class second</a:t>
            </a:r>
          </a:p>
          <a:p>
            <a:pPr marL="0" indent="0" algn="just">
              <a:buNone/>
            </a:pPr>
            <a:r>
              <a:rPr lang="en-US" sz="2800" b="1" dirty="0">
                <a:solidFill>
                  <a:srgbClr val="1C03D7"/>
                </a:solidFill>
              </a:rPr>
              <a:t>{</a:t>
            </a:r>
          </a:p>
          <a:p>
            <a:pPr marL="0" indent="0" algn="just">
              <a:buNone/>
            </a:pPr>
            <a:r>
              <a:rPr lang="en-US" sz="2800" b="1" dirty="0">
                <a:solidFill>
                  <a:srgbClr val="1C03D7"/>
                </a:solidFill>
              </a:rPr>
              <a:t>	public:</a:t>
            </a:r>
          </a:p>
          <a:p>
            <a:pPr marL="0" indent="0" algn="just">
              <a:buNone/>
            </a:pPr>
            <a:r>
              <a:rPr lang="en-US" sz="2800" b="1" dirty="0">
                <a:solidFill>
                  <a:srgbClr val="1C03D7"/>
                </a:solidFill>
              </a:rPr>
              <a:t>		void </a:t>
            </a:r>
            <a:r>
              <a:rPr lang="en-US" sz="2800" b="1" dirty="0" err="1">
                <a:solidFill>
                  <a:srgbClr val="1C03D7"/>
                </a:solidFill>
              </a:rPr>
              <a:t>disp</a:t>
            </a:r>
            <a:r>
              <a:rPr lang="en-US" sz="2800" b="1" dirty="0">
                <a:solidFill>
                  <a:srgbClr val="1C03D7"/>
                </a:solidFill>
              </a:rPr>
              <a:t>(first temp);</a:t>
            </a:r>
          </a:p>
          <a:p>
            <a:pPr marL="0" indent="0" algn="just">
              <a:buNone/>
            </a:pPr>
            <a:r>
              <a:rPr lang="en-US" sz="2800" b="1" dirty="0">
                <a:solidFill>
                  <a:srgbClr val="1C03D7"/>
                </a:solidFill>
              </a:rPr>
              <a:t>};</a:t>
            </a:r>
          </a:p>
          <a:p>
            <a:pPr marL="0" indent="0" algn="just">
              <a:buNone/>
            </a:pPr>
            <a:endParaRPr lang="en-US" sz="2800" b="1" dirty="0">
              <a:solidFill>
                <a:srgbClr val="1C03D7"/>
              </a:solidFill>
            </a:endParaRPr>
          </a:p>
          <a:p>
            <a:pPr marL="0" indent="0" algn="just">
              <a:buNone/>
            </a:pPr>
            <a:r>
              <a:rPr lang="en-US" sz="2800" b="1" dirty="0">
                <a:solidFill>
                  <a:srgbClr val="1C03D7"/>
                </a:solidFill>
              </a:rPr>
              <a:t>void first::</a:t>
            </a:r>
            <a:r>
              <a:rPr lang="en-US" sz="2800" b="1" dirty="0" err="1">
                <a:solidFill>
                  <a:srgbClr val="1C03D7"/>
                </a:solidFill>
              </a:rPr>
              <a:t>getdata</a:t>
            </a:r>
            <a:r>
              <a:rPr lang="en-US" sz="2800" b="1" dirty="0">
                <a:solidFill>
                  <a:srgbClr val="1C03D7"/>
                </a:solidFill>
              </a:rPr>
              <a:t>()</a:t>
            </a:r>
          </a:p>
          <a:p>
            <a:pPr marL="0" indent="0" algn="just">
              <a:buNone/>
            </a:pPr>
            <a:r>
              <a:rPr lang="en-US" sz="2800" b="1" dirty="0">
                <a:solidFill>
                  <a:srgbClr val="1C03D7"/>
                </a:solidFill>
              </a:rPr>
              <a:t>{</a:t>
            </a:r>
          </a:p>
          <a:p>
            <a:pPr marL="0" indent="0" algn="just">
              <a:buNone/>
            </a:pPr>
            <a:r>
              <a:rPr lang="en-US" sz="2800" b="1" dirty="0">
                <a:solidFill>
                  <a:srgbClr val="1C03D7"/>
                </a:solidFill>
              </a:rPr>
              <a:t>	</a:t>
            </a:r>
            <a:r>
              <a:rPr lang="en-US" sz="2800" b="1" dirty="0" err="1">
                <a:solidFill>
                  <a:srgbClr val="1C03D7"/>
                </a:solidFill>
              </a:rPr>
              <a:t>cout</a:t>
            </a:r>
            <a:r>
              <a:rPr lang="en-US" sz="2800" b="1" dirty="0">
                <a:solidFill>
                  <a:srgbClr val="1C03D7"/>
                </a:solidFill>
              </a:rPr>
              <a:t>&lt;&lt;"Enter a Number ?"&lt;&lt;</a:t>
            </a:r>
            <a:r>
              <a:rPr lang="en-US" sz="2800" b="1" dirty="0" err="1">
                <a:solidFill>
                  <a:srgbClr val="1C03D7"/>
                </a:solidFill>
              </a:rPr>
              <a:t>endl</a:t>
            </a:r>
            <a:r>
              <a:rPr lang="en-US" sz="2800" b="1" dirty="0">
                <a:solidFill>
                  <a:srgbClr val="1C03D7"/>
                </a:solidFill>
              </a:rPr>
              <a:t>;</a:t>
            </a:r>
          </a:p>
          <a:p>
            <a:pPr marL="0" indent="0" algn="just">
              <a:buNone/>
            </a:pPr>
            <a:r>
              <a:rPr lang="en-US" sz="2800" b="1" dirty="0">
                <a:solidFill>
                  <a:srgbClr val="1C03D7"/>
                </a:solidFill>
              </a:rPr>
              <a:t>	</a:t>
            </a:r>
            <a:r>
              <a:rPr lang="en-US" sz="2800" b="1" dirty="0" err="1">
                <a:solidFill>
                  <a:srgbClr val="1C03D7"/>
                </a:solidFill>
              </a:rPr>
              <a:t>cin</a:t>
            </a:r>
            <a:r>
              <a:rPr lang="en-US" sz="2800" b="1" dirty="0">
                <a:solidFill>
                  <a:srgbClr val="1C03D7"/>
                </a:solidFill>
              </a:rPr>
              <a:t>&gt;&gt;x;</a:t>
            </a:r>
          </a:p>
          <a:p>
            <a:pPr marL="0" indent="0" algn="just">
              <a:buNone/>
            </a:pPr>
            <a:r>
              <a:rPr lang="en-US" sz="2800" b="1" dirty="0">
                <a:solidFill>
                  <a:srgbClr val="1C03D7"/>
                </a:solidFill>
              </a:rPr>
              <a:t>}</a:t>
            </a:r>
          </a:p>
          <a:p>
            <a:pPr marL="0" indent="0" algn="just">
              <a:buNone/>
            </a:pPr>
            <a:endParaRPr lang="en-US" sz="2800" b="1" dirty="0">
              <a:solidFill>
                <a:srgbClr val="1C03D7"/>
              </a:solidFill>
            </a:endParaRPr>
          </a:p>
          <a:p>
            <a:pPr marL="0" indent="0" algn="just">
              <a:buNone/>
            </a:pPr>
            <a:r>
              <a:rPr lang="en-US" sz="2800" b="1" dirty="0">
                <a:solidFill>
                  <a:srgbClr val="1C03D7"/>
                </a:solidFill>
              </a:rPr>
              <a:t>void second::</a:t>
            </a:r>
            <a:r>
              <a:rPr lang="en-US" sz="2800" b="1" dirty="0" err="1">
                <a:solidFill>
                  <a:srgbClr val="1C03D7"/>
                </a:solidFill>
              </a:rPr>
              <a:t>disp</a:t>
            </a:r>
            <a:r>
              <a:rPr lang="en-US" sz="2800" b="1" dirty="0">
                <a:solidFill>
                  <a:srgbClr val="1C03D7"/>
                </a:solidFill>
              </a:rPr>
              <a:t>(first temp)</a:t>
            </a:r>
          </a:p>
          <a:p>
            <a:pPr marL="0" indent="0" algn="just">
              <a:buNone/>
            </a:pPr>
            <a:r>
              <a:rPr lang="en-US" sz="2800" b="1" dirty="0">
                <a:solidFill>
                  <a:srgbClr val="1C03D7"/>
                </a:solidFill>
              </a:rPr>
              <a:t>{</a:t>
            </a:r>
          </a:p>
          <a:p>
            <a:pPr marL="0" indent="0" algn="just">
              <a:buNone/>
            </a:pPr>
            <a:r>
              <a:rPr lang="en-US" sz="2800" b="1" dirty="0">
                <a:solidFill>
                  <a:srgbClr val="1C03D7"/>
                </a:solidFill>
              </a:rPr>
              <a:t>	</a:t>
            </a:r>
            <a:r>
              <a:rPr lang="en-US" sz="2800" b="1" dirty="0" err="1">
                <a:solidFill>
                  <a:srgbClr val="1C03D7"/>
                </a:solidFill>
              </a:rPr>
              <a:t>cout</a:t>
            </a:r>
            <a:r>
              <a:rPr lang="en-US" sz="2800" b="1" dirty="0">
                <a:solidFill>
                  <a:srgbClr val="1C03D7"/>
                </a:solidFill>
              </a:rPr>
              <a:t>&lt;&lt;"Entered Number is = "&lt;&lt;</a:t>
            </a:r>
            <a:r>
              <a:rPr lang="en-US" sz="2800" b="1" dirty="0" err="1">
                <a:solidFill>
                  <a:srgbClr val="1C03D7"/>
                </a:solidFill>
              </a:rPr>
              <a:t>temp.x</a:t>
            </a:r>
            <a:r>
              <a:rPr lang="en-US" sz="2800" b="1" dirty="0">
                <a:solidFill>
                  <a:srgbClr val="1C03D7"/>
                </a:solidFill>
              </a:rPr>
              <a:t>&lt;&lt;</a:t>
            </a:r>
            <a:r>
              <a:rPr lang="en-US" sz="2800" b="1" dirty="0" err="1">
                <a:solidFill>
                  <a:srgbClr val="1C03D7"/>
                </a:solidFill>
              </a:rPr>
              <a:t>endl</a:t>
            </a:r>
            <a:r>
              <a:rPr lang="en-US" sz="2800" b="1" dirty="0">
                <a:solidFill>
                  <a:srgbClr val="1C03D7"/>
                </a:solidFill>
              </a:rPr>
              <a:t>;</a:t>
            </a:r>
          </a:p>
          <a:p>
            <a:pPr marL="0" indent="0" algn="just">
              <a:buNone/>
            </a:pPr>
            <a:r>
              <a:rPr lang="en-US" sz="2800" b="1" dirty="0">
                <a:solidFill>
                  <a:srgbClr val="1C03D7"/>
                </a:solidFill>
              </a:rPr>
              <a:t>}</a:t>
            </a:r>
          </a:p>
          <a:p>
            <a:pPr marL="0" indent="0" algn="just">
              <a:buNone/>
            </a:pPr>
            <a:endParaRPr lang="en-US" sz="2800" b="1" dirty="0">
              <a:solidFill>
                <a:srgbClr val="1C03D7"/>
              </a:solidFill>
            </a:endParaRPr>
          </a:p>
          <a:p>
            <a:pPr marL="0" indent="0" algn="just">
              <a:buNone/>
            </a:pPr>
            <a:r>
              <a:rPr lang="en-US" sz="2800" b="1" dirty="0">
                <a:solidFill>
                  <a:srgbClr val="1C03D7"/>
                </a:solidFill>
              </a:rPr>
              <a:t>void main()</a:t>
            </a:r>
          </a:p>
          <a:p>
            <a:pPr marL="0" indent="0" algn="just">
              <a:buNone/>
            </a:pPr>
            <a:r>
              <a:rPr lang="en-US" sz="2800" b="1" dirty="0">
                <a:solidFill>
                  <a:srgbClr val="1C03D7"/>
                </a:solidFill>
              </a:rPr>
              <a:t>{</a:t>
            </a:r>
          </a:p>
          <a:p>
            <a:pPr marL="0" indent="0" algn="just">
              <a:buNone/>
            </a:pPr>
            <a:endParaRPr lang="en-US" sz="2800" b="1" dirty="0">
              <a:solidFill>
                <a:srgbClr val="1C03D7"/>
              </a:solidFill>
            </a:endParaRPr>
          </a:p>
          <a:p>
            <a:pPr marL="0" indent="0" algn="just">
              <a:buNone/>
            </a:pPr>
            <a:r>
              <a:rPr lang="en-US" sz="2800" b="1" dirty="0">
                <a:solidFill>
                  <a:srgbClr val="1C03D7"/>
                </a:solidFill>
              </a:rPr>
              <a:t>	first </a:t>
            </a:r>
            <a:r>
              <a:rPr lang="en-US" sz="2800" b="1" dirty="0" err="1">
                <a:solidFill>
                  <a:srgbClr val="1C03D7"/>
                </a:solidFill>
              </a:rPr>
              <a:t>objx</a:t>
            </a:r>
            <a:r>
              <a:rPr lang="en-US" sz="2800" b="1" dirty="0">
                <a:solidFill>
                  <a:srgbClr val="1C03D7"/>
                </a:solidFill>
              </a:rPr>
              <a:t>;</a:t>
            </a:r>
          </a:p>
          <a:p>
            <a:pPr marL="0" indent="0" algn="just">
              <a:buNone/>
            </a:pPr>
            <a:r>
              <a:rPr lang="en-US" sz="2800" b="1" dirty="0">
                <a:solidFill>
                  <a:srgbClr val="1C03D7"/>
                </a:solidFill>
              </a:rPr>
              <a:t>	second </a:t>
            </a:r>
            <a:r>
              <a:rPr lang="en-US" sz="2800" b="1" dirty="0" err="1">
                <a:solidFill>
                  <a:srgbClr val="1C03D7"/>
                </a:solidFill>
              </a:rPr>
              <a:t>objy</a:t>
            </a:r>
            <a:r>
              <a:rPr lang="en-US" sz="2800" b="1" dirty="0">
                <a:solidFill>
                  <a:srgbClr val="1C03D7"/>
                </a:solidFill>
              </a:rPr>
              <a:t>;</a:t>
            </a:r>
          </a:p>
          <a:p>
            <a:pPr marL="0" indent="0" algn="just">
              <a:buNone/>
            </a:pPr>
            <a:r>
              <a:rPr lang="en-US" sz="2800" b="1" dirty="0">
                <a:solidFill>
                  <a:srgbClr val="1C03D7"/>
                </a:solidFill>
              </a:rPr>
              <a:t>	</a:t>
            </a:r>
            <a:r>
              <a:rPr lang="en-US" sz="2800" b="1" dirty="0" err="1">
                <a:solidFill>
                  <a:srgbClr val="1C03D7"/>
                </a:solidFill>
              </a:rPr>
              <a:t>objx.getdata</a:t>
            </a:r>
            <a:r>
              <a:rPr lang="en-US" sz="2800" b="1" dirty="0">
                <a:solidFill>
                  <a:srgbClr val="1C03D7"/>
                </a:solidFill>
              </a:rPr>
              <a:t>();</a:t>
            </a:r>
          </a:p>
          <a:p>
            <a:pPr marL="0" indent="0" algn="just">
              <a:buNone/>
            </a:pPr>
            <a:r>
              <a:rPr lang="en-US" sz="2800" b="1" dirty="0">
                <a:solidFill>
                  <a:srgbClr val="1C03D7"/>
                </a:solidFill>
              </a:rPr>
              <a:t>	</a:t>
            </a:r>
            <a:r>
              <a:rPr lang="en-US" sz="2800" b="1" dirty="0" err="1">
                <a:solidFill>
                  <a:srgbClr val="1C03D7"/>
                </a:solidFill>
              </a:rPr>
              <a:t>objy.disp</a:t>
            </a:r>
            <a:r>
              <a:rPr lang="en-US" sz="2800" b="1" dirty="0">
                <a:solidFill>
                  <a:srgbClr val="1C03D7"/>
                </a:solidFill>
              </a:rPr>
              <a:t>(</a:t>
            </a:r>
            <a:r>
              <a:rPr lang="en-US" sz="2800" b="1" dirty="0" err="1">
                <a:solidFill>
                  <a:srgbClr val="1C03D7"/>
                </a:solidFill>
              </a:rPr>
              <a:t>objx</a:t>
            </a:r>
            <a:r>
              <a:rPr lang="en-US" sz="2800" b="1" dirty="0">
                <a:solidFill>
                  <a:srgbClr val="1C03D7"/>
                </a:solidFill>
              </a:rPr>
              <a:t>);</a:t>
            </a:r>
          </a:p>
          <a:p>
            <a:pPr marL="0" indent="0" algn="just">
              <a:buNone/>
            </a:pPr>
            <a:r>
              <a:rPr lang="en-US" sz="2800" b="1" dirty="0">
                <a:solidFill>
                  <a:srgbClr val="FFFF00"/>
                </a:solidFill>
              </a:rPr>
              <a:t>}</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1081122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Usage of friend classes:</a:t>
            </a:r>
          </a:p>
        </p:txBody>
      </p:sp>
      <p:sp>
        <p:nvSpPr>
          <p:cNvPr id="5" name="Content Placeholder 4"/>
          <p:cNvSpPr>
            <a:spLocks noGrp="1"/>
          </p:cNvSpPr>
          <p:nvPr>
            <p:ph idx="1"/>
          </p:nvPr>
        </p:nvSpPr>
        <p:spPr>
          <a:xfrm>
            <a:off x="457200" y="762000"/>
            <a:ext cx="8229600" cy="5791200"/>
          </a:xfrm>
        </p:spPr>
        <p:txBody>
          <a:bodyPr>
            <a:normAutofit/>
          </a:bodyPr>
          <a:lstStyle/>
          <a:p>
            <a:pPr algn="just"/>
            <a:r>
              <a:rPr lang="en-IN" altLang="en-US" sz="2800" dirty="0">
                <a:solidFill>
                  <a:srgbClr val="1C03D7"/>
                </a:solidFill>
              </a:rPr>
              <a:t>As a function  can be friend of more than one class,  it can be used for message passing between the classes.</a:t>
            </a:r>
          </a:p>
          <a:p>
            <a:pPr algn="just"/>
            <a:r>
              <a:rPr lang="en-IN" altLang="en-US" sz="2800" dirty="0">
                <a:solidFill>
                  <a:srgbClr val="1C03D7"/>
                </a:solidFill>
              </a:rPr>
              <a:t>As it is not a member of the class ,it does not have a this pointer. So can be used for Operator overloading. The operands are passed explicitly to the overloaded friend operator function.</a:t>
            </a:r>
          </a:p>
          <a:p>
            <a:pPr algn="just"/>
            <a:r>
              <a:rPr lang="en-IN" altLang="en-US" sz="2800" dirty="0">
                <a:solidFill>
                  <a:srgbClr val="1C03D7"/>
                </a:solidFill>
              </a:rPr>
              <a:t>Make I/O functions easier</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725539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Example: Function As  Friend Of More Than One Class</a:t>
            </a:r>
          </a:p>
        </p:txBody>
      </p:sp>
      <p:sp>
        <p:nvSpPr>
          <p:cNvPr id="5" name="Content Placeholder 4"/>
          <p:cNvSpPr>
            <a:spLocks noGrp="1"/>
          </p:cNvSpPr>
          <p:nvPr>
            <p:ph idx="1"/>
          </p:nvPr>
        </p:nvSpPr>
        <p:spPr>
          <a:xfrm>
            <a:off x="457200" y="762000"/>
            <a:ext cx="8229600" cy="5791200"/>
          </a:xfrm>
        </p:spPr>
        <p:txBody>
          <a:bodyPr>
            <a:normAutofit fontScale="85000" lnSpcReduction="20000"/>
          </a:bodyPr>
          <a:lstStyle/>
          <a:p>
            <a:pPr algn="just">
              <a:buFont typeface="Wingdings" panose="05000000000000000000" pitchFamily="2" charset="2"/>
              <a:buNone/>
              <a:defRPr/>
            </a:pPr>
            <a:r>
              <a:rPr lang="en-IN" sz="2800" dirty="0">
                <a:solidFill>
                  <a:srgbClr val="1C03D7"/>
                </a:solidFill>
              </a:rPr>
              <a:t>class A; // forward declaration</a:t>
            </a:r>
          </a:p>
          <a:p>
            <a:pPr algn="just">
              <a:buFont typeface="Wingdings" panose="05000000000000000000" pitchFamily="2" charset="2"/>
              <a:buNone/>
              <a:defRPr/>
            </a:pPr>
            <a:r>
              <a:rPr lang="en-IN" sz="2800" dirty="0">
                <a:solidFill>
                  <a:srgbClr val="1C03D7"/>
                </a:solidFill>
              </a:rPr>
              <a:t>class B</a:t>
            </a:r>
          </a:p>
          <a:p>
            <a:pPr algn="just">
              <a:buFont typeface="Wingdings" panose="05000000000000000000" pitchFamily="2" charset="2"/>
              <a:buNone/>
              <a:defRPr/>
            </a:pPr>
            <a:r>
              <a:rPr lang="en-IN" sz="2800" dirty="0">
                <a:solidFill>
                  <a:srgbClr val="1C03D7"/>
                </a:solidFill>
              </a:rPr>
              <a:t>{ </a:t>
            </a:r>
          </a:p>
          <a:p>
            <a:pPr algn="just">
              <a:buFont typeface="Wingdings" panose="05000000000000000000" pitchFamily="2" charset="2"/>
              <a:buNone/>
              <a:defRPr/>
            </a:pPr>
            <a:r>
              <a:rPr lang="en-IN" sz="2800" dirty="0">
                <a:solidFill>
                  <a:srgbClr val="1C03D7"/>
                </a:solidFill>
              </a:rPr>
              <a:t>	</a:t>
            </a:r>
            <a:r>
              <a:rPr lang="en-IN" sz="2800" dirty="0" err="1">
                <a:solidFill>
                  <a:srgbClr val="1C03D7"/>
                </a:solidFill>
              </a:rPr>
              <a:t>int</a:t>
            </a:r>
            <a:r>
              <a:rPr lang="en-IN" sz="2800" dirty="0">
                <a:solidFill>
                  <a:srgbClr val="1C03D7"/>
                </a:solidFill>
              </a:rPr>
              <a:t> b;</a:t>
            </a:r>
          </a:p>
          <a:p>
            <a:pPr algn="just">
              <a:buFont typeface="Wingdings" panose="05000000000000000000" pitchFamily="2" charset="2"/>
              <a:buNone/>
              <a:defRPr/>
            </a:pPr>
            <a:r>
              <a:rPr lang="en-IN" sz="2800" dirty="0">
                <a:solidFill>
                  <a:srgbClr val="1C03D7"/>
                </a:solidFill>
              </a:rPr>
              <a:t>	friend </a:t>
            </a:r>
            <a:r>
              <a:rPr lang="en-IN" sz="2800" dirty="0" err="1">
                <a:solidFill>
                  <a:srgbClr val="1C03D7"/>
                </a:solidFill>
              </a:rPr>
              <a:t>int</a:t>
            </a:r>
            <a:r>
              <a:rPr lang="en-IN" sz="2800" dirty="0">
                <a:solidFill>
                  <a:srgbClr val="1C03D7"/>
                </a:solidFill>
              </a:rPr>
              <a:t> sum(A a1, B b1);</a:t>
            </a:r>
          </a:p>
          <a:p>
            <a:pPr algn="just">
              <a:buFont typeface="Wingdings" panose="05000000000000000000" pitchFamily="2" charset="2"/>
              <a:buNone/>
              <a:defRPr/>
            </a:pPr>
            <a:r>
              <a:rPr lang="en-IN" sz="2800" dirty="0">
                <a:solidFill>
                  <a:srgbClr val="1C03D7"/>
                </a:solidFill>
              </a:rPr>
              <a:t>};</a:t>
            </a:r>
          </a:p>
          <a:p>
            <a:pPr algn="just">
              <a:buFont typeface="Wingdings" panose="05000000000000000000" pitchFamily="2" charset="2"/>
              <a:buNone/>
              <a:defRPr/>
            </a:pPr>
            <a:r>
              <a:rPr lang="en-IN" sz="2800" dirty="0">
                <a:solidFill>
                  <a:srgbClr val="1C03D7"/>
                </a:solidFill>
              </a:rPr>
              <a:t> class A</a:t>
            </a:r>
          </a:p>
          <a:p>
            <a:pPr algn="just">
              <a:buFont typeface="Wingdings" panose="05000000000000000000" pitchFamily="2" charset="2"/>
              <a:buNone/>
              <a:defRPr/>
            </a:pPr>
            <a:r>
              <a:rPr lang="en-IN" sz="2800" dirty="0">
                <a:solidFill>
                  <a:srgbClr val="1C03D7"/>
                </a:solidFill>
              </a:rPr>
              <a:t>{ 	</a:t>
            </a:r>
          </a:p>
          <a:p>
            <a:pPr algn="just">
              <a:buFont typeface="Wingdings" panose="05000000000000000000" pitchFamily="2" charset="2"/>
              <a:buNone/>
              <a:defRPr/>
            </a:pPr>
            <a:r>
              <a:rPr lang="en-IN" sz="2800" dirty="0">
                <a:solidFill>
                  <a:srgbClr val="1C03D7"/>
                </a:solidFill>
              </a:rPr>
              <a:t>	</a:t>
            </a:r>
            <a:r>
              <a:rPr lang="en-IN" sz="2800" dirty="0" err="1">
                <a:solidFill>
                  <a:srgbClr val="1C03D7"/>
                </a:solidFill>
              </a:rPr>
              <a:t>int</a:t>
            </a:r>
            <a:r>
              <a:rPr lang="en-IN" sz="2800" dirty="0">
                <a:solidFill>
                  <a:srgbClr val="1C03D7"/>
                </a:solidFill>
              </a:rPr>
              <a:t> a;</a:t>
            </a:r>
          </a:p>
          <a:p>
            <a:pPr algn="just">
              <a:buFont typeface="Wingdings" panose="05000000000000000000" pitchFamily="2" charset="2"/>
              <a:buNone/>
              <a:defRPr/>
            </a:pPr>
            <a:r>
              <a:rPr lang="en-IN" sz="2800" dirty="0">
                <a:solidFill>
                  <a:srgbClr val="1C03D7"/>
                </a:solidFill>
              </a:rPr>
              <a:t>	friend </a:t>
            </a:r>
            <a:r>
              <a:rPr lang="en-IN" sz="2800" dirty="0" err="1">
                <a:solidFill>
                  <a:srgbClr val="1C03D7"/>
                </a:solidFill>
              </a:rPr>
              <a:t>int</a:t>
            </a:r>
            <a:r>
              <a:rPr lang="en-IN" sz="2800" dirty="0">
                <a:solidFill>
                  <a:srgbClr val="1C03D7"/>
                </a:solidFill>
              </a:rPr>
              <a:t> sum(A a1, B b1);</a:t>
            </a:r>
          </a:p>
          <a:p>
            <a:pPr algn="just">
              <a:buFont typeface="Wingdings" panose="05000000000000000000" pitchFamily="2" charset="2"/>
              <a:buNone/>
              <a:defRPr/>
            </a:pPr>
            <a:r>
              <a:rPr lang="en-IN" sz="2800" dirty="0">
                <a:solidFill>
                  <a:srgbClr val="1C03D7"/>
                </a:solidFill>
              </a:rPr>
              <a:t>};</a:t>
            </a:r>
          </a:p>
          <a:p>
            <a:pPr algn="just">
              <a:buFont typeface="Wingdings" panose="05000000000000000000" pitchFamily="2" charset="2"/>
              <a:buNone/>
              <a:defRPr/>
            </a:pPr>
            <a:r>
              <a:rPr lang="en-IN" sz="2800" dirty="0" err="1">
                <a:solidFill>
                  <a:srgbClr val="1C03D7"/>
                </a:solidFill>
              </a:rPr>
              <a:t>int</a:t>
            </a:r>
            <a:r>
              <a:rPr lang="en-IN" sz="2800" dirty="0">
                <a:solidFill>
                  <a:srgbClr val="1C03D7"/>
                </a:solidFill>
              </a:rPr>
              <a:t> sum (A a1,B b1)</a:t>
            </a:r>
          </a:p>
          <a:p>
            <a:pPr algn="just">
              <a:buFont typeface="Wingdings" panose="05000000000000000000" pitchFamily="2" charset="2"/>
              <a:buNone/>
              <a:defRPr/>
            </a:pPr>
            <a:r>
              <a:rPr lang="en-IN" sz="2800" dirty="0">
                <a:solidFill>
                  <a:srgbClr val="1C03D7"/>
                </a:solidFill>
              </a:rPr>
              <a:t>{</a:t>
            </a:r>
          </a:p>
          <a:p>
            <a:pPr algn="just">
              <a:buFont typeface="Wingdings" panose="05000000000000000000" pitchFamily="2" charset="2"/>
              <a:buNone/>
              <a:defRPr/>
            </a:pPr>
            <a:r>
              <a:rPr lang="en-IN" sz="2800" dirty="0">
                <a:solidFill>
                  <a:srgbClr val="1C03D7"/>
                </a:solidFill>
              </a:rPr>
              <a:t>return a1.a + b1.b;</a:t>
            </a:r>
          </a:p>
          <a:p>
            <a:pPr algn="just">
              <a:buFont typeface="Wingdings" panose="05000000000000000000" pitchFamily="2" charset="2"/>
              <a:buNone/>
              <a:defRPr/>
            </a:pPr>
            <a:r>
              <a:rPr lang="en-IN" sz="2800" dirty="0">
                <a:solidFill>
                  <a:srgbClr val="1C03D7"/>
                </a:solidFill>
              </a:rPr>
              <a:t>}</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352755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friend classes</a:t>
            </a:r>
          </a:p>
        </p:txBody>
      </p:sp>
      <p:sp>
        <p:nvSpPr>
          <p:cNvPr id="5" name="Content Placeholder 4"/>
          <p:cNvSpPr>
            <a:spLocks noGrp="1"/>
          </p:cNvSpPr>
          <p:nvPr>
            <p:ph idx="1"/>
          </p:nvPr>
        </p:nvSpPr>
        <p:spPr>
          <a:xfrm>
            <a:off x="457200" y="762000"/>
            <a:ext cx="8229600" cy="5791200"/>
          </a:xfrm>
        </p:spPr>
        <p:txBody>
          <a:bodyPr>
            <a:normAutofit/>
          </a:bodyPr>
          <a:lstStyle/>
          <a:p>
            <a:pPr algn="just"/>
            <a:r>
              <a:rPr lang="en-IN" altLang="en-US" sz="2800" dirty="0">
                <a:solidFill>
                  <a:srgbClr val="1C03D7"/>
                </a:solidFill>
              </a:rPr>
              <a:t>One class friend of another class</a:t>
            </a:r>
          </a:p>
          <a:p>
            <a:pPr algn="just">
              <a:buFont typeface="Wingdings" panose="05000000000000000000" pitchFamily="2" charset="2"/>
              <a:buNone/>
            </a:pPr>
            <a:endParaRPr lang="en-IN" altLang="en-US" sz="2800" dirty="0">
              <a:solidFill>
                <a:srgbClr val="1C03D7"/>
              </a:solidFill>
            </a:endParaRPr>
          </a:p>
          <a:p>
            <a:pPr algn="just">
              <a:buFont typeface="Wingdings" panose="05000000000000000000" pitchFamily="2" charset="2"/>
              <a:buNone/>
            </a:pPr>
            <a:r>
              <a:rPr lang="en-US" altLang="en-US" sz="2800" dirty="0">
                <a:solidFill>
                  <a:srgbClr val="1C03D7"/>
                </a:solidFill>
              </a:rPr>
              <a:t>Syntax: friend class </a:t>
            </a:r>
            <a:r>
              <a:rPr lang="en-US" altLang="en-US" sz="2800" dirty="0" err="1">
                <a:solidFill>
                  <a:srgbClr val="1C03D7"/>
                </a:solidFill>
              </a:rPr>
              <a:t>class_name</a:t>
            </a:r>
            <a:r>
              <a:rPr lang="en-US" altLang="en-US" sz="2800" dirty="0">
                <a:solidFill>
                  <a:srgbClr val="1C03D7"/>
                </a:solidFill>
              </a:rPr>
              <a:t>;</a:t>
            </a:r>
          </a:p>
          <a:p>
            <a:pPr algn="just">
              <a:buFont typeface="Wingdings" panose="05000000000000000000" pitchFamily="2" charset="2"/>
              <a:buNone/>
            </a:pPr>
            <a:endParaRPr lang="en-IN" altLang="en-US" sz="2800" dirty="0">
              <a:solidFill>
                <a:srgbClr val="1C03D7"/>
              </a:solidFill>
            </a:endParaRPr>
          </a:p>
          <a:p>
            <a:pPr algn="just"/>
            <a:r>
              <a:rPr lang="en-IN" altLang="en-US" sz="2800" dirty="0">
                <a:solidFill>
                  <a:srgbClr val="1C03D7"/>
                </a:solidFill>
              </a:rPr>
              <a:t>The friend class and all of its member functions have access to the private members defined within the other class</a:t>
            </a:r>
          </a:p>
          <a:p>
            <a:pPr algn="just"/>
            <a:r>
              <a:rPr lang="en-IN" altLang="en-US" sz="2800" dirty="0">
                <a:solidFill>
                  <a:srgbClr val="1C03D7"/>
                </a:solidFill>
              </a:rPr>
              <a:t>Provides additional functionality from outside the class </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998012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Example: friend classes</a:t>
            </a:r>
          </a:p>
        </p:txBody>
      </p:sp>
      <p:sp>
        <p:nvSpPr>
          <p:cNvPr id="5" name="Content Placeholder 4"/>
          <p:cNvSpPr>
            <a:spLocks noGrp="1"/>
          </p:cNvSpPr>
          <p:nvPr>
            <p:ph idx="1"/>
          </p:nvPr>
        </p:nvSpPr>
        <p:spPr>
          <a:xfrm>
            <a:off x="457200" y="762000"/>
            <a:ext cx="8229600" cy="5791200"/>
          </a:xfrm>
        </p:spPr>
        <p:txBody>
          <a:bodyPr>
            <a:normAutofit fontScale="85000" lnSpcReduction="20000"/>
          </a:bodyPr>
          <a:lstStyle/>
          <a:p>
            <a:pPr>
              <a:buFont typeface="Wingdings" panose="05000000000000000000" pitchFamily="2" charset="2"/>
              <a:buNone/>
              <a:defRPr/>
            </a:pPr>
            <a:r>
              <a:rPr lang="en-IN" sz="3000" dirty="0">
                <a:solidFill>
                  <a:srgbClr val="1C03D7"/>
                </a:solidFill>
              </a:rPr>
              <a:t>Class one</a:t>
            </a:r>
          </a:p>
          <a:p>
            <a:pPr>
              <a:buFont typeface="Wingdings" panose="05000000000000000000" pitchFamily="2" charset="2"/>
              <a:buNone/>
              <a:defRPr/>
            </a:pPr>
            <a:r>
              <a:rPr lang="en-IN" sz="3000" dirty="0">
                <a:solidFill>
                  <a:srgbClr val="1C03D7"/>
                </a:solidFill>
              </a:rPr>
              <a:t>{  </a:t>
            </a:r>
            <a:r>
              <a:rPr lang="en-IN" sz="3000" dirty="0" err="1">
                <a:solidFill>
                  <a:srgbClr val="1C03D7"/>
                </a:solidFill>
              </a:rPr>
              <a:t>int</a:t>
            </a:r>
            <a:r>
              <a:rPr lang="en-IN" sz="3000" dirty="0">
                <a:solidFill>
                  <a:srgbClr val="1C03D7"/>
                </a:solidFill>
              </a:rPr>
              <a:t> a;</a:t>
            </a:r>
          </a:p>
          <a:p>
            <a:pPr>
              <a:buFont typeface="Wingdings" panose="05000000000000000000" pitchFamily="2" charset="2"/>
              <a:buNone/>
              <a:defRPr/>
            </a:pPr>
            <a:r>
              <a:rPr lang="en-IN" sz="3000" dirty="0">
                <a:solidFill>
                  <a:srgbClr val="1C03D7"/>
                </a:solidFill>
              </a:rPr>
              <a:t>	friend class two;</a:t>
            </a:r>
          </a:p>
          <a:p>
            <a:pPr>
              <a:buFont typeface="Wingdings" panose="05000000000000000000" pitchFamily="2" charset="2"/>
              <a:buNone/>
              <a:defRPr/>
            </a:pPr>
            <a:r>
              <a:rPr lang="en-IN" sz="3000" dirty="0">
                <a:solidFill>
                  <a:srgbClr val="1C03D7"/>
                </a:solidFill>
              </a:rPr>
              <a:t>};</a:t>
            </a:r>
          </a:p>
          <a:p>
            <a:pPr>
              <a:buFont typeface="Wingdings" panose="05000000000000000000" pitchFamily="2" charset="2"/>
              <a:buNone/>
              <a:defRPr/>
            </a:pPr>
            <a:r>
              <a:rPr lang="en-IN" sz="3000" dirty="0">
                <a:solidFill>
                  <a:srgbClr val="1C03D7"/>
                </a:solidFill>
              </a:rPr>
              <a:t>Class two</a:t>
            </a:r>
          </a:p>
          <a:p>
            <a:pPr>
              <a:buFont typeface="Wingdings" panose="05000000000000000000" pitchFamily="2" charset="2"/>
              <a:buNone/>
              <a:defRPr/>
            </a:pPr>
            <a:r>
              <a:rPr lang="en-IN" sz="3000" dirty="0">
                <a:solidFill>
                  <a:srgbClr val="1C03D7"/>
                </a:solidFill>
              </a:rPr>
              <a:t>{	void </a:t>
            </a:r>
            <a:r>
              <a:rPr lang="en-IN" sz="3000" dirty="0" err="1">
                <a:solidFill>
                  <a:srgbClr val="1C03D7"/>
                </a:solidFill>
              </a:rPr>
              <a:t>disp</a:t>
            </a:r>
            <a:r>
              <a:rPr lang="en-IN" sz="3000" dirty="0">
                <a:solidFill>
                  <a:srgbClr val="1C03D7"/>
                </a:solidFill>
              </a:rPr>
              <a:t>(one o1)                                    </a:t>
            </a:r>
          </a:p>
          <a:p>
            <a:pPr>
              <a:buFont typeface="Wingdings" panose="05000000000000000000" pitchFamily="2" charset="2"/>
              <a:buNone/>
              <a:defRPr/>
            </a:pPr>
            <a:r>
              <a:rPr lang="en-IN" sz="3000" dirty="0">
                <a:solidFill>
                  <a:srgbClr val="1C03D7"/>
                </a:solidFill>
              </a:rPr>
              <a:t>	</a:t>
            </a:r>
            <a:r>
              <a:rPr lang="en-IN" sz="3000" dirty="0" err="1">
                <a:solidFill>
                  <a:srgbClr val="1C03D7"/>
                </a:solidFill>
              </a:rPr>
              <a:t>cout</a:t>
            </a:r>
            <a:r>
              <a:rPr lang="en-IN" sz="3000" dirty="0">
                <a:solidFill>
                  <a:srgbClr val="1C03D7"/>
                </a:solidFill>
              </a:rPr>
              <a:t>&lt;&lt;o1.a;</a:t>
            </a:r>
          </a:p>
          <a:p>
            <a:pPr>
              <a:buFont typeface="Wingdings" panose="05000000000000000000" pitchFamily="2" charset="2"/>
              <a:buNone/>
              <a:defRPr/>
            </a:pPr>
            <a:r>
              <a:rPr lang="en-IN" sz="3000" dirty="0">
                <a:solidFill>
                  <a:srgbClr val="1C03D7"/>
                </a:solidFill>
              </a:rPr>
              <a:t>};</a:t>
            </a:r>
          </a:p>
          <a:p>
            <a:pPr>
              <a:buFont typeface="Wingdings" panose="05000000000000000000" pitchFamily="2" charset="2"/>
              <a:buNone/>
              <a:defRPr/>
            </a:pPr>
            <a:r>
              <a:rPr lang="en-IN" sz="3000" dirty="0">
                <a:solidFill>
                  <a:srgbClr val="1C03D7"/>
                </a:solidFill>
              </a:rPr>
              <a:t>main()</a:t>
            </a:r>
          </a:p>
          <a:p>
            <a:pPr>
              <a:buFont typeface="Wingdings" panose="05000000000000000000" pitchFamily="2" charset="2"/>
              <a:buNone/>
              <a:defRPr/>
            </a:pPr>
            <a:r>
              <a:rPr lang="en-IN" sz="3000" dirty="0">
                <a:solidFill>
                  <a:srgbClr val="1C03D7"/>
                </a:solidFill>
              </a:rPr>
              <a:t>{</a:t>
            </a:r>
          </a:p>
          <a:p>
            <a:pPr>
              <a:buFont typeface="Wingdings" panose="05000000000000000000" pitchFamily="2" charset="2"/>
              <a:buNone/>
              <a:defRPr/>
            </a:pPr>
            <a:r>
              <a:rPr lang="en-IN" sz="3000" dirty="0">
                <a:solidFill>
                  <a:srgbClr val="1C03D7"/>
                </a:solidFill>
              </a:rPr>
              <a:t>	two t;</a:t>
            </a:r>
          </a:p>
          <a:p>
            <a:pPr>
              <a:buFont typeface="Wingdings" panose="05000000000000000000" pitchFamily="2" charset="2"/>
              <a:buNone/>
              <a:defRPr/>
            </a:pPr>
            <a:r>
              <a:rPr lang="en-IN" sz="3000" dirty="0">
                <a:solidFill>
                  <a:srgbClr val="1C03D7"/>
                </a:solidFill>
              </a:rPr>
              <a:t>	one o;</a:t>
            </a:r>
          </a:p>
          <a:p>
            <a:pPr>
              <a:buFont typeface="Wingdings" panose="05000000000000000000" pitchFamily="2" charset="2"/>
              <a:buNone/>
              <a:defRPr/>
            </a:pPr>
            <a:r>
              <a:rPr lang="en-IN" sz="3000" dirty="0">
                <a:solidFill>
                  <a:srgbClr val="1C03D7"/>
                </a:solidFill>
              </a:rPr>
              <a:t>	</a:t>
            </a:r>
            <a:r>
              <a:rPr lang="en-IN" sz="3000" dirty="0" err="1">
                <a:solidFill>
                  <a:srgbClr val="1C03D7"/>
                </a:solidFill>
              </a:rPr>
              <a:t>t.disp</a:t>
            </a:r>
            <a:r>
              <a:rPr lang="en-IN" sz="3000" dirty="0">
                <a:solidFill>
                  <a:srgbClr val="1C03D7"/>
                </a:solidFill>
              </a:rPr>
              <a:t>(o);</a:t>
            </a:r>
          </a:p>
          <a:p>
            <a:pPr>
              <a:buFont typeface="Wingdings" panose="05000000000000000000" pitchFamily="2" charset="2"/>
              <a:buNone/>
              <a:defRPr/>
            </a:pPr>
            <a:r>
              <a:rPr lang="en-IN" sz="3000" dirty="0">
                <a:solidFill>
                  <a:srgbClr val="1C03D7"/>
                </a:solidFill>
              </a:rPr>
              <a:t>}</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570126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Inline Member Function</a:t>
            </a:r>
          </a:p>
        </p:txBody>
      </p:sp>
      <p:sp>
        <p:nvSpPr>
          <p:cNvPr id="5" name="Content Placeholder 4"/>
          <p:cNvSpPr>
            <a:spLocks noGrp="1"/>
          </p:cNvSpPr>
          <p:nvPr>
            <p:ph idx="1"/>
          </p:nvPr>
        </p:nvSpPr>
        <p:spPr>
          <a:xfrm>
            <a:off x="457200" y="762000"/>
            <a:ext cx="8229600" cy="5791200"/>
          </a:xfrm>
        </p:spPr>
        <p:txBody>
          <a:bodyPr>
            <a:normAutofit fontScale="70000" lnSpcReduction="20000"/>
          </a:bodyPr>
          <a:lstStyle/>
          <a:p>
            <a:pPr algn="just">
              <a:spcBef>
                <a:spcPct val="50000"/>
              </a:spcBef>
            </a:pPr>
            <a:r>
              <a:rPr lang="en-IN" altLang="en-US" sz="3600" dirty="0">
                <a:solidFill>
                  <a:srgbClr val="1C03D7"/>
                </a:solidFill>
              </a:rPr>
              <a:t>Inline functions are used in C++ to reduce the overhead of a normal function call.</a:t>
            </a:r>
          </a:p>
          <a:p>
            <a:pPr algn="just">
              <a:spcBef>
                <a:spcPct val="50000"/>
              </a:spcBef>
            </a:pPr>
            <a:r>
              <a:rPr lang="en-IN" altLang="en-US" sz="3600" dirty="0">
                <a:solidFill>
                  <a:srgbClr val="1C03D7"/>
                </a:solidFill>
              </a:rPr>
              <a:t>A member function that is both declared and defined in the class member list is called an inline member function.</a:t>
            </a:r>
          </a:p>
          <a:p>
            <a:pPr algn="just">
              <a:spcBef>
                <a:spcPct val="50000"/>
              </a:spcBef>
            </a:pPr>
            <a:r>
              <a:rPr lang="en-IN" altLang="en-US" sz="3600" dirty="0">
                <a:solidFill>
                  <a:srgbClr val="1C03D7"/>
                </a:solidFill>
              </a:rPr>
              <a:t>The inline specifier is a hint to the compiler that inline substitution of the function body is to be preferred to the usual function call implementation.</a:t>
            </a:r>
          </a:p>
          <a:p>
            <a:pPr algn="just">
              <a:spcBef>
                <a:spcPct val="50000"/>
              </a:spcBef>
            </a:pPr>
            <a:endParaRPr lang="en-IN" altLang="en-US" sz="3600" dirty="0">
              <a:solidFill>
                <a:srgbClr val="1C03D7"/>
              </a:solidFill>
            </a:endParaRPr>
          </a:p>
          <a:p>
            <a:pPr marL="0" indent="0" algn="just">
              <a:spcBef>
                <a:spcPct val="50000"/>
              </a:spcBef>
              <a:buNone/>
            </a:pPr>
            <a:r>
              <a:rPr lang="en-IN" altLang="en-US" sz="3600" dirty="0">
                <a:solidFill>
                  <a:srgbClr val="1C03D7"/>
                </a:solidFill>
              </a:rPr>
              <a:t>The advantages of using inline member functions are:</a:t>
            </a:r>
          </a:p>
          <a:p>
            <a:pPr marL="0" indent="0" algn="just">
              <a:spcBef>
                <a:spcPct val="50000"/>
              </a:spcBef>
              <a:buNone/>
            </a:pPr>
            <a:r>
              <a:rPr lang="en-IN" altLang="en-US" sz="3600" dirty="0">
                <a:solidFill>
                  <a:srgbClr val="1C03D7"/>
                </a:solidFill>
              </a:rPr>
              <a:t>	1. The size of the object code is considerably reduced.</a:t>
            </a:r>
          </a:p>
          <a:p>
            <a:pPr marL="0" indent="0" algn="just">
              <a:spcBef>
                <a:spcPct val="50000"/>
              </a:spcBef>
              <a:buNone/>
            </a:pPr>
            <a:r>
              <a:rPr lang="en-IN" altLang="en-US" sz="3600" dirty="0">
                <a:solidFill>
                  <a:srgbClr val="1C03D7"/>
                </a:solidFill>
              </a:rPr>
              <a:t>	2. It increases the execution speed, and </a:t>
            </a:r>
          </a:p>
          <a:p>
            <a:pPr marL="0" indent="0" algn="just">
              <a:spcBef>
                <a:spcPct val="50000"/>
              </a:spcBef>
              <a:buNone/>
            </a:pPr>
            <a:r>
              <a:rPr lang="en-IN" altLang="en-US" sz="3600" dirty="0">
                <a:solidFill>
                  <a:srgbClr val="1C03D7"/>
                </a:solidFill>
              </a:rPr>
              <a:t>	3. The inline member function are compact function calls.</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650067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800" dirty="0">
                <a:solidFill>
                  <a:srgbClr val="C00000"/>
                </a:solidFill>
                <a:latin typeface="Arial Black" panose="020B0A04020102020204" pitchFamily="34" charset="0"/>
              </a:rPr>
              <a:t>  Inline Member Function</a:t>
            </a:r>
          </a:p>
        </p:txBody>
      </p:sp>
      <p:sp>
        <p:nvSpPr>
          <p:cNvPr id="4" name="Rectangle 3"/>
          <p:cNvSpPr/>
          <p:nvPr/>
        </p:nvSpPr>
        <p:spPr>
          <a:xfrm>
            <a:off x="457200" y="404019"/>
            <a:ext cx="4267200" cy="5693866"/>
          </a:xfrm>
          <a:prstGeom prst="rect">
            <a:avLst/>
          </a:prstGeom>
        </p:spPr>
        <p:txBody>
          <a:bodyPr wrap="square">
            <a:spAutoFit/>
          </a:bodyPr>
          <a:lstStyle/>
          <a:p>
            <a:r>
              <a:rPr lang="en-US" sz="2600" dirty="0">
                <a:solidFill>
                  <a:schemeClr val="accent6">
                    <a:lumMod val="75000"/>
                  </a:schemeClr>
                </a:solidFill>
              </a:rPr>
              <a:t>Syntax:</a:t>
            </a:r>
          </a:p>
          <a:p>
            <a:r>
              <a:rPr lang="en-US" sz="2600" dirty="0">
                <a:solidFill>
                  <a:srgbClr val="1C03D7"/>
                </a:solidFill>
              </a:rPr>
              <a:t>	class </a:t>
            </a:r>
            <a:r>
              <a:rPr lang="en-US" sz="2600" dirty="0" err="1">
                <a:solidFill>
                  <a:srgbClr val="1C03D7"/>
                </a:solidFill>
              </a:rPr>
              <a:t>user_defined_name</a:t>
            </a:r>
            <a:endParaRPr lang="en-US" sz="2600" dirty="0">
              <a:solidFill>
                <a:srgbClr val="1C03D7"/>
              </a:solidFill>
            </a:endParaRPr>
          </a:p>
          <a:p>
            <a:r>
              <a:rPr lang="en-US" sz="2600" dirty="0">
                <a:solidFill>
                  <a:srgbClr val="1C03D7"/>
                </a:solidFill>
              </a:rPr>
              <a:t>	{</a:t>
            </a:r>
          </a:p>
          <a:p>
            <a:r>
              <a:rPr lang="en-US" sz="2600" dirty="0">
                <a:solidFill>
                  <a:srgbClr val="1C03D7"/>
                </a:solidFill>
              </a:rPr>
              <a:t>		private:</a:t>
            </a:r>
          </a:p>
          <a:p>
            <a:r>
              <a:rPr lang="en-US" sz="2600" dirty="0">
                <a:solidFill>
                  <a:srgbClr val="1C03D7"/>
                </a:solidFill>
              </a:rPr>
              <a:t>	-------------</a:t>
            </a:r>
          </a:p>
          <a:p>
            <a:r>
              <a:rPr lang="en-US" sz="2600" dirty="0">
                <a:solidFill>
                  <a:srgbClr val="1C03D7"/>
                </a:solidFill>
              </a:rPr>
              <a:t>public:</a:t>
            </a:r>
          </a:p>
          <a:p>
            <a:r>
              <a:rPr lang="en-US" sz="2600" dirty="0">
                <a:solidFill>
                  <a:srgbClr val="1C03D7"/>
                </a:solidFill>
              </a:rPr>
              <a:t>inline </a:t>
            </a:r>
            <a:r>
              <a:rPr lang="en-US" sz="2600" dirty="0" err="1">
                <a:solidFill>
                  <a:srgbClr val="1C03D7"/>
                </a:solidFill>
              </a:rPr>
              <a:t>return_type</a:t>
            </a:r>
            <a:r>
              <a:rPr lang="en-US" sz="2600" dirty="0">
                <a:solidFill>
                  <a:srgbClr val="1C03D7"/>
                </a:solidFill>
              </a:rPr>
              <a:t> </a:t>
            </a:r>
            <a:r>
              <a:rPr lang="en-US" sz="2600" dirty="0" err="1">
                <a:solidFill>
                  <a:srgbClr val="1C03D7"/>
                </a:solidFill>
              </a:rPr>
              <a:t>function_name</a:t>
            </a:r>
            <a:r>
              <a:rPr lang="en-US" sz="2600" dirty="0">
                <a:solidFill>
                  <a:srgbClr val="1C03D7"/>
                </a:solidFill>
              </a:rPr>
              <a:t>(parameters);</a:t>
            </a:r>
          </a:p>
          <a:p>
            <a:r>
              <a:rPr lang="en-US" sz="2600" dirty="0">
                <a:solidFill>
                  <a:srgbClr val="1C03D7"/>
                </a:solidFill>
              </a:rPr>
              <a:t>inline </a:t>
            </a:r>
            <a:r>
              <a:rPr lang="en-US" sz="2600" dirty="0" err="1">
                <a:solidFill>
                  <a:srgbClr val="1C03D7"/>
                </a:solidFill>
              </a:rPr>
              <a:t>retrun_type</a:t>
            </a:r>
            <a:r>
              <a:rPr lang="en-US" sz="2600" dirty="0">
                <a:solidFill>
                  <a:srgbClr val="1C03D7"/>
                </a:solidFill>
              </a:rPr>
              <a:t> </a:t>
            </a:r>
            <a:r>
              <a:rPr lang="en-US" sz="2600" dirty="0" err="1">
                <a:solidFill>
                  <a:srgbClr val="1C03D7"/>
                </a:solidFill>
              </a:rPr>
              <a:t>function_name</a:t>
            </a:r>
            <a:r>
              <a:rPr lang="en-US" sz="2600" dirty="0">
                <a:solidFill>
                  <a:srgbClr val="1C03D7"/>
                </a:solidFill>
              </a:rPr>
              <a:t>(parameters);</a:t>
            </a:r>
          </a:p>
          <a:p>
            <a:r>
              <a:rPr lang="en-US" sz="2600" dirty="0">
                <a:solidFill>
                  <a:srgbClr val="1C03D7"/>
                </a:solidFill>
              </a:rPr>
              <a:t>	---------------</a:t>
            </a:r>
          </a:p>
          <a:p>
            <a:r>
              <a:rPr lang="en-US" sz="2600" dirty="0">
                <a:solidFill>
                  <a:srgbClr val="1C03D7"/>
                </a:solidFill>
              </a:rPr>
              <a:t>	---------------</a:t>
            </a:r>
          </a:p>
          <a:p>
            <a:r>
              <a:rPr lang="en-US" sz="2600" dirty="0">
                <a:solidFill>
                  <a:srgbClr val="1C03D7"/>
                </a:solidFill>
              </a:rPr>
              <a:t>	};</a:t>
            </a:r>
          </a:p>
        </p:txBody>
      </p:sp>
      <p:grpSp>
        <p:nvGrpSpPr>
          <p:cNvPr id="6" name="Group 5"/>
          <p:cNvGrpSpPr/>
          <p:nvPr/>
        </p:nvGrpSpPr>
        <p:grpSpPr>
          <a:xfrm>
            <a:off x="4495800" y="1119981"/>
            <a:ext cx="4343401" cy="3495854"/>
            <a:chOff x="803640" y="3361389"/>
            <a:chExt cx="2059657" cy="2075322"/>
          </a:xfrm>
        </p:grpSpPr>
        <p:sp>
          <p:nvSpPr>
            <p:cNvPr id="7" name="TextBox 6"/>
            <p:cNvSpPr txBox="1"/>
            <p:nvPr/>
          </p:nvSpPr>
          <p:spPr>
            <a:xfrm>
              <a:off x="803640" y="3646131"/>
              <a:ext cx="2059657" cy="1790580"/>
            </a:xfrm>
            <a:prstGeom prst="rect">
              <a:avLst/>
            </a:prstGeom>
            <a:noFill/>
          </p:spPr>
          <p:txBody>
            <a:bodyPr wrap="square" rtlCol="0">
              <a:spAutoFit/>
            </a:bodyPr>
            <a:lstStyle/>
            <a:p>
              <a:pPr>
                <a:spcBef>
                  <a:spcPct val="50000"/>
                </a:spcBef>
              </a:pPr>
              <a:endParaRPr lang="en-US" altLang="en-US" sz="2000" b="1" dirty="0">
                <a:solidFill>
                  <a:schemeClr val="accent6">
                    <a:lumMod val="75000"/>
                  </a:schemeClr>
                </a:solidFill>
              </a:endParaRPr>
            </a:p>
            <a:p>
              <a:pPr>
                <a:spcBef>
                  <a:spcPct val="50000"/>
                </a:spcBef>
              </a:pPr>
              <a:r>
                <a:rPr lang="en-US" altLang="en-US" sz="2000" b="1" dirty="0">
                  <a:solidFill>
                    <a:schemeClr val="accent6">
                      <a:lumMod val="75000"/>
                    </a:schemeClr>
                  </a:solidFill>
                </a:rPr>
                <a:t>Inline </a:t>
              </a:r>
              <a:r>
                <a:rPr lang="en-US" altLang="en-US" sz="2000" b="1" dirty="0" err="1">
                  <a:solidFill>
                    <a:schemeClr val="accent6">
                      <a:lumMod val="75000"/>
                    </a:schemeClr>
                  </a:solidFill>
                </a:rPr>
                <a:t>return_type</a:t>
              </a:r>
              <a:r>
                <a:rPr lang="en-US" altLang="en-US" sz="2000" b="1" dirty="0">
                  <a:solidFill>
                    <a:schemeClr val="accent6">
                      <a:lumMod val="75000"/>
                    </a:schemeClr>
                  </a:solidFill>
                </a:rPr>
                <a:t> </a:t>
              </a:r>
              <a:r>
                <a:rPr lang="en-US" altLang="en-US" sz="2000" b="1" dirty="0" err="1">
                  <a:solidFill>
                    <a:schemeClr val="accent6">
                      <a:lumMod val="75000"/>
                    </a:schemeClr>
                  </a:solidFill>
                </a:rPr>
                <a:t>function_name</a:t>
              </a:r>
              <a:r>
                <a:rPr lang="en-US" altLang="en-US" sz="2000" b="1" dirty="0">
                  <a:solidFill>
                    <a:schemeClr val="accent6">
                      <a:lumMod val="75000"/>
                    </a:schemeClr>
                  </a:solidFill>
                </a:rPr>
                <a:t>(parameters)</a:t>
              </a:r>
            </a:p>
            <a:p>
              <a:pPr>
                <a:spcBef>
                  <a:spcPct val="50000"/>
                </a:spcBef>
              </a:pPr>
              <a:r>
                <a:rPr lang="en-US" altLang="en-US" sz="2000" b="1" dirty="0">
                  <a:solidFill>
                    <a:schemeClr val="accent6">
                      <a:lumMod val="75000"/>
                    </a:schemeClr>
                  </a:solidFill>
                </a:rPr>
                <a:t>{</a:t>
              </a:r>
            </a:p>
            <a:p>
              <a:pPr>
                <a:spcBef>
                  <a:spcPct val="50000"/>
                </a:spcBef>
              </a:pPr>
              <a:r>
                <a:rPr lang="en-US" altLang="en-US" sz="2000" b="1" dirty="0">
                  <a:solidFill>
                    <a:schemeClr val="accent6">
                      <a:lumMod val="75000"/>
                    </a:schemeClr>
                  </a:solidFill>
                </a:rPr>
                <a:t>	----------------</a:t>
              </a:r>
            </a:p>
            <a:p>
              <a:pPr>
                <a:spcBef>
                  <a:spcPct val="50000"/>
                </a:spcBef>
              </a:pPr>
              <a:r>
                <a:rPr lang="en-US" altLang="en-US" sz="2000" b="1" dirty="0">
                  <a:solidFill>
                    <a:schemeClr val="accent6">
                      <a:lumMod val="75000"/>
                    </a:schemeClr>
                  </a:solidFill>
                </a:rPr>
                <a:t>	----------------</a:t>
              </a:r>
            </a:p>
            <a:p>
              <a:pPr>
                <a:spcBef>
                  <a:spcPct val="50000"/>
                </a:spcBef>
              </a:pPr>
              <a:r>
                <a:rPr lang="en-US" altLang="en-US" sz="2000" b="1" dirty="0">
                  <a:solidFill>
                    <a:schemeClr val="accent6">
                      <a:lumMod val="75000"/>
                    </a:schemeClr>
                  </a:solidFill>
                </a:rPr>
                <a:t>}</a:t>
              </a:r>
              <a:endParaRPr lang="en-US" altLang="en-US" sz="2400" b="1" dirty="0">
                <a:solidFill>
                  <a:schemeClr val="accent6">
                    <a:lumMod val="75000"/>
                  </a:schemeClr>
                </a:solidFill>
              </a:endParaRPr>
            </a:p>
          </p:txBody>
        </p:sp>
        <p:sp>
          <p:nvSpPr>
            <p:cNvPr id="8" name="TextBox 7"/>
            <p:cNvSpPr txBox="1"/>
            <p:nvPr/>
          </p:nvSpPr>
          <p:spPr>
            <a:xfrm>
              <a:off x="803640" y="3361389"/>
              <a:ext cx="2059657" cy="284742"/>
            </a:xfrm>
            <a:prstGeom prst="rect">
              <a:avLst/>
            </a:prstGeom>
            <a:noFill/>
          </p:spPr>
          <p:txBody>
            <a:bodyPr wrap="square" rtlCol="0">
              <a:spAutoFit/>
            </a:bodyPr>
            <a:lstStyle/>
            <a:p>
              <a:r>
                <a:rPr lang="en-US" altLang="ko-KR" sz="1867" b="1" dirty="0">
                  <a:solidFill>
                    <a:schemeClr val="accent6">
                      <a:lumMod val="75000"/>
                    </a:schemeClr>
                  </a:solidFill>
                  <a:cs typeface="Arial" pitchFamily="34" charset="0"/>
                </a:rPr>
                <a:t>Syntax</a:t>
              </a:r>
              <a:endParaRPr lang="ko-KR" altLang="en-US" sz="1867" b="1" dirty="0">
                <a:solidFill>
                  <a:schemeClr val="accent6">
                    <a:lumMod val="75000"/>
                  </a:schemeClr>
                </a:solidFill>
                <a:cs typeface="Arial" pitchFamily="34" charset="0"/>
              </a:endParaRPr>
            </a:p>
          </p:txBody>
        </p:sp>
      </p:grpSp>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774326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dirty="0">
                <a:solidFill>
                  <a:srgbClr val="C00000"/>
                </a:solidFill>
                <a:latin typeface="Arial Black" panose="020B0A04020102020204" pitchFamily="34" charset="0"/>
              </a:rPr>
              <a:t>Compiler may not perform </a:t>
            </a:r>
            <a:r>
              <a:rPr lang="en-US" sz="2800" dirty="0" err="1">
                <a:solidFill>
                  <a:srgbClr val="C00000"/>
                </a:solidFill>
                <a:latin typeface="Arial Black" panose="020B0A04020102020204" pitchFamily="34" charset="0"/>
              </a:rPr>
              <a:t>inlining</a:t>
            </a:r>
            <a:r>
              <a:rPr lang="en-US" sz="2800" dirty="0">
                <a:solidFill>
                  <a:srgbClr val="C00000"/>
                </a:solidFill>
                <a:latin typeface="Arial Black" panose="020B0A04020102020204" pitchFamily="34" charset="0"/>
              </a:rPr>
              <a:t> in such circumstances like:</a:t>
            </a:r>
          </a:p>
        </p:txBody>
      </p:sp>
      <p:sp>
        <p:nvSpPr>
          <p:cNvPr id="3" name="Content Placeholder 2"/>
          <p:cNvSpPr>
            <a:spLocks noGrp="1"/>
          </p:cNvSpPr>
          <p:nvPr>
            <p:ph idx="1"/>
          </p:nvPr>
        </p:nvSpPr>
        <p:spPr>
          <a:xfrm>
            <a:off x="457200" y="1219200"/>
            <a:ext cx="8229600" cy="5257800"/>
          </a:xfrm>
        </p:spPr>
        <p:txBody>
          <a:bodyPr>
            <a:normAutofit fontScale="92500"/>
          </a:bodyPr>
          <a:lstStyle/>
          <a:p>
            <a:pPr marL="514350" indent="-514350">
              <a:buFont typeface="+mj-lt"/>
              <a:buAutoNum type="arabicPeriod"/>
            </a:pPr>
            <a:r>
              <a:rPr lang="en-US" sz="3000" dirty="0">
                <a:solidFill>
                  <a:srgbClr val="0000FF"/>
                </a:solidFill>
                <a:cs typeface="Times New Roman" panose="02020603050405020304" pitchFamily="18" charset="0"/>
              </a:rPr>
              <a:t>If a function contains a loop. (for, while, do-while)</a:t>
            </a:r>
          </a:p>
          <a:p>
            <a:pPr marL="514350" indent="-514350">
              <a:buFont typeface="+mj-lt"/>
              <a:buAutoNum type="arabicPeriod"/>
            </a:pPr>
            <a:br>
              <a:rPr lang="en-US" sz="3000" dirty="0">
                <a:solidFill>
                  <a:srgbClr val="0000FF"/>
                </a:solidFill>
                <a:cs typeface="Times New Roman" panose="02020603050405020304" pitchFamily="18" charset="0"/>
              </a:rPr>
            </a:br>
            <a:r>
              <a:rPr lang="en-US" sz="3000" dirty="0">
                <a:solidFill>
                  <a:srgbClr val="0000FF"/>
                </a:solidFill>
                <a:cs typeface="Times New Roman" panose="02020603050405020304" pitchFamily="18" charset="0"/>
              </a:rPr>
              <a:t>If a function contains static variables.</a:t>
            </a:r>
          </a:p>
          <a:p>
            <a:pPr marL="514350" indent="-514350">
              <a:buFont typeface="+mj-lt"/>
              <a:buAutoNum type="arabicPeriod"/>
            </a:pPr>
            <a:br>
              <a:rPr lang="en-US" sz="3000" dirty="0">
                <a:solidFill>
                  <a:srgbClr val="0000FF"/>
                </a:solidFill>
                <a:cs typeface="Times New Roman" panose="02020603050405020304" pitchFamily="18" charset="0"/>
              </a:rPr>
            </a:br>
            <a:r>
              <a:rPr lang="en-US" sz="3000" dirty="0">
                <a:solidFill>
                  <a:srgbClr val="0000FF"/>
                </a:solidFill>
                <a:cs typeface="Times New Roman" panose="02020603050405020304" pitchFamily="18" charset="0"/>
              </a:rPr>
              <a:t>If a function is recursive.</a:t>
            </a:r>
          </a:p>
          <a:p>
            <a:pPr marL="514350" indent="-514350">
              <a:buFont typeface="+mj-lt"/>
              <a:buAutoNum type="arabicPeriod"/>
            </a:pPr>
            <a:br>
              <a:rPr lang="en-US" sz="3000" dirty="0">
                <a:solidFill>
                  <a:srgbClr val="0000FF"/>
                </a:solidFill>
                <a:cs typeface="Times New Roman" panose="02020603050405020304" pitchFamily="18" charset="0"/>
              </a:rPr>
            </a:br>
            <a:r>
              <a:rPr lang="en-US" sz="3000" dirty="0">
                <a:solidFill>
                  <a:srgbClr val="0000FF"/>
                </a:solidFill>
                <a:cs typeface="Times New Roman" panose="02020603050405020304" pitchFamily="18" charset="0"/>
              </a:rPr>
              <a:t>If a function return type is other than void, and the return statement doesn’t exist in function body.</a:t>
            </a:r>
          </a:p>
          <a:p>
            <a:pPr marL="514350" indent="-514350">
              <a:buFont typeface="+mj-lt"/>
              <a:buAutoNum type="arabicPeriod"/>
            </a:pPr>
            <a:br>
              <a:rPr lang="en-US" sz="3000" dirty="0">
                <a:solidFill>
                  <a:srgbClr val="0000FF"/>
                </a:solidFill>
                <a:cs typeface="Times New Roman" panose="02020603050405020304" pitchFamily="18" charset="0"/>
              </a:rPr>
            </a:br>
            <a:r>
              <a:rPr lang="en-US" sz="3000" dirty="0">
                <a:solidFill>
                  <a:srgbClr val="0000FF"/>
                </a:solidFill>
                <a:cs typeface="Times New Roman" panose="02020603050405020304" pitchFamily="18" charset="0"/>
              </a:rPr>
              <a:t>If a function contains switch or </a:t>
            </a:r>
            <a:r>
              <a:rPr lang="en-US" sz="3000" dirty="0" err="1">
                <a:solidFill>
                  <a:srgbClr val="0000FF"/>
                </a:solidFill>
                <a:cs typeface="Times New Roman" panose="02020603050405020304" pitchFamily="18" charset="0"/>
              </a:rPr>
              <a:t>goto</a:t>
            </a:r>
            <a:r>
              <a:rPr lang="en-US" sz="3000" dirty="0">
                <a:solidFill>
                  <a:srgbClr val="0000FF"/>
                </a:solidFill>
                <a:cs typeface="Times New Roman" panose="02020603050405020304" pitchFamily="18" charset="0"/>
              </a:rPr>
              <a:t> statement.</a:t>
            </a:r>
          </a:p>
          <a:p>
            <a:endParaRPr lang="en-US" dirty="0"/>
          </a:p>
        </p:txBody>
      </p:sp>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402941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solidFill>
                  <a:srgbClr val="C00000"/>
                </a:solidFill>
                <a:latin typeface="Arial Black" panose="020B0A04020102020204" pitchFamily="34" charset="0"/>
              </a:rPr>
              <a:t>Five different types of Inheritance</a:t>
            </a:r>
          </a:p>
        </p:txBody>
      </p:sp>
      <p:sp>
        <p:nvSpPr>
          <p:cNvPr id="3" name="Content Placeholder 2"/>
          <p:cNvSpPr>
            <a:spLocks noGrp="1"/>
          </p:cNvSpPr>
          <p:nvPr>
            <p:ph idx="1"/>
          </p:nvPr>
        </p:nvSpPr>
        <p:spPr>
          <a:xfrm>
            <a:off x="457200" y="1143000"/>
            <a:ext cx="8382000" cy="4525963"/>
          </a:xfrm>
        </p:spPr>
        <p:txBody>
          <a:bodyPr/>
          <a:lstStyle/>
          <a:p>
            <a:pPr marL="514350" indent="-514350">
              <a:buFont typeface="+mj-lt"/>
              <a:buAutoNum type="arabicPeriod"/>
            </a:pPr>
            <a:r>
              <a:rPr lang="en-US" b="1" dirty="0">
                <a:solidFill>
                  <a:srgbClr val="00B050"/>
                </a:solidFill>
              </a:rPr>
              <a:t>Single Inheritance</a:t>
            </a:r>
          </a:p>
          <a:p>
            <a:pPr marL="514350" indent="-514350">
              <a:buFont typeface="+mj-lt"/>
              <a:buAutoNum type="arabicPeriod"/>
            </a:pPr>
            <a:r>
              <a:rPr lang="en-US" b="1" dirty="0">
                <a:solidFill>
                  <a:srgbClr val="00B050"/>
                </a:solidFill>
              </a:rPr>
              <a:t>Multiple Inheritance</a:t>
            </a:r>
          </a:p>
          <a:p>
            <a:pPr marL="514350" indent="-514350">
              <a:buFont typeface="+mj-lt"/>
              <a:buAutoNum type="arabicPeriod"/>
            </a:pPr>
            <a:r>
              <a:rPr lang="en-US" b="1" dirty="0">
                <a:solidFill>
                  <a:srgbClr val="00B050"/>
                </a:solidFill>
              </a:rPr>
              <a:t>Hierarchical Inheritance</a:t>
            </a:r>
          </a:p>
          <a:p>
            <a:pPr marL="514350" indent="-514350">
              <a:buFont typeface="+mj-lt"/>
              <a:buAutoNum type="arabicPeriod"/>
            </a:pPr>
            <a:r>
              <a:rPr lang="en-US" b="1" dirty="0">
                <a:solidFill>
                  <a:srgbClr val="00B050"/>
                </a:solidFill>
              </a:rPr>
              <a:t>Multilevel Inheritance</a:t>
            </a:r>
          </a:p>
          <a:p>
            <a:pPr marL="514350" indent="-514350">
              <a:buFont typeface="+mj-lt"/>
              <a:buAutoNum type="arabicPeriod"/>
            </a:pPr>
            <a:r>
              <a:rPr lang="en-US" b="1" dirty="0">
                <a:solidFill>
                  <a:srgbClr val="00B050"/>
                </a:solidFill>
              </a:rPr>
              <a:t>Hybrid Inheritance (also known as Virtual Inheritance)</a:t>
            </a:r>
          </a:p>
          <a:p>
            <a:endParaRPr lang="en-US" b="1" dirty="0">
              <a:solidFill>
                <a:srgbClr val="00B050"/>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1491030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dirty="0">
                <a:solidFill>
                  <a:srgbClr val="C00000"/>
                </a:solidFill>
                <a:latin typeface="Arial Black" panose="020B0A04020102020204" pitchFamily="34" charset="0"/>
              </a:rPr>
              <a:t>Example :</a:t>
            </a:r>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pPr marL="0" indent="0">
              <a:buNone/>
            </a:pPr>
            <a:endParaRPr lang="en-US" sz="2800" dirty="0">
              <a:solidFill>
                <a:srgbClr val="0000FF"/>
              </a:solidFill>
              <a:latin typeface="Times New Roman" panose="02020603050405020304" pitchFamily="18" charset="0"/>
              <a:cs typeface="Times New Roman" panose="02020603050405020304" pitchFamily="18" charset="0"/>
            </a:endParaRPr>
          </a:p>
          <a:p>
            <a:pPr marL="0" indent="0">
              <a:buNone/>
            </a:pPr>
            <a:r>
              <a:rPr lang="en-US" dirty="0">
                <a:solidFill>
                  <a:srgbClr val="0000FF"/>
                </a:solidFill>
                <a:latin typeface="Times New Roman" panose="02020603050405020304" pitchFamily="18" charset="0"/>
                <a:cs typeface="Times New Roman" panose="02020603050405020304" pitchFamily="18" charset="0"/>
              </a:rPr>
              <a:t>#include &lt;</a:t>
            </a:r>
            <a:r>
              <a:rPr lang="en-US" dirty="0" err="1">
                <a:solidFill>
                  <a:srgbClr val="0000FF"/>
                </a:solidFill>
                <a:latin typeface="Times New Roman" panose="02020603050405020304" pitchFamily="18" charset="0"/>
                <a:cs typeface="Times New Roman" panose="02020603050405020304" pitchFamily="18" charset="0"/>
              </a:rPr>
              <a:t>iostream</a:t>
            </a:r>
            <a:r>
              <a:rPr lang="en-US" dirty="0">
                <a:solidFill>
                  <a:srgbClr val="0000FF"/>
                </a:solidFill>
                <a:latin typeface="Times New Roman" panose="02020603050405020304" pitchFamily="18" charset="0"/>
                <a:cs typeface="Times New Roman" panose="02020603050405020304" pitchFamily="18" charset="0"/>
              </a:rPr>
              <a:t>&gt; </a:t>
            </a:r>
          </a:p>
          <a:p>
            <a:pPr marL="0" indent="0">
              <a:buNone/>
            </a:pPr>
            <a:r>
              <a:rPr lang="en-US" dirty="0">
                <a:solidFill>
                  <a:srgbClr val="0000FF"/>
                </a:solidFill>
                <a:latin typeface="Times New Roman" panose="02020603050405020304" pitchFamily="18" charset="0"/>
                <a:cs typeface="Times New Roman" panose="02020603050405020304" pitchFamily="18" charset="0"/>
              </a:rPr>
              <a:t>using namespace </a:t>
            </a:r>
            <a:r>
              <a:rPr lang="en-US" dirty="0" err="1">
                <a:solidFill>
                  <a:srgbClr val="0000FF"/>
                </a:solidFill>
                <a:latin typeface="Times New Roman" panose="02020603050405020304" pitchFamily="18" charset="0"/>
                <a:cs typeface="Times New Roman" panose="02020603050405020304" pitchFamily="18" charset="0"/>
              </a:rPr>
              <a:t>std</a:t>
            </a:r>
            <a:r>
              <a:rPr lang="en-US" dirty="0">
                <a:solidFill>
                  <a:srgbClr val="0000FF"/>
                </a:solidFill>
                <a:latin typeface="Times New Roman" panose="02020603050405020304" pitchFamily="18" charset="0"/>
                <a:cs typeface="Times New Roman" panose="02020603050405020304" pitchFamily="18" charset="0"/>
              </a:rPr>
              <a:t>; </a:t>
            </a:r>
          </a:p>
          <a:p>
            <a:pPr marL="0" indent="0">
              <a:buNone/>
            </a:pPr>
            <a:r>
              <a:rPr lang="en-US" dirty="0">
                <a:solidFill>
                  <a:srgbClr val="0000FF"/>
                </a:solidFill>
                <a:latin typeface="Times New Roman" panose="02020603050405020304" pitchFamily="18" charset="0"/>
                <a:cs typeface="Times New Roman" panose="02020603050405020304" pitchFamily="18" charset="0"/>
              </a:rPr>
              <a:t>inline </a:t>
            </a:r>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srgbClr val="0000FF"/>
                </a:solidFill>
                <a:latin typeface="Times New Roman" panose="02020603050405020304" pitchFamily="18" charset="0"/>
                <a:cs typeface="Times New Roman" panose="02020603050405020304" pitchFamily="18" charset="0"/>
              </a:rPr>
              <a:t> cube(</a:t>
            </a:r>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srgbClr val="0000FF"/>
                </a:solidFill>
                <a:latin typeface="Times New Roman" panose="02020603050405020304" pitchFamily="18" charset="0"/>
                <a:cs typeface="Times New Roman" panose="02020603050405020304" pitchFamily="18" charset="0"/>
              </a:rPr>
              <a:t> s) </a:t>
            </a:r>
          </a:p>
          <a:p>
            <a:pPr marL="0" indent="0">
              <a:buNone/>
            </a:pPr>
            <a:r>
              <a:rPr lang="en-US" dirty="0">
                <a:solidFill>
                  <a:srgbClr val="0000FF"/>
                </a:solidFill>
                <a:latin typeface="Times New Roman" panose="02020603050405020304" pitchFamily="18" charset="0"/>
                <a:cs typeface="Times New Roman" panose="02020603050405020304" pitchFamily="18" charset="0"/>
              </a:rPr>
              <a:t>{ </a:t>
            </a:r>
          </a:p>
          <a:p>
            <a:pPr marL="0" indent="0">
              <a:buNone/>
            </a:pPr>
            <a:r>
              <a:rPr lang="en-US" dirty="0">
                <a:solidFill>
                  <a:srgbClr val="0000FF"/>
                </a:solidFill>
                <a:latin typeface="Times New Roman" panose="02020603050405020304" pitchFamily="18" charset="0"/>
                <a:cs typeface="Times New Roman" panose="02020603050405020304" pitchFamily="18" charset="0"/>
              </a:rPr>
              <a:t>    return s*s*s; </a:t>
            </a:r>
          </a:p>
          <a:p>
            <a:pPr marL="0" indent="0">
              <a:buNone/>
            </a:pPr>
            <a:r>
              <a:rPr lang="en-US" dirty="0">
                <a:solidFill>
                  <a:srgbClr val="0000FF"/>
                </a:solidFill>
                <a:latin typeface="Times New Roman" panose="02020603050405020304" pitchFamily="18" charset="0"/>
                <a:cs typeface="Times New Roman" panose="02020603050405020304" pitchFamily="18" charset="0"/>
              </a:rPr>
              <a:t>} </a:t>
            </a:r>
          </a:p>
          <a:p>
            <a:pPr marL="0" indent="0">
              <a:buNone/>
            </a:pPr>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srgbClr val="0000FF"/>
                </a:solidFill>
                <a:latin typeface="Times New Roman" panose="02020603050405020304" pitchFamily="18" charset="0"/>
                <a:cs typeface="Times New Roman" panose="02020603050405020304" pitchFamily="18" charset="0"/>
              </a:rPr>
              <a:t> main() </a:t>
            </a:r>
          </a:p>
          <a:p>
            <a:pPr marL="0" indent="0">
              <a:buNone/>
            </a:pPr>
            <a:r>
              <a:rPr lang="en-US" dirty="0">
                <a:solidFill>
                  <a:srgbClr val="0000FF"/>
                </a:solidFill>
                <a:latin typeface="Times New Roman" panose="02020603050405020304" pitchFamily="18" charset="0"/>
                <a:cs typeface="Times New Roman" panose="02020603050405020304" pitchFamily="18" charset="0"/>
              </a:rPr>
              <a:t>{ </a:t>
            </a:r>
          </a:p>
          <a:p>
            <a:pPr marL="0" indent="0">
              <a:buNone/>
            </a:pP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cout</a:t>
            </a:r>
            <a:r>
              <a:rPr lang="en-US" dirty="0">
                <a:solidFill>
                  <a:srgbClr val="0000FF"/>
                </a:solidFill>
                <a:latin typeface="Times New Roman" panose="02020603050405020304" pitchFamily="18" charset="0"/>
                <a:cs typeface="Times New Roman" panose="02020603050405020304" pitchFamily="18" charset="0"/>
              </a:rPr>
              <a:t> &lt;&lt; "The cube of 3 is: " &lt;&lt; cube(3) &lt;&lt; "\n"; </a:t>
            </a:r>
          </a:p>
          <a:p>
            <a:pPr marL="0" indent="0">
              <a:buNone/>
            </a:pPr>
            <a:r>
              <a:rPr lang="en-US" dirty="0">
                <a:solidFill>
                  <a:srgbClr val="0000FF"/>
                </a:solidFill>
                <a:latin typeface="Times New Roman" panose="02020603050405020304" pitchFamily="18" charset="0"/>
                <a:cs typeface="Times New Roman" panose="02020603050405020304" pitchFamily="18" charset="0"/>
              </a:rPr>
              <a:t>    return 0; </a:t>
            </a:r>
          </a:p>
          <a:p>
            <a:pPr marL="0" indent="0">
              <a:buNone/>
            </a:pPr>
            <a:r>
              <a:rPr lang="en-US" dirty="0">
                <a:solidFill>
                  <a:srgbClr val="0000FF"/>
                </a:solidFill>
                <a:latin typeface="Times New Roman" panose="02020603050405020304" pitchFamily="18" charset="0"/>
                <a:cs typeface="Times New Roman" panose="02020603050405020304" pitchFamily="18" charset="0"/>
              </a:rPr>
              <a:t>} </a:t>
            </a:r>
          </a:p>
          <a:p>
            <a:pPr marL="0" indent="0">
              <a:buNone/>
            </a:pPr>
            <a:endParaRPr lang="en-US" dirty="0">
              <a:solidFill>
                <a:srgbClr val="0000FF"/>
              </a:solidFill>
              <a:latin typeface="Times New Roman" panose="02020603050405020304" pitchFamily="18" charset="0"/>
              <a:cs typeface="Times New Roman" panose="02020603050405020304" pitchFamily="18" charset="0"/>
            </a:endParaRPr>
          </a:p>
          <a:p>
            <a:pPr marL="0" indent="0">
              <a:buNone/>
            </a:pPr>
            <a:endParaRPr lang="en-US" dirty="0">
              <a:solidFill>
                <a:srgbClr val="0000FF"/>
              </a:solidFill>
              <a:latin typeface="Times New Roman" panose="02020603050405020304" pitchFamily="18" charset="0"/>
              <a:cs typeface="Times New Roman" panose="02020603050405020304" pitchFamily="18" charset="0"/>
            </a:endParaRPr>
          </a:p>
          <a:p>
            <a:pPr marL="0" indent="0">
              <a:buNone/>
            </a:pPr>
            <a:r>
              <a:rPr lang="en-US" dirty="0">
                <a:solidFill>
                  <a:srgbClr val="0000FF"/>
                </a:solidFill>
                <a:latin typeface="Times New Roman" panose="02020603050405020304" pitchFamily="18" charset="0"/>
                <a:cs typeface="Times New Roman" panose="02020603050405020304" pitchFamily="18" charset="0"/>
              </a:rPr>
              <a:t>//Output: The cube of 3 is: 27 </a:t>
            </a:r>
          </a:p>
          <a:p>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107592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a:solidFill>
                  <a:srgbClr val="C00000"/>
                </a:solidFill>
                <a:latin typeface="Arial Black" panose="020B0A04020102020204" pitchFamily="34" charset="0"/>
              </a:rPr>
              <a:t>Inline function and classes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57200" y="838200"/>
            <a:ext cx="8229600" cy="5638800"/>
          </a:xfrm>
        </p:spPr>
        <p:txBody>
          <a:bodyPr>
            <a:noAutofit/>
          </a:bodyPr>
          <a:lstStyle/>
          <a:p>
            <a:pPr algn="just"/>
            <a:r>
              <a:rPr lang="en-US" sz="2800" dirty="0">
                <a:solidFill>
                  <a:srgbClr val="0000FF"/>
                </a:solidFill>
                <a:latin typeface="Times New Roman" panose="02020603050405020304" pitchFamily="18" charset="0"/>
                <a:cs typeface="Times New Roman" panose="02020603050405020304" pitchFamily="18" charset="0"/>
              </a:rPr>
              <a:t> It is also possible to define the inline function </a:t>
            </a:r>
            <a:r>
              <a:rPr lang="en-US" sz="2800" dirty="0">
                <a:solidFill>
                  <a:srgbClr val="00B050"/>
                </a:solidFill>
                <a:latin typeface="Times New Roman" panose="02020603050405020304" pitchFamily="18" charset="0"/>
                <a:cs typeface="Times New Roman" panose="02020603050405020304" pitchFamily="18" charset="0"/>
              </a:rPr>
              <a:t>inside the class.</a:t>
            </a:r>
          </a:p>
          <a:p>
            <a:pPr algn="just"/>
            <a:endParaRPr lang="en-US" sz="2800" dirty="0">
              <a:solidFill>
                <a:srgbClr val="0000FF"/>
              </a:solidFill>
              <a:latin typeface="Times New Roman" panose="02020603050405020304" pitchFamily="18" charset="0"/>
              <a:cs typeface="Times New Roman" panose="02020603050405020304" pitchFamily="18" charset="0"/>
            </a:endParaRPr>
          </a:p>
          <a:p>
            <a:pPr algn="just"/>
            <a:r>
              <a:rPr lang="en-US" sz="2800" dirty="0">
                <a:solidFill>
                  <a:srgbClr val="0000FF"/>
                </a:solidFill>
                <a:latin typeface="Times New Roman" panose="02020603050405020304" pitchFamily="18" charset="0"/>
                <a:cs typeface="Times New Roman" panose="02020603050405020304" pitchFamily="18" charset="0"/>
              </a:rPr>
              <a:t>All the functions defined </a:t>
            </a:r>
            <a:r>
              <a:rPr lang="en-US" sz="2800" dirty="0">
                <a:solidFill>
                  <a:srgbClr val="00B050"/>
                </a:solidFill>
                <a:latin typeface="Times New Roman" panose="02020603050405020304" pitchFamily="18" charset="0"/>
                <a:cs typeface="Times New Roman" panose="02020603050405020304" pitchFamily="18" charset="0"/>
              </a:rPr>
              <a:t>inside the class are implicitly inline</a:t>
            </a:r>
            <a:r>
              <a:rPr lang="en-US" sz="2800" dirty="0">
                <a:solidFill>
                  <a:srgbClr val="0000FF"/>
                </a:solidFill>
                <a:latin typeface="Times New Roman" panose="02020603050405020304" pitchFamily="18" charset="0"/>
                <a:cs typeface="Times New Roman" panose="02020603050405020304" pitchFamily="18" charset="0"/>
              </a:rPr>
              <a:t>. Thus, all the </a:t>
            </a:r>
            <a:r>
              <a:rPr lang="en-US" sz="2800" dirty="0">
                <a:solidFill>
                  <a:srgbClr val="00B050"/>
                </a:solidFill>
                <a:latin typeface="Times New Roman" panose="02020603050405020304" pitchFamily="18" charset="0"/>
                <a:cs typeface="Times New Roman" panose="02020603050405020304" pitchFamily="18" charset="0"/>
              </a:rPr>
              <a:t>restrictions of inline functions are also applied here</a:t>
            </a:r>
            <a:r>
              <a:rPr lang="en-US" sz="2800" dirty="0">
                <a:solidFill>
                  <a:srgbClr val="0000FF"/>
                </a:solidFill>
                <a:latin typeface="Times New Roman" panose="02020603050405020304" pitchFamily="18" charset="0"/>
                <a:cs typeface="Times New Roman" panose="02020603050405020304" pitchFamily="18" charset="0"/>
              </a:rPr>
              <a:t>.</a:t>
            </a:r>
          </a:p>
          <a:p>
            <a:pPr algn="just"/>
            <a:endParaRPr lang="en-US" sz="2800" dirty="0">
              <a:solidFill>
                <a:srgbClr val="0000FF"/>
              </a:solidFill>
              <a:latin typeface="Times New Roman" panose="02020603050405020304" pitchFamily="18" charset="0"/>
              <a:cs typeface="Times New Roman" panose="02020603050405020304" pitchFamily="18" charset="0"/>
            </a:endParaRPr>
          </a:p>
          <a:p>
            <a:pPr algn="just"/>
            <a:r>
              <a:rPr lang="en-US" sz="2800" dirty="0">
                <a:solidFill>
                  <a:srgbClr val="0000FF"/>
                </a:solidFill>
                <a:latin typeface="Times New Roman" panose="02020603050405020304" pitchFamily="18" charset="0"/>
                <a:cs typeface="Times New Roman" panose="02020603050405020304" pitchFamily="18" charset="0"/>
              </a:rPr>
              <a:t>If you need to </a:t>
            </a:r>
            <a:r>
              <a:rPr lang="en-US" sz="2800" dirty="0">
                <a:solidFill>
                  <a:srgbClr val="00B050"/>
                </a:solidFill>
                <a:latin typeface="Times New Roman" panose="02020603050405020304" pitchFamily="18" charset="0"/>
                <a:cs typeface="Times New Roman" panose="02020603050405020304" pitchFamily="18" charset="0"/>
              </a:rPr>
              <a:t>explicitly declare inline function </a:t>
            </a:r>
            <a:r>
              <a:rPr lang="en-US" sz="2800" dirty="0">
                <a:solidFill>
                  <a:srgbClr val="0000FF"/>
                </a:solidFill>
                <a:latin typeface="Times New Roman" panose="02020603050405020304" pitchFamily="18" charset="0"/>
                <a:cs typeface="Times New Roman" panose="02020603050405020304" pitchFamily="18" charset="0"/>
              </a:rPr>
              <a:t>in the class then just declare the function inside the class and define it outside the class using </a:t>
            </a:r>
            <a:r>
              <a:rPr lang="en-US" sz="2800" dirty="0">
                <a:solidFill>
                  <a:srgbClr val="00B050"/>
                </a:solidFill>
                <a:latin typeface="Times New Roman" panose="02020603050405020304" pitchFamily="18" charset="0"/>
                <a:cs typeface="Times New Roman" panose="02020603050405020304" pitchFamily="18" charset="0"/>
              </a:rPr>
              <a:t>inline keyword</a:t>
            </a:r>
          </a:p>
          <a:p>
            <a:endParaRPr lang="en-US" sz="2800"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942387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a:solidFill>
                  <a:srgbClr val="C00000"/>
                </a:solidFill>
                <a:latin typeface="Arial Black" panose="020B0A04020102020204" pitchFamily="34" charset="0"/>
              </a:rPr>
              <a:t>Inline function and classes</a:t>
            </a:r>
            <a:endParaRPr lang="en-US" sz="2800" dirty="0">
              <a:solidFill>
                <a:srgbClr val="C00000"/>
              </a:solidFill>
              <a:latin typeface="Arial Black" panose="020B0A04020102020204" pitchFamily="34" charset="0"/>
            </a:endParaRPr>
          </a:p>
        </p:txBody>
      </p:sp>
      <p:sp>
        <p:nvSpPr>
          <p:cNvPr id="4" name="Rectangle 3"/>
          <p:cNvSpPr/>
          <p:nvPr/>
        </p:nvSpPr>
        <p:spPr>
          <a:xfrm>
            <a:off x="457200" y="990600"/>
            <a:ext cx="4572000" cy="5078313"/>
          </a:xfrm>
          <a:prstGeom prst="rect">
            <a:avLst/>
          </a:prstGeom>
        </p:spPr>
        <p:txBody>
          <a:bodyPr>
            <a:spAutoFit/>
          </a:bodyPr>
          <a:lstStyle/>
          <a:p>
            <a:pPr algn="just"/>
            <a:r>
              <a:rPr lang="en-US" dirty="0">
                <a:solidFill>
                  <a:srgbClr val="0000FF"/>
                </a:solidFill>
              </a:rPr>
              <a:t>#include &lt;</a:t>
            </a:r>
            <a:r>
              <a:rPr lang="en-US" dirty="0" err="1">
                <a:solidFill>
                  <a:srgbClr val="0000FF"/>
                </a:solidFill>
              </a:rPr>
              <a:t>iostream</a:t>
            </a:r>
            <a:r>
              <a:rPr lang="en-US" dirty="0">
                <a:solidFill>
                  <a:srgbClr val="0000FF"/>
                </a:solidFill>
              </a:rPr>
              <a:t>&gt; </a:t>
            </a:r>
          </a:p>
          <a:p>
            <a:pPr algn="just"/>
            <a:r>
              <a:rPr lang="en-US" dirty="0">
                <a:solidFill>
                  <a:srgbClr val="0000FF"/>
                </a:solidFill>
              </a:rPr>
              <a:t>using namespace </a:t>
            </a:r>
            <a:r>
              <a:rPr lang="en-US" dirty="0" err="1">
                <a:solidFill>
                  <a:srgbClr val="0000FF"/>
                </a:solidFill>
              </a:rPr>
              <a:t>std</a:t>
            </a:r>
            <a:r>
              <a:rPr lang="en-US" dirty="0">
                <a:solidFill>
                  <a:srgbClr val="0000FF"/>
                </a:solidFill>
              </a:rPr>
              <a:t>; </a:t>
            </a:r>
          </a:p>
          <a:p>
            <a:pPr algn="just"/>
            <a:r>
              <a:rPr lang="en-US" dirty="0">
                <a:solidFill>
                  <a:srgbClr val="0000FF"/>
                </a:solidFill>
              </a:rPr>
              <a:t>class operation </a:t>
            </a:r>
          </a:p>
          <a:p>
            <a:pPr algn="just"/>
            <a:r>
              <a:rPr lang="en-US" dirty="0">
                <a:solidFill>
                  <a:srgbClr val="0000FF"/>
                </a:solidFill>
              </a:rPr>
              <a:t>{ </a:t>
            </a:r>
          </a:p>
          <a:p>
            <a:pPr algn="just"/>
            <a:r>
              <a:rPr lang="en-US" dirty="0">
                <a:solidFill>
                  <a:srgbClr val="0000FF"/>
                </a:solidFill>
              </a:rPr>
              <a:t>    </a:t>
            </a:r>
            <a:r>
              <a:rPr lang="en-US" dirty="0" err="1">
                <a:solidFill>
                  <a:srgbClr val="0000FF"/>
                </a:solidFill>
              </a:rPr>
              <a:t>int</a:t>
            </a:r>
            <a:r>
              <a:rPr lang="en-US" dirty="0">
                <a:solidFill>
                  <a:srgbClr val="0000FF"/>
                </a:solidFill>
              </a:rPr>
              <a:t> </a:t>
            </a:r>
            <a:r>
              <a:rPr lang="en-US" dirty="0" err="1">
                <a:solidFill>
                  <a:srgbClr val="0000FF"/>
                </a:solidFill>
              </a:rPr>
              <a:t>a,b,add</a:t>
            </a:r>
            <a:r>
              <a:rPr lang="en-US" dirty="0">
                <a:solidFill>
                  <a:srgbClr val="0000FF"/>
                </a:solidFill>
              </a:rPr>
              <a:t>; </a:t>
            </a:r>
          </a:p>
          <a:p>
            <a:pPr algn="just"/>
            <a:r>
              <a:rPr lang="en-US" dirty="0">
                <a:solidFill>
                  <a:srgbClr val="0000FF"/>
                </a:solidFill>
              </a:rPr>
              <a:t>     </a:t>
            </a:r>
          </a:p>
          <a:p>
            <a:pPr algn="just"/>
            <a:r>
              <a:rPr lang="en-US" dirty="0">
                <a:solidFill>
                  <a:srgbClr val="0000FF"/>
                </a:solidFill>
              </a:rPr>
              <a:t>public: </a:t>
            </a:r>
          </a:p>
          <a:p>
            <a:pPr algn="just"/>
            <a:r>
              <a:rPr lang="en-US" dirty="0">
                <a:solidFill>
                  <a:srgbClr val="0000FF"/>
                </a:solidFill>
              </a:rPr>
              <a:t>    void get(); </a:t>
            </a:r>
          </a:p>
          <a:p>
            <a:pPr algn="just"/>
            <a:r>
              <a:rPr lang="en-US" dirty="0">
                <a:solidFill>
                  <a:srgbClr val="0000FF"/>
                </a:solidFill>
              </a:rPr>
              <a:t>    void sum(); </a:t>
            </a:r>
          </a:p>
          <a:p>
            <a:pPr algn="just"/>
            <a:r>
              <a:rPr lang="en-US" dirty="0">
                <a:solidFill>
                  <a:srgbClr val="0000FF"/>
                </a:solidFill>
              </a:rPr>
              <a:t>    }; </a:t>
            </a:r>
          </a:p>
          <a:p>
            <a:pPr algn="just"/>
            <a:r>
              <a:rPr lang="en-US" dirty="0">
                <a:solidFill>
                  <a:srgbClr val="0000FF"/>
                </a:solidFill>
              </a:rPr>
              <a:t>inline void operation :: get() </a:t>
            </a:r>
          </a:p>
          <a:p>
            <a:pPr algn="just"/>
            <a:r>
              <a:rPr lang="en-US" dirty="0">
                <a:solidFill>
                  <a:srgbClr val="0000FF"/>
                </a:solidFill>
              </a:rPr>
              <a:t>{ </a:t>
            </a:r>
          </a:p>
          <a:p>
            <a:pPr algn="just"/>
            <a:r>
              <a:rPr lang="en-US" dirty="0">
                <a:solidFill>
                  <a:srgbClr val="0000FF"/>
                </a:solidFill>
              </a:rPr>
              <a:t>    </a:t>
            </a:r>
            <a:r>
              <a:rPr lang="en-US" dirty="0" err="1">
                <a:solidFill>
                  <a:srgbClr val="0000FF"/>
                </a:solidFill>
              </a:rPr>
              <a:t>cout</a:t>
            </a:r>
            <a:r>
              <a:rPr lang="en-US" dirty="0">
                <a:solidFill>
                  <a:srgbClr val="0000FF"/>
                </a:solidFill>
              </a:rPr>
              <a:t> &lt;&lt; "Enter first value:"; </a:t>
            </a:r>
          </a:p>
          <a:p>
            <a:pPr algn="just"/>
            <a:r>
              <a:rPr lang="en-US" dirty="0">
                <a:solidFill>
                  <a:srgbClr val="0000FF"/>
                </a:solidFill>
              </a:rPr>
              <a:t>    </a:t>
            </a:r>
            <a:r>
              <a:rPr lang="en-US" dirty="0" err="1">
                <a:solidFill>
                  <a:srgbClr val="0000FF"/>
                </a:solidFill>
              </a:rPr>
              <a:t>cin</a:t>
            </a:r>
            <a:r>
              <a:rPr lang="en-US" dirty="0">
                <a:solidFill>
                  <a:srgbClr val="0000FF"/>
                </a:solidFill>
              </a:rPr>
              <a:t> &gt;&gt; a; </a:t>
            </a:r>
          </a:p>
          <a:p>
            <a:pPr algn="just"/>
            <a:r>
              <a:rPr lang="en-US" dirty="0">
                <a:solidFill>
                  <a:srgbClr val="0000FF"/>
                </a:solidFill>
              </a:rPr>
              <a:t> </a:t>
            </a:r>
            <a:r>
              <a:rPr lang="en-US" dirty="0" err="1">
                <a:solidFill>
                  <a:srgbClr val="0000FF"/>
                </a:solidFill>
              </a:rPr>
              <a:t>cout</a:t>
            </a:r>
            <a:r>
              <a:rPr lang="en-US" dirty="0">
                <a:solidFill>
                  <a:srgbClr val="0000FF"/>
                </a:solidFill>
              </a:rPr>
              <a:t> &lt;&lt; "Enter second value:"; </a:t>
            </a:r>
          </a:p>
          <a:p>
            <a:pPr algn="just"/>
            <a:r>
              <a:rPr lang="en-US" dirty="0">
                <a:solidFill>
                  <a:srgbClr val="0000FF"/>
                </a:solidFill>
              </a:rPr>
              <a:t>    </a:t>
            </a:r>
            <a:r>
              <a:rPr lang="en-US" dirty="0" err="1">
                <a:solidFill>
                  <a:srgbClr val="0000FF"/>
                </a:solidFill>
              </a:rPr>
              <a:t>cin</a:t>
            </a:r>
            <a:r>
              <a:rPr lang="en-US" dirty="0">
                <a:solidFill>
                  <a:srgbClr val="0000FF"/>
                </a:solidFill>
              </a:rPr>
              <a:t> &gt;&gt; b; </a:t>
            </a:r>
          </a:p>
          <a:p>
            <a:pPr algn="just"/>
            <a:r>
              <a:rPr lang="en-US" dirty="0">
                <a:solidFill>
                  <a:srgbClr val="0000FF"/>
                </a:solidFill>
              </a:rPr>
              <a:t>} </a:t>
            </a:r>
          </a:p>
          <a:p>
            <a:r>
              <a:rPr lang="en-US" dirty="0">
                <a:solidFill>
                  <a:srgbClr val="0000FF"/>
                </a:solidFill>
              </a:rPr>
              <a:t>  </a:t>
            </a:r>
          </a:p>
        </p:txBody>
      </p:sp>
      <p:sp>
        <p:nvSpPr>
          <p:cNvPr id="5" name="Rectangle 4"/>
          <p:cNvSpPr/>
          <p:nvPr/>
        </p:nvSpPr>
        <p:spPr>
          <a:xfrm>
            <a:off x="3886200" y="990600"/>
            <a:ext cx="5460784" cy="4708981"/>
          </a:xfrm>
          <a:prstGeom prst="rect">
            <a:avLst/>
          </a:prstGeom>
        </p:spPr>
        <p:txBody>
          <a:bodyPr wrap="square">
            <a:spAutoFit/>
          </a:bodyPr>
          <a:lstStyle/>
          <a:p>
            <a:r>
              <a:rPr lang="en-US" sz="2000" dirty="0">
                <a:solidFill>
                  <a:srgbClr val="0000FF"/>
                </a:solidFill>
              </a:rPr>
              <a:t>inline void operation :: sum() </a:t>
            </a:r>
          </a:p>
          <a:p>
            <a:r>
              <a:rPr lang="en-US" sz="2000" dirty="0">
                <a:solidFill>
                  <a:srgbClr val="0000FF"/>
                </a:solidFill>
              </a:rPr>
              <a:t>{ </a:t>
            </a:r>
          </a:p>
          <a:p>
            <a:r>
              <a:rPr lang="en-US" sz="2000" dirty="0">
                <a:solidFill>
                  <a:srgbClr val="0000FF"/>
                </a:solidFill>
              </a:rPr>
              <a:t>    add = </a:t>
            </a:r>
            <a:r>
              <a:rPr lang="en-US" sz="2000" dirty="0" err="1">
                <a:solidFill>
                  <a:srgbClr val="0000FF"/>
                </a:solidFill>
              </a:rPr>
              <a:t>a+b</a:t>
            </a:r>
            <a:r>
              <a:rPr lang="en-US" sz="2000" dirty="0">
                <a:solidFill>
                  <a:srgbClr val="0000FF"/>
                </a:solidFill>
              </a:rPr>
              <a:t>; </a:t>
            </a:r>
          </a:p>
          <a:p>
            <a:r>
              <a:rPr lang="en-US" sz="2000" dirty="0">
                <a:solidFill>
                  <a:srgbClr val="0000FF"/>
                </a:solidFill>
              </a:rPr>
              <a:t>    </a:t>
            </a:r>
            <a:r>
              <a:rPr lang="en-US" sz="2000" dirty="0" err="1">
                <a:solidFill>
                  <a:srgbClr val="0000FF"/>
                </a:solidFill>
              </a:rPr>
              <a:t>cout</a:t>
            </a:r>
            <a:r>
              <a:rPr lang="en-US" sz="2000" dirty="0">
                <a:solidFill>
                  <a:srgbClr val="0000FF"/>
                </a:solidFill>
              </a:rPr>
              <a:t> &lt;&lt; "Addition of two numbers: " &lt;&lt; </a:t>
            </a:r>
            <a:r>
              <a:rPr lang="en-US" sz="2000" dirty="0" err="1">
                <a:solidFill>
                  <a:srgbClr val="0000FF"/>
                </a:solidFill>
              </a:rPr>
              <a:t>a+b</a:t>
            </a:r>
            <a:r>
              <a:rPr lang="en-US" sz="2000" dirty="0">
                <a:solidFill>
                  <a:srgbClr val="0000FF"/>
                </a:solidFill>
              </a:rPr>
              <a:t> &lt;&lt; "\n"; </a:t>
            </a:r>
          </a:p>
          <a:p>
            <a:r>
              <a:rPr lang="en-US" sz="2000" dirty="0">
                <a:solidFill>
                  <a:srgbClr val="0000FF"/>
                </a:solidFill>
              </a:rPr>
              <a:t>} </a:t>
            </a:r>
          </a:p>
          <a:p>
            <a:r>
              <a:rPr lang="en-US" sz="2000" dirty="0">
                <a:solidFill>
                  <a:srgbClr val="0000FF"/>
                </a:solidFill>
              </a:rPr>
              <a:t>  </a:t>
            </a:r>
          </a:p>
          <a:p>
            <a:r>
              <a:rPr lang="en-US" sz="2000" dirty="0" err="1">
                <a:solidFill>
                  <a:srgbClr val="0000FF"/>
                </a:solidFill>
              </a:rPr>
              <a:t>int</a:t>
            </a:r>
            <a:r>
              <a:rPr lang="en-US" sz="2000" dirty="0">
                <a:solidFill>
                  <a:srgbClr val="0000FF"/>
                </a:solidFill>
              </a:rPr>
              <a:t> main() </a:t>
            </a:r>
          </a:p>
          <a:p>
            <a:r>
              <a:rPr lang="en-US" sz="2000" dirty="0">
                <a:solidFill>
                  <a:srgbClr val="0000FF"/>
                </a:solidFill>
              </a:rPr>
              <a:t>{ </a:t>
            </a:r>
          </a:p>
          <a:p>
            <a:r>
              <a:rPr lang="en-US" sz="2000" dirty="0">
                <a:solidFill>
                  <a:srgbClr val="0000FF"/>
                </a:solidFill>
              </a:rPr>
              <a:t>    </a:t>
            </a:r>
            <a:r>
              <a:rPr lang="en-US" sz="2000" dirty="0" err="1">
                <a:solidFill>
                  <a:srgbClr val="0000FF"/>
                </a:solidFill>
              </a:rPr>
              <a:t>cout</a:t>
            </a:r>
            <a:r>
              <a:rPr lang="en-US" sz="2000" dirty="0">
                <a:solidFill>
                  <a:srgbClr val="0000FF"/>
                </a:solidFill>
              </a:rPr>
              <a:t> &lt;&lt; "Program using inline function\n"; </a:t>
            </a:r>
          </a:p>
          <a:p>
            <a:r>
              <a:rPr lang="en-US" sz="2000" dirty="0">
                <a:solidFill>
                  <a:srgbClr val="0000FF"/>
                </a:solidFill>
              </a:rPr>
              <a:t>    operation s; </a:t>
            </a:r>
          </a:p>
          <a:p>
            <a:r>
              <a:rPr lang="en-US" sz="2000" dirty="0">
                <a:solidFill>
                  <a:srgbClr val="0000FF"/>
                </a:solidFill>
              </a:rPr>
              <a:t>    </a:t>
            </a:r>
            <a:r>
              <a:rPr lang="en-US" sz="2000" dirty="0" err="1">
                <a:solidFill>
                  <a:srgbClr val="0000FF"/>
                </a:solidFill>
              </a:rPr>
              <a:t>s.get</a:t>
            </a:r>
            <a:r>
              <a:rPr lang="en-US" sz="2000" dirty="0">
                <a:solidFill>
                  <a:srgbClr val="0000FF"/>
                </a:solidFill>
              </a:rPr>
              <a:t>(); </a:t>
            </a:r>
          </a:p>
          <a:p>
            <a:r>
              <a:rPr lang="en-US" sz="2000" dirty="0">
                <a:solidFill>
                  <a:srgbClr val="0000FF"/>
                </a:solidFill>
              </a:rPr>
              <a:t>    </a:t>
            </a:r>
            <a:r>
              <a:rPr lang="en-US" sz="2000" dirty="0" err="1">
                <a:solidFill>
                  <a:srgbClr val="0000FF"/>
                </a:solidFill>
              </a:rPr>
              <a:t>s.sum</a:t>
            </a:r>
            <a:r>
              <a:rPr lang="en-US" sz="2000" dirty="0">
                <a:solidFill>
                  <a:srgbClr val="0000FF"/>
                </a:solidFill>
              </a:rPr>
              <a:t>(); </a:t>
            </a:r>
          </a:p>
          <a:p>
            <a:r>
              <a:rPr lang="en-US" sz="2000" dirty="0">
                <a:solidFill>
                  <a:srgbClr val="0000FF"/>
                </a:solidFill>
              </a:rPr>
              <a:t>       return 0; </a:t>
            </a:r>
          </a:p>
          <a:p>
            <a:r>
              <a:rPr lang="en-US" sz="2000" dirty="0">
                <a:solidFill>
                  <a:srgbClr val="0000FF"/>
                </a:solidFill>
              </a:rPr>
              <a:t>}</a:t>
            </a:r>
          </a:p>
        </p:txBody>
      </p:sp>
      <p:sp>
        <p:nvSpPr>
          <p:cNvPr id="6" name="Rectangle 1"/>
          <p:cNvSpPr>
            <a:spLocks noChangeArrowheads="1"/>
          </p:cNvSpPr>
          <p:nvPr/>
        </p:nvSpPr>
        <p:spPr bwMode="auto">
          <a:xfrm>
            <a:off x="94593" y="5749852"/>
            <a:ext cx="86868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00000"/>
                </a:solidFill>
                <a:effectLst/>
                <a:latin typeface="Arial" pitchFamily="34" charset="0"/>
                <a:cs typeface="Arial" pitchFamily="34" charset="0"/>
              </a:rPr>
              <a:t>Output: </a:t>
            </a:r>
            <a:endParaRPr kumimoji="0" lang="en-US" altLang="en-US" sz="1000" b="0" i="0" u="none" strike="noStrike" cap="none" normalizeH="0" baseline="0" dirty="0">
              <a:ln>
                <a:noFill/>
              </a:ln>
              <a:solidFill>
                <a:srgbClr val="C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00000"/>
                </a:solidFill>
                <a:effectLst/>
                <a:latin typeface="Arial Unicode MS" pitchFamily="34" charset="-128"/>
                <a:cs typeface="Arial" pitchFamily="34" charset="0"/>
              </a:rPr>
              <a:t>Enter first value: 45 Enter second value: 15 Addition of two numbers: 60 Difference of two numbers: 30 Product of two numbers: 675 Division of two numbers: 3</a:t>
            </a:r>
            <a:r>
              <a:rPr kumimoji="0" lang="en-US" altLang="en-US" sz="1000" b="0" i="0" u="none" strike="noStrike" cap="none" normalizeH="0" baseline="0" dirty="0">
                <a:ln>
                  <a:noFill/>
                </a:ln>
                <a:solidFill>
                  <a:srgbClr val="C00000"/>
                </a:solidFill>
                <a:effectLst/>
                <a:latin typeface="Arial Unicode MS" pitchFamily="34" charset="-128"/>
                <a:cs typeface="Arial" pitchFamily="34" charset="0"/>
              </a:rPr>
              <a:t> </a:t>
            </a:r>
            <a:endParaRPr kumimoji="0" lang="en-US" altLang="en-US" sz="1800" b="0" i="0" u="none" strike="noStrike" cap="none" normalizeH="0" baseline="0" dirty="0">
              <a:ln>
                <a:noFill/>
              </a:ln>
              <a:solidFill>
                <a:srgbClr val="C00000"/>
              </a:solidFill>
              <a:effectLst/>
              <a:latin typeface="Arial" pitchFamily="34" charset="0"/>
              <a:cs typeface="Arial" pitchFamily="34" charset="0"/>
            </a:endParaRP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1422621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r>
              <a:rPr lang="en-US" sz="3600" b="1" dirty="0">
                <a:solidFill>
                  <a:srgbClr val="0000CC"/>
                </a:solidFill>
                <a:latin typeface="Arial Black" panose="020B0A04020102020204" pitchFamily="34" charset="0"/>
              </a:rPr>
              <a:t>SLO-2 :</a:t>
            </a:r>
            <a:br>
              <a:rPr lang="en-US" sz="3600" b="1" dirty="0">
                <a:solidFill>
                  <a:srgbClr val="0033CC"/>
                </a:solidFill>
                <a:latin typeface="Arial Black" panose="020B0A04020102020204" pitchFamily="34" charset="0"/>
              </a:rPr>
            </a:br>
            <a:r>
              <a:rPr lang="en-US" sz="3600" b="1" dirty="0">
                <a:solidFill>
                  <a:srgbClr val="C00000"/>
                </a:solidFill>
                <a:latin typeface="Arial Black" panose="020B0A04020102020204" pitchFamily="34" charset="0"/>
              </a:rPr>
              <a:t>ADVANCED FUNCTIONS: virtual, overriding</a:t>
            </a:r>
            <a:endParaRPr lang="en-US" sz="3200" dirty="0">
              <a:solidFill>
                <a:srgbClr val="C000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74466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Polymorphism in C++: </a:t>
            </a:r>
            <a:br>
              <a:rPr lang="en-US" sz="3200" dirty="0">
                <a:solidFill>
                  <a:srgbClr val="C00000"/>
                </a:solidFill>
                <a:latin typeface="Arial Black" panose="020B0A04020102020204" pitchFamily="34" charset="0"/>
              </a:rPr>
            </a:br>
            <a:r>
              <a:rPr lang="en-US" sz="3200" dirty="0">
                <a:solidFill>
                  <a:srgbClr val="C00000"/>
                </a:solidFill>
                <a:latin typeface="Arial Black" panose="020B0A04020102020204" pitchFamily="34" charset="0"/>
              </a:rPr>
              <a:t>VIRTUAL FUNCTIONS</a:t>
            </a:r>
          </a:p>
        </p:txBody>
      </p:sp>
      <p:sp>
        <p:nvSpPr>
          <p:cNvPr id="3" name="Content Placeholder 2"/>
          <p:cNvSpPr>
            <a:spLocks noGrp="1"/>
          </p:cNvSpPr>
          <p:nvPr>
            <p:ph idx="1"/>
          </p:nvPr>
        </p:nvSpPr>
        <p:spPr>
          <a:xfrm>
            <a:off x="457200" y="1066800"/>
            <a:ext cx="8229600" cy="5059363"/>
          </a:xfrm>
        </p:spPr>
        <p:txBody>
          <a:bodyPr/>
          <a:lstStyle/>
          <a:p>
            <a:r>
              <a:rPr lang="en-US" altLang="en-US" sz="2800" dirty="0">
                <a:solidFill>
                  <a:srgbClr val="FF0000"/>
                </a:solidFill>
              </a:rPr>
              <a:t>2 types</a:t>
            </a:r>
          </a:p>
          <a:p>
            <a:pPr lvl="1"/>
            <a:r>
              <a:rPr lang="en-US" altLang="en-US" b="1" dirty="0">
                <a:solidFill>
                  <a:schemeClr val="accent6">
                    <a:lumMod val="75000"/>
                  </a:schemeClr>
                </a:solidFill>
              </a:rPr>
              <a:t>Compile time polymorphism</a:t>
            </a:r>
          </a:p>
          <a:p>
            <a:pPr lvl="2"/>
            <a:r>
              <a:rPr lang="en-US" altLang="en-US" sz="2800" dirty="0">
                <a:solidFill>
                  <a:srgbClr val="1C03D7"/>
                </a:solidFill>
              </a:rPr>
              <a:t>Uses static or early binding</a:t>
            </a:r>
          </a:p>
          <a:p>
            <a:pPr lvl="2"/>
            <a:r>
              <a:rPr lang="en-US" altLang="en-US" sz="2800" dirty="0">
                <a:solidFill>
                  <a:srgbClr val="1C03D7"/>
                </a:solidFill>
              </a:rPr>
              <a:t>Example: </a:t>
            </a:r>
            <a:r>
              <a:rPr lang="en-US" altLang="en-US" sz="2800" dirty="0">
                <a:solidFill>
                  <a:srgbClr val="01A729"/>
                </a:solidFill>
              </a:rPr>
              <a:t>Function and operator overloading</a:t>
            </a:r>
          </a:p>
          <a:p>
            <a:pPr lvl="1"/>
            <a:r>
              <a:rPr lang="en-US" altLang="en-US" b="1" dirty="0">
                <a:solidFill>
                  <a:schemeClr val="accent6">
                    <a:lumMod val="75000"/>
                  </a:schemeClr>
                </a:solidFill>
              </a:rPr>
              <a:t>Run time polymorphism</a:t>
            </a:r>
          </a:p>
          <a:p>
            <a:pPr lvl="2"/>
            <a:r>
              <a:rPr lang="en-US" altLang="en-US" sz="2800" dirty="0">
                <a:solidFill>
                  <a:srgbClr val="1C03D7"/>
                </a:solidFill>
              </a:rPr>
              <a:t>Uses dynamic or early binding</a:t>
            </a:r>
          </a:p>
          <a:p>
            <a:pPr lvl="2"/>
            <a:r>
              <a:rPr lang="en-US" altLang="en-US" sz="2800" dirty="0">
                <a:solidFill>
                  <a:srgbClr val="1C03D7"/>
                </a:solidFill>
              </a:rPr>
              <a:t>Example: </a:t>
            </a:r>
            <a:r>
              <a:rPr lang="en-US" altLang="en-US" sz="2800" dirty="0">
                <a:solidFill>
                  <a:srgbClr val="01A729"/>
                </a:solidFill>
              </a:rPr>
              <a:t>Virtual functions</a:t>
            </a:r>
          </a:p>
          <a:p>
            <a:pPr algn="just">
              <a:lnSpc>
                <a:spcPct val="80000"/>
              </a:lnSpc>
            </a:pPr>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4216867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Pointers to Derived Classes</a:t>
            </a:r>
          </a:p>
        </p:txBody>
      </p:sp>
      <p:sp>
        <p:nvSpPr>
          <p:cNvPr id="3" name="Content Placeholder 2"/>
          <p:cNvSpPr>
            <a:spLocks noGrp="1"/>
          </p:cNvSpPr>
          <p:nvPr>
            <p:ph idx="1"/>
          </p:nvPr>
        </p:nvSpPr>
        <p:spPr>
          <a:xfrm>
            <a:off x="457200" y="1066800"/>
            <a:ext cx="8229600" cy="5059363"/>
          </a:xfrm>
        </p:spPr>
        <p:txBody>
          <a:bodyPr/>
          <a:lstStyle/>
          <a:p>
            <a:pPr algn="just"/>
            <a:r>
              <a:rPr lang="en-US" altLang="en-US" sz="2800" dirty="0">
                <a:solidFill>
                  <a:srgbClr val="1C03D7"/>
                </a:solidFill>
              </a:rPr>
              <a:t>C++ allows base class pointers to point to derived class objects.</a:t>
            </a:r>
          </a:p>
          <a:p>
            <a:pPr algn="just"/>
            <a:r>
              <a:rPr lang="en-US" altLang="en-US" sz="2800" dirty="0">
                <a:solidFill>
                  <a:srgbClr val="1C03D7"/>
                </a:solidFill>
              </a:rPr>
              <a:t>Let we have –</a:t>
            </a:r>
          </a:p>
          <a:p>
            <a:pPr lvl="1" algn="just"/>
            <a:r>
              <a:rPr lang="en-US" altLang="en-US" dirty="0">
                <a:solidFill>
                  <a:srgbClr val="01A729"/>
                </a:solidFill>
              </a:rPr>
              <a:t>class base { … };</a:t>
            </a:r>
          </a:p>
          <a:p>
            <a:pPr lvl="1" algn="just"/>
            <a:r>
              <a:rPr lang="en-US" altLang="en-US" dirty="0">
                <a:solidFill>
                  <a:srgbClr val="01A729"/>
                </a:solidFill>
              </a:rPr>
              <a:t>class derived : public base { … };</a:t>
            </a:r>
          </a:p>
          <a:p>
            <a:pPr algn="just"/>
            <a:r>
              <a:rPr lang="en-US" altLang="en-US" sz="2800" dirty="0">
                <a:solidFill>
                  <a:srgbClr val="1C03D7"/>
                </a:solidFill>
              </a:rPr>
              <a:t>Then we can write – </a:t>
            </a:r>
          </a:p>
          <a:p>
            <a:pPr lvl="1" algn="just"/>
            <a:r>
              <a:rPr lang="en-US" altLang="en-US" dirty="0">
                <a:solidFill>
                  <a:schemeClr val="accent6">
                    <a:lumMod val="75000"/>
                  </a:schemeClr>
                </a:solidFill>
              </a:rPr>
              <a:t>base *p1; derived </a:t>
            </a:r>
            <a:r>
              <a:rPr lang="en-US" altLang="en-US" dirty="0" err="1">
                <a:solidFill>
                  <a:schemeClr val="accent6">
                    <a:lumMod val="75000"/>
                  </a:schemeClr>
                </a:solidFill>
              </a:rPr>
              <a:t>d_obj</a:t>
            </a:r>
            <a:r>
              <a:rPr lang="en-US" altLang="en-US" dirty="0">
                <a:solidFill>
                  <a:schemeClr val="accent6">
                    <a:lumMod val="75000"/>
                  </a:schemeClr>
                </a:solidFill>
              </a:rPr>
              <a:t>; p1 = &amp;</a:t>
            </a:r>
            <a:r>
              <a:rPr lang="en-US" altLang="en-US" dirty="0" err="1">
                <a:solidFill>
                  <a:schemeClr val="accent6">
                    <a:lumMod val="75000"/>
                  </a:schemeClr>
                </a:solidFill>
              </a:rPr>
              <a:t>d_obj</a:t>
            </a:r>
            <a:r>
              <a:rPr lang="en-US" altLang="en-US" dirty="0">
                <a:solidFill>
                  <a:schemeClr val="accent6">
                    <a:lumMod val="75000"/>
                  </a:schemeClr>
                </a:solidFill>
              </a:rPr>
              <a:t>;</a:t>
            </a:r>
          </a:p>
          <a:p>
            <a:pPr lvl="1" algn="just"/>
            <a:r>
              <a:rPr lang="en-US" altLang="en-US" dirty="0">
                <a:solidFill>
                  <a:schemeClr val="accent6">
                    <a:lumMod val="75000"/>
                  </a:schemeClr>
                </a:solidFill>
              </a:rPr>
              <a:t>base *p2 = new derived;</a:t>
            </a:r>
          </a:p>
          <a:p>
            <a:pPr algn="just">
              <a:lnSpc>
                <a:spcPct val="80000"/>
              </a:lnSpc>
            </a:pPr>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167287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Pointers to Derived Classes (contd.)</a:t>
            </a:r>
          </a:p>
        </p:txBody>
      </p:sp>
      <p:sp>
        <p:nvSpPr>
          <p:cNvPr id="3" name="Content Placeholder 2"/>
          <p:cNvSpPr>
            <a:spLocks noGrp="1"/>
          </p:cNvSpPr>
          <p:nvPr>
            <p:ph idx="1"/>
          </p:nvPr>
        </p:nvSpPr>
        <p:spPr>
          <a:xfrm>
            <a:off x="457200" y="1066800"/>
            <a:ext cx="8229600" cy="5059363"/>
          </a:xfrm>
        </p:spPr>
        <p:txBody>
          <a:bodyPr/>
          <a:lstStyle/>
          <a:p>
            <a:pPr algn="just">
              <a:lnSpc>
                <a:spcPct val="80000"/>
              </a:lnSpc>
            </a:pPr>
            <a:r>
              <a:rPr lang="en-US" altLang="en-US" sz="2800" dirty="0">
                <a:solidFill>
                  <a:srgbClr val="1C03D7"/>
                </a:solidFill>
              </a:rPr>
              <a:t>Using a base class pointer (pointing to a derived class object) we can access only those members of the derived object </a:t>
            </a:r>
            <a:r>
              <a:rPr lang="en-US" altLang="en-US" sz="2800" b="1" dirty="0">
                <a:solidFill>
                  <a:srgbClr val="1C03D7"/>
                </a:solidFill>
              </a:rPr>
              <a:t>that were inherited from the base</a:t>
            </a:r>
            <a:r>
              <a:rPr lang="en-US" altLang="en-US" sz="2800" dirty="0">
                <a:solidFill>
                  <a:srgbClr val="1C03D7"/>
                </a:solidFill>
              </a:rPr>
              <a:t>.</a:t>
            </a:r>
          </a:p>
          <a:p>
            <a:pPr algn="just">
              <a:lnSpc>
                <a:spcPct val="80000"/>
              </a:lnSpc>
            </a:pPr>
            <a:endParaRPr lang="en-US" altLang="en-US" sz="2800" dirty="0">
              <a:solidFill>
                <a:srgbClr val="1C03D7"/>
              </a:solidFill>
            </a:endParaRPr>
          </a:p>
          <a:p>
            <a:pPr algn="just">
              <a:lnSpc>
                <a:spcPct val="80000"/>
              </a:lnSpc>
            </a:pPr>
            <a:r>
              <a:rPr lang="en-US" altLang="en-US" sz="2800" dirty="0">
                <a:solidFill>
                  <a:srgbClr val="1C03D7"/>
                </a:solidFill>
              </a:rPr>
              <a:t>This is because the </a:t>
            </a:r>
            <a:r>
              <a:rPr lang="en-US" altLang="en-US" sz="2800" b="1" dirty="0">
                <a:solidFill>
                  <a:srgbClr val="01A729"/>
                </a:solidFill>
              </a:rPr>
              <a:t>base pointer</a:t>
            </a:r>
            <a:r>
              <a:rPr lang="en-US" altLang="en-US" sz="2800" dirty="0">
                <a:solidFill>
                  <a:srgbClr val="01A729"/>
                </a:solidFill>
              </a:rPr>
              <a:t> has knowledge only of the base class.</a:t>
            </a:r>
          </a:p>
          <a:p>
            <a:pPr algn="just">
              <a:lnSpc>
                <a:spcPct val="80000"/>
              </a:lnSpc>
            </a:pPr>
            <a:endParaRPr lang="en-US" altLang="en-US" sz="2800" dirty="0">
              <a:solidFill>
                <a:srgbClr val="1C03D7"/>
              </a:solidFill>
            </a:endParaRPr>
          </a:p>
          <a:p>
            <a:pPr algn="just">
              <a:lnSpc>
                <a:spcPct val="80000"/>
              </a:lnSpc>
            </a:pPr>
            <a:r>
              <a:rPr lang="en-US" altLang="en-US" sz="2800" dirty="0">
                <a:solidFill>
                  <a:srgbClr val="1C03D7"/>
                </a:solidFill>
              </a:rPr>
              <a:t>It knows nothing about the members added by the derived class.</a:t>
            </a:r>
          </a:p>
          <a:p>
            <a:pPr algn="just">
              <a:lnSpc>
                <a:spcPct val="80000"/>
              </a:lnSpc>
            </a:pPr>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347125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2236"/>
            <a:ext cx="8229600" cy="467364"/>
          </a:xfrm>
        </p:spPr>
        <p:txBody>
          <a:bodyPr>
            <a:noAutofit/>
          </a:bodyPr>
          <a:lstStyle/>
          <a:p>
            <a:r>
              <a:rPr lang="en-US" sz="3200" dirty="0">
                <a:solidFill>
                  <a:srgbClr val="C00000"/>
                </a:solidFill>
                <a:latin typeface="Arial Black" panose="020B0A04020102020204" pitchFamily="34" charset="0"/>
              </a:rPr>
              <a:t>Pointers to Derived Classes (contd.)</a:t>
            </a:r>
          </a:p>
        </p:txBody>
      </p:sp>
      <p:sp>
        <p:nvSpPr>
          <p:cNvPr id="4" name="Rectangle 3"/>
          <p:cNvSpPr/>
          <p:nvPr/>
        </p:nvSpPr>
        <p:spPr>
          <a:xfrm>
            <a:off x="251460" y="899160"/>
            <a:ext cx="4191000" cy="4573560"/>
          </a:xfrm>
          <a:prstGeom prst="rect">
            <a:avLst/>
          </a:prstGeom>
        </p:spPr>
        <p:txBody>
          <a:bodyPr wrap="square">
            <a:spAutoFit/>
          </a:bodyPr>
          <a:lstStyle/>
          <a:p>
            <a:pPr>
              <a:lnSpc>
                <a:spcPct val="80000"/>
              </a:lnSpc>
            </a:pPr>
            <a:r>
              <a:rPr lang="en-US" altLang="en-US" sz="2800" dirty="0">
                <a:solidFill>
                  <a:srgbClr val="1C03D7"/>
                </a:solidFill>
              </a:rPr>
              <a:t>#include&lt;</a:t>
            </a:r>
            <a:r>
              <a:rPr lang="en-US" altLang="en-US" sz="2800" dirty="0" err="1">
                <a:solidFill>
                  <a:srgbClr val="1C03D7"/>
                </a:solidFill>
              </a:rPr>
              <a:t>iostream.h</a:t>
            </a:r>
            <a:r>
              <a:rPr lang="en-US" altLang="en-US" sz="2800" dirty="0">
                <a:solidFill>
                  <a:srgbClr val="1C03D7"/>
                </a:solidFill>
              </a:rPr>
              <a:t>&gt;</a:t>
            </a:r>
          </a:p>
          <a:p>
            <a:pPr>
              <a:lnSpc>
                <a:spcPct val="80000"/>
              </a:lnSpc>
            </a:pPr>
            <a:r>
              <a:rPr lang="en-US" altLang="en-US" sz="2800" dirty="0">
                <a:solidFill>
                  <a:srgbClr val="1C03D7"/>
                </a:solidFill>
              </a:rPr>
              <a:t>class </a:t>
            </a:r>
            <a:r>
              <a:rPr lang="en-US" altLang="en-US" sz="2800" dirty="0">
                <a:solidFill>
                  <a:srgbClr val="FF0000"/>
                </a:solidFill>
              </a:rPr>
              <a:t>base</a:t>
            </a:r>
            <a:r>
              <a:rPr lang="en-US" altLang="en-US" sz="2800" dirty="0">
                <a:solidFill>
                  <a:srgbClr val="1C03D7"/>
                </a:solidFill>
              </a:rPr>
              <a:t> {</a:t>
            </a:r>
          </a:p>
          <a:p>
            <a:pPr>
              <a:lnSpc>
                <a:spcPct val="80000"/>
              </a:lnSpc>
            </a:pPr>
            <a:r>
              <a:rPr lang="en-US" altLang="en-US" sz="2800" dirty="0">
                <a:solidFill>
                  <a:srgbClr val="1C03D7"/>
                </a:solidFill>
              </a:rPr>
              <a:t>public:</a:t>
            </a:r>
          </a:p>
          <a:p>
            <a:pPr>
              <a:lnSpc>
                <a:spcPct val="80000"/>
              </a:lnSpc>
            </a:pPr>
            <a:r>
              <a:rPr lang="en-US" altLang="en-US" sz="2800" dirty="0">
                <a:solidFill>
                  <a:srgbClr val="1C03D7"/>
                </a:solidFill>
              </a:rPr>
              <a:t>   void show() {</a:t>
            </a:r>
          </a:p>
          <a:p>
            <a:pPr>
              <a:lnSpc>
                <a:spcPct val="80000"/>
              </a:lnSpc>
            </a:pPr>
            <a:r>
              <a:rPr lang="en-US" altLang="en-US" sz="2800" dirty="0">
                <a:solidFill>
                  <a:srgbClr val="1C03D7"/>
                </a:solidFill>
              </a:rPr>
              <a:t>      </a:t>
            </a:r>
            <a:r>
              <a:rPr lang="en-US" altLang="en-US" sz="2800" dirty="0" err="1">
                <a:solidFill>
                  <a:srgbClr val="1C03D7"/>
                </a:solidFill>
              </a:rPr>
              <a:t>cout</a:t>
            </a:r>
            <a:r>
              <a:rPr lang="en-US" altLang="en-US" sz="2800" dirty="0">
                <a:solidFill>
                  <a:srgbClr val="1C03D7"/>
                </a:solidFill>
              </a:rPr>
              <a:t> &lt;&lt; “base\n”;</a:t>
            </a:r>
          </a:p>
          <a:p>
            <a:pPr>
              <a:lnSpc>
                <a:spcPct val="80000"/>
              </a:lnSpc>
            </a:pPr>
            <a:r>
              <a:rPr lang="en-US" altLang="en-US" sz="2800" dirty="0">
                <a:solidFill>
                  <a:srgbClr val="1C03D7"/>
                </a:solidFill>
              </a:rPr>
              <a:t>   }</a:t>
            </a:r>
          </a:p>
          <a:p>
            <a:pPr>
              <a:lnSpc>
                <a:spcPct val="80000"/>
              </a:lnSpc>
            </a:pPr>
            <a:r>
              <a:rPr lang="en-US" altLang="en-US" sz="2800" dirty="0">
                <a:solidFill>
                  <a:srgbClr val="1C03D7"/>
                </a:solidFill>
              </a:rPr>
              <a:t>};</a:t>
            </a:r>
          </a:p>
          <a:p>
            <a:pPr>
              <a:lnSpc>
                <a:spcPct val="80000"/>
              </a:lnSpc>
            </a:pPr>
            <a:r>
              <a:rPr lang="en-US" altLang="en-US" sz="2800" dirty="0">
                <a:solidFill>
                  <a:srgbClr val="1C03D7"/>
                </a:solidFill>
              </a:rPr>
              <a:t>class </a:t>
            </a:r>
            <a:r>
              <a:rPr lang="en-US" altLang="en-US" sz="2800" dirty="0">
                <a:solidFill>
                  <a:srgbClr val="00B050"/>
                </a:solidFill>
              </a:rPr>
              <a:t>derived</a:t>
            </a:r>
            <a:r>
              <a:rPr lang="en-US" altLang="en-US" sz="2800" dirty="0">
                <a:solidFill>
                  <a:srgbClr val="1C03D7"/>
                </a:solidFill>
              </a:rPr>
              <a:t> : public</a:t>
            </a:r>
            <a:r>
              <a:rPr lang="en-US" altLang="en-US" sz="2800" dirty="0">
                <a:solidFill>
                  <a:srgbClr val="FF0000"/>
                </a:solidFill>
              </a:rPr>
              <a:t> base </a:t>
            </a:r>
            <a:r>
              <a:rPr lang="en-US" altLang="en-US" sz="2800" dirty="0">
                <a:solidFill>
                  <a:srgbClr val="1C03D7"/>
                </a:solidFill>
              </a:rPr>
              <a:t>{</a:t>
            </a:r>
          </a:p>
          <a:p>
            <a:pPr>
              <a:lnSpc>
                <a:spcPct val="80000"/>
              </a:lnSpc>
            </a:pPr>
            <a:r>
              <a:rPr lang="en-US" altLang="en-US" sz="2800" dirty="0">
                <a:solidFill>
                  <a:srgbClr val="1C03D7"/>
                </a:solidFill>
              </a:rPr>
              <a:t>public:</a:t>
            </a:r>
          </a:p>
          <a:p>
            <a:pPr>
              <a:lnSpc>
                <a:spcPct val="80000"/>
              </a:lnSpc>
            </a:pPr>
            <a:r>
              <a:rPr lang="en-US" altLang="en-US" sz="2800" dirty="0">
                <a:solidFill>
                  <a:srgbClr val="1C03D7"/>
                </a:solidFill>
              </a:rPr>
              <a:t>   void show() {</a:t>
            </a:r>
          </a:p>
          <a:p>
            <a:pPr>
              <a:lnSpc>
                <a:spcPct val="80000"/>
              </a:lnSpc>
            </a:pPr>
            <a:r>
              <a:rPr lang="en-US" altLang="en-US" sz="2800" dirty="0">
                <a:solidFill>
                  <a:srgbClr val="1C03D7"/>
                </a:solidFill>
              </a:rPr>
              <a:t>      </a:t>
            </a:r>
            <a:r>
              <a:rPr lang="en-US" altLang="en-US" sz="2800" dirty="0" err="1">
                <a:solidFill>
                  <a:srgbClr val="1C03D7"/>
                </a:solidFill>
              </a:rPr>
              <a:t>cout</a:t>
            </a:r>
            <a:r>
              <a:rPr lang="en-US" altLang="en-US" sz="2800" dirty="0">
                <a:solidFill>
                  <a:srgbClr val="1C03D7"/>
                </a:solidFill>
              </a:rPr>
              <a:t> &lt;&lt; “derived\n”;</a:t>
            </a:r>
          </a:p>
          <a:p>
            <a:pPr>
              <a:lnSpc>
                <a:spcPct val="80000"/>
              </a:lnSpc>
            </a:pPr>
            <a:r>
              <a:rPr lang="en-US" altLang="en-US" sz="2800" dirty="0">
                <a:solidFill>
                  <a:srgbClr val="1C03D7"/>
                </a:solidFill>
              </a:rPr>
              <a:t>   }</a:t>
            </a:r>
          </a:p>
          <a:p>
            <a:pPr>
              <a:lnSpc>
                <a:spcPct val="80000"/>
              </a:lnSpc>
            </a:pPr>
            <a:r>
              <a:rPr lang="en-US" altLang="en-US" sz="2800" dirty="0">
                <a:solidFill>
                  <a:srgbClr val="1C03D7"/>
                </a:solidFill>
              </a:rPr>
              <a:t>};</a:t>
            </a:r>
          </a:p>
        </p:txBody>
      </p:sp>
      <p:sp>
        <p:nvSpPr>
          <p:cNvPr id="5" name="Rectangle 4"/>
          <p:cNvSpPr/>
          <p:nvPr/>
        </p:nvSpPr>
        <p:spPr>
          <a:xfrm>
            <a:off x="4442460" y="914400"/>
            <a:ext cx="4572000" cy="3539430"/>
          </a:xfrm>
          <a:prstGeom prst="rect">
            <a:avLst/>
          </a:prstGeom>
        </p:spPr>
        <p:txBody>
          <a:bodyPr>
            <a:spAutoFit/>
          </a:bodyPr>
          <a:lstStyle/>
          <a:p>
            <a:pPr>
              <a:lnSpc>
                <a:spcPct val="80000"/>
              </a:lnSpc>
            </a:pPr>
            <a:r>
              <a:rPr lang="en-US" altLang="en-US" sz="2800" dirty="0">
                <a:solidFill>
                  <a:srgbClr val="1C03D7"/>
                </a:solidFill>
              </a:rPr>
              <a:t>void main() {</a:t>
            </a:r>
          </a:p>
          <a:p>
            <a:pPr>
              <a:lnSpc>
                <a:spcPct val="80000"/>
              </a:lnSpc>
            </a:pPr>
            <a:r>
              <a:rPr lang="en-US" altLang="en-US" sz="2800" dirty="0">
                <a:solidFill>
                  <a:srgbClr val="1C03D7"/>
                </a:solidFill>
              </a:rPr>
              <a:t>   </a:t>
            </a:r>
            <a:r>
              <a:rPr lang="en-US" altLang="en-US" sz="2800" dirty="0">
                <a:solidFill>
                  <a:srgbClr val="FF0000"/>
                </a:solidFill>
              </a:rPr>
              <a:t>base b1;</a:t>
            </a:r>
          </a:p>
          <a:p>
            <a:pPr>
              <a:lnSpc>
                <a:spcPct val="80000"/>
              </a:lnSpc>
            </a:pPr>
            <a:r>
              <a:rPr lang="en-US" altLang="en-US" sz="2800" dirty="0">
                <a:solidFill>
                  <a:srgbClr val="1C03D7"/>
                </a:solidFill>
              </a:rPr>
              <a:t>   b1.show(); // base</a:t>
            </a:r>
          </a:p>
          <a:p>
            <a:pPr>
              <a:lnSpc>
                <a:spcPct val="80000"/>
              </a:lnSpc>
            </a:pPr>
            <a:r>
              <a:rPr lang="en-US" altLang="en-US" sz="2800" dirty="0">
                <a:solidFill>
                  <a:srgbClr val="1C03D7"/>
                </a:solidFill>
              </a:rPr>
              <a:t>   </a:t>
            </a:r>
            <a:r>
              <a:rPr lang="en-US" altLang="en-US" sz="2800" dirty="0">
                <a:solidFill>
                  <a:srgbClr val="00B050"/>
                </a:solidFill>
              </a:rPr>
              <a:t>derived d1</a:t>
            </a:r>
            <a:r>
              <a:rPr lang="en-US" altLang="en-US" sz="2800" dirty="0">
                <a:solidFill>
                  <a:srgbClr val="FF0000"/>
                </a:solidFill>
              </a:rPr>
              <a:t>;</a:t>
            </a:r>
          </a:p>
          <a:p>
            <a:pPr>
              <a:lnSpc>
                <a:spcPct val="80000"/>
              </a:lnSpc>
            </a:pPr>
            <a:r>
              <a:rPr lang="en-US" altLang="en-US" sz="2800" dirty="0">
                <a:solidFill>
                  <a:srgbClr val="1C03D7"/>
                </a:solidFill>
              </a:rPr>
              <a:t>   d1.show(); // derived</a:t>
            </a:r>
          </a:p>
          <a:p>
            <a:pPr>
              <a:lnSpc>
                <a:spcPct val="80000"/>
              </a:lnSpc>
            </a:pPr>
            <a:r>
              <a:rPr lang="en-US" altLang="en-US" sz="2800" dirty="0">
                <a:solidFill>
                  <a:srgbClr val="1C03D7"/>
                </a:solidFill>
              </a:rPr>
              <a:t>   </a:t>
            </a:r>
            <a:r>
              <a:rPr lang="en-US" altLang="en-US" sz="2800" dirty="0">
                <a:solidFill>
                  <a:srgbClr val="00B050"/>
                </a:solidFill>
              </a:rPr>
              <a:t>base *</a:t>
            </a:r>
            <a:r>
              <a:rPr lang="en-US" altLang="en-US" sz="2800" dirty="0" err="1">
                <a:solidFill>
                  <a:srgbClr val="00B050"/>
                </a:solidFill>
              </a:rPr>
              <a:t>pb</a:t>
            </a:r>
            <a:r>
              <a:rPr lang="en-US" altLang="en-US" sz="2800" dirty="0">
                <a:solidFill>
                  <a:srgbClr val="00B050"/>
                </a:solidFill>
              </a:rPr>
              <a:t> = &amp;b1;</a:t>
            </a:r>
          </a:p>
          <a:p>
            <a:pPr>
              <a:lnSpc>
                <a:spcPct val="80000"/>
              </a:lnSpc>
            </a:pPr>
            <a:r>
              <a:rPr lang="en-US" altLang="en-US" sz="2800" dirty="0">
                <a:solidFill>
                  <a:srgbClr val="1C03D7"/>
                </a:solidFill>
              </a:rPr>
              <a:t>   </a:t>
            </a:r>
            <a:r>
              <a:rPr lang="en-US" altLang="en-US" sz="2800" dirty="0" err="1">
                <a:solidFill>
                  <a:srgbClr val="1C03D7"/>
                </a:solidFill>
              </a:rPr>
              <a:t>pb</a:t>
            </a:r>
            <a:r>
              <a:rPr lang="en-US" altLang="en-US" sz="2800" dirty="0">
                <a:solidFill>
                  <a:srgbClr val="1C03D7"/>
                </a:solidFill>
              </a:rPr>
              <a:t>-&gt;show(); // base</a:t>
            </a:r>
          </a:p>
          <a:p>
            <a:pPr>
              <a:lnSpc>
                <a:spcPct val="80000"/>
              </a:lnSpc>
            </a:pPr>
            <a:r>
              <a:rPr lang="en-US" altLang="en-US" sz="2800" dirty="0">
                <a:solidFill>
                  <a:srgbClr val="1C03D7"/>
                </a:solidFill>
              </a:rPr>
              <a:t>   </a:t>
            </a:r>
            <a:r>
              <a:rPr lang="en-US" altLang="en-US" sz="2800" b="1" dirty="0" err="1">
                <a:solidFill>
                  <a:srgbClr val="1C03D7"/>
                </a:solidFill>
              </a:rPr>
              <a:t>pb</a:t>
            </a:r>
            <a:r>
              <a:rPr lang="en-US" altLang="en-US" sz="2800" b="1" dirty="0">
                <a:solidFill>
                  <a:srgbClr val="1C03D7"/>
                </a:solidFill>
              </a:rPr>
              <a:t> = &amp;d1;</a:t>
            </a:r>
          </a:p>
          <a:p>
            <a:pPr>
              <a:lnSpc>
                <a:spcPct val="80000"/>
              </a:lnSpc>
            </a:pPr>
            <a:r>
              <a:rPr lang="en-US" altLang="en-US" sz="2800" b="1" dirty="0">
                <a:solidFill>
                  <a:srgbClr val="1C03D7"/>
                </a:solidFill>
              </a:rPr>
              <a:t>  </a:t>
            </a:r>
            <a:r>
              <a:rPr lang="en-US" altLang="en-US" sz="2800" b="1" dirty="0" err="1">
                <a:solidFill>
                  <a:srgbClr val="1C03D7"/>
                </a:solidFill>
              </a:rPr>
              <a:t>pb</a:t>
            </a:r>
            <a:r>
              <a:rPr lang="en-US" altLang="en-US" sz="2800" b="1" dirty="0">
                <a:solidFill>
                  <a:srgbClr val="1C03D7"/>
                </a:solidFill>
              </a:rPr>
              <a:t>-&gt;show(); // base</a:t>
            </a:r>
          </a:p>
          <a:p>
            <a:pPr>
              <a:lnSpc>
                <a:spcPct val="80000"/>
              </a:lnSpc>
            </a:pPr>
            <a:r>
              <a:rPr lang="en-US" altLang="en-US" sz="2800" dirty="0">
                <a:solidFill>
                  <a:srgbClr val="1C03D7"/>
                </a:solidFill>
              </a:rPr>
              <a:t>}</a:t>
            </a:r>
          </a:p>
        </p:txBody>
      </p:sp>
      <p:sp>
        <p:nvSpPr>
          <p:cNvPr id="6" name="Rectangle 5"/>
          <p:cNvSpPr/>
          <p:nvPr/>
        </p:nvSpPr>
        <p:spPr>
          <a:xfrm>
            <a:off x="706084" y="5874464"/>
            <a:ext cx="7498399" cy="437043"/>
          </a:xfrm>
          <a:prstGeom prst="rect">
            <a:avLst/>
          </a:prstGeom>
        </p:spPr>
        <p:txBody>
          <a:bodyPr wrap="none">
            <a:spAutoFit/>
          </a:bodyPr>
          <a:lstStyle/>
          <a:p>
            <a:pPr>
              <a:lnSpc>
                <a:spcPct val="80000"/>
              </a:lnSpc>
            </a:pPr>
            <a:r>
              <a:rPr lang="en-US" altLang="en-US" sz="2800" i="1" dirty="0">
                <a:solidFill>
                  <a:srgbClr val="00B050"/>
                </a:solidFill>
              </a:rPr>
              <a:t>****All the function calls here are statically bound</a:t>
            </a:r>
          </a:p>
        </p:txBody>
      </p:sp>
      <p:sp>
        <p:nvSpPr>
          <p:cNvPr id="7" name="Rectangle 6"/>
          <p:cNvSpPr/>
          <p:nvPr/>
        </p:nvSpPr>
        <p:spPr>
          <a:xfrm>
            <a:off x="3792282" y="595527"/>
            <a:ext cx="1326004" cy="369332"/>
          </a:xfrm>
          <a:prstGeom prst="rect">
            <a:avLst/>
          </a:prstGeom>
        </p:spPr>
        <p:txBody>
          <a:bodyPr wrap="none">
            <a:spAutoFit/>
          </a:bodyPr>
          <a:lstStyle/>
          <a:p>
            <a:r>
              <a:rPr lang="en-US" b="1" dirty="0">
                <a:solidFill>
                  <a:srgbClr val="C00000"/>
                </a:solidFill>
              </a:rPr>
              <a:t>virtual2.cpp</a:t>
            </a:r>
          </a:p>
        </p:txBody>
      </p:sp>
      <p:pic>
        <p:nvPicPr>
          <p:cNvPr id="8" name="Picture 7"/>
          <p:cNvPicPr>
            <a:picLocks noChangeAspect="1"/>
          </p:cNvPicPr>
          <p:nvPr/>
        </p:nvPicPr>
        <p:blipFill>
          <a:blip r:embed="rId2"/>
          <a:stretch>
            <a:fillRect/>
          </a:stretch>
        </p:blipFill>
        <p:spPr>
          <a:xfrm>
            <a:off x="5739986" y="4331414"/>
            <a:ext cx="3114675" cy="1543050"/>
          </a:xfrm>
          <a:prstGeom prst="rect">
            <a:avLst/>
          </a:prstGeom>
        </p:spPr>
      </p:pic>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780871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9398"/>
            <a:ext cx="8229600" cy="639762"/>
          </a:xfrm>
        </p:spPr>
        <p:txBody>
          <a:bodyPr>
            <a:noAutofit/>
          </a:bodyPr>
          <a:lstStyle/>
          <a:p>
            <a:r>
              <a:rPr lang="en-US" sz="3200" dirty="0">
                <a:solidFill>
                  <a:srgbClr val="C00000"/>
                </a:solidFill>
                <a:latin typeface="Arial Black" panose="020B0A04020102020204" pitchFamily="34" charset="0"/>
              </a:rPr>
              <a:t>Pointers to Derived Classes (contd.)</a:t>
            </a:r>
          </a:p>
        </p:txBody>
      </p:sp>
      <p:sp>
        <p:nvSpPr>
          <p:cNvPr id="6" name="Rectangle 5"/>
          <p:cNvSpPr/>
          <p:nvPr/>
        </p:nvSpPr>
        <p:spPr>
          <a:xfrm>
            <a:off x="457199" y="1219200"/>
            <a:ext cx="8229600" cy="1643527"/>
          </a:xfrm>
          <a:prstGeom prst="rect">
            <a:avLst/>
          </a:prstGeom>
        </p:spPr>
        <p:txBody>
          <a:bodyPr wrap="square">
            <a:spAutoFit/>
          </a:bodyPr>
          <a:lstStyle/>
          <a:p>
            <a:pPr>
              <a:lnSpc>
                <a:spcPct val="90000"/>
              </a:lnSpc>
            </a:pPr>
            <a:r>
              <a:rPr lang="en-US" altLang="en-US" sz="2800" dirty="0">
                <a:solidFill>
                  <a:srgbClr val="1C03D7"/>
                </a:solidFill>
              </a:rPr>
              <a:t>While it is permissible for a base class pointer to point to a derived object, the </a:t>
            </a:r>
            <a:r>
              <a:rPr lang="en-US" altLang="en-US" sz="2800" dirty="0">
                <a:solidFill>
                  <a:srgbClr val="00B050"/>
                </a:solidFill>
              </a:rPr>
              <a:t>reverse is not true</a:t>
            </a:r>
            <a:r>
              <a:rPr lang="en-US" altLang="en-US" sz="2800" dirty="0">
                <a:solidFill>
                  <a:srgbClr val="1C03D7"/>
                </a:solidFill>
              </a:rPr>
              <a:t>.</a:t>
            </a:r>
          </a:p>
          <a:p>
            <a:pPr lvl="1">
              <a:lnSpc>
                <a:spcPct val="90000"/>
              </a:lnSpc>
            </a:pPr>
            <a:r>
              <a:rPr lang="en-US" altLang="en-US" sz="2800" dirty="0">
                <a:solidFill>
                  <a:srgbClr val="FF0000"/>
                </a:solidFill>
              </a:rPr>
              <a:t>base b1;</a:t>
            </a:r>
          </a:p>
          <a:p>
            <a:pPr lvl="1">
              <a:lnSpc>
                <a:spcPct val="90000"/>
              </a:lnSpc>
            </a:pPr>
            <a:r>
              <a:rPr lang="en-US" altLang="en-US" sz="2800" dirty="0">
                <a:solidFill>
                  <a:srgbClr val="00B050"/>
                </a:solidFill>
              </a:rPr>
              <a:t>derived</a:t>
            </a:r>
            <a:r>
              <a:rPr lang="en-US" altLang="en-US" sz="2800" dirty="0">
                <a:solidFill>
                  <a:srgbClr val="FF0000"/>
                </a:solidFill>
              </a:rPr>
              <a:t> *</a:t>
            </a:r>
            <a:r>
              <a:rPr lang="en-US" altLang="en-US" sz="2800" dirty="0" err="1">
                <a:solidFill>
                  <a:srgbClr val="FF0000"/>
                </a:solidFill>
              </a:rPr>
              <a:t>pd</a:t>
            </a:r>
            <a:r>
              <a:rPr lang="en-US" altLang="en-US" sz="2800" dirty="0">
                <a:solidFill>
                  <a:srgbClr val="FF0000"/>
                </a:solidFill>
              </a:rPr>
              <a:t> = &amp;b1; // compiler error</a:t>
            </a: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1731799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Introduction to Virtual Functions</a:t>
            </a:r>
          </a:p>
        </p:txBody>
      </p:sp>
      <p:sp>
        <p:nvSpPr>
          <p:cNvPr id="3" name="Content Placeholder 2"/>
          <p:cNvSpPr>
            <a:spLocks noGrp="1"/>
          </p:cNvSpPr>
          <p:nvPr>
            <p:ph idx="1"/>
          </p:nvPr>
        </p:nvSpPr>
        <p:spPr>
          <a:xfrm>
            <a:off x="457200" y="914400"/>
            <a:ext cx="8229600" cy="5211763"/>
          </a:xfrm>
        </p:spPr>
        <p:txBody>
          <a:bodyPr/>
          <a:lstStyle/>
          <a:p>
            <a:pPr algn="just">
              <a:lnSpc>
                <a:spcPct val="80000"/>
              </a:lnSpc>
            </a:pPr>
            <a:r>
              <a:rPr lang="en-US" altLang="en-US" sz="2800" dirty="0">
                <a:solidFill>
                  <a:srgbClr val="1C03D7"/>
                </a:solidFill>
              </a:rPr>
              <a:t>A virtual function is a </a:t>
            </a:r>
            <a:r>
              <a:rPr lang="en-US" altLang="en-US" sz="2800" dirty="0">
                <a:solidFill>
                  <a:srgbClr val="BB1F9D"/>
                </a:solidFill>
              </a:rPr>
              <a:t>member function </a:t>
            </a:r>
            <a:r>
              <a:rPr lang="en-US" altLang="en-US" sz="2800" dirty="0">
                <a:solidFill>
                  <a:srgbClr val="1C03D7"/>
                </a:solidFill>
              </a:rPr>
              <a:t>that is </a:t>
            </a:r>
            <a:r>
              <a:rPr lang="en-US" altLang="en-US" sz="2800" dirty="0">
                <a:solidFill>
                  <a:srgbClr val="00B050"/>
                </a:solidFill>
              </a:rPr>
              <a:t>declared within a base class </a:t>
            </a:r>
            <a:r>
              <a:rPr lang="en-US" altLang="en-US" sz="2800" dirty="0">
                <a:solidFill>
                  <a:srgbClr val="1C03D7"/>
                </a:solidFill>
              </a:rPr>
              <a:t>and </a:t>
            </a:r>
            <a:r>
              <a:rPr lang="en-US" altLang="en-US" sz="2800" dirty="0">
                <a:solidFill>
                  <a:srgbClr val="D0A300"/>
                </a:solidFill>
              </a:rPr>
              <a:t>redefined</a:t>
            </a:r>
            <a:r>
              <a:rPr lang="en-US" altLang="en-US" sz="2800" dirty="0">
                <a:solidFill>
                  <a:srgbClr val="1C03D7"/>
                </a:solidFill>
              </a:rPr>
              <a:t> (called </a:t>
            </a:r>
            <a:r>
              <a:rPr lang="en-US" altLang="en-US" sz="2800" b="1" i="1" dirty="0">
                <a:solidFill>
                  <a:srgbClr val="FF00FF"/>
                </a:solidFill>
              </a:rPr>
              <a:t>overriding</a:t>
            </a:r>
            <a:r>
              <a:rPr lang="en-US" altLang="en-US" sz="2800" dirty="0">
                <a:solidFill>
                  <a:srgbClr val="1C03D7"/>
                </a:solidFill>
              </a:rPr>
              <a:t>) </a:t>
            </a:r>
            <a:r>
              <a:rPr lang="en-US" altLang="en-US" sz="2800" dirty="0">
                <a:solidFill>
                  <a:srgbClr val="D0A300"/>
                </a:solidFill>
              </a:rPr>
              <a:t>by a derived class.</a:t>
            </a:r>
          </a:p>
          <a:p>
            <a:pPr algn="just">
              <a:lnSpc>
                <a:spcPct val="80000"/>
              </a:lnSpc>
            </a:pPr>
            <a:r>
              <a:rPr lang="en-US" altLang="en-US" sz="2800" dirty="0">
                <a:solidFill>
                  <a:srgbClr val="1C03D7"/>
                </a:solidFill>
              </a:rPr>
              <a:t>It implements the “</a:t>
            </a:r>
            <a:r>
              <a:rPr lang="en-US" altLang="en-US" sz="2800" dirty="0">
                <a:solidFill>
                  <a:srgbClr val="00B050"/>
                </a:solidFill>
              </a:rPr>
              <a:t>one interface, multiple methods</a:t>
            </a:r>
            <a:r>
              <a:rPr lang="en-US" altLang="en-US" sz="2800" dirty="0">
                <a:solidFill>
                  <a:srgbClr val="1C03D7"/>
                </a:solidFill>
              </a:rPr>
              <a:t>” philosophy that underlies polymorphism.</a:t>
            </a:r>
          </a:p>
          <a:p>
            <a:pPr algn="just">
              <a:lnSpc>
                <a:spcPct val="80000"/>
              </a:lnSpc>
            </a:pPr>
            <a:r>
              <a:rPr lang="en-US" altLang="en-US" sz="2800" dirty="0">
                <a:solidFill>
                  <a:srgbClr val="1C03D7"/>
                </a:solidFill>
              </a:rPr>
              <a:t>The</a:t>
            </a:r>
            <a:r>
              <a:rPr lang="en-US" altLang="en-US" sz="2800" dirty="0">
                <a:solidFill>
                  <a:srgbClr val="D0A300"/>
                </a:solidFill>
              </a:rPr>
              <a:t> keyword </a:t>
            </a:r>
            <a:r>
              <a:rPr lang="en-US" altLang="en-US" sz="2800" b="1" dirty="0">
                <a:solidFill>
                  <a:srgbClr val="FF00FF"/>
                </a:solidFill>
              </a:rPr>
              <a:t>virtual</a:t>
            </a:r>
            <a:r>
              <a:rPr lang="en-US" altLang="en-US" sz="2800" dirty="0">
                <a:solidFill>
                  <a:srgbClr val="D0A300"/>
                </a:solidFill>
              </a:rPr>
              <a:t> </a:t>
            </a:r>
            <a:r>
              <a:rPr lang="en-US" altLang="en-US" sz="2800" dirty="0">
                <a:solidFill>
                  <a:srgbClr val="1C03D7"/>
                </a:solidFill>
              </a:rPr>
              <a:t>is used to designate a member function as virtual.</a:t>
            </a:r>
          </a:p>
          <a:p>
            <a:pPr algn="just">
              <a:lnSpc>
                <a:spcPct val="80000"/>
              </a:lnSpc>
            </a:pPr>
            <a:r>
              <a:rPr lang="en-US" altLang="en-US" sz="2800" dirty="0">
                <a:solidFill>
                  <a:srgbClr val="00B050"/>
                </a:solidFill>
              </a:rPr>
              <a:t>Supports run-time polymorphism</a:t>
            </a:r>
            <a:r>
              <a:rPr lang="en-US" altLang="en-US" sz="2800" dirty="0">
                <a:solidFill>
                  <a:srgbClr val="1C03D7"/>
                </a:solidFill>
              </a:rPr>
              <a:t> with the help of base class pointers.</a:t>
            </a:r>
          </a:p>
          <a:p>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70321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a:solidFill>
                  <a:srgbClr val="C00000"/>
                </a:solidFill>
                <a:latin typeface="Arial Black" panose="020B0A04020102020204" pitchFamily="34" charset="0"/>
              </a:rPr>
              <a:t>Single Inheritance</a:t>
            </a:r>
          </a:p>
        </p:txBody>
      </p:sp>
      <p:sp>
        <p:nvSpPr>
          <p:cNvPr id="3" name="Content Placeholder 2"/>
          <p:cNvSpPr>
            <a:spLocks noGrp="1"/>
          </p:cNvSpPr>
          <p:nvPr>
            <p:ph idx="1"/>
          </p:nvPr>
        </p:nvSpPr>
        <p:spPr>
          <a:xfrm>
            <a:off x="457200" y="762000"/>
            <a:ext cx="8229600" cy="4525963"/>
          </a:xfrm>
        </p:spPr>
        <p:txBody>
          <a:bodyPr>
            <a:normAutofit/>
          </a:bodyPr>
          <a:lstStyle/>
          <a:p>
            <a:pPr algn="just"/>
            <a:r>
              <a:rPr lang="en-US" sz="2800" dirty="0">
                <a:solidFill>
                  <a:srgbClr val="1C03D7"/>
                </a:solidFill>
              </a:rPr>
              <a:t>In this type of inheritance </a:t>
            </a:r>
            <a:r>
              <a:rPr lang="en-US" sz="2800" dirty="0">
                <a:solidFill>
                  <a:srgbClr val="00B050"/>
                </a:solidFill>
              </a:rPr>
              <a:t>one derived class inherits from only one base class</a:t>
            </a:r>
            <a:r>
              <a:rPr lang="en-US" sz="2800" dirty="0">
                <a:solidFill>
                  <a:srgbClr val="1C03D7"/>
                </a:solidFill>
              </a:rPr>
              <a:t>. It is the most simplest form of Inheritance.</a:t>
            </a:r>
          </a:p>
          <a:p>
            <a:pPr marL="0" indent="0" algn="just">
              <a:buNone/>
            </a:pPr>
            <a:br>
              <a:rPr lang="en-US" sz="2800" dirty="0">
                <a:solidFill>
                  <a:srgbClr val="1C03D7"/>
                </a:solidFill>
              </a:rPr>
            </a:br>
            <a:endParaRPr lang="en-US" sz="2800" dirty="0">
              <a:solidFill>
                <a:srgbClr val="1C03D7"/>
              </a:solidFill>
            </a:endParaRPr>
          </a:p>
        </p:txBody>
      </p:sp>
      <p:pic>
        <p:nvPicPr>
          <p:cNvPr id="11266" name="Picture 2" descr="Single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52" y="2476699"/>
            <a:ext cx="33337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3880" y="5363528"/>
            <a:ext cx="8275320" cy="1200329"/>
          </a:xfrm>
          <a:prstGeom prst="rect">
            <a:avLst/>
          </a:prstGeom>
        </p:spPr>
        <p:txBody>
          <a:bodyPr wrap="square">
            <a:spAutoFit/>
          </a:bodyPr>
          <a:lstStyle/>
          <a:p>
            <a:pPr algn="just"/>
            <a:r>
              <a:rPr lang="en-US" sz="2400" dirty="0">
                <a:solidFill>
                  <a:srgbClr val="0000FF"/>
                </a:solidFill>
              </a:rPr>
              <a:t>This type of inheritance in C++ happens when the parent class has </a:t>
            </a:r>
            <a:r>
              <a:rPr lang="en-US" sz="2400" dirty="0">
                <a:solidFill>
                  <a:srgbClr val="00B050"/>
                </a:solidFill>
              </a:rPr>
              <a:t>only one child class. </a:t>
            </a:r>
            <a:r>
              <a:rPr lang="en-US" sz="2400" dirty="0">
                <a:solidFill>
                  <a:srgbClr val="0000FF"/>
                </a:solidFill>
              </a:rPr>
              <a:t>In other words, this is only one derived class formed from a base class.</a:t>
            </a:r>
          </a:p>
        </p:txBody>
      </p:sp>
      <p:pic>
        <p:nvPicPr>
          <p:cNvPr id="5" name="Picture 4"/>
          <p:cNvPicPr>
            <a:picLocks noChangeAspect="1"/>
          </p:cNvPicPr>
          <p:nvPr/>
        </p:nvPicPr>
        <p:blipFill>
          <a:blip r:embed="rId3"/>
          <a:stretch>
            <a:fillRect/>
          </a:stretch>
        </p:blipFill>
        <p:spPr>
          <a:xfrm>
            <a:off x="1285875" y="2448124"/>
            <a:ext cx="3695700" cy="2409825"/>
          </a:xfrm>
          <a:prstGeom prst="rect">
            <a:avLst/>
          </a:prstGeom>
        </p:spPr>
      </p:pic>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2668581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Introduction to Virtual Functions</a:t>
            </a:r>
          </a:p>
        </p:txBody>
      </p:sp>
      <p:sp>
        <p:nvSpPr>
          <p:cNvPr id="3" name="Content Placeholder 2"/>
          <p:cNvSpPr>
            <a:spLocks noGrp="1"/>
          </p:cNvSpPr>
          <p:nvPr>
            <p:ph idx="1"/>
          </p:nvPr>
        </p:nvSpPr>
        <p:spPr>
          <a:xfrm>
            <a:off x="457200" y="914400"/>
            <a:ext cx="8229600" cy="5211763"/>
          </a:xfrm>
        </p:spPr>
        <p:txBody>
          <a:bodyPr/>
          <a:lstStyle/>
          <a:p>
            <a:pPr algn="just">
              <a:lnSpc>
                <a:spcPct val="80000"/>
              </a:lnSpc>
            </a:pPr>
            <a:r>
              <a:rPr lang="en-US" altLang="en-US" sz="2800" dirty="0">
                <a:solidFill>
                  <a:srgbClr val="1C03D7"/>
                </a:solidFill>
              </a:rPr>
              <a:t>While redefining a virtual function in a derived class, the </a:t>
            </a:r>
            <a:r>
              <a:rPr lang="en-US" altLang="en-US" sz="2800" dirty="0">
                <a:solidFill>
                  <a:srgbClr val="00B050"/>
                </a:solidFill>
              </a:rPr>
              <a:t>function signature must match the original function </a:t>
            </a:r>
            <a:r>
              <a:rPr lang="en-US" altLang="en-US" sz="2800" dirty="0">
                <a:solidFill>
                  <a:srgbClr val="1C03D7"/>
                </a:solidFill>
              </a:rPr>
              <a:t>present in the base class.</a:t>
            </a:r>
          </a:p>
          <a:p>
            <a:pPr algn="just">
              <a:lnSpc>
                <a:spcPct val="80000"/>
              </a:lnSpc>
            </a:pPr>
            <a:r>
              <a:rPr lang="en-US" altLang="en-US" sz="2800" dirty="0">
                <a:solidFill>
                  <a:srgbClr val="1C03D7"/>
                </a:solidFill>
              </a:rPr>
              <a:t>So, we call it </a:t>
            </a:r>
            <a:r>
              <a:rPr lang="en-US" altLang="en-US" sz="2800" b="1" i="1" dirty="0">
                <a:solidFill>
                  <a:srgbClr val="00B050"/>
                </a:solidFill>
              </a:rPr>
              <a:t>overriding</a:t>
            </a:r>
            <a:r>
              <a:rPr lang="en-US" altLang="en-US" sz="2800" dirty="0">
                <a:solidFill>
                  <a:srgbClr val="1C03D7"/>
                </a:solidFill>
              </a:rPr>
              <a:t>, not overloading.</a:t>
            </a:r>
          </a:p>
          <a:p>
            <a:pPr algn="just">
              <a:lnSpc>
                <a:spcPct val="80000"/>
              </a:lnSpc>
            </a:pPr>
            <a:r>
              <a:rPr lang="en-US" altLang="en-US" sz="2800" dirty="0">
                <a:solidFill>
                  <a:srgbClr val="1C03D7"/>
                </a:solidFill>
              </a:rPr>
              <a:t>When a virtual function is redefined by a derived class, the </a:t>
            </a:r>
            <a:r>
              <a:rPr lang="en-US" altLang="en-US" sz="2800" dirty="0">
                <a:solidFill>
                  <a:srgbClr val="FF0000"/>
                </a:solidFill>
              </a:rPr>
              <a:t>keyword </a:t>
            </a:r>
            <a:r>
              <a:rPr lang="en-US" altLang="en-US" sz="2800" b="1" dirty="0">
                <a:solidFill>
                  <a:srgbClr val="FF0000"/>
                </a:solidFill>
              </a:rPr>
              <a:t>virtual</a:t>
            </a:r>
            <a:r>
              <a:rPr lang="en-US" altLang="en-US" sz="2800" dirty="0">
                <a:solidFill>
                  <a:srgbClr val="FF0000"/>
                </a:solidFill>
              </a:rPr>
              <a:t> is not needed </a:t>
            </a:r>
            <a:r>
              <a:rPr lang="en-US" altLang="en-US" sz="2800" dirty="0">
                <a:solidFill>
                  <a:srgbClr val="1C03D7"/>
                </a:solidFill>
              </a:rPr>
              <a:t>(but can be specified if the programmer wants).</a:t>
            </a:r>
          </a:p>
          <a:p>
            <a:pPr algn="just">
              <a:lnSpc>
                <a:spcPct val="80000"/>
              </a:lnSpc>
            </a:pPr>
            <a:r>
              <a:rPr lang="en-US" altLang="en-US" sz="2800" dirty="0">
                <a:solidFill>
                  <a:srgbClr val="1C03D7"/>
                </a:solidFill>
              </a:rPr>
              <a:t>The “virtual”-</a:t>
            </a:r>
            <a:r>
              <a:rPr lang="en-US" altLang="en-US" sz="2800" dirty="0" err="1">
                <a:solidFill>
                  <a:srgbClr val="1C03D7"/>
                </a:solidFill>
              </a:rPr>
              <a:t>ity</a:t>
            </a:r>
            <a:r>
              <a:rPr lang="en-US" altLang="en-US" sz="2800" dirty="0">
                <a:solidFill>
                  <a:srgbClr val="1C03D7"/>
                </a:solidFill>
              </a:rPr>
              <a:t> of the member function continues along the </a:t>
            </a:r>
            <a:r>
              <a:rPr lang="en-US" altLang="en-US" sz="2800" dirty="0">
                <a:solidFill>
                  <a:srgbClr val="00B050"/>
                </a:solidFill>
              </a:rPr>
              <a:t>inheritance chain</a:t>
            </a:r>
            <a:r>
              <a:rPr lang="en-US" altLang="en-US" sz="2800" dirty="0">
                <a:solidFill>
                  <a:srgbClr val="1C03D7"/>
                </a:solidFill>
              </a:rPr>
              <a:t>.</a:t>
            </a:r>
          </a:p>
          <a:p>
            <a:pPr algn="just">
              <a:lnSpc>
                <a:spcPct val="80000"/>
              </a:lnSpc>
            </a:pPr>
            <a:r>
              <a:rPr lang="en-US" altLang="en-US" sz="2800" dirty="0">
                <a:solidFill>
                  <a:srgbClr val="1C03D7"/>
                </a:solidFill>
              </a:rPr>
              <a:t>A </a:t>
            </a:r>
            <a:r>
              <a:rPr lang="en-US" altLang="en-US" sz="2800" dirty="0">
                <a:solidFill>
                  <a:srgbClr val="00B050"/>
                </a:solidFill>
              </a:rPr>
              <a:t>class that contains a virtual function </a:t>
            </a:r>
            <a:r>
              <a:rPr lang="en-US" altLang="en-US" sz="2800" dirty="0">
                <a:solidFill>
                  <a:srgbClr val="1C03D7"/>
                </a:solidFill>
              </a:rPr>
              <a:t>is referred to as a </a:t>
            </a:r>
            <a:r>
              <a:rPr lang="en-US" altLang="en-US" sz="2800" b="1" i="1" dirty="0">
                <a:solidFill>
                  <a:srgbClr val="D0A300"/>
                </a:solidFill>
              </a:rPr>
              <a:t>polymorphic class</a:t>
            </a:r>
            <a:r>
              <a:rPr lang="en-US" altLang="en-US" sz="2800" dirty="0">
                <a:solidFill>
                  <a:srgbClr val="1C03D7"/>
                </a:solidFill>
              </a:rPr>
              <a:t>.</a:t>
            </a:r>
          </a:p>
          <a:p>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4182826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Virtual function</a:t>
            </a:r>
          </a:p>
        </p:txBody>
      </p:sp>
      <p:grpSp>
        <p:nvGrpSpPr>
          <p:cNvPr id="13" name="Group 12"/>
          <p:cNvGrpSpPr/>
          <p:nvPr/>
        </p:nvGrpSpPr>
        <p:grpSpPr>
          <a:xfrm>
            <a:off x="762000" y="967009"/>
            <a:ext cx="4612174" cy="777840"/>
            <a:chOff x="803640" y="3362835"/>
            <a:chExt cx="2059657" cy="583380"/>
          </a:xfrm>
        </p:grpSpPr>
        <p:sp>
          <p:nvSpPr>
            <p:cNvPr id="14" name="TextBox 13"/>
            <p:cNvSpPr txBox="1"/>
            <p:nvPr/>
          </p:nvSpPr>
          <p:spPr>
            <a:xfrm>
              <a:off x="803640" y="3646132"/>
              <a:ext cx="2059657" cy="300083"/>
            </a:xfrm>
            <a:prstGeom prst="rect">
              <a:avLst/>
            </a:prstGeom>
            <a:noFill/>
          </p:spPr>
          <p:txBody>
            <a:bodyPr wrap="square" rtlCol="0">
              <a:spAutoFit/>
            </a:bodyPr>
            <a:lstStyle/>
            <a:p>
              <a:r>
                <a:rPr lang="en-US" sz="2000" b="1" dirty="0">
                  <a:solidFill>
                    <a:srgbClr val="01A729"/>
                  </a:solidFill>
                </a:rPr>
                <a:t>virtual </a:t>
              </a:r>
              <a:r>
                <a:rPr lang="en-US" sz="2000" b="1" dirty="0" err="1">
                  <a:solidFill>
                    <a:srgbClr val="01A729"/>
                  </a:solidFill>
                </a:rPr>
                <a:t>return_type</a:t>
              </a:r>
              <a:r>
                <a:rPr lang="en-US" sz="2000" b="1" dirty="0">
                  <a:solidFill>
                    <a:srgbClr val="01A729"/>
                  </a:solidFill>
                </a:rPr>
                <a:t> function_name (</a:t>
              </a:r>
              <a:r>
                <a:rPr lang="en-US" sz="2000" b="1" dirty="0" err="1">
                  <a:solidFill>
                    <a:srgbClr val="01A729"/>
                  </a:solidFill>
                </a:rPr>
                <a:t>arg</a:t>
              </a:r>
              <a:r>
                <a:rPr lang="en-US" sz="2000" b="1" dirty="0">
                  <a:solidFill>
                    <a:srgbClr val="01A729"/>
                  </a:solidFill>
                </a:rPr>
                <a:t>);</a:t>
              </a:r>
              <a:endParaRPr lang="ko-KR" altLang="en-US" sz="2000" dirty="0">
                <a:solidFill>
                  <a:srgbClr val="01A729"/>
                </a:solidFill>
                <a:cs typeface="Arial" pitchFamily="34" charset="0"/>
              </a:endParaRPr>
            </a:p>
          </p:txBody>
        </p:sp>
        <p:sp>
          <p:nvSpPr>
            <p:cNvPr id="15" name="TextBox 14"/>
            <p:cNvSpPr txBox="1"/>
            <p:nvPr/>
          </p:nvSpPr>
          <p:spPr>
            <a:xfrm>
              <a:off x="803640" y="3362835"/>
              <a:ext cx="2059657" cy="284742"/>
            </a:xfrm>
            <a:prstGeom prst="rect">
              <a:avLst/>
            </a:prstGeom>
            <a:noFill/>
          </p:spPr>
          <p:txBody>
            <a:bodyPr wrap="square" rtlCol="0">
              <a:spAutoFit/>
            </a:bodyPr>
            <a:lstStyle/>
            <a:p>
              <a:r>
                <a:rPr lang="en-US" altLang="ko-KR" sz="1867" b="1" dirty="0">
                  <a:solidFill>
                    <a:srgbClr val="01A729"/>
                  </a:solidFill>
                  <a:cs typeface="Arial" pitchFamily="34" charset="0"/>
                </a:rPr>
                <a:t>Syntax</a:t>
              </a:r>
              <a:endParaRPr lang="ko-KR" altLang="en-US" sz="1867" b="1" dirty="0">
                <a:solidFill>
                  <a:srgbClr val="01A729"/>
                </a:solidFill>
                <a:cs typeface="Arial" pitchFamily="34" charset="0"/>
              </a:endParaRPr>
            </a:p>
          </p:txBody>
        </p:sp>
      </p:grpSp>
      <p:grpSp>
        <p:nvGrpSpPr>
          <p:cNvPr id="16" name="Group 15"/>
          <p:cNvGrpSpPr/>
          <p:nvPr/>
        </p:nvGrpSpPr>
        <p:grpSpPr>
          <a:xfrm>
            <a:off x="1676400" y="2220294"/>
            <a:ext cx="4306237" cy="1701168"/>
            <a:chOff x="803640" y="3362835"/>
            <a:chExt cx="2059657" cy="1275876"/>
          </a:xfrm>
        </p:grpSpPr>
        <p:sp>
          <p:nvSpPr>
            <p:cNvPr id="17" name="TextBox 16"/>
            <p:cNvSpPr txBox="1"/>
            <p:nvPr/>
          </p:nvSpPr>
          <p:spPr>
            <a:xfrm>
              <a:off x="803640" y="3646132"/>
              <a:ext cx="2059657" cy="992579"/>
            </a:xfrm>
            <a:prstGeom prst="rect">
              <a:avLst/>
            </a:prstGeom>
            <a:noFill/>
          </p:spPr>
          <p:txBody>
            <a:bodyPr wrap="square" rtlCol="0">
              <a:spAutoFit/>
            </a:bodyPr>
            <a:lstStyle/>
            <a:p>
              <a:r>
                <a:rPr lang="en-US" sz="2000" dirty="0">
                  <a:solidFill>
                    <a:schemeClr val="accent6"/>
                  </a:solidFill>
                </a:rPr>
                <a:t>virtual void show()</a:t>
              </a:r>
            </a:p>
            <a:p>
              <a:r>
                <a:rPr lang="en-US" sz="2000" dirty="0">
                  <a:solidFill>
                    <a:schemeClr val="accent6"/>
                  </a:solidFill>
                </a:rPr>
                <a:t>    {</a:t>
              </a:r>
            </a:p>
            <a:p>
              <a:r>
                <a:rPr lang="en-US" sz="2000" dirty="0">
                  <a:solidFill>
                    <a:schemeClr val="accent6"/>
                  </a:solidFill>
                </a:rPr>
                <a:t>        </a:t>
              </a:r>
              <a:r>
                <a:rPr lang="en-US" sz="2000" dirty="0" err="1">
                  <a:solidFill>
                    <a:schemeClr val="accent6"/>
                  </a:solidFill>
                </a:rPr>
                <a:t>cout</a:t>
              </a:r>
              <a:r>
                <a:rPr lang="en-US" sz="2000" dirty="0">
                  <a:solidFill>
                    <a:schemeClr val="accent6"/>
                  </a:solidFill>
                </a:rPr>
                <a:t> &lt;&lt; "Base class\n";</a:t>
              </a:r>
            </a:p>
            <a:p>
              <a:r>
                <a:rPr lang="en-US" sz="2000" dirty="0">
                  <a:solidFill>
                    <a:schemeClr val="accent6"/>
                  </a:solidFill>
                </a:rPr>
                <a:t>    }</a:t>
              </a:r>
              <a:endParaRPr lang="ko-KR" altLang="en-US" sz="2000" dirty="0">
                <a:solidFill>
                  <a:schemeClr val="accent6"/>
                </a:solidFill>
                <a:cs typeface="Arial" pitchFamily="34" charset="0"/>
              </a:endParaRPr>
            </a:p>
          </p:txBody>
        </p:sp>
        <p:sp>
          <p:nvSpPr>
            <p:cNvPr id="18" name="TextBox 17"/>
            <p:cNvSpPr txBox="1"/>
            <p:nvPr/>
          </p:nvSpPr>
          <p:spPr>
            <a:xfrm>
              <a:off x="803640" y="3362835"/>
              <a:ext cx="2059657" cy="284742"/>
            </a:xfrm>
            <a:prstGeom prst="rect">
              <a:avLst/>
            </a:prstGeom>
            <a:noFill/>
          </p:spPr>
          <p:txBody>
            <a:bodyPr wrap="square" rtlCol="0">
              <a:spAutoFit/>
            </a:bodyPr>
            <a:lstStyle/>
            <a:p>
              <a:r>
                <a:rPr lang="en-US" altLang="ko-KR" sz="1867" b="1" dirty="0">
                  <a:solidFill>
                    <a:schemeClr val="accent6"/>
                  </a:solidFill>
                  <a:cs typeface="Arial" pitchFamily="34" charset="0"/>
                </a:rPr>
                <a:t>Example</a:t>
              </a:r>
              <a:endParaRPr lang="ko-KR" altLang="en-US" sz="1867" b="1" dirty="0">
                <a:solidFill>
                  <a:schemeClr val="accent6"/>
                </a:solidFill>
                <a:cs typeface="Arial" pitchFamily="34" charset="0"/>
              </a:endParaRPr>
            </a:p>
          </p:txBody>
        </p:sp>
      </p:grpSp>
      <p:grpSp>
        <p:nvGrpSpPr>
          <p:cNvPr id="19" name="Group 18"/>
          <p:cNvGrpSpPr/>
          <p:nvPr/>
        </p:nvGrpSpPr>
        <p:grpSpPr>
          <a:xfrm>
            <a:off x="457200" y="4299190"/>
            <a:ext cx="8229600" cy="1506178"/>
            <a:chOff x="803640" y="3362835"/>
            <a:chExt cx="2059657" cy="1129634"/>
          </a:xfrm>
        </p:grpSpPr>
        <p:sp>
          <p:nvSpPr>
            <p:cNvPr id="20" name="TextBox 19"/>
            <p:cNvSpPr txBox="1"/>
            <p:nvPr/>
          </p:nvSpPr>
          <p:spPr>
            <a:xfrm>
              <a:off x="803640" y="3592222"/>
              <a:ext cx="2059657" cy="900247"/>
            </a:xfrm>
            <a:prstGeom prst="rect">
              <a:avLst/>
            </a:prstGeom>
            <a:noFill/>
          </p:spPr>
          <p:txBody>
            <a:bodyPr wrap="square" rtlCol="0">
              <a:spAutoFit/>
            </a:bodyPr>
            <a:lstStyle/>
            <a:p>
              <a:pPr algn="just" fontAlgn="base"/>
              <a:r>
                <a:rPr lang="en-US" dirty="0">
                  <a:solidFill>
                    <a:srgbClr val="D0A300"/>
                  </a:solidFill>
                </a:rPr>
                <a:t> We can call private function of derived class from the base class pointer with the help of virtual keyword. Compiler checks for access </a:t>
              </a:r>
              <a:r>
                <a:rPr lang="en-US" dirty="0" err="1">
                  <a:solidFill>
                    <a:srgbClr val="D0A300"/>
                  </a:solidFill>
                </a:rPr>
                <a:t>specifier</a:t>
              </a:r>
              <a:r>
                <a:rPr lang="en-US" dirty="0">
                  <a:solidFill>
                    <a:srgbClr val="D0A300"/>
                  </a:solidFill>
                </a:rPr>
                <a:t> only at compile time. So at run time when late binding occurs it does not check whether we are calling the private function or public function.</a:t>
              </a:r>
            </a:p>
          </p:txBody>
        </p:sp>
        <p:sp>
          <p:nvSpPr>
            <p:cNvPr id="21" name="TextBox 20"/>
            <p:cNvSpPr txBox="1"/>
            <p:nvPr/>
          </p:nvSpPr>
          <p:spPr>
            <a:xfrm>
              <a:off x="803640" y="3362835"/>
              <a:ext cx="2059657" cy="284742"/>
            </a:xfrm>
            <a:prstGeom prst="rect">
              <a:avLst/>
            </a:prstGeom>
            <a:noFill/>
          </p:spPr>
          <p:txBody>
            <a:bodyPr wrap="square" rtlCol="0">
              <a:spAutoFit/>
            </a:bodyPr>
            <a:lstStyle/>
            <a:p>
              <a:r>
                <a:rPr lang="en-US" altLang="ko-KR" sz="1867" b="1" dirty="0">
                  <a:solidFill>
                    <a:srgbClr val="D0A300"/>
                  </a:solidFill>
                  <a:cs typeface="Arial" pitchFamily="34" charset="0"/>
                </a:rPr>
                <a:t>Note: </a:t>
              </a:r>
              <a:endParaRPr lang="ko-KR" altLang="en-US" sz="1867" b="1" dirty="0">
                <a:solidFill>
                  <a:srgbClr val="D0A300"/>
                </a:solidFill>
                <a:cs typeface="Arial" pitchFamily="34" charset="0"/>
              </a:endParaRPr>
            </a:p>
          </p:txBody>
        </p:sp>
      </p:grpSp>
      <p:sp>
        <p:nvSpPr>
          <p:cNvPr id="12"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365988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Introduction to Virtual Functions</a:t>
            </a:r>
          </a:p>
        </p:txBody>
      </p:sp>
      <p:sp>
        <p:nvSpPr>
          <p:cNvPr id="4" name="Rectangle 3"/>
          <p:cNvSpPr txBox="1">
            <a:spLocks noChangeArrowheads="1"/>
          </p:cNvSpPr>
          <p:nvPr/>
        </p:nvSpPr>
        <p:spPr>
          <a:xfrm>
            <a:off x="426720" y="1066800"/>
            <a:ext cx="4038600" cy="5334000"/>
          </a:xfrm>
          <a:prstGeom prst="rect">
            <a:avLst/>
          </a:prstGeom>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en-US" sz="2400" dirty="0">
                <a:solidFill>
                  <a:srgbClr val="1C03D7"/>
                </a:solidFill>
              </a:rPr>
              <a:t>#include&lt;</a:t>
            </a:r>
            <a:r>
              <a:rPr lang="en-US" altLang="en-US" sz="2400" dirty="0" err="1">
                <a:solidFill>
                  <a:srgbClr val="1C03D7"/>
                </a:solidFill>
              </a:rPr>
              <a:t>iostream.h</a:t>
            </a:r>
            <a:r>
              <a:rPr lang="en-US" altLang="en-US" sz="2400" dirty="0">
                <a:solidFill>
                  <a:srgbClr val="1C03D7"/>
                </a:solidFill>
              </a:rPr>
              <a:t>&gt;</a:t>
            </a:r>
          </a:p>
          <a:p>
            <a:pPr marL="0" indent="0">
              <a:lnSpc>
                <a:spcPct val="90000"/>
              </a:lnSpc>
              <a:buNone/>
            </a:pPr>
            <a:r>
              <a:rPr lang="en-US" altLang="en-US" sz="2400" dirty="0">
                <a:solidFill>
                  <a:srgbClr val="1C03D7"/>
                </a:solidFill>
              </a:rPr>
              <a:t>class base {</a:t>
            </a:r>
          </a:p>
          <a:p>
            <a:pPr marL="0" indent="0">
              <a:lnSpc>
                <a:spcPct val="90000"/>
              </a:lnSpc>
              <a:buNone/>
            </a:pPr>
            <a:r>
              <a:rPr lang="en-US" altLang="en-US" sz="2400" dirty="0">
                <a:solidFill>
                  <a:srgbClr val="1C03D7"/>
                </a:solidFill>
              </a:rPr>
              <a:t>public:</a:t>
            </a:r>
          </a:p>
          <a:p>
            <a:pPr marL="0" indent="0">
              <a:lnSpc>
                <a:spcPct val="90000"/>
              </a:lnSpc>
              <a:buNone/>
            </a:pPr>
            <a:r>
              <a:rPr lang="en-US" altLang="en-US" sz="2400" dirty="0">
                <a:solidFill>
                  <a:srgbClr val="1C03D7"/>
                </a:solidFill>
              </a:rPr>
              <a:t>   </a:t>
            </a:r>
            <a:r>
              <a:rPr lang="en-US" altLang="en-US" sz="2400" b="1" dirty="0">
                <a:solidFill>
                  <a:srgbClr val="FF00FF"/>
                </a:solidFill>
              </a:rPr>
              <a:t>virtual</a:t>
            </a:r>
            <a:r>
              <a:rPr lang="en-US" altLang="en-US" sz="2400" dirty="0">
                <a:solidFill>
                  <a:srgbClr val="FF00FF"/>
                </a:solidFill>
              </a:rPr>
              <a:t> </a:t>
            </a:r>
            <a:r>
              <a:rPr lang="en-US" altLang="en-US" sz="2400" dirty="0">
                <a:solidFill>
                  <a:srgbClr val="1C03D7"/>
                </a:solidFill>
              </a:rPr>
              <a:t>void show() {</a:t>
            </a:r>
          </a:p>
          <a:p>
            <a:pPr marL="0" indent="0">
              <a:lnSpc>
                <a:spcPct val="90000"/>
              </a:lnSpc>
              <a:buNone/>
            </a:pPr>
            <a:r>
              <a:rPr lang="en-US" altLang="en-US" sz="2400" dirty="0">
                <a:solidFill>
                  <a:srgbClr val="1C03D7"/>
                </a:solidFill>
              </a:rPr>
              <a:t>      </a:t>
            </a:r>
            <a:r>
              <a:rPr lang="en-US" altLang="en-US" sz="2400" dirty="0" err="1">
                <a:solidFill>
                  <a:srgbClr val="1C03D7"/>
                </a:solidFill>
              </a:rPr>
              <a:t>cout</a:t>
            </a:r>
            <a:r>
              <a:rPr lang="en-US" altLang="en-US" sz="2400" dirty="0">
                <a:solidFill>
                  <a:srgbClr val="1C03D7"/>
                </a:solidFill>
              </a:rPr>
              <a:t> &lt;&lt; “base\n”;</a:t>
            </a:r>
          </a:p>
          <a:p>
            <a:pPr marL="0" indent="0">
              <a:lnSpc>
                <a:spcPct val="90000"/>
              </a:lnSpc>
              <a:buNone/>
            </a:pPr>
            <a:r>
              <a:rPr lang="en-US" altLang="en-US" sz="2400" dirty="0">
                <a:solidFill>
                  <a:srgbClr val="1C03D7"/>
                </a:solidFill>
              </a:rPr>
              <a:t>   }</a:t>
            </a:r>
          </a:p>
          <a:p>
            <a:pPr marL="0" indent="0">
              <a:lnSpc>
                <a:spcPct val="90000"/>
              </a:lnSpc>
              <a:buNone/>
            </a:pPr>
            <a:r>
              <a:rPr lang="en-US" altLang="en-US" sz="2400" dirty="0">
                <a:solidFill>
                  <a:srgbClr val="1C03D7"/>
                </a:solidFill>
              </a:rPr>
              <a:t>};</a:t>
            </a:r>
          </a:p>
          <a:p>
            <a:pPr marL="0" indent="0">
              <a:lnSpc>
                <a:spcPct val="90000"/>
              </a:lnSpc>
              <a:buNone/>
            </a:pPr>
            <a:r>
              <a:rPr lang="en-US" altLang="en-US" sz="2400" dirty="0">
                <a:solidFill>
                  <a:srgbClr val="1C03D7"/>
                </a:solidFill>
              </a:rPr>
              <a:t>class derived : </a:t>
            </a:r>
            <a:r>
              <a:rPr lang="en-US" altLang="en-US" sz="2400" b="1" dirty="0">
                <a:solidFill>
                  <a:srgbClr val="1C03D7"/>
                </a:solidFill>
              </a:rPr>
              <a:t>public base</a:t>
            </a:r>
            <a:r>
              <a:rPr lang="en-US" altLang="en-US" sz="2400" dirty="0">
                <a:solidFill>
                  <a:srgbClr val="1C03D7"/>
                </a:solidFill>
              </a:rPr>
              <a:t> {</a:t>
            </a:r>
          </a:p>
          <a:p>
            <a:pPr marL="0" indent="0">
              <a:lnSpc>
                <a:spcPct val="90000"/>
              </a:lnSpc>
              <a:buNone/>
            </a:pPr>
            <a:r>
              <a:rPr lang="en-US" altLang="en-US" sz="2400" dirty="0">
                <a:solidFill>
                  <a:srgbClr val="1C03D7"/>
                </a:solidFill>
              </a:rPr>
              <a:t>public:</a:t>
            </a:r>
          </a:p>
          <a:p>
            <a:pPr marL="0" indent="0">
              <a:lnSpc>
                <a:spcPct val="90000"/>
              </a:lnSpc>
              <a:buNone/>
            </a:pPr>
            <a:r>
              <a:rPr lang="en-US" altLang="en-US" sz="2400" dirty="0">
                <a:solidFill>
                  <a:srgbClr val="1C03D7"/>
                </a:solidFill>
              </a:rPr>
              <a:t>   void show() {</a:t>
            </a:r>
          </a:p>
          <a:p>
            <a:pPr marL="0" indent="0">
              <a:lnSpc>
                <a:spcPct val="90000"/>
              </a:lnSpc>
              <a:buNone/>
            </a:pPr>
            <a:r>
              <a:rPr lang="en-US" altLang="en-US" sz="2400" dirty="0">
                <a:solidFill>
                  <a:srgbClr val="1C03D7"/>
                </a:solidFill>
              </a:rPr>
              <a:t>      </a:t>
            </a:r>
            <a:r>
              <a:rPr lang="en-US" altLang="en-US" sz="2400" dirty="0" err="1">
                <a:solidFill>
                  <a:srgbClr val="1C03D7"/>
                </a:solidFill>
              </a:rPr>
              <a:t>cout</a:t>
            </a:r>
            <a:r>
              <a:rPr lang="en-US" altLang="en-US" sz="2400" dirty="0">
                <a:solidFill>
                  <a:srgbClr val="1C03D7"/>
                </a:solidFill>
              </a:rPr>
              <a:t> &lt;&lt; “derived\n”;</a:t>
            </a:r>
          </a:p>
          <a:p>
            <a:pPr marL="0" indent="0">
              <a:lnSpc>
                <a:spcPct val="90000"/>
              </a:lnSpc>
              <a:buNone/>
            </a:pPr>
            <a:r>
              <a:rPr lang="en-US" altLang="en-US" sz="2400" dirty="0">
                <a:solidFill>
                  <a:srgbClr val="1C03D7"/>
                </a:solidFill>
              </a:rPr>
              <a:t>   }</a:t>
            </a:r>
          </a:p>
          <a:p>
            <a:pPr marL="0" indent="0">
              <a:lnSpc>
                <a:spcPct val="90000"/>
              </a:lnSpc>
              <a:buNone/>
            </a:pPr>
            <a:r>
              <a:rPr lang="en-US" altLang="en-US" sz="2400" dirty="0">
                <a:solidFill>
                  <a:srgbClr val="1C03D7"/>
                </a:solidFill>
              </a:rPr>
              <a:t>};         </a:t>
            </a:r>
          </a:p>
        </p:txBody>
      </p:sp>
      <p:sp>
        <p:nvSpPr>
          <p:cNvPr id="5" name="Content Placeholder 4"/>
          <p:cNvSpPr>
            <a:spLocks noGrp="1" noChangeArrowheads="1"/>
          </p:cNvSpPr>
          <p:nvPr>
            <p:ph sz="quarter" idx="4294967295"/>
          </p:nvPr>
        </p:nvSpPr>
        <p:spPr>
          <a:xfrm>
            <a:off x="4495800" y="822066"/>
            <a:ext cx="4191000" cy="5578733"/>
          </a:xfrm>
          <a:prstGeom prst="rect">
            <a:avLst/>
          </a:prstGeom>
          <a:ln>
            <a:solidFill>
              <a:schemeClr val="tx1"/>
            </a:solidFill>
            <a:miter lim="800000"/>
            <a:headEnd/>
            <a:tailEnd/>
          </a:ln>
        </p:spPr>
        <p:txBody>
          <a:bodyPr>
            <a:noAutofit/>
          </a:bodyPr>
          <a:lstStyle/>
          <a:p>
            <a:pPr marL="0" indent="0" eaLnBrk="1" hangingPunct="1">
              <a:lnSpc>
                <a:spcPct val="90000"/>
              </a:lnSpc>
              <a:buNone/>
            </a:pPr>
            <a:r>
              <a:rPr lang="en-US" altLang="en-US" sz="2400" dirty="0">
                <a:solidFill>
                  <a:srgbClr val="1C03D7"/>
                </a:solidFill>
              </a:rPr>
              <a:t>void main() {</a:t>
            </a:r>
          </a:p>
          <a:p>
            <a:pPr marL="0" indent="0" eaLnBrk="1" hangingPunct="1">
              <a:lnSpc>
                <a:spcPct val="90000"/>
              </a:lnSpc>
              <a:buNone/>
            </a:pPr>
            <a:r>
              <a:rPr lang="en-US" altLang="en-US" sz="2400" dirty="0">
                <a:solidFill>
                  <a:srgbClr val="1C03D7"/>
                </a:solidFill>
              </a:rPr>
              <a:t>   base b1;</a:t>
            </a:r>
          </a:p>
          <a:p>
            <a:pPr marL="0" indent="0" eaLnBrk="1" hangingPunct="1">
              <a:lnSpc>
                <a:spcPct val="90000"/>
              </a:lnSpc>
              <a:buNone/>
            </a:pPr>
            <a:r>
              <a:rPr lang="en-US" altLang="en-US" sz="2400" dirty="0">
                <a:solidFill>
                  <a:srgbClr val="1C03D7"/>
                </a:solidFill>
              </a:rPr>
              <a:t>   b1.show(); // base - (</a:t>
            </a:r>
            <a:r>
              <a:rPr lang="en-US" altLang="en-US" sz="2400" dirty="0" err="1">
                <a:solidFill>
                  <a:srgbClr val="1C03D7"/>
                </a:solidFill>
              </a:rPr>
              <a:t>s.b</a:t>
            </a:r>
            <a:r>
              <a:rPr lang="en-US" altLang="en-US" sz="2400" dirty="0">
                <a:solidFill>
                  <a:srgbClr val="1C03D7"/>
                </a:solidFill>
              </a:rPr>
              <a:t>.)</a:t>
            </a:r>
          </a:p>
          <a:p>
            <a:pPr marL="0" indent="0" eaLnBrk="1" hangingPunct="1">
              <a:lnSpc>
                <a:spcPct val="90000"/>
              </a:lnSpc>
              <a:buNone/>
            </a:pPr>
            <a:r>
              <a:rPr lang="en-US" altLang="en-US" sz="2400" dirty="0">
                <a:solidFill>
                  <a:srgbClr val="1C03D7"/>
                </a:solidFill>
              </a:rPr>
              <a:t>   derived d1;</a:t>
            </a:r>
          </a:p>
          <a:p>
            <a:pPr marL="0" indent="0" eaLnBrk="1" hangingPunct="1">
              <a:lnSpc>
                <a:spcPct val="90000"/>
              </a:lnSpc>
              <a:buNone/>
            </a:pPr>
            <a:r>
              <a:rPr lang="en-US" altLang="en-US" sz="2400" dirty="0">
                <a:solidFill>
                  <a:srgbClr val="1C03D7"/>
                </a:solidFill>
              </a:rPr>
              <a:t>   d1.show(); // derived – (</a:t>
            </a:r>
            <a:r>
              <a:rPr lang="en-US" altLang="en-US" sz="2400" dirty="0" err="1">
                <a:solidFill>
                  <a:srgbClr val="1C03D7"/>
                </a:solidFill>
              </a:rPr>
              <a:t>s.b</a:t>
            </a:r>
            <a:r>
              <a:rPr lang="en-US" altLang="en-US" sz="2400" dirty="0">
                <a:solidFill>
                  <a:srgbClr val="1C03D7"/>
                </a:solidFill>
              </a:rPr>
              <a:t>.)</a:t>
            </a:r>
          </a:p>
          <a:p>
            <a:pPr marL="0" indent="0" eaLnBrk="1" hangingPunct="1">
              <a:lnSpc>
                <a:spcPct val="90000"/>
              </a:lnSpc>
              <a:buNone/>
            </a:pPr>
            <a:r>
              <a:rPr lang="en-US" altLang="en-US" sz="2400" dirty="0">
                <a:solidFill>
                  <a:srgbClr val="1C03D7"/>
                </a:solidFill>
              </a:rPr>
              <a:t>   base *</a:t>
            </a:r>
            <a:r>
              <a:rPr lang="en-US" altLang="en-US" sz="2400" dirty="0" err="1">
                <a:solidFill>
                  <a:srgbClr val="1C03D7"/>
                </a:solidFill>
              </a:rPr>
              <a:t>pb</a:t>
            </a:r>
            <a:r>
              <a:rPr lang="en-US" altLang="en-US" sz="2400" dirty="0">
                <a:solidFill>
                  <a:srgbClr val="1C03D7"/>
                </a:solidFill>
              </a:rPr>
              <a:t> = &amp;b1;</a:t>
            </a:r>
          </a:p>
          <a:p>
            <a:pPr marL="0" indent="0" eaLnBrk="1" hangingPunct="1">
              <a:lnSpc>
                <a:spcPct val="90000"/>
              </a:lnSpc>
              <a:buNone/>
            </a:pPr>
            <a:r>
              <a:rPr lang="en-US" altLang="en-US" sz="2400" dirty="0">
                <a:solidFill>
                  <a:srgbClr val="1C03D7"/>
                </a:solidFill>
              </a:rPr>
              <a:t>   </a:t>
            </a:r>
            <a:r>
              <a:rPr lang="en-US" altLang="en-US" sz="2400" dirty="0" err="1">
                <a:solidFill>
                  <a:srgbClr val="1C03D7"/>
                </a:solidFill>
              </a:rPr>
              <a:t>pb</a:t>
            </a:r>
            <a:r>
              <a:rPr lang="en-US" altLang="en-US" sz="2400" dirty="0">
                <a:solidFill>
                  <a:srgbClr val="1C03D7"/>
                </a:solidFill>
              </a:rPr>
              <a:t>-&gt;show(); // base - (</a:t>
            </a:r>
            <a:r>
              <a:rPr lang="en-US" altLang="en-US" sz="2400" dirty="0" err="1">
                <a:solidFill>
                  <a:srgbClr val="1C03D7"/>
                </a:solidFill>
              </a:rPr>
              <a:t>d.b</a:t>
            </a:r>
            <a:r>
              <a:rPr lang="en-US" altLang="en-US" sz="2400" dirty="0">
                <a:solidFill>
                  <a:srgbClr val="1C03D7"/>
                </a:solidFill>
              </a:rPr>
              <a:t>.)</a:t>
            </a:r>
          </a:p>
          <a:p>
            <a:pPr marL="0" indent="0" eaLnBrk="1" hangingPunct="1">
              <a:lnSpc>
                <a:spcPct val="90000"/>
              </a:lnSpc>
              <a:buNone/>
            </a:pPr>
            <a:r>
              <a:rPr lang="en-US" altLang="en-US" sz="2400" dirty="0">
                <a:solidFill>
                  <a:srgbClr val="1C03D7"/>
                </a:solidFill>
              </a:rPr>
              <a:t>   </a:t>
            </a:r>
            <a:r>
              <a:rPr lang="en-US" altLang="en-US" sz="2400" b="1" dirty="0" err="1">
                <a:solidFill>
                  <a:srgbClr val="1C03D7"/>
                </a:solidFill>
              </a:rPr>
              <a:t>pb</a:t>
            </a:r>
            <a:r>
              <a:rPr lang="en-US" altLang="en-US" sz="2400" b="1" dirty="0">
                <a:solidFill>
                  <a:srgbClr val="1C03D7"/>
                </a:solidFill>
              </a:rPr>
              <a:t> = &amp;d1;</a:t>
            </a:r>
          </a:p>
          <a:p>
            <a:pPr marL="0" indent="0" eaLnBrk="1" hangingPunct="1">
              <a:lnSpc>
                <a:spcPct val="90000"/>
              </a:lnSpc>
              <a:buNone/>
            </a:pPr>
            <a:r>
              <a:rPr lang="en-US" altLang="en-US" sz="2400" b="1" dirty="0">
                <a:solidFill>
                  <a:srgbClr val="1C03D7"/>
                </a:solidFill>
              </a:rPr>
              <a:t>   </a:t>
            </a:r>
            <a:r>
              <a:rPr lang="en-US" altLang="en-US" sz="2400" b="1" dirty="0" err="1">
                <a:solidFill>
                  <a:srgbClr val="1C03D7"/>
                </a:solidFill>
              </a:rPr>
              <a:t>pb</a:t>
            </a:r>
            <a:r>
              <a:rPr lang="en-US" altLang="en-US" sz="2400" b="1" dirty="0">
                <a:solidFill>
                  <a:srgbClr val="1C03D7"/>
                </a:solidFill>
              </a:rPr>
              <a:t>-&gt;show(); // derived (</a:t>
            </a:r>
            <a:r>
              <a:rPr lang="en-US" altLang="en-US" sz="2400" b="1" dirty="0" err="1">
                <a:solidFill>
                  <a:srgbClr val="1C03D7"/>
                </a:solidFill>
              </a:rPr>
              <a:t>d.b</a:t>
            </a:r>
            <a:r>
              <a:rPr lang="en-US" altLang="en-US" sz="2400" b="1" dirty="0">
                <a:solidFill>
                  <a:srgbClr val="1C03D7"/>
                </a:solidFill>
              </a:rPr>
              <a:t>.)</a:t>
            </a:r>
          </a:p>
          <a:p>
            <a:pPr marL="0" indent="0" eaLnBrk="1" hangingPunct="1">
              <a:lnSpc>
                <a:spcPct val="90000"/>
              </a:lnSpc>
              <a:buNone/>
            </a:pPr>
            <a:r>
              <a:rPr lang="en-US" altLang="en-US" sz="2400" dirty="0">
                <a:solidFill>
                  <a:srgbClr val="1C03D7"/>
                </a:solidFill>
              </a:rPr>
              <a:t>}</a:t>
            </a:r>
          </a:p>
          <a:p>
            <a:pPr marL="0" indent="0" eaLnBrk="1" hangingPunct="1">
              <a:lnSpc>
                <a:spcPct val="90000"/>
              </a:lnSpc>
              <a:buNone/>
            </a:pPr>
            <a:endParaRPr lang="en-US" altLang="en-US" sz="2400" b="1" dirty="0">
              <a:solidFill>
                <a:srgbClr val="D0A300"/>
              </a:solidFill>
            </a:endParaRPr>
          </a:p>
          <a:p>
            <a:pPr marL="0" indent="0" eaLnBrk="1" hangingPunct="1">
              <a:lnSpc>
                <a:spcPct val="90000"/>
              </a:lnSpc>
              <a:buNone/>
            </a:pPr>
            <a:r>
              <a:rPr lang="en-US" altLang="en-US" sz="2400" b="1" dirty="0">
                <a:solidFill>
                  <a:srgbClr val="D0A300"/>
                </a:solidFill>
              </a:rPr>
              <a:t>Here,</a:t>
            </a:r>
          </a:p>
          <a:p>
            <a:pPr marL="457200" lvl="1" indent="0" eaLnBrk="1" hangingPunct="1">
              <a:lnSpc>
                <a:spcPct val="90000"/>
              </a:lnSpc>
              <a:buNone/>
            </a:pPr>
            <a:r>
              <a:rPr lang="en-US" altLang="en-US" sz="2400" b="1" dirty="0" err="1">
                <a:solidFill>
                  <a:srgbClr val="FF0000"/>
                </a:solidFill>
              </a:rPr>
              <a:t>s.b</a:t>
            </a:r>
            <a:r>
              <a:rPr lang="en-US" altLang="en-US" sz="2400" b="1" dirty="0">
                <a:solidFill>
                  <a:srgbClr val="FF0000"/>
                </a:solidFill>
              </a:rPr>
              <a:t>. = static binding</a:t>
            </a:r>
          </a:p>
          <a:p>
            <a:pPr marL="457200" lvl="1" indent="0" eaLnBrk="1" hangingPunct="1">
              <a:lnSpc>
                <a:spcPct val="90000"/>
              </a:lnSpc>
              <a:buNone/>
            </a:pPr>
            <a:r>
              <a:rPr lang="en-US" altLang="en-US" sz="2400" b="1" dirty="0" err="1">
                <a:solidFill>
                  <a:srgbClr val="FF0000"/>
                </a:solidFill>
              </a:rPr>
              <a:t>d.b</a:t>
            </a:r>
            <a:r>
              <a:rPr lang="en-US" altLang="en-US" sz="2400" b="1" dirty="0">
                <a:solidFill>
                  <a:srgbClr val="FF0000"/>
                </a:solidFill>
              </a:rPr>
              <a:t>. = dynamic binding</a:t>
            </a:r>
          </a:p>
        </p:txBody>
      </p:sp>
      <p:sp>
        <p:nvSpPr>
          <p:cNvPr id="3" name="Rectangle 2"/>
          <p:cNvSpPr/>
          <p:nvPr/>
        </p:nvSpPr>
        <p:spPr>
          <a:xfrm>
            <a:off x="2669664" y="637401"/>
            <a:ext cx="1300356" cy="369332"/>
          </a:xfrm>
          <a:prstGeom prst="rect">
            <a:avLst/>
          </a:prstGeom>
        </p:spPr>
        <p:txBody>
          <a:bodyPr wrap="none">
            <a:spAutoFit/>
          </a:bodyPr>
          <a:lstStyle/>
          <a:p>
            <a:r>
              <a:rPr lang="en-US" altLang="en-US" dirty="0">
                <a:solidFill>
                  <a:srgbClr val="1C03D7"/>
                </a:solidFill>
              </a:rPr>
              <a:t>virtual1.cpp</a:t>
            </a:r>
            <a:endParaRPr lang="en-US" dirty="0"/>
          </a:p>
        </p:txBody>
      </p:sp>
      <p:pic>
        <p:nvPicPr>
          <p:cNvPr id="6" name="Picture 5"/>
          <p:cNvPicPr>
            <a:picLocks noChangeAspect="1"/>
          </p:cNvPicPr>
          <p:nvPr/>
        </p:nvPicPr>
        <p:blipFill>
          <a:blip r:embed="rId2"/>
          <a:stretch>
            <a:fillRect/>
          </a:stretch>
        </p:blipFill>
        <p:spPr>
          <a:xfrm>
            <a:off x="6019800" y="4572000"/>
            <a:ext cx="2095500" cy="1066800"/>
          </a:xfrm>
          <a:prstGeom prst="rect">
            <a:avLst/>
          </a:prstGeom>
        </p:spPr>
      </p:pic>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710718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Introduction to Virtual Functions</a:t>
            </a:r>
          </a:p>
        </p:txBody>
      </p:sp>
      <p:sp>
        <p:nvSpPr>
          <p:cNvPr id="4" name="Rectangle 3"/>
          <p:cNvSpPr txBox="1">
            <a:spLocks noChangeArrowheads="1"/>
          </p:cNvSpPr>
          <p:nvPr/>
        </p:nvSpPr>
        <p:spPr>
          <a:xfrm>
            <a:off x="426720" y="1066800"/>
            <a:ext cx="4038600" cy="5334000"/>
          </a:xfrm>
          <a:prstGeom prst="rect">
            <a:avLst/>
          </a:prstGeom>
          <a:ln>
            <a:solidFill>
              <a:schemeClr val="tx1"/>
            </a:solidFill>
            <a:miter lim="800000"/>
            <a:headEnd/>
            <a:tailEnd/>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2800" dirty="0">
                <a:solidFill>
                  <a:srgbClr val="1C03D7"/>
                </a:solidFill>
              </a:rPr>
              <a:t>#include&lt;</a:t>
            </a:r>
            <a:r>
              <a:rPr lang="en-US" altLang="en-US" sz="2800" dirty="0" err="1">
                <a:solidFill>
                  <a:srgbClr val="1C03D7"/>
                </a:solidFill>
              </a:rPr>
              <a:t>iostream.h</a:t>
            </a:r>
            <a:r>
              <a:rPr lang="en-US" altLang="en-US" sz="2800" dirty="0">
                <a:solidFill>
                  <a:srgbClr val="1C03D7"/>
                </a:solidFill>
              </a:rPr>
              <a:t>&gt;</a:t>
            </a:r>
          </a:p>
          <a:p>
            <a:pPr marL="0" indent="0">
              <a:lnSpc>
                <a:spcPct val="80000"/>
              </a:lnSpc>
              <a:buNone/>
            </a:pPr>
            <a:r>
              <a:rPr lang="en-US" altLang="en-US" sz="2800" dirty="0">
                <a:solidFill>
                  <a:srgbClr val="1C03D7"/>
                </a:solidFill>
              </a:rPr>
              <a:t>class base {</a:t>
            </a:r>
          </a:p>
          <a:p>
            <a:pPr marL="0" indent="0">
              <a:lnSpc>
                <a:spcPct val="80000"/>
              </a:lnSpc>
              <a:buNone/>
            </a:pPr>
            <a:r>
              <a:rPr lang="en-US" altLang="en-US" sz="2800" dirty="0">
                <a:solidFill>
                  <a:srgbClr val="1C03D7"/>
                </a:solidFill>
              </a:rPr>
              <a:t>public:</a:t>
            </a:r>
          </a:p>
          <a:p>
            <a:pPr marL="0" indent="0">
              <a:lnSpc>
                <a:spcPct val="80000"/>
              </a:lnSpc>
              <a:buNone/>
            </a:pPr>
            <a:r>
              <a:rPr lang="en-US" altLang="en-US" sz="2800" dirty="0">
                <a:solidFill>
                  <a:srgbClr val="1C03D7"/>
                </a:solidFill>
              </a:rPr>
              <a:t>   </a:t>
            </a:r>
            <a:r>
              <a:rPr lang="en-US" altLang="en-US" sz="2800" b="1" dirty="0">
                <a:solidFill>
                  <a:srgbClr val="1C03D7"/>
                </a:solidFill>
              </a:rPr>
              <a:t>virtual</a:t>
            </a:r>
            <a:r>
              <a:rPr lang="en-US" altLang="en-US" sz="2800" dirty="0">
                <a:solidFill>
                  <a:srgbClr val="1C03D7"/>
                </a:solidFill>
              </a:rPr>
              <a:t> void show() {</a:t>
            </a:r>
          </a:p>
          <a:p>
            <a:pPr marL="0" indent="0">
              <a:lnSpc>
                <a:spcPct val="80000"/>
              </a:lnSpc>
              <a:buNone/>
            </a:pPr>
            <a:r>
              <a:rPr lang="en-US" altLang="en-US" sz="2800" dirty="0">
                <a:solidFill>
                  <a:srgbClr val="1C03D7"/>
                </a:solidFill>
              </a:rPr>
              <a:t>      </a:t>
            </a:r>
            <a:r>
              <a:rPr lang="en-US" altLang="en-US" sz="2800" dirty="0" err="1">
                <a:solidFill>
                  <a:srgbClr val="1C03D7"/>
                </a:solidFill>
              </a:rPr>
              <a:t>cout</a:t>
            </a:r>
            <a:r>
              <a:rPr lang="en-US" altLang="en-US" sz="2800" dirty="0">
                <a:solidFill>
                  <a:srgbClr val="1C03D7"/>
                </a:solidFill>
              </a:rPr>
              <a:t> &lt;&lt; “base\n”;</a:t>
            </a:r>
          </a:p>
          <a:p>
            <a:pPr marL="0" indent="0">
              <a:lnSpc>
                <a:spcPct val="80000"/>
              </a:lnSpc>
              <a:buNone/>
            </a:pPr>
            <a:r>
              <a:rPr lang="en-US" altLang="en-US" sz="2800" dirty="0">
                <a:solidFill>
                  <a:srgbClr val="1C03D7"/>
                </a:solidFill>
              </a:rPr>
              <a:t>   }</a:t>
            </a:r>
          </a:p>
          <a:p>
            <a:pPr marL="0" indent="0">
              <a:lnSpc>
                <a:spcPct val="80000"/>
              </a:lnSpc>
              <a:buNone/>
            </a:pPr>
            <a:r>
              <a:rPr lang="en-US" altLang="en-US" sz="2800" dirty="0">
                <a:solidFill>
                  <a:srgbClr val="1C03D7"/>
                </a:solidFill>
              </a:rPr>
              <a:t>};</a:t>
            </a:r>
          </a:p>
          <a:p>
            <a:pPr marL="0" indent="0">
              <a:lnSpc>
                <a:spcPct val="80000"/>
              </a:lnSpc>
              <a:buNone/>
            </a:pPr>
            <a:r>
              <a:rPr lang="en-US" altLang="en-US" sz="2800" dirty="0">
                <a:solidFill>
                  <a:srgbClr val="1C03D7"/>
                </a:solidFill>
              </a:rPr>
              <a:t>class d1 : </a:t>
            </a:r>
            <a:r>
              <a:rPr lang="en-US" altLang="en-US" sz="2800" b="1" dirty="0">
                <a:solidFill>
                  <a:srgbClr val="1C03D7"/>
                </a:solidFill>
              </a:rPr>
              <a:t>public base</a:t>
            </a:r>
            <a:r>
              <a:rPr lang="en-US" altLang="en-US" sz="2800" dirty="0">
                <a:solidFill>
                  <a:srgbClr val="1C03D7"/>
                </a:solidFill>
              </a:rPr>
              <a:t> {</a:t>
            </a:r>
          </a:p>
          <a:p>
            <a:pPr marL="0" indent="0">
              <a:lnSpc>
                <a:spcPct val="80000"/>
              </a:lnSpc>
              <a:buNone/>
            </a:pPr>
            <a:r>
              <a:rPr lang="en-US" altLang="en-US" sz="2800" dirty="0">
                <a:solidFill>
                  <a:srgbClr val="1C03D7"/>
                </a:solidFill>
              </a:rPr>
              <a:t>public:</a:t>
            </a:r>
          </a:p>
          <a:p>
            <a:pPr marL="0" indent="0">
              <a:lnSpc>
                <a:spcPct val="80000"/>
              </a:lnSpc>
              <a:buNone/>
            </a:pPr>
            <a:r>
              <a:rPr lang="en-US" altLang="en-US" sz="2800" dirty="0">
                <a:solidFill>
                  <a:srgbClr val="1C03D7"/>
                </a:solidFill>
              </a:rPr>
              <a:t>   void show() {</a:t>
            </a:r>
          </a:p>
          <a:p>
            <a:pPr marL="0" indent="0">
              <a:lnSpc>
                <a:spcPct val="80000"/>
              </a:lnSpc>
              <a:buNone/>
            </a:pPr>
            <a:r>
              <a:rPr lang="en-US" altLang="en-US" sz="2800" dirty="0">
                <a:solidFill>
                  <a:srgbClr val="1C03D7"/>
                </a:solidFill>
              </a:rPr>
              <a:t>      </a:t>
            </a:r>
            <a:r>
              <a:rPr lang="en-US" altLang="en-US" sz="2800" dirty="0" err="1">
                <a:solidFill>
                  <a:srgbClr val="1C03D7"/>
                </a:solidFill>
              </a:rPr>
              <a:t>cout</a:t>
            </a:r>
            <a:r>
              <a:rPr lang="en-US" altLang="en-US" sz="2800" dirty="0">
                <a:solidFill>
                  <a:srgbClr val="1C03D7"/>
                </a:solidFill>
              </a:rPr>
              <a:t> &lt;&lt; “derived-1\n”;</a:t>
            </a:r>
          </a:p>
          <a:p>
            <a:pPr marL="0" indent="0">
              <a:lnSpc>
                <a:spcPct val="80000"/>
              </a:lnSpc>
              <a:buNone/>
            </a:pPr>
            <a:r>
              <a:rPr lang="en-US" altLang="en-US" sz="2800" dirty="0">
                <a:solidFill>
                  <a:srgbClr val="1C03D7"/>
                </a:solidFill>
              </a:rPr>
              <a:t>   }</a:t>
            </a:r>
          </a:p>
          <a:p>
            <a:pPr marL="0" indent="0">
              <a:lnSpc>
                <a:spcPct val="80000"/>
              </a:lnSpc>
              <a:buNone/>
            </a:pPr>
            <a:r>
              <a:rPr lang="en-US" altLang="en-US" sz="2800" dirty="0">
                <a:solidFill>
                  <a:srgbClr val="1C03D7"/>
                </a:solidFill>
              </a:rPr>
              <a:t>};</a:t>
            </a:r>
          </a:p>
        </p:txBody>
      </p:sp>
      <p:sp>
        <p:nvSpPr>
          <p:cNvPr id="5" name="Content Placeholder 4"/>
          <p:cNvSpPr>
            <a:spLocks noGrp="1" noChangeArrowheads="1"/>
          </p:cNvSpPr>
          <p:nvPr>
            <p:ph sz="quarter" idx="4294967295"/>
          </p:nvPr>
        </p:nvSpPr>
        <p:spPr>
          <a:xfrm>
            <a:off x="4495800" y="822066"/>
            <a:ext cx="4191000" cy="5578733"/>
          </a:xfrm>
          <a:prstGeom prst="rect">
            <a:avLst/>
          </a:prstGeom>
          <a:ln>
            <a:solidFill>
              <a:schemeClr val="tx1"/>
            </a:solidFill>
            <a:miter lim="800000"/>
            <a:headEnd/>
            <a:tailEnd/>
          </a:ln>
        </p:spPr>
        <p:txBody>
          <a:bodyPr>
            <a:noAutofit/>
          </a:bodyPr>
          <a:lstStyle/>
          <a:p>
            <a:pPr marL="0" indent="0">
              <a:lnSpc>
                <a:spcPct val="80000"/>
              </a:lnSpc>
              <a:buNone/>
            </a:pPr>
            <a:r>
              <a:rPr lang="en-US" altLang="en-US" sz="2400" dirty="0">
                <a:solidFill>
                  <a:srgbClr val="1C03D7"/>
                </a:solidFill>
              </a:rPr>
              <a:t>class d2 : </a:t>
            </a:r>
            <a:r>
              <a:rPr lang="en-US" altLang="en-US" sz="2400" b="1" dirty="0">
                <a:solidFill>
                  <a:srgbClr val="1C03D7"/>
                </a:solidFill>
              </a:rPr>
              <a:t>public base</a:t>
            </a:r>
            <a:r>
              <a:rPr lang="en-US" altLang="en-US" sz="2400" dirty="0">
                <a:solidFill>
                  <a:srgbClr val="1C03D7"/>
                </a:solidFill>
              </a:rPr>
              <a:t> {</a:t>
            </a:r>
          </a:p>
          <a:p>
            <a:pPr marL="0" indent="0">
              <a:lnSpc>
                <a:spcPct val="80000"/>
              </a:lnSpc>
              <a:buNone/>
            </a:pPr>
            <a:r>
              <a:rPr lang="en-US" altLang="en-US" sz="2400" dirty="0">
                <a:solidFill>
                  <a:srgbClr val="1C03D7"/>
                </a:solidFill>
              </a:rPr>
              <a:t>public:</a:t>
            </a:r>
          </a:p>
          <a:p>
            <a:pPr marL="0" indent="0">
              <a:lnSpc>
                <a:spcPct val="80000"/>
              </a:lnSpc>
              <a:buNone/>
            </a:pPr>
            <a:r>
              <a:rPr lang="en-US" altLang="en-US" sz="2400" dirty="0">
                <a:solidFill>
                  <a:srgbClr val="1C03D7"/>
                </a:solidFill>
              </a:rPr>
              <a:t>   void show() {</a:t>
            </a:r>
          </a:p>
          <a:p>
            <a:pPr marL="0" indent="0">
              <a:lnSpc>
                <a:spcPct val="80000"/>
              </a:lnSpc>
              <a:buNone/>
            </a:pPr>
            <a:r>
              <a:rPr lang="en-US" altLang="en-US" sz="2400" dirty="0">
                <a:solidFill>
                  <a:srgbClr val="1C03D7"/>
                </a:solidFill>
              </a:rPr>
              <a:t>      </a:t>
            </a:r>
            <a:r>
              <a:rPr lang="en-US" altLang="en-US" sz="2400" dirty="0" err="1">
                <a:solidFill>
                  <a:srgbClr val="1C03D7"/>
                </a:solidFill>
              </a:rPr>
              <a:t>cout</a:t>
            </a:r>
            <a:r>
              <a:rPr lang="en-US" altLang="en-US" sz="2400" dirty="0">
                <a:solidFill>
                  <a:srgbClr val="1C03D7"/>
                </a:solidFill>
              </a:rPr>
              <a:t> &lt;&lt; “derived-2\n”;</a:t>
            </a:r>
          </a:p>
          <a:p>
            <a:pPr marL="0" indent="0">
              <a:lnSpc>
                <a:spcPct val="80000"/>
              </a:lnSpc>
              <a:buNone/>
            </a:pPr>
            <a:r>
              <a:rPr lang="en-US" altLang="en-US" sz="2400" dirty="0">
                <a:solidFill>
                  <a:srgbClr val="1C03D7"/>
                </a:solidFill>
              </a:rPr>
              <a:t>   }</a:t>
            </a:r>
          </a:p>
          <a:p>
            <a:pPr marL="0" indent="0">
              <a:lnSpc>
                <a:spcPct val="80000"/>
              </a:lnSpc>
              <a:buNone/>
            </a:pPr>
            <a:r>
              <a:rPr lang="en-US" altLang="en-US" sz="2400" dirty="0">
                <a:solidFill>
                  <a:srgbClr val="1C03D7"/>
                </a:solidFill>
              </a:rPr>
              <a:t>};</a:t>
            </a:r>
          </a:p>
          <a:p>
            <a:pPr marL="0" indent="0">
              <a:lnSpc>
                <a:spcPct val="80000"/>
              </a:lnSpc>
              <a:buNone/>
            </a:pPr>
            <a:r>
              <a:rPr lang="en-US" altLang="en-US" sz="2400" dirty="0">
                <a:solidFill>
                  <a:srgbClr val="1C03D7"/>
                </a:solidFill>
              </a:rPr>
              <a:t>void main() {</a:t>
            </a:r>
          </a:p>
          <a:p>
            <a:pPr marL="0" indent="0">
              <a:lnSpc>
                <a:spcPct val="80000"/>
              </a:lnSpc>
              <a:buNone/>
            </a:pPr>
            <a:r>
              <a:rPr lang="en-US" altLang="en-US" sz="2400" dirty="0">
                <a:solidFill>
                  <a:srgbClr val="1C03D7"/>
                </a:solidFill>
              </a:rPr>
              <a:t>   base *</a:t>
            </a:r>
            <a:r>
              <a:rPr lang="en-US" altLang="en-US" sz="2400" dirty="0" err="1">
                <a:solidFill>
                  <a:srgbClr val="1C03D7"/>
                </a:solidFill>
              </a:rPr>
              <a:t>pb</a:t>
            </a:r>
            <a:r>
              <a:rPr lang="en-US" altLang="en-US" sz="2400" dirty="0">
                <a:solidFill>
                  <a:srgbClr val="1C03D7"/>
                </a:solidFill>
              </a:rPr>
              <a:t>; d1 od1; d2 od2;</a:t>
            </a:r>
          </a:p>
          <a:p>
            <a:pPr marL="0" indent="0">
              <a:lnSpc>
                <a:spcPct val="80000"/>
              </a:lnSpc>
              <a:buNone/>
            </a:pPr>
            <a:r>
              <a:rPr lang="en-US" altLang="en-US" sz="2400" dirty="0">
                <a:solidFill>
                  <a:srgbClr val="1C03D7"/>
                </a:solidFill>
              </a:rPr>
              <a:t>   </a:t>
            </a:r>
            <a:r>
              <a:rPr lang="en-US" altLang="en-US" sz="2400" dirty="0" err="1">
                <a:solidFill>
                  <a:srgbClr val="1C03D7"/>
                </a:solidFill>
              </a:rPr>
              <a:t>int</a:t>
            </a:r>
            <a:r>
              <a:rPr lang="en-US" altLang="en-US" sz="2400" dirty="0">
                <a:solidFill>
                  <a:srgbClr val="1C03D7"/>
                </a:solidFill>
              </a:rPr>
              <a:t> n;</a:t>
            </a:r>
          </a:p>
          <a:p>
            <a:pPr marL="0" indent="0">
              <a:lnSpc>
                <a:spcPct val="80000"/>
              </a:lnSpc>
              <a:buNone/>
            </a:pPr>
            <a:r>
              <a:rPr lang="en-US" altLang="en-US" sz="2400" dirty="0">
                <a:solidFill>
                  <a:srgbClr val="1C03D7"/>
                </a:solidFill>
              </a:rPr>
              <a:t>   </a:t>
            </a:r>
            <a:r>
              <a:rPr lang="en-US" altLang="en-US" sz="2400" dirty="0" err="1">
                <a:solidFill>
                  <a:srgbClr val="1C03D7"/>
                </a:solidFill>
              </a:rPr>
              <a:t>cin</a:t>
            </a:r>
            <a:r>
              <a:rPr lang="en-US" altLang="en-US" sz="2400" dirty="0">
                <a:solidFill>
                  <a:srgbClr val="1C03D7"/>
                </a:solidFill>
              </a:rPr>
              <a:t> &gt;&gt; n;</a:t>
            </a:r>
          </a:p>
          <a:p>
            <a:pPr marL="0" indent="0">
              <a:lnSpc>
                <a:spcPct val="80000"/>
              </a:lnSpc>
              <a:buNone/>
            </a:pPr>
            <a:r>
              <a:rPr lang="en-US" altLang="en-US" sz="2400" dirty="0">
                <a:solidFill>
                  <a:srgbClr val="1C03D7"/>
                </a:solidFill>
              </a:rPr>
              <a:t>   if (n % 2) </a:t>
            </a:r>
            <a:r>
              <a:rPr lang="en-US" altLang="en-US" sz="2400" dirty="0" err="1">
                <a:solidFill>
                  <a:srgbClr val="01A729"/>
                </a:solidFill>
              </a:rPr>
              <a:t>pb</a:t>
            </a:r>
            <a:r>
              <a:rPr lang="en-US" altLang="en-US" sz="2400" dirty="0">
                <a:solidFill>
                  <a:srgbClr val="01A729"/>
                </a:solidFill>
              </a:rPr>
              <a:t> = &amp;od1</a:t>
            </a:r>
            <a:r>
              <a:rPr lang="en-US" altLang="en-US" sz="2400" dirty="0">
                <a:solidFill>
                  <a:srgbClr val="1C03D7"/>
                </a:solidFill>
              </a:rPr>
              <a:t>;</a:t>
            </a:r>
          </a:p>
          <a:p>
            <a:pPr marL="0" indent="0">
              <a:lnSpc>
                <a:spcPct val="80000"/>
              </a:lnSpc>
              <a:buNone/>
            </a:pPr>
            <a:r>
              <a:rPr lang="en-US" altLang="en-US" sz="2400" dirty="0">
                <a:solidFill>
                  <a:srgbClr val="1C03D7"/>
                </a:solidFill>
              </a:rPr>
              <a:t>   else </a:t>
            </a:r>
            <a:r>
              <a:rPr lang="en-US" altLang="en-US" sz="2400" dirty="0" err="1">
                <a:solidFill>
                  <a:srgbClr val="FF0000"/>
                </a:solidFill>
              </a:rPr>
              <a:t>pb</a:t>
            </a:r>
            <a:r>
              <a:rPr lang="en-US" altLang="en-US" sz="2400" dirty="0">
                <a:solidFill>
                  <a:srgbClr val="FF0000"/>
                </a:solidFill>
              </a:rPr>
              <a:t> = &amp;od2</a:t>
            </a:r>
            <a:r>
              <a:rPr lang="en-US" altLang="en-US" sz="2400" dirty="0">
                <a:solidFill>
                  <a:srgbClr val="1C03D7"/>
                </a:solidFill>
              </a:rPr>
              <a:t>;</a:t>
            </a:r>
          </a:p>
          <a:p>
            <a:pPr marL="0" indent="0">
              <a:lnSpc>
                <a:spcPct val="80000"/>
              </a:lnSpc>
              <a:buNone/>
            </a:pPr>
            <a:r>
              <a:rPr lang="en-US" altLang="en-US" sz="2400" dirty="0">
                <a:solidFill>
                  <a:srgbClr val="1C03D7"/>
                </a:solidFill>
              </a:rPr>
              <a:t>   </a:t>
            </a:r>
            <a:r>
              <a:rPr lang="en-US" altLang="en-US" sz="2400" dirty="0" err="1">
                <a:solidFill>
                  <a:srgbClr val="1C03D7"/>
                </a:solidFill>
              </a:rPr>
              <a:t>pb</a:t>
            </a:r>
            <a:r>
              <a:rPr lang="en-US" altLang="en-US" sz="2400" dirty="0">
                <a:solidFill>
                  <a:srgbClr val="1C03D7"/>
                </a:solidFill>
              </a:rPr>
              <a:t>-&gt;show(); // </a:t>
            </a:r>
            <a:r>
              <a:rPr lang="en-US" altLang="en-US" sz="2400" dirty="0">
                <a:solidFill>
                  <a:srgbClr val="FF0000"/>
                </a:solidFill>
              </a:rPr>
              <a:t>guess what ??</a:t>
            </a:r>
          </a:p>
          <a:p>
            <a:pPr marL="0" indent="0">
              <a:lnSpc>
                <a:spcPct val="80000"/>
              </a:lnSpc>
              <a:buNone/>
            </a:pPr>
            <a:r>
              <a:rPr lang="en-US" altLang="en-US" sz="2400" dirty="0">
                <a:solidFill>
                  <a:srgbClr val="1C03D7"/>
                </a:solidFill>
              </a:rPr>
              <a:t>}</a:t>
            </a:r>
          </a:p>
        </p:txBody>
      </p:sp>
      <p:sp>
        <p:nvSpPr>
          <p:cNvPr id="3" name="Rectangle 2"/>
          <p:cNvSpPr/>
          <p:nvPr/>
        </p:nvSpPr>
        <p:spPr>
          <a:xfrm>
            <a:off x="2669664" y="637401"/>
            <a:ext cx="1300356" cy="369332"/>
          </a:xfrm>
          <a:prstGeom prst="rect">
            <a:avLst/>
          </a:prstGeom>
        </p:spPr>
        <p:txBody>
          <a:bodyPr wrap="none">
            <a:spAutoFit/>
          </a:bodyPr>
          <a:lstStyle/>
          <a:p>
            <a:r>
              <a:rPr lang="en-US" altLang="en-US" dirty="0">
                <a:solidFill>
                  <a:srgbClr val="1C03D7"/>
                </a:solidFill>
              </a:rPr>
              <a:t>virtual3.cpp</a:t>
            </a:r>
            <a:endParaRPr lang="en-US" dirty="0"/>
          </a:p>
        </p:txBody>
      </p:sp>
      <p:sp>
        <p:nvSpPr>
          <p:cNvPr id="7" name="AutoShape 5"/>
          <p:cNvSpPr>
            <a:spLocks noChangeArrowheads="1"/>
          </p:cNvSpPr>
          <p:nvPr/>
        </p:nvSpPr>
        <p:spPr bwMode="auto">
          <a:xfrm>
            <a:off x="6858000" y="3749040"/>
            <a:ext cx="2141220" cy="609600"/>
          </a:xfrm>
          <a:prstGeom prst="wedgeRoundRectCallout">
            <a:avLst>
              <a:gd name="adj1" fmla="val 3557"/>
              <a:gd name="adj2" fmla="val 179583"/>
              <a:gd name="adj3" fmla="val 16667"/>
            </a:avLst>
          </a:prstGeom>
          <a:solidFill>
            <a:srgbClr val="FFFF00"/>
          </a:solidFill>
          <a:ln w="9525">
            <a:solidFill>
              <a:schemeClr val="tx1"/>
            </a:solidFill>
            <a:miter lim="800000"/>
            <a:headEnd/>
            <a:tailEnd/>
          </a:ln>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r>
              <a:rPr lang="en-US" altLang="en-US" sz="1800" dirty="0">
                <a:latin typeface="Arial" panose="020B0604020202020204" pitchFamily="34" charset="0"/>
              </a:rPr>
              <a:t>Run-time polymorphism</a:t>
            </a:r>
          </a:p>
        </p:txBody>
      </p:sp>
      <p:pic>
        <p:nvPicPr>
          <p:cNvPr id="8" name="Picture 7"/>
          <p:cNvPicPr>
            <a:picLocks noChangeAspect="1"/>
          </p:cNvPicPr>
          <p:nvPr/>
        </p:nvPicPr>
        <p:blipFill>
          <a:blip r:embed="rId2"/>
          <a:stretch>
            <a:fillRect/>
          </a:stretch>
        </p:blipFill>
        <p:spPr>
          <a:xfrm>
            <a:off x="5068673" y="5516825"/>
            <a:ext cx="3190875" cy="1074477"/>
          </a:xfrm>
          <a:prstGeom prst="rect">
            <a:avLst/>
          </a:prstGeom>
        </p:spPr>
      </p:pic>
      <p:sp>
        <p:nvSpPr>
          <p:cNvPr id="9"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54648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Virtual function</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spcBef>
                <a:spcPct val="50000"/>
              </a:spcBef>
            </a:pPr>
            <a:r>
              <a:rPr lang="en-US" sz="2800" dirty="0">
                <a:solidFill>
                  <a:srgbClr val="1C03D7"/>
                </a:solidFill>
              </a:rPr>
              <a:t>Virtual Function is a function in base class, which is overridden in the derived class, and which tells the compiler to perform Late Binding on this function.</a:t>
            </a:r>
          </a:p>
          <a:p>
            <a:pPr algn="just">
              <a:spcBef>
                <a:spcPct val="50000"/>
              </a:spcBef>
            </a:pPr>
            <a:r>
              <a:rPr lang="en-US" sz="2800" dirty="0">
                <a:solidFill>
                  <a:srgbClr val="1C03D7"/>
                </a:solidFill>
              </a:rPr>
              <a:t>Virtual Keyword is used to make a member function of the base class Virtual. Virtual functions allow the most specific version of a member function in an inheritance hierarchy to be selected for execution. Virtual functions make polymorphism possible. </a:t>
            </a:r>
          </a:p>
          <a:p>
            <a:pPr marL="0" indent="0" algn="just">
              <a:spcBef>
                <a:spcPct val="50000"/>
              </a:spcBef>
              <a:buNone/>
            </a:pPr>
            <a:r>
              <a:rPr lang="en-US" sz="2800" dirty="0">
                <a:solidFill>
                  <a:srgbClr val="FF0000"/>
                </a:solidFill>
              </a:rPr>
              <a:t>Key:</a:t>
            </a:r>
          </a:p>
          <a:p>
            <a:pPr algn="just">
              <a:spcBef>
                <a:spcPct val="50000"/>
              </a:spcBef>
            </a:pPr>
            <a:r>
              <a:rPr lang="en-US" sz="2800" dirty="0">
                <a:solidFill>
                  <a:srgbClr val="1C03D7"/>
                </a:solidFill>
              </a:rPr>
              <a:t>Only the Base class Method's declaration needs the Virtual Keyword, not the definition.</a:t>
            </a:r>
          </a:p>
          <a:p>
            <a:pPr algn="just">
              <a:spcBef>
                <a:spcPct val="50000"/>
              </a:spcBef>
            </a:pPr>
            <a:r>
              <a:rPr lang="en-US" sz="2800" dirty="0">
                <a:solidFill>
                  <a:srgbClr val="1C03D7"/>
                </a:solidFill>
              </a:rPr>
              <a:t>If a function is declared as virtual in the base class, it will be virtual in all its derived classes.</a:t>
            </a:r>
          </a:p>
          <a:p>
            <a:pPr algn="just">
              <a:lnSpc>
                <a:spcPct val="80000"/>
              </a:lnSpc>
            </a:pPr>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82013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Virtual function features</a:t>
            </a:r>
          </a:p>
        </p:txBody>
      </p:sp>
      <p:sp>
        <p:nvSpPr>
          <p:cNvPr id="12" name="TextBox 11"/>
          <p:cNvSpPr txBox="1"/>
          <p:nvPr/>
        </p:nvSpPr>
        <p:spPr>
          <a:xfrm>
            <a:off x="152400" y="1066800"/>
            <a:ext cx="4343400" cy="4401205"/>
          </a:xfrm>
          <a:prstGeom prst="rect">
            <a:avLst/>
          </a:prstGeom>
          <a:noFill/>
        </p:spPr>
        <p:txBody>
          <a:bodyPr wrap="square" rtlCol="0">
            <a:spAutoFit/>
          </a:bodyPr>
          <a:lstStyle/>
          <a:p>
            <a:r>
              <a:rPr lang="en-US" altLang="en-US" sz="2000" b="1" dirty="0">
                <a:solidFill>
                  <a:srgbClr val="C00000"/>
                </a:solidFill>
              </a:rPr>
              <a:t>Case 1:</a:t>
            </a:r>
          </a:p>
          <a:p>
            <a:endParaRPr lang="en-US" altLang="en-US" sz="2000" b="1" dirty="0">
              <a:solidFill>
                <a:srgbClr val="1C03D7"/>
              </a:solidFill>
            </a:endParaRPr>
          </a:p>
          <a:p>
            <a:r>
              <a:rPr lang="en-US" altLang="en-US" sz="2000" b="1" dirty="0">
                <a:solidFill>
                  <a:srgbClr val="1C03D7"/>
                </a:solidFill>
              </a:rPr>
              <a:t>class sample</a:t>
            </a:r>
          </a:p>
          <a:p>
            <a:r>
              <a:rPr lang="en-US" altLang="en-US" sz="2000" b="1" dirty="0">
                <a:solidFill>
                  <a:srgbClr val="1C03D7"/>
                </a:solidFill>
              </a:rPr>
              <a:t>{</a:t>
            </a:r>
          </a:p>
          <a:p>
            <a:r>
              <a:rPr lang="en-US" altLang="en-US" sz="2000" b="1" dirty="0">
                <a:solidFill>
                  <a:srgbClr val="1C03D7"/>
                </a:solidFill>
              </a:rPr>
              <a:t>private:</a:t>
            </a:r>
          </a:p>
          <a:p>
            <a:r>
              <a:rPr lang="en-US" altLang="en-US" sz="2000" b="1" dirty="0">
                <a:solidFill>
                  <a:srgbClr val="1C03D7"/>
                </a:solidFill>
              </a:rPr>
              <a:t>	int x;</a:t>
            </a:r>
          </a:p>
          <a:p>
            <a:r>
              <a:rPr lang="en-US" altLang="en-US" sz="2000" b="1" dirty="0">
                <a:solidFill>
                  <a:srgbClr val="1C03D7"/>
                </a:solidFill>
              </a:rPr>
              <a:t>	float y;</a:t>
            </a:r>
          </a:p>
          <a:p>
            <a:r>
              <a:rPr lang="en-US" altLang="en-US" sz="2000" b="1" dirty="0">
                <a:solidFill>
                  <a:srgbClr val="1C03D7"/>
                </a:solidFill>
              </a:rPr>
              <a:t>public:</a:t>
            </a:r>
          </a:p>
          <a:p>
            <a:r>
              <a:rPr lang="en-US" altLang="en-US" sz="2000" b="1" dirty="0">
                <a:solidFill>
                  <a:srgbClr val="1C03D7"/>
                </a:solidFill>
              </a:rPr>
              <a:t>	virtual void display();</a:t>
            </a:r>
          </a:p>
          <a:p>
            <a:r>
              <a:rPr lang="en-US" altLang="en-US" sz="2000" b="1" dirty="0">
                <a:solidFill>
                  <a:srgbClr val="1C03D7"/>
                </a:solidFill>
              </a:rPr>
              <a:t>	virtual int sum();</a:t>
            </a:r>
          </a:p>
          <a:p>
            <a:r>
              <a:rPr lang="en-US" altLang="en-US" sz="2000" b="1" dirty="0">
                <a:solidFill>
                  <a:srgbClr val="1C03D7"/>
                </a:solidFill>
              </a:rPr>
              <a:t>}</a:t>
            </a:r>
          </a:p>
          <a:p>
            <a:r>
              <a:rPr lang="en-US" altLang="en-US" sz="2000" b="1" dirty="0">
                <a:solidFill>
                  <a:srgbClr val="FF0000"/>
                </a:solidFill>
              </a:rPr>
              <a:t>virtual void sample::display()//Error</a:t>
            </a:r>
          </a:p>
          <a:p>
            <a:r>
              <a:rPr lang="en-US" altLang="en-US" sz="2000" b="1" dirty="0">
                <a:solidFill>
                  <a:srgbClr val="1C03D7"/>
                </a:solidFill>
              </a:rPr>
              <a:t>{ }</a:t>
            </a:r>
            <a:endParaRPr lang="en-US" altLang="en-US" sz="2800" b="1" dirty="0">
              <a:solidFill>
                <a:srgbClr val="1C03D7"/>
              </a:solidFill>
            </a:endParaRPr>
          </a:p>
          <a:p>
            <a:pPr algn="just"/>
            <a:endParaRPr lang="en-US" sz="2000" b="1" dirty="0">
              <a:solidFill>
                <a:srgbClr val="1C03D7"/>
              </a:solidFill>
            </a:endParaRPr>
          </a:p>
        </p:txBody>
      </p:sp>
      <p:sp>
        <p:nvSpPr>
          <p:cNvPr id="22" name="TextBox 21">
            <a:extLst>
              <a:ext uri="{FF2B5EF4-FFF2-40B4-BE49-F238E27FC236}">
                <a16:creationId xmlns:a16="http://schemas.microsoft.com/office/drawing/2014/main" id="{593B1F9E-3127-4C63-B410-7551AB30E263}"/>
              </a:ext>
            </a:extLst>
          </p:cNvPr>
          <p:cNvSpPr txBox="1"/>
          <p:nvPr/>
        </p:nvSpPr>
        <p:spPr>
          <a:xfrm>
            <a:off x="4459014" y="1219200"/>
            <a:ext cx="4993462" cy="4093428"/>
          </a:xfrm>
          <a:prstGeom prst="rect">
            <a:avLst/>
          </a:prstGeom>
          <a:noFill/>
        </p:spPr>
        <p:txBody>
          <a:bodyPr wrap="square" rtlCol="0">
            <a:spAutoFit/>
          </a:bodyPr>
          <a:lstStyle/>
          <a:p>
            <a:r>
              <a:rPr lang="en-US" altLang="en-US" sz="2000" b="1" dirty="0">
                <a:solidFill>
                  <a:srgbClr val="C00000"/>
                </a:solidFill>
              </a:rPr>
              <a:t>Case 2:</a:t>
            </a:r>
          </a:p>
          <a:p>
            <a:endParaRPr lang="en-US" altLang="en-US" sz="2000" b="1" dirty="0">
              <a:solidFill>
                <a:srgbClr val="01A729"/>
              </a:solidFill>
            </a:endParaRPr>
          </a:p>
          <a:p>
            <a:r>
              <a:rPr lang="en-US" altLang="en-US" sz="2000" b="1" dirty="0">
                <a:solidFill>
                  <a:srgbClr val="01A729"/>
                </a:solidFill>
              </a:rPr>
              <a:t>class sample</a:t>
            </a:r>
          </a:p>
          <a:p>
            <a:r>
              <a:rPr lang="en-US" altLang="en-US" sz="2000" b="1" dirty="0">
                <a:solidFill>
                  <a:srgbClr val="01A729"/>
                </a:solidFill>
              </a:rPr>
              <a:t>{</a:t>
            </a:r>
          </a:p>
          <a:p>
            <a:r>
              <a:rPr lang="en-US" altLang="en-US" sz="2000" b="1" dirty="0">
                <a:solidFill>
                  <a:srgbClr val="01A729"/>
                </a:solidFill>
              </a:rPr>
              <a:t>	private:</a:t>
            </a:r>
          </a:p>
          <a:p>
            <a:r>
              <a:rPr lang="en-US" altLang="en-US" sz="2000" b="1" dirty="0">
                <a:solidFill>
                  <a:srgbClr val="01A729"/>
                </a:solidFill>
              </a:rPr>
              <a:t>		int x;</a:t>
            </a:r>
          </a:p>
          <a:p>
            <a:r>
              <a:rPr lang="en-US" altLang="en-US" sz="2000" b="1" dirty="0">
                <a:solidFill>
                  <a:srgbClr val="01A729"/>
                </a:solidFill>
              </a:rPr>
              <a:t>		float y;</a:t>
            </a:r>
          </a:p>
          <a:p>
            <a:r>
              <a:rPr lang="en-US" altLang="en-US" sz="2000" b="1" dirty="0">
                <a:solidFill>
                  <a:srgbClr val="01A729"/>
                </a:solidFill>
              </a:rPr>
              <a:t>	public:</a:t>
            </a:r>
          </a:p>
          <a:p>
            <a:r>
              <a:rPr lang="en-US" altLang="en-US" sz="2000" b="1" dirty="0">
                <a:solidFill>
                  <a:srgbClr val="01A729"/>
                </a:solidFill>
              </a:rPr>
              <a:t>	virtual void display();</a:t>
            </a:r>
          </a:p>
          <a:p>
            <a:r>
              <a:rPr lang="en-US" altLang="en-US" sz="2000" b="1" dirty="0">
                <a:solidFill>
                  <a:srgbClr val="01A729"/>
                </a:solidFill>
              </a:rPr>
              <a:t>	</a:t>
            </a:r>
            <a:r>
              <a:rPr lang="en-US" altLang="en-US" sz="2000" b="1" dirty="0">
                <a:solidFill>
                  <a:srgbClr val="FF0000"/>
                </a:solidFill>
              </a:rPr>
              <a:t>virtual static int sum();	//error</a:t>
            </a:r>
          </a:p>
          <a:p>
            <a:r>
              <a:rPr lang="en-US" altLang="en-US" sz="2000" b="1" dirty="0">
                <a:solidFill>
                  <a:srgbClr val="01A729"/>
                </a:solidFill>
              </a:rPr>
              <a:t>}</a:t>
            </a:r>
          </a:p>
          <a:p>
            <a:r>
              <a:rPr lang="en-US" altLang="en-US" sz="2000" b="1" dirty="0">
                <a:solidFill>
                  <a:srgbClr val="01A729"/>
                </a:solidFill>
              </a:rPr>
              <a:t>int sample::sum()	 </a:t>
            </a:r>
          </a:p>
          <a:p>
            <a:r>
              <a:rPr lang="en-US" altLang="en-US" sz="2000" b="1" dirty="0">
                <a:solidFill>
                  <a:srgbClr val="01A729"/>
                </a:solidFill>
              </a:rPr>
              <a:t>{ }</a:t>
            </a:r>
            <a:endParaRPr lang="en-US" altLang="en-US" sz="2800" b="1" dirty="0">
              <a:solidFill>
                <a:srgbClr val="01A729"/>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749588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Virtual function features</a:t>
            </a:r>
          </a:p>
        </p:txBody>
      </p:sp>
      <p:sp>
        <p:nvSpPr>
          <p:cNvPr id="6" name="TextBox 5"/>
          <p:cNvSpPr txBox="1"/>
          <p:nvPr/>
        </p:nvSpPr>
        <p:spPr>
          <a:xfrm>
            <a:off x="228600" y="914400"/>
            <a:ext cx="4343400" cy="4093428"/>
          </a:xfrm>
          <a:prstGeom prst="rect">
            <a:avLst/>
          </a:prstGeom>
          <a:noFill/>
        </p:spPr>
        <p:txBody>
          <a:bodyPr wrap="square" rtlCol="0">
            <a:spAutoFit/>
          </a:bodyPr>
          <a:lstStyle/>
          <a:p>
            <a:r>
              <a:rPr lang="en-IN" altLang="en-US" sz="2000" b="1" dirty="0">
                <a:solidFill>
                  <a:srgbClr val="C00000"/>
                </a:solidFill>
              </a:rPr>
              <a:t>Case 3:</a:t>
            </a:r>
          </a:p>
          <a:p>
            <a:endParaRPr lang="en-IN" altLang="en-US" sz="2000" b="1" dirty="0">
              <a:solidFill>
                <a:srgbClr val="1C03D7"/>
              </a:solidFill>
            </a:endParaRPr>
          </a:p>
          <a:p>
            <a:r>
              <a:rPr lang="en-IN" altLang="en-US" sz="2000" b="1" dirty="0">
                <a:solidFill>
                  <a:srgbClr val="1C03D7"/>
                </a:solidFill>
              </a:rPr>
              <a:t>class sample</a:t>
            </a:r>
          </a:p>
          <a:p>
            <a:r>
              <a:rPr lang="en-IN" altLang="en-US" sz="2000" b="1" dirty="0">
                <a:solidFill>
                  <a:srgbClr val="1C03D7"/>
                </a:solidFill>
              </a:rPr>
              <a:t>{</a:t>
            </a:r>
          </a:p>
          <a:p>
            <a:r>
              <a:rPr lang="en-IN" altLang="en-US" sz="2000" b="1" dirty="0">
                <a:solidFill>
                  <a:srgbClr val="1C03D7"/>
                </a:solidFill>
              </a:rPr>
              <a:t>private:</a:t>
            </a:r>
          </a:p>
          <a:p>
            <a:r>
              <a:rPr lang="en-IN" altLang="en-US" sz="2000" b="1" dirty="0">
                <a:solidFill>
                  <a:srgbClr val="1C03D7"/>
                </a:solidFill>
              </a:rPr>
              <a:t>	int x;</a:t>
            </a:r>
          </a:p>
          <a:p>
            <a:r>
              <a:rPr lang="en-IN" altLang="en-US" sz="2000" b="1" dirty="0">
                <a:solidFill>
                  <a:srgbClr val="1C03D7"/>
                </a:solidFill>
              </a:rPr>
              <a:t>	float y;</a:t>
            </a:r>
          </a:p>
          <a:p>
            <a:r>
              <a:rPr lang="en-IN" altLang="en-US" sz="2000" b="1" dirty="0">
                <a:solidFill>
                  <a:srgbClr val="1C03D7"/>
                </a:solidFill>
              </a:rPr>
              <a:t>public:</a:t>
            </a:r>
          </a:p>
          <a:p>
            <a:r>
              <a:rPr lang="en-IN" altLang="en-US" sz="2000" b="1" dirty="0">
                <a:solidFill>
                  <a:srgbClr val="FF0000"/>
                </a:solidFill>
              </a:rPr>
              <a:t>virtual sample(int </a:t>
            </a:r>
            <a:r>
              <a:rPr lang="en-IN" altLang="en-US" sz="2000" b="1" dirty="0" err="1">
                <a:solidFill>
                  <a:srgbClr val="FF0000"/>
                </a:solidFill>
              </a:rPr>
              <a:t>x,float</a:t>
            </a:r>
            <a:r>
              <a:rPr lang="en-IN" altLang="en-US" sz="2000" b="1" dirty="0">
                <a:solidFill>
                  <a:srgbClr val="FF0000"/>
                </a:solidFill>
              </a:rPr>
              <a:t> y);	//error constructor</a:t>
            </a:r>
          </a:p>
          <a:p>
            <a:r>
              <a:rPr lang="en-IN" altLang="en-US" sz="2000" b="1" dirty="0">
                <a:solidFill>
                  <a:srgbClr val="1C03D7"/>
                </a:solidFill>
              </a:rPr>
              <a:t>	void display();	int sum();</a:t>
            </a:r>
          </a:p>
          <a:p>
            <a:endParaRPr lang="en-IN" altLang="en-US" sz="2000" b="1" dirty="0">
              <a:solidFill>
                <a:srgbClr val="1C03D7"/>
              </a:solidFill>
            </a:endParaRPr>
          </a:p>
          <a:p>
            <a:r>
              <a:rPr lang="en-IN" altLang="en-US" sz="2000" b="1" dirty="0">
                <a:solidFill>
                  <a:srgbClr val="1C03D7"/>
                </a:solidFill>
              </a:rPr>
              <a:t>}</a:t>
            </a:r>
          </a:p>
        </p:txBody>
      </p:sp>
      <p:sp>
        <p:nvSpPr>
          <p:cNvPr id="7" name="TextBox 6">
            <a:extLst>
              <a:ext uri="{FF2B5EF4-FFF2-40B4-BE49-F238E27FC236}">
                <a16:creationId xmlns:a16="http://schemas.microsoft.com/office/drawing/2014/main" id="{593B1F9E-3127-4C63-B410-7551AB30E263}"/>
              </a:ext>
            </a:extLst>
          </p:cNvPr>
          <p:cNvSpPr txBox="1"/>
          <p:nvPr/>
        </p:nvSpPr>
        <p:spPr>
          <a:xfrm>
            <a:off x="4419600" y="914400"/>
            <a:ext cx="4267200" cy="4093428"/>
          </a:xfrm>
          <a:prstGeom prst="rect">
            <a:avLst/>
          </a:prstGeom>
          <a:noFill/>
        </p:spPr>
        <p:txBody>
          <a:bodyPr wrap="square" rtlCol="0">
            <a:spAutoFit/>
          </a:bodyPr>
          <a:lstStyle/>
          <a:p>
            <a:r>
              <a:rPr lang="en-US" altLang="en-US" sz="2000" b="1" dirty="0">
                <a:solidFill>
                  <a:srgbClr val="01A729"/>
                </a:solidFill>
              </a:rPr>
              <a:t>Case 4:</a:t>
            </a:r>
          </a:p>
          <a:p>
            <a:endParaRPr lang="en-US" altLang="en-US" sz="2000" b="1" dirty="0">
              <a:solidFill>
                <a:srgbClr val="01A729"/>
              </a:solidFill>
            </a:endParaRPr>
          </a:p>
          <a:p>
            <a:r>
              <a:rPr lang="en-US" altLang="en-US" sz="2000" b="1" dirty="0">
                <a:solidFill>
                  <a:srgbClr val="01A729"/>
                </a:solidFill>
              </a:rPr>
              <a:t>class sample</a:t>
            </a:r>
          </a:p>
          <a:p>
            <a:r>
              <a:rPr lang="en-US" altLang="en-US" sz="2000" b="1" dirty="0">
                <a:solidFill>
                  <a:srgbClr val="01A729"/>
                </a:solidFill>
              </a:rPr>
              <a:t>{</a:t>
            </a:r>
          </a:p>
          <a:p>
            <a:r>
              <a:rPr lang="en-US" altLang="en-US" sz="2000" b="1" dirty="0">
                <a:solidFill>
                  <a:srgbClr val="01A729"/>
                </a:solidFill>
              </a:rPr>
              <a:t>	private:</a:t>
            </a:r>
          </a:p>
          <a:p>
            <a:r>
              <a:rPr lang="en-US" altLang="en-US" sz="2000" b="1" dirty="0">
                <a:solidFill>
                  <a:srgbClr val="01A729"/>
                </a:solidFill>
              </a:rPr>
              <a:t>		int x;</a:t>
            </a:r>
          </a:p>
          <a:p>
            <a:r>
              <a:rPr lang="en-US" altLang="en-US" sz="2000" b="1" dirty="0">
                <a:solidFill>
                  <a:srgbClr val="01A729"/>
                </a:solidFill>
              </a:rPr>
              <a:t>		float y;</a:t>
            </a:r>
          </a:p>
          <a:p>
            <a:r>
              <a:rPr lang="en-US" altLang="en-US" sz="2000" b="1" dirty="0">
                <a:solidFill>
                  <a:srgbClr val="01A729"/>
                </a:solidFill>
              </a:rPr>
              <a:t>	public:</a:t>
            </a:r>
          </a:p>
          <a:p>
            <a:r>
              <a:rPr lang="en-US" altLang="en-US" sz="2000" b="1" dirty="0">
                <a:solidFill>
                  <a:srgbClr val="01A729"/>
                </a:solidFill>
              </a:rPr>
              <a:t>	</a:t>
            </a:r>
            <a:r>
              <a:rPr lang="en-US" altLang="en-US" sz="2000" b="1" dirty="0">
                <a:solidFill>
                  <a:srgbClr val="1C03D7"/>
                </a:solidFill>
              </a:rPr>
              <a:t>virtual ~sample(int </a:t>
            </a:r>
            <a:r>
              <a:rPr lang="en-US" altLang="en-US" sz="2000" b="1" dirty="0" err="1">
                <a:solidFill>
                  <a:srgbClr val="1C03D7"/>
                </a:solidFill>
              </a:rPr>
              <a:t>x,float</a:t>
            </a:r>
            <a:r>
              <a:rPr lang="en-US" altLang="en-US" sz="2000" b="1" dirty="0">
                <a:solidFill>
                  <a:srgbClr val="1C03D7"/>
                </a:solidFill>
              </a:rPr>
              <a:t> y);	//invalid</a:t>
            </a:r>
          </a:p>
          <a:p>
            <a:r>
              <a:rPr lang="en-US" altLang="en-US" sz="2000" b="1" dirty="0">
                <a:solidFill>
                  <a:srgbClr val="01A729"/>
                </a:solidFill>
              </a:rPr>
              <a:t>		void display();</a:t>
            </a:r>
          </a:p>
          <a:p>
            <a:r>
              <a:rPr lang="en-US" altLang="en-US" sz="2000" b="1" dirty="0">
                <a:solidFill>
                  <a:srgbClr val="01A729"/>
                </a:solidFill>
              </a:rPr>
              <a:t>		int sum();</a:t>
            </a:r>
          </a:p>
          <a:p>
            <a:r>
              <a:rPr lang="en-US" altLang="en-US" sz="2000" b="1" dirty="0">
                <a:solidFill>
                  <a:srgbClr val="01A729"/>
                </a:solidFill>
              </a:rPr>
              <a:t>}</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321638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C00000"/>
                </a:solidFill>
                <a:latin typeface="Arial Black" panose="020B0A04020102020204" pitchFamily="34" charset="0"/>
              </a:rPr>
              <a:t>Virtual function features</a:t>
            </a:r>
          </a:p>
        </p:txBody>
      </p:sp>
      <p:sp>
        <p:nvSpPr>
          <p:cNvPr id="3" name="Rectangle 2"/>
          <p:cNvSpPr/>
          <p:nvPr/>
        </p:nvSpPr>
        <p:spPr>
          <a:xfrm>
            <a:off x="444062" y="1066800"/>
            <a:ext cx="4051738" cy="4801314"/>
          </a:xfrm>
          <a:prstGeom prst="rect">
            <a:avLst/>
          </a:prstGeom>
        </p:spPr>
        <p:txBody>
          <a:bodyPr wrap="square">
            <a:spAutoFit/>
          </a:bodyPr>
          <a:lstStyle/>
          <a:p>
            <a:r>
              <a:rPr lang="en-IN" altLang="en-US" b="1" dirty="0">
                <a:solidFill>
                  <a:srgbClr val="C00000"/>
                </a:solidFill>
              </a:rPr>
              <a:t>Case 5:</a:t>
            </a:r>
          </a:p>
          <a:p>
            <a:endParaRPr lang="en-IN" altLang="en-US" b="1" dirty="0">
              <a:solidFill>
                <a:srgbClr val="1C03D7"/>
              </a:solidFill>
            </a:endParaRPr>
          </a:p>
          <a:p>
            <a:r>
              <a:rPr lang="en-IN" altLang="en-US" b="1" dirty="0">
                <a:solidFill>
                  <a:srgbClr val="1C03D7"/>
                </a:solidFill>
              </a:rPr>
              <a:t>class sample_1</a:t>
            </a:r>
          </a:p>
          <a:p>
            <a:r>
              <a:rPr lang="en-IN" altLang="en-US" b="1" dirty="0">
                <a:solidFill>
                  <a:srgbClr val="1C03D7"/>
                </a:solidFill>
              </a:rPr>
              <a:t>{</a:t>
            </a:r>
          </a:p>
          <a:p>
            <a:r>
              <a:rPr lang="en-IN" altLang="en-US" b="1" dirty="0">
                <a:solidFill>
                  <a:srgbClr val="1C03D7"/>
                </a:solidFill>
              </a:rPr>
              <a:t>	private:</a:t>
            </a:r>
          </a:p>
          <a:p>
            <a:r>
              <a:rPr lang="en-IN" altLang="en-US" b="1" dirty="0">
                <a:solidFill>
                  <a:srgbClr val="1C03D7"/>
                </a:solidFill>
              </a:rPr>
              <a:t>		</a:t>
            </a:r>
            <a:r>
              <a:rPr lang="en-IN" altLang="en-US" b="1" dirty="0" err="1">
                <a:solidFill>
                  <a:srgbClr val="1C03D7"/>
                </a:solidFill>
              </a:rPr>
              <a:t>int</a:t>
            </a:r>
            <a:r>
              <a:rPr lang="en-IN" altLang="en-US" b="1" dirty="0">
                <a:solidFill>
                  <a:srgbClr val="1C03D7"/>
                </a:solidFill>
              </a:rPr>
              <a:t> x;</a:t>
            </a:r>
          </a:p>
          <a:p>
            <a:r>
              <a:rPr lang="en-IN" altLang="en-US" b="1" dirty="0">
                <a:solidFill>
                  <a:srgbClr val="1C03D7"/>
                </a:solidFill>
              </a:rPr>
              <a:t>		float y;</a:t>
            </a:r>
          </a:p>
          <a:p>
            <a:r>
              <a:rPr lang="en-IN" altLang="en-US" b="1" dirty="0">
                <a:solidFill>
                  <a:srgbClr val="1C03D7"/>
                </a:solidFill>
              </a:rPr>
              <a:t>	public:</a:t>
            </a:r>
          </a:p>
          <a:p>
            <a:r>
              <a:rPr lang="en-IN" altLang="en-US" b="1" dirty="0">
                <a:solidFill>
                  <a:srgbClr val="1C03D7"/>
                </a:solidFill>
              </a:rPr>
              <a:t>	virtual </a:t>
            </a:r>
            <a:r>
              <a:rPr lang="en-IN" altLang="en-US" b="1" dirty="0" err="1">
                <a:solidFill>
                  <a:srgbClr val="1C03D7"/>
                </a:solidFill>
              </a:rPr>
              <a:t>int</a:t>
            </a:r>
            <a:r>
              <a:rPr lang="en-IN" altLang="en-US" b="1" dirty="0">
                <a:solidFill>
                  <a:srgbClr val="1C03D7"/>
                </a:solidFill>
              </a:rPr>
              <a:t> sum(</a:t>
            </a:r>
            <a:r>
              <a:rPr lang="en-IN" altLang="en-US" b="1" dirty="0" err="1">
                <a:solidFill>
                  <a:srgbClr val="1C03D7"/>
                </a:solidFill>
              </a:rPr>
              <a:t>int</a:t>
            </a:r>
            <a:r>
              <a:rPr lang="en-IN" altLang="en-US" b="1" dirty="0">
                <a:solidFill>
                  <a:srgbClr val="1C03D7"/>
                </a:solidFill>
              </a:rPr>
              <a:t> </a:t>
            </a:r>
            <a:r>
              <a:rPr lang="en-IN" altLang="en-US" b="1" dirty="0" err="1">
                <a:solidFill>
                  <a:srgbClr val="1C03D7"/>
                </a:solidFill>
              </a:rPr>
              <a:t>x,float</a:t>
            </a:r>
            <a:r>
              <a:rPr lang="en-IN" altLang="en-US" b="1" dirty="0">
                <a:solidFill>
                  <a:srgbClr val="1C03D7"/>
                </a:solidFill>
              </a:rPr>
              <a:t> y);      </a:t>
            </a:r>
          </a:p>
          <a:p>
            <a:r>
              <a:rPr lang="en-IN" altLang="en-US" b="1" dirty="0">
                <a:solidFill>
                  <a:srgbClr val="1C03D7"/>
                </a:solidFill>
              </a:rPr>
              <a:t>};</a:t>
            </a:r>
          </a:p>
          <a:p>
            <a:r>
              <a:rPr lang="en-IN" altLang="en-US" b="1" dirty="0">
                <a:solidFill>
                  <a:srgbClr val="1C03D7"/>
                </a:solidFill>
              </a:rPr>
              <a:t>class sample_2:public sample_1</a:t>
            </a:r>
          </a:p>
          <a:p>
            <a:r>
              <a:rPr lang="en-IN" altLang="en-US" b="1" dirty="0">
                <a:solidFill>
                  <a:srgbClr val="1C03D7"/>
                </a:solidFill>
              </a:rPr>
              <a:t>{</a:t>
            </a:r>
          </a:p>
          <a:p>
            <a:r>
              <a:rPr lang="en-IN" altLang="en-US" b="1" dirty="0">
                <a:solidFill>
                  <a:srgbClr val="1C03D7"/>
                </a:solidFill>
              </a:rPr>
              <a:t>	private:</a:t>
            </a:r>
          </a:p>
          <a:p>
            <a:r>
              <a:rPr lang="en-IN" altLang="en-US" b="1" dirty="0">
                <a:solidFill>
                  <a:srgbClr val="1C03D7"/>
                </a:solidFill>
              </a:rPr>
              <a:t>		</a:t>
            </a:r>
            <a:r>
              <a:rPr lang="en-IN" altLang="en-US" b="1" dirty="0" err="1">
                <a:solidFill>
                  <a:srgbClr val="1C03D7"/>
                </a:solidFill>
              </a:rPr>
              <a:t>int</a:t>
            </a:r>
            <a:r>
              <a:rPr lang="en-IN" altLang="en-US" b="1" dirty="0">
                <a:solidFill>
                  <a:srgbClr val="1C03D7"/>
                </a:solidFill>
              </a:rPr>
              <a:t> z;</a:t>
            </a:r>
          </a:p>
          <a:p>
            <a:r>
              <a:rPr lang="en-IN" altLang="en-US" b="1" dirty="0">
                <a:solidFill>
                  <a:srgbClr val="1C03D7"/>
                </a:solidFill>
              </a:rPr>
              <a:t>	public:</a:t>
            </a:r>
          </a:p>
          <a:p>
            <a:r>
              <a:rPr lang="en-IN" altLang="en-US" b="1" dirty="0">
                <a:solidFill>
                  <a:srgbClr val="FF0000"/>
                </a:solidFill>
              </a:rPr>
              <a:t>virtual float sum(</a:t>
            </a:r>
            <a:r>
              <a:rPr lang="en-IN" altLang="en-US" b="1" dirty="0" err="1">
                <a:solidFill>
                  <a:srgbClr val="FF0000"/>
                </a:solidFill>
              </a:rPr>
              <a:t>int</a:t>
            </a:r>
            <a:r>
              <a:rPr lang="en-IN" altLang="en-US" b="1" dirty="0">
                <a:solidFill>
                  <a:srgbClr val="FF0000"/>
                </a:solidFill>
              </a:rPr>
              <a:t> </a:t>
            </a:r>
            <a:r>
              <a:rPr lang="en-IN" altLang="en-US" b="1" dirty="0" err="1">
                <a:solidFill>
                  <a:srgbClr val="FF0000"/>
                </a:solidFill>
              </a:rPr>
              <a:t>xx,float</a:t>
            </a:r>
            <a:r>
              <a:rPr lang="en-IN" altLang="en-US" b="1" dirty="0">
                <a:solidFill>
                  <a:srgbClr val="FF0000"/>
                </a:solidFill>
              </a:rPr>
              <a:t> </a:t>
            </a:r>
            <a:r>
              <a:rPr lang="en-IN" altLang="en-US" b="1" dirty="0" err="1">
                <a:solidFill>
                  <a:srgbClr val="FF0000"/>
                </a:solidFill>
              </a:rPr>
              <a:t>yy</a:t>
            </a:r>
            <a:r>
              <a:rPr lang="en-IN" altLang="en-US" b="1" dirty="0">
                <a:solidFill>
                  <a:srgbClr val="FF0000"/>
                </a:solidFill>
              </a:rPr>
              <a:t>); //error</a:t>
            </a:r>
          </a:p>
          <a:p>
            <a:r>
              <a:rPr lang="en-IN" altLang="en-US" b="1" dirty="0">
                <a:solidFill>
                  <a:srgbClr val="1C03D7"/>
                </a:solidFill>
              </a:rPr>
              <a:t>};</a:t>
            </a:r>
          </a:p>
        </p:txBody>
      </p:sp>
      <p:sp>
        <p:nvSpPr>
          <p:cNvPr id="8" name="TextBox 7">
            <a:extLst>
              <a:ext uri="{FF2B5EF4-FFF2-40B4-BE49-F238E27FC236}">
                <a16:creationId xmlns:a16="http://schemas.microsoft.com/office/drawing/2014/main" id="{593B1F9E-3127-4C63-B410-7551AB30E263}"/>
              </a:ext>
            </a:extLst>
          </p:cNvPr>
          <p:cNvSpPr txBox="1"/>
          <p:nvPr/>
        </p:nvSpPr>
        <p:spPr>
          <a:xfrm>
            <a:off x="4648201" y="1129862"/>
            <a:ext cx="4038600" cy="2554545"/>
          </a:xfrm>
          <a:prstGeom prst="rect">
            <a:avLst/>
          </a:prstGeom>
          <a:noFill/>
        </p:spPr>
        <p:txBody>
          <a:bodyPr wrap="square" rtlCol="0">
            <a:spAutoFit/>
          </a:bodyPr>
          <a:lstStyle/>
          <a:p>
            <a:r>
              <a:rPr lang="en-IN" altLang="en-US" sz="2000" b="1" dirty="0">
                <a:solidFill>
                  <a:srgbClr val="C00000"/>
                </a:solidFill>
              </a:rPr>
              <a:t>Case 6:</a:t>
            </a:r>
          </a:p>
          <a:p>
            <a:endParaRPr lang="en-IN" altLang="en-US" sz="2000" b="1" dirty="0">
              <a:solidFill>
                <a:srgbClr val="01A729"/>
              </a:solidFill>
            </a:endParaRPr>
          </a:p>
          <a:p>
            <a:r>
              <a:rPr lang="en-IN" altLang="en-US" sz="2000" b="1" dirty="0">
                <a:solidFill>
                  <a:srgbClr val="FF0000"/>
                </a:solidFill>
              </a:rPr>
              <a:t>virtual void display()	//Error, non member function</a:t>
            </a:r>
          </a:p>
          <a:p>
            <a:r>
              <a:rPr lang="en-IN" altLang="en-US" sz="2000" b="1" dirty="0">
                <a:solidFill>
                  <a:srgbClr val="01A729"/>
                </a:solidFill>
              </a:rPr>
              <a:t>{</a:t>
            </a:r>
          </a:p>
          <a:p>
            <a:r>
              <a:rPr lang="en-IN" altLang="en-US" sz="2000" b="1" dirty="0">
                <a:solidFill>
                  <a:srgbClr val="01A729"/>
                </a:solidFill>
              </a:rPr>
              <a:t>	----------------</a:t>
            </a:r>
          </a:p>
          <a:p>
            <a:r>
              <a:rPr lang="en-IN" altLang="en-US" sz="2000" b="1" dirty="0">
                <a:solidFill>
                  <a:srgbClr val="01A729"/>
                </a:solidFill>
              </a:rPr>
              <a:t>	----------------</a:t>
            </a:r>
          </a:p>
          <a:p>
            <a:r>
              <a:rPr lang="en-IN" altLang="en-US" sz="2000" b="1" dirty="0">
                <a:solidFill>
                  <a:srgbClr val="01A729"/>
                </a:solidFill>
              </a:rPr>
              <a:t>}</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420025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 Representing Shapes</a:t>
            </a:r>
          </a:p>
        </p:txBody>
      </p:sp>
      <p:grpSp>
        <p:nvGrpSpPr>
          <p:cNvPr id="5" name="Group 25"/>
          <p:cNvGrpSpPr>
            <a:grpSpLocks/>
          </p:cNvGrpSpPr>
          <p:nvPr/>
        </p:nvGrpSpPr>
        <p:grpSpPr bwMode="auto">
          <a:xfrm>
            <a:off x="710248" y="1447800"/>
            <a:ext cx="7961312" cy="4260850"/>
            <a:chOff x="621" y="1037"/>
            <a:chExt cx="5015" cy="2684"/>
          </a:xfrm>
        </p:grpSpPr>
        <p:grpSp>
          <p:nvGrpSpPr>
            <p:cNvPr id="6" name="Group 3"/>
            <p:cNvGrpSpPr>
              <a:grpSpLocks/>
            </p:cNvGrpSpPr>
            <p:nvPr/>
          </p:nvGrpSpPr>
          <p:grpSpPr bwMode="auto">
            <a:xfrm>
              <a:off x="2195" y="1037"/>
              <a:ext cx="1001" cy="877"/>
              <a:chOff x="2078" y="1036"/>
              <a:chExt cx="1001" cy="877"/>
            </a:xfrm>
          </p:grpSpPr>
          <p:sp useBgFill="1">
            <p:nvSpPr>
              <p:cNvPr id="26" name="Freeform 4"/>
              <p:cNvSpPr>
                <a:spLocks/>
              </p:cNvSpPr>
              <p:nvPr/>
            </p:nvSpPr>
            <p:spPr bwMode="auto">
              <a:xfrm>
                <a:off x="2078" y="1036"/>
                <a:ext cx="1001" cy="877"/>
              </a:xfrm>
              <a:custGeom>
                <a:avLst/>
                <a:gdLst>
                  <a:gd name="T0" fmla="*/ 237 w 1001"/>
                  <a:gd name="T1" fmla="*/ 188 h 877"/>
                  <a:gd name="T2" fmla="*/ 275 w 1001"/>
                  <a:gd name="T3" fmla="*/ 138 h 877"/>
                  <a:gd name="T4" fmla="*/ 312 w 1001"/>
                  <a:gd name="T5" fmla="*/ 100 h 877"/>
                  <a:gd name="T6" fmla="*/ 375 w 1001"/>
                  <a:gd name="T7" fmla="*/ 63 h 877"/>
                  <a:gd name="T8" fmla="*/ 437 w 1001"/>
                  <a:gd name="T9" fmla="*/ 38 h 877"/>
                  <a:gd name="T10" fmla="*/ 487 w 1001"/>
                  <a:gd name="T11" fmla="*/ 13 h 877"/>
                  <a:gd name="T12" fmla="*/ 575 w 1001"/>
                  <a:gd name="T13" fmla="*/ 13 h 877"/>
                  <a:gd name="T14" fmla="*/ 625 w 1001"/>
                  <a:gd name="T15" fmla="*/ 25 h 877"/>
                  <a:gd name="T16" fmla="*/ 637 w 1001"/>
                  <a:gd name="T17" fmla="*/ 75 h 877"/>
                  <a:gd name="T18" fmla="*/ 637 w 1001"/>
                  <a:gd name="T19" fmla="*/ 125 h 877"/>
                  <a:gd name="T20" fmla="*/ 637 w 1001"/>
                  <a:gd name="T21" fmla="*/ 188 h 877"/>
                  <a:gd name="T22" fmla="*/ 675 w 1001"/>
                  <a:gd name="T23" fmla="*/ 213 h 877"/>
                  <a:gd name="T24" fmla="*/ 738 w 1001"/>
                  <a:gd name="T25" fmla="*/ 200 h 877"/>
                  <a:gd name="T26" fmla="*/ 800 w 1001"/>
                  <a:gd name="T27" fmla="*/ 213 h 877"/>
                  <a:gd name="T28" fmla="*/ 900 w 1001"/>
                  <a:gd name="T29" fmla="*/ 238 h 877"/>
                  <a:gd name="T30" fmla="*/ 975 w 1001"/>
                  <a:gd name="T31" fmla="*/ 300 h 877"/>
                  <a:gd name="T32" fmla="*/ 1000 w 1001"/>
                  <a:gd name="T33" fmla="*/ 363 h 877"/>
                  <a:gd name="T34" fmla="*/ 975 w 1001"/>
                  <a:gd name="T35" fmla="*/ 413 h 877"/>
                  <a:gd name="T36" fmla="*/ 925 w 1001"/>
                  <a:gd name="T37" fmla="*/ 463 h 877"/>
                  <a:gd name="T38" fmla="*/ 875 w 1001"/>
                  <a:gd name="T39" fmla="*/ 488 h 877"/>
                  <a:gd name="T40" fmla="*/ 825 w 1001"/>
                  <a:gd name="T41" fmla="*/ 500 h 877"/>
                  <a:gd name="T42" fmla="*/ 875 w 1001"/>
                  <a:gd name="T43" fmla="*/ 563 h 877"/>
                  <a:gd name="T44" fmla="*/ 900 w 1001"/>
                  <a:gd name="T45" fmla="*/ 613 h 877"/>
                  <a:gd name="T46" fmla="*/ 913 w 1001"/>
                  <a:gd name="T47" fmla="*/ 663 h 877"/>
                  <a:gd name="T48" fmla="*/ 888 w 1001"/>
                  <a:gd name="T49" fmla="*/ 726 h 877"/>
                  <a:gd name="T50" fmla="*/ 825 w 1001"/>
                  <a:gd name="T51" fmla="*/ 776 h 877"/>
                  <a:gd name="T52" fmla="*/ 788 w 1001"/>
                  <a:gd name="T53" fmla="*/ 801 h 877"/>
                  <a:gd name="T54" fmla="*/ 725 w 1001"/>
                  <a:gd name="T55" fmla="*/ 826 h 877"/>
                  <a:gd name="T56" fmla="*/ 663 w 1001"/>
                  <a:gd name="T57" fmla="*/ 826 h 877"/>
                  <a:gd name="T58" fmla="*/ 612 w 1001"/>
                  <a:gd name="T59" fmla="*/ 801 h 877"/>
                  <a:gd name="T60" fmla="*/ 575 w 1001"/>
                  <a:gd name="T61" fmla="*/ 751 h 877"/>
                  <a:gd name="T62" fmla="*/ 525 w 1001"/>
                  <a:gd name="T63" fmla="*/ 751 h 877"/>
                  <a:gd name="T64" fmla="*/ 450 w 1001"/>
                  <a:gd name="T65" fmla="*/ 801 h 877"/>
                  <a:gd name="T66" fmla="*/ 400 w 1001"/>
                  <a:gd name="T67" fmla="*/ 826 h 877"/>
                  <a:gd name="T68" fmla="*/ 337 w 1001"/>
                  <a:gd name="T69" fmla="*/ 838 h 877"/>
                  <a:gd name="T70" fmla="*/ 287 w 1001"/>
                  <a:gd name="T71" fmla="*/ 851 h 877"/>
                  <a:gd name="T72" fmla="*/ 237 w 1001"/>
                  <a:gd name="T73" fmla="*/ 876 h 877"/>
                  <a:gd name="T74" fmla="*/ 175 w 1001"/>
                  <a:gd name="T75" fmla="*/ 851 h 877"/>
                  <a:gd name="T76" fmla="*/ 112 w 1001"/>
                  <a:gd name="T77" fmla="*/ 788 h 877"/>
                  <a:gd name="T78" fmla="*/ 100 w 1001"/>
                  <a:gd name="T79" fmla="*/ 738 h 877"/>
                  <a:gd name="T80" fmla="*/ 125 w 1001"/>
                  <a:gd name="T81" fmla="*/ 676 h 877"/>
                  <a:gd name="T82" fmla="*/ 175 w 1001"/>
                  <a:gd name="T83" fmla="*/ 650 h 877"/>
                  <a:gd name="T84" fmla="*/ 125 w 1001"/>
                  <a:gd name="T85" fmla="*/ 650 h 877"/>
                  <a:gd name="T86" fmla="*/ 75 w 1001"/>
                  <a:gd name="T87" fmla="*/ 613 h 877"/>
                  <a:gd name="T88" fmla="*/ 25 w 1001"/>
                  <a:gd name="T89" fmla="*/ 563 h 877"/>
                  <a:gd name="T90" fmla="*/ 0 w 1001"/>
                  <a:gd name="T91" fmla="*/ 513 h 877"/>
                  <a:gd name="T92" fmla="*/ 25 w 1001"/>
                  <a:gd name="T93" fmla="*/ 450 h 877"/>
                  <a:gd name="T94" fmla="*/ 62 w 1001"/>
                  <a:gd name="T95" fmla="*/ 400 h 877"/>
                  <a:gd name="T96" fmla="*/ 87 w 1001"/>
                  <a:gd name="T97" fmla="*/ 363 h 877"/>
                  <a:gd name="T98" fmla="*/ 137 w 1001"/>
                  <a:gd name="T99" fmla="*/ 325 h 877"/>
                  <a:gd name="T100" fmla="*/ 187 w 1001"/>
                  <a:gd name="T101" fmla="*/ 288 h 877"/>
                  <a:gd name="T102" fmla="*/ 225 w 1001"/>
                  <a:gd name="T103" fmla="*/ 238 h 8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01" h="877">
                    <a:moveTo>
                      <a:pt x="225" y="238"/>
                    </a:moveTo>
                    <a:lnTo>
                      <a:pt x="237" y="188"/>
                    </a:lnTo>
                    <a:lnTo>
                      <a:pt x="262" y="163"/>
                    </a:lnTo>
                    <a:lnTo>
                      <a:pt x="275" y="138"/>
                    </a:lnTo>
                    <a:lnTo>
                      <a:pt x="300" y="125"/>
                    </a:lnTo>
                    <a:lnTo>
                      <a:pt x="312" y="100"/>
                    </a:lnTo>
                    <a:lnTo>
                      <a:pt x="350" y="88"/>
                    </a:lnTo>
                    <a:lnTo>
                      <a:pt x="375" y="63"/>
                    </a:lnTo>
                    <a:lnTo>
                      <a:pt x="412" y="50"/>
                    </a:lnTo>
                    <a:lnTo>
                      <a:pt x="437" y="38"/>
                    </a:lnTo>
                    <a:lnTo>
                      <a:pt x="462" y="25"/>
                    </a:lnTo>
                    <a:lnTo>
                      <a:pt x="487" y="13"/>
                    </a:lnTo>
                    <a:lnTo>
                      <a:pt x="537" y="0"/>
                    </a:lnTo>
                    <a:lnTo>
                      <a:pt x="575" y="13"/>
                    </a:lnTo>
                    <a:lnTo>
                      <a:pt x="600" y="13"/>
                    </a:lnTo>
                    <a:lnTo>
                      <a:pt x="625" y="25"/>
                    </a:lnTo>
                    <a:lnTo>
                      <a:pt x="625" y="50"/>
                    </a:lnTo>
                    <a:lnTo>
                      <a:pt x="637" y="75"/>
                    </a:lnTo>
                    <a:lnTo>
                      <a:pt x="637" y="100"/>
                    </a:lnTo>
                    <a:lnTo>
                      <a:pt x="637" y="125"/>
                    </a:lnTo>
                    <a:lnTo>
                      <a:pt x="637" y="150"/>
                    </a:lnTo>
                    <a:lnTo>
                      <a:pt x="637" y="188"/>
                    </a:lnTo>
                    <a:lnTo>
                      <a:pt x="637" y="213"/>
                    </a:lnTo>
                    <a:lnTo>
                      <a:pt x="675" y="213"/>
                    </a:lnTo>
                    <a:lnTo>
                      <a:pt x="700" y="200"/>
                    </a:lnTo>
                    <a:lnTo>
                      <a:pt x="738" y="200"/>
                    </a:lnTo>
                    <a:lnTo>
                      <a:pt x="763" y="200"/>
                    </a:lnTo>
                    <a:lnTo>
                      <a:pt x="800" y="213"/>
                    </a:lnTo>
                    <a:lnTo>
                      <a:pt x="838" y="225"/>
                    </a:lnTo>
                    <a:lnTo>
                      <a:pt x="900" y="238"/>
                    </a:lnTo>
                    <a:lnTo>
                      <a:pt x="938" y="263"/>
                    </a:lnTo>
                    <a:lnTo>
                      <a:pt x="975" y="300"/>
                    </a:lnTo>
                    <a:lnTo>
                      <a:pt x="988" y="325"/>
                    </a:lnTo>
                    <a:lnTo>
                      <a:pt x="1000" y="363"/>
                    </a:lnTo>
                    <a:lnTo>
                      <a:pt x="988" y="388"/>
                    </a:lnTo>
                    <a:lnTo>
                      <a:pt x="975" y="413"/>
                    </a:lnTo>
                    <a:lnTo>
                      <a:pt x="950" y="438"/>
                    </a:lnTo>
                    <a:lnTo>
                      <a:pt x="925" y="463"/>
                    </a:lnTo>
                    <a:lnTo>
                      <a:pt x="900" y="475"/>
                    </a:lnTo>
                    <a:lnTo>
                      <a:pt x="875" y="488"/>
                    </a:lnTo>
                    <a:lnTo>
                      <a:pt x="850" y="500"/>
                    </a:lnTo>
                    <a:lnTo>
                      <a:pt x="825" y="500"/>
                    </a:lnTo>
                    <a:lnTo>
                      <a:pt x="863" y="525"/>
                    </a:lnTo>
                    <a:lnTo>
                      <a:pt x="875" y="563"/>
                    </a:lnTo>
                    <a:lnTo>
                      <a:pt x="888" y="588"/>
                    </a:lnTo>
                    <a:lnTo>
                      <a:pt x="900" y="613"/>
                    </a:lnTo>
                    <a:lnTo>
                      <a:pt x="913" y="638"/>
                    </a:lnTo>
                    <a:lnTo>
                      <a:pt x="913" y="663"/>
                    </a:lnTo>
                    <a:lnTo>
                      <a:pt x="900" y="701"/>
                    </a:lnTo>
                    <a:lnTo>
                      <a:pt x="888" y="726"/>
                    </a:lnTo>
                    <a:lnTo>
                      <a:pt x="863" y="751"/>
                    </a:lnTo>
                    <a:lnTo>
                      <a:pt x="825" y="776"/>
                    </a:lnTo>
                    <a:lnTo>
                      <a:pt x="813" y="801"/>
                    </a:lnTo>
                    <a:lnTo>
                      <a:pt x="788" y="801"/>
                    </a:lnTo>
                    <a:lnTo>
                      <a:pt x="750" y="813"/>
                    </a:lnTo>
                    <a:lnTo>
                      <a:pt x="725" y="826"/>
                    </a:lnTo>
                    <a:lnTo>
                      <a:pt x="688" y="838"/>
                    </a:lnTo>
                    <a:lnTo>
                      <a:pt x="663" y="826"/>
                    </a:lnTo>
                    <a:lnTo>
                      <a:pt x="637" y="826"/>
                    </a:lnTo>
                    <a:lnTo>
                      <a:pt x="612" y="801"/>
                    </a:lnTo>
                    <a:lnTo>
                      <a:pt x="587" y="776"/>
                    </a:lnTo>
                    <a:lnTo>
                      <a:pt x="575" y="751"/>
                    </a:lnTo>
                    <a:lnTo>
                      <a:pt x="562" y="726"/>
                    </a:lnTo>
                    <a:lnTo>
                      <a:pt x="525" y="751"/>
                    </a:lnTo>
                    <a:lnTo>
                      <a:pt x="500" y="776"/>
                    </a:lnTo>
                    <a:lnTo>
                      <a:pt x="450" y="801"/>
                    </a:lnTo>
                    <a:lnTo>
                      <a:pt x="425" y="813"/>
                    </a:lnTo>
                    <a:lnTo>
                      <a:pt x="400" y="826"/>
                    </a:lnTo>
                    <a:lnTo>
                      <a:pt x="375" y="838"/>
                    </a:lnTo>
                    <a:lnTo>
                      <a:pt x="337" y="838"/>
                    </a:lnTo>
                    <a:lnTo>
                      <a:pt x="312" y="851"/>
                    </a:lnTo>
                    <a:lnTo>
                      <a:pt x="287" y="851"/>
                    </a:lnTo>
                    <a:lnTo>
                      <a:pt x="262" y="863"/>
                    </a:lnTo>
                    <a:lnTo>
                      <a:pt x="237" y="876"/>
                    </a:lnTo>
                    <a:lnTo>
                      <a:pt x="200" y="863"/>
                    </a:lnTo>
                    <a:lnTo>
                      <a:pt x="175" y="851"/>
                    </a:lnTo>
                    <a:lnTo>
                      <a:pt x="150" y="838"/>
                    </a:lnTo>
                    <a:lnTo>
                      <a:pt x="112" y="788"/>
                    </a:lnTo>
                    <a:lnTo>
                      <a:pt x="100" y="763"/>
                    </a:lnTo>
                    <a:lnTo>
                      <a:pt x="100" y="738"/>
                    </a:lnTo>
                    <a:lnTo>
                      <a:pt x="112" y="701"/>
                    </a:lnTo>
                    <a:lnTo>
                      <a:pt x="125" y="676"/>
                    </a:lnTo>
                    <a:lnTo>
                      <a:pt x="150" y="663"/>
                    </a:lnTo>
                    <a:lnTo>
                      <a:pt x="175" y="650"/>
                    </a:lnTo>
                    <a:lnTo>
                      <a:pt x="150" y="650"/>
                    </a:lnTo>
                    <a:lnTo>
                      <a:pt x="125" y="650"/>
                    </a:lnTo>
                    <a:lnTo>
                      <a:pt x="100" y="625"/>
                    </a:lnTo>
                    <a:lnTo>
                      <a:pt x="75" y="613"/>
                    </a:lnTo>
                    <a:lnTo>
                      <a:pt x="50" y="588"/>
                    </a:lnTo>
                    <a:lnTo>
                      <a:pt x="25" y="563"/>
                    </a:lnTo>
                    <a:lnTo>
                      <a:pt x="12" y="538"/>
                    </a:lnTo>
                    <a:lnTo>
                      <a:pt x="0" y="513"/>
                    </a:lnTo>
                    <a:lnTo>
                      <a:pt x="0" y="488"/>
                    </a:lnTo>
                    <a:lnTo>
                      <a:pt x="25" y="450"/>
                    </a:lnTo>
                    <a:lnTo>
                      <a:pt x="37" y="413"/>
                    </a:lnTo>
                    <a:lnTo>
                      <a:pt x="62" y="400"/>
                    </a:lnTo>
                    <a:lnTo>
                      <a:pt x="62" y="375"/>
                    </a:lnTo>
                    <a:lnTo>
                      <a:pt x="87" y="363"/>
                    </a:lnTo>
                    <a:lnTo>
                      <a:pt x="112" y="338"/>
                    </a:lnTo>
                    <a:lnTo>
                      <a:pt x="137" y="325"/>
                    </a:lnTo>
                    <a:lnTo>
                      <a:pt x="162" y="300"/>
                    </a:lnTo>
                    <a:lnTo>
                      <a:pt x="187" y="288"/>
                    </a:lnTo>
                    <a:lnTo>
                      <a:pt x="212" y="275"/>
                    </a:lnTo>
                    <a:lnTo>
                      <a:pt x="225" y="238"/>
                    </a:lnTo>
                  </a:path>
                </a:pathLst>
              </a:custGeom>
              <a:ln w="12700" cap="rnd" cmpd="sng">
                <a:solidFill>
                  <a:schemeClr val="tx1"/>
                </a:solidFill>
                <a:prstDash val="solid"/>
                <a:round/>
                <a:headEnd type="none" w="med" len="med"/>
                <a:tailEnd type="none" w="med" len="med"/>
              </a:ln>
              <a:effectLst>
                <a:outerShdw dist="107763" dir="2700000" algn="ctr" rotWithShape="0">
                  <a:schemeClr val="bg2"/>
                </a:outerShdw>
              </a:effectLst>
            </p:spPr>
            <p:txBody>
              <a:bodyPr/>
              <a:lstStyle/>
              <a:p>
                <a:endParaRPr lang="en-US"/>
              </a:p>
            </p:txBody>
          </p:sp>
          <p:sp>
            <p:nvSpPr>
              <p:cNvPr id="27" name="Rectangle 5"/>
              <p:cNvSpPr>
                <a:spLocks noChangeArrowheads="1"/>
              </p:cNvSpPr>
              <p:nvPr/>
            </p:nvSpPr>
            <p:spPr bwMode="auto">
              <a:xfrm>
                <a:off x="2279" y="1340"/>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th-TH" altLang="en-US" sz="1800">
                    <a:solidFill>
                      <a:schemeClr val="accent2"/>
                    </a:solidFill>
                    <a:latin typeface="Times New Roman" panose="02020603050405020304" pitchFamily="18" charset="0"/>
                    <a:ea typeface="KodchiangUPC" pitchFamily="18" charset="-120"/>
                  </a:rPr>
                  <a:t>shape</a:t>
                </a:r>
              </a:p>
            </p:txBody>
          </p:sp>
        </p:grpSp>
        <p:grpSp>
          <p:nvGrpSpPr>
            <p:cNvPr id="7" name="Group 6"/>
            <p:cNvGrpSpPr>
              <a:grpSpLocks/>
            </p:cNvGrpSpPr>
            <p:nvPr/>
          </p:nvGrpSpPr>
          <p:grpSpPr bwMode="auto">
            <a:xfrm>
              <a:off x="668" y="2131"/>
              <a:ext cx="1022" cy="371"/>
              <a:chOff x="551" y="2130"/>
              <a:chExt cx="1022" cy="371"/>
            </a:xfrm>
          </p:grpSpPr>
          <p:sp useBgFill="1">
            <p:nvSpPr>
              <p:cNvPr id="24" name="Rectangle 7"/>
              <p:cNvSpPr>
                <a:spLocks noChangeArrowheads="1"/>
              </p:cNvSpPr>
              <p:nvPr/>
            </p:nvSpPr>
            <p:spPr bwMode="auto">
              <a:xfrm>
                <a:off x="551" y="2130"/>
                <a:ext cx="1022" cy="371"/>
              </a:xfrm>
              <a:prstGeom prst="rect">
                <a:avLst/>
              </a:prstGeom>
              <a:ln w="12700">
                <a:solidFill>
                  <a:schemeClr val="tx1"/>
                </a:solidFill>
                <a:miter lim="800000"/>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 name="Rectangle 8"/>
              <p:cNvSpPr>
                <a:spLocks noChangeArrowheads="1"/>
              </p:cNvSpPr>
              <p:nvPr/>
            </p:nvSpPr>
            <p:spPr bwMode="auto">
              <a:xfrm>
                <a:off x="604" y="2153"/>
                <a:ext cx="8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th-TH" altLang="en-US" sz="1800">
                    <a:solidFill>
                      <a:schemeClr val="accent2"/>
                    </a:solidFill>
                    <a:latin typeface="Times New Roman" panose="02020603050405020304" pitchFamily="18" charset="0"/>
                    <a:ea typeface="KodchiangUPC" pitchFamily="18" charset="-120"/>
                  </a:rPr>
                  <a:t>rectangle</a:t>
                </a:r>
              </a:p>
            </p:txBody>
          </p:sp>
        </p:grpSp>
        <p:grpSp>
          <p:nvGrpSpPr>
            <p:cNvPr id="8" name="Group 9"/>
            <p:cNvGrpSpPr>
              <a:grpSpLocks/>
            </p:cNvGrpSpPr>
            <p:nvPr/>
          </p:nvGrpSpPr>
          <p:grpSpPr bwMode="auto">
            <a:xfrm>
              <a:off x="796" y="3067"/>
              <a:ext cx="668" cy="654"/>
              <a:chOff x="679" y="3066"/>
              <a:chExt cx="668" cy="654"/>
            </a:xfrm>
          </p:grpSpPr>
          <p:sp useBgFill="1">
            <p:nvSpPr>
              <p:cNvPr id="22" name="Rectangle 10"/>
              <p:cNvSpPr>
                <a:spLocks noChangeArrowheads="1"/>
              </p:cNvSpPr>
              <p:nvPr/>
            </p:nvSpPr>
            <p:spPr bwMode="auto">
              <a:xfrm>
                <a:off x="693" y="3066"/>
                <a:ext cx="654" cy="654"/>
              </a:xfrm>
              <a:prstGeom prst="rect">
                <a:avLst/>
              </a:prstGeom>
              <a:ln w="12700">
                <a:solidFill>
                  <a:schemeClr val="tx1"/>
                </a:solidFill>
                <a:miter lim="800000"/>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Rectangle 11"/>
              <p:cNvSpPr>
                <a:spLocks noChangeArrowheads="1"/>
              </p:cNvSpPr>
              <p:nvPr/>
            </p:nvSpPr>
            <p:spPr bwMode="auto">
              <a:xfrm>
                <a:off x="679" y="3228"/>
                <a:ext cx="61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th-TH" altLang="en-US" sz="1800">
                    <a:solidFill>
                      <a:schemeClr val="accent2"/>
                    </a:solidFill>
                    <a:latin typeface="Times New Roman" panose="02020603050405020304" pitchFamily="18" charset="0"/>
                    <a:ea typeface="KodchiangUPC" pitchFamily="18" charset="-120"/>
                  </a:rPr>
                  <a:t>square</a:t>
                </a:r>
              </a:p>
            </p:txBody>
          </p:sp>
        </p:grpSp>
        <p:grpSp>
          <p:nvGrpSpPr>
            <p:cNvPr id="9" name="Group 12"/>
            <p:cNvGrpSpPr>
              <a:grpSpLocks/>
            </p:cNvGrpSpPr>
            <p:nvPr/>
          </p:nvGrpSpPr>
          <p:grpSpPr bwMode="auto">
            <a:xfrm>
              <a:off x="2207" y="2363"/>
              <a:ext cx="1089" cy="626"/>
              <a:chOff x="2090" y="2362"/>
              <a:chExt cx="1089" cy="626"/>
            </a:xfrm>
          </p:grpSpPr>
          <p:sp useBgFill="1">
            <p:nvSpPr>
              <p:cNvPr id="20" name="Freeform 13"/>
              <p:cNvSpPr>
                <a:spLocks/>
              </p:cNvSpPr>
              <p:nvPr/>
            </p:nvSpPr>
            <p:spPr bwMode="auto">
              <a:xfrm>
                <a:off x="2090" y="2362"/>
                <a:ext cx="1089" cy="626"/>
              </a:xfrm>
              <a:custGeom>
                <a:avLst/>
                <a:gdLst>
                  <a:gd name="T0" fmla="*/ 1088 w 1089"/>
                  <a:gd name="T1" fmla="*/ 625 h 626"/>
                  <a:gd name="T2" fmla="*/ 0 w 1089"/>
                  <a:gd name="T3" fmla="*/ 625 h 626"/>
                  <a:gd name="T4" fmla="*/ 488 w 1089"/>
                  <a:gd name="T5" fmla="*/ 0 h 626"/>
                  <a:gd name="T6" fmla="*/ 1088 w 1089"/>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626">
                    <a:moveTo>
                      <a:pt x="1088" y="625"/>
                    </a:moveTo>
                    <a:lnTo>
                      <a:pt x="0" y="625"/>
                    </a:lnTo>
                    <a:lnTo>
                      <a:pt x="488" y="0"/>
                    </a:lnTo>
                    <a:lnTo>
                      <a:pt x="1088" y="625"/>
                    </a:lnTo>
                  </a:path>
                </a:pathLst>
              </a:custGeom>
              <a:ln w="12700" cap="rnd" cmpd="sng">
                <a:solidFill>
                  <a:schemeClr val="tx1"/>
                </a:solidFill>
                <a:prstDash val="solid"/>
                <a:round/>
                <a:headEnd type="none" w="med" len="med"/>
                <a:tailEnd type="none" w="med" len="med"/>
              </a:ln>
              <a:effectLst>
                <a:outerShdw dist="107763" dir="2700000" algn="ctr" rotWithShape="0">
                  <a:schemeClr val="bg2"/>
                </a:outerShdw>
              </a:effectLst>
            </p:spPr>
            <p:txBody>
              <a:bodyPr/>
              <a:lstStyle/>
              <a:p>
                <a:endParaRPr lang="en-US"/>
              </a:p>
            </p:txBody>
          </p:sp>
          <p:sp>
            <p:nvSpPr>
              <p:cNvPr id="21" name="Rectangle 14"/>
              <p:cNvSpPr>
                <a:spLocks noChangeArrowheads="1"/>
              </p:cNvSpPr>
              <p:nvPr/>
            </p:nvSpPr>
            <p:spPr bwMode="auto">
              <a:xfrm>
                <a:off x="2229" y="2665"/>
                <a:ext cx="69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th-TH" altLang="en-US" sz="1800">
                    <a:solidFill>
                      <a:schemeClr val="accent2"/>
                    </a:solidFill>
                    <a:latin typeface="Times New Roman" panose="02020603050405020304" pitchFamily="18" charset="0"/>
                    <a:ea typeface="KodchiangUPC" pitchFamily="18" charset="-120"/>
                  </a:rPr>
                  <a:t>triangle</a:t>
                </a:r>
              </a:p>
            </p:txBody>
          </p:sp>
        </p:grpSp>
        <p:grpSp>
          <p:nvGrpSpPr>
            <p:cNvPr id="10" name="Group 15"/>
            <p:cNvGrpSpPr>
              <a:grpSpLocks/>
            </p:cNvGrpSpPr>
            <p:nvPr/>
          </p:nvGrpSpPr>
          <p:grpSpPr bwMode="auto">
            <a:xfrm>
              <a:off x="3949" y="2429"/>
              <a:ext cx="667" cy="667"/>
              <a:chOff x="3832" y="2428"/>
              <a:chExt cx="667" cy="667"/>
            </a:xfrm>
          </p:grpSpPr>
          <p:sp useBgFill="1">
            <p:nvSpPr>
              <p:cNvPr id="18" name="Oval 16"/>
              <p:cNvSpPr>
                <a:spLocks noChangeArrowheads="1"/>
              </p:cNvSpPr>
              <p:nvPr/>
            </p:nvSpPr>
            <p:spPr bwMode="auto">
              <a:xfrm>
                <a:off x="3832" y="2428"/>
                <a:ext cx="667" cy="667"/>
              </a:xfrm>
              <a:prstGeom prst="ellipse">
                <a:avLst/>
              </a:prstGeom>
              <a:ln w="12700">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Rectangle 17"/>
              <p:cNvSpPr>
                <a:spLocks noChangeArrowheads="1"/>
              </p:cNvSpPr>
              <p:nvPr/>
            </p:nvSpPr>
            <p:spPr bwMode="auto">
              <a:xfrm>
                <a:off x="3880" y="2590"/>
                <a:ext cx="5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th-TH" altLang="en-US" sz="1800">
                    <a:solidFill>
                      <a:schemeClr val="accent2"/>
                    </a:solidFill>
                    <a:latin typeface="Times New Roman" panose="02020603050405020304" pitchFamily="18" charset="0"/>
                    <a:ea typeface="KodchiangUPC" pitchFamily="18" charset="-120"/>
                  </a:rPr>
                  <a:t>circle</a:t>
                </a:r>
              </a:p>
            </p:txBody>
          </p:sp>
        </p:grpSp>
        <p:sp>
          <p:nvSpPr>
            <p:cNvPr id="11" name="Rectangle 18"/>
            <p:cNvSpPr>
              <a:spLocks noChangeArrowheads="1"/>
            </p:cNvSpPr>
            <p:nvPr/>
          </p:nvSpPr>
          <p:spPr bwMode="auto">
            <a:xfrm>
              <a:off x="4992" y="2496"/>
              <a:ext cx="64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50000"/>
                </a:spcBef>
                <a:buClrTx/>
                <a:buSzTx/>
                <a:buFontTx/>
                <a:buNone/>
              </a:pPr>
              <a:r>
                <a:rPr lang="th-TH" altLang="en-US" sz="1800">
                  <a:solidFill>
                    <a:schemeClr val="accent2"/>
                  </a:solidFill>
                  <a:latin typeface="Times New Roman" panose="02020603050405020304" pitchFamily="18" charset="0"/>
                  <a:ea typeface="KodchiangUPC" pitchFamily="18" charset="-120"/>
                </a:rPr>
                <a:t>• • • •</a:t>
              </a:r>
            </a:p>
          </p:txBody>
        </p:sp>
        <p:sp>
          <p:nvSpPr>
            <p:cNvPr id="12" name="Line 19"/>
            <p:cNvSpPr>
              <a:spLocks noChangeShapeType="1"/>
            </p:cNvSpPr>
            <p:nvPr/>
          </p:nvSpPr>
          <p:spPr bwMode="auto">
            <a:xfrm flipV="1">
              <a:off x="1211" y="1583"/>
              <a:ext cx="992" cy="54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0"/>
            <p:cNvSpPr>
              <a:spLocks noChangeShapeType="1"/>
            </p:cNvSpPr>
            <p:nvPr/>
          </p:nvSpPr>
          <p:spPr bwMode="auto">
            <a:xfrm flipH="1" flipV="1">
              <a:off x="2661" y="1829"/>
              <a:ext cx="38" cy="5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1"/>
            <p:cNvSpPr>
              <a:spLocks noChangeShapeType="1"/>
            </p:cNvSpPr>
            <p:nvPr/>
          </p:nvSpPr>
          <p:spPr bwMode="auto">
            <a:xfrm flipH="1" flipV="1">
              <a:off x="3029" y="1809"/>
              <a:ext cx="1008" cy="7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22"/>
            <p:cNvSpPr>
              <a:spLocks noChangeShapeType="1"/>
            </p:cNvSpPr>
            <p:nvPr/>
          </p:nvSpPr>
          <p:spPr bwMode="auto">
            <a:xfrm flipV="1">
              <a:off x="1149" y="2496"/>
              <a:ext cx="17" cy="57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3"/>
            <p:cNvSpPr>
              <a:spLocks noChangeShapeType="1"/>
            </p:cNvSpPr>
            <p:nvPr/>
          </p:nvSpPr>
          <p:spPr bwMode="auto">
            <a:xfrm flipH="1" flipV="1">
              <a:off x="3141" y="1471"/>
              <a:ext cx="2108" cy="105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Rectangle 24"/>
            <p:cNvSpPr>
              <a:spLocks noChangeArrowheads="1"/>
            </p:cNvSpPr>
            <p:nvPr/>
          </p:nvSpPr>
          <p:spPr bwMode="auto">
            <a:xfrm>
              <a:off x="621" y="1529"/>
              <a:ext cx="10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th-TH" altLang="en-US" sz="1800">
                  <a:latin typeface="Times New Roman" panose="02020603050405020304" pitchFamily="18" charset="0"/>
                  <a:ea typeface="KodchiangUPC" pitchFamily="18" charset="-120"/>
                </a:rPr>
                <a:t>inherits (isa)</a:t>
              </a:r>
            </a:p>
          </p:txBody>
        </p:sp>
      </p:grpSp>
      <p:sp>
        <p:nvSpPr>
          <p:cNvPr id="2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212457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 Representing Shapes </a:t>
            </a:r>
            <a:r>
              <a:rPr lang="en-US" sz="2000" dirty="0">
                <a:solidFill>
                  <a:srgbClr val="C00000"/>
                </a:solidFill>
                <a:latin typeface="Arial Black" panose="020B0A04020102020204" pitchFamily="34" charset="0"/>
              </a:rPr>
              <a:t>(shape.cpp)</a:t>
            </a:r>
          </a:p>
        </p:txBody>
      </p:sp>
      <p:sp>
        <p:nvSpPr>
          <p:cNvPr id="28" name="Rectangle 3">
            <a:extLst>
              <a:ext uri="{FF2B5EF4-FFF2-40B4-BE49-F238E27FC236}">
                <a16:creationId xmlns:a16="http://schemas.microsoft.com/office/drawing/2014/main" id="{A32CA429-7CAB-41D6-8638-53D1C2566509}"/>
              </a:ext>
            </a:extLst>
          </p:cNvPr>
          <p:cNvSpPr txBox="1">
            <a:spLocks/>
          </p:cNvSpPr>
          <p:nvPr/>
        </p:nvSpPr>
        <p:spPr>
          <a:xfrm>
            <a:off x="381000" y="731838"/>
            <a:ext cx="8153400" cy="6049962"/>
          </a:xfrm>
          <a:prstGeom prst="rect">
            <a:avLst/>
          </a:prstGeom>
        </p:spPr>
        <p:txBody>
          <a:bodyPr vert="horz" lIns="90488" tIns="44450" rIns="90488" bIns="4445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Monotype Sorts" pitchFamily="2" charset="2"/>
              <a:buNone/>
              <a:defRPr/>
            </a:pPr>
            <a:r>
              <a:rPr lang="en-IN" altLang="en-US" sz="1800" b="1" dirty="0">
                <a:latin typeface="Times New Roman" panose="02020603050405020304" pitchFamily="18" charset="0"/>
                <a:ea typeface="KodchiangUPC" panose="02020603050405020304" pitchFamily="18" charset="-34"/>
                <a:cs typeface="Times New Roman" panose="02020603050405020304" pitchFamily="18" charset="0"/>
              </a:rPr>
              <a: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include &lt;</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iostream.h</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&gt;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//using namespace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std</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class </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Polygon </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protected:</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width, height;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public:</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void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set_values</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b)</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 width=a; height=b; }</a:t>
            </a:r>
          </a:p>
          <a:p>
            <a:pPr>
              <a:spcBef>
                <a:spcPts val="0"/>
              </a:spcBef>
              <a:buFont typeface="Monotype Sorts" pitchFamily="2" charset="2"/>
              <a:buNone/>
              <a:defRPr/>
            </a:pP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    virtual </a:t>
            </a:r>
            <a:r>
              <a:rPr lang="en-IN" altLang="en-US" sz="1800" b="1" dirty="0" err="1">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 area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 return 0;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class Rectangle: public Polygon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public:</a:t>
            </a:r>
          </a:p>
          <a:p>
            <a:pPr>
              <a:spcBef>
                <a:spcPts val="0"/>
              </a:spcBef>
              <a:buFont typeface="Monotype Sorts" pitchFamily="2" charset="2"/>
              <a:buNone/>
              <a:defRPr/>
            </a:pP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 area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 return width * height;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class Triangle: public Polygon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public:</a:t>
            </a:r>
          </a:p>
          <a:p>
            <a:pPr>
              <a:spcBef>
                <a:spcPts val="0"/>
              </a:spcBef>
              <a:buFont typeface="Monotype Sorts" pitchFamily="2" charset="2"/>
              <a:buNone/>
              <a:defRPr/>
            </a:pP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 area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 return (width * height / 2);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endParaRPr lang="en-IN" altLang="en-US" sz="1800" b="1" dirty="0">
              <a:latin typeface="Times New Roman" panose="02020603050405020304" pitchFamily="18" charset="0"/>
              <a:ea typeface="KodchiangUPC" panose="02020603050405020304" pitchFamily="18" charset="-34"/>
              <a:cs typeface="Times New Roman" panose="02020603050405020304" pitchFamily="18" charset="0"/>
            </a:endParaRPr>
          </a:p>
          <a:p>
            <a:pPr>
              <a:spcBef>
                <a:spcPts val="0"/>
              </a:spcBef>
              <a:buFont typeface="Monotype Sorts" pitchFamily="2" charset="2"/>
              <a:buNone/>
              <a:defRPr/>
            </a:pP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int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main () {</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Rectangle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rect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Triangle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trgl</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Polygon poly;</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Polygon </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ppoly1 = &amp;</a:t>
            </a:r>
            <a:r>
              <a:rPr lang="en-IN" altLang="en-US" sz="1800" b="1" dirty="0" err="1">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rect</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Polygon</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 ppoly2 = &amp;</a:t>
            </a:r>
            <a:r>
              <a:rPr lang="en-IN" altLang="en-US" sz="1800" b="1" dirty="0" err="1">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trgl</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Polygon </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ppoly3 = &amp;</a:t>
            </a:r>
            <a:r>
              <a:rPr lang="en-IN" altLang="en-US" sz="1800" b="1" dirty="0">
                <a:solidFill>
                  <a:srgbClr val="FF0000"/>
                </a:solidFill>
                <a:latin typeface="Times New Roman" panose="02020603050405020304" pitchFamily="18" charset="0"/>
                <a:ea typeface="KodchiangUPC" panose="02020603050405020304" pitchFamily="18" charset="-34"/>
                <a:cs typeface="Times New Roman" panose="02020603050405020304" pitchFamily="18" charset="0"/>
              </a:rPr>
              <a:t>poly;</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ppoly1-&gt;</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set_values</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(4,5);</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ppoly2-&gt;</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set_values</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(4,5);</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ppoly3-&gt;</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set_values</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(4,5);</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cout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&lt;&lt; ppoly1-&gt;area() &lt;&lt; '\n';</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cout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&lt;&lt; ppoly2-&gt;area() &lt;&lt; '\n';</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a:t>
            </a:r>
            <a:r>
              <a:rPr lang="en-IN" altLang="en-US" sz="1800" b="1" dirty="0" err="1">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cout</a:t>
            </a: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&lt;&lt; ppoly3-&gt;area() &lt;&lt; '\n';</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  return 0;</a:t>
            </a:r>
          </a:p>
          <a:p>
            <a:pPr>
              <a:spcBef>
                <a:spcPts val="0"/>
              </a:spcBef>
              <a:buFont typeface="Monotype Sorts" pitchFamily="2" charset="2"/>
              <a:buNone/>
              <a:defRPr/>
            </a:pPr>
            <a:r>
              <a:rPr lang="en-IN" altLang="en-US" sz="1800" b="1" dirty="0">
                <a:solidFill>
                  <a:srgbClr val="1C03D7"/>
                </a:solidFill>
                <a:latin typeface="Times New Roman" panose="02020603050405020304" pitchFamily="18" charset="0"/>
                <a:ea typeface="KodchiangUPC" panose="02020603050405020304" pitchFamily="18" charset="-34"/>
                <a:cs typeface="Times New Roman" panose="02020603050405020304" pitchFamily="18" charset="0"/>
              </a:rPr>
              <a:t>}</a:t>
            </a:r>
            <a:endParaRPr lang="th-TH" altLang="en-US" sz="1800" b="1" dirty="0">
              <a:solidFill>
                <a:srgbClr val="1C03D7"/>
              </a:solidFill>
              <a:latin typeface="Times New Roman" panose="02020603050405020304" pitchFamily="18" charset="0"/>
              <a:ea typeface="KodchiangUPC" panose="02020603050405020304" pitchFamily="18" charset="-34"/>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12073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a:solidFill>
                  <a:srgbClr val="C00000"/>
                </a:solidFill>
                <a:latin typeface="Arial Black" panose="020B0A04020102020204" pitchFamily="34" charset="0"/>
              </a:rPr>
              <a:t>Single Inheritance</a:t>
            </a:r>
          </a:p>
        </p:txBody>
      </p:sp>
      <p:sp>
        <p:nvSpPr>
          <p:cNvPr id="3" name="Content Placeholder 2"/>
          <p:cNvSpPr>
            <a:spLocks noGrp="1"/>
          </p:cNvSpPr>
          <p:nvPr>
            <p:ph idx="1"/>
          </p:nvPr>
        </p:nvSpPr>
        <p:spPr>
          <a:xfrm>
            <a:off x="457200" y="762000"/>
            <a:ext cx="8229600" cy="4525963"/>
          </a:xfrm>
        </p:spPr>
        <p:txBody>
          <a:bodyPr>
            <a:normAutofit fontScale="85000" lnSpcReduction="20000"/>
          </a:bodyPr>
          <a:lstStyle/>
          <a:p>
            <a:pPr marL="0" indent="0" fontAlgn="base">
              <a:buNone/>
            </a:pPr>
            <a:r>
              <a:rPr lang="en-US" b="1" dirty="0">
                <a:solidFill>
                  <a:srgbClr val="FF0000"/>
                </a:solidFill>
              </a:rPr>
              <a:t>Syntax-</a:t>
            </a:r>
            <a:endParaRPr lang="en-US" dirty="0">
              <a:solidFill>
                <a:srgbClr val="FF0000"/>
              </a:solidFill>
            </a:endParaRPr>
          </a:p>
          <a:p>
            <a:pPr marL="0" indent="0" fontAlgn="base">
              <a:buNone/>
            </a:pPr>
            <a:r>
              <a:rPr lang="en-US" b="1" i="1" dirty="0">
                <a:solidFill>
                  <a:schemeClr val="accent6"/>
                </a:solidFill>
              </a:rPr>
              <a:t>class Base</a:t>
            </a:r>
            <a:br>
              <a:rPr lang="en-US" dirty="0">
                <a:solidFill>
                  <a:srgbClr val="1C03D7"/>
                </a:solidFill>
              </a:rPr>
            </a:br>
            <a:r>
              <a:rPr lang="en-US" i="1" dirty="0">
                <a:solidFill>
                  <a:srgbClr val="1C03D7"/>
                </a:solidFill>
              </a:rPr>
              <a:t>{</a:t>
            </a:r>
            <a:br>
              <a:rPr lang="en-US" dirty="0">
                <a:solidFill>
                  <a:srgbClr val="1C03D7"/>
                </a:solidFill>
              </a:rPr>
            </a:br>
            <a:r>
              <a:rPr lang="en-US" i="1" dirty="0">
                <a:solidFill>
                  <a:srgbClr val="1C03D7"/>
                </a:solidFill>
              </a:rPr>
              <a:t>// BODY OF THE BASE CLASS</a:t>
            </a:r>
            <a:br>
              <a:rPr lang="en-US" dirty="0">
                <a:solidFill>
                  <a:srgbClr val="1C03D7"/>
                </a:solidFill>
              </a:rPr>
            </a:br>
            <a:r>
              <a:rPr lang="en-US" i="1" dirty="0">
                <a:solidFill>
                  <a:srgbClr val="1C03D7"/>
                </a:solidFill>
              </a:rPr>
              <a:t>};</a:t>
            </a:r>
          </a:p>
          <a:p>
            <a:pPr marL="0" indent="0" fontAlgn="base">
              <a:buNone/>
            </a:pPr>
            <a:br>
              <a:rPr lang="en-US" dirty="0">
                <a:solidFill>
                  <a:srgbClr val="1C03D7"/>
                </a:solidFill>
              </a:rPr>
            </a:br>
            <a:r>
              <a:rPr lang="en-US" b="1" i="1" dirty="0">
                <a:solidFill>
                  <a:schemeClr val="accent6"/>
                </a:solidFill>
              </a:rPr>
              <a:t>class Derived : </a:t>
            </a:r>
            <a:r>
              <a:rPr lang="en-US" b="1" i="1" dirty="0" err="1">
                <a:solidFill>
                  <a:schemeClr val="accent6"/>
                </a:solidFill>
              </a:rPr>
              <a:t>acess_specifier</a:t>
            </a:r>
            <a:r>
              <a:rPr lang="en-US" b="1" i="1" dirty="0">
                <a:solidFill>
                  <a:schemeClr val="accent6"/>
                </a:solidFill>
              </a:rPr>
              <a:t> Base</a:t>
            </a:r>
            <a:br>
              <a:rPr lang="en-US" dirty="0">
                <a:solidFill>
                  <a:srgbClr val="1C03D7"/>
                </a:solidFill>
              </a:rPr>
            </a:br>
            <a:r>
              <a:rPr lang="en-US" i="1" dirty="0">
                <a:solidFill>
                  <a:srgbClr val="1C03D7"/>
                </a:solidFill>
              </a:rPr>
              <a:t>{</a:t>
            </a:r>
            <a:br>
              <a:rPr lang="en-US" dirty="0">
                <a:solidFill>
                  <a:srgbClr val="1C03D7"/>
                </a:solidFill>
              </a:rPr>
            </a:br>
            <a:r>
              <a:rPr lang="en-US" i="1" dirty="0">
                <a:solidFill>
                  <a:srgbClr val="1C03D7"/>
                </a:solidFill>
              </a:rPr>
              <a:t>// BODY OF THE DERIVED CLASS</a:t>
            </a:r>
            <a:br>
              <a:rPr lang="en-US" dirty="0">
                <a:solidFill>
                  <a:srgbClr val="1C03D7"/>
                </a:solidFill>
              </a:rPr>
            </a:br>
            <a:r>
              <a:rPr lang="en-US" i="1" dirty="0">
                <a:solidFill>
                  <a:srgbClr val="1C03D7"/>
                </a:solidFill>
              </a:rPr>
              <a:t>};</a:t>
            </a:r>
            <a:endParaRPr lang="en-US" dirty="0">
              <a:solidFill>
                <a:srgbClr val="1C03D7"/>
              </a:solidFill>
            </a:endParaRPr>
          </a:p>
          <a:p>
            <a:pPr marL="0" indent="0" algn="just">
              <a:buNone/>
            </a:pPr>
            <a:br>
              <a:rPr lang="en-US" sz="2800" dirty="0">
                <a:solidFill>
                  <a:srgbClr val="1C03D7"/>
                </a:solidFill>
              </a:rPr>
            </a:br>
            <a:endParaRPr lang="en-US" sz="2800"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899130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000" dirty="0">
                <a:solidFill>
                  <a:srgbClr val="C00000"/>
                </a:solidFill>
                <a:latin typeface="Arial Black" panose="020B0A04020102020204" pitchFamily="34" charset="0"/>
              </a:rPr>
              <a:t> Difference in invocation for virtual and non virtual function</a:t>
            </a:r>
          </a:p>
        </p:txBody>
      </p:sp>
      <p:sp>
        <p:nvSpPr>
          <p:cNvPr id="3" name="Rectangle 2"/>
          <p:cNvSpPr/>
          <p:nvPr/>
        </p:nvSpPr>
        <p:spPr>
          <a:xfrm>
            <a:off x="457200" y="777766"/>
            <a:ext cx="4572000" cy="5940088"/>
          </a:xfrm>
          <a:prstGeom prst="rect">
            <a:avLst/>
          </a:prstGeom>
        </p:spPr>
        <p:txBody>
          <a:bodyPr>
            <a:spAutoFit/>
          </a:bodyPr>
          <a:lstStyle/>
          <a:p>
            <a:pPr algn="just"/>
            <a:r>
              <a:rPr lang="en-US" b="1" dirty="0">
                <a:solidFill>
                  <a:srgbClr val="1C03D7"/>
                </a:solidFill>
              </a:rPr>
              <a:t>class Base</a:t>
            </a:r>
          </a:p>
          <a:p>
            <a:pPr algn="just"/>
            <a:r>
              <a:rPr lang="en-US" b="1" dirty="0">
                <a:solidFill>
                  <a:srgbClr val="1C03D7"/>
                </a:solidFill>
              </a:rPr>
              <a:t>{     public:</a:t>
            </a:r>
          </a:p>
          <a:p>
            <a:pPr algn="just"/>
            <a:r>
              <a:rPr lang="en-US" b="1" dirty="0">
                <a:solidFill>
                  <a:schemeClr val="accent6">
                    <a:lumMod val="75000"/>
                  </a:schemeClr>
                </a:solidFill>
              </a:rPr>
              <a:t>    void show()</a:t>
            </a:r>
          </a:p>
          <a:p>
            <a:pPr algn="just"/>
            <a:r>
              <a:rPr lang="en-US" b="1" dirty="0">
                <a:solidFill>
                  <a:srgbClr val="1C03D7"/>
                </a:solidFill>
              </a:rPr>
              <a:t>    {</a:t>
            </a:r>
          </a:p>
          <a:p>
            <a:pPr algn="just"/>
            <a:r>
              <a:rPr lang="en-US" b="1" dirty="0">
                <a:solidFill>
                  <a:srgbClr val="1C03D7"/>
                </a:solidFill>
              </a:rPr>
              <a:t>        </a:t>
            </a:r>
            <a:r>
              <a:rPr lang="en-US" b="1" dirty="0" err="1">
                <a:solidFill>
                  <a:srgbClr val="1C03D7"/>
                </a:solidFill>
              </a:rPr>
              <a:t>cout</a:t>
            </a:r>
            <a:r>
              <a:rPr lang="en-US" b="1" dirty="0">
                <a:solidFill>
                  <a:srgbClr val="1C03D7"/>
                </a:solidFill>
              </a:rPr>
              <a:t> &lt;&lt; "Base class";</a:t>
            </a:r>
          </a:p>
          <a:p>
            <a:pPr algn="just"/>
            <a:r>
              <a:rPr lang="en-US" b="1" dirty="0">
                <a:solidFill>
                  <a:srgbClr val="1C03D7"/>
                </a:solidFill>
              </a:rPr>
              <a:t>    }</a:t>
            </a:r>
          </a:p>
          <a:p>
            <a:pPr algn="just"/>
            <a:r>
              <a:rPr lang="en-US" b="1" dirty="0">
                <a:solidFill>
                  <a:srgbClr val="1C03D7"/>
                </a:solidFill>
              </a:rPr>
              <a:t>};</a:t>
            </a:r>
          </a:p>
          <a:p>
            <a:pPr algn="just"/>
            <a:r>
              <a:rPr lang="en-US" b="1" dirty="0">
                <a:solidFill>
                  <a:srgbClr val="1C03D7"/>
                </a:solidFill>
              </a:rPr>
              <a:t>class </a:t>
            </a:r>
            <a:r>
              <a:rPr lang="en-US" b="1" dirty="0" err="1">
                <a:solidFill>
                  <a:srgbClr val="1C03D7"/>
                </a:solidFill>
              </a:rPr>
              <a:t>Derived:public</a:t>
            </a:r>
            <a:r>
              <a:rPr lang="en-US" b="1" dirty="0">
                <a:solidFill>
                  <a:srgbClr val="1C03D7"/>
                </a:solidFill>
              </a:rPr>
              <a:t> Base</a:t>
            </a:r>
          </a:p>
          <a:p>
            <a:pPr algn="just"/>
            <a:r>
              <a:rPr lang="en-US" b="1" dirty="0">
                <a:solidFill>
                  <a:srgbClr val="1C03D7"/>
                </a:solidFill>
              </a:rPr>
              <a:t>{     public:</a:t>
            </a:r>
          </a:p>
          <a:p>
            <a:pPr algn="just"/>
            <a:r>
              <a:rPr lang="en-US" b="1" dirty="0">
                <a:solidFill>
                  <a:srgbClr val="1C03D7"/>
                </a:solidFill>
              </a:rPr>
              <a:t>    void show()</a:t>
            </a:r>
          </a:p>
          <a:p>
            <a:pPr algn="just"/>
            <a:r>
              <a:rPr lang="en-US" b="1" dirty="0">
                <a:solidFill>
                  <a:srgbClr val="1C03D7"/>
                </a:solidFill>
              </a:rPr>
              <a:t>    {</a:t>
            </a:r>
          </a:p>
          <a:p>
            <a:pPr algn="just"/>
            <a:r>
              <a:rPr lang="en-US" b="1" dirty="0">
                <a:solidFill>
                  <a:srgbClr val="1C03D7"/>
                </a:solidFill>
              </a:rPr>
              <a:t>        </a:t>
            </a:r>
            <a:r>
              <a:rPr lang="en-US" b="1" dirty="0" err="1">
                <a:solidFill>
                  <a:srgbClr val="1C03D7"/>
                </a:solidFill>
              </a:rPr>
              <a:t>cout</a:t>
            </a:r>
            <a:r>
              <a:rPr lang="en-US" b="1" dirty="0">
                <a:solidFill>
                  <a:srgbClr val="1C03D7"/>
                </a:solidFill>
              </a:rPr>
              <a:t> &lt;&lt; "Derived Class";</a:t>
            </a:r>
          </a:p>
          <a:p>
            <a:pPr algn="just"/>
            <a:r>
              <a:rPr lang="en-US" b="1" dirty="0">
                <a:solidFill>
                  <a:srgbClr val="1C03D7"/>
                </a:solidFill>
              </a:rPr>
              <a:t>    }</a:t>
            </a:r>
          </a:p>
          <a:p>
            <a:pPr algn="just"/>
            <a:r>
              <a:rPr lang="en-US" b="1" dirty="0">
                <a:solidFill>
                  <a:srgbClr val="1C03D7"/>
                </a:solidFill>
              </a:rPr>
              <a:t>}</a:t>
            </a:r>
          </a:p>
          <a:p>
            <a:pPr algn="just"/>
            <a:r>
              <a:rPr lang="en-US" b="1" dirty="0" err="1">
                <a:solidFill>
                  <a:srgbClr val="1C03D7"/>
                </a:solidFill>
              </a:rPr>
              <a:t>int</a:t>
            </a:r>
            <a:r>
              <a:rPr lang="en-US" b="1" dirty="0">
                <a:solidFill>
                  <a:srgbClr val="1C03D7"/>
                </a:solidFill>
              </a:rPr>
              <a:t> main()</a:t>
            </a:r>
          </a:p>
          <a:p>
            <a:pPr algn="just"/>
            <a:r>
              <a:rPr lang="en-US" b="1" dirty="0">
                <a:solidFill>
                  <a:srgbClr val="1C03D7"/>
                </a:solidFill>
              </a:rPr>
              <a:t>{</a:t>
            </a:r>
          </a:p>
          <a:p>
            <a:pPr algn="just"/>
            <a:r>
              <a:rPr lang="en-US" b="1" dirty="0">
                <a:solidFill>
                  <a:srgbClr val="1C03D7"/>
                </a:solidFill>
              </a:rPr>
              <a:t>    Base* b;       //Base class pointer</a:t>
            </a:r>
          </a:p>
          <a:p>
            <a:pPr algn="just"/>
            <a:r>
              <a:rPr lang="en-US" b="1" dirty="0">
                <a:solidFill>
                  <a:srgbClr val="1C03D7"/>
                </a:solidFill>
              </a:rPr>
              <a:t>    Derived d;     //Derived class object</a:t>
            </a:r>
          </a:p>
          <a:p>
            <a:pPr algn="just"/>
            <a:r>
              <a:rPr lang="en-US" b="1" dirty="0">
                <a:solidFill>
                  <a:srgbClr val="1C03D7"/>
                </a:solidFill>
              </a:rPr>
              <a:t>    b = &amp;d;</a:t>
            </a:r>
          </a:p>
          <a:p>
            <a:pPr algn="just"/>
            <a:r>
              <a:rPr lang="en-US" b="1" dirty="0">
                <a:solidFill>
                  <a:srgbClr val="1C03D7"/>
                </a:solidFill>
              </a:rPr>
              <a:t>    b-&gt;show();     </a:t>
            </a:r>
            <a:r>
              <a:rPr lang="en-US" b="1" dirty="0">
                <a:solidFill>
                  <a:srgbClr val="FF0000"/>
                </a:solidFill>
              </a:rPr>
              <a:t>//Early Binding Occurs</a:t>
            </a:r>
          </a:p>
          <a:p>
            <a:pPr algn="just"/>
            <a:r>
              <a:rPr lang="en-US" sz="2000" b="1" dirty="0">
                <a:solidFill>
                  <a:srgbClr val="1C03D7"/>
                </a:solidFill>
              </a:rPr>
              <a:t>}</a:t>
            </a:r>
          </a:p>
        </p:txBody>
      </p:sp>
      <p:sp>
        <p:nvSpPr>
          <p:cNvPr id="5" name="Rectangle 4"/>
          <p:cNvSpPr/>
          <p:nvPr/>
        </p:nvSpPr>
        <p:spPr>
          <a:xfrm>
            <a:off x="4419600" y="914400"/>
            <a:ext cx="4572000" cy="5355312"/>
          </a:xfrm>
          <a:prstGeom prst="rect">
            <a:avLst/>
          </a:prstGeom>
        </p:spPr>
        <p:txBody>
          <a:bodyPr>
            <a:spAutoFit/>
          </a:bodyPr>
          <a:lstStyle/>
          <a:p>
            <a:pPr algn="just"/>
            <a:r>
              <a:rPr lang="en-US" b="1" dirty="0">
                <a:solidFill>
                  <a:srgbClr val="01A729"/>
                </a:solidFill>
              </a:rPr>
              <a:t>class Base</a:t>
            </a:r>
          </a:p>
          <a:p>
            <a:pPr algn="just"/>
            <a:r>
              <a:rPr lang="en-US" b="1" dirty="0">
                <a:solidFill>
                  <a:srgbClr val="01A729"/>
                </a:solidFill>
              </a:rPr>
              <a:t>{     public:</a:t>
            </a:r>
          </a:p>
          <a:p>
            <a:pPr algn="just"/>
            <a:r>
              <a:rPr lang="en-US" b="1" dirty="0">
                <a:solidFill>
                  <a:srgbClr val="FF00FF"/>
                </a:solidFill>
                <a:latin typeface="Arial Black" panose="020B0A04020102020204" pitchFamily="34" charset="0"/>
              </a:rPr>
              <a:t>    virtual void show()</a:t>
            </a:r>
          </a:p>
          <a:p>
            <a:pPr algn="just"/>
            <a:r>
              <a:rPr lang="en-US" b="1" dirty="0">
                <a:solidFill>
                  <a:srgbClr val="01A729"/>
                </a:solidFill>
              </a:rPr>
              <a:t>    {</a:t>
            </a:r>
          </a:p>
          <a:p>
            <a:pPr algn="just"/>
            <a:r>
              <a:rPr lang="en-US" b="1" dirty="0">
                <a:solidFill>
                  <a:srgbClr val="01A729"/>
                </a:solidFill>
              </a:rPr>
              <a:t>        </a:t>
            </a:r>
            <a:r>
              <a:rPr lang="en-US" b="1" dirty="0" err="1">
                <a:solidFill>
                  <a:srgbClr val="01A729"/>
                </a:solidFill>
              </a:rPr>
              <a:t>cout</a:t>
            </a:r>
            <a:r>
              <a:rPr lang="en-US" b="1" dirty="0">
                <a:solidFill>
                  <a:srgbClr val="01A729"/>
                </a:solidFill>
              </a:rPr>
              <a:t> &lt;&lt; "Base class\n";</a:t>
            </a:r>
          </a:p>
          <a:p>
            <a:pPr algn="just"/>
            <a:r>
              <a:rPr lang="en-US" b="1" dirty="0">
                <a:solidFill>
                  <a:srgbClr val="01A729"/>
                </a:solidFill>
              </a:rPr>
              <a:t>    } };</a:t>
            </a:r>
          </a:p>
          <a:p>
            <a:pPr algn="just"/>
            <a:r>
              <a:rPr lang="en-US" b="1" dirty="0">
                <a:solidFill>
                  <a:srgbClr val="01A729"/>
                </a:solidFill>
              </a:rPr>
              <a:t>class </a:t>
            </a:r>
            <a:r>
              <a:rPr lang="en-US" b="1" dirty="0" err="1">
                <a:solidFill>
                  <a:srgbClr val="01A729"/>
                </a:solidFill>
              </a:rPr>
              <a:t>Derived:public</a:t>
            </a:r>
            <a:r>
              <a:rPr lang="en-US" b="1" dirty="0">
                <a:solidFill>
                  <a:srgbClr val="01A729"/>
                </a:solidFill>
              </a:rPr>
              <a:t> Base</a:t>
            </a:r>
          </a:p>
          <a:p>
            <a:pPr algn="just"/>
            <a:r>
              <a:rPr lang="en-US" b="1" dirty="0">
                <a:solidFill>
                  <a:srgbClr val="01A729"/>
                </a:solidFill>
              </a:rPr>
              <a:t>{     public:</a:t>
            </a:r>
          </a:p>
          <a:p>
            <a:pPr algn="just"/>
            <a:r>
              <a:rPr lang="en-US" b="1" dirty="0">
                <a:solidFill>
                  <a:srgbClr val="01A729"/>
                </a:solidFill>
              </a:rPr>
              <a:t>    void show()</a:t>
            </a:r>
          </a:p>
          <a:p>
            <a:pPr algn="just"/>
            <a:r>
              <a:rPr lang="en-US" b="1" dirty="0">
                <a:solidFill>
                  <a:srgbClr val="01A729"/>
                </a:solidFill>
              </a:rPr>
              <a:t>    {</a:t>
            </a:r>
          </a:p>
          <a:p>
            <a:pPr algn="just"/>
            <a:r>
              <a:rPr lang="en-US" b="1" dirty="0">
                <a:solidFill>
                  <a:srgbClr val="01A729"/>
                </a:solidFill>
              </a:rPr>
              <a:t>        </a:t>
            </a:r>
            <a:r>
              <a:rPr lang="en-US" b="1" dirty="0" err="1">
                <a:solidFill>
                  <a:srgbClr val="01A729"/>
                </a:solidFill>
              </a:rPr>
              <a:t>cout</a:t>
            </a:r>
            <a:r>
              <a:rPr lang="en-US" b="1" dirty="0">
                <a:solidFill>
                  <a:srgbClr val="01A729"/>
                </a:solidFill>
              </a:rPr>
              <a:t> &lt;&lt; "Derived Class";</a:t>
            </a:r>
          </a:p>
          <a:p>
            <a:pPr algn="just"/>
            <a:r>
              <a:rPr lang="en-US" b="1" dirty="0">
                <a:solidFill>
                  <a:srgbClr val="01A729"/>
                </a:solidFill>
              </a:rPr>
              <a:t>    } };</a:t>
            </a:r>
          </a:p>
          <a:p>
            <a:pPr algn="just"/>
            <a:r>
              <a:rPr lang="en-US" b="1" dirty="0" err="1">
                <a:solidFill>
                  <a:srgbClr val="01A729"/>
                </a:solidFill>
              </a:rPr>
              <a:t>int</a:t>
            </a:r>
            <a:r>
              <a:rPr lang="en-US" b="1" dirty="0">
                <a:solidFill>
                  <a:srgbClr val="01A729"/>
                </a:solidFill>
              </a:rPr>
              <a:t> main()</a:t>
            </a:r>
          </a:p>
          <a:p>
            <a:pPr algn="just"/>
            <a:r>
              <a:rPr lang="en-US" b="1" dirty="0">
                <a:solidFill>
                  <a:srgbClr val="01A729"/>
                </a:solidFill>
              </a:rPr>
              <a:t>{</a:t>
            </a:r>
          </a:p>
          <a:p>
            <a:pPr algn="just"/>
            <a:r>
              <a:rPr lang="en-US" b="1" dirty="0">
                <a:solidFill>
                  <a:srgbClr val="01A729"/>
                </a:solidFill>
              </a:rPr>
              <a:t>    Base* b;       //Base class pointer</a:t>
            </a:r>
          </a:p>
          <a:p>
            <a:pPr algn="just"/>
            <a:r>
              <a:rPr lang="en-US" b="1" dirty="0">
                <a:solidFill>
                  <a:srgbClr val="01A729"/>
                </a:solidFill>
              </a:rPr>
              <a:t>    Derived d;     //Derived class object</a:t>
            </a:r>
          </a:p>
          <a:p>
            <a:pPr algn="just"/>
            <a:r>
              <a:rPr lang="en-US" b="1" dirty="0">
                <a:solidFill>
                  <a:srgbClr val="01A729"/>
                </a:solidFill>
              </a:rPr>
              <a:t>    b = &amp;d;</a:t>
            </a:r>
          </a:p>
          <a:p>
            <a:pPr algn="just"/>
            <a:r>
              <a:rPr lang="en-US" b="1" dirty="0">
                <a:solidFill>
                  <a:srgbClr val="01A729"/>
                </a:solidFill>
              </a:rPr>
              <a:t>    b-&gt;show();     </a:t>
            </a:r>
            <a:r>
              <a:rPr lang="en-US" b="1" dirty="0">
                <a:solidFill>
                  <a:srgbClr val="FF00FF"/>
                </a:solidFill>
              </a:rPr>
              <a:t>//Late Binding Occurs</a:t>
            </a:r>
          </a:p>
          <a:p>
            <a:pPr algn="just"/>
            <a:r>
              <a:rPr lang="en-US" b="1" dirty="0">
                <a:solidFill>
                  <a:srgbClr val="01A729"/>
                </a:solidFill>
              </a:rPr>
              <a:t>}</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315285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a:solidFill>
                  <a:srgbClr val="C00000"/>
                </a:solidFill>
                <a:latin typeface="Arial Black" panose="020B0A04020102020204" pitchFamily="34" charset="0"/>
              </a:rPr>
              <a:t> Virtual Destructors</a:t>
            </a:r>
          </a:p>
        </p:txBody>
      </p:sp>
      <p:sp>
        <p:nvSpPr>
          <p:cNvPr id="3" name="Content Placeholder 2"/>
          <p:cNvSpPr>
            <a:spLocks noGrp="1"/>
          </p:cNvSpPr>
          <p:nvPr>
            <p:ph idx="1"/>
          </p:nvPr>
        </p:nvSpPr>
        <p:spPr>
          <a:xfrm>
            <a:off x="457200" y="838200"/>
            <a:ext cx="8229600" cy="5287963"/>
          </a:xfrm>
        </p:spPr>
        <p:txBody>
          <a:bodyPr/>
          <a:lstStyle/>
          <a:p>
            <a:pPr algn="just"/>
            <a:r>
              <a:rPr lang="en-US" altLang="en-US" sz="2800" dirty="0">
                <a:solidFill>
                  <a:srgbClr val="FF0000"/>
                </a:solidFill>
              </a:rPr>
              <a:t>Constructors cannot be virtual</a:t>
            </a:r>
            <a:r>
              <a:rPr lang="en-US" altLang="en-US" sz="2800" dirty="0">
                <a:solidFill>
                  <a:srgbClr val="1C03D7"/>
                </a:solidFill>
              </a:rPr>
              <a:t>, but </a:t>
            </a:r>
            <a:r>
              <a:rPr lang="en-US" altLang="en-US" sz="2800" dirty="0">
                <a:solidFill>
                  <a:srgbClr val="01A729"/>
                </a:solidFill>
              </a:rPr>
              <a:t>destructors can be virtual.</a:t>
            </a:r>
          </a:p>
          <a:p>
            <a:pPr algn="just"/>
            <a:r>
              <a:rPr lang="en-US" altLang="en-US" sz="2800" dirty="0">
                <a:solidFill>
                  <a:srgbClr val="1C03D7"/>
                </a:solidFill>
              </a:rPr>
              <a:t>It ensures that the derived class destructor is called when a base class pointer is used while deleting a dynamically created derived class object.</a:t>
            </a:r>
          </a:p>
          <a:p>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5703527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a:solidFill>
                  <a:srgbClr val="C00000"/>
                </a:solidFill>
                <a:latin typeface="Arial Black" panose="020B0A04020102020204" pitchFamily="34" charset="0"/>
              </a:rPr>
              <a:t> Virtual Destructors (contd.)</a:t>
            </a:r>
          </a:p>
        </p:txBody>
      </p:sp>
      <p:sp>
        <p:nvSpPr>
          <p:cNvPr id="4" name="Rectangle 4"/>
          <p:cNvSpPr txBox="1">
            <a:spLocks noChangeArrowheads="1"/>
          </p:cNvSpPr>
          <p:nvPr/>
        </p:nvSpPr>
        <p:spPr>
          <a:xfrm>
            <a:off x="289560" y="990600"/>
            <a:ext cx="4267200" cy="5486400"/>
          </a:xfrm>
          <a:prstGeom prst="rect">
            <a:avLst/>
          </a:prstGeom>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2000" dirty="0">
                <a:solidFill>
                  <a:srgbClr val="1C03D7"/>
                </a:solidFill>
              </a:rPr>
              <a:t>#include&lt;</a:t>
            </a:r>
            <a:r>
              <a:rPr lang="en-US" altLang="en-US" sz="2000" dirty="0" err="1">
                <a:solidFill>
                  <a:srgbClr val="1C03D7"/>
                </a:solidFill>
              </a:rPr>
              <a:t>iostream.h</a:t>
            </a:r>
            <a:r>
              <a:rPr lang="en-US" altLang="en-US" sz="2000" dirty="0">
                <a:solidFill>
                  <a:srgbClr val="1C03D7"/>
                </a:solidFill>
              </a:rPr>
              <a:t>&gt;</a:t>
            </a:r>
          </a:p>
          <a:p>
            <a:pPr marL="0" indent="0">
              <a:lnSpc>
                <a:spcPct val="80000"/>
              </a:lnSpc>
              <a:buNone/>
            </a:pPr>
            <a:r>
              <a:rPr lang="en-US" altLang="en-US" sz="2000" dirty="0">
                <a:solidFill>
                  <a:srgbClr val="1C03D7"/>
                </a:solidFill>
              </a:rPr>
              <a:t>class base {</a:t>
            </a:r>
          </a:p>
          <a:p>
            <a:pPr marL="0" indent="0">
              <a:lnSpc>
                <a:spcPct val="80000"/>
              </a:lnSpc>
              <a:buNone/>
            </a:pPr>
            <a:r>
              <a:rPr lang="en-US" altLang="en-US" sz="2000" dirty="0">
                <a:solidFill>
                  <a:srgbClr val="1C03D7"/>
                </a:solidFill>
              </a:rPr>
              <a:t>public:</a:t>
            </a:r>
          </a:p>
          <a:p>
            <a:pPr marL="0" indent="0">
              <a:lnSpc>
                <a:spcPct val="80000"/>
              </a:lnSpc>
              <a:buNone/>
            </a:pPr>
            <a:r>
              <a:rPr lang="en-US" altLang="en-US" sz="2000" dirty="0">
                <a:solidFill>
                  <a:srgbClr val="1C03D7"/>
                </a:solidFill>
              </a:rPr>
              <a:t>   ~base() {</a:t>
            </a:r>
          </a:p>
          <a:p>
            <a:pPr marL="0" indent="0">
              <a:lnSpc>
                <a:spcPct val="80000"/>
              </a:lnSpc>
              <a:buNone/>
            </a:pPr>
            <a:r>
              <a:rPr lang="en-US" altLang="en-US" sz="2000" dirty="0">
                <a:solidFill>
                  <a:srgbClr val="1C03D7"/>
                </a:solidFill>
              </a:rPr>
              <a:t>      </a:t>
            </a:r>
            <a:r>
              <a:rPr lang="en-US" altLang="en-US" sz="2000" dirty="0" err="1">
                <a:solidFill>
                  <a:srgbClr val="1C03D7"/>
                </a:solidFill>
              </a:rPr>
              <a:t>cout</a:t>
            </a:r>
            <a:r>
              <a:rPr lang="en-US" altLang="en-US" sz="2000" dirty="0">
                <a:solidFill>
                  <a:srgbClr val="1C03D7"/>
                </a:solidFill>
              </a:rPr>
              <a:t> &lt;&lt;  “destructing base\n”;</a:t>
            </a:r>
          </a:p>
          <a:p>
            <a:pPr marL="0" indent="0">
              <a:lnSpc>
                <a:spcPct val="80000"/>
              </a:lnSpc>
              <a:buNone/>
            </a:pPr>
            <a:r>
              <a:rPr lang="en-US" altLang="en-US" sz="2000" dirty="0">
                <a:solidFill>
                  <a:srgbClr val="1C03D7"/>
                </a:solidFill>
              </a:rPr>
              <a:t>   }</a:t>
            </a:r>
          </a:p>
          <a:p>
            <a:pPr marL="0" indent="0">
              <a:lnSpc>
                <a:spcPct val="80000"/>
              </a:lnSpc>
              <a:buNone/>
            </a:pPr>
            <a:r>
              <a:rPr lang="en-US" altLang="en-US" sz="2000" dirty="0">
                <a:solidFill>
                  <a:srgbClr val="1C03D7"/>
                </a:solidFill>
              </a:rPr>
              <a:t>};</a:t>
            </a:r>
          </a:p>
          <a:p>
            <a:pPr marL="0" indent="0">
              <a:lnSpc>
                <a:spcPct val="80000"/>
              </a:lnSpc>
              <a:buNone/>
            </a:pPr>
            <a:r>
              <a:rPr lang="en-US" altLang="en-US" sz="2000" dirty="0">
                <a:solidFill>
                  <a:srgbClr val="1C03D7"/>
                </a:solidFill>
              </a:rPr>
              <a:t>class derived : public base {</a:t>
            </a:r>
          </a:p>
          <a:p>
            <a:pPr marL="0" indent="0">
              <a:lnSpc>
                <a:spcPct val="80000"/>
              </a:lnSpc>
              <a:buNone/>
            </a:pPr>
            <a:r>
              <a:rPr lang="en-US" altLang="en-US" sz="2000" dirty="0">
                <a:solidFill>
                  <a:srgbClr val="1C03D7"/>
                </a:solidFill>
              </a:rPr>
              <a:t>public:</a:t>
            </a:r>
          </a:p>
          <a:p>
            <a:pPr marL="0" indent="0">
              <a:lnSpc>
                <a:spcPct val="80000"/>
              </a:lnSpc>
              <a:buNone/>
            </a:pPr>
            <a:r>
              <a:rPr lang="en-US" altLang="en-US" sz="2000" dirty="0">
                <a:solidFill>
                  <a:srgbClr val="1C03D7"/>
                </a:solidFill>
              </a:rPr>
              <a:t>   ~derived() {</a:t>
            </a:r>
          </a:p>
          <a:p>
            <a:pPr marL="0" indent="0">
              <a:lnSpc>
                <a:spcPct val="80000"/>
              </a:lnSpc>
              <a:buNone/>
            </a:pPr>
            <a:r>
              <a:rPr lang="en-US" altLang="en-US" sz="2000" dirty="0">
                <a:solidFill>
                  <a:srgbClr val="1C03D7"/>
                </a:solidFill>
              </a:rPr>
              <a:t>      </a:t>
            </a:r>
            <a:r>
              <a:rPr lang="en-US" altLang="en-US" sz="2000" dirty="0" err="1">
                <a:solidFill>
                  <a:srgbClr val="1C03D7"/>
                </a:solidFill>
              </a:rPr>
              <a:t>cout</a:t>
            </a:r>
            <a:r>
              <a:rPr lang="en-US" altLang="en-US" sz="2000" dirty="0">
                <a:solidFill>
                  <a:srgbClr val="1C03D7"/>
                </a:solidFill>
              </a:rPr>
              <a:t> &lt;&lt; “destructing derived\n”;</a:t>
            </a:r>
          </a:p>
          <a:p>
            <a:pPr marL="0" indent="0">
              <a:lnSpc>
                <a:spcPct val="80000"/>
              </a:lnSpc>
              <a:buNone/>
            </a:pPr>
            <a:r>
              <a:rPr lang="en-US" altLang="en-US" sz="2000" dirty="0">
                <a:solidFill>
                  <a:srgbClr val="1C03D7"/>
                </a:solidFill>
              </a:rPr>
              <a:t>   }</a:t>
            </a:r>
          </a:p>
          <a:p>
            <a:pPr marL="0" indent="0">
              <a:lnSpc>
                <a:spcPct val="80000"/>
              </a:lnSpc>
              <a:buNone/>
            </a:pPr>
            <a:r>
              <a:rPr lang="en-US" altLang="en-US" sz="2000" dirty="0">
                <a:solidFill>
                  <a:srgbClr val="1C03D7"/>
                </a:solidFill>
              </a:rPr>
              <a:t>};</a:t>
            </a:r>
          </a:p>
        </p:txBody>
      </p:sp>
      <p:sp>
        <p:nvSpPr>
          <p:cNvPr id="5" name="Rectangle 5"/>
          <p:cNvSpPr>
            <a:spLocks noGrp="1" noChangeArrowheads="1"/>
          </p:cNvSpPr>
          <p:nvPr>
            <p:ph sz="quarter" idx="4294967295"/>
          </p:nvPr>
        </p:nvSpPr>
        <p:spPr>
          <a:xfrm>
            <a:off x="4648200" y="990600"/>
            <a:ext cx="4191000" cy="5486400"/>
          </a:xfrm>
          <a:prstGeom prst="rect">
            <a:avLst/>
          </a:prstGeom>
          <a:ln>
            <a:solidFill>
              <a:schemeClr val="tx1"/>
            </a:solidFill>
            <a:miter lim="800000"/>
            <a:headEnd/>
            <a:tailEnd/>
          </a:ln>
        </p:spPr>
        <p:txBody>
          <a:bodyPr/>
          <a:lstStyle/>
          <a:p>
            <a:pPr marL="0" indent="0" eaLnBrk="1" hangingPunct="1">
              <a:lnSpc>
                <a:spcPct val="80000"/>
              </a:lnSpc>
              <a:buNone/>
            </a:pPr>
            <a:r>
              <a:rPr lang="en-US" altLang="en-US" sz="2400" dirty="0">
                <a:solidFill>
                  <a:srgbClr val="1C03D7"/>
                </a:solidFill>
              </a:rPr>
              <a:t>void main() {</a:t>
            </a:r>
          </a:p>
          <a:p>
            <a:pPr marL="0" indent="0" eaLnBrk="1" hangingPunct="1">
              <a:lnSpc>
                <a:spcPct val="80000"/>
              </a:lnSpc>
              <a:buNone/>
            </a:pPr>
            <a:r>
              <a:rPr lang="en-US" altLang="en-US" sz="2400" dirty="0">
                <a:solidFill>
                  <a:srgbClr val="1C03D7"/>
                </a:solidFill>
              </a:rPr>
              <a:t>   base *p = new derived;</a:t>
            </a:r>
          </a:p>
          <a:p>
            <a:pPr marL="0" indent="0" eaLnBrk="1" hangingPunct="1">
              <a:lnSpc>
                <a:spcPct val="80000"/>
              </a:lnSpc>
              <a:buNone/>
            </a:pPr>
            <a:r>
              <a:rPr lang="en-US" altLang="en-US" sz="2400" dirty="0">
                <a:solidFill>
                  <a:srgbClr val="1C03D7"/>
                </a:solidFill>
              </a:rPr>
              <a:t>   delete p;</a:t>
            </a:r>
          </a:p>
          <a:p>
            <a:pPr marL="0" indent="0" eaLnBrk="1" hangingPunct="1">
              <a:lnSpc>
                <a:spcPct val="80000"/>
              </a:lnSpc>
              <a:buNone/>
            </a:pPr>
            <a:r>
              <a:rPr lang="en-US" altLang="en-US" sz="2400" dirty="0">
                <a:solidFill>
                  <a:srgbClr val="1C03D7"/>
                </a:solidFill>
              </a:rPr>
              <a:t>}</a:t>
            </a:r>
          </a:p>
          <a:p>
            <a:pPr marL="0" indent="0" eaLnBrk="1" hangingPunct="1">
              <a:lnSpc>
                <a:spcPct val="80000"/>
              </a:lnSpc>
              <a:buNone/>
            </a:pPr>
            <a:endParaRPr lang="en-US" altLang="en-US" sz="2400" b="1" dirty="0">
              <a:solidFill>
                <a:srgbClr val="01A729"/>
              </a:solidFill>
            </a:endParaRPr>
          </a:p>
          <a:p>
            <a:pPr marL="0" indent="0" eaLnBrk="1" hangingPunct="1">
              <a:lnSpc>
                <a:spcPct val="80000"/>
              </a:lnSpc>
              <a:buNone/>
            </a:pPr>
            <a:r>
              <a:rPr lang="en-US" altLang="en-US" sz="2400" b="1" dirty="0">
                <a:solidFill>
                  <a:srgbClr val="01A729"/>
                </a:solidFill>
              </a:rPr>
              <a:t>Output:</a:t>
            </a:r>
          </a:p>
          <a:p>
            <a:pPr marL="457200" lvl="1" indent="0" eaLnBrk="1" hangingPunct="1">
              <a:lnSpc>
                <a:spcPct val="80000"/>
              </a:lnSpc>
              <a:buNone/>
            </a:pPr>
            <a:r>
              <a:rPr lang="en-US" altLang="en-US" sz="2400" b="1" dirty="0">
                <a:solidFill>
                  <a:srgbClr val="01A729"/>
                </a:solidFill>
              </a:rPr>
              <a:t>destructing base</a:t>
            </a:r>
          </a:p>
        </p:txBody>
      </p:sp>
      <p:sp>
        <p:nvSpPr>
          <p:cNvPr id="6" name="Rectangle 5"/>
          <p:cNvSpPr/>
          <p:nvPr/>
        </p:nvSpPr>
        <p:spPr>
          <a:xfrm>
            <a:off x="3733800" y="621268"/>
            <a:ext cx="1263487" cy="369332"/>
          </a:xfrm>
          <a:prstGeom prst="rect">
            <a:avLst/>
          </a:prstGeom>
        </p:spPr>
        <p:txBody>
          <a:bodyPr wrap="none">
            <a:spAutoFit/>
          </a:bodyPr>
          <a:lstStyle/>
          <a:p>
            <a:r>
              <a:rPr lang="en-US" dirty="0">
                <a:solidFill>
                  <a:srgbClr val="FF0000"/>
                </a:solidFill>
              </a:rPr>
              <a:t>vir_des.cpp</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1785898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213996"/>
            <a:ext cx="8229600" cy="487362"/>
          </a:xfrm>
        </p:spPr>
        <p:txBody>
          <a:bodyPr>
            <a:noAutofit/>
          </a:bodyPr>
          <a:lstStyle/>
          <a:p>
            <a:r>
              <a:rPr lang="en-US" sz="3200" dirty="0">
                <a:solidFill>
                  <a:srgbClr val="C00000"/>
                </a:solidFill>
                <a:latin typeface="Arial Black" panose="020B0A04020102020204" pitchFamily="34" charset="0"/>
              </a:rPr>
              <a:t> Virtual Destructors (contd.)</a:t>
            </a:r>
          </a:p>
        </p:txBody>
      </p:sp>
      <p:sp>
        <p:nvSpPr>
          <p:cNvPr id="3" name="Rectangle 3"/>
          <p:cNvSpPr>
            <a:spLocks noGrp="1" noChangeArrowheads="1"/>
          </p:cNvSpPr>
          <p:nvPr>
            <p:ph sz="quarter" idx="1"/>
          </p:nvPr>
        </p:nvSpPr>
        <p:spPr>
          <a:xfrm>
            <a:off x="304800" y="656274"/>
            <a:ext cx="4267200" cy="6065520"/>
          </a:xfrm>
          <a:ln>
            <a:solidFill>
              <a:schemeClr val="tx1"/>
            </a:solidFill>
            <a:miter lim="800000"/>
            <a:headEnd/>
            <a:tailEnd/>
          </a:ln>
        </p:spPr>
        <p:txBody>
          <a:bodyPr>
            <a:noAutofit/>
          </a:bodyPr>
          <a:lstStyle/>
          <a:p>
            <a:pPr marL="0" indent="0" eaLnBrk="1" hangingPunct="1">
              <a:lnSpc>
                <a:spcPct val="80000"/>
              </a:lnSpc>
              <a:buNone/>
            </a:pPr>
            <a:r>
              <a:rPr lang="en-US" altLang="en-US" sz="2800" dirty="0">
                <a:solidFill>
                  <a:srgbClr val="1C03D7"/>
                </a:solidFill>
              </a:rPr>
              <a:t>#include&lt;</a:t>
            </a:r>
            <a:r>
              <a:rPr lang="en-US" altLang="en-US" sz="2800" dirty="0" err="1">
                <a:solidFill>
                  <a:srgbClr val="1C03D7"/>
                </a:solidFill>
              </a:rPr>
              <a:t>iostream.h</a:t>
            </a:r>
            <a:r>
              <a:rPr lang="en-US" altLang="en-US" sz="2800" dirty="0">
                <a:solidFill>
                  <a:srgbClr val="1C03D7"/>
                </a:solidFill>
              </a:rPr>
              <a:t>&gt;</a:t>
            </a:r>
          </a:p>
          <a:p>
            <a:pPr marL="0" indent="0" eaLnBrk="1" hangingPunct="1">
              <a:lnSpc>
                <a:spcPct val="80000"/>
              </a:lnSpc>
              <a:buNone/>
            </a:pPr>
            <a:r>
              <a:rPr lang="en-US" altLang="en-US" sz="2800" dirty="0">
                <a:solidFill>
                  <a:srgbClr val="1C03D7"/>
                </a:solidFill>
              </a:rPr>
              <a:t>class base {</a:t>
            </a:r>
          </a:p>
          <a:p>
            <a:pPr marL="0" indent="0" eaLnBrk="1" hangingPunct="1">
              <a:lnSpc>
                <a:spcPct val="80000"/>
              </a:lnSpc>
              <a:buNone/>
            </a:pPr>
            <a:r>
              <a:rPr lang="en-US" altLang="en-US" sz="2800" dirty="0">
                <a:solidFill>
                  <a:srgbClr val="1C03D7"/>
                </a:solidFill>
              </a:rPr>
              <a:t>public:</a:t>
            </a:r>
          </a:p>
          <a:p>
            <a:pPr marL="0" indent="0" eaLnBrk="1" hangingPunct="1">
              <a:lnSpc>
                <a:spcPct val="80000"/>
              </a:lnSpc>
              <a:buNone/>
            </a:pPr>
            <a:r>
              <a:rPr lang="en-US" altLang="en-US" sz="2800" dirty="0">
                <a:solidFill>
                  <a:srgbClr val="1C03D7"/>
                </a:solidFill>
              </a:rPr>
              <a:t>   </a:t>
            </a:r>
            <a:r>
              <a:rPr lang="en-US" altLang="en-US" sz="2800" b="1" dirty="0">
                <a:solidFill>
                  <a:srgbClr val="1C03D7"/>
                </a:solidFill>
              </a:rPr>
              <a:t>virtual</a:t>
            </a:r>
            <a:r>
              <a:rPr lang="en-US" altLang="en-US" sz="2800" dirty="0">
                <a:solidFill>
                  <a:srgbClr val="1C03D7"/>
                </a:solidFill>
              </a:rPr>
              <a:t> ~base() {</a:t>
            </a:r>
          </a:p>
          <a:p>
            <a:pPr marL="0" indent="0" eaLnBrk="1" hangingPunct="1">
              <a:lnSpc>
                <a:spcPct val="80000"/>
              </a:lnSpc>
              <a:buNone/>
            </a:pPr>
            <a:r>
              <a:rPr lang="en-US" altLang="en-US" sz="2800" dirty="0">
                <a:solidFill>
                  <a:srgbClr val="1C03D7"/>
                </a:solidFill>
              </a:rPr>
              <a:t>      </a:t>
            </a:r>
            <a:r>
              <a:rPr lang="en-US" altLang="en-US" sz="2800" dirty="0" err="1">
                <a:solidFill>
                  <a:srgbClr val="1C03D7"/>
                </a:solidFill>
              </a:rPr>
              <a:t>cout</a:t>
            </a:r>
            <a:r>
              <a:rPr lang="en-US" altLang="en-US" sz="2800" dirty="0">
                <a:solidFill>
                  <a:srgbClr val="1C03D7"/>
                </a:solidFill>
              </a:rPr>
              <a:t> &lt;&lt;  “destructing base\n”;</a:t>
            </a:r>
          </a:p>
          <a:p>
            <a:pPr marL="0" indent="0" eaLnBrk="1" hangingPunct="1">
              <a:lnSpc>
                <a:spcPct val="80000"/>
              </a:lnSpc>
              <a:buNone/>
            </a:pPr>
            <a:r>
              <a:rPr lang="en-US" altLang="en-US" sz="2800" dirty="0">
                <a:solidFill>
                  <a:srgbClr val="1C03D7"/>
                </a:solidFill>
              </a:rPr>
              <a:t>   }</a:t>
            </a:r>
          </a:p>
          <a:p>
            <a:pPr marL="0" indent="0" eaLnBrk="1" hangingPunct="1">
              <a:lnSpc>
                <a:spcPct val="80000"/>
              </a:lnSpc>
              <a:buNone/>
            </a:pPr>
            <a:r>
              <a:rPr lang="en-US" altLang="en-US" sz="2800" dirty="0">
                <a:solidFill>
                  <a:srgbClr val="1C03D7"/>
                </a:solidFill>
              </a:rPr>
              <a:t>};</a:t>
            </a:r>
          </a:p>
          <a:p>
            <a:pPr marL="0" indent="0" eaLnBrk="1" hangingPunct="1">
              <a:lnSpc>
                <a:spcPct val="80000"/>
              </a:lnSpc>
              <a:buNone/>
            </a:pPr>
            <a:r>
              <a:rPr lang="en-US" altLang="en-US" sz="2800" dirty="0">
                <a:solidFill>
                  <a:srgbClr val="1C03D7"/>
                </a:solidFill>
              </a:rPr>
              <a:t>class derived : public base {</a:t>
            </a:r>
          </a:p>
          <a:p>
            <a:pPr marL="0" indent="0" eaLnBrk="1" hangingPunct="1">
              <a:lnSpc>
                <a:spcPct val="80000"/>
              </a:lnSpc>
              <a:buNone/>
            </a:pPr>
            <a:r>
              <a:rPr lang="en-US" altLang="en-US" sz="2800" dirty="0">
                <a:solidFill>
                  <a:srgbClr val="1C03D7"/>
                </a:solidFill>
              </a:rPr>
              <a:t>public:</a:t>
            </a:r>
          </a:p>
          <a:p>
            <a:pPr marL="0" indent="0" eaLnBrk="1" hangingPunct="1">
              <a:lnSpc>
                <a:spcPct val="80000"/>
              </a:lnSpc>
              <a:buNone/>
            </a:pPr>
            <a:r>
              <a:rPr lang="en-US" altLang="en-US" sz="2800" dirty="0">
                <a:solidFill>
                  <a:srgbClr val="1C03D7"/>
                </a:solidFill>
              </a:rPr>
              <a:t>   ~derived() {</a:t>
            </a:r>
          </a:p>
          <a:p>
            <a:pPr marL="0" indent="0" eaLnBrk="1" hangingPunct="1">
              <a:lnSpc>
                <a:spcPct val="80000"/>
              </a:lnSpc>
              <a:buNone/>
            </a:pPr>
            <a:r>
              <a:rPr lang="en-US" altLang="en-US" sz="2800" dirty="0">
                <a:solidFill>
                  <a:srgbClr val="1C03D7"/>
                </a:solidFill>
              </a:rPr>
              <a:t>      </a:t>
            </a:r>
            <a:r>
              <a:rPr lang="en-US" altLang="en-US" sz="2800" dirty="0" err="1">
                <a:solidFill>
                  <a:srgbClr val="1C03D7"/>
                </a:solidFill>
              </a:rPr>
              <a:t>cout</a:t>
            </a:r>
            <a:r>
              <a:rPr lang="en-US" altLang="en-US" sz="2800" dirty="0">
                <a:solidFill>
                  <a:srgbClr val="1C03D7"/>
                </a:solidFill>
              </a:rPr>
              <a:t> &lt;&lt; “destructing derived\n”;</a:t>
            </a:r>
          </a:p>
          <a:p>
            <a:pPr marL="0" indent="0" eaLnBrk="1" hangingPunct="1">
              <a:lnSpc>
                <a:spcPct val="80000"/>
              </a:lnSpc>
              <a:buNone/>
            </a:pPr>
            <a:r>
              <a:rPr lang="en-US" altLang="en-US" sz="2800" dirty="0">
                <a:solidFill>
                  <a:srgbClr val="1C03D7"/>
                </a:solidFill>
              </a:rPr>
              <a:t>   }</a:t>
            </a:r>
          </a:p>
          <a:p>
            <a:pPr marL="0" indent="0" eaLnBrk="1" hangingPunct="1">
              <a:lnSpc>
                <a:spcPct val="80000"/>
              </a:lnSpc>
              <a:buNone/>
            </a:pPr>
            <a:r>
              <a:rPr lang="en-US" altLang="en-US" sz="2800" dirty="0">
                <a:solidFill>
                  <a:srgbClr val="1C03D7"/>
                </a:solidFill>
              </a:rPr>
              <a:t>};</a:t>
            </a:r>
          </a:p>
        </p:txBody>
      </p:sp>
      <p:sp>
        <p:nvSpPr>
          <p:cNvPr id="4" name="Rectangle 4"/>
          <p:cNvSpPr txBox="1">
            <a:spLocks noChangeArrowheads="1"/>
          </p:cNvSpPr>
          <p:nvPr/>
        </p:nvSpPr>
        <p:spPr>
          <a:xfrm>
            <a:off x="4724400" y="762000"/>
            <a:ext cx="4267200" cy="6019800"/>
          </a:xfrm>
          <a:prstGeom prst="rect">
            <a:avLst/>
          </a:prstGeom>
          <a:ln>
            <a:solidFill>
              <a:schemeClr val="tx1"/>
            </a:solid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2800" dirty="0">
                <a:solidFill>
                  <a:srgbClr val="1C03D7"/>
                </a:solidFill>
              </a:rPr>
              <a:t>void main() {</a:t>
            </a:r>
          </a:p>
          <a:p>
            <a:pPr marL="0" indent="0">
              <a:lnSpc>
                <a:spcPct val="80000"/>
              </a:lnSpc>
              <a:buNone/>
            </a:pPr>
            <a:r>
              <a:rPr lang="en-US" altLang="en-US" sz="2800" dirty="0">
                <a:solidFill>
                  <a:srgbClr val="1C03D7"/>
                </a:solidFill>
              </a:rPr>
              <a:t>   base *p = new derived;</a:t>
            </a:r>
          </a:p>
          <a:p>
            <a:pPr marL="0" indent="0">
              <a:lnSpc>
                <a:spcPct val="80000"/>
              </a:lnSpc>
              <a:buNone/>
            </a:pPr>
            <a:r>
              <a:rPr lang="en-US" altLang="en-US" sz="2800" dirty="0">
                <a:solidFill>
                  <a:srgbClr val="1C03D7"/>
                </a:solidFill>
              </a:rPr>
              <a:t>   delete p;</a:t>
            </a:r>
          </a:p>
          <a:p>
            <a:pPr marL="0" indent="0">
              <a:lnSpc>
                <a:spcPct val="80000"/>
              </a:lnSpc>
              <a:buNone/>
            </a:pPr>
            <a:r>
              <a:rPr lang="en-US" altLang="en-US" sz="2800" dirty="0">
                <a:solidFill>
                  <a:srgbClr val="1C03D7"/>
                </a:solidFill>
              </a:rPr>
              <a:t>}</a:t>
            </a:r>
          </a:p>
          <a:p>
            <a:pPr marL="0" indent="0">
              <a:lnSpc>
                <a:spcPct val="80000"/>
              </a:lnSpc>
              <a:buNone/>
            </a:pPr>
            <a:endParaRPr lang="en-US" altLang="en-US" sz="2800" dirty="0">
              <a:solidFill>
                <a:srgbClr val="1C03D7"/>
              </a:solidFill>
            </a:endParaRPr>
          </a:p>
          <a:p>
            <a:pPr marL="0" indent="0">
              <a:lnSpc>
                <a:spcPct val="80000"/>
              </a:lnSpc>
              <a:buNone/>
            </a:pPr>
            <a:r>
              <a:rPr lang="en-US" altLang="en-US" sz="2800" dirty="0">
                <a:solidFill>
                  <a:srgbClr val="01A729"/>
                </a:solidFill>
              </a:rPr>
              <a:t>Output:</a:t>
            </a:r>
          </a:p>
          <a:p>
            <a:pPr marL="457200" lvl="1" indent="0">
              <a:lnSpc>
                <a:spcPct val="80000"/>
              </a:lnSpc>
              <a:buNone/>
            </a:pPr>
            <a:r>
              <a:rPr lang="en-US" altLang="en-US" dirty="0">
                <a:solidFill>
                  <a:srgbClr val="01A729"/>
                </a:solidFill>
              </a:rPr>
              <a:t>destructing derived</a:t>
            </a:r>
          </a:p>
          <a:p>
            <a:pPr marL="457200" lvl="1" indent="0">
              <a:lnSpc>
                <a:spcPct val="80000"/>
              </a:lnSpc>
              <a:buNone/>
            </a:pPr>
            <a:r>
              <a:rPr lang="en-US" altLang="en-US" dirty="0">
                <a:solidFill>
                  <a:srgbClr val="01A729"/>
                </a:solidFill>
              </a:rPr>
              <a:t>destructing base</a:t>
            </a:r>
          </a:p>
        </p:txBody>
      </p:sp>
      <p:sp>
        <p:nvSpPr>
          <p:cNvPr id="5" name="Rectangle 4"/>
          <p:cNvSpPr/>
          <p:nvPr/>
        </p:nvSpPr>
        <p:spPr>
          <a:xfrm>
            <a:off x="7457582" y="256164"/>
            <a:ext cx="1513556" cy="400110"/>
          </a:xfrm>
          <a:prstGeom prst="rect">
            <a:avLst/>
          </a:prstGeom>
        </p:spPr>
        <p:txBody>
          <a:bodyPr wrap="none">
            <a:spAutoFit/>
          </a:bodyPr>
          <a:lstStyle/>
          <a:p>
            <a:r>
              <a:rPr lang="en-US" sz="2000" dirty="0">
                <a:solidFill>
                  <a:srgbClr val="FF0000"/>
                </a:solidFill>
              </a:rPr>
              <a:t>vir_des1.cpp</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1137678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solidFill>
                  <a:srgbClr val="C00000"/>
                </a:solidFill>
                <a:latin typeface="Arial Black" panose="020B0A04020102020204" pitchFamily="34" charset="0"/>
              </a:rPr>
              <a:t>More About Virtual Functions</a:t>
            </a:r>
          </a:p>
        </p:txBody>
      </p:sp>
      <p:sp>
        <p:nvSpPr>
          <p:cNvPr id="5" name="Content Placeholder 4"/>
          <p:cNvSpPr>
            <a:spLocks noGrp="1"/>
          </p:cNvSpPr>
          <p:nvPr>
            <p:ph idx="1"/>
          </p:nvPr>
        </p:nvSpPr>
        <p:spPr>
          <a:xfrm>
            <a:off x="457200" y="990600"/>
            <a:ext cx="8229600" cy="5135563"/>
          </a:xfrm>
        </p:spPr>
        <p:txBody>
          <a:bodyPr/>
          <a:lstStyle/>
          <a:p>
            <a:pPr algn="just"/>
            <a:r>
              <a:rPr lang="en-US" altLang="en-US" sz="2800" dirty="0">
                <a:solidFill>
                  <a:srgbClr val="1C03D7"/>
                </a:solidFill>
              </a:rPr>
              <a:t>If we want to </a:t>
            </a:r>
            <a:r>
              <a:rPr lang="en-US" altLang="en-US" sz="2800" dirty="0">
                <a:solidFill>
                  <a:srgbClr val="01A729"/>
                </a:solidFill>
              </a:rPr>
              <a:t>omit the body of a virtual function </a:t>
            </a:r>
            <a:r>
              <a:rPr lang="en-US" altLang="en-US" sz="2800" dirty="0">
                <a:solidFill>
                  <a:srgbClr val="1C03D7"/>
                </a:solidFill>
              </a:rPr>
              <a:t>in a base class, we can use pure virtual functions.</a:t>
            </a:r>
          </a:p>
          <a:p>
            <a:pPr lvl="1" algn="just"/>
            <a:r>
              <a:rPr lang="en-US" altLang="en-US" dirty="0">
                <a:solidFill>
                  <a:srgbClr val="01A729"/>
                </a:solidFill>
              </a:rPr>
              <a:t>virtual ret-type </a:t>
            </a:r>
            <a:r>
              <a:rPr lang="en-US" altLang="en-US" dirty="0" err="1">
                <a:solidFill>
                  <a:srgbClr val="01A729"/>
                </a:solidFill>
              </a:rPr>
              <a:t>func</a:t>
            </a:r>
            <a:r>
              <a:rPr lang="en-US" altLang="en-US" dirty="0">
                <a:solidFill>
                  <a:srgbClr val="01A729"/>
                </a:solidFill>
              </a:rPr>
              <a:t>-name(</a:t>
            </a:r>
            <a:r>
              <a:rPr lang="en-US" altLang="en-US" dirty="0" err="1">
                <a:solidFill>
                  <a:srgbClr val="01A729"/>
                </a:solidFill>
              </a:rPr>
              <a:t>param</a:t>
            </a:r>
            <a:r>
              <a:rPr lang="en-US" altLang="en-US" dirty="0">
                <a:solidFill>
                  <a:srgbClr val="01A729"/>
                </a:solidFill>
              </a:rPr>
              <a:t>-list) = 0;</a:t>
            </a:r>
          </a:p>
          <a:p>
            <a:pPr algn="just"/>
            <a:r>
              <a:rPr lang="en-US" altLang="en-US" sz="2800" dirty="0">
                <a:solidFill>
                  <a:srgbClr val="1C03D7"/>
                </a:solidFill>
              </a:rPr>
              <a:t>It makes a class an </a:t>
            </a:r>
            <a:r>
              <a:rPr lang="en-US" altLang="en-US" sz="2800" b="1" i="1" dirty="0">
                <a:solidFill>
                  <a:srgbClr val="FF00FF"/>
                </a:solidFill>
              </a:rPr>
              <a:t>abstract class</a:t>
            </a:r>
            <a:r>
              <a:rPr lang="en-US" altLang="en-US" sz="2800" dirty="0">
                <a:solidFill>
                  <a:srgbClr val="FF00FF"/>
                </a:solidFill>
              </a:rPr>
              <a:t>.</a:t>
            </a:r>
          </a:p>
          <a:p>
            <a:pPr lvl="1" algn="just"/>
            <a:r>
              <a:rPr lang="en-US" altLang="en-US" dirty="0">
                <a:solidFill>
                  <a:srgbClr val="1C03D7"/>
                </a:solidFill>
              </a:rPr>
              <a:t>We </a:t>
            </a:r>
            <a:r>
              <a:rPr lang="en-US" altLang="en-US" dirty="0">
                <a:solidFill>
                  <a:srgbClr val="FF0000"/>
                </a:solidFill>
              </a:rPr>
              <a:t>cannot create any objects </a:t>
            </a:r>
            <a:r>
              <a:rPr lang="en-US" altLang="en-US" dirty="0">
                <a:solidFill>
                  <a:srgbClr val="1C03D7"/>
                </a:solidFill>
              </a:rPr>
              <a:t>of such classes.</a:t>
            </a:r>
          </a:p>
          <a:p>
            <a:pPr algn="just"/>
            <a:r>
              <a:rPr lang="en-US" altLang="en-US" sz="2800" dirty="0">
                <a:solidFill>
                  <a:srgbClr val="1C03D7"/>
                </a:solidFill>
              </a:rPr>
              <a:t>It forces derived classes to override it.</a:t>
            </a:r>
          </a:p>
          <a:p>
            <a:pPr lvl="1" algn="just"/>
            <a:r>
              <a:rPr lang="en-US" altLang="en-US" dirty="0">
                <a:solidFill>
                  <a:srgbClr val="1C03D7"/>
                </a:solidFill>
              </a:rPr>
              <a:t>Otherwise they become abstract too.</a:t>
            </a:r>
          </a:p>
          <a:p>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2938590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More About Virtual Functions (contd.)</a:t>
            </a:r>
          </a:p>
        </p:txBody>
      </p:sp>
      <p:sp>
        <p:nvSpPr>
          <p:cNvPr id="5" name="Content Placeholder 4"/>
          <p:cNvSpPr>
            <a:spLocks noGrp="1"/>
          </p:cNvSpPr>
          <p:nvPr>
            <p:ph idx="1"/>
          </p:nvPr>
        </p:nvSpPr>
        <p:spPr>
          <a:xfrm>
            <a:off x="457200" y="990600"/>
            <a:ext cx="8229600" cy="5135563"/>
          </a:xfrm>
        </p:spPr>
        <p:txBody>
          <a:bodyPr>
            <a:normAutofit/>
          </a:bodyPr>
          <a:lstStyle/>
          <a:p>
            <a:pPr algn="just">
              <a:lnSpc>
                <a:spcPct val="90000"/>
              </a:lnSpc>
            </a:pPr>
            <a:r>
              <a:rPr lang="en-US" altLang="en-US" sz="2800" dirty="0">
                <a:solidFill>
                  <a:schemeClr val="accent6">
                    <a:lumMod val="75000"/>
                  </a:schemeClr>
                </a:solidFill>
              </a:rPr>
              <a:t>Pure virtual function</a:t>
            </a:r>
          </a:p>
          <a:p>
            <a:pPr lvl="1" algn="just">
              <a:lnSpc>
                <a:spcPct val="90000"/>
              </a:lnSpc>
            </a:pPr>
            <a:r>
              <a:rPr lang="en-US" altLang="en-US" dirty="0">
                <a:solidFill>
                  <a:srgbClr val="1C03D7"/>
                </a:solidFill>
              </a:rPr>
              <a:t>Helps to guarantee that a derived class will provide its own redefinition.</a:t>
            </a:r>
          </a:p>
          <a:p>
            <a:pPr algn="just">
              <a:lnSpc>
                <a:spcPct val="90000"/>
              </a:lnSpc>
            </a:pPr>
            <a:r>
              <a:rPr lang="en-US" altLang="en-US" sz="2800" dirty="0">
                <a:solidFill>
                  <a:srgbClr val="1C03D7"/>
                </a:solidFill>
              </a:rPr>
              <a:t>We can still create a pointer to an abstract class</a:t>
            </a:r>
          </a:p>
          <a:p>
            <a:pPr lvl="1" algn="just">
              <a:lnSpc>
                <a:spcPct val="90000"/>
              </a:lnSpc>
            </a:pPr>
            <a:r>
              <a:rPr lang="en-US" altLang="en-US" dirty="0">
                <a:solidFill>
                  <a:srgbClr val="1C03D7"/>
                </a:solidFill>
              </a:rPr>
              <a:t>Because it is at the heart of run-time polymorphism</a:t>
            </a:r>
          </a:p>
          <a:p>
            <a:pPr algn="just">
              <a:lnSpc>
                <a:spcPct val="90000"/>
              </a:lnSpc>
            </a:pPr>
            <a:r>
              <a:rPr lang="en-US" altLang="en-US" sz="2800" dirty="0">
                <a:solidFill>
                  <a:srgbClr val="1C03D7"/>
                </a:solidFill>
              </a:rPr>
              <a:t>When a virtual function is inherited, so is its virtual nature.</a:t>
            </a:r>
          </a:p>
          <a:p>
            <a:pPr algn="just">
              <a:lnSpc>
                <a:spcPct val="90000"/>
              </a:lnSpc>
            </a:pPr>
            <a:r>
              <a:rPr lang="en-US" altLang="en-US" sz="2800" dirty="0">
                <a:solidFill>
                  <a:srgbClr val="1C03D7"/>
                </a:solidFill>
              </a:rPr>
              <a:t>We can continue to override virtual functions along the inheritance hierarchy</a:t>
            </a: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237776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Final Comments</a:t>
            </a:r>
          </a:p>
        </p:txBody>
      </p:sp>
      <p:sp>
        <p:nvSpPr>
          <p:cNvPr id="5" name="Content Placeholder 4"/>
          <p:cNvSpPr>
            <a:spLocks noGrp="1"/>
          </p:cNvSpPr>
          <p:nvPr>
            <p:ph idx="1"/>
          </p:nvPr>
        </p:nvSpPr>
        <p:spPr>
          <a:xfrm>
            <a:off x="457200" y="762000"/>
            <a:ext cx="8229600" cy="5364163"/>
          </a:xfrm>
        </p:spPr>
        <p:txBody>
          <a:bodyPr>
            <a:normAutofit/>
          </a:bodyPr>
          <a:lstStyle/>
          <a:p>
            <a:pPr algn="just">
              <a:lnSpc>
                <a:spcPct val="80000"/>
              </a:lnSpc>
            </a:pPr>
            <a:r>
              <a:rPr lang="en-US" altLang="en-US" sz="2800" dirty="0">
                <a:solidFill>
                  <a:srgbClr val="1C03D7"/>
                </a:solidFill>
              </a:rPr>
              <a:t>Run-time polymorphism is not automatically activated in C++.</a:t>
            </a:r>
          </a:p>
          <a:p>
            <a:pPr algn="just">
              <a:lnSpc>
                <a:spcPct val="80000"/>
              </a:lnSpc>
            </a:pPr>
            <a:r>
              <a:rPr lang="en-US" altLang="en-US" sz="2800" dirty="0">
                <a:solidFill>
                  <a:srgbClr val="1C03D7"/>
                </a:solidFill>
              </a:rPr>
              <a:t>We have to use virtual functions and base class pointers to enforce and activate run-time polymorphism in C++.</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504304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Final Comments</a:t>
            </a:r>
          </a:p>
        </p:txBody>
      </p:sp>
      <p:sp>
        <p:nvSpPr>
          <p:cNvPr id="5" name="Content Placeholder 4"/>
          <p:cNvSpPr>
            <a:spLocks noGrp="1"/>
          </p:cNvSpPr>
          <p:nvPr>
            <p:ph idx="1"/>
          </p:nvPr>
        </p:nvSpPr>
        <p:spPr>
          <a:xfrm>
            <a:off x="457200" y="762000"/>
            <a:ext cx="8229600" cy="5791200"/>
          </a:xfrm>
        </p:spPr>
        <p:txBody>
          <a:bodyPr>
            <a:normAutofit/>
          </a:bodyPr>
          <a:lstStyle/>
          <a:p>
            <a:pPr>
              <a:lnSpc>
                <a:spcPct val="90000"/>
              </a:lnSpc>
            </a:pPr>
            <a:r>
              <a:rPr lang="en-US" altLang="en-US" sz="2800" dirty="0">
                <a:solidFill>
                  <a:schemeClr val="accent6">
                    <a:lumMod val="75000"/>
                  </a:schemeClr>
                </a:solidFill>
              </a:rPr>
              <a:t>Early binding</a:t>
            </a:r>
          </a:p>
          <a:p>
            <a:pPr lvl="1">
              <a:lnSpc>
                <a:spcPct val="90000"/>
              </a:lnSpc>
            </a:pPr>
            <a:r>
              <a:rPr lang="en-US" altLang="en-US" dirty="0">
                <a:solidFill>
                  <a:srgbClr val="1C03D7"/>
                </a:solidFill>
              </a:rPr>
              <a:t>Normal functions, overloaded functions</a:t>
            </a:r>
          </a:p>
          <a:p>
            <a:pPr lvl="1">
              <a:lnSpc>
                <a:spcPct val="90000"/>
              </a:lnSpc>
            </a:pPr>
            <a:r>
              <a:rPr lang="en-US" altLang="en-US" dirty="0" err="1">
                <a:solidFill>
                  <a:srgbClr val="1C03D7"/>
                </a:solidFill>
              </a:rPr>
              <a:t>Nonvirtual</a:t>
            </a:r>
            <a:r>
              <a:rPr lang="en-US" altLang="en-US" dirty="0">
                <a:solidFill>
                  <a:srgbClr val="1C03D7"/>
                </a:solidFill>
              </a:rPr>
              <a:t> member and friend functions</a:t>
            </a:r>
          </a:p>
          <a:p>
            <a:pPr lvl="1">
              <a:lnSpc>
                <a:spcPct val="90000"/>
              </a:lnSpc>
            </a:pPr>
            <a:r>
              <a:rPr lang="en-US" altLang="en-US" dirty="0">
                <a:solidFill>
                  <a:srgbClr val="1C03D7"/>
                </a:solidFill>
              </a:rPr>
              <a:t>Resolved at compile time</a:t>
            </a:r>
          </a:p>
          <a:p>
            <a:pPr lvl="1">
              <a:lnSpc>
                <a:spcPct val="90000"/>
              </a:lnSpc>
            </a:pPr>
            <a:r>
              <a:rPr lang="en-US" altLang="en-US" dirty="0">
                <a:solidFill>
                  <a:srgbClr val="1C03D7"/>
                </a:solidFill>
              </a:rPr>
              <a:t>Very efficient</a:t>
            </a:r>
          </a:p>
          <a:p>
            <a:pPr lvl="1">
              <a:lnSpc>
                <a:spcPct val="90000"/>
              </a:lnSpc>
            </a:pPr>
            <a:r>
              <a:rPr lang="en-US" altLang="en-US" dirty="0">
                <a:solidFill>
                  <a:srgbClr val="1C03D7"/>
                </a:solidFill>
              </a:rPr>
              <a:t>But lacks flexibility</a:t>
            </a:r>
          </a:p>
          <a:p>
            <a:pPr>
              <a:lnSpc>
                <a:spcPct val="90000"/>
              </a:lnSpc>
            </a:pPr>
            <a:r>
              <a:rPr lang="en-US" altLang="en-US" sz="2800" dirty="0">
                <a:solidFill>
                  <a:schemeClr val="accent6">
                    <a:lumMod val="75000"/>
                  </a:schemeClr>
                </a:solidFill>
              </a:rPr>
              <a:t>Late binding</a:t>
            </a:r>
          </a:p>
          <a:p>
            <a:pPr lvl="1">
              <a:lnSpc>
                <a:spcPct val="90000"/>
              </a:lnSpc>
            </a:pPr>
            <a:r>
              <a:rPr lang="en-US" altLang="en-US" dirty="0">
                <a:solidFill>
                  <a:srgbClr val="1C03D7"/>
                </a:solidFill>
              </a:rPr>
              <a:t>Virtual functions accessed </a:t>
            </a:r>
            <a:r>
              <a:rPr lang="en-US" altLang="en-US" dirty="0">
                <a:solidFill>
                  <a:srgbClr val="FF00FF"/>
                </a:solidFill>
              </a:rPr>
              <a:t>via a base class pointer</a:t>
            </a:r>
          </a:p>
          <a:p>
            <a:pPr lvl="1">
              <a:lnSpc>
                <a:spcPct val="90000"/>
              </a:lnSpc>
            </a:pPr>
            <a:r>
              <a:rPr lang="en-US" altLang="en-US" dirty="0">
                <a:solidFill>
                  <a:srgbClr val="1C03D7"/>
                </a:solidFill>
              </a:rPr>
              <a:t>Resolved at run-time</a:t>
            </a:r>
          </a:p>
          <a:p>
            <a:pPr lvl="1">
              <a:lnSpc>
                <a:spcPct val="90000"/>
              </a:lnSpc>
            </a:pPr>
            <a:r>
              <a:rPr lang="en-US" altLang="en-US" dirty="0">
                <a:solidFill>
                  <a:srgbClr val="1C03D7"/>
                </a:solidFill>
              </a:rPr>
              <a:t>Quite flexible during run-time</a:t>
            </a:r>
          </a:p>
          <a:p>
            <a:pPr lvl="1">
              <a:lnSpc>
                <a:spcPct val="90000"/>
              </a:lnSpc>
            </a:pPr>
            <a:r>
              <a:rPr lang="en-US" altLang="en-US" dirty="0">
                <a:solidFill>
                  <a:srgbClr val="1C03D7"/>
                </a:solidFill>
              </a:rPr>
              <a:t>But has run-time overhead; slows down program execution</a:t>
            </a:r>
          </a:p>
          <a:p>
            <a:pPr algn="just">
              <a:lnSpc>
                <a:spcPct val="90000"/>
              </a:lnSpc>
            </a:pPr>
            <a:endParaRPr lang="en-US" sz="2800" dirty="0">
              <a:solidFill>
                <a:srgbClr val="1C03D7"/>
              </a:solidFill>
            </a:endParaRPr>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3333156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Overriding</a:t>
            </a:r>
          </a:p>
        </p:txBody>
      </p:sp>
      <p:sp>
        <p:nvSpPr>
          <p:cNvPr id="3" name="Rectangle 2"/>
          <p:cNvSpPr/>
          <p:nvPr/>
        </p:nvSpPr>
        <p:spPr>
          <a:xfrm>
            <a:off x="252248" y="518319"/>
            <a:ext cx="4572000" cy="5632311"/>
          </a:xfrm>
          <a:prstGeom prst="rect">
            <a:avLst/>
          </a:prstGeom>
        </p:spPr>
        <p:txBody>
          <a:bodyPr>
            <a:spAutoFit/>
          </a:bodyPr>
          <a:lstStyle/>
          <a:p>
            <a:pPr algn="just"/>
            <a:endParaRPr lang="en-US" b="1" dirty="0">
              <a:solidFill>
                <a:srgbClr val="1C03D7"/>
              </a:solidFill>
            </a:endParaRPr>
          </a:p>
          <a:p>
            <a:pPr algn="just"/>
            <a:r>
              <a:rPr lang="en-US" b="1" dirty="0">
                <a:solidFill>
                  <a:srgbClr val="1C03D7"/>
                </a:solidFill>
              </a:rPr>
              <a:t>#include &lt;</a:t>
            </a:r>
            <a:r>
              <a:rPr lang="en-US" b="1" dirty="0" err="1">
                <a:solidFill>
                  <a:srgbClr val="1C03D7"/>
                </a:solidFill>
              </a:rPr>
              <a:t>iostream</a:t>
            </a:r>
            <a:r>
              <a:rPr lang="en-US" b="1" dirty="0">
                <a:solidFill>
                  <a:srgbClr val="1C03D7"/>
                </a:solidFill>
              </a:rPr>
              <a:t>&gt; </a:t>
            </a:r>
          </a:p>
          <a:p>
            <a:pPr algn="just"/>
            <a:r>
              <a:rPr lang="en-US" b="1" dirty="0">
                <a:solidFill>
                  <a:srgbClr val="1C03D7"/>
                </a:solidFill>
              </a:rPr>
              <a:t>using namespace </a:t>
            </a:r>
            <a:r>
              <a:rPr lang="en-US" b="1" dirty="0" err="1">
                <a:solidFill>
                  <a:srgbClr val="1C03D7"/>
                </a:solidFill>
              </a:rPr>
              <a:t>std</a:t>
            </a:r>
            <a:r>
              <a:rPr lang="en-US" b="1" dirty="0">
                <a:solidFill>
                  <a:srgbClr val="1C03D7"/>
                </a:solidFill>
              </a:rPr>
              <a:t>; </a:t>
            </a:r>
          </a:p>
          <a:p>
            <a:pPr algn="just"/>
            <a:r>
              <a:rPr lang="en-US" b="1" dirty="0">
                <a:solidFill>
                  <a:srgbClr val="1C03D7"/>
                </a:solidFill>
              </a:rPr>
              <a:t>  </a:t>
            </a:r>
          </a:p>
          <a:p>
            <a:pPr algn="just"/>
            <a:r>
              <a:rPr lang="en-US" b="1" dirty="0">
                <a:solidFill>
                  <a:srgbClr val="1C03D7"/>
                </a:solidFill>
              </a:rPr>
              <a:t>class Base { </a:t>
            </a:r>
          </a:p>
          <a:p>
            <a:pPr algn="just"/>
            <a:r>
              <a:rPr lang="en-US" b="1" dirty="0">
                <a:solidFill>
                  <a:srgbClr val="1C03D7"/>
                </a:solidFill>
              </a:rPr>
              <a:t>public: </a:t>
            </a:r>
          </a:p>
          <a:p>
            <a:pPr algn="just"/>
            <a:r>
              <a:rPr lang="en-US" b="1" dirty="0">
                <a:solidFill>
                  <a:srgbClr val="1C03D7"/>
                </a:solidFill>
              </a:rPr>
              <a:t>  </a:t>
            </a:r>
          </a:p>
          <a:p>
            <a:pPr algn="just"/>
            <a:r>
              <a:rPr lang="en-US" b="1" dirty="0">
                <a:solidFill>
                  <a:srgbClr val="1C03D7"/>
                </a:solidFill>
              </a:rPr>
              <a:t>    </a:t>
            </a:r>
            <a:r>
              <a:rPr lang="en-US" b="1" dirty="0">
                <a:solidFill>
                  <a:srgbClr val="FF0000"/>
                </a:solidFill>
              </a:rPr>
              <a:t>// user wants to override this in the derived class </a:t>
            </a:r>
          </a:p>
          <a:p>
            <a:pPr algn="just"/>
            <a:r>
              <a:rPr lang="en-US" b="1" dirty="0">
                <a:solidFill>
                  <a:srgbClr val="1C03D7"/>
                </a:solidFill>
              </a:rPr>
              <a:t>    </a:t>
            </a:r>
            <a:r>
              <a:rPr lang="en-US" b="1" dirty="0">
                <a:solidFill>
                  <a:srgbClr val="01A729"/>
                </a:solidFill>
              </a:rPr>
              <a:t>virtual void </a:t>
            </a:r>
            <a:r>
              <a:rPr lang="en-US" b="1" dirty="0" err="1">
                <a:solidFill>
                  <a:srgbClr val="01A729"/>
                </a:solidFill>
              </a:rPr>
              <a:t>func</a:t>
            </a:r>
            <a:r>
              <a:rPr lang="en-US" b="1" dirty="0">
                <a:solidFill>
                  <a:srgbClr val="01A729"/>
                </a:solidFill>
              </a:rPr>
              <a:t>()  </a:t>
            </a:r>
          </a:p>
          <a:p>
            <a:pPr algn="just"/>
            <a:r>
              <a:rPr lang="en-US" b="1" dirty="0">
                <a:solidFill>
                  <a:srgbClr val="1C03D7"/>
                </a:solidFill>
              </a:rPr>
              <a:t>    { </a:t>
            </a:r>
          </a:p>
          <a:p>
            <a:pPr algn="just"/>
            <a:r>
              <a:rPr lang="en-US" b="1" dirty="0">
                <a:solidFill>
                  <a:srgbClr val="1C03D7"/>
                </a:solidFill>
              </a:rPr>
              <a:t>        </a:t>
            </a:r>
            <a:r>
              <a:rPr lang="en-US" b="1" dirty="0" err="1">
                <a:solidFill>
                  <a:srgbClr val="1C03D7"/>
                </a:solidFill>
              </a:rPr>
              <a:t>cout</a:t>
            </a:r>
            <a:r>
              <a:rPr lang="en-US" b="1" dirty="0">
                <a:solidFill>
                  <a:srgbClr val="1C03D7"/>
                </a:solidFill>
              </a:rPr>
              <a:t> &lt;&lt; "I am in base" &lt;&lt; </a:t>
            </a:r>
            <a:r>
              <a:rPr lang="en-US" b="1" dirty="0" err="1">
                <a:solidFill>
                  <a:srgbClr val="1C03D7"/>
                </a:solidFill>
              </a:rPr>
              <a:t>endl</a:t>
            </a:r>
            <a:r>
              <a:rPr lang="en-US" b="1" dirty="0">
                <a:solidFill>
                  <a:srgbClr val="1C03D7"/>
                </a:solidFill>
              </a:rPr>
              <a:t>; </a:t>
            </a:r>
          </a:p>
          <a:p>
            <a:pPr algn="just"/>
            <a:r>
              <a:rPr lang="en-US" b="1" dirty="0">
                <a:solidFill>
                  <a:srgbClr val="1C03D7"/>
                </a:solidFill>
              </a:rPr>
              <a:t>    } </a:t>
            </a:r>
          </a:p>
          <a:p>
            <a:pPr algn="just"/>
            <a:r>
              <a:rPr lang="en-US" b="1" dirty="0">
                <a:solidFill>
                  <a:srgbClr val="1C03D7"/>
                </a:solidFill>
              </a:rPr>
              <a:t>}; </a:t>
            </a:r>
          </a:p>
          <a:p>
            <a:pPr algn="just"/>
            <a:r>
              <a:rPr lang="en-US" b="1" dirty="0">
                <a:solidFill>
                  <a:srgbClr val="1C03D7"/>
                </a:solidFill>
              </a:rPr>
              <a:t>  </a:t>
            </a:r>
          </a:p>
          <a:p>
            <a:pPr algn="just"/>
            <a:r>
              <a:rPr lang="en-US" b="1" dirty="0">
                <a:solidFill>
                  <a:srgbClr val="1C03D7"/>
                </a:solidFill>
              </a:rPr>
              <a:t>class derived : public Base { </a:t>
            </a:r>
          </a:p>
          <a:p>
            <a:pPr algn="just"/>
            <a:r>
              <a:rPr lang="en-US" b="1" dirty="0">
                <a:solidFill>
                  <a:srgbClr val="1C03D7"/>
                </a:solidFill>
              </a:rPr>
              <a:t>public: </a:t>
            </a:r>
          </a:p>
          <a:p>
            <a:pPr algn="just"/>
            <a:r>
              <a:rPr lang="en-US" b="1" dirty="0">
                <a:solidFill>
                  <a:srgbClr val="1C03D7"/>
                </a:solidFill>
              </a:rPr>
              <a:t>   </a:t>
            </a:r>
          </a:p>
          <a:p>
            <a:pPr algn="just"/>
            <a:r>
              <a:rPr lang="en-US" b="1" dirty="0">
                <a:solidFill>
                  <a:srgbClr val="1C03D7"/>
                </a:solidFill>
              </a:rPr>
              <a:t>    // did a mistake by putting   an argument "</a:t>
            </a:r>
            <a:r>
              <a:rPr lang="en-US" b="1" dirty="0" err="1">
                <a:solidFill>
                  <a:srgbClr val="1C03D7"/>
                </a:solidFill>
              </a:rPr>
              <a:t>int</a:t>
            </a:r>
            <a:r>
              <a:rPr lang="en-US" b="1" dirty="0">
                <a:solidFill>
                  <a:srgbClr val="1C03D7"/>
                </a:solidFill>
              </a:rPr>
              <a:t> a" </a:t>
            </a:r>
          </a:p>
        </p:txBody>
      </p:sp>
      <p:sp>
        <p:nvSpPr>
          <p:cNvPr id="4" name="Rectangle 3"/>
          <p:cNvSpPr/>
          <p:nvPr/>
        </p:nvSpPr>
        <p:spPr>
          <a:xfrm>
            <a:off x="4824248" y="1315998"/>
            <a:ext cx="4572000" cy="4524315"/>
          </a:xfrm>
          <a:prstGeom prst="rect">
            <a:avLst/>
          </a:prstGeom>
        </p:spPr>
        <p:txBody>
          <a:bodyPr>
            <a:spAutoFit/>
          </a:bodyPr>
          <a:lstStyle/>
          <a:p>
            <a:pPr algn="just"/>
            <a:r>
              <a:rPr lang="en-US" b="1" dirty="0">
                <a:solidFill>
                  <a:srgbClr val="1C03D7"/>
                </a:solidFill>
              </a:rPr>
              <a:t> </a:t>
            </a:r>
            <a:r>
              <a:rPr lang="en-US" b="1" dirty="0">
                <a:solidFill>
                  <a:srgbClr val="01A729"/>
                </a:solidFill>
              </a:rPr>
              <a:t>void </a:t>
            </a:r>
            <a:r>
              <a:rPr lang="en-US" b="1" dirty="0" err="1">
                <a:solidFill>
                  <a:srgbClr val="01A729"/>
                </a:solidFill>
              </a:rPr>
              <a:t>func</a:t>
            </a:r>
            <a:r>
              <a:rPr lang="en-US" b="1" dirty="0">
                <a:solidFill>
                  <a:srgbClr val="01A729"/>
                </a:solidFill>
              </a:rPr>
              <a:t>(</a:t>
            </a:r>
            <a:r>
              <a:rPr lang="en-US" b="1" dirty="0" err="1">
                <a:solidFill>
                  <a:srgbClr val="01A729"/>
                </a:solidFill>
              </a:rPr>
              <a:t>int</a:t>
            </a:r>
            <a:r>
              <a:rPr lang="en-US" b="1" dirty="0">
                <a:solidFill>
                  <a:srgbClr val="01A729"/>
                </a:solidFill>
              </a:rPr>
              <a:t> a) //override  </a:t>
            </a:r>
          </a:p>
          <a:p>
            <a:pPr algn="just"/>
            <a:r>
              <a:rPr lang="en-US" b="1" dirty="0">
                <a:solidFill>
                  <a:srgbClr val="1C03D7"/>
                </a:solidFill>
              </a:rPr>
              <a:t>    { </a:t>
            </a:r>
          </a:p>
          <a:p>
            <a:pPr algn="just"/>
            <a:r>
              <a:rPr lang="en-US" b="1" dirty="0">
                <a:solidFill>
                  <a:srgbClr val="1C03D7"/>
                </a:solidFill>
              </a:rPr>
              <a:t>        </a:t>
            </a:r>
            <a:r>
              <a:rPr lang="en-US" b="1" dirty="0" err="1">
                <a:solidFill>
                  <a:srgbClr val="1C03D7"/>
                </a:solidFill>
              </a:rPr>
              <a:t>cout</a:t>
            </a:r>
            <a:r>
              <a:rPr lang="en-US" b="1" dirty="0">
                <a:solidFill>
                  <a:srgbClr val="1C03D7"/>
                </a:solidFill>
              </a:rPr>
              <a:t> &lt;&lt; "I am in derived class" &lt;&lt; </a:t>
            </a:r>
            <a:r>
              <a:rPr lang="en-US" b="1" dirty="0" err="1">
                <a:solidFill>
                  <a:srgbClr val="1C03D7"/>
                </a:solidFill>
              </a:rPr>
              <a:t>endl</a:t>
            </a:r>
            <a:r>
              <a:rPr lang="en-US" b="1" dirty="0">
                <a:solidFill>
                  <a:srgbClr val="1C03D7"/>
                </a:solidFill>
              </a:rPr>
              <a:t>; </a:t>
            </a:r>
          </a:p>
          <a:p>
            <a:pPr algn="just"/>
            <a:r>
              <a:rPr lang="en-US" b="1" dirty="0">
                <a:solidFill>
                  <a:srgbClr val="1C03D7"/>
                </a:solidFill>
              </a:rPr>
              <a:t>    } </a:t>
            </a:r>
          </a:p>
          <a:p>
            <a:pPr algn="just"/>
            <a:r>
              <a:rPr lang="en-US" b="1" dirty="0">
                <a:solidFill>
                  <a:srgbClr val="1C03D7"/>
                </a:solidFill>
              </a:rPr>
              <a:t>}; </a:t>
            </a:r>
          </a:p>
          <a:p>
            <a:pPr algn="just"/>
            <a:r>
              <a:rPr lang="en-US" b="1" dirty="0">
                <a:solidFill>
                  <a:srgbClr val="1C03D7"/>
                </a:solidFill>
              </a:rPr>
              <a:t>  </a:t>
            </a:r>
          </a:p>
          <a:p>
            <a:pPr algn="just"/>
            <a:r>
              <a:rPr lang="en-US" b="1" dirty="0" err="1">
                <a:solidFill>
                  <a:srgbClr val="1C03D7"/>
                </a:solidFill>
              </a:rPr>
              <a:t>int</a:t>
            </a:r>
            <a:r>
              <a:rPr lang="en-US" b="1" dirty="0">
                <a:solidFill>
                  <a:srgbClr val="1C03D7"/>
                </a:solidFill>
              </a:rPr>
              <a:t> main() </a:t>
            </a:r>
          </a:p>
          <a:p>
            <a:pPr algn="just"/>
            <a:r>
              <a:rPr lang="en-US" b="1" dirty="0">
                <a:solidFill>
                  <a:srgbClr val="1C03D7"/>
                </a:solidFill>
              </a:rPr>
              <a:t>{ </a:t>
            </a:r>
          </a:p>
          <a:p>
            <a:pPr algn="just"/>
            <a:r>
              <a:rPr lang="en-US" b="1" dirty="0">
                <a:solidFill>
                  <a:srgbClr val="1C03D7"/>
                </a:solidFill>
              </a:rPr>
              <a:t>    Base b; </a:t>
            </a:r>
          </a:p>
          <a:p>
            <a:pPr algn="just"/>
            <a:r>
              <a:rPr lang="en-US" b="1" dirty="0">
                <a:solidFill>
                  <a:srgbClr val="1C03D7"/>
                </a:solidFill>
              </a:rPr>
              <a:t>    derived d; </a:t>
            </a:r>
          </a:p>
          <a:p>
            <a:pPr algn="just"/>
            <a:r>
              <a:rPr lang="en-US" b="1" dirty="0">
                <a:solidFill>
                  <a:srgbClr val="1C03D7"/>
                </a:solidFill>
              </a:rPr>
              <a:t>    </a:t>
            </a:r>
            <a:r>
              <a:rPr lang="en-US" b="1" dirty="0" err="1">
                <a:solidFill>
                  <a:srgbClr val="1C03D7"/>
                </a:solidFill>
              </a:rPr>
              <a:t>cout</a:t>
            </a:r>
            <a:r>
              <a:rPr lang="en-US" b="1" dirty="0">
                <a:solidFill>
                  <a:srgbClr val="1C03D7"/>
                </a:solidFill>
              </a:rPr>
              <a:t> &lt;&lt; "Compiled successfully" &lt;&lt; </a:t>
            </a:r>
            <a:r>
              <a:rPr lang="en-US" b="1" dirty="0" err="1">
                <a:solidFill>
                  <a:srgbClr val="1C03D7"/>
                </a:solidFill>
              </a:rPr>
              <a:t>endl</a:t>
            </a:r>
            <a:r>
              <a:rPr lang="en-US" b="1" dirty="0">
                <a:solidFill>
                  <a:srgbClr val="1C03D7"/>
                </a:solidFill>
              </a:rPr>
              <a:t>; </a:t>
            </a:r>
          </a:p>
          <a:p>
            <a:pPr algn="just"/>
            <a:r>
              <a:rPr lang="en-US" b="1" dirty="0">
                <a:solidFill>
                  <a:srgbClr val="1C03D7"/>
                </a:solidFill>
              </a:rPr>
              <a:t>    return 0; </a:t>
            </a:r>
          </a:p>
          <a:p>
            <a:pPr algn="just"/>
            <a:r>
              <a:rPr lang="en-US" b="1" dirty="0">
                <a:solidFill>
                  <a:srgbClr val="1C03D7"/>
                </a:solidFill>
              </a:rPr>
              <a:t>} </a:t>
            </a:r>
          </a:p>
          <a:p>
            <a:pPr algn="just"/>
            <a:r>
              <a:rPr lang="en-US" b="1" u="sng" dirty="0">
                <a:solidFill>
                  <a:srgbClr val="FF0000"/>
                </a:solidFill>
              </a:rPr>
              <a:t>Output:</a:t>
            </a:r>
          </a:p>
          <a:p>
            <a:pPr algn="just"/>
            <a:r>
              <a:rPr lang="en-US" dirty="0">
                <a:solidFill>
                  <a:srgbClr val="FF0000"/>
                </a:solidFill>
              </a:rPr>
              <a:t>	Base::foo</a:t>
            </a:r>
          </a:p>
          <a:p>
            <a:pPr algn="just"/>
            <a:r>
              <a:rPr lang="en-US" dirty="0">
                <a:solidFill>
                  <a:srgbClr val="FF0000"/>
                </a:solidFill>
              </a:rPr>
              <a:t>	Derived::bar</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6 / UNIT - 3</a:t>
            </a:r>
          </a:p>
        </p:txBody>
      </p:sp>
    </p:spTree>
    <p:extLst>
      <p:ext uri="{BB962C8B-B14F-4D97-AF65-F5344CB8AC3E}">
        <p14:creationId xmlns:p14="http://schemas.microsoft.com/office/powerpoint/2010/main" val="624365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r>
              <a:rPr lang="en-US" sz="3600" b="1" dirty="0">
                <a:solidFill>
                  <a:srgbClr val="0000CC"/>
                </a:solidFill>
                <a:latin typeface="Arial Black" panose="020B0A04020102020204" pitchFamily="34" charset="0"/>
              </a:rPr>
              <a:t>SLO-1 &amp; SLO-2:</a:t>
            </a:r>
            <a:br>
              <a:rPr lang="en-US" sz="3600" b="1" dirty="0">
                <a:solidFill>
                  <a:srgbClr val="0033CC"/>
                </a:solidFill>
                <a:latin typeface="Arial Black" panose="020B0A04020102020204" pitchFamily="34" charset="0"/>
              </a:rPr>
            </a:br>
            <a:r>
              <a:rPr lang="en-US" sz="3200" b="1" dirty="0">
                <a:solidFill>
                  <a:srgbClr val="C00000"/>
                </a:solidFill>
                <a:latin typeface="Arial Black" panose="020B0A04020102020204" pitchFamily="34" charset="0"/>
              </a:rPr>
              <a:t>ADVANCED FUNCTION: pure virtual function,</a:t>
            </a:r>
            <a:br>
              <a:rPr lang="en-US" sz="3200" b="1" dirty="0">
                <a:solidFill>
                  <a:srgbClr val="C00000"/>
                </a:solidFill>
                <a:latin typeface="Arial Black" panose="020B0A04020102020204" pitchFamily="34" charset="0"/>
              </a:rPr>
            </a:br>
            <a:r>
              <a:rPr lang="en-US" sz="3200" b="1" dirty="0">
                <a:solidFill>
                  <a:srgbClr val="C00000"/>
                </a:solidFill>
                <a:latin typeface="Arial Black" panose="020B0A04020102020204" pitchFamily="34" charset="0"/>
              </a:rPr>
              <a:t>Example for virtual and pure virtual function</a:t>
            </a:r>
            <a:endParaRPr lang="en-US" sz="3200" dirty="0">
              <a:solidFill>
                <a:srgbClr val="C000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270060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solidFill>
                  <a:srgbClr val="C00000"/>
                </a:solidFill>
                <a:latin typeface="Arial Black" panose="020B0A04020102020204" pitchFamily="34" charset="0"/>
              </a:rPr>
              <a:t>Single Inheritance</a:t>
            </a:r>
          </a:p>
        </p:txBody>
      </p:sp>
      <p:sp>
        <p:nvSpPr>
          <p:cNvPr id="3" name="Content Placeholder 2"/>
          <p:cNvSpPr>
            <a:spLocks noGrp="1"/>
          </p:cNvSpPr>
          <p:nvPr>
            <p:ph idx="1"/>
          </p:nvPr>
        </p:nvSpPr>
        <p:spPr>
          <a:xfrm>
            <a:off x="426720" y="518319"/>
            <a:ext cx="8229600" cy="6263481"/>
          </a:xfrm>
        </p:spPr>
        <p:txBody>
          <a:bodyPr>
            <a:noAutofit/>
          </a:bodyPr>
          <a:lstStyle/>
          <a:p>
            <a:pPr marL="0" indent="0">
              <a:buNone/>
            </a:pPr>
            <a:r>
              <a:rPr lang="en-US" sz="1400" dirty="0">
                <a:solidFill>
                  <a:srgbClr val="1C03D7"/>
                </a:solidFill>
              </a:rPr>
              <a:t>#include &lt;</a:t>
            </a:r>
            <a:r>
              <a:rPr lang="en-US" sz="1400" dirty="0" err="1">
                <a:solidFill>
                  <a:srgbClr val="1C03D7"/>
                </a:solidFill>
              </a:rPr>
              <a:t>iostream.h</a:t>
            </a:r>
            <a:r>
              <a:rPr lang="en-US" sz="1400" dirty="0">
                <a:solidFill>
                  <a:srgbClr val="1C03D7"/>
                </a:solidFill>
              </a:rPr>
              <a:t>&gt;</a:t>
            </a:r>
          </a:p>
          <a:p>
            <a:pPr marL="0" indent="0">
              <a:buNone/>
            </a:pPr>
            <a:r>
              <a:rPr lang="en-US" sz="1400" dirty="0">
                <a:solidFill>
                  <a:srgbClr val="1C03D7"/>
                </a:solidFill>
              </a:rPr>
              <a:t>#include&lt;</a:t>
            </a:r>
            <a:r>
              <a:rPr lang="en-US" sz="1400" dirty="0" err="1">
                <a:solidFill>
                  <a:srgbClr val="1C03D7"/>
                </a:solidFill>
              </a:rPr>
              <a:t>conio.h</a:t>
            </a:r>
            <a:r>
              <a:rPr lang="en-US" sz="1400" dirty="0">
                <a:solidFill>
                  <a:srgbClr val="1C03D7"/>
                </a:solidFill>
              </a:rPr>
              <a:t>&gt;</a:t>
            </a:r>
          </a:p>
          <a:p>
            <a:pPr marL="0" indent="0">
              <a:buNone/>
            </a:pPr>
            <a:r>
              <a:rPr lang="en-US" sz="1400" dirty="0">
                <a:solidFill>
                  <a:srgbClr val="1C03D7"/>
                </a:solidFill>
              </a:rPr>
              <a:t>//using namespace </a:t>
            </a:r>
            <a:r>
              <a:rPr lang="en-US" sz="1400" dirty="0" err="1">
                <a:solidFill>
                  <a:srgbClr val="1C03D7"/>
                </a:solidFill>
              </a:rPr>
              <a:t>std</a:t>
            </a:r>
            <a:r>
              <a:rPr lang="en-US" sz="1400" dirty="0">
                <a:solidFill>
                  <a:srgbClr val="1C03D7"/>
                </a:solidFill>
              </a:rPr>
              <a:t>;</a:t>
            </a:r>
          </a:p>
          <a:p>
            <a:pPr marL="0" indent="0">
              <a:buNone/>
            </a:pPr>
            <a:r>
              <a:rPr lang="en-US" sz="1400" b="1" dirty="0">
                <a:solidFill>
                  <a:schemeClr val="accent6"/>
                </a:solidFill>
              </a:rPr>
              <a:t>class Base</a:t>
            </a:r>
          </a:p>
          <a:p>
            <a:pPr marL="0" indent="0">
              <a:buNone/>
            </a:pPr>
            <a:r>
              <a:rPr lang="en-US" sz="1400" dirty="0">
                <a:solidFill>
                  <a:srgbClr val="1C03D7"/>
                </a:solidFill>
              </a:rPr>
              <a:t>{</a:t>
            </a:r>
          </a:p>
          <a:p>
            <a:pPr marL="0" indent="0">
              <a:buNone/>
            </a:pPr>
            <a:r>
              <a:rPr lang="en-US" sz="1400" dirty="0">
                <a:solidFill>
                  <a:srgbClr val="1C03D7"/>
                </a:solidFill>
              </a:rPr>
              <a:t>public:</a:t>
            </a:r>
          </a:p>
          <a:p>
            <a:pPr marL="0" indent="0">
              <a:buNone/>
            </a:pPr>
            <a:r>
              <a:rPr lang="en-US" sz="1400" dirty="0" err="1">
                <a:solidFill>
                  <a:srgbClr val="1C03D7"/>
                </a:solidFill>
              </a:rPr>
              <a:t>int</a:t>
            </a:r>
            <a:r>
              <a:rPr lang="en-US" sz="1400" dirty="0">
                <a:solidFill>
                  <a:srgbClr val="1C03D7"/>
                </a:solidFill>
              </a:rPr>
              <a:t> </a:t>
            </a:r>
            <a:r>
              <a:rPr lang="en-US" sz="1400" dirty="0" err="1">
                <a:solidFill>
                  <a:srgbClr val="1C03D7"/>
                </a:solidFill>
              </a:rPr>
              <a:t>base_value</a:t>
            </a:r>
            <a:r>
              <a:rPr lang="en-US" sz="1400" dirty="0">
                <a:solidFill>
                  <a:srgbClr val="1C03D7"/>
                </a:solidFill>
              </a:rPr>
              <a:t>;</a:t>
            </a:r>
          </a:p>
          <a:p>
            <a:pPr marL="0" indent="0">
              <a:buNone/>
            </a:pPr>
            <a:r>
              <a:rPr lang="en-US" sz="1400" dirty="0">
                <a:solidFill>
                  <a:srgbClr val="1C03D7"/>
                </a:solidFill>
              </a:rPr>
              <a:t>void </a:t>
            </a:r>
            <a:r>
              <a:rPr lang="en-US" sz="1400" dirty="0" err="1">
                <a:solidFill>
                  <a:srgbClr val="1C03D7"/>
                </a:solidFill>
              </a:rPr>
              <a:t>base_input</a:t>
            </a:r>
            <a:r>
              <a:rPr lang="en-US" sz="1400" dirty="0">
                <a:solidFill>
                  <a:srgbClr val="1C03D7"/>
                </a:solidFill>
              </a:rPr>
              <a:t>()</a:t>
            </a:r>
          </a:p>
          <a:p>
            <a:pPr marL="0" indent="0">
              <a:buNone/>
            </a:pPr>
            <a:r>
              <a:rPr lang="en-US" sz="1400" dirty="0">
                <a:solidFill>
                  <a:srgbClr val="1C03D7"/>
                </a:solidFill>
              </a:rPr>
              <a:t>{</a:t>
            </a:r>
          </a:p>
          <a:p>
            <a:pPr marL="0" indent="0">
              <a:buNone/>
            </a:pPr>
            <a:r>
              <a:rPr lang="en-US" sz="1400" dirty="0" err="1">
                <a:solidFill>
                  <a:srgbClr val="1C03D7"/>
                </a:solidFill>
              </a:rPr>
              <a:t>cout</a:t>
            </a:r>
            <a:r>
              <a:rPr lang="en-US" sz="1400" dirty="0">
                <a:solidFill>
                  <a:srgbClr val="1C03D7"/>
                </a:solidFill>
              </a:rPr>
              <a:t>&lt;&lt;"Enter the integer value of base class: ";</a:t>
            </a:r>
          </a:p>
          <a:p>
            <a:pPr marL="0" indent="0">
              <a:buNone/>
            </a:pPr>
            <a:r>
              <a:rPr lang="en-US" sz="1400" dirty="0" err="1">
                <a:solidFill>
                  <a:srgbClr val="1C03D7"/>
                </a:solidFill>
              </a:rPr>
              <a:t>cin</a:t>
            </a:r>
            <a:r>
              <a:rPr lang="en-US" sz="1400" dirty="0">
                <a:solidFill>
                  <a:srgbClr val="1C03D7"/>
                </a:solidFill>
              </a:rPr>
              <a:t>&gt;&gt;</a:t>
            </a:r>
            <a:r>
              <a:rPr lang="en-US" sz="1400" dirty="0" err="1">
                <a:solidFill>
                  <a:srgbClr val="1C03D7"/>
                </a:solidFill>
              </a:rPr>
              <a:t>base_value</a:t>
            </a:r>
            <a:r>
              <a:rPr lang="en-US" sz="1400" dirty="0">
                <a:solidFill>
                  <a:srgbClr val="1C03D7"/>
                </a:solidFill>
              </a:rPr>
              <a:t>;</a:t>
            </a:r>
          </a:p>
          <a:p>
            <a:pPr marL="0" indent="0">
              <a:buNone/>
            </a:pPr>
            <a:r>
              <a:rPr lang="en-US" sz="1400" dirty="0">
                <a:solidFill>
                  <a:srgbClr val="1C03D7"/>
                </a:solidFill>
              </a:rPr>
              <a:t>}</a:t>
            </a:r>
          </a:p>
          <a:p>
            <a:pPr marL="0" indent="0">
              <a:buNone/>
            </a:pPr>
            <a:r>
              <a:rPr lang="en-US" sz="1400" dirty="0">
                <a:solidFill>
                  <a:srgbClr val="1C03D7"/>
                </a:solidFill>
              </a:rPr>
              <a:t>};</a:t>
            </a:r>
          </a:p>
          <a:p>
            <a:pPr marL="0" indent="0">
              <a:buNone/>
            </a:pPr>
            <a:r>
              <a:rPr lang="en-US" sz="1400" b="1" dirty="0">
                <a:solidFill>
                  <a:schemeClr val="accent6"/>
                </a:solidFill>
              </a:rPr>
              <a:t>class Derived : public Base </a:t>
            </a:r>
          </a:p>
          <a:p>
            <a:pPr marL="0" indent="0">
              <a:buNone/>
            </a:pPr>
            <a:r>
              <a:rPr lang="en-US" sz="1400" dirty="0">
                <a:solidFill>
                  <a:srgbClr val="1C03D7"/>
                </a:solidFill>
              </a:rPr>
              <a:t>{</a:t>
            </a:r>
          </a:p>
          <a:p>
            <a:pPr marL="0" indent="0">
              <a:buNone/>
            </a:pPr>
            <a:r>
              <a:rPr lang="en-US" sz="1400" dirty="0">
                <a:solidFill>
                  <a:srgbClr val="1C03D7"/>
                </a:solidFill>
              </a:rPr>
              <a:t>// private by default</a:t>
            </a:r>
          </a:p>
          <a:p>
            <a:pPr marL="0" indent="0">
              <a:buNone/>
            </a:pPr>
            <a:r>
              <a:rPr lang="en-US" sz="1400" dirty="0" err="1">
                <a:solidFill>
                  <a:srgbClr val="1C03D7"/>
                </a:solidFill>
              </a:rPr>
              <a:t>int</a:t>
            </a:r>
            <a:r>
              <a:rPr lang="en-US" sz="1400" dirty="0">
                <a:solidFill>
                  <a:srgbClr val="1C03D7"/>
                </a:solidFill>
              </a:rPr>
              <a:t> </a:t>
            </a:r>
            <a:r>
              <a:rPr lang="en-US" sz="1400" dirty="0" err="1">
                <a:solidFill>
                  <a:srgbClr val="1C03D7"/>
                </a:solidFill>
              </a:rPr>
              <a:t>derived_value</a:t>
            </a:r>
            <a:r>
              <a:rPr lang="en-US" sz="1400" dirty="0">
                <a:solidFill>
                  <a:srgbClr val="1C03D7"/>
                </a:solidFill>
              </a:rPr>
              <a:t>;</a:t>
            </a:r>
          </a:p>
          <a:p>
            <a:pPr marL="0" indent="0">
              <a:buNone/>
            </a:pPr>
            <a:r>
              <a:rPr lang="en-US" sz="1400" dirty="0">
                <a:solidFill>
                  <a:srgbClr val="1C03D7"/>
                </a:solidFill>
              </a:rPr>
              <a:t>public:</a:t>
            </a:r>
          </a:p>
          <a:p>
            <a:pPr marL="0" indent="0">
              <a:buNone/>
            </a:pPr>
            <a:r>
              <a:rPr lang="en-US" sz="1400" dirty="0">
                <a:solidFill>
                  <a:srgbClr val="1C03D7"/>
                </a:solidFill>
              </a:rPr>
              <a:t>void </a:t>
            </a:r>
            <a:r>
              <a:rPr lang="en-US" sz="1400" dirty="0" err="1">
                <a:solidFill>
                  <a:srgbClr val="1C03D7"/>
                </a:solidFill>
              </a:rPr>
              <a:t>derived_input</a:t>
            </a:r>
            <a:r>
              <a:rPr lang="en-US" sz="1400" dirty="0">
                <a:solidFill>
                  <a:srgbClr val="1C03D7"/>
                </a:solidFill>
              </a:rPr>
              <a:t>()</a:t>
            </a:r>
          </a:p>
          <a:p>
            <a:pPr marL="0" indent="0">
              <a:buNone/>
            </a:pPr>
            <a:r>
              <a:rPr lang="en-US" sz="1400" dirty="0">
                <a:solidFill>
                  <a:srgbClr val="1C03D7"/>
                </a:solidFill>
              </a:rPr>
              <a:t>{</a:t>
            </a:r>
          </a:p>
          <a:p>
            <a:pPr marL="0" indent="0">
              <a:buNone/>
            </a:pPr>
            <a:r>
              <a:rPr lang="en-US" sz="1400" dirty="0" err="1">
                <a:solidFill>
                  <a:srgbClr val="1C03D7"/>
                </a:solidFill>
              </a:rPr>
              <a:t>cout</a:t>
            </a:r>
            <a:r>
              <a:rPr lang="en-US" sz="1400" dirty="0">
                <a:solidFill>
                  <a:srgbClr val="1C03D7"/>
                </a:solidFill>
              </a:rPr>
              <a:t>&lt;&lt;"Enter the integer value of derived class: ";</a:t>
            </a:r>
          </a:p>
          <a:p>
            <a:pPr marL="0" indent="0">
              <a:buNone/>
            </a:pPr>
            <a:r>
              <a:rPr lang="en-US" sz="1400" dirty="0" err="1">
                <a:solidFill>
                  <a:srgbClr val="1C03D7"/>
                </a:solidFill>
              </a:rPr>
              <a:t>cin</a:t>
            </a:r>
            <a:r>
              <a:rPr lang="en-US" sz="1400" dirty="0">
                <a:solidFill>
                  <a:srgbClr val="1C03D7"/>
                </a:solidFill>
              </a:rPr>
              <a:t>&gt;&gt;</a:t>
            </a:r>
            <a:r>
              <a:rPr lang="en-US" sz="1400" dirty="0" err="1">
                <a:solidFill>
                  <a:srgbClr val="1C03D7"/>
                </a:solidFill>
              </a:rPr>
              <a:t>derived_value</a:t>
            </a:r>
            <a:r>
              <a:rPr lang="en-US" sz="1400" dirty="0">
                <a:solidFill>
                  <a:srgbClr val="1C03D7"/>
                </a:solidFill>
              </a:rPr>
              <a:t>;</a:t>
            </a:r>
          </a:p>
          <a:p>
            <a:pPr marL="0" indent="0">
              <a:buNone/>
            </a:pPr>
            <a:r>
              <a:rPr lang="en-US" sz="1400" dirty="0">
                <a:solidFill>
                  <a:srgbClr val="1C03D7"/>
                </a:solidFill>
              </a:rPr>
              <a:t>}</a:t>
            </a:r>
          </a:p>
        </p:txBody>
      </p:sp>
      <p:sp>
        <p:nvSpPr>
          <p:cNvPr id="5" name="Rectangle 4"/>
          <p:cNvSpPr/>
          <p:nvPr/>
        </p:nvSpPr>
        <p:spPr>
          <a:xfrm>
            <a:off x="4541520" y="762000"/>
            <a:ext cx="4572000" cy="4524315"/>
          </a:xfrm>
          <a:prstGeom prst="rect">
            <a:avLst/>
          </a:prstGeom>
        </p:spPr>
        <p:txBody>
          <a:bodyPr>
            <a:spAutoFit/>
          </a:bodyPr>
          <a:lstStyle/>
          <a:p>
            <a:r>
              <a:rPr lang="en-US" dirty="0">
                <a:solidFill>
                  <a:srgbClr val="1C03D7"/>
                </a:solidFill>
              </a:rPr>
              <a:t>void sum()</a:t>
            </a:r>
          </a:p>
          <a:p>
            <a:r>
              <a:rPr lang="en-US" dirty="0">
                <a:solidFill>
                  <a:srgbClr val="1C03D7"/>
                </a:solidFill>
              </a:rPr>
              <a:t>{</a:t>
            </a:r>
          </a:p>
          <a:p>
            <a:r>
              <a:rPr lang="en-US" dirty="0" err="1">
                <a:solidFill>
                  <a:srgbClr val="1C03D7"/>
                </a:solidFill>
              </a:rPr>
              <a:t>cout</a:t>
            </a:r>
            <a:r>
              <a:rPr lang="en-US" dirty="0">
                <a:solidFill>
                  <a:srgbClr val="1C03D7"/>
                </a:solidFill>
              </a:rPr>
              <a:t> &lt;&lt; "The sum of the two integer values is: " &lt;&lt; </a:t>
            </a:r>
            <a:r>
              <a:rPr lang="en-US" dirty="0" err="1">
                <a:solidFill>
                  <a:srgbClr val="1C03D7"/>
                </a:solidFill>
              </a:rPr>
              <a:t>base_value</a:t>
            </a:r>
            <a:r>
              <a:rPr lang="en-US" dirty="0">
                <a:solidFill>
                  <a:srgbClr val="1C03D7"/>
                </a:solidFill>
              </a:rPr>
              <a:t> + </a:t>
            </a:r>
            <a:r>
              <a:rPr lang="en-US" dirty="0" err="1">
                <a:solidFill>
                  <a:srgbClr val="1C03D7"/>
                </a:solidFill>
              </a:rPr>
              <a:t>derived_value</a:t>
            </a:r>
            <a:r>
              <a:rPr lang="en-US" dirty="0">
                <a:solidFill>
                  <a:srgbClr val="1C03D7"/>
                </a:solidFill>
              </a:rPr>
              <a:t>&lt;&lt;</a:t>
            </a:r>
            <a:r>
              <a:rPr lang="en-US" dirty="0" err="1">
                <a:solidFill>
                  <a:srgbClr val="1C03D7"/>
                </a:solidFill>
              </a:rPr>
              <a:t>endl</a:t>
            </a:r>
            <a:r>
              <a:rPr lang="en-US" dirty="0">
                <a:solidFill>
                  <a:srgbClr val="1C03D7"/>
                </a:solidFill>
              </a:rPr>
              <a:t>;</a:t>
            </a:r>
          </a:p>
          <a:p>
            <a:r>
              <a:rPr lang="en-US" dirty="0">
                <a:solidFill>
                  <a:srgbClr val="1C03D7"/>
                </a:solidFill>
              </a:rPr>
              <a:t>}</a:t>
            </a:r>
          </a:p>
          <a:p>
            <a:r>
              <a:rPr lang="en-US" dirty="0">
                <a:solidFill>
                  <a:srgbClr val="1C03D7"/>
                </a:solidFill>
              </a:rPr>
              <a:t>};</a:t>
            </a:r>
          </a:p>
          <a:p>
            <a:r>
              <a:rPr lang="en-US" b="1" dirty="0" err="1">
                <a:solidFill>
                  <a:srgbClr val="01A729"/>
                </a:solidFill>
              </a:rPr>
              <a:t>int</a:t>
            </a:r>
            <a:r>
              <a:rPr lang="en-US" b="1" dirty="0">
                <a:solidFill>
                  <a:srgbClr val="01A729"/>
                </a:solidFill>
              </a:rPr>
              <a:t> main()</a:t>
            </a:r>
          </a:p>
          <a:p>
            <a:r>
              <a:rPr lang="en-US" dirty="0">
                <a:solidFill>
                  <a:srgbClr val="1C03D7"/>
                </a:solidFill>
              </a:rPr>
              <a:t>{</a:t>
            </a:r>
          </a:p>
          <a:p>
            <a:r>
              <a:rPr lang="en-US" dirty="0" err="1">
                <a:solidFill>
                  <a:srgbClr val="1C03D7"/>
                </a:solidFill>
              </a:rPr>
              <a:t>clrscr</a:t>
            </a:r>
            <a:r>
              <a:rPr lang="en-US" dirty="0">
                <a:solidFill>
                  <a:srgbClr val="1C03D7"/>
                </a:solidFill>
              </a:rPr>
              <a:t>();</a:t>
            </a:r>
          </a:p>
          <a:p>
            <a:r>
              <a:rPr lang="en-US" dirty="0" err="1">
                <a:solidFill>
                  <a:srgbClr val="1C03D7"/>
                </a:solidFill>
              </a:rPr>
              <a:t>cout</a:t>
            </a:r>
            <a:r>
              <a:rPr lang="en-US" dirty="0">
                <a:solidFill>
                  <a:srgbClr val="1C03D7"/>
                </a:solidFill>
              </a:rPr>
              <a:t>&lt;&lt;"Welcome to SRMIST"&lt;&lt;</a:t>
            </a:r>
            <a:r>
              <a:rPr lang="en-US" dirty="0" err="1">
                <a:solidFill>
                  <a:srgbClr val="1C03D7"/>
                </a:solidFill>
              </a:rPr>
              <a:t>endl</a:t>
            </a:r>
            <a:r>
              <a:rPr lang="en-US" dirty="0">
                <a:solidFill>
                  <a:srgbClr val="1C03D7"/>
                </a:solidFill>
              </a:rPr>
              <a:t>&lt;&lt;</a:t>
            </a:r>
            <a:r>
              <a:rPr lang="en-US" dirty="0" err="1">
                <a:solidFill>
                  <a:srgbClr val="1C03D7"/>
                </a:solidFill>
              </a:rPr>
              <a:t>endl</a:t>
            </a:r>
            <a:r>
              <a:rPr lang="en-US" dirty="0">
                <a:solidFill>
                  <a:srgbClr val="1C03D7"/>
                </a:solidFill>
              </a:rPr>
              <a:t>;</a:t>
            </a:r>
          </a:p>
          <a:p>
            <a:r>
              <a:rPr lang="en-US" dirty="0">
                <a:solidFill>
                  <a:srgbClr val="1C03D7"/>
                </a:solidFill>
              </a:rPr>
              <a:t>Derived d; // Object of the derived class</a:t>
            </a:r>
          </a:p>
          <a:p>
            <a:r>
              <a:rPr lang="en-US" dirty="0" err="1">
                <a:solidFill>
                  <a:srgbClr val="1C03D7"/>
                </a:solidFill>
              </a:rPr>
              <a:t>d.base_input</a:t>
            </a:r>
            <a:r>
              <a:rPr lang="en-US" dirty="0">
                <a:solidFill>
                  <a:srgbClr val="1C03D7"/>
                </a:solidFill>
              </a:rPr>
              <a:t>();</a:t>
            </a:r>
          </a:p>
          <a:p>
            <a:r>
              <a:rPr lang="en-US" dirty="0" err="1">
                <a:solidFill>
                  <a:srgbClr val="1C03D7"/>
                </a:solidFill>
              </a:rPr>
              <a:t>d.derived_input</a:t>
            </a:r>
            <a:r>
              <a:rPr lang="en-US" dirty="0">
                <a:solidFill>
                  <a:srgbClr val="1C03D7"/>
                </a:solidFill>
              </a:rPr>
              <a:t>();</a:t>
            </a:r>
          </a:p>
          <a:p>
            <a:r>
              <a:rPr lang="en-US" dirty="0" err="1">
                <a:solidFill>
                  <a:srgbClr val="1C03D7"/>
                </a:solidFill>
              </a:rPr>
              <a:t>d.sum</a:t>
            </a:r>
            <a:r>
              <a:rPr lang="en-US" dirty="0">
                <a:solidFill>
                  <a:srgbClr val="1C03D7"/>
                </a:solidFill>
              </a:rPr>
              <a:t>();</a:t>
            </a:r>
          </a:p>
          <a:p>
            <a:r>
              <a:rPr lang="en-US" dirty="0">
                <a:solidFill>
                  <a:srgbClr val="1C03D7"/>
                </a:solidFill>
              </a:rPr>
              <a:t>return 0;</a:t>
            </a:r>
          </a:p>
          <a:p>
            <a:r>
              <a:rPr lang="en-US" dirty="0">
                <a:solidFill>
                  <a:srgbClr val="1C03D7"/>
                </a:solidFill>
              </a:rPr>
              <a:t>}</a:t>
            </a:r>
          </a:p>
        </p:txBody>
      </p:sp>
      <p:pic>
        <p:nvPicPr>
          <p:cNvPr id="6" name="Picture 5"/>
          <p:cNvPicPr>
            <a:picLocks noChangeAspect="1"/>
          </p:cNvPicPr>
          <p:nvPr/>
        </p:nvPicPr>
        <p:blipFill>
          <a:blip r:embed="rId2"/>
          <a:stretch>
            <a:fillRect/>
          </a:stretch>
        </p:blipFill>
        <p:spPr>
          <a:xfrm>
            <a:off x="4191000" y="4978339"/>
            <a:ext cx="4907280" cy="1590675"/>
          </a:xfrm>
          <a:prstGeom prst="rect">
            <a:avLst/>
          </a:prstGeom>
        </p:spPr>
      </p:pic>
      <p:sp>
        <p:nvSpPr>
          <p:cNvPr id="7" name="Rectangle 6"/>
          <p:cNvSpPr/>
          <p:nvPr/>
        </p:nvSpPr>
        <p:spPr>
          <a:xfrm>
            <a:off x="7034934" y="147895"/>
            <a:ext cx="1636025" cy="369332"/>
          </a:xfrm>
          <a:prstGeom prst="rect">
            <a:avLst/>
          </a:prstGeom>
        </p:spPr>
        <p:txBody>
          <a:bodyPr wrap="none">
            <a:spAutoFit/>
          </a:bodyPr>
          <a:lstStyle/>
          <a:p>
            <a:r>
              <a:rPr lang="en-US" b="1" dirty="0">
                <a:solidFill>
                  <a:srgbClr val="C00000"/>
                </a:solidFill>
                <a:latin typeface="Arial Black" panose="020B0A04020102020204" pitchFamily="34" charset="0"/>
              </a:rPr>
              <a:t>single1.cpp</a:t>
            </a:r>
            <a:endParaRPr lang="en-US" dirty="0"/>
          </a:p>
        </p:txBody>
      </p:sp>
      <p:sp>
        <p:nvSpPr>
          <p:cNvPr id="10"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3145561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C00000"/>
                </a:solidFill>
                <a:latin typeface="Arial Black" panose="020B0A04020102020204" pitchFamily="34" charset="0"/>
              </a:rPr>
              <a:t>Pure virtual function</a:t>
            </a:r>
          </a:p>
        </p:txBody>
      </p:sp>
      <p:sp>
        <p:nvSpPr>
          <p:cNvPr id="3" name="Content Placeholder 2"/>
          <p:cNvSpPr>
            <a:spLocks noGrp="1"/>
          </p:cNvSpPr>
          <p:nvPr>
            <p:ph idx="1"/>
          </p:nvPr>
        </p:nvSpPr>
        <p:spPr>
          <a:xfrm>
            <a:off x="457200" y="838200"/>
            <a:ext cx="8229600" cy="5562600"/>
          </a:xfrm>
        </p:spPr>
        <p:txBody>
          <a:bodyPr>
            <a:normAutofit fontScale="85000" lnSpcReduction="20000"/>
          </a:bodyPr>
          <a:lstStyle/>
          <a:p>
            <a:pPr algn="just">
              <a:spcBef>
                <a:spcPct val="50000"/>
              </a:spcBef>
            </a:pPr>
            <a:r>
              <a:rPr lang="en-US" sz="2800" dirty="0">
                <a:solidFill>
                  <a:srgbClr val="1C03D7"/>
                </a:solidFill>
              </a:rPr>
              <a:t>Pure virtual Functions are virtual functions with no definition. They start with virtual keyword and ends with = 0. Here is the syntax for a pure virtual function.</a:t>
            </a:r>
          </a:p>
          <a:p>
            <a:pPr algn="just">
              <a:spcBef>
                <a:spcPct val="50000"/>
              </a:spcBef>
            </a:pPr>
            <a:r>
              <a:rPr lang="en-US" sz="2800" dirty="0">
                <a:solidFill>
                  <a:srgbClr val="1C03D7"/>
                </a:solidFill>
              </a:rPr>
              <a:t>Pure Virtual functions can be given a small definition in the Abstract class, which you want all the derived classes to have. Still you cannot create object of Abstract class.</a:t>
            </a:r>
          </a:p>
          <a:p>
            <a:pPr algn="just">
              <a:spcBef>
                <a:spcPct val="50000"/>
              </a:spcBef>
            </a:pPr>
            <a:r>
              <a:rPr lang="en-US" sz="2800" dirty="0">
                <a:solidFill>
                  <a:srgbClr val="1C03D7"/>
                </a:solidFill>
              </a:rPr>
              <a:t>Also, the Pure Virtual function must be defined outside the class definition. If you will define it inside the class definition, complier will give an error. Inline pure virtual definition is Illegal.</a:t>
            </a:r>
          </a:p>
          <a:p>
            <a:pPr algn="just">
              <a:spcBef>
                <a:spcPct val="50000"/>
              </a:spcBef>
            </a:pPr>
            <a:r>
              <a:rPr lang="en-US" sz="2800" dirty="0">
                <a:solidFill>
                  <a:srgbClr val="1C03D7"/>
                </a:solidFill>
              </a:rPr>
              <a:t>Abstract Class is a class which contains </a:t>
            </a:r>
            <a:r>
              <a:rPr lang="en-US" sz="2800" dirty="0" err="1">
                <a:solidFill>
                  <a:srgbClr val="1C03D7"/>
                </a:solidFill>
              </a:rPr>
              <a:t>atleast</a:t>
            </a:r>
            <a:r>
              <a:rPr lang="en-US" sz="2800" dirty="0">
                <a:solidFill>
                  <a:srgbClr val="1C03D7"/>
                </a:solidFill>
              </a:rPr>
              <a:t> one Pure Virtual function in it. Abstract classes are used to provide an Interface for its sub classes. Classes inheriting an Abstract Class must provide definition to the pure virtual function, otherwise they will also become abstract class.</a:t>
            </a:r>
          </a:p>
          <a:p>
            <a:endParaRPr lang="en-US" sz="2800"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3843329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C00000"/>
                </a:solidFill>
                <a:latin typeface="Arial Black" panose="020B0A04020102020204" pitchFamily="34" charset="0"/>
              </a:rPr>
              <a:t>Pure virtual function</a:t>
            </a:r>
          </a:p>
        </p:txBody>
      </p:sp>
      <p:grpSp>
        <p:nvGrpSpPr>
          <p:cNvPr id="4" name="Group 3"/>
          <p:cNvGrpSpPr/>
          <p:nvPr/>
        </p:nvGrpSpPr>
        <p:grpSpPr>
          <a:xfrm>
            <a:off x="1011105" y="1066798"/>
            <a:ext cx="4612174" cy="900949"/>
            <a:chOff x="803640" y="3362835"/>
            <a:chExt cx="2059657" cy="675712"/>
          </a:xfrm>
        </p:grpSpPr>
        <p:sp>
          <p:nvSpPr>
            <p:cNvPr id="5" name="TextBox 4"/>
            <p:cNvSpPr txBox="1"/>
            <p:nvPr/>
          </p:nvSpPr>
          <p:spPr>
            <a:xfrm>
              <a:off x="803640" y="3646132"/>
              <a:ext cx="2059657" cy="392415"/>
            </a:xfrm>
            <a:prstGeom prst="rect">
              <a:avLst/>
            </a:prstGeom>
            <a:noFill/>
          </p:spPr>
          <p:txBody>
            <a:bodyPr wrap="square" rtlCol="0">
              <a:spAutoFit/>
            </a:bodyPr>
            <a:lstStyle/>
            <a:p>
              <a:r>
                <a:rPr lang="en-US" sz="2800" b="1" dirty="0">
                  <a:solidFill>
                    <a:srgbClr val="1C03D7"/>
                  </a:solidFill>
                </a:rPr>
                <a:t>virtual void f() = 0;</a:t>
              </a:r>
              <a:endParaRPr lang="ko-KR" altLang="en-US" sz="2800" dirty="0">
                <a:solidFill>
                  <a:srgbClr val="1C03D7"/>
                </a:solidFill>
                <a:cs typeface="Arial" pitchFamily="34" charset="0"/>
              </a:endParaRPr>
            </a:p>
          </p:txBody>
        </p:sp>
        <p:sp>
          <p:nvSpPr>
            <p:cNvPr id="6" name="TextBox 5"/>
            <p:cNvSpPr txBox="1"/>
            <p:nvPr/>
          </p:nvSpPr>
          <p:spPr>
            <a:xfrm>
              <a:off x="803640" y="3362835"/>
              <a:ext cx="2059657" cy="392415"/>
            </a:xfrm>
            <a:prstGeom prst="rect">
              <a:avLst/>
            </a:prstGeom>
            <a:noFill/>
          </p:spPr>
          <p:txBody>
            <a:bodyPr wrap="square" rtlCol="0">
              <a:spAutoFit/>
            </a:bodyPr>
            <a:lstStyle/>
            <a:p>
              <a:r>
                <a:rPr lang="en-US" altLang="ko-KR" sz="2800" b="1" dirty="0">
                  <a:solidFill>
                    <a:srgbClr val="FF0000"/>
                  </a:solidFill>
                  <a:cs typeface="Arial" pitchFamily="34" charset="0"/>
                </a:rPr>
                <a:t>Syntax</a:t>
              </a:r>
              <a:endParaRPr lang="ko-KR" altLang="en-US" sz="2800" b="1" dirty="0">
                <a:solidFill>
                  <a:srgbClr val="FF0000"/>
                </a:solidFill>
                <a:cs typeface="Arial" pitchFamily="34" charset="0"/>
              </a:endParaRPr>
            </a:p>
          </p:txBody>
        </p:sp>
      </p:grpSp>
      <p:sp>
        <p:nvSpPr>
          <p:cNvPr id="7" name="TextBox 6"/>
          <p:cNvSpPr txBox="1"/>
          <p:nvPr/>
        </p:nvSpPr>
        <p:spPr>
          <a:xfrm>
            <a:off x="1368972" y="2121583"/>
            <a:ext cx="7315200" cy="1938992"/>
          </a:xfrm>
          <a:prstGeom prst="rect">
            <a:avLst/>
          </a:prstGeom>
          <a:noFill/>
        </p:spPr>
        <p:txBody>
          <a:bodyPr wrap="square" rtlCol="0">
            <a:spAutoFit/>
          </a:bodyPr>
          <a:lstStyle/>
          <a:p>
            <a:r>
              <a:rPr lang="en-US" sz="2400" dirty="0">
                <a:solidFill>
                  <a:srgbClr val="1C03D7"/>
                </a:solidFill>
              </a:rPr>
              <a:t>class Base          </a:t>
            </a:r>
          </a:p>
          <a:p>
            <a:r>
              <a:rPr lang="en-US" sz="2400" dirty="0">
                <a:solidFill>
                  <a:srgbClr val="1C03D7"/>
                </a:solidFill>
              </a:rPr>
              <a:t>{</a:t>
            </a:r>
          </a:p>
          <a:p>
            <a:r>
              <a:rPr lang="en-US" sz="2400" dirty="0">
                <a:solidFill>
                  <a:srgbClr val="1C03D7"/>
                </a:solidFill>
              </a:rPr>
              <a:t>    public:</a:t>
            </a:r>
          </a:p>
          <a:p>
            <a:r>
              <a:rPr lang="en-US" sz="2400" dirty="0">
                <a:solidFill>
                  <a:srgbClr val="1C03D7"/>
                </a:solidFill>
              </a:rPr>
              <a:t>    </a:t>
            </a:r>
            <a:r>
              <a:rPr lang="en-US" sz="2400" dirty="0">
                <a:solidFill>
                  <a:srgbClr val="01A729"/>
                </a:solidFill>
              </a:rPr>
              <a:t>virtual void show() = 0;    // Pure Virtual Function</a:t>
            </a:r>
          </a:p>
          <a:p>
            <a:r>
              <a:rPr lang="en-US" sz="2400" dirty="0">
                <a:solidFill>
                  <a:srgbClr val="1C03D7"/>
                </a:solidFill>
              </a:rPr>
              <a:t>};</a:t>
            </a:r>
            <a:endParaRPr lang="ko-KR" altLang="en-US" sz="2400" dirty="0">
              <a:solidFill>
                <a:srgbClr val="1C03D7"/>
              </a:solidFill>
              <a:cs typeface="Arial" pitchFamily="34" charset="0"/>
            </a:endParaRPr>
          </a:p>
        </p:txBody>
      </p:sp>
      <p:grpSp>
        <p:nvGrpSpPr>
          <p:cNvPr id="8" name="Group 7"/>
          <p:cNvGrpSpPr/>
          <p:nvPr/>
        </p:nvGrpSpPr>
        <p:grpSpPr>
          <a:xfrm>
            <a:off x="685800" y="4214411"/>
            <a:ext cx="7620000" cy="2316721"/>
            <a:chOff x="803640" y="3362835"/>
            <a:chExt cx="2059657" cy="1737541"/>
          </a:xfrm>
        </p:grpSpPr>
        <p:sp>
          <p:nvSpPr>
            <p:cNvPr id="9" name="TextBox 8"/>
            <p:cNvSpPr txBox="1"/>
            <p:nvPr/>
          </p:nvSpPr>
          <p:spPr>
            <a:xfrm>
              <a:off x="803640" y="3646132"/>
              <a:ext cx="2059657" cy="1454244"/>
            </a:xfrm>
            <a:prstGeom prst="rect">
              <a:avLst/>
            </a:prstGeom>
            <a:noFill/>
          </p:spPr>
          <p:txBody>
            <a:bodyPr wrap="square" rtlCol="0">
              <a:spAutoFit/>
            </a:bodyPr>
            <a:lstStyle/>
            <a:p>
              <a:pPr algn="just" fontAlgn="base"/>
              <a:r>
                <a:rPr lang="en-US" sz="2400" dirty="0">
                  <a:solidFill>
                    <a:srgbClr val="1C03D7"/>
                  </a:solidFill>
                </a:rPr>
                <a:t> We can call private function of derived class from the base class pointer with the help of virtual keyword. Compiler checks for access </a:t>
              </a:r>
              <a:r>
                <a:rPr lang="en-US" sz="2400" dirty="0" err="1">
                  <a:solidFill>
                    <a:srgbClr val="1C03D7"/>
                  </a:solidFill>
                </a:rPr>
                <a:t>specifier</a:t>
              </a:r>
              <a:r>
                <a:rPr lang="en-US" sz="2400" dirty="0">
                  <a:solidFill>
                    <a:srgbClr val="1C03D7"/>
                  </a:solidFill>
                </a:rPr>
                <a:t> only at compile time. So at run time when late binding occurs it does not check whether we are calling the private function or public function.</a:t>
              </a:r>
            </a:p>
          </p:txBody>
        </p:sp>
        <p:sp>
          <p:nvSpPr>
            <p:cNvPr id="10" name="TextBox 9"/>
            <p:cNvSpPr txBox="1"/>
            <p:nvPr/>
          </p:nvSpPr>
          <p:spPr>
            <a:xfrm>
              <a:off x="803640" y="3362835"/>
              <a:ext cx="2059657" cy="346249"/>
            </a:xfrm>
            <a:prstGeom prst="rect">
              <a:avLst/>
            </a:prstGeom>
            <a:noFill/>
          </p:spPr>
          <p:txBody>
            <a:bodyPr wrap="square" rtlCol="0">
              <a:spAutoFit/>
            </a:bodyPr>
            <a:lstStyle/>
            <a:p>
              <a:r>
                <a:rPr lang="en-US" altLang="ko-KR" sz="2400" b="1" dirty="0">
                  <a:solidFill>
                    <a:srgbClr val="FF0000"/>
                  </a:solidFill>
                  <a:cs typeface="Arial" pitchFamily="34" charset="0"/>
                </a:rPr>
                <a:t>Note: </a:t>
              </a:r>
              <a:endParaRPr lang="ko-KR" altLang="en-US" sz="2400" b="1" dirty="0">
                <a:solidFill>
                  <a:srgbClr val="FF0000"/>
                </a:solidFill>
                <a:cs typeface="Arial" pitchFamily="34" charset="0"/>
              </a:endParaRPr>
            </a:p>
          </p:txBody>
        </p:sp>
      </p:grpSp>
      <p:sp>
        <p:nvSpPr>
          <p:cNvPr id="11"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24308592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C00000"/>
                </a:solidFill>
                <a:latin typeface="Arial Black" panose="020B0A04020102020204" pitchFamily="34" charset="0"/>
              </a:rPr>
              <a:t>Example :Pure Virtual function…</a:t>
            </a:r>
          </a:p>
        </p:txBody>
      </p:sp>
      <p:sp>
        <p:nvSpPr>
          <p:cNvPr id="3" name="Rectangle 2"/>
          <p:cNvSpPr/>
          <p:nvPr/>
        </p:nvSpPr>
        <p:spPr>
          <a:xfrm>
            <a:off x="609600" y="990600"/>
            <a:ext cx="6781800" cy="5078313"/>
          </a:xfrm>
          <a:prstGeom prst="rect">
            <a:avLst/>
          </a:prstGeom>
        </p:spPr>
        <p:txBody>
          <a:bodyPr wrap="square">
            <a:spAutoFit/>
          </a:bodyPr>
          <a:lstStyle/>
          <a:p>
            <a:pPr algn="just"/>
            <a:r>
              <a:rPr lang="en-US" b="1" dirty="0">
                <a:solidFill>
                  <a:srgbClr val="1C03D7"/>
                </a:solidFill>
              </a:rPr>
              <a:t>class pet</a:t>
            </a:r>
          </a:p>
          <a:p>
            <a:pPr algn="just"/>
            <a:r>
              <a:rPr lang="en-US" b="1" dirty="0">
                <a:solidFill>
                  <a:srgbClr val="1C03D7"/>
                </a:solidFill>
              </a:rPr>
              <a:t>{</a:t>
            </a:r>
          </a:p>
          <a:p>
            <a:pPr algn="just"/>
            <a:r>
              <a:rPr lang="en-US" b="1" dirty="0">
                <a:solidFill>
                  <a:srgbClr val="1C03D7"/>
                </a:solidFill>
              </a:rPr>
              <a:t>private:</a:t>
            </a:r>
          </a:p>
          <a:p>
            <a:pPr algn="just"/>
            <a:r>
              <a:rPr lang="en-US" b="1" dirty="0">
                <a:solidFill>
                  <a:srgbClr val="1C03D7"/>
                </a:solidFill>
              </a:rPr>
              <a:t>	char name[5];</a:t>
            </a:r>
          </a:p>
          <a:p>
            <a:pPr algn="just"/>
            <a:r>
              <a:rPr lang="en-US" b="1" dirty="0">
                <a:solidFill>
                  <a:srgbClr val="1C03D7"/>
                </a:solidFill>
              </a:rPr>
              <a:t>public:</a:t>
            </a:r>
          </a:p>
          <a:p>
            <a:pPr algn="just"/>
            <a:r>
              <a:rPr lang="en-US" b="1" dirty="0">
                <a:solidFill>
                  <a:srgbClr val="01A729"/>
                </a:solidFill>
              </a:rPr>
              <a:t>virtual void </a:t>
            </a:r>
            <a:r>
              <a:rPr lang="en-US" b="1" dirty="0" err="1">
                <a:solidFill>
                  <a:srgbClr val="01A729"/>
                </a:solidFill>
              </a:rPr>
              <a:t>getdata</a:t>
            </a:r>
            <a:r>
              <a:rPr lang="en-US" b="1" dirty="0">
                <a:solidFill>
                  <a:srgbClr val="01A729"/>
                </a:solidFill>
              </a:rPr>
              <a:t>()=0; </a:t>
            </a:r>
          </a:p>
          <a:p>
            <a:pPr algn="just"/>
            <a:r>
              <a:rPr lang="en-US" b="1" dirty="0">
                <a:solidFill>
                  <a:srgbClr val="01A729"/>
                </a:solidFill>
              </a:rPr>
              <a:t>virtual void display()=0;</a:t>
            </a:r>
          </a:p>
          <a:p>
            <a:pPr algn="just"/>
            <a:r>
              <a:rPr lang="en-US" b="1" dirty="0">
                <a:solidFill>
                  <a:srgbClr val="1C03D7"/>
                </a:solidFill>
              </a:rPr>
              <a:t>};</a:t>
            </a:r>
          </a:p>
          <a:p>
            <a:pPr algn="just"/>
            <a:r>
              <a:rPr lang="en-US" b="1" dirty="0">
                <a:solidFill>
                  <a:srgbClr val="1C03D7"/>
                </a:solidFill>
              </a:rPr>
              <a:t>class </a:t>
            </a:r>
            <a:r>
              <a:rPr lang="en-US" b="1" dirty="0" err="1">
                <a:solidFill>
                  <a:srgbClr val="1C03D7"/>
                </a:solidFill>
              </a:rPr>
              <a:t>fish:public</a:t>
            </a:r>
            <a:r>
              <a:rPr lang="en-US" b="1" dirty="0">
                <a:solidFill>
                  <a:srgbClr val="1C03D7"/>
                </a:solidFill>
              </a:rPr>
              <a:t> pet</a:t>
            </a:r>
          </a:p>
          <a:p>
            <a:pPr algn="just"/>
            <a:r>
              <a:rPr lang="en-US" b="1" dirty="0">
                <a:solidFill>
                  <a:srgbClr val="1C03D7"/>
                </a:solidFill>
              </a:rPr>
              <a:t>{</a:t>
            </a:r>
          </a:p>
          <a:p>
            <a:pPr algn="just"/>
            <a:r>
              <a:rPr lang="en-US" b="1" dirty="0">
                <a:solidFill>
                  <a:srgbClr val="1C03D7"/>
                </a:solidFill>
              </a:rPr>
              <a:t>private:</a:t>
            </a:r>
          </a:p>
          <a:p>
            <a:pPr algn="just"/>
            <a:r>
              <a:rPr lang="en-US" b="1" dirty="0">
                <a:solidFill>
                  <a:srgbClr val="1C03D7"/>
                </a:solidFill>
              </a:rPr>
              <a:t>	char environment[10];</a:t>
            </a:r>
          </a:p>
          <a:p>
            <a:pPr algn="just"/>
            <a:r>
              <a:rPr lang="en-US" b="1" dirty="0">
                <a:solidFill>
                  <a:srgbClr val="1C03D7"/>
                </a:solidFill>
              </a:rPr>
              <a:t>	char food[10];</a:t>
            </a:r>
          </a:p>
          <a:p>
            <a:pPr algn="just"/>
            <a:r>
              <a:rPr lang="en-US" b="1" dirty="0">
                <a:solidFill>
                  <a:srgbClr val="1C03D7"/>
                </a:solidFill>
              </a:rPr>
              <a:t>public:</a:t>
            </a:r>
          </a:p>
          <a:p>
            <a:pPr algn="just"/>
            <a:r>
              <a:rPr lang="en-US" b="1" dirty="0">
                <a:solidFill>
                  <a:srgbClr val="1C03D7"/>
                </a:solidFill>
              </a:rPr>
              <a:t>	void </a:t>
            </a:r>
            <a:r>
              <a:rPr lang="en-US" b="1" dirty="0" err="1">
                <a:solidFill>
                  <a:srgbClr val="1C03D7"/>
                </a:solidFill>
              </a:rPr>
              <a:t>getdata</a:t>
            </a:r>
            <a:r>
              <a:rPr lang="en-US" b="1" dirty="0">
                <a:solidFill>
                  <a:srgbClr val="1C03D7"/>
                </a:solidFill>
              </a:rPr>
              <a:t>();</a:t>
            </a:r>
          </a:p>
          <a:p>
            <a:pPr algn="just"/>
            <a:r>
              <a:rPr lang="en-US" b="1" dirty="0">
                <a:solidFill>
                  <a:srgbClr val="1C03D7"/>
                </a:solidFill>
              </a:rPr>
              <a:t>	void display();</a:t>
            </a:r>
          </a:p>
          <a:p>
            <a:pPr algn="just"/>
            <a:r>
              <a:rPr lang="en-US" b="1" dirty="0">
                <a:solidFill>
                  <a:srgbClr val="1C03D7"/>
                </a:solidFill>
              </a:rPr>
              <a:t>};</a:t>
            </a:r>
          </a:p>
          <a:p>
            <a:pPr algn="just"/>
            <a:r>
              <a:rPr lang="en-US" b="1" dirty="0">
                <a:solidFill>
                  <a:srgbClr val="1C03D7"/>
                </a:solidFill>
              </a:rPr>
              <a:t>class dog: public pet</a:t>
            </a:r>
            <a:endParaRPr lang="en-US" dirty="0">
              <a:solidFill>
                <a:srgbClr val="1C03D7"/>
              </a:solidFill>
            </a:endParaRPr>
          </a:p>
        </p:txBody>
      </p:sp>
      <p:sp>
        <p:nvSpPr>
          <p:cNvPr id="12"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38641194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C00000"/>
                </a:solidFill>
                <a:latin typeface="Arial Black" panose="020B0A04020102020204" pitchFamily="34" charset="0"/>
              </a:rPr>
              <a:t>Example :Pure Virtual function…</a:t>
            </a:r>
          </a:p>
        </p:txBody>
      </p:sp>
      <p:sp>
        <p:nvSpPr>
          <p:cNvPr id="4" name="Rectangle 3"/>
          <p:cNvSpPr/>
          <p:nvPr/>
        </p:nvSpPr>
        <p:spPr>
          <a:xfrm>
            <a:off x="762000" y="1219200"/>
            <a:ext cx="6553200" cy="3970318"/>
          </a:xfrm>
          <a:prstGeom prst="rect">
            <a:avLst/>
          </a:prstGeom>
        </p:spPr>
        <p:txBody>
          <a:bodyPr wrap="square">
            <a:spAutoFit/>
          </a:bodyPr>
          <a:lstStyle/>
          <a:p>
            <a:pPr algn="just"/>
            <a:r>
              <a:rPr lang="en-US" b="1" dirty="0">
                <a:solidFill>
                  <a:srgbClr val="1C03D7"/>
                </a:solidFill>
              </a:rPr>
              <a:t>private:</a:t>
            </a:r>
          </a:p>
          <a:p>
            <a:pPr algn="just"/>
            <a:r>
              <a:rPr lang="en-US" b="1" dirty="0">
                <a:solidFill>
                  <a:srgbClr val="1C03D7"/>
                </a:solidFill>
              </a:rPr>
              <a:t>		char environment[10];</a:t>
            </a:r>
          </a:p>
          <a:p>
            <a:pPr algn="just"/>
            <a:r>
              <a:rPr lang="en-US" b="1" dirty="0">
                <a:solidFill>
                  <a:srgbClr val="1C03D7"/>
                </a:solidFill>
              </a:rPr>
              <a:t>		char food[10];</a:t>
            </a:r>
          </a:p>
          <a:p>
            <a:pPr algn="just"/>
            <a:r>
              <a:rPr lang="en-US" b="1" dirty="0">
                <a:solidFill>
                  <a:srgbClr val="1C03D7"/>
                </a:solidFill>
              </a:rPr>
              <a:t>	public:</a:t>
            </a:r>
          </a:p>
          <a:p>
            <a:pPr algn="just"/>
            <a:r>
              <a:rPr lang="en-US" b="1" dirty="0">
                <a:solidFill>
                  <a:srgbClr val="1C03D7"/>
                </a:solidFill>
              </a:rPr>
              <a:t>		void </a:t>
            </a:r>
            <a:r>
              <a:rPr lang="en-US" b="1" dirty="0" err="1">
                <a:solidFill>
                  <a:srgbClr val="1C03D7"/>
                </a:solidFill>
              </a:rPr>
              <a:t>getdata</a:t>
            </a:r>
            <a:r>
              <a:rPr lang="en-US" b="1" dirty="0">
                <a:solidFill>
                  <a:srgbClr val="1C03D7"/>
                </a:solidFill>
              </a:rPr>
              <a:t>();</a:t>
            </a:r>
          </a:p>
          <a:p>
            <a:pPr algn="just"/>
            <a:r>
              <a:rPr lang="en-US" b="1" dirty="0">
                <a:solidFill>
                  <a:srgbClr val="1C03D7"/>
                </a:solidFill>
              </a:rPr>
              <a:t>		void display();</a:t>
            </a:r>
          </a:p>
          <a:p>
            <a:pPr algn="just"/>
            <a:r>
              <a:rPr lang="en-US" b="1" dirty="0">
                <a:solidFill>
                  <a:srgbClr val="1C03D7"/>
                </a:solidFill>
              </a:rPr>
              <a:t>};</a:t>
            </a:r>
          </a:p>
          <a:p>
            <a:pPr algn="just"/>
            <a:r>
              <a:rPr lang="en-US" b="1" dirty="0">
                <a:solidFill>
                  <a:srgbClr val="1C03D7"/>
                </a:solidFill>
              </a:rPr>
              <a:t>void fish::</a:t>
            </a:r>
            <a:r>
              <a:rPr lang="en-US" b="1" dirty="0" err="1">
                <a:solidFill>
                  <a:srgbClr val="1C03D7"/>
                </a:solidFill>
              </a:rPr>
              <a:t>getdata</a:t>
            </a:r>
            <a:r>
              <a:rPr lang="en-US" b="1" dirty="0">
                <a:solidFill>
                  <a:srgbClr val="1C03D7"/>
                </a:solidFill>
              </a:rPr>
              <a:t>()</a:t>
            </a:r>
          </a:p>
          <a:p>
            <a:pPr algn="just"/>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&lt;&lt;"Enter the Fish Environment required"&lt;&lt;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cin</a:t>
            </a:r>
            <a:r>
              <a:rPr lang="en-US" b="1" dirty="0">
                <a:solidFill>
                  <a:srgbClr val="1C03D7"/>
                </a:solidFill>
              </a:rPr>
              <a:t>&gt;&gt;environment;</a:t>
            </a:r>
          </a:p>
          <a:p>
            <a:pPr algn="just"/>
            <a:r>
              <a:rPr lang="en-US" b="1" dirty="0">
                <a:solidFill>
                  <a:srgbClr val="1C03D7"/>
                </a:solidFill>
              </a:rPr>
              <a:t>	</a:t>
            </a:r>
            <a:r>
              <a:rPr lang="en-US" b="1" dirty="0" err="1">
                <a:solidFill>
                  <a:srgbClr val="1C03D7"/>
                </a:solidFill>
              </a:rPr>
              <a:t>cout</a:t>
            </a:r>
            <a:r>
              <a:rPr lang="en-US" b="1" dirty="0">
                <a:solidFill>
                  <a:srgbClr val="1C03D7"/>
                </a:solidFill>
              </a:rPr>
              <a:t>&lt;&lt;"Enter the Fish food require"&lt;&lt;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cin</a:t>
            </a:r>
            <a:r>
              <a:rPr lang="en-US" b="1" dirty="0">
                <a:solidFill>
                  <a:srgbClr val="1C03D7"/>
                </a:solidFill>
              </a:rPr>
              <a:t>&gt;&gt;food;</a:t>
            </a:r>
          </a:p>
          <a:p>
            <a:pPr algn="just"/>
            <a:r>
              <a:rPr lang="en-US" b="1" dirty="0">
                <a:solidFill>
                  <a:srgbClr val="1C03D7"/>
                </a:solidFill>
              </a:rPr>
              <a:t>}</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1192106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C00000"/>
                </a:solidFill>
                <a:latin typeface="Arial Black" panose="020B0A04020102020204" pitchFamily="34" charset="0"/>
              </a:rPr>
              <a:t>Example :Pure Virtual function…</a:t>
            </a:r>
          </a:p>
        </p:txBody>
      </p:sp>
      <p:sp>
        <p:nvSpPr>
          <p:cNvPr id="5" name="Rectangle 4"/>
          <p:cNvSpPr/>
          <p:nvPr/>
        </p:nvSpPr>
        <p:spPr>
          <a:xfrm>
            <a:off x="838200" y="671691"/>
            <a:ext cx="6934200" cy="6186309"/>
          </a:xfrm>
          <a:prstGeom prst="rect">
            <a:avLst/>
          </a:prstGeom>
        </p:spPr>
        <p:txBody>
          <a:bodyPr wrap="square">
            <a:spAutoFit/>
          </a:bodyPr>
          <a:lstStyle/>
          <a:p>
            <a:pPr algn="just"/>
            <a:r>
              <a:rPr lang="en-US" b="1" dirty="0">
                <a:solidFill>
                  <a:srgbClr val="1C03D7"/>
                </a:solidFill>
              </a:rPr>
              <a:t>private:</a:t>
            </a:r>
          </a:p>
          <a:p>
            <a:pPr algn="just"/>
            <a:r>
              <a:rPr lang="en-US" b="1" dirty="0">
                <a:solidFill>
                  <a:srgbClr val="1C03D7"/>
                </a:solidFill>
              </a:rPr>
              <a:t>		char environment[10];</a:t>
            </a:r>
          </a:p>
          <a:p>
            <a:pPr algn="just"/>
            <a:r>
              <a:rPr lang="en-US" b="1" dirty="0">
                <a:solidFill>
                  <a:srgbClr val="1C03D7"/>
                </a:solidFill>
              </a:rPr>
              <a:t>		char food[10];</a:t>
            </a:r>
          </a:p>
          <a:p>
            <a:pPr algn="just"/>
            <a:r>
              <a:rPr lang="en-US" b="1" dirty="0">
                <a:solidFill>
                  <a:srgbClr val="1C03D7"/>
                </a:solidFill>
              </a:rPr>
              <a:t>	public:</a:t>
            </a:r>
          </a:p>
          <a:p>
            <a:pPr algn="just"/>
            <a:r>
              <a:rPr lang="en-US" b="1" dirty="0">
                <a:solidFill>
                  <a:srgbClr val="1C03D7"/>
                </a:solidFill>
              </a:rPr>
              <a:t>		void </a:t>
            </a:r>
            <a:r>
              <a:rPr lang="en-US" b="1" dirty="0" err="1">
                <a:solidFill>
                  <a:srgbClr val="1C03D7"/>
                </a:solidFill>
              </a:rPr>
              <a:t>getdata</a:t>
            </a:r>
            <a:r>
              <a:rPr lang="en-US" b="1" dirty="0">
                <a:solidFill>
                  <a:srgbClr val="1C03D7"/>
                </a:solidFill>
              </a:rPr>
              <a:t>();</a:t>
            </a:r>
          </a:p>
          <a:p>
            <a:pPr algn="just"/>
            <a:r>
              <a:rPr lang="en-US" b="1" dirty="0">
                <a:solidFill>
                  <a:srgbClr val="1C03D7"/>
                </a:solidFill>
              </a:rPr>
              <a:t>		void display();</a:t>
            </a:r>
          </a:p>
          <a:p>
            <a:pPr algn="just"/>
            <a:r>
              <a:rPr lang="en-US" b="1" dirty="0">
                <a:solidFill>
                  <a:srgbClr val="1C03D7"/>
                </a:solidFill>
              </a:rPr>
              <a:t>};</a:t>
            </a:r>
          </a:p>
          <a:p>
            <a:pPr algn="just"/>
            <a:r>
              <a:rPr lang="en-US" b="1" dirty="0">
                <a:solidFill>
                  <a:srgbClr val="1C03D7"/>
                </a:solidFill>
              </a:rPr>
              <a:t>void fish::</a:t>
            </a:r>
            <a:r>
              <a:rPr lang="en-US" b="1" dirty="0" err="1">
                <a:solidFill>
                  <a:srgbClr val="1C03D7"/>
                </a:solidFill>
              </a:rPr>
              <a:t>getdata</a:t>
            </a:r>
            <a:r>
              <a:rPr lang="en-US" b="1" dirty="0">
                <a:solidFill>
                  <a:srgbClr val="1C03D7"/>
                </a:solidFill>
              </a:rPr>
              <a:t>()</a:t>
            </a:r>
          </a:p>
          <a:p>
            <a:pPr algn="just"/>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&lt;&lt;"Enter the Fish Environment required"&lt;&lt;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cin</a:t>
            </a:r>
            <a:r>
              <a:rPr lang="en-US" b="1" dirty="0">
                <a:solidFill>
                  <a:srgbClr val="1C03D7"/>
                </a:solidFill>
              </a:rPr>
              <a:t>&gt;&gt;environment;</a:t>
            </a:r>
          </a:p>
          <a:p>
            <a:pPr algn="just"/>
            <a:r>
              <a:rPr lang="en-US" b="1" dirty="0">
                <a:solidFill>
                  <a:srgbClr val="1C03D7"/>
                </a:solidFill>
              </a:rPr>
              <a:t>	</a:t>
            </a:r>
            <a:r>
              <a:rPr lang="en-US" b="1" dirty="0" err="1">
                <a:solidFill>
                  <a:srgbClr val="1C03D7"/>
                </a:solidFill>
              </a:rPr>
              <a:t>cout</a:t>
            </a:r>
            <a:r>
              <a:rPr lang="en-US" b="1" dirty="0">
                <a:solidFill>
                  <a:srgbClr val="1C03D7"/>
                </a:solidFill>
              </a:rPr>
              <a:t>&lt;&lt;"Enter the Fish food require"&lt;&lt;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cin</a:t>
            </a:r>
            <a:r>
              <a:rPr lang="en-US" b="1" dirty="0">
                <a:solidFill>
                  <a:srgbClr val="1C03D7"/>
                </a:solidFill>
              </a:rPr>
              <a:t>&gt;&gt;food;</a:t>
            </a:r>
          </a:p>
          <a:p>
            <a:pPr algn="just"/>
            <a:r>
              <a:rPr lang="en-US" b="1" dirty="0">
                <a:solidFill>
                  <a:srgbClr val="1C03D7"/>
                </a:solidFill>
              </a:rPr>
              <a:t>}</a:t>
            </a:r>
          </a:p>
          <a:p>
            <a:pPr algn="just"/>
            <a:r>
              <a:rPr lang="en-US" b="1" dirty="0">
                <a:solidFill>
                  <a:srgbClr val="1C03D7"/>
                </a:solidFill>
              </a:rPr>
              <a:t>void dog::</a:t>
            </a:r>
            <a:r>
              <a:rPr lang="en-US" b="1" dirty="0" err="1">
                <a:solidFill>
                  <a:srgbClr val="1C03D7"/>
                </a:solidFill>
              </a:rPr>
              <a:t>getdata</a:t>
            </a:r>
            <a:r>
              <a:rPr lang="en-US" b="1" dirty="0">
                <a:solidFill>
                  <a:srgbClr val="1C03D7"/>
                </a:solidFill>
              </a:rPr>
              <a:t>()</a:t>
            </a:r>
          </a:p>
          <a:p>
            <a:pPr algn="just"/>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&lt;&lt;"Enter the Dog Environment required"&lt;&lt;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cin</a:t>
            </a:r>
            <a:r>
              <a:rPr lang="en-US" b="1" dirty="0">
                <a:solidFill>
                  <a:srgbClr val="1C03D7"/>
                </a:solidFill>
              </a:rPr>
              <a:t>&gt;&gt;environment;</a:t>
            </a:r>
          </a:p>
          <a:p>
            <a:pPr algn="just"/>
            <a:r>
              <a:rPr lang="en-US" b="1" dirty="0">
                <a:solidFill>
                  <a:srgbClr val="1C03D7"/>
                </a:solidFill>
              </a:rPr>
              <a:t>	</a:t>
            </a:r>
            <a:r>
              <a:rPr lang="en-US" b="1" dirty="0" err="1">
                <a:solidFill>
                  <a:srgbClr val="1C03D7"/>
                </a:solidFill>
              </a:rPr>
              <a:t>cout</a:t>
            </a:r>
            <a:r>
              <a:rPr lang="en-US" b="1" dirty="0">
                <a:solidFill>
                  <a:srgbClr val="1C03D7"/>
                </a:solidFill>
              </a:rPr>
              <a:t>&lt;&lt;"Enter the Dog Food require"&lt;&lt;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cin</a:t>
            </a:r>
            <a:r>
              <a:rPr lang="en-US" b="1" dirty="0">
                <a:solidFill>
                  <a:srgbClr val="1C03D7"/>
                </a:solidFill>
              </a:rPr>
              <a:t>&gt;&gt;food;</a:t>
            </a:r>
          </a:p>
          <a:p>
            <a:pPr algn="just"/>
            <a:r>
              <a:rPr lang="en-US" b="1" dirty="0">
                <a:solidFill>
                  <a:srgbClr val="1C03D7"/>
                </a:solidFill>
              </a:rPr>
              <a:t>}</a:t>
            </a:r>
          </a:p>
          <a:p>
            <a:pPr algn="just"/>
            <a:endParaRPr lang="en-US" b="1"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426779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solidFill>
                  <a:srgbClr val="C00000"/>
                </a:solidFill>
                <a:latin typeface="Arial Black" panose="020B0A04020102020204" pitchFamily="34" charset="0"/>
              </a:rPr>
              <a:t>Example :Pure Virtual function.</a:t>
            </a:r>
          </a:p>
        </p:txBody>
      </p:sp>
      <p:sp>
        <p:nvSpPr>
          <p:cNvPr id="3" name="Rectangle 2"/>
          <p:cNvSpPr/>
          <p:nvPr/>
        </p:nvSpPr>
        <p:spPr>
          <a:xfrm>
            <a:off x="685800" y="804041"/>
            <a:ext cx="7239000" cy="5632311"/>
          </a:xfrm>
          <a:prstGeom prst="rect">
            <a:avLst/>
          </a:prstGeom>
        </p:spPr>
        <p:txBody>
          <a:bodyPr wrap="square">
            <a:spAutoFit/>
          </a:bodyPr>
          <a:lstStyle/>
          <a:p>
            <a:pPr algn="just"/>
            <a:r>
              <a:rPr lang="en-US" b="1" dirty="0">
                <a:solidFill>
                  <a:srgbClr val="1C03D7"/>
                </a:solidFill>
              </a:rPr>
              <a:t>void dog::display()</a:t>
            </a:r>
          </a:p>
          <a:p>
            <a:pPr algn="just"/>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&lt;&lt;"Dog Environment="&lt;&lt;environment&lt;&lt;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&lt;&lt;"Dog Food="&lt;&lt;food&lt;&lt;</a:t>
            </a:r>
            <a:r>
              <a:rPr lang="en-US" b="1" dirty="0" err="1">
                <a:solidFill>
                  <a:srgbClr val="1C03D7"/>
                </a:solidFill>
              </a:rPr>
              <a:t>endl</a:t>
            </a:r>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&lt;&lt;"---------------------------------------"&lt;&lt;</a:t>
            </a:r>
            <a:r>
              <a:rPr lang="en-US" b="1" dirty="0" err="1">
                <a:solidFill>
                  <a:srgbClr val="1C03D7"/>
                </a:solidFill>
              </a:rPr>
              <a:t>endl</a:t>
            </a:r>
            <a:r>
              <a:rPr lang="en-US" b="1" dirty="0">
                <a:solidFill>
                  <a:srgbClr val="1C03D7"/>
                </a:solidFill>
              </a:rPr>
              <a:t>;</a:t>
            </a:r>
          </a:p>
          <a:p>
            <a:pPr algn="just"/>
            <a:r>
              <a:rPr lang="en-US" b="1" dirty="0">
                <a:solidFill>
                  <a:srgbClr val="1C03D7"/>
                </a:solidFill>
              </a:rPr>
              <a:t>}</a:t>
            </a:r>
          </a:p>
          <a:p>
            <a:pPr algn="just"/>
            <a:r>
              <a:rPr lang="en-US" b="1" dirty="0">
                <a:solidFill>
                  <a:srgbClr val="1C03D7"/>
                </a:solidFill>
              </a:rPr>
              <a:t>void main()</a:t>
            </a:r>
          </a:p>
          <a:p>
            <a:pPr algn="just"/>
            <a:r>
              <a:rPr lang="en-US" b="1" dirty="0">
                <a:solidFill>
                  <a:srgbClr val="1C03D7"/>
                </a:solidFill>
              </a:rPr>
              <a:t>{</a:t>
            </a:r>
          </a:p>
          <a:p>
            <a:pPr algn="just"/>
            <a:r>
              <a:rPr lang="en-US" b="1" dirty="0">
                <a:solidFill>
                  <a:srgbClr val="1C03D7"/>
                </a:solidFill>
              </a:rPr>
              <a:t>	pet *</a:t>
            </a:r>
            <a:r>
              <a:rPr lang="en-US" b="1" dirty="0" err="1">
                <a:solidFill>
                  <a:srgbClr val="1C03D7"/>
                </a:solidFill>
              </a:rPr>
              <a:t>ptr</a:t>
            </a:r>
            <a:r>
              <a:rPr lang="en-US" b="1" dirty="0">
                <a:solidFill>
                  <a:srgbClr val="1C03D7"/>
                </a:solidFill>
              </a:rPr>
              <a:t>;</a:t>
            </a:r>
          </a:p>
          <a:p>
            <a:pPr algn="just"/>
            <a:r>
              <a:rPr lang="en-US" b="1" dirty="0">
                <a:solidFill>
                  <a:srgbClr val="1C03D7"/>
                </a:solidFill>
              </a:rPr>
              <a:t>                 fish f;</a:t>
            </a:r>
          </a:p>
          <a:p>
            <a:pPr algn="just"/>
            <a:r>
              <a:rPr lang="en-US" b="1" dirty="0">
                <a:solidFill>
                  <a:srgbClr val="1C03D7"/>
                </a:solidFill>
              </a:rPr>
              <a:t>	</a:t>
            </a:r>
            <a:r>
              <a:rPr lang="en-US" b="1" dirty="0" err="1">
                <a:solidFill>
                  <a:srgbClr val="1C03D7"/>
                </a:solidFill>
              </a:rPr>
              <a:t>ptr</a:t>
            </a:r>
            <a:r>
              <a:rPr lang="en-US" b="1" dirty="0">
                <a:solidFill>
                  <a:srgbClr val="1C03D7"/>
                </a:solidFill>
              </a:rPr>
              <a:t>=&amp;f;</a:t>
            </a:r>
          </a:p>
          <a:p>
            <a:pPr algn="just"/>
            <a:r>
              <a:rPr lang="en-US" b="1" dirty="0">
                <a:solidFill>
                  <a:srgbClr val="1C03D7"/>
                </a:solidFill>
              </a:rPr>
              <a:t>	</a:t>
            </a:r>
            <a:r>
              <a:rPr lang="en-US" b="1" dirty="0" err="1">
                <a:solidFill>
                  <a:srgbClr val="1C03D7"/>
                </a:solidFill>
              </a:rPr>
              <a:t>ptr</a:t>
            </a:r>
            <a:r>
              <a:rPr lang="en-US" b="1" dirty="0">
                <a:solidFill>
                  <a:srgbClr val="1C03D7"/>
                </a:solidFill>
              </a:rPr>
              <a:t>-&gt;</a:t>
            </a:r>
            <a:r>
              <a:rPr lang="en-US" b="1" dirty="0" err="1">
                <a:solidFill>
                  <a:srgbClr val="1C03D7"/>
                </a:solidFill>
              </a:rPr>
              <a:t>getdata</a:t>
            </a:r>
            <a:r>
              <a:rPr lang="en-US" b="1" dirty="0">
                <a:solidFill>
                  <a:srgbClr val="1C03D7"/>
                </a:solidFill>
              </a:rPr>
              <a:t>();</a:t>
            </a:r>
          </a:p>
          <a:p>
            <a:pPr algn="just"/>
            <a:r>
              <a:rPr lang="en-US" b="1" dirty="0">
                <a:solidFill>
                  <a:srgbClr val="1C03D7"/>
                </a:solidFill>
              </a:rPr>
              <a:t>	</a:t>
            </a:r>
            <a:r>
              <a:rPr lang="en-US" b="1" dirty="0" err="1">
                <a:solidFill>
                  <a:srgbClr val="1C03D7"/>
                </a:solidFill>
              </a:rPr>
              <a:t>ptr</a:t>
            </a:r>
            <a:r>
              <a:rPr lang="en-US" b="1" dirty="0">
                <a:solidFill>
                  <a:srgbClr val="1C03D7"/>
                </a:solidFill>
              </a:rPr>
              <a:t>-&gt;display();</a:t>
            </a:r>
          </a:p>
          <a:p>
            <a:pPr algn="just"/>
            <a:r>
              <a:rPr lang="en-US" b="1" dirty="0">
                <a:solidFill>
                  <a:srgbClr val="1C03D7"/>
                </a:solidFill>
              </a:rPr>
              <a:t>	dog d;</a:t>
            </a:r>
          </a:p>
          <a:p>
            <a:pPr algn="just"/>
            <a:r>
              <a:rPr lang="en-US" b="1" dirty="0">
                <a:solidFill>
                  <a:srgbClr val="1C03D7"/>
                </a:solidFill>
              </a:rPr>
              <a:t>	</a:t>
            </a:r>
            <a:r>
              <a:rPr lang="en-US" b="1" dirty="0" err="1">
                <a:solidFill>
                  <a:srgbClr val="1C03D7"/>
                </a:solidFill>
              </a:rPr>
              <a:t>ptr</a:t>
            </a:r>
            <a:r>
              <a:rPr lang="en-US" b="1" dirty="0">
                <a:solidFill>
                  <a:srgbClr val="1C03D7"/>
                </a:solidFill>
              </a:rPr>
              <a:t>=&amp;d;</a:t>
            </a:r>
          </a:p>
          <a:p>
            <a:pPr algn="just"/>
            <a:r>
              <a:rPr lang="en-US" b="1" dirty="0">
                <a:solidFill>
                  <a:srgbClr val="1C03D7"/>
                </a:solidFill>
              </a:rPr>
              <a:t>	</a:t>
            </a:r>
            <a:r>
              <a:rPr lang="en-US" b="1" dirty="0" err="1">
                <a:solidFill>
                  <a:srgbClr val="1C03D7"/>
                </a:solidFill>
              </a:rPr>
              <a:t>ptr</a:t>
            </a:r>
            <a:r>
              <a:rPr lang="en-US" b="1" dirty="0">
                <a:solidFill>
                  <a:srgbClr val="1C03D7"/>
                </a:solidFill>
              </a:rPr>
              <a:t>-&gt;</a:t>
            </a:r>
            <a:r>
              <a:rPr lang="en-US" b="1" dirty="0" err="1">
                <a:solidFill>
                  <a:srgbClr val="1C03D7"/>
                </a:solidFill>
              </a:rPr>
              <a:t>getdata</a:t>
            </a:r>
            <a:r>
              <a:rPr lang="en-US" b="1" dirty="0">
                <a:solidFill>
                  <a:srgbClr val="1C03D7"/>
                </a:solidFill>
              </a:rPr>
              <a:t>();</a:t>
            </a:r>
          </a:p>
          <a:p>
            <a:pPr algn="just"/>
            <a:r>
              <a:rPr lang="en-US" b="1" dirty="0">
                <a:solidFill>
                  <a:srgbClr val="1C03D7"/>
                </a:solidFill>
              </a:rPr>
              <a:t>	</a:t>
            </a:r>
            <a:r>
              <a:rPr lang="en-US" b="1" dirty="0" err="1">
                <a:solidFill>
                  <a:srgbClr val="1C03D7"/>
                </a:solidFill>
              </a:rPr>
              <a:t>ptr</a:t>
            </a:r>
            <a:r>
              <a:rPr lang="en-US" b="1" dirty="0">
                <a:solidFill>
                  <a:srgbClr val="1C03D7"/>
                </a:solidFill>
              </a:rPr>
              <a:t>-&gt;display();</a:t>
            </a:r>
          </a:p>
          <a:p>
            <a:pPr algn="just"/>
            <a:r>
              <a:rPr lang="en-US" b="1" dirty="0">
                <a:solidFill>
                  <a:srgbClr val="1C03D7"/>
                </a:solidFill>
              </a:rPr>
              <a:t>	</a:t>
            </a:r>
            <a:r>
              <a:rPr lang="en-US" b="1" dirty="0" err="1">
                <a:solidFill>
                  <a:srgbClr val="1C03D7"/>
                </a:solidFill>
              </a:rPr>
              <a:t>getch</a:t>
            </a:r>
            <a:r>
              <a:rPr lang="en-US" b="1" dirty="0">
                <a:solidFill>
                  <a:srgbClr val="1C03D7"/>
                </a:solidFill>
              </a:rPr>
              <a:t>();</a:t>
            </a:r>
          </a:p>
          <a:p>
            <a:pPr algn="just"/>
            <a:r>
              <a:rPr lang="en-US" b="1" dirty="0">
                <a:solidFill>
                  <a:srgbClr val="FFFF00"/>
                </a:solidFill>
              </a:rPr>
              <a:t>}</a:t>
            </a:r>
          </a:p>
          <a:p>
            <a:pPr algn="just"/>
            <a:endParaRPr lang="en-US" b="1"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26333350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1"/>
            <a:ext cx="8229600" cy="563562"/>
          </a:xfrm>
        </p:spPr>
        <p:txBody>
          <a:bodyPr>
            <a:normAutofit/>
          </a:bodyPr>
          <a:lstStyle/>
          <a:p>
            <a:r>
              <a:rPr lang="en-US" sz="2800" dirty="0">
                <a:solidFill>
                  <a:srgbClr val="C00000"/>
                </a:solidFill>
                <a:latin typeface="Arial Black" panose="020B0A04020102020204" pitchFamily="34" charset="0"/>
              </a:rPr>
              <a:t>Pure Virtual function with definition</a:t>
            </a:r>
          </a:p>
        </p:txBody>
      </p:sp>
      <p:sp>
        <p:nvSpPr>
          <p:cNvPr id="4" name="Rectangle 3"/>
          <p:cNvSpPr/>
          <p:nvPr/>
        </p:nvSpPr>
        <p:spPr>
          <a:xfrm>
            <a:off x="446690" y="767256"/>
            <a:ext cx="8305800" cy="1615827"/>
          </a:xfrm>
          <a:prstGeom prst="rect">
            <a:avLst/>
          </a:prstGeom>
        </p:spPr>
        <p:txBody>
          <a:bodyPr wrap="square">
            <a:spAutoFit/>
          </a:bodyPr>
          <a:lstStyle/>
          <a:p>
            <a:pPr marL="342900" indent="-342900" algn="just">
              <a:spcBef>
                <a:spcPct val="50000"/>
              </a:spcBef>
              <a:buFont typeface="Arial" panose="020B0604020202020204" pitchFamily="34" charset="0"/>
              <a:buChar char="•"/>
            </a:pPr>
            <a:r>
              <a:rPr lang="en-US" dirty="0">
                <a:solidFill>
                  <a:srgbClr val="1C03D7"/>
                </a:solidFill>
              </a:rPr>
              <a:t>Pure Virtual function is allowed to have definition in the base class itself, but the definition has to be made outside the class using scope resolution operator. Since inline pure virtual not supported compiler throws an error message.</a:t>
            </a:r>
          </a:p>
          <a:p>
            <a:pPr marL="342900" indent="-342900" algn="just">
              <a:spcBef>
                <a:spcPct val="50000"/>
              </a:spcBef>
              <a:buFont typeface="Arial" panose="020B0604020202020204" pitchFamily="34" charset="0"/>
              <a:buChar char="•"/>
            </a:pPr>
            <a:r>
              <a:rPr lang="en-US" dirty="0">
                <a:solidFill>
                  <a:srgbClr val="1C03D7"/>
                </a:solidFill>
              </a:rPr>
              <a:t>Pure virtual definition is useful when all the child will have certain common behavior to be implemented.</a:t>
            </a:r>
          </a:p>
        </p:txBody>
      </p:sp>
      <p:sp>
        <p:nvSpPr>
          <p:cNvPr id="5" name="Rectangle 4"/>
          <p:cNvSpPr/>
          <p:nvPr/>
        </p:nvSpPr>
        <p:spPr>
          <a:xfrm>
            <a:off x="609600" y="2273486"/>
            <a:ext cx="4572000" cy="4247317"/>
          </a:xfrm>
          <a:prstGeom prst="rect">
            <a:avLst/>
          </a:prstGeom>
        </p:spPr>
        <p:txBody>
          <a:bodyPr>
            <a:spAutoFit/>
          </a:bodyPr>
          <a:lstStyle/>
          <a:p>
            <a:pPr algn="just"/>
            <a:r>
              <a:rPr lang="en-US" b="1" dirty="0">
                <a:solidFill>
                  <a:schemeClr val="accent6">
                    <a:lumMod val="75000"/>
                  </a:schemeClr>
                </a:solidFill>
              </a:rPr>
              <a:t>#include &lt;</a:t>
            </a:r>
            <a:r>
              <a:rPr lang="en-US" b="1" dirty="0" err="1">
                <a:solidFill>
                  <a:schemeClr val="accent6">
                    <a:lumMod val="75000"/>
                  </a:schemeClr>
                </a:solidFill>
              </a:rPr>
              <a:t>iostream</a:t>
            </a:r>
            <a:r>
              <a:rPr lang="en-US" b="1" dirty="0">
                <a:solidFill>
                  <a:schemeClr val="accent6">
                    <a:lumMod val="75000"/>
                  </a:schemeClr>
                </a:solidFill>
              </a:rPr>
              <a:t>&gt;</a:t>
            </a:r>
          </a:p>
          <a:p>
            <a:pPr algn="just"/>
            <a:r>
              <a:rPr lang="en-US" b="1" dirty="0">
                <a:solidFill>
                  <a:schemeClr val="accent6">
                    <a:lumMod val="75000"/>
                  </a:schemeClr>
                </a:solidFill>
              </a:rPr>
              <a:t>using namespace </a:t>
            </a:r>
            <a:r>
              <a:rPr lang="en-US" b="1" dirty="0" err="1">
                <a:solidFill>
                  <a:schemeClr val="accent6">
                    <a:lumMod val="75000"/>
                  </a:schemeClr>
                </a:solidFill>
              </a:rPr>
              <a:t>std</a:t>
            </a:r>
            <a:r>
              <a:rPr lang="en-US" b="1" dirty="0">
                <a:solidFill>
                  <a:schemeClr val="accent6">
                    <a:lumMod val="75000"/>
                  </a:schemeClr>
                </a:solidFill>
              </a:rPr>
              <a:t>;</a:t>
            </a:r>
          </a:p>
          <a:p>
            <a:pPr algn="just"/>
            <a:r>
              <a:rPr lang="en-US" b="1" dirty="0">
                <a:solidFill>
                  <a:schemeClr val="accent6">
                    <a:lumMod val="75000"/>
                  </a:schemeClr>
                </a:solidFill>
              </a:rPr>
              <a:t>class Base</a:t>
            </a:r>
          </a:p>
          <a:p>
            <a:pPr algn="just"/>
            <a:r>
              <a:rPr lang="en-US" b="1" dirty="0">
                <a:solidFill>
                  <a:schemeClr val="accent6">
                    <a:lumMod val="75000"/>
                  </a:schemeClr>
                </a:solidFill>
              </a:rPr>
              <a:t>{</a:t>
            </a:r>
          </a:p>
          <a:p>
            <a:pPr algn="just"/>
            <a:r>
              <a:rPr lang="en-US" b="1" dirty="0">
                <a:solidFill>
                  <a:schemeClr val="accent6">
                    <a:lumMod val="75000"/>
                  </a:schemeClr>
                </a:solidFill>
              </a:rPr>
              <a:t>    public:</a:t>
            </a:r>
          </a:p>
          <a:p>
            <a:pPr algn="just"/>
            <a:r>
              <a:rPr lang="en-US" b="1" dirty="0">
                <a:solidFill>
                  <a:schemeClr val="accent6">
                    <a:lumMod val="75000"/>
                  </a:schemeClr>
                </a:solidFill>
              </a:rPr>
              <a:t>        </a:t>
            </a:r>
            <a:r>
              <a:rPr lang="en-US" b="1" dirty="0">
                <a:solidFill>
                  <a:srgbClr val="FF00FF"/>
                </a:solidFill>
              </a:rPr>
              <a:t>virtual void display()=0;</a:t>
            </a:r>
          </a:p>
          <a:p>
            <a:pPr algn="just"/>
            <a:r>
              <a:rPr lang="en-US" b="1" dirty="0">
                <a:solidFill>
                  <a:schemeClr val="accent6">
                    <a:lumMod val="75000"/>
                  </a:schemeClr>
                </a:solidFill>
              </a:rPr>
              <a:t>};</a:t>
            </a:r>
          </a:p>
          <a:p>
            <a:pPr algn="just"/>
            <a:r>
              <a:rPr lang="en-US" b="1" dirty="0">
                <a:solidFill>
                  <a:schemeClr val="accent6">
                    <a:lumMod val="75000"/>
                  </a:schemeClr>
                </a:solidFill>
              </a:rPr>
              <a:t>void Base::display()</a:t>
            </a:r>
          </a:p>
          <a:p>
            <a:pPr algn="just"/>
            <a:r>
              <a:rPr lang="en-US" b="1" dirty="0">
                <a:solidFill>
                  <a:schemeClr val="accent6">
                    <a:lumMod val="75000"/>
                  </a:schemeClr>
                </a:solidFill>
              </a:rPr>
              <a:t>{</a:t>
            </a:r>
          </a:p>
          <a:p>
            <a:pPr algn="just"/>
            <a:r>
              <a:rPr lang="en-US" b="1" dirty="0">
                <a:solidFill>
                  <a:schemeClr val="accent6">
                    <a:lumMod val="75000"/>
                  </a:schemeClr>
                </a:solidFill>
              </a:rPr>
              <a:t>    </a:t>
            </a:r>
            <a:r>
              <a:rPr lang="en-US" b="1" dirty="0" err="1">
                <a:solidFill>
                  <a:schemeClr val="accent6">
                    <a:lumMod val="75000"/>
                  </a:schemeClr>
                </a:solidFill>
              </a:rPr>
              <a:t>cout</a:t>
            </a:r>
            <a:r>
              <a:rPr lang="en-US" b="1" dirty="0">
                <a:solidFill>
                  <a:schemeClr val="accent6">
                    <a:lumMod val="75000"/>
                  </a:schemeClr>
                </a:solidFill>
              </a:rPr>
              <a:t>&lt;&lt;"Base class version of pure virtual";</a:t>
            </a:r>
          </a:p>
          <a:p>
            <a:pPr algn="just"/>
            <a:r>
              <a:rPr lang="en-US" b="1" dirty="0">
                <a:solidFill>
                  <a:schemeClr val="accent6">
                    <a:lumMod val="75000"/>
                  </a:schemeClr>
                </a:solidFill>
              </a:rPr>
              <a:t>}</a:t>
            </a:r>
          </a:p>
          <a:p>
            <a:pPr algn="just"/>
            <a:endParaRPr lang="en-US" b="1" dirty="0">
              <a:solidFill>
                <a:schemeClr val="accent6">
                  <a:lumMod val="75000"/>
                </a:schemeClr>
              </a:solidFill>
            </a:endParaRPr>
          </a:p>
          <a:p>
            <a:pPr algn="just"/>
            <a:r>
              <a:rPr lang="en-US" b="1" dirty="0">
                <a:solidFill>
                  <a:schemeClr val="accent6">
                    <a:lumMod val="75000"/>
                  </a:schemeClr>
                </a:solidFill>
              </a:rPr>
              <a:t>class </a:t>
            </a:r>
            <a:r>
              <a:rPr lang="en-US" b="1" dirty="0" err="1">
                <a:solidFill>
                  <a:schemeClr val="accent6">
                    <a:lumMod val="75000"/>
                  </a:schemeClr>
                </a:solidFill>
              </a:rPr>
              <a:t>Derived:public</a:t>
            </a:r>
            <a:r>
              <a:rPr lang="en-US" b="1" dirty="0">
                <a:solidFill>
                  <a:schemeClr val="accent6">
                    <a:lumMod val="75000"/>
                  </a:schemeClr>
                </a:solidFill>
              </a:rPr>
              <a:t> Base</a:t>
            </a:r>
          </a:p>
          <a:p>
            <a:pPr algn="just"/>
            <a:r>
              <a:rPr lang="en-US" b="1" dirty="0">
                <a:solidFill>
                  <a:schemeClr val="accent6">
                    <a:lumMod val="75000"/>
                  </a:schemeClr>
                </a:solidFill>
              </a:rPr>
              <a:t>{    </a:t>
            </a:r>
          </a:p>
          <a:p>
            <a:pPr algn="just"/>
            <a:r>
              <a:rPr lang="en-US" b="1" dirty="0">
                <a:solidFill>
                  <a:schemeClr val="accent6">
                    <a:lumMod val="75000"/>
                  </a:schemeClr>
                </a:solidFill>
              </a:rPr>
              <a:t>	public:</a:t>
            </a:r>
          </a:p>
        </p:txBody>
      </p:sp>
      <p:sp>
        <p:nvSpPr>
          <p:cNvPr id="6" name="Rectangle 5"/>
          <p:cNvSpPr/>
          <p:nvPr/>
        </p:nvSpPr>
        <p:spPr>
          <a:xfrm>
            <a:off x="4953000" y="2411986"/>
            <a:ext cx="3962400" cy="3970318"/>
          </a:xfrm>
          <a:prstGeom prst="rect">
            <a:avLst/>
          </a:prstGeom>
        </p:spPr>
        <p:txBody>
          <a:bodyPr wrap="square">
            <a:spAutoFit/>
          </a:bodyPr>
          <a:lstStyle/>
          <a:p>
            <a:pPr algn="just"/>
            <a:r>
              <a:rPr lang="en-US" b="1" dirty="0">
                <a:solidFill>
                  <a:srgbClr val="01A729"/>
                </a:solidFill>
              </a:rPr>
              <a:t> void display()</a:t>
            </a:r>
          </a:p>
          <a:p>
            <a:pPr algn="just"/>
            <a:r>
              <a:rPr lang="en-US" b="1" dirty="0">
                <a:solidFill>
                  <a:srgbClr val="01A729"/>
                </a:solidFill>
              </a:rPr>
              <a:t>	        {            </a:t>
            </a:r>
          </a:p>
          <a:p>
            <a:pPr algn="just"/>
            <a:r>
              <a:rPr lang="en-US" b="1" dirty="0">
                <a:solidFill>
                  <a:srgbClr val="01A729"/>
                </a:solidFill>
              </a:rPr>
              <a:t>   </a:t>
            </a:r>
            <a:r>
              <a:rPr lang="en-US" b="1" dirty="0" err="1">
                <a:solidFill>
                  <a:srgbClr val="01A729"/>
                </a:solidFill>
              </a:rPr>
              <a:t>cout</a:t>
            </a:r>
            <a:r>
              <a:rPr lang="en-US" b="1" dirty="0">
                <a:solidFill>
                  <a:srgbClr val="01A729"/>
                </a:solidFill>
              </a:rPr>
              <a:t>&lt;&lt;"Derived Version of pure virtual function";        </a:t>
            </a:r>
          </a:p>
          <a:p>
            <a:pPr algn="just"/>
            <a:r>
              <a:rPr lang="en-US" b="1" dirty="0">
                <a:solidFill>
                  <a:srgbClr val="01A729"/>
                </a:solidFill>
              </a:rPr>
              <a:t>		}</a:t>
            </a:r>
          </a:p>
          <a:p>
            <a:pPr algn="just"/>
            <a:r>
              <a:rPr lang="en-US" b="1" dirty="0">
                <a:solidFill>
                  <a:srgbClr val="01A729"/>
                </a:solidFill>
              </a:rPr>
              <a:t>};</a:t>
            </a:r>
          </a:p>
          <a:p>
            <a:pPr algn="just"/>
            <a:r>
              <a:rPr lang="en-US" b="1" dirty="0" err="1">
                <a:solidFill>
                  <a:srgbClr val="01A729"/>
                </a:solidFill>
              </a:rPr>
              <a:t>int</a:t>
            </a:r>
            <a:r>
              <a:rPr lang="en-US" b="1" dirty="0">
                <a:solidFill>
                  <a:srgbClr val="01A729"/>
                </a:solidFill>
              </a:rPr>
              <a:t> main() </a:t>
            </a:r>
          </a:p>
          <a:p>
            <a:pPr algn="just"/>
            <a:r>
              <a:rPr lang="en-US" b="1" dirty="0">
                <a:solidFill>
                  <a:srgbClr val="01A729"/>
                </a:solidFill>
              </a:rPr>
              <a:t>{	</a:t>
            </a:r>
          </a:p>
          <a:p>
            <a:pPr algn="just"/>
            <a:r>
              <a:rPr lang="en-US" b="1" dirty="0">
                <a:solidFill>
                  <a:srgbClr val="01A729"/>
                </a:solidFill>
              </a:rPr>
              <a:t>	Derived </a:t>
            </a:r>
            <a:r>
              <a:rPr lang="en-US" b="1" dirty="0" err="1">
                <a:solidFill>
                  <a:srgbClr val="01A729"/>
                </a:solidFill>
              </a:rPr>
              <a:t>ob</a:t>
            </a:r>
            <a:r>
              <a:rPr lang="en-US" b="1" dirty="0">
                <a:solidFill>
                  <a:srgbClr val="01A729"/>
                </a:solidFill>
              </a:rPr>
              <a:t>;</a:t>
            </a:r>
          </a:p>
          <a:p>
            <a:pPr algn="just"/>
            <a:r>
              <a:rPr lang="en-US" b="1" dirty="0">
                <a:solidFill>
                  <a:srgbClr val="01A729"/>
                </a:solidFill>
              </a:rPr>
              <a:t>	Base *p;</a:t>
            </a:r>
          </a:p>
          <a:p>
            <a:pPr algn="just"/>
            <a:r>
              <a:rPr lang="en-US" b="1" dirty="0">
                <a:solidFill>
                  <a:srgbClr val="01A729"/>
                </a:solidFill>
              </a:rPr>
              <a:t>	p = &amp;</a:t>
            </a:r>
            <a:r>
              <a:rPr lang="en-US" b="1" dirty="0" err="1">
                <a:solidFill>
                  <a:srgbClr val="01A729"/>
                </a:solidFill>
              </a:rPr>
              <a:t>ob</a:t>
            </a:r>
            <a:r>
              <a:rPr lang="en-US" b="1" dirty="0">
                <a:solidFill>
                  <a:srgbClr val="01A729"/>
                </a:solidFill>
              </a:rPr>
              <a:t>;</a:t>
            </a:r>
          </a:p>
          <a:p>
            <a:pPr algn="just"/>
            <a:r>
              <a:rPr lang="en-US" b="1" dirty="0">
                <a:solidFill>
                  <a:srgbClr val="01A729"/>
                </a:solidFill>
              </a:rPr>
              <a:t>	p-&gt;display();</a:t>
            </a:r>
          </a:p>
          <a:p>
            <a:pPr algn="just"/>
            <a:r>
              <a:rPr lang="en-US" b="1" dirty="0">
                <a:solidFill>
                  <a:srgbClr val="01A729"/>
                </a:solidFill>
              </a:rPr>
              <a:t>	return 0;</a:t>
            </a:r>
          </a:p>
          <a:p>
            <a:pPr algn="just"/>
            <a:r>
              <a:rPr lang="en-US" b="1" dirty="0">
                <a:solidFill>
                  <a:srgbClr val="01A729"/>
                </a:solidFill>
              </a:rPr>
              <a:t>}</a:t>
            </a:r>
            <a:endParaRPr lang="en-US" dirty="0">
              <a:solidFill>
                <a:srgbClr val="01A729"/>
              </a:solidFill>
            </a:endParaRP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945291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1"/>
            <a:ext cx="8229600" cy="563562"/>
          </a:xfrm>
        </p:spPr>
        <p:txBody>
          <a:bodyPr>
            <a:normAutofit/>
          </a:bodyPr>
          <a:lstStyle/>
          <a:p>
            <a:r>
              <a:rPr lang="en-US" sz="2800" dirty="0">
                <a:solidFill>
                  <a:srgbClr val="C00000"/>
                </a:solidFill>
                <a:latin typeface="Arial Black" panose="020B0A04020102020204" pitchFamily="34" charset="0"/>
              </a:rPr>
              <a:t>Pure Virtual function with definition</a:t>
            </a:r>
          </a:p>
        </p:txBody>
      </p:sp>
      <p:sp>
        <p:nvSpPr>
          <p:cNvPr id="4" name="Rectangle 3"/>
          <p:cNvSpPr/>
          <p:nvPr/>
        </p:nvSpPr>
        <p:spPr>
          <a:xfrm>
            <a:off x="446690" y="767256"/>
            <a:ext cx="8305800" cy="646331"/>
          </a:xfrm>
          <a:prstGeom prst="rect">
            <a:avLst/>
          </a:prstGeom>
        </p:spPr>
        <p:txBody>
          <a:bodyPr wrap="square">
            <a:spAutoFit/>
          </a:bodyPr>
          <a:lstStyle/>
          <a:p>
            <a:pPr marL="342900" indent="-342900" algn="just">
              <a:spcBef>
                <a:spcPct val="50000"/>
              </a:spcBef>
              <a:buFont typeface="Arial" panose="020B0604020202020204" pitchFamily="34" charset="0"/>
              <a:buChar char="•"/>
            </a:pPr>
            <a:r>
              <a:rPr lang="en-US" b="1" dirty="0">
                <a:solidFill>
                  <a:srgbClr val="1C03D7"/>
                </a:solidFill>
              </a:rPr>
              <a:t>Pure virtual implementation of base class version is called inside the override version of derived class method using class name and scope resolution operator</a:t>
            </a:r>
            <a:endParaRPr lang="en-US" dirty="0">
              <a:solidFill>
                <a:srgbClr val="1C03D7"/>
              </a:solidFill>
            </a:endParaRPr>
          </a:p>
        </p:txBody>
      </p:sp>
      <p:sp>
        <p:nvSpPr>
          <p:cNvPr id="5" name="Rectangle 4"/>
          <p:cNvSpPr/>
          <p:nvPr/>
        </p:nvSpPr>
        <p:spPr>
          <a:xfrm>
            <a:off x="609600" y="1600200"/>
            <a:ext cx="4572000" cy="4524315"/>
          </a:xfrm>
          <a:prstGeom prst="rect">
            <a:avLst/>
          </a:prstGeom>
        </p:spPr>
        <p:txBody>
          <a:bodyPr>
            <a:spAutoFit/>
          </a:bodyPr>
          <a:lstStyle/>
          <a:p>
            <a:pPr algn="just"/>
            <a:r>
              <a:rPr lang="en-US" b="1" dirty="0">
                <a:solidFill>
                  <a:srgbClr val="1C03D7"/>
                </a:solidFill>
              </a:rPr>
              <a:t>#include &lt;</a:t>
            </a:r>
            <a:r>
              <a:rPr lang="en-US" b="1" dirty="0" err="1">
                <a:solidFill>
                  <a:srgbClr val="1C03D7"/>
                </a:solidFill>
              </a:rPr>
              <a:t>iostream</a:t>
            </a:r>
            <a:r>
              <a:rPr lang="en-US" b="1" dirty="0">
                <a:solidFill>
                  <a:srgbClr val="1C03D7"/>
                </a:solidFill>
              </a:rPr>
              <a:t>&gt;</a:t>
            </a:r>
          </a:p>
          <a:p>
            <a:pPr algn="just"/>
            <a:r>
              <a:rPr lang="en-US" b="1" dirty="0">
                <a:solidFill>
                  <a:srgbClr val="1C03D7"/>
                </a:solidFill>
              </a:rPr>
              <a:t>using namespace </a:t>
            </a:r>
            <a:r>
              <a:rPr lang="en-US" b="1" dirty="0" err="1">
                <a:solidFill>
                  <a:srgbClr val="1C03D7"/>
                </a:solidFill>
              </a:rPr>
              <a:t>std</a:t>
            </a:r>
            <a:r>
              <a:rPr lang="en-US" b="1" dirty="0">
                <a:solidFill>
                  <a:srgbClr val="1C03D7"/>
                </a:solidFill>
              </a:rPr>
              <a:t>;</a:t>
            </a:r>
          </a:p>
          <a:p>
            <a:pPr algn="just"/>
            <a:r>
              <a:rPr lang="en-US" b="1" dirty="0">
                <a:solidFill>
                  <a:srgbClr val="1C03D7"/>
                </a:solidFill>
              </a:rPr>
              <a:t>class Base</a:t>
            </a:r>
          </a:p>
          <a:p>
            <a:pPr algn="just"/>
            <a:r>
              <a:rPr lang="en-US" b="1" dirty="0">
                <a:solidFill>
                  <a:srgbClr val="1C03D7"/>
                </a:solidFill>
              </a:rPr>
              <a:t>{</a:t>
            </a:r>
          </a:p>
          <a:p>
            <a:pPr algn="just"/>
            <a:r>
              <a:rPr lang="en-US" b="1" dirty="0">
                <a:solidFill>
                  <a:srgbClr val="1C03D7"/>
                </a:solidFill>
              </a:rPr>
              <a:t>    public:</a:t>
            </a:r>
          </a:p>
          <a:p>
            <a:pPr algn="just"/>
            <a:r>
              <a:rPr lang="en-US" b="1" dirty="0">
                <a:solidFill>
                  <a:srgbClr val="00B050"/>
                </a:solidFill>
              </a:rPr>
              <a:t>        virtual void display()=0;</a:t>
            </a:r>
          </a:p>
          <a:p>
            <a:pPr algn="just"/>
            <a:r>
              <a:rPr lang="en-US" b="1" dirty="0">
                <a:solidFill>
                  <a:srgbClr val="1C03D7"/>
                </a:solidFill>
              </a:rPr>
              <a:t>};</a:t>
            </a:r>
          </a:p>
          <a:p>
            <a:pPr algn="just"/>
            <a:r>
              <a:rPr lang="en-US" b="1" dirty="0">
                <a:solidFill>
                  <a:srgbClr val="1C03D7"/>
                </a:solidFill>
              </a:rPr>
              <a:t>void Base::display()</a:t>
            </a:r>
          </a:p>
          <a:p>
            <a:pPr algn="just"/>
            <a:r>
              <a:rPr lang="en-US" b="1" dirty="0">
                <a:solidFill>
                  <a:srgbClr val="1C03D7"/>
                </a:solidFill>
              </a:rPr>
              <a:t>{</a:t>
            </a:r>
          </a:p>
          <a:p>
            <a:pPr algn="just"/>
            <a:r>
              <a:rPr lang="en-US" b="1" dirty="0">
                <a:solidFill>
                  <a:srgbClr val="1C03D7"/>
                </a:solidFill>
              </a:rPr>
              <a:t>    </a:t>
            </a:r>
            <a:r>
              <a:rPr lang="en-US" b="1" dirty="0" err="1">
                <a:solidFill>
                  <a:srgbClr val="1C03D7"/>
                </a:solidFill>
              </a:rPr>
              <a:t>cout</a:t>
            </a:r>
            <a:r>
              <a:rPr lang="en-US" b="1" dirty="0">
                <a:solidFill>
                  <a:srgbClr val="1C03D7"/>
                </a:solidFill>
              </a:rPr>
              <a:t>&lt;&lt;"Base class version of pure virtual";</a:t>
            </a:r>
          </a:p>
          <a:p>
            <a:pPr algn="just"/>
            <a:r>
              <a:rPr lang="en-US" b="1" dirty="0">
                <a:solidFill>
                  <a:srgbClr val="1C03D7"/>
                </a:solidFill>
              </a:rPr>
              <a:t>}</a:t>
            </a:r>
          </a:p>
          <a:p>
            <a:pPr algn="just"/>
            <a:endParaRPr lang="en-US" b="1" dirty="0">
              <a:solidFill>
                <a:srgbClr val="1C03D7"/>
              </a:solidFill>
            </a:endParaRPr>
          </a:p>
          <a:p>
            <a:pPr algn="just"/>
            <a:r>
              <a:rPr lang="en-US" b="1" dirty="0">
                <a:solidFill>
                  <a:srgbClr val="1C03D7"/>
                </a:solidFill>
              </a:rPr>
              <a:t>class </a:t>
            </a:r>
            <a:r>
              <a:rPr lang="en-US" b="1" dirty="0" err="1">
                <a:solidFill>
                  <a:srgbClr val="1C03D7"/>
                </a:solidFill>
              </a:rPr>
              <a:t>Derived:public</a:t>
            </a:r>
            <a:r>
              <a:rPr lang="en-US" b="1" dirty="0">
                <a:solidFill>
                  <a:srgbClr val="1C03D7"/>
                </a:solidFill>
              </a:rPr>
              <a:t> Base</a:t>
            </a:r>
          </a:p>
          <a:p>
            <a:pPr algn="just"/>
            <a:r>
              <a:rPr lang="en-US" b="1" dirty="0">
                <a:solidFill>
                  <a:srgbClr val="1C03D7"/>
                </a:solidFill>
              </a:rPr>
              <a:t>{    </a:t>
            </a:r>
          </a:p>
          <a:p>
            <a:pPr algn="just"/>
            <a:r>
              <a:rPr lang="en-US" b="1" dirty="0">
                <a:solidFill>
                  <a:srgbClr val="1C03D7"/>
                </a:solidFill>
              </a:rPr>
              <a:t>	public:</a:t>
            </a:r>
          </a:p>
          <a:p>
            <a:pPr algn="just"/>
            <a:endParaRPr lang="en-US" b="1" dirty="0">
              <a:solidFill>
                <a:srgbClr val="1C03D7"/>
              </a:solidFill>
            </a:endParaRPr>
          </a:p>
        </p:txBody>
      </p:sp>
      <p:sp>
        <p:nvSpPr>
          <p:cNvPr id="6" name="Rectangle 5"/>
          <p:cNvSpPr/>
          <p:nvPr/>
        </p:nvSpPr>
        <p:spPr>
          <a:xfrm>
            <a:off x="5029200" y="1354466"/>
            <a:ext cx="3962400" cy="4247317"/>
          </a:xfrm>
          <a:prstGeom prst="rect">
            <a:avLst/>
          </a:prstGeom>
        </p:spPr>
        <p:txBody>
          <a:bodyPr wrap="square">
            <a:spAutoFit/>
          </a:bodyPr>
          <a:lstStyle/>
          <a:p>
            <a:pPr algn="just"/>
            <a:r>
              <a:rPr lang="en-US" b="1" dirty="0">
                <a:solidFill>
                  <a:srgbClr val="00B050"/>
                </a:solidFill>
              </a:rPr>
              <a:t>void display()</a:t>
            </a:r>
          </a:p>
          <a:p>
            <a:pPr algn="just"/>
            <a:r>
              <a:rPr lang="en-US" b="1" dirty="0">
                <a:solidFill>
                  <a:srgbClr val="00B050"/>
                </a:solidFill>
              </a:rPr>
              <a:t>{            </a:t>
            </a:r>
          </a:p>
          <a:p>
            <a:pPr algn="just"/>
            <a:r>
              <a:rPr lang="en-US" b="1" dirty="0">
                <a:solidFill>
                  <a:srgbClr val="00B050"/>
                </a:solidFill>
              </a:rPr>
              <a:t>	Base:: display();</a:t>
            </a:r>
          </a:p>
          <a:p>
            <a:pPr algn="just"/>
            <a:r>
              <a:rPr lang="en-US" b="1" dirty="0">
                <a:solidFill>
                  <a:srgbClr val="00B050"/>
                </a:solidFill>
              </a:rPr>
              <a:t>           </a:t>
            </a:r>
            <a:r>
              <a:rPr lang="en-US" b="1" dirty="0" err="1">
                <a:solidFill>
                  <a:srgbClr val="00B050"/>
                </a:solidFill>
              </a:rPr>
              <a:t>cout</a:t>
            </a:r>
            <a:r>
              <a:rPr lang="en-US" b="1" dirty="0">
                <a:solidFill>
                  <a:srgbClr val="00B050"/>
                </a:solidFill>
              </a:rPr>
              <a:t>&lt;&lt;"Derived Version of pure virtual function";        </a:t>
            </a:r>
          </a:p>
          <a:p>
            <a:pPr algn="just"/>
            <a:r>
              <a:rPr lang="en-US" b="1" dirty="0">
                <a:solidFill>
                  <a:srgbClr val="00B050"/>
                </a:solidFill>
              </a:rPr>
              <a:t>}</a:t>
            </a:r>
          </a:p>
          <a:p>
            <a:pPr algn="just"/>
            <a:r>
              <a:rPr lang="en-US" b="1" dirty="0">
                <a:solidFill>
                  <a:srgbClr val="00B050"/>
                </a:solidFill>
              </a:rPr>
              <a:t>};</a:t>
            </a:r>
          </a:p>
          <a:p>
            <a:pPr algn="just"/>
            <a:r>
              <a:rPr lang="en-US" b="1" dirty="0" err="1">
                <a:solidFill>
                  <a:srgbClr val="00B050"/>
                </a:solidFill>
              </a:rPr>
              <a:t>int</a:t>
            </a:r>
            <a:r>
              <a:rPr lang="en-US" b="1" dirty="0">
                <a:solidFill>
                  <a:srgbClr val="00B050"/>
                </a:solidFill>
              </a:rPr>
              <a:t> main() </a:t>
            </a:r>
          </a:p>
          <a:p>
            <a:pPr algn="just"/>
            <a:r>
              <a:rPr lang="en-US" b="1" dirty="0">
                <a:solidFill>
                  <a:srgbClr val="00B050"/>
                </a:solidFill>
              </a:rPr>
              <a:t>{	</a:t>
            </a:r>
          </a:p>
          <a:p>
            <a:pPr algn="just"/>
            <a:r>
              <a:rPr lang="en-US" b="1" dirty="0">
                <a:solidFill>
                  <a:srgbClr val="00B050"/>
                </a:solidFill>
              </a:rPr>
              <a:t>	Derived </a:t>
            </a:r>
            <a:r>
              <a:rPr lang="en-US" b="1" dirty="0" err="1">
                <a:solidFill>
                  <a:srgbClr val="00B050"/>
                </a:solidFill>
              </a:rPr>
              <a:t>ob</a:t>
            </a:r>
            <a:r>
              <a:rPr lang="en-US" b="1" dirty="0">
                <a:solidFill>
                  <a:srgbClr val="00B050"/>
                </a:solidFill>
              </a:rPr>
              <a:t>;</a:t>
            </a:r>
          </a:p>
          <a:p>
            <a:pPr algn="just"/>
            <a:r>
              <a:rPr lang="en-US" b="1" dirty="0">
                <a:solidFill>
                  <a:srgbClr val="00B050"/>
                </a:solidFill>
              </a:rPr>
              <a:t>	Base *p;</a:t>
            </a:r>
          </a:p>
          <a:p>
            <a:pPr algn="just"/>
            <a:r>
              <a:rPr lang="en-US" b="1" dirty="0">
                <a:solidFill>
                  <a:srgbClr val="00B050"/>
                </a:solidFill>
              </a:rPr>
              <a:t>	p = &amp;</a:t>
            </a:r>
            <a:r>
              <a:rPr lang="en-US" b="1" dirty="0" err="1">
                <a:solidFill>
                  <a:srgbClr val="00B050"/>
                </a:solidFill>
              </a:rPr>
              <a:t>ob</a:t>
            </a:r>
            <a:r>
              <a:rPr lang="en-US" b="1" dirty="0">
                <a:solidFill>
                  <a:srgbClr val="00B050"/>
                </a:solidFill>
              </a:rPr>
              <a:t>;</a:t>
            </a:r>
          </a:p>
          <a:p>
            <a:pPr algn="just"/>
            <a:r>
              <a:rPr lang="en-US" b="1" dirty="0">
                <a:solidFill>
                  <a:srgbClr val="00B050"/>
                </a:solidFill>
              </a:rPr>
              <a:t>	p-&gt;display();</a:t>
            </a:r>
          </a:p>
          <a:p>
            <a:pPr algn="just"/>
            <a:r>
              <a:rPr lang="en-US" b="1" dirty="0">
                <a:solidFill>
                  <a:srgbClr val="00B050"/>
                </a:solidFill>
              </a:rPr>
              <a:t>	return 0;</a:t>
            </a:r>
          </a:p>
          <a:p>
            <a:pPr algn="just"/>
            <a:r>
              <a:rPr lang="en-US" b="1" dirty="0">
                <a:solidFill>
                  <a:srgbClr val="00B050"/>
                </a:solidFill>
              </a:rPr>
              <a:t>}</a:t>
            </a: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406342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1"/>
            <a:ext cx="8229600" cy="563562"/>
          </a:xfrm>
        </p:spPr>
        <p:txBody>
          <a:bodyPr>
            <a:normAutofit/>
          </a:bodyPr>
          <a:lstStyle/>
          <a:p>
            <a:r>
              <a:rPr lang="en-US" sz="2800" dirty="0">
                <a:solidFill>
                  <a:srgbClr val="C00000"/>
                </a:solidFill>
                <a:latin typeface="Arial Black" panose="020B0A04020102020204" pitchFamily="34" charset="0"/>
              </a:rPr>
              <a:t>Pure Virtual function with definition</a:t>
            </a:r>
          </a:p>
        </p:txBody>
      </p:sp>
      <p:sp>
        <p:nvSpPr>
          <p:cNvPr id="3" name="Rectangle 2"/>
          <p:cNvSpPr/>
          <p:nvPr/>
        </p:nvSpPr>
        <p:spPr>
          <a:xfrm>
            <a:off x="838200" y="990600"/>
            <a:ext cx="7924800" cy="4339650"/>
          </a:xfrm>
          <a:prstGeom prst="rect">
            <a:avLst/>
          </a:prstGeom>
        </p:spPr>
        <p:txBody>
          <a:bodyPr wrap="square">
            <a:spAutoFit/>
          </a:bodyPr>
          <a:lstStyle/>
          <a:p>
            <a:pPr algn="just">
              <a:spcBef>
                <a:spcPct val="50000"/>
              </a:spcBef>
            </a:pPr>
            <a:r>
              <a:rPr lang="en-IN" sz="2400" dirty="0">
                <a:solidFill>
                  <a:srgbClr val="1C03D7"/>
                </a:solidFill>
              </a:rPr>
              <a:t>Suppose that you’re modelling a game system for an epic adventure, and your game has a variety of weapons (swords, arrows </a:t>
            </a:r>
            <a:r>
              <a:rPr lang="en-IN" sz="2400" dirty="0" err="1">
                <a:solidFill>
                  <a:srgbClr val="1C03D7"/>
                </a:solidFill>
              </a:rPr>
              <a:t>etc</a:t>
            </a:r>
            <a:r>
              <a:rPr lang="en-IN" sz="2400" dirty="0">
                <a:solidFill>
                  <a:srgbClr val="1C03D7"/>
                </a:solidFill>
              </a:rPr>
              <a:t>) that the hero uses to save the world from the evil.</a:t>
            </a:r>
          </a:p>
          <a:p>
            <a:pPr algn="just">
              <a:spcBef>
                <a:spcPct val="50000"/>
              </a:spcBef>
            </a:pPr>
            <a:r>
              <a:rPr lang="en-IN" sz="2400" dirty="0">
                <a:solidFill>
                  <a:srgbClr val="1C03D7"/>
                </a:solidFill>
              </a:rPr>
              <a:t>You’ve decided to create an interface Weapon that models the abstract concept that must be the base for your weapons system. This interface offers the abstract member function attack and it needs to be completed by every concrete weapon in the game. The Weapon concept doesn’t have a concrete meaning, but perhaps it’s reasonable to have a default </a:t>
            </a:r>
            <a:r>
              <a:rPr lang="en-IN" sz="2400" dirty="0" err="1">
                <a:solidFill>
                  <a:srgbClr val="1C03D7"/>
                </a:solidFill>
              </a:rPr>
              <a:t>behavior</a:t>
            </a:r>
            <a:r>
              <a:rPr lang="en-IN" sz="2400" dirty="0">
                <a:solidFill>
                  <a:srgbClr val="1C03D7"/>
                </a:solidFill>
              </a:rPr>
              <a:t> for the attack that the concrete classes may use.</a:t>
            </a:r>
            <a:endParaRPr lang="en-US" sz="2400" dirty="0">
              <a:solidFill>
                <a:srgbClr val="1C03D7"/>
              </a:solidFill>
            </a:endParaRPr>
          </a:p>
        </p:txBody>
      </p:sp>
      <p:sp>
        <p:nvSpPr>
          <p:cNvPr id="7"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25700819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1"/>
            <a:ext cx="8229600" cy="563562"/>
          </a:xfrm>
        </p:spPr>
        <p:txBody>
          <a:bodyPr>
            <a:normAutofit/>
          </a:bodyPr>
          <a:lstStyle/>
          <a:p>
            <a:r>
              <a:rPr lang="en-US" sz="2800" dirty="0">
                <a:solidFill>
                  <a:srgbClr val="C00000"/>
                </a:solidFill>
                <a:latin typeface="Arial Black" panose="020B0A04020102020204" pitchFamily="34" charset="0"/>
              </a:rPr>
              <a:t>Pure Virtual function with definition</a:t>
            </a:r>
          </a:p>
        </p:txBody>
      </p:sp>
      <p:sp>
        <p:nvSpPr>
          <p:cNvPr id="4" name="Rectangle 3"/>
          <p:cNvSpPr/>
          <p:nvPr/>
        </p:nvSpPr>
        <p:spPr>
          <a:xfrm>
            <a:off x="609600" y="1219200"/>
            <a:ext cx="3857297" cy="3416320"/>
          </a:xfrm>
          <a:prstGeom prst="rect">
            <a:avLst/>
          </a:prstGeom>
        </p:spPr>
        <p:txBody>
          <a:bodyPr wrap="square">
            <a:spAutoFit/>
          </a:bodyPr>
          <a:lstStyle/>
          <a:p>
            <a:pPr algn="just"/>
            <a:r>
              <a:rPr lang="en-US" dirty="0">
                <a:solidFill>
                  <a:srgbClr val="1C03D7"/>
                </a:solidFill>
              </a:rPr>
              <a:t>#include &lt;</a:t>
            </a:r>
            <a:r>
              <a:rPr lang="en-US" dirty="0" err="1">
                <a:solidFill>
                  <a:srgbClr val="1C03D7"/>
                </a:solidFill>
              </a:rPr>
              <a:t>iostream</a:t>
            </a:r>
            <a:r>
              <a:rPr lang="en-US" dirty="0">
                <a:solidFill>
                  <a:srgbClr val="1C03D7"/>
                </a:solidFill>
              </a:rPr>
              <a:t>&gt;</a:t>
            </a:r>
          </a:p>
          <a:p>
            <a:pPr algn="just"/>
            <a:endParaRPr lang="en-US" dirty="0">
              <a:solidFill>
                <a:srgbClr val="1C03D7"/>
              </a:solidFill>
            </a:endParaRPr>
          </a:p>
          <a:p>
            <a:pPr algn="just"/>
            <a:r>
              <a:rPr lang="en-US" dirty="0">
                <a:solidFill>
                  <a:srgbClr val="1C03D7"/>
                </a:solidFill>
              </a:rPr>
              <a:t>class Weapon {</a:t>
            </a:r>
          </a:p>
          <a:p>
            <a:pPr algn="just"/>
            <a:r>
              <a:rPr lang="en-US" dirty="0">
                <a:solidFill>
                  <a:srgbClr val="1C03D7"/>
                </a:solidFill>
              </a:rPr>
              <a:t>	public:</a:t>
            </a:r>
          </a:p>
          <a:p>
            <a:pPr algn="just"/>
            <a:r>
              <a:rPr lang="en-US" dirty="0">
                <a:solidFill>
                  <a:srgbClr val="01A729"/>
                </a:solidFill>
              </a:rPr>
              <a:t>virtual ~Weapon() = default;	</a:t>
            </a:r>
          </a:p>
          <a:p>
            <a:pPr algn="just"/>
            <a:r>
              <a:rPr lang="en-US" dirty="0">
                <a:solidFill>
                  <a:srgbClr val="01A729"/>
                </a:solidFill>
              </a:rPr>
              <a:t>virtual void attack() </a:t>
            </a:r>
            <a:r>
              <a:rPr lang="en-US" dirty="0" err="1">
                <a:solidFill>
                  <a:srgbClr val="01A729"/>
                </a:solidFill>
              </a:rPr>
              <a:t>const</a:t>
            </a:r>
            <a:r>
              <a:rPr lang="en-US" dirty="0">
                <a:solidFill>
                  <a:srgbClr val="01A729"/>
                </a:solidFill>
              </a:rPr>
              <a:t> = 0;</a:t>
            </a:r>
          </a:p>
          <a:p>
            <a:pPr algn="just"/>
            <a:r>
              <a:rPr lang="en-US" dirty="0">
                <a:solidFill>
                  <a:srgbClr val="1C03D7"/>
                </a:solidFill>
              </a:rPr>
              <a:t>};</a:t>
            </a:r>
          </a:p>
          <a:p>
            <a:pPr algn="just"/>
            <a:endParaRPr lang="en-US" dirty="0">
              <a:solidFill>
                <a:srgbClr val="1C03D7"/>
              </a:solidFill>
            </a:endParaRPr>
          </a:p>
          <a:p>
            <a:pPr algn="just"/>
            <a:r>
              <a:rPr lang="en-US" dirty="0">
                <a:solidFill>
                  <a:srgbClr val="1C03D7"/>
                </a:solidFill>
              </a:rPr>
              <a:t>void Weapon::attack() </a:t>
            </a:r>
            <a:r>
              <a:rPr lang="en-US" dirty="0" err="1">
                <a:solidFill>
                  <a:srgbClr val="1C03D7"/>
                </a:solidFill>
              </a:rPr>
              <a:t>const</a:t>
            </a:r>
            <a:r>
              <a:rPr lang="en-US" dirty="0">
                <a:solidFill>
                  <a:srgbClr val="1C03D7"/>
                </a:solidFill>
              </a:rPr>
              <a:t> </a:t>
            </a:r>
          </a:p>
          <a:p>
            <a:pPr algn="just"/>
            <a:r>
              <a:rPr lang="en-US" dirty="0">
                <a:solidFill>
                  <a:srgbClr val="1C03D7"/>
                </a:solidFill>
              </a:rPr>
              <a:t>{</a:t>
            </a:r>
          </a:p>
          <a:p>
            <a:pPr algn="just"/>
            <a:r>
              <a:rPr lang="en-US" dirty="0" err="1">
                <a:solidFill>
                  <a:srgbClr val="1C03D7"/>
                </a:solidFill>
              </a:rPr>
              <a:t>std</a:t>
            </a:r>
            <a:r>
              <a:rPr lang="en-US" dirty="0">
                <a:solidFill>
                  <a:srgbClr val="1C03D7"/>
                </a:solidFill>
              </a:rPr>
              <a:t>::</a:t>
            </a:r>
            <a:r>
              <a:rPr lang="en-US" dirty="0" err="1">
                <a:solidFill>
                  <a:srgbClr val="1C03D7"/>
                </a:solidFill>
              </a:rPr>
              <a:t>cout</a:t>
            </a:r>
            <a:r>
              <a:rPr lang="en-US" dirty="0">
                <a:solidFill>
                  <a:srgbClr val="1C03D7"/>
                </a:solidFill>
              </a:rPr>
              <a:t> &lt;&lt; "Default attack..\n";</a:t>
            </a:r>
          </a:p>
          <a:p>
            <a:pPr algn="just"/>
            <a:r>
              <a:rPr lang="en-US" dirty="0">
                <a:solidFill>
                  <a:srgbClr val="1C03D7"/>
                </a:solidFill>
              </a:rPr>
              <a:t>}</a:t>
            </a:r>
          </a:p>
        </p:txBody>
      </p:sp>
      <p:sp>
        <p:nvSpPr>
          <p:cNvPr id="5" name="Rectangle 4"/>
          <p:cNvSpPr/>
          <p:nvPr/>
        </p:nvSpPr>
        <p:spPr>
          <a:xfrm>
            <a:off x="4443249" y="1496199"/>
            <a:ext cx="4572000" cy="3139321"/>
          </a:xfrm>
          <a:prstGeom prst="rect">
            <a:avLst/>
          </a:prstGeom>
        </p:spPr>
        <p:txBody>
          <a:bodyPr>
            <a:spAutoFit/>
          </a:bodyPr>
          <a:lstStyle/>
          <a:p>
            <a:pPr algn="just"/>
            <a:r>
              <a:rPr lang="en-US" b="1" dirty="0">
                <a:solidFill>
                  <a:schemeClr val="accent6"/>
                </a:solidFill>
              </a:rPr>
              <a:t>class Sword : public Weapon </a:t>
            </a:r>
          </a:p>
          <a:p>
            <a:pPr algn="just"/>
            <a:r>
              <a:rPr lang="en-US" b="1" dirty="0">
                <a:solidFill>
                  <a:schemeClr val="accent6"/>
                </a:solidFill>
              </a:rPr>
              <a:t>{</a:t>
            </a:r>
          </a:p>
          <a:p>
            <a:pPr algn="just"/>
            <a:r>
              <a:rPr lang="en-US" b="1" dirty="0">
                <a:solidFill>
                  <a:schemeClr val="accent6"/>
                </a:solidFill>
              </a:rPr>
              <a:t>public:</a:t>
            </a:r>
          </a:p>
          <a:p>
            <a:pPr algn="just"/>
            <a:r>
              <a:rPr lang="en-US" b="1" dirty="0">
                <a:solidFill>
                  <a:schemeClr val="accent6"/>
                </a:solidFill>
              </a:rPr>
              <a:t>	void attack() </a:t>
            </a:r>
            <a:r>
              <a:rPr lang="en-US" b="1" dirty="0" err="1">
                <a:solidFill>
                  <a:schemeClr val="accent6"/>
                </a:solidFill>
              </a:rPr>
              <a:t>const</a:t>
            </a:r>
            <a:r>
              <a:rPr lang="en-US" b="1" dirty="0">
                <a:solidFill>
                  <a:schemeClr val="accent6"/>
                </a:solidFill>
              </a:rPr>
              <a:t> override </a:t>
            </a:r>
          </a:p>
          <a:p>
            <a:pPr algn="just"/>
            <a:r>
              <a:rPr lang="en-US" b="1" dirty="0">
                <a:solidFill>
                  <a:schemeClr val="accent6"/>
                </a:solidFill>
              </a:rPr>
              <a:t>	{</a:t>
            </a:r>
          </a:p>
          <a:p>
            <a:pPr algn="just"/>
            <a:r>
              <a:rPr lang="en-US" b="1" dirty="0">
                <a:solidFill>
                  <a:schemeClr val="accent6"/>
                </a:solidFill>
              </a:rPr>
              <a:t>// Calls default member function (Weapon::attack)</a:t>
            </a:r>
          </a:p>
          <a:p>
            <a:pPr algn="just"/>
            <a:r>
              <a:rPr lang="en-US" b="1" dirty="0">
                <a:solidFill>
                  <a:schemeClr val="accent6"/>
                </a:solidFill>
              </a:rPr>
              <a:t>	 Weapon::attack(); </a:t>
            </a:r>
          </a:p>
          <a:p>
            <a:pPr algn="just"/>
            <a:r>
              <a:rPr lang="en-US" b="1" dirty="0">
                <a:solidFill>
                  <a:schemeClr val="accent6"/>
                </a:solidFill>
              </a:rPr>
              <a:t>	</a:t>
            </a:r>
            <a:r>
              <a:rPr lang="en-US" b="1" dirty="0" err="1">
                <a:solidFill>
                  <a:schemeClr val="accent6"/>
                </a:solidFill>
              </a:rPr>
              <a:t>std</a:t>
            </a:r>
            <a:r>
              <a:rPr lang="en-US" b="1" dirty="0">
                <a:solidFill>
                  <a:schemeClr val="accent6"/>
                </a:solidFill>
              </a:rPr>
              <a:t>::</a:t>
            </a:r>
            <a:r>
              <a:rPr lang="en-US" b="1" dirty="0" err="1">
                <a:solidFill>
                  <a:schemeClr val="accent6"/>
                </a:solidFill>
              </a:rPr>
              <a:t>cout</a:t>
            </a:r>
            <a:r>
              <a:rPr lang="en-US" b="1" dirty="0">
                <a:solidFill>
                  <a:schemeClr val="accent6"/>
                </a:solidFill>
              </a:rPr>
              <a:t> &lt;&lt; "Sword attack...\n";</a:t>
            </a:r>
          </a:p>
          <a:p>
            <a:pPr algn="just"/>
            <a:r>
              <a:rPr lang="en-US" b="1" dirty="0">
                <a:solidFill>
                  <a:schemeClr val="accent6"/>
                </a:solidFill>
              </a:rPr>
              <a:t>	}	</a:t>
            </a:r>
          </a:p>
          <a:p>
            <a:pPr algn="just"/>
            <a:r>
              <a:rPr lang="en-US" b="1" dirty="0">
                <a:solidFill>
                  <a:schemeClr val="accent6"/>
                </a:solidFill>
              </a:rPr>
              <a:t>};</a:t>
            </a: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7 / UNIT - 3</a:t>
            </a:r>
          </a:p>
        </p:txBody>
      </p:sp>
    </p:spTree>
    <p:extLst>
      <p:ext uri="{BB962C8B-B14F-4D97-AF65-F5344CB8AC3E}">
        <p14:creationId xmlns:p14="http://schemas.microsoft.com/office/powerpoint/2010/main" val="19788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
            <a:ext cx="8229600" cy="563562"/>
          </a:xfrm>
        </p:spPr>
        <p:txBody>
          <a:bodyPr>
            <a:normAutofit/>
          </a:bodyPr>
          <a:lstStyle/>
          <a:p>
            <a:r>
              <a:rPr lang="en-US" sz="2800" b="1" dirty="0">
                <a:solidFill>
                  <a:srgbClr val="C00000"/>
                </a:solidFill>
                <a:latin typeface="Arial Black" panose="020B0A04020102020204" pitchFamily="34" charset="0"/>
              </a:rPr>
              <a:t>Multiple Inheritance </a:t>
            </a:r>
          </a:p>
        </p:txBody>
      </p:sp>
      <p:sp>
        <p:nvSpPr>
          <p:cNvPr id="3" name="Content Placeholder 2"/>
          <p:cNvSpPr>
            <a:spLocks noGrp="1"/>
          </p:cNvSpPr>
          <p:nvPr>
            <p:ph idx="1"/>
          </p:nvPr>
        </p:nvSpPr>
        <p:spPr>
          <a:xfrm>
            <a:off x="487680" y="578802"/>
            <a:ext cx="8229600" cy="5410200"/>
          </a:xfrm>
        </p:spPr>
        <p:txBody>
          <a:bodyPr>
            <a:normAutofit/>
          </a:bodyPr>
          <a:lstStyle/>
          <a:p>
            <a:pPr algn="just"/>
            <a:r>
              <a:rPr lang="en-US" sz="2400" dirty="0">
                <a:solidFill>
                  <a:srgbClr val="0000FF"/>
                </a:solidFill>
              </a:rPr>
              <a:t>This type of inheritance happens when </a:t>
            </a:r>
            <a:r>
              <a:rPr lang="en-US" sz="2400" dirty="0">
                <a:solidFill>
                  <a:srgbClr val="00B050"/>
                </a:solidFill>
              </a:rPr>
              <a:t>the child class inherits its properties from more than one base class</a:t>
            </a:r>
            <a:r>
              <a:rPr lang="en-US" sz="2400" dirty="0">
                <a:solidFill>
                  <a:srgbClr val="0000FF"/>
                </a:solidFill>
              </a:rPr>
              <a:t>. In other others, the derived class inherits </a:t>
            </a:r>
            <a:r>
              <a:rPr lang="en-US" sz="2400" dirty="0">
                <a:solidFill>
                  <a:srgbClr val="00B050"/>
                </a:solidFill>
              </a:rPr>
              <a:t>properties from multiple base classes.</a:t>
            </a:r>
          </a:p>
          <a:p>
            <a:pPr algn="just"/>
            <a:r>
              <a:rPr lang="en-US" sz="2400" dirty="0">
                <a:solidFill>
                  <a:srgbClr val="1C03D7"/>
                </a:solidFill>
              </a:rPr>
              <a:t>a class can be derived from </a:t>
            </a:r>
            <a:r>
              <a:rPr lang="en-US" sz="2400" dirty="0">
                <a:solidFill>
                  <a:srgbClr val="00B050"/>
                </a:solidFill>
              </a:rPr>
              <a:t>more than one parent</a:t>
            </a:r>
            <a:r>
              <a:rPr lang="en-US" sz="2400" dirty="0">
                <a:solidFill>
                  <a:srgbClr val="1C03D7"/>
                </a:solidFill>
              </a:rPr>
              <a:t>. </a:t>
            </a:r>
          </a:p>
          <a:p>
            <a:pPr algn="just"/>
            <a:r>
              <a:rPr lang="en-US" sz="2400" dirty="0">
                <a:solidFill>
                  <a:srgbClr val="1C03D7"/>
                </a:solidFill>
              </a:rPr>
              <a:t>For example, A class Bat is derived from base classes Mammal and </a:t>
            </a:r>
            <a:r>
              <a:rPr lang="en-US" sz="2400" dirty="0" err="1">
                <a:solidFill>
                  <a:srgbClr val="1C03D7"/>
                </a:solidFill>
              </a:rPr>
              <a:t>WingedAnimal</a:t>
            </a:r>
            <a:r>
              <a:rPr lang="en-US" sz="2400" dirty="0">
                <a:solidFill>
                  <a:srgbClr val="1C03D7"/>
                </a:solidFill>
              </a:rPr>
              <a:t>. It makes sense because bat is a mammal as well as a winged animal.</a:t>
            </a:r>
          </a:p>
          <a:p>
            <a:pPr algn="just"/>
            <a:endParaRPr lang="en-US" sz="2400" dirty="0">
              <a:solidFill>
                <a:srgbClr val="0000FF"/>
              </a:solidFill>
            </a:endParaRPr>
          </a:p>
          <a:p>
            <a:pPr algn="just"/>
            <a:endParaRPr lang="en-US" sz="2400" dirty="0">
              <a:solidFill>
                <a:srgbClr val="1C03D7"/>
              </a:solidFill>
            </a:endParaRPr>
          </a:p>
          <a:p>
            <a:pPr marL="0" indent="0" algn="just">
              <a:buNone/>
            </a:pPr>
            <a:br>
              <a:rPr lang="en-US" sz="2400" dirty="0">
                <a:solidFill>
                  <a:srgbClr val="1C03D7"/>
                </a:solidFill>
              </a:rPr>
            </a:br>
            <a:endParaRPr lang="en-US" sz="2400" dirty="0">
              <a:solidFill>
                <a:srgbClr val="1C03D7"/>
              </a:solidFill>
            </a:endParaRPr>
          </a:p>
        </p:txBody>
      </p:sp>
      <p:pic>
        <p:nvPicPr>
          <p:cNvPr id="12290" name="Picture 2" descr="Multiple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278" y="4038600"/>
            <a:ext cx="3333750" cy="25139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data-flair.training/blogs/wp-content/uploads/sites/2/2019/07/Multiple-Inheritance-in-Cp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3867150"/>
            <a:ext cx="4191001" cy="272415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566433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838200"/>
            <a:ext cx="8229600" cy="5257800"/>
          </a:xfrm>
        </p:spPr>
        <p:txBody>
          <a:bodyPr>
            <a:noAutofit/>
          </a:bodyPr>
          <a:lstStyle/>
          <a:p>
            <a:r>
              <a:rPr lang="en-US" sz="3600" b="1" dirty="0">
                <a:solidFill>
                  <a:srgbClr val="0000CC"/>
                </a:solidFill>
                <a:latin typeface="Arial Black" panose="020B0A04020102020204" pitchFamily="34" charset="0"/>
              </a:rPr>
              <a:t>SLO-1 &amp; SLO-2 :</a:t>
            </a:r>
            <a:br>
              <a:rPr lang="en-US" sz="3600" b="1" dirty="0">
                <a:solidFill>
                  <a:srgbClr val="0033CC"/>
                </a:solidFill>
                <a:latin typeface="Arial Black" panose="020B0A04020102020204" pitchFamily="34" charset="0"/>
              </a:rPr>
            </a:br>
            <a:r>
              <a:rPr lang="en-US" sz="3600" b="1" dirty="0">
                <a:solidFill>
                  <a:srgbClr val="C00000"/>
                </a:solidFill>
                <a:latin typeface="Arial Black" panose="020B0A04020102020204" pitchFamily="34" charset="0"/>
              </a:rPr>
              <a:t>Abstract class and Interface,</a:t>
            </a:r>
            <a:br>
              <a:rPr lang="en-US" sz="3600" b="1" dirty="0">
                <a:solidFill>
                  <a:srgbClr val="C00000"/>
                </a:solidFill>
                <a:latin typeface="Arial Black" panose="020B0A04020102020204" pitchFamily="34" charset="0"/>
              </a:rPr>
            </a:br>
            <a:r>
              <a:rPr lang="en-US" sz="3600" b="1" dirty="0">
                <a:solidFill>
                  <a:srgbClr val="C00000"/>
                </a:solidFill>
                <a:latin typeface="Arial Black" panose="020B0A04020102020204" pitchFamily="34" charset="0"/>
              </a:rPr>
              <a:t>Example Program</a:t>
            </a:r>
            <a:endParaRPr lang="en-US" sz="3200" dirty="0">
              <a:solidFill>
                <a:srgbClr val="C000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19595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a:solidFill>
                  <a:srgbClr val="C00000"/>
                </a:solidFill>
                <a:latin typeface="Arial Black" panose="020B0A04020102020204" pitchFamily="34" charset="0"/>
              </a:rPr>
              <a:t>ABSTRACT BASE CLASSES</a:t>
            </a: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800" dirty="0">
                <a:solidFill>
                  <a:srgbClr val="1C03D7"/>
                </a:solidFill>
                <a:cs typeface="Times New Roman" pitchFamily="18" charset="0"/>
              </a:rPr>
              <a:t>An abstract class is a class that is specifically defined to lay a foundation for other classes that </a:t>
            </a:r>
            <a:r>
              <a:rPr lang="en-US" sz="2800" dirty="0">
                <a:solidFill>
                  <a:srgbClr val="01A729"/>
                </a:solidFill>
                <a:cs typeface="Times New Roman" pitchFamily="18" charset="0"/>
              </a:rPr>
              <a:t>exhibits a common behavior or similar characteristics.</a:t>
            </a:r>
          </a:p>
          <a:p>
            <a:pPr algn="just"/>
            <a:r>
              <a:rPr lang="en-US" sz="2800" dirty="0">
                <a:solidFill>
                  <a:srgbClr val="1C03D7"/>
                </a:solidFill>
                <a:cs typeface="Times New Roman" pitchFamily="18" charset="0"/>
              </a:rPr>
              <a:t>It is primarily used </a:t>
            </a:r>
            <a:r>
              <a:rPr lang="en-US" sz="2800" dirty="0">
                <a:solidFill>
                  <a:srgbClr val="01A729"/>
                </a:solidFill>
                <a:cs typeface="Times New Roman" pitchFamily="18" charset="0"/>
              </a:rPr>
              <a:t>only as a base class </a:t>
            </a:r>
            <a:r>
              <a:rPr lang="en-US" sz="2800" dirty="0">
                <a:solidFill>
                  <a:srgbClr val="1C03D7"/>
                </a:solidFill>
                <a:cs typeface="Times New Roman" pitchFamily="18" charset="0"/>
              </a:rPr>
              <a:t>for inheritance.</a:t>
            </a:r>
          </a:p>
          <a:p>
            <a:pPr algn="just"/>
            <a:r>
              <a:rPr lang="en-US" sz="2800" dirty="0">
                <a:solidFill>
                  <a:srgbClr val="1C03D7"/>
                </a:solidFill>
                <a:cs typeface="Times New Roman" pitchFamily="18" charset="0"/>
              </a:rPr>
              <a:t>Since an abstract class is an </a:t>
            </a:r>
            <a:r>
              <a:rPr lang="en-US" sz="2800" dirty="0">
                <a:solidFill>
                  <a:srgbClr val="FF0000"/>
                </a:solidFill>
                <a:cs typeface="Times New Roman" pitchFamily="18" charset="0"/>
              </a:rPr>
              <a:t>incomplete class</a:t>
            </a:r>
            <a:r>
              <a:rPr lang="en-US" sz="2800" dirty="0">
                <a:solidFill>
                  <a:srgbClr val="1C03D7"/>
                </a:solidFill>
                <a:cs typeface="Times New Roman" pitchFamily="18" charset="0"/>
              </a:rPr>
              <a:t>, users are </a:t>
            </a:r>
            <a:r>
              <a:rPr lang="en-US" sz="2800" dirty="0">
                <a:solidFill>
                  <a:srgbClr val="FF0000"/>
                </a:solidFill>
                <a:cs typeface="Times New Roman" pitchFamily="18" charset="0"/>
              </a:rPr>
              <a:t>not allowed to create its object</a:t>
            </a:r>
            <a:r>
              <a:rPr lang="en-US" sz="2800" dirty="0">
                <a:solidFill>
                  <a:srgbClr val="1C03D7"/>
                </a:solidFill>
                <a:cs typeface="Times New Roman" pitchFamily="18" charset="0"/>
              </a:rPr>
              <a:t>.</a:t>
            </a:r>
          </a:p>
          <a:p>
            <a:pPr algn="just"/>
            <a:r>
              <a:rPr lang="en-US" sz="2800" dirty="0">
                <a:solidFill>
                  <a:srgbClr val="1C03D7"/>
                </a:solidFill>
                <a:cs typeface="Times New Roman" pitchFamily="18" charset="0"/>
              </a:rPr>
              <a:t> To use such a class, programmers </a:t>
            </a:r>
            <a:r>
              <a:rPr lang="en-US" sz="2800" dirty="0">
                <a:solidFill>
                  <a:srgbClr val="01A729"/>
                </a:solidFill>
                <a:cs typeface="Times New Roman" pitchFamily="18" charset="0"/>
              </a:rPr>
              <a:t>must derive it</a:t>
            </a:r>
            <a:r>
              <a:rPr lang="en-US" sz="2800" dirty="0">
                <a:solidFill>
                  <a:srgbClr val="1C03D7"/>
                </a:solidFill>
                <a:cs typeface="Times New Roman" pitchFamily="18" charset="0"/>
              </a:rPr>
              <a:t>, keeping in mind that they </a:t>
            </a:r>
            <a:r>
              <a:rPr lang="en-US" sz="2800" dirty="0">
                <a:solidFill>
                  <a:srgbClr val="01A729"/>
                </a:solidFill>
                <a:cs typeface="Times New Roman" pitchFamily="18" charset="0"/>
              </a:rPr>
              <a:t>must implement all pure virtual functions</a:t>
            </a:r>
            <a:r>
              <a:rPr lang="en-US" sz="2800" dirty="0">
                <a:solidFill>
                  <a:srgbClr val="1C03D7"/>
                </a:solidFill>
                <a:cs typeface="Times New Roman" pitchFamily="18" charset="0"/>
              </a:rPr>
              <a:t> specified in that class.</a:t>
            </a:r>
          </a:p>
          <a:p>
            <a:endParaRPr lang="en-US" sz="2800"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822606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latin typeface="Arial Black" panose="020B0A04020102020204" pitchFamily="34" charset="0"/>
              </a:rPr>
              <a:t>Abstract class</a:t>
            </a:r>
            <a:endParaRPr lang="en-US" sz="3200" dirty="0">
              <a:solidFill>
                <a:srgbClr val="C00000"/>
              </a:solidFill>
              <a:latin typeface="Arial Black" panose="020B0A04020102020204" pitchFamily="34" charset="0"/>
            </a:endParaRPr>
          </a:p>
        </p:txBody>
      </p:sp>
      <p:sp>
        <p:nvSpPr>
          <p:cNvPr id="2" name="Content Placeholder 1"/>
          <p:cNvSpPr>
            <a:spLocks noGrp="1"/>
          </p:cNvSpPr>
          <p:nvPr>
            <p:ph idx="1"/>
          </p:nvPr>
        </p:nvSpPr>
        <p:spPr>
          <a:xfrm>
            <a:off x="457200" y="914400"/>
            <a:ext cx="8229600" cy="5211763"/>
          </a:xfrm>
        </p:spPr>
        <p:txBody>
          <a:bodyPr>
            <a:normAutofit/>
          </a:bodyPr>
          <a:lstStyle/>
          <a:p>
            <a:pPr algn="just"/>
            <a:r>
              <a:rPr lang="en-US" sz="2800" dirty="0">
                <a:solidFill>
                  <a:srgbClr val="1C03D7"/>
                </a:solidFill>
              </a:rPr>
              <a:t>An abstract class is, conceptually, a </a:t>
            </a:r>
            <a:r>
              <a:rPr lang="en-US" sz="2800" dirty="0">
                <a:solidFill>
                  <a:srgbClr val="FF0000"/>
                </a:solidFill>
              </a:rPr>
              <a:t>class that cannot be instantiated </a:t>
            </a:r>
            <a:r>
              <a:rPr lang="en-US" sz="2800" dirty="0">
                <a:solidFill>
                  <a:srgbClr val="1C03D7"/>
                </a:solidFill>
              </a:rPr>
              <a:t>and is usually implemented as a class that has one or more pure virtual (abstract) functions.</a:t>
            </a:r>
          </a:p>
          <a:p>
            <a:pPr algn="just"/>
            <a:r>
              <a:rPr lang="en-US" sz="2800" dirty="0">
                <a:solidFill>
                  <a:srgbClr val="1C03D7"/>
                </a:solidFill>
              </a:rPr>
              <a:t>A pure virtual function is one which must be </a:t>
            </a:r>
            <a:r>
              <a:rPr lang="en-US" sz="2800" dirty="0">
                <a:solidFill>
                  <a:srgbClr val="01A729"/>
                </a:solidFill>
              </a:rPr>
              <a:t>overridden</a:t>
            </a:r>
            <a:r>
              <a:rPr lang="en-US" sz="2800" dirty="0">
                <a:solidFill>
                  <a:srgbClr val="1C03D7"/>
                </a:solidFill>
              </a:rPr>
              <a:t> by any concrete (i.e., non-abstract) derived class. </a:t>
            </a:r>
          </a:p>
          <a:p>
            <a:pPr algn="just"/>
            <a:r>
              <a:rPr lang="en-US" sz="2800" dirty="0">
                <a:solidFill>
                  <a:srgbClr val="1C03D7"/>
                </a:solidFill>
              </a:rPr>
              <a:t>This is indicated in the declaration with the syntax </a:t>
            </a:r>
            <a:r>
              <a:rPr lang="en-US" sz="2800" dirty="0">
                <a:solidFill>
                  <a:srgbClr val="01A729"/>
                </a:solidFill>
              </a:rPr>
              <a:t>" = 0" </a:t>
            </a:r>
            <a:r>
              <a:rPr lang="en-US" sz="2800" dirty="0">
                <a:solidFill>
                  <a:srgbClr val="1C03D7"/>
                </a:solidFill>
              </a:rPr>
              <a:t>in the member function's declaration.</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9580275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latin typeface="Arial Black" panose="020B0A04020102020204" pitchFamily="34" charset="0"/>
              </a:rPr>
              <a:t>Abstract class</a:t>
            </a:r>
            <a:endParaRPr lang="en-US" sz="3200" dirty="0">
              <a:solidFill>
                <a:srgbClr val="C00000"/>
              </a:solidFill>
              <a:latin typeface="Arial Black" panose="020B0A04020102020204" pitchFamily="34" charset="0"/>
            </a:endParaRPr>
          </a:p>
        </p:txBody>
      </p:sp>
      <p:sp>
        <p:nvSpPr>
          <p:cNvPr id="2" name="Content Placeholder 1"/>
          <p:cNvSpPr>
            <a:spLocks noGrp="1"/>
          </p:cNvSpPr>
          <p:nvPr>
            <p:ph idx="1"/>
          </p:nvPr>
        </p:nvSpPr>
        <p:spPr>
          <a:xfrm>
            <a:off x="457200" y="914400"/>
            <a:ext cx="8229600" cy="5211763"/>
          </a:xfrm>
        </p:spPr>
        <p:txBody>
          <a:bodyPr>
            <a:normAutofit/>
          </a:bodyPr>
          <a:lstStyle/>
          <a:p>
            <a:pPr algn="just">
              <a:spcBef>
                <a:spcPct val="50000"/>
              </a:spcBef>
            </a:pPr>
            <a:r>
              <a:rPr lang="en-US" sz="2800" dirty="0">
                <a:solidFill>
                  <a:srgbClr val="1C03D7"/>
                </a:solidFill>
              </a:rPr>
              <a:t>Abstract class cannot be instantiated, but pointers and references of Abstract class type can be created.</a:t>
            </a:r>
          </a:p>
          <a:p>
            <a:pPr algn="just">
              <a:spcBef>
                <a:spcPct val="50000"/>
              </a:spcBef>
            </a:pPr>
            <a:r>
              <a:rPr lang="en-US" sz="2800" dirty="0">
                <a:solidFill>
                  <a:srgbClr val="1C03D7"/>
                </a:solidFill>
              </a:rPr>
              <a:t>Abstract class can have normal functions and variables along with a pure virtual function.</a:t>
            </a:r>
          </a:p>
          <a:p>
            <a:pPr algn="just">
              <a:spcBef>
                <a:spcPct val="50000"/>
              </a:spcBef>
            </a:pPr>
            <a:r>
              <a:rPr lang="en-US" sz="2800" dirty="0">
                <a:solidFill>
                  <a:srgbClr val="1C03D7"/>
                </a:solidFill>
              </a:rPr>
              <a:t>Abstract classes are mainly used for </a:t>
            </a:r>
            <a:r>
              <a:rPr lang="en-US" sz="2800" dirty="0" err="1">
                <a:solidFill>
                  <a:srgbClr val="1C03D7"/>
                </a:solidFill>
              </a:rPr>
              <a:t>Upcasting</a:t>
            </a:r>
            <a:r>
              <a:rPr lang="en-US" sz="2800" dirty="0">
                <a:solidFill>
                  <a:srgbClr val="1C03D7"/>
                </a:solidFill>
              </a:rPr>
              <a:t>, so that its derived classes can use its interface.</a:t>
            </a:r>
          </a:p>
          <a:p>
            <a:pPr algn="just">
              <a:spcBef>
                <a:spcPct val="50000"/>
              </a:spcBef>
            </a:pPr>
            <a:r>
              <a:rPr lang="en-US" sz="2800" dirty="0">
                <a:solidFill>
                  <a:srgbClr val="1C03D7"/>
                </a:solidFill>
              </a:rPr>
              <a:t>Classes inheriting an Abstract Class must implement all pure virtual functions, or else they will become Abstract too.</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7750886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a:solidFill>
                  <a:srgbClr val="C00000"/>
                </a:solidFill>
                <a:latin typeface="Arial Black" panose="020B0A04020102020204" pitchFamily="34" charset="0"/>
              </a:rPr>
              <a:t>ABSTRACT BASE CLASSES contd.</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lgn="just">
              <a:buNone/>
            </a:pPr>
            <a:r>
              <a:rPr lang="en-US" sz="3000" b="1" dirty="0">
                <a:solidFill>
                  <a:srgbClr val="FF00FF"/>
                </a:solidFill>
                <a:cs typeface="Times New Roman" pitchFamily="18" charset="0"/>
              </a:rPr>
              <a:t>Features</a:t>
            </a:r>
          </a:p>
          <a:p>
            <a:pPr algn="just">
              <a:buNone/>
            </a:pPr>
            <a:r>
              <a:rPr lang="en-US" sz="3000" dirty="0">
                <a:solidFill>
                  <a:srgbClr val="1C03D7"/>
                </a:solidFill>
                <a:cs typeface="Times New Roman" pitchFamily="18" charset="0"/>
              </a:rPr>
              <a:t>	• Abstract base classes have </a:t>
            </a:r>
            <a:r>
              <a:rPr lang="en-US" sz="3000" dirty="0">
                <a:solidFill>
                  <a:srgbClr val="00B050"/>
                </a:solidFill>
                <a:cs typeface="Times New Roman" pitchFamily="18" charset="0"/>
              </a:rPr>
              <a:t>at least one pure virtual function</a:t>
            </a:r>
          </a:p>
          <a:p>
            <a:pPr algn="just">
              <a:buNone/>
            </a:pPr>
            <a:r>
              <a:rPr lang="en-US" sz="3000" dirty="0">
                <a:solidFill>
                  <a:srgbClr val="1C03D7"/>
                </a:solidFill>
                <a:cs typeface="Times New Roman" pitchFamily="18" charset="0"/>
              </a:rPr>
              <a:t>	• Classes inheriting abstract classes must either define </a:t>
            </a:r>
            <a:r>
              <a:rPr lang="en-US" sz="3000" dirty="0">
                <a:solidFill>
                  <a:srgbClr val="00B050"/>
                </a:solidFill>
                <a:cs typeface="Times New Roman" pitchFamily="18" charset="0"/>
              </a:rPr>
              <a:t>all pure virtual functions </a:t>
            </a:r>
            <a:r>
              <a:rPr lang="en-US" sz="3000" dirty="0">
                <a:solidFill>
                  <a:srgbClr val="1C03D7"/>
                </a:solidFill>
                <a:cs typeface="Times New Roman" pitchFamily="18" charset="0"/>
              </a:rPr>
              <a:t>or must themselves become an abstract class.</a:t>
            </a:r>
          </a:p>
          <a:p>
            <a:pPr algn="just">
              <a:buNone/>
            </a:pPr>
            <a:r>
              <a:rPr lang="en-US" sz="3000" dirty="0">
                <a:solidFill>
                  <a:srgbClr val="1C03D7"/>
                </a:solidFill>
                <a:cs typeface="Times New Roman" pitchFamily="18" charset="0"/>
              </a:rPr>
              <a:t>	• There can be </a:t>
            </a:r>
            <a:r>
              <a:rPr lang="en-US" sz="3000" dirty="0">
                <a:solidFill>
                  <a:srgbClr val="FF0000"/>
                </a:solidFill>
                <a:cs typeface="Times New Roman" pitchFamily="18" charset="0"/>
              </a:rPr>
              <a:t>no object of an abstract class</a:t>
            </a:r>
            <a:r>
              <a:rPr lang="en-US" sz="3000" dirty="0">
                <a:solidFill>
                  <a:srgbClr val="1C03D7"/>
                </a:solidFill>
                <a:cs typeface="Times New Roman" pitchFamily="18" charset="0"/>
              </a:rPr>
              <a:t>.</a:t>
            </a:r>
          </a:p>
          <a:p>
            <a:pPr algn="just">
              <a:buNone/>
            </a:pPr>
            <a:r>
              <a:rPr lang="en-US" sz="3000" dirty="0">
                <a:solidFill>
                  <a:srgbClr val="1C03D7"/>
                </a:solidFill>
                <a:cs typeface="Times New Roman" pitchFamily="18" charset="0"/>
              </a:rPr>
              <a:t>	• </a:t>
            </a:r>
            <a:r>
              <a:rPr lang="en-US" sz="3000" dirty="0">
                <a:solidFill>
                  <a:srgbClr val="01A729"/>
                </a:solidFill>
                <a:cs typeface="Times New Roman" pitchFamily="18" charset="0"/>
              </a:rPr>
              <a:t>Pointers or references to abstract classes can be created.</a:t>
            </a:r>
          </a:p>
          <a:p>
            <a:pPr algn="just">
              <a:buNone/>
            </a:pPr>
            <a:r>
              <a:rPr lang="en-US" sz="3000" dirty="0">
                <a:solidFill>
                  <a:srgbClr val="1C03D7"/>
                </a:solidFill>
                <a:cs typeface="Times New Roman" pitchFamily="18" charset="0"/>
              </a:rPr>
              <a:t>	• An abstract class can have other </a:t>
            </a:r>
            <a:r>
              <a:rPr lang="en-US" sz="3000" dirty="0">
                <a:solidFill>
                  <a:srgbClr val="01A729"/>
                </a:solidFill>
                <a:cs typeface="Times New Roman" pitchFamily="18" charset="0"/>
              </a:rPr>
              <a:t>data members and member functions in addition to the pure virtual functions.</a:t>
            </a:r>
          </a:p>
          <a:p>
            <a:endParaRPr lang="en-US" dirty="0"/>
          </a:p>
        </p:txBody>
      </p:sp>
      <p:sp>
        <p:nvSpPr>
          <p:cNvPr id="4"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38444421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Abstract class</a:t>
            </a:r>
            <a:endParaRPr lang="en-US" sz="3200" dirty="0">
              <a:solidFill>
                <a:srgbClr val="C00000"/>
              </a:solidFill>
            </a:endParaRPr>
          </a:p>
        </p:txBody>
      </p:sp>
      <p:sp>
        <p:nvSpPr>
          <p:cNvPr id="2" name="Content Placeholder 1"/>
          <p:cNvSpPr>
            <a:spLocks noGrp="1"/>
          </p:cNvSpPr>
          <p:nvPr>
            <p:ph idx="1"/>
          </p:nvPr>
        </p:nvSpPr>
        <p:spPr>
          <a:xfrm>
            <a:off x="457200" y="914400"/>
            <a:ext cx="8229600" cy="5676903"/>
          </a:xfrm>
        </p:spPr>
        <p:txBody>
          <a:bodyPr>
            <a:normAutofit fontScale="92500" lnSpcReduction="10000"/>
          </a:bodyPr>
          <a:lstStyle/>
          <a:p>
            <a:pPr marL="0" indent="0" algn="just">
              <a:buNone/>
            </a:pPr>
            <a:r>
              <a:rPr lang="en-US" sz="2400" dirty="0">
                <a:solidFill>
                  <a:srgbClr val="1C03D7"/>
                </a:solidFill>
              </a:rPr>
              <a:t>class </a:t>
            </a:r>
            <a:r>
              <a:rPr lang="en-US" sz="2400" dirty="0" err="1">
                <a:solidFill>
                  <a:srgbClr val="1C03D7"/>
                </a:solidFill>
              </a:rPr>
              <a:t>AbstractClass</a:t>
            </a:r>
            <a:r>
              <a:rPr lang="en-US" sz="2400" dirty="0">
                <a:solidFill>
                  <a:srgbClr val="1C03D7"/>
                </a:solidFill>
              </a:rPr>
              <a:t> {</a:t>
            </a:r>
          </a:p>
          <a:p>
            <a:pPr marL="0" indent="0" algn="just">
              <a:buNone/>
            </a:pPr>
            <a:r>
              <a:rPr lang="en-US" sz="2400" dirty="0">
                <a:solidFill>
                  <a:srgbClr val="1C03D7"/>
                </a:solidFill>
              </a:rPr>
              <a:t>public:</a:t>
            </a:r>
          </a:p>
          <a:p>
            <a:pPr marL="0" indent="0" algn="just">
              <a:buNone/>
            </a:pPr>
            <a:r>
              <a:rPr lang="en-US" sz="2400" dirty="0">
                <a:solidFill>
                  <a:srgbClr val="1C03D7"/>
                </a:solidFill>
              </a:rPr>
              <a:t>  virtual void </a:t>
            </a:r>
            <a:r>
              <a:rPr lang="en-US" sz="2400" dirty="0" err="1">
                <a:solidFill>
                  <a:srgbClr val="1C03D7"/>
                </a:solidFill>
              </a:rPr>
              <a:t>AbstractMemberFunction</a:t>
            </a:r>
            <a:r>
              <a:rPr lang="en-US" sz="2400" dirty="0">
                <a:solidFill>
                  <a:srgbClr val="1C03D7"/>
                </a:solidFill>
              </a:rPr>
              <a:t>() = 0; </a:t>
            </a:r>
            <a:r>
              <a:rPr lang="en-US" sz="2400" dirty="0">
                <a:solidFill>
                  <a:srgbClr val="FF0000"/>
                </a:solidFill>
              </a:rPr>
              <a:t>// Pure virtual function makes</a:t>
            </a:r>
          </a:p>
          <a:p>
            <a:pPr marL="0" indent="0" algn="just">
              <a:buNone/>
            </a:pPr>
            <a:r>
              <a:rPr lang="en-US" sz="2400" dirty="0">
                <a:solidFill>
                  <a:srgbClr val="FF0000"/>
                </a:solidFill>
              </a:rPr>
              <a:t>                                                                      // this class Abstract class.</a:t>
            </a:r>
          </a:p>
          <a:p>
            <a:pPr marL="0" indent="0" algn="just">
              <a:buNone/>
            </a:pPr>
            <a:r>
              <a:rPr lang="en-US" sz="2400" dirty="0">
                <a:solidFill>
                  <a:srgbClr val="1C03D7"/>
                </a:solidFill>
              </a:rPr>
              <a:t>  virtual void NonAbstractMemberFunction1(); </a:t>
            </a:r>
            <a:r>
              <a:rPr lang="en-US" sz="2400" dirty="0">
                <a:solidFill>
                  <a:srgbClr val="FF0000"/>
                </a:solidFill>
              </a:rPr>
              <a:t>// Virtual function.</a:t>
            </a:r>
          </a:p>
          <a:p>
            <a:pPr marL="0" indent="0" algn="just">
              <a:buNone/>
            </a:pPr>
            <a:r>
              <a:rPr lang="en-US" sz="2400" dirty="0">
                <a:solidFill>
                  <a:srgbClr val="FF0000"/>
                </a:solidFill>
              </a:rPr>
              <a:t> </a:t>
            </a:r>
          </a:p>
          <a:p>
            <a:pPr marL="0" indent="0" algn="just">
              <a:buNone/>
            </a:pPr>
            <a:r>
              <a:rPr lang="en-US" sz="2400" dirty="0">
                <a:solidFill>
                  <a:srgbClr val="1C03D7"/>
                </a:solidFill>
              </a:rPr>
              <a:t>  void NonAbstractMemberFunction2();</a:t>
            </a:r>
          </a:p>
          <a:p>
            <a:pPr marL="0" indent="0" algn="just">
              <a:buNone/>
            </a:pPr>
            <a:r>
              <a:rPr lang="en-US" sz="2400" dirty="0">
                <a:solidFill>
                  <a:srgbClr val="1C03D7"/>
                </a:solidFill>
              </a:rPr>
              <a:t>};</a:t>
            </a:r>
          </a:p>
          <a:p>
            <a:pPr marL="0" indent="0" algn="just">
              <a:buNone/>
            </a:pPr>
            <a:endParaRPr lang="en-US" sz="2400" dirty="0">
              <a:solidFill>
                <a:srgbClr val="1C03D7"/>
              </a:solidFill>
            </a:endParaRPr>
          </a:p>
          <a:p>
            <a:pPr marL="0" indent="0" algn="just">
              <a:buNone/>
            </a:pPr>
            <a:r>
              <a:rPr lang="en-US" sz="3000" dirty="0">
                <a:solidFill>
                  <a:srgbClr val="D0A300"/>
                </a:solidFill>
              </a:rPr>
              <a:t>In general an abstract class is used to define an implementation and is intended to be inherited from by </a:t>
            </a:r>
            <a:r>
              <a:rPr lang="en-US" sz="3000" dirty="0">
                <a:solidFill>
                  <a:srgbClr val="FF00FF"/>
                </a:solidFill>
              </a:rPr>
              <a:t>concrete classes</a:t>
            </a:r>
            <a:r>
              <a:rPr lang="en-US" sz="3000" dirty="0">
                <a:solidFill>
                  <a:srgbClr val="D0A300"/>
                </a:solidFill>
              </a:rPr>
              <a:t>. It's a way of forcing a contract between the class designer and the users of that class</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2807302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a:solidFill>
                  <a:srgbClr val="C00000"/>
                </a:solidFill>
                <a:latin typeface="Arial Black" panose="020B0A04020102020204" pitchFamily="34" charset="0"/>
              </a:rPr>
              <a:t>Example : Abstract Base Classes </a:t>
            </a:r>
          </a:p>
        </p:txBody>
      </p:sp>
      <p:pic>
        <p:nvPicPr>
          <p:cNvPr id="4" name="Picture 2"/>
          <p:cNvPicPr>
            <a:picLocks noChangeAspect="1" noChangeArrowheads="1"/>
          </p:cNvPicPr>
          <p:nvPr/>
        </p:nvPicPr>
        <p:blipFill>
          <a:blip r:embed="rId2"/>
          <a:srcRect/>
          <a:stretch>
            <a:fillRect/>
          </a:stretch>
        </p:blipFill>
        <p:spPr bwMode="auto">
          <a:xfrm>
            <a:off x="609600" y="914400"/>
            <a:ext cx="7391400" cy="57912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4305300" y="5334000"/>
            <a:ext cx="3429000" cy="609600"/>
          </a:xfrm>
          <a:prstGeom prst="rect">
            <a:avLst/>
          </a:prstGeom>
          <a:noFill/>
          <a:ln w="9525">
            <a:noFill/>
            <a:miter lim="800000"/>
            <a:headEnd/>
            <a:tailEnd/>
          </a:ln>
          <a:effectLst/>
        </p:spPr>
      </p:pic>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15892940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Interface</a:t>
            </a:r>
            <a:endParaRPr lang="en-US" sz="3200" dirty="0">
              <a:solidFill>
                <a:srgbClr val="C00000"/>
              </a:solidFill>
            </a:endParaRPr>
          </a:p>
        </p:txBody>
      </p:sp>
      <p:sp>
        <p:nvSpPr>
          <p:cNvPr id="2" name="Content Placeholder 1"/>
          <p:cNvSpPr>
            <a:spLocks noGrp="1"/>
          </p:cNvSpPr>
          <p:nvPr>
            <p:ph idx="1"/>
          </p:nvPr>
        </p:nvSpPr>
        <p:spPr>
          <a:xfrm>
            <a:off x="457200" y="914400"/>
            <a:ext cx="8229600" cy="5211763"/>
          </a:xfrm>
        </p:spPr>
        <p:txBody>
          <a:bodyPr>
            <a:normAutofit/>
          </a:bodyPr>
          <a:lstStyle/>
          <a:p>
            <a:pPr algn="just"/>
            <a:r>
              <a:rPr lang="en-US" sz="2800" dirty="0">
                <a:solidFill>
                  <a:srgbClr val="1C03D7"/>
                </a:solidFill>
              </a:rPr>
              <a:t>In C++, there is a way to describe </a:t>
            </a:r>
            <a:r>
              <a:rPr lang="en-US" sz="2800" dirty="0">
                <a:solidFill>
                  <a:srgbClr val="01A729"/>
                </a:solidFill>
              </a:rPr>
              <a:t>the </a:t>
            </a:r>
            <a:r>
              <a:rPr lang="en-US" sz="2800" dirty="0" err="1">
                <a:solidFill>
                  <a:srgbClr val="01A729"/>
                </a:solidFill>
              </a:rPr>
              <a:t>behaviour</a:t>
            </a:r>
            <a:r>
              <a:rPr lang="en-US" sz="2800" dirty="0">
                <a:solidFill>
                  <a:srgbClr val="01A729"/>
                </a:solidFill>
              </a:rPr>
              <a:t> of a class without committing to a particular implementation of that class. </a:t>
            </a:r>
          </a:p>
          <a:p>
            <a:pPr algn="just"/>
            <a:r>
              <a:rPr lang="en-US" sz="2800" dirty="0">
                <a:solidFill>
                  <a:srgbClr val="1C03D7"/>
                </a:solidFill>
              </a:rPr>
              <a:t>This feature is offered by C++ objects and classes. </a:t>
            </a:r>
            <a:r>
              <a:rPr lang="en-US" sz="2800" dirty="0">
                <a:solidFill>
                  <a:srgbClr val="01A729"/>
                </a:solidFill>
              </a:rPr>
              <a:t>Using abstract classes, you can implement the C++ interfaces.</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17656568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Interface</a:t>
            </a:r>
            <a:endParaRPr lang="en-US" sz="3200" dirty="0">
              <a:solidFill>
                <a:srgbClr val="C00000"/>
              </a:solidFill>
            </a:endParaRPr>
          </a:p>
        </p:txBody>
      </p:sp>
      <p:sp>
        <p:nvSpPr>
          <p:cNvPr id="2" name="Content Placeholder 1"/>
          <p:cNvSpPr>
            <a:spLocks noGrp="1"/>
          </p:cNvSpPr>
          <p:nvPr>
            <p:ph idx="1"/>
          </p:nvPr>
        </p:nvSpPr>
        <p:spPr>
          <a:xfrm>
            <a:off x="457200" y="914400"/>
            <a:ext cx="8229600" cy="5211763"/>
          </a:xfrm>
        </p:spPr>
        <p:txBody>
          <a:bodyPr>
            <a:normAutofit/>
          </a:bodyPr>
          <a:lstStyle/>
          <a:p>
            <a:pPr algn="just"/>
            <a:r>
              <a:rPr lang="en-US" sz="2800" dirty="0">
                <a:solidFill>
                  <a:srgbClr val="1C03D7"/>
                </a:solidFill>
              </a:rPr>
              <a:t>An interface has </a:t>
            </a:r>
            <a:r>
              <a:rPr lang="en-US" sz="2800" dirty="0">
                <a:solidFill>
                  <a:srgbClr val="FF0000"/>
                </a:solidFill>
              </a:rPr>
              <a:t>no implementation</a:t>
            </a:r>
            <a:r>
              <a:rPr lang="en-US" sz="2800" dirty="0">
                <a:solidFill>
                  <a:srgbClr val="1C03D7"/>
                </a:solidFill>
              </a:rPr>
              <a:t>.</a:t>
            </a:r>
          </a:p>
          <a:p>
            <a:pPr algn="just"/>
            <a:r>
              <a:rPr lang="en-US" sz="2800" dirty="0">
                <a:solidFill>
                  <a:srgbClr val="1C03D7"/>
                </a:solidFill>
              </a:rPr>
              <a:t>An interface class </a:t>
            </a:r>
            <a:r>
              <a:rPr lang="en-US" sz="2800" dirty="0">
                <a:solidFill>
                  <a:srgbClr val="01A729"/>
                </a:solidFill>
              </a:rPr>
              <a:t>contains only a </a:t>
            </a:r>
            <a:r>
              <a:rPr lang="en-US" sz="2800" dirty="0">
                <a:solidFill>
                  <a:srgbClr val="FF00FF"/>
                </a:solidFill>
              </a:rPr>
              <a:t>virtual destructor </a:t>
            </a:r>
            <a:r>
              <a:rPr lang="en-US" sz="2800" dirty="0">
                <a:solidFill>
                  <a:srgbClr val="01A729"/>
                </a:solidFill>
              </a:rPr>
              <a:t>and pure virtual functions</a:t>
            </a:r>
            <a:r>
              <a:rPr lang="en-US" sz="2800" dirty="0">
                <a:solidFill>
                  <a:srgbClr val="1C03D7"/>
                </a:solidFill>
              </a:rPr>
              <a:t>.</a:t>
            </a:r>
          </a:p>
          <a:p>
            <a:pPr algn="just"/>
            <a:r>
              <a:rPr lang="en-US" sz="2800" dirty="0">
                <a:solidFill>
                  <a:srgbClr val="1C03D7"/>
                </a:solidFill>
              </a:rPr>
              <a:t>An interface class is a class that specifies the polymorphic interface i.e. </a:t>
            </a:r>
            <a:r>
              <a:rPr lang="en-US" sz="2800" dirty="0">
                <a:solidFill>
                  <a:srgbClr val="01A729"/>
                </a:solidFill>
              </a:rPr>
              <a:t>pure virtual function declarations into a base class. </a:t>
            </a:r>
          </a:p>
          <a:p>
            <a:pPr algn="just"/>
            <a:r>
              <a:rPr lang="en-US" sz="2800" dirty="0">
                <a:solidFill>
                  <a:srgbClr val="1C03D7"/>
                </a:solidFill>
              </a:rPr>
              <a:t>The programmer using a class hierarchy can then </a:t>
            </a:r>
            <a:r>
              <a:rPr lang="en-US" sz="2800" dirty="0">
                <a:solidFill>
                  <a:srgbClr val="01A729"/>
                </a:solidFill>
              </a:rPr>
              <a:t>do so via a base class </a:t>
            </a:r>
            <a:r>
              <a:rPr lang="en-US" sz="2800" dirty="0">
                <a:solidFill>
                  <a:srgbClr val="1C03D7"/>
                </a:solidFill>
              </a:rPr>
              <a:t>that communicates only the interface of classes in the hierarchy.</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6695379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Interface</a:t>
            </a:r>
            <a:endParaRPr lang="en-US" sz="3200" dirty="0">
              <a:solidFill>
                <a:srgbClr val="C00000"/>
              </a:solidFill>
            </a:endParaRPr>
          </a:p>
        </p:txBody>
      </p:sp>
      <p:sp>
        <p:nvSpPr>
          <p:cNvPr id="2" name="Content Placeholder 1"/>
          <p:cNvSpPr>
            <a:spLocks noGrp="1"/>
          </p:cNvSpPr>
          <p:nvPr>
            <p:ph idx="1"/>
          </p:nvPr>
        </p:nvSpPr>
        <p:spPr>
          <a:xfrm>
            <a:off x="457200" y="914400"/>
            <a:ext cx="8229600" cy="5211763"/>
          </a:xfrm>
        </p:spPr>
        <p:txBody>
          <a:bodyPr>
            <a:normAutofit/>
          </a:bodyPr>
          <a:lstStyle/>
          <a:p>
            <a:pPr marL="0" indent="0" algn="just">
              <a:buNone/>
            </a:pPr>
            <a:r>
              <a:rPr lang="en-US" sz="2800" dirty="0">
                <a:solidFill>
                  <a:srgbClr val="1C03D7"/>
                </a:solidFill>
              </a:rPr>
              <a:t>class shape   // An interface class</a:t>
            </a:r>
          </a:p>
          <a:p>
            <a:pPr marL="0" indent="0" algn="just">
              <a:buNone/>
            </a:pPr>
            <a:r>
              <a:rPr lang="en-US" sz="2800" dirty="0">
                <a:solidFill>
                  <a:srgbClr val="1C03D7"/>
                </a:solidFill>
              </a:rPr>
              <a:t>{</a:t>
            </a:r>
          </a:p>
          <a:p>
            <a:pPr marL="0" indent="0" algn="just">
              <a:buNone/>
            </a:pPr>
            <a:r>
              <a:rPr lang="en-US" sz="2800" dirty="0">
                <a:solidFill>
                  <a:srgbClr val="1C03D7"/>
                </a:solidFill>
              </a:rPr>
              <a:t>  public:</a:t>
            </a:r>
          </a:p>
          <a:p>
            <a:pPr marL="0" indent="0" algn="just">
              <a:buNone/>
            </a:pPr>
            <a:r>
              <a:rPr lang="en-US" sz="2800" dirty="0">
                <a:solidFill>
                  <a:srgbClr val="1C03D7"/>
                </a:solidFill>
              </a:rPr>
              <a:t>    </a:t>
            </a:r>
            <a:r>
              <a:rPr lang="en-US" sz="2800" dirty="0">
                <a:solidFill>
                  <a:srgbClr val="FF00FF"/>
                </a:solidFill>
              </a:rPr>
              <a:t>virtual ~shape();</a:t>
            </a:r>
          </a:p>
          <a:p>
            <a:pPr marL="0" indent="0" algn="just">
              <a:buNone/>
            </a:pPr>
            <a:r>
              <a:rPr lang="en-US" sz="2800" dirty="0">
                <a:solidFill>
                  <a:srgbClr val="1C03D7"/>
                </a:solidFill>
              </a:rPr>
              <a:t>    </a:t>
            </a:r>
            <a:r>
              <a:rPr lang="en-US" sz="2800" dirty="0">
                <a:solidFill>
                  <a:srgbClr val="01A729"/>
                </a:solidFill>
              </a:rPr>
              <a:t>virtual void </a:t>
            </a:r>
            <a:r>
              <a:rPr lang="en-US" sz="2800" dirty="0" err="1">
                <a:solidFill>
                  <a:srgbClr val="01A729"/>
                </a:solidFill>
              </a:rPr>
              <a:t>move_x</a:t>
            </a:r>
            <a:r>
              <a:rPr lang="en-US" sz="2800" dirty="0">
                <a:solidFill>
                  <a:srgbClr val="01A729"/>
                </a:solidFill>
              </a:rPr>
              <a:t>(</a:t>
            </a:r>
            <a:r>
              <a:rPr lang="en-US" sz="2800" dirty="0" err="1">
                <a:solidFill>
                  <a:srgbClr val="01A729"/>
                </a:solidFill>
              </a:rPr>
              <a:t>int</a:t>
            </a:r>
            <a:r>
              <a:rPr lang="en-US" sz="2800" dirty="0">
                <a:solidFill>
                  <a:srgbClr val="01A729"/>
                </a:solidFill>
              </a:rPr>
              <a:t> x) = 0;</a:t>
            </a:r>
          </a:p>
          <a:p>
            <a:pPr marL="0" indent="0" algn="just">
              <a:buNone/>
            </a:pPr>
            <a:r>
              <a:rPr lang="en-US" sz="2800" dirty="0">
                <a:solidFill>
                  <a:srgbClr val="01A729"/>
                </a:solidFill>
              </a:rPr>
              <a:t>    virtual void </a:t>
            </a:r>
            <a:r>
              <a:rPr lang="en-US" sz="2800" dirty="0" err="1">
                <a:solidFill>
                  <a:srgbClr val="01A729"/>
                </a:solidFill>
              </a:rPr>
              <a:t>move_y</a:t>
            </a:r>
            <a:r>
              <a:rPr lang="en-US" sz="2800" dirty="0">
                <a:solidFill>
                  <a:srgbClr val="01A729"/>
                </a:solidFill>
              </a:rPr>
              <a:t>(</a:t>
            </a:r>
            <a:r>
              <a:rPr lang="en-US" sz="2800" dirty="0" err="1">
                <a:solidFill>
                  <a:srgbClr val="01A729"/>
                </a:solidFill>
              </a:rPr>
              <a:t>int</a:t>
            </a:r>
            <a:r>
              <a:rPr lang="en-US" sz="2800" dirty="0">
                <a:solidFill>
                  <a:srgbClr val="01A729"/>
                </a:solidFill>
              </a:rPr>
              <a:t> y) = 0;</a:t>
            </a:r>
          </a:p>
          <a:p>
            <a:pPr marL="0" indent="0" algn="just">
              <a:buNone/>
            </a:pPr>
            <a:r>
              <a:rPr lang="en-US" sz="2800" dirty="0">
                <a:solidFill>
                  <a:srgbClr val="01A729"/>
                </a:solidFill>
              </a:rPr>
              <a:t>    virtual void draw() = 0;</a:t>
            </a:r>
          </a:p>
          <a:p>
            <a:pPr marL="0" indent="0" algn="just">
              <a:buNone/>
            </a:pPr>
            <a:r>
              <a:rPr lang="en-US" sz="2800" dirty="0">
                <a:solidFill>
                  <a:srgbClr val="1C03D7"/>
                </a:solidFill>
              </a:rPr>
              <a:t>//...</a:t>
            </a:r>
          </a:p>
          <a:p>
            <a:pPr marL="0" indent="0" algn="just">
              <a:buNone/>
            </a:pPr>
            <a:r>
              <a:rPr lang="en-US" sz="2800" dirty="0">
                <a:solidFill>
                  <a:srgbClr val="1C03D7"/>
                </a:solidFill>
              </a:rPr>
              <a:t>};</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390822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152400"/>
            <a:ext cx="8229600" cy="563562"/>
          </a:xfrm>
        </p:spPr>
        <p:txBody>
          <a:bodyPr>
            <a:normAutofit/>
          </a:bodyPr>
          <a:lstStyle/>
          <a:p>
            <a:r>
              <a:rPr lang="en-US" sz="2800" b="1" dirty="0">
                <a:solidFill>
                  <a:srgbClr val="C00000"/>
                </a:solidFill>
                <a:latin typeface="Arial Black" panose="020B0A04020102020204" pitchFamily="34" charset="0"/>
              </a:rPr>
              <a:t>Multiple Inheritance </a:t>
            </a:r>
          </a:p>
        </p:txBody>
      </p:sp>
      <p:sp>
        <p:nvSpPr>
          <p:cNvPr id="3" name="Content Placeholder 2"/>
          <p:cNvSpPr>
            <a:spLocks noGrp="1"/>
          </p:cNvSpPr>
          <p:nvPr>
            <p:ph idx="1"/>
          </p:nvPr>
        </p:nvSpPr>
        <p:spPr>
          <a:xfrm>
            <a:off x="457200" y="838200"/>
            <a:ext cx="8229600" cy="5715000"/>
          </a:xfrm>
        </p:spPr>
        <p:txBody>
          <a:bodyPr>
            <a:normAutofit fontScale="25000" lnSpcReduction="20000"/>
          </a:bodyPr>
          <a:lstStyle/>
          <a:p>
            <a:pPr marL="0" indent="0">
              <a:buNone/>
            </a:pPr>
            <a:r>
              <a:rPr lang="en-US" sz="6400" dirty="0">
                <a:solidFill>
                  <a:srgbClr val="1C03D7"/>
                </a:solidFill>
              </a:rPr>
              <a:t>#include &lt;</a:t>
            </a:r>
            <a:r>
              <a:rPr lang="en-US" sz="6400" dirty="0" err="1">
                <a:solidFill>
                  <a:srgbClr val="1C03D7"/>
                </a:solidFill>
              </a:rPr>
              <a:t>iostream</a:t>
            </a:r>
            <a:r>
              <a:rPr lang="en-US" sz="6400" dirty="0">
                <a:solidFill>
                  <a:srgbClr val="1C03D7"/>
                </a:solidFill>
              </a:rPr>
              <a:t>&gt;</a:t>
            </a:r>
          </a:p>
          <a:p>
            <a:pPr marL="0" indent="0">
              <a:buNone/>
            </a:pPr>
            <a:r>
              <a:rPr lang="en-US" sz="6400" dirty="0">
                <a:solidFill>
                  <a:srgbClr val="1C03D7"/>
                </a:solidFill>
              </a:rPr>
              <a:t>using namespace </a:t>
            </a:r>
            <a:r>
              <a:rPr lang="en-US" sz="6400" dirty="0" err="1">
                <a:solidFill>
                  <a:srgbClr val="1C03D7"/>
                </a:solidFill>
              </a:rPr>
              <a:t>std</a:t>
            </a:r>
            <a:r>
              <a:rPr lang="en-US" sz="6400" dirty="0">
                <a:solidFill>
                  <a:srgbClr val="1C03D7"/>
                </a:solidFill>
              </a:rPr>
              <a:t>;</a:t>
            </a:r>
          </a:p>
          <a:p>
            <a:pPr marL="0" indent="0">
              <a:buNone/>
            </a:pPr>
            <a:endParaRPr lang="en-US" sz="6400" dirty="0">
              <a:solidFill>
                <a:srgbClr val="1C03D7"/>
              </a:solidFill>
            </a:endParaRPr>
          </a:p>
          <a:p>
            <a:pPr marL="0" indent="0">
              <a:buNone/>
            </a:pPr>
            <a:r>
              <a:rPr lang="en-US" sz="6400" b="1" dirty="0">
                <a:solidFill>
                  <a:schemeClr val="accent6"/>
                </a:solidFill>
              </a:rPr>
              <a:t>class Mammal {</a:t>
            </a:r>
          </a:p>
          <a:p>
            <a:pPr marL="0" indent="0">
              <a:buNone/>
            </a:pPr>
            <a:r>
              <a:rPr lang="en-US" sz="6400" dirty="0">
                <a:solidFill>
                  <a:srgbClr val="1C03D7"/>
                </a:solidFill>
              </a:rPr>
              <a:t>  public:</a:t>
            </a:r>
          </a:p>
          <a:p>
            <a:pPr marL="0" indent="0">
              <a:buNone/>
            </a:pPr>
            <a:r>
              <a:rPr lang="en-US" sz="6400" dirty="0">
                <a:solidFill>
                  <a:srgbClr val="1C03D7"/>
                </a:solidFill>
              </a:rPr>
              <a:t>    Mammal() {</a:t>
            </a:r>
          </a:p>
          <a:p>
            <a:pPr marL="0" indent="0">
              <a:buNone/>
            </a:pPr>
            <a:r>
              <a:rPr lang="en-US" sz="6400" dirty="0">
                <a:solidFill>
                  <a:srgbClr val="1C03D7"/>
                </a:solidFill>
              </a:rPr>
              <a:t>      </a:t>
            </a:r>
            <a:r>
              <a:rPr lang="en-US" sz="6400" dirty="0" err="1">
                <a:solidFill>
                  <a:srgbClr val="1C03D7"/>
                </a:solidFill>
              </a:rPr>
              <a:t>cout</a:t>
            </a:r>
            <a:r>
              <a:rPr lang="en-US" sz="6400" dirty="0">
                <a:solidFill>
                  <a:srgbClr val="1C03D7"/>
                </a:solidFill>
              </a:rPr>
              <a:t> &lt;&lt; "Mammals can give direct birth." &lt;&lt; </a:t>
            </a:r>
            <a:r>
              <a:rPr lang="en-US" sz="6400" dirty="0" err="1">
                <a:solidFill>
                  <a:srgbClr val="1C03D7"/>
                </a:solidFill>
              </a:rPr>
              <a:t>endl</a:t>
            </a:r>
            <a:r>
              <a:rPr lang="en-US" sz="6400" dirty="0">
                <a:solidFill>
                  <a:srgbClr val="1C03D7"/>
                </a:solidFill>
              </a:rPr>
              <a:t>;</a:t>
            </a:r>
          </a:p>
          <a:p>
            <a:pPr marL="0" indent="0">
              <a:buNone/>
            </a:pPr>
            <a:r>
              <a:rPr lang="en-US" sz="6400" dirty="0">
                <a:solidFill>
                  <a:srgbClr val="1C03D7"/>
                </a:solidFill>
              </a:rPr>
              <a:t>    }</a:t>
            </a:r>
          </a:p>
          <a:p>
            <a:pPr marL="0" indent="0">
              <a:buNone/>
            </a:pPr>
            <a:r>
              <a:rPr lang="en-US" sz="6400" dirty="0">
                <a:solidFill>
                  <a:srgbClr val="1C03D7"/>
                </a:solidFill>
              </a:rPr>
              <a:t>};</a:t>
            </a:r>
          </a:p>
          <a:p>
            <a:pPr marL="0" indent="0">
              <a:buNone/>
            </a:pPr>
            <a:endParaRPr lang="en-US" sz="6400" dirty="0">
              <a:solidFill>
                <a:srgbClr val="1C03D7"/>
              </a:solidFill>
            </a:endParaRPr>
          </a:p>
          <a:p>
            <a:pPr marL="0" indent="0">
              <a:buNone/>
            </a:pPr>
            <a:r>
              <a:rPr lang="en-US" sz="6400" b="1" dirty="0">
                <a:solidFill>
                  <a:schemeClr val="accent6"/>
                </a:solidFill>
              </a:rPr>
              <a:t>class </a:t>
            </a:r>
            <a:r>
              <a:rPr lang="en-US" sz="6400" b="1" dirty="0" err="1">
                <a:solidFill>
                  <a:schemeClr val="accent6"/>
                </a:solidFill>
              </a:rPr>
              <a:t>WingedAnimal</a:t>
            </a:r>
            <a:r>
              <a:rPr lang="en-US" sz="6400" b="1" dirty="0">
                <a:solidFill>
                  <a:schemeClr val="accent6"/>
                </a:solidFill>
              </a:rPr>
              <a:t> {</a:t>
            </a:r>
          </a:p>
          <a:p>
            <a:pPr marL="0" indent="0">
              <a:buNone/>
            </a:pPr>
            <a:r>
              <a:rPr lang="en-US" sz="6400" dirty="0">
                <a:solidFill>
                  <a:srgbClr val="1C03D7"/>
                </a:solidFill>
              </a:rPr>
              <a:t>  public:</a:t>
            </a:r>
          </a:p>
          <a:p>
            <a:pPr marL="0" indent="0">
              <a:buNone/>
            </a:pPr>
            <a:r>
              <a:rPr lang="en-US" sz="6400" dirty="0">
                <a:solidFill>
                  <a:srgbClr val="1C03D7"/>
                </a:solidFill>
              </a:rPr>
              <a:t>    </a:t>
            </a:r>
            <a:r>
              <a:rPr lang="en-US" sz="6400" dirty="0" err="1">
                <a:solidFill>
                  <a:srgbClr val="1C03D7"/>
                </a:solidFill>
              </a:rPr>
              <a:t>WingedAnimal</a:t>
            </a:r>
            <a:r>
              <a:rPr lang="en-US" sz="6400" dirty="0">
                <a:solidFill>
                  <a:srgbClr val="1C03D7"/>
                </a:solidFill>
              </a:rPr>
              <a:t>() {</a:t>
            </a:r>
          </a:p>
          <a:p>
            <a:pPr marL="0" indent="0">
              <a:buNone/>
            </a:pPr>
            <a:r>
              <a:rPr lang="en-US" sz="6400" dirty="0">
                <a:solidFill>
                  <a:srgbClr val="1C03D7"/>
                </a:solidFill>
              </a:rPr>
              <a:t>      </a:t>
            </a:r>
            <a:r>
              <a:rPr lang="en-US" sz="6400" dirty="0" err="1">
                <a:solidFill>
                  <a:srgbClr val="1C03D7"/>
                </a:solidFill>
              </a:rPr>
              <a:t>cout</a:t>
            </a:r>
            <a:r>
              <a:rPr lang="en-US" sz="6400" dirty="0">
                <a:solidFill>
                  <a:srgbClr val="1C03D7"/>
                </a:solidFill>
              </a:rPr>
              <a:t> &lt;&lt; "Winged animal can flap." &lt;&lt; </a:t>
            </a:r>
            <a:r>
              <a:rPr lang="en-US" sz="6400" dirty="0" err="1">
                <a:solidFill>
                  <a:srgbClr val="1C03D7"/>
                </a:solidFill>
              </a:rPr>
              <a:t>endl</a:t>
            </a:r>
            <a:r>
              <a:rPr lang="en-US" sz="6400" dirty="0">
                <a:solidFill>
                  <a:srgbClr val="1C03D7"/>
                </a:solidFill>
              </a:rPr>
              <a:t>;</a:t>
            </a:r>
          </a:p>
          <a:p>
            <a:pPr marL="0" indent="0">
              <a:buNone/>
            </a:pPr>
            <a:r>
              <a:rPr lang="en-US" sz="6400" dirty="0">
                <a:solidFill>
                  <a:srgbClr val="1C03D7"/>
                </a:solidFill>
              </a:rPr>
              <a:t>    }</a:t>
            </a:r>
          </a:p>
          <a:p>
            <a:pPr marL="0" indent="0">
              <a:buNone/>
            </a:pPr>
            <a:r>
              <a:rPr lang="en-US" sz="6400" dirty="0">
                <a:solidFill>
                  <a:srgbClr val="1C03D7"/>
                </a:solidFill>
              </a:rPr>
              <a:t>};</a:t>
            </a:r>
          </a:p>
          <a:p>
            <a:pPr marL="0" indent="0">
              <a:buNone/>
            </a:pPr>
            <a:endParaRPr lang="en-US" sz="6400" dirty="0">
              <a:solidFill>
                <a:srgbClr val="1C03D7"/>
              </a:solidFill>
            </a:endParaRPr>
          </a:p>
          <a:p>
            <a:pPr marL="0" indent="0">
              <a:buNone/>
            </a:pPr>
            <a:r>
              <a:rPr lang="en-US" sz="6400" dirty="0">
                <a:solidFill>
                  <a:srgbClr val="1C03D7"/>
                </a:solidFill>
              </a:rPr>
              <a:t>class Bat: </a:t>
            </a:r>
            <a:r>
              <a:rPr lang="en-US" sz="6400" dirty="0">
                <a:solidFill>
                  <a:srgbClr val="FF0000"/>
                </a:solidFill>
              </a:rPr>
              <a:t>public Mammal, public </a:t>
            </a:r>
            <a:r>
              <a:rPr lang="en-US" sz="6400" dirty="0" err="1">
                <a:solidFill>
                  <a:srgbClr val="FF0000"/>
                </a:solidFill>
              </a:rPr>
              <a:t>WingedAnimal</a:t>
            </a:r>
            <a:r>
              <a:rPr lang="en-US" sz="6400" dirty="0">
                <a:solidFill>
                  <a:srgbClr val="FF0000"/>
                </a:solidFill>
              </a:rPr>
              <a:t> </a:t>
            </a:r>
            <a:r>
              <a:rPr lang="en-US" sz="6400" dirty="0">
                <a:solidFill>
                  <a:srgbClr val="1C03D7"/>
                </a:solidFill>
              </a:rPr>
              <a:t>{};</a:t>
            </a:r>
          </a:p>
          <a:p>
            <a:pPr marL="0" indent="0">
              <a:buNone/>
            </a:pPr>
            <a:endParaRPr lang="en-US" sz="6400" dirty="0">
              <a:solidFill>
                <a:srgbClr val="1C03D7"/>
              </a:solidFill>
            </a:endParaRPr>
          </a:p>
          <a:p>
            <a:pPr marL="0" indent="0">
              <a:buNone/>
            </a:pPr>
            <a:r>
              <a:rPr lang="en-US" sz="6400" dirty="0" err="1">
                <a:solidFill>
                  <a:srgbClr val="1C03D7"/>
                </a:solidFill>
              </a:rPr>
              <a:t>int</a:t>
            </a:r>
            <a:r>
              <a:rPr lang="en-US" sz="6400" dirty="0">
                <a:solidFill>
                  <a:srgbClr val="1C03D7"/>
                </a:solidFill>
              </a:rPr>
              <a:t> main() {</a:t>
            </a:r>
          </a:p>
          <a:p>
            <a:pPr marL="0" indent="0">
              <a:buNone/>
            </a:pPr>
            <a:r>
              <a:rPr lang="en-US" sz="6400" dirty="0">
                <a:solidFill>
                  <a:srgbClr val="1C03D7"/>
                </a:solidFill>
              </a:rPr>
              <a:t>    Bat b1;</a:t>
            </a:r>
          </a:p>
          <a:p>
            <a:pPr marL="0" indent="0">
              <a:buNone/>
            </a:pPr>
            <a:r>
              <a:rPr lang="en-US" sz="6400" dirty="0">
                <a:solidFill>
                  <a:srgbClr val="1C03D7"/>
                </a:solidFill>
              </a:rPr>
              <a:t>    return 0;</a:t>
            </a:r>
          </a:p>
          <a:p>
            <a:pPr marL="0" indent="0">
              <a:buNone/>
            </a:pPr>
            <a:r>
              <a:rPr lang="en-US" sz="6400" dirty="0">
                <a:solidFill>
                  <a:srgbClr val="1C03D7"/>
                </a:solidFill>
              </a:rPr>
              <a:t>}</a:t>
            </a:r>
          </a:p>
          <a:p>
            <a:pPr marL="0" indent="0">
              <a:buNone/>
            </a:pPr>
            <a:endParaRPr lang="en-US" sz="5500" dirty="0">
              <a:solidFill>
                <a:srgbClr val="1C03D7"/>
              </a:solidFill>
            </a:endParaRPr>
          </a:p>
        </p:txBody>
      </p:sp>
      <p:sp>
        <p:nvSpPr>
          <p:cNvPr id="6"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1 &amp; 3 / UNIT - 3</a:t>
            </a:r>
          </a:p>
        </p:txBody>
      </p:sp>
    </p:spTree>
    <p:extLst>
      <p:ext uri="{BB962C8B-B14F-4D97-AF65-F5344CB8AC3E}">
        <p14:creationId xmlns:p14="http://schemas.microsoft.com/office/powerpoint/2010/main" val="36151080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Interface</a:t>
            </a:r>
            <a:endParaRPr lang="en-US" sz="3200" dirty="0">
              <a:solidFill>
                <a:srgbClr val="C00000"/>
              </a:solidFill>
            </a:endParaRPr>
          </a:p>
        </p:txBody>
      </p:sp>
      <p:sp>
        <p:nvSpPr>
          <p:cNvPr id="2" name="Content Placeholder 1"/>
          <p:cNvSpPr>
            <a:spLocks noGrp="1"/>
          </p:cNvSpPr>
          <p:nvPr>
            <p:ph idx="1"/>
          </p:nvPr>
        </p:nvSpPr>
        <p:spPr>
          <a:xfrm>
            <a:off x="457200" y="914400"/>
            <a:ext cx="8229600" cy="5211763"/>
          </a:xfrm>
        </p:spPr>
        <p:txBody>
          <a:bodyPr>
            <a:normAutofit fontScale="92500" lnSpcReduction="20000"/>
          </a:bodyPr>
          <a:lstStyle/>
          <a:p>
            <a:pPr marL="0" indent="0" algn="just">
              <a:buNone/>
            </a:pPr>
            <a:r>
              <a:rPr lang="en-US" sz="2800" dirty="0">
                <a:solidFill>
                  <a:srgbClr val="1C03D7"/>
                </a:solidFill>
              </a:rPr>
              <a:t>class shape   // An interface class</a:t>
            </a:r>
          </a:p>
          <a:p>
            <a:pPr marL="0" indent="0" algn="just">
              <a:buNone/>
            </a:pPr>
            <a:r>
              <a:rPr lang="en-US" sz="2800" dirty="0">
                <a:solidFill>
                  <a:srgbClr val="1C03D7"/>
                </a:solidFill>
              </a:rPr>
              <a:t>{</a:t>
            </a:r>
          </a:p>
          <a:p>
            <a:pPr marL="0" indent="0" algn="just">
              <a:buNone/>
            </a:pPr>
            <a:r>
              <a:rPr lang="en-US" sz="2800" dirty="0">
                <a:solidFill>
                  <a:srgbClr val="1C03D7"/>
                </a:solidFill>
              </a:rPr>
              <a:t>  public:</a:t>
            </a:r>
          </a:p>
          <a:p>
            <a:pPr marL="0" indent="0" algn="just">
              <a:buNone/>
            </a:pPr>
            <a:r>
              <a:rPr lang="en-US" sz="2800" dirty="0">
                <a:solidFill>
                  <a:srgbClr val="1C03D7"/>
                </a:solidFill>
              </a:rPr>
              <a:t>    </a:t>
            </a:r>
            <a:r>
              <a:rPr lang="en-US" sz="2800" dirty="0">
                <a:solidFill>
                  <a:srgbClr val="FF00FF"/>
                </a:solidFill>
              </a:rPr>
              <a:t>virtual ~shape();</a:t>
            </a:r>
          </a:p>
          <a:p>
            <a:pPr marL="0" indent="0" algn="just">
              <a:buNone/>
            </a:pPr>
            <a:r>
              <a:rPr lang="en-US" sz="2800" dirty="0">
                <a:solidFill>
                  <a:srgbClr val="1C03D7"/>
                </a:solidFill>
              </a:rPr>
              <a:t>    </a:t>
            </a:r>
            <a:r>
              <a:rPr lang="en-US" sz="2800" dirty="0">
                <a:solidFill>
                  <a:srgbClr val="01A729"/>
                </a:solidFill>
              </a:rPr>
              <a:t>virtual void </a:t>
            </a:r>
            <a:r>
              <a:rPr lang="en-US" sz="2800" dirty="0" err="1">
                <a:solidFill>
                  <a:srgbClr val="01A729"/>
                </a:solidFill>
              </a:rPr>
              <a:t>move_x</a:t>
            </a:r>
            <a:r>
              <a:rPr lang="en-US" sz="2800" dirty="0">
                <a:solidFill>
                  <a:srgbClr val="01A729"/>
                </a:solidFill>
              </a:rPr>
              <a:t>(</a:t>
            </a:r>
            <a:r>
              <a:rPr lang="en-US" sz="2800" dirty="0" err="1">
                <a:solidFill>
                  <a:srgbClr val="01A729"/>
                </a:solidFill>
              </a:rPr>
              <a:t>int</a:t>
            </a:r>
            <a:r>
              <a:rPr lang="en-US" sz="2800" dirty="0">
                <a:solidFill>
                  <a:srgbClr val="01A729"/>
                </a:solidFill>
              </a:rPr>
              <a:t> x) = 0;</a:t>
            </a:r>
          </a:p>
          <a:p>
            <a:pPr marL="0" indent="0" algn="just">
              <a:buNone/>
            </a:pPr>
            <a:r>
              <a:rPr lang="en-US" sz="2800" dirty="0">
                <a:solidFill>
                  <a:srgbClr val="01A729"/>
                </a:solidFill>
              </a:rPr>
              <a:t>    virtual void </a:t>
            </a:r>
            <a:r>
              <a:rPr lang="en-US" sz="2800" dirty="0" err="1">
                <a:solidFill>
                  <a:srgbClr val="01A729"/>
                </a:solidFill>
              </a:rPr>
              <a:t>move_y</a:t>
            </a:r>
            <a:r>
              <a:rPr lang="en-US" sz="2800" dirty="0">
                <a:solidFill>
                  <a:srgbClr val="01A729"/>
                </a:solidFill>
              </a:rPr>
              <a:t>(</a:t>
            </a:r>
            <a:r>
              <a:rPr lang="en-US" sz="2800" dirty="0" err="1">
                <a:solidFill>
                  <a:srgbClr val="01A729"/>
                </a:solidFill>
              </a:rPr>
              <a:t>int</a:t>
            </a:r>
            <a:r>
              <a:rPr lang="en-US" sz="2800" dirty="0">
                <a:solidFill>
                  <a:srgbClr val="01A729"/>
                </a:solidFill>
              </a:rPr>
              <a:t> y) = 0;</a:t>
            </a:r>
          </a:p>
          <a:p>
            <a:pPr marL="0" indent="0" algn="just">
              <a:buNone/>
            </a:pPr>
            <a:r>
              <a:rPr lang="en-US" sz="2800" dirty="0">
                <a:solidFill>
                  <a:srgbClr val="01A729"/>
                </a:solidFill>
              </a:rPr>
              <a:t>    virtual void draw() = 0;</a:t>
            </a:r>
          </a:p>
          <a:p>
            <a:pPr marL="0" indent="0" algn="just">
              <a:buNone/>
            </a:pPr>
            <a:r>
              <a:rPr lang="en-US" sz="2800" dirty="0">
                <a:solidFill>
                  <a:srgbClr val="1C03D7"/>
                </a:solidFill>
              </a:rPr>
              <a:t>//...</a:t>
            </a:r>
          </a:p>
          <a:p>
            <a:pPr marL="0" indent="0" algn="just">
              <a:buNone/>
            </a:pPr>
            <a:r>
              <a:rPr lang="en-US" sz="2800" dirty="0">
                <a:solidFill>
                  <a:srgbClr val="1C03D7"/>
                </a:solidFill>
              </a:rPr>
              <a:t>};</a:t>
            </a:r>
          </a:p>
          <a:p>
            <a:pPr marL="0" indent="0" algn="just">
              <a:buNone/>
            </a:pPr>
            <a:r>
              <a:rPr lang="en-US" sz="3000" dirty="0">
                <a:solidFill>
                  <a:srgbClr val="D0A300"/>
                </a:solidFill>
              </a:rPr>
              <a:t>Every interface class </a:t>
            </a:r>
            <a:r>
              <a:rPr lang="en-US" sz="3000" dirty="0">
                <a:solidFill>
                  <a:srgbClr val="FF00FF"/>
                </a:solidFill>
              </a:rPr>
              <a:t>should have a virtual destructor</a:t>
            </a:r>
            <a:r>
              <a:rPr lang="en-US" sz="3000" dirty="0">
                <a:solidFill>
                  <a:srgbClr val="D0A300"/>
                </a:solidFill>
              </a:rPr>
              <a:t>. Virtual destructor makes sure that when a shape is deleted </a:t>
            </a:r>
            <a:r>
              <a:rPr lang="en-US" sz="3000" dirty="0" err="1">
                <a:solidFill>
                  <a:srgbClr val="D0A300"/>
                </a:solidFill>
              </a:rPr>
              <a:t>polymorphically</a:t>
            </a:r>
            <a:r>
              <a:rPr lang="en-US" sz="3000" dirty="0">
                <a:solidFill>
                  <a:srgbClr val="D0A300"/>
                </a:solidFill>
              </a:rPr>
              <a:t>, correct destructor of the derived class is invoked.</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2393232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Importance of C++ Interface</a:t>
            </a:r>
            <a:endParaRPr lang="en-US" sz="3200" dirty="0">
              <a:solidFill>
                <a:srgbClr val="C00000"/>
              </a:solidFill>
            </a:endParaRPr>
          </a:p>
        </p:txBody>
      </p:sp>
      <p:sp>
        <p:nvSpPr>
          <p:cNvPr id="2" name="Content Placeholder 1"/>
          <p:cNvSpPr>
            <a:spLocks noGrp="1"/>
          </p:cNvSpPr>
          <p:nvPr>
            <p:ph idx="1"/>
          </p:nvPr>
        </p:nvSpPr>
        <p:spPr>
          <a:xfrm>
            <a:off x="457200" y="914400"/>
            <a:ext cx="8229600" cy="5211763"/>
          </a:xfrm>
        </p:spPr>
        <p:txBody>
          <a:bodyPr>
            <a:normAutofit fontScale="92500" lnSpcReduction="10000"/>
          </a:bodyPr>
          <a:lstStyle/>
          <a:p>
            <a:pPr algn="just" fontAlgn="base"/>
            <a:r>
              <a:rPr lang="en-US" dirty="0">
                <a:solidFill>
                  <a:srgbClr val="1C03D7"/>
                </a:solidFill>
              </a:rPr>
              <a:t>Suppose, you created a </a:t>
            </a:r>
            <a:r>
              <a:rPr lang="en-US" dirty="0">
                <a:solidFill>
                  <a:srgbClr val="FF0000"/>
                </a:solidFill>
              </a:rPr>
              <a:t>class named OS </a:t>
            </a:r>
            <a:r>
              <a:rPr lang="en-US" dirty="0">
                <a:solidFill>
                  <a:srgbClr val="1C03D7"/>
                </a:solidFill>
              </a:rPr>
              <a:t>with data members </a:t>
            </a:r>
            <a:r>
              <a:rPr lang="en-US" dirty="0">
                <a:solidFill>
                  <a:srgbClr val="FF00FF"/>
                </a:solidFill>
              </a:rPr>
              <a:t>Windows, Linux and Mac </a:t>
            </a:r>
            <a:r>
              <a:rPr lang="en-US" dirty="0">
                <a:solidFill>
                  <a:srgbClr val="1C03D7"/>
                </a:solidFill>
              </a:rPr>
              <a:t>with member functions such as </a:t>
            </a:r>
            <a:r>
              <a:rPr lang="en-US" dirty="0">
                <a:solidFill>
                  <a:srgbClr val="01A729"/>
                </a:solidFill>
              </a:rPr>
              <a:t>size(), type() and feature().</a:t>
            </a:r>
          </a:p>
          <a:p>
            <a:pPr algn="just" fontAlgn="base"/>
            <a:r>
              <a:rPr lang="en-US" dirty="0">
                <a:solidFill>
                  <a:srgbClr val="1C03D7"/>
                </a:solidFill>
              </a:rPr>
              <a:t>Let’s say that the </a:t>
            </a:r>
            <a:r>
              <a:rPr lang="en-US" dirty="0">
                <a:solidFill>
                  <a:srgbClr val="01A729"/>
                </a:solidFill>
              </a:rPr>
              <a:t>size of each operating system </a:t>
            </a:r>
            <a:r>
              <a:rPr lang="en-US" dirty="0">
                <a:solidFill>
                  <a:srgbClr val="1C03D7"/>
                </a:solidFill>
              </a:rPr>
              <a:t>is </a:t>
            </a:r>
            <a:r>
              <a:rPr lang="en-US" dirty="0">
                <a:solidFill>
                  <a:srgbClr val="01A729"/>
                </a:solidFill>
              </a:rPr>
              <a:t>fixed and cannot be altered</a:t>
            </a:r>
            <a:r>
              <a:rPr lang="en-US" dirty="0">
                <a:solidFill>
                  <a:srgbClr val="1C03D7"/>
                </a:solidFill>
              </a:rPr>
              <a:t>.</a:t>
            </a:r>
          </a:p>
          <a:p>
            <a:pPr algn="just" fontAlgn="base"/>
            <a:r>
              <a:rPr lang="en-US" dirty="0">
                <a:solidFill>
                  <a:srgbClr val="1C03D7"/>
                </a:solidFill>
              </a:rPr>
              <a:t>But different operating systems have different sizes. </a:t>
            </a:r>
          </a:p>
          <a:p>
            <a:pPr algn="just" fontAlgn="base"/>
            <a:r>
              <a:rPr lang="en-US" dirty="0">
                <a:solidFill>
                  <a:srgbClr val="1C03D7"/>
                </a:solidFill>
              </a:rPr>
              <a:t>In one way, you can implement the class OS for the function size() by making this function abstract. In this way, we can make sure that the size of all operating systems is fixed.</a:t>
            </a:r>
          </a:p>
          <a:p>
            <a:pPr marL="0" indent="0" algn="just">
              <a:buNone/>
            </a:pPr>
            <a:endParaRPr lang="en-US" sz="3000" dirty="0">
              <a:solidFill>
                <a:srgbClr val="D0A3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36452307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Follow the rules before using C++ Interfaces</a:t>
            </a:r>
            <a:endParaRPr lang="en-US" sz="3200" dirty="0">
              <a:solidFill>
                <a:srgbClr val="C00000"/>
              </a:solidFill>
            </a:endParaRPr>
          </a:p>
        </p:txBody>
      </p:sp>
      <p:sp>
        <p:nvSpPr>
          <p:cNvPr id="2" name="Content Placeholder 1"/>
          <p:cNvSpPr>
            <a:spLocks noGrp="1"/>
          </p:cNvSpPr>
          <p:nvPr>
            <p:ph idx="1"/>
          </p:nvPr>
        </p:nvSpPr>
        <p:spPr>
          <a:xfrm>
            <a:off x="457200" y="914400"/>
            <a:ext cx="8229600" cy="5211763"/>
          </a:xfrm>
        </p:spPr>
        <p:txBody>
          <a:bodyPr>
            <a:normAutofit fontScale="92500"/>
          </a:bodyPr>
          <a:lstStyle/>
          <a:p>
            <a:pPr marL="0" indent="0" algn="just" fontAlgn="base">
              <a:buNone/>
            </a:pPr>
            <a:r>
              <a:rPr lang="en-US" dirty="0">
                <a:solidFill>
                  <a:srgbClr val="FF0000"/>
                </a:solidFill>
              </a:rPr>
              <a:t>You should follow the rules before working with the interfaces in the C++ programming language</a:t>
            </a:r>
            <a:r>
              <a:rPr lang="en-US" dirty="0">
                <a:solidFill>
                  <a:srgbClr val="1C03D7"/>
                </a:solidFill>
              </a:rPr>
              <a:t>.</a:t>
            </a:r>
          </a:p>
          <a:p>
            <a:pPr marL="0" indent="0" algn="just" fontAlgn="base">
              <a:buNone/>
            </a:pPr>
            <a:r>
              <a:rPr lang="en-US" dirty="0">
                <a:solidFill>
                  <a:srgbClr val="1C03D7"/>
                </a:solidFill>
              </a:rPr>
              <a:t>1. You can only declare a pure virtual function but </a:t>
            </a:r>
            <a:r>
              <a:rPr lang="en-US" dirty="0">
                <a:solidFill>
                  <a:srgbClr val="01A729"/>
                </a:solidFill>
              </a:rPr>
              <a:t>you cannot define it</a:t>
            </a:r>
            <a:r>
              <a:rPr lang="en-US" dirty="0">
                <a:solidFill>
                  <a:srgbClr val="1C03D7"/>
                </a:solidFill>
              </a:rPr>
              <a:t>.</a:t>
            </a:r>
          </a:p>
          <a:p>
            <a:pPr marL="0" indent="0" algn="just" fontAlgn="base">
              <a:buNone/>
            </a:pPr>
            <a:r>
              <a:rPr lang="en-US" dirty="0">
                <a:solidFill>
                  <a:srgbClr val="1C03D7"/>
                </a:solidFill>
              </a:rPr>
              <a:t>2. You can only </a:t>
            </a:r>
            <a:r>
              <a:rPr lang="en-US" dirty="0">
                <a:solidFill>
                  <a:srgbClr val="01A729"/>
                </a:solidFill>
              </a:rPr>
              <a:t>assign 0 </a:t>
            </a:r>
            <a:r>
              <a:rPr lang="en-US" dirty="0">
                <a:solidFill>
                  <a:srgbClr val="1C03D7"/>
                </a:solidFill>
              </a:rPr>
              <a:t>to the pure virtual function.</a:t>
            </a:r>
          </a:p>
          <a:p>
            <a:pPr marL="0" indent="0" algn="just" fontAlgn="base">
              <a:buNone/>
            </a:pPr>
            <a:r>
              <a:rPr lang="en-US" dirty="0">
                <a:solidFill>
                  <a:srgbClr val="1C03D7"/>
                </a:solidFill>
              </a:rPr>
              <a:t>3. Also you </a:t>
            </a:r>
            <a:r>
              <a:rPr lang="en-US" dirty="0">
                <a:solidFill>
                  <a:srgbClr val="01A729"/>
                </a:solidFill>
              </a:rPr>
              <a:t>cannot create an instance of a class</a:t>
            </a:r>
            <a:r>
              <a:rPr lang="en-US" dirty="0">
                <a:solidFill>
                  <a:srgbClr val="1C03D7"/>
                </a:solidFill>
              </a:rPr>
              <a:t>.</a:t>
            </a:r>
          </a:p>
          <a:p>
            <a:pPr marL="0" indent="0" algn="just" fontAlgn="base">
              <a:buNone/>
            </a:pPr>
            <a:r>
              <a:rPr lang="en-US" dirty="0">
                <a:solidFill>
                  <a:srgbClr val="1C03D7"/>
                </a:solidFill>
              </a:rPr>
              <a:t>4. You </a:t>
            </a:r>
            <a:r>
              <a:rPr lang="en-US" dirty="0">
                <a:solidFill>
                  <a:srgbClr val="01A729"/>
                </a:solidFill>
              </a:rPr>
              <a:t>can create a pointer </a:t>
            </a:r>
            <a:r>
              <a:rPr lang="en-US" dirty="0">
                <a:solidFill>
                  <a:srgbClr val="1C03D7"/>
                </a:solidFill>
              </a:rPr>
              <a:t>to the instance of the derived class with a reference of base abstract class.</a:t>
            </a:r>
          </a:p>
          <a:p>
            <a:pPr marL="0" indent="0" algn="just">
              <a:buNone/>
            </a:pPr>
            <a:endParaRPr lang="en-US" sz="3000" dirty="0">
              <a:solidFill>
                <a:srgbClr val="D0A3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21779806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147004"/>
            <a:ext cx="8229600" cy="487362"/>
          </a:xfrm>
        </p:spPr>
        <p:txBody>
          <a:bodyPr>
            <a:noAutofit/>
          </a:bodyPr>
          <a:lstStyle/>
          <a:p>
            <a:r>
              <a:rPr lang="en-US" sz="3200" b="1" dirty="0">
                <a:solidFill>
                  <a:srgbClr val="C00000"/>
                </a:solidFill>
              </a:rPr>
              <a:t>Importance of C++ Interface</a:t>
            </a:r>
            <a:endParaRPr lang="en-US" sz="3200" dirty="0">
              <a:solidFill>
                <a:srgbClr val="C00000"/>
              </a:solidFill>
            </a:endParaRPr>
          </a:p>
        </p:txBody>
      </p:sp>
      <p:sp>
        <p:nvSpPr>
          <p:cNvPr id="2" name="Content Placeholder 1"/>
          <p:cNvSpPr>
            <a:spLocks noGrp="1"/>
          </p:cNvSpPr>
          <p:nvPr>
            <p:ph idx="1"/>
          </p:nvPr>
        </p:nvSpPr>
        <p:spPr>
          <a:xfrm>
            <a:off x="441960" y="518320"/>
            <a:ext cx="3657600" cy="6072984"/>
          </a:xfrm>
        </p:spPr>
        <p:txBody>
          <a:bodyPr>
            <a:normAutofit fontScale="25000" lnSpcReduction="20000"/>
          </a:bodyPr>
          <a:lstStyle/>
          <a:p>
            <a:pPr marL="0" indent="0" fontAlgn="base">
              <a:buNone/>
            </a:pPr>
            <a:r>
              <a:rPr lang="en-US" sz="8000" dirty="0">
                <a:solidFill>
                  <a:srgbClr val="1C03D7"/>
                </a:solidFill>
              </a:rPr>
              <a:t>#include &lt;</a:t>
            </a:r>
            <a:r>
              <a:rPr lang="en-US" sz="8000" dirty="0" err="1">
                <a:solidFill>
                  <a:srgbClr val="1C03D7"/>
                </a:solidFill>
              </a:rPr>
              <a:t>iostream</a:t>
            </a:r>
            <a:r>
              <a:rPr lang="en-US" sz="8000" dirty="0">
                <a:solidFill>
                  <a:srgbClr val="1C03D7"/>
                </a:solidFill>
              </a:rPr>
              <a:t>&gt;</a:t>
            </a:r>
          </a:p>
          <a:p>
            <a:pPr marL="0" indent="0" fontAlgn="base">
              <a:buNone/>
            </a:pPr>
            <a:r>
              <a:rPr lang="en-US" sz="8000" dirty="0">
                <a:solidFill>
                  <a:srgbClr val="1C03D7"/>
                </a:solidFill>
              </a:rPr>
              <a:t>using namespace </a:t>
            </a:r>
            <a:r>
              <a:rPr lang="en-US" sz="8000" dirty="0" err="1">
                <a:solidFill>
                  <a:srgbClr val="1C03D7"/>
                </a:solidFill>
              </a:rPr>
              <a:t>std</a:t>
            </a:r>
            <a:r>
              <a:rPr lang="en-US" sz="8000" dirty="0">
                <a:solidFill>
                  <a:srgbClr val="1C03D7"/>
                </a:solidFill>
              </a:rPr>
              <a:t>;</a:t>
            </a:r>
          </a:p>
          <a:p>
            <a:pPr marL="0" indent="0" fontAlgn="base">
              <a:buNone/>
            </a:pPr>
            <a:r>
              <a:rPr lang="en-US" sz="8000" b="1" dirty="0">
                <a:solidFill>
                  <a:srgbClr val="1C03D7"/>
                </a:solidFill>
              </a:rPr>
              <a:t>class</a:t>
            </a:r>
            <a:r>
              <a:rPr lang="en-US" sz="8000" dirty="0">
                <a:solidFill>
                  <a:srgbClr val="1C03D7"/>
                </a:solidFill>
              </a:rPr>
              <a:t> OS</a:t>
            </a:r>
          </a:p>
          <a:p>
            <a:pPr marL="0" indent="0" fontAlgn="base">
              <a:buNone/>
            </a:pPr>
            <a:r>
              <a:rPr lang="en-US" sz="8000" dirty="0">
                <a:solidFill>
                  <a:srgbClr val="1C03D7"/>
                </a:solidFill>
              </a:rPr>
              <a:t>{</a:t>
            </a:r>
          </a:p>
          <a:p>
            <a:pPr marL="0" indent="0" fontAlgn="base">
              <a:buNone/>
            </a:pPr>
            <a:r>
              <a:rPr lang="en-US" sz="8000" dirty="0">
                <a:solidFill>
                  <a:srgbClr val="1C03D7"/>
                </a:solidFill>
              </a:rPr>
              <a:t>public:</a:t>
            </a:r>
          </a:p>
          <a:p>
            <a:pPr marL="0" indent="0" fontAlgn="base">
              <a:buNone/>
            </a:pPr>
            <a:r>
              <a:rPr lang="en-US" sz="8000" dirty="0">
                <a:solidFill>
                  <a:srgbClr val="1C03D7"/>
                </a:solidFill>
              </a:rPr>
              <a:t>virtual </a:t>
            </a:r>
            <a:r>
              <a:rPr lang="en-US" sz="8000" b="1" dirty="0">
                <a:solidFill>
                  <a:srgbClr val="1C03D7"/>
                </a:solidFill>
              </a:rPr>
              <a:t>void</a:t>
            </a:r>
            <a:r>
              <a:rPr lang="en-US" sz="8000" dirty="0">
                <a:solidFill>
                  <a:srgbClr val="1C03D7"/>
                </a:solidFill>
              </a:rPr>
              <a:t> size() = 0;</a:t>
            </a:r>
          </a:p>
          <a:p>
            <a:pPr marL="0" indent="0" fontAlgn="base">
              <a:buNone/>
            </a:pPr>
            <a:r>
              <a:rPr lang="en-US" sz="8000" b="1" dirty="0">
                <a:solidFill>
                  <a:srgbClr val="1C03D7"/>
                </a:solidFill>
              </a:rPr>
              <a:t>void</a:t>
            </a:r>
            <a:r>
              <a:rPr lang="en-US" sz="8000" dirty="0">
                <a:solidFill>
                  <a:srgbClr val="1C03D7"/>
                </a:solidFill>
              </a:rPr>
              <a:t> type()</a:t>
            </a:r>
          </a:p>
          <a:p>
            <a:pPr marL="0" indent="0" fontAlgn="base">
              <a:buNone/>
            </a:pPr>
            <a:r>
              <a:rPr lang="en-US" sz="8000" dirty="0">
                <a:solidFill>
                  <a:srgbClr val="1C03D7"/>
                </a:solidFill>
              </a:rPr>
              <a:t>{</a:t>
            </a:r>
          </a:p>
          <a:p>
            <a:pPr marL="0" indent="0" fontAlgn="base">
              <a:buNone/>
            </a:pPr>
            <a:r>
              <a:rPr lang="en-US" sz="8000" dirty="0" err="1">
                <a:solidFill>
                  <a:srgbClr val="1C03D7"/>
                </a:solidFill>
              </a:rPr>
              <a:t>cout</a:t>
            </a:r>
            <a:r>
              <a:rPr lang="en-US" sz="8000" dirty="0">
                <a:solidFill>
                  <a:srgbClr val="1C03D7"/>
                </a:solidFill>
              </a:rPr>
              <a:t>&lt;&lt;"It is a windows operating system!"&lt;&lt;</a:t>
            </a:r>
            <a:r>
              <a:rPr lang="en-US" sz="8000" dirty="0" err="1">
                <a:solidFill>
                  <a:srgbClr val="1C03D7"/>
                </a:solidFill>
              </a:rPr>
              <a:t>endl</a:t>
            </a:r>
            <a:r>
              <a:rPr lang="en-US" sz="8000" dirty="0">
                <a:solidFill>
                  <a:srgbClr val="1C03D7"/>
                </a:solidFill>
              </a:rPr>
              <a:t>;</a:t>
            </a:r>
          </a:p>
          <a:p>
            <a:pPr marL="0" indent="0" fontAlgn="base">
              <a:buNone/>
            </a:pPr>
            <a:r>
              <a:rPr lang="en-US" sz="8000" dirty="0">
                <a:solidFill>
                  <a:srgbClr val="1C03D7"/>
                </a:solidFill>
              </a:rPr>
              <a:t>}</a:t>
            </a:r>
          </a:p>
          <a:p>
            <a:pPr marL="0" indent="0" fontAlgn="base">
              <a:buNone/>
            </a:pPr>
            <a:r>
              <a:rPr lang="en-US" sz="8000" dirty="0">
                <a:solidFill>
                  <a:srgbClr val="1C03D7"/>
                </a:solidFill>
              </a:rPr>
              <a:t>};</a:t>
            </a:r>
          </a:p>
          <a:p>
            <a:pPr marL="0" indent="0" fontAlgn="base">
              <a:buNone/>
            </a:pPr>
            <a:r>
              <a:rPr lang="en-US" sz="8000" b="1" dirty="0">
                <a:solidFill>
                  <a:srgbClr val="1C03D7"/>
                </a:solidFill>
              </a:rPr>
              <a:t>class</a:t>
            </a:r>
            <a:r>
              <a:rPr lang="en-US" sz="8000" dirty="0">
                <a:solidFill>
                  <a:srgbClr val="1C03D7"/>
                </a:solidFill>
              </a:rPr>
              <a:t> Windows: public OS</a:t>
            </a:r>
          </a:p>
          <a:p>
            <a:pPr marL="0" indent="0" fontAlgn="base">
              <a:buNone/>
            </a:pPr>
            <a:r>
              <a:rPr lang="en-US" sz="8000" dirty="0">
                <a:solidFill>
                  <a:srgbClr val="1C03D7"/>
                </a:solidFill>
              </a:rPr>
              <a:t>{</a:t>
            </a:r>
          </a:p>
          <a:p>
            <a:pPr marL="0" indent="0" fontAlgn="base">
              <a:buNone/>
            </a:pPr>
            <a:r>
              <a:rPr lang="en-US" sz="8000" dirty="0">
                <a:solidFill>
                  <a:srgbClr val="1C03D7"/>
                </a:solidFill>
              </a:rPr>
              <a:t>public:</a:t>
            </a:r>
          </a:p>
          <a:p>
            <a:pPr marL="0" indent="0" fontAlgn="base">
              <a:buNone/>
            </a:pPr>
            <a:r>
              <a:rPr lang="en-US" sz="8000" b="1" dirty="0">
                <a:solidFill>
                  <a:srgbClr val="1C03D7"/>
                </a:solidFill>
              </a:rPr>
              <a:t>void</a:t>
            </a:r>
            <a:r>
              <a:rPr lang="en-US" sz="8000" dirty="0">
                <a:solidFill>
                  <a:srgbClr val="1C03D7"/>
                </a:solidFill>
              </a:rPr>
              <a:t> size()</a:t>
            </a:r>
          </a:p>
          <a:p>
            <a:pPr marL="0" indent="0" fontAlgn="base">
              <a:buNone/>
            </a:pPr>
            <a:r>
              <a:rPr lang="en-US" sz="8000" dirty="0">
                <a:solidFill>
                  <a:srgbClr val="1C03D7"/>
                </a:solidFill>
              </a:rPr>
              <a:t>{</a:t>
            </a:r>
          </a:p>
          <a:p>
            <a:pPr marL="0" indent="0" fontAlgn="base">
              <a:buNone/>
            </a:pPr>
            <a:r>
              <a:rPr lang="en-US" sz="8000" dirty="0" err="1">
                <a:solidFill>
                  <a:srgbClr val="1C03D7"/>
                </a:solidFill>
              </a:rPr>
              <a:t>cout</a:t>
            </a:r>
            <a:r>
              <a:rPr lang="en-US" sz="8000" dirty="0">
                <a:solidFill>
                  <a:srgbClr val="1C03D7"/>
                </a:solidFill>
              </a:rPr>
              <a:t>&lt;&lt;"The size is 4.90gb!"&lt;&lt;</a:t>
            </a:r>
            <a:r>
              <a:rPr lang="en-US" sz="8000" dirty="0" err="1">
                <a:solidFill>
                  <a:srgbClr val="1C03D7"/>
                </a:solidFill>
              </a:rPr>
              <a:t>endl</a:t>
            </a:r>
            <a:r>
              <a:rPr lang="en-US" sz="8000" dirty="0">
                <a:solidFill>
                  <a:srgbClr val="1C03D7"/>
                </a:solidFill>
              </a:rPr>
              <a:t>;</a:t>
            </a:r>
          </a:p>
          <a:p>
            <a:pPr marL="0" indent="0" fontAlgn="base">
              <a:buNone/>
            </a:pPr>
            <a:r>
              <a:rPr lang="en-US" sz="8000" dirty="0">
                <a:solidFill>
                  <a:srgbClr val="1C03D7"/>
                </a:solidFill>
              </a:rPr>
              <a:t>}</a:t>
            </a:r>
          </a:p>
          <a:p>
            <a:pPr marL="0" indent="0" fontAlgn="base">
              <a:buNone/>
            </a:pPr>
            <a:r>
              <a:rPr lang="en-US" sz="8000" dirty="0">
                <a:solidFill>
                  <a:srgbClr val="1C03D7"/>
                </a:solidFill>
              </a:rPr>
              <a:t>};</a:t>
            </a:r>
          </a:p>
          <a:p>
            <a:pPr marL="0" indent="0" algn="just">
              <a:buNone/>
            </a:pPr>
            <a:endParaRPr lang="en-US" sz="3000" dirty="0">
              <a:solidFill>
                <a:srgbClr val="D0A300"/>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4267200" y="929640"/>
            <a:ext cx="4191000" cy="3970318"/>
          </a:xfrm>
          <a:prstGeom prst="rect">
            <a:avLst/>
          </a:prstGeom>
        </p:spPr>
        <p:txBody>
          <a:bodyPr wrap="square">
            <a:spAutoFit/>
          </a:bodyPr>
          <a:lstStyle/>
          <a:p>
            <a:pPr fontAlgn="base"/>
            <a:r>
              <a:rPr lang="en-US" sz="2800" dirty="0" err="1">
                <a:solidFill>
                  <a:srgbClr val="1C03D7"/>
                </a:solidFill>
              </a:rPr>
              <a:t>int</a:t>
            </a:r>
            <a:r>
              <a:rPr lang="en-US" sz="2800" dirty="0">
                <a:solidFill>
                  <a:srgbClr val="1C03D7"/>
                </a:solidFill>
              </a:rPr>
              <a:t> main()</a:t>
            </a:r>
          </a:p>
          <a:p>
            <a:pPr fontAlgn="base"/>
            <a:r>
              <a:rPr lang="en-US" sz="2800" dirty="0">
                <a:solidFill>
                  <a:srgbClr val="1C03D7"/>
                </a:solidFill>
              </a:rPr>
              <a:t>{</a:t>
            </a:r>
          </a:p>
          <a:p>
            <a:pPr fontAlgn="base"/>
            <a:r>
              <a:rPr lang="en-US" sz="2800" dirty="0" err="1">
                <a:solidFill>
                  <a:srgbClr val="1C03D7"/>
                </a:solidFill>
              </a:rPr>
              <a:t>cout</a:t>
            </a:r>
            <a:r>
              <a:rPr lang="en-US" sz="2800" dirty="0">
                <a:solidFill>
                  <a:srgbClr val="1C03D7"/>
                </a:solidFill>
              </a:rPr>
              <a:t>&lt;&lt;" C++ Interfaces!"&lt;&lt;</a:t>
            </a:r>
            <a:r>
              <a:rPr lang="en-US" sz="2800" dirty="0" err="1">
                <a:solidFill>
                  <a:srgbClr val="1C03D7"/>
                </a:solidFill>
              </a:rPr>
              <a:t>endl</a:t>
            </a:r>
            <a:r>
              <a:rPr lang="en-US" sz="2800" dirty="0">
                <a:solidFill>
                  <a:srgbClr val="1C03D7"/>
                </a:solidFill>
              </a:rPr>
              <a:t>&lt;&lt;</a:t>
            </a:r>
            <a:r>
              <a:rPr lang="en-US" sz="2800" dirty="0" err="1">
                <a:solidFill>
                  <a:srgbClr val="1C03D7"/>
                </a:solidFill>
              </a:rPr>
              <a:t>endl</a:t>
            </a:r>
            <a:r>
              <a:rPr lang="en-US" sz="2800" dirty="0">
                <a:solidFill>
                  <a:srgbClr val="1C03D7"/>
                </a:solidFill>
              </a:rPr>
              <a:t>;</a:t>
            </a:r>
          </a:p>
          <a:p>
            <a:pPr fontAlgn="base"/>
            <a:r>
              <a:rPr lang="en-US" sz="2800" dirty="0">
                <a:solidFill>
                  <a:srgbClr val="1C03D7"/>
                </a:solidFill>
              </a:rPr>
              <a:t>Windows data;</a:t>
            </a:r>
          </a:p>
          <a:p>
            <a:pPr fontAlgn="base"/>
            <a:r>
              <a:rPr lang="en-US" sz="2800" dirty="0" err="1">
                <a:solidFill>
                  <a:srgbClr val="1C03D7"/>
                </a:solidFill>
              </a:rPr>
              <a:t>data.size</a:t>
            </a:r>
            <a:r>
              <a:rPr lang="en-US" sz="2800" dirty="0">
                <a:solidFill>
                  <a:srgbClr val="1C03D7"/>
                </a:solidFill>
              </a:rPr>
              <a:t>();</a:t>
            </a:r>
          </a:p>
          <a:p>
            <a:pPr fontAlgn="base"/>
            <a:r>
              <a:rPr lang="en-US" sz="2800" dirty="0" err="1">
                <a:solidFill>
                  <a:srgbClr val="1C03D7"/>
                </a:solidFill>
              </a:rPr>
              <a:t>data.type</a:t>
            </a:r>
            <a:r>
              <a:rPr lang="en-US" sz="2800" dirty="0">
                <a:solidFill>
                  <a:srgbClr val="1C03D7"/>
                </a:solidFill>
              </a:rPr>
              <a:t>();</a:t>
            </a:r>
          </a:p>
          <a:p>
            <a:pPr fontAlgn="base"/>
            <a:r>
              <a:rPr lang="en-US" sz="2800" b="1" dirty="0">
                <a:solidFill>
                  <a:srgbClr val="1C03D7"/>
                </a:solidFill>
              </a:rPr>
              <a:t>return</a:t>
            </a:r>
            <a:r>
              <a:rPr lang="en-US" sz="2800" dirty="0">
                <a:solidFill>
                  <a:srgbClr val="1C03D7"/>
                </a:solidFill>
              </a:rPr>
              <a:t> 0;</a:t>
            </a:r>
          </a:p>
          <a:p>
            <a:pPr fontAlgn="base"/>
            <a:r>
              <a:rPr lang="en-US" sz="2800" dirty="0">
                <a:solidFill>
                  <a:srgbClr val="1C03D7"/>
                </a:solidFill>
              </a:rPr>
              <a:t>}</a:t>
            </a:r>
          </a:p>
        </p:txBody>
      </p:sp>
      <p:pic>
        <p:nvPicPr>
          <p:cNvPr id="6" name="Picture 5"/>
          <p:cNvPicPr>
            <a:picLocks noChangeAspect="1"/>
          </p:cNvPicPr>
          <p:nvPr/>
        </p:nvPicPr>
        <p:blipFill>
          <a:blip r:embed="rId2"/>
          <a:stretch>
            <a:fillRect/>
          </a:stretch>
        </p:blipFill>
        <p:spPr>
          <a:xfrm>
            <a:off x="3787433" y="5150523"/>
            <a:ext cx="5486400" cy="1145505"/>
          </a:xfrm>
          <a:prstGeom prst="rect">
            <a:avLst/>
          </a:prstGeom>
        </p:spPr>
      </p:pic>
    </p:spTree>
    <p:extLst>
      <p:ext uri="{BB962C8B-B14F-4D97-AF65-F5344CB8AC3E}">
        <p14:creationId xmlns:p14="http://schemas.microsoft.com/office/powerpoint/2010/main" val="33981206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Differences</a:t>
            </a:r>
            <a:endParaRPr lang="en-US" sz="3200" dirty="0">
              <a:solidFill>
                <a:srgbClr val="C00000"/>
              </a:solidFill>
            </a:endParaRPr>
          </a:p>
        </p:txBody>
      </p:sp>
      <p:sp>
        <p:nvSpPr>
          <p:cNvPr id="2" name="Content Placeholder 1"/>
          <p:cNvSpPr>
            <a:spLocks noGrp="1"/>
          </p:cNvSpPr>
          <p:nvPr>
            <p:ph idx="1"/>
          </p:nvPr>
        </p:nvSpPr>
        <p:spPr>
          <a:xfrm>
            <a:off x="304800" y="762000"/>
            <a:ext cx="8229600" cy="5715000"/>
          </a:xfrm>
        </p:spPr>
        <p:txBody>
          <a:bodyPr>
            <a:normAutofit fontScale="55000" lnSpcReduction="20000"/>
          </a:bodyPr>
          <a:lstStyle/>
          <a:p>
            <a:pPr marL="514350" indent="-514350" algn="just">
              <a:buFont typeface="+mj-lt"/>
              <a:buAutoNum type="arabicPeriod"/>
            </a:pPr>
            <a:r>
              <a:rPr lang="en-US" sz="5100" dirty="0">
                <a:solidFill>
                  <a:srgbClr val="1C03D7"/>
                </a:solidFill>
              </a:rPr>
              <a:t>   - interfaces can have </a:t>
            </a:r>
            <a:r>
              <a:rPr lang="en-US" sz="5100" dirty="0">
                <a:solidFill>
                  <a:srgbClr val="FF0000"/>
                </a:solidFill>
              </a:rPr>
              <a:t>no state or implementation</a:t>
            </a:r>
          </a:p>
          <a:p>
            <a:pPr marL="742950" indent="-742950" algn="just">
              <a:buFont typeface="+mj-lt"/>
              <a:buAutoNum type="arabicPeriod"/>
            </a:pPr>
            <a:r>
              <a:rPr lang="en-US" sz="5100" dirty="0">
                <a:solidFill>
                  <a:srgbClr val="1C03D7"/>
                </a:solidFill>
              </a:rPr>
              <a:t>- a class that implements an interface </a:t>
            </a:r>
            <a:r>
              <a:rPr lang="en-US" sz="5100" dirty="0">
                <a:solidFill>
                  <a:srgbClr val="01A729"/>
                </a:solidFill>
              </a:rPr>
              <a:t>must provide an implementation of all the method </a:t>
            </a:r>
            <a:r>
              <a:rPr lang="en-US" sz="5100" dirty="0">
                <a:solidFill>
                  <a:srgbClr val="1C03D7"/>
                </a:solidFill>
              </a:rPr>
              <a:t>of that interface</a:t>
            </a:r>
          </a:p>
          <a:p>
            <a:pPr marL="742950" indent="-742950" algn="just">
              <a:buFont typeface="+mj-lt"/>
              <a:buAutoNum type="arabicPeriod"/>
            </a:pPr>
            <a:r>
              <a:rPr lang="en-US" sz="5100" dirty="0">
                <a:solidFill>
                  <a:srgbClr val="1C03D7"/>
                </a:solidFill>
              </a:rPr>
              <a:t>- abstract classes </a:t>
            </a:r>
            <a:r>
              <a:rPr lang="en-US" sz="5100" dirty="0">
                <a:solidFill>
                  <a:srgbClr val="01A729"/>
                </a:solidFill>
              </a:rPr>
              <a:t>may contain state (data members) and/or implementation (methods)</a:t>
            </a:r>
          </a:p>
          <a:p>
            <a:pPr marL="742950" indent="-742950" algn="just">
              <a:buFont typeface="+mj-lt"/>
              <a:buAutoNum type="arabicPeriod"/>
            </a:pPr>
            <a:r>
              <a:rPr lang="en-US" sz="5100" dirty="0">
                <a:solidFill>
                  <a:srgbClr val="1C03D7"/>
                </a:solidFill>
              </a:rPr>
              <a:t>- abstract classes can be </a:t>
            </a:r>
            <a:r>
              <a:rPr lang="en-US" sz="5100" dirty="0">
                <a:solidFill>
                  <a:srgbClr val="01A729"/>
                </a:solidFill>
              </a:rPr>
              <a:t>inherited without implementing the abstract methods </a:t>
            </a:r>
            <a:r>
              <a:rPr lang="en-US" sz="5100" dirty="0">
                <a:solidFill>
                  <a:srgbClr val="1C03D7"/>
                </a:solidFill>
              </a:rPr>
              <a:t>(though such a derived class is abstract itself)</a:t>
            </a:r>
          </a:p>
          <a:p>
            <a:pPr marL="742950" indent="-742950" algn="just">
              <a:buFont typeface="+mj-lt"/>
              <a:buAutoNum type="arabicPeriod"/>
            </a:pPr>
            <a:r>
              <a:rPr lang="en-US" sz="5100" dirty="0">
                <a:solidFill>
                  <a:srgbClr val="1C03D7"/>
                </a:solidFill>
              </a:rPr>
              <a:t>- interfaces may be multiple-inherited, abstract classes may not </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6106822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Differences</a:t>
            </a:r>
            <a:endParaRPr lang="en-US" sz="3200" dirty="0">
              <a:solidFill>
                <a:srgbClr val="C00000"/>
              </a:solidFill>
            </a:endParaRPr>
          </a:p>
        </p:txBody>
      </p:sp>
      <p:sp>
        <p:nvSpPr>
          <p:cNvPr id="2" name="Content Placeholder 1"/>
          <p:cNvSpPr>
            <a:spLocks noGrp="1"/>
          </p:cNvSpPr>
          <p:nvPr>
            <p:ph idx="1"/>
          </p:nvPr>
        </p:nvSpPr>
        <p:spPr>
          <a:xfrm>
            <a:off x="304800" y="777240"/>
            <a:ext cx="8229600" cy="5699760"/>
          </a:xfrm>
        </p:spPr>
        <p:txBody>
          <a:bodyPr>
            <a:normAutofit fontScale="62500" lnSpcReduction="20000"/>
          </a:bodyPr>
          <a:lstStyle/>
          <a:p>
            <a:pPr marL="0" indent="0" algn="just">
              <a:buNone/>
            </a:pPr>
            <a:r>
              <a:rPr lang="en-US" sz="4400" dirty="0">
                <a:solidFill>
                  <a:srgbClr val="1C03D7"/>
                </a:solidFill>
              </a:rPr>
              <a:t>7	- If you anticipate creating multiple versions of your 	component, create an abstract class. </a:t>
            </a:r>
          </a:p>
          <a:p>
            <a:pPr lvl="1" algn="just"/>
            <a:r>
              <a:rPr lang="en-US" sz="4000" dirty="0">
                <a:solidFill>
                  <a:srgbClr val="1C03D7"/>
                </a:solidFill>
              </a:rPr>
              <a:t>	Abstract classes provide a simple and easy way to version your components. </a:t>
            </a:r>
          </a:p>
          <a:p>
            <a:pPr lvl="1" algn="just"/>
            <a:r>
              <a:rPr lang="en-US" sz="4000" dirty="0">
                <a:solidFill>
                  <a:srgbClr val="1C03D7"/>
                </a:solidFill>
              </a:rPr>
              <a:t>By </a:t>
            </a:r>
            <a:r>
              <a:rPr lang="en-US" sz="4000" dirty="0">
                <a:solidFill>
                  <a:srgbClr val="FF00FF"/>
                </a:solidFill>
              </a:rPr>
              <a:t>updating the base class</a:t>
            </a:r>
            <a:r>
              <a:rPr lang="en-US" sz="4000" dirty="0">
                <a:solidFill>
                  <a:srgbClr val="1C03D7"/>
                </a:solidFill>
              </a:rPr>
              <a:t>, all inheriting classes are </a:t>
            </a:r>
            <a:r>
              <a:rPr lang="en-US" sz="4000" dirty="0">
                <a:solidFill>
                  <a:srgbClr val="01A729"/>
                </a:solidFill>
              </a:rPr>
              <a:t>automatically updated</a:t>
            </a:r>
            <a:r>
              <a:rPr lang="en-US" sz="4000" dirty="0">
                <a:solidFill>
                  <a:srgbClr val="1C03D7"/>
                </a:solidFill>
              </a:rPr>
              <a:t> with the change. </a:t>
            </a:r>
          </a:p>
          <a:p>
            <a:pPr lvl="1" algn="just"/>
            <a:r>
              <a:rPr lang="en-US" sz="4000" dirty="0">
                <a:solidFill>
                  <a:srgbClr val="1C03D7"/>
                </a:solidFill>
              </a:rPr>
              <a:t>Interfaces, on the other hand, </a:t>
            </a:r>
            <a:r>
              <a:rPr lang="en-US" sz="4000" dirty="0">
                <a:solidFill>
                  <a:srgbClr val="FF0000"/>
                </a:solidFill>
              </a:rPr>
              <a:t>cannot be changed once created.</a:t>
            </a:r>
            <a:r>
              <a:rPr lang="en-US" sz="4000" dirty="0">
                <a:solidFill>
                  <a:srgbClr val="1C03D7"/>
                </a:solidFill>
              </a:rPr>
              <a:t> If a new version of an interface is required, you </a:t>
            </a:r>
            <a:r>
              <a:rPr lang="en-US" sz="4000" dirty="0">
                <a:solidFill>
                  <a:srgbClr val="01A729"/>
                </a:solidFill>
              </a:rPr>
              <a:t>must create a whole new interface</a:t>
            </a:r>
            <a:r>
              <a:rPr lang="en-US" sz="4000" dirty="0">
                <a:solidFill>
                  <a:srgbClr val="1C03D7"/>
                </a:solidFill>
              </a:rPr>
              <a:t>.</a:t>
            </a:r>
          </a:p>
          <a:p>
            <a:pPr marL="0" indent="0" algn="just">
              <a:buNone/>
            </a:pPr>
            <a:r>
              <a:rPr lang="en-US" sz="4400" dirty="0">
                <a:solidFill>
                  <a:srgbClr val="1C03D7"/>
                </a:solidFill>
              </a:rPr>
              <a:t>8	-If the functionality you are creating will be 	useful across a wide range of disparate objects, 	use an interface. </a:t>
            </a:r>
          </a:p>
          <a:p>
            <a:pPr algn="just"/>
            <a:r>
              <a:rPr lang="en-US" sz="4400" dirty="0">
                <a:solidFill>
                  <a:srgbClr val="1C03D7"/>
                </a:solidFill>
              </a:rPr>
              <a:t>Abstract classes should be used primarily for objects that are </a:t>
            </a:r>
            <a:r>
              <a:rPr lang="en-US" sz="4400" dirty="0">
                <a:solidFill>
                  <a:srgbClr val="FF00FF"/>
                </a:solidFill>
              </a:rPr>
              <a:t>closely related</a:t>
            </a:r>
            <a:r>
              <a:rPr lang="en-US" sz="4400" dirty="0">
                <a:solidFill>
                  <a:srgbClr val="1C03D7"/>
                </a:solidFill>
              </a:rPr>
              <a:t>, whereas interfaces are best suited for </a:t>
            </a:r>
            <a:r>
              <a:rPr lang="en-US" sz="4400" dirty="0">
                <a:solidFill>
                  <a:srgbClr val="01A729"/>
                </a:solidFill>
              </a:rPr>
              <a:t>providing common functionality to unrelated classes.</a:t>
            </a: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Tree>
    <p:extLst>
      <p:ext uri="{BB962C8B-B14F-4D97-AF65-F5344CB8AC3E}">
        <p14:creationId xmlns:p14="http://schemas.microsoft.com/office/powerpoint/2010/main" val="2128597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a:bodyPr>
          <a:lstStyle/>
          <a:p>
            <a:pPr marL="0" indent="0">
              <a:buNone/>
            </a:pPr>
            <a:r>
              <a:rPr lang="en-US" b="1" dirty="0">
                <a:solidFill>
                  <a:srgbClr val="FF0000"/>
                </a:solidFill>
              </a:rPr>
              <a:t>A class is made abstract by declaring at least one of its functions as?</a:t>
            </a:r>
            <a:br>
              <a:rPr lang="en-US" dirty="0"/>
            </a:br>
            <a:endParaRPr lang="en-US" dirty="0"/>
          </a:p>
          <a:p>
            <a:pPr marL="0" indent="0">
              <a:buNone/>
            </a:pPr>
            <a:r>
              <a:rPr lang="en-US" dirty="0">
                <a:solidFill>
                  <a:srgbClr val="1C03D7"/>
                </a:solidFill>
              </a:rPr>
              <a:t>A. impure virtual function</a:t>
            </a:r>
            <a:br>
              <a:rPr lang="en-US" dirty="0">
                <a:solidFill>
                  <a:srgbClr val="1C03D7"/>
                </a:solidFill>
              </a:rPr>
            </a:br>
            <a:r>
              <a:rPr lang="en-US" dirty="0">
                <a:solidFill>
                  <a:srgbClr val="1C03D7"/>
                </a:solidFill>
              </a:rPr>
              <a:t>B. pure virtual function</a:t>
            </a:r>
            <a:br>
              <a:rPr lang="en-US" dirty="0">
                <a:solidFill>
                  <a:srgbClr val="1C03D7"/>
                </a:solidFill>
              </a:rPr>
            </a:br>
            <a:r>
              <a:rPr lang="en-US" dirty="0">
                <a:solidFill>
                  <a:srgbClr val="1C03D7"/>
                </a:solidFill>
              </a:rPr>
              <a:t>C. pure abstract function</a:t>
            </a:r>
            <a:br>
              <a:rPr lang="en-US" dirty="0">
                <a:solidFill>
                  <a:srgbClr val="1C03D7"/>
                </a:solidFill>
              </a:rPr>
            </a:br>
            <a:r>
              <a:rPr lang="en-US" dirty="0">
                <a:solidFill>
                  <a:srgbClr val="1C03D7"/>
                </a:solidFill>
              </a:rPr>
              <a:t>D. impure abstract function</a:t>
            </a:r>
          </a:p>
          <a:p>
            <a:pPr marL="0" indent="0" algn="just">
              <a:buNone/>
            </a:pP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457200" y="4819154"/>
            <a:ext cx="7620000" cy="923330"/>
          </a:xfrm>
          <a:prstGeom prst="rect">
            <a:avLst/>
          </a:prstGeom>
        </p:spPr>
        <p:txBody>
          <a:bodyPr wrap="square">
            <a:spAutoFit/>
          </a:bodyPr>
          <a:lstStyle/>
          <a:p>
            <a:r>
              <a:rPr lang="en-US" dirty="0" err="1">
                <a:solidFill>
                  <a:srgbClr val="01A729"/>
                </a:solidFill>
                <a:latin typeface="Arial Black" panose="020B0A04020102020204" pitchFamily="34" charset="0"/>
              </a:rPr>
              <a:t>Ans</a:t>
            </a:r>
            <a:r>
              <a:rPr lang="en-US" dirty="0">
                <a:solidFill>
                  <a:srgbClr val="01A729"/>
                </a:solidFill>
                <a:latin typeface="Arial Black" panose="020B0A04020102020204" pitchFamily="34" charset="0"/>
              </a:rPr>
              <a:t> : B</a:t>
            </a:r>
            <a:br>
              <a:rPr lang="en-US" dirty="0">
                <a:solidFill>
                  <a:srgbClr val="01A729"/>
                </a:solidFill>
                <a:latin typeface="Arial Black" panose="020B0A04020102020204" pitchFamily="34" charset="0"/>
              </a:rPr>
            </a:br>
            <a:r>
              <a:rPr lang="en-US" dirty="0">
                <a:solidFill>
                  <a:srgbClr val="01A729"/>
                </a:solidFill>
                <a:latin typeface="Arial Black" panose="020B0A04020102020204" pitchFamily="34" charset="0"/>
              </a:rPr>
              <a:t>Explanation: A class is made abstract by declaring at least one of its functions as pure virtual function</a:t>
            </a:r>
            <a:endParaRPr lang="en-US" b="0" i="0" dirty="0">
              <a:solidFill>
                <a:srgbClr val="01A729"/>
              </a:solidFill>
              <a:effectLst/>
              <a:latin typeface="Arial Black" panose="020B0A04020102020204" pitchFamily="34" charset="0"/>
            </a:endParaRPr>
          </a:p>
        </p:txBody>
      </p:sp>
    </p:spTree>
    <p:extLst>
      <p:ext uri="{BB962C8B-B14F-4D97-AF65-F5344CB8AC3E}">
        <p14:creationId xmlns:p14="http://schemas.microsoft.com/office/powerpoint/2010/main" val="290238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a:bodyPr>
          <a:lstStyle/>
          <a:p>
            <a:pPr marL="0" indent="0">
              <a:buNone/>
            </a:pPr>
            <a:r>
              <a:rPr lang="en-US" b="1" dirty="0">
                <a:solidFill>
                  <a:srgbClr val="FF0000"/>
                </a:solidFill>
              </a:rPr>
              <a:t>A pure virtual function is specified by placing?</a:t>
            </a:r>
            <a:br>
              <a:rPr lang="en-US" b="1" dirty="0">
                <a:solidFill>
                  <a:srgbClr val="FF0000"/>
                </a:solidFill>
              </a:rPr>
            </a:br>
            <a:endParaRPr lang="en-US" b="1" dirty="0">
              <a:solidFill>
                <a:srgbClr val="1C03D7"/>
              </a:solidFill>
            </a:endParaRPr>
          </a:p>
          <a:p>
            <a:pPr marL="0" indent="0">
              <a:buNone/>
            </a:pPr>
            <a:r>
              <a:rPr lang="en-US" dirty="0">
                <a:solidFill>
                  <a:srgbClr val="1C03D7"/>
                </a:solidFill>
              </a:rPr>
              <a:t>A. -1</a:t>
            </a:r>
            <a:br>
              <a:rPr lang="en-US" dirty="0">
                <a:solidFill>
                  <a:srgbClr val="1C03D7"/>
                </a:solidFill>
              </a:rPr>
            </a:br>
            <a:r>
              <a:rPr lang="en-US" dirty="0">
                <a:solidFill>
                  <a:srgbClr val="1C03D7"/>
                </a:solidFill>
              </a:rPr>
              <a:t>B. 0</a:t>
            </a:r>
            <a:br>
              <a:rPr lang="en-US" dirty="0">
                <a:solidFill>
                  <a:srgbClr val="1C03D7"/>
                </a:solidFill>
              </a:rPr>
            </a:br>
            <a:r>
              <a:rPr lang="en-US" dirty="0">
                <a:solidFill>
                  <a:srgbClr val="1C03D7"/>
                </a:solidFill>
              </a:rPr>
              <a:t>C. 1</a:t>
            </a:r>
            <a:br>
              <a:rPr lang="en-US" dirty="0">
                <a:solidFill>
                  <a:srgbClr val="1C03D7"/>
                </a:solidFill>
              </a:rPr>
            </a:br>
            <a:r>
              <a:rPr lang="en-US" dirty="0">
                <a:solidFill>
                  <a:srgbClr val="1C03D7"/>
                </a:solidFill>
              </a:rPr>
              <a:t>D. infinite</a:t>
            </a: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267200"/>
            <a:ext cx="7620000" cy="1815882"/>
          </a:xfrm>
          <a:prstGeom prst="rect">
            <a:avLst/>
          </a:prstGeom>
        </p:spPr>
        <p:txBody>
          <a:bodyPr wrap="square">
            <a:spAutoFit/>
          </a:bodyPr>
          <a:lstStyle/>
          <a:p>
            <a:r>
              <a:rPr lang="en-US" sz="2800" dirty="0" err="1">
                <a:solidFill>
                  <a:srgbClr val="01A729"/>
                </a:solidFill>
                <a:latin typeface="Arial Black" panose="020B0A04020102020204" pitchFamily="34" charset="0"/>
              </a:rPr>
              <a:t>Ans:B</a:t>
            </a:r>
            <a:br>
              <a:rPr lang="en-US" sz="2800" dirty="0">
                <a:solidFill>
                  <a:srgbClr val="01A729"/>
                </a:solidFill>
                <a:latin typeface="Arial Black" panose="020B0A04020102020204" pitchFamily="34" charset="0"/>
              </a:rPr>
            </a:br>
            <a:r>
              <a:rPr lang="en-US" sz="2800" dirty="0">
                <a:solidFill>
                  <a:srgbClr val="01A729"/>
                </a:solidFill>
                <a:latin typeface="Arial Black" panose="020B0A04020102020204" pitchFamily="34" charset="0"/>
              </a:rPr>
              <a:t>Explanation: A pure virtual function is specified by placing "= 0" in its declaration</a:t>
            </a:r>
          </a:p>
        </p:txBody>
      </p:sp>
    </p:spTree>
    <p:extLst>
      <p:ext uri="{BB962C8B-B14F-4D97-AF65-F5344CB8AC3E}">
        <p14:creationId xmlns:p14="http://schemas.microsoft.com/office/powerpoint/2010/main" val="355981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fontScale="92500" lnSpcReduction="10000"/>
          </a:bodyPr>
          <a:lstStyle/>
          <a:p>
            <a:pPr marL="0" indent="0">
              <a:buNone/>
            </a:pPr>
            <a:r>
              <a:rPr lang="en-US" b="1" dirty="0">
                <a:solidFill>
                  <a:srgbClr val="FF0000"/>
                </a:solidFill>
              </a:rPr>
              <a:t>Syntax for Pure Virtual Function is ______________ .</a:t>
            </a:r>
          </a:p>
          <a:p>
            <a:pPr marL="0" indent="0">
              <a:buNone/>
            </a:pPr>
            <a:r>
              <a:rPr lang="en-US" b="1" dirty="0">
                <a:solidFill>
                  <a:srgbClr val="1C03D7"/>
                </a:solidFill>
              </a:rPr>
              <a:t>a.</a:t>
            </a:r>
            <a:r>
              <a:rPr lang="en-US" dirty="0">
                <a:solidFill>
                  <a:srgbClr val="1C03D7"/>
                </a:solidFill>
              </a:rPr>
              <a:t> virtual void show()==0</a:t>
            </a:r>
          </a:p>
          <a:p>
            <a:pPr marL="0" indent="0">
              <a:buNone/>
            </a:pPr>
            <a:r>
              <a:rPr lang="en-US" b="1" dirty="0">
                <a:solidFill>
                  <a:srgbClr val="1C03D7"/>
                </a:solidFill>
              </a:rPr>
              <a:t>b.</a:t>
            </a:r>
            <a:r>
              <a:rPr lang="en-US" dirty="0">
                <a:solidFill>
                  <a:srgbClr val="1C03D7"/>
                </a:solidFill>
              </a:rPr>
              <a:t> void virtual show()==0</a:t>
            </a:r>
          </a:p>
          <a:p>
            <a:pPr marL="0" indent="0">
              <a:buNone/>
            </a:pPr>
            <a:r>
              <a:rPr lang="en-US" b="1" dirty="0">
                <a:solidFill>
                  <a:srgbClr val="1C03D7"/>
                </a:solidFill>
              </a:rPr>
              <a:t>c.</a:t>
            </a:r>
            <a:r>
              <a:rPr lang="en-US" dirty="0">
                <a:solidFill>
                  <a:srgbClr val="1C03D7"/>
                </a:solidFill>
              </a:rPr>
              <a:t> virtual void show()=0</a:t>
            </a:r>
          </a:p>
          <a:p>
            <a:pPr marL="0" indent="0">
              <a:buNone/>
            </a:pPr>
            <a:r>
              <a:rPr lang="en-US" b="1" dirty="0">
                <a:solidFill>
                  <a:srgbClr val="1C03D7"/>
                </a:solidFill>
              </a:rPr>
              <a:t>d.</a:t>
            </a:r>
            <a:r>
              <a:rPr lang="en-US" dirty="0">
                <a:solidFill>
                  <a:srgbClr val="1C03D7"/>
                </a:solidFill>
              </a:rPr>
              <a:t> void virtual show()=0</a:t>
            </a:r>
          </a:p>
          <a:p>
            <a:pPr marL="0" indent="0">
              <a:buNone/>
            </a:pP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267200"/>
            <a:ext cx="7620000" cy="954107"/>
          </a:xfrm>
          <a:prstGeom prst="rect">
            <a:avLst/>
          </a:prstGeom>
        </p:spPr>
        <p:txBody>
          <a:bodyPr wrap="square">
            <a:spAutoFit/>
          </a:bodyPr>
          <a:lstStyle/>
          <a:p>
            <a:r>
              <a:rPr lang="en-US" sz="2800" dirty="0" err="1">
                <a:solidFill>
                  <a:srgbClr val="01A729"/>
                </a:solidFill>
                <a:latin typeface="Arial Black" panose="020B0A04020102020204" pitchFamily="34" charset="0"/>
              </a:rPr>
              <a:t>Ans:C</a:t>
            </a:r>
            <a:br>
              <a:rPr lang="en-US" sz="2800" dirty="0">
                <a:solidFill>
                  <a:srgbClr val="01A729"/>
                </a:solidFill>
                <a:latin typeface="Arial Black" panose="020B0A04020102020204" pitchFamily="34" charset="0"/>
              </a:rPr>
            </a:br>
            <a:r>
              <a:rPr lang="en-US" sz="2800" dirty="0">
                <a:solidFill>
                  <a:srgbClr val="01A729"/>
                </a:solidFill>
                <a:latin typeface="Arial Black" panose="020B0A04020102020204" pitchFamily="34" charset="0"/>
              </a:rPr>
              <a:t>virtual void show()=0</a:t>
            </a:r>
          </a:p>
        </p:txBody>
      </p:sp>
    </p:spTree>
    <p:extLst>
      <p:ext uri="{BB962C8B-B14F-4D97-AF65-F5344CB8AC3E}">
        <p14:creationId xmlns:p14="http://schemas.microsoft.com/office/powerpoint/2010/main" val="64144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7362"/>
          </a:xfrm>
        </p:spPr>
        <p:txBody>
          <a:bodyPr>
            <a:noAutofit/>
          </a:bodyPr>
          <a:lstStyle/>
          <a:p>
            <a:r>
              <a:rPr lang="en-US" sz="3200" b="1" dirty="0">
                <a:solidFill>
                  <a:srgbClr val="C00000"/>
                </a:solidFill>
              </a:rPr>
              <a:t>MCQs</a:t>
            </a:r>
            <a:endParaRPr lang="en-US" sz="3200" dirty="0">
              <a:solidFill>
                <a:srgbClr val="C00000"/>
              </a:solidFill>
            </a:endParaRPr>
          </a:p>
        </p:txBody>
      </p:sp>
      <p:sp>
        <p:nvSpPr>
          <p:cNvPr id="2" name="Content Placeholder 1"/>
          <p:cNvSpPr>
            <a:spLocks noGrp="1"/>
          </p:cNvSpPr>
          <p:nvPr>
            <p:ph idx="1"/>
          </p:nvPr>
        </p:nvSpPr>
        <p:spPr>
          <a:xfrm>
            <a:off x="304800" y="777240"/>
            <a:ext cx="8229600" cy="5211763"/>
          </a:xfrm>
        </p:spPr>
        <p:txBody>
          <a:bodyPr>
            <a:normAutofit/>
          </a:bodyPr>
          <a:lstStyle/>
          <a:p>
            <a:pPr marL="0" indent="0">
              <a:buNone/>
            </a:pPr>
            <a:r>
              <a:rPr lang="en-US" b="1" dirty="0">
                <a:solidFill>
                  <a:srgbClr val="FF0000"/>
                </a:solidFill>
              </a:rPr>
              <a:t>Classes that can be used to instantiate objects are called?</a:t>
            </a:r>
          </a:p>
          <a:p>
            <a:pPr marL="0" indent="0">
              <a:buNone/>
            </a:pPr>
            <a:r>
              <a:rPr lang="en-US" dirty="0">
                <a:solidFill>
                  <a:srgbClr val="1C03D7"/>
                </a:solidFill>
              </a:rPr>
              <a:t>A. concrete classes</a:t>
            </a:r>
            <a:br>
              <a:rPr lang="en-US" dirty="0">
                <a:solidFill>
                  <a:srgbClr val="1C03D7"/>
                </a:solidFill>
              </a:rPr>
            </a:br>
            <a:r>
              <a:rPr lang="en-US" dirty="0">
                <a:solidFill>
                  <a:srgbClr val="1C03D7"/>
                </a:solidFill>
              </a:rPr>
              <a:t>B. interface</a:t>
            </a:r>
            <a:br>
              <a:rPr lang="en-US" dirty="0">
                <a:solidFill>
                  <a:srgbClr val="1C03D7"/>
                </a:solidFill>
              </a:rPr>
            </a:br>
            <a:r>
              <a:rPr lang="en-US" dirty="0">
                <a:solidFill>
                  <a:srgbClr val="1C03D7"/>
                </a:solidFill>
              </a:rPr>
              <a:t>C. abstract class</a:t>
            </a:r>
            <a:br>
              <a:rPr lang="en-US" dirty="0">
                <a:solidFill>
                  <a:srgbClr val="1C03D7"/>
                </a:solidFill>
              </a:rPr>
            </a:br>
            <a:r>
              <a:rPr lang="en-US" dirty="0">
                <a:solidFill>
                  <a:srgbClr val="1C03D7"/>
                </a:solidFill>
              </a:rPr>
              <a:t>D. None of the above</a:t>
            </a:r>
            <a:br>
              <a:rPr lang="en-US" dirty="0"/>
            </a:br>
            <a:endParaRPr lang="en-US" dirty="0"/>
          </a:p>
          <a:p>
            <a:pPr marL="0" indent="0">
              <a:buNone/>
            </a:pPr>
            <a:br>
              <a:rPr lang="en-US" dirty="0"/>
            </a:br>
            <a:endParaRPr lang="en-US" sz="4400" dirty="0">
              <a:solidFill>
                <a:srgbClr val="1C03D7"/>
              </a:solidFill>
            </a:endParaRPr>
          </a:p>
        </p:txBody>
      </p:sp>
      <p:sp>
        <p:nvSpPr>
          <p:cNvPr id="5" name="Title 5"/>
          <p:cNvSpPr txBox="1">
            <a:spLocks/>
          </p:cNvSpPr>
          <p:nvPr/>
        </p:nvSpPr>
        <p:spPr>
          <a:xfrm>
            <a:off x="1158825" y="6591303"/>
            <a:ext cx="7772400" cy="29527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dirty="0">
                <a:solidFill>
                  <a:srgbClr val="FF00FF"/>
                </a:solidFill>
                <a:latin typeface="Arial Black" panose="020B0A04020102020204" pitchFamily="34" charset="0"/>
              </a:rPr>
              <a:t>18CSC202J - Object Oriented Design and </a:t>
            </a:r>
            <a:r>
              <a:rPr lang="en-US" sz="1200" dirty="0">
                <a:solidFill>
                  <a:srgbClr val="FF00FF"/>
                </a:solidFill>
                <a:latin typeface="Arial Black" panose="020B0A04020102020204" pitchFamily="34" charset="0"/>
              </a:rPr>
              <a:t>Programming       </a:t>
            </a:r>
            <a:r>
              <a:rPr lang="en-IN" sz="1200" i="1" dirty="0">
                <a:solidFill>
                  <a:srgbClr val="FF00FF"/>
                </a:solidFill>
                <a:latin typeface="Arial Black" panose="020B0A04020102020204" pitchFamily="34" charset="0"/>
                <a:cs typeface="Arial" panose="020B0604020202020204" pitchFamily="34" charset="0"/>
              </a:rPr>
              <a:t>S -  8 / UNIT - 3</a:t>
            </a:r>
          </a:p>
        </p:txBody>
      </p:sp>
      <p:sp>
        <p:nvSpPr>
          <p:cNvPr id="3" name="Rectangle 2"/>
          <p:cNvSpPr/>
          <p:nvPr/>
        </p:nvSpPr>
        <p:spPr>
          <a:xfrm>
            <a:off x="609600" y="4267200"/>
            <a:ext cx="7620000" cy="1077218"/>
          </a:xfrm>
          <a:prstGeom prst="rect">
            <a:avLst/>
          </a:prstGeom>
        </p:spPr>
        <p:txBody>
          <a:bodyPr wrap="square">
            <a:spAutoFit/>
          </a:bodyPr>
          <a:lstStyle/>
          <a:p>
            <a:r>
              <a:rPr lang="en-US" dirty="0" err="1">
                <a:solidFill>
                  <a:srgbClr val="01A729"/>
                </a:solidFill>
                <a:latin typeface="Arial Black" panose="020B0A04020102020204" pitchFamily="34" charset="0"/>
              </a:rPr>
              <a:t>Ans</a:t>
            </a:r>
            <a:r>
              <a:rPr lang="en-US" dirty="0">
                <a:solidFill>
                  <a:srgbClr val="01A729"/>
                </a:solidFill>
                <a:latin typeface="Arial Black" panose="020B0A04020102020204" pitchFamily="34" charset="0"/>
              </a:rPr>
              <a:t> : A</a:t>
            </a:r>
            <a:br>
              <a:rPr lang="en-US" sz="2800" dirty="0">
                <a:solidFill>
                  <a:srgbClr val="01A729"/>
                </a:solidFill>
                <a:latin typeface="Arial Black" panose="020B0A04020102020204" pitchFamily="34" charset="0"/>
              </a:rPr>
            </a:br>
            <a:r>
              <a:rPr lang="en-US" dirty="0">
                <a:solidFill>
                  <a:srgbClr val="01A729"/>
                </a:solidFill>
                <a:latin typeface="Arial Black" panose="020B0A04020102020204" pitchFamily="34" charset="0"/>
              </a:rPr>
              <a:t>Explanation: Classes that can be used to instantiate objects are called </a:t>
            </a:r>
            <a:r>
              <a:rPr lang="en-US" sz="2800" dirty="0">
                <a:solidFill>
                  <a:srgbClr val="01A729"/>
                </a:solidFill>
                <a:latin typeface="Arial Black" panose="020B0A04020102020204" pitchFamily="34" charset="0"/>
              </a:rPr>
              <a:t>concrete</a:t>
            </a:r>
            <a:r>
              <a:rPr lang="en-US" dirty="0">
                <a:solidFill>
                  <a:srgbClr val="01A729"/>
                </a:solidFill>
                <a:latin typeface="Arial Black" panose="020B0A04020102020204" pitchFamily="34" charset="0"/>
              </a:rPr>
              <a:t> classes.</a:t>
            </a:r>
          </a:p>
        </p:txBody>
      </p:sp>
    </p:spTree>
    <p:extLst>
      <p:ext uri="{BB962C8B-B14F-4D97-AF65-F5344CB8AC3E}">
        <p14:creationId xmlns:p14="http://schemas.microsoft.com/office/powerpoint/2010/main" val="392491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38802</TotalTime>
  <Words>14061</Words>
  <Application>Microsoft Office PowerPoint</Application>
  <PresentationFormat>On-screen Show (4:3)</PresentationFormat>
  <Paragraphs>1991</Paragraphs>
  <Slides>169</Slides>
  <Notes>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169</vt:i4>
      </vt:variant>
    </vt:vector>
  </HeadingPairs>
  <TitlesOfParts>
    <vt:vector size="178" baseType="lpstr">
      <vt:lpstr>Arial</vt:lpstr>
      <vt:lpstr>Arial Black</vt:lpstr>
      <vt:lpstr>Arial Unicode MS</vt:lpstr>
      <vt:lpstr>Calibri</vt:lpstr>
      <vt:lpstr>Helvetica CE</vt:lpstr>
      <vt:lpstr>Monotype Sorts</vt:lpstr>
      <vt:lpstr>Times New Roman</vt:lpstr>
      <vt:lpstr>Wingdings</vt:lpstr>
      <vt:lpstr>Office Theme</vt:lpstr>
      <vt:lpstr>18CSC202J - Object Oriented Design and Programming</vt:lpstr>
      <vt:lpstr>UNIT – III</vt:lpstr>
      <vt:lpstr> SLO-1 &amp; SLO-2 : FEATURE INHERITANCE : SINGLE &amp; MULTIPLE, MULTILEVEL AND EXAMPLE</vt:lpstr>
      <vt:lpstr>Five different types of Inheritance</vt:lpstr>
      <vt:lpstr>Single Inheritance</vt:lpstr>
      <vt:lpstr>Single Inheritance</vt:lpstr>
      <vt:lpstr>Single Inheritance</vt:lpstr>
      <vt:lpstr>Multiple Inheritance </vt:lpstr>
      <vt:lpstr>Multiple Inheritance </vt:lpstr>
      <vt:lpstr>Multiple Inheritance </vt:lpstr>
      <vt:lpstr>Multiple Inheritance </vt:lpstr>
      <vt:lpstr>Multilevel Inheritance</vt:lpstr>
      <vt:lpstr>Multilevel Inheritance</vt:lpstr>
      <vt:lpstr>Multilevel Inheritance</vt:lpstr>
      <vt:lpstr> SLO-1 &amp; SLO-2 : INHERITANCE : HIERARCHICAL, HYBRID, EXAMPLE PROGRAM</vt:lpstr>
      <vt:lpstr>Hierarchical Inheritance</vt:lpstr>
      <vt:lpstr>Hierarchical Inheritance</vt:lpstr>
      <vt:lpstr>Example : Hierarchical Inheritance</vt:lpstr>
      <vt:lpstr>Hybrid (Virtual) Inheritance</vt:lpstr>
      <vt:lpstr>Hybrid (Virtual) Inheritance</vt:lpstr>
      <vt:lpstr>Example of Hybrid Inheritance</vt:lpstr>
      <vt:lpstr>SLO-1 : ADVANCED FUNCTIONS: inline, friend</vt:lpstr>
      <vt:lpstr>Friend function</vt:lpstr>
      <vt:lpstr>Friend function</vt:lpstr>
      <vt:lpstr>Friend functioniend classes</vt:lpstr>
      <vt:lpstr>Friend function</vt:lpstr>
      <vt:lpstr>Features of Friend functions: </vt:lpstr>
      <vt:lpstr>How to declare?</vt:lpstr>
      <vt:lpstr>Example:</vt:lpstr>
      <vt:lpstr>Example:</vt:lpstr>
      <vt:lpstr>Example:</vt:lpstr>
      <vt:lpstr> Example:</vt:lpstr>
      <vt:lpstr> Usage of friend classes:</vt:lpstr>
      <vt:lpstr> Example: Function As  Friend Of More Than One Class</vt:lpstr>
      <vt:lpstr>  friend classes</vt:lpstr>
      <vt:lpstr>  Example: friend classes</vt:lpstr>
      <vt:lpstr>  Inline Member Function</vt:lpstr>
      <vt:lpstr>  Inline Member Function</vt:lpstr>
      <vt:lpstr>Compiler may not perform inlining in such circumstances like:</vt:lpstr>
      <vt:lpstr>Example :</vt:lpstr>
      <vt:lpstr>Inline function and classes</vt:lpstr>
      <vt:lpstr>Inline function and classes</vt:lpstr>
      <vt:lpstr>SLO-2 : ADVANCED FUNCTIONS: virtual, overriding</vt:lpstr>
      <vt:lpstr>Polymorphism in C++:  VIRTUAL FUNCTIONS</vt:lpstr>
      <vt:lpstr>Pointers to Derived Classes</vt:lpstr>
      <vt:lpstr>Pointers to Derived Classes (contd.)</vt:lpstr>
      <vt:lpstr>Pointers to Derived Classes (contd.)</vt:lpstr>
      <vt:lpstr>Pointers to Derived Classes (contd.)</vt:lpstr>
      <vt:lpstr>Introduction to Virtual Functions</vt:lpstr>
      <vt:lpstr>Introduction to Virtual Functions</vt:lpstr>
      <vt:lpstr>Virtual function</vt:lpstr>
      <vt:lpstr>Introduction to Virtual Functions</vt:lpstr>
      <vt:lpstr>Introduction to Virtual Functions</vt:lpstr>
      <vt:lpstr>Virtual function</vt:lpstr>
      <vt:lpstr>Virtual function features</vt:lpstr>
      <vt:lpstr>Virtual function features</vt:lpstr>
      <vt:lpstr>Virtual function features</vt:lpstr>
      <vt:lpstr> Representing Shapes</vt:lpstr>
      <vt:lpstr> Representing Shapes (shape.cpp)</vt:lpstr>
      <vt:lpstr> Difference in invocation for virtual and non virtual function</vt:lpstr>
      <vt:lpstr> Virtual Destructors</vt:lpstr>
      <vt:lpstr> Virtual Destructors (contd.)</vt:lpstr>
      <vt:lpstr> Virtual Destructors (contd.)</vt:lpstr>
      <vt:lpstr>More About Virtual Functions</vt:lpstr>
      <vt:lpstr>More About Virtual Functions (contd.)</vt:lpstr>
      <vt:lpstr>Final Comments</vt:lpstr>
      <vt:lpstr>Final Comments</vt:lpstr>
      <vt:lpstr>Overriding</vt:lpstr>
      <vt:lpstr>SLO-1 &amp; SLO-2: ADVANCED FUNCTION: pure virtual function, Example for virtual and pure virtual function</vt:lpstr>
      <vt:lpstr>Pure virtual function</vt:lpstr>
      <vt:lpstr>Pure virtual function</vt:lpstr>
      <vt:lpstr>Example :Pure Virtual function…</vt:lpstr>
      <vt:lpstr>Example :Pure Virtual function…</vt:lpstr>
      <vt:lpstr>Example :Pure Virtual function…</vt:lpstr>
      <vt:lpstr>Example :Pure Virtual function.</vt:lpstr>
      <vt:lpstr>Pure Virtual function with definition</vt:lpstr>
      <vt:lpstr>Pure Virtual function with definition</vt:lpstr>
      <vt:lpstr>Pure Virtual function with definition</vt:lpstr>
      <vt:lpstr>Pure Virtual function with definition</vt:lpstr>
      <vt:lpstr>SLO-1 &amp; SLO-2 : Abstract class and Interface, Example Program</vt:lpstr>
      <vt:lpstr>ABSTRACT BASE CLASSES</vt:lpstr>
      <vt:lpstr>Abstract class</vt:lpstr>
      <vt:lpstr>Abstract class</vt:lpstr>
      <vt:lpstr>ABSTRACT BASE CLASSES contd.</vt:lpstr>
      <vt:lpstr>Abstract class</vt:lpstr>
      <vt:lpstr>Example : Abstract Base Classes </vt:lpstr>
      <vt:lpstr>Interface</vt:lpstr>
      <vt:lpstr>Interface</vt:lpstr>
      <vt:lpstr>Interface</vt:lpstr>
      <vt:lpstr>Interface</vt:lpstr>
      <vt:lpstr>Importance of C++ Interface</vt:lpstr>
      <vt:lpstr>Follow the rules before using C++ Interfaces</vt:lpstr>
      <vt:lpstr>Importance of C++ Interface</vt:lpstr>
      <vt:lpstr>Differences</vt:lpstr>
      <vt:lpstr>Differences</vt:lpstr>
      <vt:lpstr>MCQs</vt:lpstr>
      <vt:lpstr>MCQs</vt:lpstr>
      <vt:lpstr>MCQs</vt:lpstr>
      <vt:lpstr>MCQs</vt:lpstr>
      <vt:lpstr>MCQs</vt:lpstr>
      <vt:lpstr>MCQs</vt:lpstr>
      <vt:lpstr>MCQs</vt:lpstr>
      <vt:lpstr>MCQs</vt:lpstr>
      <vt:lpstr>MCQs</vt:lpstr>
      <vt:lpstr>MCQs</vt:lpstr>
      <vt:lpstr>MCQs</vt:lpstr>
      <vt:lpstr>MCQs</vt:lpstr>
      <vt:lpstr>What is this pointer in C++?</vt:lpstr>
      <vt:lpstr>SLO-1 &amp; SLO-2 : UML STATE CHART DIAGRAM,  SLO-1 : EXAMPLE STATE CHART DIAGRAM</vt:lpstr>
      <vt:lpstr>UML State chart Diagram (STD)</vt:lpstr>
      <vt:lpstr>STD Elements</vt:lpstr>
      <vt:lpstr>Statechart Diagram Notation</vt:lpstr>
      <vt:lpstr>State chart Diagram Notation…</vt:lpstr>
      <vt:lpstr>   State Diagrams (Billing Example)</vt:lpstr>
      <vt:lpstr>State Diagrams (Traffic light example)</vt:lpstr>
      <vt:lpstr>Example: STD for a Phone</vt:lpstr>
      <vt:lpstr>Classes that Need State Diagrams</vt:lpstr>
      <vt:lpstr>Event Types</vt:lpstr>
      <vt:lpstr>State</vt:lpstr>
      <vt:lpstr>State</vt:lpstr>
      <vt:lpstr>State Diagram</vt:lpstr>
      <vt:lpstr>State Diagram</vt:lpstr>
      <vt:lpstr>Example</vt:lpstr>
      <vt:lpstr>State Diagram</vt:lpstr>
      <vt:lpstr>Example</vt:lpstr>
      <vt:lpstr>Transition Actions, Guard Conditions</vt:lpstr>
      <vt:lpstr>Transition Action and Guards</vt:lpstr>
      <vt:lpstr>Guard Condition</vt:lpstr>
      <vt:lpstr>Example</vt:lpstr>
      <vt:lpstr>Operations</vt:lpstr>
      <vt:lpstr>Operations</vt:lpstr>
      <vt:lpstr>Example - State Activities</vt:lpstr>
      <vt:lpstr>Operations</vt:lpstr>
      <vt:lpstr>Example - Transition Actions</vt:lpstr>
      <vt:lpstr>STD Example</vt:lpstr>
      <vt:lpstr>Example</vt:lpstr>
      <vt:lpstr>Nested State Diagrams</vt:lpstr>
      <vt:lpstr>Example: Nested States</vt:lpstr>
      <vt:lpstr>Example</vt:lpstr>
      <vt:lpstr>Subject of a State Diagram</vt:lpstr>
      <vt:lpstr>Example: STD for Buy Items Use Case</vt:lpstr>
      <vt:lpstr>Utility of Use Case State Diagrams</vt:lpstr>
      <vt:lpstr> SLO-2 : UML ACTIVITY DIAGRAM, SL0 – 1 &amp; SLO-2 : UML ACTIVITY DIAGRAM  EXAMPLE ACTIVITY DIAGRAM</vt:lpstr>
      <vt:lpstr>UML Activity Diagram</vt:lpstr>
      <vt:lpstr>UML Activity Diagram</vt:lpstr>
      <vt:lpstr>UML Activity Diagram</vt:lpstr>
      <vt:lpstr>Benefits of activity diagrams</vt:lpstr>
      <vt:lpstr>Basic components of an activity diagram</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Basic Activity Diagram Notations and Symbols</vt:lpstr>
      <vt:lpstr>Activity Diagram Registration :-</vt:lpstr>
      <vt:lpstr>Activity Diagram for Ward Allocation:- </vt:lpstr>
      <vt:lpstr>Activity Diagram for Tests to Perform:-</vt:lpstr>
      <vt:lpstr>Activity Diagram Discharge:-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18CSE360T - INFORMATION STORAGE AND MANAGEMENT                                                             S1 / UNIT - 1</dc:title>
  <dc:creator>admin1</dc:creator>
  <cp:lastModifiedBy>SRM University</cp:lastModifiedBy>
  <cp:revision>1451</cp:revision>
  <dcterms:created xsi:type="dcterms:W3CDTF">2006-08-16T00:00:00Z</dcterms:created>
  <dcterms:modified xsi:type="dcterms:W3CDTF">2022-09-20T05:57:06Z</dcterms:modified>
</cp:coreProperties>
</file>