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 id="2147483651"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457200" y="274638"/>
            <a:ext cx="4800600" cy="1143000"/>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BF0000"/>
              </a:buClr>
              <a:buSzPts val="3200"/>
              <a:buFont typeface="Times New Roman"/>
              <a:buNone/>
              <a:defRPr b="1" i="0" sz="3200">
                <a:solidFill>
                  <a:srgbClr val="BF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body"/>
          </p:nvPr>
        </p:nvSpPr>
        <p:spPr>
          <a:xfrm>
            <a:off x="457200" y="1600200"/>
            <a:ext cx="8229600" cy="4525963"/>
          </a:xfrm>
          <a:prstGeom prst="rect">
            <a:avLst/>
          </a:prstGeom>
          <a:noFill/>
          <a:ln>
            <a:noFill/>
          </a:ln>
        </p:spPr>
        <p:txBody>
          <a:bodyPr anchorCtr="0" anchor="t" bIns="0" lIns="0" spcFirstLastPara="1" rIns="0" wrap="square" tIns="0">
            <a:normAutofit/>
          </a:bodyPr>
          <a:lstStyle>
            <a:lvl1pPr indent="-368300" lvl="0" marL="457200" algn="l">
              <a:lnSpc>
                <a:spcPct val="100000"/>
              </a:lnSpc>
              <a:spcBef>
                <a:spcPts val="440"/>
              </a:spcBef>
              <a:spcAft>
                <a:spcPts val="0"/>
              </a:spcAft>
              <a:buClr>
                <a:schemeClr val="lt1"/>
              </a:buClr>
              <a:buSzPts val="2200"/>
              <a:buChar char="•"/>
              <a:defRPr b="0" i="0" sz="2200">
                <a:solidFill>
                  <a:schemeClr val="lt1"/>
                </a:solidFill>
                <a:latin typeface="Times New Roman"/>
                <a:ea typeface="Times New Roman"/>
                <a:cs typeface="Times New Roman"/>
                <a:sym typeface="Times New Roman"/>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19" name="Google Shape;19;p2"/>
          <p:cNvSpPr txBox="1"/>
          <p:nvPr>
            <p:ph idx="11" type="ftr"/>
          </p:nvPr>
        </p:nvSpPr>
        <p:spPr>
          <a:xfrm>
            <a:off x="3108325" y="6378575"/>
            <a:ext cx="292735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0" type="dt"/>
          </p:nvPr>
        </p:nvSpPr>
        <p:spPr>
          <a:xfrm>
            <a:off x="457200" y="6378575"/>
            <a:ext cx="2103437"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83362" y="6378575"/>
            <a:ext cx="2103437"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chemeClr val="lt1"/>
              </a:buClr>
              <a:buSzPts val="3200"/>
              <a:buNone/>
              <a:defRPr>
                <a:solidFill>
                  <a:schemeClr val="lt1"/>
                </a:solidFill>
              </a:defRPr>
            </a:lvl1pPr>
            <a:lvl2pPr lvl="1" algn="ctr">
              <a:lnSpc>
                <a:spcPct val="100000"/>
              </a:lnSpc>
              <a:spcBef>
                <a:spcPts val="560"/>
              </a:spcBef>
              <a:spcAft>
                <a:spcPts val="0"/>
              </a:spcAft>
              <a:buClr>
                <a:schemeClr val="lt1"/>
              </a:buClr>
              <a:buSzPts val="2800"/>
              <a:buNone/>
              <a:defRPr>
                <a:solidFill>
                  <a:schemeClr val="lt1"/>
                </a:solidFill>
              </a:defRPr>
            </a:lvl2pPr>
            <a:lvl3pPr lvl="2" algn="ctr">
              <a:lnSpc>
                <a:spcPct val="100000"/>
              </a:lnSpc>
              <a:spcBef>
                <a:spcPts val="480"/>
              </a:spcBef>
              <a:spcAft>
                <a:spcPts val="0"/>
              </a:spcAft>
              <a:buClr>
                <a:schemeClr val="lt1"/>
              </a:buClr>
              <a:buSzPts val="2400"/>
              <a:buNone/>
              <a:defRPr>
                <a:solidFill>
                  <a:schemeClr val="lt1"/>
                </a:solidFill>
              </a:defRPr>
            </a:lvl3pPr>
            <a:lvl4pPr lvl="3" algn="ctr">
              <a:lnSpc>
                <a:spcPct val="100000"/>
              </a:lnSpc>
              <a:spcBef>
                <a:spcPts val="400"/>
              </a:spcBef>
              <a:spcAft>
                <a:spcPts val="0"/>
              </a:spcAft>
              <a:buClr>
                <a:schemeClr val="lt1"/>
              </a:buClr>
              <a:buSzPts val="2000"/>
              <a:buNone/>
              <a:defRPr>
                <a:solidFill>
                  <a:schemeClr val="lt1"/>
                </a:solidFill>
              </a:defRPr>
            </a:lvl4pPr>
            <a:lvl5pPr lvl="4" algn="ctr">
              <a:lnSpc>
                <a:spcPct val="100000"/>
              </a:lnSpc>
              <a:spcBef>
                <a:spcPts val="400"/>
              </a:spcBef>
              <a:spcAft>
                <a:spcPts val="0"/>
              </a:spcAft>
              <a:buClr>
                <a:schemeClr val="lt1"/>
              </a:buClr>
              <a:buSzPts val="2000"/>
              <a:buNone/>
              <a:defRPr>
                <a:solidFill>
                  <a:schemeClr val="lt1"/>
                </a:solidFill>
              </a:defRPr>
            </a:lvl5pPr>
            <a:lvl6pPr lvl="5" algn="ctr">
              <a:lnSpc>
                <a:spcPct val="100000"/>
              </a:lnSpc>
              <a:spcBef>
                <a:spcPts val="400"/>
              </a:spcBef>
              <a:spcAft>
                <a:spcPts val="0"/>
              </a:spcAft>
              <a:buClr>
                <a:schemeClr val="lt1"/>
              </a:buClr>
              <a:buSzPts val="2000"/>
              <a:buNone/>
              <a:defRPr>
                <a:solidFill>
                  <a:schemeClr val="lt1"/>
                </a:solidFill>
              </a:defRPr>
            </a:lvl6pPr>
            <a:lvl7pPr lvl="6" algn="ctr">
              <a:lnSpc>
                <a:spcPct val="100000"/>
              </a:lnSpc>
              <a:spcBef>
                <a:spcPts val="400"/>
              </a:spcBef>
              <a:spcAft>
                <a:spcPts val="0"/>
              </a:spcAft>
              <a:buClr>
                <a:schemeClr val="lt1"/>
              </a:buClr>
              <a:buSzPts val="2000"/>
              <a:buNone/>
              <a:defRPr>
                <a:solidFill>
                  <a:schemeClr val="lt1"/>
                </a:solidFill>
              </a:defRPr>
            </a:lvl7pPr>
            <a:lvl8pPr lvl="7" algn="ctr">
              <a:lnSpc>
                <a:spcPct val="100000"/>
              </a:lnSpc>
              <a:spcBef>
                <a:spcPts val="400"/>
              </a:spcBef>
              <a:spcAft>
                <a:spcPts val="0"/>
              </a:spcAft>
              <a:buClr>
                <a:schemeClr val="lt1"/>
              </a:buClr>
              <a:buSzPts val="2000"/>
              <a:buNone/>
              <a:defRPr>
                <a:solidFill>
                  <a:schemeClr val="lt1"/>
                </a:solidFill>
              </a:defRPr>
            </a:lvl8pPr>
            <a:lvl9pPr lvl="8" algn="ctr">
              <a:lnSpc>
                <a:spcPct val="100000"/>
              </a:lnSpc>
              <a:spcBef>
                <a:spcPts val="400"/>
              </a:spcBef>
              <a:spcAft>
                <a:spcPts val="0"/>
              </a:spcAft>
              <a:buClr>
                <a:schemeClr val="lt1"/>
              </a:buClr>
              <a:buSzPts val="2000"/>
              <a:buNone/>
              <a:defRPr>
                <a:solidFill>
                  <a:schemeClr val="lt1"/>
                </a:solidFill>
              </a:defRPr>
            </a:lvl9pPr>
          </a:lstStyle>
          <a:p/>
        </p:txBody>
      </p:sp>
    </p:spTree>
  </p:cSld>
  <p:clrMapOvr>
    <a:masterClrMapping/>
  </p:clrMapOvr>
  <p:transition>
    <p:push dir="r"/>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srm_logo.png" id="10" name="Google Shape;10;p1"/>
          <p:cNvPicPr preferRelativeResize="0"/>
          <p:nvPr/>
        </p:nvPicPr>
        <p:blipFill rotWithShape="1">
          <a:blip r:embed="rId1">
            <a:alphaModFix/>
          </a:blip>
          <a:srcRect b="0" l="0" r="0" t="0"/>
          <a:stretch/>
        </p:blipFill>
        <p:spPr>
          <a:xfrm>
            <a:off x="7467600" y="228600"/>
            <a:ext cx="1428750" cy="723900"/>
          </a:xfrm>
          <a:prstGeom prst="rect">
            <a:avLst/>
          </a:prstGeom>
          <a:noFill/>
          <a:ln>
            <a:noFill/>
          </a:ln>
        </p:spPr>
      </p:pic>
      <p:sp>
        <p:nvSpPr>
          <p:cNvPr id="11" name="Google Shape;11;p1"/>
          <p:cNvSpPr txBox="1"/>
          <p:nvPr>
            <p:ph type="title"/>
          </p:nvPr>
        </p:nvSpPr>
        <p:spPr>
          <a:xfrm>
            <a:off x="457200" y="274637"/>
            <a:ext cx="4800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1"/>
          <p:cNvSpPr txBox="1"/>
          <p:nvPr>
            <p:ph idx="11" type="ftr"/>
          </p:nvPr>
        </p:nvSpPr>
        <p:spPr>
          <a:xfrm>
            <a:off x="3108325" y="6378575"/>
            <a:ext cx="292735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 name="Google Shape;14;p1"/>
          <p:cNvSpPr txBox="1"/>
          <p:nvPr>
            <p:ph idx="10" type="dt"/>
          </p:nvPr>
        </p:nvSpPr>
        <p:spPr>
          <a:xfrm>
            <a:off x="457200" y="6378575"/>
            <a:ext cx="2103437"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1"/>
          <p:cNvSpPr txBox="1"/>
          <p:nvPr>
            <p:ph idx="12" type="sldNum"/>
          </p:nvPr>
        </p:nvSpPr>
        <p:spPr>
          <a:xfrm>
            <a:off x="6583362" y="6378575"/>
            <a:ext cx="2103437"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pic>
        <p:nvPicPr>
          <p:cNvPr descr="E:\bala\SRM EVEN Semester 2017-18\SRMIST_S&amp;H_LOGO27DEC2017 (1).png" id="23" name="Google Shape;23;p3"/>
          <p:cNvPicPr preferRelativeResize="0"/>
          <p:nvPr/>
        </p:nvPicPr>
        <p:blipFill rotWithShape="1">
          <a:blip r:embed="rId1">
            <a:alphaModFix/>
          </a:blip>
          <a:srcRect b="0" l="0" r="0" t="0"/>
          <a:stretch/>
        </p:blipFill>
        <p:spPr>
          <a:xfrm>
            <a:off x="7348537" y="152400"/>
            <a:ext cx="1643062" cy="606425"/>
          </a:xfrm>
          <a:prstGeom prst="rect">
            <a:avLst/>
          </a:prstGeom>
          <a:noFill/>
          <a:ln>
            <a:noFill/>
          </a:ln>
        </p:spPr>
      </p:pic>
      <p:sp>
        <p:nvSpPr>
          <p:cNvPr id="24" name="Google Shape;24;p3"/>
          <p:cNvSpPr txBox="1"/>
          <p:nvPr>
            <p:ph type="title"/>
          </p:nvPr>
        </p:nvSpPr>
        <p:spPr>
          <a:xfrm>
            <a:off x="457200" y="274637"/>
            <a:ext cx="4800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5" name="Google Shape;25;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7"/>
            <a:ext cx="4800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pic>
        <p:nvPicPr>
          <p:cNvPr descr="srm_logo.png" id="32" name="Google Shape;32;p5"/>
          <p:cNvPicPr preferRelativeResize="0"/>
          <p:nvPr/>
        </p:nvPicPr>
        <p:blipFill rotWithShape="1">
          <a:blip r:embed="rId1">
            <a:alphaModFix/>
          </a:blip>
          <a:srcRect b="0" l="0" r="0" t="0"/>
          <a:stretch/>
        </p:blipFill>
        <p:spPr>
          <a:xfrm>
            <a:off x="7467600" y="228600"/>
            <a:ext cx="1428750" cy="723900"/>
          </a:xfrm>
          <a:prstGeom prst="rect">
            <a:avLst/>
          </a:prstGeom>
          <a:noFill/>
          <a:ln>
            <a:noFill/>
          </a:ln>
        </p:spPr>
      </p:pic>
    </p:spTree>
  </p:cSld>
  <p:clrMap accent1="accent1" accent2="accent2" accent3="accent3" accent4="accent4" accent5="accent5" accent6="accent6" bg1="lt1" bg2="dk2" tx1="dk1" tx2="lt2" folHlink="folHlink" hlink="hlink"/>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jpg"/><Relationship Id="rId6"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6"/>
          <p:cNvSpPr txBox="1"/>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8" name="Google Shape;38;p6"/>
          <p:cNvSpPr/>
          <p:nvPr/>
        </p:nvSpPr>
        <p:spPr>
          <a:xfrm>
            <a:off x="0" y="0"/>
            <a:ext cx="9144000" cy="6858000"/>
          </a:xfrm>
          <a:custGeom>
            <a:rect b="b" l="l" r="r" t="t"/>
            <a:pathLst>
              <a:path extrusionOk="0" h="6858000" w="9144000">
                <a:moveTo>
                  <a:pt x="0" y="0"/>
                </a:moveTo>
                <a:lnTo>
                  <a:pt x="9144000" y="0"/>
                </a:lnTo>
                <a:lnTo>
                  <a:pt x="9144000" y="6858000"/>
                </a:lnTo>
                <a:lnTo>
                  <a:pt x="0" y="6858000"/>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9" name="Google Shape;39;p6"/>
          <p:cNvSpPr txBox="1"/>
          <p:nvPr/>
        </p:nvSpPr>
        <p:spPr>
          <a:xfrm>
            <a:off x="-228600" y="0"/>
            <a:ext cx="9829800" cy="6858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40" name="Google Shape;40;p6"/>
          <p:cNvSpPr/>
          <p:nvPr/>
        </p:nvSpPr>
        <p:spPr>
          <a:xfrm>
            <a:off x="65087" y="69850"/>
            <a:ext cx="9013825" cy="6692900"/>
          </a:xfrm>
          <a:custGeom>
            <a:rect b="b" l="l" r="r" t="t"/>
            <a:pathLst>
              <a:path extrusionOk="0" h="6692265" w="901382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41" name="Google Shape;41;p6"/>
          <p:cNvSpPr/>
          <p:nvPr/>
        </p:nvSpPr>
        <p:spPr>
          <a:xfrm>
            <a:off x="63500" y="1397000"/>
            <a:ext cx="9021762" cy="120650"/>
          </a:xfrm>
          <a:custGeom>
            <a:rect b="b" l="l" r="r" t="t"/>
            <a:pathLst>
              <a:path extrusionOk="0" h="120650" w="9022080">
                <a:moveTo>
                  <a:pt x="0" y="0"/>
                </a:moveTo>
                <a:lnTo>
                  <a:pt x="9021531" y="0"/>
                </a:lnTo>
                <a:lnTo>
                  <a:pt x="9021531" y="120573"/>
                </a:lnTo>
                <a:lnTo>
                  <a:pt x="0" y="120573"/>
                </a:lnTo>
                <a:lnTo>
                  <a:pt x="0" y="0"/>
                </a:lnTo>
                <a:close/>
              </a:path>
            </a:pathLst>
          </a:custGeom>
          <a:solidFill>
            <a:srgbClr val="E6B1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42" name="Google Shape;42;p6"/>
          <p:cNvSpPr/>
          <p:nvPr/>
        </p:nvSpPr>
        <p:spPr>
          <a:xfrm>
            <a:off x="63500" y="2971800"/>
            <a:ext cx="9021762" cy="115887"/>
          </a:xfrm>
          <a:custGeom>
            <a:rect b="b" l="l" r="r" t="t"/>
            <a:pathLst>
              <a:path extrusionOk="0" h="111125" w="9022080">
                <a:moveTo>
                  <a:pt x="0" y="0"/>
                </a:moveTo>
                <a:lnTo>
                  <a:pt x="9021531" y="0"/>
                </a:lnTo>
                <a:lnTo>
                  <a:pt x="9021531" y="110528"/>
                </a:lnTo>
                <a:lnTo>
                  <a:pt x="0" y="110528"/>
                </a:lnTo>
                <a:lnTo>
                  <a:pt x="0" y="0"/>
                </a:lnTo>
                <a:close/>
              </a:path>
            </a:pathLst>
          </a:custGeom>
          <a:solidFill>
            <a:srgbClr val="90838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43" name="Google Shape;43;p6"/>
          <p:cNvSpPr txBox="1"/>
          <p:nvPr/>
        </p:nvSpPr>
        <p:spPr>
          <a:xfrm>
            <a:off x="-228600" y="1752600"/>
            <a:ext cx="9829800" cy="1512887"/>
          </a:xfrm>
          <a:prstGeom prst="rect">
            <a:avLst/>
          </a:prstGeom>
          <a:solidFill>
            <a:srgbClr val="D34817"/>
          </a:solidFill>
          <a:ln>
            <a:noFill/>
          </a:ln>
        </p:spPr>
        <p:txBody>
          <a:bodyPr anchorCtr="0" anchor="t" bIns="0" lIns="0" spcFirstLastPara="1" rIns="0" wrap="square" tIns="34925">
            <a:spAutoFit/>
          </a:bodyPr>
          <a:lstStyle/>
          <a:p>
            <a:pPr indent="-3163887" lvl="0" marL="4087812" marR="0" rtl="0" algn="l">
              <a:lnSpc>
                <a:spcPct val="15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18CSE360T INFORMATION STORAGE AND MANAGEMENT</a:t>
            </a:r>
            <a:endParaRPr/>
          </a:p>
        </p:txBody>
      </p:sp>
      <p:sp>
        <p:nvSpPr>
          <p:cNvPr id="44" name="Google Shape;44;p6"/>
          <p:cNvSpPr txBox="1"/>
          <p:nvPr/>
        </p:nvSpPr>
        <p:spPr>
          <a:xfrm>
            <a:off x="3657600" y="3733800"/>
            <a:ext cx="2289175" cy="237648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45" name="Google Shape;45;p6"/>
          <p:cNvSpPr txBox="1"/>
          <p:nvPr/>
        </p:nvSpPr>
        <p:spPr>
          <a:xfrm>
            <a:off x="1524000" y="436562"/>
            <a:ext cx="6389687" cy="598487"/>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rgbClr val="BF0000"/>
              </a:buClr>
              <a:buSzPts val="2000"/>
              <a:buFont typeface="Times New Roman"/>
              <a:buNone/>
            </a:pPr>
            <a:r>
              <a:rPr b="1" i="0" lang="en-US" sz="2000" u="none">
                <a:solidFill>
                  <a:srgbClr val="BF0000"/>
                </a:solidFill>
                <a:latin typeface="Times New Roman"/>
                <a:ea typeface="Times New Roman"/>
                <a:cs typeface="Times New Roman"/>
                <a:sym typeface="Times New Roman"/>
              </a:rPr>
              <a:t>SRM  INSTITUTE OF  SCIENCE AND TECHNOLOGY,</a:t>
            </a:r>
            <a:endParaRPr b="0" i="0" sz="2000" u="non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BF0000"/>
              </a:buClr>
              <a:buSzPts val="1400"/>
              <a:buFont typeface="Times New Roman"/>
              <a:buNone/>
            </a:pPr>
            <a:r>
              <a:rPr b="1" i="0" lang="en-US" sz="1400" u="none">
                <a:solidFill>
                  <a:srgbClr val="BF0000"/>
                </a:solidFill>
                <a:latin typeface="Times New Roman"/>
                <a:ea typeface="Times New Roman"/>
                <a:cs typeface="Times New Roman"/>
                <a:sym typeface="Times New Roman"/>
              </a:rPr>
              <a:t>CHENNAI.</a:t>
            </a:r>
            <a:endParaRPr/>
          </a:p>
        </p:txBody>
      </p:sp>
      <p:sp>
        <p:nvSpPr>
          <p:cNvPr id="46" name="Google Shape;46;p6"/>
          <p:cNvSpPr txBox="1"/>
          <p:nvPr/>
        </p:nvSpPr>
        <p:spPr>
          <a:xfrm>
            <a:off x="190500" y="190500"/>
            <a:ext cx="1041400" cy="1079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4294967295" type="body"/>
          </p:nvPr>
        </p:nvSpPr>
        <p:spPr>
          <a:xfrm>
            <a:off x="129925" y="408325"/>
            <a:ext cx="8769600" cy="6310500"/>
          </a:xfrm>
          <a:prstGeom prst="rect">
            <a:avLst/>
          </a:prstGeom>
          <a:noFill/>
          <a:ln>
            <a:noFill/>
          </a:ln>
        </p:spPr>
        <p:txBody>
          <a:bodyPr anchorCtr="0" anchor="t" bIns="0" lIns="0" spcFirstLastPara="1" rIns="0" wrap="square" tIns="0">
            <a:normAutofit/>
          </a:bodyPr>
          <a:lstStyle/>
          <a:p>
            <a:pPr indent="0" lvl="0" marL="0" marR="0" rtl="0" algn="just">
              <a:lnSpc>
                <a:spcPct val="150000"/>
              </a:lnSpc>
              <a:spcBef>
                <a:spcPts val="0"/>
              </a:spcBef>
              <a:spcAft>
                <a:spcPts val="0"/>
              </a:spcAft>
              <a:buClr>
                <a:schemeClr val="dk1"/>
              </a:buClr>
              <a:buSzPts val="1100"/>
              <a:buFont typeface="Arial"/>
              <a:buNone/>
            </a:pPr>
            <a:r>
              <a:rPr b="1" i="0" lang="en-US" sz="1800" u="none" cap="none" strike="noStrike">
                <a:solidFill>
                  <a:srgbClr val="C00000"/>
                </a:solidFill>
                <a:highlight>
                  <a:srgbClr val="FFFFFF"/>
                </a:highlight>
                <a:latin typeface="Times New Roman"/>
                <a:ea typeface="Times New Roman"/>
                <a:cs typeface="Times New Roman"/>
                <a:sym typeface="Times New Roman"/>
              </a:rPr>
              <a:t>1. Node port:</a:t>
            </a:r>
            <a:endParaRPr b="1" i="0" sz="1800" u="none" cap="none" strike="noStrike">
              <a:solidFill>
                <a:srgbClr val="C00000"/>
              </a:solidFill>
              <a:highlight>
                <a:srgbClr val="FFFFFF"/>
              </a:highlight>
              <a:latin typeface="Times New Roman"/>
              <a:ea typeface="Times New Roman"/>
              <a:cs typeface="Times New Roman"/>
              <a:sym typeface="Times New Roman"/>
            </a:endParaRPr>
          </a:p>
          <a:p>
            <a:pPr indent="457200" lvl="0" marL="0" marR="0" rtl="0" algn="just">
              <a:lnSpc>
                <a:spcPct val="150000"/>
              </a:lnSpc>
              <a:spcBef>
                <a:spcPts val="800"/>
              </a:spcBef>
              <a:spcAft>
                <a:spcPts val="0"/>
              </a:spcAft>
              <a:buClr>
                <a:schemeClr val="dk1"/>
              </a:buClr>
              <a:buSzPts val="1100"/>
              <a:buFont typeface="Arial"/>
              <a:buNone/>
            </a:pPr>
            <a:r>
              <a:rPr b="0" i="0" lang="en-US" sz="1800" u="none" cap="none" strike="noStrike">
                <a:solidFill>
                  <a:srgbClr val="40424E"/>
                </a:solidFill>
                <a:highlight>
                  <a:srgbClr val="FFFFFF"/>
                </a:highlight>
                <a:latin typeface="Times New Roman"/>
                <a:ea typeface="Times New Roman"/>
                <a:cs typeface="Times New Roman"/>
                <a:sym typeface="Times New Roman"/>
              </a:rPr>
              <a:t>In fiber channel, devices like,</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342900" lvl="0" marL="685800" marR="0" rtl="0" algn="just">
              <a:lnSpc>
                <a:spcPct val="150000"/>
              </a:lnSpc>
              <a:spcBef>
                <a:spcPts val="800"/>
              </a:spcBef>
              <a:spcAft>
                <a:spcPts val="0"/>
              </a:spcAft>
              <a:buClr>
                <a:srgbClr val="40424E"/>
              </a:buClr>
              <a:buSzPts val="1800"/>
              <a:buFont typeface="Times New Roman"/>
              <a:buChar char="❏"/>
            </a:pPr>
            <a:r>
              <a:rPr b="0" i="0" lang="en-US" sz="1800" u="none" cap="none" strike="noStrike">
                <a:solidFill>
                  <a:srgbClr val="40424E"/>
                </a:solidFill>
                <a:highlight>
                  <a:srgbClr val="FFFFFF"/>
                </a:highlight>
                <a:latin typeface="Times New Roman"/>
                <a:ea typeface="Times New Roman"/>
                <a:cs typeface="Times New Roman"/>
                <a:sym typeface="Times New Roman"/>
              </a:rPr>
              <a:t>Host</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342900" lvl="0" marL="685800" marR="0" rtl="0" algn="just">
              <a:lnSpc>
                <a:spcPct val="150000"/>
              </a:lnSpc>
              <a:spcBef>
                <a:spcPts val="0"/>
              </a:spcBef>
              <a:spcAft>
                <a:spcPts val="0"/>
              </a:spcAft>
              <a:buClr>
                <a:srgbClr val="40424E"/>
              </a:buClr>
              <a:buSzPts val="1800"/>
              <a:buFont typeface="Times New Roman"/>
              <a:buChar char="❏"/>
            </a:pPr>
            <a:r>
              <a:rPr b="0" i="0" lang="en-US" sz="1800" u="none" cap="none" strike="noStrike">
                <a:solidFill>
                  <a:srgbClr val="40424E"/>
                </a:solidFill>
                <a:highlight>
                  <a:srgbClr val="FFFFFF"/>
                </a:highlight>
                <a:latin typeface="Times New Roman"/>
                <a:ea typeface="Times New Roman"/>
                <a:cs typeface="Times New Roman"/>
                <a:sym typeface="Times New Roman"/>
              </a:rPr>
              <a:t>Storage</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342900" lvl="0" marL="685800" marR="0" rtl="0" algn="just">
              <a:lnSpc>
                <a:spcPct val="150000"/>
              </a:lnSpc>
              <a:spcBef>
                <a:spcPts val="0"/>
              </a:spcBef>
              <a:spcAft>
                <a:spcPts val="0"/>
              </a:spcAft>
              <a:buClr>
                <a:srgbClr val="40424E"/>
              </a:buClr>
              <a:buSzPts val="1800"/>
              <a:buFont typeface="Arial"/>
              <a:buChar char="❏"/>
            </a:pPr>
            <a:r>
              <a:rPr b="0" i="0" lang="en-US" sz="1800" u="none" cap="none" strike="noStrike">
                <a:solidFill>
                  <a:srgbClr val="40424E"/>
                </a:solidFill>
                <a:highlight>
                  <a:srgbClr val="FFFFFF"/>
                </a:highlight>
                <a:latin typeface="Times New Roman"/>
                <a:ea typeface="Times New Roman"/>
                <a:cs typeface="Times New Roman"/>
                <a:sym typeface="Times New Roman"/>
              </a:rPr>
              <a:t>Tape Libraries are referred as </a:t>
            </a:r>
            <a:r>
              <a:rPr b="1" i="0" lang="en-US" sz="1800" u="none" cap="none" strike="noStrike">
                <a:solidFill>
                  <a:srgbClr val="40424E"/>
                </a:solidFill>
                <a:highlight>
                  <a:srgbClr val="FFFFFF"/>
                </a:highlight>
                <a:latin typeface="Times New Roman"/>
                <a:ea typeface="Times New Roman"/>
                <a:cs typeface="Times New Roman"/>
                <a:sym typeface="Times New Roman"/>
              </a:rPr>
              <a:t>nodes</a:t>
            </a:r>
            <a:endParaRPr b="1" i="0" sz="1800" u="none" cap="none" strike="noStrike">
              <a:solidFill>
                <a:srgbClr val="40424E"/>
              </a:solidFill>
              <a:highlight>
                <a:srgbClr val="FFFFFF"/>
              </a:highlight>
              <a:latin typeface="Times New Roman"/>
              <a:ea typeface="Times New Roman"/>
              <a:cs typeface="Times New Roman"/>
              <a:sym typeface="Times New Roman"/>
            </a:endParaRPr>
          </a:p>
          <a:p>
            <a:pPr indent="457200" lvl="0" marL="0" marR="0" rtl="0" algn="just">
              <a:lnSpc>
                <a:spcPct val="150000"/>
              </a:lnSpc>
              <a:spcBef>
                <a:spcPts val="0"/>
              </a:spcBef>
              <a:spcAft>
                <a:spcPts val="0"/>
              </a:spcAft>
              <a:buClr>
                <a:schemeClr val="lt1"/>
              </a:buClr>
              <a:buSzPts val="2200"/>
              <a:buFont typeface="Arial"/>
              <a:buNone/>
            </a:pPr>
            <a:r>
              <a:rPr b="0" i="0" lang="en-US" sz="1800" u="none" cap="none" strike="noStrike">
                <a:solidFill>
                  <a:srgbClr val="40424E"/>
                </a:solidFill>
                <a:highlight>
                  <a:srgbClr val="FFFFFF"/>
                </a:highlight>
                <a:latin typeface="Times New Roman"/>
                <a:ea typeface="Times New Roman"/>
                <a:cs typeface="Times New Roman"/>
                <a:sym typeface="Times New Roman"/>
              </a:rPr>
              <a:t>Nodes consists of ports for transmission between other nodes. Ports operate in </a:t>
            </a:r>
            <a:r>
              <a:rPr b="1" i="0" lang="en-US" sz="1800" u="none" cap="none" strike="noStrike">
                <a:solidFill>
                  <a:srgbClr val="40424E"/>
                </a:solidFill>
                <a:highlight>
                  <a:srgbClr val="FFFFFF"/>
                </a:highlight>
                <a:latin typeface="Times New Roman"/>
                <a:ea typeface="Times New Roman"/>
                <a:cs typeface="Times New Roman"/>
                <a:sym typeface="Times New Roman"/>
              </a:rPr>
              <a:t>Full-duplex</a:t>
            </a:r>
            <a:r>
              <a:rPr b="0" i="0" lang="en-US" sz="1800" u="none" cap="none" strike="noStrike">
                <a:solidFill>
                  <a:srgbClr val="40424E"/>
                </a:solidFill>
                <a:highlight>
                  <a:srgbClr val="FFFFFF"/>
                </a:highlight>
                <a:latin typeface="Times New Roman"/>
                <a:ea typeface="Times New Roman"/>
                <a:cs typeface="Times New Roman"/>
                <a:sym typeface="Times New Roman"/>
              </a:rPr>
              <a:t> data transmission mode with transmit(Tx) and Receive(Rx) link.</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457200" lvl="0" marL="0" marR="0" rtl="0" algn="just">
              <a:lnSpc>
                <a:spcPct val="150000"/>
              </a:lnSpc>
              <a:spcBef>
                <a:spcPts val="0"/>
              </a:spcBef>
              <a:spcAft>
                <a:spcPts val="0"/>
              </a:spcAft>
              <a:buClr>
                <a:schemeClr val="lt1"/>
              </a:buClr>
              <a:buSzPts val="2200"/>
              <a:buFont typeface="Arial"/>
              <a:buNone/>
            </a:pPr>
            <a:r>
              <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342900" lvl="0" marL="342900" marR="0" rtl="0" algn="just">
              <a:lnSpc>
                <a:spcPct val="140000"/>
              </a:lnSpc>
              <a:spcBef>
                <a:spcPts val="800"/>
              </a:spcBef>
              <a:spcAft>
                <a:spcPts val="0"/>
              </a:spcAft>
              <a:buClr>
                <a:srgbClr val="C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id="96" name="Google Shape;96;p15"/>
          <p:cNvPicPr preferRelativeResize="0"/>
          <p:nvPr/>
        </p:nvPicPr>
        <p:blipFill rotWithShape="1">
          <a:blip r:embed="rId3">
            <a:alphaModFix/>
          </a:blip>
          <a:srcRect b="0" l="0" r="0" t="0"/>
          <a:stretch/>
        </p:blipFill>
        <p:spPr>
          <a:xfrm>
            <a:off x="1160462" y="3643312"/>
            <a:ext cx="7069137" cy="2894012"/>
          </a:xfrm>
          <a:prstGeom prst="rect">
            <a:avLst/>
          </a:prstGeom>
          <a:noFill/>
          <a:ln>
            <a:noFill/>
          </a:ln>
        </p:spPr>
      </p:pic>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4294967295" type="body"/>
          </p:nvPr>
        </p:nvSpPr>
        <p:spPr>
          <a:xfrm>
            <a:off x="129925" y="408325"/>
            <a:ext cx="8769600" cy="6310500"/>
          </a:xfrm>
          <a:prstGeom prst="rect">
            <a:avLst/>
          </a:prstGeom>
          <a:noFill/>
          <a:ln>
            <a:noFill/>
          </a:ln>
        </p:spPr>
        <p:txBody>
          <a:bodyPr anchorCtr="0" anchor="t" bIns="0" lIns="0" spcFirstLastPara="1" rIns="0" wrap="square" tIns="0">
            <a:normAutofit/>
          </a:bodyPr>
          <a:lstStyle/>
          <a:p>
            <a:pPr indent="0" lvl="0" marL="0" marR="0" rtl="0" algn="just">
              <a:lnSpc>
                <a:spcPct val="150000"/>
              </a:lnSpc>
              <a:spcBef>
                <a:spcPts val="0"/>
              </a:spcBef>
              <a:spcAft>
                <a:spcPts val="0"/>
              </a:spcAft>
              <a:buClr>
                <a:schemeClr val="dk1"/>
              </a:buClr>
              <a:buSzPts val="1100"/>
              <a:buFont typeface="Arial"/>
              <a:buNone/>
            </a:pPr>
            <a:r>
              <a:rPr b="1" i="0" lang="en-US" sz="1800" u="none" cap="none" strike="noStrike">
                <a:solidFill>
                  <a:srgbClr val="C00000"/>
                </a:solidFill>
                <a:highlight>
                  <a:srgbClr val="FFFFFF"/>
                </a:highlight>
                <a:latin typeface="Times New Roman"/>
                <a:ea typeface="Times New Roman"/>
                <a:cs typeface="Times New Roman"/>
                <a:sym typeface="Times New Roman"/>
              </a:rPr>
              <a:t>2. Cables:</a:t>
            </a:r>
            <a:endParaRPr b="0" i="0" sz="2200" u="none" cap="none" strike="noStrike">
              <a:solidFill>
                <a:schemeClr val="lt1"/>
              </a:solidFill>
              <a:latin typeface="Times New Roman"/>
              <a:ea typeface="Times New Roman"/>
              <a:cs typeface="Times New Roman"/>
              <a:sym typeface="Times New Roman"/>
            </a:endParaRPr>
          </a:p>
          <a:p>
            <a:pPr indent="457200" lvl="0" marL="0" marR="0" rtl="0" algn="just">
              <a:lnSpc>
                <a:spcPct val="150000"/>
              </a:lnSpc>
              <a:spcBef>
                <a:spcPts val="800"/>
              </a:spcBef>
              <a:spcAft>
                <a:spcPts val="0"/>
              </a:spcAft>
              <a:buClr>
                <a:schemeClr val="dk1"/>
              </a:buClr>
              <a:buSzPts val="1100"/>
              <a:buFont typeface="Arial"/>
              <a:buNone/>
            </a:pPr>
            <a:r>
              <a:rPr b="0" i="0" lang="en-US" sz="1800" u="none" cap="none" strike="noStrike">
                <a:solidFill>
                  <a:srgbClr val="40424E"/>
                </a:solidFill>
                <a:highlight>
                  <a:srgbClr val="FFFFFF"/>
                </a:highlight>
                <a:latin typeface="Times New Roman"/>
                <a:ea typeface="Times New Roman"/>
                <a:cs typeface="Times New Roman"/>
                <a:sym typeface="Times New Roman"/>
              </a:rPr>
              <a:t>SAN implements optical fiber cabling. Copper cables are used for short distance connectivity and optical cables for long distance connection establishment.</a:t>
            </a:r>
            <a:endParaRPr b="0" i="0" sz="2200" u="none" cap="none" strike="noStrike">
              <a:solidFill>
                <a:schemeClr val="lt1"/>
              </a:solidFill>
              <a:latin typeface="Times New Roman"/>
              <a:ea typeface="Times New Roman"/>
              <a:cs typeface="Times New Roman"/>
              <a:sym typeface="Times New Roman"/>
            </a:endParaRPr>
          </a:p>
          <a:p>
            <a:pPr indent="457200" lvl="0" marL="0" marR="0" rtl="0" algn="just">
              <a:lnSpc>
                <a:spcPct val="150000"/>
              </a:lnSpc>
              <a:spcBef>
                <a:spcPts val="800"/>
              </a:spcBef>
              <a:spcAft>
                <a:spcPts val="0"/>
              </a:spcAft>
              <a:buClr>
                <a:schemeClr val="dk1"/>
              </a:buClr>
              <a:buSzPts val="1100"/>
              <a:buFont typeface="Arial"/>
              <a:buNone/>
            </a:pPr>
            <a:r>
              <a:rPr b="0" i="0" lang="en-US" sz="1800" u="none" cap="none" strike="noStrike">
                <a:solidFill>
                  <a:srgbClr val="40424E"/>
                </a:solidFill>
                <a:highlight>
                  <a:srgbClr val="FFFFFF"/>
                </a:highlight>
                <a:latin typeface="Times New Roman"/>
                <a:ea typeface="Times New Roman"/>
                <a:cs typeface="Times New Roman"/>
                <a:sym typeface="Times New Roman"/>
              </a:rPr>
              <a:t>There are 2 types of optical cables: </a:t>
            </a:r>
            <a:endParaRPr b="0" i="0" sz="2200" u="none" cap="none" strike="noStrike">
              <a:solidFill>
                <a:schemeClr val="lt1"/>
              </a:solidFill>
              <a:latin typeface="Times New Roman"/>
              <a:ea typeface="Times New Roman"/>
              <a:cs typeface="Times New Roman"/>
              <a:sym typeface="Times New Roman"/>
            </a:endParaRPr>
          </a:p>
          <a:p>
            <a:pPr indent="-342900" lvl="0" marL="914400" marR="0" rtl="0" algn="just">
              <a:lnSpc>
                <a:spcPct val="150000"/>
              </a:lnSpc>
              <a:spcBef>
                <a:spcPts val="800"/>
              </a:spcBef>
              <a:spcAft>
                <a:spcPts val="0"/>
              </a:spcAft>
              <a:buClr>
                <a:srgbClr val="40424E"/>
              </a:buClr>
              <a:buSzPts val="1800"/>
              <a:buFont typeface="Arial"/>
              <a:buChar char="❏"/>
            </a:pPr>
            <a:r>
              <a:rPr b="0" i="0" lang="en-US" sz="1800" u="none" cap="none" strike="noStrike">
                <a:solidFill>
                  <a:srgbClr val="40424E"/>
                </a:solidFill>
                <a:highlight>
                  <a:srgbClr val="FFFFFF"/>
                </a:highlight>
                <a:latin typeface="Times New Roman"/>
                <a:ea typeface="Times New Roman"/>
                <a:cs typeface="Times New Roman"/>
                <a:sym typeface="Times New Roman"/>
              </a:rPr>
              <a:t>Multi-mode fiber</a:t>
            </a:r>
            <a:endParaRPr b="0" i="0" sz="2200" u="none" cap="none" strike="noStrike">
              <a:solidFill>
                <a:schemeClr val="lt1"/>
              </a:solidFill>
              <a:latin typeface="Times New Roman"/>
              <a:ea typeface="Times New Roman"/>
              <a:cs typeface="Times New Roman"/>
              <a:sym typeface="Times New Roman"/>
            </a:endParaRPr>
          </a:p>
          <a:p>
            <a:pPr indent="-342900" lvl="0" marL="914400" marR="0" rtl="0" algn="just">
              <a:lnSpc>
                <a:spcPct val="150000"/>
              </a:lnSpc>
              <a:spcBef>
                <a:spcPts val="0"/>
              </a:spcBef>
              <a:spcAft>
                <a:spcPts val="0"/>
              </a:spcAft>
              <a:buClr>
                <a:srgbClr val="40424E"/>
              </a:buClr>
              <a:buSzPts val="1800"/>
              <a:buFont typeface="Arial"/>
              <a:buChar char="❏"/>
            </a:pPr>
            <a:r>
              <a:rPr b="0" i="0" lang="en-US" sz="1800" u="none" cap="none" strike="noStrike">
                <a:solidFill>
                  <a:srgbClr val="40424E"/>
                </a:solidFill>
                <a:highlight>
                  <a:srgbClr val="FFFFFF"/>
                </a:highlight>
                <a:latin typeface="Times New Roman"/>
                <a:ea typeface="Times New Roman"/>
                <a:cs typeface="Times New Roman"/>
                <a:sym typeface="Times New Roman"/>
              </a:rPr>
              <a:t>Single-mode fiber</a:t>
            </a:r>
            <a:endParaRPr b="0" i="0" sz="2200" u="none" cap="none" strike="noStrike">
              <a:solidFill>
                <a:schemeClr val="lt1"/>
              </a:solidFill>
              <a:latin typeface="Times New Roman"/>
              <a:ea typeface="Times New Roman"/>
              <a:cs typeface="Times New Roman"/>
              <a:sym typeface="Times New Roman"/>
            </a:endParaRPr>
          </a:p>
          <a:p>
            <a:pPr indent="0" lvl="0" marL="571500" marR="0" rtl="0" algn="just">
              <a:lnSpc>
                <a:spcPct val="150000"/>
              </a:lnSpc>
              <a:spcBef>
                <a:spcPts val="0"/>
              </a:spcBef>
              <a:spcAft>
                <a:spcPts val="0"/>
              </a:spcAft>
              <a:buClr>
                <a:srgbClr val="40424E"/>
              </a:buClr>
              <a:buSzPts val="1800"/>
              <a:buFont typeface="Arial"/>
              <a:buNone/>
            </a:pPr>
            <a:r>
              <a:t/>
            </a:r>
            <a:endParaRPr b="0" i="0" sz="1800" u="none" cap="none" strike="noStrike">
              <a:solidFill>
                <a:srgbClr val="40424E"/>
              </a:solidFill>
              <a:highlight>
                <a:srgbClr val="FFFFFF"/>
              </a:highlight>
              <a:latin typeface="Times New Roman"/>
              <a:ea typeface="Times New Roman"/>
              <a:cs typeface="Times New Roman"/>
              <a:sym typeface="Times New Roman"/>
            </a:endParaRPr>
          </a:p>
        </p:txBody>
      </p:sp>
      <p:pic>
        <p:nvPicPr>
          <p:cNvPr id="102" name="Google Shape;102;p16"/>
          <p:cNvPicPr preferRelativeResize="0"/>
          <p:nvPr/>
        </p:nvPicPr>
        <p:blipFill rotWithShape="1">
          <a:blip r:embed="rId3">
            <a:alphaModFix/>
          </a:blip>
          <a:srcRect b="0" l="0" r="0" t="0"/>
          <a:stretch/>
        </p:blipFill>
        <p:spPr>
          <a:xfrm>
            <a:off x="860425" y="3525837"/>
            <a:ext cx="7178675" cy="2400300"/>
          </a:xfrm>
          <a:prstGeom prst="rect">
            <a:avLst/>
          </a:prstGeom>
          <a:noFill/>
          <a:ln>
            <a:noFill/>
          </a:ln>
        </p:spPr>
      </p:pic>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4294967295" type="body"/>
          </p:nvPr>
        </p:nvSpPr>
        <p:spPr>
          <a:xfrm>
            <a:off x="129925" y="501125"/>
            <a:ext cx="9014100" cy="6310500"/>
          </a:xfrm>
          <a:prstGeom prst="rect">
            <a:avLst/>
          </a:prstGeom>
          <a:noFill/>
          <a:ln>
            <a:noFill/>
          </a:ln>
        </p:spPr>
        <p:txBody>
          <a:bodyPr anchorCtr="0" anchor="t" bIns="0" lIns="0" spcFirstLastPara="1" rIns="0" wrap="square" tIns="0">
            <a:noAutofit/>
          </a:bodyPr>
          <a:lstStyle/>
          <a:p>
            <a:pPr indent="-342900" lvl="0" marL="685800" marR="0" rtl="0" algn="just">
              <a:lnSpc>
                <a:spcPct val="158000"/>
              </a:lnSpc>
              <a:spcBef>
                <a:spcPts val="0"/>
              </a:spcBef>
              <a:spcAft>
                <a:spcPts val="0"/>
              </a:spcAft>
              <a:buClr>
                <a:srgbClr val="C00000"/>
              </a:buClr>
              <a:buSzPts val="1800"/>
              <a:buFont typeface="Times New Roman"/>
              <a:buAutoNum type="alphaUcPeriod"/>
            </a:pPr>
            <a:r>
              <a:rPr b="1" i="0" lang="en-US" sz="1800" u="none" cap="none" strike="noStrike">
                <a:solidFill>
                  <a:srgbClr val="C00000"/>
                </a:solidFill>
                <a:highlight>
                  <a:srgbClr val="FFFFFF"/>
                </a:highlight>
                <a:latin typeface="Times New Roman"/>
                <a:ea typeface="Times New Roman"/>
                <a:cs typeface="Times New Roman"/>
                <a:sym typeface="Times New Roman"/>
              </a:rPr>
              <a:t>Multi-mode fiber:</a:t>
            </a:r>
            <a:endParaRPr b="1" i="0" sz="1800" u="none" cap="none" strike="noStrike">
              <a:solidFill>
                <a:srgbClr val="C00000"/>
              </a:solidFill>
              <a:highlight>
                <a:srgbClr val="FFFFFF"/>
              </a:highlight>
              <a:latin typeface="Times New Roman"/>
              <a:ea typeface="Times New Roman"/>
              <a:cs typeface="Times New Roman"/>
              <a:sym typeface="Times New Roman"/>
            </a:endParaRPr>
          </a:p>
          <a:p>
            <a:pPr indent="-336550" lvl="0" marL="914400" marR="0" rtl="0" algn="just">
              <a:lnSpc>
                <a:spcPct val="150000"/>
              </a:lnSpc>
              <a:spcBef>
                <a:spcPts val="0"/>
              </a:spcBef>
              <a:spcAft>
                <a:spcPts val="0"/>
              </a:spcAft>
              <a:buClr>
                <a:srgbClr val="40424E"/>
              </a:buClr>
              <a:buSzPts val="1700"/>
              <a:buFont typeface="Times New Roman"/>
              <a:buChar char="❏"/>
            </a:pPr>
            <a:r>
              <a:rPr b="0" i="0" lang="en-US" sz="1700" u="none" cap="none" strike="noStrike">
                <a:solidFill>
                  <a:srgbClr val="40424E"/>
                </a:solidFill>
                <a:highlight>
                  <a:srgbClr val="FFFFFF"/>
                </a:highlight>
                <a:latin typeface="Times New Roman"/>
                <a:ea typeface="Times New Roman"/>
                <a:cs typeface="Times New Roman"/>
                <a:sym typeface="Times New Roman"/>
              </a:rPr>
              <a:t>Also called as MMF, as it carries multiple rays of light projected at different angles simultaneously onto the core of the cable. </a:t>
            </a:r>
            <a:endParaRPr b="0" i="0" sz="1700" u="none" cap="none" strike="noStrike">
              <a:solidFill>
                <a:srgbClr val="40424E"/>
              </a:solidFill>
              <a:highlight>
                <a:srgbClr val="FFFFFF"/>
              </a:highlight>
              <a:latin typeface="Times New Roman"/>
              <a:ea typeface="Times New Roman"/>
              <a:cs typeface="Times New Roman"/>
              <a:sym typeface="Times New Roman"/>
            </a:endParaRPr>
          </a:p>
          <a:p>
            <a:pPr indent="-336550" lvl="0" marL="914400" marR="0" rtl="0" algn="just">
              <a:lnSpc>
                <a:spcPct val="150000"/>
              </a:lnSpc>
              <a:spcBef>
                <a:spcPts val="0"/>
              </a:spcBef>
              <a:spcAft>
                <a:spcPts val="0"/>
              </a:spcAft>
              <a:buClr>
                <a:srgbClr val="40424E"/>
              </a:buClr>
              <a:buSzPts val="1700"/>
              <a:buFont typeface="Times New Roman"/>
              <a:buChar char="❏"/>
            </a:pPr>
            <a:r>
              <a:rPr b="0" i="0" lang="en-US" sz="1700" u="none" cap="none" strike="noStrike">
                <a:solidFill>
                  <a:srgbClr val="40424E"/>
                </a:solidFill>
                <a:highlight>
                  <a:srgbClr val="FFFFFF"/>
                </a:highlight>
                <a:latin typeface="Times New Roman"/>
                <a:ea typeface="Times New Roman"/>
                <a:cs typeface="Times New Roman"/>
                <a:sym typeface="Times New Roman"/>
              </a:rPr>
              <a:t>In MMF transmission, light beam travelling inside the cable tend to disperse and collide. </a:t>
            </a:r>
            <a:endParaRPr b="0" i="0" sz="1700" u="none" cap="none" strike="noStrike">
              <a:solidFill>
                <a:srgbClr val="40424E"/>
              </a:solidFill>
              <a:highlight>
                <a:srgbClr val="FFFFFF"/>
              </a:highlight>
              <a:latin typeface="Times New Roman"/>
              <a:ea typeface="Times New Roman"/>
              <a:cs typeface="Times New Roman"/>
              <a:sym typeface="Times New Roman"/>
            </a:endParaRPr>
          </a:p>
          <a:p>
            <a:pPr indent="-336550" lvl="0" marL="914400" marR="0" rtl="0" algn="just">
              <a:lnSpc>
                <a:spcPct val="150000"/>
              </a:lnSpc>
              <a:spcBef>
                <a:spcPts val="0"/>
              </a:spcBef>
              <a:spcAft>
                <a:spcPts val="0"/>
              </a:spcAft>
              <a:buClr>
                <a:srgbClr val="40424E"/>
              </a:buClr>
              <a:buSzPts val="1700"/>
              <a:buFont typeface="Arial"/>
              <a:buChar char="❏"/>
            </a:pPr>
            <a:r>
              <a:rPr b="0" i="0" lang="en-US" sz="1700" u="none" cap="none" strike="noStrike">
                <a:solidFill>
                  <a:srgbClr val="40424E"/>
                </a:solidFill>
                <a:highlight>
                  <a:srgbClr val="FFFFFF"/>
                </a:highlight>
                <a:latin typeface="Times New Roman"/>
                <a:ea typeface="Times New Roman"/>
                <a:cs typeface="Times New Roman"/>
                <a:sym typeface="Times New Roman"/>
              </a:rPr>
              <a:t>This collision, weakens the signal strength after it travels certain distance, and it is called as </a:t>
            </a:r>
            <a:r>
              <a:rPr b="1" i="0" lang="en-US" sz="1700" u="none" cap="none" strike="noStrike">
                <a:solidFill>
                  <a:srgbClr val="40424E"/>
                </a:solidFill>
                <a:highlight>
                  <a:srgbClr val="FFFFFF"/>
                </a:highlight>
                <a:latin typeface="Times New Roman"/>
                <a:ea typeface="Times New Roman"/>
                <a:cs typeface="Times New Roman"/>
                <a:sym typeface="Times New Roman"/>
              </a:rPr>
              <a:t>modal dispersion</a:t>
            </a:r>
            <a:r>
              <a:rPr b="0" i="0" lang="en-US" sz="1700" u="none" cap="none" strike="noStrike">
                <a:solidFill>
                  <a:srgbClr val="40424E"/>
                </a:solidFill>
                <a:highlight>
                  <a:srgbClr val="FFFFFF"/>
                </a:highlight>
                <a:latin typeface="Times New Roman"/>
                <a:ea typeface="Times New Roman"/>
                <a:cs typeface="Times New Roman"/>
                <a:sym typeface="Times New Roman"/>
              </a:rPr>
              <a:t>.</a:t>
            </a:r>
            <a:endParaRPr b="0" i="0" sz="1700" u="none" cap="none" strike="noStrike">
              <a:solidFill>
                <a:srgbClr val="40424E"/>
              </a:solidFill>
              <a:highlight>
                <a:srgbClr val="FFFFFF"/>
              </a:highlight>
              <a:latin typeface="Times New Roman"/>
              <a:ea typeface="Times New Roman"/>
              <a:cs typeface="Times New Roman"/>
              <a:sym typeface="Times New Roman"/>
            </a:endParaRPr>
          </a:p>
          <a:p>
            <a:pPr indent="-336550" lvl="0" marL="914400" marR="0" rtl="0" algn="just">
              <a:lnSpc>
                <a:spcPct val="150000"/>
              </a:lnSpc>
              <a:spcBef>
                <a:spcPts val="0"/>
              </a:spcBef>
              <a:spcAft>
                <a:spcPts val="0"/>
              </a:spcAft>
              <a:buClr>
                <a:srgbClr val="40424E"/>
              </a:buClr>
              <a:buSzPts val="1700"/>
              <a:buFont typeface="Times New Roman"/>
              <a:buChar char="❏"/>
            </a:pPr>
            <a:r>
              <a:rPr b="0" i="0" lang="en-US" sz="1700" u="none" cap="none" strike="noStrike">
                <a:solidFill>
                  <a:srgbClr val="40424E"/>
                </a:solidFill>
                <a:highlight>
                  <a:srgbClr val="FFFFFF"/>
                </a:highlight>
                <a:latin typeface="Times New Roman"/>
                <a:ea typeface="Times New Roman"/>
                <a:cs typeface="Times New Roman"/>
                <a:sym typeface="Times New Roman"/>
              </a:rPr>
              <a:t>MMF cables are used for distance up-to 500 meters because of signal degradation(attenuation) due to modal dispersion.</a:t>
            </a:r>
            <a:endParaRPr b="0" i="0" sz="1700" u="none" cap="none" strike="noStrike">
              <a:solidFill>
                <a:srgbClr val="40424E"/>
              </a:solidFill>
              <a:highlight>
                <a:srgbClr val="FFFFFF"/>
              </a:highlight>
              <a:latin typeface="Times New Roman"/>
              <a:ea typeface="Times New Roman"/>
              <a:cs typeface="Times New Roman"/>
              <a:sym typeface="Times New Roman"/>
            </a:endParaRPr>
          </a:p>
          <a:p>
            <a:pPr indent="-336550" lvl="0" marL="685800" marR="0" rtl="0" algn="just">
              <a:lnSpc>
                <a:spcPct val="150000"/>
              </a:lnSpc>
              <a:spcBef>
                <a:spcPts val="0"/>
              </a:spcBef>
              <a:spcAft>
                <a:spcPts val="0"/>
              </a:spcAft>
              <a:buClr>
                <a:srgbClr val="C00000"/>
              </a:buClr>
              <a:buSzPts val="1700"/>
              <a:buFont typeface="Times New Roman"/>
              <a:buAutoNum type="alphaUcPeriod"/>
            </a:pPr>
            <a:r>
              <a:rPr b="1" i="0" lang="en-US" sz="1700" u="none" cap="none" strike="noStrike">
                <a:solidFill>
                  <a:srgbClr val="C00000"/>
                </a:solidFill>
                <a:highlight>
                  <a:srgbClr val="FFFFFF"/>
                </a:highlight>
                <a:latin typeface="Times New Roman"/>
                <a:ea typeface="Times New Roman"/>
                <a:cs typeface="Times New Roman"/>
                <a:sym typeface="Times New Roman"/>
              </a:rPr>
              <a:t>Single-mode fiber:</a:t>
            </a:r>
            <a:endParaRPr b="1" i="0" sz="1700" u="none" cap="none" strike="noStrike">
              <a:solidFill>
                <a:srgbClr val="C00000"/>
              </a:solidFill>
              <a:highlight>
                <a:srgbClr val="FFFFFF"/>
              </a:highlight>
              <a:latin typeface="Times New Roman"/>
              <a:ea typeface="Times New Roman"/>
              <a:cs typeface="Times New Roman"/>
              <a:sym typeface="Times New Roman"/>
            </a:endParaRPr>
          </a:p>
          <a:p>
            <a:pPr indent="-336550" lvl="0" marL="914400" marR="0" rtl="0" algn="just">
              <a:lnSpc>
                <a:spcPct val="150000"/>
              </a:lnSpc>
              <a:spcBef>
                <a:spcPts val="0"/>
              </a:spcBef>
              <a:spcAft>
                <a:spcPts val="0"/>
              </a:spcAft>
              <a:buClr>
                <a:srgbClr val="40424E"/>
              </a:buClr>
              <a:buSzPts val="1700"/>
              <a:buFont typeface="Times New Roman"/>
              <a:buChar char="❏"/>
            </a:pPr>
            <a:r>
              <a:rPr b="0" i="0" lang="en-US" sz="1700" u="none" cap="none" strike="noStrike">
                <a:solidFill>
                  <a:srgbClr val="40424E"/>
                </a:solidFill>
                <a:highlight>
                  <a:srgbClr val="FFFFFF"/>
                </a:highlight>
                <a:latin typeface="Times New Roman"/>
                <a:ea typeface="Times New Roman"/>
                <a:cs typeface="Times New Roman"/>
                <a:sym typeface="Times New Roman"/>
              </a:rPr>
              <a:t>Also called SMF, as it carries a single beam of light through the core of the fiber. </a:t>
            </a:r>
            <a:endParaRPr b="0" i="0" sz="1700" u="none" cap="none" strike="noStrike">
              <a:solidFill>
                <a:srgbClr val="40424E"/>
              </a:solidFill>
              <a:highlight>
                <a:srgbClr val="FFFFFF"/>
              </a:highlight>
              <a:latin typeface="Times New Roman"/>
              <a:ea typeface="Times New Roman"/>
              <a:cs typeface="Times New Roman"/>
              <a:sym typeface="Times New Roman"/>
            </a:endParaRPr>
          </a:p>
          <a:p>
            <a:pPr indent="-336550" lvl="0" marL="914400" marR="0" rtl="0" algn="just">
              <a:lnSpc>
                <a:spcPct val="150000"/>
              </a:lnSpc>
              <a:spcBef>
                <a:spcPts val="0"/>
              </a:spcBef>
              <a:spcAft>
                <a:spcPts val="0"/>
              </a:spcAft>
              <a:buClr>
                <a:srgbClr val="40424E"/>
              </a:buClr>
              <a:buSzPts val="1700"/>
              <a:buFont typeface="Times New Roman"/>
              <a:buChar char="❏"/>
            </a:pPr>
            <a:r>
              <a:rPr b="0" i="0" lang="en-US" sz="1700" u="none" cap="none" strike="noStrike">
                <a:solidFill>
                  <a:srgbClr val="40424E"/>
                </a:solidFill>
                <a:highlight>
                  <a:srgbClr val="FFFFFF"/>
                </a:highlight>
                <a:latin typeface="Times New Roman"/>
                <a:ea typeface="Times New Roman"/>
                <a:cs typeface="Times New Roman"/>
                <a:sym typeface="Times New Roman"/>
              </a:rPr>
              <a:t>Small core in the cable reduces modal dispersion. </a:t>
            </a:r>
            <a:endParaRPr b="0" i="0" sz="1700" u="none" cap="none" strike="noStrike">
              <a:solidFill>
                <a:srgbClr val="40424E"/>
              </a:solidFill>
              <a:highlight>
                <a:srgbClr val="FFFFFF"/>
              </a:highlight>
              <a:latin typeface="Times New Roman"/>
              <a:ea typeface="Times New Roman"/>
              <a:cs typeface="Times New Roman"/>
              <a:sym typeface="Times New Roman"/>
            </a:endParaRPr>
          </a:p>
          <a:p>
            <a:pPr indent="-336550" lvl="0" marL="914400" marR="0" rtl="0" algn="just">
              <a:lnSpc>
                <a:spcPct val="150000"/>
              </a:lnSpc>
              <a:spcBef>
                <a:spcPts val="0"/>
              </a:spcBef>
              <a:spcAft>
                <a:spcPts val="0"/>
              </a:spcAft>
              <a:buClr>
                <a:srgbClr val="40424E"/>
              </a:buClr>
              <a:buSzPts val="1700"/>
              <a:buFont typeface="Times New Roman"/>
              <a:buChar char="❏"/>
            </a:pPr>
            <a:r>
              <a:rPr b="0" i="0" lang="en-US" sz="1700" u="none" cap="none" strike="noStrike">
                <a:solidFill>
                  <a:srgbClr val="40424E"/>
                </a:solidFill>
                <a:highlight>
                  <a:srgbClr val="FFFFFF"/>
                </a:highlight>
                <a:latin typeface="Times New Roman"/>
                <a:ea typeface="Times New Roman"/>
                <a:cs typeface="Times New Roman"/>
                <a:sym typeface="Times New Roman"/>
              </a:rPr>
              <a:t>SMF cables are used for distance up-to 10 kilometers due to less attenuation. </a:t>
            </a:r>
            <a:endParaRPr b="0" i="0" sz="1700" u="none" cap="none" strike="noStrike">
              <a:solidFill>
                <a:srgbClr val="40424E"/>
              </a:solidFill>
              <a:highlight>
                <a:srgbClr val="FFFFFF"/>
              </a:highlight>
              <a:latin typeface="Times New Roman"/>
              <a:ea typeface="Times New Roman"/>
              <a:cs typeface="Times New Roman"/>
              <a:sym typeface="Times New Roman"/>
            </a:endParaRPr>
          </a:p>
          <a:p>
            <a:pPr indent="-336550" lvl="0" marL="914400" marR="0" rtl="0" algn="just">
              <a:lnSpc>
                <a:spcPct val="150000"/>
              </a:lnSpc>
              <a:spcBef>
                <a:spcPts val="0"/>
              </a:spcBef>
              <a:spcAft>
                <a:spcPts val="0"/>
              </a:spcAft>
              <a:buClr>
                <a:srgbClr val="40424E"/>
              </a:buClr>
              <a:buSzPts val="1700"/>
              <a:buFont typeface="Times New Roman"/>
              <a:buChar char="❏"/>
            </a:pPr>
            <a:r>
              <a:rPr b="0" i="0" lang="en-US" sz="1700" u="none" cap="none" strike="noStrike">
                <a:solidFill>
                  <a:srgbClr val="40424E"/>
                </a:solidFill>
                <a:highlight>
                  <a:srgbClr val="FFFFFF"/>
                </a:highlight>
                <a:latin typeface="Times New Roman"/>
                <a:ea typeface="Times New Roman"/>
                <a:cs typeface="Times New Roman"/>
                <a:sym typeface="Times New Roman"/>
              </a:rPr>
              <a:t>SMF is costlier than MMF.</a:t>
            </a:r>
            <a:endParaRPr b="0" i="0" sz="1700" u="none" cap="none" strike="noStrike">
              <a:solidFill>
                <a:srgbClr val="40424E"/>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lt1"/>
              </a:buClr>
              <a:buSzPts val="2200"/>
              <a:buFont typeface="Arial"/>
              <a:buNone/>
            </a:pPr>
            <a:r>
              <a:rPr b="0" i="0" lang="en-US" sz="1700" u="none" cap="none" strike="noStrike">
                <a:solidFill>
                  <a:srgbClr val="40424E"/>
                </a:solidFill>
                <a:highlight>
                  <a:srgbClr val="FFFFFF"/>
                </a:highlight>
                <a:latin typeface="Times New Roman"/>
                <a:ea typeface="Times New Roman"/>
                <a:cs typeface="Times New Roman"/>
                <a:sym typeface="Times New Roman"/>
              </a:rPr>
              <a:t>Other than these cables, Standard Connectors (SC) and Lucent Connectors (LC) are commonly used fiber cables with data transmission speed up-to 1 Gbps and 4 Gbps respectively. </a:t>
            </a:r>
            <a:endParaRPr b="1" i="0" sz="1700" u="none" cap="none" strike="noStrike">
              <a:solidFill>
                <a:srgbClr val="C00000"/>
              </a:solidFill>
              <a:highlight>
                <a:srgbClr val="FFFFFF"/>
              </a:highlight>
              <a:latin typeface="Times New Roman"/>
              <a:ea typeface="Times New Roman"/>
              <a:cs typeface="Times New Roman"/>
              <a:sym typeface="Times New Roman"/>
            </a:endParaRPr>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idx="4294967295" type="body"/>
          </p:nvPr>
        </p:nvSpPr>
        <p:spPr>
          <a:xfrm>
            <a:off x="176300" y="705300"/>
            <a:ext cx="9014100" cy="51876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1100"/>
              <a:buFont typeface="Arial"/>
              <a:buNone/>
            </a:pPr>
            <a:r>
              <a:rPr b="1" i="0" lang="en-US" sz="1300" u="none" cap="none" strike="noStrike">
                <a:solidFill>
                  <a:srgbClr val="40424E"/>
                </a:solidFill>
                <a:highlight>
                  <a:srgbClr val="FFFFFF"/>
                </a:highlight>
                <a:latin typeface="Arial"/>
                <a:ea typeface="Arial"/>
                <a:cs typeface="Arial"/>
                <a:sym typeface="Arial"/>
              </a:rPr>
              <a:t>3. </a:t>
            </a:r>
            <a:r>
              <a:rPr b="1" i="0" lang="en-US" sz="2100" u="none" cap="none" strike="noStrike">
                <a:solidFill>
                  <a:srgbClr val="C00000"/>
                </a:solidFill>
                <a:highlight>
                  <a:srgbClr val="FFFFFF"/>
                </a:highlight>
                <a:latin typeface="Times New Roman"/>
                <a:ea typeface="Times New Roman"/>
                <a:cs typeface="Times New Roman"/>
                <a:sym typeface="Times New Roman"/>
              </a:rPr>
              <a:t>Interconnection Devices:</a:t>
            </a:r>
            <a:endParaRPr b="1" i="0" sz="2100" u="none" cap="none" strike="noStrike">
              <a:solidFill>
                <a:srgbClr val="C00000"/>
              </a:solidFill>
              <a:highlight>
                <a:srgbClr val="FFFFFF"/>
              </a:highlight>
              <a:latin typeface="Times New Roman"/>
              <a:ea typeface="Times New Roman"/>
              <a:cs typeface="Times New Roman"/>
              <a:sym typeface="Times New Roman"/>
            </a:endParaRPr>
          </a:p>
          <a:p>
            <a:pPr indent="457200" lvl="0" marL="0" marR="0" rtl="0" algn="l">
              <a:lnSpc>
                <a:spcPct val="150000"/>
              </a:lnSpc>
              <a:spcBef>
                <a:spcPts val="800"/>
              </a:spcBef>
              <a:spcAft>
                <a:spcPts val="0"/>
              </a:spcAft>
              <a:buClr>
                <a:schemeClr val="dk1"/>
              </a:buClr>
              <a:buSzPts val="1100"/>
              <a:buFont typeface="Arial"/>
              <a:buNone/>
            </a:pPr>
            <a:r>
              <a:rPr b="0" i="0" lang="en-US" sz="1800" u="none" cap="none" strike="noStrike">
                <a:solidFill>
                  <a:srgbClr val="40424E"/>
                </a:solidFill>
                <a:highlight>
                  <a:srgbClr val="FFFFFF"/>
                </a:highlight>
                <a:latin typeface="Times New Roman"/>
                <a:ea typeface="Times New Roman"/>
                <a:cs typeface="Times New Roman"/>
                <a:sym typeface="Times New Roman"/>
              </a:rPr>
              <a:t>The commonly used interconnection devices in SAN are:</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342900" lvl="0" marL="685800" marR="0" rtl="0" algn="l">
              <a:lnSpc>
                <a:spcPct val="150000"/>
              </a:lnSpc>
              <a:spcBef>
                <a:spcPts val="800"/>
              </a:spcBef>
              <a:spcAft>
                <a:spcPts val="0"/>
              </a:spcAft>
              <a:buClr>
                <a:srgbClr val="40424E"/>
              </a:buClr>
              <a:buSzPts val="1800"/>
              <a:buFont typeface="Times New Roman"/>
              <a:buChar char="❏"/>
            </a:pPr>
            <a:r>
              <a:rPr b="0" i="0" lang="en-US" sz="1800" u="none" cap="none" strike="noStrike">
                <a:solidFill>
                  <a:srgbClr val="40424E"/>
                </a:solidFill>
                <a:highlight>
                  <a:srgbClr val="FFFFFF"/>
                </a:highlight>
                <a:latin typeface="Times New Roman"/>
                <a:ea typeface="Times New Roman"/>
                <a:cs typeface="Times New Roman"/>
                <a:sym typeface="Times New Roman"/>
              </a:rPr>
              <a:t>Hubs</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342900" lvl="0" marL="685800" marR="0" rtl="0" algn="l">
              <a:lnSpc>
                <a:spcPct val="150000"/>
              </a:lnSpc>
              <a:spcBef>
                <a:spcPts val="0"/>
              </a:spcBef>
              <a:spcAft>
                <a:spcPts val="0"/>
              </a:spcAft>
              <a:buClr>
                <a:srgbClr val="40424E"/>
              </a:buClr>
              <a:buSzPts val="1800"/>
              <a:buFont typeface="Times New Roman"/>
              <a:buChar char="❏"/>
            </a:pPr>
            <a:r>
              <a:rPr b="0" i="0" lang="en-US" sz="1800" u="none" cap="none" strike="noStrike">
                <a:solidFill>
                  <a:srgbClr val="40424E"/>
                </a:solidFill>
                <a:highlight>
                  <a:srgbClr val="FFFFFF"/>
                </a:highlight>
                <a:latin typeface="Times New Roman"/>
                <a:ea typeface="Times New Roman"/>
                <a:cs typeface="Times New Roman"/>
                <a:sym typeface="Times New Roman"/>
              </a:rPr>
              <a:t>Switches and</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342900" lvl="0" marL="685800" marR="0" rtl="0" algn="l">
              <a:lnSpc>
                <a:spcPct val="150000"/>
              </a:lnSpc>
              <a:spcBef>
                <a:spcPts val="0"/>
              </a:spcBef>
              <a:spcAft>
                <a:spcPts val="0"/>
              </a:spcAft>
              <a:buClr>
                <a:srgbClr val="40424E"/>
              </a:buClr>
              <a:buSzPts val="1800"/>
              <a:buFont typeface="Times New Roman"/>
              <a:buChar char="❏"/>
            </a:pPr>
            <a:r>
              <a:rPr b="0" i="0" lang="en-US" sz="1800" u="none" cap="none" strike="noStrike">
                <a:solidFill>
                  <a:srgbClr val="40424E"/>
                </a:solidFill>
                <a:highlight>
                  <a:srgbClr val="FFFFFF"/>
                </a:highlight>
                <a:latin typeface="Times New Roman"/>
                <a:ea typeface="Times New Roman"/>
                <a:cs typeface="Times New Roman"/>
                <a:sym typeface="Times New Roman"/>
              </a:rPr>
              <a:t>Directors</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457200" lvl="0" marL="0" marR="0" rtl="0" algn="l">
              <a:lnSpc>
                <a:spcPct val="150000"/>
              </a:lnSpc>
              <a:spcBef>
                <a:spcPts val="0"/>
              </a:spcBef>
              <a:spcAft>
                <a:spcPts val="0"/>
              </a:spcAft>
              <a:buClr>
                <a:schemeClr val="lt1"/>
              </a:buClr>
              <a:buSzPts val="2200"/>
              <a:buFont typeface="Arial"/>
              <a:buNone/>
            </a:pPr>
            <a:r>
              <a:rPr b="1" i="0" lang="en-US" sz="1800" u="none" cap="none" strike="noStrike">
                <a:solidFill>
                  <a:srgbClr val="40424E"/>
                </a:solidFill>
                <a:highlight>
                  <a:srgbClr val="FFFFFF"/>
                </a:highlight>
                <a:latin typeface="Times New Roman"/>
                <a:ea typeface="Times New Roman"/>
                <a:cs typeface="Times New Roman"/>
                <a:sym typeface="Times New Roman"/>
              </a:rPr>
              <a:t>Hubs</a:t>
            </a:r>
            <a:r>
              <a:rPr b="0" i="0" lang="en-US" sz="1800" u="none" cap="none" strike="noStrike">
                <a:solidFill>
                  <a:srgbClr val="40424E"/>
                </a:solidFill>
                <a:highlight>
                  <a:srgbClr val="FFFFFF"/>
                </a:highlight>
                <a:latin typeface="Times New Roman"/>
                <a:ea typeface="Times New Roman"/>
                <a:cs typeface="Times New Roman"/>
                <a:sym typeface="Times New Roman"/>
              </a:rPr>
              <a:t> are communication devices used in fiber cable implementations. They connect nodes in loop or star topology.</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457200" lvl="0" marL="0" marR="0" rtl="0" algn="l">
              <a:lnSpc>
                <a:spcPct val="150000"/>
              </a:lnSpc>
              <a:spcBef>
                <a:spcPts val="0"/>
              </a:spcBef>
              <a:spcAft>
                <a:spcPts val="0"/>
              </a:spcAft>
              <a:buClr>
                <a:schemeClr val="lt1"/>
              </a:buClr>
              <a:buSzPts val="2200"/>
              <a:buFont typeface="Arial"/>
              <a:buNone/>
            </a:pPr>
            <a:r>
              <a:rPr b="1" i="0" lang="en-US" sz="1800" u="none" cap="none" strike="noStrike">
                <a:solidFill>
                  <a:srgbClr val="40424E"/>
                </a:solidFill>
                <a:highlight>
                  <a:srgbClr val="FFFFFF"/>
                </a:highlight>
                <a:latin typeface="Times New Roman"/>
                <a:ea typeface="Times New Roman"/>
                <a:cs typeface="Times New Roman"/>
                <a:sym typeface="Times New Roman"/>
              </a:rPr>
              <a:t>Switches</a:t>
            </a:r>
            <a:r>
              <a:rPr b="0" i="0" lang="en-US" sz="1800" u="none" cap="none" strike="noStrike">
                <a:solidFill>
                  <a:srgbClr val="40424E"/>
                </a:solidFill>
                <a:highlight>
                  <a:srgbClr val="FFFFFF"/>
                </a:highlight>
                <a:latin typeface="Times New Roman"/>
                <a:ea typeface="Times New Roman"/>
                <a:cs typeface="Times New Roman"/>
                <a:sym typeface="Times New Roman"/>
              </a:rPr>
              <a:t> are more intelligent than hubs. They directly route data from one port to other. They are cheap and their performance is better than hubs.</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457200" lvl="0" marL="0" marR="0" rtl="0" algn="l">
              <a:lnSpc>
                <a:spcPct val="150000"/>
              </a:lnSpc>
              <a:spcBef>
                <a:spcPts val="0"/>
              </a:spcBef>
              <a:spcAft>
                <a:spcPts val="0"/>
              </a:spcAft>
              <a:buClr>
                <a:schemeClr val="lt1"/>
              </a:buClr>
              <a:buSzPts val="2200"/>
              <a:buFont typeface="Arial"/>
              <a:buNone/>
            </a:pPr>
            <a:r>
              <a:rPr b="1" i="0" lang="en-US" sz="1800" u="none" cap="none" strike="noStrike">
                <a:solidFill>
                  <a:srgbClr val="40424E"/>
                </a:solidFill>
                <a:highlight>
                  <a:srgbClr val="FFFFFF"/>
                </a:highlight>
                <a:latin typeface="Times New Roman"/>
                <a:ea typeface="Times New Roman"/>
                <a:cs typeface="Times New Roman"/>
                <a:sym typeface="Times New Roman"/>
              </a:rPr>
              <a:t>Directors</a:t>
            </a:r>
            <a:r>
              <a:rPr b="0" i="0" lang="en-US" sz="1800" u="none" cap="none" strike="noStrike">
                <a:solidFill>
                  <a:srgbClr val="40424E"/>
                </a:solidFill>
                <a:highlight>
                  <a:srgbClr val="FFFFFF"/>
                </a:highlight>
                <a:latin typeface="Times New Roman"/>
                <a:ea typeface="Times New Roman"/>
                <a:cs typeface="Times New Roman"/>
                <a:sym typeface="Times New Roman"/>
              </a:rPr>
              <a:t> are larger than switches, used for data center implementations. Directors have high fault tolerance and high port count than switches.</a:t>
            </a:r>
            <a:endParaRPr b="0" i="0" sz="1800" u="none" cap="none" strike="noStrike">
              <a:solidFill>
                <a:srgbClr val="40424E"/>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lt1"/>
              </a:buClr>
              <a:buSzPts val="2200"/>
              <a:buFont typeface="Arial"/>
              <a:buNone/>
            </a:pPr>
            <a:r>
              <a:t/>
            </a:r>
            <a:endParaRPr b="1" i="0" sz="1800" u="none" cap="none" strike="noStrike">
              <a:solidFill>
                <a:srgbClr val="C00000"/>
              </a:solidFill>
              <a:highlight>
                <a:srgbClr val="FFFFFF"/>
              </a:highlight>
              <a:latin typeface="Times New Roman"/>
              <a:ea typeface="Times New Roman"/>
              <a:cs typeface="Times New Roman"/>
              <a:sym typeface="Times New Roman"/>
            </a:endParaRPr>
          </a:p>
        </p:txBody>
      </p: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idx="4294967295" type="body"/>
          </p:nvPr>
        </p:nvSpPr>
        <p:spPr>
          <a:xfrm>
            <a:off x="176300" y="705300"/>
            <a:ext cx="8797500" cy="58929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chemeClr val="lt1"/>
              </a:buClr>
              <a:buSzPts val="2200"/>
              <a:buFont typeface="Arial"/>
              <a:buNone/>
            </a:pPr>
            <a:r>
              <a:rPr b="1" i="0" lang="en-US" sz="1300" u="none" cap="none" strike="noStrike">
                <a:solidFill>
                  <a:srgbClr val="40424E"/>
                </a:solidFill>
                <a:highlight>
                  <a:srgbClr val="FFFFFF"/>
                </a:highlight>
                <a:latin typeface="Arial"/>
                <a:ea typeface="Arial"/>
                <a:cs typeface="Arial"/>
                <a:sym typeface="Arial"/>
              </a:rPr>
              <a:t>4</a:t>
            </a:r>
            <a:r>
              <a:rPr b="1" i="0" lang="en-US" sz="1800" u="none" cap="none" strike="noStrike">
                <a:solidFill>
                  <a:srgbClr val="C00000"/>
                </a:solidFill>
                <a:highlight>
                  <a:srgbClr val="FFFFFF"/>
                </a:highlight>
                <a:latin typeface="Times New Roman"/>
                <a:ea typeface="Times New Roman"/>
                <a:cs typeface="Times New Roman"/>
                <a:sym typeface="Times New Roman"/>
              </a:rPr>
              <a:t>. SAN Management Software:</a:t>
            </a:r>
            <a:endParaRPr b="1" i="0" sz="1800" u="none" cap="none" strike="noStrike">
              <a:solidFill>
                <a:srgbClr val="C00000"/>
              </a:solidFill>
              <a:highlight>
                <a:srgbClr val="FFFFFF"/>
              </a:highlight>
              <a:latin typeface="Times New Roman"/>
              <a:ea typeface="Times New Roman"/>
              <a:cs typeface="Times New Roman"/>
              <a:sym typeface="Times New Roman"/>
            </a:endParaRPr>
          </a:p>
          <a:p>
            <a:pPr indent="-342900" lvl="0" marL="914400" marR="0" rtl="0" algn="just">
              <a:lnSpc>
                <a:spcPct val="150000"/>
              </a:lnSpc>
              <a:spcBef>
                <a:spcPts val="0"/>
              </a:spcBef>
              <a:spcAft>
                <a:spcPts val="0"/>
              </a:spcAft>
              <a:buClr>
                <a:srgbClr val="000000"/>
              </a:buClr>
              <a:buSzPts val="1800"/>
              <a:buFont typeface="Times New Roman"/>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This software manages the interface between the host, interconnection devices and storage arrays. </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342900" lvl="0" marL="9144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It includes key management functions like mapping of storage devices, switches, and logical partitioning of SAN, called </a:t>
            </a:r>
            <a:r>
              <a:rPr b="1" i="0" lang="en-US" sz="1800" u="none" cap="none" strike="noStrike">
                <a:solidFill>
                  <a:srgbClr val="000000"/>
                </a:solidFill>
                <a:highlight>
                  <a:srgbClr val="FFFFFF"/>
                </a:highlight>
                <a:latin typeface="Times New Roman"/>
                <a:ea typeface="Times New Roman"/>
                <a:cs typeface="Times New Roman"/>
                <a:sym typeface="Times New Roman"/>
              </a:rPr>
              <a:t>zoning</a:t>
            </a:r>
            <a:r>
              <a:rPr b="0" i="0" lang="en-US" sz="1800" u="none" cap="none" strike="noStrike">
                <a:solidFill>
                  <a:srgbClr val="000000"/>
                </a:solidFill>
                <a:highlight>
                  <a:srgbClr val="FFFFFF"/>
                </a:highlight>
                <a:latin typeface="Times New Roman"/>
                <a:ea typeface="Times New Roman"/>
                <a:cs typeface="Times New Roman"/>
                <a:sym typeface="Times New Roman"/>
              </a:rPr>
              <a:t>. </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342900" lvl="0" marL="914400" marR="0" rtl="0" algn="just">
              <a:lnSpc>
                <a:spcPct val="150000"/>
              </a:lnSpc>
              <a:spcBef>
                <a:spcPts val="0"/>
              </a:spcBef>
              <a:spcAft>
                <a:spcPts val="0"/>
              </a:spcAft>
              <a:buClr>
                <a:srgbClr val="000000"/>
              </a:buClr>
              <a:buSzPts val="1800"/>
              <a:buFont typeface="Times New Roman"/>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It also manages the important components of SAN like storage devices and interconnection devices.</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3600"/>
              </a:spcBef>
              <a:spcAft>
                <a:spcPts val="0"/>
              </a:spcAft>
              <a:buClr>
                <a:schemeClr val="lt1"/>
              </a:buClr>
              <a:buSzPts val="2200"/>
              <a:buFont typeface="Arial"/>
              <a:buNone/>
            </a:pPr>
            <a:r>
              <a:t/>
            </a:r>
            <a:endParaRPr b="1" i="0" sz="1300" u="none" cap="none" strike="noStrike">
              <a:solidFill>
                <a:srgbClr val="40424E"/>
              </a:solidFill>
              <a:highlight>
                <a:srgbClr val="FFFFFF"/>
              </a:highlight>
              <a:latin typeface="Arial"/>
              <a:ea typeface="Arial"/>
              <a:cs typeface="Arial"/>
              <a:sym typeface="Arial"/>
            </a:endParaRPr>
          </a:p>
        </p:txBody>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579437" y="0"/>
            <a:ext cx="4800600" cy="1143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FC Connectivity</a:t>
            </a:r>
            <a:endParaRPr/>
          </a:p>
        </p:txBody>
      </p:sp>
      <p:sp>
        <p:nvSpPr>
          <p:cNvPr id="123" name="Google Shape;123;p20"/>
          <p:cNvSpPr txBox="1"/>
          <p:nvPr>
            <p:ph idx="1" type="body"/>
          </p:nvPr>
        </p:nvSpPr>
        <p:spPr>
          <a:xfrm>
            <a:off x="246062" y="949325"/>
            <a:ext cx="8440737" cy="5383212"/>
          </a:xfrm>
          <a:prstGeom prst="rect">
            <a:avLst/>
          </a:prstGeom>
          <a:noFill/>
          <a:ln>
            <a:noFill/>
          </a:ln>
        </p:spPr>
        <p:txBody>
          <a:bodyPr anchorCtr="0" anchor="t" bIns="0" lIns="0" spcFirstLastPara="1" rIns="0" wrap="square" tIns="0">
            <a:normAutofit/>
          </a:bodyPr>
          <a:lstStyle/>
          <a:p>
            <a:pPr indent="-328612" lvl="0" marL="457200" rtl="0" algn="just">
              <a:lnSpc>
                <a:spcPct val="150000"/>
              </a:lnSpc>
              <a:spcBef>
                <a:spcPts val="0"/>
              </a:spcBef>
              <a:spcAft>
                <a:spcPts val="0"/>
              </a:spcAft>
              <a:buClr>
                <a:srgbClr val="000000"/>
              </a:buClr>
              <a:buSzPts val="2200"/>
              <a:buFont typeface="Times New Roman"/>
              <a:buChar char="➢"/>
            </a:pPr>
            <a:r>
              <a:rPr b="0" i="0" lang="en-US" sz="1600" u="none">
                <a:solidFill>
                  <a:srgbClr val="000000"/>
                </a:solidFill>
                <a:latin typeface="Times New Roman"/>
                <a:ea typeface="Times New Roman"/>
                <a:cs typeface="Times New Roman"/>
                <a:sym typeface="Times New Roman"/>
              </a:rPr>
              <a:t>The FC architecture supports three basic interconnectivity options: </a:t>
            </a:r>
            <a:endParaRPr/>
          </a:p>
          <a:p>
            <a:pPr indent="-328612" lvl="2" marL="1371600" rtl="0" algn="just">
              <a:lnSpc>
                <a:spcPct val="150000"/>
              </a:lnSpc>
              <a:spcBef>
                <a:spcPts val="0"/>
              </a:spcBef>
              <a:spcAft>
                <a:spcPts val="0"/>
              </a:spcAft>
              <a:buClr>
                <a:srgbClr val="000000"/>
              </a:buClr>
              <a:buSzPts val="1800"/>
              <a:buFont typeface="Times New Roman"/>
              <a:buChar char="■"/>
            </a:pPr>
            <a:r>
              <a:rPr b="0" i="0" lang="en-US" sz="1600" u="none">
                <a:solidFill>
                  <a:srgbClr val="000000"/>
                </a:solidFill>
                <a:latin typeface="Times New Roman"/>
                <a:ea typeface="Times New Roman"/>
                <a:cs typeface="Times New Roman"/>
                <a:sym typeface="Times New Roman"/>
              </a:rPr>
              <a:t>point-to-point, </a:t>
            </a:r>
            <a:endParaRPr b="0" i="0" sz="1600" u="none">
              <a:solidFill>
                <a:srgbClr val="FFFFFF"/>
              </a:solidFill>
              <a:latin typeface="Times New Roman"/>
              <a:ea typeface="Times New Roman"/>
              <a:cs typeface="Times New Roman"/>
              <a:sym typeface="Times New Roman"/>
            </a:endParaRPr>
          </a:p>
          <a:p>
            <a:pPr indent="-328612" lvl="2" marL="1371600" rtl="0" algn="just">
              <a:lnSpc>
                <a:spcPct val="150000"/>
              </a:lnSpc>
              <a:spcBef>
                <a:spcPts val="0"/>
              </a:spcBef>
              <a:spcAft>
                <a:spcPts val="0"/>
              </a:spcAft>
              <a:buClr>
                <a:srgbClr val="000000"/>
              </a:buClr>
              <a:buSzPts val="1800"/>
              <a:buFont typeface="Times New Roman"/>
              <a:buChar char="■"/>
            </a:pPr>
            <a:r>
              <a:rPr b="0" i="0" lang="en-US" sz="1600" u="none">
                <a:solidFill>
                  <a:srgbClr val="000000"/>
                </a:solidFill>
                <a:latin typeface="Times New Roman"/>
                <a:ea typeface="Times New Roman"/>
                <a:cs typeface="Times New Roman"/>
                <a:sym typeface="Times New Roman"/>
              </a:rPr>
              <a:t>Arbitrated loop, and </a:t>
            </a:r>
            <a:endParaRPr b="0" i="0" sz="1600" u="none">
              <a:solidFill>
                <a:srgbClr val="FFFFFF"/>
              </a:solidFill>
              <a:latin typeface="Times New Roman"/>
              <a:ea typeface="Times New Roman"/>
              <a:cs typeface="Times New Roman"/>
              <a:sym typeface="Times New Roman"/>
            </a:endParaRPr>
          </a:p>
          <a:p>
            <a:pPr indent="-328612" lvl="2" marL="1371600" rtl="0" algn="just">
              <a:lnSpc>
                <a:spcPct val="150000"/>
              </a:lnSpc>
              <a:spcBef>
                <a:spcPts val="0"/>
              </a:spcBef>
              <a:spcAft>
                <a:spcPts val="0"/>
              </a:spcAft>
              <a:buClr>
                <a:srgbClr val="000000"/>
              </a:buClr>
              <a:buSzPts val="1800"/>
              <a:buFont typeface="Times New Roman"/>
              <a:buChar char="■"/>
            </a:pPr>
            <a:r>
              <a:rPr b="0" i="0" lang="en-US" sz="1600" u="none">
                <a:solidFill>
                  <a:srgbClr val="000000"/>
                </a:solidFill>
                <a:latin typeface="Times New Roman"/>
                <a:ea typeface="Times New Roman"/>
                <a:cs typeface="Times New Roman"/>
                <a:sym typeface="Times New Roman"/>
              </a:rPr>
              <a:t>Fiber Channel switched fabric</a:t>
            </a:r>
            <a:endParaRPr/>
          </a:p>
          <a:p>
            <a:pPr indent="-328612" lvl="0" marL="457200" rtl="0" algn="just">
              <a:lnSpc>
                <a:spcPct val="150000"/>
              </a:lnSpc>
              <a:spcBef>
                <a:spcPts val="0"/>
              </a:spcBef>
              <a:spcAft>
                <a:spcPts val="0"/>
              </a:spcAft>
              <a:buSzPts val="2200"/>
              <a:buNone/>
            </a:pPr>
            <a:r>
              <a:t/>
            </a:r>
            <a:endParaRPr b="0" i="0" sz="1600" u="none">
              <a:solidFill>
                <a:srgbClr val="000000"/>
              </a:solidFill>
              <a:latin typeface="Times New Roman"/>
              <a:ea typeface="Times New Roman"/>
              <a:cs typeface="Times New Roman"/>
              <a:sym typeface="Times New Roman"/>
            </a:endParaRPr>
          </a:p>
          <a:p>
            <a:pPr indent="-328612" lvl="0" marL="457200" rtl="0" algn="ctr">
              <a:lnSpc>
                <a:spcPct val="100000"/>
              </a:lnSpc>
              <a:spcBef>
                <a:spcPts val="400"/>
              </a:spcBef>
              <a:spcAft>
                <a:spcPts val="0"/>
              </a:spcAft>
              <a:buSzPts val="2200"/>
              <a:buNone/>
            </a:pPr>
            <a:r>
              <a:rPr b="1" i="0" lang="en-US" sz="1600" u="none">
                <a:solidFill>
                  <a:srgbClr val="C00000"/>
                </a:solidFill>
                <a:latin typeface="Times New Roman"/>
                <a:ea typeface="Times New Roman"/>
                <a:cs typeface="Times New Roman"/>
                <a:sym typeface="Times New Roman"/>
              </a:rPr>
              <a:t>Point-to-Point</a:t>
            </a:r>
            <a:endParaRPr/>
          </a:p>
          <a:p>
            <a:pPr indent="-328612" lvl="0" marL="457200" rtl="0" algn="ctr">
              <a:lnSpc>
                <a:spcPct val="100000"/>
              </a:lnSpc>
              <a:spcBef>
                <a:spcPts val="400"/>
              </a:spcBef>
              <a:spcAft>
                <a:spcPts val="0"/>
              </a:spcAft>
              <a:buSzPts val="2200"/>
              <a:buNone/>
            </a:pPr>
            <a:r>
              <a:t/>
            </a:r>
            <a:endParaRPr b="1" i="0" sz="1600" u="none">
              <a:solidFill>
                <a:srgbClr val="C00000"/>
              </a:solidFill>
              <a:latin typeface="Times New Roman"/>
              <a:ea typeface="Times New Roman"/>
              <a:cs typeface="Times New Roman"/>
              <a:sym typeface="Times New Roman"/>
            </a:endParaRPr>
          </a:p>
          <a:p>
            <a:pPr indent="-328612" lvl="0" marL="457200" rtl="0" algn="l">
              <a:lnSpc>
                <a:spcPct val="150000"/>
              </a:lnSpc>
              <a:spcBef>
                <a:spcPts val="400"/>
              </a:spcBef>
              <a:spcAft>
                <a:spcPts val="0"/>
              </a:spcAft>
              <a:buClr>
                <a:srgbClr val="000000"/>
              </a:buClr>
              <a:buSzPts val="2200"/>
              <a:buFont typeface="Times New Roman"/>
              <a:buChar char="❑"/>
            </a:pPr>
            <a:r>
              <a:rPr b="0" i="0" lang="en-US" sz="1600" u="none">
                <a:solidFill>
                  <a:srgbClr val="000000"/>
                </a:solidFill>
                <a:latin typeface="Times New Roman"/>
                <a:ea typeface="Times New Roman"/>
                <a:cs typeface="Times New Roman"/>
                <a:sym typeface="Times New Roman"/>
              </a:rPr>
              <a:t>A single link connects two ports in this topology.</a:t>
            </a:r>
            <a:endParaRPr b="0" i="0" sz="1600" u="none">
              <a:solidFill>
                <a:srgbClr val="FFFFFF"/>
              </a:solidFill>
              <a:latin typeface="Times New Roman"/>
              <a:ea typeface="Times New Roman"/>
              <a:cs typeface="Times New Roman"/>
              <a:sym typeface="Times New Roman"/>
            </a:endParaRPr>
          </a:p>
          <a:p>
            <a:pPr indent="-328612" lvl="0" marL="457200" rtl="0" algn="l">
              <a:lnSpc>
                <a:spcPct val="150000"/>
              </a:lnSpc>
              <a:spcBef>
                <a:spcPts val="400"/>
              </a:spcBef>
              <a:spcAft>
                <a:spcPts val="0"/>
              </a:spcAft>
              <a:buClr>
                <a:srgbClr val="000000"/>
              </a:buClr>
              <a:buSzPts val="2200"/>
              <a:buFont typeface="Times New Roman"/>
              <a:buChar char="❑"/>
            </a:pPr>
            <a:r>
              <a:rPr b="0" i="0" lang="en-US" sz="1600" u="none">
                <a:solidFill>
                  <a:srgbClr val="000000"/>
                </a:solidFill>
                <a:latin typeface="Times New Roman"/>
                <a:ea typeface="Times New Roman"/>
                <a:cs typeface="Times New Roman"/>
                <a:sym typeface="Times New Roman"/>
              </a:rPr>
              <a:t>This topology is inexpensive but it doesn’t require a hub.</a:t>
            </a:r>
            <a:endParaRPr b="0" i="0" sz="1600" u="none">
              <a:solidFill>
                <a:srgbClr val="FFFFFF"/>
              </a:solidFill>
              <a:latin typeface="Times New Roman"/>
              <a:ea typeface="Times New Roman"/>
              <a:cs typeface="Times New Roman"/>
              <a:sym typeface="Times New Roman"/>
            </a:endParaRPr>
          </a:p>
          <a:p>
            <a:pPr indent="-328612" lvl="0" marL="457200" rtl="0" algn="l">
              <a:lnSpc>
                <a:spcPct val="150000"/>
              </a:lnSpc>
              <a:spcBef>
                <a:spcPts val="400"/>
              </a:spcBef>
              <a:spcAft>
                <a:spcPts val="0"/>
              </a:spcAft>
              <a:buClr>
                <a:srgbClr val="000000"/>
              </a:buClr>
              <a:buSzPts val="2200"/>
              <a:buFont typeface="Times New Roman"/>
              <a:buChar char="❑"/>
            </a:pPr>
            <a:r>
              <a:rPr b="0" i="0" lang="en-US" sz="1600" u="none">
                <a:solidFill>
                  <a:srgbClr val="000000"/>
                </a:solidFill>
                <a:latin typeface="Times New Roman"/>
                <a:ea typeface="Times New Roman"/>
                <a:cs typeface="Times New Roman"/>
                <a:sym typeface="Times New Roman"/>
              </a:rPr>
              <a:t>To create point to point configuration, you can provide multiple ‘N’ ports on each node.</a:t>
            </a:r>
            <a:endParaRPr b="0" i="0" sz="1600" u="none">
              <a:solidFill>
                <a:srgbClr val="FFFFFF"/>
              </a:solidFill>
              <a:latin typeface="Times New Roman"/>
              <a:ea typeface="Times New Roman"/>
              <a:cs typeface="Times New Roman"/>
              <a:sym typeface="Times New Roman"/>
            </a:endParaRPr>
          </a:p>
          <a:p>
            <a:pPr indent="-328612" lvl="0" marL="457200" rtl="0" algn="l">
              <a:lnSpc>
                <a:spcPct val="150000"/>
              </a:lnSpc>
              <a:spcBef>
                <a:spcPts val="400"/>
              </a:spcBef>
              <a:spcAft>
                <a:spcPts val="0"/>
              </a:spcAft>
              <a:buClr>
                <a:srgbClr val="000000"/>
              </a:buClr>
              <a:buSzPts val="2200"/>
              <a:buFont typeface="Times New Roman"/>
              <a:buChar char="❑"/>
            </a:pPr>
            <a:r>
              <a:rPr b="0" i="0" lang="en-US" sz="1600" u="none">
                <a:solidFill>
                  <a:srgbClr val="000000"/>
                </a:solidFill>
                <a:latin typeface="Times New Roman"/>
                <a:ea typeface="Times New Roman"/>
                <a:cs typeface="Times New Roman"/>
                <a:sym typeface="Times New Roman"/>
              </a:rPr>
              <a:t>Each point to point connection provides the full bandwidth supported by ‘N’ ports. Depending on the type of the link (multi-mode or single-mode fiber), the two nodes can be separated</a:t>
            </a:r>
            <a:endParaRPr b="0" i="0" sz="1600" u="none">
              <a:solidFill>
                <a:srgbClr val="FFFFFF"/>
              </a:solidFill>
              <a:latin typeface="Times New Roman"/>
              <a:ea typeface="Times New Roman"/>
              <a:cs typeface="Times New Roman"/>
              <a:sym typeface="Times New Roman"/>
            </a:endParaRPr>
          </a:p>
          <a:p>
            <a:pPr indent="-328612" lvl="0" marL="457200" rtl="0" algn="just">
              <a:lnSpc>
                <a:spcPct val="150000"/>
              </a:lnSpc>
              <a:spcBef>
                <a:spcPts val="0"/>
              </a:spcBef>
              <a:spcAft>
                <a:spcPts val="0"/>
              </a:spcAft>
              <a:buSzPts val="2200"/>
              <a:buNone/>
            </a:pPr>
            <a:r>
              <a:t/>
            </a:r>
            <a:endParaRPr b="0" i="0" sz="1300" u="none">
              <a:solidFill>
                <a:srgbClr val="000000"/>
              </a:solidFill>
              <a:latin typeface="Times New Roman"/>
              <a:ea typeface="Times New Roman"/>
              <a:cs typeface="Times New Roman"/>
              <a:sym typeface="Times New Roman"/>
            </a:endParaRPr>
          </a:p>
          <a:p>
            <a:pPr indent="-328612" lvl="2" marL="1371600" rtl="0" algn="just">
              <a:lnSpc>
                <a:spcPct val="150000"/>
              </a:lnSpc>
              <a:spcBef>
                <a:spcPts val="0"/>
              </a:spcBef>
              <a:spcAft>
                <a:spcPts val="0"/>
              </a:spcAft>
              <a:buSzPts val="1800"/>
              <a:buNone/>
            </a:pPr>
            <a:r>
              <a:t/>
            </a:r>
            <a:endParaRPr b="0" i="0" sz="1300" u="none">
              <a:solidFill>
                <a:srgbClr val="000000"/>
              </a:solidFill>
              <a:latin typeface="Times New Roman"/>
              <a:ea typeface="Times New Roman"/>
              <a:cs typeface="Times New Roman"/>
              <a:sym typeface="Times New Roman"/>
            </a:endParaRPr>
          </a:p>
          <a:p>
            <a:pPr indent="-228600" lvl="0" marL="457200" rtl="0" algn="l">
              <a:lnSpc>
                <a:spcPct val="100000"/>
              </a:lnSpc>
              <a:spcBef>
                <a:spcPts val="440"/>
              </a:spcBef>
              <a:spcAft>
                <a:spcPts val="0"/>
              </a:spcAft>
              <a:buClr>
                <a:schemeClr val="lt1"/>
              </a:buClr>
              <a:buSzPts val="2200"/>
              <a:buNone/>
            </a:pPr>
            <a:r>
              <a:t/>
            </a:r>
            <a:endParaRPr b="0" i="0" sz="1300" u="none">
              <a:solidFill>
                <a:srgbClr val="000000"/>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57200" y="274637"/>
            <a:ext cx="6858000" cy="792162"/>
          </a:xfrm>
          <a:prstGeom prst="rect">
            <a:avLst/>
          </a:prstGeom>
          <a:noFill/>
          <a:ln>
            <a:noFill/>
          </a:ln>
        </p:spPr>
        <p:txBody>
          <a:bodyPr anchorCtr="0" anchor="ctr" bIns="0" lIns="0" spcFirstLastPara="1" rIns="0" wrap="square" tIns="0">
            <a:noAutofit/>
          </a:bodyPr>
          <a:lstStyle/>
          <a:p>
            <a:pPr indent="0" lvl="0" marL="0" rtl="0" algn="just">
              <a:lnSpc>
                <a:spcPct val="150000"/>
              </a:lnSpc>
              <a:spcBef>
                <a:spcPts val="0"/>
              </a:spcBef>
              <a:spcAft>
                <a:spcPts val="0"/>
              </a:spcAft>
              <a:buSzPts val="3200"/>
              <a:buNone/>
            </a:pPr>
            <a:r>
              <a:rPr b="1" i="0" lang="en-US" sz="3600" u="none">
                <a:solidFill>
                  <a:srgbClr val="C00000"/>
                </a:solidFill>
                <a:latin typeface="Times New Roman"/>
                <a:ea typeface="Times New Roman"/>
                <a:cs typeface="Times New Roman"/>
                <a:sym typeface="Times New Roman"/>
              </a:rPr>
              <a:t>Arbitrated Loop</a:t>
            </a:r>
            <a:endParaRPr/>
          </a:p>
        </p:txBody>
      </p:sp>
      <p:sp>
        <p:nvSpPr>
          <p:cNvPr id="129" name="Google Shape;129;p21"/>
          <p:cNvSpPr txBox="1"/>
          <p:nvPr>
            <p:ph idx="1" type="body"/>
          </p:nvPr>
        </p:nvSpPr>
        <p:spPr>
          <a:xfrm>
            <a:off x="150812" y="1143000"/>
            <a:ext cx="8705850" cy="5545137"/>
          </a:xfrm>
          <a:prstGeom prst="rect">
            <a:avLst/>
          </a:prstGeom>
          <a:noFill/>
          <a:ln>
            <a:noFill/>
          </a:ln>
        </p:spPr>
        <p:txBody>
          <a:bodyPr anchorCtr="0" anchor="t" bIns="0" lIns="0" spcFirstLastPara="1" rIns="0" wrap="square" tIns="0">
            <a:normAutofit/>
          </a:bodyPr>
          <a:lstStyle/>
          <a:p>
            <a:pPr indent="-331787" lvl="0" marL="457200" rtl="0" algn="just">
              <a:lnSpc>
                <a:spcPct val="140000"/>
              </a:lnSpc>
              <a:spcBef>
                <a:spcPts val="400"/>
              </a:spcBef>
              <a:spcAft>
                <a:spcPts val="0"/>
              </a:spcAft>
              <a:buClr>
                <a:srgbClr val="000000"/>
              </a:buClr>
              <a:buSzPts val="2200"/>
              <a:buFont typeface="Noto Sans Symbols"/>
              <a:buChar char="❑"/>
            </a:pPr>
            <a:r>
              <a:rPr b="0" i="0" lang="en-US" sz="1600" u="none">
                <a:solidFill>
                  <a:srgbClr val="000000"/>
                </a:solidFill>
                <a:latin typeface="Times New Roman"/>
                <a:ea typeface="Times New Roman"/>
                <a:cs typeface="Times New Roman"/>
                <a:sym typeface="Times New Roman"/>
              </a:rPr>
              <a:t>It is a high-speed fiber channel [FC] topology in which fiber  channel ports/hubs use arbitration to establish a point-to-point circuit and prevent multiple ports/hubs from sending frames at the same time.</a:t>
            </a:r>
            <a:endParaRPr b="0" i="0" sz="1600" u="none">
              <a:solidFill>
                <a:srgbClr val="FFFFFF"/>
              </a:solidFill>
              <a:latin typeface="Times New Roman"/>
              <a:ea typeface="Times New Roman"/>
              <a:cs typeface="Times New Roman"/>
              <a:sym typeface="Times New Roman"/>
            </a:endParaRPr>
          </a:p>
          <a:p>
            <a:pPr indent="-331787" lvl="0" marL="457200" rtl="0" algn="just">
              <a:lnSpc>
                <a:spcPct val="140000"/>
              </a:lnSpc>
              <a:spcBef>
                <a:spcPts val="400"/>
              </a:spcBef>
              <a:spcAft>
                <a:spcPts val="0"/>
              </a:spcAft>
              <a:buClr>
                <a:srgbClr val="000000"/>
              </a:buClr>
              <a:buSzPts val="2200"/>
              <a:buFont typeface="Noto Sans Symbols"/>
              <a:buChar char="❑"/>
            </a:pPr>
            <a:r>
              <a:rPr b="0" i="0" lang="en-US" sz="1600" u="none">
                <a:solidFill>
                  <a:srgbClr val="000000"/>
                </a:solidFill>
                <a:latin typeface="Times New Roman"/>
                <a:ea typeface="Times New Roman"/>
                <a:cs typeface="Times New Roman"/>
                <a:sym typeface="Times New Roman"/>
              </a:rPr>
              <a:t>Here devices are connected in a one-way ring. So, when ports/hubs in a loop topology have information to transmit, they must send out an arbitration signal to decide, which port/hub can use the channel. </a:t>
            </a:r>
            <a:endParaRPr/>
          </a:p>
          <a:p>
            <a:pPr indent="-331787" lvl="0" marL="457200" rtl="0" algn="just">
              <a:lnSpc>
                <a:spcPct val="140000"/>
              </a:lnSpc>
              <a:spcBef>
                <a:spcPts val="400"/>
              </a:spcBef>
              <a:spcAft>
                <a:spcPts val="0"/>
              </a:spcAft>
              <a:buClr>
                <a:srgbClr val="000000"/>
              </a:buClr>
              <a:buSzPts val="2200"/>
              <a:buFont typeface="Noto Sans Symbols"/>
              <a:buChar char="❑"/>
            </a:pPr>
            <a:r>
              <a:rPr b="0" i="0" lang="en-US" sz="1600" u="none">
                <a:solidFill>
                  <a:srgbClr val="000000"/>
                </a:solidFill>
                <a:latin typeface="Times New Roman"/>
                <a:ea typeface="Times New Roman"/>
                <a:cs typeface="Times New Roman"/>
                <a:sym typeface="Times New Roman"/>
              </a:rPr>
              <a:t>The port in control of the channel then sends an ‘open’ arbitrated signal to the destination port and transmits its information. Since all the ports in the loop are connected, every port will see and pass along the data, but ignore the data unless it is addressed to that particular port.</a:t>
            </a:r>
            <a:endParaRPr b="0" i="0" sz="1600" u="none">
              <a:solidFill>
                <a:srgbClr val="FFFFFF"/>
              </a:solidFill>
              <a:latin typeface="Times New Roman"/>
              <a:ea typeface="Times New Roman"/>
              <a:cs typeface="Times New Roman"/>
              <a:sym typeface="Times New Roman"/>
            </a:endParaRPr>
          </a:p>
          <a:p>
            <a:pPr indent="-331787" lvl="0" marL="457200" rtl="0" algn="just">
              <a:lnSpc>
                <a:spcPct val="140000"/>
              </a:lnSpc>
              <a:spcBef>
                <a:spcPts val="400"/>
              </a:spcBef>
              <a:spcAft>
                <a:spcPts val="0"/>
              </a:spcAft>
              <a:buClr>
                <a:srgbClr val="000000"/>
              </a:buClr>
              <a:buSzPts val="2200"/>
              <a:buFont typeface="Noto Sans Symbols"/>
              <a:buChar char="❑"/>
            </a:pPr>
            <a:r>
              <a:rPr b="0" i="0" lang="en-US" sz="1600" u="none">
                <a:solidFill>
                  <a:srgbClr val="000000"/>
                </a:solidFill>
                <a:latin typeface="Times New Roman"/>
                <a:ea typeface="Times New Roman"/>
                <a:cs typeface="Times New Roman"/>
                <a:sym typeface="Times New Roman"/>
              </a:rPr>
              <a:t>FC-AL can join up to 126 ports on one controller.</a:t>
            </a:r>
            <a:endParaRPr b="0" i="0" sz="1600" u="none">
              <a:solidFill>
                <a:srgbClr val="FFFFFF"/>
              </a:solidFill>
              <a:latin typeface="Times New Roman"/>
              <a:ea typeface="Times New Roman"/>
              <a:cs typeface="Times New Roman"/>
              <a:sym typeface="Times New Roman"/>
            </a:endParaRPr>
          </a:p>
          <a:p>
            <a:pPr indent="-331787" lvl="0" marL="457200" rtl="0" algn="just">
              <a:lnSpc>
                <a:spcPct val="140000"/>
              </a:lnSpc>
              <a:spcBef>
                <a:spcPts val="400"/>
              </a:spcBef>
              <a:spcAft>
                <a:spcPts val="0"/>
              </a:spcAft>
              <a:buClr>
                <a:srgbClr val="000000"/>
              </a:buClr>
              <a:buSzPts val="2200"/>
              <a:buFont typeface="Noto Sans Symbols"/>
              <a:buChar char="❑"/>
            </a:pPr>
            <a:r>
              <a:rPr b="0" i="0" lang="en-US" sz="1600" u="none">
                <a:solidFill>
                  <a:srgbClr val="000000"/>
                </a:solidFill>
                <a:latin typeface="Times New Roman"/>
                <a:ea typeface="Times New Roman"/>
                <a:cs typeface="Times New Roman"/>
                <a:sym typeface="Times New Roman"/>
              </a:rPr>
              <a:t>It is still used internally in many fiber channel switches but rarely to connect hosts to storage these days.</a:t>
            </a:r>
            <a:endParaRPr b="0" i="0" sz="1600" u="none">
              <a:solidFill>
                <a:srgbClr val="FFFFFF"/>
              </a:solidFill>
              <a:latin typeface="Times New Roman"/>
              <a:ea typeface="Times New Roman"/>
              <a:cs typeface="Times New Roman"/>
              <a:sym typeface="Times New Roman"/>
            </a:endParaRPr>
          </a:p>
          <a:p>
            <a:pPr indent="-331787" lvl="0" marL="457200" rtl="0" algn="just">
              <a:lnSpc>
                <a:spcPct val="140000"/>
              </a:lnSpc>
              <a:spcBef>
                <a:spcPts val="400"/>
              </a:spcBef>
              <a:spcAft>
                <a:spcPts val="0"/>
              </a:spcAft>
              <a:buClr>
                <a:srgbClr val="000000"/>
              </a:buClr>
              <a:buSzPts val="2200"/>
              <a:buFont typeface="Noto Sans Symbols"/>
              <a:buChar char="❑"/>
            </a:pPr>
            <a:r>
              <a:rPr b="0" i="0" lang="en-US" sz="1600" u="none">
                <a:solidFill>
                  <a:srgbClr val="000000"/>
                </a:solidFill>
                <a:latin typeface="Times New Roman"/>
                <a:ea typeface="Times New Roman"/>
                <a:cs typeface="Times New Roman"/>
                <a:sym typeface="Times New Roman"/>
              </a:rPr>
              <a:t>FC- hubs provide bypass circuits that prevent the loop from breaking if one device fails or is removed.</a:t>
            </a:r>
            <a:endParaRPr b="0" i="0" sz="1600" u="none">
              <a:solidFill>
                <a:srgbClr val="FFFFFF"/>
              </a:solidFill>
              <a:latin typeface="Times New Roman"/>
              <a:ea typeface="Times New Roman"/>
              <a:cs typeface="Times New Roman"/>
              <a:sym typeface="Times New Roman"/>
            </a:endParaRPr>
          </a:p>
          <a:p>
            <a:pPr indent="-228600" lvl="0" marL="457200" rtl="0" algn="l">
              <a:lnSpc>
                <a:spcPct val="100000"/>
              </a:lnSpc>
              <a:spcBef>
                <a:spcPts val="440"/>
              </a:spcBef>
              <a:spcAft>
                <a:spcPts val="0"/>
              </a:spcAft>
              <a:buClr>
                <a:schemeClr val="lt1"/>
              </a:buClr>
              <a:buSzPts val="2200"/>
              <a:buNone/>
            </a:pPr>
            <a:r>
              <a:t/>
            </a:r>
            <a:endParaRPr b="0" i="0" sz="1600" u="none">
              <a:solidFill>
                <a:srgbClr val="FFFFFF"/>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2"/>
          <p:cNvPicPr preferRelativeResize="0"/>
          <p:nvPr/>
        </p:nvPicPr>
        <p:blipFill rotWithShape="1">
          <a:blip r:embed="rId3">
            <a:alphaModFix/>
          </a:blip>
          <a:srcRect b="0" l="0" r="0" t="0"/>
          <a:stretch/>
        </p:blipFill>
        <p:spPr>
          <a:xfrm>
            <a:off x="600075" y="1743075"/>
            <a:ext cx="7329487" cy="3371850"/>
          </a:xfrm>
          <a:prstGeom prst="rect">
            <a:avLst/>
          </a:prstGeom>
          <a:noFill/>
          <a:ln>
            <a:noFill/>
          </a:ln>
        </p:spPr>
      </p:pic>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457200" y="274637"/>
            <a:ext cx="6858000" cy="792162"/>
          </a:xfrm>
          <a:prstGeom prst="rect">
            <a:avLst/>
          </a:prstGeom>
          <a:noFill/>
          <a:ln>
            <a:noFill/>
          </a:ln>
        </p:spPr>
        <p:txBody>
          <a:bodyPr anchorCtr="0" anchor="ctr" bIns="0" lIns="0" spcFirstLastPara="1" rIns="0" wrap="square" tIns="0">
            <a:noAutofit/>
          </a:bodyPr>
          <a:lstStyle/>
          <a:p>
            <a:pPr indent="0" lvl="0" marL="0" rtl="0" algn="just">
              <a:lnSpc>
                <a:spcPct val="150000"/>
              </a:lnSpc>
              <a:spcBef>
                <a:spcPts val="0"/>
              </a:spcBef>
              <a:spcAft>
                <a:spcPts val="0"/>
              </a:spcAft>
              <a:buSzPts val="3200"/>
              <a:buNone/>
            </a:pPr>
            <a:r>
              <a:rPr b="1" i="0" lang="en-US" sz="3600" u="none">
                <a:solidFill>
                  <a:srgbClr val="BF0000"/>
                </a:solidFill>
                <a:latin typeface="Times New Roman"/>
                <a:ea typeface="Times New Roman"/>
                <a:cs typeface="Times New Roman"/>
                <a:sym typeface="Times New Roman"/>
              </a:rPr>
              <a:t>Fibre Channel Switched Fabric</a:t>
            </a:r>
            <a:endParaRPr/>
          </a:p>
        </p:txBody>
      </p:sp>
      <p:sp>
        <p:nvSpPr>
          <p:cNvPr id="140" name="Google Shape;140;p23"/>
          <p:cNvSpPr txBox="1"/>
          <p:nvPr>
            <p:ph idx="1" type="body"/>
          </p:nvPr>
        </p:nvSpPr>
        <p:spPr>
          <a:xfrm>
            <a:off x="150812" y="1143000"/>
            <a:ext cx="8705850" cy="5545137"/>
          </a:xfrm>
          <a:prstGeom prst="rect">
            <a:avLst/>
          </a:prstGeom>
          <a:noFill/>
          <a:ln>
            <a:noFill/>
          </a:ln>
        </p:spPr>
        <p:txBody>
          <a:bodyPr anchorCtr="0" anchor="t" bIns="0" lIns="0" spcFirstLastPara="1" rIns="0" wrap="square" tIns="0">
            <a:noAutofit/>
          </a:bodyPr>
          <a:lstStyle/>
          <a:p>
            <a:pPr indent="-342900" lvl="0" marL="457200" rtl="0" algn="l">
              <a:lnSpc>
                <a:spcPct val="150000"/>
              </a:lnSpc>
              <a:spcBef>
                <a:spcPts val="40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This is the topology, that is very much in use nowadays.</a:t>
            </a:r>
            <a:endParaRPr b="0" i="0" sz="1800" u="none">
              <a:solidFill>
                <a:srgbClr val="FFFFFF"/>
              </a:solidFill>
              <a:latin typeface="Times New Roman"/>
              <a:ea typeface="Times New Roman"/>
              <a:cs typeface="Times New Roman"/>
              <a:sym typeface="Times New Roman"/>
            </a:endParaRPr>
          </a:p>
          <a:p>
            <a:pPr indent="-342900" lvl="0" marL="457200" rtl="0" algn="l">
              <a:lnSpc>
                <a:spcPct val="150000"/>
              </a:lnSpc>
              <a:spcBef>
                <a:spcPts val="40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The network of switches in a fiber channel habitat is referred to as a fabric.</a:t>
            </a:r>
            <a:endParaRPr b="0" i="0" sz="1800" u="none">
              <a:solidFill>
                <a:srgbClr val="FFFFFF"/>
              </a:solidFill>
              <a:latin typeface="Times New Roman"/>
              <a:ea typeface="Times New Roman"/>
              <a:cs typeface="Times New Roman"/>
              <a:sym typeface="Times New Roman"/>
            </a:endParaRPr>
          </a:p>
          <a:p>
            <a:pPr indent="-342900" lvl="0" marL="457200" rtl="0" algn="l">
              <a:lnSpc>
                <a:spcPct val="150000"/>
              </a:lnSpc>
              <a:spcBef>
                <a:spcPts val="40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Ports on one node can communicate with ports on other nodes attached to the same fabric. With the fabric topology, many connections can be alert at a time.</a:t>
            </a:r>
            <a:endParaRPr b="0" i="0" sz="1800" u="none">
              <a:solidFill>
                <a:srgbClr val="FFFFFF"/>
              </a:solidFill>
              <a:latin typeface="Times New Roman"/>
              <a:ea typeface="Times New Roman"/>
              <a:cs typeface="Times New Roman"/>
              <a:sym typeface="Times New Roman"/>
            </a:endParaRPr>
          </a:p>
          <a:p>
            <a:pPr indent="-342900" lvl="0" marL="457200" rtl="0" algn="l">
              <a:lnSpc>
                <a:spcPct val="150000"/>
              </a:lnSpc>
              <a:spcBef>
                <a:spcPts val="40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The any-to-any connection service and peer-peer communication service provided by a fabric is fundamental to fiber channel architecture. Fiber channel can hold-up both channel and network protocol simultaneously.</a:t>
            </a:r>
            <a:endParaRPr/>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4"/>
          <p:cNvPicPr preferRelativeResize="0"/>
          <p:nvPr/>
        </p:nvPicPr>
        <p:blipFill rotWithShape="1">
          <a:blip r:embed="rId3">
            <a:alphaModFix/>
          </a:blip>
          <a:srcRect b="2333" l="26731" r="5589" t="17709"/>
          <a:stretch/>
        </p:blipFill>
        <p:spPr>
          <a:xfrm>
            <a:off x="473075" y="974725"/>
            <a:ext cx="8315325" cy="5299075"/>
          </a:xfrm>
          <a:prstGeom prst="rect">
            <a:avLst/>
          </a:prstGeom>
          <a:noFill/>
          <a:ln>
            <a:noFill/>
          </a:ln>
        </p:spPr>
      </p:pic>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nvSpPr>
        <p:spPr>
          <a:xfrm>
            <a:off x="381000" y="1828800"/>
            <a:ext cx="8077200" cy="460216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200"/>
              <a:buFont typeface="Times New Roman"/>
              <a:buNone/>
            </a:pPr>
            <a:r>
              <a:rPr b="1" i="0" lang="en-US" sz="2200" u="none">
                <a:solidFill>
                  <a:srgbClr val="000000"/>
                </a:solidFill>
                <a:latin typeface="Times New Roman"/>
                <a:ea typeface="Times New Roman"/>
                <a:cs typeface="Times New Roman"/>
                <a:sym typeface="Times New Roman"/>
              </a:rPr>
              <a:t>Virtualization and Cloud Computing</a:t>
            </a:r>
            <a:r>
              <a:rPr b="0" i="0" lang="en-US" sz="2200" u="none">
                <a:solidFill>
                  <a:srgbClr val="000000"/>
                </a:solidFill>
                <a:latin typeface="Times New Roman"/>
                <a:ea typeface="Times New Roman"/>
                <a:cs typeface="Times New Roman"/>
                <a:sym typeface="Times New Roman"/>
              </a:rPr>
              <a:t>, Fiber Channel: Overview, SAN and its Evolution, Components of FC SAN, FC Connectivity, FC Architecture, IPSAN-iSCSI components, iSCSI Protocol Stacki SCSI Names,  NAS: General Purpose Servers versus NAS Devices, Benefits of NAS- File Systems and Network File Sharing, Components of NAS, NAS I/O Operation, NAS Implementations, NAS File Sharing Protocols, Object Based Storage Devices, Content Addressed Storage, Configuration and  Tracing of FC scan and iSCSI scan.</a:t>
            </a:r>
            <a:endParaRPr/>
          </a:p>
          <a:p>
            <a:pPr indent="0" lvl="0" marL="0" marR="0" rtl="0" algn="l">
              <a:lnSpc>
                <a:spcPct val="115000"/>
              </a:lnSpc>
              <a:spcBef>
                <a:spcPts val="0"/>
              </a:spcBef>
              <a:spcAft>
                <a:spcPts val="0"/>
              </a:spcAft>
              <a:buClr>
                <a:srgbClr val="000000"/>
              </a:buClr>
              <a:buSzPts val="700"/>
              <a:buFont typeface="Arial"/>
              <a:buNone/>
            </a:pPr>
            <a:r>
              <a:t/>
            </a:r>
            <a:endParaRPr b="0" i="0" sz="7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700" u="none">
              <a:solidFill>
                <a:srgbClr val="000000"/>
              </a:solidFill>
              <a:latin typeface="Calibri"/>
              <a:ea typeface="Calibri"/>
              <a:cs typeface="Calibri"/>
              <a:sym typeface="Calibri"/>
            </a:endParaRPr>
          </a:p>
        </p:txBody>
      </p:sp>
      <p:sp>
        <p:nvSpPr>
          <p:cNvPr id="52" name="Google Shape;52;p7"/>
          <p:cNvSpPr txBox="1"/>
          <p:nvPr/>
        </p:nvSpPr>
        <p:spPr>
          <a:xfrm>
            <a:off x="457200" y="1143000"/>
            <a:ext cx="68580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3200"/>
              <a:buFont typeface="Times New Roman"/>
              <a:buNone/>
            </a:pPr>
            <a:r>
              <a:rPr b="1" i="0" lang="en-US" sz="3200" u="none">
                <a:solidFill>
                  <a:srgbClr val="C00000"/>
                </a:solidFill>
                <a:latin typeface="Times New Roman"/>
                <a:ea typeface="Times New Roman"/>
                <a:cs typeface="Times New Roman"/>
                <a:sym typeface="Times New Roman"/>
              </a:rPr>
              <a:t>UNIT – II </a:t>
            </a:r>
            <a:endParaRP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rotWithShape="1">
          <a:blip r:embed="rId3">
            <a:alphaModFix/>
          </a:blip>
          <a:srcRect b="15217" l="20071" r="8906" t="34361"/>
          <a:stretch/>
        </p:blipFill>
        <p:spPr>
          <a:xfrm>
            <a:off x="622300" y="1160462"/>
            <a:ext cx="8054975" cy="4983162"/>
          </a:xfrm>
          <a:prstGeom prst="rect">
            <a:avLst/>
          </a:prstGeom>
          <a:noFill/>
          <a:ln>
            <a:noFill/>
          </a:ln>
        </p:spPr>
      </p:pic>
      <p:sp>
        <p:nvSpPr>
          <p:cNvPr id="151" name="Google Shape;151;p25"/>
          <p:cNvSpPr txBox="1"/>
          <p:nvPr/>
        </p:nvSpPr>
        <p:spPr>
          <a:xfrm>
            <a:off x="919162" y="6088062"/>
            <a:ext cx="5641975" cy="4000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Figure:  Tiered structure of Fibre Channel switched fabric</a:t>
            </a:r>
            <a:endParaRPr/>
          </a:p>
        </p:txBody>
      </p:sp>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57200" y="274637"/>
            <a:ext cx="6324600" cy="6397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FC Architecture</a:t>
            </a:r>
            <a:endParaRPr/>
          </a:p>
        </p:txBody>
      </p:sp>
      <p:sp>
        <p:nvSpPr>
          <p:cNvPr id="157" name="Google Shape;157;p26"/>
          <p:cNvSpPr txBox="1"/>
          <p:nvPr>
            <p:ph idx="1" type="body"/>
          </p:nvPr>
        </p:nvSpPr>
        <p:spPr>
          <a:xfrm>
            <a:off x="457200" y="1143000"/>
            <a:ext cx="8428037" cy="5562600"/>
          </a:xfrm>
          <a:prstGeom prst="rect">
            <a:avLst/>
          </a:prstGeom>
          <a:noFill/>
          <a:ln>
            <a:noFill/>
          </a:ln>
        </p:spPr>
        <p:txBody>
          <a:bodyPr anchorCtr="0" anchor="t" bIns="0" lIns="0" spcFirstLastPara="1" rIns="0" wrap="square" tIns="0">
            <a:noAutofit/>
          </a:bodyPr>
          <a:lstStyle/>
          <a:p>
            <a:pPr indent="-342900" lvl="0" marL="342900" rtl="0" algn="just">
              <a:lnSpc>
                <a:spcPct val="150000"/>
              </a:lnSpc>
              <a:spcBef>
                <a:spcPts val="0"/>
              </a:spcBef>
              <a:spcAft>
                <a:spcPts val="0"/>
              </a:spcAft>
              <a:buClr>
                <a:srgbClr val="000000"/>
              </a:buClr>
              <a:buSzPts val="100"/>
              <a:buFont typeface="Noto Sans Symbols"/>
              <a:buChar char="❑"/>
            </a:pPr>
            <a:r>
              <a:rPr b="0" i="0" lang="en-US" sz="2000" u="none">
                <a:solidFill>
                  <a:srgbClr val="000000"/>
                </a:solidFill>
                <a:latin typeface="Times New Roman"/>
                <a:ea typeface="Times New Roman"/>
                <a:cs typeface="Times New Roman"/>
                <a:sym typeface="Times New Roman"/>
              </a:rPr>
              <a:t>The FC architecture represents true channel/network integration and captures some of the benefits of both channel and network technology. </a:t>
            </a:r>
            <a:endParaRPr/>
          </a:p>
          <a:p>
            <a:pPr indent="-342900" lvl="0" marL="342900" rtl="0" algn="just">
              <a:lnSpc>
                <a:spcPct val="150000"/>
              </a:lnSpc>
              <a:spcBef>
                <a:spcPts val="0"/>
              </a:spcBef>
              <a:spcAft>
                <a:spcPts val="0"/>
              </a:spcAft>
              <a:buClr>
                <a:srgbClr val="000000"/>
              </a:buClr>
              <a:buSzPts val="100"/>
              <a:buFont typeface="Noto Sans Symbols"/>
              <a:buChar char="❑"/>
            </a:pPr>
            <a:r>
              <a:rPr b="0" i="0" lang="en-US" sz="2000" u="none">
                <a:solidFill>
                  <a:srgbClr val="000000"/>
                </a:solidFill>
                <a:latin typeface="Times New Roman"/>
                <a:ea typeface="Times New Roman"/>
                <a:cs typeface="Times New Roman"/>
                <a:sym typeface="Times New Roman"/>
              </a:rPr>
              <a:t>FC SAN uses the Fiber Channel Protocol (FCP) that provides both channel speed for data transfer with low protocol overhead and scalability of network technology.</a:t>
            </a:r>
            <a:endParaRPr b="0" i="0" sz="2200" u="none">
              <a:solidFill>
                <a:srgbClr val="FFFFFF"/>
              </a:solidFill>
              <a:latin typeface="Times New Roman"/>
              <a:ea typeface="Times New Roman"/>
              <a:cs typeface="Times New Roman"/>
              <a:sym typeface="Times New Roman"/>
            </a:endParaRPr>
          </a:p>
          <a:p>
            <a:pPr indent="-342900" lvl="0" marL="342900" rtl="0" algn="just">
              <a:lnSpc>
                <a:spcPct val="150000"/>
              </a:lnSpc>
              <a:spcBef>
                <a:spcPts val="0"/>
              </a:spcBef>
              <a:spcAft>
                <a:spcPts val="0"/>
              </a:spcAft>
              <a:buClr>
                <a:srgbClr val="000000"/>
              </a:buClr>
              <a:buSzPts val="100"/>
              <a:buFont typeface="Noto Sans Symbols"/>
              <a:buChar char="❑"/>
            </a:pPr>
            <a:r>
              <a:rPr b="0" i="0" lang="en-US" sz="2000" u="none">
                <a:solidFill>
                  <a:srgbClr val="000000"/>
                </a:solidFill>
                <a:latin typeface="Times New Roman"/>
                <a:ea typeface="Times New Roman"/>
                <a:cs typeface="Times New Roman"/>
                <a:sym typeface="Times New Roman"/>
              </a:rPr>
              <a:t>The key advantages of FCP are as follows: </a:t>
            </a:r>
            <a:endParaRPr b="0" i="0" sz="2200" u="none">
              <a:solidFill>
                <a:srgbClr val="FFFFFF"/>
              </a:solidFill>
              <a:latin typeface="Times New Roman"/>
              <a:ea typeface="Times New Roman"/>
              <a:cs typeface="Times New Roman"/>
              <a:sym typeface="Times New Roman"/>
            </a:endParaRPr>
          </a:p>
          <a:p>
            <a:pPr indent="-342900" lvl="2" marL="1257300" rtl="0" algn="just">
              <a:lnSpc>
                <a:spcPct val="150000"/>
              </a:lnSpc>
              <a:spcBef>
                <a:spcPts val="0"/>
              </a:spcBef>
              <a:spcAft>
                <a:spcPts val="0"/>
              </a:spcAft>
              <a:buClr>
                <a:srgbClr val="000000"/>
              </a:buClr>
              <a:buSzPts val="100"/>
              <a:buFont typeface="Noto Sans Symbols"/>
              <a:buChar char="⮚"/>
            </a:pPr>
            <a:r>
              <a:rPr b="0" i="0" lang="en-US" sz="2000" u="none">
                <a:solidFill>
                  <a:srgbClr val="000000"/>
                </a:solidFill>
                <a:latin typeface="Times New Roman"/>
                <a:ea typeface="Times New Roman"/>
                <a:cs typeface="Times New Roman"/>
                <a:sym typeface="Times New Roman"/>
              </a:rPr>
              <a:t>Sustained transmission bandwidth over long distances. </a:t>
            </a:r>
            <a:endParaRPr/>
          </a:p>
          <a:p>
            <a:pPr indent="-342900" lvl="2" marL="1257300" rtl="0" algn="just">
              <a:lnSpc>
                <a:spcPct val="150000"/>
              </a:lnSpc>
              <a:spcBef>
                <a:spcPts val="0"/>
              </a:spcBef>
              <a:spcAft>
                <a:spcPts val="0"/>
              </a:spcAft>
              <a:buClr>
                <a:srgbClr val="000000"/>
              </a:buClr>
              <a:buSzPts val="100"/>
              <a:buFont typeface="Noto Sans Symbols"/>
              <a:buChar char="⮚"/>
            </a:pPr>
            <a:r>
              <a:rPr b="0" i="0" lang="en-US" sz="2000" u="none">
                <a:solidFill>
                  <a:srgbClr val="000000"/>
                </a:solidFill>
                <a:latin typeface="Times New Roman"/>
                <a:ea typeface="Times New Roman"/>
                <a:cs typeface="Times New Roman"/>
                <a:sym typeface="Times New Roman"/>
              </a:rPr>
              <a:t> Support for a larger number of addressable devices over a network. Theoretically, FC can support more than 15 million device addresses on a network. </a:t>
            </a:r>
            <a:endParaRPr b="0" i="0" sz="2400" u="none">
              <a:solidFill>
                <a:srgbClr val="FFFFFF"/>
              </a:solidFill>
              <a:latin typeface="Calibri"/>
              <a:ea typeface="Calibri"/>
              <a:cs typeface="Calibri"/>
              <a:sym typeface="Calibri"/>
            </a:endParaRPr>
          </a:p>
          <a:p>
            <a:pPr indent="-342900" lvl="2" marL="1257300" rtl="0" algn="just">
              <a:lnSpc>
                <a:spcPct val="150000"/>
              </a:lnSpc>
              <a:spcBef>
                <a:spcPts val="0"/>
              </a:spcBef>
              <a:spcAft>
                <a:spcPts val="0"/>
              </a:spcAft>
              <a:buClr>
                <a:srgbClr val="000000"/>
              </a:buClr>
              <a:buSzPts val="100"/>
              <a:buFont typeface="Noto Sans Symbols"/>
              <a:buChar char="⮚"/>
            </a:pPr>
            <a:r>
              <a:rPr b="0" i="0" lang="en-US" sz="2000" u="none">
                <a:solidFill>
                  <a:srgbClr val="000000"/>
                </a:solidFill>
                <a:latin typeface="Times New Roman"/>
                <a:ea typeface="Times New Roman"/>
                <a:cs typeface="Times New Roman"/>
                <a:sym typeface="Times New Roman"/>
              </a:rPr>
              <a:t>Support speeds up to 16 Gbps (16 GFC)</a:t>
            </a:r>
            <a:endParaRPr/>
          </a:p>
        </p:txBody>
      </p:sp>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57200" y="274637"/>
            <a:ext cx="6019800" cy="7159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Fiber Channel Protocol Stack</a:t>
            </a:r>
            <a:endParaRPr/>
          </a:p>
        </p:txBody>
      </p:sp>
      <p:sp>
        <p:nvSpPr>
          <p:cNvPr id="163" name="Google Shape;163;p27"/>
          <p:cNvSpPr txBox="1"/>
          <p:nvPr>
            <p:ph idx="1" type="body"/>
          </p:nvPr>
        </p:nvSpPr>
        <p:spPr>
          <a:xfrm>
            <a:off x="457200" y="1143000"/>
            <a:ext cx="8229600" cy="4983162"/>
          </a:xfrm>
          <a:prstGeom prst="rect">
            <a:avLst/>
          </a:prstGeom>
          <a:noFill/>
          <a:ln>
            <a:noFill/>
          </a:ln>
        </p:spPr>
        <p:txBody>
          <a:bodyPr anchorCtr="0" anchor="t" bIns="0" lIns="0" spcFirstLastPara="1" rIns="0" wrap="square" tIns="0">
            <a:normAutofit/>
          </a:bodyPr>
          <a:lstStyle/>
          <a:p>
            <a:pPr indent="-342900" lvl="0" marL="342900" rtl="0" algn="just">
              <a:lnSpc>
                <a:spcPct val="150000"/>
              </a:lnSpc>
              <a:spcBef>
                <a:spcPts val="0"/>
              </a:spcBef>
              <a:spcAft>
                <a:spcPts val="0"/>
              </a:spcAft>
              <a:buClr>
                <a:srgbClr val="000000"/>
              </a:buClr>
              <a:buSzPts val="200"/>
              <a:buFont typeface="Arial"/>
              <a:buChar char="•"/>
            </a:pPr>
            <a:r>
              <a:rPr b="0" i="0" lang="en-US" sz="2000" u="none">
                <a:solidFill>
                  <a:srgbClr val="000000"/>
                </a:solidFill>
                <a:latin typeface="Times New Roman"/>
                <a:ea typeface="Times New Roman"/>
                <a:cs typeface="Times New Roman"/>
                <a:sym typeface="Times New Roman"/>
              </a:rPr>
              <a:t>FCP defines the communication protocol in five layers: </a:t>
            </a:r>
            <a:endParaRPr/>
          </a:p>
          <a:p>
            <a:pPr indent="-342900" lvl="0" marL="342900" rtl="0" algn="just">
              <a:lnSpc>
                <a:spcPct val="150000"/>
              </a:lnSpc>
              <a:spcBef>
                <a:spcPts val="0"/>
              </a:spcBef>
              <a:spcAft>
                <a:spcPts val="0"/>
              </a:spcAft>
              <a:buClr>
                <a:srgbClr val="000000"/>
              </a:buClr>
              <a:buSzPts val="200"/>
              <a:buFont typeface="Arial"/>
              <a:buChar char="•"/>
            </a:pPr>
            <a:r>
              <a:rPr b="0" i="0" lang="en-US" sz="2000" u="none">
                <a:solidFill>
                  <a:srgbClr val="000000"/>
                </a:solidFill>
                <a:latin typeface="Times New Roman"/>
                <a:ea typeface="Times New Roman"/>
                <a:cs typeface="Times New Roman"/>
                <a:sym typeface="Times New Roman"/>
              </a:rPr>
              <a:t>FC-0 through FC-4 (except FC-3 layer, which is not implemented). </a:t>
            </a:r>
            <a:endParaRPr/>
          </a:p>
          <a:p>
            <a:pPr indent="-342900" lvl="0" marL="342900" rtl="0" algn="just">
              <a:lnSpc>
                <a:spcPct val="150000"/>
              </a:lnSpc>
              <a:spcBef>
                <a:spcPts val="0"/>
              </a:spcBef>
              <a:spcAft>
                <a:spcPts val="0"/>
              </a:spcAft>
              <a:buClr>
                <a:srgbClr val="000000"/>
              </a:buClr>
              <a:buSzPts val="200"/>
              <a:buFont typeface="Arial"/>
              <a:buChar char="•"/>
            </a:pPr>
            <a:r>
              <a:rPr b="0" i="0" lang="en-US" sz="2000" u="none">
                <a:solidFill>
                  <a:srgbClr val="000000"/>
                </a:solidFill>
                <a:latin typeface="Times New Roman"/>
                <a:ea typeface="Times New Roman"/>
                <a:cs typeface="Times New Roman"/>
                <a:sym typeface="Times New Roman"/>
              </a:rPr>
              <a:t>In a layered communication model, the peer layers on each node talk to each other through defined protocols</a:t>
            </a:r>
            <a:endParaRPr/>
          </a:p>
        </p:txBody>
      </p:sp>
      <p:pic>
        <p:nvPicPr>
          <p:cNvPr id="164" name="Google Shape;164;p27"/>
          <p:cNvPicPr preferRelativeResize="0"/>
          <p:nvPr/>
        </p:nvPicPr>
        <p:blipFill rotWithShape="1">
          <a:blip r:embed="rId3">
            <a:alphaModFix/>
          </a:blip>
          <a:srcRect b="0" l="0" r="0" t="0"/>
          <a:stretch/>
        </p:blipFill>
        <p:spPr>
          <a:xfrm>
            <a:off x="1020762" y="3192462"/>
            <a:ext cx="6858000" cy="3228975"/>
          </a:xfrm>
          <a:prstGeom prst="rect">
            <a:avLst/>
          </a:prstGeom>
          <a:noFill/>
          <a:ln>
            <a:noFill/>
          </a:ln>
        </p:spPr>
      </p:pic>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246062" y="968375"/>
            <a:ext cx="8651875" cy="5759450"/>
          </a:xfrm>
          <a:prstGeom prst="rect">
            <a:avLst/>
          </a:prstGeom>
          <a:noFill/>
          <a:ln>
            <a:noFill/>
          </a:ln>
        </p:spPr>
        <p:txBody>
          <a:bodyPr anchorCtr="0" anchor="t" bIns="0" lIns="0" spcFirstLastPara="1" rIns="0" wrap="square" tIns="0">
            <a:normAutofit/>
          </a:bodyPr>
          <a:lstStyle/>
          <a:p>
            <a:pPr indent="-342900" lvl="0" marL="342900" rtl="0" algn="just">
              <a:lnSpc>
                <a:spcPct val="140000"/>
              </a:lnSpc>
              <a:spcBef>
                <a:spcPts val="0"/>
              </a:spcBef>
              <a:spcAft>
                <a:spcPts val="0"/>
              </a:spcAft>
              <a:buClr>
                <a:srgbClr val="000000"/>
              </a:buClr>
              <a:buSzPts val="200"/>
              <a:buFont typeface="Noto Sans Symbols"/>
              <a:buChar char="❑"/>
            </a:pPr>
            <a:r>
              <a:rPr b="1" i="0" lang="en-US" sz="2200" u="none">
                <a:solidFill>
                  <a:srgbClr val="000000"/>
                </a:solidFill>
                <a:latin typeface="Times New Roman"/>
                <a:ea typeface="Times New Roman"/>
                <a:cs typeface="Times New Roman"/>
                <a:sym typeface="Times New Roman"/>
              </a:rPr>
              <a:t>FC-0</a:t>
            </a:r>
            <a:r>
              <a:rPr b="0" i="0" lang="en-US" sz="2200" u="none">
                <a:solidFill>
                  <a:srgbClr val="000000"/>
                </a:solidFill>
                <a:latin typeface="Times New Roman"/>
                <a:ea typeface="Times New Roman"/>
                <a:cs typeface="Times New Roman"/>
                <a:sym typeface="Times New Roman"/>
              </a:rPr>
              <a:t>. This is the lowest level of the Fiber Channel (FC) physical standard, covering the physical characteristics of the interface and media.</a:t>
            </a:r>
            <a:endParaRPr b="0" i="0" sz="2200" u="none">
              <a:solidFill>
                <a:srgbClr val="FFFFFF"/>
              </a:solidFill>
              <a:latin typeface="Times New Roman"/>
              <a:ea typeface="Times New Roman"/>
              <a:cs typeface="Times New Roman"/>
              <a:sym typeface="Times New Roman"/>
            </a:endParaRPr>
          </a:p>
          <a:p>
            <a:pPr indent="-342900" lvl="0" marL="342900" rtl="0" algn="just">
              <a:lnSpc>
                <a:spcPct val="140000"/>
              </a:lnSpc>
              <a:spcBef>
                <a:spcPts val="0"/>
              </a:spcBef>
              <a:spcAft>
                <a:spcPts val="0"/>
              </a:spcAft>
              <a:buClr>
                <a:srgbClr val="000000"/>
              </a:buClr>
              <a:buSzPts val="200"/>
              <a:buFont typeface="Noto Sans Symbols"/>
              <a:buChar char="❑"/>
            </a:pPr>
            <a:r>
              <a:rPr b="1" i="0" lang="en-US" sz="2200" u="none">
                <a:solidFill>
                  <a:srgbClr val="000000"/>
                </a:solidFill>
                <a:latin typeface="Times New Roman"/>
                <a:ea typeface="Times New Roman"/>
                <a:cs typeface="Times New Roman"/>
                <a:sym typeface="Times New Roman"/>
              </a:rPr>
              <a:t>FC-1</a:t>
            </a:r>
            <a:r>
              <a:rPr b="0" i="0" lang="en-US" sz="2200" u="none">
                <a:solidFill>
                  <a:srgbClr val="000000"/>
                </a:solidFill>
                <a:latin typeface="Times New Roman"/>
                <a:ea typeface="Times New Roman"/>
                <a:cs typeface="Times New Roman"/>
                <a:sym typeface="Times New Roman"/>
              </a:rPr>
              <a:t>. This is the middle level of the FC physical standard. It defines the 8-bit to 10-bit encoding/decoding and transmission protocol. </a:t>
            </a:r>
            <a:endParaRPr b="0" i="0" sz="2200" u="none">
              <a:solidFill>
                <a:srgbClr val="FFFFFF"/>
              </a:solidFill>
              <a:latin typeface="Times New Roman"/>
              <a:ea typeface="Times New Roman"/>
              <a:cs typeface="Times New Roman"/>
              <a:sym typeface="Times New Roman"/>
            </a:endParaRPr>
          </a:p>
          <a:p>
            <a:pPr indent="-342900" lvl="0" marL="342900" rtl="0" algn="just">
              <a:lnSpc>
                <a:spcPct val="140000"/>
              </a:lnSpc>
              <a:spcBef>
                <a:spcPts val="0"/>
              </a:spcBef>
              <a:spcAft>
                <a:spcPts val="0"/>
              </a:spcAft>
              <a:buClr>
                <a:srgbClr val="000000"/>
              </a:buClr>
              <a:buSzPts val="200"/>
              <a:buFont typeface="Noto Sans Symbols"/>
              <a:buChar char="❑"/>
            </a:pPr>
            <a:r>
              <a:rPr b="1" i="0" lang="en-US" sz="2200" u="none">
                <a:solidFill>
                  <a:srgbClr val="000000"/>
                </a:solidFill>
                <a:latin typeface="Times New Roman"/>
                <a:ea typeface="Times New Roman"/>
                <a:cs typeface="Times New Roman"/>
                <a:sym typeface="Times New Roman"/>
              </a:rPr>
              <a:t>FC-2</a:t>
            </a:r>
            <a:r>
              <a:rPr b="0" i="0" lang="en-US" sz="2200" u="none">
                <a:solidFill>
                  <a:srgbClr val="000000"/>
                </a:solidFill>
                <a:latin typeface="Times New Roman"/>
                <a:ea typeface="Times New Roman"/>
                <a:cs typeface="Times New Roman"/>
                <a:sym typeface="Times New Roman"/>
              </a:rPr>
              <a:t>. This is the highest level of FC physical standard, defining the rules for signaling protocol and describing transfer of frames, sequences, and exchanges.</a:t>
            </a:r>
            <a:endParaRPr b="0" i="0" sz="2200" u="none">
              <a:solidFill>
                <a:srgbClr val="FFFFFF"/>
              </a:solidFill>
              <a:latin typeface="Times New Roman"/>
              <a:ea typeface="Times New Roman"/>
              <a:cs typeface="Times New Roman"/>
              <a:sym typeface="Times New Roman"/>
            </a:endParaRPr>
          </a:p>
          <a:p>
            <a:pPr indent="-342900" lvl="0" marL="342900" rtl="0" algn="just">
              <a:lnSpc>
                <a:spcPct val="140000"/>
              </a:lnSpc>
              <a:spcBef>
                <a:spcPts val="0"/>
              </a:spcBef>
              <a:spcAft>
                <a:spcPts val="0"/>
              </a:spcAft>
              <a:buClr>
                <a:srgbClr val="000000"/>
              </a:buClr>
              <a:buSzPts val="200"/>
              <a:buFont typeface="Noto Sans Symbols"/>
              <a:buChar char="❑"/>
            </a:pPr>
            <a:r>
              <a:rPr b="1" i="0" lang="en-US" sz="2200" u="none">
                <a:solidFill>
                  <a:srgbClr val="000000"/>
                </a:solidFill>
                <a:latin typeface="Times New Roman"/>
                <a:ea typeface="Times New Roman"/>
                <a:cs typeface="Times New Roman"/>
                <a:sym typeface="Times New Roman"/>
              </a:rPr>
              <a:t>FC-4</a:t>
            </a:r>
            <a:r>
              <a:rPr b="0" i="0" lang="en-US" sz="2200" u="none">
                <a:solidFill>
                  <a:srgbClr val="000000"/>
                </a:solidFill>
                <a:latin typeface="Times New Roman"/>
                <a:ea typeface="Times New Roman"/>
                <a:cs typeface="Times New Roman"/>
                <a:sym typeface="Times New Roman"/>
              </a:rPr>
              <a:t>. This is the hierarchical level in the Fiber Channel standard that specifies the mapping of upper layer protocols. Some of the protocols include SCSI, High Performance Parallel Interface (HIPPI) Framing Protocol, Enterprise Storage Connectivity (ESCON), Asynchronous Transfer Mode (ATM), and IP. </a:t>
            </a:r>
            <a:endParaRPr b="0" i="0" sz="2200" u="none">
              <a:solidFill>
                <a:srgbClr val="FFFFFF"/>
              </a:solidFill>
              <a:latin typeface="Times New Roman"/>
              <a:ea typeface="Times New Roman"/>
              <a:cs typeface="Times New Roman"/>
              <a:sym typeface="Times New Roman"/>
            </a:endParaRPr>
          </a:p>
          <a:p>
            <a:pPr indent="-228600" lvl="0" marL="457200" rtl="0" algn="l">
              <a:lnSpc>
                <a:spcPct val="100000"/>
              </a:lnSpc>
              <a:spcBef>
                <a:spcPts val="440"/>
              </a:spcBef>
              <a:spcAft>
                <a:spcPts val="0"/>
              </a:spcAft>
              <a:buClr>
                <a:schemeClr val="lt1"/>
              </a:buClr>
              <a:buSzPts val="2200"/>
              <a:buNone/>
            </a:pPr>
            <a:r>
              <a:t/>
            </a:r>
            <a:endParaRPr b="0" i="0" sz="2200" u="none">
              <a:solidFill>
                <a:srgbClr val="FFFFFF"/>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20675" y="138112"/>
            <a:ext cx="4800600" cy="73501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Fibre Channel Addressing</a:t>
            </a:r>
            <a:endParaRPr/>
          </a:p>
        </p:txBody>
      </p:sp>
      <p:sp>
        <p:nvSpPr>
          <p:cNvPr id="175" name="Google Shape;175;p29"/>
          <p:cNvSpPr txBox="1"/>
          <p:nvPr>
            <p:ph idx="1" type="body"/>
          </p:nvPr>
        </p:nvSpPr>
        <p:spPr>
          <a:xfrm>
            <a:off x="177800" y="860425"/>
            <a:ext cx="8966200" cy="5997575"/>
          </a:xfrm>
          <a:prstGeom prst="rect">
            <a:avLst/>
          </a:prstGeom>
          <a:noFill/>
          <a:ln>
            <a:noFill/>
          </a:ln>
        </p:spPr>
        <p:txBody>
          <a:bodyPr anchorCtr="0" anchor="t" bIns="0" lIns="0" spcFirstLastPara="1" rIns="0" wrap="square" tIns="0">
            <a:normAutofit/>
          </a:bodyPr>
          <a:lstStyle/>
          <a:p>
            <a:pPr indent="-317500" lvl="0" marL="342900" rtl="0" algn="just">
              <a:lnSpc>
                <a:spcPct val="150000"/>
              </a:lnSpc>
              <a:spcBef>
                <a:spcPts val="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The first field of the FC address contains the domain ID of the switch. </a:t>
            </a:r>
            <a:endParaRPr/>
          </a:p>
          <a:p>
            <a:pPr indent="-317500" lvl="0" marL="342900" rtl="0" algn="just">
              <a:lnSpc>
                <a:spcPct val="150000"/>
              </a:lnSpc>
              <a:spcBef>
                <a:spcPts val="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A domain ID is a unique number provided to each switch in the fabric. </a:t>
            </a:r>
            <a:endParaRPr/>
          </a:p>
          <a:p>
            <a:pPr indent="-317500" lvl="0" marL="342900" rtl="0" algn="just">
              <a:lnSpc>
                <a:spcPct val="150000"/>
              </a:lnSpc>
              <a:spcBef>
                <a:spcPts val="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Although this is an 8-bit field, there are only 239 available addresses for domain ID because some addresses are deemed special and reserved for fabric management services. </a:t>
            </a:r>
            <a:endParaRPr/>
          </a:p>
          <a:p>
            <a:pPr indent="-317500" lvl="0" marL="342900" rtl="0" algn="just">
              <a:lnSpc>
                <a:spcPct val="150000"/>
              </a:lnSpc>
              <a:spcBef>
                <a:spcPts val="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For example, FFFFFC is reserved for the name server, and FFFFFE is reserved for the fabric login service. </a:t>
            </a:r>
            <a:endParaRPr/>
          </a:p>
          <a:p>
            <a:pPr indent="-317500" lvl="0" marL="342900" rtl="0" algn="just">
              <a:lnSpc>
                <a:spcPct val="150000"/>
              </a:lnSpc>
              <a:spcBef>
                <a:spcPts val="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The area ID is used to identify a group of switch ports used for connecting nodes. </a:t>
            </a:r>
            <a:endParaRPr/>
          </a:p>
          <a:p>
            <a:pPr indent="-317500" lvl="0" marL="342900" rtl="0" algn="just">
              <a:lnSpc>
                <a:spcPct val="150000"/>
              </a:lnSpc>
              <a:spcBef>
                <a:spcPts val="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An example of a group of ports with a common area ID is a port card on the switch. </a:t>
            </a:r>
            <a:endParaRPr/>
          </a:p>
          <a:p>
            <a:pPr indent="-317500" lvl="0" marL="342900" rtl="0" algn="just">
              <a:lnSpc>
                <a:spcPct val="150000"/>
              </a:lnSpc>
              <a:spcBef>
                <a:spcPts val="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The last field, the port ID, identifies the port within the group. Therefore, the maximum possible number of node ports in a switched fabric is calculated as:</a:t>
            </a:r>
            <a:endParaRPr b="0" i="0" sz="1800" u="none">
              <a:solidFill>
                <a:srgbClr val="FFFFFF"/>
              </a:solidFill>
              <a:latin typeface="Times New Roman"/>
              <a:ea typeface="Times New Roman"/>
              <a:cs typeface="Times New Roman"/>
              <a:sym typeface="Times New Roman"/>
            </a:endParaRPr>
          </a:p>
          <a:p>
            <a:pPr indent="-317500" lvl="0" marL="342900" rtl="0" algn="just">
              <a:lnSpc>
                <a:spcPct val="150000"/>
              </a:lnSpc>
              <a:spcBef>
                <a:spcPts val="0"/>
              </a:spcBef>
              <a:spcAft>
                <a:spcPts val="0"/>
              </a:spcAft>
              <a:buSzPts val="2200"/>
              <a:buNone/>
            </a:pPr>
            <a:r>
              <a:rPr b="0" i="0" lang="en-US" sz="1800" u="none">
                <a:solidFill>
                  <a:srgbClr val="000000"/>
                </a:solidFill>
                <a:latin typeface="Times New Roman"/>
                <a:ea typeface="Times New Roman"/>
                <a:cs typeface="Times New Roman"/>
                <a:sym typeface="Times New Roman"/>
              </a:rPr>
              <a:t>239 domains ¥ 256 areas ¥ 256 ports = 15,663,104</a:t>
            </a:r>
            <a:endParaRPr/>
          </a:p>
        </p:txBody>
      </p:sp>
      <p:pic>
        <p:nvPicPr>
          <p:cNvPr id="176" name="Google Shape;176;p29"/>
          <p:cNvPicPr preferRelativeResize="0"/>
          <p:nvPr/>
        </p:nvPicPr>
        <p:blipFill rotWithShape="1">
          <a:blip r:embed="rId3">
            <a:alphaModFix/>
          </a:blip>
          <a:srcRect b="0" l="0" r="0" t="0"/>
          <a:stretch/>
        </p:blipFill>
        <p:spPr>
          <a:xfrm>
            <a:off x="463550" y="5341937"/>
            <a:ext cx="8489950" cy="1516062"/>
          </a:xfrm>
          <a:prstGeom prst="rect">
            <a:avLst/>
          </a:prstGeom>
          <a:noFill/>
          <a:ln>
            <a:noFill/>
          </a:ln>
        </p:spPr>
      </p:pic>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184150" y="0"/>
            <a:ext cx="4800600" cy="1143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World Wide Names</a:t>
            </a:r>
            <a:endParaRPr/>
          </a:p>
        </p:txBody>
      </p:sp>
      <p:sp>
        <p:nvSpPr>
          <p:cNvPr id="182" name="Google Shape;182;p30"/>
          <p:cNvSpPr txBox="1"/>
          <p:nvPr>
            <p:ph idx="1" type="body"/>
          </p:nvPr>
        </p:nvSpPr>
        <p:spPr>
          <a:xfrm>
            <a:off x="457200" y="1143000"/>
            <a:ext cx="8229600" cy="5410200"/>
          </a:xfrm>
          <a:prstGeom prst="rect">
            <a:avLst/>
          </a:prstGeom>
          <a:noFill/>
          <a:ln>
            <a:noFill/>
          </a:ln>
        </p:spPr>
        <p:txBody>
          <a:bodyPr anchorCtr="0" anchor="t" bIns="0" lIns="0" spcFirstLastPara="1" rIns="0" wrap="square" tIns="0">
            <a:normAutofit/>
          </a:bodyPr>
          <a:lstStyle/>
          <a:p>
            <a:pPr indent="-342900" lvl="0" marL="342900" rtl="0" algn="just">
              <a:lnSpc>
                <a:spcPct val="13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Each device in the FC environment is assigned a 64-bit unique identifier called the World Wide Name (WWN). </a:t>
            </a:r>
            <a:endParaRPr/>
          </a:p>
          <a:p>
            <a:pPr indent="-342900" lvl="0" marL="342900" rtl="0" algn="just">
              <a:lnSpc>
                <a:spcPct val="13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Fibre Channel environment uses two types of WWNs: </a:t>
            </a:r>
            <a:endParaRPr/>
          </a:p>
          <a:p>
            <a:pPr indent="-342900" lvl="2" marL="1257300" rtl="0" algn="just">
              <a:lnSpc>
                <a:spcPct val="130000"/>
              </a:lnSpc>
              <a:spcBef>
                <a:spcPts val="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World Wide Node Name (WWNN) and </a:t>
            </a:r>
            <a:endParaRPr/>
          </a:p>
          <a:p>
            <a:pPr indent="-342900" lvl="2" marL="1257300" rtl="0" algn="just">
              <a:lnSpc>
                <a:spcPct val="130000"/>
              </a:lnSpc>
              <a:spcBef>
                <a:spcPts val="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World Wide Port Name (WWPN). </a:t>
            </a:r>
            <a:endParaRPr/>
          </a:p>
        </p:txBody>
      </p:sp>
      <p:pic>
        <p:nvPicPr>
          <p:cNvPr id="183" name="Google Shape;183;p30"/>
          <p:cNvPicPr preferRelativeResize="0"/>
          <p:nvPr/>
        </p:nvPicPr>
        <p:blipFill rotWithShape="1">
          <a:blip r:embed="rId3">
            <a:alphaModFix/>
          </a:blip>
          <a:srcRect b="16557" l="-1542" r="0" t="14932"/>
          <a:stretch/>
        </p:blipFill>
        <p:spPr>
          <a:xfrm>
            <a:off x="0" y="3238500"/>
            <a:ext cx="8955087" cy="3573462"/>
          </a:xfrm>
          <a:prstGeom prst="rect">
            <a:avLst/>
          </a:prstGeom>
          <a:noFill/>
          <a:ln>
            <a:noFill/>
          </a:ln>
        </p:spPr>
      </p:pic>
    </p:spTree>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177800" y="0"/>
            <a:ext cx="3155950" cy="1143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FC Frame</a:t>
            </a:r>
            <a:endParaRPr/>
          </a:p>
        </p:txBody>
      </p:sp>
      <p:sp>
        <p:nvSpPr>
          <p:cNvPr id="189" name="Google Shape;189;p31"/>
          <p:cNvSpPr txBox="1"/>
          <p:nvPr>
            <p:ph idx="1" type="body"/>
          </p:nvPr>
        </p:nvSpPr>
        <p:spPr>
          <a:xfrm>
            <a:off x="457200" y="1143000"/>
            <a:ext cx="8229600" cy="5410200"/>
          </a:xfrm>
          <a:prstGeom prst="rect">
            <a:avLst/>
          </a:prstGeom>
          <a:noFill/>
          <a:ln>
            <a:noFill/>
          </a:ln>
        </p:spPr>
        <p:txBody>
          <a:bodyPr anchorCtr="0" anchor="t" bIns="0" lIns="0" spcFirstLastPara="1" rIns="0" wrap="square" tIns="0">
            <a:normAutofit/>
          </a:bodyPr>
          <a:lstStyle/>
          <a:p>
            <a:pPr indent="-342900" lvl="0" marL="342900" rtl="0" algn="just">
              <a:lnSpc>
                <a:spcPct val="13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An FC frame (Figure 5-15) consists of five parts: </a:t>
            </a:r>
            <a:endParaRPr/>
          </a:p>
          <a:p>
            <a:pPr indent="-342900" lvl="2" marL="1257300" rtl="0" algn="just">
              <a:lnSpc>
                <a:spcPct val="130000"/>
              </a:lnSpc>
              <a:spcBef>
                <a:spcPts val="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start of frame (SOF), </a:t>
            </a:r>
            <a:endParaRPr/>
          </a:p>
          <a:p>
            <a:pPr indent="-342900" lvl="2" marL="1257300" rtl="0" algn="just">
              <a:lnSpc>
                <a:spcPct val="130000"/>
              </a:lnSpc>
              <a:spcBef>
                <a:spcPts val="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frame header, </a:t>
            </a:r>
            <a:endParaRPr/>
          </a:p>
          <a:p>
            <a:pPr indent="-342900" lvl="2" marL="1257300" rtl="0" algn="just">
              <a:lnSpc>
                <a:spcPct val="130000"/>
              </a:lnSpc>
              <a:spcBef>
                <a:spcPts val="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data field, </a:t>
            </a:r>
            <a:endParaRPr/>
          </a:p>
          <a:p>
            <a:pPr indent="-342900" lvl="2" marL="1257300" rtl="0" algn="just">
              <a:lnSpc>
                <a:spcPct val="130000"/>
              </a:lnSpc>
              <a:spcBef>
                <a:spcPts val="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cyclic redundancy check (CRC), and </a:t>
            </a:r>
            <a:endParaRPr/>
          </a:p>
          <a:p>
            <a:pPr indent="-342900" lvl="2" marL="1257300" rtl="0" algn="just">
              <a:lnSpc>
                <a:spcPct val="130000"/>
              </a:lnSpc>
              <a:spcBef>
                <a:spcPts val="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end of frame (EOF).</a:t>
            </a:r>
            <a:endParaRPr/>
          </a:p>
        </p:txBody>
      </p:sp>
      <p:pic>
        <p:nvPicPr>
          <p:cNvPr id="190" name="Google Shape;190;p31"/>
          <p:cNvPicPr preferRelativeResize="0"/>
          <p:nvPr/>
        </p:nvPicPr>
        <p:blipFill rotWithShape="1">
          <a:blip r:embed="rId3">
            <a:alphaModFix/>
          </a:blip>
          <a:srcRect b="0" l="0" r="0" t="0"/>
          <a:stretch/>
        </p:blipFill>
        <p:spPr>
          <a:xfrm>
            <a:off x="412750" y="3746500"/>
            <a:ext cx="7519987" cy="3111500"/>
          </a:xfrm>
          <a:prstGeom prst="rect">
            <a:avLst/>
          </a:prstGeom>
          <a:noFill/>
          <a:ln>
            <a:noFill/>
          </a:ln>
        </p:spPr>
      </p:pic>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457200" y="274637"/>
            <a:ext cx="6858000" cy="10207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IP SAN - Components of iSCSI </a:t>
            </a:r>
            <a:endParaRPr/>
          </a:p>
        </p:txBody>
      </p:sp>
      <p:sp>
        <p:nvSpPr>
          <p:cNvPr id="196" name="Google Shape;196;p32"/>
          <p:cNvSpPr txBox="1"/>
          <p:nvPr>
            <p:ph idx="1" type="body"/>
          </p:nvPr>
        </p:nvSpPr>
        <p:spPr>
          <a:xfrm>
            <a:off x="457200" y="1600200"/>
            <a:ext cx="8229600" cy="4525962"/>
          </a:xfrm>
          <a:prstGeom prst="rect">
            <a:avLst/>
          </a:prstGeom>
          <a:noFill/>
          <a:ln>
            <a:noFill/>
          </a:ln>
        </p:spPr>
        <p:txBody>
          <a:bodyPr anchorCtr="0" anchor="t" bIns="0" lIns="0" spcFirstLastPara="1" rIns="0" wrap="square" tIns="0">
            <a:normAutofit/>
          </a:bodyPr>
          <a:lstStyle/>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An initiator (host), target (storage or iSCSI gateway), and an IP-based network are the key iSCSI components.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If an iSCSI-capable storage array is deployed, then a host with the iSCSI initiator can directly communicate with the storage array over an IP network.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However, in an implementation that uses an existing FC array for iSCSI communication, an iSCSI gateway is used</a:t>
            </a:r>
            <a:endParaRPr b="0" i="0" sz="2200" u="none">
              <a:solidFill>
                <a:srgbClr val="FFFFFF"/>
              </a:solidFill>
              <a:latin typeface="Times New Roman"/>
              <a:ea typeface="Times New Roman"/>
              <a:cs typeface="Times New Roman"/>
              <a:sym typeface="Times New Roman"/>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These devices perform the translation of IP packets to FC frames and vice versa, thereby bridging the connectivity between the IP and FC environments.</a:t>
            </a:r>
            <a:endParaRPr/>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0" y="0"/>
            <a:ext cx="5145087" cy="84613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iSCSI Protocol Stack</a:t>
            </a:r>
            <a:endParaRPr/>
          </a:p>
        </p:txBody>
      </p:sp>
      <p:sp>
        <p:nvSpPr>
          <p:cNvPr id="202" name="Google Shape;202;p33"/>
          <p:cNvSpPr txBox="1"/>
          <p:nvPr>
            <p:ph idx="1" type="body"/>
          </p:nvPr>
        </p:nvSpPr>
        <p:spPr>
          <a:xfrm>
            <a:off x="341312" y="968375"/>
            <a:ext cx="8515350" cy="5527675"/>
          </a:xfrm>
          <a:prstGeom prst="rect">
            <a:avLst/>
          </a:prstGeom>
          <a:noFill/>
          <a:ln>
            <a:noFill/>
          </a:ln>
        </p:spPr>
        <p:txBody>
          <a:bodyPr anchorCtr="0" anchor="t" bIns="0" lIns="0" spcFirstLastPara="1" rIns="0" wrap="square" tIns="0">
            <a:normAutofit/>
          </a:bodyPr>
          <a:lstStyle/>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SCSI is the command protocol that works at the application layer of the Open System Interconnection (OSI) model.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initiators and targets use SCSI commands and responses to talk to each other.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SCSI command descriptor blocks, data, and status messages are encapsulated into TCP/IP and transmitted across the network between the initiators and targets.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iSCSI is the session-layer protocol that initiates a reliable session between devices that recognize SCSI commands and TCP/IP.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iSCSI session-layer interface is responsible for handling login, authentication, target discovery, and session management.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TCP is used with iSCSI at the transport layer to provide reliable transmission</a:t>
            </a:r>
            <a:endParaRPr/>
          </a:p>
        </p:txBody>
      </p:sp>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0" y="0"/>
            <a:ext cx="5145087" cy="84613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iSCSI Protocol Stack</a:t>
            </a:r>
            <a:endParaRPr/>
          </a:p>
        </p:txBody>
      </p:sp>
      <p:sp>
        <p:nvSpPr>
          <p:cNvPr id="208" name="Google Shape;208;p34"/>
          <p:cNvSpPr txBox="1"/>
          <p:nvPr>
            <p:ph idx="1" type="body"/>
          </p:nvPr>
        </p:nvSpPr>
        <p:spPr>
          <a:xfrm>
            <a:off x="300037" y="1160462"/>
            <a:ext cx="8516937" cy="5186362"/>
          </a:xfrm>
          <a:prstGeom prst="rect">
            <a:avLst/>
          </a:prstGeom>
          <a:noFill/>
          <a:ln>
            <a:noFill/>
          </a:ln>
        </p:spPr>
        <p:txBody>
          <a:bodyPr anchorCtr="0" anchor="t" bIns="0" lIns="0" spcFirstLastPara="1" rIns="0" wrap="square" tIns="0">
            <a:noAutofit/>
          </a:bodyPr>
          <a:lstStyle/>
          <a:p>
            <a:pPr indent="-342900" lvl="0" marL="342900" rtl="0" algn="just">
              <a:lnSpc>
                <a:spcPct val="140000"/>
              </a:lnSpc>
              <a:spcBef>
                <a:spcPts val="0"/>
              </a:spcBef>
              <a:spcAft>
                <a:spcPts val="0"/>
              </a:spcAft>
              <a:buClr>
                <a:srgbClr val="000000"/>
              </a:buClr>
              <a:buSzPts val="200"/>
              <a:buFont typeface="Noto Sans Symbols"/>
              <a:buChar char="❑"/>
            </a:pPr>
            <a:r>
              <a:rPr b="0" i="0" lang="en-US" sz="2400" u="none">
                <a:solidFill>
                  <a:srgbClr val="000000"/>
                </a:solidFill>
                <a:latin typeface="Times New Roman"/>
                <a:ea typeface="Times New Roman"/>
                <a:cs typeface="Times New Roman"/>
                <a:sym typeface="Times New Roman"/>
              </a:rPr>
              <a:t>TCP controls message flow, windowing, error recovery, and retransmission.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400" u="none">
                <a:solidFill>
                  <a:srgbClr val="000000"/>
                </a:solidFill>
                <a:latin typeface="Times New Roman"/>
                <a:ea typeface="Times New Roman"/>
                <a:cs typeface="Times New Roman"/>
                <a:sym typeface="Times New Roman"/>
              </a:rPr>
              <a:t>It relies upon the network layer of the OSI model to provide global addressing and connectivity.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400" u="none">
                <a:solidFill>
                  <a:srgbClr val="000000"/>
                </a:solidFill>
                <a:latin typeface="Times New Roman"/>
                <a:ea typeface="Times New Roman"/>
                <a:cs typeface="Times New Roman"/>
                <a:sym typeface="Times New Roman"/>
              </a:rPr>
              <a:t>The Layer 2 protocols at the data link layer of this model enable node-to-node communication through a physical network.</a:t>
            </a:r>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8"/>
          <p:cNvSpPr txBox="1"/>
          <p:nvPr>
            <p:ph type="title"/>
          </p:nvPr>
        </p:nvSpPr>
        <p:spPr>
          <a:xfrm>
            <a:off x="0" y="152400"/>
            <a:ext cx="7467600" cy="762000"/>
          </a:xfrm>
          <a:prstGeom prst="rect">
            <a:avLst/>
          </a:prstGeom>
          <a:noFill/>
          <a:ln>
            <a:noFill/>
          </a:ln>
        </p:spPr>
        <p:txBody>
          <a:bodyPr anchorCtr="0" anchor="ctr" bIns="0" lIns="0" spcFirstLastPara="1" rIns="0" wrap="square" tIns="0">
            <a:normAutofit/>
          </a:bodyPr>
          <a:lstStyle/>
          <a:p>
            <a:pPr indent="0" lvl="0" marL="0" rtl="0" algn="just">
              <a:lnSpc>
                <a:spcPct val="150000"/>
              </a:lnSpc>
              <a:spcBef>
                <a:spcPts val="0"/>
              </a:spcBef>
              <a:spcAft>
                <a:spcPts val="0"/>
              </a:spcAft>
              <a:buSzPts val="3200"/>
              <a:buNone/>
            </a:pPr>
            <a:r>
              <a:rPr b="1" i="0" lang="en-US" sz="3200" u="none">
                <a:solidFill>
                  <a:srgbClr val="C00000"/>
                </a:solidFill>
                <a:latin typeface="Times New Roman"/>
                <a:ea typeface="Times New Roman"/>
                <a:cs typeface="Times New Roman"/>
                <a:sym typeface="Times New Roman"/>
              </a:rPr>
              <a:t>Fiber Channel: Overview</a:t>
            </a:r>
            <a:endParaRPr/>
          </a:p>
        </p:txBody>
      </p:sp>
      <p:sp>
        <p:nvSpPr>
          <p:cNvPr id="58" name="Google Shape;58;p8"/>
          <p:cNvSpPr txBox="1"/>
          <p:nvPr>
            <p:ph idx="4294967295" type="body"/>
          </p:nvPr>
        </p:nvSpPr>
        <p:spPr>
          <a:xfrm>
            <a:off x="166950" y="951525"/>
            <a:ext cx="8810100" cy="5460900"/>
          </a:xfrm>
          <a:prstGeom prst="rect">
            <a:avLst/>
          </a:prstGeom>
          <a:noFill/>
          <a:ln>
            <a:noFill/>
          </a:ln>
        </p:spPr>
        <p:txBody>
          <a:bodyPr anchorCtr="0" anchor="t" bIns="0" lIns="0" spcFirstLastPara="1" rIns="0" wrap="square" tIns="0">
            <a:noAutofit/>
          </a:bodyPr>
          <a:lstStyle/>
          <a:p>
            <a:pPr indent="-342900" lvl="0" marL="4572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Fibre Channel (FC) is a high-speed network technology that interconnects network elements and allows them to communicate with one another. </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The International Committee for Information Technology Standards (INCITS) T11 Technical Committee sets FC standards.</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FC networks provide high-performance characteristics such as lossless transport combined with flexible network topology. </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FC is primarily used in storage area networks (SANs) because it provides reliable, lossless, in-order frame transport between initiators and targets. </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FC components include initiators, targets, and FC-capable switches that interconnect FC devices and may also interconnect FC devices with Fibre Channel over Ethernet (FCoE) devices. </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Initiators originate I/O commands. Targets receive I/O commands. For example, a server can initiate an I/O request to a storage device target.</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5"/>
          <p:cNvPicPr preferRelativeResize="0"/>
          <p:nvPr/>
        </p:nvPicPr>
        <p:blipFill rotWithShape="1">
          <a:blip r:embed="rId3">
            <a:alphaModFix/>
          </a:blip>
          <a:srcRect b="0" l="0" r="0" t="0"/>
          <a:stretch/>
        </p:blipFill>
        <p:spPr>
          <a:xfrm>
            <a:off x="436562" y="982662"/>
            <a:ext cx="8339137" cy="5676900"/>
          </a:xfrm>
          <a:prstGeom prst="rect">
            <a:avLst/>
          </a:prstGeom>
          <a:noFill/>
          <a:ln>
            <a:noFill/>
          </a:ln>
        </p:spPr>
      </p:pic>
    </p:spTree>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00037" y="219075"/>
            <a:ext cx="5145087" cy="84613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iSCSI Names</a:t>
            </a:r>
            <a:endParaRPr/>
          </a:p>
        </p:txBody>
      </p:sp>
      <p:sp>
        <p:nvSpPr>
          <p:cNvPr id="219" name="Google Shape;219;p36"/>
          <p:cNvSpPr txBox="1"/>
          <p:nvPr>
            <p:ph idx="1" type="body"/>
          </p:nvPr>
        </p:nvSpPr>
        <p:spPr>
          <a:xfrm>
            <a:off x="300037" y="1160462"/>
            <a:ext cx="8516937" cy="5186362"/>
          </a:xfrm>
          <a:prstGeom prst="rect">
            <a:avLst/>
          </a:prstGeom>
          <a:noFill/>
          <a:ln>
            <a:noFill/>
          </a:ln>
        </p:spPr>
        <p:txBody>
          <a:bodyPr anchorCtr="0" anchor="t" bIns="0" lIns="0" spcFirstLastPara="1" rIns="0" wrap="square" tIns="0">
            <a:noAutofit/>
          </a:bodyPr>
          <a:lstStyle/>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A unique worldwide iSCSI identifier, known as an iSCSI name, is used to identify the initiators and targets within an iSCSI network to facilitate communication.</a:t>
            </a:r>
            <a:endParaRPr b="0" i="0" sz="2200" u="none">
              <a:solidFill>
                <a:srgbClr val="FFFFFF"/>
              </a:solidFill>
              <a:latin typeface="Times New Roman"/>
              <a:ea typeface="Times New Roman"/>
              <a:cs typeface="Times New Roman"/>
              <a:sym typeface="Times New Roman"/>
            </a:endParaRPr>
          </a:p>
          <a:p>
            <a:pPr indent="-342900" lvl="2" marL="1257300" rtl="0" algn="just">
              <a:lnSpc>
                <a:spcPct val="140000"/>
              </a:lnSpc>
              <a:spcBef>
                <a:spcPts val="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iSCSI Qualified Name (IQN) - </a:t>
            </a:r>
            <a:r>
              <a:rPr b="0" i="0" lang="en-US" sz="2000" u="none">
                <a:solidFill>
                  <a:srgbClr val="000000"/>
                </a:solidFill>
                <a:latin typeface="Times New Roman"/>
                <a:ea typeface="Times New Roman"/>
                <a:cs typeface="Times New Roman"/>
                <a:sym typeface="Times New Roman"/>
              </a:rPr>
              <a:t>An organization must own a registered domain name to generate iSCSI Qualified Names. An example of an IQN is iqn.2008-02.com.example:optional_string.</a:t>
            </a:r>
            <a:endParaRPr/>
          </a:p>
          <a:p>
            <a:pPr indent="-342900" lvl="2" marL="1257300" rtl="0" algn="just">
              <a:lnSpc>
                <a:spcPct val="140000"/>
              </a:lnSpc>
              <a:spcBef>
                <a:spcPts val="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Extended Unique Identifier (EUI): </a:t>
            </a:r>
            <a:r>
              <a:rPr b="0" i="0" lang="en-US" sz="2000" u="none">
                <a:solidFill>
                  <a:srgbClr val="000000"/>
                </a:solidFill>
                <a:latin typeface="Times New Roman"/>
                <a:ea typeface="Times New Roman"/>
                <a:cs typeface="Times New Roman"/>
                <a:sym typeface="Times New Roman"/>
              </a:rPr>
              <a:t>An EUI is a globally unique identifier based on the IEEE EUI-64 naming standard. An EUI is composed of the eui prefix followed by a 16-character hexadecimal name, such as eui.0300732A32598D26.</a:t>
            </a:r>
            <a:endParaRPr/>
          </a:p>
        </p:txBody>
      </p:sp>
    </p:spTree>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7"/>
          <p:cNvPicPr preferRelativeResize="0"/>
          <p:nvPr/>
        </p:nvPicPr>
        <p:blipFill rotWithShape="1">
          <a:blip r:embed="rId3">
            <a:alphaModFix/>
          </a:blip>
          <a:srcRect b="0" l="0" r="0" t="0"/>
          <a:stretch/>
        </p:blipFill>
        <p:spPr>
          <a:xfrm>
            <a:off x="1557337" y="71437"/>
            <a:ext cx="6029325" cy="6715125"/>
          </a:xfrm>
          <a:prstGeom prst="rect">
            <a:avLst/>
          </a:prstGeom>
          <a:noFill/>
          <a:ln>
            <a:noFill/>
          </a:ln>
        </p:spPr>
      </p:pic>
    </p:spTree>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457200" y="274637"/>
            <a:ext cx="7010400" cy="13255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1" lang="en-US" sz="3200" u="none">
                <a:solidFill>
                  <a:srgbClr val="BF0000"/>
                </a:solidFill>
                <a:latin typeface="Times New Roman"/>
                <a:ea typeface="Times New Roman"/>
                <a:cs typeface="Times New Roman"/>
                <a:sym typeface="Times New Roman"/>
              </a:rPr>
              <a:t>NAS: General Purpose Servers versus NAS Devices</a:t>
            </a:r>
            <a:endParaRPr/>
          </a:p>
        </p:txBody>
      </p:sp>
      <p:sp>
        <p:nvSpPr>
          <p:cNvPr id="230" name="Google Shape;230;p38"/>
          <p:cNvSpPr txBox="1"/>
          <p:nvPr>
            <p:ph idx="1" type="body"/>
          </p:nvPr>
        </p:nvSpPr>
        <p:spPr>
          <a:xfrm>
            <a:off x="430212" y="1751012"/>
            <a:ext cx="8229600" cy="4525962"/>
          </a:xfrm>
          <a:prstGeom prst="rect">
            <a:avLst/>
          </a:prstGeom>
          <a:noFill/>
          <a:ln>
            <a:noFill/>
          </a:ln>
        </p:spPr>
        <p:txBody>
          <a:bodyPr anchorCtr="0" anchor="t" bIns="0" lIns="0" spcFirstLastPara="1" rIns="0" wrap="square" tIns="0">
            <a:noAutofit/>
          </a:bodyPr>
          <a:lstStyle/>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A NAS device is optimized for file-serving functions such as storing, retrieving, and accessing fi les for applications and clients.</a:t>
            </a:r>
            <a:endParaRPr b="0" i="0" sz="2200" u="none">
              <a:solidFill>
                <a:srgbClr val="FFFFFF"/>
              </a:solidFill>
              <a:latin typeface="Times New Roman"/>
              <a:ea typeface="Times New Roman"/>
              <a:cs typeface="Times New Roman"/>
              <a:sym typeface="Times New Roman"/>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A general-purpose server can be used to host any application because it runs a general-purpose operating system.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Unlike a general-purpose server, a NAS device is dedicated to file-serving.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It has specialized operating system dedicated to file serving by using industry-standard protocols. </a:t>
            </a:r>
            <a:endParaRPr/>
          </a:p>
          <a:p>
            <a:pPr indent="-342900" lvl="0" marL="342900" rtl="0" algn="just">
              <a:lnSpc>
                <a:spcPct val="14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Some NAS vendors support features, such as native clustering for high availability</a:t>
            </a:r>
            <a:endParaRPr/>
          </a:p>
        </p:txBody>
      </p:sp>
    </p:spTree>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9"/>
          <p:cNvPicPr preferRelativeResize="0"/>
          <p:nvPr/>
        </p:nvPicPr>
        <p:blipFill rotWithShape="1">
          <a:blip r:embed="rId3">
            <a:alphaModFix/>
          </a:blip>
          <a:srcRect b="0" l="0" r="0" t="0"/>
          <a:stretch/>
        </p:blipFill>
        <p:spPr>
          <a:xfrm>
            <a:off x="300037" y="792162"/>
            <a:ext cx="8285162" cy="6208712"/>
          </a:xfrm>
          <a:prstGeom prst="rect">
            <a:avLst/>
          </a:prstGeom>
          <a:noFill/>
          <a:ln>
            <a:noFill/>
          </a:ln>
        </p:spPr>
      </p:pic>
    </p:spTree>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436562" y="109537"/>
            <a:ext cx="4438650" cy="83185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1" lang="en-US" sz="3200" u="none">
                <a:solidFill>
                  <a:srgbClr val="BF0000"/>
                </a:solidFill>
                <a:latin typeface="Times New Roman"/>
                <a:ea typeface="Times New Roman"/>
                <a:cs typeface="Times New Roman"/>
                <a:sym typeface="Times New Roman"/>
              </a:rPr>
              <a:t>Benefits of NAS</a:t>
            </a:r>
            <a:endParaRPr/>
          </a:p>
        </p:txBody>
      </p:sp>
      <p:sp>
        <p:nvSpPr>
          <p:cNvPr id="241" name="Google Shape;241;p40"/>
          <p:cNvSpPr txBox="1"/>
          <p:nvPr>
            <p:ph idx="1" type="body"/>
          </p:nvPr>
        </p:nvSpPr>
        <p:spPr>
          <a:xfrm>
            <a:off x="361950" y="995362"/>
            <a:ext cx="8523287" cy="5862637"/>
          </a:xfrm>
          <a:prstGeom prst="rect">
            <a:avLst/>
          </a:prstGeom>
          <a:noFill/>
          <a:ln>
            <a:noFill/>
          </a:ln>
        </p:spPr>
        <p:txBody>
          <a:bodyPr anchorCtr="0" anchor="t" bIns="0" lIns="0" spcFirstLastPara="1" rIns="0" wrap="square" tIns="0">
            <a:noAutofit/>
          </a:bodyPr>
          <a:lstStyle/>
          <a:p>
            <a:pPr indent="0" lvl="0" marL="88900" rtl="0" algn="just">
              <a:lnSpc>
                <a:spcPct val="100000"/>
              </a:lnSpc>
              <a:spcBef>
                <a:spcPts val="400"/>
              </a:spcBef>
              <a:spcAft>
                <a:spcPts val="0"/>
              </a:spcAft>
              <a:buSzPts val="2200"/>
              <a:buNone/>
            </a:pPr>
            <a:r>
              <a:rPr b="0" i="0" lang="en-US" sz="2000" u="none">
                <a:solidFill>
                  <a:srgbClr val="000000"/>
                </a:solidFill>
                <a:latin typeface="Times New Roman"/>
                <a:ea typeface="Times New Roman"/>
                <a:cs typeface="Times New Roman"/>
                <a:sym typeface="Times New Roman"/>
              </a:rPr>
              <a:t>NAS offers the following benefits:</a:t>
            </a:r>
            <a:endParaRPr b="0" i="0" sz="2200" u="none">
              <a:solidFill>
                <a:srgbClr val="FFFFFF"/>
              </a:solidFill>
              <a:latin typeface="Times New Roman"/>
              <a:ea typeface="Times New Roman"/>
              <a:cs typeface="Times New Roman"/>
              <a:sym typeface="Times New Roman"/>
            </a:endParaRPr>
          </a:p>
          <a:p>
            <a:pPr indent="-12700" lvl="0" marL="88900" rtl="0" algn="just">
              <a:lnSpc>
                <a:spcPct val="100000"/>
              </a:lnSpc>
              <a:spcBef>
                <a:spcPts val="40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Comprehensive access to information: </a:t>
            </a:r>
            <a:endParaRPr/>
          </a:p>
          <a:p>
            <a:pPr indent="-342900" lvl="2" marL="1371600" rtl="0" algn="just">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Enables efficient file sharing and supports many-to-one and one-to-many configurations. </a:t>
            </a:r>
            <a:endParaRPr/>
          </a:p>
          <a:p>
            <a:pPr indent="-342900" lvl="2" marL="1371600" rtl="0" algn="just">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many-to-one configuration enables a NAS device to serve many clients simultaneously.</a:t>
            </a:r>
            <a:endParaRPr b="0" i="0" sz="2400" u="none">
              <a:solidFill>
                <a:srgbClr val="FFFFFF"/>
              </a:solidFill>
              <a:latin typeface="Calibri"/>
              <a:ea typeface="Calibri"/>
              <a:cs typeface="Calibri"/>
              <a:sym typeface="Calibri"/>
            </a:endParaRPr>
          </a:p>
          <a:p>
            <a:pPr indent="-342900" lvl="2" marL="1371600" rtl="0" algn="just">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one-to-many configuration enables one client to connect with many. NAS devices simultaneously.</a:t>
            </a:r>
            <a:endParaRPr b="0" i="0" sz="2400" u="none">
              <a:solidFill>
                <a:srgbClr val="FFFFFF"/>
              </a:solidFill>
              <a:latin typeface="Calibri"/>
              <a:ea typeface="Calibri"/>
              <a:cs typeface="Calibri"/>
              <a:sym typeface="Calibri"/>
            </a:endParaRPr>
          </a:p>
          <a:p>
            <a:pPr indent="-12700" lvl="0" marL="88900" rtl="0" algn="just">
              <a:lnSpc>
                <a:spcPct val="100000"/>
              </a:lnSpc>
              <a:spcBef>
                <a:spcPts val="40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Improved efficiency: </a:t>
            </a:r>
            <a:endParaRPr b="0" i="0" sz="2200" u="none">
              <a:solidFill>
                <a:srgbClr val="FFFFFF"/>
              </a:solidFill>
              <a:latin typeface="Times New Roman"/>
              <a:ea typeface="Times New Roman"/>
              <a:cs typeface="Times New Roman"/>
              <a:sym typeface="Times New Roman"/>
            </a:endParaRPr>
          </a:p>
          <a:p>
            <a:pPr indent="-342900" lvl="2" marL="1371600" rtl="0" algn="just">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NAS delivers better performance compared to a general-purpose file server because NAS uses an operating system specialized for file serving.</a:t>
            </a:r>
            <a:r>
              <a:rPr b="1" i="0" lang="en-US" sz="2000" u="none">
                <a:solidFill>
                  <a:srgbClr val="000000"/>
                </a:solidFill>
                <a:latin typeface="Times New Roman"/>
                <a:ea typeface="Times New Roman"/>
                <a:cs typeface="Times New Roman"/>
                <a:sym typeface="Times New Roman"/>
              </a:rPr>
              <a:t> </a:t>
            </a:r>
            <a:endParaRPr/>
          </a:p>
          <a:p>
            <a:pPr indent="-12700" lvl="0" marL="88900" rtl="0" algn="l">
              <a:lnSpc>
                <a:spcPct val="100000"/>
              </a:lnSpc>
              <a:spcBef>
                <a:spcPts val="40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Improved flexibility: </a:t>
            </a:r>
            <a:endParaRPr/>
          </a:p>
          <a:p>
            <a:pPr indent="-342900" lvl="2" marL="1371600" rtl="0" algn="l">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Compatible with clients on both UNIX and Windows platforms using industry-standard protocols. </a:t>
            </a:r>
            <a:endParaRPr/>
          </a:p>
          <a:p>
            <a:pPr indent="-342900" lvl="2" marL="1371600" rtl="0" algn="l">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NAS is flexible and can serve requests from different types of clients from the same source.</a:t>
            </a:r>
            <a:endParaRPr/>
          </a:p>
        </p:txBody>
      </p:sp>
    </p:spTree>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0" y="0"/>
            <a:ext cx="4438650" cy="83185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1" lang="en-US" sz="3200" u="none">
                <a:solidFill>
                  <a:srgbClr val="BF0000"/>
                </a:solidFill>
                <a:latin typeface="Times New Roman"/>
                <a:ea typeface="Times New Roman"/>
                <a:cs typeface="Times New Roman"/>
                <a:sym typeface="Times New Roman"/>
              </a:rPr>
              <a:t>Benefits of NAS Cont…</a:t>
            </a:r>
            <a:endParaRPr/>
          </a:p>
        </p:txBody>
      </p:sp>
      <p:sp>
        <p:nvSpPr>
          <p:cNvPr id="247" name="Google Shape;247;p41"/>
          <p:cNvSpPr txBox="1"/>
          <p:nvPr>
            <p:ph idx="1" type="body"/>
          </p:nvPr>
        </p:nvSpPr>
        <p:spPr>
          <a:xfrm>
            <a:off x="163512" y="776287"/>
            <a:ext cx="8980487" cy="5862637"/>
          </a:xfrm>
          <a:prstGeom prst="rect">
            <a:avLst/>
          </a:prstGeom>
          <a:noFill/>
          <a:ln>
            <a:noFill/>
          </a:ln>
        </p:spPr>
        <p:txBody>
          <a:bodyPr anchorCtr="0" anchor="t" bIns="0" lIns="0" spcFirstLastPara="1" rIns="0" wrap="square" tIns="0">
            <a:noAutofit/>
          </a:bodyPr>
          <a:lstStyle/>
          <a:p>
            <a:pPr indent="-368300" lvl="0" marL="457200" rtl="0" algn="just">
              <a:lnSpc>
                <a:spcPct val="100000"/>
              </a:lnSpc>
              <a:spcBef>
                <a:spcPts val="40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Centralized storage: </a:t>
            </a:r>
            <a:endParaRPr/>
          </a:p>
          <a:p>
            <a:pPr indent="-342900" lvl="2" marL="1371600" rtl="0" algn="just">
              <a:lnSpc>
                <a:spcPct val="100000"/>
              </a:lnSpc>
              <a:spcBef>
                <a:spcPts val="30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Centralizes data storage to minimize data duplication </a:t>
            </a:r>
            <a:r>
              <a:rPr b="0" i="0" lang="en-US" sz="2000" u="none">
                <a:solidFill>
                  <a:srgbClr val="000000"/>
                </a:solidFill>
                <a:latin typeface="Times New Roman"/>
                <a:ea typeface="Times New Roman"/>
                <a:cs typeface="Times New Roman"/>
                <a:sym typeface="Times New Roman"/>
              </a:rPr>
              <a:t>on client workstations, and ensure greater data protection</a:t>
            </a:r>
            <a:endParaRPr b="0" i="0" sz="2400" u="none">
              <a:solidFill>
                <a:srgbClr val="FFFFFF"/>
              </a:solidFill>
              <a:latin typeface="Calibri"/>
              <a:ea typeface="Calibri"/>
              <a:cs typeface="Calibri"/>
              <a:sym typeface="Calibri"/>
            </a:endParaRPr>
          </a:p>
          <a:p>
            <a:pPr indent="-368300" lvl="0" marL="457200" rtl="0" algn="just">
              <a:lnSpc>
                <a:spcPct val="100000"/>
              </a:lnSpc>
              <a:spcBef>
                <a:spcPts val="40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Simplified management: </a:t>
            </a:r>
            <a:endParaRPr/>
          </a:p>
          <a:p>
            <a:pPr indent="-342900" lvl="2" marL="1371600" rtl="0" algn="just">
              <a:lnSpc>
                <a:spcPct val="100000"/>
              </a:lnSpc>
              <a:spcBef>
                <a:spcPts val="30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Provides a centralized console that makes it possible to manage file systems efficiently.</a:t>
            </a:r>
            <a:r>
              <a:rPr b="1" i="0" lang="en-US" sz="2200" u="none">
                <a:solidFill>
                  <a:srgbClr val="000000"/>
                </a:solidFill>
                <a:latin typeface="Times New Roman"/>
                <a:ea typeface="Times New Roman"/>
                <a:cs typeface="Times New Roman"/>
                <a:sym typeface="Times New Roman"/>
              </a:rPr>
              <a:t> </a:t>
            </a:r>
            <a:endParaRPr/>
          </a:p>
          <a:p>
            <a:pPr indent="-368300" lvl="0" marL="457200" rtl="0" algn="just">
              <a:lnSpc>
                <a:spcPct val="100000"/>
              </a:lnSpc>
              <a:spcBef>
                <a:spcPts val="40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Scalability: </a:t>
            </a:r>
            <a:endParaRPr/>
          </a:p>
          <a:p>
            <a:pPr indent="-342900" lvl="2" marL="1371600" rtl="0" algn="just">
              <a:lnSpc>
                <a:spcPct val="100000"/>
              </a:lnSpc>
              <a:spcBef>
                <a:spcPts val="30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Scales well with different utilization profiles and types of business applications because of the high-performance and low-latency design</a:t>
            </a:r>
            <a:endParaRPr/>
          </a:p>
          <a:p>
            <a:pPr indent="-368300" lvl="0" marL="457200" rtl="0" algn="just">
              <a:lnSpc>
                <a:spcPct val="100000"/>
              </a:lnSpc>
              <a:spcBef>
                <a:spcPts val="40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High availability: </a:t>
            </a:r>
            <a:endParaRPr/>
          </a:p>
          <a:p>
            <a:pPr indent="-342900" lvl="2" marL="1371600" rtl="0" algn="just">
              <a:lnSpc>
                <a:spcPct val="100000"/>
              </a:lnSpc>
              <a:spcBef>
                <a:spcPts val="30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Offers efficient replication and recovery options, enabling </a:t>
            </a:r>
            <a:r>
              <a:rPr b="0" i="0" lang="en-US" sz="2000" u="none">
                <a:solidFill>
                  <a:srgbClr val="000000"/>
                </a:solidFill>
                <a:latin typeface="Times New Roman"/>
                <a:ea typeface="Times New Roman"/>
                <a:cs typeface="Times New Roman"/>
                <a:sym typeface="Times New Roman"/>
              </a:rPr>
              <a:t>high data availability. </a:t>
            </a:r>
            <a:endParaRPr/>
          </a:p>
          <a:p>
            <a:pPr indent="-342900" lvl="2" marL="1371600" rtl="0" algn="just">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NAS uses redundant components that provide maximum connectivity options. </a:t>
            </a:r>
            <a:endParaRPr/>
          </a:p>
          <a:p>
            <a:pPr indent="-342900" lvl="2" marL="1371600" rtl="0" algn="just">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A NAS device supports clustering technology for failover.</a:t>
            </a:r>
            <a:endParaRPr/>
          </a:p>
        </p:txBody>
      </p:sp>
    </p:spTree>
  </p:cSld>
  <p:clrMapOvr>
    <a:masterClrMapping/>
  </p:clrMapOvr>
  <p:transition spd="slow">
    <p:push dir="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95250" y="122237"/>
            <a:ext cx="4438650" cy="83343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1" lang="en-US" sz="3200" u="none">
                <a:solidFill>
                  <a:srgbClr val="BF0000"/>
                </a:solidFill>
                <a:latin typeface="Times New Roman"/>
                <a:ea typeface="Times New Roman"/>
                <a:cs typeface="Times New Roman"/>
                <a:sym typeface="Times New Roman"/>
              </a:rPr>
              <a:t>Benefits of NAS Cont…</a:t>
            </a:r>
            <a:endParaRPr/>
          </a:p>
        </p:txBody>
      </p:sp>
      <p:sp>
        <p:nvSpPr>
          <p:cNvPr id="253" name="Google Shape;253;p42"/>
          <p:cNvSpPr txBox="1"/>
          <p:nvPr>
            <p:ph idx="1" type="body"/>
          </p:nvPr>
        </p:nvSpPr>
        <p:spPr>
          <a:xfrm>
            <a:off x="163512" y="1008062"/>
            <a:ext cx="8980487" cy="5133975"/>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40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Security: </a:t>
            </a:r>
            <a:endParaRPr b="0" i="0" sz="2200" u="none">
              <a:solidFill>
                <a:srgbClr val="FFFFFF"/>
              </a:solidFill>
              <a:latin typeface="Times New Roman"/>
              <a:ea typeface="Times New Roman"/>
              <a:cs typeface="Times New Roman"/>
              <a:sym typeface="Times New Roman"/>
            </a:endParaRPr>
          </a:p>
          <a:p>
            <a:pPr indent="-342900" lvl="2" marL="1371600" rtl="0" algn="l">
              <a:lnSpc>
                <a:spcPct val="115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Ensures security, user authentication, and fi le locking with industry-standard security schemas.</a:t>
            </a:r>
            <a:r>
              <a:rPr b="1" i="0" lang="en-US" sz="2000" u="none">
                <a:solidFill>
                  <a:srgbClr val="000000"/>
                </a:solidFill>
                <a:latin typeface="Times New Roman"/>
                <a:ea typeface="Times New Roman"/>
                <a:cs typeface="Times New Roman"/>
                <a:sym typeface="Times New Roman"/>
              </a:rPr>
              <a:t> </a:t>
            </a:r>
            <a:endParaRPr/>
          </a:p>
          <a:p>
            <a:pPr indent="-368300" lvl="0" marL="457200" rtl="0" algn="l">
              <a:lnSpc>
                <a:spcPct val="115000"/>
              </a:lnSpc>
              <a:spcBef>
                <a:spcPts val="40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Low cost: </a:t>
            </a:r>
            <a:endParaRPr/>
          </a:p>
          <a:p>
            <a:pPr indent="-342900" lvl="2" marL="1371600" rtl="0" algn="l">
              <a:lnSpc>
                <a:spcPct val="115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NAS uses commonly available and inexpensive Ethernet components.</a:t>
            </a:r>
            <a:endParaRPr b="0" i="0" sz="2400" u="none">
              <a:solidFill>
                <a:srgbClr val="FFFFFF"/>
              </a:solidFill>
              <a:latin typeface="Calibri"/>
              <a:ea typeface="Calibri"/>
              <a:cs typeface="Calibri"/>
              <a:sym typeface="Calibri"/>
            </a:endParaRPr>
          </a:p>
          <a:p>
            <a:pPr indent="-368300" lvl="0" marL="457200" rtl="0" algn="l">
              <a:lnSpc>
                <a:spcPct val="115000"/>
              </a:lnSpc>
              <a:spcBef>
                <a:spcPts val="40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Ease of deployment: </a:t>
            </a:r>
            <a:endParaRPr/>
          </a:p>
          <a:p>
            <a:pPr indent="-342900" lvl="2" marL="1371600" rtl="0" algn="l">
              <a:lnSpc>
                <a:spcPct val="115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Configuration at the client is minimal, because the clients have required NAS connection software built in.</a:t>
            </a:r>
            <a:endParaRPr/>
          </a:p>
        </p:txBody>
      </p:sp>
    </p:spTree>
  </p:cSld>
  <p:clrMapOvr>
    <a:masterClrMapping/>
  </p:clrMapOvr>
  <p:transition spd="slow">
    <p:push dir="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198437" y="152400"/>
            <a:ext cx="6761162" cy="10207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File systems and Network file sharing</a:t>
            </a:r>
            <a:endParaRPr/>
          </a:p>
        </p:txBody>
      </p:sp>
      <p:sp>
        <p:nvSpPr>
          <p:cNvPr id="259" name="Google Shape;259;p43"/>
          <p:cNvSpPr txBox="1"/>
          <p:nvPr>
            <p:ph idx="1" type="body"/>
          </p:nvPr>
        </p:nvSpPr>
        <p:spPr>
          <a:xfrm>
            <a:off x="246062" y="1077912"/>
            <a:ext cx="8597900" cy="5581650"/>
          </a:xfrm>
          <a:prstGeom prst="rect">
            <a:avLst/>
          </a:prstGeom>
          <a:noFill/>
          <a:ln>
            <a:noFill/>
          </a:ln>
        </p:spPr>
        <p:txBody>
          <a:bodyPr anchorCtr="0" anchor="t" bIns="0" lIns="0" spcFirstLastPara="1" rIns="0" wrap="square" tIns="0">
            <a:noAutofit/>
          </a:bodyPr>
          <a:lstStyle/>
          <a:p>
            <a:pPr indent="0" lvl="0" marL="88900" rtl="0" algn="just">
              <a:lnSpc>
                <a:spcPct val="115000"/>
              </a:lnSpc>
              <a:spcBef>
                <a:spcPts val="400"/>
              </a:spcBef>
              <a:spcAft>
                <a:spcPts val="0"/>
              </a:spcAft>
              <a:buSzPts val="2200"/>
              <a:buNone/>
            </a:pPr>
            <a:r>
              <a:rPr b="0" i="0" lang="en-US" sz="2000" u="none">
                <a:solidFill>
                  <a:srgbClr val="000000"/>
                </a:solidFill>
                <a:latin typeface="Times New Roman"/>
                <a:ea typeface="Times New Roman"/>
                <a:cs typeface="Times New Roman"/>
                <a:sym typeface="Times New Roman"/>
              </a:rPr>
              <a:t>A </a:t>
            </a:r>
            <a:r>
              <a:rPr b="1" i="1" lang="en-US" sz="2000" u="none">
                <a:solidFill>
                  <a:srgbClr val="000000"/>
                </a:solidFill>
                <a:latin typeface="Times New Roman"/>
                <a:ea typeface="Times New Roman"/>
                <a:cs typeface="Times New Roman"/>
                <a:sym typeface="Times New Roman"/>
              </a:rPr>
              <a:t>file system </a:t>
            </a:r>
            <a:r>
              <a:rPr b="0" i="0" lang="en-US" sz="2000" u="none">
                <a:solidFill>
                  <a:srgbClr val="000000"/>
                </a:solidFill>
                <a:latin typeface="Times New Roman"/>
                <a:ea typeface="Times New Roman"/>
                <a:cs typeface="Times New Roman"/>
                <a:sym typeface="Times New Roman"/>
              </a:rPr>
              <a:t>is a </a:t>
            </a:r>
            <a:r>
              <a:rPr b="0" i="0" lang="en-US" sz="2000" u="none">
                <a:solidFill>
                  <a:srgbClr val="7030A0"/>
                </a:solidFill>
                <a:latin typeface="Times New Roman"/>
                <a:ea typeface="Times New Roman"/>
                <a:cs typeface="Times New Roman"/>
                <a:sym typeface="Times New Roman"/>
              </a:rPr>
              <a:t>structured way to store and organize data files</a:t>
            </a:r>
            <a:r>
              <a:rPr b="0" i="0" lang="en-US" sz="2000" u="none">
                <a:solidFill>
                  <a:srgbClr val="000000"/>
                </a:solidFill>
                <a:latin typeface="Times New Roman"/>
                <a:ea typeface="Times New Roman"/>
                <a:cs typeface="Times New Roman"/>
                <a:sym typeface="Times New Roman"/>
              </a:rPr>
              <a:t>. Many file systems maintain a </a:t>
            </a:r>
            <a:r>
              <a:rPr b="0" i="0" lang="en-US" sz="2000" u="none">
                <a:solidFill>
                  <a:srgbClr val="7030A0"/>
                </a:solidFill>
                <a:latin typeface="Times New Roman"/>
                <a:ea typeface="Times New Roman"/>
                <a:cs typeface="Times New Roman"/>
                <a:sym typeface="Times New Roman"/>
              </a:rPr>
              <a:t>file access </a:t>
            </a:r>
            <a:r>
              <a:rPr b="0" i="0" lang="en-US" sz="2000" u="none">
                <a:solidFill>
                  <a:srgbClr val="000000"/>
                </a:solidFill>
                <a:latin typeface="Times New Roman"/>
                <a:ea typeface="Times New Roman"/>
                <a:cs typeface="Times New Roman"/>
                <a:sym typeface="Times New Roman"/>
              </a:rPr>
              <a:t>table to simplify the process of searching and accessing files.</a:t>
            </a:r>
            <a:endParaRPr b="0" i="0" sz="2200" u="none">
              <a:solidFill>
                <a:srgbClr val="FFFFFF"/>
              </a:solidFill>
              <a:latin typeface="Times New Roman"/>
              <a:ea typeface="Times New Roman"/>
              <a:cs typeface="Times New Roman"/>
              <a:sym typeface="Times New Roman"/>
            </a:endParaRPr>
          </a:p>
          <a:p>
            <a:pPr indent="0" lvl="0" marL="88900" rtl="0" algn="just">
              <a:lnSpc>
                <a:spcPct val="115000"/>
              </a:lnSpc>
              <a:spcBef>
                <a:spcPts val="400"/>
              </a:spcBef>
              <a:spcAft>
                <a:spcPts val="0"/>
              </a:spcAft>
              <a:buSzPts val="2200"/>
              <a:buNone/>
            </a:pPr>
            <a:r>
              <a:t/>
            </a:r>
            <a:endParaRPr b="0" i="0" sz="2000" u="none">
              <a:solidFill>
                <a:srgbClr val="000000"/>
              </a:solidFill>
              <a:latin typeface="Times New Roman"/>
              <a:ea typeface="Times New Roman"/>
              <a:cs typeface="Times New Roman"/>
              <a:sym typeface="Times New Roman"/>
            </a:endParaRPr>
          </a:p>
          <a:p>
            <a:pPr indent="-342900" lvl="1" marL="914400" rtl="0" algn="just">
              <a:lnSpc>
                <a:spcPct val="115000"/>
              </a:lnSpc>
              <a:spcBef>
                <a:spcPts val="30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Accessing a File System</a:t>
            </a:r>
            <a:r>
              <a:rPr b="0" i="0" lang="en-US" sz="2000" u="none">
                <a:solidFill>
                  <a:srgbClr val="000000"/>
                </a:solidFill>
                <a:latin typeface="Times New Roman"/>
                <a:ea typeface="Times New Roman"/>
                <a:cs typeface="Times New Roman"/>
                <a:sym typeface="Times New Roman"/>
              </a:rPr>
              <a:t>:</a:t>
            </a:r>
            <a:endParaRPr/>
          </a:p>
          <a:p>
            <a:pPr indent="-342900" lvl="2" marL="1371600" rtl="0" algn="just">
              <a:lnSpc>
                <a:spcPct val="115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A file system must be mounted before it can be used. </a:t>
            </a:r>
            <a:endParaRPr/>
          </a:p>
          <a:p>
            <a:pPr indent="-342900" lvl="2" marL="1371600" rtl="0" algn="just">
              <a:lnSpc>
                <a:spcPct val="115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In most cases, the operating system mounts a local file system during the boot process. </a:t>
            </a:r>
            <a:endParaRPr/>
          </a:p>
          <a:p>
            <a:pPr indent="-342900" lvl="2" marL="1371600" rtl="0" algn="just">
              <a:lnSpc>
                <a:spcPct val="115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mount process creates a link between the file system on the NAS and the operating system on the client. </a:t>
            </a:r>
            <a:endParaRPr/>
          </a:p>
          <a:p>
            <a:pPr indent="-342900" lvl="2" marL="1371600" rtl="0" algn="just">
              <a:lnSpc>
                <a:spcPct val="115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When mounting a file system, the operating system organizes files and directories in a </a:t>
            </a:r>
            <a:r>
              <a:rPr b="0" i="0" lang="en-US" sz="2000" u="none">
                <a:solidFill>
                  <a:srgbClr val="7030A0"/>
                </a:solidFill>
                <a:latin typeface="Times New Roman"/>
                <a:ea typeface="Times New Roman"/>
                <a:cs typeface="Times New Roman"/>
                <a:sym typeface="Times New Roman"/>
              </a:rPr>
              <a:t>tree-like structure and grants the privilege </a:t>
            </a:r>
            <a:r>
              <a:rPr b="0" i="0" lang="en-US" sz="2000" u="none">
                <a:solidFill>
                  <a:srgbClr val="000000"/>
                </a:solidFill>
                <a:latin typeface="Times New Roman"/>
                <a:ea typeface="Times New Roman"/>
                <a:cs typeface="Times New Roman"/>
                <a:sym typeface="Times New Roman"/>
              </a:rPr>
              <a:t>to the user to access this structure. </a:t>
            </a:r>
            <a:endParaRPr/>
          </a:p>
          <a:p>
            <a:pPr indent="-342900" lvl="2" marL="1371600" rtl="0" algn="just">
              <a:lnSpc>
                <a:spcPct val="115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tree is rooted at a mount point.</a:t>
            </a:r>
            <a:endParaRPr b="0" i="0" sz="2400" u="none">
              <a:solidFill>
                <a:srgbClr val="FFFFFF"/>
              </a:solidFill>
              <a:latin typeface="Calibri"/>
              <a:ea typeface="Calibri"/>
              <a:cs typeface="Calibri"/>
              <a:sym typeface="Calibri"/>
            </a:endParaRPr>
          </a:p>
          <a:p>
            <a:pPr indent="-342900" lvl="2" marL="1371600" rtl="0" algn="just">
              <a:lnSpc>
                <a:spcPct val="115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mount point is named using operating system conventions.</a:t>
            </a:r>
            <a:endParaRPr/>
          </a:p>
        </p:txBody>
      </p:sp>
    </p:spTree>
  </p:cSld>
  <p:clrMapOvr>
    <a:masterClrMapping/>
  </p:clrMapOvr>
  <p:transition spd="slow">
    <p:push dir="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198437" y="152400"/>
            <a:ext cx="6761162" cy="10207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File systems and Network file sharing</a:t>
            </a:r>
            <a:endParaRPr/>
          </a:p>
        </p:txBody>
      </p:sp>
      <p:sp>
        <p:nvSpPr>
          <p:cNvPr id="265" name="Google Shape;265;p44"/>
          <p:cNvSpPr txBox="1"/>
          <p:nvPr>
            <p:ph idx="1" type="body"/>
          </p:nvPr>
        </p:nvSpPr>
        <p:spPr>
          <a:xfrm>
            <a:off x="246062" y="1077912"/>
            <a:ext cx="8597900" cy="5581650"/>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400"/>
              </a:spcBef>
              <a:spcAft>
                <a:spcPts val="0"/>
              </a:spcAft>
              <a:buClr>
                <a:srgbClr val="000000"/>
              </a:buClr>
              <a:buSzPts val="200"/>
              <a:buFont typeface="Noto Sans Symbols"/>
              <a:buChar char="➢"/>
            </a:pPr>
            <a:r>
              <a:rPr b="1" i="0" lang="en-US" sz="2200" u="none">
                <a:solidFill>
                  <a:srgbClr val="000000"/>
                </a:solidFill>
                <a:latin typeface="Times New Roman"/>
                <a:ea typeface="Times New Roman"/>
                <a:cs typeface="Times New Roman"/>
                <a:sym typeface="Times New Roman"/>
              </a:rPr>
              <a:t>Network File Sharing</a:t>
            </a:r>
            <a:r>
              <a:rPr b="0" i="0" lang="en-US" sz="2200" u="none">
                <a:solidFill>
                  <a:srgbClr val="000000"/>
                </a:solidFill>
                <a:latin typeface="Times New Roman"/>
                <a:ea typeface="Times New Roman"/>
                <a:cs typeface="Times New Roman"/>
                <a:sym typeface="Times New Roman"/>
              </a:rPr>
              <a:t> </a:t>
            </a:r>
            <a:endParaRPr/>
          </a:p>
          <a:p>
            <a:pPr indent="-342900" lvl="1" marL="914400" rtl="0" algn="l">
              <a:lnSpc>
                <a:spcPct val="115000"/>
              </a:lnSpc>
              <a:spcBef>
                <a:spcPts val="30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Network file sharing refers to storing and accessing files over a network. </a:t>
            </a:r>
            <a:endParaRPr/>
          </a:p>
          <a:p>
            <a:pPr indent="-342900" lvl="1" marL="914400" rtl="0" algn="l">
              <a:lnSpc>
                <a:spcPct val="115000"/>
              </a:lnSpc>
              <a:spcBef>
                <a:spcPts val="30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In a file-sharing environment, the user who </a:t>
            </a:r>
            <a:r>
              <a:rPr b="1" i="0" lang="en-US" sz="2200" u="none">
                <a:solidFill>
                  <a:srgbClr val="000000"/>
                </a:solidFill>
                <a:latin typeface="Times New Roman"/>
                <a:ea typeface="Times New Roman"/>
                <a:cs typeface="Times New Roman"/>
                <a:sym typeface="Times New Roman"/>
              </a:rPr>
              <a:t>creates a file </a:t>
            </a:r>
            <a:r>
              <a:rPr b="0" i="0" lang="en-US" sz="2200" u="none">
                <a:solidFill>
                  <a:srgbClr val="000000"/>
                </a:solidFill>
                <a:latin typeface="Times New Roman"/>
                <a:ea typeface="Times New Roman"/>
                <a:cs typeface="Times New Roman"/>
                <a:sym typeface="Times New Roman"/>
              </a:rPr>
              <a:t>(the creator or owner of a file) determines the </a:t>
            </a:r>
            <a:r>
              <a:rPr b="1" i="0" lang="en-US" sz="2200" u="none">
                <a:solidFill>
                  <a:srgbClr val="000000"/>
                </a:solidFill>
                <a:latin typeface="Times New Roman"/>
                <a:ea typeface="Times New Roman"/>
                <a:cs typeface="Times New Roman"/>
                <a:sym typeface="Times New Roman"/>
              </a:rPr>
              <a:t>type of access </a:t>
            </a:r>
            <a:r>
              <a:rPr b="0" i="0" lang="en-US" sz="2200" u="none">
                <a:solidFill>
                  <a:srgbClr val="000000"/>
                </a:solidFill>
                <a:latin typeface="Times New Roman"/>
                <a:ea typeface="Times New Roman"/>
                <a:cs typeface="Times New Roman"/>
                <a:sym typeface="Times New Roman"/>
              </a:rPr>
              <a:t>(such as read, write, execute, append, and delete) to be given to other users and controls changes to the file. </a:t>
            </a:r>
            <a:endParaRPr/>
          </a:p>
          <a:p>
            <a:pPr indent="-342900" lvl="1" marL="914400" rtl="0" algn="l">
              <a:lnSpc>
                <a:spcPct val="115000"/>
              </a:lnSpc>
              <a:spcBef>
                <a:spcPts val="300"/>
              </a:spcBef>
              <a:spcAft>
                <a:spcPts val="0"/>
              </a:spcAft>
              <a:buClr>
                <a:srgbClr val="000000"/>
              </a:buClr>
              <a:buSzPts val="200"/>
              <a:buFont typeface="Noto Sans Symbols"/>
              <a:buChar char="○"/>
            </a:pPr>
            <a:r>
              <a:rPr b="0" i="0" lang="en-US" sz="2200" u="none">
                <a:solidFill>
                  <a:srgbClr val="000000"/>
                </a:solidFill>
                <a:latin typeface="Times New Roman"/>
                <a:ea typeface="Times New Roman"/>
                <a:cs typeface="Times New Roman"/>
                <a:sym typeface="Times New Roman"/>
              </a:rPr>
              <a:t>When multiple users try to access a shared file at the same time, a </a:t>
            </a:r>
            <a:r>
              <a:rPr b="0" i="0" lang="en-US" sz="2200" u="none">
                <a:solidFill>
                  <a:srgbClr val="7030A0"/>
                </a:solidFill>
                <a:latin typeface="Times New Roman"/>
                <a:ea typeface="Times New Roman"/>
                <a:cs typeface="Times New Roman"/>
                <a:sym typeface="Times New Roman"/>
              </a:rPr>
              <a:t>locking  scheme is required </a:t>
            </a:r>
            <a:r>
              <a:rPr b="0" i="0" lang="en-US" sz="2200" u="none">
                <a:solidFill>
                  <a:srgbClr val="000000"/>
                </a:solidFill>
                <a:latin typeface="Times New Roman"/>
                <a:ea typeface="Times New Roman"/>
                <a:cs typeface="Times New Roman"/>
                <a:sym typeface="Times New Roman"/>
              </a:rPr>
              <a:t>to maintain data integrity and, at the same time, make this sharing possible.</a:t>
            </a:r>
            <a:endParaRPr/>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idx="4294967295" type="body"/>
          </p:nvPr>
        </p:nvSpPr>
        <p:spPr>
          <a:xfrm>
            <a:off x="429350" y="1096075"/>
            <a:ext cx="8201100" cy="5364300"/>
          </a:xfrm>
          <a:prstGeom prst="rect">
            <a:avLst/>
          </a:prstGeom>
          <a:noFill/>
          <a:ln>
            <a:noFill/>
          </a:ln>
        </p:spPr>
        <p:txBody>
          <a:bodyPr anchorCtr="0" anchor="t" bIns="0" lIns="0" spcFirstLastPara="1" rIns="0" wrap="square" tIns="0">
            <a:normAutofit/>
          </a:bodyPr>
          <a:lstStyle/>
          <a:p>
            <a:pPr indent="-317500" lvl="0" marL="3429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The Juniper Networks QFX3500 Switch has native FC ports as well as Ethernet access ports, and can function as an FCoE-FC gateway or as an FCoE transit switch. </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317500" lvl="0" marL="3429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All other QFX Series switches and EX4600 switches have Ethernet access ports and can function as an FCoE transit switch.</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317500" lvl="0" marL="3429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FCoE transports native FC frames over an Ethernet network by encapsulating the unmodified frames in Ethernet. It also provides protocol extensions to discover FCoE devices through the Ethernet network. </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317500" lvl="0" marL="3429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FCoE requires that the Ethernet network support data center bridging (DCB) extensions that ensure lossless transport and allow the Layer 2 Ethernet domain to meet the requirements of FC transport.</a:t>
            </a:r>
            <a:endParaRPr b="0" i="0" sz="1800" u="none" cap="none" strike="noStrike">
              <a:solidFill>
                <a:srgbClr val="000000"/>
              </a:solidFill>
              <a:highlight>
                <a:srgbClr val="FFFFFF"/>
              </a:highlight>
              <a:latin typeface="Times New Roman"/>
              <a:ea typeface="Times New Roman"/>
              <a:cs typeface="Times New Roman"/>
              <a:sym typeface="Times New Roman"/>
            </a:endParaRPr>
          </a:p>
          <a:p>
            <a:pPr indent="-317500" lvl="0" marL="3429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Times New Roman"/>
                <a:ea typeface="Times New Roman"/>
                <a:cs typeface="Times New Roman"/>
                <a:sym typeface="Times New Roman"/>
              </a:rPr>
              <a:t>The FCoE-FC gateway functionality is a licensed feature on the QFX Series that is available only on QFX3500 switches. As an FCoE-FC gateway, the switch connects FCoE devices on an Ethernet network to a SAN FC switch.</a:t>
            </a:r>
            <a:endParaRPr b="1" i="0" sz="154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198437" y="152400"/>
            <a:ext cx="6761162" cy="10207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File systems and Network file sharing</a:t>
            </a:r>
            <a:endParaRPr/>
          </a:p>
        </p:txBody>
      </p:sp>
      <p:sp>
        <p:nvSpPr>
          <p:cNvPr id="271" name="Google Shape;271;p45"/>
          <p:cNvSpPr txBox="1"/>
          <p:nvPr>
            <p:ph idx="1" type="body"/>
          </p:nvPr>
        </p:nvSpPr>
        <p:spPr>
          <a:xfrm>
            <a:off x="441325" y="1144587"/>
            <a:ext cx="8229600" cy="4525962"/>
          </a:xfrm>
          <a:prstGeom prst="rect">
            <a:avLst/>
          </a:prstGeom>
          <a:noFill/>
          <a:ln>
            <a:noFill/>
          </a:ln>
        </p:spPr>
        <p:txBody>
          <a:bodyPr anchorCtr="0" anchor="t" bIns="0" lIns="0" spcFirstLastPara="1" rIns="0" wrap="square" tIns="0">
            <a:noAutofit/>
          </a:bodyPr>
          <a:lstStyle/>
          <a:p>
            <a:pPr indent="-368300" lvl="0" marL="457200" rtl="0" algn="ctr">
              <a:lnSpc>
                <a:spcPct val="100000"/>
              </a:lnSpc>
              <a:spcBef>
                <a:spcPts val="400"/>
              </a:spcBef>
              <a:spcAft>
                <a:spcPts val="0"/>
              </a:spcAft>
              <a:buClr>
                <a:srgbClr val="FFFFFF"/>
              </a:buClr>
              <a:buSzPts val="200"/>
              <a:buFont typeface="Arial"/>
              <a:buChar char="•"/>
            </a:pPr>
            <a:r>
              <a:rPr b="1" i="0" lang="en-US" sz="1800" u="none">
                <a:solidFill>
                  <a:schemeClr val="dk1"/>
                </a:solidFill>
                <a:latin typeface="Arial"/>
                <a:ea typeface="Arial"/>
                <a:cs typeface="Arial"/>
                <a:sym typeface="Arial"/>
              </a:rPr>
              <a:t>UNIX directory structure</a:t>
            </a:r>
            <a:endParaRPr/>
          </a:p>
        </p:txBody>
      </p:sp>
      <p:pic>
        <p:nvPicPr>
          <p:cNvPr id="272" name="Google Shape;272;p45"/>
          <p:cNvPicPr preferRelativeResize="0"/>
          <p:nvPr/>
        </p:nvPicPr>
        <p:blipFill rotWithShape="1">
          <a:blip r:embed="rId3">
            <a:alphaModFix/>
          </a:blip>
          <a:srcRect b="0" l="0" r="0" t="0"/>
          <a:stretch/>
        </p:blipFill>
        <p:spPr>
          <a:xfrm>
            <a:off x="963612" y="1601787"/>
            <a:ext cx="7739062" cy="4387850"/>
          </a:xfrm>
          <a:prstGeom prst="rect">
            <a:avLst/>
          </a:prstGeom>
          <a:noFill/>
          <a:ln>
            <a:noFill/>
          </a:ln>
        </p:spPr>
      </p:pic>
    </p:spTree>
  </p:cSld>
  <p:clrMapOvr>
    <a:masterClrMapping/>
  </p:clrMapOvr>
  <p:transition spd="slow">
    <p:push dir="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198437" y="152400"/>
            <a:ext cx="6761162" cy="10207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File systems and Network file sharing</a:t>
            </a:r>
            <a:endParaRPr/>
          </a:p>
        </p:txBody>
      </p:sp>
      <p:sp>
        <p:nvSpPr>
          <p:cNvPr id="278" name="Google Shape;278;p46"/>
          <p:cNvSpPr txBox="1"/>
          <p:nvPr>
            <p:ph idx="1" type="body"/>
          </p:nvPr>
        </p:nvSpPr>
        <p:spPr>
          <a:xfrm>
            <a:off x="246062" y="1077912"/>
            <a:ext cx="8597900" cy="5513387"/>
          </a:xfrm>
          <a:prstGeom prst="rect">
            <a:avLst/>
          </a:prstGeom>
          <a:noFill/>
          <a:ln>
            <a:noFill/>
          </a:ln>
        </p:spPr>
        <p:txBody>
          <a:bodyPr anchorCtr="0" anchor="t" bIns="0" lIns="0" spcFirstLastPara="1" rIns="0" wrap="square" tIns="0">
            <a:noAutofit/>
          </a:bodyPr>
          <a:lstStyle/>
          <a:p>
            <a:pPr indent="-361950" lvl="0" marL="457200" rtl="0" algn="just">
              <a:lnSpc>
                <a:spcPct val="115000"/>
              </a:lnSpc>
              <a:spcBef>
                <a:spcPts val="40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Examples of file-sharing methods, </a:t>
            </a:r>
            <a:endParaRPr b="0" i="0" sz="2100" u="none">
              <a:solidFill>
                <a:srgbClr val="FFFFFF"/>
              </a:solidFill>
              <a:latin typeface="Times New Roman"/>
              <a:ea typeface="Times New Roman"/>
              <a:cs typeface="Times New Roman"/>
              <a:sym typeface="Times New Roman"/>
            </a:endParaRPr>
          </a:p>
          <a:p>
            <a:pPr indent="-361950" lvl="2" marL="1371600" rtl="0" algn="just">
              <a:lnSpc>
                <a:spcPct val="115000"/>
              </a:lnSpc>
              <a:spcBef>
                <a:spcPts val="300"/>
              </a:spcBef>
              <a:spcAft>
                <a:spcPts val="0"/>
              </a:spcAft>
              <a:buClr>
                <a:srgbClr val="000000"/>
              </a:buClr>
              <a:buSzPts val="200"/>
              <a:buFont typeface="Noto Sans Symbols"/>
              <a:buChar char="⮚"/>
            </a:pPr>
            <a:r>
              <a:rPr b="1" i="0" lang="en-US" sz="2100" u="none">
                <a:solidFill>
                  <a:srgbClr val="000000"/>
                </a:solidFill>
                <a:latin typeface="Times New Roman"/>
                <a:ea typeface="Times New Roman"/>
                <a:cs typeface="Times New Roman"/>
                <a:sym typeface="Times New Roman"/>
              </a:rPr>
              <a:t>File transfer protocol (FTP) </a:t>
            </a:r>
            <a:r>
              <a:rPr b="0" i="0" lang="en-US" sz="2100" u="none">
                <a:solidFill>
                  <a:srgbClr val="000000"/>
                </a:solidFill>
                <a:latin typeface="Times New Roman"/>
                <a:ea typeface="Times New Roman"/>
                <a:cs typeface="Times New Roman"/>
                <a:sym typeface="Times New Roman"/>
              </a:rPr>
              <a:t>- client-server protocol that enables data transfer over a network.</a:t>
            </a:r>
            <a:endParaRPr b="0" i="0" sz="2100" u="none">
              <a:solidFill>
                <a:srgbClr val="FFFFFF"/>
              </a:solidFill>
              <a:latin typeface="Times New Roman"/>
              <a:ea typeface="Times New Roman"/>
              <a:cs typeface="Times New Roman"/>
              <a:sym typeface="Times New Roman"/>
            </a:endParaRPr>
          </a:p>
          <a:p>
            <a:pPr indent="-361950" lvl="2" marL="1371600" rtl="0" algn="just">
              <a:lnSpc>
                <a:spcPct val="115000"/>
              </a:lnSpc>
              <a:spcBef>
                <a:spcPts val="300"/>
              </a:spcBef>
              <a:spcAft>
                <a:spcPts val="0"/>
              </a:spcAft>
              <a:buClr>
                <a:srgbClr val="000000"/>
              </a:buClr>
              <a:buSzPts val="200"/>
              <a:buFont typeface="Noto Sans Symbols"/>
              <a:buChar char="⮚"/>
            </a:pPr>
            <a:r>
              <a:rPr b="1" i="0" lang="en-US" sz="2100" u="none">
                <a:solidFill>
                  <a:srgbClr val="000000"/>
                </a:solidFill>
                <a:latin typeface="Times New Roman"/>
                <a:ea typeface="Times New Roman"/>
                <a:cs typeface="Times New Roman"/>
                <a:sym typeface="Times New Roman"/>
              </a:rPr>
              <a:t>Distributed File System (DFS) </a:t>
            </a:r>
            <a:r>
              <a:rPr b="0" i="0" lang="en-US" sz="2100" u="none">
                <a:solidFill>
                  <a:srgbClr val="000000"/>
                </a:solidFill>
                <a:latin typeface="Times New Roman"/>
                <a:ea typeface="Times New Roman"/>
                <a:cs typeface="Times New Roman"/>
                <a:sym typeface="Times New Roman"/>
              </a:rPr>
              <a:t>- file system that is distributed across several hosts.</a:t>
            </a:r>
            <a:endParaRPr b="0" i="0" sz="2100" u="none">
              <a:solidFill>
                <a:srgbClr val="FFFFFF"/>
              </a:solidFill>
              <a:latin typeface="Times New Roman"/>
              <a:ea typeface="Times New Roman"/>
              <a:cs typeface="Times New Roman"/>
              <a:sym typeface="Times New Roman"/>
            </a:endParaRPr>
          </a:p>
          <a:p>
            <a:pPr indent="-361950" lvl="2" marL="1371600" rtl="0" algn="just">
              <a:lnSpc>
                <a:spcPct val="115000"/>
              </a:lnSpc>
              <a:spcBef>
                <a:spcPts val="300"/>
              </a:spcBef>
              <a:spcAft>
                <a:spcPts val="0"/>
              </a:spcAft>
              <a:buClr>
                <a:srgbClr val="000000"/>
              </a:buClr>
              <a:buSzPts val="200"/>
              <a:buFont typeface="Noto Sans Symbols"/>
              <a:buChar char="⮚"/>
            </a:pPr>
            <a:r>
              <a:rPr b="0" i="1" lang="en-US" sz="2100" u="none">
                <a:solidFill>
                  <a:srgbClr val="000000"/>
                </a:solidFill>
                <a:latin typeface="Times New Roman"/>
                <a:ea typeface="Times New Roman"/>
                <a:cs typeface="Times New Roman"/>
                <a:sym typeface="Times New Roman"/>
              </a:rPr>
              <a:t>A </a:t>
            </a:r>
            <a:r>
              <a:rPr b="1" i="1" lang="en-US" sz="2100" u="none">
                <a:solidFill>
                  <a:srgbClr val="000000"/>
                </a:solidFill>
                <a:latin typeface="Times New Roman"/>
                <a:ea typeface="Times New Roman"/>
                <a:cs typeface="Times New Roman"/>
                <a:sym typeface="Times New Roman"/>
              </a:rPr>
              <a:t>name service</a:t>
            </a:r>
            <a:r>
              <a:rPr b="0" i="0" lang="en-US" sz="2100" u="none">
                <a:solidFill>
                  <a:srgbClr val="000000"/>
                </a:solidFill>
                <a:latin typeface="Times New Roman"/>
                <a:ea typeface="Times New Roman"/>
                <a:cs typeface="Times New Roman"/>
                <a:sym typeface="Times New Roman"/>
              </a:rPr>
              <a:t>, such as Domain Name System (DNS), and directory services such as Microsoft Active Directory, and Network Information Services (NIS), helps users identify and access a unique resource over the network</a:t>
            </a:r>
            <a:endParaRPr b="0" i="0" sz="2100" u="none">
              <a:solidFill>
                <a:srgbClr val="FFFFFF"/>
              </a:solidFill>
              <a:latin typeface="Times New Roman"/>
              <a:ea typeface="Times New Roman"/>
              <a:cs typeface="Times New Roman"/>
              <a:sym typeface="Times New Roman"/>
            </a:endParaRPr>
          </a:p>
          <a:p>
            <a:pPr indent="-361950" lvl="2" marL="1371600" rtl="0" algn="just">
              <a:lnSpc>
                <a:spcPct val="115000"/>
              </a:lnSpc>
              <a:spcBef>
                <a:spcPts val="300"/>
              </a:spcBef>
              <a:spcAft>
                <a:spcPts val="0"/>
              </a:spcAft>
              <a:buClr>
                <a:srgbClr val="000000"/>
              </a:buClr>
              <a:buSzPts val="200"/>
              <a:buFont typeface="Noto Sans Symbols"/>
              <a:buChar char="⮚"/>
            </a:pPr>
            <a:r>
              <a:rPr b="0" i="0" lang="en-US" sz="2100" u="none">
                <a:solidFill>
                  <a:srgbClr val="000000"/>
                </a:solidFill>
                <a:latin typeface="Times New Roman"/>
                <a:ea typeface="Times New Roman"/>
                <a:cs typeface="Times New Roman"/>
                <a:sym typeface="Times New Roman"/>
              </a:rPr>
              <a:t>A </a:t>
            </a:r>
            <a:r>
              <a:rPr b="1" i="1" lang="en-US" sz="2100" u="none">
                <a:solidFill>
                  <a:srgbClr val="000000"/>
                </a:solidFill>
                <a:latin typeface="Times New Roman"/>
                <a:ea typeface="Times New Roman"/>
                <a:cs typeface="Times New Roman"/>
                <a:sym typeface="Times New Roman"/>
              </a:rPr>
              <a:t>name service protocol </a:t>
            </a:r>
            <a:r>
              <a:rPr b="0" i="0" lang="en-US" sz="2100" u="none">
                <a:solidFill>
                  <a:srgbClr val="000000"/>
                </a:solidFill>
                <a:latin typeface="Times New Roman"/>
                <a:ea typeface="Times New Roman"/>
                <a:cs typeface="Times New Roman"/>
                <a:sym typeface="Times New Roman"/>
              </a:rPr>
              <a:t>such as the Lightweight Directory Access Protocol (LDAP) creates a namespace</a:t>
            </a:r>
            <a:endParaRPr b="0" i="0" sz="2100" u="none">
              <a:solidFill>
                <a:srgbClr val="FFFFFF"/>
              </a:solidFill>
              <a:latin typeface="Times New Roman"/>
              <a:ea typeface="Times New Roman"/>
              <a:cs typeface="Times New Roman"/>
              <a:sym typeface="Times New Roman"/>
            </a:endParaRPr>
          </a:p>
          <a:p>
            <a:pPr indent="-361950" lvl="2" marL="1371600" rtl="0" algn="just">
              <a:lnSpc>
                <a:spcPct val="115000"/>
              </a:lnSpc>
              <a:spcBef>
                <a:spcPts val="300"/>
              </a:spcBef>
              <a:spcAft>
                <a:spcPts val="0"/>
              </a:spcAft>
              <a:buClr>
                <a:srgbClr val="000000"/>
              </a:buClr>
              <a:buSzPts val="200"/>
              <a:buFont typeface="Noto Sans Symbols"/>
              <a:buChar char="⮚"/>
            </a:pPr>
            <a:r>
              <a:rPr b="1" i="0" lang="en-US" sz="2100" u="none">
                <a:solidFill>
                  <a:srgbClr val="000000"/>
                </a:solidFill>
                <a:latin typeface="Times New Roman"/>
                <a:ea typeface="Times New Roman"/>
                <a:cs typeface="Times New Roman"/>
                <a:sym typeface="Times New Roman"/>
              </a:rPr>
              <a:t>The peer-to-peer (P2P) model </a:t>
            </a:r>
            <a:r>
              <a:rPr b="0" i="0" lang="en-US" sz="2100" u="none">
                <a:solidFill>
                  <a:srgbClr val="000000"/>
                </a:solidFill>
                <a:latin typeface="Times New Roman"/>
                <a:ea typeface="Times New Roman"/>
                <a:cs typeface="Times New Roman"/>
                <a:sym typeface="Times New Roman"/>
              </a:rPr>
              <a:t>- file sharing model uses a peer-to-peer network</a:t>
            </a:r>
            <a:endParaRPr/>
          </a:p>
        </p:txBody>
      </p:sp>
    </p:spTree>
  </p:cSld>
  <p:clrMapOvr>
    <a:masterClrMapping/>
  </p:clrMapOvr>
  <p:transition spd="slow">
    <p:push dir="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152400" y="271462"/>
            <a:ext cx="4267200" cy="73183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1" lang="en-US" sz="3200" u="none">
                <a:solidFill>
                  <a:srgbClr val="BF0000"/>
                </a:solidFill>
                <a:latin typeface="Times New Roman"/>
                <a:ea typeface="Times New Roman"/>
                <a:cs typeface="Times New Roman"/>
                <a:sym typeface="Times New Roman"/>
              </a:rPr>
              <a:t>Components of NAS</a:t>
            </a:r>
            <a:endParaRPr/>
          </a:p>
        </p:txBody>
      </p:sp>
      <p:sp>
        <p:nvSpPr>
          <p:cNvPr id="284" name="Google Shape;284;p47"/>
          <p:cNvSpPr txBox="1"/>
          <p:nvPr>
            <p:ph idx="1" type="body"/>
          </p:nvPr>
        </p:nvSpPr>
        <p:spPr>
          <a:xfrm>
            <a:off x="415925" y="1054100"/>
            <a:ext cx="8428037" cy="5803900"/>
          </a:xfrm>
          <a:prstGeom prst="rect">
            <a:avLst/>
          </a:prstGeom>
          <a:noFill/>
          <a:ln>
            <a:noFill/>
          </a:ln>
        </p:spPr>
        <p:txBody>
          <a:bodyPr anchorCtr="0" anchor="t" bIns="0" lIns="0" spcFirstLastPara="1" rIns="0" wrap="square" tIns="0">
            <a:noAutofit/>
          </a:bodyPr>
          <a:lstStyle/>
          <a:p>
            <a:pPr indent="-342900" lvl="0" marL="342900" rtl="0" algn="just">
              <a:lnSpc>
                <a:spcPct val="15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A NAS device has two key components: </a:t>
            </a:r>
            <a:endParaRPr/>
          </a:p>
          <a:p>
            <a:pPr indent="-342900" lvl="2" marL="1257300" rtl="0" algn="just">
              <a:lnSpc>
                <a:spcPct val="150000"/>
              </a:lnSpc>
              <a:spcBef>
                <a:spcPts val="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Storage</a:t>
            </a:r>
            <a:r>
              <a:rPr b="0" i="0" lang="en-US" sz="2000" u="none">
                <a:solidFill>
                  <a:srgbClr val="000000"/>
                </a:solidFill>
                <a:latin typeface="Times New Roman"/>
                <a:ea typeface="Times New Roman"/>
                <a:cs typeface="Times New Roman"/>
                <a:sym typeface="Times New Roman"/>
              </a:rPr>
              <a:t> - the storage </a:t>
            </a:r>
            <a:r>
              <a:rPr b="0" i="0" lang="en-US" sz="2400" u="none">
                <a:solidFill>
                  <a:srgbClr val="000000"/>
                </a:solidFill>
                <a:latin typeface="Times New Roman"/>
                <a:ea typeface="Times New Roman"/>
                <a:cs typeface="Times New Roman"/>
                <a:sym typeface="Times New Roman"/>
              </a:rPr>
              <a:t>could</a:t>
            </a:r>
            <a:r>
              <a:rPr b="0" i="0" lang="en-US" sz="2000" u="none">
                <a:solidFill>
                  <a:srgbClr val="000000"/>
                </a:solidFill>
                <a:latin typeface="Times New Roman"/>
                <a:ea typeface="Times New Roman"/>
                <a:cs typeface="Times New Roman"/>
                <a:sym typeface="Times New Roman"/>
              </a:rPr>
              <a:t> be external to the NAS device and shared with other hosts</a:t>
            </a:r>
            <a:endParaRPr b="0" i="0" sz="2400" u="none">
              <a:solidFill>
                <a:srgbClr val="FFFFFF"/>
              </a:solidFill>
              <a:latin typeface="Calibri"/>
              <a:ea typeface="Calibri"/>
              <a:cs typeface="Calibri"/>
              <a:sym typeface="Calibri"/>
            </a:endParaRPr>
          </a:p>
          <a:p>
            <a:pPr indent="-342900" lvl="2" marL="1257300" rtl="0" algn="just">
              <a:lnSpc>
                <a:spcPct val="150000"/>
              </a:lnSpc>
              <a:spcBef>
                <a:spcPts val="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NAS head </a:t>
            </a:r>
            <a:r>
              <a:rPr b="0" i="0" lang="en-US" sz="2000" u="none">
                <a:solidFill>
                  <a:srgbClr val="000000"/>
                </a:solidFill>
                <a:latin typeface="Times New Roman"/>
                <a:ea typeface="Times New Roman"/>
                <a:cs typeface="Times New Roman"/>
                <a:sym typeface="Times New Roman"/>
              </a:rPr>
              <a:t>- NAS head includes the following components:</a:t>
            </a:r>
            <a:endParaRPr b="0" i="0" sz="2000" u="none">
              <a:solidFill>
                <a:srgbClr val="FFFFFF"/>
              </a:solidFill>
              <a:latin typeface="Calibri"/>
              <a:ea typeface="Calibri"/>
              <a:cs typeface="Calibri"/>
              <a:sym typeface="Calibri"/>
            </a:endParaRPr>
          </a:p>
          <a:p>
            <a:pPr indent="-330200" lvl="3" marL="1714500" rtl="0" algn="just">
              <a:lnSpc>
                <a:spcPct val="150000"/>
              </a:lnSpc>
              <a:spcBef>
                <a:spcPts val="0"/>
              </a:spcBef>
              <a:spcAft>
                <a:spcPts val="0"/>
              </a:spcAft>
              <a:buClr>
                <a:srgbClr val="000000"/>
              </a:buClr>
              <a:buSzPts val="200"/>
              <a:buFont typeface="Noto Sans Symbols"/>
              <a:buNone/>
            </a:pPr>
            <a:r>
              <a:t/>
            </a:r>
            <a:endParaRPr b="0" i="0" sz="2000" u="none">
              <a:solidFill>
                <a:srgbClr val="000000"/>
              </a:solidFill>
              <a:latin typeface="Times New Roman"/>
              <a:ea typeface="Times New Roman"/>
              <a:cs typeface="Times New Roman"/>
              <a:sym typeface="Times New Roman"/>
            </a:endParaRPr>
          </a:p>
          <a:p>
            <a:pPr indent="-342900" lvl="3" marL="1714500" rtl="0" algn="just">
              <a:lnSpc>
                <a:spcPct val="15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CPU and memory</a:t>
            </a:r>
            <a:endParaRPr b="0" i="0" sz="2000" u="none">
              <a:solidFill>
                <a:srgbClr val="FFFFFF"/>
              </a:solidFill>
              <a:latin typeface="Calibri"/>
              <a:ea typeface="Calibri"/>
              <a:cs typeface="Calibri"/>
              <a:sym typeface="Calibri"/>
            </a:endParaRPr>
          </a:p>
          <a:p>
            <a:pPr indent="-342900" lvl="3" marL="1714500" rtl="0" algn="just">
              <a:lnSpc>
                <a:spcPct val="15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One or more network interface cards (NICs), which provide connectivity to the client network.</a:t>
            </a:r>
            <a:endParaRPr b="0" i="0" sz="2000" u="none">
              <a:solidFill>
                <a:srgbClr val="FFFFFF"/>
              </a:solidFill>
              <a:latin typeface="Calibri"/>
              <a:ea typeface="Calibri"/>
              <a:cs typeface="Calibri"/>
              <a:sym typeface="Calibri"/>
            </a:endParaRPr>
          </a:p>
          <a:p>
            <a:pPr indent="-342900" lvl="3" marL="1714500" rtl="0" algn="just">
              <a:lnSpc>
                <a:spcPct val="15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An optimized operating system for managing the NAS functionality.</a:t>
            </a:r>
            <a:endParaRPr/>
          </a:p>
        </p:txBody>
      </p:sp>
    </p:spTree>
  </p:cSld>
  <p:clrMapOvr>
    <a:masterClrMapping/>
  </p:clrMapOvr>
  <p:transition spd="slow">
    <p:push dir="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52400" y="271462"/>
            <a:ext cx="4267200" cy="73183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1" lang="en-US" sz="3200" u="none">
                <a:solidFill>
                  <a:srgbClr val="BF0000"/>
                </a:solidFill>
                <a:latin typeface="Times New Roman"/>
                <a:ea typeface="Times New Roman"/>
                <a:cs typeface="Times New Roman"/>
                <a:sym typeface="Times New Roman"/>
              </a:rPr>
              <a:t>Components of NAS</a:t>
            </a:r>
            <a:endParaRPr/>
          </a:p>
        </p:txBody>
      </p:sp>
      <p:sp>
        <p:nvSpPr>
          <p:cNvPr id="290" name="Google Shape;290;p48"/>
          <p:cNvSpPr txBox="1"/>
          <p:nvPr>
            <p:ph idx="1" type="body"/>
          </p:nvPr>
        </p:nvSpPr>
        <p:spPr>
          <a:xfrm>
            <a:off x="415925" y="1054100"/>
            <a:ext cx="8428037" cy="5803900"/>
          </a:xfrm>
          <a:prstGeom prst="rect">
            <a:avLst/>
          </a:prstGeom>
          <a:noFill/>
          <a:ln>
            <a:noFill/>
          </a:ln>
        </p:spPr>
        <p:txBody>
          <a:bodyPr anchorCtr="0" anchor="t" bIns="0" lIns="0" spcFirstLastPara="1" rIns="0" wrap="square" tIns="0">
            <a:noAutofit/>
          </a:bodyPr>
          <a:lstStyle/>
          <a:p>
            <a:pPr indent="-342900" lvl="0" marL="342900" rtl="0" algn="just">
              <a:lnSpc>
                <a:spcPct val="15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A NAS device has two key components: </a:t>
            </a:r>
            <a:endParaRPr/>
          </a:p>
          <a:p>
            <a:pPr indent="-342900" lvl="1" marL="800100" rtl="0" algn="just">
              <a:lnSpc>
                <a:spcPct val="150000"/>
              </a:lnSpc>
              <a:spcBef>
                <a:spcPts val="0"/>
              </a:spcBef>
              <a:spcAft>
                <a:spcPts val="0"/>
              </a:spcAft>
              <a:buClr>
                <a:srgbClr val="000000"/>
              </a:buClr>
              <a:buSzPts val="200"/>
              <a:buFont typeface="Noto Sans Symbols"/>
              <a:buChar char="⮚"/>
            </a:pPr>
            <a:r>
              <a:rPr b="1" i="0" lang="en-US" sz="2000" u="none">
                <a:solidFill>
                  <a:srgbClr val="000000"/>
                </a:solidFill>
                <a:latin typeface="Times New Roman"/>
                <a:ea typeface="Times New Roman"/>
                <a:cs typeface="Times New Roman"/>
                <a:sym typeface="Times New Roman"/>
              </a:rPr>
              <a:t>NAS head </a:t>
            </a:r>
            <a:r>
              <a:rPr b="0" i="0" lang="en-US" sz="2000" u="none">
                <a:solidFill>
                  <a:srgbClr val="000000"/>
                </a:solidFill>
                <a:latin typeface="Times New Roman"/>
                <a:ea typeface="Times New Roman"/>
                <a:cs typeface="Times New Roman"/>
                <a:sym typeface="Times New Roman"/>
              </a:rPr>
              <a:t>- NAS head includes the following components:</a:t>
            </a:r>
            <a:endParaRPr b="0" i="0" sz="2000" u="none">
              <a:solidFill>
                <a:srgbClr val="000000"/>
              </a:solidFill>
              <a:latin typeface="Times New Roman"/>
              <a:ea typeface="Times New Roman"/>
              <a:cs typeface="Times New Roman"/>
              <a:sym typeface="Times New Roman"/>
            </a:endParaRPr>
          </a:p>
          <a:p>
            <a:pPr indent="-342900" lvl="2" marL="1257300" rtl="0" algn="just">
              <a:lnSpc>
                <a:spcPct val="15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NFS (Network File System), CIFS (Common Internet File System), and other protocols for file sharing</a:t>
            </a:r>
            <a:endParaRPr/>
          </a:p>
          <a:p>
            <a:pPr indent="-342900" lvl="2" marL="1257300" rtl="0" algn="just">
              <a:lnSpc>
                <a:spcPct val="150000"/>
              </a:lnSpc>
              <a:spcBef>
                <a:spcPts val="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Industry-standard storage protocols and ports to connect and manage physical disk resources</a:t>
            </a:r>
            <a:endParaRPr/>
          </a:p>
        </p:txBody>
      </p:sp>
    </p:spTree>
  </p:cSld>
  <p:clrMapOvr>
    <a:masterClrMapping/>
  </p:clrMapOvr>
  <p:transition spd="slow">
    <p:push dir="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9"/>
          <p:cNvPicPr preferRelativeResize="0"/>
          <p:nvPr/>
        </p:nvPicPr>
        <p:blipFill rotWithShape="1">
          <a:blip r:embed="rId3">
            <a:alphaModFix/>
          </a:blip>
          <a:srcRect b="0" l="0" r="0" t="0"/>
          <a:stretch/>
        </p:blipFill>
        <p:spPr>
          <a:xfrm>
            <a:off x="703262" y="536575"/>
            <a:ext cx="7737475" cy="6046787"/>
          </a:xfrm>
          <a:prstGeom prst="rect">
            <a:avLst/>
          </a:prstGeom>
          <a:noFill/>
          <a:ln>
            <a:noFill/>
          </a:ln>
        </p:spPr>
      </p:pic>
    </p:spTree>
  </p:cSld>
  <p:clrMapOvr>
    <a:masterClrMapping/>
  </p:clrMapOvr>
  <p:transition spd="slow">
    <p:push dir="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161925" y="0"/>
            <a:ext cx="4267200" cy="73183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1" lang="en-US" sz="3200" u="none">
                <a:solidFill>
                  <a:srgbClr val="BF0000"/>
                </a:solidFill>
                <a:latin typeface="Times New Roman"/>
                <a:ea typeface="Times New Roman"/>
                <a:cs typeface="Times New Roman"/>
                <a:sym typeface="Times New Roman"/>
              </a:rPr>
              <a:t>NAS I/O Operation</a:t>
            </a:r>
            <a:endParaRPr/>
          </a:p>
        </p:txBody>
      </p:sp>
      <p:sp>
        <p:nvSpPr>
          <p:cNvPr id="301" name="Google Shape;301;p50"/>
          <p:cNvSpPr txBox="1"/>
          <p:nvPr>
            <p:ph idx="1" type="body"/>
          </p:nvPr>
        </p:nvSpPr>
        <p:spPr>
          <a:xfrm>
            <a:off x="115887" y="1146175"/>
            <a:ext cx="8632825" cy="5316537"/>
          </a:xfrm>
          <a:prstGeom prst="rect">
            <a:avLst/>
          </a:prstGeom>
          <a:noFill/>
          <a:ln>
            <a:noFill/>
          </a:ln>
        </p:spPr>
        <p:txBody>
          <a:bodyPr anchorCtr="0" anchor="t" bIns="0" lIns="0" spcFirstLastPara="1" rIns="0" wrap="square" tIns="0">
            <a:noAutofit/>
          </a:bodyPr>
          <a:lstStyle/>
          <a:p>
            <a:pPr indent="-368300" lvl="0" marL="457200" rtl="0" algn="just">
              <a:lnSpc>
                <a:spcPct val="100000"/>
              </a:lnSpc>
              <a:spcBef>
                <a:spcPts val="4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NAS provides file-level data access to its clients. File I/O is a high-level request that specifies the file to be accessed.</a:t>
            </a:r>
            <a:endParaRPr b="0" i="0" sz="2200" u="none">
              <a:solidFill>
                <a:srgbClr val="FFFFFF"/>
              </a:solidFill>
              <a:latin typeface="Times New Roman"/>
              <a:ea typeface="Times New Roman"/>
              <a:cs typeface="Times New Roman"/>
              <a:sym typeface="Times New Roman"/>
            </a:endParaRPr>
          </a:p>
          <a:p>
            <a:pPr indent="-368300" lvl="0" marL="457200" rtl="0" algn="just">
              <a:lnSpc>
                <a:spcPct val="100000"/>
              </a:lnSpc>
              <a:spcBef>
                <a:spcPts val="400"/>
              </a:spcBef>
              <a:spcAft>
                <a:spcPts val="0"/>
              </a:spcAft>
              <a:buSzPts val="2200"/>
              <a:buNone/>
            </a:pPr>
            <a:r>
              <a:t/>
            </a:r>
            <a:endParaRPr b="0" i="0" sz="2000" u="none">
              <a:solidFill>
                <a:srgbClr val="000000"/>
              </a:solidFill>
              <a:latin typeface="Times New Roman"/>
              <a:ea typeface="Times New Roman"/>
              <a:cs typeface="Times New Roman"/>
              <a:sym typeface="Times New Roman"/>
            </a:endParaRPr>
          </a:p>
          <a:p>
            <a:pPr indent="-368300" lvl="0" marL="457200" rtl="0" algn="just">
              <a:lnSpc>
                <a:spcPct val="100000"/>
              </a:lnSpc>
              <a:spcBef>
                <a:spcPts val="4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process of handling I/Os in a NAS environment is as follows:</a:t>
            </a:r>
            <a:endParaRPr b="0" i="0" sz="2200" u="none">
              <a:solidFill>
                <a:srgbClr val="FFFFFF"/>
              </a:solidFill>
              <a:latin typeface="Times New Roman"/>
              <a:ea typeface="Times New Roman"/>
              <a:cs typeface="Times New Roman"/>
              <a:sym typeface="Times New Roman"/>
            </a:endParaRPr>
          </a:p>
          <a:p>
            <a:pPr indent="-342900" lvl="1" marL="914400" rtl="0" algn="just">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requestor (client) packages an I/O request into TCP/IP and forwards it through the network stack. The NAS device receives this request from the network.</a:t>
            </a:r>
            <a:endParaRPr b="0" i="0" sz="2800" u="none">
              <a:solidFill>
                <a:srgbClr val="FFFFFF"/>
              </a:solidFill>
              <a:latin typeface="Calibri"/>
              <a:ea typeface="Calibri"/>
              <a:cs typeface="Calibri"/>
              <a:sym typeface="Calibri"/>
            </a:endParaRPr>
          </a:p>
          <a:p>
            <a:pPr indent="-342900" lvl="1" marL="914400" rtl="0" algn="just">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NAS device converts the I/O request into an appropriate physical storage request, which is a block-level I/O, and then performs the operation on the physical storage.</a:t>
            </a:r>
            <a:endParaRPr b="0" i="0" sz="2800" u="none">
              <a:solidFill>
                <a:srgbClr val="FFFFFF"/>
              </a:solidFill>
              <a:latin typeface="Calibri"/>
              <a:ea typeface="Calibri"/>
              <a:cs typeface="Calibri"/>
              <a:sym typeface="Calibri"/>
            </a:endParaRPr>
          </a:p>
          <a:p>
            <a:pPr indent="-342900" lvl="1" marL="914400" rtl="0" algn="just">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When the NAS device receives data from the storage, it processes and repackages the data into an appropriate fi le protocol response.</a:t>
            </a:r>
            <a:endParaRPr b="0" i="0" sz="2800" u="none">
              <a:solidFill>
                <a:srgbClr val="FFFFFF"/>
              </a:solidFill>
              <a:latin typeface="Calibri"/>
              <a:ea typeface="Calibri"/>
              <a:cs typeface="Calibri"/>
              <a:sym typeface="Calibri"/>
            </a:endParaRPr>
          </a:p>
          <a:p>
            <a:pPr indent="-342900" lvl="1" marL="914400" rtl="0" algn="just">
              <a:lnSpc>
                <a:spcPct val="100000"/>
              </a:lnSpc>
              <a:spcBef>
                <a:spcPts val="3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NAS device packages this response into TCP/IP again and forward it to the client through the network.</a:t>
            </a:r>
            <a:endParaRPr/>
          </a:p>
        </p:txBody>
      </p:sp>
    </p:spTree>
  </p:cSld>
  <p:clrMapOvr>
    <a:masterClrMapping/>
  </p:clrMapOvr>
  <p:transition spd="slow">
    <p:push dir="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51"/>
          <p:cNvPicPr preferRelativeResize="0"/>
          <p:nvPr/>
        </p:nvPicPr>
        <p:blipFill rotWithShape="1">
          <a:blip r:embed="rId3">
            <a:alphaModFix/>
          </a:blip>
          <a:srcRect b="25587" l="0" r="0" t="0"/>
          <a:stretch/>
        </p:blipFill>
        <p:spPr>
          <a:xfrm>
            <a:off x="341312" y="815975"/>
            <a:ext cx="8597900" cy="5540375"/>
          </a:xfrm>
          <a:prstGeom prst="rect">
            <a:avLst/>
          </a:prstGeom>
          <a:noFill/>
          <a:ln>
            <a:noFill/>
          </a:ln>
        </p:spPr>
      </p:pic>
    </p:spTree>
  </p:cSld>
  <p:clrMapOvr>
    <a:masterClrMapping/>
  </p:clrMapOvr>
  <p:transition spd="slow">
    <p:push dir="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161925" y="0"/>
            <a:ext cx="4267200" cy="73183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1" lang="en-US" sz="3200" u="none">
                <a:solidFill>
                  <a:srgbClr val="BF0000"/>
                </a:solidFill>
                <a:latin typeface="Times New Roman"/>
                <a:ea typeface="Times New Roman"/>
                <a:cs typeface="Times New Roman"/>
                <a:sym typeface="Times New Roman"/>
              </a:rPr>
              <a:t>NAS Implementations</a:t>
            </a:r>
            <a:endParaRPr/>
          </a:p>
        </p:txBody>
      </p:sp>
      <p:sp>
        <p:nvSpPr>
          <p:cNvPr id="312" name="Google Shape;312;p52"/>
          <p:cNvSpPr txBox="1"/>
          <p:nvPr>
            <p:ph idx="1" type="body"/>
          </p:nvPr>
        </p:nvSpPr>
        <p:spPr>
          <a:xfrm>
            <a:off x="115887" y="731837"/>
            <a:ext cx="8632825" cy="5730875"/>
          </a:xfrm>
          <a:prstGeom prst="rect">
            <a:avLst/>
          </a:prstGeom>
          <a:noFill/>
          <a:ln>
            <a:noFill/>
          </a:ln>
        </p:spPr>
        <p:txBody>
          <a:bodyPr anchorCtr="0" anchor="t" bIns="0" lIns="0" spcFirstLastPara="1" rIns="0" wrap="square" tIns="0">
            <a:noAutofit/>
          </a:bodyPr>
          <a:lstStyle/>
          <a:p>
            <a:pPr indent="-355600" lvl="0" marL="457200" rtl="0" algn="just">
              <a:lnSpc>
                <a:spcPct val="150000"/>
              </a:lnSpc>
              <a:spcBef>
                <a:spcPts val="400"/>
              </a:spcBef>
              <a:spcAft>
                <a:spcPts val="0"/>
              </a:spcAft>
              <a:buClr>
                <a:srgbClr val="000000"/>
              </a:buClr>
              <a:buSzPts val="200"/>
              <a:buFont typeface="Times New Roman"/>
              <a:buChar char="➢"/>
            </a:pPr>
            <a:r>
              <a:rPr b="0" i="0" lang="en-US" sz="2000" u="none">
                <a:solidFill>
                  <a:srgbClr val="000000"/>
                </a:solidFill>
                <a:latin typeface="Times New Roman"/>
                <a:ea typeface="Times New Roman"/>
                <a:cs typeface="Times New Roman"/>
                <a:sym typeface="Times New Roman"/>
              </a:rPr>
              <a:t>Three common NAS implementations are </a:t>
            </a:r>
            <a:endParaRPr/>
          </a:p>
          <a:p>
            <a:pPr indent="-355600" lvl="2" marL="1371600" rtl="0" algn="just">
              <a:lnSpc>
                <a:spcPct val="150000"/>
              </a:lnSpc>
              <a:spcBef>
                <a:spcPts val="300"/>
              </a:spcBef>
              <a:spcAft>
                <a:spcPts val="0"/>
              </a:spcAft>
              <a:buClr>
                <a:srgbClr val="000000"/>
              </a:buClr>
              <a:buSzPts val="200"/>
              <a:buFont typeface="Times New Roman"/>
              <a:buChar char="■"/>
            </a:pPr>
            <a:r>
              <a:rPr b="0" i="0" lang="en-US" sz="2000" u="none">
                <a:solidFill>
                  <a:srgbClr val="000000"/>
                </a:solidFill>
                <a:latin typeface="Times New Roman"/>
                <a:ea typeface="Times New Roman"/>
                <a:cs typeface="Times New Roman"/>
                <a:sym typeface="Times New Roman"/>
              </a:rPr>
              <a:t>unified, </a:t>
            </a:r>
            <a:endParaRPr/>
          </a:p>
          <a:p>
            <a:pPr indent="-355600" lvl="2" marL="1371600" rtl="0" algn="just">
              <a:lnSpc>
                <a:spcPct val="150000"/>
              </a:lnSpc>
              <a:spcBef>
                <a:spcPts val="300"/>
              </a:spcBef>
              <a:spcAft>
                <a:spcPts val="0"/>
              </a:spcAft>
              <a:buClr>
                <a:srgbClr val="000000"/>
              </a:buClr>
              <a:buSzPts val="200"/>
              <a:buFont typeface="Times New Roman"/>
              <a:buChar char="■"/>
            </a:pPr>
            <a:r>
              <a:rPr b="0" i="0" lang="en-US" sz="2000" u="none">
                <a:solidFill>
                  <a:srgbClr val="000000"/>
                </a:solidFill>
                <a:latin typeface="Times New Roman"/>
                <a:ea typeface="Times New Roman"/>
                <a:cs typeface="Times New Roman"/>
                <a:sym typeface="Times New Roman"/>
              </a:rPr>
              <a:t>Gateway, and </a:t>
            </a:r>
            <a:endParaRPr/>
          </a:p>
          <a:p>
            <a:pPr indent="-355600" lvl="2" marL="1371600" rtl="0" algn="just">
              <a:lnSpc>
                <a:spcPct val="150000"/>
              </a:lnSpc>
              <a:spcBef>
                <a:spcPts val="300"/>
              </a:spcBef>
              <a:spcAft>
                <a:spcPts val="0"/>
              </a:spcAft>
              <a:buClr>
                <a:srgbClr val="000000"/>
              </a:buClr>
              <a:buSzPts val="200"/>
              <a:buFont typeface="Times New Roman"/>
              <a:buChar char="■"/>
            </a:pPr>
            <a:r>
              <a:rPr b="0" i="0" lang="en-US" sz="2000" u="none">
                <a:solidFill>
                  <a:srgbClr val="000000"/>
                </a:solidFill>
                <a:latin typeface="Times New Roman"/>
                <a:ea typeface="Times New Roman"/>
                <a:cs typeface="Times New Roman"/>
                <a:sym typeface="Times New Roman"/>
              </a:rPr>
              <a:t>Scale-out. </a:t>
            </a:r>
            <a:endParaRPr b="0" i="0" sz="2000" u="none">
              <a:solidFill>
                <a:srgbClr val="FFFFFF"/>
              </a:solidFill>
              <a:latin typeface="Times New Roman"/>
              <a:ea typeface="Times New Roman"/>
              <a:cs typeface="Times New Roman"/>
              <a:sym typeface="Times New Roman"/>
            </a:endParaRPr>
          </a:p>
          <a:p>
            <a:pPr indent="-355600" lvl="0" marL="457200" rtl="0" algn="just">
              <a:lnSpc>
                <a:spcPct val="150000"/>
              </a:lnSpc>
              <a:spcBef>
                <a:spcPts val="4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a:t>
            </a:r>
            <a:r>
              <a:rPr b="1" i="1" lang="en-US" sz="2000" u="none">
                <a:solidFill>
                  <a:srgbClr val="000000"/>
                </a:solidFill>
                <a:latin typeface="Times New Roman"/>
                <a:ea typeface="Times New Roman"/>
                <a:cs typeface="Times New Roman"/>
                <a:sym typeface="Times New Roman"/>
              </a:rPr>
              <a:t>unified</a:t>
            </a:r>
            <a:r>
              <a:rPr b="0" i="1" lang="en-US" sz="2000" u="none">
                <a:solidFill>
                  <a:srgbClr val="000000"/>
                </a:solidFill>
                <a:latin typeface="Times New Roman"/>
                <a:ea typeface="Times New Roman"/>
                <a:cs typeface="Times New Roman"/>
                <a:sym typeface="Times New Roman"/>
              </a:rPr>
              <a:t> </a:t>
            </a:r>
            <a:r>
              <a:rPr b="0" i="0" lang="en-US" sz="2000" u="none">
                <a:solidFill>
                  <a:srgbClr val="000000"/>
                </a:solidFill>
                <a:latin typeface="Times New Roman"/>
                <a:ea typeface="Times New Roman"/>
                <a:cs typeface="Times New Roman"/>
                <a:sym typeface="Times New Roman"/>
              </a:rPr>
              <a:t>NAS consolidates NAS-based and SAN-based data access within a unified storage platform and provides a unified management interface for managing both the environments.</a:t>
            </a:r>
            <a:endParaRPr b="0" i="0" sz="2000" u="none">
              <a:solidFill>
                <a:srgbClr val="FFFFFF"/>
              </a:solidFill>
              <a:latin typeface="Times New Roman"/>
              <a:ea typeface="Times New Roman"/>
              <a:cs typeface="Times New Roman"/>
              <a:sym typeface="Times New Roman"/>
            </a:endParaRPr>
          </a:p>
          <a:p>
            <a:pPr indent="-355600" lvl="0" marL="457200" rtl="0" algn="just">
              <a:lnSpc>
                <a:spcPct val="150000"/>
              </a:lnSpc>
              <a:spcBef>
                <a:spcPts val="4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In a </a:t>
            </a:r>
            <a:r>
              <a:rPr b="1" i="1" lang="en-US" sz="2000" u="none">
                <a:solidFill>
                  <a:srgbClr val="000000"/>
                </a:solidFill>
                <a:latin typeface="Times New Roman"/>
                <a:ea typeface="Times New Roman"/>
                <a:cs typeface="Times New Roman"/>
                <a:sym typeface="Times New Roman"/>
              </a:rPr>
              <a:t>gateway</a:t>
            </a:r>
            <a:r>
              <a:rPr b="0" i="1" lang="en-US" sz="2000" u="none">
                <a:solidFill>
                  <a:srgbClr val="000000"/>
                </a:solidFill>
                <a:latin typeface="Times New Roman"/>
                <a:ea typeface="Times New Roman"/>
                <a:cs typeface="Times New Roman"/>
                <a:sym typeface="Times New Roman"/>
              </a:rPr>
              <a:t> </a:t>
            </a:r>
            <a:r>
              <a:rPr b="0" i="0" lang="en-US" sz="2000" u="none">
                <a:solidFill>
                  <a:srgbClr val="000000"/>
                </a:solidFill>
                <a:latin typeface="Times New Roman"/>
                <a:ea typeface="Times New Roman"/>
                <a:cs typeface="Times New Roman"/>
                <a:sym typeface="Times New Roman"/>
              </a:rPr>
              <a:t>implementation, the NAS device uses external storage to store and retrieve data, and unlike unified storage, there are separate administrative tasks for the NAS device and storage.</a:t>
            </a:r>
            <a:endParaRPr b="0" i="0" sz="2000" u="none">
              <a:solidFill>
                <a:srgbClr val="FFFFFF"/>
              </a:solidFill>
              <a:latin typeface="Times New Roman"/>
              <a:ea typeface="Times New Roman"/>
              <a:cs typeface="Times New Roman"/>
              <a:sym typeface="Times New Roman"/>
            </a:endParaRPr>
          </a:p>
          <a:p>
            <a:pPr indent="-355600" lvl="0" marL="457200" rtl="0" algn="just">
              <a:lnSpc>
                <a:spcPct val="150000"/>
              </a:lnSpc>
              <a:spcBef>
                <a:spcPts val="400"/>
              </a:spcBef>
              <a:spcAft>
                <a:spcPts val="0"/>
              </a:spcAft>
              <a:buClr>
                <a:srgbClr val="000000"/>
              </a:buClr>
              <a:buSzPts val="200"/>
              <a:buFont typeface="Noto Sans Symbols"/>
              <a:buChar char="➢"/>
            </a:pPr>
            <a:r>
              <a:rPr b="0" i="0" lang="en-US" sz="2000" u="none">
                <a:solidFill>
                  <a:srgbClr val="000000"/>
                </a:solidFill>
                <a:latin typeface="Times New Roman"/>
                <a:ea typeface="Times New Roman"/>
                <a:cs typeface="Times New Roman"/>
                <a:sym typeface="Times New Roman"/>
              </a:rPr>
              <a:t>The </a:t>
            </a:r>
            <a:r>
              <a:rPr b="1" i="1" lang="en-US" sz="2000" u="none">
                <a:solidFill>
                  <a:srgbClr val="000000"/>
                </a:solidFill>
                <a:latin typeface="Times New Roman"/>
                <a:ea typeface="Times New Roman"/>
                <a:cs typeface="Times New Roman"/>
                <a:sym typeface="Times New Roman"/>
              </a:rPr>
              <a:t>scale-out</a:t>
            </a:r>
            <a:r>
              <a:rPr b="0" i="1" lang="en-US" sz="2000" u="none">
                <a:solidFill>
                  <a:srgbClr val="000000"/>
                </a:solidFill>
                <a:latin typeface="Times New Roman"/>
                <a:ea typeface="Times New Roman"/>
                <a:cs typeface="Times New Roman"/>
                <a:sym typeface="Times New Roman"/>
              </a:rPr>
              <a:t> </a:t>
            </a:r>
            <a:r>
              <a:rPr b="0" i="0" lang="en-US" sz="2000" u="none">
                <a:solidFill>
                  <a:srgbClr val="000000"/>
                </a:solidFill>
                <a:latin typeface="Times New Roman"/>
                <a:ea typeface="Times New Roman"/>
                <a:cs typeface="Times New Roman"/>
                <a:sym typeface="Times New Roman"/>
              </a:rPr>
              <a:t>NAS implementation pools multiple nodes together in a cluster. A node may consist of either the NAS head or storage or both. The cluster performs the NAS operation as a single entity.</a:t>
            </a:r>
            <a:endParaRPr/>
          </a:p>
        </p:txBody>
      </p:sp>
    </p:spTree>
  </p:cSld>
  <p:clrMapOvr>
    <a:masterClrMapping/>
  </p:clrMapOvr>
  <p:transition spd="slow">
    <p:push dir="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idx="1" type="body"/>
          </p:nvPr>
        </p:nvSpPr>
        <p:spPr>
          <a:xfrm>
            <a:off x="115887" y="333375"/>
            <a:ext cx="8632825" cy="6478587"/>
          </a:xfrm>
          <a:prstGeom prst="rect">
            <a:avLst/>
          </a:prstGeom>
          <a:noFill/>
          <a:ln>
            <a:noFill/>
          </a:ln>
        </p:spPr>
        <p:txBody>
          <a:bodyPr anchorCtr="0" anchor="t" bIns="0" lIns="0" spcFirstLastPara="1" rIns="0" wrap="square" tIns="0">
            <a:noAutofit/>
          </a:bodyPr>
          <a:lstStyle/>
          <a:p>
            <a:pPr indent="-336550" lvl="0" marL="457200" rtl="0" algn="just">
              <a:lnSpc>
                <a:spcPct val="150000"/>
              </a:lnSpc>
              <a:spcBef>
                <a:spcPts val="400"/>
              </a:spcBef>
              <a:spcAft>
                <a:spcPts val="0"/>
              </a:spcAft>
              <a:buClr>
                <a:srgbClr val="000000"/>
              </a:buClr>
              <a:buSzPts val="200"/>
              <a:buFont typeface="Times New Roman"/>
              <a:buChar char="❑"/>
            </a:pPr>
            <a:r>
              <a:rPr b="1" i="0" lang="en-US" sz="1700" u="none">
                <a:solidFill>
                  <a:srgbClr val="000000"/>
                </a:solidFill>
                <a:latin typeface="Times New Roman"/>
                <a:ea typeface="Times New Roman"/>
                <a:cs typeface="Times New Roman"/>
                <a:sym typeface="Times New Roman"/>
              </a:rPr>
              <a:t>Unified NAS </a:t>
            </a:r>
            <a:endParaRPr b="0" i="0" sz="1700" u="none">
              <a:solidFill>
                <a:srgbClr val="FFFFFF"/>
              </a:solidFill>
              <a:latin typeface="Times New Roman"/>
              <a:ea typeface="Times New Roman"/>
              <a:cs typeface="Times New Roman"/>
              <a:sym typeface="Times New Roman"/>
            </a:endParaRPr>
          </a:p>
          <a:p>
            <a:pPr indent="0" lvl="1" marL="571500" rtl="0" algn="just">
              <a:lnSpc>
                <a:spcPct val="150000"/>
              </a:lnSpc>
              <a:spcBef>
                <a:spcPts val="300"/>
              </a:spcBef>
              <a:spcAft>
                <a:spcPts val="0"/>
              </a:spcAft>
              <a:buSzPts val="1800"/>
              <a:buNone/>
            </a:pPr>
            <a:r>
              <a:rPr b="1" i="0" lang="en-US" sz="1700" u="none">
                <a:solidFill>
                  <a:srgbClr val="000000"/>
                </a:solidFill>
                <a:latin typeface="Times New Roman"/>
                <a:ea typeface="Times New Roman"/>
                <a:cs typeface="Times New Roman"/>
                <a:sym typeface="Times New Roman"/>
              </a:rPr>
              <a:t>- </a:t>
            </a:r>
            <a:r>
              <a:rPr b="0" i="0" lang="en-US" sz="1700" u="none">
                <a:solidFill>
                  <a:srgbClr val="000000"/>
                </a:solidFill>
                <a:latin typeface="Times New Roman"/>
                <a:ea typeface="Times New Roman"/>
                <a:cs typeface="Times New Roman"/>
                <a:sym typeface="Times New Roman"/>
              </a:rPr>
              <a:t>Unified NAS performs file serving and storing of file data, along with providing access to block-level data. It supports both CIFS and NFS protocols for file access and iSCSI and FC protocols for block level access.</a:t>
            </a:r>
            <a:endParaRPr b="0" i="0" sz="1700" u="none">
              <a:solidFill>
                <a:srgbClr val="FFFFFF"/>
              </a:solidFill>
              <a:latin typeface="Times New Roman"/>
              <a:ea typeface="Times New Roman"/>
              <a:cs typeface="Times New Roman"/>
              <a:sym typeface="Times New Roman"/>
            </a:endParaRPr>
          </a:p>
          <a:p>
            <a:pPr indent="-336550" lvl="0" marL="457200" rtl="0" algn="just">
              <a:lnSpc>
                <a:spcPct val="150000"/>
              </a:lnSpc>
              <a:spcBef>
                <a:spcPts val="400"/>
              </a:spcBef>
              <a:spcAft>
                <a:spcPts val="0"/>
              </a:spcAft>
              <a:buClr>
                <a:srgbClr val="000000"/>
              </a:buClr>
              <a:buSzPts val="200"/>
              <a:buFont typeface="Times New Roman"/>
              <a:buChar char="❑"/>
            </a:pPr>
            <a:r>
              <a:rPr b="1" i="0" lang="en-US" sz="1700" u="none">
                <a:solidFill>
                  <a:srgbClr val="000000"/>
                </a:solidFill>
                <a:latin typeface="Times New Roman"/>
                <a:ea typeface="Times New Roman"/>
                <a:cs typeface="Times New Roman"/>
                <a:sym typeface="Times New Roman"/>
              </a:rPr>
              <a:t>Unified NAS Connectivity </a:t>
            </a:r>
            <a:endParaRPr b="0" i="0" sz="1700" u="none">
              <a:solidFill>
                <a:srgbClr val="FFFFFF"/>
              </a:solidFill>
              <a:latin typeface="Times New Roman"/>
              <a:ea typeface="Times New Roman"/>
              <a:cs typeface="Times New Roman"/>
              <a:sym typeface="Times New Roman"/>
            </a:endParaRPr>
          </a:p>
          <a:p>
            <a:pPr indent="0" lvl="1" marL="571500" rtl="0" algn="just">
              <a:lnSpc>
                <a:spcPct val="150000"/>
              </a:lnSpc>
              <a:spcBef>
                <a:spcPts val="300"/>
              </a:spcBef>
              <a:spcAft>
                <a:spcPts val="0"/>
              </a:spcAft>
              <a:buSzPts val="1800"/>
              <a:buNone/>
            </a:pPr>
            <a:r>
              <a:rPr b="1" i="0" lang="en-US" sz="1700" u="none">
                <a:solidFill>
                  <a:srgbClr val="000000"/>
                </a:solidFill>
                <a:latin typeface="Times New Roman"/>
                <a:ea typeface="Times New Roman"/>
                <a:cs typeface="Times New Roman"/>
                <a:sym typeface="Times New Roman"/>
              </a:rPr>
              <a:t>- </a:t>
            </a:r>
            <a:r>
              <a:rPr b="0" i="0" lang="en-US" sz="1700" u="none">
                <a:solidFill>
                  <a:srgbClr val="000000"/>
                </a:solidFill>
                <a:latin typeface="Times New Roman"/>
                <a:ea typeface="Times New Roman"/>
                <a:cs typeface="Times New Roman"/>
                <a:sym typeface="Times New Roman"/>
              </a:rPr>
              <a:t>Each NAS head in a unified NAS has front-end Ethernet ports, which connect to the IP network. The front-end ports provide connectivity to the clients and service the fi le I/O requests.</a:t>
            </a:r>
            <a:endParaRPr b="0" i="0" sz="1700" u="none">
              <a:solidFill>
                <a:srgbClr val="FFFFFF"/>
              </a:solidFill>
              <a:latin typeface="Times New Roman"/>
              <a:ea typeface="Times New Roman"/>
              <a:cs typeface="Times New Roman"/>
              <a:sym typeface="Times New Roman"/>
            </a:endParaRPr>
          </a:p>
          <a:p>
            <a:pPr indent="-336550" lvl="0" marL="457200" rtl="0" algn="just">
              <a:lnSpc>
                <a:spcPct val="150000"/>
              </a:lnSpc>
              <a:spcBef>
                <a:spcPts val="400"/>
              </a:spcBef>
              <a:spcAft>
                <a:spcPts val="0"/>
              </a:spcAft>
              <a:buClr>
                <a:srgbClr val="000000"/>
              </a:buClr>
              <a:buSzPts val="200"/>
              <a:buFont typeface="Times New Roman"/>
              <a:buChar char="❑"/>
            </a:pPr>
            <a:r>
              <a:rPr b="1" i="0" lang="en-US" sz="1700" u="none">
                <a:solidFill>
                  <a:srgbClr val="000000"/>
                </a:solidFill>
                <a:latin typeface="Times New Roman"/>
                <a:ea typeface="Times New Roman"/>
                <a:cs typeface="Times New Roman"/>
                <a:sym typeface="Times New Roman"/>
              </a:rPr>
              <a:t>Gateway NAS </a:t>
            </a:r>
            <a:endParaRPr b="0" i="0" sz="1700" u="none">
              <a:solidFill>
                <a:srgbClr val="FFFFFF"/>
              </a:solidFill>
              <a:latin typeface="Times New Roman"/>
              <a:ea typeface="Times New Roman"/>
              <a:cs typeface="Times New Roman"/>
              <a:sym typeface="Times New Roman"/>
            </a:endParaRPr>
          </a:p>
          <a:p>
            <a:pPr indent="0" lvl="1" marL="571500" rtl="0" algn="just">
              <a:lnSpc>
                <a:spcPct val="150000"/>
              </a:lnSpc>
              <a:spcBef>
                <a:spcPts val="300"/>
              </a:spcBef>
              <a:spcAft>
                <a:spcPts val="0"/>
              </a:spcAft>
              <a:buSzPts val="1800"/>
              <a:buNone/>
            </a:pPr>
            <a:r>
              <a:rPr b="1" i="0" lang="en-US" sz="1700" u="none">
                <a:solidFill>
                  <a:srgbClr val="000000"/>
                </a:solidFill>
                <a:latin typeface="Times New Roman"/>
                <a:ea typeface="Times New Roman"/>
                <a:cs typeface="Times New Roman"/>
                <a:sym typeface="Times New Roman"/>
              </a:rPr>
              <a:t>- </a:t>
            </a:r>
            <a:r>
              <a:rPr b="0" i="0" lang="en-US" sz="1700" u="none">
                <a:solidFill>
                  <a:srgbClr val="000000"/>
                </a:solidFill>
                <a:latin typeface="Times New Roman"/>
                <a:ea typeface="Times New Roman"/>
                <a:cs typeface="Times New Roman"/>
                <a:sym typeface="Times New Roman"/>
              </a:rPr>
              <a:t>A gateway NAS device consists of one or more NAS heads and uses external and independently managed storage. Similar to unified NAS, the storage is shared with other applications that use block-level I/O.</a:t>
            </a:r>
            <a:endParaRPr b="0" i="0" sz="1700" u="none">
              <a:solidFill>
                <a:srgbClr val="FFFFFF"/>
              </a:solidFill>
              <a:latin typeface="Times New Roman"/>
              <a:ea typeface="Times New Roman"/>
              <a:cs typeface="Times New Roman"/>
              <a:sym typeface="Times New Roman"/>
            </a:endParaRPr>
          </a:p>
          <a:p>
            <a:pPr indent="-336550" lvl="0" marL="457200" rtl="0" algn="just">
              <a:lnSpc>
                <a:spcPct val="150000"/>
              </a:lnSpc>
              <a:spcBef>
                <a:spcPts val="400"/>
              </a:spcBef>
              <a:spcAft>
                <a:spcPts val="0"/>
              </a:spcAft>
              <a:buClr>
                <a:srgbClr val="000000"/>
              </a:buClr>
              <a:buSzPts val="200"/>
              <a:buFont typeface="Times New Roman"/>
              <a:buChar char="❑"/>
            </a:pPr>
            <a:r>
              <a:rPr b="1" i="0" lang="en-US" sz="1700" u="none">
                <a:solidFill>
                  <a:srgbClr val="000000"/>
                </a:solidFill>
                <a:latin typeface="Times New Roman"/>
                <a:ea typeface="Times New Roman"/>
                <a:cs typeface="Times New Roman"/>
                <a:sym typeface="Times New Roman"/>
              </a:rPr>
              <a:t>Gateway NAS Connectivity</a:t>
            </a:r>
            <a:endParaRPr b="0" i="0" sz="1700" u="none">
              <a:solidFill>
                <a:srgbClr val="FFFFFF"/>
              </a:solidFill>
              <a:latin typeface="Times New Roman"/>
              <a:ea typeface="Times New Roman"/>
              <a:cs typeface="Times New Roman"/>
              <a:sym typeface="Times New Roman"/>
            </a:endParaRPr>
          </a:p>
          <a:p>
            <a:pPr indent="0" lvl="1" marL="571500" rtl="0" algn="just">
              <a:lnSpc>
                <a:spcPct val="150000"/>
              </a:lnSpc>
              <a:spcBef>
                <a:spcPts val="300"/>
              </a:spcBef>
              <a:spcAft>
                <a:spcPts val="0"/>
              </a:spcAft>
              <a:buSzPts val="1800"/>
              <a:buNone/>
            </a:pPr>
            <a:r>
              <a:rPr b="1" i="0" lang="en-US" sz="1700" u="none">
                <a:solidFill>
                  <a:srgbClr val="000000"/>
                </a:solidFill>
                <a:latin typeface="Times New Roman"/>
                <a:ea typeface="Times New Roman"/>
                <a:cs typeface="Times New Roman"/>
                <a:sym typeface="Times New Roman"/>
              </a:rPr>
              <a:t>- </a:t>
            </a:r>
            <a:r>
              <a:rPr b="0" i="0" lang="en-US" sz="1700" u="none">
                <a:solidFill>
                  <a:srgbClr val="000000"/>
                </a:solidFill>
                <a:latin typeface="Times New Roman"/>
                <a:ea typeface="Times New Roman"/>
                <a:cs typeface="Times New Roman"/>
                <a:sym typeface="Times New Roman"/>
              </a:rPr>
              <a:t>In a gateway solution, the front-end connectivity is similar to that in a unified storage solution. Communication between the NAS gateway and the storage system in a gateway solution is achieved through a traditional FC SAN.</a:t>
            </a:r>
            <a:endParaRPr/>
          </a:p>
        </p:txBody>
      </p:sp>
    </p:spTree>
  </p:cSld>
  <p:clrMapOvr>
    <a:masterClrMapping/>
  </p:clrMapOvr>
  <p:transition spd="slow">
    <p:push dir="r"/>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54"/>
          <p:cNvPicPr preferRelativeResize="0"/>
          <p:nvPr/>
        </p:nvPicPr>
        <p:blipFill rotWithShape="1">
          <a:blip r:embed="rId3">
            <a:alphaModFix/>
          </a:blip>
          <a:srcRect b="10975" l="-1119" r="1118" t="1080"/>
          <a:stretch/>
        </p:blipFill>
        <p:spPr>
          <a:xfrm>
            <a:off x="0" y="854075"/>
            <a:ext cx="9144000" cy="5716587"/>
          </a:xfrm>
          <a:prstGeom prst="rect">
            <a:avLst/>
          </a:prstGeom>
          <a:noFill/>
          <a:ln>
            <a:noFill/>
          </a:ln>
        </p:spPr>
      </p:pic>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ph type="title"/>
          </p:nvPr>
        </p:nvSpPr>
        <p:spPr>
          <a:xfrm>
            <a:off x="457200" y="274637"/>
            <a:ext cx="6705600" cy="944562"/>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3200"/>
              <a:buNone/>
            </a:pPr>
            <a:r>
              <a:rPr b="1" i="1" lang="en-US" sz="3600" u="none">
                <a:solidFill>
                  <a:srgbClr val="C00000"/>
                </a:solidFill>
                <a:latin typeface="Times New Roman"/>
                <a:ea typeface="Times New Roman"/>
                <a:cs typeface="Times New Roman"/>
                <a:sym typeface="Times New Roman"/>
              </a:rPr>
              <a:t>SAN and its Evolution</a:t>
            </a:r>
            <a:endParaRPr/>
          </a:p>
        </p:txBody>
      </p:sp>
      <p:sp>
        <p:nvSpPr>
          <p:cNvPr id="69" name="Google Shape;69;p10"/>
          <p:cNvSpPr txBox="1"/>
          <p:nvPr>
            <p:ph idx="1" type="body"/>
          </p:nvPr>
        </p:nvSpPr>
        <p:spPr>
          <a:xfrm>
            <a:off x="231775" y="1039812"/>
            <a:ext cx="8696325" cy="5273675"/>
          </a:xfrm>
          <a:prstGeom prst="rect">
            <a:avLst/>
          </a:prstGeom>
          <a:noFill/>
          <a:ln>
            <a:noFill/>
          </a:ln>
        </p:spPr>
        <p:txBody>
          <a:bodyPr anchorCtr="0" anchor="t" bIns="0" lIns="0" spcFirstLastPara="1" rIns="0" wrap="square" tIns="0">
            <a:normAutofit/>
          </a:bodyPr>
          <a:lstStyle/>
          <a:p>
            <a:pPr indent="-285750" lvl="0" marL="285750" rtl="0" algn="just">
              <a:lnSpc>
                <a:spcPct val="140000"/>
              </a:lnSpc>
              <a:spcBef>
                <a:spcPts val="200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A SAN carries data between servers (or hosts) and storage devices through Fibre Channel network.</a:t>
            </a:r>
            <a:endParaRPr b="0" i="0" sz="2200" u="none">
              <a:solidFill>
                <a:srgbClr val="FFFFFF"/>
              </a:solidFill>
              <a:latin typeface="Times New Roman"/>
              <a:ea typeface="Times New Roman"/>
              <a:cs typeface="Times New Roman"/>
              <a:sym typeface="Times New Roman"/>
            </a:endParaRPr>
          </a:p>
          <a:p>
            <a:pPr indent="-285750" lvl="0" marL="285750" rtl="0" algn="just">
              <a:lnSpc>
                <a:spcPct val="140000"/>
              </a:lnSpc>
              <a:spcBef>
                <a:spcPts val="200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A SAN enables storage consolidation and enables storage to be shared across multiple servers. </a:t>
            </a:r>
            <a:endParaRPr b="0" i="0" sz="2200" u="none">
              <a:solidFill>
                <a:srgbClr val="FFFFFF"/>
              </a:solidFill>
              <a:latin typeface="Times New Roman"/>
              <a:ea typeface="Times New Roman"/>
              <a:cs typeface="Times New Roman"/>
              <a:sym typeface="Times New Roman"/>
            </a:endParaRPr>
          </a:p>
          <a:p>
            <a:pPr indent="-285750" lvl="0" marL="285750" rtl="0" algn="just">
              <a:lnSpc>
                <a:spcPct val="140000"/>
              </a:lnSpc>
              <a:spcBef>
                <a:spcPts val="200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This improves the utilization of storage resources compared to direct-attached storage architecture and reduces the total amount of storage an organization needs to purchase and manage. </a:t>
            </a:r>
            <a:endParaRPr b="0" i="0" sz="2200" u="none">
              <a:solidFill>
                <a:srgbClr val="FFFFFF"/>
              </a:solidFill>
              <a:latin typeface="Times New Roman"/>
              <a:ea typeface="Times New Roman"/>
              <a:cs typeface="Times New Roman"/>
              <a:sym typeface="Times New Roman"/>
            </a:endParaRPr>
          </a:p>
          <a:p>
            <a:pPr indent="-285750" lvl="0" marL="285750" rtl="0" algn="just">
              <a:lnSpc>
                <a:spcPct val="140000"/>
              </a:lnSpc>
              <a:spcBef>
                <a:spcPts val="200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With consolidation, storage management becomes centralized and less complex, which further reduces the cost of managing information. </a:t>
            </a:r>
            <a:endParaRPr b="0" i="0" sz="2200" u="none">
              <a:solidFill>
                <a:srgbClr val="FFFFFF"/>
              </a:solidFill>
              <a:latin typeface="Times New Roman"/>
              <a:ea typeface="Times New Roman"/>
              <a:cs typeface="Times New Roman"/>
              <a:sym typeface="Times New Roman"/>
            </a:endParaRPr>
          </a:p>
          <a:p>
            <a:pPr indent="-285750" lvl="0" marL="285750" rtl="0" algn="just">
              <a:lnSpc>
                <a:spcPct val="140000"/>
              </a:lnSpc>
              <a:spcBef>
                <a:spcPts val="2000"/>
              </a:spcBef>
              <a:spcAft>
                <a:spcPts val="0"/>
              </a:spcAft>
              <a:buClr>
                <a:srgbClr val="000000"/>
              </a:buClr>
              <a:buSzPts val="200"/>
              <a:buFont typeface="Noto Sans Symbols"/>
              <a:buChar char="❑"/>
            </a:pPr>
            <a:r>
              <a:rPr b="0" i="0" lang="en-US" sz="1800" u="none">
                <a:solidFill>
                  <a:srgbClr val="000000"/>
                </a:solidFill>
                <a:latin typeface="Times New Roman"/>
                <a:ea typeface="Times New Roman"/>
                <a:cs typeface="Times New Roman"/>
                <a:sym typeface="Times New Roman"/>
              </a:rPr>
              <a:t>SAN also enables organizations to connect geographically dispersed servers and storage</a:t>
            </a:r>
            <a:endParaRPr/>
          </a:p>
        </p:txBody>
      </p:sp>
    </p:spTree>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55"/>
          <p:cNvPicPr preferRelativeResize="0"/>
          <p:nvPr/>
        </p:nvPicPr>
        <p:blipFill rotWithShape="1">
          <a:blip r:embed="rId3">
            <a:alphaModFix/>
          </a:blip>
          <a:srcRect b="0" l="0" r="0" t="0"/>
          <a:stretch/>
        </p:blipFill>
        <p:spPr>
          <a:xfrm>
            <a:off x="682625" y="900112"/>
            <a:ext cx="7600950" cy="5759450"/>
          </a:xfrm>
          <a:prstGeom prst="rect">
            <a:avLst/>
          </a:prstGeom>
          <a:noFill/>
          <a:ln>
            <a:noFill/>
          </a:ln>
        </p:spPr>
      </p:pic>
    </p:spTree>
  </p:cSld>
  <p:clrMapOvr>
    <a:masterClrMapping/>
  </p:clrMapOvr>
  <p:transition spd="slow">
    <p:push dir="r"/>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ph idx="1" type="body"/>
          </p:nvPr>
        </p:nvSpPr>
        <p:spPr>
          <a:xfrm>
            <a:off x="0" y="704850"/>
            <a:ext cx="9007475" cy="5848350"/>
          </a:xfrm>
          <a:prstGeom prst="rect">
            <a:avLst/>
          </a:prstGeom>
          <a:noFill/>
          <a:ln>
            <a:noFill/>
          </a:ln>
        </p:spPr>
        <p:txBody>
          <a:bodyPr anchorCtr="0" anchor="t" bIns="0" lIns="0" spcFirstLastPara="1" rIns="0" wrap="square" tIns="0">
            <a:noAutofit/>
          </a:bodyPr>
          <a:lstStyle/>
          <a:p>
            <a:pPr indent="-342900" lvl="0" marL="342900" rtl="0" algn="just">
              <a:lnSpc>
                <a:spcPct val="150000"/>
              </a:lnSpc>
              <a:spcBef>
                <a:spcPts val="0"/>
              </a:spcBef>
              <a:spcAft>
                <a:spcPts val="0"/>
              </a:spcAft>
              <a:buClr>
                <a:srgbClr val="000000"/>
              </a:buClr>
              <a:buSzPts val="200"/>
              <a:buFont typeface="Times New Roman"/>
              <a:buChar char="❑"/>
            </a:pPr>
            <a:r>
              <a:rPr b="1" i="0" lang="en-US" sz="1800" u="none">
                <a:solidFill>
                  <a:srgbClr val="000000"/>
                </a:solidFill>
                <a:latin typeface="Times New Roman"/>
                <a:ea typeface="Times New Roman"/>
                <a:cs typeface="Times New Roman"/>
                <a:sym typeface="Times New Roman"/>
              </a:rPr>
              <a:t>Scale-Out NAS</a:t>
            </a:r>
            <a:endParaRPr b="0" i="0" sz="1800" u="none">
              <a:solidFill>
                <a:srgbClr val="FFFFFF"/>
              </a:solidFill>
              <a:latin typeface="Times New Roman"/>
              <a:ea typeface="Times New Roman"/>
              <a:cs typeface="Times New Roman"/>
              <a:sym typeface="Times New Roman"/>
            </a:endParaRPr>
          </a:p>
          <a:p>
            <a:pPr indent="-358775" lvl="1" marL="800100" rtl="0" algn="just">
              <a:lnSpc>
                <a:spcPct val="150000"/>
              </a:lnSpc>
              <a:spcBef>
                <a:spcPts val="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Both unified and gateway NAS implementations provide the capability to scale up their resources based on data growth and rise in performance requirements. </a:t>
            </a:r>
            <a:endParaRPr b="0" i="0" sz="1800" u="none">
              <a:solidFill>
                <a:srgbClr val="FFFFFF"/>
              </a:solidFill>
              <a:latin typeface="Times New Roman"/>
              <a:ea typeface="Times New Roman"/>
              <a:cs typeface="Times New Roman"/>
              <a:sym typeface="Times New Roman"/>
            </a:endParaRPr>
          </a:p>
          <a:p>
            <a:pPr indent="-358775" lvl="1" marL="800100" rtl="0" algn="just">
              <a:lnSpc>
                <a:spcPct val="150000"/>
              </a:lnSpc>
              <a:spcBef>
                <a:spcPts val="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Scaling up these NAS devices involves adding CPUs, memory, and storage to the NAS device. </a:t>
            </a:r>
            <a:endParaRPr b="0" i="0" sz="1800" u="none">
              <a:solidFill>
                <a:srgbClr val="FFFFFF"/>
              </a:solidFill>
              <a:latin typeface="Times New Roman"/>
              <a:ea typeface="Times New Roman"/>
              <a:cs typeface="Times New Roman"/>
              <a:sym typeface="Times New Roman"/>
            </a:endParaRPr>
          </a:p>
          <a:p>
            <a:pPr indent="-358775" lvl="1" marL="800100" rtl="0" algn="just">
              <a:lnSpc>
                <a:spcPct val="150000"/>
              </a:lnSpc>
              <a:spcBef>
                <a:spcPts val="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Scalability is limited by the capacity of the NAS device to house and use additional NAS heads and storage.</a:t>
            </a:r>
            <a:endParaRPr b="0" i="0" sz="1800" u="none">
              <a:solidFill>
                <a:srgbClr val="FFFFFF"/>
              </a:solidFill>
              <a:latin typeface="Times New Roman"/>
              <a:ea typeface="Times New Roman"/>
              <a:cs typeface="Times New Roman"/>
              <a:sym typeface="Times New Roman"/>
            </a:endParaRPr>
          </a:p>
          <a:p>
            <a:pPr indent="-358775" lvl="1" marL="800100" rtl="0" algn="just">
              <a:lnSpc>
                <a:spcPct val="150000"/>
              </a:lnSpc>
              <a:spcBef>
                <a:spcPts val="0"/>
              </a:spcBef>
              <a:spcAft>
                <a:spcPts val="0"/>
              </a:spcAft>
              <a:buSzPts val="1800"/>
              <a:buNone/>
            </a:pPr>
            <a:r>
              <a:t/>
            </a:r>
            <a:endParaRPr b="0" i="0" sz="1800" u="none">
              <a:solidFill>
                <a:srgbClr val="000000"/>
              </a:solidFill>
              <a:latin typeface="Times New Roman"/>
              <a:ea typeface="Times New Roman"/>
              <a:cs typeface="Times New Roman"/>
              <a:sym typeface="Times New Roman"/>
            </a:endParaRPr>
          </a:p>
          <a:p>
            <a:pPr indent="-342900" lvl="0" marL="342900" rtl="0" algn="just">
              <a:lnSpc>
                <a:spcPct val="150000"/>
              </a:lnSpc>
              <a:spcBef>
                <a:spcPts val="400"/>
              </a:spcBef>
              <a:spcAft>
                <a:spcPts val="0"/>
              </a:spcAft>
              <a:buClr>
                <a:srgbClr val="000000"/>
              </a:buClr>
              <a:buSzPts val="200"/>
              <a:buFont typeface="Times New Roman"/>
              <a:buChar char="❑"/>
            </a:pPr>
            <a:r>
              <a:rPr b="1" i="0" lang="en-US" sz="1800" u="none">
                <a:solidFill>
                  <a:srgbClr val="000000"/>
                </a:solidFill>
                <a:latin typeface="Times New Roman"/>
                <a:ea typeface="Times New Roman"/>
                <a:cs typeface="Times New Roman"/>
                <a:sym typeface="Times New Roman"/>
              </a:rPr>
              <a:t>Scale-Out NAS Connectivity</a:t>
            </a:r>
            <a:endParaRPr b="0" i="0" sz="1800" u="none">
              <a:solidFill>
                <a:srgbClr val="FFFFFF"/>
              </a:solidFill>
              <a:latin typeface="Times New Roman"/>
              <a:ea typeface="Times New Roman"/>
              <a:cs typeface="Times New Roman"/>
              <a:sym typeface="Times New Roman"/>
            </a:endParaRPr>
          </a:p>
          <a:p>
            <a:pPr indent="-358775" lvl="1" marL="800100" rtl="0" algn="just">
              <a:lnSpc>
                <a:spcPct val="150000"/>
              </a:lnSpc>
              <a:spcBef>
                <a:spcPts val="3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Scale-out NAS clusters use separate internal and external networks for back-end and front-end connectivity respectively. </a:t>
            </a:r>
            <a:endParaRPr/>
          </a:p>
          <a:p>
            <a:pPr indent="-358775" lvl="1" marL="800100" rtl="0" algn="just">
              <a:lnSpc>
                <a:spcPct val="150000"/>
              </a:lnSpc>
              <a:spcBef>
                <a:spcPts val="3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An internal network provides connections for intra cluster communication, and an external network connection enables clients to access and share file data.</a:t>
            </a:r>
            <a:endParaRPr/>
          </a:p>
        </p:txBody>
      </p:sp>
    </p:spTree>
  </p:cSld>
  <p:clrMapOvr>
    <a:masterClrMapping/>
  </p:clrMapOvr>
  <p:transition spd="slow">
    <p:push dir="r"/>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57"/>
          <p:cNvPicPr preferRelativeResize="0"/>
          <p:nvPr/>
        </p:nvPicPr>
        <p:blipFill rotWithShape="1">
          <a:blip r:embed="rId3">
            <a:alphaModFix/>
          </a:blip>
          <a:srcRect b="0" l="0" r="0" t="0"/>
          <a:stretch/>
        </p:blipFill>
        <p:spPr>
          <a:xfrm>
            <a:off x="366712" y="842962"/>
            <a:ext cx="8216900" cy="5172075"/>
          </a:xfrm>
          <a:prstGeom prst="rect">
            <a:avLst/>
          </a:prstGeom>
          <a:noFill/>
          <a:ln>
            <a:noFill/>
          </a:ln>
        </p:spPr>
      </p:pic>
      <p:sp>
        <p:nvSpPr>
          <p:cNvPr id="338" name="Google Shape;338;p57"/>
          <p:cNvSpPr txBox="1"/>
          <p:nvPr/>
        </p:nvSpPr>
        <p:spPr>
          <a:xfrm>
            <a:off x="1352550" y="6364287"/>
            <a:ext cx="6578600" cy="369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Scale-out NAS with dual internal and single external networks</a:t>
            </a:r>
            <a:endParaRPr/>
          </a:p>
        </p:txBody>
      </p:sp>
    </p:spTree>
  </p:cSld>
  <p:clrMapOvr>
    <a:masterClrMapping/>
  </p:clrMapOvr>
  <p:transition spd="slow">
    <p:push dir="r"/>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8"/>
          <p:cNvSpPr txBox="1"/>
          <p:nvPr>
            <p:ph type="title"/>
          </p:nvPr>
        </p:nvSpPr>
        <p:spPr>
          <a:xfrm>
            <a:off x="101600" y="0"/>
            <a:ext cx="4800600" cy="1143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1" lang="en-US" sz="3200" u="none">
                <a:solidFill>
                  <a:srgbClr val="BF0000"/>
                </a:solidFill>
                <a:latin typeface="Times New Roman"/>
                <a:ea typeface="Times New Roman"/>
                <a:cs typeface="Times New Roman"/>
                <a:sym typeface="Times New Roman"/>
              </a:rPr>
              <a:t>NAS File Sharing Protocols</a:t>
            </a:r>
            <a:endParaRPr/>
          </a:p>
        </p:txBody>
      </p:sp>
      <p:sp>
        <p:nvSpPr>
          <p:cNvPr id="344" name="Google Shape;344;p58"/>
          <p:cNvSpPr txBox="1"/>
          <p:nvPr>
            <p:ph idx="1" type="body"/>
          </p:nvPr>
        </p:nvSpPr>
        <p:spPr>
          <a:xfrm>
            <a:off x="231775" y="1143000"/>
            <a:ext cx="8680450" cy="5599112"/>
          </a:xfrm>
          <a:prstGeom prst="rect">
            <a:avLst/>
          </a:prstGeom>
          <a:noFill/>
          <a:ln>
            <a:noFill/>
          </a:ln>
        </p:spPr>
        <p:txBody>
          <a:bodyPr anchorCtr="0" anchor="t" bIns="0" lIns="0" spcFirstLastPara="1" rIns="0" wrap="square" tIns="0">
            <a:normAutofit/>
          </a:bodyPr>
          <a:lstStyle/>
          <a:p>
            <a:pPr indent="-333375" lvl="0" marL="457200" rtl="0" algn="l">
              <a:lnSpc>
                <a:spcPct val="130000"/>
              </a:lnSpc>
              <a:spcBef>
                <a:spcPts val="400"/>
              </a:spcBef>
              <a:spcAft>
                <a:spcPts val="0"/>
              </a:spcAft>
              <a:buClr>
                <a:srgbClr val="000000"/>
              </a:buClr>
              <a:buSzPts val="2200"/>
              <a:buFont typeface="Times New Roman"/>
              <a:buChar char="➢"/>
            </a:pPr>
            <a:r>
              <a:rPr b="0" i="0" lang="en-US" sz="1700" u="none">
                <a:solidFill>
                  <a:srgbClr val="000000"/>
                </a:solidFill>
                <a:latin typeface="Times New Roman"/>
                <a:ea typeface="Times New Roman"/>
                <a:cs typeface="Times New Roman"/>
                <a:sym typeface="Times New Roman"/>
              </a:rPr>
              <a:t>NAS devices enable users to share file data across different operating environments and provide a means for users to migrate transparently from one operating system to another.</a:t>
            </a:r>
            <a:endParaRPr b="0" i="0" sz="1700" u="none">
              <a:solidFill>
                <a:srgbClr val="FFFFFF"/>
              </a:solidFill>
              <a:latin typeface="Times New Roman"/>
              <a:ea typeface="Times New Roman"/>
              <a:cs typeface="Times New Roman"/>
              <a:sym typeface="Times New Roman"/>
            </a:endParaRPr>
          </a:p>
          <a:p>
            <a:pPr indent="-333375" lvl="0" marL="457200" rtl="0" algn="ctr">
              <a:lnSpc>
                <a:spcPct val="130000"/>
              </a:lnSpc>
              <a:spcBef>
                <a:spcPts val="400"/>
              </a:spcBef>
              <a:spcAft>
                <a:spcPts val="0"/>
              </a:spcAft>
              <a:buSzPts val="2200"/>
              <a:buNone/>
            </a:pPr>
            <a:r>
              <a:rPr b="1" i="0" lang="en-US" sz="1700" u="none">
                <a:solidFill>
                  <a:srgbClr val="000000"/>
                </a:solidFill>
                <a:latin typeface="Times New Roman"/>
                <a:ea typeface="Times New Roman"/>
                <a:cs typeface="Times New Roman"/>
                <a:sym typeface="Times New Roman"/>
              </a:rPr>
              <a:t>	NFS</a:t>
            </a:r>
            <a:endParaRPr b="0" i="0" sz="1700" u="none">
              <a:solidFill>
                <a:srgbClr val="FFFFFF"/>
              </a:solidFill>
              <a:latin typeface="Times New Roman"/>
              <a:ea typeface="Times New Roman"/>
              <a:cs typeface="Times New Roman"/>
              <a:sym typeface="Times New Roman"/>
            </a:endParaRPr>
          </a:p>
          <a:p>
            <a:pPr indent="-333375" lvl="1" marL="914400" rtl="0" algn="l">
              <a:lnSpc>
                <a:spcPct val="130000"/>
              </a:lnSpc>
              <a:spcBef>
                <a:spcPts val="300"/>
              </a:spcBef>
              <a:spcAft>
                <a:spcPts val="0"/>
              </a:spcAft>
              <a:buClr>
                <a:srgbClr val="000000"/>
              </a:buClr>
              <a:buSzPts val="1800"/>
              <a:buFont typeface="Times New Roman"/>
              <a:buChar char="○"/>
            </a:pPr>
            <a:r>
              <a:rPr b="0" i="1" lang="en-US" sz="1700" u="none">
                <a:solidFill>
                  <a:srgbClr val="000000"/>
                </a:solidFill>
                <a:latin typeface="Times New Roman"/>
                <a:ea typeface="Times New Roman"/>
                <a:cs typeface="Times New Roman"/>
                <a:sym typeface="Times New Roman"/>
              </a:rPr>
              <a:t>NFS </a:t>
            </a:r>
            <a:r>
              <a:rPr b="0" i="0" lang="en-US" sz="1700" u="none">
                <a:solidFill>
                  <a:srgbClr val="000000"/>
                </a:solidFill>
                <a:latin typeface="Times New Roman"/>
                <a:ea typeface="Times New Roman"/>
                <a:cs typeface="Times New Roman"/>
                <a:sym typeface="Times New Roman"/>
              </a:rPr>
              <a:t>is a client-server protocol for file sharing that is commonly used on UNIX systems. </a:t>
            </a:r>
            <a:endParaRPr/>
          </a:p>
          <a:p>
            <a:pPr indent="-333375" lvl="1" marL="914400" rtl="0" algn="l">
              <a:lnSpc>
                <a:spcPct val="130000"/>
              </a:lnSpc>
              <a:spcBef>
                <a:spcPts val="3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NFS was originally based on the connectionless </a:t>
            </a:r>
            <a:r>
              <a:rPr b="0" i="1" lang="en-US" sz="1700" u="none">
                <a:solidFill>
                  <a:srgbClr val="000000"/>
                </a:solidFill>
                <a:latin typeface="Times New Roman"/>
                <a:ea typeface="Times New Roman"/>
                <a:cs typeface="Times New Roman"/>
                <a:sym typeface="Times New Roman"/>
              </a:rPr>
              <a:t>User Datagram Protocol </a:t>
            </a:r>
            <a:r>
              <a:rPr b="0" i="0" lang="en-US" sz="1700" u="none">
                <a:solidFill>
                  <a:srgbClr val="000000"/>
                </a:solidFill>
                <a:latin typeface="Times New Roman"/>
                <a:ea typeface="Times New Roman"/>
                <a:cs typeface="Times New Roman"/>
                <a:sym typeface="Times New Roman"/>
              </a:rPr>
              <a:t>(UDP). </a:t>
            </a:r>
            <a:endParaRPr/>
          </a:p>
          <a:p>
            <a:pPr indent="-333375" lvl="1" marL="914400" rtl="0" algn="l">
              <a:lnSpc>
                <a:spcPct val="130000"/>
              </a:lnSpc>
              <a:spcBef>
                <a:spcPts val="3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It uses a machine-independent model to represent user data. </a:t>
            </a:r>
            <a:endParaRPr/>
          </a:p>
          <a:p>
            <a:pPr indent="-333375" lvl="1" marL="914400" rtl="0" algn="l">
              <a:lnSpc>
                <a:spcPct val="130000"/>
              </a:lnSpc>
              <a:spcBef>
                <a:spcPts val="3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It also uses Remote Procedure Call (RPC) as a method of inter-process communication between two computers. </a:t>
            </a:r>
            <a:endParaRPr/>
          </a:p>
          <a:p>
            <a:pPr indent="-333375" lvl="1" marL="914400" rtl="0" algn="l">
              <a:lnSpc>
                <a:spcPct val="130000"/>
              </a:lnSpc>
              <a:spcBef>
                <a:spcPts val="3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The NFS protocol provides a set of RPCs to access a remote file system for the following operations:</a:t>
            </a:r>
            <a:endParaRPr/>
          </a:p>
          <a:p>
            <a:pPr indent="-333375" lvl="3" marL="1828800" rtl="0" algn="l">
              <a:lnSpc>
                <a:spcPct val="130000"/>
              </a:lnSpc>
              <a:spcBef>
                <a:spcPts val="3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Searching files and directories</a:t>
            </a:r>
            <a:endParaRPr b="0" i="0" sz="1700" u="none">
              <a:solidFill>
                <a:srgbClr val="FFFFFF"/>
              </a:solidFill>
              <a:latin typeface="Times New Roman"/>
              <a:ea typeface="Times New Roman"/>
              <a:cs typeface="Times New Roman"/>
              <a:sym typeface="Times New Roman"/>
            </a:endParaRPr>
          </a:p>
          <a:p>
            <a:pPr indent="-333375" lvl="3" marL="1828800" rtl="0" algn="l">
              <a:lnSpc>
                <a:spcPct val="130000"/>
              </a:lnSpc>
              <a:spcBef>
                <a:spcPts val="3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Opening, reading, writing to, and closing a file</a:t>
            </a:r>
            <a:endParaRPr b="0" i="0" sz="1700" u="none">
              <a:solidFill>
                <a:srgbClr val="FFFFFF"/>
              </a:solidFill>
              <a:latin typeface="Times New Roman"/>
              <a:ea typeface="Times New Roman"/>
              <a:cs typeface="Times New Roman"/>
              <a:sym typeface="Times New Roman"/>
            </a:endParaRPr>
          </a:p>
          <a:p>
            <a:pPr indent="-333375" lvl="3" marL="1828800" rtl="0" algn="l">
              <a:lnSpc>
                <a:spcPct val="130000"/>
              </a:lnSpc>
              <a:spcBef>
                <a:spcPts val="3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Changing file attributes</a:t>
            </a:r>
            <a:endParaRPr/>
          </a:p>
          <a:p>
            <a:pPr indent="-333375" lvl="3" marL="1828800" rtl="0" algn="l">
              <a:lnSpc>
                <a:spcPct val="130000"/>
              </a:lnSpc>
              <a:spcBef>
                <a:spcPts val="3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Modifying file links and directories</a:t>
            </a:r>
            <a:endParaRPr/>
          </a:p>
        </p:txBody>
      </p:sp>
    </p:spTree>
  </p:cSld>
  <p:clrMapOvr>
    <a:masterClrMapping/>
  </p:clrMapOvr>
  <p:transition spd="slow">
    <p:push dir="r"/>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9"/>
          <p:cNvSpPr txBox="1"/>
          <p:nvPr>
            <p:ph type="title"/>
          </p:nvPr>
        </p:nvSpPr>
        <p:spPr>
          <a:xfrm>
            <a:off x="61912" y="0"/>
            <a:ext cx="6597650" cy="1143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1" lang="en-US" sz="3200" u="none">
                <a:solidFill>
                  <a:srgbClr val="BF0000"/>
                </a:solidFill>
                <a:latin typeface="Times New Roman"/>
                <a:ea typeface="Times New Roman"/>
                <a:cs typeface="Times New Roman"/>
                <a:sym typeface="Times New Roman"/>
              </a:rPr>
              <a:t>NAS File Sharing Protocols cont….</a:t>
            </a:r>
            <a:endParaRPr/>
          </a:p>
        </p:txBody>
      </p:sp>
      <p:sp>
        <p:nvSpPr>
          <p:cNvPr id="350" name="Google Shape;350;p59"/>
          <p:cNvSpPr txBox="1"/>
          <p:nvPr>
            <p:ph idx="1" type="body"/>
          </p:nvPr>
        </p:nvSpPr>
        <p:spPr>
          <a:xfrm>
            <a:off x="231775" y="1143000"/>
            <a:ext cx="8680450" cy="5599112"/>
          </a:xfrm>
          <a:prstGeom prst="rect">
            <a:avLst/>
          </a:prstGeom>
          <a:noFill/>
          <a:ln>
            <a:noFill/>
          </a:ln>
        </p:spPr>
        <p:txBody>
          <a:bodyPr anchorCtr="0" anchor="t" bIns="0" lIns="0" spcFirstLastPara="1" rIns="0" wrap="square" tIns="0">
            <a:noAutofit/>
          </a:bodyPr>
          <a:lstStyle/>
          <a:p>
            <a:pPr indent="-342900" lvl="0" marL="457200" rtl="0" algn="l">
              <a:lnSpc>
                <a:spcPct val="150000"/>
              </a:lnSpc>
              <a:spcBef>
                <a:spcPts val="4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Three versions of NFS are in use:</a:t>
            </a:r>
            <a:endParaRPr b="0" i="0" sz="1800" u="none">
              <a:solidFill>
                <a:srgbClr val="FFFFFF"/>
              </a:solidFill>
              <a:latin typeface="Times New Roman"/>
              <a:ea typeface="Times New Roman"/>
              <a:cs typeface="Times New Roman"/>
              <a:sym typeface="Times New Roman"/>
            </a:endParaRPr>
          </a:p>
          <a:p>
            <a:pPr indent="-342900" lvl="2" marL="1371600" rtl="0" algn="l">
              <a:lnSpc>
                <a:spcPct val="150000"/>
              </a:lnSpc>
              <a:spcBef>
                <a:spcPts val="300"/>
              </a:spcBef>
              <a:spcAft>
                <a:spcPts val="0"/>
              </a:spcAft>
              <a:buClr>
                <a:srgbClr val="000000"/>
              </a:buClr>
              <a:buSzPts val="200"/>
              <a:buFont typeface="Noto Sans Symbols"/>
              <a:buChar char="■"/>
            </a:pPr>
            <a:r>
              <a:rPr b="1" i="0" lang="en-US" sz="1800" u="none">
                <a:solidFill>
                  <a:srgbClr val="000000"/>
                </a:solidFill>
                <a:latin typeface="Times New Roman"/>
                <a:ea typeface="Times New Roman"/>
                <a:cs typeface="Times New Roman"/>
                <a:sym typeface="Times New Roman"/>
              </a:rPr>
              <a:t>NFS version 2 (NFSv2): </a:t>
            </a:r>
            <a:r>
              <a:rPr b="0" i="0" lang="en-US" sz="1800" u="none">
                <a:solidFill>
                  <a:srgbClr val="000000"/>
                </a:solidFill>
                <a:latin typeface="Times New Roman"/>
                <a:ea typeface="Times New Roman"/>
                <a:cs typeface="Times New Roman"/>
                <a:sym typeface="Times New Roman"/>
              </a:rPr>
              <a:t>Uses UDP to provide a stateless network connection between a client and a server. Features, such as locking, are handled outside the protocol.</a:t>
            </a:r>
            <a:endParaRPr b="0" i="0" sz="1800" u="none">
              <a:solidFill>
                <a:srgbClr val="FFFFFF"/>
              </a:solidFill>
              <a:latin typeface="Times New Roman"/>
              <a:ea typeface="Times New Roman"/>
              <a:cs typeface="Times New Roman"/>
              <a:sym typeface="Times New Roman"/>
            </a:endParaRPr>
          </a:p>
          <a:p>
            <a:pPr indent="-342900" lvl="2" marL="1371600" rtl="0" algn="l">
              <a:lnSpc>
                <a:spcPct val="150000"/>
              </a:lnSpc>
              <a:spcBef>
                <a:spcPts val="300"/>
              </a:spcBef>
              <a:spcAft>
                <a:spcPts val="0"/>
              </a:spcAft>
              <a:buClr>
                <a:srgbClr val="000000"/>
              </a:buClr>
              <a:buSzPts val="200"/>
              <a:buFont typeface="Noto Sans Symbols"/>
              <a:buChar char="■"/>
            </a:pPr>
            <a:r>
              <a:rPr b="1" i="0" lang="en-US" sz="1800" u="none">
                <a:solidFill>
                  <a:srgbClr val="000000"/>
                </a:solidFill>
                <a:latin typeface="Times New Roman"/>
                <a:ea typeface="Times New Roman"/>
                <a:cs typeface="Times New Roman"/>
                <a:sym typeface="Times New Roman"/>
              </a:rPr>
              <a:t>NFS version 3 (NFSv3): </a:t>
            </a:r>
            <a:r>
              <a:rPr b="0" i="0" lang="en-US" sz="1800" u="none">
                <a:solidFill>
                  <a:srgbClr val="000000"/>
                </a:solidFill>
                <a:latin typeface="Times New Roman"/>
                <a:ea typeface="Times New Roman"/>
                <a:cs typeface="Times New Roman"/>
                <a:sym typeface="Times New Roman"/>
              </a:rPr>
              <a:t>The most commonly used version, which uses UDP or TCP, and is based on the stateless protocol design. It includes some new features, such as a 64-bit file size, asynchronous writes, and additional file attributes to reduce refetching.</a:t>
            </a:r>
            <a:endParaRPr b="0" i="0" sz="1800" u="none">
              <a:solidFill>
                <a:srgbClr val="FFFFFF"/>
              </a:solidFill>
              <a:latin typeface="Times New Roman"/>
              <a:ea typeface="Times New Roman"/>
              <a:cs typeface="Times New Roman"/>
              <a:sym typeface="Times New Roman"/>
            </a:endParaRPr>
          </a:p>
          <a:p>
            <a:pPr indent="-342900" lvl="2" marL="1371600" rtl="0" algn="l">
              <a:lnSpc>
                <a:spcPct val="150000"/>
              </a:lnSpc>
              <a:spcBef>
                <a:spcPts val="300"/>
              </a:spcBef>
              <a:spcAft>
                <a:spcPts val="0"/>
              </a:spcAft>
              <a:buClr>
                <a:srgbClr val="000000"/>
              </a:buClr>
              <a:buSzPts val="200"/>
              <a:buFont typeface="Noto Sans Symbols"/>
              <a:buChar char="■"/>
            </a:pPr>
            <a:r>
              <a:rPr b="1" i="0" lang="en-US" sz="1800" u="none">
                <a:solidFill>
                  <a:srgbClr val="000000"/>
                </a:solidFill>
                <a:latin typeface="Times New Roman"/>
                <a:ea typeface="Times New Roman"/>
                <a:cs typeface="Times New Roman"/>
                <a:sym typeface="Times New Roman"/>
              </a:rPr>
              <a:t>NFS version 4 (NFSv4): </a:t>
            </a:r>
            <a:r>
              <a:rPr b="0" i="0" lang="en-US" sz="1800" u="none">
                <a:solidFill>
                  <a:srgbClr val="000000"/>
                </a:solidFill>
                <a:latin typeface="Times New Roman"/>
                <a:ea typeface="Times New Roman"/>
                <a:cs typeface="Times New Roman"/>
                <a:sym typeface="Times New Roman"/>
              </a:rPr>
              <a:t>Uses TCP and is based on a stateful protocol design. It offers enhanced security. The latest NFS version 4.1 is the enhancement of NFSv4 and includes some new features, such as session model, parallel NFS (pNFS), and data retention.</a:t>
            </a:r>
            <a:endParaRPr/>
          </a:p>
        </p:txBody>
      </p:sp>
    </p:spTree>
  </p:cSld>
  <p:clrMapOvr>
    <a:masterClrMapping/>
  </p:clrMapOvr>
  <p:transition spd="slow">
    <p:push dir="r"/>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0"/>
          <p:cNvSpPr txBox="1"/>
          <p:nvPr>
            <p:ph type="title"/>
          </p:nvPr>
        </p:nvSpPr>
        <p:spPr>
          <a:xfrm>
            <a:off x="101600" y="0"/>
            <a:ext cx="6121400" cy="1143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1" lang="en-US" sz="3200" u="none">
                <a:solidFill>
                  <a:srgbClr val="BF0000"/>
                </a:solidFill>
                <a:latin typeface="Times New Roman"/>
                <a:ea typeface="Times New Roman"/>
                <a:cs typeface="Times New Roman"/>
                <a:sym typeface="Times New Roman"/>
              </a:rPr>
              <a:t>NAS File Sharing Protocols cont….</a:t>
            </a:r>
            <a:endParaRPr/>
          </a:p>
        </p:txBody>
      </p:sp>
      <p:sp>
        <p:nvSpPr>
          <p:cNvPr id="356" name="Google Shape;356;p60"/>
          <p:cNvSpPr txBox="1"/>
          <p:nvPr>
            <p:ph idx="1" type="body"/>
          </p:nvPr>
        </p:nvSpPr>
        <p:spPr>
          <a:xfrm>
            <a:off x="231775" y="1143000"/>
            <a:ext cx="8680450" cy="5599112"/>
          </a:xfrm>
          <a:prstGeom prst="rect">
            <a:avLst/>
          </a:prstGeom>
          <a:noFill/>
          <a:ln>
            <a:noFill/>
          </a:ln>
        </p:spPr>
        <p:txBody>
          <a:bodyPr anchorCtr="0" anchor="t" bIns="0" lIns="0" spcFirstLastPara="1" rIns="0" wrap="square" tIns="0">
            <a:normAutofit/>
          </a:bodyPr>
          <a:lstStyle/>
          <a:p>
            <a:pPr indent="0" lvl="0" marL="0" rtl="0" algn="ctr">
              <a:lnSpc>
                <a:spcPct val="150000"/>
              </a:lnSpc>
              <a:spcBef>
                <a:spcPts val="400"/>
              </a:spcBef>
              <a:spcAft>
                <a:spcPts val="0"/>
              </a:spcAft>
              <a:buSzPts val="2200"/>
              <a:buNone/>
            </a:pPr>
            <a:r>
              <a:rPr b="1" i="0" lang="en-US" sz="1800" u="none">
                <a:solidFill>
                  <a:srgbClr val="000000"/>
                </a:solidFill>
                <a:latin typeface="Times New Roman"/>
                <a:ea typeface="Times New Roman"/>
                <a:cs typeface="Times New Roman"/>
                <a:sym typeface="Times New Roman"/>
              </a:rPr>
              <a:t>CIFS</a:t>
            </a:r>
            <a:endParaRPr b="0" i="0" sz="1800" u="none">
              <a:solidFill>
                <a:srgbClr val="FFFFFF"/>
              </a:solidFill>
              <a:latin typeface="Times New Roman"/>
              <a:ea typeface="Times New Roman"/>
              <a:cs typeface="Times New Roman"/>
              <a:sym typeface="Times New Roman"/>
            </a:endParaRPr>
          </a:p>
          <a:p>
            <a:pPr indent="-342900" lvl="1" marL="914400" rtl="0" algn="just">
              <a:lnSpc>
                <a:spcPct val="150000"/>
              </a:lnSpc>
              <a:spcBef>
                <a:spcPts val="3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CIFS is a client-server application protocol that enables client programs to make requests for files and services on remote computers over TCP/IP. It is a public, or open, variation of Server Message Block (SMB) protocol.</a:t>
            </a:r>
            <a:endParaRPr b="0" i="0" sz="1800" u="none">
              <a:solidFill>
                <a:srgbClr val="FFFFFF"/>
              </a:solidFill>
              <a:latin typeface="Times New Roman"/>
              <a:ea typeface="Times New Roman"/>
              <a:cs typeface="Times New Roman"/>
              <a:sym typeface="Times New Roman"/>
            </a:endParaRPr>
          </a:p>
          <a:p>
            <a:pPr indent="-342900" lvl="1" marL="914400" rtl="0" algn="just">
              <a:lnSpc>
                <a:spcPct val="150000"/>
              </a:lnSpc>
              <a:spcBef>
                <a:spcPts val="3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CIFS provides the following features to ensure data integrity:</a:t>
            </a:r>
            <a:endParaRPr b="0" i="0" sz="1800" u="none">
              <a:solidFill>
                <a:srgbClr val="FFFFFF"/>
              </a:solidFill>
              <a:latin typeface="Times New Roman"/>
              <a:ea typeface="Times New Roman"/>
              <a:cs typeface="Times New Roman"/>
              <a:sym typeface="Times New Roman"/>
            </a:endParaRPr>
          </a:p>
          <a:p>
            <a:pPr indent="-342900" lvl="2" marL="1371600" rtl="0" algn="just">
              <a:lnSpc>
                <a:spcPct val="150000"/>
              </a:lnSpc>
              <a:spcBef>
                <a:spcPts val="3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It uses file and record locking to prevent users from overwriting the work of another user on a file or a record.</a:t>
            </a:r>
            <a:endParaRPr b="0" i="0" sz="1800" u="none">
              <a:solidFill>
                <a:srgbClr val="FFFFFF"/>
              </a:solidFill>
              <a:latin typeface="Times New Roman"/>
              <a:ea typeface="Times New Roman"/>
              <a:cs typeface="Times New Roman"/>
              <a:sym typeface="Times New Roman"/>
            </a:endParaRPr>
          </a:p>
          <a:p>
            <a:pPr indent="-342900" lvl="2" marL="1371600" rtl="0" algn="just">
              <a:lnSpc>
                <a:spcPct val="150000"/>
              </a:lnSpc>
              <a:spcBef>
                <a:spcPts val="3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It supports fault tolerance and can automatically restore connections and reopen files that were open prior to an interruption.</a:t>
            </a:r>
            <a:endParaRPr/>
          </a:p>
          <a:p>
            <a:pPr indent="-228600" lvl="0" marL="457200" rtl="0" algn="l">
              <a:lnSpc>
                <a:spcPct val="100000"/>
              </a:lnSpc>
              <a:spcBef>
                <a:spcPts val="440"/>
              </a:spcBef>
              <a:spcAft>
                <a:spcPts val="0"/>
              </a:spcAft>
              <a:buClr>
                <a:schemeClr val="lt1"/>
              </a:buClr>
              <a:buSzPts val="2200"/>
              <a:buNone/>
            </a:pPr>
            <a:r>
              <a:t/>
            </a:r>
            <a:endParaRPr b="0" i="0" sz="1800" u="none">
              <a:solidFill>
                <a:srgbClr val="000000"/>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1"/>
          <p:cNvSpPr txBox="1"/>
          <p:nvPr>
            <p:ph type="title"/>
          </p:nvPr>
        </p:nvSpPr>
        <p:spPr>
          <a:xfrm>
            <a:off x="457200" y="274637"/>
            <a:ext cx="7239000" cy="11731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2800" u="none">
                <a:solidFill>
                  <a:srgbClr val="BF0000"/>
                </a:solidFill>
                <a:latin typeface="Times New Roman"/>
                <a:ea typeface="Times New Roman"/>
                <a:cs typeface="Times New Roman"/>
                <a:sym typeface="Times New Roman"/>
              </a:rPr>
              <a:t>Object-Based Storage Devices</a:t>
            </a:r>
            <a:endParaRPr/>
          </a:p>
        </p:txBody>
      </p:sp>
      <p:sp>
        <p:nvSpPr>
          <p:cNvPr id="362" name="Google Shape;362;p61"/>
          <p:cNvSpPr txBox="1"/>
          <p:nvPr>
            <p:ph idx="1" type="body"/>
          </p:nvPr>
        </p:nvSpPr>
        <p:spPr>
          <a:xfrm>
            <a:off x="346075" y="1266825"/>
            <a:ext cx="8229600" cy="4525962"/>
          </a:xfrm>
          <a:prstGeom prst="rect">
            <a:avLst/>
          </a:prstGeom>
          <a:noFill/>
          <a:ln>
            <a:noFill/>
          </a:ln>
        </p:spPr>
        <p:txBody>
          <a:bodyPr anchorCtr="0" anchor="t" bIns="0" lIns="0" spcFirstLastPara="1" rIns="0" wrap="square" tIns="0">
            <a:noAutofit/>
          </a:bodyPr>
          <a:lstStyle/>
          <a:p>
            <a:pPr indent="-342900" lvl="0" marL="342900" rtl="0" algn="just">
              <a:lnSpc>
                <a:spcPct val="150000"/>
              </a:lnSpc>
              <a:spcBef>
                <a:spcPts val="400"/>
              </a:spcBef>
              <a:spcAft>
                <a:spcPts val="0"/>
              </a:spcAft>
              <a:buClr>
                <a:srgbClr val="000000"/>
              </a:buClr>
              <a:buSzPts val="200"/>
              <a:buFont typeface="Arial"/>
              <a:buChar char="•"/>
            </a:pPr>
            <a:r>
              <a:rPr b="0" i="0" lang="en-US" sz="2200" u="none">
                <a:solidFill>
                  <a:srgbClr val="000000"/>
                </a:solidFill>
                <a:latin typeface="Times New Roman"/>
                <a:ea typeface="Times New Roman"/>
                <a:cs typeface="Times New Roman"/>
                <a:sym typeface="Times New Roman"/>
              </a:rPr>
              <a:t>An OSD is a device that organizes and stores unstructured data, such as movies, office documents, and graphics, as objects. </a:t>
            </a:r>
            <a:endParaRPr/>
          </a:p>
          <a:p>
            <a:pPr indent="-342900" lvl="0" marL="342900" rtl="0" algn="just">
              <a:lnSpc>
                <a:spcPct val="150000"/>
              </a:lnSpc>
              <a:spcBef>
                <a:spcPts val="400"/>
              </a:spcBef>
              <a:spcAft>
                <a:spcPts val="0"/>
              </a:spcAft>
              <a:buClr>
                <a:srgbClr val="000000"/>
              </a:buClr>
              <a:buSzPts val="200"/>
              <a:buFont typeface="Arial"/>
              <a:buChar char="•"/>
            </a:pPr>
            <a:r>
              <a:rPr b="0" i="0" lang="en-US" sz="2200" u="none">
                <a:solidFill>
                  <a:srgbClr val="000000"/>
                </a:solidFill>
                <a:latin typeface="Times New Roman"/>
                <a:ea typeface="Times New Roman"/>
                <a:cs typeface="Times New Roman"/>
                <a:sym typeface="Times New Roman"/>
              </a:rPr>
              <a:t>Object-based storage provides a scalable, self-managed, protected, and shared storage option. </a:t>
            </a:r>
            <a:endParaRPr/>
          </a:p>
          <a:p>
            <a:pPr indent="-342900" lvl="0" marL="342900" rtl="0" algn="just">
              <a:lnSpc>
                <a:spcPct val="150000"/>
              </a:lnSpc>
              <a:spcBef>
                <a:spcPts val="400"/>
              </a:spcBef>
              <a:spcAft>
                <a:spcPts val="0"/>
              </a:spcAft>
              <a:buClr>
                <a:srgbClr val="000000"/>
              </a:buClr>
              <a:buSzPts val="200"/>
              <a:buFont typeface="Arial"/>
              <a:buChar char="•"/>
            </a:pPr>
            <a:r>
              <a:rPr b="0" i="0" lang="en-US" sz="2200" u="none">
                <a:solidFill>
                  <a:srgbClr val="000000"/>
                </a:solidFill>
                <a:latin typeface="Times New Roman"/>
                <a:ea typeface="Times New Roman"/>
                <a:cs typeface="Times New Roman"/>
                <a:sym typeface="Times New Roman"/>
              </a:rPr>
              <a:t>OSD stores data in the form of objects. OSD uses flat address space to store data. Therefore, there is no hierarchy of directories and files; as a result, a large number of objects can be stored in an OSD system </a:t>
            </a:r>
            <a:endParaRPr/>
          </a:p>
        </p:txBody>
      </p:sp>
    </p:spTree>
  </p:cSld>
  <p:clrMapOvr>
    <a:masterClrMapping/>
  </p:clrMapOvr>
  <p:transition spd="slow">
    <p:push dir="r"/>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62"/>
          <p:cNvPicPr preferRelativeResize="0"/>
          <p:nvPr/>
        </p:nvPicPr>
        <p:blipFill rotWithShape="1">
          <a:blip r:embed="rId3">
            <a:alphaModFix/>
          </a:blip>
          <a:srcRect b="14074" l="0" r="6349" t="1841"/>
          <a:stretch/>
        </p:blipFill>
        <p:spPr>
          <a:xfrm>
            <a:off x="149225" y="1016000"/>
            <a:ext cx="8750300" cy="5489575"/>
          </a:xfrm>
          <a:prstGeom prst="rect">
            <a:avLst/>
          </a:prstGeom>
          <a:noFill/>
          <a:ln>
            <a:noFill/>
          </a:ln>
        </p:spPr>
      </p:pic>
    </p:spTree>
  </p:cSld>
  <p:clrMapOvr>
    <a:masterClrMapping/>
  </p:clrMapOvr>
  <p:transition spd="slow">
    <p:push dir="r"/>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3"/>
          <p:cNvSpPr txBox="1"/>
          <p:nvPr>
            <p:ph type="title"/>
          </p:nvPr>
        </p:nvSpPr>
        <p:spPr>
          <a:xfrm>
            <a:off x="82550" y="73025"/>
            <a:ext cx="6553200" cy="92868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Object-Based Storage Architecture</a:t>
            </a:r>
            <a:endParaRPr/>
          </a:p>
        </p:txBody>
      </p:sp>
      <p:sp>
        <p:nvSpPr>
          <p:cNvPr id="373" name="Google Shape;373;p63"/>
          <p:cNvSpPr txBox="1"/>
          <p:nvPr>
            <p:ph idx="1" type="body"/>
          </p:nvPr>
        </p:nvSpPr>
        <p:spPr>
          <a:xfrm>
            <a:off x="295275" y="930275"/>
            <a:ext cx="8229600" cy="5260975"/>
          </a:xfrm>
          <a:prstGeom prst="rect">
            <a:avLst/>
          </a:prstGeom>
          <a:noFill/>
          <a:ln>
            <a:noFill/>
          </a:ln>
        </p:spPr>
        <p:txBody>
          <a:bodyPr anchorCtr="0" anchor="t" bIns="0" lIns="0" spcFirstLastPara="1" rIns="0" wrap="square" tIns="0">
            <a:normAutofit/>
          </a:bodyPr>
          <a:lstStyle/>
          <a:p>
            <a:pPr indent="-342900" lvl="0" marL="342900" rtl="0" algn="just">
              <a:lnSpc>
                <a:spcPct val="150000"/>
              </a:lnSpc>
              <a:spcBef>
                <a:spcPts val="0"/>
              </a:spcBef>
              <a:spcAft>
                <a:spcPts val="0"/>
              </a:spcAft>
              <a:buClr>
                <a:srgbClr val="000000"/>
              </a:buClr>
              <a:buSzPts val="200"/>
              <a:buFont typeface="Arial"/>
              <a:buChar char="•"/>
            </a:pPr>
            <a:r>
              <a:rPr b="0" i="0" lang="en-US" sz="2000" u="none">
                <a:solidFill>
                  <a:srgbClr val="000000"/>
                </a:solidFill>
                <a:latin typeface="Times New Roman"/>
                <a:ea typeface="Times New Roman"/>
                <a:cs typeface="Times New Roman"/>
                <a:sym typeface="Times New Roman"/>
              </a:rPr>
              <a:t>An I/O in the traditional block access method passes through various layers in the I/O path. </a:t>
            </a:r>
            <a:endParaRPr/>
          </a:p>
          <a:p>
            <a:pPr indent="-342900" lvl="0" marL="342900" rtl="0" algn="just">
              <a:lnSpc>
                <a:spcPct val="150000"/>
              </a:lnSpc>
              <a:spcBef>
                <a:spcPts val="0"/>
              </a:spcBef>
              <a:spcAft>
                <a:spcPts val="0"/>
              </a:spcAft>
              <a:buClr>
                <a:srgbClr val="000000"/>
              </a:buClr>
              <a:buSzPts val="200"/>
              <a:buFont typeface="Arial"/>
              <a:buChar char="•"/>
            </a:pPr>
            <a:r>
              <a:rPr b="0" i="0" lang="en-US" sz="2000" u="none">
                <a:solidFill>
                  <a:srgbClr val="000000"/>
                </a:solidFill>
                <a:latin typeface="Times New Roman"/>
                <a:ea typeface="Times New Roman"/>
                <a:cs typeface="Times New Roman"/>
                <a:sym typeface="Times New Roman"/>
              </a:rPr>
              <a:t>The I/O generated by an application passes through the file system, the channel, or network and reaches the disk drive. </a:t>
            </a:r>
            <a:endParaRPr/>
          </a:p>
          <a:p>
            <a:pPr indent="-342900" lvl="0" marL="342900" rtl="0" algn="just">
              <a:lnSpc>
                <a:spcPct val="150000"/>
              </a:lnSpc>
              <a:spcBef>
                <a:spcPts val="0"/>
              </a:spcBef>
              <a:spcAft>
                <a:spcPts val="0"/>
              </a:spcAft>
              <a:buClr>
                <a:srgbClr val="000000"/>
              </a:buClr>
              <a:buSzPts val="200"/>
              <a:buFont typeface="Arial"/>
              <a:buChar char="•"/>
            </a:pPr>
            <a:r>
              <a:rPr b="0" i="0" lang="en-US" sz="2000" u="none">
                <a:solidFill>
                  <a:srgbClr val="000000"/>
                </a:solidFill>
                <a:latin typeface="Times New Roman"/>
                <a:ea typeface="Times New Roman"/>
                <a:cs typeface="Times New Roman"/>
                <a:sym typeface="Times New Roman"/>
              </a:rPr>
              <a:t>When the file system receives the I/O from an application, the file system maps the incoming I/O to the disk blocks. </a:t>
            </a:r>
            <a:endParaRPr/>
          </a:p>
          <a:p>
            <a:pPr indent="-342900" lvl="0" marL="342900" rtl="0" algn="just">
              <a:lnSpc>
                <a:spcPct val="150000"/>
              </a:lnSpc>
              <a:spcBef>
                <a:spcPts val="0"/>
              </a:spcBef>
              <a:spcAft>
                <a:spcPts val="0"/>
              </a:spcAft>
              <a:buClr>
                <a:srgbClr val="000000"/>
              </a:buClr>
              <a:buSzPts val="200"/>
              <a:buFont typeface="Arial"/>
              <a:buChar char="•"/>
            </a:pPr>
            <a:r>
              <a:rPr b="0" i="0" lang="en-US" sz="2000" u="none">
                <a:solidFill>
                  <a:srgbClr val="000000"/>
                </a:solidFill>
                <a:latin typeface="Times New Roman"/>
                <a:ea typeface="Times New Roman"/>
                <a:cs typeface="Times New Roman"/>
                <a:sym typeface="Times New Roman"/>
              </a:rPr>
              <a:t>The block interface is used for sending the I/O over the channel or network to the storage device. </a:t>
            </a:r>
            <a:endParaRPr/>
          </a:p>
          <a:p>
            <a:pPr indent="-342900" lvl="0" marL="342900" rtl="0" algn="just">
              <a:lnSpc>
                <a:spcPct val="150000"/>
              </a:lnSpc>
              <a:spcBef>
                <a:spcPts val="0"/>
              </a:spcBef>
              <a:spcAft>
                <a:spcPts val="0"/>
              </a:spcAft>
              <a:buClr>
                <a:srgbClr val="000000"/>
              </a:buClr>
              <a:buSzPts val="200"/>
              <a:buFont typeface="Arial"/>
              <a:buChar char="•"/>
            </a:pPr>
            <a:r>
              <a:rPr b="0" i="0" lang="en-US" sz="2000" u="none">
                <a:solidFill>
                  <a:srgbClr val="000000"/>
                </a:solidFill>
                <a:latin typeface="Times New Roman"/>
                <a:ea typeface="Times New Roman"/>
                <a:cs typeface="Times New Roman"/>
                <a:sym typeface="Times New Roman"/>
              </a:rPr>
              <a:t>The I/O is then written to the block allocated on the disk drive. </a:t>
            </a:r>
            <a:endParaRPr/>
          </a:p>
        </p:txBody>
      </p:sp>
    </p:spTree>
  </p:cSld>
  <p:clrMapOvr>
    <a:masterClrMapping/>
  </p:clrMapOvr>
  <p:transition spd="slow">
    <p:push dir="r"/>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64"/>
          <p:cNvPicPr preferRelativeResize="0"/>
          <p:nvPr/>
        </p:nvPicPr>
        <p:blipFill rotWithShape="1">
          <a:blip r:embed="rId3">
            <a:alphaModFix/>
          </a:blip>
          <a:srcRect b="0" l="36198" r="-15081" t="11338"/>
          <a:stretch/>
        </p:blipFill>
        <p:spPr>
          <a:xfrm>
            <a:off x="333375" y="111125"/>
            <a:ext cx="8693150" cy="6561137"/>
          </a:xfrm>
          <a:prstGeom prst="rect">
            <a:avLst/>
          </a:prstGeom>
          <a:noFill/>
          <a:ln>
            <a:noFill/>
          </a:ln>
        </p:spPr>
      </p:pic>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1"/>
          <p:cNvPicPr preferRelativeResize="0"/>
          <p:nvPr/>
        </p:nvPicPr>
        <p:blipFill rotWithShape="1">
          <a:blip r:embed="rId3">
            <a:alphaModFix/>
          </a:blip>
          <a:srcRect b="0" l="0" r="0" t="0"/>
          <a:stretch/>
        </p:blipFill>
        <p:spPr>
          <a:xfrm>
            <a:off x="1377950" y="103187"/>
            <a:ext cx="5978525" cy="6651625"/>
          </a:xfrm>
          <a:prstGeom prst="rect">
            <a:avLst/>
          </a:prstGeom>
          <a:noFill/>
          <a:ln>
            <a:noFill/>
          </a:ln>
        </p:spPr>
      </p:pic>
    </p:spTree>
  </p:cSld>
  <p:clrMapOvr>
    <a:masterClrMapping/>
  </p:clrMapOvr>
  <p:transition spd="slow">
    <p:push dir="r"/>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5"/>
          <p:cNvSpPr txBox="1"/>
          <p:nvPr>
            <p:ph type="title"/>
          </p:nvPr>
        </p:nvSpPr>
        <p:spPr>
          <a:xfrm>
            <a:off x="476250" y="0"/>
            <a:ext cx="4800600" cy="736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Components of OSD</a:t>
            </a:r>
            <a:endParaRPr/>
          </a:p>
        </p:txBody>
      </p:sp>
      <p:sp>
        <p:nvSpPr>
          <p:cNvPr id="384" name="Google Shape;384;p65"/>
          <p:cNvSpPr txBox="1"/>
          <p:nvPr>
            <p:ph idx="1" type="body"/>
          </p:nvPr>
        </p:nvSpPr>
        <p:spPr>
          <a:xfrm>
            <a:off x="303212" y="736600"/>
            <a:ext cx="8383587" cy="6061075"/>
          </a:xfrm>
          <a:prstGeom prst="rect">
            <a:avLst/>
          </a:prstGeom>
          <a:noFill/>
          <a:ln>
            <a:noFill/>
          </a:ln>
        </p:spPr>
        <p:txBody>
          <a:bodyPr anchorCtr="0" anchor="t" bIns="0" lIns="0" spcFirstLastPara="1" rIns="0" wrap="square" tIns="0">
            <a:noAutofit/>
          </a:bodyPr>
          <a:lstStyle/>
          <a:p>
            <a:pPr indent="-336550" lvl="0" marL="3429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The OSD system is typically composed of three key components: </a:t>
            </a:r>
            <a:endParaRPr/>
          </a:p>
          <a:p>
            <a:pPr indent="-361950" lvl="1" marL="9144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nodes</a:t>
            </a:r>
            <a:endParaRPr/>
          </a:p>
          <a:p>
            <a:pPr indent="-361950" lvl="1" marL="9144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private network and </a:t>
            </a:r>
            <a:endParaRPr/>
          </a:p>
          <a:p>
            <a:pPr indent="-361950" lvl="1" marL="9144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storage.</a:t>
            </a:r>
            <a:endParaRPr/>
          </a:p>
          <a:p>
            <a:pPr indent="-336550" lvl="0" marL="3429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The OSD system is composed of one or more </a:t>
            </a:r>
            <a:r>
              <a:rPr b="1" i="0" lang="en-US" sz="2100" u="none">
                <a:solidFill>
                  <a:srgbClr val="000000"/>
                </a:solidFill>
                <a:latin typeface="Times New Roman"/>
                <a:ea typeface="Times New Roman"/>
                <a:cs typeface="Times New Roman"/>
                <a:sym typeface="Times New Roman"/>
              </a:rPr>
              <a:t>nodes</a:t>
            </a:r>
            <a:r>
              <a:rPr b="0" i="0" lang="en-US" sz="2100" u="none">
                <a:solidFill>
                  <a:srgbClr val="000000"/>
                </a:solidFill>
                <a:latin typeface="Times New Roman"/>
                <a:ea typeface="Times New Roman"/>
                <a:cs typeface="Times New Roman"/>
                <a:sym typeface="Times New Roman"/>
              </a:rPr>
              <a:t>. </a:t>
            </a:r>
            <a:endParaRPr/>
          </a:p>
          <a:p>
            <a:pPr indent="-336550" lvl="0" marL="3429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A node is a server that runs the OSD operating environment and provides services to store, retrieve, and manage data in the system. </a:t>
            </a:r>
            <a:endParaRPr/>
          </a:p>
          <a:p>
            <a:pPr indent="-336550" lvl="0" marL="3429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The OSD node has two key services: </a:t>
            </a:r>
            <a:endParaRPr/>
          </a:p>
          <a:p>
            <a:pPr indent="-361950" lvl="1" marL="9144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metadata service - The metadata service is responsible for generating the object ID from the contents (and can also include other attributes of data) of a file. It also maintains the mapping of the object IDs and the file system namespace</a:t>
            </a:r>
            <a:endParaRPr/>
          </a:p>
          <a:p>
            <a:pPr indent="-361950" lvl="1" marL="9144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storage service - The storage service manages a set of disks on which the user data is stored. The OSD nodes connect to the storage via an internal network.</a:t>
            </a:r>
            <a:endParaRPr b="0" i="0" sz="2200" u="none">
              <a:solidFill>
                <a:srgbClr val="000000"/>
              </a:solidFill>
              <a:latin typeface="Times New Roman"/>
              <a:ea typeface="Times New Roman"/>
              <a:cs typeface="Times New Roman"/>
              <a:sym typeface="Times New Roman"/>
            </a:endParaRPr>
          </a:p>
          <a:p>
            <a:pPr indent="-228600" lvl="0" marL="457200" rtl="0" algn="l">
              <a:lnSpc>
                <a:spcPct val="100000"/>
              </a:lnSpc>
              <a:spcBef>
                <a:spcPts val="440"/>
              </a:spcBef>
              <a:spcAft>
                <a:spcPts val="0"/>
              </a:spcAft>
              <a:buClr>
                <a:schemeClr val="lt1"/>
              </a:buClr>
              <a:buSzPts val="2200"/>
              <a:buNone/>
            </a:pPr>
            <a:r>
              <a:t/>
            </a:r>
            <a:endParaRPr b="0" i="0" sz="2200" u="none">
              <a:solidFill>
                <a:srgbClr val="000000"/>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66"/>
          <p:cNvPicPr preferRelativeResize="0"/>
          <p:nvPr/>
        </p:nvPicPr>
        <p:blipFill rotWithShape="1">
          <a:blip r:embed="rId3">
            <a:alphaModFix/>
          </a:blip>
          <a:srcRect b="0" l="16542" r="1563" t="42905"/>
          <a:stretch/>
        </p:blipFill>
        <p:spPr>
          <a:xfrm>
            <a:off x="306387" y="3340100"/>
            <a:ext cx="8602662" cy="3025775"/>
          </a:xfrm>
          <a:prstGeom prst="rect">
            <a:avLst/>
          </a:prstGeom>
          <a:noFill/>
          <a:ln>
            <a:noFill/>
          </a:ln>
        </p:spPr>
      </p:pic>
      <p:sp>
        <p:nvSpPr>
          <p:cNvPr id="390" name="Google Shape;390;p66"/>
          <p:cNvSpPr txBox="1"/>
          <p:nvPr/>
        </p:nvSpPr>
        <p:spPr>
          <a:xfrm>
            <a:off x="212725" y="760412"/>
            <a:ext cx="8604250" cy="29718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15000"/>
              </a:lnSpc>
              <a:spcBef>
                <a:spcPts val="0"/>
              </a:spcBef>
              <a:spcAft>
                <a:spcPts val="0"/>
              </a:spcAft>
              <a:buClr>
                <a:srgbClr val="000000"/>
              </a:buClr>
              <a:buSzPts val="200"/>
              <a:buFont typeface="Times New Roman"/>
              <a:buChar char="➢"/>
            </a:pPr>
            <a:r>
              <a:rPr b="0" i="0" lang="en-US" sz="2000" u="none">
                <a:solidFill>
                  <a:srgbClr val="000000"/>
                </a:solidFill>
                <a:latin typeface="Times New Roman"/>
                <a:ea typeface="Times New Roman"/>
                <a:cs typeface="Times New Roman"/>
                <a:sym typeface="Times New Roman"/>
              </a:rPr>
              <a:t>The internal network provides node-to-node connectivity and node-to-storage connectivity. </a:t>
            </a:r>
            <a:endParaRPr/>
          </a:p>
          <a:p>
            <a:pPr indent="-355600" lvl="0" marL="457200" marR="0" rtl="0" algn="just">
              <a:lnSpc>
                <a:spcPct val="115000"/>
              </a:lnSpc>
              <a:spcBef>
                <a:spcPts val="0"/>
              </a:spcBef>
              <a:spcAft>
                <a:spcPts val="0"/>
              </a:spcAft>
              <a:buClr>
                <a:srgbClr val="000000"/>
              </a:buClr>
              <a:buSzPts val="200"/>
              <a:buFont typeface="Times New Roman"/>
              <a:buChar char="➢"/>
            </a:pPr>
            <a:r>
              <a:rPr b="0" i="0" lang="en-US" sz="2000" u="none">
                <a:solidFill>
                  <a:srgbClr val="000000"/>
                </a:solidFill>
                <a:latin typeface="Times New Roman"/>
                <a:ea typeface="Times New Roman"/>
                <a:cs typeface="Times New Roman"/>
                <a:sym typeface="Times New Roman"/>
              </a:rPr>
              <a:t>The application server accesses the node to store and retrieve data over an external network. </a:t>
            </a:r>
            <a:endParaRPr/>
          </a:p>
          <a:p>
            <a:pPr indent="-355600" lvl="0" marL="457200" marR="0" rtl="0" algn="just">
              <a:lnSpc>
                <a:spcPct val="115000"/>
              </a:lnSpc>
              <a:spcBef>
                <a:spcPts val="0"/>
              </a:spcBef>
              <a:spcAft>
                <a:spcPts val="0"/>
              </a:spcAft>
              <a:buClr>
                <a:srgbClr val="000000"/>
              </a:buClr>
              <a:buSzPts val="200"/>
              <a:buFont typeface="Times New Roman"/>
              <a:buChar char="➢"/>
            </a:pPr>
            <a:r>
              <a:rPr b="0" i="0" lang="en-US" sz="2000" u="none">
                <a:solidFill>
                  <a:srgbClr val="000000"/>
                </a:solidFill>
                <a:latin typeface="Times New Roman"/>
                <a:ea typeface="Times New Roman"/>
                <a:cs typeface="Times New Roman"/>
                <a:sym typeface="Times New Roman"/>
              </a:rPr>
              <a:t>In some implementations, such as CAS, the metadata service might reside on the application server or on a separate server. </a:t>
            </a:r>
            <a:endParaRPr/>
          </a:p>
          <a:p>
            <a:pPr indent="-355600" lvl="0" marL="457200" marR="0" rtl="0" algn="just">
              <a:lnSpc>
                <a:spcPct val="115000"/>
              </a:lnSpc>
              <a:spcBef>
                <a:spcPts val="0"/>
              </a:spcBef>
              <a:spcAft>
                <a:spcPts val="0"/>
              </a:spcAft>
              <a:buClr>
                <a:srgbClr val="000000"/>
              </a:buClr>
              <a:buSzPts val="200"/>
              <a:buFont typeface="Times New Roman"/>
              <a:buChar char="➢"/>
            </a:pPr>
            <a:r>
              <a:rPr b="0" i="0" lang="en-US" sz="2000" u="none">
                <a:solidFill>
                  <a:srgbClr val="000000"/>
                </a:solidFill>
                <a:latin typeface="Times New Roman"/>
                <a:ea typeface="Times New Roman"/>
                <a:cs typeface="Times New Roman"/>
                <a:sym typeface="Times New Roman"/>
              </a:rPr>
              <a:t>OSD typically uses low-cost and high-density disk drives to store the objects. As more capacity is required, more disk drives can be added to the system.</a:t>
            </a:r>
            <a:endParaRPr/>
          </a:p>
        </p:txBody>
      </p:sp>
    </p:spTree>
  </p:cSld>
  <p:clrMapOvr>
    <a:masterClrMapping/>
  </p:clrMapOvr>
  <p:transition spd="slow">
    <p:push dir="r"/>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7"/>
          <p:cNvSpPr txBox="1"/>
          <p:nvPr>
            <p:ph type="title"/>
          </p:nvPr>
        </p:nvSpPr>
        <p:spPr>
          <a:xfrm>
            <a:off x="346075" y="0"/>
            <a:ext cx="6629400" cy="76993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C00000"/>
                </a:solidFill>
                <a:latin typeface="Times New Roman"/>
                <a:ea typeface="Times New Roman"/>
                <a:cs typeface="Times New Roman"/>
                <a:sym typeface="Times New Roman"/>
              </a:rPr>
              <a:t> Object Storage and Retrieval in OSD</a:t>
            </a:r>
            <a:endParaRPr/>
          </a:p>
        </p:txBody>
      </p:sp>
      <p:sp>
        <p:nvSpPr>
          <p:cNvPr id="396" name="Google Shape;396;p67"/>
          <p:cNvSpPr txBox="1"/>
          <p:nvPr>
            <p:ph idx="1" type="body"/>
          </p:nvPr>
        </p:nvSpPr>
        <p:spPr>
          <a:xfrm>
            <a:off x="457200" y="936625"/>
            <a:ext cx="8229600" cy="5616575"/>
          </a:xfrm>
          <a:prstGeom prst="rect">
            <a:avLst/>
          </a:prstGeom>
          <a:noFill/>
          <a:ln>
            <a:noFill/>
          </a:ln>
        </p:spPr>
        <p:txBody>
          <a:bodyPr anchorCtr="0" anchor="t" bIns="0" lIns="0" spcFirstLastPara="1" rIns="0" wrap="square" tIns="0">
            <a:noAutofit/>
          </a:bodyPr>
          <a:lstStyle/>
          <a:p>
            <a:pPr indent="-336550" lvl="0" marL="3429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The process of storing objects in OSD is illustrated. The data storage process in an OSD system is as follows: </a:t>
            </a:r>
            <a:endParaRPr/>
          </a:p>
          <a:p>
            <a:pPr indent="-361950" lvl="1" marL="9144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The application server presents the file to be stored to the OSD node. </a:t>
            </a:r>
            <a:endParaRPr/>
          </a:p>
          <a:p>
            <a:pPr indent="-361950" lvl="1" marL="9144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The OSD node divides the file into two parts: user data and metadata. </a:t>
            </a:r>
            <a:endParaRPr/>
          </a:p>
          <a:p>
            <a:pPr indent="-361950" lvl="1" marL="9144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The OSD node generates the object ID using a specialized algorithm. The algorithm is executed against the contents of the user data to derive an ID unique to this data. </a:t>
            </a:r>
            <a:endParaRPr/>
          </a:p>
          <a:p>
            <a:pPr indent="-361950" lvl="1" marL="9144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For future access, the OSD node stores the metadata and object ID using the metadata service. </a:t>
            </a:r>
            <a:endParaRPr/>
          </a:p>
          <a:p>
            <a:pPr indent="-361950" lvl="1" marL="9144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The OSD node stores the user data (objects) in the storage device using the storage service. </a:t>
            </a:r>
            <a:endParaRPr/>
          </a:p>
          <a:p>
            <a:pPr indent="-361950" lvl="1" marL="914400" rtl="0" algn="just">
              <a:lnSpc>
                <a:spcPct val="115000"/>
              </a:lnSpc>
              <a:spcBef>
                <a:spcPts val="0"/>
              </a:spcBef>
              <a:spcAft>
                <a:spcPts val="0"/>
              </a:spcAft>
              <a:buClr>
                <a:srgbClr val="000000"/>
              </a:buClr>
              <a:buSzPts val="200"/>
              <a:buFont typeface="Times New Roman"/>
              <a:buChar char="○"/>
            </a:pPr>
            <a:r>
              <a:rPr b="0" i="0" lang="en-US" sz="2100" u="none">
                <a:solidFill>
                  <a:srgbClr val="000000"/>
                </a:solidFill>
                <a:latin typeface="Times New Roman"/>
                <a:ea typeface="Times New Roman"/>
                <a:cs typeface="Times New Roman"/>
                <a:sym typeface="Times New Roman"/>
              </a:rPr>
              <a:t>An acknowledgment is sent to the application server stating that the object is stored.</a:t>
            </a:r>
            <a:endParaRPr/>
          </a:p>
        </p:txBody>
      </p:sp>
    </p:spTree>
  </p:cSld>
  <p:clrMapOvr>
    <a:masterClrMapping/>
  </p:clrMapOvr>
  <p:transition spd="slow">
    <p:push dir="r"/>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68"/>
          <p:cNvPicPr preferRelativeResize="0"/>
          <p:nvPr/>
        </p:nvPicPr>
        <p:blipFill rotWithShape="1">
          <a:blip r:embed="rId3">
            <a:alphaModFix/>
          </a:blip>
          <a:srcRect b="0" l="19363" r="1665" t="11196"/>
          <a:stretch/>
        </p:blipFill>
        <p:spPr>
          <a:xfrm>
            <a:off x="455612" y="1206500"/>
            <a:ext cx="8509000" cy="5567362"/>
          </a:xfrm>
          <a:prstGeom prst="rect">
            <a:avLst/>
          </a:prstGeom>
          <a:noFill/>
          <a:ln>
            <a:noFill/>
          </a:ln>
        </p:spPr>
      </p:pic>
    </p:spTree>
  </p:cSld>
  <p:clrMapOvr>
    <a:masterClrMapping/>
  </p:clrMapOvr>
  <p:transition spd="slow">
    <p:push dir="r"/>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69"/>
          <p:cNvPicPr preferRelativeResize="0"/>
          <p:nvPr/>
        </p:nvPicPr>
        <p:blipFill rotWithShape="1">
          <a:blip r:embed="rId3">
            <a:alphaModFix/>
          </a:blip>
          <a:srcRect b="2969" l="19004" r="10471" t="22027"/>
          <a:stretch/>
        </p:blipFill>
        <p:spPr>
          <a:xfrm>
            <a:off x="315912" y="955675"/>
            <a:ext cx="8583612" cy="5511800"/>
          </a:xfrm>
          <a:prstGeom prst="rect">
            <a:avLst/>
          </a:prstGeom>
          <a:noFill/>
          <a:ln>
            <a:noFill/>
          </a:ln>
        </p:spPr>
      </p:pic>
    </p:spTree>
  </p:cSld>
  <p:clrMapOvr>
    <a:masterClrMapping/>
  </p:clrMapOvr>
  <p:transition spd="slow">
    <p:push dir="r"/>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0"/>
          <p:cNvSpPr txBox="1"/>
          <p:nvPr>
            <p:ph type="title"/>
          </p:nvPr>
        </p:nvSpPr>
        <p:spPr>
          <a:xfrm>
            <a:off x="466725" y="-68262"/>
            <a:ext cx="6789737" cy="77311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Benefits of Object-Based Storage</a:t>
            </a:r>
            <a:endParaRPr/>
          </a:p>
        </p:txBody>
      </p:sp>
      <p:sp>
        <p:nvSpPr>
          <p:cNvPr id="412" name="Google Shape;412;p70"/>
          <p:cNvSpPr txBox="1"/>
          <p:nvPr>
            <p:ph idx="1" type="body"/>
          </p:nvPr>
        </p:nvSpPr>
        <p:spPr>
          <a:xfrm>
            <a:off x="238125" y="922337"/>
            <a:ext cx="8667750" cy="5759450"/>
          </a:xfrm>
          <a:prstGeom prst="rect">
            <a:avLst/>
          </a:prstGeom>
          <a:noFill/>
          <a:ln>
            <a:noFill/>
          </a:ln>
        </p:spPr>
        <p:txBody>
          <a:bodyPr anchorCtr="0" anchor="t" bIns="0" lIns="0" spcFirstLastPara="1" rIns="0" wrap="square" tIns="0">
            <a:noAutofit/>
          </a:bodyPr>
          <a:lstStyle/>
          <a:p>
            <a:pPr indent="-342900" lvl="0" marL="342900" rtl="0" algn="just">
              <a:lnSpc>
                <a:spcPct val="170000"/>
              </a:lnSpc>
              <a:spcBef>
                <a:spcPts val="200"/>
              </a:spcBef>
              <a:spcAft>
                <a:spcPts val="0"/>
              </a:spcAft>
              <a:buClr>
                <a:srgbClr val="000000"/>
              </a:buClr>
              <a:buSzPts val="200"/>
              <a:buFont typeface="Arial"/>
              <a:buChar char="➢"/>
            </a:pPr>
            <a:r>
              <a:rPr b="1" i="0" lang="en-US" sz="1600" u="none">
                <a:solidFill>
                  <a:srgbClr val="000000"/>
                </a:solidFill>
                <a:latin typeface="Times New Roman"/>
                <a:ea typeface="Times New Roman"/>
                <a:cs typeface="Times New Roman"/>
                <a:sym typeface="Times New Roman"/>
              </a:rPr>
              <a:t>Security and reliability</a:t>
            </a:r>
            <a:r>
              <a:rPr b="0" i="0" lang="en-US" sz="1600" u="none">
                <a:solidFill>
                  <a:srgbClr val="000000"/>
                </a:solidFill>
                <a:latin typeface="Times New Roman"/>
                <a:ea typeface="Times New Roman"/>
                <a:cs typeface="Times New Roman"/>
                <a:sym typeface="Times New Roman"/>
              </a:rPr>
              <a:t>: Data integrity and content authenticity are the key features of object-based storage devices. OSD uses specialized algorithms to create objects that provide strong data encryption capability. In OSD, request authentication is performed at the storage device rather than with an external authentication mechanism.</a:t>
            </a:r>
            <a:endParaRPr/>
          </a:p>
          <a:p>
            <a:pPr indent="-342900" lvl="0" marL="342900" rtl="0" algn="just">
              <a:lnSpc>
                <a:spcPct val="170000"/>
              </a:lnSpc>
              <a:spcBef>
                <a:spcPts val="200"/>
              </a:spcBef>
              <a:spcAft>
                <a:spcPts val="0"/>
              </a:spcAft>
              <a:buClr>
                <a:srgbClr val="000000"/>
              </a:buClr>
              <a:buSzPts val="200"/>
              <a:buFont typeface="Arial"/>
              <a:buChar char="➢"/>
            </a:pPr>
            <a:r>
              <a:rPr b="1" i="0" lang="en-US" sz="1600" u="none">
                <a:solidFill>
                  <a:srgbClr val="000000"/>
                </a:solidFill>
                <a:latin typeface="Times New Roman"/>
                <a:ea typeface="Times New Roman"/>
                <a:cs typeface="Times New Roman"/>
                <a:sym typeface="Times New Roman"/>
              </a:rPr>
              <a:t>Platform independence</a:t>
            </a:r>
            <a:r>
              <a:rPr b="0" i="0" lang="en-US" sz="1600" u="none">
                <a:solidFill>
                  <a:srgbClr val="000000"/>
                </a:solidFill>
                <a:latin typeface="Times New Roman"/>
                <a:ea typeface="Times New Roman"/>
                <a:cs typeface="Times New Roman"/>
                <a:sym typeface="Times New Roman"/>
              </a:rPr>
              <a:t>: Objects are abstract containers of data, including metadata and attributes. This feature allows objects to be shared across heterogeneous platforms locally or remotely. This platform-independence capability makes object-based storage the best candidate for cloud computing environments. </a:t>
            </a:r>
            <a:endParaRPr/>
          </a:p>
          <a:p>
            <a:pPr indent="-342900" lvl="0" marL="342900" rtl="0" algn="just">
              <a:lnSpc>
                <a:spcPct val="170000"/>
              </a:lnSpc>
              <a:spcBef>
                <a:spcPts val="200"/>
              </a:spcBef>
              <a:spcAft>
                <a:spcPts val="0"/>
              </a:spcAft>
              <a:buClr>
                <a:srgbClr val="000000"/>
              </a:buClr>
              <a:buSzPts val="200"/>
              <a:buFont typeface="Arial"/>
              <a:buChar char="➢"/>
            </a:pPr>
            <a:r>
              <a:rPr b="1" i="0" lang="en-US" sz="1600" u="none">
                <a:solidFill>
                  <a:srgbClr val="000000"/>
                </a:solidFill>
                <a:latin typeface="Times New Roman"/>
                <a:ea typeface="Times New Roman"/>
                <a:cs typeface="Times New Roman"/>
                <a:sym typeface="Times New Roman"/>
              </a:rPr>
              <a:t>Scalability:</a:t>
            </a:r>
            <a:r>
              <a:rPr b="0" i="0" lang="en-US" sz="1600" u="none">
                <a:solidFill>
                  <a:srgbClr val="000000"/>
                </a:solidFill>
                <a:latin typeface="Times New Roman"/>
                <a:ea typeface="Times New Roman"/>
                <a:cs typeface="Times New Roman"/>
                <a:sym typeface="Times New Roman"/>
              </a:rPr>
              <a:t> Due to the use of flat address space, object-based storage can handle large amounts of data without impacting performance. Both storage and OSD nodes can be scaled independently in terms of performance and capacity. </a:t>
            </a:r>
            <a:endParaRPr/>
          </a:p>
          <a:p>
            <a:pPr indent="-342900" lvl="0" marL="342900" rtl="0" algn="just">
              <a:lnSpc>
                <a:spcPct val="170000"/>
              </a:lnSpc>
              <a:spcBef>
                <a:spcPts val="200"/>
              </a:spcBef>
              <a:spcAft>
                <a:spcPts val="0"/>
              </a:spcAft>
              <a:buClr>
                <a:srgbClr val="000000"/>
              </a:buClr>
              <a:buSzPts val="200"/>
              <a:buFont typeface="Arial"/>
              <a:buChar char="➢"/>
            </a:pPr>
            <a:r>
              <a:rPr b="1" i="0" lang="en-US" sz="1600" u="none">
                <a:solidFill>
                  <a:srgbClr val="000000"/>
                </a:solidFill>
                <a:latin typeface="Times New Roman"/>
                <a:ea typeface="Times New Roman"/>
                <a:cs typeface="Times New Roman"/>
                <a:sym typeface="Times New Roman"/>
              </a:rPr>
              <a:t>Manageability</a:t>
            </a:r>
            <a:r>
              <a:rPr b="0" i="0" lang="en-US" sz="1600" u="none">
                <a:solidFill>
                  <a:srgbClr val="000000"/>
                </a:solidFill>
                <a:latin typeface="Times New Roman"/>
                <a:ea typeface="Times New Roman"/>
                <a:cs typeface="Times New Roman"/>
                <a:sym typeface="Times New Roman"/>
              </a:rPr>
              <a:t>: Object-based storage has an inherent intelligence to manage and protect objects. It uses self-healing capability to protect and replicate objects. Policy-based management capability helps OSD to handle routine jobs automatically.</a:t>
            </a:r>
            <a:endParaRPr/>
          </a:p>
        </p:txBody>
      </p:sp>
    </p:spTree>
  </p:cSld>
  <p:clrMapOvr>
    <a:masterClrMapping/>
  </p:clrMapOvr>
  <p:transition spd="slow">
    <p:push dir="r"/>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1"/>
          <p:cNvSpPr txBox="1"/>
          <p:nvPr>
            <p:ph type="title"/>
          </p:nvPr>
        </p:nvSpPr>
        <p:spPr>
          <a:xfrm>
            <a:off x="457200" y="190500"/>
            <a:ext cx="6858000" cy="62547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b="1" i="0" lang="en-US" sz="3200" u="none">
                <a:solidFill>
                  <a:srgbClr val="BF0000"/>
                </a:solidFill>
                <a:latin typeface="Times New Roman"/>
                <a:ea typeface="Times New Roman"/>
                <a:cs typeface="Times New Roman"/>
                <a:sym typeface="Times New Roman"/>
              </a:rPr>
              <a:t>Content-Addressed Storage</a:t>
            </a:r>
            <a:endParaRPr/>
          </a:p>
        </p:txBody>
      </p:sp>
      <p:sp>
        <p:nvSpPr>
          <p:cNvPr id="418" name="Google Shape;418;p71"/>
          <p:cNvSpPr txBox="1"/>
          <p:nvPr>
            <p:ph idx="1" type="body"/>
          </p:nvPr>
        </p:nvSpPr>
        <p:spPr>
          <a:xfrm>
            <a:off x="457200" y="919162"/>
            <a:ext cx="8229600" cy="5641975"/>
          </a:xfrm>
          <a:prstGeom prst="rect">
            <a:avLst/>
          </a:prstGeom>
          <a:noFill/>
          <a:ln>
            <a:noFill/>
          </a:ln>
        </p:spPr>
        <p:txBody>
          <a:bodyPr anchorCtr="0" anchor="t" bIns="0" lIns="0" spcFirstLastPara="1" rIns="0" wrap="square" tIns="0">
            <a:normAutofit/>
          </a:bodyPr>
          <a:lstStyle/>
          <a:p>
            <a:pPr indent="-322262" lvl="0" marL="342900" rtl="0" algn="just">
              <a:lnSpc>
                <a:spcPct val="130000"/>
              </a:lnSpc>
              <a:spcBef>
                <a:spcPts val="400"/>
              </a:spcBef>
              <a:spcAft>
                <a:spcPts val="0"/>
              </a:spcAft>
              <a:buClr>
                <a:srgbClr val="000000"/>
              </a:buClr>
              <a:buSzPts val="2200"/>
              <a:buFont typeface="Times New Roman"/>
              <a:buChar char="•"/>
            </a:pPr>
            <a:r>
              <a:rPr b="0" i="0" lang="en-US" sz="1700" u="none">
                <a:solidFill>
                  <a:srgbClr val="000000"/>
                </a:solidFill>
                <a:latin typeface="Times New Roman"/>
                <a:ea typeface="Times New Roman"/>
                <a:cs typeface="Times New Roman"/>
                <a:sym typeface="Times New Roman"/>
              </a:rPr>
              <a:t>CAS is an object-based storage device designed for secure online storage and retrieval of fixed content. </a:t>
            </a:r>
            <a:endParaRPr/>
          </a:p>
          <a:p>
            <a:pPr indent="-322262" lvl="0" marL="342900" rtl="0" algn="just">
              <a:lnSpc>
                <a:spcPct val="130000"/>
              </a:lnSpc>
              <a:spcBef>
                <a:spcPts val="400"/>
              </a:spcBef>
              <a:spcAft>
                <a:spcPts val="0"/>
              </a:spcAft>
              <a:buClr>
                <a:srgbClr val="000000"/>
              </a:buClr>
              <a:buSzPts val="2200"/>
              <a:buFont typeface="Times New Roman"/>
              <a:buChar char="•"/>
            </a:pPr>
            <a:r>
              <a:rPr b="0" i="0" lang="en-US" sz="1700" u="none">
                <a:solidFill>
                  <a:srgbClr val="000000"/>
                </a:solidFill>
                <a:latin typeface="Times New Roman"/>
                <a:ea typeface="Times New Roman"/>
                <a:cs typeface="Times New Roman"/>
                <a:sym typeface="Times New Roman"/>
              </a:rPr>
              <a:t>CAS stores user data and its attributes as an object. </a:t>
            </a:r>
            <a:endParaRPr/>
          </a:p>
          <a:p>
            <a:pPr indent="-322262" lvl="0" marL="342900" rtl="0" algn="just">
              <a:lnSpc>
                <a:spcPct val="130000"/>
              </a:lnSpc>
              <a:spcBef>
                <a:spcPts val="400"/>
              </a:spcBef>
              <a:spcAft>
                <a:spcPts val="0"/>
              </a:spcAft>
              <a:buClr>
                <a:srgbClr val="000000"/>
              </a:buClr>
              <a:buSzPts val="2200"/>
              <a:buFont typeface="Times New Roman"/>
              <a:buChar char="•"/>
            </a:pPr>
            <a:r>
              <a:rPr b="0" i="0" lang="en-US" sz="1700" u="none">
                <a:solidFill>
                  <a:srgbClr val="000000"/>
                </a:solidFill>
                <a:latin typeface="Times New Roman"/>
                <a:ea typeface="Times New Roman"/>
                <a:cs typeface="Times New Roman"/>
                <a:sym typeface="Times New Roman"/>
              </a:rPr>
              <a:t>The stored object is assigned a globally unique address, known as a content address (CA). </a:t>
            </a:r>
            <a:endParaRPr/>
          </a:p>
          <a:p>
            <a:pPr indent="-322262" lvl="0" marL="342900" rtl="0" algn="just">
              <a:lnSpc>
                <a:spcPct val="130000"/>
              </a:lnSpc>
              <a:spcBef>
                <a:spcPts val="400"/>
              </a:spcBef>
              <a:spcAft>
                <a:spcPts val="0"/>
              </a:spcAft>
              <a:buClr>
                <a:srgbClr val="000000"/>
              </a:buClr>
              <a:buSzPts val="2200"/>
              <a:buFont typeface="Times New Roman"/>
              <a:buChar char="•"/>
            </a:pPr>
            <a:r>
              <a:rPr b="0" i="0" lang="en-US" sz="1700" u="none">
                <a:solidFill>
                  <a:srgbClr val="000000"/>
                </a:solidFill>
                <a:latin typeface="Times New Roman"/>
                <a:ea typeface="Times New Roman"/>
                <a:cs typeface="Times New Roman"/>
                <a:sym typeface="Times New Roman"/>
              </a:rPr>
              <a:t>This address is derived from the object’s binary representation. </a:t>
            </a:r>
            <a:endParaRPr/>
          </a:p>
          <a:p>
            <a:pPr indent="-322262" lvl="0" marL="342900" rtl="0" algn="just">
              <a:lnSpc>
                <a:spcPct val="130000"/>
              </a:lnSpc>
              <a:spcBef>
                <a:spcPts val="400"/>
              </a:spcBef>
              <a:spcAft>
                <a:spcPts val="0"/>
              </a:spcAft>
              <a:buClr>
                <a:srgbClr val="000000"/>
              </a:buClr>
              <a:buSzPts val="2200"/>
              <a:buFont typeface="Times New Roman"/>
              <a:buChar char="•"/>
            </a:pPr>
            <a:r>
              <a:rPr b="0" i="0" lang="en-US" sz="1700" u="none">
                <a:solidFill>
                  <a:srgbClr val="000000"/>
                </a:solidFill>
                <a:latin typeface="Times New Roman"/>
                <a:ea typeface="Times New Roman"/>
                <a:cs typeface="Times New Roman"/>
                <a:sym typeface="Times New Roman"/>
              </a:rPr>
              <a:t>CAS provides an optimized and centrally managed storage solution.</a:t>
            </a:r>
            <a:endParaRPr/>
          </a:p>
          <a:p>
            <a:pPr indent="-322262" lvl="0" marL="342900" rtl="0" algn="just">
              <a:lnSpc>
                <a:spcPct val="130000"/>
              </a:lnSpc>
              <a:spcBef>
                <a:spcPts val="400"/>
              </a:spcBef>
              <a:spcAft>
                <a:spcPts val="0"/>
              </a:spcAft>
              <a:buClr>
                <a:srgbClr val="000000"/>
              </a:buClr>
              <a:buSzPts val="2200"/>
              <a:buFont typeface="Times New Roman"/>
              <a:buChar char="•"/>
            </a:pPr>
            <a:r>
              <a:rPr b="0" i="0" lang="en-US" sz="1700" u="none">
                <a:solidFill>
                  <a:srgbClr val="000000"/>
                </a:solidFill>
                <a:latin typeface="Times New Roman"/>
                <a:ea typeface="Times New Roman"/>
                <a:cs typeface="Times New Roman"/>
                <a:sym typeface="Times New Roman"/>
              </a:rPr>
              <a:t>CAS provides all the features required for storing fixed content. The key features of CAS are as follows:</a:t>
            </a:r>
            <a:endParaRPr/>
          </a:p>
          <a:p>
            <a:pPr indent="-338137" lvl="1" marL="914400" rtl="0" algn="just">
              <a:lnSpc>
                <a:spcPct val="130000"/>
              </a:lnSpc>
              <a:spcBef>
                <a:spcPts val="4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Content authenticity</a:t>
            </a:r>
            <a:endParaRPr/>
          </a:p>
          <a:p>
            <a:pPr indent="-338137" lvl="1" marL="914400" rtl="0" algn="just">
              <a:lnSpc>
                <a:spcPct val="130000"/>
              </a:lnSpc>
              <a:spcBef>
                <a:spcPts val="4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Content integrity</a:t>
            </a:r>
            <a:endParaRPr/>
          </a:p>
          <a:p>
            <a:pPr indent="-338137" lvl="1" marL="914400" rtl="0" algn="just">
              <a:lnSpc>
                <a:spcPct val="130000"/>
              </a:lnSpc>
              <a:spcBef>
                <a:spcPts val="4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Location independence</a:t>
            </a:r>
            <a:endParaRPr/>
          </a:p>
          <a:p>
            <a:pPr indent="-338137" lvl="1" marL="914400" rtl="0" algn="just">
              <a:lnSpc>
                <a:spcPct val="130000"/>
              </a:lnSpc>
              <a:spcBef>
                <a:spcPts val="4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Single-instance storage (SIS)</a:t>
            </a:r>
            <a:endParaRPr/>
          </a:p>
          <a:p>
            <a:pPr indent="-338137" lvl="1" marL="914400" rtl="0" algn="just">
              <a:lnSpc>
                <a:spcPct val="130000"/>
              </a:lnSpc>
              <a:spcBef>
                <a:spcPts val="4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Retention enforcement</a:t>
            </a:r>
            <a:endParaRPr/>
          </a:p>
          <a:p>
            <a:pPr indent="-338137" lvl="1" marL="914400" rtl="0" algn="just">
              <a:lnSpc>
                <a:spcPct val="130000"/>
              </a:lnSpc>
              <a:spcBef>
                <a:spcPts val="400"/>
              </a:spcBef>
              <a:spcAft>
                <a:spcPts val="0"/>
              </a:spcAft>
              <a:buClr>
                <a:srgbClr val="000000"/>
              </a:buClr>
              <a:buSzPts val="1800"/>
              <a:buFont typeface="Times New Roman"/>
              <a:buChar char="–"/>
            </a:pPr>
            <a:r>
              <a:rPr b="0" i="0" lang="en-US" sz="1700" u="none">
                <a:solidFill>
                  <a:srgbClr val="000000"/>
                </a:solidFill>
                <a:latin typeface="Times New Roman"/>
                <a:ea typeface="Times New Roman"/>
                <a:cs typeface="Times New Roman"/>
                <a:sym typeface="Times New Roman"/>
              </a:rPr>
              <a:t>Data protection</a:t>
            </a:r>
            <a:endParaRPr/>
          </a:p>
        </p:txBody>
      </p:sp>
    </p:spTree>
  </p:cSld>
  <p:clrMapOvr>
    <a:masterClrMapping/>
  </p:clrMapOvr>
  <p:transition spd="slow">
    <p:push dir="r"/>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2"/>
          <p:cNvSpPr txBox="1"/>
          <p:nvPr>
            <p:ph idx="1" type="body"/>
          </p:nvPr>
        </p:nvSpPr>
        <p:spPr>
          <a:xfrm>
            <a:off x="457200" y="631825"/>
            <a:ext cx="8229600" cy="6115050"/>
          </a:xfrm>
          <a:prstGeom prst="rect">
            <a:avLst/>
          </a:prstGeom>
          <a:noFill/>
          <a:ln>
            <a:noFill/>
          </a:ln>
        </p:spPr>
        <p:txBody>
          <a:bodyPr anchorCtr="0" anchor="t" bIns="0" lIns="0" spcFirstLastPara="1" rIns="0" wrap="square" tIns="0">
            <a:noAutofit/>
          </a:bodyPr>
          <a:lstStyle/>
          <a:p>
            <a:pPr indent="-342900" lvl="0" marL="342900" rtl="0" algn="just">
              <a:lnSpc>
                <a:spcPct val="150000"/>
              </a:lnSpc>
              <a:spcBef>
                <a:spcPts val="0"/>
              </a:spcBef>
              <a:spcAft>
                <a:spcPts val="0"/>
              </a:spcAft>
              <a:buClr>
                <a:srgbClr val="000000"/>
              </a:buClr>
              <a:buSzPts val="200"/>
              <a:buFont typeface="Times New Roman"/>
              <a:buChar char="•"/>
            </a:pPr>
            <a:r>
              <a:rPr b="0" i="0" lang="en-US" sz="1600" u="none">
                <a:solidFill>
                  <a:srgbClr val="000000"/>
                </a:solidFill>
                <a:latin typeface="Times New Roman"/>
                <a:ea typeface="Times New Roman"/>
                <a:cs typeface="Times New Roman"/>
                <a:sym typeface="Times New Roman"/>
              </a:rPr>
              <a:t>In the remote replication option, data objects are copied to a secondary CAS at the remote location. In this case, the objects remain accessible from the secondary CAS if the primary CAS system fails.</a:t>
            </a:r>
            <a:endParaRPr/>
          </a:p>
          <a:p>
            <a:pPr indent="-330200" lvl="1" marL="914400" rtl="0" algn="just">
              <a:lnSpc>
                <a:spcPct val="150000"/>
              </a:lnSpc>
              <a:spcBef>
                <a:spcPts val="0"/>
              </a:spcBef>
              <a:spcAft>
                <a:spcPts val="0"/>
              </a:spcAft>
              <a:buClr>
                <a:srgbClr val="000000"/>
              </a:buClr>
              <a:buSzPts val="200"/>
              <a:buFont typeface="Arial"/>
              <a:buChar char="–"/>
            </a:pPr>
            <a:r>
              <a:rPr b="1" i="0" lang="en-US" sz="1600" u="none">
                <a:solidFill>
                  <a:srgbClr val="000000"/>
                </a:solidFill>
                <a:latin typeface="Times New Roman"/>
                <a:ea typeface="Times New Roman"/>
                <a:cs typeface="Times New Roman"/>
                <a:sym typeface="Times New Roman"/>
              </a:rPr>
              <a:t>Fast record retrieval</a:t>
            </a:r>
            <a:r>
              <a:rPr b="0" i="0" lang="en-US" sz="1600" u="none">
                <a:solidFill>
                  <a:srgbClr val="000000"/>
                </a:solidFill>
                <a:latin typeface="Times New Roman"/>
                <a:ea typeface="Times New Roman"/>
                <a:cs typeface="Times New Roman"/>
                <a:sym typeface="Times New Roman"/>
              </a:rPr>
              <a:t>: CAS stores all objects on disks, which provides faster access to the objects compared to tapes and optical discs. n Load balancing: CAS distributes objects across multiple nodes to provide maximum throughput and availability. </a:t>
            </a:r>
            <a:endParaRPr/>
          </a:p>
          <a:p>
            <a:pPr indent="-330200" lvl="1" marL="914400" rtl="0" algn="just">
              <a:lnSpc>
                <a:spcPct val="150000"/>
              </a:lnSpc>
              <a:spcBef>
                <a:spcPts val="0"/>
              </a:spcBef>
              <a:spcAft>
                <a:spcPts val="0"/>
              </a:spcAft>
              <a:buClr>
                <a:srgbClr val="000000"/>
              </a:buClr>
              <a:buSzPts val="200"/>
              <a:buFont typeface="Arial"/>
              <a:buChar char="–"/>
            </a:pPr>
            <a:r>
              <a:rPr b="1" i="0" lang="en-US" sz="1600" u="none">
                <a:solidFill>
                  <a:srgbClr val="000000"/>
                </a:solidFill>
                <a:latin typeface="Times New Roman"/>
                <a:ea typeface="Times New Roman"/>
                <a:cs typeface="Times New Roman"/>
                <a:sym typeface="Times New Roman"/>
              </a:rPr>
              <a:t>Scalability:</a:t>
            </a:r>
            <a:r>
              <a:rPr b="0" i="0" lang="en-US" sz="1600" u="none">
                <a:solidFill>
                  <a:srgbClr val="000000"/>
                </a:solidFill>
                <a:latin typeface="Times New Roman"/>
                <a:ea typeface="Times New Roman"/>
                <a:cs typeface="Times New Roman"/>
                <a:sym typeface="Times New Roman"/>
              </a:rPr>
              <a:t> CAS allows the addition of more nodes to the cluster without any interruption to data access and with minimum administrative overhead. </a:t>
            </a:r>
            <a:endParaRPr/>
          </a:p>
          <a:p>
            <a:pPr indent="-330200" lvl="1" marL="914400" rtl="0" algn="just">
              <a:lnSpc>
                <a:spcPct val="150000"/>
              </a:lnSpc>
              <a:spcBef>
                <a:spcPts val="0"/>
              </a:spcBef>
              <a:spcAft>
                <a:spcPts val="0"/>
              </a:spcAft>
              <a:buClr>
                <a:srgbClr val="000000"/>
              </a:buClr>
              <a:buSzPts val="200"/>
              <a:buFont typeface="Arial"/>
              <a:buChar char="–"/>
            </a:pPr>
            <a:r>
              <a:rPr b="1" i="0" lang="en-US" sz="1600" u="none">
                <a:solidFill>
                  <a:srgbClr val="000000"/>
                </a:solidFill>
                <a:latin typeface="Times New Roman"/>
                <a:ea typeface="Times New Roman"/>
                <a:cs typeface="Times New Roman"/>
                <a:sym typeface="Times New Roman"/>
              </a:rPr>
              <a:t>Event notification: </a:t>
            </a:r>
            <a:r>
              <a:rPr b="0" i="0" lang="en-US" sz="1600" u="none">
                <a:solidFill>
                  <a:srgbClr val="000000"/>
                </a:solidFill>
                <a:latin typeface="Times New Roman"/>
                <a:ea typeface="Times New Roman"/>
                <a:cs typeface="Times New Roman"/>
                <a:sym typeface="Times New Roman"/>
              </a:rPr>
              <a:t>CAS continuously monitors the state of the system and raises an alert for any event that requires the administrator’s attention. The event notification is communicated to the administrator through SNMP, SMTP, or e-mail. </a:t>
            </a:r>
            <a:endParaRPr/>
          </a:p>
          <a:p>
            <a:pPr indent="-330200" lvl="1" marL="914400" rtl="0" algn="just">
              <a:lnSpc>
                <a:spcPct val="150000"/>
              </a:lnSpc>
              <a:spcBef>
                <a:spcPts val="0"/>
              </a:spcBef>
              <a:spcAft>
                <a:spcPts val="0"/>
              </a:spcAft>
              <a:buClr>
                <a:srgbClr val="000000"/>
              </a:buClr>
              <a:buSzPts val="200"/>
              <a:buFont typeface="Arial"/>
              <a:buChar char="–"/>
            </a:pPr>
            <a:r>
              <a:rPr b="1" i="0" lang="en-US" sz="1600" u="none">
                <a:solidFill>
                  <a:srgbClr val="000000"/>
                </a:solidFill>
                <a:latin typeface="Times New Roman"/>
                <a:ea typeface="Times New Roman"/>
                <a:cs typeface="Times New Roman"/>
                <a:sym typeface="Times New Roman"/>
              </a:rPr>
              <a:t>Self diagnosis and repair</a:t>
            </a:r>
            <a:r>
              <a:rPr b="0" i="0" lang="en-US" sz="1600" u="none">
                <a:solidFill>
                  <a:srgbClr val="000000"/>
                </a:solidFill>
                <a:latin typeface="Times New Roman"/>
                <a:ea typeface="Times New Roman"/>
                <a:cs typeface="Times New Roman"/>
                <a:sym typeface="Times New Roman"/>
              </a:rPr>
              <a:t>: CAS automatically detects and repairs corrupted objects and alerts the administrator about the potential problem. CAS systems can be confi gured to alert remote support teams who can diagnose and repair the system remotely. </a:t>
            </a:r>
            <a:endParaRPr/>
          </a:p>
          <a:p>
            <a:pPr indent="-330200" lvl="1" marL="914400" rtl="0" algn="just">
              <a:lnSpc>
                <a:spcPct val="150000"/>
              </a:lnSpc>
              <a:spcBef>
                <a:spcPts val="0"/>
              </a:spcBef>
              <a:spcAft>
                <a:spcPts val="0"/>
              </a:spcAft>
              <a:buClr>
                <a:srgbClr val="000000"/>
              </a:buClr>
              <a:buSzPts val="200"/>
              <a:buFont typeface="Arial"/>
              <a:buChar char="–"/>
            </a:pPr>
            <a:r>
              <a:rPr b="1" i="0" lang="en-US" sz="1600" u="none">
                <a:solidFill>
                  <a:srgbClr val="000000"/>
                </a:solidFill>
                <a:latin typeface="Times New Roman"/>
                <a:ea typeface="Times New Roman"/>
                <a:cs typeface="Times New Roman"/>
                <a:sym typeface="Times New Roman"/>
              </a:rPr>
              <a:t>Audit trails</a:t>
            </a:r>
            <a:r>
              <a:rPr b="0" i="0" lang="en-US" sz="1600" u="none">
                <a:solidFill>
                  <a:srgbClr val="000000"/>
                </a:solidFill>
                <a:latin typeface="Times New Roman"/>
                <a:ea typeface="Times New Roman"/>
                <a:cs typeface="Times New Roman"/>
                <a:sym typeface="Times New Roman"/>
              </a:rPr>
              <a:t>: CAS keeps track of management activities and any access or disposition of data. Audit trails are mandated by compliance requirements</a:t>
            </a:r>
            <a:endParaRPr/>
          </a:p>
        </p:txBody>
      </p:sp>
    </p:spTree>
  </p:cSld>
  <p:clrMapOvr>
    <a:masterClrMapping/>
  </p:clrMapOvr>
  <p:transition spd="slow">
    <p:push dir="r"/>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3"/>
          <p:cNvSpPr txBox="1"/>
          <p:nvPr>
            <p:ph type="title"/>
          </p:nvPr>
        </p:nvSpPr>
        <p:spPr>
          <a:xfrm>
            <a:off x="139700" y="-68262"/>
            <a:ext cx="7312025" cy="773112"/>
          </a:xfrm>
          <a:prstGeom prst="rect">
            <a:avLst/>
          </a:prstGeom>
          <a:noFill/>
          <a:ln>
            <a:noFill/>
          </a:ln>
        </p:spPr>
        <p:txBody>
          <a:bodyPr anchorCtr="0" anchor="ctr" bIns="0" lIns="0" spcFirstLastPara="1" rIns="0" wrap="square" tIns="0">
            <a:noAutofit/>
          </a:bodyPr>
          <a:lstStyle/>
          <a:p>
            <a:pPr indent="0" lvl="0" marL="0" rtl="0" algn="just">
              <a:lnSpc>
                <a:spcPct val="150000"/>
              </a:lnSpc>
              <a:spcBef>
                <a:spcPts val="0"/>
              </a:spcBef>
              <a:spcAft>
                <a:spcPts val="0"/>
              </a:spcAft>
              <a:buSzPts val="3200"/>
              <a:buNone/>
            </a:pPr>
            <a:r>
              <a:rPr b="1" i="0" lang="en-US" sz="2400" u="none">
                <a:solidFill>
                  <a:srgbClr val="BF0000"/>
                </a:solidFill>
                <a:latin typeface="Times New Roman"/>
                <a:ea typeface="Times New Roman"/>
                <a:cs typeface="Times New Roman"/>
                <a:sym typeface="Times New Roman"/>
              </a:rPr>
              <a:t>Configuration and  Tracing of FC scan and iSCSI scan</a:t>
            </a:r>
            <a:endParaRPr/>
          </a:p>
        </p:txBody>
      </p:sp>
      <p:sp>
        <p:nvSpPr>
          <p:cNvPr id="429" name="Google Shape;429;p73"/>
          <p:cNvSpPr txBox="1"/>
          <p:nvPr>
            <p:ph idx="4294967295" type="body"/>
          </p:nvPr>
        </p:nvSpPr>
        <p:spPr>
          <a:xfrm>
            <a:off x="191800" y="606725"/>
            <a:ext cx="8667600" cy="57594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chemeClr val="lt1"/>
              </a:buClr>
              <a:buSzPts val="2200"/>
              <a:buFont typeface="Arial"/>
              <a:buNone/>
            </a:pPr>
            <a:r>
              <a:rPr b="0" i="0" lang="en-US" sz="1600" u="none" cap="none" strike="noStrike">
                <a:solidFill>
                  <a:schemeClr val="dk1"/>
                </a:solidFill>
                <a:highlight>
                  <a:srgbClr val="FFFFFF"/>
                </a:highlight>
                <a:latin typeface="Times New Roman"/>
                <a:ea typeface="Times New Roman"/>
                <a:cs typeface="Times New Roman"/>
                <a:sym typeface="Times New Roman"/>
              </a:rPr>
              <a:t>The basic steps to configure a FC setup are as follows:</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711200" marR="0" rtl="0" algn="just">
              <a:lnSpc>
                <a:spcPct val="150000"/>
              </a:lnSpc>
              <a:spcBef>
                <a:spcPts val="1300"/>
              </a:spcBef>
              <a:spcAft>
                <a:spcPts val="0"/>
              </a:spcAft>
              <a:buClr>
                <a:schemeClr val="dk1"/>
              </a:buClr>
              <a:buSzPts val="1600"/>
              <a:buFont typeface="Times New Roman"/>
              <a:buAutoNum type="arabicPeriod"/>
            </a:pPr>
            <a:r>
              <a:rPr b="1" i="0" lang="en-US" sz="1600" u="none" cap="none" strike="noStrike">
                <a:solidFill>
                  <a:schemeClr val="dk1"/>
                </a:solidFill>
                <a:highlight>
                  <a:srgbClr val="FFFFFF"/>
                </a:highlight>
                <a:latin typeface="Times New Roman"/>
                <a:ea typeface="Times New Roman"/>
                <a:cs typeface="Times New Roman"/>
                <a:sym typeface="Times New Roman"/>
              </a:rPr>
              <a:t>Configure FC switches</a:t>
            </a:r>
            <a:r>
              <a:rPr b="0" i="0" lang="en-US" sz="1600" u="none" cap="none" strike="noStrike">
                <a:solidFill>
                  <a:schemeClr val="dk1"/>
                </a:solidFill>
                <a:highlight>
                  <a:srgbClr val="FFFFFF"/>
                </a:highlight>
                <a:latin typeface="Times New Roman"/>
                <a:ea typeface="Times New Roman"/>
                <a:cs typeface="Times New Roman"/>
                <a:sym typeface="Times New Roman"/>
              </a:rPr>
              <a:t>. You can configure ports and zones according to the vendor-specific documentation for switches.</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711200" marR="0" rtl="0" algn="just">
              <a:lnSpc>
                <a:spcPct val="150000"/>
              </a:lnSpc>
              <a:spcBef>
                <a:spcPts val="0"/>
              </a:spcBef>
              <a:spcAft>
                <a:spcPts val="0"/>
              </a:spcAft>
              <a:buClr>
                <a:schemeClr val="dk1"/>
              </a:buClr>
              <a:buSzPts val="1600"/>
              <a:buFont typeface="Times New Roman"/>
              <a:buAutoNum type="arabicPeriod"/>
            </a:pPr>
            <a:r>
              <a:rPr b="1" i="0" lang="en-US" sz="1600" u="none" cap="none" strike="noStrike">
                <a:solidFill>
                  <a:schemeClr val="dk1"/>
                </a:solidFill>
                <a:highlight>
                  <a:srgbClr val="FFFFFF"/>
                </a:highlight>
                <a:latin typeface="Times New Roman"/>
                <a:ea typeface="Times New Roman"/>
                <a:cs typeface="Times New Roman"/>
                <a:sym typeface="Times New Roman"/>
              </a:rPr>
              <a:t>Configure storage devices</a:t>
            </a:r>
            <a:r>
              <a:rPr b="0" i="0" lang="en-US" sz="1600" u="none" cap="none" strike="noStrike">
                <a:solidFill>
                  <a:schemeClr val="dk1"/>
                </a:solidFill>
                <a:highlight>
                  <a:srgbClr val="FFFFFF"/>
                </a:highlight>
                <a:latin typeface="Times New Roman"/>
                <a:ea typeface="Times New Roman"/>
                <a:cs typeface="Times New Roman"/>
                <a:sym typeface="Times New Roman"/>
              </a:rPr>
              <a:t>. You can use LUN masking to enable specific LUNs to be seen by specific hosts. For more information about LUN masking, see your vendor-specific storage documentation.</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711200" marR="0" rtl="0" algn="just">
              <a:lnSpc>
                <a:spcPct val="150000"/>
              </a:lnSpc>
              <a:spcBef>
                <a:spcPts val="0"/>
              </a:spcBef>
              <a:spcAft>
                <a:spcPts val="0"/>
              </a:spcAft>
              <a:buClr>
                <a:schemeClr val="dk1"/>
              </a:buClr>
              <a:buSzPts val="1600"/>
              <a:buFont typeface="Times New Roman"/>
              <a:buAutoNum type="arabicPeriod"/>
            </a:pPr>
            <a:r>
              <a:rPr b="1" i="0" lang="en-US" sz="1600" u="none" cap="none" strike="noStrike">
                <a:solidFill>
                  <a:schemeClr val="dk1"/>
                </a:solidFill>
                <a:highlight>
                  <a:srgbClr val="FFFFFF"/>
                </a:highlight>
                <a:latin typeface="Times New Roman"/>
                <a:ea typeface="Times New Roman"/>
                <a:cs typeface="Times New Roman"/>
                <a:sym typeface="Times New Roman"/>
              </a:rPr>
              <a:t>Connect arrays</a:t>
            </a:r>
            <a:r>
              <a:rPr b="0" i="0" lang="en-US" sz="1600" u="none" cap="none" strike="noStrike">
                <a:solidFill>
                  <a:schemeClr val="dk1"/>
                </a:solidFill>
                <a:highlight>
                  <a:srgbClr val="FFFFFF"/>
                </a:highlight>
                <a:latin typeface="Times New Roman"/>
                <a:ea typeface="Times New Roman"/>
                <a:cs typeface="Times New Roman"/>
                <a:sym typeface="Times New Roman"/>
              </a:rPr>
              <a:t>, other storage devices, and Oracle Solaris hosts to a SAN.</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711200" marR="0" rtl="0" algn="just">
              <a:lnSpc>
                <a:spcPct val="150000"/>
              </a:lnSpc>
              <a:spcBef>
                <a:spcPts val="0"/>
              </a:spcBef>
              <a:spcAft>
                <a:spcPts val="0"/>
              </a:spcAft>
              <a:buClr>
                <a:schemeClr val="dk1"/>
              </a:buClr>
              <a:buSzPts val="1600"/>
              <a:buFont typeface="Times New Roman"/>
              <a:buAutoNum type="arabicPeriod"/>
            </a:pPr>
            <a:r>
              <a:rPr b="1" i="0" lang="en-US" sz="1600" u="none" cap="none" strike="noStrike">
                <a:solidFill>
                  <a:schemeClr val="dk1"/>
                </a:solidFill>
                <a:highlight>
                  <a:srgbClr val="FFFFFF"/>
                </a:highlight>
                <a:latin typeface="Times New Roman"/>
                <a:ea typeface="Times New Roman"/>
                <a:cs typeface="Times New Roman"/>
                <a:sym typeface="Times New Roman"/>
              </a:rPr>
              <a:t>Configured FC devices</a:t>
            </a:r>
            <a:r>
              <a:rPr b="0" i="0" lang="en-US" sz="1600" u="none" cap="none" strike="noStrike">
                <a:solidFill>
                  <a:schemeClr val="dk1"/>
                </a:solidFill>
                <a:highlight>
                  <a:srgbClr val="FFFFFF"/>
                </a:highlight>
                <a:latin typeface="Times New Roman"/>
                <a:ea typeface="Times New Roman"/>
                <a:cs typeface="Times New Roman"/>
                <a:sym typeface="Times New Roman"/>
              </a:rPr>
              <a:t> are made available to the host automatically during installation, boot time, and run time.</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900"/>
              </a:spcBef>
              <a:spcAft>
                <a:spcPts val="0"/>
              </a:spcAft>
              <a:buClr>
                <a:schemeClr val="lt1"/>
              </a:buClr>
              <a:buSzPts val="2200"/>
              <a:buFont typeface="Arial"/>
              <a:buNone/>
            </a:pPr>
            <a:r>
              <a:rPr b="0" i="0" lang="en-US" sz="1600" u="none" cap="none" strike="noStrike">
                <a:solidFill>
                  <a:schemeClr val="dk1"/>
                </a:solidFill>
                <a:highlight>
                  <a:srgbClr val="FFFFFF"/>
                </a:highlight>
                <a:latin typeface="Times New Roman"/>
                <a:ea typeface="Times New Roman"/>
                <a:cs typeface="Times New Roman"/>
                <a:sym typeface="Times New Roman"/>
              </a:rPr>
              <a:t>If a new logical unit is added to a storage device during runtime, the new logical unit is configured automatically only if there is I/O traffic to another logical unit in the same storage device. A logical unit cannot be configured automatically if there is no I/O traffic. You can use the </a:t>
            </a:r>
            <a:r>
              <a:rPr b="0" i="0" lang="en-US" sz="1600" u="none" cap="none" strike="noStrike">
                <a:solidFill>
                  <a:srgbClr val="444444"/>
                </a:solidFill>
                <a:highlight>
                  <a:srgbClr val="FFFFFF"/>
                </a:highlight>
                <a:latin typeface="Times New Roman"/>
                <a:ea typeface="Times New Roman"/>
                <a:cs typeface="Times New Roman"/>
                <a:sym typeface="Times New Roman"/>
              </a:rPr>
              <a:t>cfgadm</a:t>
            </a:r>
            <a:r>
              <a:rPr b="0" i="0" lang="en-US" sz="1600" u="none" cap="none" strike="noStrike">
                <a:solidFill>
                  <a:schemeClr val="dk1"/>
                </a:solidFill>
                <a:highlight>
                  <a:srgbClr val="FFFFFF"/>
                </a:highlight>
                <a:latin typeface="Times New Roman"/>
                <a:ea typeface="Times New Roman"/>
                <a:cs typeface="Times New Roman"/>
                <a:sym typeface="Times New Roman"/>
              </a:rPr>
              <a:t> command to manually probe the device.</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1300"/>
              </a:spcBef>
              <a:spcAft>
                <a:spcPts val="0"/>
              </a:spcAft>
              <a:buClr>
                <a:schemeClr val="lt1"/>
              </a:buClr>
              <a:buSzPts val="2200"/>
              <a:buFont typeface="Arial"/>
              <a:buNone/>
            </a:pPr>
            <a:r>
              <a:rPr b="0" i="0" lang="en-US" sz="1600" u="none" cap="none" strike="noStrike">
                <a:solidFill>
                  <a:schemeClr val="dk1"/>
                </a:solidFill>
                <a:highlight>
                  <a:srgbClr val="FFFFFF"/>
                </a:highlight>
                <a:latin typeface="Times New Roman"/>
                <a:ea typeface="Times New Roman"/>
                <a:cs typeface="Times New Roman"/>
                <a:sym typeface="Times New Roman"/>
              </a:rPr>
              <a:t>For example:</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0" lvl="0" marL="76200" marR="76200" rtl="0" algn="just">
              <a:lnSpc>
                <a:spcPct val="150000"/>
              </a:lnSpc>
              <a:spcBef>
                <a:spcPts val="1300"/>
              </a:spcBef>
              <a:spcAft>
                <a:spcPts val="0"/>
              </a:spcAft>
              <a:buClr>
                <a:schemeClr val="lt1"/>
              </a:buClr>
              <a:buSzPts val="2200"/>
              <a:buFont typeface="Arial"/>
              <a:buNone/>
            </a:pPr>
            <a:r>
              <a:rPr b="0" i="0" lang="en-US" sz="1600" u="none" cap="none" strike="noStrike">
                <a:solidFill>
                  <a:schemeClr val="dk1"/>
                </a:solidFill>
                <a:highlight>
                  <a:srgbClr val="EFEFEF"/>
                </a:highlight>
                <a:latin typeface="Times New Roman"/>
                <a:ea typeface="Times New Roman"/>
                <a:cs typeface="Times New Roman"/>
                <a:sym typeface="Times New Roman"/>
              </a:rPr>
              <a:t># cfgadm -c configure c3::10000000c94c0cec</a:t>
            </a:r>
            <a:endParaRPr b="0" i="0" sz="1600" u="none" cap="none" strike="noStrike">
              <a:solidFill>
                <a:schemeClr val="dk1"/>
              </a:solidFill>
              <a:highlight>
                <a:srgbClr val="EFEFEF"/>
              </a:highlight>
              <a:latin typeface="Times New Roman"/>
              <a:ea typeface="Times New Roman"/>
              <a:cs typeface="Times New Roman"/>
              <a:sym typeface="Times New Roman"/>
            </a:endParaRPr>
          </a:p>
          <a:p>
            <a:pPr indent="-241300" lvl="0" marL="342900" marR="0" rtl="0" algn="just">
              <a:lnSpc>
                <a:spcPct val="150000"/>
              </a:lnSpc>
              <a:spcBef>
                <a:spcPts val="280"/>
              </a:spcBef>
              <a:spcAft>
                <a:spcPts val="0"/>
              </a:spcAft>
              <a:buClr>
                <a:schemeClr val="dk1"/>
              </a:buClr>
              <a:buSzPts val="1600"/>
              <a:buFont typeface="Times New Roman"/>
              <a:buNone/>
            </a:pPr>
            <a:r>
              <a:t/>
            </a:r>
            <a:endParaRPr b="1" i="0" sz="16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4"/>
          <p:cNvSpPr txBox="1"/>
          <p:nvPr>
            <p:ph type="title"/>
          </p:nvPr>
        </p:nvSpPr>
        <p:spPr>
          <a:xfrm>
            <a:off x="139700" y="-68262"/>
            <a:ext cx="7312025" cy="773112"/>
          </a:xfrm>
          <a:prstGeom prst="rect">
            <a:avLst/>
          </a:prstGeom>
          <a:noFill/>
          <a:ln>
            <a:noFill/>
          </a:ln>
        </p:spPr>
        <p:txBody>
          <a:bodyPr anchorCtr="0" anchor="ctr" bIns="0" lIns="0" spcFirstLastPara="1" rIns="0" wrap="square" tIns="0">
            <a:noAutofit/>
          </a:bodyPr>
          <a:lstStyle/>
          <a:p>
            <a:pPr indent="0" lvl="0" marL="0" rtl="0" algn="just">
              <a:lnSpc>
                <a:spcPct val="150000"/>
              </a:lnSpc>
              <a:spcBef>
                <a:spcPts val="0"/>
              </a:spcBef>
              <a:spcAft>
                <a:spcPts val="0"/>
              </a:spcAft>
              <a:buSzPts val="3200"/>
              <a:buNone/>
            </a:pPr>
            <a:r>
              <a:rPr b="1" i="0" lang="en-US" sz="2400" u="none">
                <a:solidFill>
                  <a:srgbClr val="BF0000"/>
                </a:solidFill>
                <a:latin typeface="Times New Roman"/>
                <a:ea typeface="Times New Roman"/>
                <a:cs typeface="Times New Roman"/>
                <a:sym typeface="Times New Roman"/>
              </a:rPr>
              <a:t>Configuration and  Tracing of FC scan and iSCSI scan</a:t>
            </a:r>
            <a:endParaRPr/>
          </a:p>
        </p:txBody>
      </p:sp>
      <p:sp>
        <p:nvSpPr>
          <p:cNvPr id="435" name="Google Shape;435;p74"/>
          <p:cNvSpPr txBox="1"/>
          <p:nvPr>
            <p:ph idx="4294967295" type="body"/>
          </p:nvPr>
        </p:nvSpPr>
        <p:spPr>
          <a:xfrm>
            <a:off x="191800" y="977925"/>
            <a:ext cx="8667600" cy="57594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chemeClr val="lt1"/>
              </a:buClr>
              <a:buSzPts val="2200"/>
              <a:buFont typeface="Arial"/>
              <a:buNone/>
            </a:pPr>
            <a:r>
              <a:rPr b="1" i="0" lang="en-US" sz="1900" u="none" cap="none" strike="noStrike">
                <a:solidFill>
                  <a:srgbClr val="252525"/>
                </a:solidFill>
                <a:highlight>
                  <a:srgbClr val="FFFFFF"/>
                </a:highlight>
                <a:latin typeface="Times New Roman"/>
                <a:ea typeface="Times New Roman"/>
                <a:cs typeface="Times New Roman"/>
                <a:sym typeface="Times New Roman"/>
              </a:rPr>
              <a:t>Configuring Authentication in an iSCSI-Based Storage Network</a:t>
            </a:r>
            <a:endParaRPr b="1" i="0" sz="1900" u="none" cap="none" strike="noStrike">
              <a:solidFill>
                <a:srgbClr val="252525"/>
              </a:solidFill>
              <a:highlight>
                <a:srgbClr val="FFFFFF"/>
              </a:highlight>
              <a:latin typeface="Times New Roman"/>
              <a:ea typeface="Times New Roman"/>
              <a:cs typeface="Times New Roman"/>
              <a:sym typeface="Times New Roman"/>
            </a:endParaRPr>
          </a:p>
          <a:p>
            <a:pPr indent="-349250" lvl="0" marL="457200" marR="0" rtl="0" algn="just">
              <a:lnSpc>
                <a:spcPct val="150000"/>
              </a:lnSpc>
              <a:spcBef>
                <a:spcPts val="1400"/>
              </a:spcBef>
              <a:spcAft>
                <a:spcPts val="0"/>
              </a:spcAft>
              <a:buClr>
                <a:schemeClr val="dk1"/>
              </a:buClr>
              <a:buSzPts val="1900"/>
              <a:buFont typeface="Arial"/>
              <a:buChar char="➢"/>
            </a:pPr>
            <a:r>
              <a:rPr b="0" i="0" lang="en-US" sz="1900" u="none" cap="none" strike="noStrike">
                <a:solidFill>
                  <a:schemeClr val="dk1"/>
                </a:solidFill>
                <a:highlight>
                  <a:srgbClr val="FFFFFF"/>
                </a:highlight>
                <a:latin typeface="Times New Roman"/>
                <a:ea typeface="Times New Roman"/>
                <a:cs typeface="Times New Roman"/>
                <a:sym typeface="Times New Roman"/>
              </a:rPr>
              <a:t>In a secure environment, authentication for your iSCSI devices is not required because only trusted initiators can access the targets.</a:t>
            </a:r>
            <a:endParaRPr b="0" i="0" sz="1900" u="none" cap="none" strike="noStrike">
              <a:solidFill>
                <a:schemeClr val="dk1"/>
              </a:solidFill>
              <a:highlight>
                <a:srgbClr val="FFFFFF"/>
              </a:highlight>
              <a:latin typeface="Times New Roman"/>
              <a:ea typeface="Times New Roman"/>
              <a:cs typeface="Times New Roman"/>
              <a:sym typeface="Times New Roman"/>
            </a:endParaRPr>
          </a:p>
          <a:p>
            <a:pPr indent="-349250" lvl="0" marL="457200" marR="0" rtl="0" algn="just">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highlight>
                  <a:srgbClr val="FFFFFF"/>
                </a:highlight>
                <a:latin typeface="Times New Roman"/>
                <a:ea typeface="Times New Roman"/>
                <a:cs typeface="Times New Roman"/>
                <a:sym typeface="Times New Roman"/>
              </a:rPr>
              <a:t>In a less secure environment, the target cannot determine if a connection request is from a given host. </a:t>
            </a:r>
            <a:endParaRPr b="0" i="0" sz="1900" u="none" cap="none" strike="noStrike">
              <a:solidFill>
                <a:schemeClr val="dk1"/>
              </a:solidFill>
              <a:highlight>
                <a:srgbClr val="FFFFFF"/>
              </a:highlight>
              <a:latin typeface="Times New Roman"/>
              <a:ea typeface="Times New Roman"/>
              <a:cs typeface="Times New Roman"/>
              <a:sym typeface="Times New Roman"/>
            </a:endParaRPr>
          </a:p>
          <a:p>
            <a:pPr indent="-349250" lvl="0" marL="457200" marR="0" rtl="0" algn="just">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highlight>
                  <a:srgbClr val="FFFFFF"/>
                </a:highlight>
                <a:latin typeface="Times New Roman"/>
                <a:ea typeface="Times New Roman"/>
                <a:cs typeface="Times New Roman"/>
                <a:sym typeface="Times New Roman"/>
              </a:rPr>
              <a:t>In this case, the target can authenticate an initiator by using the Challenge-Handshake Authentication Protocol (CHAP).</a:t>
            </a:r>
            <a:endParaRPr b="0" i="0" sz="1900" u="none" cap="none" strike="noStrike">
              <a:solidFill>
                <a:schemeClr val="dk1"/>
              </a:solidFill>
              <a:highlight>
                <a:srgbClr val="FFFFFF"/>
              </a:highlight>
              <a:latin typeface="Times New Roman"/>
              <a:ea typeface="Times New Roman"/>
              <a:cs typeface="Times New Roman"/>
              <a:sym typeface="Times New Roman"/>
            </a:endParaRPr>
          </a:p>
          <a:p>
            <a:pPr indent="-349250" lvl="0" marL="457200" marR="0" rtl="0" algn="just">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highlight>
                  <a:srgbClr val="FFFFFF"/>
                </a:highlight>
                <a:latin typeface="Times New Roman"/>
                <a:ea typeface="Times New Roman"/>
                <a:cs typeface="Times New Roman"/>
                <a:sym typeface="Times New Roman"/>
              </a:rPr>
              <a:t>CHAP authentication uses the notion of challenge and response, which means that the target challenges the initiator to prove its identity. </a:t>
            </a:r>
            <a:endParaRPr b="0" i="0" sz="1900" u="none" cap="none" strike="noStrike">
              <a:solidFill>
                <a:schemeClr val="dk1"/>
              </a:solidFill>
              <a:highlight>
                <a:srgbClr val="FFFFFF"/>
              </a:highlight>
              <a:latin typeface="Times New Roman"/>
              <a:ea typeface="Times New Roman"/>
              <a:cs typeface="Times New Roman"/>
              <a:sym typeface="Times New Roman"/>
            </a:endParaRPr>
          </a:p>
          <a:p>
            <a:pPr indent="-349250" lvl="0" marL="457200" marR="0" rtl="0" algn="just">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highlight>
                  <a:srgbClr val="FFFFFF"/>
                </a:highlight>
                <a:latin typeface="Times New Roman"/>
                <a:ea typeface="Times New Roman"/>
                <a:cs typeface="Times New Roman"/>
                <a:sym typeface="Times New Roman"/>
              </a:rPr>
              <a:t>For the challenge and response method to work, the target must know the initiator's secret key, and the initiator must be set up to respond to a challenge. </a:t>
            </a:r>
            <a:endParaRPr b="0" i="0" sz="160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nvSpPr>
        <p:spPr>
          <a:xfrm>
            <a:off x="391375" y="1076450"/>
            <a:ext cx="8276400" cy="5159700"/>
          </a:xfrm>
          <a:prstGeom prst="rect">
            <a:avLst/>
          </a:prstGeom>
          <a:noFill/>
          <a:ln>
            <a:noFill/>
          </a:ln>
        </p:spPr>
        <p:txBody>
          <a:bodyPr anchorCtr="0" anchor="t" bIns="91425" lIns="91425" spcFirstLastPara="1" rIns="91425" wrap="square" tIns="91425">
            <a:spAutoFit/>
          </a:bodyPr>
          <a:lstStyle/>
          <a:p>
            <a:pPr indent="-285750" lvl="0" marL="400050" marR="0" rtl="0" algn="just">
              <a:lnSpc>
                <a:spcPct val="169565"/>
              </a:lnSpc>
              <a:spcBef>
                <a:spcPts val="0"/>
              </a:spcBef>
              <a:spcAft>
                <a:spcPts val="0"/>
              </a:spcAft>
              <a:buClr>
                <a:srgbClr val="222222"/>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The FC SAN was a simple grouping of hosts and storage devices connected to a network using an FC hub as a connectivity device. </a:t>
            </a:r>
            <a:endParaRPr b="0" i="0" sz="1800" u="none" cap="none" strike="noStrike">
              <a:solidFill>
                <a:srgbClr val="000000"/>
              </a:solidFill>
              <a:latin typeface="Times New Roman"/>
              <a:ea typeface="Times New Roman"/>
              <a:cs typeface="Times New Roman"/>
              <a:sym typeface="Times New Roman"/>
            </a:endParaRPr>
          </a:p>
          <a:p>
            <a:pPr indent="-285750" lvl="0" marL="400050" marR="0" rtl="0" algn="just">
              <a:lnSpc>
                <a:spcPct val="169565"/>
              </a:lnSpc>
              <a:spcBef>
                <a:spcPts val="0"/>
              </a:spcBef>
              <a:spcAft>
                <a:spcPts val="0"/>
              </a:spcAft>
              <a:buClr>
                <a:srgbClr val="222222"/>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This configuration of an FC SAN is known as a Fibre Channel Arbitrated Storage Networking Technologies Loop (FC-AL). </a:t>
            </a:r>
            <a:endParaRPr b="0" i="0" sz="1800" u="none" cap="none" strike="noStrike">
              <a:solidFill>
                <a:srgbClr val="000000"/>
              </a:solidFill>
              <a:latin typeface="Times New Roman"/>
              <a:ea typeface="Times New Roman"/>
              <a:cs typeface="Times New Roman"/>
              <a:sym typeface="Times New Roman"/>
            </a:endParaRPr>
          </a:p>
          <a:p>
            <a:pPr indent="-285750" lvl="0" marL="400050" marR="0" rtl="0" algn="just">
              <a:lnSpc>
                <a:spcPct val="169565"/>
              </a:lnSpc>
              <a:spcBef>
                <a:spcPts val="0"/>
              </a:spcBef>
              <a:spcAft>
                <a:spcPts val="0"/>
              </a:spcAft>
              <a:buClr>
                <a:srgbClr val="222222"/>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Use of hubs resulted in isolated FC-AL SAN islands because hubs provide limited connectivity and bandwidth. </a:t>
            </a:r>
            <a:endParaRPr b="0" i="0" sz="1800" u="none" cap="none" strike="noStrike">
              <a:solidFill>
                <a:srgbClr val="000000"/>
              </a:solidFill>
              <a:latin typeface="Times New Roman"/>
              <a:ea typeface="Times New Roman"/>
              <a:cs typeface="Times New Roman"/>
              <a:sym typeface="Times New Roman"/>
            </a:endParaRPr>
          </a:p>
          <a:p>
            <a:pPr indent="-285750" lvl="0" marL="400050" marR="0" rtl="0" algn="just">
              <a:lnSpc>
                <a:spcPct val="169565"/>
              </a:lnSpc>
              <a:spcBef>
                <a:spcPts val="0"/>
              </a:spcBef>
              <a:spcAft>
                <a:spcPts val="0"/>
              </a:spcAft>
              <a:buClr>
                <a:srgbClr val="222222"/>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The inherent limitations associated with hubs gave way to high-performance FC switches. </a:t>
            </a:r>
            <a:endParaRPr b="0" i="0" sz="1800" u="none" cap="none" strike="noStrike">
              <a:solidFill>
                <a:srgbClr val="000000"/>
              </a:solidFill>
              <a:latin typeface="Times New Roman"/>
              <a:ea typeface="Times New Roman"/>
              <a:cs typeface="Times New Roman"/>
              <a:sym typeface="Times New Roman"/>
            </a:endParaRPr>
          </a:p>
          <a:p>
            <a:pPr indent="-285750" lvl="0" marL="400050" marR="0" rtl="0" algn="just">
              <a:lnSpc>
                <a:spcPct val="169565"/>
              </a:lnSpc>
              <a:spcBef>
                <a:spcPts val="0"/>
              </a:spcBef>
              <a:spcAft>
                <a:spcPts val="0"/>
              </a:spcAft>
              <a:buClr>
                <a:srgbClr val="222222"/>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Use of switches in SAN improved connectivity and performance and enabled FC SANs to be highly scalable. </a:t>
            </a:r>
            <a:endParaRPr b="0" i="0" sz="1800" u="none" cap="none" strike="noStrike">
              <a:solidFill>
                <a:srgbClr val="000000"/>
              </a:solidFill>
              <a:latin typeface="Times New Roman"/>
              <a:ea typeface="Times New Roman"/>
              <a:cs typeface="Times New Roman"/>
              <a:sym typeface="Times New Roman"/>
            </a:endParaRPr>
          </a:p>
          <a:p>
            <a:pPr indent="-285750" lvl="0" marL="400050" marR="0" rtl="0" algn="just">
              <a:lnSpc>
                <a:spcPct val="169565"/>
              </a:lnSpc>
              <a:spcBef>
                <a:spcPts val="0"/>
              </a:spcBef>
              <a:spcAft>
                <a:spcPts val="0"/>
              </a:spcAft>
              <a:buClr>
                <a:srgbClr val="222222"/>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This enhanced data accessibility to applications across the enterprise.</a:t>
            </a:r>
            <a:endParaRPr b="0" i="0" sz="1800" u="none" cap="none" strike="noStrike">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transition spd="slow">
    <p:push dir="r"/>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5"/>
          <p:cNvSpPr txBox="1"/>
          <p:nvPr>
            <p:ph type="title"/>
          </p:nvPr>
        </p:nvSpPr>
        <p:spPr>
          <a:xfrm>
            <a:off x="139700" y="-68262"/>
            <a:ext cx="7312025" cy="773112"/>
          </a:xfrm>
          <a:prstGeom prst="rect">
            <a:avLst/>
          </a:prstGeom>
          <a:noFill/>
          <a:ln>
            <a:noFill/>
          </a:ln>
        </p:spPr>
        <p:txBody>
          <a:bodyPr anchorCtr="0" anchor="ctr" bIns="0" lIns="0" spcFirstLastPara="1" rIns="0" wrap="square" tIns="0">
            <a:noAutofit/>
          </a:bodyPr>
          <a:lstStyle/>
          <a:p>
            <a:pPr indent="0" lvl="0" marL="0" rtl="0" algn="just">
              <a:lnSpc>
                <a:spcPct val="150000"/>
              </a:lnSpc>
              <a:spcBef>
                <a:spcPts val="0"/>
              </a:spcBef>
              <a:spcAft>
                <a:spcPts val="0"/>
              </a:spcAft>
              <a:buSzPts val="3200"/>
              <a:buNone/>
            </a:pPr>
            <a:r>
              <a:rPr b="1" i="0" lang="en-US" sz="2400" u="none">
                <a:solidFill>
                  <a:srgbClr val="BF0000"/>
                </a:solidFill>
                <a:latin typeface="Times New Roman"/>
                <a:ea typeface="Times New Roman"/>
                <a:cs typeface="Times New Roman"/>
                <a:sym typeface="Times New Roman"/>
              </a:rPr>
              <a:t>Configuration and  Tracing of FC scan and iSCSI scan</a:t>
            </a:r>
            <a:endParaRPr/>
          </a:p>
        </p:txBody>
      </p:sp>
      <p:sp>
        <p:nvSpPr>
          <p:cNvPr id="441" name="Google Shape;441;p75"/>
          <p:cNvSpPr txBox="1"/>
          <p:nvPr>
            <p:ph idx="4294967295" type="body"/>
          </p:nvPr>
        </p:nvSpPr>
        <p:spPr>
          <a:xfrm>
            <a:off x="191800" y="977925"/>
            <a:ext cx="8667600" cy="57594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200"/>
              </a:spcBef>
              <a:spcAft>
                <a:spcPts val="0"/>
              </a:spcAft>
              <a:buClr>
                <a:schemeClr val="lt1"/>
              </a:buClr>
              <a:buSzPts val="2200"/>
              <a:buFont typeface="Arial"/>
              <a:buNone/>
            </a:pPr>
            <a:r>
              <a:rPr b="0" i="0" lang="en-US" sz="1900" u="none" cap="none" strike="noStrike">
                <a:solidFill>
                  <a:schemeClr val="dk1"/>
                </a:solidFill>
                <a:highlight>
                  <a:srgbClr val="FFFFFF"/>
                </a:highlight>
                <a:latin typeface="Times New Roman"/>
                <a:ea typeface="Times New Roman"/>
                <a:cs typeface="Times New Roman"/>
                <a:sym typeface="Times New Roman"/>
              </a:rPr>
              <a:t>iSCSI supports unidirectional and bidirectional authentication as follows:</a:t>
            </a:r>
            <a:endParaRPr b="0" i="0" sz="1900" u="none" cap="none" strike="noStrike">
              <a:solidFill>
                <a:schemeClr val="dk1"/>
              </a:solidFill>
              <a:highlight>
                <a:srgbClr val="FFFFFF"/>
              </a:highlight>
              <a:latin typeface="Times New Roman"/>
              <a:ea typeface="Times New Roman"/>
              <a:cs typeface="Times New Roman"/>
              <a:sym typeface="Times New Roman"/>
            </a:endParaRPr>
          </a:p>
          <a:p>
            <a:pPr indent="-349250" lvl="0" marL="711200" marR="0" rtl="0" algn="just">
              <a:lnSpc>
                <a:spcPct val="150000"/>
              </a:lnSpc>
              <a:spcBef>
                <a:spcPts val="1300"/>
              </a:spcBef>
              <a:spcAft>
                <a:spcPts val="0"/>
              </a:spcAft>
              <a:buClr>
                <a:schemeClr val="dk1"/>
              </a:buClr>
              <a:buSzPts val="1900"/>
              <a:buFont typeface="Arial"/>
              <a:buChar char="●"/>
            </a:pPr>
            <a:r>
              <a:rPr b="1" i="0" lang="en-US" sz="1900" u="none" cap="none" strike="noStrike">
                <a:solidFill>
                  <a:schemeClr val="dk1"/>
                </a:solidFill>
                <a:highlight>
                  <a:srgbClr val="FFFFFF"/>
                </a:highlight>
                <a:latin typeface="Times New Roman"/>
                <a:ea typeface="Times New Roman"/>
                <a:cs typeface="Times New Roman"/>
                <a:sym typeface="Times New Roman"/>
              </a:rPr>
              <a:t>Unidirectional</a:t>
            </a:r>
            <a:r>
              <a:rPr b="0" i="0" lang="en-US" sz="1900" u="none" cap="none" strike="noStrike">
                <a:solidFill>
                  <a:schemeClr val="dk1"/>
                </a:solidFill>
                <a:highlight>
                  <a:srgbClr val="FFFFFF"/>
                </a:highlight>
                <a:latin typeface="Times New Roman"/>
                <a:ea typeface="Times New Roman"/>
                <a:cs typeface="Times New Roman"/>
                <a:sym typeface="Times New Roman"/>
              </a:rPr>
              <a:t> authentication enables the target to authenticate the identity of the initiator or the initiator to authenticate the identity of the target.</a:t>
            </a:r>
            <a:endParaRPr b="0" i="0" sz="1900" u="none" cap="none" strike="noStrike">
              <a:solidFill>
                <a:schemeClr val="dk1"/>
              </a:solidFill>
              <a:highlight>
                <a:srgbClr val="FFFFFF"/>
              </a:highlight>
              <a:latin typeface="Times New Roman"/>
              <a:ea typeface="Times New Roman"/>
              <a:cs typeface="Times New Roman"/>
              <a:sym typeface="Times New Roman"/>
            </a:endParaRPr>
          </a:p>
          <a:p>
            <a:pPr indent="-349250" lvl="0" marL="711200" marR="0" rtl="0" algn="just">
              <a:lnSpc>
                <a:spcPct val="150000"/>
              </a:lnSpc>
              <a:spcBef>
                <a:spcPts val="0"/>
              </a:spcBef>
              <a:spcAft>
                <a:spcPts val="0"/>
              </a:spcAft>
              <a:buClr>
                <a:schemeClr val="dk1"/>
              </a:buClr>
              <a:buSzPts val="1900"/>
              <a:buFont typeface="Arial"/>
              <a:buChar char="●"/>
            </a:pPr>
            <a:r>
              <a:rPr b="1" i="0" lang="en-US" sz="1900" u="none" cap="none" strike="noStrike">
                <a:solidFill>
                  <a:schemeClr val="dk1"/>
                </a:solidFill>
                <a:highlight>
                  <a:srgbClr val="FFFFFF"/>
                </a:highlight>
                <a:latin typeface="Times New Roman"/>
                <a:ea typeface="Times New Roman"/>
                <a:cs typeface="Times New Roman"/>
                <a:sym typeface="Times New Roman"/>
              </a:rPr>
              <a:t>Bidirectional</a:t>
            </a:r>
            <a:r>
              <a:rPr b="0" i="0" lang="en-US" sz="1900" u="none" cap="none" strike="noStrike">
                <a:solidFill>
                  <a:schemeClr val="dk1"/>
                </a:solidFill>
                <a:highlight>
                  <a:srgbClr val="FFFFFF"/>
                </a:highlight>
                <a:latin typeface="Times New Roman"/>
                <a:ea typeface="Times New Roman"/>
                <a:cs typeface="Times New Roman"/>
                <a:sym typeface="Times New Roman"/>
              </a:rPr>
              <a:t> authentication adds a second level of security by adding authentication on both directions.</a:t>
            </a:r>
            <a:endParaRPr b="0" i="0" sz="19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900"/>
              </a:spcBef>
              <a:spcAft>
                <a:spcPts val="1300"/>
              </a:spcAft>
              <a:buClr>
                <a:schemeClr val="lt1"/>
              </a:buClr>
              <a:buSzPts val="2200"/>
              <a:buFont typeface="Arial"/>
              <a:buNone/>
            </a:pPr>
            <a:r>
              <a:rPr b="0" i="0" lang="en-US" sz="1900" u="none" cap="none" strike="noStrike">
                <a:solidFill>
                  <a:schemeClr val="dk1"/>
                </a:solidFill>
                <a:highlight>
                  <a:srgbClr val="FFFFFF"/>
                </a:highlight>
                <a:latin typeface="Times New Roman"/>
                <a:ea typeface="Times New Roman"/>
                <a:cs typeface="Times New Roman"/>
                <a:sym typeface="Times New Roman"/>
              </a:rPr>
              <a:t>You can simplify CHAP secret key management by using a third-party RADIUS server, which acts as a centralized authentication service. When you use RADIUS, the RADIUS server stores the set of node names and matching CHAP secret keys. The system performing the authentication forwards the node name of the requester and the supplied secret of the requester to the RADIUS server. The RADIUS server confirms whether the secret key is the appropriate key to authenticate the given node name.</a:t>
            </a:r>
            <a:endParaRPr b="1" i="0" sz="1900" u="none" cap="none" strike="noStrike">
              <a:solidFill>
                <a:srgbClr val="252525"/>
              </a:solidFill>
              <a:highlight>
                <a:srgbClr val="FFFFFF"/>
              </a:highlight>
              <a:latin typeface="Times New Roman"/>
              <a:ea typeface="Times New Roman"/>
              <a:cs typeface="Times New Roman"/>
              <a:sym typeface="Times New Roman"/>
            </a:endParaRP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327025" y="855662"/>
            <a:ext cx="7902575" cy="5800725"/>
          </a:xfrm>
          <a:prstGeom prst="rect">
            <a:avLst/>
          </a:prstGeom>
          <a:noFill/>
          <a:ln>
            <a:noFill/>
          </a:ln>
        </p:spPr>
      </p:pic>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457200" y="274637"/>
            <a:ext cx="7696200" cy="1173162"/>
          </a:xfrm>
          <a:prstGeom prst="rect">
            <a:avLst/>
          </a:prstGeom>
          <a:noFill/>
          <a:ln>
            <a:noFill/>
          </a:ln>
        </p:spPr>
        <p:txBody>
          <a:bodyPr anchorCtr="0" anchor="ctr" bIns="0" lIns="0" spcFirstLastPara="1" rIns="0" wrap="square" tIns="0">
            <a:noAutofit/>
          </a:bodyPr>
          <a:lstStyle/>
          <a:p>
            <a:pPr indent="0" lvl="0" marL="0" rtl="0" algn="l">
              <a:lnSpc>
                <a:spcPct val="150000"/>
              </a:lnSpc>
              <a:spcBef>
                <a:spcPts val="1800"/>
              </a:spcBef>
              <a:spcAft>
                <a:spcPts val="1100"/>
              </a:spcAft>
              <a:buSzPts val="3200"/>
              <a:buNone/>
            </a:pPr>
            <a:r>
              <a:rPr b="1" i="0" lang="en-US" sz="2800" u="none">
                <a:solidFill>
                  <a:srgbClr val="BF0000"/>
                </a:solidFill>
                <a:latin typeface="Times New Roman"/>
                <a:ea typeface="Times New Roman"/>
                <a:cs typeface="Times New Roman"/>
                <a:sym typeface="Times New Roman"/>
              </a:rPr>
              <a:t>Components of FC SAN</a:t>
            </a:r>
            <a:endParaRPr/>
          </a:p>
        </p:txBody>
      </p:sp>
      <p:sp>
        <p:nvSpPr>
          <p:cNvPr id="90" name="Google Shape;90;p14"/>
          <p:cNvSpPr txBox="1"/>
          <p:nvPr>
            <p:ph idx="1" type="body"/>
          </p:nvPr>
        </p:nvSpPr>
        <p:spPr>
          <a:xfrm>
            <a:off x="457200" y="1600200"/>
            <a:ext cx="8229600" cy="4525962"/>
          </a:xfrm>
          <a:prstGeom prst="rect">
            <a:avLst/>
          </a:prstGeom>
          <a:noFill/>
          <a:ln>
            <a:noFill/>
          </a:ln>
        </p:spPr>
        <p:txBody>
          <a:bodyPr anchorCtr="0" anchor="t" bIns="0" lIns="0" spcFirstLastPara="1" rIns="0" wrap="square" tIns="0">
            <a:normAutofit/>
          </a:bodyPr>
          <a:lstStyle/>
          <a:p>
            <a:pPr indent="-317500" lvl="0" marL="342900" rtl="0" algn="just">
              <a:lnSpc>
                <a:spcPct val="140000"/>
              </a:lnSpc>
              <a:spcBef>
                <a:spcPts val="18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FC SAN is a network of servers and shared storage devices. Servers and storage are the end points or devices in the SAN (called nodes). </a:t>
            </a:r>
            <a:endParaRPr/>
          </a:p>
          <a:p>
            <a:pPr indent="-317500" lvl="0" marL="342900" rtl="0" algn="just">
              <a:lnSpc>
                <a:spcPct val="140000"/>
              </a:lnSpc>
              <a:spcBef>
                <a:spcPts val="18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FC SAN infrastructure consists of node ports, cables, connectors, and interconnecting devices (such as FC switches or hubs), along with SAN management software.</a:t>
            </a:r>
            <a:endParaRPr b="0" i="0" sz="2200" u="none">
              <a:solidFill>
                <a:srgbClr val="FFFFFF"/>
              </a:solidFill>
              <a:latin typeface="Times New Roman"/>
              <a:ea typeface="Times New Roman"/>
              <a:cs typeface="Times New Roman"/>
              <a:sym typeface="Times New Roman"/>
            </a:endParaRPr>
          </a:p>
          <a:p>
            <a:pPr indent="-317500" lvl="1" marL="800100" rtl="0" algn="just">
              <a:lnSpc>
                <a:spcPct val="140000"/>
              </a:lnSpc>
              <a:spcBef>
                <a:spcPts val="18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Node Ports</a:t>
            </a:r>
            <a:endParaRPr b="0" i="0" sz="2800" u="none">
              <a:solidFill>
                <a:srgbClr val="FFFFFF"/>
              </a:solidFill>
              <a:latin typeface="Calibri"/>
              <a:ea typeface="Calibri"/>
              <a:cs typeface="Calibri"/>
              <a:sym typeface="Calibri"/>
            </a:endParaRPr>
          </a:p>
          <a:p>
            <a:pPr indent="-317500" lvl="1" marL="800100" rtl="0" algn="just">
              <a:lnSpc>
                <a:spcPct val="140000"/>
              </a:lnSpc>
              <a:spcBef>
                <a:spcPts val="18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Cables and Connectors</a:t>
            </a:r>
            <a:endParaRPr b="0" i="0" sz="2800" u="none">
              <a:solidFill>
                <a:srgbClr val="FFFFFF"/>
              </a:solidFill>
              <a:latin typeface="Calibri"/>
              <a:ea typeface="Calibri"/>
              <a:cs typeface="Calibri"/>
              <a:sym typeface="Calibri"/>
            </a:endParaRPr>
          </a:p>
          <a:p>
            <a:pPr indent="-317500" lvl="1" marL="800100" rtl="0" algn="just">
              <a:lnSpc>
                <a:spcPct val="140000"/>
              </a:lnSpc>
              <a:spcBef>
                <a:spcPts val="18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Interconnect Devices</a:t>
            </a:r>
            <a:endParaRPr b="0" i="0" sz="2800" u="none">
              <a:solidFill>
                <a:srgbClr val="FFFFFF"/>
              </a:solidFill>
              <a:latin typeface="Calibri"/>
              <a:ea typeface="Calibri"/>
              <a:cs typeface="Calibri"/>
              <a:sym typeface="Calibri"/>
            </a:endParaRPr>
          </a:p>
          <a:p>
            <a:pPr indent="-317500" lvl="1" marL="800100" rtl="0" algn="just">
              <a:lnSpc>
                <a:spcPct val="140000"/>
              </a:lnSpc>
              <a:spcBef>
                <a:spcPts val="1800"/>
              </a:spcBef>
              <a:spcAft>
                <a:spcPts val="0"/>
              </a:spcAft>
              <a:buClr>
                <a:srgbClr val="000000"/>
              </a:buClr>
              <a:buSzPts val="200"/>
              <a:buFont typeface="Times New Roman"/>
              <a:buChar char="❏"/>
            </a:pPr>
            <a:r>
              <a:rPr b="0" i="0" lang="en-US" sz="1800" u="none">
                <a:solidFill>
                  <a:srgbClr val="000000"/>
                </a:solidFill>
                <a:latin typeface="Times New Roman"/>
                <a:ea typeface="Times New Roman"/>
                <a:cs typeface="Times New Roman"/>
                <a:sym typeface="Times New Roman"/>
              </a:rPr>
              <a:t>SAN Management Software</a:t>
            </a:r>
            <a:endParaRPr/>
          </a:p>
        </p:txBody>
      </p:sp>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name="2_Theme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heme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heme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