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Nunito"/>
      <p:regular r:id="rId44"/>
      <p:bold r:id="rId45"/>
      <p:italic r:id="rId46"/>
      <p:boldItalic r:id="rId47"/>
    </p:embeddedFont>
    <p:embeddedFont>
      <p:font typeface="Maven Pro"/>
      <p:regular r:id="rId48"/>
      <p:bold r:id="rId49"/>
    </p:embeddedFont>
    <p:embeddedFont>
      <p:font typeface="Lora"/>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fntdata"/><Relationship Id="rId50" Type="http://schemas.openxmlformats.org/officeDocument/2006/relationships/font" Target="fonts/Lora-regular.fntdata"/><Relationship Id="rId53" Type="http://schemas.openxmlformats.org/officeDocument/2006/relationships/font" Target="fonts/Lora-boldItalic.fntdata"/><Relationship Id="rId52" Type="http://schemas.openxmlformats.org/officeDocument/2006/relationships/font" Target="fonts/Lo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f373bb9d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f373bb9d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f373bb9d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f373bb9d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f373bb9d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f373bb9d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f373bb9d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f373bb9d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f373bb9d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f373bb9d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f373bb9d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f373bb9d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f373bb9d1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f373bb9d1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f373bb9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f373bb9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f373bb9d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f373bb9d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f373bb9d1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f373bb9d1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f373bb9d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f373bb9d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f373bb9d1_5_4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f373bb9d1_5_4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f373bb9d1_5_4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f373bb9d1_5_4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f373bb9d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f373bb9d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f373bb9d1_5_4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9f373bb9d1_5_4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f373bb9d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f373bb9d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cf4766f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cf4766f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cf4766f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cf4766f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cf4766f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cf4766f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cf4766f79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cf4766f79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cf4766f7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cf4766f7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f373bb9d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f373bb9d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acf4766f79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acf4766f79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cf4766f7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cf4766f7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cf4766f79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cf4766f7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cf4766f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cf4766f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cf4766f7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cf4766f7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b554590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b554590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b554590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b554590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554590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b554590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f373bb9d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f373bb9d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f373bb9d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f373bb9d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f373bb9d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f373bb9d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75983" y="14450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MOVIE REVIEW SENTIMENT ANALYSIS</a:t>
            </a:r>
            <a:endParaRPr/>
          </a:p>
        </p:txBody>
      </p:sp>
      <p:sp>
        <p:nvSpPr>
          <p:cNvPr id="278" name="Google Shape;278;p13"/>
          <p:cNvSpPr txBox="1"/>
          <p:nvPr>
            <p:ph idx="1" type="subTitle"/>
          </p:nvPr>
        </p:nvSpPr>
        <p:spPr>
          <a:xfrm>
            <a:off x="275975" y="1700575"/>
            <a:ext cx="3491400" cy="14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Dvij Joshi - 18075026</a:t>
            </a:r>
            <a:endParaRPr/>
          </a:p>
          <a:p>
            <a:pPr indent="0" lvl="0" marL="0" rtl="0" algn="l">
              <a:spcBef>
                <a:spcPts val="0"/>
              </a:spcBef>
              <a:spcAft>
                <a:spcPts val="0"/>
              </a:spcAft>
              <a:buNone/>
            </a:pPr>
            <a:r>
              <a:rPr lang="en"/>
              <a:t>Navneet Taunk -18075041</a:t>
            </a:r>
            <a:endParaRPr/>
          </a:p>
          <a:p>
            <a:pPr indent="0" lvl="0" marL="0" rtl="0" algn="l">
              <a:spcBef>
                <a:spcPts val="0"/>
              </a:spcBef>
              <a:spcAft>
                <a:spcPts val="0"/>
              </a:spcAft>
              <a:buNone/>
            </a:pPr>
            <a:r>
              <a:rPr lang="en"/>
              <a:t>Pulkit Srivastava - 18075045</a:t>
            </a:r>
            <a:endParaRPr/>
          </a:p>
          <a:p>
            <a:pPr indent="0" lvl="0" marL="0" rtl="0" algn="l">
              <a:spcBef>
                <a:spcPts val="0"/>
              </a:spcBef>
              <a:spcAft>
                <a:spcPts val="0"/>
              </a:spcAft>
              <a:buNone/>
            </a:pPr>
            <a:r>
              <a:rPr lang="en"/>
              <a:t>Naveen Mall - 18075071</a:t>
            </a:r>
            <a:endParaRPr/>
          </a:p>
        </p:txBody>
      </p:sp>
      <p:sp>
        <p:nvSpPr>
          <p:cNvPr id="279" name="Google Shape;279;p13"/>
          <p:cNvSpPr txBox="1"/>
          <p:nvPr/>
        </p:nvSpPr>
        <p:spPr>
          <a:xfrm>
            <a:off x="5292575" y="3298550"/>
            <a:ext cx="29397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Nunito"/>
                <a:ea typeface="Nunito"/>
                <a:cs typeface="Nunito"/>
                <a:sym typeface="Nunito"/>
              </a:rPr>
              <a:t>Under the guidance of </a:t>
            </a:r>
            <a:endParaRPr sz="1700">
              <a:solidFill>
                <a:srgbClr val="FFFFFF"/>
              </a:solidFill>
              <a:latin typeface="Nunito"/>
              <a:ea typeface="Nunito"/>
              <a:cs typeface="Nunito"/>
              <a:sym typeface="Nunito"/>
            </a:endParaRPr>
          </a:p>
          <a:p>
            <a:pPr indent="0" lvl="0" marL="0" rtl="0" algn="l">
              <a:spcBef>
                <a:spcPts val="0"/>
              </a:spcBef>
              <a:spcAft>
                <a:spcPts val="0"/>
              </a:spcAft>
              <a:buNone/>
            </a:pPr>
            <a:r>
              <a:rPr lang="en" sz="1700">
                <a:solidFill>
                  <a:srgbClr val="FFFFFF"/>
                </a:solidFill>
                <a:latin typeface="Nunito"/>
                <a:ea typeface="Nunito"/>
                <a:cs typeface="Nunito"/>
                <a:sym typeface="Nunito"/>
              </a:rPr>
              <a:t>Dr. Bhaskar Biswas</a:t>
            </a:r>
            <a:endParaRPr sz="1700">
              <a:solidFill>
                <a:srgbClr val="FFFFFF"/>
              </a:solidFill>
              <a:latin typeface="Nunito"/>
              <a:ea typeface="Nunito"/>
              <a:cs typeface="Nunito"/>
              <a:sym typeface="Nunito"/>
            </a:endParaRPr>
          </a:p>
          <a:p>
            <a:pPr indent="0" lvl="0" marL="0" rtl="0" algn="l">
              <a:spcBef>
                <a:spcPts val="0"/>
              </a:spcBef>
              <a:spcAft>
                <a:spcPts val="0"/>
              </a:spcAft>
              <a:buNone/>
            </a:pPr>
            <a:r>
              <a:rPr lang="en" sz="1700">
                <a:solidFill>
                  <a:srgbClr val="FFFFFF"/>
                </a:solidFill>
                <a:latin typeface="Nunito"/>
                <a:ea typeface="Nunito"/>
                <a:cs typeface="Nunito"/>
                <a:sym typeface="Nunito"/>
              </a:rPr>
              <a:t>Associate Professor </a:t>
            </a:r>
            <a:endParaRPr sz="1700">
              <a:solidFill>
                <a:srgbClr val="FFFFFF"/>
              </a:solidFill>
              <a:latin typeface="Nunito"/>
              <a:ea typeface="Nunito"/>
              <a:cs typeface="Nunito"/>
              <a:sym typeface="Nunito"/>
            </a:endParaRPr>
          </a:p>
          <a:p>
            <a:pPr indent="0" lvl="0" marL="0" rtl="0" algn="l">
              <a:spcBef>
                <a:spcPts val="0"/>
              </a:spcBef>
              <a:spcAft>
                <a:spcPts val="0"/>
              </a:spcAft>
              <a:buNone/>
            </a:pPr>
            <a:r>
              <a:rPr lang="en" sz="1700">
                <a:solidFill>
                  <a:srgbClr val="FFFFFF"/>
                </a:solidFill>
                <a:latin typeface="Nunito"/>
                <a:ea typeface="Nunito"/>
                <a:cs typeface="Nunito"/>
                <a:sym typeface="Nunito"/>
              </a:rPr>
              <a:t>IIT(BHU) Varanasi</a:t>
            </a:r>
            <a:endParaRPr sz="17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Naive Bayes</a:t>
            </a:r>
            <a:endParaRPr sz="3900">
              <a:solidFill>
                <a:srgbClr val="FFFFFF"/>
              </a:solidFill>
            </a:endParaRPr>
          </a:p>
        </p:txBody>
      </p:sp>
      <p:pic>
        <p:nvPicPr>
          <p:cNvPr id="333" name="Google Shape;333;p22"/>
          <p:cNvPicPr preferRelativeResize="0"/>
          <p:nvPr/>
        </p:nvPicPr>
        <p:blipFill rotWithShape="1">
          <a:blip r:embed="rId3">
            <a:alphaModFix/>
          </a:blip>
          <a:srcRect b="37988" l="3947" r="48255" t="23358"/>
          <a:stretch/>
        </p:blipFill>
        <p:spPr>
          <a:xfrm>
            <a:off x="417550" y="1782750"/>
            <a:ext cx="8639448" cy="3132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37" name="Shape 337"/>
        <p:cNvGrpSpPr/>
        <p:nvPr/>
      </p:nvGrpSpPr>
      <p:grpSpPr>
        <a:xfrm>
          <a:off x="0" y="0"/>
          <a:ext cx="0" cy="0"/>
          <a:chOff x="0" y="0"/>
          <a:chExt cx="0" cy="0"/>
        </a:xfrm>
      </p:grpSpPr>
      <p:sp>
        <p:nvSpPr>
          <p:cNvPr id="338" name="Google Shape;338;p23"/>
          <p:cNvSpPr txBox="1"/>
          <p:nvPr/>
        </p:nvSpPr>
        <p:spPr>
          <a:xfrm>
            <a:off x="211325" y="2175150"/>
            <a:ext cx="8593500" cy="15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t> </a:t>
            </a:r>
            <a:r>
              <a:rPr b="1" lang="en" sz="4000">
                <a:latin typeface="Georgia"/>
                <a:ea typeface="Georgia"/>
                <a:cs typeface="Georgia"/>
                <a:sym typeface="Georgia"/>
              </a:rPr>
              <a:t> </a:t>
            </a:r>
            <a:r>
              <a:rPr b="1" lang="en" sz="4000">
                <a:solidFill>
                  <a:srgbClr val="FFFFFF"/>
                </a:solidFill>
                <a:latin typeface="Georgia"/>
                <a:ea typeface="Georgia"/>
                <a:cs typeface="Georgia"/>
                <a:sym typeface="Georgia"/>
              </a:rPr>
              <a:t>SUPPORT VECTOR MACHINE</a:t>
            </a:r>
            <a:endParaRPr b="1" sz="4000">
              <a:solidFill>
                <a:srgbClr val="FFFFFF"/>
              </a:solidFill>
              <a:latin typeface="Georgia"/>
              <a:ea typeface="Georgia"/>
              <a:cs typeface="Georgia"/>
              <a:sym typeface="Georgia"/>
            </a:endParaRPr>
          </a:p>
          <a:p>
            <a:pPr indent="0" lvl="0" marL="0" rtl="0" algn="ctr">
              <a:spcBef>
                <a:spcPts val="0"/>
              </a:spcBef>
              <a:spcAft>
                <a:spcPts val="0"/>
              </a:spcAft>
              <a:buNone/>
            </a:pPr>
            <a:r>
              <a:rPr b="1" lang="en" sz="4000">
                <a:solidFill>
                  <a:srgbClr val="FFFFFF"/>
                </a:solidFill>
                <a:latin typeface="Georgia"/>
                <a:ea typeface="Georgia"/>
                <a:cs typeface="Georgia"/>
                <a:sym typeface="Georgia"/>
              </a:rPr>
              <a:t>(SVM)</a:t>
            </a:r>
            <a:endParaRPr b="1" sz="4000">
              <a:solidFill>
                <a:srgbClr val="FFFFFF"/>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Support Vector Machine</a:t>
            </a:r>
            <a:endParaRPr sz="3900">
              <a:solidFill>
                <a:srgbClr val="FFFFFF"/>
              </a:solidFill>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 sz="2000">
                <a:latin typeface="Georgia"/>
                <a:ea typeface="Georgia"/>
                <a:cs typeface="Georgia"/>
                <a:sym typeface="Georgia"/>
              </a:rPr>
              <a:t>SVM is a supervised machine learning model.</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Uses classification algorithms for binary classifications or multiclass classifications.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Constructs a hyperplane which separates the data points belonging to different classes.</a:t>
            </a:r>
            <a:endParaRPr sz="20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Support Vector Machine</a:t>
            </a:r>
            <a:endParaRPr sz="3900">
              <a:solidFill>
                <a:srgbClr val="FFFFFF"/>
              </a:solidFill>
            </a:endParaRPr>
          </a:p>
        </p:txBody>
      </p:sp>
      <p:sp>
        <p:nvSpPr>
          <p:cNvPr id="350" name="Google Shape;350;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b="1" lang="en" sz="2000">
                <a:latin typeface="Georgia"/>
                <a:ea typeface="Georgia"/>
                <a:cs typeface="Georgia"/>
                <a:sym typeface="Georgia"/>
              </a:rPr>
              <a:t>Hyperplane - </a:t>
            </a:r>
            <a:r>
              <a:rPr lang="en" sz="2000">
                <a:latin typeface="Georgia"/>
                <a:ea typeface="Georgia"/>
                <a:cs typeface="Georgia"/>
                <a:sym typeface="Georgia"/>
              </a:rPr>
              <a:t>A decision plane that separates a set of data points into different classes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b="1" lang="en" sz="2000">
                <a:latin typeface="Georgia"/>
                <a:ea typeface="Georgia"/>
                <a:cs typeface="Georgia"/>
                <a:sym typeface="Georgia"/>
              </a:rPr>
              <a:t>Margin - </a:t>
            </a:r>
            <a:r>
              <a:rPr lang="en" sz="2000">
                <a:latin typeface="Georgia"/>
                <a:ea typeface="Georgia"/>
                <a:cs typeface="Georgia"/>
                <a:sym typeface="Georgia"/>
              </a:rPr>
              <a:t>The minimum </a:t>
            </a:r>
            <a:r>
              <a:rPr lang="en" sz="2000">
                <a:latin typeface="Georgia"/>
                <a:ea typeface="Georgia"/>
                <a:cs typeface="Georgia"/>
                <a:sym typeface="Georgia"/>
              </a:rPr>
              <a:t>euclidean</a:t>
            </a:r>
            <a:r>
              <a:rPr lang="en" sz="2000">
                <a:latin typeface="Georgia"/>
                <a:ea typeface="Georgia"/>
                <a:cs typeface="Georgia"/>
                <a:sym typeface="Georgia"/>
              </a:rPr>
              <a:t> distance between the hyperplane and the all set of data points.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b="1" lang="en" sz="2000">
                <a:latin typeface="Georgia"/>
                <a:ea typeface="Georgia"/>
                <a:cs typeface="Georgia"/>
                <a:sym typeface="Georgia"/>
              </a:rPr>
              <a:t>Support Vectors - </a:t>
            </a:r>
            <a:r>
              <a:rPr lang="en" sz="2000">
                <a:latin typeface="Georgia"/>
                <a:ea typeface="Georgia"/>
                <a:cs typeface="Georgia"/>
                <a:sym typeface="Georgia"/>
              </a:rPr>
              <a:t>The data points which constitute the maximum margin.</a:t>
            </a:r>
            <a:endParaRPr sz="2000">
              <a:latin typeface="Georgia"/>
              <a:ea typeface="Georgia"/>
              <a:cs typeface="Georgia"/>
              <a:sym typeface="Georgia"/>
            </a:endParaRPr>
          </a:p>
          <a:p>
            <a:pPr indent="0" lvl="0" marL="457200" rtl="0" algn="l">
              <a:spcBef>
                <a:spcPts val="1600"/>
              </a:spcBef>
              <a:spcAft>
                <a:spcPts val="1600"/>
              </a:spcAft>
              <a:buNone/>
            </a:pPr>
            <a:r>
              <a:t/>
            </a:r>
            <a:endParaRPr b="1" sz="20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Support Vector Machine</a:t>
            </a:r>
            <a:endParaRPr sz="3900">
              <a:solidFill>
                <a:srgbClr val="FFFFFF"/>
              </a:solidFill>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 sz="2000">
                <a:latin typeface="Georgia"/>
                <a:ea typeface="Georgia"/>
                <a:cs typeface="Georgia"/>
                <a:sym typeface="Georgia"/>
              </a:rPr>
              <a:t>Maximizes the margin by solving the optimization problem.</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For non-linear planes, SVM uses Kernel trick.</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Used bag of words model as the training dataset.</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Used sklearn.svm.SVC for the training.</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Used linear kernel.</a:t>
            </a:r>
            <a:endParaRPr sz="2000">
              <a:latin typeface="Georgia"/>
              <a:ea typeface="Georgia"/>
              <a:cs typeface="Georgia"/>
              <a:sym typeface="Georgia"/>
            </a:endParaRPr>
          </a:p>
          <a:p>
            <a:pPr indent="0" lvl="0" marL="457200" rtl="0" algn="l">
              <a:spcBef>
                <a:spcPts val="1600"/>
              </a:spcBef>
              <a:spcAft>
                <a:spcPts val="1600"/>
              </a:spcAft>
              <a:buNone/>
            </a:pPr>
            <a:r>
              <a:t/>
            </a:r>
            <a:endParaRPr b="1" sz="20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Support Vector Machine</a:t>
            </a:r>
            <a:endParaRPr sz="3900">
              <a:solidFill>
                <a:srgbClr val="FFFFFF"/>
              </a:solidFill>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eorgia"/>
              <a:buChar char="●"/>
            </a:pPr>
            <a:r>
              <a:rPr lang="en" sz="2000">
                <a:latin typeface="Georgia"/>
                <a:ea typeface="Georgia"/>
                <a:cs typeface="Georgia"/>
                <a:sym typeface="Georgia"/>
              </a:rPr>
              <a:t>Did binary classification using SVM.</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Obtained an accuracy of 0.86172 on the test set of 25000 after training it on the 25000 training set.</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The results were balanced for both the positive and negative sentiments.</a:t>
            </a:r>
            <a:endParaRPr sz="2000">
              <a:latin typeface="Georgia"/>
              <a:ea typeface="Georgia"/>
              <a:cs typeface="Georgia"/>
              <a:sym typeface="Georgia"/>
            </a:endParaRPr>
          </a:p>
          <a:p>
            <a:pPr indent="0" lvl="0" marL="457200" rtl="0" algn="l">
              <a:spcBef>
                <a:spcPts val="1600"/>
              </a:spcBef>
              <a:spcAft>
                <a:spcPts val="1600"/>
              </a:spcAft>
              <a:buNone/>
            </a:pPr>
            <a:r>
              <a:t/>
            </a:r>
            <a:endParaRPr b="1" sz="20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Support Vector Machine</a:t>
            </a:r>
            <a:endParaRPr sz="3900">
              <a:solidFill>
                <a:srgbClr val="FFFFFF"/>
              </a:solidFill>
            </a:endParaRPr>
          </a:p>
        </p:txBody>
      </p:sp>
      <p:pic>
        <p:nvPicPr>
          <p:cNvPr id="368" name="Google Shape;368;p28"/>
          <p:cNvPicPr preferRelativeResize="0"/>
          <p:nvPr/>
        </p:nvPicPr>
        <p:blipFill rotWithShape="1">
          <a:blip r:embed="rId3">
            <a:alphaModFix/>
          </a:blip>
          <a:srcRect b="20529" l="4151" r="54124" t="48635"/>
          <a:stretch/>
        </p:blipFill>
        <p:spPr>
          <a:xfrm>
            <a:off x="2019139" y="1942300"/>
            <a:ext cx="6322526" cy="262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72" name="Shape 372"/>
        <p:cNvGrpSpPr/>
        <p:nvPr/>
      </p:nvGrpSpPr>
      <p:grpSpPr>
        <a:xfrm>
          <a:off x="0" y="0"/>
          <a:ext cx="0" cy="0"/>
          <a:chOff x="0" y="0"/>
          <a:chExt cx="0" cy="0"/>
        </a:xfrm>
      </p:grpSpPr>
      <p:sp>
        <p:nvSpPr>
          <p:cNvPr id="373" name="Google Shape;373;p29"/>
          <p:cNvSpPr txBox="1"/>
          <p:nvPr/>
        </p:nvSpPr>
        <p:spPr>
          <a:xfrm>
            <a:off x="352775" y="2080775"/>
            <a:ext cx="8654100" cy="1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Georgia"/>
                <a:ea typeface="Georgia"/>
                <a:cs typeface="Georgia"/>
                <a:sym typeface="Georgia"/>
              </a:rPr>
              <a:t>LONG SHORT-TERM MEMORY</a:t>
            </a:r>
            <a:endParaRPr b="1" sz="4000">
              <a:solidFill>
                <a:srgbClr val="FFFFFF"/>
              </a:solidFill>
              <a:latin typeface="Georgia"/>
              <a:ea typeface="Georgia"/>
              <a:cs typeface="Georgia"/>
              <a:sym typeface="Georgia"/>
            </a:endParaRPr>
          </a:p>
          <a:p>
            <a:pPr indent="0" lvl="0" marL="0" rtl="0" algn="ctr">
              <a:spcBef>
                <a:spcPts val="0"/>
              </a:spcBef>
              <a:spcAft>
                <a:spcPts val="0"/>
              </a:spcAft>
              <a:buNone/>
            </a:pPr>
            <a:r>
              <a:rPr b="1" lang="en" sz="4000">
                <a:solidFill>
                  <a:srgbClr val="FFFFFF"/>
                </a:solidFill>
                <a:latin typeface="Georgia"/>
                <a:ea typeface="Georgia"/>
                <a:cs typeface="Georgia"/>
                <a:sym typeface="Georgia"/>
              </a:rPr>
              <a:t>(LSTM)</a:t>
            </a:r>
            <a:endParaRPr b="1" sz="4000">
              <a:solidFill>
                <a:srgbClr val="FFFFFF"/>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 SHORT-TERM MEMORY (LSTM)</a:t>
            </a:r>
            <a:endParaRPr>
              <a:solidFill>
                <a:srgbClr val="FFFFFF"/>
              </a:solidFill>
            </a:endParaRPr>
          </a:p>
        </p:txBody>
      </p:sp>
      <p:sp>
        <p:nvSpPr>
          <p:cNvPr id="379" name="Google Shape;379;p30"/>
          <p:cNvSpPr txBox="1"/>
          <p:nvPr>
            <p:ph idx="1" type="body"/>
          </p:nvPr>
        </p:nvSpPr>
        <p:spPr>
          <a:xfrm>
            <a:off x="1135275" y="1848500"/>
            <a:ext cx="7030500" cy="317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solidFill>
                  <a:srgbClr val="000000"/>
                </a:solidFill>
                <a:highlight>
                  <a:srgbClr val="FFFFFF"/>
                </a:highlight>
                <a:latin typeface="Georgia"/>
                <a:ea typeface="Georgia"/>
                <a:cs typeface="Georgia"/>
                <a:sym typeface="Georgia"/>
              </a:rPr>
              <a:t>LSTM networks are an extension of recurrent neural networks (RNNs) mainly introduced to handle situations where RNNs fail.</a:t>
            </a:r>
            <a:endParaRPr sz="1600">
              <a:latin typeface="Georgia"/>
              <a:ea typeface="Georgia"/>
              <a:cs typeface="Georgia"/>
              <a:sym typeface="Georgia"/>
            </a:endParaRPr>
          </a:p>
          <a:p>
            <a:pPr indent="-330200" lvl="0" marL="457200" rtl="0" algn="l">
              <a:spcBef>
                <a:spcPts val="1600"/>
              </a:spcBef>
              <a:spcAft>
                <a:spcPts val="0"/>
              </a:spcAft>
              <a:buSzPts val="1600"/>
              <a:buFont typeface="Georgia"/>
              <a:buChar char="●"/>
            </a:pPr>
            <a:r>
              <a:rPr lang="en" sz="1600">
                <a:latin typeface="Georgia"/>
                <a:ea typeface="Georgia"/>
                <a:cs typeface="Georgia"/>
                <a:sym typeface="Georgia"/>
              </a:rPr>
              <a:t>LSTMs are explicitly to designed to solve the long-term dependency problem by remembering information for longer periods of time is their default behavior.</a:t>
            </a:r>
            <a:endParaRPr sz="1600">
              <a:latin typeface="Georgia"/>
              <a:ea typeface="Georgia"/>
              <a:cs typeface="Georgia"/>
              <a:sym typeface="Georgia"/>
            </a:endParaRPr>
          </a:p>
          <a:p>
            <a:pPr indent="-330200" lvl="0" marL="457200" rtl="0" algn="l">
              <a:spcBef>
                <a:spcPts val="1600"/>
              </a:spcBef>
              <a:spcAft>
                <a:spcPts val="1600"/>
              </a:spcAft>
              <a:buSzPts val="1600"/>
              <a:buFont typeface="Georgia"/>
              <a:buChar char="●"/>
            </a:pPr>
            <a:r>
              <a:rPr lang="en" sz="1600">
                <a:latin typeface="Georgia"/>
                <a:ea typeface="Georgia"/>
                <a:cs typeface="Georgia"/>
                <a:sym typeface="Georgia"/>
              </a:rPr>
              <a:t>Keeping the training model unaltered, it is designed such that vanishing gradient problem is almost completely removed.</a:t>
            </a:r>
            <a:endParaRPr sz="16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 SHORT-TERM MEMORY (LSTM)</a:t>
            </a:r>
            <a:endParaRPr>
              <a:solidFill>
                <a:srgbClr val="FFFFFF"/>
              </a:solidFill>
            </a:endParaRPr>
          </a:p>
        </p:txBody>
      </p:sp>
      <p:sp>
        <p:nvSpPr>
          <p:cNvPr id="385" name="Google Shape;385;p31"/>
          <p:cNvSpPr txBox="1"/>
          <p:nvPr>
            <p:ph idx="1" type="body"/>
          </p:nvPr>
        </p:nvSpPr>
        <p:spPr>
          <a:xfrm>
            <a:off x="1135275" y="1848500"/>
            <a:ext cx="7030500" cy="317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LSTMs use three gates :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Input Gate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Output Gate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Forget Gate </a:t>
            </a:r>
            <a:endParaRPr sz="1600">
              <a:solidFill>
                <a:srgbClr val="000000"/>
              </a:solidFill>
              <a:highlight>
                <a:srgbClr val="FFFFFF"/>
              </a:highlight>
              <a:latin typeface="Georgia"/>
              <a:ea typeface="Georgia"/>
              <a:cs typeface="Georgia"/>
              <a:sym typeface="Georgia"/>
            </a:endParaRPr>
          </a:p>
          <a:p>
            <a:pPr indent="-330200" lvl="0" marL="457200" rtl="0" algn="l">
              <a:spcBef>
                <a:spcPts val="1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With the help of these gates and Cell state LSTMs are able to preserve past information of sequential data.</a:t>
            </a:r>
            <a:endParaRPr sz="16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Preprocessing</a:t>
            </a:r>
            <a:endParaRPr>
              <a:solidFill>
                <a:srgbClr val="FFFFFF"/>
              </a:solidFill>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B45F06"/>
                </a:solidFill>
                <a:latin typeface="Arial"/>
                <a:ea typeface="Arial"/>
                <a:cs typeface="Arial"/>
                <a:sym typeface="Arial"/>
              </a:rPr>
              <a:t>STOP WORDS</a:t>
            </a:r>
            <a:endParaRPr b="1" sz="2000">
              <a:solidFill>
                <a:srgbClr val="B45F06"/>
              </a:solidFill>
              <a:latin typeface="Arial"/>
              <a:ea typeface="Arial"/>
              <a:cs typeface="Arial"/>
              <a:sym typeface="Arial"/>
            </a:endParaRPr>
          </a:p>
          <a:p>
            <a:pPr indent="-355600" lvl="0" marL="457200" rtl="0" algn="l">
              <a:spcBef>
                <a:spcPts val="1600"/>
              </a:spcBef>
              <a:spcAft>
                <a:spcPts val="0"/>
              </a:spcAft>
              <a:buClr>
                <a:srgbClr val="000000"/>
              </a:buClr>
              <a:buSzPts val="2000"/>
              <a:buFont typeface="Arial"/>
              <a:buChar char="●"/>
            </a:pPr>
            <a:r>
              <a:rPr lang="en" sz="2000">
                <a:solidFill>
                  <a:srgbClr val="000000"/>
                </a:solidFill>
                <a:latin typeface="Arial"/>
                <a:ea typeface="Arial"/>
                <a:cs typeface="Arial"/>
                <a:sym typeface="Arial"/>
              </a:rPr>
              <a:t>Don’t add any meaning to text</a:t>
            </a:r>
            <a:endParaRPr sz="2000">
              <a:solidFill>
                <a:srgbClr val="000000"/>
              </a:solidFill>
              <a:latin typeface="Arial"/>
              <a:ea typeface="Arial"/>
              <a:cs typeface="Arial"/>
              <a:sym typeface="Arial"/>
            </a:endParaRPr>
          </a:p>
          <a:p>
            <a:pPr indent="0" lvl="0" marL="457200" rtl="0" algn="l">
              <a:spcBef>
                <a:spcPts val="1600"/>
              </a:spcBef>
              <a:spcAft>
                <a:spcPts val="0"/>
              </a:spcAft>
              <a:buNone/>
            </a:pPr>
            <a:r>
              <a:rPr lang="en" sz="2000">
                <a:solidFill>
                  <a:srgbClr val="000000"/>
                </a:solidFill>
                <a:latin typeface="Arial"/>
                <a:ea typeface="Arial"/>
                <a:cs typeface="Arial"/>
                <a:sym typeface="Arial"/>
              </a:rPr>
              <a:t>Ex: ‘am’, ‘the’, ‘is’.</a:t>
            </a:r>
            <a:endParaRPr sz="2000">
              <a:solidFill>
                <a:srgbClr val="000000"/>
              </a:solidFill>
              <a:latin typeface="Arial"/>
              <a:ea typeface="Arial"/>
              <a:cs typeface="Arial"/>
              <a:sym typeface="Arial"/>
            </a:endParaRPr>
          </a:p>
          <a:p>
            <a:pPr indent="-355600" lvl="0" marL="457200" rtl="0" algn="l">
              <a:spcBef>
                <a:spcPts val="1600"/>
              </a:spcBef>
              <a:spcAft>
                <a:spcPts val="0"/>
              </a:spcAft>
              <a:buClr>
                <a:srgbClr val="000000"/>
              </a:buClr>
              <a:buSzPts val="2000"/>
              <a:buFont typeface="Arial"/>
              <a:buChar char="●"/>
            </a:pPr>
            <a:r>
              <a:rPr lang="en" sz="2000">
                <a:solidFill>
                  <a:srgbClr val="000000"/>
                </a:solidFill>
                <a:latin typeface="Arial"/>
                <a:ea typeface="Arial"/>
                <a:cs typeface="Arial"/>
                <a:sym typeface="Arial"/>
              </a:rPr>
              <a:t>Used the NLTK  to remove all the stop words.</a:t>
            </a:r>
            <a:endParaRPr sz="20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2"/>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 SHORT-TERM MEMORY (LSTM)</a:t>
            </a:r>
            <a:endParaRPr>
              <a:solidFill>
                <a:srgbClr val="FFFFFF"/>
              </a:solidFill>
            </a:endParaRPr>
          </a:p>
        </p:txBody>
      </p:sp>
      <p:sp>
        <p:nvSpPr>
          <p:cNvPr id="391" name="Google Shape;391;p32"/>
          <p:cNvSpPr txBox="1"/>
          <p:nvPr>
            <p:ph idx="1" type="body"/>
          </p:nvPr>
        </p:nvSpPr>
        <p:spPr>
          <a:xfrm>
            <a:off x="1135275" y="1848500"/>
            <a:ext cx="7030500" cy="317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LSTMs use three gates :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Input Gate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Output Gate </a:t>
            </a:r>
            <a:endParaRPr sz="16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 Forget Gate </a:t>
            </a:r>
            <a:endParaRPr sz="1600">
              <a:solidFill>
                <a:srgbClr val="000000"/>
              </a:solidFill>
              <a:highlight>
                <a:srgbClr val="FFFFFF"/>
              </a:highlight>
              <a:latin typeface="Georgia"/>
              <a:ea typeface="Georgia"/>
              <a:cs typeface="Georgia"/>
              <a:sym typeface="Georgia"/>
            </a:endParaRPr>
          </a:p>
          <a:p>
            <a:pPr indent="-330200" lvl="0" marL="457200" rtl="0" algn="l">
              <a:spcBef>
                <a:spcPts val="1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With the help of these gates and Cell state LSTMs are able to preserve past information of sequential data.</a:t>
            </a:r>
            <a:endParaRPr sz="16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BIDIRECTIONAL </a:t>
            </a:r>
            <a:r>
              <a:rPr lang="en">
                <a:solidFill>
                  <a:srgbClr val="FFFFFF"/>
                </a:solidFill>
              </a:rPr>
              <a:t>LONG SHORT-TERM MEMORY (BI-LSTM)</a:t>
            </a:r>
            <a:endParaRPr>
              <a:solidFill>
                <a:srgbClr val="FFFFFF"/>
              </a:solidFill>
            </a:endParaRPr>
          </a:p>
        </p:txBody>
      </p:sp>
      <p:sp>
        <p:nvSpPr>
          <p:cNvPr id="397" name="Google Shape;397;p33"/>
          <p:cNvSpPr txBox="1"/>
          <p:nvPr>
            <p:ph idx="1" type="body"/>
          </p:nvPr>
        </p:nvSpPr>
        <p:spPr>
          <a:xfrm>
            <a:off x="1135275" y="1848500"/>
            <a:ext cx="7030500" cy="317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Bi-LSTM couples two LSTM such that one LSTM is trained on sequence in direction of increasing index and the other is trained in the direction of decreasing index.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Using the hidden states of both LSTM, Bi-LSTM uses both past and future context to give the output.</a:t>
            </a:r>
            <a:endParaRPr sz="1600">
              <a:latin typeface="Georgia"/>
              <a:ea typeface="Georgia"/>
              <a:cs typeface="Georgia"/>
              <a:sym typeface="Georgia"/>
            </a:endParaRPr>
          </a:p>
        </p:txBody>
      </p:sp>
      <p:pic>
        <p:nvPicPr>
          <p:cNvPr id="398" name="Google Shape;398;p33"/>
          <p:cNvPicPr preferRelativeResize="0"/>
          <p:nvPr/>
        </p:nvPicPr>
        <p:blipFill>
          <a:blip r:embed="rId3">
            <a:alphaModFix/>
          </a:blip>
          <a:stretch>
            <a:fillRect/>
          </a:stretch>
        </p:blipFill>
        <p:spPr>
          <a:xfrm>
            <a:off x="2316800" y="3524250"/>
            <a:ext cx="4180775" cy="126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2888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 Architecture</a:t>
            </a:r>
            <a:endParaRPr>
              <a:solidFill>
                <a:srgbClr val="FFFFFF"/>
              </a:solidFill>
            </a:endParaRPr>
          </a:p>
        </p:txBody>
      </p:sp>
      <p:sp>
        <p:nvSpPr>
          <p:cNvPr id="404" name="Google Shape;404;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5" name="Google Shape;405;p34"/>
          <p:cNvPicPr preferRelativeResize="0"/>
          <p:nvPr/>
        </p:nvPicPr>
        <p:blipFill>
          <a:blip r:embed="rId3">
            <a:alphaModFix/>
          </a:blip>
          <a:stretch>
            <a:fillRect/>
          </a:stretch>
        </p:blipFill>
        <p:spPr>
          <a:xfrm>
            <a:off x="299200" y="1547650"/>
            <a:ext cx="8680450" cy="320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5"/>
          <p:cNvPicPr preferRelativeResize="0"/>
          <p:nvPr/>
        </p:nvPicPr>
        <p:blipFill rotWithShape="1">
          <a:blip r:embed="rId3">
            <a:alphaModFix/>
          </a:blip>
          <a:srcRect b="10669" l="0" r="2037" t="25745"/>
          <a:stretch/>
        </p:blipFill>
        <p:spPr>
          <a:xfrm>
            <a:off x="741925" y="1451925"/>
            <a:ext cx="8206250" cy="3076675"/>
          </a:xfrm>
          <a:prstGeom prst="rect">
            <a:avLst/>
          </a:prstGeom>
          <a:noFill/>
          <a:ln>
            <a:noFill/>
          </a:ln>
        </p:spPr>
      </p:pic>
      <p:sp>
        <p:nvSpPr>
          <p:cNvPr id="411" name="Google Shape;411;p35"/>
          <p:cNvSpPr txBox="1"/>
          <p:nvPr/>
        </p:nvSpPr>
        <p:spPr>
          <a:xfrm>
            <a:off x="1165600" y="563275"/>
            <a:ext cx="7183500" cy="740700"/>
          </a:xfrm>
          <a:prstGeom prst="rect">
            <a:avLst/>
          </a:prstGeom>
          <a:solidFill>
            <a:srgbClr val="4A86E8"/>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900">
                <a:solidFill>
                  <a:srgbClr val="FFFFFF"/>
                </a:solidFill>
                <a:latin typeface="Maven Pro"/>
                <a:ea typeface="Maven Pro"/>
                <a:cs typeface="Maven Pro"/>
                <a:sym typeface="Maven Pro"/>
              </a:rPr>
              <a:t>RESULTS</a:t>
            </a:r>
            <a:endParaRPr b="1" sz="2900">
              <a:solidFill>
                <a:srgbClr val="FFFFFF"/>
              </a:solidFill>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 Comparison</a:t>
            </a:r>
            <a:endParaRPr>
              <a:solidFill>
                <a:srgbClr val="FFFFFF"/>
              </a:solidFill>
            </a:endParaRPr>
          </a:p>
        </p:txBody>
      </p:sp>
      <p:pic>
        <p:nvPicPr>
          <p:cNvPr id="417" name="Google Shape;417;p36"/>
          <p:cNvPicPr preferRelativeResize="0"/>
          <p:nvPr/>
        </p:nvPicPr>
        <p:blipFill>
          <a:blip r:embed="rId3">
            <a:alphaModFix/>
          </a:blip>
          <a:stretch>
            <a:fillRect/>
          </a:stretch>
        </p:blipFill>
        <p:spPr>
          <a:xfrm>
            <a:off x="2960825" y="1990050"/>
            <a:ext cx="2733075" cy="245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Word Embeddings</a:t>
            </a:r>
            <a:endParaRPr>
              <a:solidFill>
                <a:srgbClr val="FFFFFF"/>
              </a:solidFill>
            </a:endParaRPr>
          </a:p>
        </p:txBody>
      </p:sp>
      <p:sp>
        <p:nvSpPr>
          <p:cNvPr id="423" name="Google Shape;423;p37"/>
          <p:cNvSpPr txBox="1"/>
          <p:nvPr>
            <p:ph idx="1" type="body"/>
          </p:nvPr>
        </p:nvSpPr>
        <p:spPr>
          <a:xfrm>
            <a:off x="275375" y="1522975"/>
            <a:ext cx="8520600" cy="31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chemeClr val="lt1"/>
                </a:highlight>
              </a:rPr>
              <a:t>Learned representation for text where words that have the same meaning have a similar representation.</a:t>
            </a:r>
            <a:endParaRPr sz="1800">
              <a:solidFill>
                <a:srgbClr val="555555"/>
              </a:solidFill>
              <a:highlight>
                <a:schemeClr val="lt1"/>
              </a:highlight>
            </a:endParaRPr>
          </a:p>
          <a:p>
            <a:pPr indent="-342900" lvl="0" marL="457200" rtl="0" algn="l">
              <a:spcBef>
                <a:spcPts val="0"/>
              </a:spcBef>
              <a:spcAft>
                <a:spcPts val="0"/>
              </a:spcAft>
              <a:buClr>
                <a:srgbClr val="555555"/>
              </a:buClr>
              <a:buSzPts val="1800"/>
              <a:buChar char="●"/>
            </a:pPr>
            <a:r>
              <a:rPr lang="en" sz="1800">
                <a:solidFill>
                  <a:srgbClr val="555555"/>
                </a:solidFill>
                <a:highlight>
                  <a:schemeClr val="lt1"/>
                </a:highlight>
              </a:rPr>
              <a:t>Words are mapped to real-valued vectors, which are low-dimensional and dense. Number of features is much smaller than than size of vectors in one-hot encoding. </a:t>
            </a:r>
            <a:endParaRPr sz="1800">
              <a:solidFill>
                <a:srgbClr val="555555"/>
              </a:solidFill>
              <a:highlight>
                <a:schemeClr val="lt1"/>
              </a:highlight>
            </a:endParaRPr>
          </a:p>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latin typeface="Arial"/>
                <a:ea typeface="Arial"/>
                <a:cs typeface="Arial"/>
                <a:sym typeface="Arial"/>
              </a:rPr>
              <a:t>The representation is learned based on the context and usage of words. This allows words that are used in similar ways to result in having similar representations, naturally capturing their meaning</a:t>
            </a:r>
            <a:endParaRPr sz="1800">
              <a:solidFill>
                <a:srgbClr val="555555"/>
              </a:solidFill>
              <a:highlight>
                <a:schemeClr val="lt1"/>
              </a:highlight>
            </a:endParaRPr>
          </a:p>
          <a:p>
            <a:pPr indent="0" lvl="0" marL="0" rtl="0" algn="l">
              <a:spcBef>
                <a:spcPts val="1600"/>
              </a:spcBef>
              <a:spcAft>
                <a:spcPts val="160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Pretrained Embeddings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429" name="Google Shape;429;p38"/>
          <p:cNvSpPr txBox="1"/>
          <p:nvPr>
            <p:ph idx="1" type="body"/>
          </p:nvPr>
        </p:nvSpPr>
        <p:spPr>
          <a:xfrm>
            <a:off x="311700" y="1597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sz="1800">
                <a:solidFill>
                  <a:srgbClr val="333333"/>
                </a:solidFill>
                <a:highlight>
                  <a:srgbClr val="FFFFFF"/>
                </a:highlight>
                <a:latin typeface="Maven Pro"/>
                <a:ea typeface="Maven Pro"/>
                <a:cs typeface="Maven Pro"/>
                <a:sym typeface="Maven Pro"/>
              </a:rPr>
              <a:t>Pre-trained Word Embeddings are the embeddings learned in one task that are used for solving another similar task. </a:t>
            </a:r>
            <a:r>
              <a:rPr lang="en" sz="1800">
                <a:solidFill>
                  <a:srgbClr val="595858"/>
                </a:solidFill>
                <a:highlight>
                  <a:srgbClr val="FFFFFF"/>
                </a:highlight>
                <a:latin typeface="Maven Pro"/>
                <a:ea typeface="Maven Pro"/>
                <a:cs typeface="Maven Pro"/>
                <a:sym typeface="Maven Pro"/>
              </a:rPr>
              <a:t>These embeddings are trained on large datasets, saved, and then used for solving other tasks. That’s why pre-trained word embeddings are a form of </a:t>
            </a:r>
            <a:r>
              <a:rPr b="1" lang="en" sz="1800">
                <a:solidFill>
                  <a:srgbClr val="333333"/>
                </a:solidFill>
                <a:highlight>
                  <a:srgbClr val="FFFFFF"/>
                </a:highlight>
                <a:latin typeface="Maven Pro"/>
                <a:ea typeface="Maven Pro"/>
                <a:cs typeface="Maven Pro"/>
                <a:sym typeface="Maven Pro"/>
              </a:rPr>
              <a:t>Transfer Learning.</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Captures the syntax and semantic meaning of a word by training on a large corpora.</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Increases efficiency of the model.</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Several pre trained word-embeddings are present namely, Word2Vec, FastText, Glove.</a:t>
            </a:r>
            <a:endParaRPr sz="1800">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Word Embedding Algorithms</a:t>
            </a:r>
            <a:endParaRPr>
              <a:solidFill>
                <a:srgbClr val="FFFFFF"/>
              </a:solidFill>
            </a:endParaRPr>
          </a:p>
        </p:txBody>
      </p:sp>
      <p:sp>
        <p:nvSpPr>
          <p:cNvPr id="435" name="Google Shape;435;p39"/>
          <p:cNvSpPr txBox="1"/>
          <p:nvPr>
            <p:ph idx="1" type="body"/>
          </p:nvPr>
        </p:nvSpPr>
        <p:spPr>
          <a:xfrm>
            <a:off x="1303800" y="1692800"/>
            <a:ext cx="7030500" cy="32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1. </a:t>
            </a:r>
            <a:r>
              <a:rPr lang="en" sz="2000" u="sng"/>
              <a:t> word2vec</a:t>
            </a:r>
            <a:endParaRPr sz="2000" u="sng"/>
          </a:p>
          <a:p>
            <a:pPr indent="-311150" lvl="0" marL="457200" rtl="0" algn="l">
              <a:spcBef>
                <a:spcPts val="1600"/>
              </a:spcBef>
              <a:spcAft>
                <a:spcPts val="0"/>
              </a:spcAft>
              <a:buClr>
                <a:srgbClr val="555555"/>
              </a:buClr>
              <a:buSzPts val="1300"/>
              <a:buChar char="●"/>
            </a:pPr>
            <a:r>
              <a:rPr lang="en" sz="1150">
                <a:solidFill>
                  <a:srgbClr val="595858"/>
                </a:solidFill>
                <a:highlight>
                  <a:srgbClr val="FFFFFF"/>
                </a:highlight>
                <a:latin typeface="Roboto"/>
                <a:ea typeface="Roboto"/>
                <a:cs typeface="Roboto"/>
                <a:sym typeface="Roboto"/>
              </a:rPr>
              <a:t> Word2Vec has been developed by Google and is trained on the Google News dataset (about 100 billion words)</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Depending on the way the embeddings are learned, Word2Vec is classified into two approaches:</a:t>
            </a:r>
            <a:endParaRPr sz="1150">
              <a:solidFill>
                <a:srgbClr val="595858"/>
              </a:solidFill>
              <a:highlight>
                <a:srgbClr val="FFFFFF"/>
              </a:highlight>
              <a:latin typeface="Roboto"/>
              <a:ea typeface="Roboto"/>
              <a:cs typeface="Roboto"/>
              <a:sym typeface="Roboto"/>
            </a:endParaRPr>
          </a:p>
          <a:p>
            <a:pPr indent="-301625" lvl="1" marL="914400" rtl="0" algn="l">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Continuous Bag-of-Words (CBOW)</a:t>
            </a:r>
            <a:endParaRPr sz="1150">
              <a:solidFill>
                <a:srgbClr val="595858"/>
              </a:solidFill>
              <a:highlight>
                <a:srgbClr val="FFFFFF"/>
              </a:highlight>
              <a:latin typeface="Roboto"/>
              <a:ea typeface="Roboto"/>
              <a:cs typeface="Roboto"/>
              <a:sym typeface="Roboto"/>
            </a:endParaRPr>
          </a:p>
          <a:p>
            <a:pPr indent="-301625" lvl="1" marL="914400" rtl="0" algn="l">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Skip-gram model</a:t>
            </a:r>
            <a:endParaRPr sz="1150">
              <a:solidFill>
                <a:srgbClr val="595858"/>
              </a:solidFill>
              <a:highlight>
                <a:srgbClr val="FFFFFF"/>
              </a:highlight>
              <a:latin typeface="Roboto"/>
              <a:ea typeface="Roboto"/>
              <a:cs typeface="Roboto"/>
              <a:sym typeface="Roboto"/>
            </a:endParaRPr>
          </a:p>
          <a:p>
            <a:pPr indent="-311150" lvl="0" marL="457200" rtl="0" algn="l">
              <a:spcBef>
                <a:spcPts val="0"/>
              </a:spcBef>
              <a:spcAft>
                <a:spcPts val="0"/>
              </a:spcAft>
              <a:buClr>
                <a:srgbClr val="555555"/>
              </a:buClr>
              <a:buSzPts val="1300"/>
              <a:buChar char="●"/>
            </a:pPr>
            <a:r>
              <a:rPr b="1" lang="en">
                <a:solidFill>
                  <a:srgbClr val="555555"/>
                </a:solidFill>
                <a:highlight>
                  <a:schemeClr val="lt1"/>
                </a:highlight>
              </a:rPr>
              <a:t>CBOW Model</a:t>
            </a:r>
            <a:r>
              <a:rPr lang="en">
                <a:solidFill>
                  <a:srgbClr val="555555"/>
                </a:solidFill>
                <a:highlight>
                  <a:schemeClr val="lt1"/>
                </a:highlight>
              </a:rPr>
              <a:t> - learns the embedding by predicting the current word based on its context.</a:t>
            </a:r>
            <a:endParaRPr>
              <a:solidFill>
                <a:srgbClr val="555555"/>
              </a:solidFill>
              <a:highlight>
                <a:schemeClr val="lt1"/>
              </a:highlight>
            </a:endParaRPr>
          </a:p>
          <a:p>
            <a:pPr indent="-311150" lvl="0" marL="457200" rtl="0" algn="l">
              <a:spcBef>
                <a:spcPts val="0"/>
              </a:spcBef>
              <a:spcAft>
                <a:spcPts val="0"/>
              </a:spcAft>
              <a:buClr>
                <a:srgbClr val="555555"/>
              </a:buClr>
              <a:buSzPts val="1300"/>
              <a:buChar char="●"/>
            </a:pPr>
            <a:r>
              <a:rPr b="1" lang="en">
                <a:solidFill>
                  <a:srgbClr val="555555"/>
                </a:solidFill>
                <a:highlight>
                  <a:schemeClr val="lt1"/>
                </a:highlight>
              </a:rPr>
              <a:t>SKIP-GRAM Model - </a:t>
            </a:r>
            <a:r>
              <a:rPr lang="en">
                <a:solidFill>
                  <a:srgbClr val="555555"/>
                </a:solidFill>
                <a:highlight>
                  <a:schemeClr val="lt1"/>
                </a:highlight>
              </a:rPr>
              <a:t>learns by predicting the surrounding words given a current word.</a:t>
            </a:r>
            <a:endParaRPr>
              <a:solidFill>
                <a:srgbClr val="555555"/>
              </a:solidFill>
              <a:highlight>
                <a:schemeClr val="lt1"/>
              </a:highlight>
            </a:endParaRPr>
          </a:p>
          <a:p>
            <a:pPr indent="-311150" lvl="0" marL="457200" rtl="0" algn="l">
              <a:spcBef>
                <a:spcPts val="0"/>
              </a:spcBef>
              <a:spcAft>
                <a:spcPts val="0"/>
              </a:spcAft>
              <a:buClr>
                <a:srgbClr val="555555"/>
              </a:buClr>
              <a:buSzPts val="1300"/>
              <a:buChar char="●"/>
            </a:pPr>
            <a:r>
              <a:rPr lang="en">
                <a:solidFill>
                  <a:srgbClr val="555555"/>
                </a:solidFill>
                <a:highlight>
                  <a:schemeClr val="lt1"/>
                </a:highlight>
              </a:rPr>
              <a:t>Skip-Gram works well with small data </a:t>
            </a:r>
            <a:r>
              <a:rPr lang="en">
                <a:solidFill>
                  <a:srgbClr val="555555"/>
                </a:solidFill>
              </a:rPr>
              <a:t>and can represent rare words.</a:t>
            </a:r>
            <a:endParaRPr>
              <a:solidFill>
                <a:srgbClr val="555555"/>
              </a:solidFill>
            </a:endParaRPr>
          </a:p>
          <a:p>
            <a:pPr indent="-311150" lvl="0" marL="457200" rtl="0" algn="l">
              <a:spcBef>
                <a:spcPts val="0"/>
              </a:spcBef>
              <a:spcAft>
                <a:spcPts val="0"/>
              </a:spcAft>
              <a:buClr>
                <a:srgbClr val="555555"/>
              </a:buClr>
              <a:buSzPts val="1300"/>
              <a:buChar char="●"/>
            </a:pPr>
            <a:r>
              <a:rPr lang="en">
                <a:solidFill>
                  <a:srgbClr val="555555"/>
                </a:solidFill>
              </a:rPr>
              <a:t>CBOW trains faster and works better for frequent words.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1303800" y="598575"/>
            <a:ext cx="70305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441" name="Google Shape;441;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2" name="Google Shape;442;p40"/>
          <p:cNvPicPr preferRelativeResize="0"/>
          <p:nvPr/>
        </p:nvPicPr>
        <p:blipFill>
          <a:blip r:embed="rId3">
            <a:alphaModFix/>
          </a:blip>
          <a:stretch>
            <a:fillRect/>
          </a:stretch>
        </p:blipFill>
        <p:spPr>
          <a:xfrm>
            <a:off x="1271600" y="1406325"/>
            <a:ext cx="6600825" cy="3365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Word Embedding Algorithms</a:t>
            </a:r>
            <a:endParaRPr>
              <a:solidFill>
                <a:srgbClr val="FFFFFF"/>
              </a:solidFill>
            </a:endParaRPr>
          </a:p>
          <a:p>
            <a:pPr indent="0" lvl="0" marL="0" rtl="0" algn="l">
              <a:spcBef>
                <a:spcPts val="0"/>
              </a:spcBef>
              <a:spcAft>
                <a:spcPts val="0"/>
              </a:spcAft>
              <a:buNone/>
            </a:pPr>
            <a:r>
              <a:t/>
            </a:r>
            <a:endParaRPr u="sng">
              <a:solidFill>
                <a:srgbClr val="FFFFFF"/>
              </a:solidFill>
            </a:endParaRPr>
          </a:p>
        </p:txBody>
      </p:sp>
      <p:sp>
        <p:nvSpPr>
          <p:cNvPr id="448" name="Google Shape;448;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a:t>
            </a:r>
            <a:r>
              <a:rPr lang="en" sz="2000" u="sng"/>
              <a:t> FastText</a:t>
            </a:r>
            <a:endParaRPr sz="2000" u="sng"/>
          </a:p>
          <a:p>
            <a:pPr indent="-311150" lvl="0" marL="457200" rtl="0" algn="l">
              <a:spcBef>
                <a:spcPts val="1600"/>
              </a:spcBef>
              <a:spcAft>
                <a:spcPts val="0"/>
              </a:spcAft>
              <a:buClr>
                <a:srgbClr val="555555"/>
              </a:buClr>
              <a:buSzPts val="1300"/>
              <a:buChar char="●"/>
            </a:pPr>
            <a:r>
              <a:rPr lang="en">
                <a:solidFill>
                  <a:srgbClr val="555555"/>
                </a:solidFill>
                <a:highlight>
                  <a:srgbClr val="FFFFFF"/>
                </a:highlight>
              </a:rPr>
              <a:t>Represents each word as n-gram of characters to allow the embeddings to understand its prefixes and suffixes.</a:t>
            </a:r>
            <a:endParaRPr>
              <a:solidFill>
                <a:srgbClr val="555555"/>
              </a:solidFill>
              <a:highlight>
                <a:srgbClr val="FFFFFF"/>
              </a:highlight>
            </a:endParaRPr>
          </a:p>
          <a:p>
            <a:pPr indent="-311150" lvl="0" marL="457200" rtl="0" algn="l">
              <a:spcBef>
                <a:spcPts val="0"/>
              </a:spcBef>
              <a:spcAft>
                <a:spcPts val="0"/>
              </a:spcAft>
              <a:buClr>
                <a:srgbClr val="555555"/>
              </a:buClr>
              <a:buSzPts val="1300"/>
              <a:buChar char="●"/>
            </a:pPr>
            <a:r>
              <a:rPr lang="en">
                <a:solidFill>
                  <a:srgbClr val="555555"/>
                </a:solidFill>
                <a:highlight>
                  <a:srgbClr val="FFFFFF"/>
                </a:highlight>
              </a:rPr>
              <a:t>Uses skip-gram model for learning embeddings.</a:t>
            </a:r>
            <a:endParaRPr>
              <a:solidFill>
                <a:srgbClr val="555555"/>
              </a:solidFill>
              <a:highlight>
                <a:srgbClr val="FFFFFF"/>
              </a:highlight>
            </a:endParaRPr>
          </a:p>
          <a:p>
            <a:pPr indent="-311150" lvl="0" marL="457200" rtl="0" algn="l">
              <a:spcBef>
                <a:spcPts val="0"/>
              </a:spcBef>
              <a:spcAft>
                <a:spcPts val="0"/>
              </a:spcAft>
              <a:buClr>
                <a:srgbClr val="555555"/>
              </a:buClr>
              <a:buSzPts val="1300"/>
              <a:buChar char="●"/>
            </a:pPr>
            <a:r>
              <a:rPr lang="en">
                <a:solidFill>
                  <a:srgbClr val="555555"/>
                </a:solidFill>
                <a:highlight>
                  <a:srgbClr val="FFFFFF"/>
                </a:highlight>
              </a:rPr>
              <a:t>Works well on rare words as the word in broken down in n-grams to get its embeddings.</a:t>
            </a:r>
            <a:endParaRPr>
              <a:solidFill>
                <a:srgbClr val="555555"/>
              </a:solidFill>
              <a:highlight>
                <a:srgbClr val="FFFFFF"/>
              </a:highlight>
            </a:endParaRPr>
          </a:p>
          <a:p>
            <a:pPr indent="-311150" lvl="0" marL="457200" rtl="0" algn="l">
              <a:spcBef>
                <a:spcPts val="0"/>
              </a:spcBef>
              <a:spcAft>
                <a:spcPts val="0"/>
              </a:spcAft>
              <a:buClr>
                <a:srgbClr val="555555"/>
              </a:buClr>
              <a:buSzPts val="1300"/>
              <a:buChar char="●"/>
            </a:pPr>
            <a:r>
              <a:rPr lang="en">
                <a:solidFill>
                  <a:srgbClr val="555555"/>
                </a:solidFill>
                <a:highlight>
                  <a:srgbClr val="FFFFFF"/>
                </a:highlight>
              </a:rPr>
              <a:t>It even works well on the words not present in the vocabulary.</a:t>
            </a:r>
            <a:endParaRPr>
              <a:solidFill>
                <a:srgbClr val="55555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45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Preprocessing</a:t>
            </a:r>
            <a:endParaRPr>
              <a:solidFill>
                <a:srgbClr val="FFFFFF"/>
              </a:solidFill>
            </a:endParaRPr>
          </a:p>
        </p:txBody>
      </p:sp>
      <p:sp>
        <p:nvSpPr>
          <p:cNvPr id="291" name="Google Shape;291;p15"/>
          <p:cNvSpPr txBox="1"/>
          <p:nvPr>
            <p:ph idx="1" type="body"/>
          </p:nvPr>
        </p:nvSpPr>
        <p:spPr>
          <a:xfrm>
            <a:off x="1303800" y="1132125"/>
            <a:ext cx="70305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B45F06"/>
                </a:solidFill>
              </a:rPr>
              <a:t>Stemming</a:t>
            </a:r>
            <a:endParaRPr b="1" sz="2300">
              <a:solidFill>
                <a:srgbClr val="B45F06"/>
              </a:solidFill>
            </a:endParaRPr>
          </a:p>
          <a:p>
            <a:pPr indent="-298450" lvl="0" marL="457200" rtl="0" algn="l">
              <a:spcBef>
                <a:spcPts val="1600"/>
              </a:spcBef>
              <a:spcAft>
                <a:spcPts val="0"/>
              </a:spcAft>
              <a:buClr>
                <a:srgbClr val="000000"/>
              </a:buClr>
              <a:buSzPts val="1100"/>
              <a:buChar char="●"/>
            </a:pPr>
            <a:r>
              <a:rPr b="1" lang="en" sz="1700">
                <a:solidFill>
                  <a:srgbClr val="000000"/>
                </a:solidFill>
              </a:rPr>
              <a:t>Transforming of inflected word into its root form.</a:t>
            </a:r>
            <a:endParaRPr b="1" sz="1700">
              <a:solidFill>
                <a:srgbClr val="000000"/>
              </a:solidFill>
            </a:endParaRPr>
          </a:p>
          <a:p>
            <a:pPr indent="0" lvl="0" marL="457200" rtl="0" algn="l">
              <a:spcBef>
                <a:spcPts val="1600"/>
              </a:spcBef>
              <a:spcAft>
                <a:spcPts val="0"/>
              </a:spcAft>
              <a:buNone/>
            </a:pPr>
            <a:r>
              <a:rPr b="1" lang="en" sz="1700">
                <a:solidFill>
                  <a:srgbClr val="000000"/>
                </a:solidFill>
              </a:rPr>
              <a:t>Ex: older -&gt; old </a:t>
            </a:r>
            <a:endParaRPr b="1" sz="1700">
              <a:solidFill>
                <a:srgbClr val="000000"/>
              </a:solidFill>
            </a:endParaRPr>
          </a:p>
          <a:p>
            <a:pPr indent="0" lvl="0" marL="457200" rtl="0" algn="l">
              <a:spcBef>
                <a:spcPts val="1600"/>
              </a:spcBef>
              <a:spcAft>
                <a:spcPts val="0"/>
              </a:spcAft>
              <a:buNone/>
            </a:pPr>
            <a:r>
              <a:rPr b="1" lang="en" sz="1700">
                <a:solidFill>
                  <a:srgbClr val="000000"/>
                </a:solidFill>
              </a:rPr>
              <a:t>      Running -&gt; run </a:t>
            </a:r>
            <a:endParaRPr b="1" sz="1700">
              <a:solidFill>
                <a:srgbClr val="000000"/>
              </a:solidFill>
            </a:endParaRPr>
          </a:p>
          <a:p>
            <a:pPr indent="-336550" lvl="0" marL="457200" rtl="0" algn="l">
              <a:spcBef>
                <a:spcPts val="1600"/>
              </a:spcBef>
              <a:spcAft>
                <a:spcPts val="0"/>
              </a:spcAft>
              <a:buClr>
                <a:srgbClr val="000000"/>
              </a:buClr>
              <a:buSzPts val="1700"/>
              <a:buChar char="●"/>
            </a:pPr>
            <a:r>
              <a:rPr b="1" lang="en" sz="1700">
                <a:solidFill>
                  <a:srgbClr val="000000"/>
                </a:solidFill>
              </a:rPr>
              <a:t>Used Porter Stemmer class in NLTK </a:t>
            </a:r>
            <a:endParaRPr b="1" sz="1700">
              <a:solidFill>
                <a:srgbClr val="000000"/>
              </a:solidFill>
            </a:endParaRPr>
          </a:p>
          <a:p>
            <a:pPr indent="0" lvl="0" marL="457200" rtl="0" algn="l">
              <a:spcBef>
                <a:spcPts val="1600"/>
              </a:spcBef>
              <a:spcAft>
                <a:spcPts val="0"/>
              </a:spcAft>
              <a:buNone/>
            </a:pPr>
            <a:r>
              <a:t/>
            </a:r>
            <a:endParaRPr b="1" sz="1700">
              <a:solidFill>
                <a:srgbClr val="000000"/>
              </a:solidFill>
            </a:endParaRPr>
          </a:p>
          <a:p>
            <a:pPr indent="0" lvl="0" marL="0" rtl="0" algn="l">
              <a:spcBef>
                <a:spcPts val="1600"/>
              </a:spcBef>
              <a:spcAft>
                <a:spcPts val="1600"/>
              </a:spcAft>
              <a:buNone/>
            </a:pPr>
            <a:r>
              <a:t/>
            </a:r>
            <a:endParaRPr b="1" sz="17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a:t>
            </a:r>
            <a:endParaRPr>
              <a:solidFill>
                <a:srgbClr val="FFFFFF"/>
              </a:solidFill>
            </a:endParaRPr>
          </a:p>
        </p:txBody>
      </p:sp>
      <p:sp>
        <p:nvSpPr>
          <p:cNvPr id="454" name="Google Shape;454;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5" name="Google Shape;455;p42"/>
          <p:cNvPicPr preferRelativeResize="0"/>
          <p:nvPr/>
        </p:nvPicPr>
        <p:blipFill>
          <a:blip r:embed="rId3">
            <a:alphaModFix/>
          </a:blip>
          <a:stretch>
            <a:fillRect/>
          </a:stretch>
        </p:blipFill>
        <p:spPr>
          <a:xfrm>
            <a:off x="820675" y="1523525"/>
            <a:ext cx="7743825" cy="3619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Word Embedding Algorithms</a:t>
            </a:r>
            <a:endParaRPr>
              <a:solidFill>
                <a:srgbClr val="FFFFFF"/>
              </a:solidFill>
            </a:endParaRPr>
          </a:p>
          <a:p>
            <a:pPr indent="0" lvl="0" marL="0" rtl="0" algn="l">
              <a:spcBef>
                <a:spcPts val="0"/>
              </a:spcBef>
              <a:spcAft>
                <a:spcPts val="0"/>
              </a:spcAft>
              <a:buClr>
                <a:schemeClr val="dk1"/>
              </a:buClr>
              <a:buSzPts val="1100"/>
              <a:buFont typeface="Arial"/>
              <a:buNone/>
            </a:pPr>
            <a:r>
              <a:t/>
            </a:r>
            <a:endParaRPr u="sng">
              <a:solidFill>
                <a:srgbClr val="FFFFFF"/>
              </a:solidFill>
            </a:endParaRPr>
          </a:p>
          <a:p>
            <a:pPr indent="0" lvl="0" marL="0" rtl="0" algn="l">
              <a:spcBef>
                <a:spcPts val="0"/>
              </a:spcBef>
              <a:spcAft>
                <a:spcPts val="0"/>
              </a:spcAft>
              <a:buNone/>
            </a:pPr>
            <a:r>
              <a:t/>
            </a:r>
            <a:endParaRPr u="sng">
              <a:solidFill>
                <a:srgbClr val="FFFFFF"/>
              </a:solidFill>
            </a:endParaRPr>
          </a:p>
        </p:txBody>
      </p:sp>
      <p:sp>
        <p:nvSpPr>
          <p:cNvPr id="461" name="Google Shape;461;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 </a:t>
            </a:r>
            <a:r>
              <a:rPr lang="en" sz="2000" u="sng"/>
              <a:t> GloVe</a:t>
            </a:r>
            <a:endParaRPr sz="2000" u="sng"/>
          </a:p>
          <a:p>
            <a:pPr indent="-311150" lvl="0" marL="457200" rtl="0" algn="l">
              <a:spcBef>
                <a:spcPts val="1600"/>
              </a:spcBef>
              <a:spcAft>
                <a:spcPts val="0"/>
              </a:spcAft>
              <a:buClr>
                <a:srgbClr val="555555"/>
              </a:buClr>
              <a:buSzPts val="1300"/>
              <a:buChar char="●"/>
            </a:pPr>
            <a:r>
              <a:rPr lang="en">
                <a:solidFill>
                  <a:srgbClr val="555555"/>
                </a:solidFill>
                <a:highlight>
                  <a:srgbClr val="FFFFFF"/>
                </a:highlight>
              </a:rPr>
              <a:t>Global Vectors; GloVe is an unsupervised learning algorithm for obtaining vector representations for words. It uses word co-occurrence matrix to define local-context.</a:t>
            </a:r>
            <a:endParaRPr>
              <a:solidFill>
                <a:srgbClr val="555555"/>
              </a:solidFill>
              <a:highlight>
                <a:srgbClr val="FFFFFF"/>
              </a:highlight>
            </a:endParaRPr>
          </a:p>
          <a:p>
            <a:pPr indent="-311150" lvl="0" marL="457200" rtl="0" algn="l">
              <a:spcBef>
                <a:spcPts val="0"/>
              </a:spcBef>
              <a:spcAft>
                <a:spcPts val="0"/>
              </a:spcAft>
              <a:buClr>
                <a:srgbClr val="555555"/>
              </a:buClr>
              <a:buSzPts val="1300"/>
              <a:buChar char="●"/>
            </a:pPr>
            <a:r>
              <a:rPr lang="en">
                <a:solidFill>
                  <a:srgbClr val="555555"/>
                </a:solidFill>
                <a:highlight>
                  <a:srgbClr val="FFFFFF"/>
                </a:highlight>
              </a:rPr>
              <a:t>It performs better on word analogy and named entity recognition</a:t>
            </a:r>
            <a:endParaRPr>
              <a:solidFill>
                <a:srgbClr val="555555"/>
              </a:solidFill>
              <a:highlight>
                <a:srgbClr val="FFFFFF"/>
              </a:highlight>
            </a:endParaRPr>
          </a:p>
          <a:p>
            <a:pPr indent="-311150" lvl="0" marL="457200" rtl="0" algn="l">
              <a:spcBef>
                <a:spcPts val="0"/>
              </a:spcBef>
              <a:spcAft>
                <a:spcPts val="0"/>
              </a:spcAft>
              <a:buClr>
                <a:srgbClr val="555555"/>
              </a:buClr>
              <a:buSzPts val="1300"/>
              <a:buChar char="●"/>
            </a:pPr>
            <a:r>
              <a:rPr lang="en">
                <a:solidFill>
                  <a:srgbClr val="434343"/>
                </a:solidFill>
                <a:highlight>
                  <a:srgbClr val="FFFFFF"/>
                </a:highlight>
              </a:rPr>
              <a:t>The advantage of GloVe is that, unlike Word2vec, GloVe does not rely just on local statistics ( local context information of words), but incorporates global statistics (word co-occurrence) to obtain word vectors.</a:t>
            </a:r>
            <a:endParaRPr>
              <a:solidFill>
                <a:srgbClr val="434343"/>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1303800" y="59857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a:t>
            </a:r>
            <a:endParaRPr>
              <a:solidFill>
                <a:srgbClr val="FFFFFF"/>
              </a:solidFill>
            </a:endParaRPr>
          </a:p>
        </p:txBody>
      </p:sp>
      <p:pic>
        <p:nvPicPr>
          <p:cNvPr id="467" name="Google Shape;467;p44"/>
          <p:cNvPicPr preferRelativeResize="0"/>
          <p:nvPr/>
        </p:nvPicPr>
        <p:blipFill>
          <a:blip r:embed="rId3">
            <a:alphaModFix/>
          </a:blip>
          <a:stretch>
            <a:fillRect/>
          </a:stretch>
        </p:blipFill>
        <p:spPr>
          <a:xfrm>
            <a:off x="1263625" y="1527575"/>
            <a:ext cx="7110849" cy="3404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5"/>
          <p:cNvPicPr preferRelativeResize="0"/>
          <p:nvPr/>
        </p:nvPicPr>
        <p:blipFill rotWithShape="1">
          <a:blip r:embed="rId3">
            <a:alphaModFix/>
          </a:blip>
          <a:srcRect b="68859" l="28713" r="24051" t="13262"/>
          <a:stretch/>
        </p:blipFill>
        <p:spPr>
          <a:xfrm>
            <a:off x="1492938" y="1617375"/>
            <a:ext cx="6158125" cy="3295075"/>
          </a:xfrm>
          <a:prstGeom prst="rect">
            <a:avLst/>
          </a:prstGeom>
          <a:noFill/>
          <a:ln>
            <a:noFill/>
          </a:ln>
        </p:spPr>
      </p:pic>
      <p:sp>
        <p:nvSpPr>
          <p:cNvPr id="473" name="Google Shape;473;p45"/>
          <p:cNvSpPr txBox="1"/>
          <p:nvPr/>
        </p:nvSpPr>
        <p:spPr>
          <a:xfrm>
            <a:off x="1175375" y="592700"/>
            <a:ext cx="6981900" cy="8940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Maven Pro"/>
                <a:ea typeface="Maven Pro"/>
                <a:cs typeface="Maven Pro"/>
                <a:sym typeface="Maven Pro"/>
              </a:rPr>
              <a:t>Models Used &amp; Their Accuracies</a:t>
            </a:r>
            <a:endParaRPr sz="3300">
              <a:solidFill>
                <a:srgbClr val="FFFFFF"/>
              </a:solidFill>
              <a:latin typeface="Maven Pro"/>
              <a:ea typeface="Maven Pro"/>
              <a:cs typeface="Maven Pro"/>
              <a:sym typeface="Maven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1303800" y="-11025"/>
            <a:ext cx="70305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CONCLUSION</a:t>
            </a:r>
            <a:endParaRPr>
              <a:solidFill>
                <a:srgbClr val="FFFFFF"/>
              </a:solidFill>
            </a:endParaRPr>
          </a:p>
        </p:txBody>
      </p:sp>
      <p:sp>
        <p:nvSpPr>
          <p:cNvPr id="479" name="Google Shape;479;p46"/>
          <p:cNvSpPr txBox="1"/>
          <p:nvPr>
            <p:ph idx="1" type="body"/>
          </p:nvPr>
        </p:nvSpPr>
        <p:spPr>
          <a:xfrm>
            <a:off x="1303800" y="988275"/>
            <a:ext cx="7030500" cy="4104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aven Pro"/>
              <a:buChar char="●"/>
            </a:pPr>
            <a:r>
              <a:rPr lang="en" sz="1700">
                <a:latin typeface="Maven Pro"/>
                <a:ea typeface="Maven Pro"/>
                <a:cs typeface="Maven Pro"/>
                <a:sym typeface="Maven Pro"/>
              </a:rPr>
              <a:t>As can be seen from the performance of various models, LSTM with Gloves embeddings achieved highest accuracy (89.28) and LSTM without word embeddings achieved a nearly similar accuracy (89.23).</a:t>
            </a:r>
            <a:endParaRPr sz="1700">
              <a:latin typeface="Maven Pro"/>
              <a:ea typeface="Maven Pro"/>
              <a:cs typeface="Maven Pro"/>
              <a:sym typeface="Maven Pro"/>
            </a:endParaRPr>
          </a:p>
          <a:p>
            <a:pPr indent="-336550" lvl="0" marL="457200" rtl="0" algn="l">
              <a:spcBef>
                <a:spcPts val="0"/>
              </a:spcBef>
              <a:spcAft>
                <a:spcPts val="0"/>
              </a:spcAft>
              <a:buSzPts val="1700"/>
              <a:buFont typeface="Maven Pro"/>
              <a:buChar char="●"/>
            </a:pPr>
            <a:r>
              <a:rPr lang="en" sz="1700">
                <a:latin typeface="Maven Pro"/>
                <a:ea typeface="Maven Pro"/>
                <a:cs typeface="Maven Pro"/>
                <a:sym typeface="Maven Pro"/>
              </a:rPr>
              <a:t>SVM Classifier didn’t improve much in terms of accuracy as compared to Naive-Bayes model and took the longest time in training among all models.</a:t>
            </a:r>
            <a:endParaRPr sz="1700">
              <a:latin typeface="Maven Pro"/>
              <a:ea typeface="Maven Pro"/>
              <a:cs typeface="Maven Pro"/>
              <a:sym typeface="Maven Pro"/>
            </a:endParaRPr>
          </a:p>
          <a:p>
            <a:pPr indent="-336550" lvl="0" marL="457200" rtl="0" algn="l">
              <a:spcBef>
                <a:spcPts val="0"/>
              </a:spcBef>
              <a:spcAft>
                <a:spcPts val="0"/>
              </a:spcAft>
              <a:buSzPts val="1700"/>
              <a:buFont typeface="Maven Pro"/>
              <a:buChar char="●"/>
            </a:pPr>
            <a:r>
              <a:rPr lang="en" sz="1700">
                <a:latin typeface="Maven Pro"/>
                <a:ea typeface="Maven Pro"/>
                <a:cs typeface="Maven Pro"/>
                <a:sym typeface="Maven Pro"/>
              </a:rPr>
              <a:t>Training time of LSTM with fastText embeddings was least among all the complex models and achieved a good accuracy. </a:t>
            </a:r>
            <a:endParaRPr sz="1700">
              <a:latin typeface="Maven Pro"/>
              <a:ea typeface="Maven Pro"/>
              <a:cs typeface="Maven Pro"/>
              <a:sym typeface="Maven Pro"/>
            </a:endParaRPr>
          </a:p>
          <a:p>
            <a:pPr indent="-336550" lvl="0" marL="457200" rtl="0" algn="l">
              <a:spcBef>
                <a:spcPts val="0"/>
              </a:spcBef>
              <a:spcAft>
                <a:spcPts val="0"/>
              </a:spcAft>
              <a:buSzPts val="1700"/>
              <a:buFont typeface="Maven Pro"/>
              <a:buChar char="●"/>
            </a:pPr>
            <a:r>
              <a:rPr lang="en" sz="1700">
                <a:latin typeface="Maven Pro"/>
                <a:ea typeface="Maven Pro"/>
                <a:cs typeface="Maven Pro"/>
                <a:sym typeface="Maven Pro"/>
              </a:rPr>
              <a:t>All the complex models performed significantly better than Multinomial Naive-Bayes (85.22) which clearly explains the improvement in the performance with increasing complexity of algorithms.</a:t>
            </a:r>
            <a:endParaRPr sz="17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rot="-147">
            <a:off x="1303450" y="514349"/>
            <a:ext cx="7030500" cy="40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292929"/>
                </a:solidFill>
                <a:highlight>
                  <a:srgbClr val="FFFFFF"/>
                </a:highlight>
                <a:latin typeface="Georgia"/>
                <a:ea typeface="Georgia"/>
                <a:cs typeface="Georgia"/>
                <a:sym typeface="Georgia"/>
              </a:rPr>
              <a:t>Distribution of the length of movie reviews (word count) split according to sentiment. The spread is similar in shape for both types of reviews however negative reviews are on average a tad shorter.</a:t>
            </a:r>
            <a:endParaRPr/>
          </a:p>
        </p:txBody>
      </p:sp>
      <p:pic>
        <p:nvPicPr>
          <p:cNvPr id="297" name="Google Shape;297;p16"/>
          <p:cNvPicPr preferRelativeResize="0"/>
          <p:nvPr/>
        </p:nvPicPr>
        <p:blipFill>
          <a:blip r:embed="rId3">
            <a:alphaModFix/>
          </a:blip>
          <a:stretch>
            <a:fillRect/>
          </a:stretch>
        </p:blipFill>
        <p:spPr>
          <a:xfrm>
            <a:off x="1798500" y="1593674"/>
            <a:ext cx="5217889" cy="31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8199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Feature Extraction - Bag of words</a:t>
            </a:r>
            <a:endParaRPr>
              <a:solidFill>
                <a:srgbClr val="FFFFFF"/>
              </a:solidFill>
            </a:endParaRPr>
          </a:p>
        </p:txBody>
      </p:sp>
      <p:sp>
        <p:nvSpPr>
          <p:cNvPr id="303" name="Google Shape;303;p17"/>
          <p:cNvSpPr txBox="1"/>
          <p:nvPr>
            <p:ph idx="1" type="body"/>
          </p:nvPr>
        </p:nvSpPr>
        <p:spPr>
          <a:xfrm>
            <a:off x="1303800" y="1418350"/>
            <a:ext cx="7030500" cy="31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Georgia"/>
                <a:ea typeface="Georgia"/>
                <a:cs typeface="Georgia"/>
                <a:sym typeface="Georgia"/>
              </a:rPr>
              <a:t>We obtain the vocabulary list from the corpus (whole text dataset). The length of the vocabulary list is equal to the length of the vector that will be output when we apply Bag of Words (BOW). For each item (could be an entry, sentence, line of text), we transform the text into a frequency count in the form of a vector.</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rgbClr val="000000"/>
                </a:solidFill>
                <a:highlight>
                  <a:srgbClr val="FFFFFF"/>
                </a:highlight>
                <a:latin typeface="Georgia"/>
                <a:ea typeface="Georgia"/>
                <a:cs typeface="Georgia"/>
                <a:sym typeface="Georgia"/>
              </a:rPr>
              <a:t>We code this by setting up a count vectorizer from sklearn’s library, fit it on the training data and then transform both the training and test data.</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07" name="Shape 307"/>
        <p:cNvGrpSpPr/>
        <p:nvPr/>
      </p:nvGrpSpPr>
      <p:grpSpPr>
        <a:xfrm>
          <a:off x="0" y="0"/>
          <a:ext cx="0" cy="0"/>
          <a:chOff x="0" y="0"/>
          <a:chExt cx="0" cy="0"/>
        </a:xfrm>
      </p:grpSpPr>
      <p:sp>
        <p:nvSpPr>
          <p:cNvPr id="308" name="Google Shape;308;p18"/>
          <p:cNvSpPr txBox="1"/>
          <p:nvPr/>
        </p:nvSpPr>
        <p:spPr>
          <a:xfrm>
            <a:off x="447250" y="2166425"/>
            <a:ext cx="7799100" cy="15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rPr>
              <a:t>  					NAIVE BAYES </a:t>
            </a:r>
            <a:endParaRPr b="1" sz="4000">
              <a:solidFill>
                <a:srgbClr val="FFFFFF"/>
              </a:solidFill>
            </a:endParaRPr>
          </a:p>
          <a:p>
            <a:pPr indent="0" lvl="0" marL="0" rtl="0" algn="l">
              <a:spcBef>
                <a:spcPts val="0"/>
              </a:spcBef>
              <a:spcAft>
                <a:spcPts val="0"/>
              </a:spcAft>
              <a:buNone/>
            </a:pPr>
            <a:r>
              <a:rPr b="1" lang="en" sz="4000">
                <a:solidFill>
                  <a:srgbClr val="FFFFFF"/>
                </a:solidFill>
              </a:rPr>
              <a:t>             CLASSIFICATION</a:t>
            </a:r>
            <a:endParaRPr b="1" sz="4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Naive Bayes</a:t>
            </a:r>
            <a:endParaRPr sz="3900">
              <a:solidFill>
                <a:srgbClr val="FFFFFF"/>
              </a:solidFill>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Supervised Learning Model based probability and </a:t>
            </a:r>
            <a:r>
              <a:rPr lang="en" sz="1900">
                <a:latin typeface="Georgia"/>
                <a:ea typeface="Georgia"/>
                <a:cs typeface="Georgia"/>
                <a:sym typeface="Georgia"/>
              </a:rPr>
              <a:t>statistics</a:t>
            </a:r>
            <a:r>
              <a:rPr lang="en" sz="1900">
                <a:latin typeface="Georgia"/>
                <a:ea typeface="Georgia"/>
                <a:cs typeface="Georgia"/>
                <a:sym typeface="Georgia"/>
              </a:rPr>
              <a:t>.</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 Based on Bayes theorem.</a:t>
            </a:r>
            <a:endParaRPr sz="1900">
              <a:latin typeface="Georgia"/>
              <a:ea typeface="Georgia"/>
              <a:cs typeface="Georgia"/>
              <a:sym typeface="Georgia"/>
            </a:endParaRPr>
          </a:p>
          <a:p>
            <a:pPr indent="0" lvl="0" marL="457200" rtl="0" algn="l">
              <a:spcBef>
                <a:spcPts val="1600"/>
              </a:spcBef>
              <a:spcAft>
                <a:spcPts val="0"/>
              </a:spcAft>
              <a:buNone/>
            </a:pPr>
            <a:r>
              <a:rPr lang="en" sz="1900">
                <a:latin typeface="Georgia"/>
                <a:ea typeface="Georgia"/>
                <a:cs typeface="Georgia"/>
                <a:sym typeface="Georgia"/>
              </a:rPr>
              <a:t>           </a:t>
            </a:r>
            <a:r>
              <a:rPr b="1" i="1" lang="en" sz="1350">
                <a:solidFill>
                  <a:srgbClr val="404040"/>
                </a:solidFill>
                <a:highlight>
                  <a:srgbClr val="FFFFFF"/>
                </a:highlight>
                <a:latin typeface="Lora"/>
                <a:ea typeface="Lora"/>
                <a:cs typeface="Lora"/>
                <a:sym typeface="Lora"/>
              </a:rPr>
              <a:t>P(H | x) = P(H) P(x | H) / P(x)</a:t>
            </a:r>
            <a:endParaRPr b="1" i="1" sz="1350">
              <a:solidFill>
                <a:srgbClr val="404040"/>
              </a:solidFill>
              <a:highlight>
                <a:srgbClr val="FFFFFF"/>
              </a:highlight>
              <a:latin typeface="Lora"/>
              <a:ea typeface="Lora"/>
              <a:cs typeface="Lora"/>
              <a:sym typeface="Lora"/>
            </a:endParaRPr>
          </a:p>
          <a:p>
            <a:pPr indent="0" lvl="0" marL="457200" rtl="0" algn="l">
              <a:spcBef>
                <a:spcPts val="1600"/>
              </a:spcBef>
              <a:spcAft>
                <a:spcPts val="1600"/>
              </a:spcAft>
              <a:buNone/>
            </a:pPr>
            <a:r>
              <a:t/>
            </a:r>
            <a:endParaRPr b="1" sz="1800">
              <a:solidFill>
                <a:srgbClr val="404040"/>
              </a:solidFill>
              <a:highlight>
                <a:srgbClr val="FFFFFF"/>
              </a:highlight>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Naive Bayes</a:t>
            </a:r>
            <a:endParaRPr sz="3900">
              <a:solidFill>
                <a:srgbClr val="FFFFFF"/>
              </a:solidFill>
            </a:endParaRPr>
          </a:p>
        </p:txBody>
      </p:sp>
      <p:sp>
        <p:nvSpPr>
          <p:cNvPr id="320" name="Google Shape;320;p20"/>
          <p:cNvSpPr txBox="1"/>
          <p:nvPr>
            <p:ph idx="1" type="body"/>
          </p:nvPr>
        </p:nvSpPr>
        <p:spPr>
          <a:xfrm>
            <a:off x="1303800" y="1990050"/>
            <a:ext cx="7529700" cy="30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Georgia"/>
                <a:ea typeface="Georgia"/>
                <a:cs typeface="Georgia"/>
                <a:sym typeface="Georgia"/>
              </a:rPr>
              <a:t>   </a:t>
            </a:r>
            <a:r>
              <a:rPr b="1" i="1" lang="en" sz="1350">
                <a:solidFill>
                  <a:srgbClr val="404040"/>
                </a:solidFill>
                <a:highlight>
                  <a:srgbClr val="FFFFFF"/>
                </a:highlight>
                <a:latin typeface="Lora"/>
                <a:ea typeface="Lora"/>
                <a:cs typeface="Lora"/>
                <a:sym typeface="Lora"/>
              </a:rPr>
              <a:t>P(H | x) = P(H) P(x | H) / P(x)</a:t>
            </a:r>
            <a:endParaRPr b="1" i="1" sz="1350">
              <a:solidFill>
                <a:srgbClr val="404040"/>
              </a:solidFill>
              <a:highlight>
                <a:srgbClr val="FFFFFF"/>
              </a:highlight>
              <a:latin typeface="Lora"/>
              <a:ea typeface="Lora"/>
              <a:cs typeface="Lora"/>
              <a:sym typeface="Lora"/>
            </a:endParaRPr>
          </a:p>
          <a:p>
            <a:pPr indent="-339725" lvl="0" marL="457200" rtl="0" algn="l">
              <a:spcBef>
                <a:spcPts val="1600"/>
              </a:spcBef>
              <a:spcAft>
                <a:spcPts val="0"/>
              </a:spcAft>
              <a:buClr>
                <a:srgbClr val="000000"/>
              </a:buClr>
              <a:buSzPts val="1750"/>
              <a:buFont typeface="Georgia"/>
              <a:buChar char="●"/>
            </a:pPr>
            <a:r>
              <a:rPr lang="en" sz="1750">
                <a:solidFill>
                  <a:srgbClr val="000000"/>
                </a:solidFill>
                <a:highlight>
                  <a:srgbClr val="FFFFFF"/>
                </a:highlight>
                <a:latin typeface="Georgia"/>
                <a:ea typeface="Georgia"/>
                <a:cs typeface="Georgia"/>
                <a:sym typeface="Georgia"/>
              </a:rPr>
              <a:t>P(H|x) is the posterior probability of hypothesis (H or target) given predictor (x or attribute).</a:t>
            </a:r>
            <a:endParaRPr sz="1750">
              <a:solidFill>
                <a:srgbClr val="000000"/>
              </a:solidFill>
              <a:highlight>
                <a:srgbClr val="FFFFFF"/>
              </a:highlight>
              <a:latin typeface="Georgia"/>
              <a:ea typeface="Georgia"/>
              <a:cs typeface="Georgia"/>
              <a:sym typeface="Georgia"/>
            </a:endParaRPr>
          </a:p>
          <a:p>
            <a:pPr indent="-339725" lvl="0" marL="457200" rtl="0" algn="l">
              <a:spcBef>
                <a:spcPts val="0"/>
              </a:spcBef>
              <a:spcAft>
                <a:spcPts val="0"/>
              </a:spcAft>
              <a:buClr>
                <a:srgbClr val="000000"/>
              </a:buClr>
              <a:buSzPts val="1750"/>
              <a:buFont typeface="Georgia"/>
              <a:buChar char="●"/>
            </a:pPr>
            <a:r>
              <a:rPr lang="en" sz="1750">
                <a:solidFill>
                  <a:srgbClr val="000000"/>
                </a:solidFill>
                <a:highlight>
                  <a:srgbClr val="FFFFFF"/>
                </a:highlight>
                <a:latin typeface="Georgia"/>
                <a:ea typeface="Georgia"/>
                <a:cs typeface="Georgia"/>
                <a:sym typeface="Georgia"/>
              </a:rPr>
              <a:t>P(H) is the prior probability of hypothesis</a:t>
            </a:r>
            <a:endParaRPr sz="1750">
              <a:solidFill>
                <a:srgbClr val="000000"/>
              </a:solidFill>
              <a:highlight>
                <a:srgbClr val="FFFFFF"/>
              </a:highlight>
              <a:latin typeface="Georgia"/>
              <a:ea typeface="Georgia"/>
              <a:cs typeface="Georgia"/>
              <a:sym typeface="Georgia"/>
            </a:endParaRPr>
          </a:p>
          <a:p>
            <a:pPr indent="-339725" lvl="0" marL="457200" rtl="0" algn="l">
              <a:spcBef>
                <a:spcPts val="0"/>
              </a:spcBef>
              <a:spcAft>
                <a:spcPts val="0"/>
              </a:spcAft>
              <a:buClr>
                <a:srgbClr val="000000"/>
              </a:buClr>
              <a:buSzPts val="1750"/>
              <a:buFont typeface="Georgia"/>
              <a:buChar char="●"/>
            </a:pPr>
            <a:r>
              <a:rPr lang="en" sz="1750">
                <a:solidFill>
                  <a:srgbClr val="000000"/>
                </a:solidFill>
                <a:highlight>
                  <a:srgbClr val="FFFFFF"/>
                </a:highlight>
                <a:latin typeface="Georgia"/>
                <a:ea typeface="Georgia"/>
                <a:cs typeface="Georgia"/>
                <a:sym typeface="Georgia"/>
              </a:rPr>
              <a:t>P(x|H) is the likelihood which is the probability of predictor given hypothesis.</a:t>
            </a:r>
            <a:endParaRPr sz="1750">
              <a:solidFill>
                <a:srgbClr val="000000"/>
              </a:solidFill>
              <a:highlight>
                <a:srgbClr val="FFFFFF"/>
              </a:highlight>
              <a:latin typeface="Georgia"/>
              <a:ea typeface="Georgia"/>
              <a:cs typeface="Georgia"/>
              <a:sym typeface="Georgia"/>
            </a:endParaRPr>
          </a:p>
          <a:p>
            <a:pPr indent="-339725" lvl="0" marL="457200" rtl="0" algn="l">
              <a:spcBef>
                <a:spcPts val="0"/>
              </a:spcBef>
              <a:spcAft>
                <a:spcPts val="0"/>
              </a:spcAft>
              <a:buClr>
                <a:srgbClr val="000000"/>
              </a:buClr>
              <a:buSzPts val="1750"/>
              <a:buFont typeface="Georgia"/>
              <a:buChar char="●"/>
            </a:pPr>
            <a:r>
              <a:rPr lang="en" sz="1750">
                <a:solidFill>
                  <a:srgbClr val="000000"/>
                </a:solidFill>
                <a:highlight>
                  <a:srgbClr val="FFFFFF"/>
                </a:highlight>
                <a:latin typeface="Georgia"/>
                <a:ea typeface="Georgia"/>
                <a:cs typeface="Georgia"/>
                <a:sym typeface="Georgia"/>
              </a:rPr>
              <a:t>P(x) is the prior probability of predictor.</a:t>
            </a:r>
            <a:endParaRPr sz="1750">
              <a:solidFill>
                <a:srgbClr val="000000"/>
              </a:solidFill>
              <a:highlight>
                <a:srgbClr val="FFFFFF"/>
              </a:highlight>
              <a:latin typeface="Georgia"/>
              <a:ea typeface="Georgia"/>
              <a:cs typeface="Georgia"/>
              <a:sym typeface="Georgia"/>
            </a:endParaRPr>
          </a:p>
          <a:p>
            <a:pPr indent="0" lvl="0" marL="457200" rtl="0" algn="l">
              <a:spcBef>
                <a:spcPts val="800"/>
              </a:spcBef>
              <a:spcAft>
                <a:spcPts val="1600"/>
              </a:spcAft>
              <a:buNone/>
            </a:pPr>
            <a:r>
              <a:t/>
            </a:r>
            <a:endParaRPr b="1" sz="1800">
              <a:solidFill>
                <a:srgbClr val="404040"/>
              </a:solidFill>
              <a:highlight>
                <a:srgbClr val="FFFFFF"/>
              </a:highlight>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753200" cy="999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Naive Bayes</a:t>
            </a:r>
            <a:endParaRPr sz="3900">
              <a:solidFill>
                <a:srgbClr val="FFFFFF"/>
              </a:solidFill>
            </a:endParaRPr>
          </a:p>
        </p:txBody>
      </p:sp>
      <p:sp>
        <p:nvSpPr>
          <p:cNvPr id="326" name="Google Shape;326;p21"/>
          <p:cNvSpPr txBox="1"/>
          <p:nvPr>
            <p:ph idx="1" type="body"/>
          </p:nvPr>
        </p:nvSpPr>
        <p:spPr>
          <a:xfrm>
            <a:off x="1303800" y="1822325"/>
            <a:ext cx="7529700" cy="304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solidFill>
                <a:srgbClr val="404040"/>
              </a:solidFill>
              <a:highlight>
                <a:srgbClr val="FFFFFF"/>
              </a:highlight>
              <a:latin typeface="Lora"/>
              <a:ea typeface="Lora"/>
              <a:cs typeface="Lora"/>
              <a:sym typeface="Lora"/>
            </a:endParaRPr>
          </a:p>
          <a:p>
            <a:pPr indent="0" lvl="0" marL="457200" rtl="0" algn="l">
              <a:spcBef>
                <a:spcPts val="1600"/>
              </a:spcBef>
              <a:spcAft>
                <a:spcPts val="0"/>
              </a:spcAft>
              <a:buNone/>
            </a:pPr>
            <a:r>
              <a:t/>
            </a:r>
            <a:endParaRPr b="1" sz="1800">
              <a:solidFill>
                <a:srgbClr val="404040"/>
              </a:solidFill>
              <a:highlight>
                <a:srgbClr val="FFFFFF"/>
              </a:highlight>
              <a:latin typeface="Lora"/>
              <a:ea typeface="Lora"/>
              <a:cs typeface="Lora"/>
              <a:sym typeface="Lora"/>
            </a:endParaRPr>
          </a:p>
          <a:p>
            <a:pPr indent="-342900" lvl="0" marL="457200" rtl="0" algn="l">
              <a:spcBef>
                <a:spcPts val="1600"/>
              </a:spcBef>
              <a:spcAft>
                <a:spcPts val="0"/>
              </a:spcAft>
              <a:buClr>
                <a:srgbClr val="404040"/>
              </a:buClr>
              <a:buSzPts val="1800"/>
              <a:buFont typeface="Lora"/>
              <a:buChar char="●"/>
            </a:pPr>
            <a:r>
              <a:rPr lang="en" sz="1800">
                <a:solidFill>
                  <a:srgbClr val="404040"/>
                </a:solidFill>
                <a:highlight>
                  <a:srgbClr val="FFFFFF"/>
                </a:highlight>
                <a:latin typeface="Lora"/>
                <a:ea typeface="Lora"/>
                <a:cs typeface="Lora"/>
                <a:sym typeface="Lora"/>
              </a:rPr>
              <a:t>Used bag of words model.</a:t>
            </a:r>
            <a:endParaRPr sz="1800">
              <a:solidFill>
                <a:srgbClr val="404040"/>
              </a:solidFill>
              <a:highlight>
                <a:srgbClr val="FFFFFF"/>
              </a:highlight>
              <a:latin typeface="Lora"/>
              <a:ea typeface="Lora"/>
              <a:cs typeface="Lora"/>
              <a:sym typeface="Lora"/>
            </a:endParaRPr>
          </a:p>
          <a:p>
            <a:pPr indent="-342900" lvl="0" marL="457200" rtl="0" algn="l">
              <a:spcBef>
                <a:spcPts val="0"/>
              </a:spcBef>
              <a:spcAft>
                <a:spcPts val="0"/>
              </a:spcAft>
              <a:buClr>
                <a:srgbClr val="404040"/>
              </a:buClr>
              <a:buSzPts val="1800"/>
              <a:buFont typeface="Lora"/>
              <a:buChar char="●"/>
            </a:pPr>
            <a:r>
              <a:rPr lang="en" sz="1800">
                <a:solidFill>
                  <a:srgbClr val="404040"/>
                </a:solidFill>
                <a:highlight>
                  <a:srgbClr val="FFFFFF"/>
                </a:highlight>
                <a:latin typeface="Lora"/>
                <a:ea typeface="Lora"/>
                <a:cs typeface="Lora"/>
                <a:sym typeface="Lora"/>
              </a:rPr>
              <a:t>Used sklearn.multinomialNB to train the data.</a:t>
            </a:r>
            <a:endParaRPr sz="1800">
              <a:solidFill>
                <a:srgbClr val="404040"/>
              </a:solidFill>
              <a:highlight>
                <a:srgbClr val="FFFFFF"/>
              </a:highlight>
              <a:latin typeface="Lora"/>
              <a:ea typeface="Lora"/>
              <a:cs typeface="Lora"/>
              <a:sym typeface="Lora"/>
            </a:endParaRPr>
          </a:p>
          <a:p>
            <a:pPr indent="-342900" lvl="0" marL="457200" rtl="0" algn="l">
              <a:spcBef>
                <a:spcPts val="0"/>
              </a:spcBef>
              <a:spcAft>
                <a:spcPts val="0"/>
              </a:spcAft>
              <a:buClr>
                <a:srgbClr val="404040"/>
              </a:buClr>
              <a:buSzPts val="1800"/>
              <a:buFont typeface="Lora"/>
              <a:buChar char="●"/>
            </a:pPr>
            <a:r>
              <a:rPr lang="en" sz="1800">
                <a:solidFill>
                  <a:srgbClr val="404040"/>
                </a:solidFill>
                <a:highlight>
                  <a:srgbClr val="FFFFFF"/>
                </a:highlight>
                <a:latin typeface="Lora"/>
                <a:ea typeface="Lora"/>
                <a:cs typeface="Lora"/>
                <a:sym typeface="Lora"/>
              </a:rPr>
              <a:t>Obtained an accuracy of 0.85224 on the test dataset of 25000 entries.</a:t>
            </a:r>
            <a:endParaRPr sz="1800">
              <a:solidFill>
                <a:srgbClr val="404040"/>
              </a:solidFill>
              <a:highlight>
                <a:srgbClr val="FFFFFF"/>
              </a:highlight>
              <a:latin typeface="Lora"/>
              <a:ea typeface="Lora"/>
              <a:cs typeface="Lora"/>
              <a:sym typeface="Lora"/>
            </a:endParaRPr>
          </a:p>
          <a:p>
            <a:pPr indent="-342900" lvl="0" marL="457200" rtl="0" algn="l">
              <a:spcBef>
                <a:spcPts val="0"/>
              </a:spcBef>
              <a:spcAft>
                <a:spcPts val="0"/>
              </a:spcAft>
              <a:buClr>
                <a:srgbClr val="404040"/>
              </a:buClr>
              <a:buSzPts val="1800"/>
              <a:buFont typeface="Lora"/>
              <a:buChar char="●"/>
            </a:pPr>
            <a:r>
              <a:rPr lang="en" sz="1800">
                <a:solidFill>
                  <a:srgbClr val="404040"/>
                </a:solidFill>
                <a:highlight>
                  <a:srgbClr val="FFFFFF"/>
                </a:highlight>
                <a:latin typeface="Lora"/>
                <a:ea typeface="Lora"/>
                <a:cs typeface="Lora"/>
                <a:sym typeface="Lora"/>
              </a:rPr>
              <a:t>Results were quite balanced for both the positive and the negative sentiments.</a:t>
            </a:r>
            <a:endParaRPr sz="1800">
              <a:solidFill>
                <a:srgbClr val="404040"/>
              </a:solidFill>
              <a:highlight>
                <a:srgbClr val="FFFFFF"/>
              </a:highlight>
              <a:latin typeface="Lora"/>
              <a:ea typeface="Lora"/>
              <a:cs typeface="Lora"/>
              <a:sym typeface="Lora"/>
            </a:endParaRPr>
          </a:p>
          <a:p>
            <a:pPr indent="0" lvl="0" marL="914400" rtl="0" algn="l">
              <a:spcBef>
                <a:spcPts val="1600"/>
              </a:spcBef>
              <a:spcAft>
                <a:spcPts val="0"/>
              </a:spcAft>
              <a:buNone/>
            </a:pPr>
            <a:r>
              <a:t/>
            </a:r>
            <a:endParaRPr sz="1800">
              <a:solidFill>
                <a:srgbClr val="404040"/>
              </a:solidFill>
              <a:highlight>
                <a:srgbClr val="FFFFFF"/>
              </a:highlight>
              <a:latin typeface="Lora"/>
              <a:ea typeface="Lora"/>
              <a:cs typeface="Lora"/>
              <a:sym typeface="Lora"/>
            </a:endParaRPr>
          </a:p>
          <a:p>
            <a:pPr indent="0" lvl="0" marL="0" rtl="0" algn="l">
              <a:spcBef>
                <a:spcPts val="1600"/>
              </a:spcBef>
              <a:spcAft>
                <a:spcPts val="1600"/>
              </a:spcAft>
              <a:buNone/>
            </a:pPr>
            <a:r>
              <a:t/>
            </a:r>
            <a:endParaRPr b="1" sz="1800">
              <a:solidFill>
                <a:srgbClr val="404040"/>
              </a:solidFill>
              <a:highlight>
                <a:srgbClr val="FFFFFF"/>
              </a:highlight>
              <a:latin typeface="Lora"/>
              <a:ea typeface="Lora"/>
              <a:cs typeface="Lora"/>
              <a:sym typeface="Lora"/>
            </a:endParaRPr>
          </a:p>
        </p:txBody>
      </p:sp>
      <p:pic>
        <p:nvPicPr>
          <p:cNvPr id="327" name="Google Shape;327;p21"/>
          <p:cNvPicPr preferRelativeResize="0"/>
          <p:nvPr/>
        </p:nvPicPr>
        <p:blipFill>
          <a:blip r:embed="rId3">
            <a:alphaModFix/>
          </a:blip>
          <a:stretch>
            <a:fillRect/>
          </a:stretch>
        </p:blipFill>
        <p:spPr>
          <a:xfrm>
            <a:off x="1391875" y="1702900"/>
            <a:ext cx="6553200" cy="106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