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1" r:id="rId1"/>
    <p:sldMasterId id="2147483722" r:id="rId2"/>
    <p:sldMasterId id="2147483741" r:id="rId3"/>
  </p:sldMasterIdLst>
  <p:notesMasterIdLst>
    <p:notesMasterId r:id="rId28"/>
  </p:notesMasterIdLst>
  <p:handoutMasterIdLst>
    <p:handoutMasterId r:id="rId29"/>
  </p:handoutMasterIdLst>
  <p:sldIdLst>
    <p:sldId id="618" r:id="rId4"/>
    <p:sldId id="633" r:id="rId5"/>
    <p:sldId id="640" r:id="rId6"/>
    <p:sldId id="636" r:id="rId7"/>
    <p:sldId id="663" r:id="rId8"/>
    <p:sldId id="639" r:id="rId9"/>
    <p:sldId id="646" r:id="rId10"/>
    <p:sldId id="645" r:id="rId11"/>
    <p:sldId id="648" r:id="rId12"/>
    <p:sldId id="642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62" r:id="rId27"/>
  </p:sldIdLst>
  <p:sldSz cx="10691813" cy="7561263"/>
  <p:notesSz cx="10234613" cy="70993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700" b="1" kern="1200">
        <a:solidFill>
          <a:schemeClr val="tx1"/>
        </a:solidFill>
        <a:latin typeface="Arial" charset="0"/>
        <a:ea typeface="+mn-ea"/>
        <a:cs typeface="+mn-cs"/>
      </a:defRPr>
    </a:lvl1pPr>
    <a:lvl2pPr marL="456995" algn="ctr" rtl="0" fontAlgn="base">
      <a:spcBef>
        <a:spcPct val="0"/>
      </a:spcBef>
      <a:spcAft>
        <a:spcPct val="0"/>
      </a:spcAft>
      <a:defRPr sz="700" b="1" kern="1200">
        <a:solidFill>
          <a:schemeClr val="tx1"/>
        </a:solidFill>
        <a:latin typeface="Arial" charset="0"/>
        <a:ea typeface="+mn-ea"/>
        <a:cs typeface="+mn-cs"/>
      </a:defRPr>
    </a:lvl2pPr>
    <a:lvl3pPr marL="913989" algn="ctr" rtl="0" fontAlgn="base">
      <a:spcBef>
        <a:spcPct val="0"/>
      </a:spcBef>
      <a:spcAft>
        <a:spcPct val="0"/>
      </a:spcAft>
      <a:defRPr sz="700" b="1" kern="1200">
        <a:solidFill>
          <a:schemeClr val="tx1"/>
        </a:solidFill>
        <a:latin typeface="Arial" charset="0"/>
        <a:ea typeface="+mn-ea"/>
        <a:cs typeface="+mn-cs"/>
      </a:defRPr>
    </a:lvl3pPr>
    <a:lvl4pPr marL="1370983" algn="ctr" rtl="0" fontAlgn="base">
      <a:spcBef>
        <a:spcPct val="0"/>
      </a:spcBef>
      <a:spcAft>
        <a:spcPct val="0"/>
      </a:spcAft>
      <a:defRPr sz="700" b="1" kern="1200">
        <a:solidFill>
          <a:schemeClr val="tx1"/>
        </a:solidFill>
        <a:latin typeface="Arial" charset="0"/>
        <a:ea typeface="+mn-ea"/>
        <a:cs typeface="+mn-cs"/>
      </a:defRPr>
    </a:lvl4pPr>
    <a:lvl5pPr marL="1827978" algn="ctr" rtl="0" fontAlgn="base">
      <a:spcBef>
        <a:spcPct val="0"/>
      </a:spcBef>
      <a:spcAft>
        <a:spcPct val="0"/>
      </a:spcAft>
      <a:defRPr sz="700" b="1" kern="1200">
        <a:solidFill>
          <a:schemeClr val="tx1"/>
        </a:solidFill>
        <a:latin typeface="Arial" charset="0"/>
        <a:ea typeface="+mn-ea"/>
        <a:cs typeface="+mn-cs"/>
      </a:defRPr>
    </a:lvl5pPr>
    <a:lvl6pPr marL="2284971" algn="l" defTabSz="913989" rtl="0" eaLnBrk="1" latinLnBrk="0" hangingPunct="1">
      <a:defRPr sz="700" b="1" kern="1200">
        <a:solidFill>
          <a:schemeClr val="tx1"/>
        </a:solidFill>
        <a:latin typeface="Arial" charset="0"/>
        <a:ea typeface="+mn-ea"/>
        <a:cs typeface="+mn-cs"/>
      </a:defRPr>
    </a:lvl6pPr>
    <a:lvl7pPr marL="2741966" algn="l" defTabSz="913989" rtl="0" eaLnBrk="1" latinLnBrk="0" hangingPunct="1">
      <a:defRPr sz="700" b="1" kern="1200">
        <a:solidFill>
          <a:schemeClr val="tx1"/>
        </a:solidFill>
        <a:latin typeface="Arial" charset="0"/>
        <a:ea typeface="+mn-ea"/>
        <a:cs typeface="+mn-cs"/>
      </a:defRPr>
    </a:lvl7pPr>
    <a:lvl8pPr marL="3198960" algn="l" defTabSz="913989" rtl="0" eaLnBrk="1" latinLnBrk="0" hangingPunct="1">
      <a:defRPr sz="700" b="1" kern="1200">
        <a:solidFill>
          <a:schemeClr val="tx1"/>
        </a:solidFill>
        <a:latin typeface="Arial" charset="0"/>
        <a:ea typeface="+mn-ea"/>
        <a:cs typeface="+mn-cs"/>
      </a:defRPr>
    </a:lvl8pPr>
    <a:lvl9pPr marL="3655954" algn="l" defTabSz="913989" rtl="0" eaLnBrk="1" latinLnBrk="0" hangingPunct="1">
      <a:defRPr sz="7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CC"/>
    <a:srgbClr val="BA7A06"/>
    <a:srgbClr val="5E9CE8"/>
    <a:srgbClr val="3366FF"/>
    <a:srgbClr val="FFCC99"/>
    <a:srgbClr val="91BCEF"/>
    <a:srgbClr val="DE8400"/>
    <a:srgbClr val="009900"/>
    <a:srgbClr val="95CFD3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83188" autoAdjust="0"/>
  </p:normalViewPr>
  <p:slideViewPr>
    <p:cSldViewPr snapToGrid="0">
      <p:cViewPr>
        <p:scale>
          <a:sx n="90" d="100"/>
          <a:sy n="90" d="100"/>
        </p:scale>
        <p:origin x="-78" y="18"/>
      </p:cViewPr>
      <p:guideLst>
        <p:guide orient="horz" pos="116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2124" y="-114"/>
      </p:cViewPr>
      <p:guideLst>
        <p:guide orient="horz" pos="2236"/>
        <p:guide pos="3223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5828F340-65FB-489A-8D91-623D970FB216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E97FCA14-42E9-41F4-AFBE-FC8C4145AF9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endParaRPr lang="de-DE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4375" y="0"/>
            <a:ext cx="4438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33400"/>
            <a:ext cx="37607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ja-JP" smtClean="0"/>
              <a:t>Textmasterformate durch Klicken bearbeiten</a:t>
            </a:r>
          </a:p>
          <a:p>
            <a:pPr lvl="1"/>
            <a:r>
              <a:rPr lang="de-DE" altLang="ja-JP" smtClean="0"/>
              <a:t>Zweite Ebene</a:t>
            </a:r>
          </a:p>
          <a:p>
            <a:pPr lvl="2"/>
            <a:r>
              <a:rPr lang="de-DE" altLang="ja-JP" smtClean="0"/>
              <a:t>Dritte Ebene</a:t>
            </a:r>
          </a:p>
          <a:p>
            <a:pPr lvl="3"/>
            <a:r>
              <a:rPr lang="de-DE" altLang="ja-JP" smtClean="0"/>
              <a:t>Vierte Ebene</a:t>
            </a:r>
          </a:p>
          <a:p>
            <a:pPr lvl="4"/>
            <a:r>
              <a:rPr lang="de-DE" altLang="ja-JP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4375" y="6743700"/>
            <a:ext cx="4438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406B755-8589-45F5-966F-45784B76C85F}" type="slidenum">
              <a:rPr lang="ja-JP" altLang="de-DE"/>
              <a:pPr/>
              <a:t>‹#›</a:t>
            </a:fld>
            <a:endParaRPr lang="de-DE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699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3989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098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797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4971" algn="l" defTabSz="9139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966" algn="l" defTabSz="9139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9139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954" algn="l" defTabSz="9139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1</a:t>
            </a:fld>
            <a:endParaRPr lang="de-DE" altLang="ja-JP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A53433-A170-4810-AC13-6B6FCF0F1E40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10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B87CA-DF87-4876-A73F-B72FE0D18AB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621A8-828F-4288-961C-3A74A5A3832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1C07A-89F8-4DBD-8DF9-BE282F11E58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1583C-CD7C-4800-A4F9-43B34DD0DC91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68CA9-D1F1-4E05-830E-D8D6F8CEE5C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9C37B-4BD4-4D99-B588-40D9DF07736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69C12-43BD-41EB-A6D9-7DB69FB4C5F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44689-4D52-4FAC-90B2-DD748E26B48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87F12-7090-4342-B9EF-66E4B5AECE7E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2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4AB19-8FAD-4B3F-90D6-2F0E906E8E8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C3AF8-9733-4CAE-93F6-29936809EDF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0D015-4D3B-4FC8-9E01-F165E02E1C5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E4E19-4DA6-4495-8F38-1CB75319A65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BC80D-3F8F-49B4-83E9-082A8714C78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3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4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5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6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7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8</a:t>
            </a:fld>
            <a:endParaRPr lang="de-DE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7F3C2F-EAE6-42D9-BAF1-ABD8288C426B}" type="datetime1">
              <a:rPr lang="en-US" altLang="ja-JP" smtClean="0"/>
              <a:pPr/>
              <a:t>3/16/2016</a:t>
            </a:fld>
            <a:endParaRPr lang="de-DE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Bhagyashree Hebbar/ I BS PMT</a:t>
            </a:r>
            <a:endParaRPr lang="de-DE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B755-8589-45F5-966F-45784B76C85F}" type="slidenum">
              <a:rPr lang="ja-JP" altLang="de-DE" smtClean="0"/>
              <a:pPr/>
              <a:t>9</a:t>
            </a:fld>
            <a:endParaRPr lang="de-DE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029" y="3780631"/>
            <a:ext cx="9091755" cy="97666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0035" y="4962087"/>
            <a:ext cx="9091753" cy="12549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2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8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9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1945760" y="1617183"/>
            <a:ext cx="6517758" cy="180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2FFCFC-D19A-4982-B826-C21E9B28E0B9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8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70" y="173881"/>
            <a:ext cx="10313145" cy="56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uppieren 12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21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1045" y="4575265"/>
            <a:ext cx="10290870" cy="27780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96" tIns="52148" rIns="104296" bIns="52148" rtlCol="0" anchor="ctr"/>
          <a:lstStyle/>
          <a:p>
            <a:pPr algn="ctr"/>
            <a:endParaRPr lang="en-US" sz="18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8784" y="-625589"/>
            <a:ext cx="101030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123" tIns="53380" rIns="82123" bIns="53380" rtlCol="0" anchor="t" anchorCtr="0"/>
          <a:lstStyle/>
          <a:p>
            <a:r>
              <a:rPr lang="en-US" sz="10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10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58878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577772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-120940" y="1360315"/>
            <a:ext cx="0" cy="15649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-132839" y="-78248"/>
            <a:ext cx="0" cy="15649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783" y="4852426"/>
            <a:ext cx="8377589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784" y="5233653"/>
            <a:ext cx="8377587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52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784" y="6638750"/>
            <a:ext cx="3073534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248" y="6638750"/>
            <a:ext cx="5934982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/>
            </a:lvl1pPr>
          </a:lstStyle>
          <a:p>
            <a:pPr lvl="0"/>
            <a:r>
              <a:rPr lang="en-US" noProof="0" dirty="0" smtClean="0"/>
              <a:t>I BS</a:t>
            </a:r>
          </a:p>
          <a:p>
            <a:pPr lvl="0"/>
            <a:endParaRPr lang="en-US" noProof="0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88422" y="1"/>
            <a:ext cx="2988510" cy="1438740"/>
          </a:xfrm>
          <a:blipFill dpi="0" rotWithShape="1">
            <a:blip r:embed="rId3" cstate="print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3" name="Picture 12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4230" y="5510860"/>
            <a:ext cx="850000" cy="1048497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93F75CA-E15F-4E0E-B832-CEDE847B5448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1478997"/>
            <a:ext cx="9767417" cy="5000585"/>
          </a:xfrm>
        </p:spPr>
        <p:txBody>
          <a:bodyPr/>
          <a:lstStyle>
            <a:lvl1pPr marL="202799" indent="-2027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17450" indent="-21004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23047" indent="-2027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30455" indent="-20461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843295" indent="-2027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99" y="327305"/>
            <a:ext cx="9767417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8449223" y="6837768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5C97-EA39-413E-9EC5-96B2E21A0916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784" y="4233022"/>
            <a:ext cx="955544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784" y="4614249"/>
            <a:ext cx="9555445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52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784" y="6638750"/>
            <a:ext cx="3073534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248" y="6638750"/>
            <a:ext cx="5934982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/>
            </a:lvl1pPr>
          </a:lstStyle>
          <a:p>
            <a:pPr lvl="0"/>
            <a:r>
              <a:rPr lang="en-US" noProof="0" dirty="0" smtClean="0"/>
              <a:t>I BS</a:t>
            </a:r>
          </a:p>
          <a:p>
            <a:pPr lvl="0"/>
            <a:endParaRPr lang="en-US" noProof="0" dirty="0" smtClean="0"/>
          </a:p>
        </p:txBody>
      </p:sp>
      <p:pic>
        <p:nvPicPr>
          <p:cNvPr id="14" name="Grafik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2" y="0"/>
            <a:ext cx="2988511" cy="1438740"/>
          </a:xfrm>
          <a:prstGeom prst="rect">
            <a:avLst/>
          </a:prstGeom>
        </p:spPr>
      </p:pic>
      <p:pic>
        <p:nvPicPr>
          <p:cNvPr id="7" name="Picture 6" descr="Untitled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4230" y="327304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09754" y="208285"/>
            <a:ext cx="10272308" cy="714469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96" tIns="52148" rIns="104296" bIns="52148" rtlCol="0" anchor="ctr"/>
          <a:lstStyle/>
          <a:p>
            <a:pPr algn="ctr"/>
            <a:r>
              <a:rPr lang="en-US" sz="18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8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(24,4 x 18,0 cm)</a:t>
            </a:r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8784" y="-625589"/>
            <a:ext cx="101030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123" tIns="53380" rIns="82123" bIns="53380" rtlCol="0" anchor="t" anchorCtr="0"/>
          <a:lstStyle/>
          <a:p>
            <a:r>
              <a:rPr lang="en-US" sz="10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10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58878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577772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-120940" y="1360315"/>
            <a:ext cx="0" cy="15649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45" y="191082"/>
            <a:ext cx="10290870" cy="716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>
          <a:xfrm rot="5400000">
            <a:off x="-132839" y="-78248"/>
            <a:ext cx="0" cy="15649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88422" y="1"/>
            <a:ext cx="2988510" cy="1438740"/>
          </a:xfrm>
          <a:blipFill>
            <a:blip r:embed="rId3" cstate="print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en-US" noProof="0" dirty="0" smtClean="0"/>
              <a:t>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2"/>
          <p:cNvPicPr>
            <a:picLocks noChangeArrowheads="1"/>
          </p:cNvPicPr>
          <p:nvPr/>
        </p:nvPicPr>
        <p:blipFill>
          <a:blip r:embed="rId4" cstate="print"/>
          <a:srcRect r="30" b="103"/>
          <a:stretch>
            <a:fillRect/>
          </a:stretch>
        </p:blipFill>
        <p:spPr bwMode="auto">
          <a:xfrm>
            <a:off x="0" y="5566955"/>
            <a:ext cx="10566112" cy="182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784" y="5686043"/>
            <a:ext cx="8545982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784" y="6067271"/>
            <a:ext cx="8545981" cy="809655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52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9" name="Picture 18" descr="Untitled-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94230" y="6003612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2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1478997"/>
            <a:ext cx="9767417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0041" indent="-21004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15639" indent="-2027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21236" indent="-20461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34076" indent="-2027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8" y="6719982"/>
            <a:ext cx="2172038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/>
        </p:nvCxnSpPr>
        <p:spPr>
          <a:xfrm>
            <a:off x="462199" y="6664443"/>
            <a:ext cx="9767417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4093" y="7029301"/>
            <a:ext cx="3188343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021850"/>
            <a:r>
              <a:rPr lang="en-US" sz="800" noProof="0" dirty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Picture 21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3522" y="327304"/>
            <a:ext cx="850000" cy="1048497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1478997"/>
            <a:ext cx="9767417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10041" indent="-2100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15639" indent="-2027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021236" indent="-20461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434076" indent="-2027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99" y="327305"/>
            <a:ext cx="9767417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DE779-1198-46B0-BE73-1F30D1108877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1478997"/>
            <a:ext cx="9767417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0041" indent="-2100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15639" indent="-2027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21236" indent="-20461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34076" indent="-2027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00" y="327305"/>
            <a:ext cx="8840960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85E052-D6AB-4459-8EC7-BD09C15AEBCC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462199" y="6664443"/>
            <a:ext cx="9767417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4093" y="7029301"/>
            <a:ext cx="3188343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021850"/>
            <a:r>
              <a:rPr lang="en-US" sz="800" noProof="0" dirty="0" smtClean="0">
                <a:solidFill>
                  <a:schemeClr val="bg1"/>
                </a:solidFill>
                <a:latin typeface="+mn-lt"/>
              </a:rPr>
              <a:t>Internal</a:t>
            </a:r>
            <a:endParaRPr lang="en-US" sz="80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Bil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01" y="6720056"/>
            <a:ext cx="2171775" cy="62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Picture 20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3522" y="327304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1478997"/>
            <a:ext cx="9767417" cy="2460911"/>
          </a:xfrm>
        </p:spPr>
        <p:txBody>
          <a:bodyPr/>
          <a:lstStyle>
            <a:lvl1pPr marL="202799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17450" indent="-2100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23047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30455" indent="-20461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843295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6F6162-45D6-4E03-B3BE-00FEB2D2FD28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8534284" y="6837768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199" y="4018671"/>
            <a:ext cx="9767417" cy="2460910"/>
          </a:xfrm>
        </p:spPr>
        <p:txBody>
          <a:bodyPr/>
          <a:lstStyle>
            <a:lvl1pPr marL="202799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17450" indent="-2100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23047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30455" indent="-20461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843295" indent="-2027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96078F-142F-46EC-BB84-AE7543058DD5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7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669" y="1081299"/>
            <a:ext cx="9934476" cy="539828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168374-385A-4661-A8E2-63A7B137FE4A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2" name="Bild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8449223" y="6837768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00" y="1478997"/>
            <a:ext cx="4841015" cy="5000585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6745" y="1478997"/>
            <a:ext cx="4842872" cy="5000585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2200" y="327305"/>
            <a:ext cx="8925156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6F26FAFB-9B8B-4CD9-9FF9-1882E81F4590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8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00" y="1478996"/>
            <a:ext cx="4841015" cy="5000586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898A9908-522B-4468-A020-B510A1DAD1D1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7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199" y="1478996"/>
            <a:ext cx="3200119" cy="5000586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5847" y="1478997"/>
            <a:ext cx="3200119" cy="5000585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029496" y="1478997"/>
            <a:ext cx="3200119" cy="5000585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23334FC-47EA-461B-9DE4-306FF170DBCA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3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00" y="1478997"/>
            <a:ext cx="4841015" cy="2460911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6745" y="1478997"/>
            <a:ext cx="4842871" cy="2460911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582D4C3-E0C3-434D-8D10-89042C770C79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462201" y="4018672"/>
            <a:ext cx="4841014" cy="2460911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86745" y="4018672"/>
            <a:ext cx="4842872" cy="2460911"/>
          </a:xfrm>
        </p:spPr>
        <p:txBody>
          <a:bodyPr vert="horz" lIns="0" tIns="20531" rIns="0" bIns="20531" rtlCol="0">
            <a:normAutofit/>
          </a:bodyPr>
          <a:lstStyle>
            <a:lvl1pPr marL="202799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17450" indent="-210041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3047" indent="-202799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30455" indent="-204610"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25000"/>
              <a:buFont typeface="Arial" pitchFamily="34" charset="0"/>
              <a:buChar char="›"/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9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pic>
        <p:nvPicPr>
          <p:cNvPr id="10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A3590B-4868-4EC8-BC10-76DC788DD10D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0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D31491-A68C-490A-AC92-EB5F717C7D32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8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199" y="3433868"/>
            <a:ext cx="9767417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bg1"/>
                </a:solidFill>
              </a:defRPr>
            </a:lvl1pPr>
            <a:lvl2pPr marL="210041" indent="-2100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639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1236" indent="-20461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4076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99" y="2708838"/>
            <a:ext cx="9767417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57B34-77CA-4204-896B-7521F503108A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pic>
        <p:nvPicPr>
          <p:cNvPr id="15" name="Bi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8" y="6719982"/>
            <a:ext cx="2172038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/>
        </p:nvCxnSpPr>
        <p:spPr>
          <a:xfrm>
            <a:off x="462199" y="6664443"/>
            <a:ext cx="9767417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4093" y="7029301"/>
            <a:ext cx="3188343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021850"/>
            <a:r>
              <a:rPr lang="en-US" sz="800" noProof="0" dirty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800" noProof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uppieren 16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1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3522" y="327304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199" y="3433868"/>
            <a:ext cx="9767417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tx1"/>
                </a:solidFill>
              </a:defRPr>
            </a:lvl1pPr>
            <a:lvl2pPr marL="210041" indent="-2100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639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1236" indent="-20461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4076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99" y="2708838"/>
            <a:ext cx="9767417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95562E-D6FD-4836-9B3D-C7D125A2B831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grpSp>
        <p:nvGrpSpPr>
          <p:cNvPr id="2" name="Gruppieren 12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199" y="3433868"/>
            <a:ext cx="9767417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bg1"/>
                </a:solidFill>
              </a:defRPr>
            </a:lvl1pPr>
            <a:lvl2pPr marL="210041" indent="-2100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639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1236" indent="-20461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4076" indent="-2027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99" y="2708838"/>
            <a:ext cx="9767417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B8E3AB-22A4-484D-BB99-D5B2B97FE00B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462199" y="6664443"/>
            <a:ext cx="9767417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4093" y="7029301"/>
            <a:ext cx="3188343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021850"/>
            <a:r>
              <a:rPr lang="en-US" sz="800" noProof="0" dirty="0" smtClean="0">
                <a:solidFill>
                  <a:schemeClr val="bg1"/>
                </a:solidFill>
                <a:latin typeface="+mn-lt"/>
              </a:rPr>
              <a:t>Internal</a:t>
            </a:r>
            <a:endParaRPr lang="en-US" sz="80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Bil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01" y="6720056"/>
            <a:ext cx="2171775" cy="62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4"/>
          <p:cNvGrpSpPr/>
          <p:nvPr/>
        </p:nvGrpSpPr>
        <p:grpSpPr>
          <a:xfrm>
            <a:off x="0" y="0"/>
            <a:ext cx="10691813" cy="7561263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1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3522" y="327304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669" y="1081301"/>
            <a:ext cx="9934476" cy="269933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B5D5AF-C067-4C4E-BCF4-30BF516403DC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2" name="Bild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8534284" y="6837768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88437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5063" cy="1931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B78-D13B-4F33-B6BB-7E51297FDC13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D51D-D784-43DA-95C4-7037DB09D172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84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E3-8D77-42C3-BD9E-01A712E77EB4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3925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1313" y="1763713"/>
            <a:ext cx="47355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837-49AC-4771-AF16-EDB505B1E3C8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953D-093C-47BC-B765-D8270646BEE7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AA8-679A-4968-895D-417E5D24CDD8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6A45-7AB8-4CFD-8F69-114A6E24969F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B72C-4582-4CE4-A68A-786AB012013E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5088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5088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113-9D1D-433F-AF87-54F7725E62C1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89E4-02FD-4299-871E-6F582B63BC98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669" y="3780634"/>
            <a:ext cx="9934476" cy="2698951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B61F14-E02B-4FA2-9871-5AFFD917525B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7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763" y="303213"/>
            <a:ext cx="24050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4375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C17-162E-449A-B3D3-F8823C40F4F4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41F1-95D7-4ED5-A288-63484821A444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673" y="1081681"/>
            <a:ext cx="4926401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3"/>
              </a:buBlip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6748" y="1081681"/>
            <a:ext cx="4926401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C1135A3B-442E-4770-AFED-F363D244AD1F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8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673" y="1081681"/>
            <a:ext cx="4926401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3"/>
              </a:buBlip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C06B3056-4435-4A23-83FA-A302ED0E1D7C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7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671" y="1081681"/>
            <a:ext cx="3283649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5847" y="1081681"/>
            <a:ext cx="3200119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029497" y="1081681"/>
            <a:ext cx="3283648" cy="5397902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8ED37DB3-3DB1-4A17-89C8-550D53E5094F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3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673" y="1081684"/>
            <a:ext cx="4926401" cy="2698951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3"/>
              </a:buBlip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6748" y="1081684"/>
            <a:ext cx="4926401" cy="2698951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826A4D2-EFA2-48D9-AC75-9A77E84C14C3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78673" y="3859399"/>
            <a:ext cx="4926401" cy="2620187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3"/>
              </a:buBlip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86748" y="3859399"/>
            <a:ext cx="4926401" cy="2620187"/>
          </a:xfrm>
        </p:spPr>
        <p:txBody>
          <a:bodyPr vert="horz" lIns="0" tIns="20521" rIns="0" bIns="20521" rtlCol="0">
            <a:normAutofit/>
          </a:bodyPr>
          <a:lstStyle>
            <a:lvl1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Blip>
                <a:blip r:embed="rId2"/>
              </a:buBlip>
              <a:defRPr lang="de-DE" sz="18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42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69"/>
              </a:spcAft>
              <a:buSzPct val="100000"/>
              <a:buFontTx/>
              <a:buNone/>
              <a:defRPr lang="de-DE" sz="1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pic>
        <p:nvPicPr>
          <p:cNvPr id="10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23349D-8570-49AB-BA17-A414F2263838}" type="datetime1">
              <a:rPr lang="en-US" noProof="0" smtClean="0"/>
              <a:pPr/>
              <a:t>3/16/2016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Bhagyashree Hebbar/ I BS PMT</a:t>
            </a:r>
            <a:endParaRPr lang="en-US" noProof="0" dirty="0"/>
          </a:p>
        </p:txBody>
      </p:sp>
      <p:pic>
        <p:nvPicPr>
          <p:cNvPr id="10" name="Picture 2" descr="I:\ContiTech\Bildarchiv\CT_Logos_Claims_Fonts\0_CT_logo_vorlagen\01_logos_continental\continental_ppt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53972" y="6838479"/>
            <a:ext cx="2568470" cy="415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8673" y="128594"/>
            <a:ext cx="9934475" cy="714528"/>
          </a:xfrm>
          <a:prstGeom prst="rect">
            <a:avLst/>
          </a:prstGeom>
        </p:spPr>
        <p:txBody>
          <a:bodyPr vert="horz" lIns="0" tIns="0" rIns="104265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669" y="1081683"/>
            <a:ext cx="9934476" cy="5397903"/>
          </a:xfrm>
          <a:prstGeom prst="rect">
            <a:avLst/>
          </a:prstGeom>
        </p:spPr>
        <p:txBody>
          <a:bodyPr vert="horz" lIns="0" tIns="20524" rIns="0" bIns="20524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715079" y="7267547"/>
            <a:ext cx="926063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333DA41-36F2-4D63-81CE-D672872711A2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1725441" y="7266806"/>
            <a:ext cx="4883418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378294" y="7266806"/>
            <a:ext cx="252591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378671" y="6605486"/>
            <a:ext cx="9934125" cy="39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65" tIns="52132" rIns="104265" bIns="52132" rtlCol="0" anchor="ctr"/>
          <a:lstStyle/>
          <a:p>
            <a:pPr algn="ctr"/>
            <a:endParaRPr lang="en-US" sz="1800" noProof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78671" y="6559357"/>
            <a:ext cx="9934125" cy="47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65" tIns="52132" rIns="104265" bIns="52132" rtlCol="0" anchor="ctr"/>
          <a:lstStyle/>
          <a:p>
            <a:pPr algn="ctr"/>
            <a:endParaRPr lang="en-US" sz="1800" noProof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8671" y="922514"/>
            <a:ext cx="9934125" cy="47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65" tIns="52132" rIns="104265" bIns="52132" rtlCol="0" anchor="ctr"/>
          <a:lstStyle/>
          <a:p>
            <a:pPr algn="ctr"/>
            <a:endParaRPr lang="en-US" sz="1800" noProof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8295" y="7053243"/>
            <a:ext cx="5008451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021544"/>
            <a:r>
              <a:rPr lang="en-US" sz="1000" noProof="0" dirty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10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295" y="6883984"/>
            <a:ext cx="5008451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021544"/>
            <a:r>
              <a:rPr lang="en-US" sz="1000" b="1" noProof="0" dirty="0" smtClean="0">
                <a:solidFill>
                  <a:schemeClr val="tx1"/>
                </a:solidFill>
                <a:latin typeface="+mn-lt"/>
              </a:rPr>
              <a:t>PMT Asia</a:t>
            </a:r>
            <a:endParaRPr lang="en-US" sz="10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>
            <p:custDataLst>
              <p:tags r:id="rId14"/>
            </p:custDataLst>
          </p:nvPr>
        </p:nvSpPr>
        <p:spPr>
          <a:xfrm>
            <a:off x="-1484974" y="-1400234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65" tIns="52132" rIns="104265" bIns="52132" rtlCol="0" anchor="ctr"/>
          <a:lstStyle/>
          <a:p>
            <a:pPr algn="ctr"/>
            <a:endParaRPr lang="de-DE" sz="1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Picture 4" descr="PMT_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807847" y="221262"/>
            <a:ext cx="501179" cy="61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4265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02738" indent="-202738" algn="l" defTabSz="1042651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16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17265" indent="-209979" algn="l" defTabSz="1042651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bg2">
            <a:lumMod val="75000"/>
          </a:schemeClr>
        </a:buClr>
        <a:buSzPct val="100000"/>
        <a:buFontTx/>
        <a:buBlip>
          <a:blip r:embed="rId16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22741" indent="-202738" algn="l" defTabSz="1042651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16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30026" indent="-204548" algn="l" defTabSz="1042651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tx1">
            <a:lumMod val="95000"/>
            <a:lumOff val="5000"/>
          </a:schemeClr>
        </a:buClr>
        <a:buSzPct val="100000"/>
        <a:buFontTx/>
        <a:buBlip>
          <a:blip r:embed="rId16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842742" indent="-202738" algn="l" defTabSz="1042651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16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867293" indent="-260662" algn="l" defTabSz="104265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618" indent="-260662" algn="l" defTabSz="104265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9944" indent="-260662" algn="l" defTabSz="104265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270" indent="-260662" algn="l" defTabSz="104265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26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51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977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303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629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954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281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608" algn="l" defTabSz="10426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462199" y="6664443"/>
            <a:ext cx="9767417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01" y="6720056"/>
            <a:ext cx="2171775" cy="6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2200" y="327305"/>
            <a:ext cx="8756763" cy="792882"/>
          </a:xfrm>
          <a:prstGeom prst="rect">
            <a:avLst/>
          </a:prstGeom>
        </p:spPr>
        <p:txBody>
          <a:bodyPr vert="horz" lIns="0" tIns="0" rIns="104296" bIns="0" rtlCol="0" anchor="t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199" y="1478998"/>
            <a:ext cx="9767417" cy="5000585"/>
          </a:xfrm>
          <a:prstGeom prst="rect">
            <a:avLst/>
          </a:prstGeom>
        </p:spPr>
        <p:txBody>
          <a:bodyPr vert="horz" lIns="0" tIns="20531" rIns="0" bIns="20531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D98CEC8-A487-4F80-A7BA-457120C02CD9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Bhagyashree Hebbar/ I BS PMT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94093" y="7029301"/>
            <a:ext cx="3188343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021850"/>
            <a:r>
              <a:rPr lang="en-US" sz="800" noProof="0" dirty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484974" y="-1400234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96" tIns="52148" rIns="104296" bIns="52148" rtlCol="0" anchor="ctr"/>
          <a:lstStyle/>
          <a:p>
            <a:pPr algn="ctr"/>
            <a:endParaRPr lang="de-DE" sz="18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6" name="Picture 15" descr="Untitled-2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63522" y="327304"/>
            <a:ext cx="850000" cy="1048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55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42965" rtl="0" eaLnBrk="1" latinLnBrk="0" hangingPunct="1">
        <a:lnSpc>
          <a:spcPct val="95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02799" indent="-202799" algn="l" defTabSz="1042965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17450" indent="-210041" algn="l" defTabSz="1042965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23047" indent="-202799" algn="l" defTabSz="1042965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30455" indent="-204610" algn="l" defTabSz="1042965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843295" indent="-202799" algn="l" defTabSz="1042965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868153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5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117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600" indent="-260741" algn="l" defTabSz="104296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1837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9F92-7622-4F24-9851-5A7DCB382D13}" type="datetime1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6137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Bhagyashree Hebbar/ I BS PMT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3201-20F8-4E81-8D6D-82735DCE4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35622" y="5212387"/>
            <a:ext cx="8377587" cy="198585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MKS API Presentation </a:t>
            </a:r>
            <a:r>
              <a:rPr lang="en-GB" dirty="0" smtClean="0">
                <a:cs typeface="Arial" charset="0"/>
              </a:rPr>
              <a:t/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>- </a:t>
            </a:r>
            <a:r>
              <a:rPr lang="en-GB" dirty="0" err="1" smtClean="0">
                <a:cs typeface="Arial" charset="0"/>
              </a:rPr>
              <a:t>Bhagyashree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 err="1" smtClean="0">
                <a:cs typeface="Arial" charset="0"/>
              </a:rPr>
              <a:t>Hebbar</a:t>
            </a: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Body &amp; Security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AD242CC-777B-4035-B698-6CFF5215E6AD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Bhagyashree</a:t>
            </a:r>
            <a:r>
              <a:rPr lang="en-US" dirty="0" smtClean="0"/>
              <a:t> </a:t>
            </a:r>
            <a:r>
              <a:rPr lang="en-US" dirty="0" err="1" smtClean="0"/>
              <a:t>Hebbar</a:t>
            </a:r>
            <a:r>
              <a:rPr lang="en-US" dirty="0" smtClean="0"/>
              <a:t>/ I BS PMT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336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/>
              <a:t>MKS Integrity 2009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The MKS API cannot be used with versions prior to 4.6, and there have been several advancements since the initial API release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Java Runtime Environment (JRE)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Get the latest JRE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Older versions of the JRE may work but might not include advanced data types and latest bug fixes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Eclipse IDE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The Eclipse IDE for Java open source development tool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NetBeans</a:t>
            </a:r>
            <a:r>
              <a:rPr lang="en-US" dirty="0" smtClean="0"/>
              <a:t>, other IDEs, or simple text editors can be used with minimal changes to the exercises</a:t>
            </a:r>
          </a:p>
          <a:p>
            <a:endParaRPr lang="en-US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/>
              <a:t>Close the </a:t>
            </a:r>
            <a:r>
              <a:rPr lang="en-US" b="1" smtClean="0"/>
              <a:t>Welcome</a:t>
            </a:r>
            <a:r>
              <a:rPr lang="en-US" smtClean="0"/>
              <a:t> screen to expose the IDE</a:t>
            </a:r>
          </a:p>
        </p:txBody>
      </p:sp>
      <p:pic>
        <p:nvPicPr>
          <p:cNvPr id="62468" name="Picture 2" descr="C:\Ezone\Services\Training\Courseware Plans 2007-2008\API\screenshots\eclipse_welcome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01238" y="2047842"/>
            <a:ext cx="6489337" cy="4589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05658" y="2100351"/>
            <a:ext cx="447349" cy="659312"/>
          </a:xfrm>
          <a:prstGeom prst="rect">
            <a:avLst/>
          </a:prstGeom>
          <a:noFill/>
        </p:spPr>
        <p:txBody>
          <a:bodyPr lIns="104296" tIns="52148" rIns="104296" bIns="52148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7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4591" y="1344225"/>
            <a:ext cx="9622632" cy="504084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/>
              <a:t>Select </a:t>
            </a:r>
            <a:r>
              <a:rPr lang="en-US" b="1" smtClean="0"/>
              <a:t>File &gt;</a:t>
            </a:r>
            <a:r>
              <a:rPr lang="en-US" b="1" smtClean="0">
                <a:sym typeface="Wingdings" pitchFamily="2" charset="2"/>
              </a:rPr>
              <a:t> New &gt; Java Project </a:t>
            </a:r>
            <a:r>
              <a:rPr lang="en-US" smtClean="0">
                <a:sym typeface="Wingdings" pitchFamily="2" charset="2"/>
              </a:rPr>
              <a:t>from the menu and name it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APITraining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mtClean="0">
                <a:sym typeface="Wingdings" pitchFamily="2" charset="2"/>
              </a:rPr>
              <a:t>Click </a:t>
            </a:r>
            <a:r>
              <a:rPr lang="en-US" b="1" smtClean="0">
                <a:sym typeface="Wingdings" pitchFamily="2" charset="2"/>
              </a:rPr>
              <a:t>Next</a:t>
            </a:r>
            <a:r>
              <a:rPr lang="en-US" smtClean="0">
                <a:sym typeface="Wingdings" pitchFamily="2" charset="2"/>
              </a:rPr>
              <a:t> to continue with the Wizard</a:t>
            </a:r>
          </a:p>
        </p:txBody>
      </p:sp>
      <p:pic>
        <p:nvPicPr>
          <p:cNvPr id="63492" name="Picture 2" descr="C:\Ezone\Services\Training\Courseware Plans 2007-2008\API\screenshots\eclipse_new_project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71303" y="2184365"/>
            <a:ext cx="6749207" cy="252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On the </a:t>
            </a:r>
            <a:r>
              <a:rPr lang="en-US" b="1" dirty="0" smtClean="0"/>
              <a:t>Libraries</a:t>
            </a:r>
            <a:r>
              <a:rPr lang="en-US" dirty="0" smtClean="0"/>
              <a:t> tab, click the </a:t>
            </a:r>
            <a:r>
              <a:rPr lang="en-US" b="1" dirty="0" smtClean="0">
                <a:sym typeface="Wingdings" pitchFamily="2" charset="2"/>
              </a:rPr>
              <a:t>Add External JARs </a:t>
            </a:r>
            <a:r>
              <a:rPr lang="en-US" dirty="0" smtClean="0">
                <a:sym typeface="Wingdings" pitchFamily="2" charset="2"/>
              </a:rPr>
              <a:t>button and add: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C:\Program Files\MKS\IntegrityServer2009\server\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mks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\lib\mksapi.jar</a:t>
            </a: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sym typeface="Wingdings" pitchFamily="2" charset="2"/>
              </a:rPr>
              <a:t>Click </a:t>
            </a:r>
            <a:r>
              <a:rPr lang="en-US" b="1" dirty="0" smtClean="0">
                <a:sym typeface="Wingdings" pitchFamily="2" charset="2"/>
              </a:rPr>
              <a:t>Finish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64516" name="Picture 3" descr="C:\Ezone\Services\Training\Courseware Plans 2007-2008\API\screenshots\eclipse_new_project_jars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08635" y="2688450"/>
            <a:ext cx="8074546" cy="347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mtClean="0">
                <a:sym typeface="Wingdings" pitchFamily="2" charset="2"/>
              </a:rPr>
              <a:t>Select </a:t>
            </a:r>
            <a:r>
              <a:rPr lang="en-US" b="1" smtClean="0">
                <a:sym typeface="Wingdings" pitchFamily="2" charset="2"/>
              </a:rPr>
              <a:t>File &gt; New &gt; Package </a:t>
            </a:r>
            <a:r>
              <a:rPr lang="en-US" smtClean="0">
                <a:sym typeface="Wingdings" pitchFamily="2" charset="2"/>
              </a:rPr>
              <a:t>and name it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training</a:t>
            </a:r>
            <a:b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mtClean="0">
                <a:cs typeface="Courier New" pitchFamily="49" charset="0"/>
                <a:sym typeface="Wingdings" pitchFamily="2" charset="2"/>
              </a:rPr>
              <a:t>Click </a:t>
            </a:r>
            <a:r>
              <a:rPr lang="en-US" b="1" smtClean="0">
                <a:cs typeface="Courier New" pitchFamily="49" charset="0"/>
                <a:sym typeface="Wingdings" pitchFamily="2" charset="2"/>
              </a:rPr>
              <a:t>Finish</a:t>
            </a:r>
          </a:p>
          <a:p>
            <a:pPr eaLnBrk="1" hangingPunct="1">
              <a:buFont typeface="Arial" charset="0"/>
              <a:buChar char="•"/>
            </a:pPr>
            <a:endParaRPr lang="en-US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64516" name="Picture 3" descr="C:\Ezone\Services\Training\Courseware Plans 2007-2008\API\screenshots\eclipse_new_project_jars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05629" y="2158111"/>
            <a:ext cx="7480557" cy="347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267295" y="1344224"/>
            <a:ext cx="4276725" cy="4788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/>
              <a:t>Select </a:t>
            </a:r>
            <a:r>
              <a:rPr lang="en-US" b="1" smtClean="0"/>
              <a:t>File &gt;</a:t>
            </a:r>
            <a:r>
              <a:rPr lang="en-US" b="1" smtClean="0">
                <a:sym typeface="Wingdings" pitchFamily="2" charset="2"/>
              </a:rPr>
              <a:t> New &gt; Class</a:t>
            </a:r>
            <a:r>
              <a:rPr lang="en-US" smtClean="0">
                <a:sym typeface="Wingdings" pitchFamily="2" charset="2"/>
              </a:rPr>
              <a:t>, and name it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EX1</a:t>
            </a:r>
            <a:r>
              <a:rPr lang="en-US" b="1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with package name</a:t>
            </a:r>
            <a:r>
              <a:rPr lang="en-US" b="1" smtClean="0">
                <a:sym typeface="Wingdings" pitchFamily="2" charset="2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training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mtClean="0">
                <a:sym typeface="Wingdings" pitchFamily="2" charset="2"/>
              </a:rPr>
              <a:t>Check the </a:t>
            </a:r>
            <a:r>
              <a:rPr lang="en-US" b="1" smtClean="0">
                <a:sym typeface="Wingdings" pitchFamily="2" charset="2"/>
              </a:rPr>
              <a:t>public static void main… </a:t>
            </a:r>
            <a:r>
              <a:rPr lang="en-US" smtClean="0">
                <a:sym typeface="Wingdings" pitchFamily="2" charset="2"/>
              </a:rPr>
              <a:t>method stub to create box toward the bottom</a:t>
            </a: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mtClean="0">
                <a:sym typeface="Wingdings" pitchFamily="2" charset="2"/>
              </a:rPr>
              <a:t>Click </a:t>
            </a:r>
            <a:r>
              <a:rPr lang="en-US" b="1" smtClean="0">
                <a:sym typeface="Wingdings" pitchFamily="2" charset="2"/>
              </a:rPr>
              <a:t>Finish</a:t>
            </a: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</p:txBody>
      </p:sp>
      <p:pic>
        <p:nvPicPr>
          <p:cNvPr id="65540" name="Picture 2" descr="C:\Ezone\Services\Training\Courseware Plans 2007-2008\API\screenshots\eclipse_new_class_popup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78611" y="1214703"/>
            <a:ext cx="5034062" cy="560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First Java API Program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>
                <a:sym typeface="Wingdings" pitchFamily="2" charset="2"/>
              </a:rPr>
              <a:t>Your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EX1.java</a:t>
            </a:r>
            <a:r>
              <a:rPr lang="en-US" smtClean="0">
                <a:sym typeface="Wingdings" pitchFamily="2" charset="2"/>
              </a:rPr>
              <a:t> file has been created and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mksapi.jar</a:t>
            </a:r>
            <a:r>
              <a:rPr lang="en-US" smtClean="0">
                <a:sym typeface="Wingdings" pitchFamily="2" charset="2"/>
              </a:rPr>
              <a:t> is included in the project classpath</a:t>
            </a:r>
            <a:endParaRPr lang="en-US" b="1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Arial" charset="0"/>
              <a:buChar char="•"/>
            </a:pPr>
            <a:endParaRPr lang="en-US" smtClean="0">
              <a:sym typeface="Wingdings" pitchFamily="2" charset="2"/>
            </a:endParaRPr>
          </a:p>
        </p:txBody>
      </p:sp>
      <p:pic>
        <p:nvPicPr>
          <p:cNvPr id="66564" name="Picture 2" descr="C:\Ezone\Services\Training\Courseware Plans 2007-2008\API\screenshots\eclipse_java_file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1293" y="2623689"/>
            <a:ext cx="6129230" cy="3740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1482" indent="-521482">
              <a:buFont typeface="Tahoma" pitchFamily="34" charset="0"/>
              <a:buAutoNum type="arabicPeriod"/>
            </a:pPr>
            <a:r>
              <a:rPr lang="en-US" dirty="0" smtClean="0">
                <a:sym typeface="Wingdings" pitchFamily="2" charset="2"/>
              </a:rPr>
              <a:t>Begin by importing the necessary Java and MKS API classes, 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package</a:t>
            </a:r>
            <a:r>
              <a:rPr lang="en-US" dirty="0" smtClean="0">
                <a:sym typeface="Wingdings" pitchFamily="2" charset="2"/>
              </a:rPr>
              <a:t> declaration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977779" lvl="1" indent="-521482">
              <a:buNone/>
            </a:pPr>
            <a:r>
              <a:rPr lang="en-US" b="1" dirty="0" smtClean="0">
                <a:sym typeface="Wingdings" pitchFamily="2" charset="2"/>
              </a:rPr>
              <a:t>Note: </a:t>
            </a:r>
            <a:r>
              <a:rPr lang="en-US" dirty="0" smtClean="0">
                <a:sym typeface="Wingdings" pitchFamily="2" charset="2"/>
              </a:rPr>
              <a:t>We will import some extra classes to be used in later exercises, so you can ignore the Eclipse messages about them not being used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3512838"/>
            <a:ext cx="9622632" cy="1613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package training;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import com.mks.api.*;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import com.mks.api.response.*;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import com.mks.api.util.ResponseUtil;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import java.io.*;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45492" y="1310970"/>
            <a:ext cx="9979025" cy="5746209"/>
          </a:xfrm>
        </p:spPr>
        <p:txBody>
          <a:bodyPr/>
          <a:lstStyle/>
          <a:p>
            <a:pPr marL="521482" indent="-521482">
              <a:buFont typeface="Wingdings" pitchFamily="2" charset="2"/>
              <a:buAutoNum type="arabicPeriod" startAt="2"/>
            </a:pPr>
            <a:r>
              <a:rPr lang="en-US" dirty="0" smtClean="0">
                <a:sym typeface="Wingdings" pitchFamily="2" charset="2"/>
              </a:rPr>
              <a:t>Add some comments for your class, and declare the session variable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2075847"/>
            <a:ext cx="9622632" cy="2690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* MKS API Training class.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*/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public class EX1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/**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* The API session.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*/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private static Session mySession = null;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45492" y="1310970"/>
            <a:ext cx="9979025" cy="5746209"/>
          </a:xfrm>
        </p:spPr>
        <p:txBody>
          <a:bodyPr/>
          <a:lstStyle/>
          <a:p>
            <a:pPr marL="521482" indent="-521482">
              <a:buFont typeface="Tahoma" pitchFamily="34" charset="0"/>
              <a:buAutoNum type="arabicPeriod" startAt="3"/>
            </a:pPr>
            <a:r>
              <a:rPr lang="en-US" dirty="0" smtClean="0">
                <a:sym typeface="Wingdings" pitchFamily="2" charset="2"/>
              </a:rPr>
              <a:t>Add some comments for the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 ) </a:t>
            </a:r>
            <a:r>
              <a:rPr lang="en-US" dirty="0" smtClean="0">
                <a:sym typeface="Wingdings" pitchFamily="2" charset="2"/>
              </a:rPr>
              <a:t>function of your class, and start a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try – catch - finally </a:t>
            </a:r>
            <a:r>
              <a:rPr lang="en-US" dirty="0" smtClean="0">
                <a:sym typeface="Wingdings" pitchFamily="2" charset="2"/>
              </a:rPr>
              <a:t>block to trap exceptions and create an integration point and session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2676198"/>
            <a:ext cx="9622632" cy="355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/**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* Setup the MKS API connection framework and run a command. 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* Args are ignored.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*/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try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Create integration point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IntegrationPointFactory ipf = IntegrationPointFactory.getInstance();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IntegrationPoint ip = ipf.createIntegrationPoint("localhost",7001,4,10);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Create session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mySession = ip.createSession("student","password");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Contents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61897" y="1162050"/>
            <a:ext cx="9968020" cy="5249383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MKS Java API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MKS API Integration Model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MKS Java API Viewer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Java MKS API Building blocks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Environment for Java API Program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Java API program</a:t>
            </a:r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45492" y="1344225"/>
            <a:ext cx="9979025" cy="5746210"/>
          </a:xfrm>
        </p:spPr>
        <p:txBody>
          <a:bodyPr/>
          <a:lstStyle/>
          <a:p>
            <a:pPr marL="521482" indent="-521482">
              <a:buFont typeface="Tahoma" pitchFamily="34" charset="0"/>
              <a:buAutoNum type="arabicPeriod" startAt="4"/>
            </a:pPr>
            <a:r>
              <a:rPr lang="en-US" dirty="0" smtClean="0">
                <a:sym typeface="Wingdings" pitchFamily="2" charset="2"/>
              </a:rPr>
              <a:t>Continue by creating a command runner and a command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2184365"/>
            <a:ext cx="9622632" cy="33369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Create a command runner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CmdRunner myCmdRunner = mySession.createCmdRunner();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Set defaults so they need not be added to every command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myCmdRunner.setDefaultHostname("localhost");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myCmdRunner.setDefaultPort(7001);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myCmdRunner.setDefaultUsername("student");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myCmdRunner.setDefaultPassword("password");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Create a command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Command myCmd = new Command(Command.IM, "fields");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45492" y="1310970"/>
            <a:ext cx="9979025" cy="5746209"/>
          </a:xfrm>
        </p:spPr>
        <p:txBody>
          <a:bodyPr/>
          <a:lstStyle/>
          <a:p>
            <a:pPr marL="521482" indent="-521482">
              <a:buNone/>
            </a:pPr>
            <a:r>
              <a:rPr lang="en-US" dirty="0" smtClean="0">
                <a:sym typeface="Wingdings" pitchFamily="2" charset="2"/>
              </a:rPr>
              <a:t>5.	Continue by executing the command and displaying the result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2184365"/>
            <a:ext cx="9622632" cy="355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Run the command and capture the response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Response myRes = myCmdRunner.execute(myCmd);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Create a WorkItemIterator to iterate through results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WorkItemIterator wii = myRes.getWorkItems();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While there are items left, print them out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while (wii.hasNext())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WorkItem wi = wii.next();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System.out.println(wi.getField("name").getValue());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// shortcut:  System.out.println(wi.toString());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45492" y="1344224"/>
            <a:ext cx="9979025" cy="1932323"/>
          </a:xfrm>
        </p:spPr>
        <p:txBody>
          <a:bodyPr/>
          <a:lstStyle/>
          <a:p>
            <a:pPr marL="521482" indent="-521482">
              <a:buNone/>
              <a:defRPr/>
            </a:pPr>
            <a:r>
              <a:rPr lang="en-US" dirty="0" smtClean="0">
                <a:sym typeface="Wingdings" pitchFamily="2" charset="2"/>
              </a:rPr>
              <a:t>6.	Close up our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try </a:t>
            </a:r>
            <a:r>
              <a:rPr lang="en-US" dirty="0" smtClean="0">
                <a:sym typeface="Wingdings" pitchFamily="2" charset="2"/>
              </a:rPr>
              <a:t>block and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catch</a:t>
            </a:r>
            <a:r>
              <a:rPr lang="en-US" dirty="0" smtClean="0">
                <a:sym typeface="Wingdings" pitchFamily="2" charset="2"/>
              </a:rPr>
              <a:t> any exceptions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2159861"/>
            <a:ext cx="9622632" cy="225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} catch (APIException ae)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System.out.println("--[ Exception ]----------------------------");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// Use the ResponseUtil.printXXXX tool (like MKSAPIViewer)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ResponseUtil.printAPIException(ae, 1, System.out);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System.out.println("--[ Response In Which It Occurred ]--------");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ResponseUtil.printResponse(ae.getResponse(), 1, System.out);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71064" y="1057145"/>
            <a:ext cx="9979025" cy="1932323"/>
          </a:xfrm>
        </p:spPr>
        <p:txBody>
          <a:bodyPr/>
          <a:lstStyle/>
          <a:p>
            <a:pPr marL="521482" indent="-521482">
              <a:buNone/>
              <a:defRPr/>
            </a:pPr>
            <a:r>
              <a:rPr lang="en-US" dirty="0" smtClean="0">
                <a:sym typeface="Wingdings" pitchFamily="2" charset="2"/>
              </a:rPr>
              <a:t>7.	Close up our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catch </a:t>
            </a:r>
            <a:r>
              <a:rPr lang="en-US" dirty="0" smtClean="0">
                <a:sym typeface="Wingdings" pitchFamily="2" charset="2"/>
              </a:rPr>
              <a:t>block, and add the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finally</a:t>
            </a:r>
            <a:r>
              <a:rPr lang="en-US" dirty="0" smtClean="0">
                <a:sym typeface="Wingdings" pitchFamily="2" charset="2"/>
              </a:rPr>
              <a:t> block to release the session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4591" y="1575071"/>
            <a:ext cx="9622632" cy="50605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296" tIns="52148" rIns="104296" bIns="52148">
            <a:spAutoFit/>
          </a:bodyPr>
          <a:lstStyle/>
          <a:p>
            <a:pPr marL="1811" indent="-1811" algn="l" eaLnBrk="0" hangingPunct="0">
              <a:spcBef>
                <a:spcPct val="60000"/>
              </a:spcBef>
              <a:buSzPct val="85000"/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                                 .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} finally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try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if(mySession != null)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// Release the Session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  mySession.release();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} catch (APIException ae)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System.out.println("--[ Exception ]-------------------------");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// Use the ResponseUtil.printXXXX tool (like MKSAPIViewer)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ResponseUtil.printAPIException(ae, 1, System.out);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System.out.println("--[ Response In Which It Occurred ]-----");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ResponseUtil.printResponse(ae.getResponse(), 1, System.out);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} catch (IOException ioe) {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  System.out.println(ioe.getMessage());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MKS Java API – Exercise 1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45492" y="1310970"/>
            <a:ext cx="9979025" cy="5746209"/>
          </a:xfrm>
        </p:spPr>
        <p:txBody>
          <a:bodyPr/>
          <a:lstStyle/>
          <a:p>
            <a:pPr marL="521482" indent="-521482">
              <a:buNone/>
            </a:pPr>
            <a:r>
              <a:rPr lang="en-US" dirty="0" smtClean="0">
                <a:sym typeface="Wingdings" pitchFamily="2" charset="2"/>
              </a:rPr>
              <a:t>8.	Run your class! (as Java application)</a:t>
            </a:r>
          </a:p>
        </p:txBody>
      </p:sp>
      <p:pic>
        <p:nvPicPr>
          <p:cNvPr id="72708" name="Picture 2" descr="C:\Ezone\Services\Training\Courseware Plans 2007-2008\API\screenshots\eclipse_console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35534" y="1777743"/>
            <a:ext cx="8820746" cy="4543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21152003">
            <a:off x="5788763" y="5169876"/>
            <a:ext cx="2967794" cy="520813"/>
          </a:xfrm>
          <a:prstGeom prst="rect">
            <a:avLst/>
          </a:prstGeom>
          <a:noFill/>
        </p:spPr>
        <p:txBody>
          <a:bodyPr wrap="none" lIns="104296" tIns="52148" rIns="104296" bIns="52148">
            <a:spAutoFit/>
          </a:bodyPr>
          <a:lstStyle/>
          <a:p>
            <a:pPr>
              <a:defRPr/>
            </a:pPr>
            <a:r>
              <a:rPr lang="en-US" sz="2700" dirty="0">
                <a:solidFill>
                  <a:srgbClr val="FF0000"/>
                </a:solidFill>
                <a:latin typeface="+mj-lt"/>
              </a:rPr>
              <a:t>Congratulations</a:t>
            </a:r>
            <a:r>
              <a:rPr lang="en-US" sz="27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6" y="391101"/>
            <a:ext cx="8756763" cy="5339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MKS Java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00" y="999460"/>
            <a:ext cx="9585568" cy="5433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 set of  java functions and procedures that allow the creation of applications which access the features or data of an operating system, application, or other service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Why go for MKS API: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Faster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Effective(No incompatible issues, Response objet model)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Direct access to the data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No parsing required</a:t>
            </a:r>
          </a:p>
          <a:p>
            <a:pPr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MKS API Model – Generic Overview</a:t>
            </a:r>
            <a:endParaRPr lang="en-US" dirty="0" smtClean="0">
              <a:cs typeface="Arial" charset="0"/>
            </a:endParaRPr>
          </a:p>
        </p:txBody>
      </p:sp>
      <p:sp>
        <p:nvSpPr>
          <p:cNvPr id="198659" name="TextBox 7"/>
          <p:cNvSpPr txBox="1">
            <a:spLocks noChangeArrowheads="1"/>
          </p:cNvSpPr>
          <p:nvPr/>
        </p:nvSpPr>
        <p:spPr bwMode="auto">
          <a:xfrm>
            <a:off x="333326" y="1087438"/>
            <a:ext cx="9834690" cy="8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/>
          <a:p>
            <a:pPr algn="l"/>
            <a:endParaRPr lang="en-US" sz="2400" dirty="0"/>
          </a:p>
          <a:p>
            <a:pPr algn="l"/>
            <a:endParaRPr lang="en-US" sz="2200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 Hebbar/ I 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6600" y="2372801"/>
            <a:ext cx="3705742" cy="3600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2410" y="797690"/>
            <a:ext cx="8501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600" b="0" dirty="0" smtClean="0"/>
              <a:t>The MKS API is bundled into a library that you link to your application. Your application calls the functions within the library to have workflows and documents perform work and respond directly within your source code.</a:t>
            </a:r>
          </a:p>
          <a:p>
            <a:pPr algn="l" eaLnBrk="1" hangingPunct="1"/>
            <a:endParaRPr lang="en-US" sz="1600" b="0" dirty="0" smtClean="0"/>
          </a:p>
          <a:p>
            <a:pPr algn="l" eaLnBrk="1" hangingPunct="1"/>
            <a:r>
              <a:rPr lang="en-US" sz="1600" b="0" dirty="0" smtClean="0"/>
              <a:t>Integration point can be done directly to the server or through the installed client to the server.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20" y="146551"/>
            <a:ext cx="8756763" cy="427607"/>
          </a:xfrm>
        </p:spPr>
        <p:txBody>
          <a:bodyPr/>
          <a:lstStyle/>
          <a:p>
            <a:r>
              <a:rPr lang="en-US" dirty="0" smtClean="0"/>
              <a:t>MKS Integrity Client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53" y="584791"/>
            <a:ext cx="9767417" cy="28920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900" dirty="0" smtClean="0"/>
              <a:t>An MKS Integrity Client integration is the most common integration; it is used by all IDE       and developer productivity tool integrations.</a:t>
            </a:r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Why need access to client features 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Local file system access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Access to client user preferences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GUI interaction for status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8431" y="3568737"/>
            <a:ext cx="666469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99" y="1307804"/>
            <a:ext cx="9767417" cy="5171779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6400" b="1" dirty="0" smtClean="0">
                <a:latin typeface="+mj-lt"/>
              </a:rPr>
              <a:t>The MKS </a:t>
            </a:r>
            <a:r>
              <a:rPr lang="en-US" sz="6400" b="1" dirty="0" err="1" smtClean="0">
                <a:latin typeface="+mj-lt"/>
              </a:rPr>
              <a:t>APIViewer</a:t>
            </a:r>
            <a:r>
              <a:rPr lang="en-US" sz="6400" b="1" dirty="0" smtClean="0">
                <a:latin typeface="+mj-lt"/>
              </a:rPr>
              <a:t> is a helpful tool that allows you to run commands through the API and see the format of the response</a:t>
            </a:r>
          </a:p>
          <a:p>
            <a:pPr>
              <a:buFont typeface="Arial" charset="0"/>
              <a:buChar char="•"/>
            </a:pPr>
            <a:r>
              <a:rPr lang="en-US" sz="6400" b="1" dirty="0" smtClean="0">
                <a:latin typeface="+mj-lt"/>
              </a:rPr>
              <a:t>The syntax is: 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mksapiviewer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 &lt;configuration&gt; &lt;application&gt; &lt;command&gt;</a:t>
            </a:r>
          </a:p>
          <a:p>
            <a:pPr lvl="1">
              <a:buFont typeface="Arial" charset="0"/>
              <a:buChar char="•"/>
            </a:pPr>
            <a:r>
              <a:rPr lang="en-US" sz="6400" b="1" dirty="0" smtClean="0">
                <a:latin typeface="+mj-lt"/>
                <a:cs typeface="Courier New" pitchFamily="49" charset="0"/>
              </a:rPr>
              <a:t>configuration = options for integration point</a:t>
            </a:r>
          </a:p>
          <a:p>
            <a:pPr lvl="1">
              <a:buFont typeface="Arial" charset="0"/>
              <a:buChar char="•"/>
            </a:pPr>
            <a:r>
              <a:rPr lang="en-US" sz="6400" b="1" dirty="0" smtClean="0">
                <a:latin typeface="+mj-lt"/>
                <a:cs typeface="Courier New" pitchFamily="49" charset="0"/>
              </a:rPr>
              <a:t>application = 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im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/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si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/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aa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/integrity</a:t>
            </a:r>
          </a:p>
          <a:p>
            <a:pPr lvl="1">
              <a:buFont typeface="Arial" charset="0"/>
              <a:buChar char="•"/>
            </a:pPr>
            <a:r>
              <a:rPr lang="en-US" sz="6400" b="1" dirty="0" smtClean="0">
                <a:latin typeface="+mj-lt"/>
                <a:cs typeface="Courier New" pitchFamily="49" charset="0"/>
              </a:rPr>
              <a:t>command = suitable command and arguments</a:t>
            </a:r>
          </a:p>
          <a:p>
            <a:pPr lvl="2">
              <a:buFont typeface="Arial" charset="0"/>
              <a:buChar char="•"/>
            </a:pPr>
            <a:endParaRPr lang="en-US" sz="6400" b="1" dirty="0" smtClean="0">
              <a:latin typeface="+mj-lt"/>
              <a:cs typeface="Courier New" pitchFamily="49" charset="0"/>
            </a:endParaRPr>
          </a:p>
          <a:p>
            <a:pPr>
              <a:buFont typeface="Arial" charset="0"/>
              <a:buChar char="•"/>
            </a:pPr>
            <a:r>
              <a:rPr lang="en-US" sz="6400" b="1" dirty="0" smtClean="0">
                <a:latin typeface="+mj-lt"/>
              </a:rPr>
              <a:t>For example, to return a list of fields in XML format:</a:t>
            </a:r>
          </a:p>
          <a:p>
            <a:pPr lvl="1"/>
            <a:r>
              <a:rPr lang="en-US" sz="6400" b="1" dirty="0" smtClean="0">
                <a:latin typeface="+mj-lt"/>
                <a:cs typeface="Courier New" pitchFamily="49" charset="0"/>
              </a:rPr>
              <a:t>	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mksapiviewer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 --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iplocal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 --xml </a:t>
            </a:r>
            <a:r>
              <a:rPr lang="en-US" sz="6400" b="1" dirty="0" err="1" smtClean="0">
                <a:latin typeface="+mj-lt"/>
                <a:cs typeface="Courier New" pitchFamily="49" charset="0"/>
              </a:rPr>
              <a:t>im</a:t>
            </a:r>
            <a:r>
              <a:rPr lang="en-US" sz="6400" b="1" dirty="0" smtClean="0">
                <a:latin typeface="+mj-lt"/>
                <a:cs typeface="Courier New" pitchFamily="49" charset="0"/>
              </a:rPr>
              <a:t> fields</a:t>
            </a:r>
          </a:p>
          <a:p>
            <a:pPr lvl="1">
              <a:buNone/>
            </a:pPr>
            <a:endParaRPr lang="en-US" sz="6400" b="1" dirty="0" smtClean="0">
              <a:latin typeface="+mj-lt"/>
            </a:endParaRPr>
          </a:p>
          <a:p>
            <a:pPr>
              <a:buNone/>
            </a:pPr>
            <a:r>
              <a:rPr lang="en-US" sz="6400" b="1" u="sng" dirty="0" smtClean="0">
                <a:latin typeface="+mj-lt"/>
              </a:rPr>
              <a:t>Note:</a:t>
            </a:r>
          </a:p>
          <a:p>
            <a:r>
              <a:rPr lang="en-US" sz="6400" b="1" dirty="0" smtClean="0">
                <a:latin typeface="+mj-lt"/>
              </a:rPr>
              <a:t>The API Viewer is intended as a tool for API programmers to preview and learn about the structure of responses to API commands</a:t>
            </a:r>
          </a:p>
          <a:p>
            <a:r>
              <a:rPr lang="en-US" sz="6400" b="1" dirty="0" smtClean="0">
                <a:latin typeface="+mj-lt"/>
              </a:rPr>
              <a:t>It should not be used as an output formatter for the CLI in scripts which parse the XML or text output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242" y="574159"/>
            <a:ext cx="8756763" cy="520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MKS API viewer</a:t>
            </a:r>
            <a:endParaRPr lang="en-US" sz="2400" dirty="0"/>
          </a:p>
        </p:txBody>
      </p:sp>
      <p:sp>
        <p:nvSpPr>
          <p:cNvPr id="5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 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MKS API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99" y="1063257"/>
            <a:ext cx="9767417" cy="522058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 err="1" smtClean="0"/>
              <a:t>IntegrationPointFactory</a:t>
            </a:r>
            <a:r>
              <a:rPr lang="en-US" dirty="0" smtClean="0"/>
              <a:t> – creates and manages integration points</a:t>
            </a:r>
            <a:br>
              <a:rPr lang="en-US" dirty="0" smtClean="0"/>
            </a:br>
            <a:endParaRPr lang="en-US" b="1" dirty="0" smtClean="0"/>
          </a:p>
          <a:p>
            <a:pPr>
              <a:buFont typeface="Arial" charset="0"/>
              <a:buChar char="•"/>
            </a:pPr>
            <a:r>
              <a:rPr lang="en-US" b="1" dirty="0" err="1" smtClean="0"/>
              <a:t>IntegrationPoint</a:t>
            </a:r>
            <a:r>
              <a:rPr lang="en-US" dirty="0" smtClean="0"/>
              <a:t> – a connection point to MKS Integrity (client or server)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Session</a:t>
            </a:r>
            <a:r>
              <a:rPr lang="en-US" dirty="0" smtClean="0"/>
              <a:t> – the authenticated session under which commands are run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Can be shared/reused for multiple commands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charset="0"/>
              <a:buChar char="•"/>
            </a:pPr>
            <a:r>
              <a:rPr lang="en-US" b="1" dirty="0" err="1" smtClean="0"/>
              <a:t>CmdRunner</a:t>
            </a:r>
            <a:r>
              <a:rPr lang="en-US" dirty="0" smtClean="0"/>
              <a:t> – manages the sequential execution of commands through a session and returns the response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Command</a:t>
            </a:r>
            <a:r>
              <a:rPr lang="en-US" dirty="0" smtClean="0"/>
              <a:t> – object used to represent a command as would be run from the CLI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May have </a:t>
            </a:r>
            <a:r>
              <a:rPr lang="en-US" sz="1600" b="1" dirty="0" smtClean="0"/>
              <a:t>options</a:t>
            </a:r>
            <a:r>
              <a:rPr lang="en-US" sz="1600" dirty="0" smtClean="0"/>
              <a:t> and a </a:t>
            </a:r>
            <a:r>
              <a:rPr lang="en-US" sz="1600" b="1" dirty="0" smtClean="0"/>
              <a:t>selection</a:t>
            </a:r>
            <a:br>
              <a:rPr lang="en-US" sz="1600" b="1" dirty="0" smtClean="0"/>
            </a:br>
            <a:endParaRPr lang="en-US" sz="1600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 Response</a:t>
            </a:r>
            <a:r>
              <a:rPr lang="en-US" dirty="0" smtClean="0"/>
              <a:t> – structured output of a command</a:t>
            </a:r>
          </a:p>
          <a:p>
            <a:endParaRPr lang="en-US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99" y="744280"/>
            <a:ext cx="9767417" cy="614561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900" dirty="0" smtClean="0"/>
              <a:t>Command class is used to represent a command. Each command object may have various options and a selection.</a:t>
            </a:r>
            <a:endParaRPr lang="en-US" sz="1900" u="sng" dirty="0" smtClean="0"/>
          </a:p>
          <a:p>
            <a:pPr>
              <a:buNone/>
            </a:pPr>
            <a:r>
              <a:rPr lang="en-US" sz="1600" u="sng" dirty="0" smtClean="0"/>
              <a:t>Commands in the command prompt/shell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command –option1="spaced value" –option2=value selection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viewissue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--hostname=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myhost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--port=7001 issueId</a:t>
            </a:r>
            <a:endParaRPr lang="en-US" sz="1600" u="sng" dirty="0" smtClean="0"/>
          </a:p>
          <a:p>
            <a:pPr>
              <a:buNone/>
            </a:pPr>
            <a:r>
              <a:rPr lang="en-US" sz="1600" u="sng" dirty="0" smtClean="0"/>
              <a:t>Commands in the command prompt/shell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myCmd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Command(Command.IM, "command");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myCmd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Command(Command.IM,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viewissue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/>
              <a:t>Option</a:t>
            </a:r>
            <a:r>
              <a:rPr lang="en-US" dirty="0" smtClean="0"/>
              <a:t> – used to represent the concept of a CLI option, which takes the form of: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myCmd.addOption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Option("option", "value"));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</a:pPr>
            <a:r>
              <a:rPr lang="en-US" b="1" dirty="0" err="1" smtClean="0"/>
              <a:t>MultiValue</a:t>
            </a:r>
            <a:r>
              <a:rPr lang="en-US" b="1" dirty="0" smtClean="0"/>
              <a:t> – </a:t>
            </a:r>
            <a:r>
              <a:rPr lang="en-US" dirty="0" smtClean="0"/>
              <a:t>used when an option has multiple values that can be associated with that option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--fields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--filter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multiValue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Option("fields", "ID,Type,Summary");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/>
              <a:t>Selection</a:t>
            </a:r>
            <a:r>
              <a:rPr lang="en-US" dirty="0" smtClean="0"/>
              <a:t> – used to represent the concept of CLI selection, the input parameter to a command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myCmd.addSelection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("selection");</a:t>
            </a:r>
          </a:p>
          <a:p>
            <a:endParaRPr lang="en-US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</a:rPr>
              <a:t> Response is entire output of a command this can be seen in </a:t>
            </a:r>
            <a:r>
              <a:rPr lang="en-US" sz="2000" dirty="0" err="1" smtClean="0">
                <a:latin typeface="Arial" pitchFamily="34" charset="0"/>
              </a:rPr>
              <a:t>mksapiviewer</a:t>
            </a:r>
            <a:r>
              <a:rPr lang="en-US" sz="2000" dirty="0" smtClean="0">
                <a:latin typeface="Arial" pitchFamily="34" charset="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pitchFamily="34" charset="0"/>
              </a:rPr>
              <a:t>Work item – section of the output of the command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pitchFamily="34" charset="0"/>
              </a:rPr>
              <a:t>Item – Usually an actual line from the output 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pitchFamily="34" charset="0"/>
              </a:rPr>
              <a:t>Result – The end result of the command running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latin typeface="Arial" pitchFamily="34" charset="0"/>
              </a:rPr>
              <a:t>For example, "Member was added to project X"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pitchFamily="34" charset="0"/>
              </a:rPr>
              <a:t>Field – A more specific part of an Item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For example, Project Revision number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Exception – if a problem was encountered with the command, this will show the exception</a:t>
            </a:r>
          </a:p>
          <a:p>
            <a:endParaRPr lang="en-US" dirty="0"/>
          </a:p>
        </p:txBody>
      </p:sp>
      <p:sp>
        <p:nvSpPr>
          <p:cNvPr id="4" name="Date Placeholder 6"/>
          <p:cNvSpPr txBox="1">
            <a:spLocks/>
          </p:cNvSpPr>
          <p:nvPr/>
        </p:nvSpPr>
        <p:spPr>
          <a:xfrm>
            <a:off x="7425437" y="6862788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D242CC-777B-4035-B698-6CFF5215E6AD}" type="datetime1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3/16/2016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9808341" y="7029301"/>
            <a:ext cx="421275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48181-2C78-49CB-8C52-912A07842C2E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7425438" y="7029301"/>
            <a:ext cx="2340804" cy="1658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Bhagyashree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Hebbar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 I</a:t>
            </a:r>
            <a:r>
              <a:rPr kumimoji="0" lang="en-US" sz="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PMT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afety information;Please select the level of confidentiality:"/>
  <p:tag name="MIO_USER_INPUT_OPTIONS" val="Public;Internal;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EK" val="641"/>
  <p:tag name="MIO_UPDATE" val="True"/>
  <p:tag name="MIO_VERSION" val="25.07.2012 08:48:01"/>
  <p:tag name="MIO_DBID" val="ED9FF2F2-6643-46BA-B685-7D49126FFAF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PMT_Presentation_Template">
  <a:themeElements>
    <a:clrScheme name="Continental Screen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ppt_template_continental_automotive_en-4-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1060</Words>
  <Application>Microsoft Office PowerPoint</Application>
  <PresentationFormat>Custom</PresentationFormat>
  <Paragraphs>279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PMT_Presentation_Template</vt:lpstr>
      <vt:lpstr>ppt_template_continental_automotive_en-4-3</vt:lpstr>
      <vt:lpstr>Custom Design</vt:lpstr>
      <vt:lpstr>Body &amp; Security</vt:lpstr>
      <vt:lpstr>Contents</vt:lpstr>
      <vt:lpstr>MKS Java API </vt:lpstr>
      <vt:lpstr>MKS API Model – Generic Overview</vt:lpstr>
      <vt:lpstr>MKS Integrity Client integration</vt:lpstr>
      <vt:lpstr>MKS API viewer</vt:lpstr>
      <vt:lpstr>MKS API Building Blocks</vt:lpstr>
      <vt:lpstr>Command</vt:lpstr>
      <vt:lpstr>Response</vt:lpstr>
      <vt:lpstr>Environment</vt:lpstr>
      <vt:lpstr>Your First Java API Program</vt:lpstr>
      <vt:lpstr>Your First Java API Program</vt:lpstr>
      <vt:lpstr>Your First Java API Program</vt:lpstr>
      <vt:lpstr>Your First Java API Program</vt:lpstr>
      <vt:lpstr>Your First Java API Program</vt:lpstr>
      <vt:lpstr>Your First Java API Program</vt:lpstr>
      <vt:lpstr>MKS Java API – Exercise 1</vt:lpstr>
      <vt:lpstr>MKS Java API – Exercise 1</vt:lpstr>
      <vt:lpstr>MKS Java API – Exercise 1</vt:lpstr>
      <vt:lpstr>MKS Java API – Exercise 1</vt:lpstr>
      <vt:lpstr>MKS Java API – Exercise 1</vt:lpstr>
      <vt:lpstr>MKS Java API – Exercise 1</vt:lpstr>
      <vt:lpstr>MKS Java API – Exercise 1</vt:lpstr>
      <vt:lpstr>MKS Java API – Exercise 1</vt:lpstr>
    </vt:vector>
  </TitlesOfParts>
  <Company>Continental Automotive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</dc:title>
  <dc:subject>PMT Asia</dc:subject>
  <dc:creator>Nithin B N</dc:creator>
  <dc:description>Bangalore -  INDIA</dc:description>
  <cp:lastModifiedBy>uidu6585</cp:lastModifiedBy>
  <cp:revision>1997</cp:revision>
  <dcterms:created xsi:type="dcterms:W3CDTF">2005-03-16T03:18:47Z</dcterms:created>
  <dcterms:modified xsi:type="dcterms:W3CDTF">2016-03-16T05:42:06Z</dcterms:modified>
</cp:coreProperties>
</file>