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 id="2147483834" r:id="rId2"/>
  </p:sldMasterIdLst>
  <p:notesMasterIdLst>
    <p:notesMasterId r:id="rId32"/>
  </p:notesMasterIdLst>
  <p:sldIdLst>
    <p:sldId id="256" r:id="rId3"/>
    <p:sldId id="257" r:id="rId4"/>
    <p:sldId id="265" r:id="rId5"/>
    <p:sldId id="258" r:id="rId6"/>
    <p:sldId id="260" r:id="rId7"/>
    <p:sldId id="261" r:id="rId8"/>
    <p:sldId id="263" r:id="rId9"/>
    <p:sldId id="267" r:id="rId10"/>
    <p:sldId id="269" r:id="rId11"/>
    <p:sldId id="277" r:id="rId12"/>
    <p:sldId id="270" r:id="rId13"/>
    <p:sldId id="275" r:id="rId14"/>
    <p:sldId id="276" r:id="rId15"/>
    <p:sldId id="278" r:id="rId16"/>
    <p:sldId id="272" r:id="rId17"/>
    <p:sldId id="279" r:id="rId18"/>
    <p:sldId id="280" r:id="rId19"/>
    <p:sldId id="281" r:id="rId20"/>
    <p:sldId id="282" r:id="rId21"/>
    <p:sldId id="288" r:id="rId22"/>
    <p:sldId id="289" r:id="rId23"/>
    <p:sldId id="290" r:id="rId24"/>
    <p:sldId id="291" r:id="rId25"/>
    <p:sldId id="284" r:id="rId26"/>
    <p:sldId id="285" r:id="rId27"/>
    <p:sldId id="286" r:id="rId28"/>
    <p:sldId id="287" r:id="rId29"/>
    <p:sldId id="283"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712"/>
  </p:normalViewPr>
  <p:slideViewPr>
    <p:cSldViewPr snapToGrid="0" snapToObjects="1">
      <p:cViewPr varScale="1">
        <p:scale>
          <a:sx n="64" d="100"/>
          <a:sy n="64" d="100"/>
        </p:scale>
        <p:origin x="728"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87D30-FB78-9949-9124-51A19953203D}" type="datetimeFigureOut">
              <a:rPr lang="en-US" smtClean="0"/>
              <a:pPr/>
              <a:t>1/30/2017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1ABDD-5869-0949-B4BC-165248B62004}" type="slidenum">
              <a:rPr lang="en-US" smtClean="0"/>
              <a:pPr/>
              <a:t>‹#›</a:t>
            </a:fld>
            <a:endParaRPr lang="en-US"/>
          </a:p>
        </p:txBody>
      </p:sp>
    </p:spTree>
    <p:extLst>
      <p:ext uri="{BB962C8B-B14F-4D97-AF65-F5344CB8AC3E}">
        <p14:creationId xmlns:p14="http://schemas.microsoft.com/office/powerpoint/2010/main" val="201178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1ABDD-5869-0949-B4BC-165248B62004}" type="slidenum">
              <a:rPr lang="en-US" smtClean="0"/>
              <a:pPr/>
              <a:t>7</a:t>
            </a:fld>
            <a:endParaRPr lang="en-US"/>
          </a:p>
        </p:txBody>
      </p:sp>
    </p:spTree>
    <p:extLst>
      <p:ext uri="{BB962C8B-B14F-4D97-AF65-F5344CB8AC3E}">
        <p14:creationId xmlns:p14="http://schemas.microsoft.com/office/powerpoint/2010/main" val="2053653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CFDAF4A5-DE81-7943-B10C-C287CE40765F}" type="slidenum">
              <a:rPr lang="en-US" smtClean="0"/>
              <a:pPr/>
              <a:t>‹#›</a:t>
            </a:fld>
            <a:endParaRPr lang="en-US"/>
          </a:p>
        </p:txBody>
      </p:sp>
    </p:spTree>
    <p:extLst>
      <p:ext uri="{BB962C8B-B14F-4D97-AF65-F5344CB8AC3E}">
        <p14:creationId xmlns:p14="http://schemas.microsoft.com/office/powerpoint/2010/main" val="1757269917"/>
      </p:ext>
    </p:extLst>
  </p:cSld>
  <p:clrMapOvr>
    <a:masterClrMapping/>
  </p:clrMapOvr>
  <p:transition spd="slow">
    <p:cover/>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352E25-2A00-AE47-B5A0-FB7D14486911}"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509470105"/>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439732724"/>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889641519"/>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69354350"/>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352E25-2A00-AE47-B5A0-FB7D14486911}" type="datetimeFigureOut">
              <a:rPr lang="en-US" smtClean="0"/>
              <a:pPr/>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702423776"/>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352E25-2A00-AE47-B5A0-FB7D14486911}" type="datetimeFigureOut">
              <a:rPr lang="en-US" smtClean="0"/>
              <a:pPr/>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711774251"/>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2098901345"/>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668519793"/>
      </p:ext>
    </p:extLst>
  </p:cSld>
  <p:clrMapOvr>
    <a:masterClrMapping/>
  </p:clrMapOvr>
  <p:transition spd="slow">
    <p:cover/>
  </p:transition>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912386679"/>
      </p:ext>
    </p:extLst>
  </p:cSld>
  <p:clrMapOvr>
    <a:masterClrMapping/>
  </p:clrMapOvr>
  <p:transition spd="slow">
    <p:cover/>
  </p:transition>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449674373"/>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92897828"/>
      </p:ext>
    </p:extLst>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475211796"/>
      </p:ext>
    </p:extLst>
  </p:cSld>
  <p:clrMapOvr>
    <a:masterClrMapping/>
  </p:clrMapOvr>
  <p:transition spd="slow">
    <p:cover/>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352E25-2A00-AE47-B5A0-FB7D14486911}"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185950757"/>
      </p:ext>
    </p:extLst>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352E25-2A00-AE47-B5A0-FB7D14486911}" type="datetimeFigureOut">
              <a:rPr lang="en-US" smtClean="0"/>
              <a:pPr/>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478645092"/>
      </p:ext>
    </p:extLst>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352E25-2A00-AE47-B5A0-FB7D14486911}" type="datetimeFigureOut">
              <a:rPr lang="en-US" smtClean="0"/>
              <a:pPr/>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907298160"/>
      </p:ext>
    </p:extLst>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52E25-2A00-AE47-B5A0-FB7D14486911}" type="datetimeFigureOut">
              <a:rPr lang="en-US" smtClean="0"/>
              <a:pPr/>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826281420"/>
      </p:ext>
    </p:extLst>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52E25-2A00-AE47-B5A0-FB7D14486911}"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328059369"/>
      </p:ext>
    </p:extLst>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52E25-2A00-AE47-B5A0-FB7D14486911}"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103292934"/>
      </p:ext>
    </p:extLst>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670533540"/>
      </p:ext>
    </p:extLst>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456005902"/>
      </p:ext>
    </p:extLst>
  </p:cSld>
  <p:clrMapOvr>
    <a:masterClrMapping/>
  </p:clrMapOvr>
  <p:transition spd="slow">
    <p:cover/>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52E25-2A00-AE47-B5A0-FB7D14486911}"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13183827"/>
      </p:ext>
    </p:extLst>
  </p:cSld>
  <p:clrMapOvr>
    <a:masterClrMapping/>
  </p:clrMapOvr>
  <p:transition spd="slow">
    <p:cover/>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52E25-2A00-AE47-B5A0-FB7D14486911}"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757552794"/>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52E25-2A00-AE47-B5A0-FB7D14486911}" type="datetimeFigureOut">
              <a:rPr lang="en-US" smtClean="0"/>
              <a:pPr/>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55224427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52E25-2A00-AE47-B5A0-FB7D14486911}" type="datetimeFigureOut">
              <a:rPr lang="en-US" smtClean="0"/>
              <a:pPr/>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4517397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52E25-2A00-AE47-B5A0-FB7D14486911}" type="datetimeFigureOut">
              <a:rPr lang="en-US" smtClean="0"/>
              <a:pPr/>
              <a:t>1/30/2017</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39760844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352E25-2A00-AE47-B5A0-FB7D14486911}"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783542912"/>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352E25-2A00-AE47-B5A0-FB7D14486911}"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DAF4A5-DE81-7943-B10C-C287CE40765F}" type="slidenum">
              <a:rPr lang="en-US" smtClean="0"/>
              <a:pPr/>
              <a:t>‹#›</a:t>
            </a:fld>
            <a:endParaRPr lang="en-US"/>
          </a:p>
        </p:txBody>
      </p:sp>
    </p:spTree>
    <p:extLst>
      <p:ext uri="{BB962C8B-B14F-4D97-AF65-F5344CB8AC3E}">
        <p14:creationId xmlns:p14="http://schemas.microsoft.com/office/powerpoint/2010/main" val="142897715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3352E25-2A00-AE47-B5A0-FB7D14486911}" type="datetimeFigureOut">
              <a:rPr lang="en-US" smtClean="0"/>
              <a:pPr/>
              <a:t>1/30/2017</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DAF4A5-DE81-7943-B10C-C287CE40765F}" type="slidenum">
              <a:rPr lang="en-US" smtClean="0"/>
              <a:pPr/>
              <a:t>‹#›</a:t>
            </a:fld>
            <a:endParaRPr lang="en-US"/>
          </a:p>
        </p:txBody>
      </p:sp>
    </p:spTree>
    <p:extLst>
      <p:ext uri="{BB962C8B-B14F-4D97-AF65-F5344CB8AC3E}">
        <p14:creationId xmlns:p14="http://schemas.microsoft.com/office/powerpoint/2010/main" val="211666709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spd="slow">
    <p:cove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52E25-2A00-AE47-B5A0-FB7D14486911}" type="datetimeFigureOut">
              <a:rPr lang="en-US" smtClean="0"/>
              <a:pPr/>
              <a:t>1/30/2017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AF4A5-DE81-7943-B10C-C287CE40765F}" type="slidenum">
              <a:rPr lang="en-US" smtClean="0"/>
              <a:pPr/>
              <a:t>‹#›</a:t>
            </a:fld>
            <a:endParaRPr lang="en-US"/>
          </a:p>
        </p:txBody>
      </p:sp>
    </p:spTree>
    <p:extLst>
      <p:ext uri="{BB962C8B-B14F-4D97-AF65-F5344CB8AC3E}">
        <p14:creationId xmlns:p14="http://schemas.microsoft.com/office/powerpoint/2010/main" val="80489747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457" y="1240077"/>
            <a:ext cx="9315619" cy="2981193"/>
          </a:xfrm>
        </p:spPr>
        <p:txBody>
          <a:bodyPr/>
          <a:lstStyle/>
          <a:p>
            <a:r>
              <a:rPr lang="en-US" dirty="0"/>
              <a:t>Mobile Application Development</a:t>
            </a:r>
            <a:br>
              <a:rPr lang="en-US" dirty="0"/>
            </a:br>
            <a:r>
              <a:rPr lang="en-US" dirty="0"/>
              <a:t>Project Books2Go</a:t>
            </a:r>
          </a:p>
        </p:txBody>
      </p:sp>
      <p:sp>
        <p:nvSpPr>
          <p:cNvPr id="3" name="Subtitle 2"/>
          <p:cNvSpPr>
            <a:spLocks noGrp="1"/>
          </p:cNvSpPr>
          <p:nvPr>
            <p:ph type="subTitle" idx="1"/>
          </p:nvPr>
        </p:nvSpPr>
        <p:spPr>
          <a:xfrm>
            <a:off x="1216739" y="4381963"/>
            <a:ext cx="8825658" cy="861420"/>
          </a:xfrm>
        </p:spPr>
        <p:txBody>
          <a:bodyPr>
            <a:normAutofit/>
          </a:bodyPr>
          <a:lstStyle/>
          <a:p>
            <a:r>
              <a:rPr lang="en-US" sz="2400" dirty="0"/>
              <a:t>Project Team - 12</a:t>
            </a:r>
          </a:p>
        </p:txBody>
      </p:sp>
    </p:spTree>
    <p:extLst>
      <p:ext uri="{BB962C8B-B14F-4D97-AF65-F5344CB8AC3E}">
        <p14:creationId xmlns:p14="http://schemas.microsoft.com/office/powerpoint/2010/main" val="188482579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644" y="881659"/>
            <a:ext cx="8761413" cy="728480"/>
          </a:xfrm>
        </p:spPr>
        <p:txBody>
          <a:bodyPr/>
          <a:lstStyle/>
          <a:p>
            <a:pPr algn="ctr"/>
            <a:r>
              <a:rPr lang="en-US" dirty="0"/>
              <a:t>Member Contributions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5651" y="2327728"/>
            <a:ext cx="4425401" cy="4145126"/>
          </a:xfrm>
        </p:spPr>
      </p:pic>
    </p:spTree>
    <p:extLst>
      <p:ext uri="{BB962C8B-B14F-4D97-AF65-F5344CB8AC3E}">
        <p14:creationId xmlns:p14="http://schemas.microsoft.com/office/powerpoint/2010/main" val="140515856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DANNA LIU (Project Head)</a:t>
            </a:r>
          </a:p>
        </p:txBody>
      </p:sp>
      <p:sp>
        <p:nvSpPr>
          <p:cNvPr id="3" name="Content Placeholder 2"/>
          <p:cNvSpPr>
            <a:spLocks noGrp="1"/>
          </p:cNvSpPr>
          <p:nvPr>
            <p:ph idx="1"/>
          </p:nvPr>
        </p:nvSpPr>
        <p:spPr>
          <a:xfrm>
            <a:off x="1154954" y="2603499"/>
            <a:ext cx="10050076" cy="3725111"/>
          </a:xfrm>
        </p:spPr>
        <p:txBody>
          <a:bodyPr>
            <a:noAutofit/>
          </a:bodyPr>
          <a:lstStyle/>
          <a:p>
            <a:r>
              <a:rPr lang="en-US" sz="2500" dirty="0"/>
              <a:t>Handled data storage related to user, book detail and message by using </a:t>
            </a:r>
            <a:r>
              <a:rPr lang="en-US" sz="2500" dirty="0" err="1"/>
              <a:t>sharedPreference</a:t>
            </a:r>
            <a:r>
              <a:rPr lang="en-US" sz="2500" dirty="0"/>
              <a:t>.</a:t>
            </a:r>
          </a:p>
          <a:p>
            <a:r>
              <a:rPr lang="en-US" sz="2500" dirty="0"/>
              <a:t>Made use of MongoDB for handling data requests, data access management and background management so that the app could work online.</a:t>
            </a:r>
          </a:p>
          <a:p>
            <a:r>
              <a:rPr lang="en-US" sz="2500" dirty="0"/>
              <a:t>Coding part for basic features including login, registration, user profile, book list, posting, detail, biding and message.</a:t>
            </a:r>
          </a:p>
        </p:txBody>
      </p:sp>
    </p:spTree>
    <p:extLst>
      <p:ext uri="{BB962C8B-B14F-4D97-AF65-F5344CB8AC3E}">
        <p14:creationId xmlns:p14="http://schemas.microsoft.com/office/powerpoint/2010/main" val="33585557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ETHAN CERNOK</a:t>
            </a:r>
          </a:p>
        </p:txBody>
      </p:sp>
      <p:sp>
        <p:nvSpPr>
          <p:cNvPr id="3" name="Content Placeholder 2"/>
          <p:cNvSpPr>
            <a:spLocks noGrp="1"/>
          </p:cNvSpPr>
          <p:nvPr>
            <p:ph idx="1"/>
          </p:nvPr>
        </p:nvSpPr>
        <p:spPr>
          <a:xfrm>
            <a:off x="1154953" y="2631209"/>
            <a:ext cx="8761413" cy="3416300"/>
          </a:xfrm>
        </p:spPr>
        <p:txBody>
          <a:bodyPr>
            <a:normAutofit/>
          </a:bodyPr>
          <a:lstStyle/>
          <a:p>
            <a:r>
              <a:rPr lang="en-US" sz="2500" dirty="0"/>
              <a:t>Coding for posting a book to the marketplace.</a:t>
            </a:r>
          </a:p>
          <a:p>
            <a:r>
              <a:rPr lang="en-US" sz="2500" dirty="0"/>
              <a:t> Worked with SQL to save information about books in the marketplace.</a:t>
            </a:r>
          </a:p>
          <a:p>
            <a:pPr marL="0" indent="0">
              <a:buNone/>
            </a:pPr>
            <a:endParaRPr lang="en-US" sz="2500" dirty="0"/>
          </a:p>
          <a:p>
            <a:pPr marL="0" indent="0">
              <a:buNone/>
            </a:pPr>
            <a:endParaRPr lang="en-US" sz="2500" dirty="0"/>
          </a:p>
        </p:txBody>
      </p:sp>
    </p:spTree>
    <p:extLst>
      <p:ext uri="{BB962C8B-B14F-4D97-AF65-F5344CB8AC3E}">
        <p14:creationId xmlns:p14="http://schemas.microsoft.com/office/powerpoint/2010/main" val="95731279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JISHNU PRADEEP</a:t>
            </a:r>
          </a:p>
        </p:txBody>
      </p:sp>
      <p:sp>
        <p:nvSpPr>
          <p:cNvPr id="3" name="Content Placeholder 2"/>
          <p:cNvSpPr>
            <a:spLocks noGrp="1"/>
          </p:cNvSpPr>
          <p:nvPr>
            <p:ph idx="1"/>
          </p:nvPr>
        </p:nvSpPr>
        <p:spPr>
          <a:xfrm>
            <a:off x="1154954" y="2675689"/>
            <a:ext cx="9943352" cy="3510429"/>
          </a:xfrm>
        </p:spPr>
        <p:txBody>
          <a:bodyPr>
            <a:normAutofit/>
          </a:bodyPr>
          <a:lstStyle/>
          <a:p>
            <a:r>
              <a:rPr lang="en-US" sz="2500" dirty="0"/>
              <a:t>Designed User Interface and layouts for the application. Created mockups and overall UX Design. Optimized UI for faster performance. </a:t>
            </a:r>
          </a:p>
          <a:p>
            <a:r>
              <a:rPr lang="en-US" sz="2500" dirty="0"/>
              <a:t>Coding for Splash screen. </a:t>
            </a:r>
          </a:p>
          <a:p>
            <a:r>
              <a:rPr lang="en-US" sz="2500" dirty="0"/>
              <a:t>Designed logo/icons used in application + marketing material. </a:t>
            </a:r>
          </a:p>
        </p:txBody>
      </p:sp>
    </p:spTree>
    <p:extLst>
      <p:ext uri="{BB962C8B-B14F-4D97-AF65-F5344CB8AC3E}">
        <p14:creationId xmlns:p14="http://schemas.microsoft.com/office/powerpoint/2010/main" val="160414907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VENKATESH TAHILIANI </a:t>
            </a:r>
          </a:p>
        </p:txBody>
      </p:sp>
      <p:sp>
        <p:nvSpPr>
          <p:cNvPr id="3" name="Content Placeholder 2"/>
          <p:cNvSpPr>
            <a:spLocks noGrp="1"/>
          </p:cNvSpPr>
          <p:nvPr>
            <p:ph idx="1"/>
          </p:nvPr>
        </p:nvSpPr>
        <p:spPr>
          <a:xfrm>
            <a:off x="1154953" y="2844132"/>
            <a:ext cx="9649405" cy="3416300"/>
          </a:xfrm>
        </p:spPr>
        <p:txBody>
          <a:bodyPr>
            <a:normAutofit/>
          </a:bodyPr>
          <a:lstStyle/>
          <a:p>
            <a:r>
              <a:rPr lang="en-US" sz="2800" dirty="0"/>
              <a:t>Coding for login and registration elements of the application.</a:t>
            </a:r>
          </a:p>
          <a:p>
            <a:r>
              <a:rPr lang="en-US" sz="2800" dirty="0"/>
              <a:t>Worked with MySQL and MongoDB for storage of user information such as profile containing user information and photo</a:t>
            </a:r>
          </a:p>
        </p:txBody>
      </p:sp>
    </p:spTree>
    <p:extLst>
      <p:ext uri="{BB962C8B-B14F-4D97-AF65-F5344CB8AC3E}">
        <p14:creationId xmlns:p14="http://schemas.microsoft.com/office/powerpoint/2010/main" val="9557720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 </a:t>
            </a:r>
          </a:p>
        </p:txBody>
      </p:sp>
      <p:sp>
        <p:nvSpPr>
          <p:cNvPr id="3" name="Content Placeholder 2"/>
          <p:cNvSpPr>
            <a:spLocks noGrp="1"/>
          </p:cNvSpPr>
          <p:nvPr>
            <p:ph idx="1"/>
          </p:nvPr>
        </p:nvSpPr>
        <p:spPr>
          <a:xfrm>
            <a:off x="848139" y="2603500"/>
            <a:ext cx="7023652" cy="3416300"/>
          </a:xfrm>
        </p:spPr>
        <p:txBody>
          <a:bodyPr>
            <a:normAutofit/>
          </a:bodyPr>
          <a:lstStyle/>
          <a:p>
            <a:r>
              <a:rPr lang="en-US" sz="2000" dirty="0"/>
              <a:t>The ability to pay for books through the application using Credit/Debit Cards or PayPal.</a:t>
            </a:r>
          </a:p>
          <a:p>
            <a:r>
              <a:rPr lang="en-US" sz="2000" dirty="0"/>
              <a:t>Integrating local community marketplaces around Illinois Institute of Technology with our app.</a:t>
            </a:r>
          </a:p>
          <a:p>
            <a:r>
              <a:rPr lang="en-US" sz="2000" dirty="0"/>
              <a:t>Direct messaging option between buyers and sellers.</a:t>
            </a:r>
          </a:p>
          <a:p>
            <a:r>
              <a:rPr lang="en-US" sz="2000" dirty="0"/>
              <a:t>Extend the applications to a broader markets where students could sell any used items, not just books. </a:t>
            </a:r>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5277" r="21524"/>
          <a:stretch/>
        </p:blipFill>
        <p:spPr>
          <a:xfrm>
            <a:off x="8286349" y="2603500"/>
            <a:ext cx="2857678" cy="3416300"/>
          </a:xfrm>
          <a:prstGeom prst="rect">
            <a:avLst/>
          </a:prstGeom>
        </p:spPr>
      </p:pic>
    </p:spTree>
    <p:extLst>
      <p:ext uri="{BB962C8B-B14F-4D97-AF65-F5344CB8AC3E}">
        <p14:creationId xmlns:p14="http://schemas.microsoft.com/office/powerpoint/2010/main" val="147746666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GUIDE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5194"/>
          <a:stretch/>
        </p:blipFill>
        <p:spPr>
          <a:xfrm>
            <a:off x="489096" y="1851910"/>
            <a:ext cx="4503909" cy="451561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325" y="1851910"/>
            <a:ext cx="7033777" cy="4515615"/>
          </a:xfrm>
          <a:prstGeom prst="rect">
            <a:avLst/>
          </a:prstGeom>
        </p:spPr>
      </p:pic>
    </p:spTree>
    <p:extLst>
      <p:ext uri="{BB962C8B-B14F-4D97-AF65-F5344CB8AC3E}">
        <p14:creationId xmlns:p14="http://schemas.microsoft.com/office/powerpoint/2010/main" val="164374102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Login</a:t>
            </a:r>
          </a:p>
        </p:txBody>
      </p:sp>
      <p:sp>
        <p:nvSpPr>
          <p:cNvPr id="12" name="Rectangle 14"/>
          <p:cNvSpPr>
            <a:spLocks noChangeArrowheads="1"/>
          </p:cNvSpPr>
          <p:nvPr/>
        </p:nvSpPr>
        <p:spPr bwMode="auto">
          <a:xfrm>
            <a:off x="4295954" y="2870507"/>
            <a:ext cx="50205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2400" i="0" u="none" strike="noStrike" cap="none" normalizeH="0" baseline="0" dirty="0">
                <a:ln>
                  <a:noFill/>
                </a:ln>
                <a:solidFill>
                  <a:schemeClr val="tx1"/>
                </a:solidFill>
                <a:effectLst/>
                <a:latin typeface="Century Gothic" charset="0"/>
                <a:ea typeface="Century Gothic" charset="0"/>
                <a:cs typeface="Century Gothic" charset="0"/>
              </a:rPr>
              <a:t>Log</a:t>
            </a:r>
            <a:r>
              <a:rPr lang="en-US" altLang="en-US" sz="2400" dirty="0">
                <a:latin typeface="Century Gothic" charset="0"/>
                <a:ea typeface="Century Gothic" charset="0"/>
                <a:cs typeface="Century Gothic" charset="0"/>
              </a:rPr>
              <a:t>in using a registered account.</a:t>
            </a:r>
          </a:p>
          <a:p>
            <a:pPr marL="342900" marR="0" lvl="0" indent="-34290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2400" i="0" u="none" strike="noStrike" cap="none" normalizeH="0" baseline="0" dirty="0">
                <a:ln>
                  <a:noFill/>
                </a:ln>
                <a:solidFill>
                  <a:schemeClr val="tx1"/>
                </a:solidFill>
                <a:effectLst/>
                <a:latin typeface="Century Gothic" charset="0"/>
                <a:ea typeface="Century Gothic" charset="0"/>
                <a:cs typeface="Century Gothic" charset="0"/>
              </a:rPr>
              <a:t>If you are a new user, click on </a:t>
            </a:r>
          </a:p>
        </p:txBody>
      </p:sp>
      <p:pic>
        <p:nvPicPr>
          <p:cNvPr id="1037" name="Picture 3" descr="C:\Users\wj\AppData\Roaming\Tencent\Users\824917648\QQ\WinTemp\RichOle\90_JP{)Y}H8UOTB6{0_XV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969" y="4070836"/>
            <a:ext cx="1795252" cy="4366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Rectangle 15"/>
          <p:cNvSpPr>
            <a:spLocks noChangeArrowheads="1"/>
          </p:cNvSpPr>
          <p:nvPr/>
        </p:nvSpPr>
        <p:spPr bwMode="auto">
          <a:xfrm>
            <a:off x="6192265" y="3981434"/>
            <a:ext cx="21435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Century Gothic" charset="0"/>
                <a:ea typeface="Century Gothic" charset="0"/>
                <a:cs typeface="Century Gothic" charset="0"/>
              </a:rPr>
              <a:t>     to sign up.</a:t>
            </a:r>
          </a:p>
        </p:txBody>
      </p:sp>
      <p:pic>
        <p:nvPicPr>
          <p:cNvPr id="19" name="Picture 18" descr="C:\Users\wj\Documents\Tencent Files\824917648\Image\C2C\{06F742EB-62E1-6930-C2C8-46880C73A02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4954" y="2483299"/>
            <a:ext cx="2352035" cy="3919599"/>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37587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Sign Up</a:t>
            </a:r>
          </a:p>
        </p:txBody>
      </p:sp>
      <p:sp>
        <p:nvSpPr>
          <p:cNvPr id="4" name="Rectangle 2"/>
          <p:cNvSpPr>
            <a:spLocks noChangeArrowheads="1"/>
          </p:cNvSpPr>
          <p:nvPr/>
        </p:nvSpPr>
        <p:spPr bwMode="auto">
          <a:xfrm>
            <a:off x="4433977" y="3601124"/>
            <a:ext cx="62455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charset="0"/>
              <a:buChar char="•"/>
            </a:pPr>
            <a:r>
              <a:rPr kumimoji="0" lang="en-US" altLang="en-US" sz="2500" i="0" u="none" strike="noStrike" cap="none" normalizeH="0" baseline="0" dirty="0">
                <a:ln>
                  <a:noFill/>
                </a:ln>
                <a:solidFill>
                  <a:schemeClr val="tx1"/>
                </a:solidFill>
                <a:effectLst/>
                <a:latin typeface="Century Gothic" charset="0"/>
                <a:ea typeface="Century Gothic" charset="0"/>
                <a:cs typeface="Century Gothic" charset="0"/>
              </a:rPr>
              <a:t>Fill out username, email and password in the </a:t>
            </a:r>
            <a:r>
              <a:rPr lang="en-US" altLang="en-US" sz="2500" dirty="0">
                <a:latin typeface="Century Gothic" charset="0"/>
                <a:ea typeface="Century Gothic" charset="0"/>
                <a:cs typeface="Century Gothic" charset="0"/>
              </a:rPr>
              <a:t>corresponding</a:t>
            </a:r>
            <a:r>
              <a:rPr kumimoji="0" lang="en-US" altLang="en-US" sz="2500" i="0" u="none" strike="noStrike" cap="none" normalizeH="0" baseline="0" dirty="0">
                <a:ln>
                  <a:noFill/>
                </a:ln>
                <a:solidFill>
                  <a:schemeClr val="tx1"/>
                </a:solidFill>
                <a:effectLst/>
                <a:latin typeface="Century Gothic" charset="0"/>
                <a:ea typeface="Century Gothic" charset="0"/>
                <a:cs typeface="Century Gothic" charset="0"/>
              </a:rPr>
              <a:t> fields and click on                        button.</a:t>
            </a:r>
            <a:endParaRPr lang="en-US" altLang="en-US" sz="2500" dirty="0">
              <a:latin typeface="Century Gothic" charset="0"/>
              <a:ea typeface="Century Gothic" charset="0"/>
              <a:cs typeface="Century Gothic" charset="0"/>
            </a:endParaRPr>
          </a:p>
          <a:p>
            <a:pPr eaLnBrk="0" fontAlgn="base" hangingPunct="0">
              <a:spcBef>
                <a:spcPct val="0"/>
              </a:spcBef>
              <a:spcAft>
                <a:spcPct val="0"/>
              </a:spcAft>
            </a:pPr>
            <a:r>
              <a:rPr lang="en-US" altLang="en-US" sz="2500" dirty="0">
                <a:latin typeface="Century Gothic" charset="0"/>
                <a:ea typeface="Century Gothic" charset="0"/>
                <a:cs typeface="Century Gothic" charset="0"/>
              </a:rPr>
              <a:t>                     </a:t>
            </a:r>
            <a:endParaRPr kumimoji="0" lang="en-US" altLang="en-US" sz="1800" i="0" u="none" strike="noStrike" cap="none" normalizeH="0" baseline="0" dirty="0">
              <a:ln>
                <a:noFill/>
              </a:ln>
              <a:solidFill>
                <a:schemeClr val="tx1"/>
              </a:solidFill>
              <a:effectLst/>
              <a:latin typeface="Century Gothic" charset="0"/>
              <a:ea typeface="Century Gothic" charset="0"/>
              <a:cs typeface="Century Gothic" charset="0"/>
            </a:endParaRPr>
          </a:p>
        </p:txBody>
      </p:sp>
      <p:pic>
        <p:nvPicPr>
          <p:cNvPr id="2049" name="Picture 6" descr="C:\Users\wj\Documents\Tencent Files\824917648\Image\C2C\{8D8E9803-8EAB-EC08-8985-DAB597299C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453" y="4522688"/>
            <a:ext cx="1731161" cy="3077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descr="C:\Users\wj\Documents\Tencent Files\824917648\Image\C2C\{B229EA62-0A01-25C0-FBF4-916375591CF7}.png"/>
          <p:cNvPicPr>
            <a:picLocks noChangeAspect="1"/>
          </p:cNvPicPr>
          <p:nvPr/>
        </p:nvPicPr>
        <p:blipFill rotWithShape="1">
          <a:blip r:embed="rId3">
            <a:extLst>
              <a:ext uri="{28A0092B-C50C-407E-A947-70E740481C1C}">
                <a14:useLocalDpi xmlns:a14="http://schemas.microsoft.com/office/drawing/2010/main" val="0"/>
              </a:ext>
            </a:extLst>
          </a:blip>
          <a:srcRect r="705"/>
          <a:stretch/>
        </p:blipFill>
        <p:spPr bwMode="auto">
          <a:xfrm>
            <a:off x="1154954" y="2341182"/>
            <a:ext cx="2402478" cy="3991953"/>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953771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User profile</a:t>
            </a:r>
          </a:p>
        </p:txBody>
      </p:sp>
      <p:sp>
        <p:nvSpPr>
          <p:cNvPr id="4" name="Rectangle 3"/>
          <p:cNvSpPr/>
          <p:nvPr/>
        </p:nvSpPr>
        <p:spPr>
          <a:xfrm>
            <a:off x="3978729" y="2869362"/>
            <a:ext cx="6634842" cy="2554545"/>
          </a:xfrm>
          <a:prstGeom prst="rect">
            <a:avLst/>
          </a:prstGeom>
        </p:spPr>
        <p:txBody>
          <a:bodyPr wrap="square">
            <a:spAutoFit/>
          </a:bodyPr>
          <a:lstStyle/>
          <a:p>
            <a:r>
              <a:rPr lang="en-US" sz="2000" dirty="0">
                <a:effectLst/>
                <a:latin typeface="Century Gothic" charset="0"/>
                <a:ea typeface="Century Gothic" charset="0"/>
                <a:cs typeface="Century Gothic" charset="0"/>
              </a:rPr>
              <a:t>Click on any of following items:</a:t>
            </a:r>
          </a:p>
          <a:p>
            <a:pPr marL="342900" indent="-342900">
              <a:buFont typeface="Arial" charset="0"/>
              <a:buChar char="•"/>
            </a:pPr>
            <a:r>
              <a:rPr lang="en-US" sz="2000" b="1" dirty="0">
                <a:latin typeface="Century Gothic" charset="0"/>
                <a:ea typeface="Century Gothic" charset="0"/>
                <a:cs typeface="Century Gothic" charset="0"/>
              </a:rPr>
              <a:t>F</a:t>
            </a:r>
            <a:r>
              <a:rPr lang="en-US" sz="2000" b="1" dirty="0">
                <a:effectLst/>
                <a:latin typeface="Century Gothic" charset="0"/>
                <a:ea typeface="Century Gothic" charset="0"/>
                <a:cs typeface="Century Gothic" charset="0"/>
              </a:rPr>
              <a:t>eed</a:t>
            </a:r>
          </a:p>
          <a:p>
            <a:pPr marL="342900" indent="-342900">
              <a:buFont typeface="Arial" charset="0"/>
              <a:buChar char="•"/>
            </a:pPr>
            <a:r>
              <a:rPr lang="en-US" sz="2000" b="1" dirty="0">
                <a:latin typeface="Century Gothic" charset="0"/>
                <a:ea typeface="Century Gothic" charset="0"/>
                <a:cs typeface="Century Gothic" charset="0"/>
              </a:rPr>
              <a:t>P</a:t>
            </a:r>
            <a:r>
              <a:rPr lang="en-US" sz="2000" b="1" dirty="0">
                <a:effectLst/>
                <a:latin typeface="Century Gothic" charset="0"/>
                <a:ea typeface="Century Gothic" charset="0"/>
                <a:cs typeface="Century Gothic" charset="0"/>
              </a:rPr>
              <a:t>urchase history</a:t>
            </a:r>
          </a:p>
          <a:p>
            <a:pPr marL="342900" indent="-342900">
              <a:buFont typeface="Arial" charset="0"/>
              <a:buChar char="•"/>
            </a:pPr>
            <a:r>
              <a:rPr lang="en-US" sz="2000" b="1" dirty="0">
                <a:latin typeface="Century Gothic" charset="0"/>
                <a:ea typeface="Century Gothic" charset="0"/>
                <a:cs typeface="Century Gothic" charset="0"/>
              </a:rPr>
              <a:t>P</a:t>
            </a:r>
            <a:r>
              <a:rPr lang="en-US" sz="2000" b="1" dirty="0">
                <a:effectLst/>
                <a:latin typeface="Century Gothic" charset="0"/>
                <a:ea typeface="Century Gothic" charset="0"/>
                <a:cs typeface="Century Gothic" charset="0"/>
              </a:rPr>
              <a:t>ost</a:t>
            </a:r>
          </a:p>
          <a:p>
            <a:pPr marL="342900" indent="-342900">
              <a:buFont typeface="Arial" charset="0"/>
              <a:buChar char="•"/>
            </a:pPr>
            <a:r>
              <a:rPr lang="en-US" sz="2000" b="1" dirty="0">
                <a:latin typeface="Century Gothic" charset="0"/>
                <a:ea typeface="Century Gothic" charset="0"/>
                <a:cs typeface="Century Gothic" charset="0"/>
              </a:rPr>
              <a:t>M</a:t>
            </a:r>
            <a:r>
              <a:rPr lang="en-US" sz="2000" b="1" dirty="0">
                <a:effectLst/>
                <a:latin typeface="Century Gothic" charset="0"/>
                <a:ea typeface="Century Gothic" charset="0"/>
                <a:cs typeface="Century Gothic" charset="0"/>
              </a:rPr>
              <a:t>essage</a:t>
            </a:r>
          </a:p>
          <a:p>
            <a:pPr marL="342900" indent="-342900">
              <a:buFont typeface="Arial" charset="0"/>
              <a:buChar char="•"/>
            </a:pPr>
            <a:r>
              <a:rPr lang="en-US" sz="2000" b="1" dirty="0">
                <a:latin typeface="Century Gothic" charset="0"/>
                <a:ea typeface="Century Gothic" charset="0"/>
                <a:cs typeface="Century Gothic" charset="0"/>
              </a:rPr>
              <a:t>S</a:t>
            </a:r>
            <a:r>
              <a:rPr lang="en-US" sz="2000" b="1" dirty="0">
                <a:effectLst/>
                <a:latin typeface="Century Gothic" charset="0"/>
                <a:ea typeface="Century Gothic" charset="0"/>
                <a:cs typeface="Century Gothic" charset="0"/>
              </a:rPr>
              <a:t>ale record</a:t>
            </a:r>
          </a:p>
          <a:p>
            <a:pPr marL="342900" indent="-342900">
              <a:buFont typeface="Arial" charset="0"/>
              <a:buChar char="•"/>
            </a:pPr>
            <a:r>
              <a:rPr lang="en-US" sz="2000" b="1" dirty="0">
                <a:latin typeface="Century Gothic" charset="0"/>
                <a:ea typeface="Century Gothic" charset="0"/>
                <a:cs typeface="Century Gothic" charset="0"/>
              </a:rPr>
              <a:t>L</a:t>
            </a:r>
            <a:r>
              <a:rPr lang="en-US" sz="2000" b="1" dirty="0">
                <a:effectLst/>
                <a:latin typeface="Century Gothic" charset="0"/>
                <a:ea typeface="Century Gothic" charset="0"/>
                <a:cs typeface="Century Gothic" charset="0"/>
              </a:rPr>
              <a:t>ogout</a:t>
            </a:r>
          </a:p>
          <a:p>
            <a:r>
              <a:rPr lang="en-US" sz="2000" dirty="0">
                <a:latin typeface="Century Gothic" charset="0"/>
                <a:ea typeface="Century Gothic" charset="0"/>
                <a:cs typeface="Century Gothic" charset="0"/>
              </a:rPr>
              <a:t>T</a:t>
            </a:r>
            <a:r>
              <a:rPr lang="en-US" sz="2000" dirty="0">
                <a:effectLst/>
                <a:latin typeface="Century Gothic" charset="0"/>
                <a:ea typeface="Century Gothic" charset="0"/>
                <a:cs typeface="Century Gothic" charset="0"/>
              </a:rPr>
              <a:t>o go to corresponding page/to perform action.</a:t>
            </a:r>
            <a:endParaRPr lang="en-US" sz="2000" dirty="0">
              <a:latin typeface="Century Gothic" charset="0"/>
              <a:ea typeface="Century Gothic" charset="0"/>
              <a:cs typeface="Century Gothic" charset="0"/>
            </a:endParaRPr>
          </a:p>
        </p:txBody>
      </p:sp>
      <p:pic>
        <p:nvPicPr>
          <p:cNvPr id="5" name="Picture 4" descr="C:\Users\wj\Documents\Tencent Files\824917648\Image\C2C\{F69EB92A-FE5F-DA93-EE90-C6FBCE0BD6A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2918" y="2337423"/>
            <a:ext cx="2396629" cy="399531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512599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967064" y="2653604"/>
            <a:ext cx="8761413" cy="3416300"/>
          </a:xfrm>
        </p:spPr>
        <p:txBody>
          <a:bodyPr/>
          <a:lstStyle/>
          <a:p>
            <a:r>
              <a:rPr lang="en-US" sz="2800" dirty="0"/>
              <a:t>Danna Liu (Project Head)</a:t>
            </a:r>
          </a:p>
          <a:p>
            <a:r>
              <a:rPr lang="en-US" sz="2800" dirty="0"/>
              <a:t>Ethan Cernok</a:t>
            </a:r>
          </a:p>
          <a:p>
            <a:r>
              <a:rPr lang="en-US" sz="2800" dirty="0"/>
              <a:t>Jishnu Pradeep</a:t>
            </a:r>
          </a:p>
          <a:p>
            <a:r>
              <a:rPr lang="en-US" sz="2800" dirty="0"/>
              <a:t>Venkatesh Tahiliani </a:t>
            </a:r>
          </a:p>
          <a:p>
            <a:endParaRPr lang="en-US" dirty="0"/>
          </a:p>
        </p:txBody>
      </p:sp>
    </p:spTree>
    <p:extLst>
      <p:ext uri="{BB962C8B-B14F-4D97-AF65-F5344CB8AC3E}">
        <p14:creationId xmlns:p14="http://schemas.microsoft.com/office/powerpoint/2010/main" val="53086380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Post Book </a:t>
            </a:r>
          </a:p>
        </p:txBody>
      </p:sp>
      <p:sp>
        <p:nvSpPr>
          <p:cNvPr id="3" name="Content Placeholder 2"/>
          <p:cNvSpPr>
            <a:spLocks noGrp="1"/>
          </p:cNvSpPr>
          <p:nvPr>
            <p:ph idx="1"/>
          </p:nvPr>
        </p:nvSpPr>
        <p:spPr>
          <a:xfrm>
            <a:off x="4066674" y="2603500"/>
            <a:ext cx="5849693" cy="3416300"/>
          </a:xfrm>
        </p:spPr>
        <p:txBody>
          <a:bodyPr>
            <a:normAutofit/>
          </a:bodyPr>
          <a:lstStyle/>
          <a:p>
            <a:r>
              <a:rPr lang="en-US" sz="2000" dirty="0"/>
              <a:t>Clicking on               in the user profile screen brings you to this page.</a:t>
            </a:r>
          </a:p>
          <a:p>
            <a:r>
              <a:rPr lang="en-US" sz="2000" dirty="0"/>
              <a:t>Fill out all information about the book you would like to sell and click on           to add your book to the marketplace.</a:t>
            </a:r>
            <a:endParaRPr lang="en-GB" sz="2000" dirty="0"/>
          </a:p>
          <a:p>
            <a:pPr marL="0" indent="0">
              <a:buNone/>
            </a:pPr>
            <a:endParaRPr lang="en-US" sz="2000" dirty="0"/>
          </a:p>
        </p:txBody>
      </p:sp>
      <p:pic>
        <p:nvPicPr>
          <p:cNvPr id="4" name="Picture 3" descr="C:\Users\wj\Documents\Tencent Files\824917648\Image\C2C\{127EB58A-92CA-8851-0122-7D38B61940DC}.png"/>
          <p:cNvPicPr/>
          <p:nvPr/>
        </p:nvPicPr>
        <p:blipFill>
          <a:blip r:embed="rId2">
            <a:extLst>
              <a:ext uri="{28A0092B-C50C-407E-A947-70E740481C1C}">
                <a14:useLocalDpi xmlns:a14="http://schemas.microsoft.com/office/drawing/2010/main" val="0"/>
              </a:ext>
            </a:extLst>
          </a:blip>
          <a:srcRect/>
          <a:stretch>
            <a:fillRect/>
          </a:stretch>
        </p:blipFill>
        <p:spPr bwMode="auto">
          <a:xfrm>
            <a:off x="1318058" y="2364472"/>
            <a:ext cx="2319523" cy="3804679"/>
          </a:xfrm>
          <a:prstGeom prst="rect">
            <a:avLst/>
          </a:prstGeom>
          <a:ln>
            <a:solidFill>
              <a:schemeClr val="tx1"/>
            </a:solidFill>
          </a:ln>
          <a:effectLst>
            <a:outerShdw blurRad="292100" dist="139700" dir="2700000" algn="tl" rotWithShape="0">
              <a:srgbClr val="333333">
                <a:alpha val="65000"/>
              </a:srgbClr>
            </a:outerShdw>
          </a:effectLst>
        </p:spPr>
      </p:pic>
      <p:pic>
        <p:nvPicPr>
          <p:cNvPr id="5" name="Picture 4" descr="C:\Users\wj\Documents\Tencent Files\824917648\Image\C2C\{FCEE8425-2555-73D3-11B1-FA2DC76B400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07999" y="3739014"/>
            <a:ext cx="489170" cy="288000"/>
          </a:xfrm>
          <a:prstGeom prst="rect">
            <a:avLst/>
          </a:prstGeom>
          <a:noFill/>
          <a:ln>
            <a:solidFill>
              <a:schemeClr val="tx1"/>
            </a:solidFill>
          </a:ln>
        </p:spPr>
      </p:pic>
      <p:pic>
        <p:nvPicPr>
          <p:cNvPr id="6" name="Picture 5" descr="C:\Users\wj\Documents\Tencent Files\824917648\Image\C2C\{670DD668-B524-CF3D-99CE-D10BB7C79A9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39354" y="2695953"/>
            <a:ext cx="897044" cy="252000"/>
          </a:xfrm>
          <a:prstGeom prst="rect">
            <a:avLst/>
          </a:prstGeom>
          <a:noFill/>
          <a:ln>
            <a:solidFill>
              <a:schemeClr val="tx1"/>
            </a:solidFill>
          </a:ln>
        </p:spPr>
      </p:pic>
    </p:spTree>
    <p:extLst>
      <p:ext uri="{BB962C8B-B14F-4D97-AF65-F5344CB8AC3E}">
        <p14:creationId xmlns:p14="http://schemas.microsoft.com/office/powerpoint/2010/main" val="750394845"/>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Sale Record </a:t>
            </a:r>
          </a:p>
        </p:txBody>
      </p:sp>
      <p:sp>
        <p:nvSpPr>
          <p:cNvPr id="3" name="Content Placeholder 2"/>
          <p:cNvSpPr>
            <a:spLocks noGrp="1"/>
          </p:cNvSpPr>
          <p:nvPr>
            <p:ph idx="1"/>
          </p:nvPr>
        </p:nvSpPr>
        <p:spPr>
          <a:xfrm>
            <a:off x="4087906" y="2603500"/>
            <a:ext cx="6777318" cy="3416300"/>
          </a:xfrm>
        </p:spPr>
        <p:txBody>
          <a:bodyPr/>
          <a:lstStyle/>
          <a:p>
            <a:r>
              <a:rPr lang="en-US" dirty="0"/>
              <a:t>Clicking on                        in the user profile screen takes you to this screen. </a:t>
            </a:r>
          </a:p>
          <a:p>
            <a:r>
              <a:rPr lang="en-US" dirty="0"/>
              <a:t>Click on an item to view the sale details. </a:t>
            </a:r>
            <a:endParaRPr lang="en-GB" dirty="0"/>
          </a:p>
          <a:p>
            <a:endParaRPr lang="en-US" dirty="0"/>
          </a:p>
        </p:txBody>
      </p:sp>
      <p:pic>
        <p:nvPicPr>
          <p:cNvPr id="4" name="Picture 3" descr="C:\Users\wj\Documents\Tencent Files\824917648\Image\C2C\{68E0799F-C09D-BC85-53BB-DAE8391AEF1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4122" y="2676725"/>
            <a:ext cx="1275908" cy="252000"/>
          </a:xfrm>
          <a:prstGeom prst="rect">
            <a:avLst/>
          </a:prstGeom>
          <a:noFill/>
          <a:ln>
            <a:solidFill>
              <a:schemeClr val="tx1"/>
            </a:solidFill>
          </a:ln>
        </p:spPr>
      </p:pic>
      <p:pic>
        <p:nvPicPr>
          <p:cNvPr id="5" name="Picture 4" descr="C:\Users\wj\Documents\Tencent Files\824917648\Image\C2C\{6938B624-36AC-31D7-AC6B-C0FAA366489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6811" y="2383731"/>
            <a:ext cx="2317424" cy="3855837"/>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10253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0" y="902200"/>
            <a:ext cx="8761413" cy="728480"/>
          </a:xfrm>
        </p:spPr>
        <p:txBody>
          <a:bodyPr/>
          <a:lstStyle/>
          <a:p>
            <a:r>
              <a:rPr lang="en-US" dirty="0"/>
              <a:t>6. Sale Details</a:t>
            </a:r>
          </a:p>
        </p:txBody>
      </p:sp>
      <p:sp>
        <p:nvSpPr>
          <p:cNvPr id="3" name="Content Placeholder 2"/>
          <p:cNvSpPr>
            <a:spLocks noGrp="1"/>
          </p:cNvSpPr>
          <p:nvPr>
            <p:ph idx="1"/>
          </p:nvPr>
        </p:nvSpPr>
        <p:spPr>
          <a:xfrm>
            <a:off x="4000500" y="2603500"/>
            <a:ext cx="6606540" cy="3416300"/>
          </a:xfrm>
        </p:spPr>
        <p:txBody>
          <a:bodyPr>
            <a:normAutofit/>
          </a:bodyPr>
          <a:lstStyle/>
          <a:p>
            <a:r>
              <a:rPr lang="en-US" sz="2000" dirty="0"/>
              <a:t>Click on                        to confirm the transaction. </a:t>
            </a:r>
          </a:p>
          <a:p>
            <a:r>
              <a:rPr lang="en-US" sz="2000" dirty="0"/>
              <a:t>Click on                to remove the book from the marketplace.</a:t>
            </a:r>
            <a:endParaRPr lang="en-GB" sz="2000" dirty="0"/>
          </a:p>
          <a:p>
            <a:endParaRPr lang="en-US" sz="2000" dirty="0"/>
          </a:p>
        </p:txBody>
      </p:sp>
      <p:pic>
        <p:nvPicPr>
          <p:cNvPr id="4" name="Picture 3" descr="C:\Users\wj\Documents\Tencent Files\824917648\Image\C2C\{A1CA1922-F8F5-1B7A-50E7-656157F5B8B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030" y="1324552"/>
            <a:ext cx="2210427" cy="3600000"/>
          </a:xfrm>
          <a:prstGeom prst="rect">
            <a:avLst/>
          </a:prstGeom>
          <a:ln>
            <a:noFill/>
          </a:ln>
          <a:effectLst>
            <a:outerShdw blurRad="292100" dist="139700" dir="2700000" algn="tl" rotWithShape="0">
              <a:srgbClr val="333333">
                <a:alpha val="65000"/>
              </a:srgbClr>
            </a:outerShdw>
          </a:effectLst>
        </p:spPr>
      </p:pic>
      <p:pic>
        <p:nvPicPr>
          <p:cNvPr id="5" name="Picture 4" descr="C:\Users\wj\Documents\Tencent Files\824917648\Image\C2C\{1DAE163E-539F-CA30-EA33-FDEF2DD7E1F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182" y="4905094"/>
            <a:ext cx="2210400" cy="1308640"/>
          </a:xfrm>
          <a:prstGeom prst="rect">
            <a:avLst/>
          </a:prstGeom>
          <a:ln>
            <a:noFill/>
          </a:ln>
          <a:effectLst>
            <a:outerShdw blurRad="292100" dist="139700" dir="2700000" algn="tl" rotWithShape="0">
              <a:srgbClr val="333333">
                <a:alpha val="65000"/>
              </a:srgbClr>
            </a:outerShdw>
          </a:effectLst>
        </p:spPr>
      </p:pic>
      <p:pic>
        <p:nvPicPr>
          <p:cNvPr id="6" name="Picture 5" descr="C:\Users\wj\Documents\Tencent Files\824917648\Image\C2C\{DF5916F1-B79B-3E20-DEAD-1B3DFA603FD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57071" y="2700543"/>
            <a:ext cx="1426807" cy="252000"/>
          </a:xfrm>
          <a:prstGeom prst="rect">
            <a:avLst/>
          </a:prstGeom>
          <a:noFill/>
          <a:ln>
            <a:solidFill>
              <a:schemeClr val="tx1"/>
            </a:solidFill>
          </a:ln>
        </p:spPr>
      </p:pic>
      <p:pic>
        <p:nvPicPr>
          <p:cNvPr id="7" name="Picture 6" descr="C:\Users\wj\Documents\Tencent Files\824917648\Image\C2C\{D79CF92F-C761-3A17-7F99-53EDA4558B17}.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57071" y="3124552"/>
            <a:ext cx="887564" cy="252000"/>
          </a:xfrm>
          <a:prstGeom prst="rect">
            <a:avLst/>
          </a:prstGeom>
          <a:noFill/>
          <a:ln>
            <a:solidFill>
              <a:schemeClr val="tx1"/>
            </a:solidFill>
          </a:ln>
        </p:spPr>
      </p:pic>
    </p:spTree>
    <p:extLst>
      <p:ext uri="{BB962C8B-B14F-4D97-AF65-F5344CB8AC3E}">
        <p14:creationId xmlns:p14="http://schemas.microsoft.com/office/powerpoint/2010/main" val="135230699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Repost to Market</a:t>
            </a:r>
          </a:p>
        </p:txBody>
      </p:sp>
      <p:sp>
        <p:nvSpPr>
          <p:cNvPr id="3" name="Content Placeholder 2"/>
          <p:cNvSpPr>
            <a:spLocks noGrp="1"/>
          </p:cNvSpPr>
          <p:nvPr>
            <p:ph idx="1"/>
          </p:nvPr>
        </p:nvSpPr>
        <p:spPr>
          <a:xfrm>
            <a:off x="4336869" y="2875350"/>
            <a:ext cx="5579498" cy="3416300"/>
          </a:xfrm>
        </p:spPr>
        <p:txBody>
          <a:bodyPr/>
          <a:lstStyle/>
          <a:p>
            <a:r>
              <a:rPr lang="en-US" dirty="0"/>
              <a:t>Click                            to repost the book to the marketplace.</a:t>
            </a:r>
            <a:endParaRPr lang="en-GB" dirty="0"/>
          </a:p>
          <a:p>
            <a:endParaRPr lang="en-US" dirty="0"/>
          </a:p>
        </p:txBody>
      </p:sp>
      <p:pic>
        <p:nvPicPr>
          <p:cNvPr id="4" name="Picture 3" descr="C:\Users\wj\Documents\Tencent Files\824917648\Image\C2C\{8730D3BA-C43C-176A-70A3-62618CEABAE3}.png"/>
          <p:cNvPicPr/>
          <p:nvPr/>
        </p:nvPicPr>
        <p:blipFill>
          <a:blip r:embed="rId2">
            <a:extLst>
              <a:ext uri="{28A0092B-C50C-407E-A947-70E740481C1C}">
                <a14:useLocalDpi xmlns:a14="http://schemas.microsoft.com/office/drawing/2010/main" val="0"/>
              </a:ext>
            </a:extLst>
          </a:blip>
          <a:srcRect/>
          <a:stretch>
            <a:fillRect/>
          </a:stretch>
        </p:blipFill>
        <p:spPr bwMode="auto">
          <a:xfrm>
            <a:off x="5483580" y="2940344"/>
            <a:ext cx="1488440" cy="233680"/>
          </a:xfrm>
          <a:prstGeom prst="rect">
            <a:avLst/>
          </a:prstGeom>
          <a:noFill/>
          <a:ln>
            <a:solidFill>
              <a:schemeClr val="tx1"/>
            </a:solidFill>
          </a:ln>
        </p:spPr>
      </p:pic>
      <p:pic>
        <p:nvPicPr>
          <p:cNvPr id="5" name="Picture 4" descr="C:\Users\wj\Documents\Tencent Files\824917648\Image\C2C\{038B15A1-8D65-33BA-B038-200923B361B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5021" y="2331650"/>
            <a:ext cx="2350164" cy="396000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3159772"/>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Feed</a:t>
            </a:r>
          </a:p>
        </p:txBody>
      </p:sp>
      <p:pic>
        <p:nvPicPr>
          <p:cNvPr id="4" name="Picture 3" descr="C:\Users\wj\Documents\Tencent Files\824917648\Image\C2C\{52716553-7701-C8ED-EAB6-014B43671EA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6636" y="2268378"/>
            <a:ext cx="2499459" cy="4203742"/>
          </a:xfrm>
          <a:prstGeom prst="rect">
            <a:avLst/>
          </a:prstGeom>
          <a:ln>
            <a:solidFill>
              <a:schemeClr val="tx1"/>
            </a:solidFill>
          </a:ln>
          <a:effectLst>
            <a:outerShdw blurRad="292100" dist="139700" dir="2700000" algn="tl" rotWithShape="0">
              <a:srgbClr val="333333">
                <a:alpha val="65000"/>
              </a:srgbClr>
            </a:outerShdw>
          </a:effectLst>
        </p:spPr>
      </p:pic>
      <p:sp>
        <p:nvSpPr>
          <p:cNvPr id="9" name="TextBox 8"/>
          <p:cNvSpPr txBox="1"/>
          <p:nvPr/>
        </p:nvSpPr>
        <p:spPr>
          <a:xfrm>
            <a:off x="4632960" y="3169920"/>
            <a:ext cx="5283407" cy="1477328"/>
          </a:xfrm>
          <a:prstGeom prst="rect">
            <a:avLst/>
          </a:prstGeom>
          <a:noFill/>
        </p:spPr>
        <p:txBody>
          <a:bodyPr wrap="square" rtlCol="0">
            <a:spAutoFit/>
          </a:bodyPr>
          <a:lstStyle/>
          <a:p>
            <a:pPr marL="285750" indent="-285750">
              <a:buFont typeface="Arial" charset="0"/>
              <a:buChar char="•"/>
            </a:pPr>
            <a:r>
              <a:rPr lang="en-US" dirty="0"/>
              <a:t>Clicking on                in the user profile page takes you to this page.</a:t>
            </a:r>
          </a:p>
          <a:p>
            <a:pPr marL="285750" indent="-285750">
              <a:buFont typeface="Arial" charset="0"/>
              <a:buChar char="•"/>
            </a:pPr>
            <a:r>
              <a:rPr lang="en-US" dirty="0"/>
              <a:t>Use the search box to find the book you are looking for / choose any book from the grid.</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969" y="3169920"/>
            <a:ext cx="739980" cy="313931"/>
          </a:xfrm>
          <a:prstGeom prst="rect">
            <a:avLst/>
          </a:prstGeom>
          <a:ln>
            <a:solidFill>
              <a:schemeClr val="tx1"/>
            </a:solidFill>
          </a:ln>
        </p:spPr>
      </p:pic>
    </p:spTree>
    <p:extLst>
      <p:ext uri="{BB962C8B-B14F-4D97-AF65-F5344CB8AC3E}">
        <p14:creationId xmlns:p14="http://schemas.microsoft.com/office/powerpoint/2010/main" val="172170838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5451" y="975675"/>
            <a:ext cx="6004971" cy="728480"/>
          </a:xfrm>
        </p:spPr>
        <p:txBody>
          <a:bodyPr/>
          <a:lstStyle/>
          <a:p>
            <a:r>
              <a:rPr lang="en-US" dirty="0"/>
              <a:t>9. Book Detail</a:t>
            </a:r>
          </a:p>
        </p:txBody>
      </p:sp>
      <p:sp>
        <p:nvSpPr>
          <p:cNvPr id="3" name="Content Placeholder 2"/>
          <p:cNvSpPr>
            <a:spLocks noGrp="1"/>
          </p:cNvSpPr>
          <p:nvPr>
            <p:ph idx="1"/>
          </p:nvPr>
        </p:nvSpPr>
        <p:spPr>
          <a:xfrm>
            <a:off x="4390352" y="2821973"/>
            <a:ext cx="5946344" cy="3416300"/>
          </a:xfrm>
        </p:spPr>
        <p:txBody>
          <a:bodyPr>
            <a:normAutofit/>
          </a:bodyPr>
          <a:lstStyle/>
          <a:p>
            <a:r>
              <a:rPr lang="en-US" sz="2000" dirty="0"/>
              <a:t>All information regarding the book will be given here. It includes the Name, Edition, Author, Condition and Original Price of book.</a:t>
            </a:r>
          </a:p>
          <a:p>
            <a:r>
              <a:rPr lang="en-US" sz="2000" dirty="0"/>
              <a:t>You can also find the current bidding price of the book here. Enter a price above current bid if you are interested in buying this book. </a:t>
            </a:r>
          </a:p>
          <a:p>
            <a:r>
              <a:rPr lang="en-US" sz="2000" dirty="0"/>
              <a:t>If you are interested in buying the book for original price, click on </a:t>
            </a:r>
            <a:endParaRPr lang="en-GB" sz="2000" dirty="0"/>
          </a:p>
          <a:p>
            <a:endParaRPr lang="en-US" sz="2000" dirty="0"/>
          </a:p>
        </p:txBody>
      </p:sp>
      <p:pic>
        <p:nvPicPr>
          <p:cNvPr id="4" name="Picture 3" descr="C:\Users\wj\Documents\Tencent Files\824917648\Image\C2C\{A19370EF-2ECC-F671-33D0-34F49588CC6C}.png"/>
          <p:cNvPicPr/>
          <p:nvPr/>
        </p:nvPicPr>
        <p:blipFill rotWithShape="1">
          <a:blip r:embed="rId2">
            <a:extLst>
              <a:ext uri="{28A0092B-C50C-407E-A947-70E740481C1C}">
                <a14:useLocalDpi xmlns:a14="http://schemas.microsoft.com/office/drawing/2010/main" val="0"/>
              </a:ext>
            </a:extLst>
          </a:blip>
          <a:srcRect t="12259"/>
          <a:stretch/>
        </p:blipFill>
        <p:spPr bwMode="auto">
          <a:xfrm>
            <a:off x="809897" y="723633"/>
            <a:ext cx="2722245" cy="3806490"/>
          </a:xfrm>
          <a:prstGeom prst="rect">
            <a:avLst/>
          </a:prstGeom>
          <a:noFill/>
          <a:ln>
            <a:noFill/>
          </a:ln>
        </p:spPr>
      </p:pic>
      <p:pic>
        <p:nvPicPr>
          <p:cNvPr id="5" name="Picture 4" descr="C:\Users\wj\Documents\Tencent Files\824917648\Image\C2C\{C9752BF9-785C-B1E4-B82E-524C191EF13B}.png"/>
          <p:cNvPicPr/>
          <p:nvPr/>
        </p:nvPicPr>
        <p:blipFill>
          <a:blip r:embed="rId3">
            <a:extLst>
              <a:ext uri="{28A0092B-C50C-407E-A947-70E740481C1C}">
                <a14:useLocalDpi xmlns:a14="http://schemas.microsoft.com/office/drawing/2010/main" val="0"/>
              </a:ext>
            </a:extLst>
          </a:blip>
          <a:srcRect/>
          <a:stretch>
            <a:fillRect/>
          </a:stretch>
        </p:blipFill>
        <p:spPr bwMode="auto">
          <a:xfrm>
            <a:off x="809896" y="3975960"/>
            <a:ext cx="2722245" cy="2604770"/>
          </a:xfrm>
          <a:prstGeom prst="rect">
            <a:avLst/>
          </a:prstGeom>
          <a:noFill/>
          <a:ln>
            <a:noFill/>
          </a:ln>
        </p:spPr>
      </p:pic>
      <p:pic>
        <p:nvPicPr>
          <p:cNvPr id="6" name="Picture 5" descr="C:\Users\wj\Documents\Tencent Files\824917648\Image\C2C\{C9752BF9-785C-B1E4-B82E-524C191EF13B}.png"/>
          <p:cNvPicPr>
            <a:picLocks noChangeAspect="1"/>
          </p:cNvPicPr>
          <p:nvPr/>
        </p:nvPicPr>
        <p:blipFill rotWithShape="1">
          <a:blip r:embed="rId3">
            <a:extLst>
              <a:ext uri="{28A0092B-C50C-407E-A947-70E740481C1C}">
                <a14:useLocalDpi xmlns:a14="http://schemas.microsoft.com/office/drawing/2010/main" val="0"/>
              </a:ext>
            </a:extLst>
          </a:blip>
          <a:srcRect l="23255" t="86441" r="22682" b="3422"/>
          <a:stretch/>
        </p:blipFill>
        <p:spPr bwMode="auto">
          <a:xfrm>
            <a:off x="7639727" y="5909847"/>
            <a:ext cx="1607942" cy="288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40530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Messages</a:t>
            </a:r>
          </a:p>
        </p:txBody>
      </p:sp>
      <p:sp>
        <p:nvSpPr>
          <p:cNvPr id="3" name="Content Placeholder 2"/>
          <p:cNvSpPr>
            <a:spLocks noGrp="1"/>
          </p:cNvSpPr>
          <p:nvPr>
            <p:ph idx="1"/>
          </p:nvPr>
        </p:nvSpPr>
        <p:spPr>
          <a:xfrm>
            <a:off x="4103449" y="2810534"/>
            <a:ext cx="6817594" cy="3416300"/>
          </a:xfrm>
        </p:spPr>
        <p:txBody>
          <a:bodyPr>
            <a:normAutofit/>
          </a:bodyPr>
          <a:lstStyle/>
          <a:p>
            <a:r>
              <a:rPr lang="en-US" sz="2000" dirty="0"/>
              <a:t>Clicking on                   in the user profile screen takes you this screen. When you reserve or win the bid for an item, you will receive a message here.</a:t>
            </a:r>
          </a:p>
          <a:p>
            <a:r>
              <a:rPr lang="en-US" sz="2000" dirty="0"/>
              <a:t>Clicking on a message will show your more details about it.</a:t>
            </a:r>
          </a:p>
        </p:txBody>
      </p:sp>
      <p:pic>
        <p:nvPicPr>
          <p:cNvPr id="10" name="Picture 9" descr="C:\Users\wj\Documents\Tencent Files\824917648\Image\C2C\{FE93E407-4AA6-AB02-FAED-893081ECDFA7}.png"/>
          <p:cNvPicPr/>
          <p:nvPr/>
        </p:nvPicPr>
        <p:blipFill>
          <a:blip r:embed="rId2">
            <a:extLst>
              <a:ext uri="{28A0092B-C50C-407E-A947-70E740481C1C}">
                <a14:useLocalDpi xmlns:a14="http://schemas.microsoft.com/office/drawing/2010/main" val="0"/>
              </a:ext>
            </a:extLst>
          </a:blip>
          <a:srcRect/>
          <a:stretch>
            <a:fillRect/>
          </a:stretch>
        </p:blipFill>
        <p:spPr bwMode="auto">
          <a:xfrm>
            <a:off x="1065381" y="2314427"/>
            <a:ext cx="2466959" cy="4000090"/>
          </a:xfrm>
          <a:prstGeom prst="rect">
            <a:avLst/>
          </a:prstGeom>
          <a:ln>
            <a:solidFill>
              <a:schemeClr val="tx1"/>
            </a:solidFill>
          </a:ln>
          <a:effectLst>
            <a:outerShdw blurRad="292100" dist="139700" dir="2700000" algn="tl" rotWithShape="0">
              <a:srgbClr val="333333">
                <a:alpha val="65000"/>
              </a:srgbClr>
            </a:outerShdw>
          </a:effectLst>
        </p:spPr>
      </p:pic>
      <p:pic>
        <p:nvPicPr>
          <p:cNvPr id="11" name="Picture 10" descr="C:\Users\wj\Documents\Tencent Files\824917648\Image\C2C\{3D79971F-67E8-0C71-8CBD-E6FA8092225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6459" y="2901007"/>
            <a:ext cx="1061887" cy="252000"/>
          </a:xfrm>
          <a:prstGeom prst="rect">
            <a:avLst/>
          </a:prstGeom>
          <a:noFill/>
          <a:ln>
            <a:solidFill>
              <a:schemeClr val="tx1"/>
            </a:solidFill>
          </a:ln>
        </p:spPr>
      </p:pic>
    </p:spTree>
    <p:extLst>
      <p:ext uri="{BB962C8B-B14F-4D97-AF65-F5344CB8AC3E}">
        <p14:creationId xmlns:p14="http://schemas.microsoft.com/office/powerpoint/2010/main" val="622575291"/>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Message Details</a:t>
            </a:r>
          </a:p>
        </p:txBody>
      </p:sp>
      <p:sp>
        <p:nvSpPr>
          <p:cNvPr id="3" name="Content Placeholder 2"/>
          <p:cNvSpPr>
            <a:spLocks noGrp="1"/>
          </p:cNvSpPr>
          <p:nvPr>
            <p:ph idx="1"/>
          </p:nvPr>
        </p:nvSpPr>
        <p:spPr>
          <a:xfrm>
            <a:off x="3864634" y="2603500"/>
            <a:ext cx="6051733" cy="3416300"/>
          </a:xfrm>
        </p:spPr>
        <p:txBody>
          <a:bodyPr>
            <a:normAutofit/>
          </a:bodyPr>
          <a:lstStyle/>
          <a:p>
            <a:r>
              <a:rPr lang="en-US" sz="2000" dirty="0"/>
              <a:t>Click on                  to contact seller by email. </a:t>
            </a:r>
          </a:p>
          <a:p>
            <a:r>
              <a:rPr lang="en-US" sz="2000" dirty="0"/>
              <a:t>Or, Click on                    to cancel the reservation for your book.</a:t>
            </a:r>
            <a:endParaRPr lang="en-GB" sz="2000" dirty="0"/>
          </a:p>
        </p:txBody>
      </p:sp>
      <p:pic>
        <p:nvPicPr>
          <p:cNvPr id="4" name="Picture 3" descr="C:\Users\wj\Documents\Tencent Files\824917648\Image\C2C\{FDCFF68D-292E-96F8-F23D-53ABF6BC9E11}.png"/>
          <p:cNvPicPr/>
          <p:nvPr/>
        </p:nvPicPr>
        <p:blipFill>
          <a:blip r:embed="rId2">
            <a:extLst>
              <a:ext uri="{28A0092B-C50C-407E-A947-70E740481C1C}">
                <a14:useLocalDpi xmlns:a14="http://schemas.microsoft.com/office/drawing/2010/main" val="0"/>
              </a:ext>
            </a:extLst>
          </a:blip>
          <a:srcRect/>
          <a:stretch>
            <a:fillRect/>
          </a:stretch>
        </p:blipFill>
        <p:spPr bwMode="auto">
          <a:xfrm>
            <a:off x="992116" y="2329997"/>
            <a:ext cx="2414964" cy="3958069"/>
          </a:xfrm>
          <a:prstGeom prst="rect">
            <a:avLst/>
          </a:prstGeom>
          <a:ln>
            <a:solidFill>
              <a:schemeClr val="tx1"/>
            </a:solidFill>
          </a:ln>
          <a:effectLst>
            <a:outerShdw blurRad="292100" dist="139700" dir="2700000" algn="tl" rotWithShape="0">
              <a:srgbClr val="333333">
                <a:alpha val="65000"/>
              </a:srgbClr>
            </a:outerShdw>
          </a:effectLst>
        </p:spPr>
      </p:pic>
      <p:pic>
        <p:nvPicPr>
          <p:cNvPr id="5" name="Picture 4" descr="C:\Users\wj\Documents\Tencent Files\824917648\Image\C2C\{C8EB8E73-04EB-9816-2BE9-7EF8A545E13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3548" y="2681705"/>
            <a:ext cx="865416" cy="288000"/>
          </a:xfrm>
          <a:prstGeom prst="rect">
            <a:avLst/>
          </a:prstGeom>
          <a:noFill/>
          <a:ln>
            <a:solidFill>
              <a:schemeClr val="tx1"/>
            </a:solidFill>
          </a:ln>
        </p:spPr>
      </p:pic>
      <p:pic>
        <p:nvPicPr>
          <p:cNvPr id="6" name="Picture 5" descr="C:\Users\wj\Documents\Tencent Files\824917648\Image\C2C\{0BE9E381-79B8-B6EB-7076-984840DE2854}.png"/>
          <p:cNvPicPr/>
          <p:nvPr/>
        </p:nvPicPr>
        <p:blipFill>
          <a:blip r:embed="rId4">
            <a:extLst>
              <a:ext uri="{28A0092B-C50C-407E-A947-70E740481C1C}">
                <a14:useLocalDpi xmlns:a14="http://schemas.microsoft.com/office/drawing/2010/main" val="0"/>
              </a:ext>
            </a:extLst>
          </a:blip>
          <a:srcRect/>
          <a:stretch>
            <a:fillRect/>
          </a:stretch>
        </p:blipFill>
        <p:spPr bwMode="auto">
          <a:xfrm>
            <a:off x="5819071" y="3148169"/>
            <a:ext cx="1190625" cy="223520"/>
          </a:xfrm>
          <a:prstGeom prst="rect">
            <a:avLst/>
          </a:prstGeom>
          <a:noFill/>
          <a:ln>
            <a:solidFill>
              <a:schemeClr val="tx1"/>
            </a:solidFill>
          </a:ln>
        </p:spPr>
      </p:pic>
    </p:spTree>
    <p:extLst>
      <p:ext uri="{BB962C8B-B14F-4D97-AF65-F5344CB8AC3E}">
        <p14:creationId xmlns:p14="http://schemas.microsoft.com/office/powerpoint/2010/main" val="1569226587"/>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Purchase History</a:t>
            </a:r>
          </a:p>
        </p:txBody>
      </p:sp>
      <p:sp>
        <p:nvSpPr>
          <p:cNvPr id="3" name="Content Placeholder 2"/>
          <p:cNvSpPr>
            <a:spLocks noGrp="1"/>
          </p:cNvSpPr>
          <p:nvPr>
            <p:ph idx="1"/>
          </p:nvPr>
        </p:nvSpPr>
        <p:spPr>
          <a:xfrm>
            <a:off x="4489085" y="3017545"/>
            <a:ext cx="5938727" cy="2787510"/>
          </a:xfrm>
        </p:spPr>
        <p:txBody>
          <a:bodyPr/>
          <a:lstStyle/>
          <a:p>
            <a:r>
              <a:rPr lang="en-US" dirty="0"/>
              <a:t>Clicking on                        in the user profile screen takes you to this page.</a:t>
            </a:r>
          </a:p>
          <a:p>
            <a:r>
              <a:rPr lang="en-US" dirty="0"/>
              <a:t>This page contains a record of all the sales and purchases you have done. </a:t>
            </a:r>
          </a:p>
        </p:txBody>
      </p:sp>
      <p:pic>
        <p:nvPicPr>
          <p:cNvPr id="4" name="Picture 3" descr="C:\Users\wj\Documents\Tencent Files\824917648\Image\C2C\{359DD159-0745-9999-F0B2-EE4E890FFE7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6479" y="3086820"/>
            <a:ext cx="1341489" cy="252000"/>
          </a:xfrm>
          <a:prstGeom prst="rect">
            <a:avLst/>
          </a:prstGeom>
          <a:noFill/>
          <a:ln>
            <a:solidFill>
              <a:schemeClr val="tx1"/>
            </a:solidFill>
          </a:ln>
        </p:spPr>
      </p:pic>
      <p:pic>
        <p:nvPicPr>
          <p:cNvPr id="5" name="Picture 4" descr="C:\Users\wj\Documents\Tencent Files\824917648\Image\C2C\{8F4FCE19-A9AF-7D56-DDFC-FEE7FDA3CC82}.png"/>
          <p:cNvPicPr/>
          <p:nvPr/>
        </p:nvPicPr>
        <p:blipFill>
          <a:blip r:embed="rId3">
            <a:extLst>
              <a:ext uri="{28A0092B-C50C-407E-A947-70E740481C1C}">
                <a14:useLocalDpi xmlns:a14="http://schemas.microsoft.com/office/drawing/2010/main" val="0"/>
              </a:ext>
            </a:extLst>
          </a:blip>
          <a:srcRect/>
          <a:stretch>
            <a:fillRect/>
          </a:stretch>
        </p:blipFill>
        <p:spPr bwMode="auto">
          <a:xfrm>
            <a:off x="1358154" y="2336800"/>
            <a:ext cx="2319766" cy="386207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786715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537" y="972127"/>
            <a:ext cx="8864600" cy="5080000"/>
          </a:xfrm>
          <a:prstGeom prst="rect">
            <a:avLst/>
          </a:prstGeom>
        </p:spPr>
      </p:pic>
    </p:spTree>
    <p:extLst>
      <p:ext uri="{BB962C8B-B14F-4D97-AF65-F5344CB8AC3E}">
        <p14:creationId xmlns:p14="http://schemas.microsoft.com/office/powerpoint/2010/main" val="76069852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082" y="1244257"/>
            <a:ext cx="6317343" cy="4404014"/>
          </a:xfrm>
          <a:prstGeom prst="rect">
            <a:avLst/>
          </a:prstGeom>
        </p:spPr>
      </p:pic>
    </p:spTree>
    <p:extLst>
      <p:ext uri="{BB962C8B-B14F-4D97-AF65-F5344CB8AC3E}">
        <p14:creationId xmlns:p14="http://schemas.microsoft.com/office/powerpoint/2010/main" val="194184170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949" y="984990"/>
            <a:ext cx="8761413" cy="728480"/>
          </a:xfrm>
        </p:spPr>
        <p:txBody>
          <a:bodyPr/>
          <a:lstStyle/>
          <a:p>
            <a:r>
              <a:rPr lang="en-US" dirty="0"/>
              <a:t>Introduction</a:t>
            </a:r>
          </a:p>
        </p:txBody>
      </p:sp>
      <p:sp>
        <p:nvSpPr>
          <p:cNvPr id="3" name="Content Placeholder 2"/>
          <p:cNvSpPr>
            <a:spLocks noGrp="1"/>
          </p:cNvSpPr>
          <p:nvPr>
            <p:ph idx="1"/>
          </p:nvPr>
        </p:nvSpPr>
        <p:spPr>
          <a:xfrm>
            <a:off x="663880" y="2668489"/>
            <a:ext cx="7503090" cy="3416300"/>
          </a:xfrm>
        </p:spPr>
        <p:txBody>
          <a:bodyPr>
            <a:normAutofit/>
          </a:bodyPr>
          <a:lstStyle/>
          <a:p>
            <a:pPr marL="0" indent="0">
              <a:buNone/>
            </a:pPr>
            <a:r>
              <a:rPr lang="en-US" sz="2400" dirty="0"/>
              <a:t>Books2Go App is a android application that serves as a portal where Illinois Tech students could quickly and easily sell or buy used books locally. This app would mainly help the outgoing students in selling off their used books before they leave. Books2Go would serve as an innovative way for IIT students to save a lot of money during college.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9718" y="2668489"/>
            <a:ext cx="3093484" cy="3093484"/>
          </a:xfrm>
          <a:prstGeom prst="rect">
            <a:avLst/>
          </a:prstGeom>
        </p:spPr>
      </p:pic>
    </p:spTree>
    <p:extLst>
      <p:ext uri="{BB962C8B-B14F-4D97-AF65-F5344CB8AC3E}">
        <p14:creationId xmlns:p14="http://schemas.microsoft.com/office/powerpoint/2010/main" val="97042539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Users</a:t>
            </a:r>
          </a:p>
        </p:txBody>
      </p:sp>
      <p:sp>
        <p:nvSpPr>
          <p:cNvPr id="3" name="Content Placeholder 2"/>
          <p:cNvSpPr>
            <a:spLocks noGrp="1"/>
          </p:cNvSpPr>
          <p:nvPr>
            <p:ph idx="1"/>
          </p:nvPr>
        </p:nvSpPr>
        <p:spPr>
          <a:xfrm>
            <a:off x="969424" y="2669760"/>
            <a:ext cx="7631237" cy="3446571"/>
          </a:xfrm>
        </p:spPr>
        <p:txBody>
          <a:bodyPr>
            <a:normAutofit/>
          </a:bodyPr>
          <a:lstStyle/>
          <a:p>
            <a:pPr marL="0" indent="0">
              <a:buNone/>
            </a:pPr>
            <a:r>
              <a:rPr lang="en-US" sz="2000" dirty="0"/>
              <a:t>Books2Go is a community marketplace for all the students of Illinois Institute of  Technology, Chicago. The applications will mainly help those students,</a:t>
            </a:r>
          </a:p>
          <a:p>
            <a:r>
              <a:rPr lang="en-US" sz="2000" dirty="0"/>
              <a:t>Who are in need of books for their courses/research.</a:t>
            </a:r>
          </a:p>
          <a:p>
            <a:r>
              <a:rPr lang="en-US" sz="2000" dirty="0"/>
              <a:t>Who have completed courses and would like to sell off their text books.</a:t>
            </a:r>
          </a:p>
          <a:p>
            <a:r>
              <a:rPr lang="en-US" sz="2000" dirty="0"/>
              <a:t>Who are leaving IIT after completion of their degree and would like to sell all their text books before they leave.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227" y="2520491"/>
            <a:ext cx="2495178" cy="3745107"/>
          </a:xfrm>
          <a:prstGeom prst="rect">
            <a:avLst/>
          </a:prstGeom>
        </p:spPr>
      </p:pic>
    </p:spTree>
    <p:extLst>
      <p:ext uri="{BB962C8B-B14F-4D97-AF65-F5344CB8AC3E}">
        <p14:creationId xmlns:p14="http://schemas.microsoft.com/office/powerpoint/2010/main" val="76432303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187" y="876771"/>
            <a:ext cx="8761413" cy="728480"/>
          </a:xfrm>
        </p:spPr>
        <p:txBody>
          <a:bodyPr/>
          <a:lstStyle/>
          <a:p>
            <a:r>
              <a:rPr lang="en-US" dirty="0"/>
              <a:t>Android Technologies Used</a:t>
            </a:r>
          </a:p>
        </p:txBody>
      </p:sp>
      <p:sp>
        <p:nvSpPr>
          <p:cNvPr id="3" name="Content Placeholder 2"/>
          <p:cNvSpPr>
            <a:spLocks noGrp="1"/>
          </p:cNvSpPr>
          <p:nvPr>
            <p:ph idx="1"/>
          </p:nvPr>
        </p:nvSpPr>
        <p:spPr>
          <a:xfrm>
            <a:off x="770965" y="2544418"/>
            <a:ext cx="10685929" cy="3820524"/>
          </a:xfrm>
        </p:spPr>
        <p:txBody>
          <a:bodyPr>
            <a:noAutofit/>
          </a:bodyPr>
          <a:lstStyle/>
          <a:p>
            <a:pPr lvl="0"/>
            <a:r>
              <a:rPr lang="en-US" b="1" dirty="0"/>
              <a:t>Activity and fragment</a:t>
            </a:r>
            <a:endParaRPr lang="en-GB" b="1" dirty="0"/>
          </a:p>
          <a:p>
            <a:pPr marL="0" lvl="0" indent="0">
              <a:buNone/>
            </a:pPr>
            <a:r>
              <a:rPr lang="en-US" dirty="0"/>
              <a:t>Define a main activity to communicate with several different fragments through the interfaces. This helps us reuse the fragment UI components and make the fragments communicate with each other through the activity.</a:t>
            </a:r>
            <a:endParaRPr lang="en-GB" dirty="0"/>
          </a:p>
          <a:p>
            <a:pPr lvl="0"/>
            <a:r>
              <a:rPr lang="en-US" b="1" dirty="0"/>
              <a:t>Intent</a:t>
            </a:r>
            <a:endParaRPr lang="en-GB" b="1" dirty="0"/>
          </a:p>
          <a:p>
            <a:pPr marL="0" indent="0">
              <a:buNone/>
            </a:pPr>
            <a:r>
              <a:rPr lang="en-US" dirty="0"/>
              <a:t>Use intent in startService to communicate with our background service. Use intent in startActivity to launch an activity and sent it back to main activity for uploading images.</a:t>
            </a:r>
            <a:endParaRPr lang="en-GB" dirty="0"/>
          </a:p>
          <a:p>
            <a:pPr lvl="0"/>
            <a:r>
              <a:rPr lang="en-US" b="1" dirty="0"/>
              <a:t>Custom Theme</a:t>
            </a:r>
            <a:endParaRPr lang="en-GB" b="1" dirty="0"/>
          </a:p>
          <a:p>
            <a:pPr marL="0" indent="0">
              <a:buNone/>
            </a:pPr>
            <a:r>
              <a:rPr lang="en-US" dirty="0"/>
              <a:t>Define a style with setting a dark theme color for the status bar</a:t>
            </a:r>
            <a:endParaRPr lang="en-GB"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4" y="706230"/>
            <a:ext cx="1028083" cy="1069562"/>
          </a:xfrm>
          <a:prstGeom prst="rect">
            <a:avLst/>
          </a:prstGeom>
        </p:spPr>
      </p:pic>
    </p:spTree>
    <p:extLst>
      <p:ext uri="{BB962C8B-B14F-4D97-AF65-F5344CB8AC3E}">
        <p14:creationId xmlns:p14="http://schemas.microsoft.com/office/powerpoint/2010/main" val="171459739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855" y="1215091"/>
            <a:ext cx="10692881" cy="5495471"/>
          </a:xfrm>
        </p:spPr>
        <p:txBody>
          <a:bodyPr>
            <a:noAutofit/>
          </a:bodyPr>
          <a:lstStyle/>
          <a:p>
            <a:pPr lvl="0"/>
            <a:r>
              <a:rPr lang="en-US" b="1" dirty="0"/>
              <a:t>App Icon </a:t>
            </a:r>
            <a:endParaRPr lang="en-GB" b="1" dirty="0"/>
          </a:p>
          <a:p>
            <a:pPr marL="0" indent="0">
              <a:buNone/>
            </a:pPr>
            <a:r>
              <a:rPr lang="en-US" dirty="0"/>
              <a:t>Beautiful and memorable icon to attract user’s attention in the Google play store.</a:t>
            </a:r>
          </a:p>
          <a:p>
            <a:pPr marL="0" indent="0">
              <a:buNone/>
            </a:pPr>
            <a:endParaRPr lang="en-GB" dirty="0"/>
          </a:p>
          <a:p>
            <a:pPr lvl="0"/>
            <a:r>
              <a:rPr lang="en-US" b="1" dirty="0"/>
              <a:t>Splash screen</a:t>
            </a:r>
            <a:endParaRPr lang="en-GB" b="1" dirty="0"/>
          </a:p>
          <a:p>
            <a:pPr marL="0" indent="0">
              <a:buNone/>
            </a:pPr>
            <a:r>
              <a:rPr lang="en-US" dirty="0"/>
              <a:t>Show our app logo for a couple of second before the app loads completely.</a:t>
            </a:r>
          </a:p>
          <a:p>
            <a:pPr marL="0" indent="0">
              <a:buNone/>
            </a:pPr>
            <a:endParaRPr lang="en-GB" dirty="0"/>
          </a:p>
          <a:p>
            <a:pPr lvl="0"/>
            <a:r>
              <a:rPr lang="en-US" b="1" dirty="0"/>
              <a:t>Button to upload image</a:t>
            </a:r>
          </a:p>
          <a:p>
            <a:pPr marL="0" lvl="0" indent="0">
              <a:buNone/>
            </a:pPr>
            <a:r>
              <a:rPr lang="en-US" dirty="0"/>
              <a:t>Click “add image” to upload a book image or a profile picture to server.</a:t>
            </a:r>
          </a:p>
          <a:p>
            <a:pPr marL="0" lvl="0" indent="0">
              <a:buNone/>
            </a:pPr>
            <a:endParaRPr lang="en-US" dirty="0"/>
          </a:p>
          <a:p>
            <a:pPr lvl="0"/>
            <a:r>
              <a:rPr lang="en-US" b="1" dirty="0"/>
              <a:t>Service</a:t>
            </a:r>
            <a:endParaRPr lang="en-GB" b="1" dirty="0"/>
          </a:p>
          <a:p>
            <a:pPr marL="0" indent="0">
              <a:buNone/>
            </a:pPr>
            <a:r>
              <a:rPr lang="en-US" dirty="0"/>
              <a:t>Start the service after launching the app and check the updated data every 5 seconds. </a:t>
            </a:r>
            <a:endParaRPr lang="en-GB" dirty="0"/>
          </a:p>
          <a:p>
            <a:endParaRPr lang="en-US" dirty="0"/>
          </a:p>
        </p:txBody>
      </p:sp>
    </p:spTree>
    <p:extLst>
      <p:ext uri="{BB962C8B-B14F-4D97-AF65-F5344CB8AC3E}">
        <p14:creationId xmlns:p14="http://schemas.microsoft.com/office/powerpoint/2010/main" val="88552022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604" y="679450"/>
            <a:ext cx="10789396" cy="5473700"/>
          </a:xfrm>
        </p:spPr>
        <p:txBody>
          <a:bodyPr>
            <a:noAutofit/>
          </a:bodyPr>
          <a:lstStyle/>
          <a:p>
            <a:r>
              <a:rPr lang="en-US" b="1" dirty="0" err="1"/>
              <a:t>GridView</a:t>
            </a:r>
            <a:endParaRPr lang="en-GB" b="1" dirty="0"/>
          </a:p>
          <a:p>
            <a:pPr marL="0" indent="0">
              <a:buNone/>
            </a:pPr>
            <a:r>
              <a:rPr lang="en-US" dirty="0"/>
              <a:t>Display the selling books in a two-column and scrollable grid.</a:t>
            </a:r>
          </a:p>
          <a:p>
            <a:pPr marL="0" indent="0">
              <a:buNone/>
            </a:pPr>
            <a:endParaRPr lang="en-US" dirty="0"/>
          </a:p>
          <a:p>
            <a:pPr lvl="0"/>
            <a:r>
              <a:rPr lang="en-US" b="1" dirty="0" err="1"/>
              <a:t>Customed</a:t>
            </a:r>
            <a:r>
              <a:rPr lang="en-US" b="1" dirty="0"/>
              <a:t> </a:t>
            </a:r>
            <a:r>
              <a:rPr lang="en-US" b="1" dirty="0" err="1"/>
              <a:t>ListAdapter</a:t>
            </a:r>
            <a:endParaRPr lang="en-GB" b="1" dirty="0"/>
          </a:p>
          <a:p>
            <a:pPr marL="0" indent="0">
              <a:buNone/>
            </a:pPr>
            <a:r>
              <a:rPr lang="en-US" dirty="0"/>
              <a:t>The default look and feel of the Android </a:t>
            </a:r>
            <a:r>
              <a:rPr lang="en-US" dirty="0" err="1"/>
              <a:t>ListView</a:t>
            </a:r>
            <a:r>
              <a:rPr lang="en-US" dirty="0"/>
              <a:t> is not very attractive. It only renders a simple String in every </a:t>
            </a:r>
            <a:r>
              <a:rPr lang="en-US" dirty="0" err="1"/>
              <a:t>ListView</a:t>
            </a:r>
            <a:r>
              <a:rPr lang="en-US" dirty="0"/>
              <a:t> row using the internal </a:t>
            </a:r>
            <a:r>
              <a:rPr lang="en-US" dirty="0" err="1"/>
              <a:t>TextView</a:t>
            </a:r>
            <a:r>
              <a:rPr lang="en-US" dirty="0"/>
              <a:t> control. We created an interface that is more graphically rich and visually pleasing to the user for message, sale history and book list. </a:t>
            </a:r>
            <a:endParaRPr lang="en-GB" dirty="0"/>
          </a:p>
          <a:p>
            <a:pPr marL="0" indent="0">
              <a:buNone/>
            </a:pPr>
            <a:r>
              <a:rPr lang="en-US" dirty="0"/>
              <a:t> </a:t>
            </a:r>
            <a:endParaRPr lang="en-GB" dirty="0"/>
          </a:p>
          <a:p>
            <a:pPr lvl="0"/>
            <a:r>
              <a:rPr lang="en-US" b="1" dirty="0" err="1"/>
              <a:t>Sharereference</a:t>
            </a:r>
            <a:endParaRPr lang="en-GB" b="1" dirty="0"/>
          </a:p>
          <a:p>
            <a:pPr marL="0" indent="0">
              <a:buNone/>
            </a:pPr>
            <a:r>
              <a:rPr lang="en-US" dirty="0"/>
              <a:t>This allow us to store and retrieve application specific persistent data for</a:t>
            </a:r>
            <a:r>
              <a:rPr lang="en-US" i="1" dirty="0"/>
              <a:t> offline</a:t>
            </a:r>
            <a:r>
              <a:rPr lang="en-US" dirty="0"/>
              <a:t> testing before using </a:t>
            </a:r>
            <a:r>
              <a:rPr lang="en-US" dirty="0" err="1"/>
              <a:t>MongDB</a:t>
            </a:r>
            <a:r>
              <a:rPr lang="en-US" dirty="0"/>
              <a:t>.</a:t>
            </a:r>
            <a:endParaRPr lang="en-GB" dirty="0"/>
          </a:p>
          <a:p>
            <a:pPr marL="0" indent="0">
              <a:buNone/>
            </a:pPr>
            <a:r>
              <a:rPr lang="en-US" dirty="0"/>
              <a:t> </a:t>
            </a:r>
            <a:endParaRPr lang="en-GB" dirty="0"/>
          </a:p>
          <a:p>
            <a:pPr lvl="0"/>
            <a:r>
              <a:rPr lang="en-US" b="1" dirty="0" err="1"/>
              <a:t>EditText</a:t>
            </a:r>
            <a:r>
              <a:rPr lang="en-US" b="1" dirty="0"/>
              <a:t> with </a:t>
            </a:r>
            <a:r>
              <a:rPr lang="en-US" b="1" dirty="0" err="1"/>
              <a:t>OnKeyListener</a:t>
            </a:r>
            <a:endParaRPr lang="en-GB" b="1" dirty="0"/>
          </a:p>
          <a:p>
            <a:pPr marL="0" indent="0">
              <a:buNone/>
            </a:pPr>
            <a:r>
              <a:rPr lang="en-US" dirty="0"/>
              <a:t>This allows users to press “Enter” on keyboard to start searching with keyword rather than pressing “search” button on the screen. </a:t>
            </a:r>
            <a:endParaRPr lang="en-GB" dirty="0"/>
          </a:p>
          <a:p>
            <a:pPr marL="0" indent="0">
              <a:buNone/>
            </a:pPr>
            <a:endParaRPr lang="en-GB" dirty="0"/>
          </a:p>
        </p:txBody>
      </p:sp>
    </p:spTree>
    <p:extLst>
      <p:ext uri="{BB962C8B-B14F-4D97-AF65-F5344CB8AC3E}">
        <p14:creationId xmlns:p14="http://schemas.microsoft.com/office/powerpoint/2010/main" val="208402696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672" y="649193"/>
            <a:ext cx="10721787" cy="5052359"/>
          </a:xfrm>
        </p:spPr>
        <p:txBody>
          <a:bodyPr>
            <a:noAutofit/>
          </a:bodyPr>
          <a:lstStyle/>
          <a:p>
            <a:pPr lvl="0"/>
            <a:r>
              <a:rPr lang="en-US" b="1" dirty="0"/>
              <a:t>Notification</a:t>
            </a:r>
            <a:endParaRPr lang="en-GB" b="1" dirty="0"/>
          </a:p>
          <a:p>
            <a:pPr marL="0" indent="0">
              <a:buNone/>
            </a:pPr>
            <a:r>
              <a:rPr lang="en-US" dirty="0"/>
              <a:t>The app online users are able to receive a notification with sounds when a new book is posted.</a:t>
            </a:r>
            <a:endParaRPr lang="en-GB" dirty="0"/>
          </a:p>
          <a:p>
            <a:pPr marL="0" indent="0">
              <a:buNone/>
            </a:pPr>
            <a:endParaRPr lang="en-US" b="1" dirty="0"/>
          </a:p>
          <a:p>
            <a:pPr lvl="0"/>
            <a:r>
              <a:rPr lang="en-US" b="1" dirty="0" err="1"/>
              <a:t>Linkify</a:t>
            </a:r>
            <a:endParaRPr lang="en-GB" b="1" dirty="0"/>
          </a:p>
          <a:p>
            <a:pPr marL="0" indent="0">
              <a:buNone/>
            </a:pPr>
            <a:r>
              <a:rPr lang="en-US" dirty="0"/>
              <a:t>Add links in text (such as email in our app) and make it clickable. We manually made email address linkable rather than using </a:t>
            </a:r>
            <a:r>
              <a:rPr lang="en-US" dirty="0" err="1"/>
              <a:t>autoLink</a:t>
            </a:r>
            <a:r>
              <a:rPr lang="en-US" dirty="0"/>
              <a:t>. This is used for buyer who want to contact to seller by email.</a:t>
            </a:r>
            <a:endParaRPr lang="en-GB" dirty="0"/>
          </a:p>
          <a:p>
            <a:pPr marL="0" indent="0">
              <a:buNone/>
            </a:pPr>
            <a:endParaRPr lang="en-GB" dirty="0"/>
          </a:p>
          <a:p>
            <a:pPr lvl="0"/>
            <a:r>
              <a:rPr lang="en-US" b="1" dirty="0" err="1"/>
              <a:t>LongClickListener</a:t>
            </a:r>
            <a:endParaRPr lang="en-GB" b="1" dirty="0"/>
          </a:p>
          <a:p>
            <a:pPr marL="0" indent="0">
              <a:buNone/>
            </a:pPr>
            <a:r>
              <a:rPr lang="en-US" dirty="0"/>
              <a:t>Use </a:t>
            </a:r>
            <a:r>
              <a:rPr lang="en-US" dirty="0" err="1"/>
              <a:t>OnLongClickListener</a:t>
            </a:r>
            <a:r>
              <a:rPr lang="en-US" dirty="0"/>
              <a:t> to remove item from </a:t>
            </a:r>
            <a:r>
              <a:rPr lang="en-US" dirty="0" err="1"/>
              <a:t>listview</a:t>
            </a:r>
            <a:r>
              <a:rPr lang="en-US" dirty="0"/>
              <a:t> to help admin easily to delete a bad message.</a:t>
            </a:r>
          </a:p>
          <a:p>
            <a:endParaRPr lang="en-US" dirty="0"/>
          </a:p>
          <a:p>
            <a:pPr lvl="0"/>
            <a:r>
              <a:rPr lang="en-US" b="1" dirty="0"/>
              <a:t>Comparator and sort</a:t>
            </a:r>
            <a:endParaRPr lang="en-GB" b="1" dirty="0"/>
          </a:p>
          <a:p>
            <a:pPr marL="0" indent="0">
              <a:buNone/>
            </a:pPr>
            <a:r>
              <a:rPr lang="en-US" dirty="0"/>
              <a:t>Sorting the books by date in descending order with using Comparator and </a:t>
            </a:r>
            <a:r>
              <a:rPr lang="en-US" dirty="0" err="1"/>
              <a:t>reverseOrder</a:t>
            </a:r>
            <a:r>
              <a:rPr lang="en-US" dirty="0"/>
              <a:t> so that users are able to see the newest book and message in the list.</a:t>
            </a:r>
            <a:endParaRPr lang="en-GB" dirty="0"/>
          </a:p>
          <a:p>
            <a:endParaRPr lang="en-GB" dirty="0"/>
          </a:p>
          <a:p>
            <a:endParaRPr lang="en-US" dirty="0"/>
          </a:p>
        </p:txBody>
      </p:sp>
    </p:spTree>
    <p:extLst>
      <p:ext uri="{BB962C8B-B14F-4D97-AF65-F5344CB8AC3E}">
        <p14:creationId xmlns:p14="http://schemas.microsoft.com/office/powerpoint/2010/main" val="550026216"/>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1108</Words>
  <Application>Microsoft Office PowerPoint</Application>
  <PresentationFormat>Widescreen</PresentationFormat>
  <Paragraphs>119</Paragraphs>
  <Slides>29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Calibri Light</vt:lpstr>
      <vt:lpstr>Century Gothic</vt:lpstr>
      <vt:lpstr>Wingdings 3</vt:lpstr>
      <vt:lpstr>Ion Boardroom</vt:lpstr>
      <vt:lpstr>Office Theme</vt:lpstr>
      <vt:lpstr>Mobile Application Development Project Books2Go</vt:lpstr>
      <vt:lpstr>Team Members</vt:lpstr>
      <vt:lpstr>PowerPoint Presentation</vt:lpstr>
      <vt:lpstr>Introduction</vt:lpstr>
      <vt:lpstr>Target Users</vt:lpstr>
      <vt:lpstr>Android Technologies Used</vt:lpstr>
      <vt:lpstr>PowerPoint Presentation</vt:lpstr>
      <vt:lpstr>PowerPoint Presentation</vt:lpstr>
      <vt:lpstr>PowerPoint Presentation</vt:lpstr>
      <vt:lpstr>Member Contributions</vt:lpstr>
      <vt:lpstr>DANNA LIU (Project Head)</vt:lpstr>
      <vt:lpstr>ETHAN CERNOK</vt:lpstr>
      <vt:lpstr>JISHNU PRADEEP</vt:lpstr>
      <vt:lpstr>VENKATESH TAHILIANI </vt:lpstr>
      <vt:lpstr>Future Enhancements </vt:lpstr>
      <vt:lpstr>USER GUIDE</vt:lpstr>
      <vt:lpstr>1. Login</vt:lpstr>
      <vt:lpstr>2. Sign Up</vt:lpstr>
      <vt:lpstr>3. User profile</vt:lpstr>
      <vt:lpstr>4. Post Book </vt:lpstr>
      <vt:lpstr>5. Sale Record </vt:lpstr>
      <vt:lpstr>6. Sale Details</vt:lpstr>
      <vt:lpstr>7. Repost to Market</vt:lpstr>
      <vt:lpstr>8. Feed</vt:lpstr>
      <vt:lpstr>9. Book Detail</vt:lpstr>
      <vt:lpstr>10. Messages</vt:lpstr>
      <vt:lpstr>11. Message Details</vt:lpstr>
      <vt:lpstr>12. Purchase History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Microsoft Office User</dc:creator>
  <cp:lastModifiedBy>Vicky Tahiliani</cp:lastModifiedBy>
  <cp:revision>42</cp:revision>
  <dcterms:created xsi:type="dcterms:W3CDTF">2016-12-09T14:30:23Z</dcterms:created>
  <dcterms:modified xsi:type="dcterms:W3CDTF">2017-01-31T04:57:16Z</dcterms:modified>
</cp:coreProperties>
</file>