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  <p:sldMasterId id="2147483834" r:id="rId2"/>
  </p:sldMasterIdLst>
  <p:notesMasterIdLst>
    <p:notesMasterId r:id="rId32"/>
  </p:notesMasterIdLst>
  <p:sldIdLst>
    <p:sldId id="256" r:id="rId3"/>
    <p:sldId id="257" r:id="rId4"/>
    <p:sldId id="265" r:id="rId5"/>
    <p:sldId id="258" r:id="rId6"/>
    <p:sldId id="260" r:id="rId7"/>
    <p:sldId id="261" r:id="rId8"/>
    <p:sldId id="263" r:id="rId9"/>
    <p:sldId id="267" r:id="rId10"/>
    <p:sldId id="269" r:id="rId11"/>
    <p:sldId id="277" r:id="rId12"/>
    <p:sldId id="270" r:id="rId13"/>
    <p:sldId id="275" r:id="rId14"/>
    <p:sldId id="276" r:id="rId15"/>
    <p:sldId id="278" r:id="rId16"/>
    <p:sldId id="272" r:id="rId17"/>
    <p:sldId id="279" r:id="rId18"/>
    <p:sldId id="280" r:id="rId19"/>
    <p:sldId id="281" r:id="rId20"/>
    <p:sldId id="282" r:id="rId21"/>
    <p:sldId id="288" r:id="rId22"/>
    <p:sldId id="289" r:id="rId23"/>
    <p:sldId id="290" r:id="rId24"/>
    <p:sldId id="291" r:id="rId25"/>
    <p:sldId id="284" r:id="rId26"/>
    <p:sldId id="285" r:id="rId27"/>
    <p:sldId id="286" r:id="rId28"/>
    <p:sldId id="287" r:id="rId29"/>
    <p:sldId id="28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2"/>
    <p:restoredTop sz="94712"/>
  </p:normalViewPr>
  <p:slideViewPr>
    <p:cSldViewPr snapToGrid="0" snapToObjects="1">
      <p:cViewPr>
        <p:scale>
          <a:sx n="93" d="100"/>
          <a:sy n="93" d="100"/>
        </p:scale>
        <p:origin x="162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7D30-FB78-9949-9124-51A19953203D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1ABDD-5869-0949-B4BC-165248B62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7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1ABDD-5869-0949-B4BC-165248B620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6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269917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47010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732724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964151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54350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423776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77425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901345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519793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386679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67437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97828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211796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950757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645092"/>
      </p:ext>
    </p:extLst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298160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281420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59369"/>
      </p:ext>
    </p:extLst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292934"/>
      </p:ext>
    </p:extLst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533540"/>
      </p:ext>
    </p:extLst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6005902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83827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55279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24427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7397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0844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5429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97715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666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2E25-2A00-AE47-B5A0-FB7D14486911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A5-DE81-7943-B10C-C287CE407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8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457" y="1240077"/>
            <a:ext cx="9315619" cy="2981193"/>
          </a:xfrm>
        </p:spPr>
        <p:txBody>
          <a:bodyPr/>
          <a:lstStyle/>
          <a:p>
            <a:r>
              <a:rPr lang="en-US" dirty="0" smtClean="0"/>
              <a:t>Mobile Application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4381963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 Team - 12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84825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644" y="881659"/>
            <a:ext cx="8761413" cy="728480"/>
          </a:xfrm>
        </p:spPr>
        <p:txBody>
          <a:bodyPr/>
          <a:lstStyle/>
          <a:p>
            <a:pPr algn="ctr"/>
            <a:r>
              <a:rPr lang="en-US" dirty="0" smtClean="0"/>
              <a:t>Member Contributions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5651" y="2327728"/>
            <a:ext cx="4425401" cy="4145126"/>
          </a:xfrm>
        </p:spPr>
      </p:pic>
    </p:spTree>
    <p:extLst>
      <p:ext uri="{BB962C8B-B14F-4D97-AF65-F5344CB8AC3E}">
        <p14:creationId xmlns:p14="http://schemas.microsoft.com/office/powerpoint/2010/main" xmlns="" val="14051585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DANNA LIU (Project Head)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50076" cy="3725111"/>
          </a:xfrm>
        </p:spPr>
        <p:txBody>
          <a:bodyPr>
            <a:noAutofit/>
          </a:bodyPr>
          <a:lstStyle/>
          <a:p>
            <a:r>
              <a:rPr lang="en-US" sz="2500" dirty="0" smtClean="0"/>
              <a:t>Handled data </a:t>
            </a:r>
            <a:r>
              <a:rPr lang="en-US" sz="2500" dirty="0"/>
              <a:t>storage related to user, book detail and message by using </a:t>
            </a:r>
            <a:r>
              <a:rPr lang="en-US" sz="2500" dirty="0" err="1" smtClean="0"/>
              <a:t>sharedPreference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M</a:t>
            </a:r>
            <a:r>
              <a:rPr lang="en-US" sz="2500" dirty="0" smtClean="0"/>
              <a:t>ade </a:t>
            </a:r>
            <a:r>
              <a:rPr lang="en-US" sz="2500" dirty="0"/>
              <a:t>use of MongoDB for handling data requests, data access management and background management so that the app could work </a:t>
            </a:r>
            <a:r>
              <a:rPr lang="en-US" sz="2500" dirty="0" smtClean="0"/>
              <a:t>online.</a:t>
            </a:r>
          </a:p>
          <a:p>
            <a:r>
              <a:rPr lang="en-US" sz="2500" dirty="0" smtClean="0"/>
              <a:t>Coding </a:t>
            </a:r>
            <a:r>
              <a:rPr lang="en-US" sz="2500" dirty="0"/>
              <a:t>part for basic features including login, registration, user profile, book </a:t>
            </a:r>
            <a:r>
              <a:rPr lang="en-US" sz="2500" dirty="0" smtClean="0"/>
              <a:t>list, posting, detail</a:t>
            </a:r>
            <a:r>
              <a:rPr lang="en-US" sz="2500" dirty="0"/>
              <a:t>, biding and </a:t>
            </a:r>
            <a:r>
              <a:rPr lang="en-US" sz="2500" dirty="0" smtClean="0"/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xmlns="" val="335855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ETHAN CERNOK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31209"/>
            <a:ext cx="8761413" cy="34163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Coding for posting a book to the marketplace.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Worked with SQL to save information about books in the marketplace.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957312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JISHNU PRADEEP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75689"/>
            <a:ext cx="9943352" cy="351042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Designed User Interface and layouts for the application. Created mockups and overall UX Design. Optimized UI for faster performance. </a:t>
            </a:r>
          </a:p>
          <a:p>
            <a:r>
              <a:rPr lang="en-US" sz="2500" dirty="0" smtClean="0"/>
              <a:t>Coding for Splash screen. </a:t>
            </a:r>
          </a:p>
          <a:p>
            <a:r>
              <a:rPr lang="en-US" sz="2500" dirty="0" smtClean="0"/>
              <a:t>Designed logo/icons used in application + marketing material.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604149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VENKATESH TAHILIANI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44132"/>
            <a:ext cx="9649405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Coding for login and registration elements of the application.</a:t>
            </a:r>
          </a:p>
          <a:p>
            <a:r>
              <a:rPr lang="en-US" sz="2800" dirty="0" smtClean="0"/>
              <a:t>Worked with MySQL and MongoDB for storage of user information such as profile containing user information and photo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5577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39" y="2603500"/>
            <a:ext cx="7023652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ability to pay for books through the application using Credit/Debit Cards or PayPal.</a:t>
            </a:r>
          </a:p>
          <a:p>
            <a:r>
              <a:rPr lang="en-US" sz="2000" dirty="0" smtClean="0"/>
              <a:t>Integrating local community marketplaces around Illinois Institute of Technology with our app.</a:t>
            </a:r>
          </a:p>
          <a:p>
            <a:r>
              <a:rPr lang="en-US" sz="2000" dirty="0" smtClean="0"/>
              <a:t>Direct messaging option between buyers and sellers.</a:t>
            </a:r>
          </a:p>
          <a:p>
            <a:r>
              <a:rPr lang="en-US" sz="2000" dirty="0" smtClean="0"/>
              <a:t>Extend the applications to a broader markets where students could sell any used items, not just books.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77" r="21524"/>
          <a:stretch/>
        </p:blipFill>
        <p:spPr>
          <a:xfrm>
            <a:off x="8286349" y="2603500"/>
            <a:ext cx="285767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7466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GUIDE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194"/>
          <a:stretch/>
        </p:blipFill>
        <p:spPr>
          <a:xfrm>
            <a:off x="489096" y="1851910"/>
            <a:ext cx="4503909" cy="4515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8325" y="1851910"/>
            <a:ext cx="7033777" cy="45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3741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Login</a:t>
            </a:r>
            <a:endParaRPr 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95954" y="2870507"/>
            <a:ext cx="50205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Log</a:t>
            </a:r>
            <a:r>
              <a:rPr lang="en-US" altLang="en-US" sz="2400" dirty="0" smtClean="0">
                <a:latin typeface="Century Gothic" charset="0"/>
                <a:ea typeface="Century Gothic" charset="0"/>
                <a:cs typeface="Century Gothic" charset="0"/>
              </a:rPr>
              <a:t>in using a registered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If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you are a new user,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click on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37" name="Picture 3" descr="C:\Users\wj\AppData\Roaming\Tencent\Users\824917648\QQ\WinTemp\RichOle\90_JP{)Y}H8UOTB6{0_XV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3969" y="4070836"/>
            <a:ext cx="1795252" cy="4366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192265" y="3981434"/>
            <a:ext cx="2143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    to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sign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up.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9" name="Picture 18" descr="C:\Users\wj\Documents\Tencent Files\824917648\Image\C2C\{06F742EB-62E1-6930-C2C8-46880C73A025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83299"/>
            <a:ext cx="2352035" cy="39195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83375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Sign Up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33977" y="3601124"/>
            <a:ext cx="6245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Fill out username, email and password in the </a:t>
            </a:r>
            <a:r>
              <a:rPr lang="en-US" altLang="en-US" sz="2500" dirty="0" smtClean="0">
                <a:latin typeface="Century Gothic" charset="0"/>
                <a:ea typeface="Century Gothic" charset="0"/>
                <a:cs typeface="Century Gothic" charset="0"/>
              </a:rPr>
              <a:t>corresponding</a:t>
            </a: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 fields and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click </a:t>
            </a: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on                        button.</a:t>
            </a:r>
            <a:endParaRPr lang="en-US" altLang="en-US" sz="2500" dirty="0">
              <a:latin typeface="Century Gothic" charset="0"/>
              <a:ea typeface="Century Gothic" charset="0"/>
              <a:cs typeface="Century Gothic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 smtClean="0">
                <a:latin typeface="Century Gothic" charset="0"/>
                <a:ea typeface="Century Gothic" charset="0"/>
                <a:cs typeface="Century Gothic" charset="0"/>
              </a:rPr>
              <a:t>                    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049" name="Picture 6" descr="C:\Users\wj\Documents\Tencent Files\824917648\Image\C2C\{8D8E9803-8EAB-EC08-8985-DAB597299C95}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9453" y="4522688"/>
            <a:ext cx="1731161" cy="3077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wj\Documents\Tencent Files\824917648\Image\C2C\{B229EA62-0A01-25C0-FBF4-916375591CF7}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05"/>
          <a:stretch/>
        </p:blipFill>
        <p:spPr bwMode="auto">
          <a:xfrm>
            <a:off x="1154954" y="2341182"/>
            <a:ext cx="2402478" cy="3991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69537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User profile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8729" y="2869362"/>
            <a:ext cx="66348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Click on any of following items: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2000" b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eed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sz="2000" b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urchase history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sz="2000" b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ost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M</a:t>
            </a:r>
            <a:r>
              <a:rPr lang="en-US" sz="2000" b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essage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2000" b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ale record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en-US" sz="2000" b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ogout</a:t>
            </a: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2000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o go to corresponding page/to perform action.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 descr="C:\Users\wj\Documents\Tencent Files\824917648\Image\C2C\{F69EB92A-FE5F-DA93-EE90-C6FBCE0BD6A8}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918" y="2337423"/>
            <a:ext cx="2396629" cy="39953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95125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064" y="2653604"/>
            <a:ext cx="8761413" cy="3416300"/>
          </a:xfrm>
        </p:spPr>
        <p:txBody>
          <a:bodyPr/>
          <a:lstStyle/>
          <a:p>
            <a:r>
              <a:rPr lang="en-US" sz="2800" dirty="0" smtClean="0"/>
              <a:t>Danna Liu (Project Head)</a:t>
            </a:r>
          </a:p>
          <a:p>
            <a:r>
              <a:rPr lang="en-US" sz="2800" dirty="0" smtClean="0"/>
              <a:t>Ethan Cernok</a:t>
            </a:r>
          </a:p>
          <a:p>
            <a:r>
              <a:rPr lang="en-US" sz="2800" dirty="0" smtClean="0"/>
              <a:t>Jishnu Pradeep</a:t>
            </a:r>
          </a:p>
          <a:p>
            <a:r>
              <a:rPr lang="en-US" sz="2800" dirty="0" smtClean="0"/>
              <a:t>Venkatesh </a:t>
            </a:r>
            <a:r>
              <a:rPr lang="en-US" sz="2800" dirty="0"/>
              <a:t>Tahiliani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863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Post 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674" y="2603500"/>
            <a:ext cx="5849693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Clicking on               in </a:t>
            </a:r>
            <a:r>
              <a:rPr lang="en-US" sz="2000" dirty="0"/>
              <a:t>the user profile </a:t>
            </a:r>
            <a:r>
              <a:rPr lang="en-US" sz="2000" dirty="0" smtClean="0"/>
              <a:t>screen brings you to this page.</a:t>
            </a:r>
          </a:p>
          <a:p>
            <a:r>
              <a:rPr lang="en-US" sz="2000" dirty="0" smtClean="0"/>
              <a:t>Fill </a:t>
            </a:r>
            <a:r>
              <a:rPr lang="en-US" sz="2000" dirty="0"/>
              <a:t>out all information </a:t>
            </a:r>
            <a:r>
              <a:rPr lang="en-US" sz="2000" dirty="0" smtClean="0"/>
              <a:t>about the book you would like to sell </a:t>
            </a:r>
            <a:r>
              <a:rPr lang="en-US" sz="2000" dirty="0"/>
              <a:t>and </a:t>
            </a:r>
            <a:r>
              <a:rPr lang="en-US" sz="2000" dirty="0" smtClean="0"/>
              <a:t>click on           to add your book to the marketplace.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C:\Users\wj\Documents\Tencent Files\824917648\Image\C2C\{127EB58A-92CA-8851-0122-7D38B61940DC}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058" y="2364472"/>
            <a:ext cx="2319523" cy="38046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wj\Documents\Tencent Files\824917648\Image\C2C\{FCEE8425-2555-73D3-11B1-FA2DC76B400A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7999" y="3739014"/>
            <a:ext cx="48917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C:\Users\wj\Documents\Tencent Files\824917648\Image\C2C\{670DD668-B524-CF3D-99CE-D10BB7C79A9A}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9354" y="2695953"/>
            <a:ext cx="897044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50394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Sale Record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906" y="2603500"/>
            <a:ext cx="6777318" cy="3416300"/>
          </a:xfrm>
        </p:spPr>
        <p:txBody>
          <a:bodyPr/>
          <a:lstStyle/>
          <a:p>
            <a:r>
              <a:rPr lang="en-US" dirty="0" smtClean="0"/>
              <a:t>Clicking on                        in </a:t>
            </a:r>
            <a:r>
              <a:rPr lang="en-US" dirty="0"/>
              <a:t>the user profile </a:t>
            </a:r>
            <a:r>
              <a:rPr lang="en-US" dirty="0" smtClean="0"/>
              <a:t>screen takes you to this screen. </a:t>
            </a:r>
          </a:p>
          <a:p>
            <a:r>
              <a:rPr lang="en-US" dirty="0" smtClean="0"/>
              <a:t>Click on an item to view the sale details. 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 descr="C:\Users\wj\Documents\Tencent Files\824917648\Image\C2C\{68E0799F-C09D-BC85-53BB-DAE8391AEF10}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122" y="2676725"/>
            <a:ext cx="1275908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:\Users\wj\Documents\Tencent Files\824917648\Image\C2C\{6938B624-36AC-31D7-AC6B-C0FAA3664894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6811" y="2383731"/>
            <a:ext cx="2317424" cy="38558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2102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902200"/>
            <a:ext cx="8761413" cy="728480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</a:t>
            </a:r>
            <a:r>
              <a:rPr lang="en-US" dirty="0" smtClean="0"/>
              <a:t>Sale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0" y="2603500"/>
            <a:ext cx="6606540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 on                        </a:t>
            </a:r>
            <a:r>
              <a:rPr lang="en-US" sz="2000" dirty="0"/>
              <a:t>to </a:t>
            </a:r>
            <a:r>
              <a:rPr lang="en-US" sz="2000" dirty="0" smtClean="0"/>
              <a:t>confirm the </a:t>
            </a:r>
            <a:r>
              <a:rPr lang="en-US" sz="2000" dirty="0"/>
              <a:t>transaction. </a:t>
            </a:r>
            <a:endParaRPr lang="en-US" sz="2000" dirty="0" smtClean="0"/>
          </a:p>
          <a:p>
            <a:r>
              <a:rPr lang="en-US" sz="2000" dirty="0" smtClean="0"/>
              <a:t>Click on                to </a:t>
            </a:r>
            <a:r>
              <a:rPr lang="en-US" sz="2000" dirty="0"/>
              <a:t>remove </a:t>
            </a:r>
            <a:r>
              <a:rPr lang="en-US" sz="2000" dirty="0" smtClean="0"/>
              <a:t>the book from the marketplace.</a:t>
            </a: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3" descr="C:\Users\wj\Documents\Tencent Files\824917648\Image\C2C\{A1CA1922-F8F5-1B7A-50E7-656157F5B8B7}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030" y="1324552"/>
            <a:ext cx="2210427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wj\Documents\Tencent Files\824917648\Image\C2C\{1DAE163E-539F-CA30-EA33-FDEF2DD7E1F1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182" y="4905094"/>
            <a:ext cx="2210400" cy="130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:\Users\wj\Documents\Tencent Files\824917648\Image\C2C\{DF5916F1-B79B-3E20-DEAD-1B3DFA603FDE}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7071" y="2700543"/>
            <a:ext cx="1426807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C:\Users\wj\Documents\Tencent Files\824917648\Image\C2C\{D79CF92F-C761-3A17-7F99-53EDA4558B17}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7071" y="3124552"/>
            <a:ext cx="887564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52306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 smtClean="0"/>
              <a:t>. </a:t>
            </a:r>
            <a:r>
              <a:rPr lang="en-US" dirty="0" smtClean="0"/>
              <a:t>Repost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69" y="2875350"/>
            <a:ext cx="5579498" cy="3416300"/>
          </a:xfrm>
        </p:spPr>
        <p:txBody>
          <a:bodyPr/>
          <a:lstStyle/>
          <a:p>
            <a:r>
              <a:rPr lang="en-US" dirty="0" smtClean="0"/>
              <a:t>Click                            </a:t>
            </a:r>
            <a:r>
              <a:rPr lang="en-US" dirty="0"/>
              <a:t>to repost the book </a:t>
            </a:r>
            <a:r>
              <a:rPr lang="en-US" dirty="0" smtClean="0"/>
              <a:t>to the marketplace.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 descr="C:\Users\wj\Documents\Tencent Files\824917648\Image\C2C\{8730D3BA-C43C-176A-70A3-62618CEABAE3}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580" y="2940344"/>
            <a:ext cx="1488440" cy="23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:\Users\wj\Documents\Tencent Files\824917648\Image\C2C\{038B15A1-8D65-33BA-B038-200923B361B3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5021" y="2331650"/>
            <a:ext cx="2350164" cy="39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73159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dirty="0" smtClean="0"/>
              <a:t>. </a:t>
            </a:r>
            <a:r>
              <a:rPr lang="en-US" dirty="0" smtClean="0"/>
              <a:t>Feed</a:t>
            </a:r>
            <a:endParaRPr lang="en-US" dirty="0"/>
          </a:p>
        </p:txBody>
      </p:sp>
      <p:pic>
        <p:nvPicPr>
          <p:cNvPr id="4" name="Picture 3" descr="C:\Users\wj\Documents\Tencent Files\824917648\Image\C2C\{52716553-7701-C8ED-EAB6-014B43671EA8}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6636" y="2268378"/>
            <a:ext cx="2499459" cy="42037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32960" y="3169920"/>
            <a:ext cx="5283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Clicking on                </a:t>
            </a:r>
            <a:r>
              <a:rPr lang="en-US" dirty="0"/>
              <a:t>in the user profile page </a:t>
            </a:r>
            <a:r>
              <a:rPr lang="en-US" dirty="0" smtClean="0"/>
              <a:t>takes you to </a:t>
            </a:r>
            <a:r>
              <a:rPr lang="en-US" dirty="0"/>
              <a:t>this page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search box to find the book you are looking for / choose any book from the grid.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4969" y="3169920"/>
            <a:ext cx="739980" cy="31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21708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451" y="975675"/>
            <a:ext cx="6004971" cy="728480"/>
          </a:xfrm>
        </p:spPr>
        <p:txBody>
          <a:bodyPr/>
          <a:lstStyle/>
          <a:p>
            <a:r>
              <a:rPr lang="en-US" dirty="0" smtClean="0"/>
              <a:t>9</a:t>
            </a:r>
            <a:r>
              <a:rPr lang="en-US" dirty="0" smtClean="0"/>
              <a:t>. </a:t>
            </a:r>
            <a:r>
              <a:rPr lang="en-US" dirty="0" smtClean="0"/>
              <a:t>Book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352" y="2821973"/>
            <a:ext cx="5946344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 information regarding the book will be given here. It includes the Name, Edition, Author, Condition and Original Price of book.</a:t>
            </a:r>
          </a:p>
          <a:p>
            <a:r>
              <a:rPr lang="en-US" sz="2000" dirty="0" smtClean="0"/>
              <a:t>You can also find the current bidding price of the book here. Enter a price above current bid if you are interested in buying this book. </a:t>
            </a:r>
          </a:p>
          <a:p>
            <a:r>
              <a:rPr lang="en-US" sz="2000" dirty="0" smtClean="0"/>
              <a:t>If you are interested in buying the book for original price, click on </a:t>
            </a: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3" descr="C:\Users\wj\Documents\Tencent Files\824917648\Image\C2C\{A19370EF-2ECC-F671-33D0-34F49588CC6C}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259"/>
          <a:stretch/>
        </p:blipFill>
        <p:spPr bwMode="auto">
          <a:xfrm>
            <a:off x="809897" y="723633"/>
            <a:ext cx="2722245" cy="380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j\Documents\Tencent Files\824917648\Image\C2C\{C9752BF9-785C-B1E4-B82E-524C191EF13B}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896" y="3975960"/>
            <a:ext cx="2722245" cy="260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j\Documents\Tencent Files\824917648\Image\C2C\{C9752BF9-785C-B1E4-B82E-524C191EF13B}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55" t="86441" r="22682" b="3422"/>
          <a:stretch/>
        </p:blipFill>
        <p:spPr bwMode="auto">
          <a:xfrm>
            <a:off x="7639727" y="5909847"/>
            <a:ext cx="1607942" cy="28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97405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dirty="0" smtClean="0"/>
              <a:t>.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449" y="2810534"/>
            <a:ext cx="6817594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Clicking on                   in </a:t>
            </a:r>
            <a:r>
              <a:rPr lang="en-US" sz="2000" dirty="0"/>
              <a:t>the user profile </a:t>
            </a:r>
            <a:r>
              <a:rPr lang="en-US" sz="2000" dirty="0" smtClean="0"/>
              <a:t>screen takes you this screen. When you reserve </a:t>
            </a:r>
            <a:r>
              <a:rPr lang="en-US" sz="2000" dirty="0"/>
              <a:t>or </a:t>
            </a:r>
            <a:r>
              <a:rPr lang="en-US" sz="2000" dirty="0" smtClean="0"/>
              <a:t>win the </a:t>
            </a:r>
            <a:r>
              <a:rPr lang="en-US" sz="2000" dirty="0"/>
              <a:t>bid for </a:t>
            </a:r>
            <a:r>
              <a:rPr lang="en-US" sz="2000" dirty="0" smtClean="0"/>
              <a:t>an item</a:t>
            </a:r>
            <a:r>
              <a:rPr lang="en-US" sz="2000" dirty="0"/>
              <a:t>, you will receive a </a:t>
            </a:r>
            <a:r>
              <a:rPr lang="en-US" sz="2000" dirty="0" smtClean="0"/>
              <a:t>message</a:t>
            </a:r>
            <a:r>
              <a:rPr lang="en-US" sz="2000" dirty="0"/>
              <a:t> </a:t>
            </a:r>
            <a:r>
              <a:rPr lang="en-US" sz="2000" dirty="0" smtClean="0"/>
              <a:t>here.</a:t>
            </a:r>
          </a:p>
          <a:p>
            <a:r>
              <a:rPr lang="en-US" sz="2000" dirty="0" smtClean="0"/>
              <a:t>Clicking on a </a:t>
            </a:r>
            <a:r>
              <a:rPr lang="en-US" sz="2000" dirty="0"/>
              <a:t>message will </a:t>
            </a:r>
            <a:r>
              <a:rPr lang="en-US" sz="2000" dirty="0" smtClean="0"/>
              <a:t>show your more details about it.</a:t>
            </a:r>
            <a:endParaRPr lang="en-US" sz="2000" dirty="0"/>
          </a:p>
        </p:txBody>
      </p:sp>
      <p:pic>
        <p:nvPicPr>
          <p:cNvPr id="10" name="Picture 9" descr="C:\Users\wj\Documents\Tencent Files\824917648\Image\C2C\{FE93E407-4AA6-AB02-FAED-893081ECDFA7}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381" y="2314427"/>
            <a:ext cx="2466959" cy="40000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C:\Users\wj\Documents\Tencent Files\824917648\Image\C2C\{3D79971F-67E8-0C71-8CBD-E6FA8092225D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6459" y="2901007"/>
            <a:ext cx="1061887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22575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r>
              <a:rPr lang="en-US" dirty="0" smtClean="0"/>
              <a:t>. </a:t>
            </a:r>
            <a:r>
              <a:rPr lang="en-US" dirty="0" smtClean="0"/>
              <a:t>Message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634" y="2603500"/>
            <a:ext cx="6051733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 on                  to </a:t>
            </a:r>
            <a:r>
              <a:rPr lang="en-US" sz="2000" dirty="0"/>
              <a:t>contact seller by email. </a:t>
            </a:r>
            <a:endParaRPr lang="en-US" sz="2000" dirty="0" smtClean="0"/>
          </a:p>
          <a:p>
            <a:r>
              <a:rPr lang="en-US" sz="2000" dirty="0" smtClean="0"/>
              <a:t>Or</a:t>
            </a:r>
            <a:r>
              <a:rPr lang="en-US" sz="2000" dirty="0"/>
              <a:t>, Click </a:t>
            </a:r>
            <a:r>
              <a:rPr lang="en-US" sz="2000" dirty="0" smtClean="0"/>
              <a:t>on                    to </a:t>
            </a:r>
            <a:r>
              <a:rPr lang="en-US" sz="2000" dirty="0"/>
              <a:t>cancel </a:t>
            </a:r>
            <a:r>
              <a:rPr lang="en-US" sz="2000" dirty="0" smtClean="0"/>
              <a:t>the reservation for your book.</a:t>
            </a:r>
            <a:endParaRPr lang="en-GB" sz="2000" dirty="0"/>
          </a:p>
        </p:txBody>
      </p:sp>
      <p:pic>
        <p:nvPicPr>
          <p:cNvPr id="4" name="Picture 3" descr="C:\Users\wj\Documents\Tencent Files\824917648\Image\C2C\{FDCFF68D-292E-96F8-F23D-53ABF6BC9E11}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116" y="2329997"/>
            <a:ext cx="2414964" cy="39580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wj\Documents\Tencent Files\824917648\Image\C2C\{C8EB8E73-04EB-9816-2BE9-7EF8A545E13B}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3548" y="2681705"/>
            <a:ext cx="865416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C:\Users\wj\Documents\Tencent Files\824917648\Image\C2C\{0BE9E381-79B8-B6EB-7076-984840DE2854}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9071" y="3148169"/>
            <a:ext cx="1190625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69226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Purchase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085" y="3017545"/>
            <a:ext cx="5938727" cy="2787510"/>
          </a:xfrm>
        </p:spPr>
        <p:txBody>
          <a:bodyPr/>
          <a:lstStyle/>
          <a:p>
            <a:r>
              <a:rPr lang="en-US" dirty="0" smtClean="0"/>
              <a:t>Clicking on                        </a:t>
            </a:r>
            <a:r>
              <a:rPr lang="en-US" dirty="0"/>
              <a:t>in the user profile </a:t>
            </a:r>
            <a:r>
              <a:rPr lang="en-US" dirty="0" smtClean="0"/>
              <a:t>screen takes you </a:t>
            </a:r>
            <a:r>
              <a:rPr lang="en-US" dirty="0"/>
              <a:t>to this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This page contains a record of all the sales and purchases you have done. </a:t>
            </a:r>
            <a:endParaRPr lang="en-US" dirty="0"/>
          </a:p>
        </p:txBody>
      </p:sp>
      <p:pic>
        <p:nvPicPr>
          <p:cNvPr id="4" name="Picture 3" descr="C:\Users\wj\Documents\Tencent Files\824917648\Image\C2C\{359DD159-0745-9999-F0B2-EE4E890FFE7B}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6479" y="3086820"/>
            <a:ext cx="1341489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:\Users\wj\Documents\Tencent Files\824917648\Image\C2C\{8F4FCE19-A9AF-7D56-DDFC-FEE7FDA3CC82}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154" y="2336800"/>
            <a:ext cx="2319766" cy="38620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67867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4537" y="972127"/>
            <a:ext cx="8864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0698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5082" y="1244257"/>
            <a:ext cx="6317343" cy="44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841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949" y="984990"/>
            <a:ext cx="8761413" cy="72848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80" y="2668489"/>
            <a:ext cx="750309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Books2Go </a:t>
            </a:r>
            <a:r>
              <a:rPr lang="en-US" sz="2400" dirty="0"/>
              <a:t>App is a </a:t>
            </a:r>
            <a:r>
              <a:rPr lang="en-US" sz="2400" dirty="0" smtClean="0"/>
              <a:t>android application that serves as a portal where Illinois Tech </a:t>
            </a:r>
            <a:r>
              <a:rPr lang="en-US" sz="2400" dirty="0"/>
              <a:t>students could quickly and easily </a:t>
            </a:r>
            <a:r>
              <a:rPr lang="en-US" sz="2400" dirty="0" smtClean="0"/>
              <a:t>sell or </a:t>
            </a:r>
            <a:r>
              <a:rPr lang="en-US" sz="2400" dirty="0"/>
              <a:t>buy used books </a:t>
            </a:r>
            <a:r>
              <a:rPr lang="en-US" sz="2400" dirty="0" smtClean="0"/>
              <a:t>locally. This app would mainly help the outgoing students in selling off their used books before they leave. Books2Go would serve as an innovative way for IIT students to save a lot of money during college.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9718" y="2668489"/>
            <a:ext cx="3093484" cy="30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425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424" y="2669760"/>
            <a:ext cx="7631237" cy="3446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Books2Go is a community marketplace for all the students of Illinois Institute of  Technology, Chicago. The applications will mainly help those students,</a:t>
            </a:r>
          </a:p>
          <a:p>
            <a:r>
              <a:rPr lang="en-US" sz="2000" dirty="0" smtClean="0"/>
              <a:t>Who are in need of books for their courses/research.</a:t>
            </a:r>
          </a:p>
          <a:p>
            <a:r>
              <a:rPr lang="en-US" sz="2000" dirty="0" smtClean="0"/>
              <a:t>Who have completed courses and would like to sell off their text books.</a:t>
            </a:r>
          </a:p>
          <a:p>
            <a:r>
              <a:rPr lang="en-US" sz="2000" dirty="0" smtClean="0"/>
              <a:t>Who are leaving IIT after completion of their degree and would like to sell all their text books before they leave.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8227" y="2520491"/>
            <a:ext cx="2495178" cy="37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43230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187" y="876771"/>
            <a:ext cx="8761413" cy="728480"/>
          </a:xfrm>
        </p:spPr>
        <p:txBody>
          <a:bodyPr/>
          <a:lstStyle/>
          <a:p>
            <a:r>
              <a:rPr lang="en-US" dirty="0" smtClean="0"/>
              <a:t>Android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65" y="2544418"/>
            <a:ext cx="10685929" cy="3820524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Activity and </a:t>
            </a:r>
            <a:r>
              <a:rPr lang="en-US" b="1" dirty="0" smtClean="0"/>
              <a:t>fragment</a:t>
            </a:r>
            <a:endParaRPr lang="en-GB" b="1" dirty="0"/>
          </a:p>
          <a:p>
            <a:pPr marL="0" lvl="0" indent="0">
              <a:buNone/>
            </a:pPr>
            <a:r>
              <a:rPr lang="en-US" dirty="0" smtClean="0"/>
              <a:t>Define </a:t>
            </a:r>
            <a:r>
              <a:rPr lang="en-US" dirty="0"/>
              <a:t>a main activity to communicate with several different fragments through the interfaces. This helps us reuse the fragment UI components and make the fragments communicate with each other through the activity</a:t>
            </a:r>
            <a:r>
              <a:rPr lang="en-US" dirty="0" smtClean="0"/>
              <a:t>.</a:t>
            </a:r>
            <a:endParaRPr lang="en-GB" dirty="0"/>
          </a:p>
          <a:p>
            <a:pPr lvl="0"/>
            <a:r>
              <a:rPr lang="en-US" b="1" dirty="0" smtClean="0"/>
              <a:t>Intent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Use intent in startService to communicate with our background service. </a:t>
            </a:r>
            <a:r>
              <a:rPr lang="en-US" dirty="0" smtClean="0"/>
              <a:t>Use </a:t>
            </a:r>
            <a:r>
              <a:rPr lang="en-US" dirty="0"/>
              <a:t>intent in startActivity to launch an activity and sent it back to main activity for uploading images</a:t>
            </a:r>
            <a:r>
              <a:rPr lang="en-US" dirty="0" smtClean="0"/>
              <a:t>.</a:t>
            </a:r>
            <a:endParaRPr lang="en-GB" dirty="0"/>
          </a:p>
          <a:p>
            <a:pPr lvl="0"/>
            <a:r>
              <a:rPr lang="en-US" b="1" dirty="0"/>
              <a:t>Custom </a:t>
            </a:r>
            <a:r>
              <a:rPr lang="en-US" b="1" dirty="0" smtClean="0"/>
              <a:t>Theme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Define a style with setting a dark theme color for the status bar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104" y="706230"/>
            <a:ext cx="1028083" cy="10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5973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855" y="1215091"/>
            <a:ext cx="10692881" cy="5495471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App Icon 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eautiful </a:t>
            </a:r>
            <a:r>
              <a:rPr lang="en-US" dirty="0"/>
              <a:t>and memorable icon to attract user’s attention in the Google play 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US" b="1" dirty="0"/>
              <a:t>Splash screen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/>
              <a:t>our app logo for a couple of second before the app loads completely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US" b="1" dirty="0"/>
              <a:t>Button to upload </a:t>
            </a:r>
            <a:r>
              <a:rPr lang="en-US" b="1" dirty="0" smtClean="0"/>
              <a:t>image</a:t>
            </a:r>
          </a:p>
          <a:p>
            <a:pPr marL="0" lvl="0" indent="0">
              <a:buNone/>
            </a:pPr>
            <a:r>
              <a:rPr lang="en-US" dirty="0" smtClean="0"/>
              <a:t>Click </a:t>
            </a:r>
            <a:r>
              <a:rPr lang="en-US" dirty="0"/>
              <a:t>“add image” to upload a book image or a profile picture to server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b="1" dirty="0"/>
              <a:t>Service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Start the service after launching the app and check the updated data every 5 seconds.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5520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604" y="679450"/>
            <a:ext cx="10789396" cy="547370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GridView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Display the selling books in a two-column and scrollable grid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b="1" dirty="0" err="1" smtClean="0"/>
              <a:t>Customed</a:t>
            </a:r>
            <a:r>
              <a:rPr lang="en-US" b="1" dirty="0" smtClean="0"/>
              <a:t> </a:t>
            </a:r>
            <a:r>
              <a:rPr lang="en-US" b="1" dirty="0" err="1"/>
              <a:t>ListAdapter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The default look and feel of the Android </a:t>
            </a:r>
            <a:r>
              <a:rPr lang="en-US" dirty="0" err="1"/>
              <a:t>ListView</a:t>
            </a:r>
            <a:r>
              <a:rPr lang="en-US" dirty="0"/>
              <a:t> is not very attractive. It only renders a simple String in every </a:t>
            </a:r>
            <a:r>
              <a:rPr lang="en-US" dirty="0" err="1"/>
              <a:t>ListView</a:t>
            </a:r>
            <a:r>
              <a:rPr lang="en-US" dirty="0"/>
              <a:t> row using the internal </a:t>
            </a:r>
            <a:r>
              <a:rPr lang="en-US" dirty="0" err="1"/>
              <a:t>TextView</a:t>
            </a:r>
            <a:r>
              <a:rPr lang="en-US" dirty="0"/>
              <a:t> control. We created an interface that is more graphically rich and visually pleasing to the user for message, sale history and book list.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b="1" dirty="0" err="1"/>
              <a:t>Sharereference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This allow us to store and retrieve application specific persistent data for</a:t>
            </a:r>
            <a:r>
              <a:rPr lang="en-US" i="1" dirty="0"/>
              <a:t> offline</a:t>
            </a:r>
            <a:r>
              <a:rPr lang="en-US" dirty="0"/>
              <a:t> testing before using </a:t>
            </a:r>
            <a:r>
              <a:rPr lang="en-US" dirty="0" err="1"/>
              <a:t>MongDB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b="1" dirty="0" err="1"/>
              <a:t>EditText</a:t>
            </a:r>
            <a:r>
              <a:rPr lang="en-US" b="1" dirty="0"/>
              <a:t> with </a:t>
            </a:r>
            <a:r>
              <a:rPr lang="en-US" b="1" dirty="0" err="1"/>
              <a:t>OnKeyListener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This allows users to press “Enter” on keyboard to start searching with keyword rather than pressing “search” button on the screen.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84026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649193"/>
            <a:ext cx="10721787" cy="5052359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Notification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The app online users are able to receive a notification with sounds when a new book is posted</a:t>
            </a:r>
            <a:r>
              <a:rPr lang="en-US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US" b="1" dirty="0" smtClean="0"/>
          </a:p>
          <a:p>
            <a:pPr lvl="0"/>
            <a:r>
              <a:rPr lang="en-US" b="1" dirty="0" err="1" smtClean="0"/>
              <a:t>Linkify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Add links in text (such as email in our app) and make it clickable. We manually made email address linkable rather than using </a:t>
            </a:r>
            <a:r>
              <a:rPr lang="en-US" dirty="0" err="1"/>
              <a:t>autoLink</a:t>
            </a:r>
            <a:r>
              <a:rPr lang="en-US" dirty="0"/>
              <a:t>. This is used for buyer who want to contact to seller by email.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US" b="1" dirty="0" err="1"/>
              <a:t>LongClickListener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OnLongClickListener</a:t>
            </a:r>
            <a:r>
              <a:rPr lang="en-US" dirty="0"/>
              <a:t> to remove item from </a:t>
            </a:r>
            <a:r>
              <a:rPr lang="en-US" dirty="0" err="1"/>
              <a:t>listview</a:t>
            </a:r>
            <a:r>
              <a:rPr lang="en-US" dirty="0"/>
              <a:t> to help admin easily to delete a bad message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r>
              <a:rPr lang="en-US" b="1" dirty="0"/>
              <a:t>Comparator and sort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Sorting the books by date in descending order with using Comparator and </a:t>
            </a:r>
            <a:r>
              <a:rPr lang="en-US" dirty="0" err="1"/>
              <a:t>reverseOrder</a:t>
            </a:r>
            <a:r>
              <a:rPr lang="en-US" dirty="0"/>
              <a:t> so that users are able to see the newest book and message in the list.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0026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1101</Words>
  <Application>Microsoft Macintosh PowerPoint</Application>
  <PresentationFormat>Custom</PresentationFormat>
  <Paragraphs>119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Ion Boardroom</vt:lpstr>
      <vt:lpstr>Office Theme</vt:lpstr>
      <vt:lpstr>Mobile Application Development Project</vt:lpstr>
      <vt:lpstr>Team Members</vt:lpstr>
      <vt:lpstr>Slide 3</vt:lpstr>
      <vt:lpstr>Introduction</vt:lpstr>
      <vt:lpstr>Target Users</vt:lpstr>
      <vt:lpstr>Android Technologies Used</vt:lpstr>
      <vt:lpstr>Slide 7</vt:lpstr>
      <vt:lpstr>Slide 8</vt:lpstr>
      <vt:lpstr>Slide 9</vt:lpstr>
      <vt:lpstr>Member Contributions</vt:lpstr>
      <vt:lpstr>DANNA LIU (Project Head)</vt:lpstr>
      <vt:lpstr>ETHAN CERNOK</vt:lpstr>
      <vt:lpstr>JISHNU PRADEEP</vt:lpstr>
      <vt:lpstr>VENKATESH TAHILIANI </vt:lpstr>
      <vt:lpstr>Future Enhancements </vt:lpstr>
      <vt:lpstr>USER GUIDE</vt:lpstr>
      <vt:lpstr>1. Login</vt:lpstr>
      <vt:lpstr>2. Sign Up</vt:lpstr>
      <vt:lpstr>3. User profile</vt:lpstr>
      <vt:lpstr>4. Post Book </vt:lpstr>
      <vt:lpstr>5. Sale Record </vt:lpstr>
      <vt:lpstr>6. Sale Details</vt:lpstr>
      <vt:lpstr>7. Repost to Market</vt:lpstr>
      <vt:lpstr>8. Feed</vt:lpstr>
      <vt:lpstr>9. Book Detail</vt:lpstr>
      <vt:lpstr>10. Messages</vt:lpstr>
      <vt:lpstr>11. Message Details</vt:lpstr>
      <vt:lpstr>12. Purchase History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Microsoft Office User</dc:creator>
  <cp:lastModifiedBy>Admin</cp:lastModifiedBy>
  <cp:revision>41</cp:revision>
  <dcterms:created xsi:type="dcterms:W3CDTF">2016-12-09T14:30:23Z</dcterms:created>
  <dcterms:modified xsi:type="dcterms:W3CDTF">2016-12-10T01:47:20Z</dcterms:modified>
</cp:coreProperties>
</file>