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9"/>
  </p:notesMasterIdLst>
  <p:sldIdLst>
    <p:sldId id="259" r:id="rId2"/>
    <p:sldId id="260" r:id="rId3"/>
    <p:sldId id="262" r:id="rId4"/>
    <p:sldId id="268" r:id="rId5"/>
    <p:sldId id="264" r:id="rId6"/>
    <p:sldId id="269" r:id="rId7"/>
    <p:sldId id="263" r:id="rId8"/>
    <p:sldId id="270" r:id="rId9"/>
    <p:sldId id="282" r:id="rId10"/>
    <p:sldId id="284" r:id="rId11"/>
    <p:sldId id="285" r:id="rId12"/>
    <p:sldId id="287" r:id="rId13"/>
    <p:sldId id="288" r:id="rId14"/>
    <p:sldId id="289" r:id="rId15"/>
    <p:sldId id="272" r:id="rId16"/>
    <p:sldId id="291" r:id="rId17"/>
    <p:sldId id="279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8340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666" y="90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your last name. some hint there. Introduction and wrap up. Build your own sequences. Opportunity to test on scanner.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98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72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754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962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99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01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1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403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588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4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97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86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5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0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21.03.2024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21.03.2024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seq/pulse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ldmerg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535238"/>
            <a:ext cx="8035200" cy="1415772"/>
          </a:xfrm>
        </p:spPr>
        <p:txBody>
          <a:bodyPr/>
          <a:lstStyle/>
          <a:p>
            <a:pPr algn="ctr"/>
            <a:r>
              <a:rPr lang="de-DE" sz="1800" b="1" dirty="0"/>
              <a:t>Qingping </a:t>
            </a:r>
            <a:r>
              <a:rPr lang="de-DE" sz="1800" b="1" dirty="0" smtClean="0"/>
              <a:t>Chen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</a:t>
            </a:r>
            <a:r>
              <a:rPr lang="de-DE" sz="1400" i="1" dirty="0" err="1"/>
              <a:t>Physics</a:t>
            </a:r>
            <a:r>
              <a:rPr lang="de-DE" sz="1400" i="1" dirty="0"/>
              <a:t>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400" i="1" dirty="0" smtClean="0"/>
              <a:t>March 25, 2024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279362"/>
            <a:ext cx="80352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rgbClr val="BE0028"/>
                </a:solidFill>
              </a:rPr>
              <a:t>Basic </a:t>
            </a:r>
            <a:r>
              <a:rPr lang="de-DE" sz="3200" dirty="0" err="1" smtClean="0">
                <a:solidFill>
                  <a:srgbClr val="BE0028"/>
                </a:solidFill>
              </a:rPr>
              <a:t>Sequence</a:t>
            </a:r>
            <a:r>
              <a:rPr lang="de-DE" sz="3200" dirty="0" smtClean="0">
                <a:solidFill>
                  <a:srgbClr val="BE0028"/>
                </a:solidFill>
              </a:rPr>
              <a:t> </a:t>
            </a:r>
            <a:r>
              <a:rPr lang="de-DE" sz="3200" dirty="0" err="1" smtClean="0">
                <a:solidFill>
                  <a:srgbClr val="BE0028"/>
                </a:solidFill>
              </a:rPr>
              <a:t>Exercises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ex12_gre2d_lbl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01526" y="182853"/>
            <a:ext cx="40387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ex12_gre2d_lbl</a:t>
            </a:r>
            <a:r>
              <a:rPr lang="en-US" sz="1400" dirty="0" smtClean="0"/>
              <a:t> to get familiar with ADC labeling for ICE online reconstruction in the afternoon session.</a:t>
            </a:r>
          </a:p>
          <a:p>
            <a:r>
              <a:rPr lang="en-US" sz="1400" dirty="0" smtClean="0"/>
              <a:t>Set PE label counter: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mr.makeLabel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('SET', 'LIN',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 smtClean="0">
                <a:latin typeface="+mj-lt"/>
              </a:rPr>
              <a:t>Increment PE label counter by 1: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mr.makeLabel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(‘INC', 'LIN', 1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</a:t>
            </a:r>
            <a:r>
              <a:rPr lang="en-US" sz="2000" b="1" dirty="0"/>
              <a:t>3</a:t>
            </a:r>
            <a:r>
              <a:rPr lang="en-US" sz="2000" b="1" dirty="0" smtClean="0"/>
              <a:t>_gre2d_gradSpoil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73620C-0699-5978-EEBD-6B27BFA491D4}"/>
              </a:ext>
            </a:extLst>
          </p:cNvPr>
          <p:cNvCxnSpPr/>
          <p:nvPr/>
        </p:nvCxnSpPr>
        <p:spPr>
          <a:xfrm flipV="1">
            <a:off x="7455056" y="3840058"/>
            <a:ext cx="1328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26276D-775D-8A63-DEB6-B464BA66DC91}"/>
              </a:ext>
            </a:extLst>
          </p:cNvPr>
          <p:cNvCxnSpPr/>
          <p:nvPr/>
        </p:nvCxnSpPr>
        <p:spPr>
          <a:xfrm>
            <a:off x="7455056" y="3542003"/>
            <a:ext cx="1328118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07D18B8-2307-4C91-9B04-9CDBEF6D3A18}"/>
              </a:ext>
            </a:extLst>
          </p:cNvPr>
          <p:cNvCxnSpPr/>
          <p:nvPr/>
        </p:nvCxnSpPr>
        <p:spPr>
          <a:xfrm>
            <a:off x="7455056" y="3241737"/>
            <a:ext cx="1328118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DA4AD0-68DF-F698-F11A-4B72D2324F28}"/>
              </a:ext>
            </a:extLst>
          </p:cNvPr>
          <p:cNvCxnSpPr/>
          <p:nvPr/>
        </p:nvCxnSpPr>
        <p:spPr>
          <a:xfrm>
            <a:off x="7455056" y="2944253"/>
            <a:ext cx="1328118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A9D2A1-955A-56B4-3BB4-E7C361B42001}"/>
              </a:ext>
            </a:extLst>
          </p:cNvPr>
          <p:cNvCxnSpPr/>
          <p:nvPr/>
        </p:nvCxnSpPr>
        <p:spPr>
          <a:xfrm>
            <a:off x="7455056" y="2639275"/>
            <a:ext cx="13428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9123F-7824-5FE8-BFFA-CC1046142DE9}"/>
              </a:ext>
            </a:extLst>
          </p:cNvPr>
          <p:cNvCxnSpPr/>
          <p:nvPr/>
        </p:nvCxnSpPr>
        <p:spPr>
          <a:xfrm flipV="1">
            <a:off x="7464673" y="2343978"/>
            <a:ext cx="1328118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88366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7538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093390" y="416390"/>
            <a:ext cx="4038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Add gradient spoiling in slice-selective and readout directions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ex12_gre2d_lbl</a:t>
            </a:r>
            <a:r>
              <a:rPr lang="en-US" sz="1400" dirty="0"/>
              <a:t> </a:t>
            </a:r>
            <a:r>
              <a:rPr lang="en-US" sz="1400" dirty="0" smtClean="0"/>
              <a:t>to </a:t>
            </a:r>
            <a:r>
              <a:rPr lang="en-US" sz="1400" dirty="0" err="1" smtClean="0"/>
              <a:t>dephase</a:t>
            </a:r>
            <a:r>
              <a:rPr lang="en-US" sz="1400" dirty="0" smtClean="0"/>
              <a:t> residual </a:t>
            </a:r>
            <a:r>
              <a:rPr lang="en-US" sz="1400" dirty="0" err="1" smtClean="0"/>
              <a:t>tranverse</a:t>
            </a:r>
            <a:r>
              <a:rPr lang="en-US" sz="1400" dirty="0" smtClean="0"/>
              <a:t> magnetization.</a:t>
            </a:r>
          </a:p>
        </p:txBody>
      </p:sp>
    </p:spTree>
    <p:extLst>
      <p:ext uri="{BB962C8B-B14F-4D97-AF65-F5344CB8AC3E}">
        <p14:creationId xmlns:p14="http://schemas.microsoft.com/office/powerpoint/2010/main" val="40689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ex14_gre2d_PErefocus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73620C-0699-5978-EEBD-6B27BFA491D4}"/>
              </a:ext>
            </a:extLst>
          </p:cNvPr>
          <p:cNvCxnSpPr/>
          <p:nvPr/>
        </p:nvCxnSpPr>
        <p:spPr>
          <a:xfrm flipV="1">
            <a:off x="7455056" y="2947853"/>
            <a:ext cx="1328118" cy="895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26276D-775D-8A63-DEB6-B464BA66DC91}"/>
              </a:ext>
            </a:extLst>
          </p:cNvPr>
          <p:cNvCxnSpPr/>
          <p:nvPr/>
        </p:nvCxnSpPr>
        <p:spPr>
          <a:xfrm flipV="1">
            <a:off x="7455056" y="2947853"/>
            <a:ext cx="1328118" cy="59415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07D18B8-2307-4C91-9B04-9CDBEF6D3A18}"/>
              </a:ext>
            </a:extLst>
          </p:cNvPr>
          <p:cNvCxnSpPr/>
          <p:nvPr/>
        </p:nvCxnSpPr>
        <p:spPr>
          <a:xfrm flipV="1">
            <a:off x="7455056" y="2947853"/>
            <a:ext cx="1328118" cy="29388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DA4AD0-68DF-F698-F11A-4B72D2324F28}"/>
              </a:ext>
            </a:extLst>
          </p:cNvPr>
          <p:cNvCxnSpPr/>
          <p:nvPr/>
        </p:nvCxnSpPr>
        <p:spPr>
          <a:xfrm>
            <a:off x="7455056" y="2944253"/>
            <a:ext cx="1328118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A9D2A1-955A-56B4-3BB4-E7C361B42001}"/>
              </a:ext>
            </a:extLst>
          </p:cNvPr>
          <p:cNvCxnSpPr/>
          <p:nvPr/>
        </p:nvCxnSpPr>
        <p:spPr>
          <a:xfrm>
            <a:off x="7455056" y="2639275"/>
            <a:ext cx="1328118" cy="306615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9123F-7824-5FE8-BFFA-CC1046142DE9}"/>
              </a:ext>
            </a:extLst>
          </p:cNvPr>
          <p:cNvCxnSpPr/>
          <p:nvPr/>
        </p:nvCxnSpPr>
        <p:spPr>
          <a:xfrm>
            <a:off x="7455056" y="2341218"/>
            <a:ext cx="1328118" cy="604672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88366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7538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78829" y="3308177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84088" y="3015470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0573" y="2913941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093390" y="416390"/>
            <a:ext cx="4038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Insert a phase-encoding </a:t>
            </a:r>
            <a:r>
              <a:rPr lang="en-US" sz="1400" dirty="0" err="1" smtClean="0"/>
              <a:t>backblip</a:t>
            </a:r>
            <a:r>
              <a:rPr lang="en-US" sz="1400" dirty="0" smtClean="0"/>
              <a:t>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ex13_gre2d_gradSpoil</a:t>
            </a: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,</a:t>
            </a:r>
            <a:r>
              <a:rPr lang="en-US" sz="1400" dirty="0" smtClean="0"/>
              <a:t> such that the end point of all k-space trajectory is the same to further suppress artifacts.</a:t>
            </a:r>
          </a:p>
        </p:txBody>
      </p:sp>
    </p:spTree>
    <p:extLst>
      <p:ext uri="{BB962C8B-B14F-4D97-AF65-F5344CB8AC3E}">
        <p14:creationId xmlns:p14="http://schemas.microsoft.com/office/powerpoint/2010/main" val="40057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ex15_gre2d_RFspoil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73620C-0699-5978-EEBD-6B27BFA491D4}"/>
              </a:ext>
            </a:extLst>
          </p:cNvPr>
          <p:cNvCxnSpPr/>
          <p:nvPr/>
        </p:nvCxnSpPr>
        <p:spPr>
          <a:xfrm flipV="1">
            <a:off x="7455056" y="2947853"/>
            <a:ext cx="1328118" cy="895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26276D-775D-8A63-DEB6-B464BA66DC91}"/>
              </a:ext>
            </a:extLst>
          </p:cNvPr>
          <p:cNvCxnSpPr/>
          <p:nvPr/>
        </p:nvCxnSpPr>
        <p:spPr>
          <a:xfrm flipV="1">
            <a:off x="7455056" y="2947853"/>
            <a:ext cx="1328118" cy="59415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07D18B8-2307-4C91-9B04-9CDBEF6D3A18}"/>
              </a:ext>
            </a:extLst>
          </p:cNvPr>
          <p:cNvCxnSpPr/>
          <p:nvPr/>
        </p:nvCxnSpPr>
        <p:spPr>
          <a:xfrm flipV="1">
            <a:off x="7455056" y="2947853"/>
            <a:ext cx="1328118" cy="29388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DA4AD0-68DF-F698-F11A-4B72D2324F28}"/>
              </a:ext>
            </a:extLst>
          </p:cNvPr>
          <p:cNvCxnSpPr/>
          <p:nvPr/>
        </p:nvCxnSpPr>
        <p:spPr>
          <a:xfrm>
            <a:off x="7455056" y="2944253"/>
            <a:ext cx="1328118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A9D2A1-955A-56B4-3BB4-E7C361B42001}"/>
              </a:ext>
            </a:extLst>
          </p:cNvPr>
          <p:cNvCxnSpPr/>
          <p:nvPr/>
        </p:nvCxnSpPr>
        <p:spPr>
          <a:xfrm>
            <a:off x="7455056" y="2639275"/>
            <a:ext cx="1328118" cy="306615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9123F-7824-5FE8-BFFA-CC1046142DE9}"/>
              </a:ext>
            </a:extLst>
          </p:cNvPr>
          <p:cNvCxnSpPr/>
          <p:nvPr/>
        </p:nvCxnSpPr>
        <p:spPr>
          <a:xfrm>
            <a:off x="7455056" y="2341218"/>
            <a:ext cx="1328118" cy="604672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88366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7538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78829" y="3308177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84088" y="3015470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0573" y="2913941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blipFill>
                <a:blip r:embed="rId6"/>
                <a:stretch>
                  <a:fillRect l="-3030" t="-24324" r="-43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5093390" y="416390"/>
            <a:ext cx="4038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</a:t>
            </a:r>
            <a:r>
              <a:rPr lang="en-US" sz="1400" dirty="0"/>
              <a:t> </a:t>
            </a:r>
            <a:r>
              <a:rPr lang="en-US" sz="1400" dirty="0" smtClean="0"/>
              <a:t>another artifact can arise from the fact that we always flip the magnetization in the same direction in each repetition. insert an altered RF/ADC phase in each repetition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ex14_gre2d_PErefocus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9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</a:t>
            </a:r>
            <a:r>
              <a:rPr lang="en-US" sz="2000" b="1" dirty="0"/>
              <a:t>16_flash_fasterTiming (optional)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73620C-0699-5978-EEBD-6B27BFA491D4}"/>
              </a:ext>
            </a:extLst>
          </p:cNvPr>
          <p:cNvCxnSpPr/>
          <p:nvPr/>
        </p:nvCxnSpPr>
        <p:spPr>
          <a:xfrm flipV="1">
            <a:off x="7455056" y="2947853"/>
            <a:ext cx="1328118" cy="895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26276D-775D-8A63-DEB6-B464BA66DC91}"/>
              </a:ext>
            </a:extLst>
          </p:cNvPr>
          <p:cNvCxnSpPr/>
          <p:nvPr/>
        </p:nvCxnSpPr>
        <p:spPr>
          <a:xfrm flipV="1">
            <a:off x="7455056" y="2947853"/>
            <a:ext cx="1328118" cy="59415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07D18B8-2307-4C91-9B04-9CDBEF6D3A18}"/>
              </a:ext>
            </a:extLst>
          </p:cNvPr>
          <p:cNvCxnSpPr/>
          <p:nvPr/>
        </p:nvCxnSpPr>
        <p:spPr>
          <a:xfrm flipV="1">
            <a:off x="7455056" y="2947853"/>
            <a:ext cx="1328118" cy="29388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DA4AD0-68DF-F698-F11A-4B72D2324F28}"/>
              </a:ext>
            </a:extLst>
          </p:cNvPr>
          <p:cNvCxnSpPr/>
          <p:nvPr/>
        </p:nvCxnSpPr>
        <p:spPr>
          <a:xfrm>
            <a:off x="7455056" y="2944253"/>
            <a:ext cx="1328118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1A9D2A1-955A-56B4-3BB4-E7C361B42001}"/>
              </a:ext>
            </a:extLst>
          </p:cNvPr>
          <p:cNvCxnSpPr/>
          <p:nvPr/>
        </p:nvCxnSpPr>
        <p:spPr>
          <a:xfrm>
            <a:off x="7455056" y="2639275"/>
            <a:ext cx="1328118" cy="306615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9123F-7824-5FE8-BFFA-CC1046142DE9}"/>
              </a:ext>
            </a:extLst>
          </p:cNvPr>
          <p:cNvCxnSpPr/>
          <p:nvPr/>
        </p:nvCxnSpPr>
        <p:spPr>
          <a:xfrm>
            <a:off x="7455056" y="2341218"/>
            <a:ext cx="1328118" cy="604672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88366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7538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78829" y="3308177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84088" y="3015470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0573" y="2913941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blipFill>
                <a:blip r:embed="rId6"/>
                <a:stretch>
                  <a:fillRect l="-3030" t="-24324" r="-43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Oval 127">
            <a:extLst>
              <a:ext uri="{FF2B5EF4-FFF2-40B4-BE49-F238E27FC236}">
                <a16:creationId xmlns:a16="http://schemas.microsoft.com/office/drawing/2014/main" id="{8EAA574F-4014-39FA-A2D8-C52A31BDCAA3}"/>
              </a:ext>
            </a:extLst>
          </p:cNvPr>
          <p:cNvSpPr/>
          <p:nvPr/>
        </p:nvSpPr>
        <p:spPr>
          <a:xfrm>
            <a:off x="3474965" y="3558639"/>
            <a:ext cx="567514" cy="62941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9" name="TextBox 128"/>
          <p:cNvSpPr txBox="1"/>
          <p:nvPr/>
        </p:nvSpPr>
        <p:spPr>
          <a:xfrm>
            <a:off x="5093390" y="416390"/>
            <a:ext cx="4038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</a:t>
            </a:r>
            <a:r>
              <a:rPr lang="en-US" sz="1400" dirty="0"/>
              <a:t> With GRE combined </a:t>
            </a:r>
            <a:r>
              <a:rPr lang="en-US" sz="1400" dirty="0" smtClean="0"/>
              <a:t>with </a:t>
            </a:r>
            <a:r>
              <a:rPr lang="en-US" sz="1400" dirty="0"/>
              <a:t>gradient spoiling and RF spoiling, we have generated the famous </a:t>
            </a:r>
            <a:r>
              <a:rPr lang="en-US" sz="1400" dirty="0" smtClean="0"/>
              <a:t>FLASH </a:t>
            </a:r>
            <a:r>
              <a:rPr lang="en-US" sz="1400" dirty="0"/>
              <a:t>sequence. We can make this sequence faster by doing a "gradient </a:t>
            </a:r>
            <a:r>
              <a:rPr lang="en-US" sz="1400" dirty="0" smtClean="0"/>
              <a:t>surgery“ for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400" dirty="0" smtClean="0"/>
              <a:t>. Could you try to do this surgery by yourself?</a:t>
            </a:r>
          </a:p>
        </p:txBody>
      </p:sp>
    </p:spTree>
    <p:extLst>
      <p:ext uri="{BB962C8B-B14F-4D97-AF65-F5344CB8AC3E}">
        <p14:creationId xmlns:p14="http://schemas.microsoft.com/office/powerpoint/2010/main" val="233970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ex16_flash_fasterTiming (optional)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0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546863" y="449827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565643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681383" y="3308177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0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686642" y="3015470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213127" y="2913941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614295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6A3428-EB66-534B-F715-CB3A7C79AB17}"/>
              </a:ext>
            </a:extLst>
          </p:cNvPr>
          <p:cNvSpPr/>
          <p:nvPr/>
        </p:nvSpPr>
        <p:spPr>
          <a:xfrm>
            <a:off x="2899843" y="3809938"/>
            <a:ext cx="768034" cy="2801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6A47400-43DC-8BE7-3754-7B49320E5293}"/>
              </a:ext>
            </a:extLst>
          </p:cNvPr>
          <p:cNvGrpSpPr/>
          <p:nvPr/>
        </p:nvGrpSpPr>
        <p:grpSpPr>
          <a:xfrm>
            <a:off x="5232115" y="1721260"/>
            <a:ext cx="3924266" cy="2624874"/>
            <a:chOff x="5232115" y="1721260"/>
            <a:chExt cx="3924266" cy="262487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6F8B94-1AA2-00EE-0173-E315B600B1C8}"/>
                </a:ext>
              </a:extLst>
            </p:cNvPr>
            <p:cNvCxnSpPr/>
            <p:nvPr/>
          </p:nvCxnSpPr>
          <p:spPr>
            <a:xfrm flipV="1">
              <a:off x="5551573" y="2947853"/>
              <a:ext cx="34838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D4A1CA-72A5-48A2-19D5-1C02B14CC440}"/>
                </a:ext>
              </a:extLst>
            </p:cNvPr>
            <p:cNvCxnSpPr>
              <a:endCxn id="115" idx="3"/>
            </p:cNvCxnSpPr>
            <p:nvPr/>
          </p:nvCxnSpPr>
          <p:spPr>
            <a:xfrm flipV="1">
              <a:off x="5664673" y="2962183"/>
              <a:ext cx="1012586" cy="880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2CA88B-D799-D660-A334-0A1B809EA059}"/>
                </a:ext>
              </a:extLst>
            </p:cNvPr>
            <p:cNvCxnSpPr/>
            <p:nvPr/>
          </p:nvCxnSpPr>
          <p:spPr>
            <a:xfrm flipV="1">
              <a:off x="5664673" y="3840803"/>
              <a:ext cx="16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ED288-1E62-FEF0-B772-0FF948456F8A}"/>
                </a:ext>
              </a:extLst>
            </p:cNvPr>
            <p:cNvCxnSpPr>
              <a:endCxn id="115" idx="3"/>
            </p:cNvCxnSpPr>
            <p:nvPr/>
          </p:nvCxnSpPr>
          <p:spPr>
            <a:xfrm flipV="1">
              <a:off x="5668479" y="2962183"/>
              <a:ext cx="1008780" cy="58484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937698-EFC8-BD61-1E6D-C6F7650999D0}"/>
                </a:ext>
              </a:extLst>
            </p:cNvPr>
            <p:cNvCxnSpPr/>
            <p:nvPr/>
          </p:nvCxnSpPr>
          <p:spPr>
            <a:xfrm flipV="1">
              <a:off x="5664673" y="3542003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B7325F-4E89-C247-E772-EE9AD2650001}"/>
                </a:ext>
              </a:extLst>
            </p:cNvPr>
            <p:cNvCxnSpPr/>
            <p:nvPr/>
          </p:nvCxnSpPr>
          <p:spPr>
            <a:xfrm flipV="1">
              <a:off x="5663658" y="3241737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56D02C-C69A-3C27-FFA8-68A47CF6C6E3}"/>
                </a:ext>
              </a:extLst>
            </p:cNvPr>
            <p:cNvCxnSpPr>
              <a:endCxn id="115" idx="2"/>
            </p:cNvCxnSpPr>
            <p:nvPr/>
          </p:nvCxnSpPr>
          <p:spPr>
            <a:xfrm flipV="1">
              <a:off x="5668479" y="2936727"/>
              <a:ext cx="998236" cy="916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0F0821-D2E7-6D62-2199-9CD20613C025}"/>
                </a:ext>
              </a:extLst>
            </p:cNvPr>
            <p:cNvCxnSpPr/>
            <p:nvPr/>
          </p:nvCxnSpPr>
          <p:spPr>
            <a:xfrm flipV="1">
              <a:off x="5664673" y="2943681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8EB93-2ADB-ED84-EBE1-B30646EDE74E}"/>
                </a:ext>
              </a:extLst>
            </p:cNvPr>
            <p:cNvCxnSpPr>
              <a:endCxn id="115" idx="6"/>
            </p:cNvCxnSpPr>
            <p:nvPr/>
          </p:nvCxnSpPr>
          <p:spPr>
            <a:xfrm>
              <a:off x="5668479" y="2637081"/>
              <a:ext cx="1070236" cy="299646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EE84F7-E63E-726D-FE74-8CE9872447D2}"/>
                </a:ext>
              </a:extLst>
            </p:cNvPr>
            <p:cNvCxnSpPr/>
            <p:nvPr/>
          </p:nvCxnSpPr>
          <p:spPr>
            <a:xfrm flipV="1">
              <a:off x="5664673" y="2639275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E49419D-4D86-3B0A-DA42-320588EFA4A0}"/>
                </a:ext>
              </a:extLst>
            </p:cNvPr>
            <p:cNvCxnSpPr/>
            <p:nvPr/>
          </p:nvCxnSpPr>
          <p:spPr>
            <a:xfrm flipV="1">
              <a:off x="6702715" y="1880271"/>
              <a:ext cx="0" cy="2213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395B2D-3ACE-D442-4EA2-EC2049B37065}"/>
                </a:ext>
              </a:extLst>
            </p:cNvPr>
            <p:cNvCxnSpPr/>
            <p:nvPr/>
          </p:nvCxnSpPr>
          <p:spPr>
            <a:xfrm flipV="1">
              <a:off x="5664673" y="2341218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7C47D9-6274-C9F0-D046-644CDB4AAAC3}"/>
                </a:ext>
              </a:extLst>
            </p:cNvPr>
            <p:cNvCxnSpPr>
              <a:endCxn id="115" idx="1"/>
            </p:cNvCxnSpPr>
            <p:nvPr/>
          </p:nvCxnSpPr>
          <p:spPr>
            <a:xfrm>
              <a:off x="5664673" y="2338281"/>
              <a:ext cx="1012586" cy="572990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298D50-3E9E-8826-2A7D-7DA07E91D5F3}"/>
                </a:ext>
              </a:extLst>
            </p:cNvPr>
            <p:cNvSpPr/>
            <p:nvPr/>
          </p:nvSpPr>
          <p:spPr>
            <a:xfrm>
              <a:off x="6391638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8550C62-D0B9-88C9-C5E0-50549B6418DA}"/>
                </a:ext>
              </a:extLst>
            </p:cNvPr>
            <p:cNvSpPr/>
            <p:nvPr/>
          </p:nvSpPr>
          <p:spPr>
            <a:xfrm>
              <a:off x="6666715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A05AFA5-B106-8604-BFF4-552DA01CF436}"/>
                </a:ext>
              </a:extLst>
            </p:cNvPr>
            <p:cNvSpPr/>
            <p:nvPr/>
          </p:nvSpPr>
          <p:spPr>
            <a:xfrm>
              <a:off x="6116561" y="320573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24F371-AD9F-C6F5-4E9D-FDCA58C20AC2}"/>
                </a:ext>
              </a:extLst>
            </p:cNvPr>
            <p:cNvSpPr/>
            <p:nvPr/>
          </p:nvSpPr>
          <p:spPr>
            <a:xfrm>
              <a:off x="5841484" y="320573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B94F347-075D-BDE1-695F-C2F694A240D6}"/>
                </a:ext>
              </a:extLst>
            </p:cNvPr>
            <p:cNvSpPr/>
            <p:nvPr/>
          </p:nvSpPr>
          <p:spPr>
            <a:xfrm>
              <a:off x="6941792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71DEDD-FB5C-2766-3108-D194CF1B3EF0}"/>
                </a:ext>
              </a:extLst>
            </p:cNvPr>
            <p:cNvSpPr/>
            <p:nvPr/>
          </p:nvSpPr>
          <p:spPr>
            <a:xfrm>
              <a:off x="7216869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78EE6C3-5C31-2AC4-27CF-9C158C6F594C}"/>
                </a:ext>
              </a:extLst>
            </p:cNvPr>
            <p:cNvSpPr/>
            <p:nvPr/>
          </p:nvSpPr>
          <p:spPr>
            <a:xfrm>
              <a:off x="6391638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DC88D4-9F3A-BF1F-70A1-C44330AB2851}"/>
                </a:ext>
              </a:extLst>
            </p:cNvPr>
            <p:cNvSpPr/>
            <p:nvPr/>
          </p:nvSpPr>
          <p:spPr>
            <a:xfrm>
              <a:off x="6666715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0318C6-5119-43E9-72C0-D69A951490C0}"/>
                </a:ext>
              </a:extLst>
            </p:cNvPr>
            <p:cNvSpPr/>
            <p:nvPr/>
          </p:nvSpPr>
          <p:spPr>
            <a:xfrm>
              <a:off x="6116561" y="3497582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63C1E88-09B4-A47F-0EEB-CEF7451C664A}"/>
                </a:ext>
              </a:extLst>
            </p:cNvPr>
            <p:cNvSpPr/>
            <p:nvPr/>
          </p:nvSpPr>
          <p:spPr>
            <a:xfrm>
              <a:off x="5841484" y="3497582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76BF9B-5784-0C85-7E1D-7DF9D6349ACA}"/>
                </a:ext>
              </a:extLst>
            </p:cNvPr>
            <p:cNvSpPr/>
            <p:nvPr/>
          </p:nvSpPr>
          <p:spPr>
            <a:xfrm>
              <a:off x="6941792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0101CAB-5152-6244-3938-D7669B9244BD}"/>
                </a:ext>
              </a:extLst>
            </p:cNvPr>
            <p:cNvSpPr/>
            <p:nvPr/>
          </p:nvSpPr>
          <p:spPr>
            <a:xfrm>
              <a:off x="7216869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775F4B-63E2-0331-74BA-DBD81127456F}"/>
                </a:ext>
              </a:extLst>
            </p:cNvPr>
            <p:cNvSpPr/>
            <p:nvPr/>
          </p:nvSpPr>
          <p:spPr>
            <a:xfrm>
              <a:off x="6391638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7158369-CAAA-26E2-42DF-FBBB68BEE207}"/>
                </a:ext>
              </a:extLst>
            </p:cNvPr>
            <p:cNvSpPr/>
            <p:nvPr/>
          </p:nvSpPr>
          <p:spPr>
            <a:xfrm>
              <a:off x="6666715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1D1F7EE-FA79-C276-629A-EDA9C9D3E81A}"/>
                </a:ext>
              </a:extLst>
            </p:cNvPr>
            <p:cNvSpPr/>
            <p:nvPr/>
          </p:nvSpPr>
          <p:spPr>
            <a:xfrm>
              <a:off x="6116561" y="380405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F619642-ECFD-414D-19CE-D0D095748986}"/>
                </a:ext>
              </a:extLst>
            </p:cNvPr>
            <p:cNvSpPr/>
            <p:nvPr/>
          </p:nvSpPr>
          <p:spPr>
            <a:xfrm>
              <a:off x="5841484" y="380405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3A87206-7604-8E70-C303-2032C780A158}"/>
                </a:ext>
              </a:extLst>
            </p:cNvPr>
            <p:cNvSpPr/>
            <p:nvPr/>
          </p:nvSpPr>
          <p:spPr>
            <a:xfrm>
              <a:off x="6941792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014B00-91FA-8FC7-8BA6-32F7FCF3FD99}"/>
                </a:ext>
              </a:extLst>
            </p:cNvPr>
            <p:cNvSpPr/>
            <p:nvPr/>
          </p:nvSpPr>
          <p:spPr>
            <a:xfrm>
              <a:off x="7216869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1BA1E0E-4E78-1E9C-7531-EB2A5308F650}"/>
                </a:ext>
              </a:extLst>
            </p:cNvPr>
            <p:cNvSpPr/>
            <p:nvPr/>
          </p:nvSpPr>
          <p:spPr>
            <a:xfrm>
              <a:off x="6391638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D858DF-F376-17DF-243B-668F6BB9257D}"/>
                </a:ext>
              </a:extLst>
            </p:cNvPr>
            <p:cNvSpPr/>
            <p:nvPr/>
          </p:nvSpPr>
          <p:spPr>
            <a:xfrm>
              <a:off x="6116561" y="289926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8DA83B-6D47-09CE-8C2F-94520D25C244}"/>
                </a:ext>
              </a:extLst>
            </p:cNvPr>
            <p:cNvSpPr/>
            <p:nvPr/>
          </p:nvSpPr>
          <p:spPr>
            <a:xfrm>
              <a:off x="5841484" y="289926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D33F9A6-C635-B26B-3214-2F6A1717F8B8}"/>
                </a:ext>
              </a:extLst>
            </p:cNvPr>
            <p:cNvSpPr/>
            <p:nvPr/>
          </p:nvSpPr>
          <p:spPr>
            <a:xfrm>
              <a:off x="6941792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DA25FAF-1B68-C12C-A141-131CC114B64E}"/>
                </a:ext>
              </a:extLst>
            </p:cNvPr>
            <p:cNvSpPr/>
            <p:nvPr/>
          </p:nvSpPr>
          <p:spPr>
            <a:xfrm>
              <a:off x="7216869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BC0481-7AC3-A6FB-9AD5-23B7463A0ADB}"/>
                </a:ext>
              </a:extLst>
            </p:cNvPr>
            <p:cNvSpPr/>
            <p:nvPr/>
          </p:nvSpPr>
          <p:spPr>
            <a:xfrm>
              <a:off x="6391638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223439-7128-8197-91D4-F9D206CEA9A2}"/>
                </a:ext>
              </a:extLst>
            </p:cNvPr>
            <p:cNvSpPr/>
            <p:nvPr/>
          </p:nvSpPr>
          <p:spPr>
            <a:xfrm>
              <a:off x="6666715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126356-913E-E472-B235-2434AAF5244E}"/>
                </a:ext>
              </a:extLst>
            </p:cNvPr>
            <p:cNvSpPr/>
            <p:nvPr/>
          </p:nvSpPr>
          <p:spPr>
            <a:xfrm>
              <a:off x="6116561" y="260590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294C360-F8FB-38C7-8F13-E2C99BFB256F}"/>
                </a:ext>
              </a:extLst>
            </p:cNvPr>
            <p:cNvSpPr/>
            <p:nvPr/>
          </p:nvSpPr>
          <p:spPr>
            <a:xfrm>
              <a:off x="5841484" y="260590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4B7F091-C50E-9AF9-F1C9-267CFCE45BE3}"/>
                </a:ext>
              </a:extLst>
            </p:cNvPr>
            <p:cNvSpPr/>
            <p:nvPr/>
          </p:nvSpPr>
          <p:spPr>
            <a:xfrm>
              <a:off x="6941792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AB5BE1-7D64-04D7-56DC-D23BAEEB733A}"/>
                </a:ext>
              </a:extLst>
            </p:cNvPr>
            <p:cNvSpPr/>
            <p:nvPr/>
          </p:nvSpPr>
          <p:spPr>
            <a:xfrm>
              <a:off x="7216869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BA83B4-B448-C400-5D93-E8729F46361E}"/>
                </a:ext>
              </a:extLst>
            </p:cNvPr>
            <p:cNvSpPr/>
            <p:nvPr/>
          </p:nvSpPr>
          <p:spPr>
            <a:xfrm>
              <a:off x="6391638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B94F8A-D097-5333-9EDB-E79C9C414B36}"/>
                </a:ext>
              </a:extLst>
            </p:cNvPr>
            <p:cNvSpPr/>
            <p:nvPr/>
          </p:nvSpPr>
          <p:spPr>
            <a:xfrm>
              <a:off x="6666715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75D231-482F-6123-044E-EC281E5BB20C}"/>
                </a:ext>
              </a:extLst>
            </p:cNvPr>
            <p:cNvSpPr/>
            <p:nvPr/>
          </p:nvSpPr>
          <p:spPr>
            <a:xfrm>
              <a:off x="6116561" y="230228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BCE4499-DEAC-81A2-F8C9-AEF2B42962CD}"/>
                </a:ext>
              </a:extLst>
            </p:cNvPr>
            <p:cNvSpPr/>
            <p:nvPr/>
          </p:nvSpPr>
          <p:spPr>
            <a:xfrm>
              <a:off x="5841484" y="230228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979C92-CAFA-CFFE-BE0A-F2AA9F79F506}"/>
                </a:ext>
              </a:extLst>
            </p:cNvPr>
            <p:cNvSpPr/>
            <p:nvPr/>
          </p:nvSpPr>
          <p:spPr>
            <a:xfrm>
              <a:off x="6941792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C59AB6-81BC-1C11-2666-445F1EDE042B}"/>
                </a:ext>
              </a:extLst>
            </p:cNvPr>
            <p:cNvSpPr/>
            <p:nvPr/>
          </p:nvSpPr>
          <p:spPr>
            <a:xfrm>
              <a:off x="7216869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763FE66-E6B2-45DC-BCF1-210EE845F9BB}"/>
                </a:ext>
              </a:extLst>
            </p:cNvPr>
            <p:cNvSpPr txBox="1"/>
            <p:nvPr/>
          </p:nvSpPr>
          <p:spPr>
            <a:xfrm>
              <a:off x="8715235" y="29765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kx</a:t>
              </a:r>
              <a:endParaRPr lang="en-GB" b="1" i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6C8BA6-11B2-1053-FEBA-21DC05E13360}"/>
                </a:ext>
              </a:extLst>
            </p:cNvPr>
            <p:cNvSpPr txBox="1"/>
            <p:nvPr/>
          </p:nvSpPr>
          <p:spPr>
            <a:xfrm>
              <a:off x="6297569" y="172126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ky</a:t>
              </a:r>
              <a:endParaRPr lang="en-GB" b="1" i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AB2CAB0-0BC2-0503-AD60-7C8606084875}"/>
                </a:ext>
              </a:extLst>
            </p:cNvPr>
            <p:cNvSpPr txBox="1"/>
            <p:nvPr/>
          </p:nvSpPr>
          <p:spPr>
            <a:xfrm>
              <a:off x="5237631" y="36839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-3</a:t>
              </a:r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B90C56F-547B-5586-8E34-DCF20FE4F7D4}"/>
                </a:ext>
              </a:extLst>
            </p:cNvPr>
            <p:cNvSpPr txBox="1"/>
            <p:nvPr/>
          </p:nvSpPr>
          <p:spPr>
            <a:xfrm>
              <a:off x="5237631" y="3379297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</a:t>
              </a:r>
              <a:r>
                <a:rPr lang="en-US" sz="1600" dirty="0"/>
                <a:t>2</a:t>
              </a:r>
              <a:endParaRPr lang="en-GB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691094C-FA70-4A21-09BE-04FF8B6F7E66}"/>
                </a:ext>
              </a:extLst>
            </p:cNvPr>
            <p:cNvSpPr txBox="1"/>
            <p:nvPr/>
          </p:nvSpPr>
          <p:spPr>
            <a:xfrm>
              <a:off x="5232115" y="3087028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-1</a:t>
              </a:r>
              <a:endParaRPr lang="en-GB" sz="16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450013D-ED66-59B7-7D93-AB763609CD5C}"/>
                </a:ext>
              </a:extLst>
            </p:cNvPr>
            <p:cNvSpPr txBox="1"/>
            <p:nvPr/>
          </p:nvSpPr>
          <p:spPr>
            <a:xfrm>
              <a:off x="5295636" y="27880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en-GB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6BF761-151B-AA67-8E9D-94F42FE53F9D}"/>
                </a:ext>
              </a:extLst>
            </p:cNvPr>
            <p:cNvSpPr txBox="1"/>
            <p:nvPr/>
          </p:nvSpPr>
          <p:spPr>
            <a:xfrm>
              <a:off x="5291830" y="217194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en-GB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A1FF546-D42A-9ADB-396C-9ADBA0DA6487}"/>
                </a:ext>
              </a:extLst>
            </p:cNvPr>
            <p:cNvSpPr txBox="1"/>
            <p:nvPr/>
          </p:nvSpPr>
          <p:spPr>
            <a:xfrm>
              <a:off x="5295636" y="246004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en-GB" sz="16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AF895D-AFC4-7D7E-6B7C-6D3E9FC794A0}"/>
                </a:ext>
              </a:extLst>
            </p:cNvPr>
            <p:cNvCxnSpPr>
              <a:endCxn id="115" idx="6"/>
            </p:cNvCxnSpPr>
            <p:nvPr/>
          </p:nvCxnSpPr>
          <p:spPr>
            <a:xfrm flipV="1">
              <a:off x="5668479" y="2936727"/>
              <a:ext cx="1070236" cy="30501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5667DB-9EC3-05EC-DA27-95DFC90D0FA5}"/>
                </a:ext>
              </a:extLst>
            </p:cNvPr>
            <p:cNvSpPr/>
            <p:nvPr/>
          </p:nvSpPr>
          <p:spPr>
            <a:xfrm>
              <a:off x="6666715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CD0BBEA-02F9-232E-6E8C-5A13A2778FAE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895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9BA9E66-9D3E-80B1-7AAE-02F918D39AB5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59415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9F287E-B4D9-1E23-3E34-A7153907DD77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29388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1C72DA-EAAD-5A85-E943-98220668B7B7}"/>
                </a:ext>
              </a:extLst>
            </p:cNvPr>
            <p:cNvCxnSpPr/>
            <p:nvPr/>
          </p:nvCxnSpPr>
          <p:spPr>
            <a:xfrm>
              <a:off x="7346178" y="2944253"/>
              <a:ext cx="132811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2B8391A-0B4E-3BB5-4DF1-C15CFD11E0D0}"/>
                </a:ext>
              </a:extLst>
            </p:cNvPr>
            <p:cNvCxnSpPr/>
            <p:nvPr/>
          </p:nvCxnSpPr>
          <p:spPr>
            <a:xfrm>
              <a:off x="7346178" y="2639275"/>
              <a:ext cx="1328118" cy="306615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37D46C3-0632-2F0C-DF9C-452E28296868}"/>
                </a:ext>
              </a:extLst>
            </p:cNvPr>
            <p:cNvCxnSpPr/>
            <p:nvPr/>
          </p:nvCxnSpPr>
          <p:spPr>
            <a:xfrm>
              <a:off x="7346178" y="2341218"/>
              <a:ext cx="1328118" cy="604672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336B85-2640-59C4-0671-8427B5A1C387}"/>
                </a:ext>
              </a:extLst>
            </p:cNvPr>
            <p:cNvSpPr txBox="1"/>
            <p:nvPr/>
          </p:nvSpPr>
          <p:spPr>
            <a:xfrm>
              <a:off x="6564056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en-GB" sz="16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A125B7-697F-DBA9-8F0B-60B5FC266882}"/>
                </a:ext>
              </a:extLst>
            </p:cNvPr>
            <p:cNvSpPr txBox="1"/>
            <p:nvPr/>
          </p:nvSpPr>
          <p:spPr>
            <a:xfrm>
              <a:off x="5657780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-3</a:t>
              </a:r>
              <a:endParaRPr lang="en-GB" sz="16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3DDF678-75D2-E518-DB57-9FF14F243CF4}"/>
                </a:ext>
              </a:extLst>
            </p:cNvPr>
            <p:cNvSpPr txBox="1"/>
            <p:nvPr/>
          </p:nvSpPr>
          <p:spPr>
            <a:xfrm>
              <a:off x="5942416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-2</a:t>
              </a:r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D3AFAD-4A7A-63CA-20A9-A8E5EEB7DC10}"/>
                </a:ext>
              </a:extLst>
            </p:cNvPr>
            <p:cNvSpPr txBox="1"/>
            <p:nvPr/>
          </p:nvSpPr>
          <p:spPr>
            <a:xfrm>
              <a:off x="6265177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-1</a:t>
              </a:r>
              <a:endParaRPr lang="en-GB" sz="16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D9B3BA-7B25-196F-E0B8-9DD2D36A9C9D}"/>
                </a:ext>
              </a:extLst>
            </p:cNvPr>
            <p:cNvSpPr txBox="1"/>
            <p:nvPr/>
          </p:nvSpPr>
          <p:spPr>
            <a:xfrm>
              <a:off x="6842345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en-GB" sz="16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3A34115-BB68-618E-B5BF-B18AFCCE9164}"/>
                </a:ext>
              </a:extLst>
            </p:cNvPr>
            <p:cNvSpPr txBox="1"/>
            <p:nvPr/>
          </p:nvSpPr>
          <p:spPr>
            <a:xfrm>
              <a:off x="7112789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en-GB" sz="1600" dirty="0"/>
            </a:p>
          </p:txBody>
        </p:sp>
      </p:grpSp>
      <p:sp>
        <p:nvSpPr>
          <p:cNvPr id="192" name="Trapezoid 46">
            <a:extLst>
              <a:ext uri="{FF2B5EF4-FFF2-40B4-BE49-F238E27FC236}">
                <a16:creationId xmlns:a16="http://schemas.microsoft.com/office/drawing/2014/main" id="{C0D400DA-82D5-BB47-3908-5E8F8962F708}"/>
              </a:ext>
            </a:extLst>
          </p:cNvPr>
          <p:cNvSpPr/>
          <p:nvPr/>
        </p:nvSpPr>
        <p:spPr>
          <a:xfrm>
            <a:off x="368207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5793F55-5411-703F-4E62-12D53E809728}"/>
              </a:ext>
            </a:extLst>
          </p:cNvPr>
          <p:cNvSpPr txBox="1"/>
          <p:nvPr/>
        </p:nvSpPr>
        <p:spPr>
          <a:xfrm>
            <a:off x="5054018" y="604561"/>
            <a:ext cx="4011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0" dirty="0" smtClean="0">
                <a:effectLst/>
                <a:latin typeface="+mj-lt"/>
              </a:rPr>
              <a:t>Gradient “surgery”:</a:t>
            </a:r>
          </a:p>
          <a:p>
            <a:r>
              <a:rPr lang="en-GB" sz="1600" b="0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mr.splitGradientAt</a:t>
            </a:r>
            <a:r>
              <a:rPr lang="en-GB" sz="1600" b="0" i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mr.makeExtendedTrapezoidArea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mr.addGradients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>
            <a:cxnSpLocks/>
          </p:cNvCxnSpPr>
          <p:nvPr/>
        </p:nvCxnSpPr>
        <p:spPr>
          <a:xfrm flipH="1">
            <a:off x="3672986" y="2103501"/>
            <a:ext cx="0" cy="23640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blipFill>
                <a:blip r:embed="rId6"/>
                <a:stretch>
                  <a:fillRect l="-3030" t="-24324" r="-43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ex17_flash_accelerateComputation (optional)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03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546863" y="449827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565643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681383" y="3308177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0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686642" y="3015470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213127" y="2913941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614295" y="3630336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6A3428-EB66-534B-F715-CB3A7C79AB17}"/>
              </a:ext>
            </a:extLst>
          </p:cNvPr>
          <p:cNvSpPr/>
          <p:nvPr/>
        </p:nvSpPr>
        <p:spPr>
          <a:xfrm>
            <a:off x="2899843" y="3809938"/>
            <a:ext cx="768034" cy="2801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6A47400-43DC-8BE7-3754-7B49320E5293}"/>
              </a:ext>
            </a:extLst>
          </p:cNvPr>
          <p:cNvGrpSpPr/>
          <p:nvPr/>
        </p:nvGrpSpPr>
        <p:grpSpPr>
          <a:xfrm>
            <a:off x="5232115" y="1721260"/>
            <a:ext cx="3924266" cy="2624874"/>
            <a:chOff x="5232115" y="1721260"/>
            <a:chExt cx="3924266" cy="262487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6F8B94-1AA2-00EE-0173-E315B600B1C8}"/>
                </a:ext>
              </a:extLst>
            </p:cNvPr>
            <p:cNvCxnSpPr/>
            <p:nvPr/>
          </p:nvCxnSpPr>
          <p:spPr>
            <a:xfrm flipV="1">
              <a:off x="5551573" y="2947853"/>
              <a:ext cx="34838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D4A1CA-72A5-48A2-19D5-1C02B14CC440}"/>
                </a:ext>
              </a:extLst>
            </p:cNvPr>
            <p:cNvCxnSpPr>
              <a:endCxn id="115" idx="3"/>
            </p:cNvCxnSpPr>
            <p:nvPr/>
          </p:nvCxnSpPr>
          <p:spPr>
            <a:xfrm flipV="1">
              <a:off x="5664673" y="2962183"/>
              <a:ext cx="1012586" cy="8800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92CA88B-D799-D660-A334-0A1B809EA059}"/>
                </a:ext>
              </a:extLst>
            </p:cNvPr>
            <p:cNvCxnSpPr/>
            <p:nvPr/>
          </p:nvCxnSpPr>
          <p:spPr>
            <a:xfrm flipV="1">
              <a:off x="5664673" y="3840803"/>
              <a:ext cx="169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ED288-1E62-FEF0-B772-0FF948456F8A}"/>
                </a:ext>
              </a:extLst>
            </p:cNvPr>
            <p:cNvCxnSpPr>
              <a:endCxn id="115" idx="3"/>
            </p:cNvCxnSpPr>
            <p:nvPr/>
          </p:nvCxnSpPr>
          <p:spPr>
            <a:xfrm flipV="1">
              <a:off x="5668479" y="2962183"/>
              <a:ext cx="1008780" cy="58484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937698-EFC8-BD61-1E6D-C6F7650999D0}"/>
                </a:ext>
              </a:extLst>
            </p:cNvPr>
            <p:cNvCxnSpPr/>
            <p:nvPr/>
          </p:nvCxnSpPr>
          <p:spPr>
            <a:xfrm flipV="1">
              <a:off x="5664673" y="3542003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B7325F-4E89-C247-E772-EE9AD2650001}"/>
                </a:ext>
              </a:extLst>
            </p:cNvPr>
            <p:cNvCxnSpPr/>
            <p:nvPr/>
          </p:nvCxnSpPr>
          <p:spPr>
            <a:xfrm flipV="1">
              <a:off x="5663658" y="3241737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56D02C-C69A-3C27-FFA8-68A47CF6C6E3}"/>
                </a:ext>
              </a:extLst>
            </p:cNvPr>
            <p:cNvCxnSpPr>
              <a:endCxn id="115" idx="2"/>
            </p:cNvCxnSpPr>
            <p:nvPr/>
          </p:nvCxnSpPr>
          <p:spPr>
            <a:xfrm flipV="1">
              <a:off x="5668479" y="2936727"/>
              <a:ext cx="998236" cy="9163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0F0821-D2E7-6D62-2199-9CD20613C025}"/>
                </a:ext>
              </a:extLst>
            </p:cNvPr>
            <p:cNvCxnSpPr/>
            <p:nvPr/>
          </p:nvCxnSpPr>
          <p:spPr>
            <a:xfrm flipV="1">
              <a:off x="5664673" y="2943681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1C8EB93-2ADB-ED84-EBE1-B30646EDE74E}"/>
                </a:ext>
              </a:extLst>
            </p:cNvPr>
            <p:cNvCxnSpPr>
              <a:endCxn id="115" idx="6"/>
            </p:cNvCxnSpPr>
            <p:nvPr/>
          </p:nvCxnSpPr>
          <p:spPr>
            <a:xfrm>
              <a:off x="5668479" y="2637081"/>
              <a:ext cx="1070236" cy="299646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DEE84F7-E63E-726D-FE74-8CE9872447D2}"/>
                </a:ext>
              </a:extLst>
            </p:cNvPr>
            <p:cNvCxnSpPr/>
            <p:nvPr/>
          </p:nvCxnSpPr>
          <p:spPr>
            <a:xfrm flipV="1">
              <a:off x="5664673" y="2639275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E49419D-4D86-3B0A-DA42-320588EFA4A0}"/>
                </a:ext>
              </a:extLst>
            </p:cNvPr>
            <p:cNvCxnSpPr/>
            <p:nvPr/>
          </p:nvCxnSpPr>
          <p:spPr>
            <a:xfrm flipV="1">
              <a:off x="6702715" y="1880271"/>
              <a:ext cx="0" cy="22130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395B2D-3ACE-D442-4EA2-EC2049B37065}"/>
                </a:ext>
              </a:extLst>
            </p:cNvPr>
            <p:cNvCxnSpPr/>
            <p:nvPr/>
          </p:nvCxnSpPr>
          <p:spPr>
            <a:xfrm flipV="1">
              <a:off x="5664673" y="2341218"/>
              <a:ext cx="1692000" cy="0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7C47D9-6274-C9F0-D046-644CDB4AAAC3}"/>
                </a:ext>
              </a:extLst>
            </p:cNvPr>
            <p:cNvCxnSpPr>
              <a:endCxn id="115" idx="1"/>
            </p:cNvCxnSpPr>
            <p:nvPr/>
          </p:nvCxnSpPr>
          <p:spPr>
            <a:xfrm>
              <a:off x="5664673" y="2338281"/>
              <a:ext cx="1012586" cy="572990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298D50-3E9E-8826-2A7D-7DA07E91D5F3}"/>
                </a:ext>
              </a:extLst>
            </p:cNvPr>
            <p:cNvSpPr/>
            <p:nvPr/>
          </p:nvSpPr>
          <p:spPr>
            <a:xfrm>
              <a:off x="6391638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8550C62-D0B9-88C9-C5E0-50549B6418DA}"/>
                </a:ext>
              </a:extLst>
            </p:cNvPr>
            <p:cNvSpPr/>
            <p:nvPr/>
          </p:nvSpPr>
          <p:spPr>
            <a:xfrm>
              <a:off x="6666715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A05AFA5-B106-8604-BFF4-552DA01CF436}"/>
                </a:ext>
              </a:extLst>
            </p:cNvPr>
            <p:cNvSpPr/>
            <p:nvPr/>
          </p:nvSpPr>
          <p:spPr>
            <a:xfrm>
              <a:off x="6116561" y="320573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24F371-AD9F-C6F5-4E9D-FDCA58C20AC2}"/>
                </a:ext>
              </a:extLst>
            </p:cNvPr>
            <p:cNvSpPr/>
            <p:nvPr/>
          </p:nvSpPr>
          <p:spPr>
            <a:xfrm>
              <a:off x="5841484" y="320573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B94F347-075D-BDE1-695F-C2F694A240D6}"/>
                </a:ext>
              </a:extLst>
            </p:cNvPr>
            <p:cNvSpPr/>
            <p:nvPr/>
          </p:nvSpPr>
          <p:spPr>
            <a:xfrm>
              <a:off x="6941792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871DEDD-FB5C-2766-3108-D194CF1B3EF0}"/>
                </a:ext>
              </a:extLst>
            </p:cNvPr>
            <p:cNvSpPr/>
            <p:nvPr/>
          </p:nvSpPr>
          <p:spPr>
            <a:xfrm>
              <a:off x="7216869" y="3207203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78EE6C3-5C31-2AC4-27CF-9C158C6F594C}"/>
                </a:ext>
              </a:extLst>
            </p:cNvPr>
            <p:cNvSpPr/>
            <p:nvPr/>
          </p:nvSpPr>
          <p:spPr>
            <a:xfrm>
              <a:off x="6391638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DC88D4-9F3A-BF1F-70A1-C44330AB2851}"/>
                </a:ext>
              </a:extLst>
            </p:cNvPr>
            <p:cNvSpPr/>
            <p:nvPr/>
          </p:nvSpPr>
          <p:spPr>
            <a:xfrm>
              <a:off x="6666715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A0318C6-5119-43E9-72C0-D69A951490C0}"/>
                </a:ext>
              </a:extLst>
            </p:cNvPr>
            <p:cNvSpPr/>
            <p:nvPr/>
          </p:nvSpPr>
          <p:spPr>
            <a:xfrm>
              <a:off x="6116561" y="3497582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63C1E88-09B4-A47F-0EEB-CEF7451C664A}"/>
                </a:ext>
              </a:extLst>
            </p:cNvPr>
            <p:cNvSpPr/>
            <p:nvPr/>
          </p:nvSpPr>
          <p:spPr>
            <a:xfrm>
              <a:off x="5841484" y="3497582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76BF9B-5784-0C85-7E1D-7DF9D6349ACA}"/>
                </a:ext>
              </a:extLst>
            </p:cNvPr>
            <p:cNvSpPr/>
            <p:nvPr/>
          </p:nvSpPr>
          <p:spPr>
            <a:xfrm>
              <a:off x="6941792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0101CAB-5152-6244-3938-D7669B9244BD}"/>
                </a:ext>
              </a:extLst>
            </p:cNvPr>
            <p:cNvSpPr/>
            <p:nvPr/>
          </p:nvSpPr>
          <p:spPr>
            <a:xfrm>
              <a:off x="7216869" y="349904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9775F4B-63E2-0331-74BA-DBD81127456F}"/>
                </a:ext>
              </a:extLst>
            </p:cNvPr>
            <p:cNvSpPr/>
            <p:nvPr/>
          </p:nvSpPr>
          <p:spPr>
            <a:xfrm>
              <a:off x="6391638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7158369-CAAA-26E2-42DF-FBBB68BEE207}"/>
                </a:ext>
              </a:extLst>
            </p:cNvPr>
            <p:cNvSpPr/>
            <p:nvPr/>
          </p:nvSpPr>
          <p:spPr>
            <a:xfrm>
              <a:off x="6666715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1D1F7EE-FA79-C276-629A-EDA9C9D3E81A}"/>
                </a:ext>
              </a:extLst>
            </p:cNvPr>
            <p:cNvSpPr/>
            <p:nvPr/>
          </p:nvSpPr>
          <p:spPr>
            <a:xfrm>
              <a:off x="6116561" y="380405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F619642-ECFD-414D-19CE-D0D095748986}"/>
                </a:ext>
              </a:extLst>
            </p:cNvPr>
            <p:cNvSpPr/>
            <p:nvPr/>
          </p:nvSpPr>
          <p:spPr>
            <a:xfrm>
              <a:off x="5841484" y="3804058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3A87206-7604-8E70-C303-2032C780A158}"/>
                </a:ext>
              </a:extLst>
            </p:cNvPr>
            <p:cNvSpPr/>
            <p:nvPr/>
          </p:nvSpPr>
          <p:spPr>
            <a:xfrm>
              <a:off x="6941792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014B00-91FA-8FC7-8BA6-32F7FCF3FD99}"/>
                </a:ext>
              </a:extLst>
            </p:cNvPr>
            <p:cNvSpPr/>
            <p:nvPr/>
          </p:nvSpPr>
          <p:spPr>
            <a:xfrm>
              <a:off x="7216869" y="3805524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1BA1E0E-4E78-1E9C-7531-EB2A5308F650}"/>
                </a:ext>
              </a:extLst>
            </p:cNvPr>
            <p:cNvSpPr/>
            <p:nvPr/>
          </p:nvSpPr>
          <p:spPr>
            <a:xfrm>
              <a:off x="6391638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D858DF-F376-17DF-243B-668F6BB9257D}"/>
                </a:ext>
              </a:extLst>
            </p:cNvPr>
            <p:cNvSpPr/>
            <p:nvPr/>
          </p:nvSpPr>
          <p:spPr>
            <a:xfrm>
              <a:off x="6116561" y="289926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8DA83B-6D47-09CE-8C2F-94520D25C244}"/>
                </a:ext>
              </a:extLst>
            </p:cNvPr>
            <p:cNvSpPr/>
            <p:nvPr/>
          </p:nvSpPr>
          <p:spPr>
            <a:xfrm>
              <a:off x="5841484" y="289926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D33F9A6-C635-B26B-3214-2F6A1717F8B8}"/>
                </a:ext>
              </a:extLst>
            </p:cNvPr>
            <p:cNvSpPr/>
            <p:nvPr/>
          </p:nvSpPr>
          <p:spPr>
            <a:xfrm>
              <a:off x="6941792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DA25FAF-1B68-C12C-A141-131CC114B64E}"/>
                </a:ext>
              </a:extLst>
            </p:cNvPr>
            <p:cNvSpPr/>
            <p:nvPr/>
          </p:nvSpPr>
          <p:spPr>
            <a:xfrm>
              <a:off x="7216869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BC0481-7AC3-A6FB-9AD5-23B7463A0ADB}"/>
                </a:ext>
              </a:extLst>
            </p:cNvPr>
            <p:cNvSpPr/>
            <p:nvPr/>
          </p:nvSpPr>
          <p:spPr>
            <a:xfrm>
              <a:off x="6391638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4223439-7128-8197-91D4-F9D206CEA9A2}"/>
                </a:ext>
              </a:extLst>
            </p:cNvPr>
            <p:cNvSpPr/>
            <p:nvPr/>
          </p:nvSpPr>
          <p:spPr>
            <a:xfrm>
              <a:off x="6666715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126356-913E-E472-B235-2434AAF5244E}"/>
                </a:ext>
              </a:extLst>
            </p:cNvPr>
            <p:cNvSpPr/>
            <p:nvPr/>
          </p:nvSpPr>
          <p:spPr>
            <a:xfrm>
              <a:off x="6116561" y="260590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294C360-F8FB-38C7-8F13-E2C99BFB256F}"/>
                </a:ext>
              </a:extLst>
            </p:cNvPr>
            <p:cNvSpPr/>
            <p:nvPr/>
          </p:nvSpPr>
          <p:spPr>
            <a:xfrm>
              <a:off x="5841484" y="260590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4B7F091-C50E-9AF9-F1C9-267CFCE45BE3}"/>
                </a:ext>
              </a:extLst>
            </p:cNvPr>
            <p:cNvSpPr/>
            <p:nvPr/>
          </p:nvSpPr>
          <p:spPr>
            <a:xfrm>
              <a:off x="6941792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AB5BE1-7D64-04D7-56DC-D23BAEEB733A}"/>
                </a:ext>
              </a:extLst>
            </p:cNvPr>
            <p:cNvSpPr/>
            <p:nvPr/>
          </p:nvSpPr>
          <p:spPr>
            <a:xfrm>
              <a:off x="7216869" y="260736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BA83B4-B448-C400-5D93-E8729F46361E}"/>
                </a:ext>
              </a:extLst>
            </p:cNvPr>
            <p:cNvSpPr/>
            <p:nvPr/>
          </p:nvSpPr>
          <p:spPr>
            <a:xfrm>
              <a:off x="6391638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B94F8A-D097-5333-9EDB-E79C9C414B36}"/>
                </a:ext>
              </a:extLst>
            </p:cNvPr>
            <p:cNvSpPr/>
            <p:nvPr/>
          </p:nvSpPr>
          <p:spPr>
            <a:xfrm>
              <a:off x="6666715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75D231-482F-6123-044E-EC281E5BB20C}"/>
                </a:ext>
              </a:extLst>
            </p:cNvPr>
            <p:cNvSpPr/>
            <p:nvPr/>
          </p:nvSpPr>
          <p:spPr>
            <a:xfrm>
              <a:off x="6116561" y="230228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BCE4499-DEAC-81A2-F8C9-AEF2B42962CD}"/>
                </a:ext>
              </a:extLst>
            </p:cNvPr>
            <p:cNvSpPr/>
            <p:nvPr/>
          </p:nvSpPr>
          <p:spPr>
            <a:xfrm>
              <a:off x="5841484" y="2302281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979C92-CAFA-CFFE-BE0A-F2AA9F79F506}"/>
                </a:ext>
              </a:extLst>
            </p:cNvPr>
            <p:cNvSpPr/>
            <p:nvPr/>
          </p:nvSpPr>
          <p:spPr>
            <a:xfrm>
              <a:off x="6941792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C59AB6-81BC-1C11-2666-445F1EDE042B}"/>
                </a:ext>
              </a:extLst>
            </p:cNvPr>
            <p:cNvSpPr/>
            <p:nvPr/>
          </p:nvSpPr>
          <p:spPr>
            <a:xfrm>
              <a:off x="7216869" y="230374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763FE66-E6B2-45DC-BCF1-210EE845F9BB}"/>
                </a:ext>
              </a:extLst>
            </p:cNvPr>
            <p:cNvSpPr txBox="1"/>
            <p:nvPr/>
          </p:nvSpPr>
          <p:spPr>
            <a:xfrm>
              <a:off x="8715235" y="29765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kx</a:t>
              </a:r>
              <a:endParaRPr lang="en-GB" b="1" i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36C8BA6-11B2-1053-FEBA-21DC05E13360}"/>
                </a:ext>
              </a:extLst>
            </p:cNvPr>
            <p:cNvSpPr txBox="1"/>
            <p:nvPr/>
          </p:nvSpPr>
          <p:spPr>
            <a:xfrm>
              <a:off x="6297569" y="172126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ky</a:t>
              </a:r>
              <a:endParaRPr lang="en-GB" b="1" i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AB2CAB0-0BC2-0503-AD60-7C8606084875}"/>
                </a:ext>
              </a:extLst>
            </p:cNvPr>
            <p:cNvSpPr txBox="1"/>
            <p:nvPr/>
          </p:nvSpPr>
          <p:spPr>
            <a:xfrm>
              <a:off x="5237631" y="36839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-3</a:t>
              </a:r>
              <a:endParaRPr lang="en-GB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B90C56F-547B-5586-8E34-DCF20FE4F7D4}"/>
                </a:ext>
              </a:extLst>
            </p:cNvPr>
            <p:cNvSpPr txBox="1"/>
            <p:nvPr/>
          </p:nvSpPr>
          <p:spPr>
            <a:xfrm>
              <a:off x="5237631" y="3379297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</a:t>
              </a:r>
              <a:r>
                <a:rPr lang="en-US" sz="1600" dirty="0"/>
                <a:t>2</a:t>
              </a:r>
              <a:endParaRPr lang="en-GB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691094C-FA70-4A21-09BE-04FF8B6F7E66}"/>
                </a:ext>
              </a:extLst>
            </p:cNvPr>
            <p:cNvSpPr txBox="1"/>
            <p:nvPr/>
          </p:nvSpPr>
          <p:spPr>
            <a:xfrm>
              <a:off x="5232115" y="3087028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-1</a:t>
              </a:r>
              <a:endParaRPr lang="en-GB" sz="16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450013D-ED66-59B7-7D93-AB763609CD5C}"/>
                </a:ext>
              </a:extLst>
            </p:cNvPr>
            <p:cNvSpPr txBox="1"/>
            <p:nvPr/>
          </p:nvSpPr>
          <p:spPr>
            <a:xfrm>
              <a:off x="5295636" y="278801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en-GB" sz="16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F6BF761-151B-AA67-8E9D-94F42FE53F9D}"/>
                </a:ext>
              </a:extLst>
            </p:cNvPr>
            <p:cNvSpPr txBox="1"/>
            <p:nvPr/>
          </p:nvSpPr>
          <p:spPr>
            <a:xfrm>
              <a:off x="5291830" y="217194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en-GB" sz="16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A1FF546-D42A-9ADB-396C-9ADBA0DA6487}"/>
                </a:ext>
              </a:extLst>
            </p:cNvPr>
            <p:cNvSpPr txBox="1"/>
            <p:nvPr/>
          </p:nvSpPr>
          <p:spPr>
            <a:xfrm>
              <a:off x="5295636" y="246004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en-GB" sz="1600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AF895D-AFC4-7D7E-6B7C-6D3E9FC794A0}"/>
                </a:ext>
              </a:extLst>
            </p:cNvPr>
            <p:cNvCxnSpPr>
              <a:endCxn id="115" idx="6"/>
            </p:cNvCxnSpPr>
            <p:nvPr/>
          </p:nvCxnSpPr>
          <p:spPr>
            <a:xfrm flipV="1">
              <a:off x="5668479" y="2936727"/>
              <a:ext cx="1070236" cy="30501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5667DB-9EC3-05EC-DA27-95DFC90D0FA5}"/>
                </a:ext>
              </a:extLst>
            </p:cNvPr>
            <p:cNvSpPr/>
            <p:nvPr/>
          </p:nvSpPr>
          <p:spPr>
            <a:xfrm>
              <a:off x="6666715" y="2900727"/>
              <a:ext cx="72000" cy="72000"/>
            </a:xfrm>
            <a:prstGeom prst="ellipse">
              <a:avLst/>
            </a:prstGeom>
            <a:solidFill>
              <a:srgbClr val="BE0028"/>
            </a:solidFill>
            <a:ln>
              <a:solidFill>
                <a:srgbClr val="BE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CD0BBEA-02F9-232E-6E8C-5A13A2778FAE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895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9BA9E66-9D3E-80B1-7AAE-02F918D39AB5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59415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9F287E-B4D9-1E23-3E34-A7153907DD77}"/>
                </a:ext>
              </a:extLst>
            </p:cNvPr>
            <p:cNvCxnSpPr/>
            <p:nvPr/>
          </p:nvCxnSpPr>
          <p:spPr>
            <a:xfrm flipV="1">
              <a:off x="7346178" y="2947853"/>
              <a:ext cx="1328118" cy="29388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1C72DA-EAAD-5A85-E943-98220668B7B7}"/>
                </a:ext>
              </a:extLst>
            </p:cNvPr>
            <p:cNvCxnSpPr/>
            <p:nvPr/>
          </p:nvCxnSpPr>
          <p:spPr>
            <a:xfrm>
              <a:off x="7346178" y="2944253"/>
              <a:ext cx="1328118" cy="0"/>
            </a:xfrm>
            <a:prstGeom prst="line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2B8391A-0B4E-3BB5-4DF1-C15CFD11E0D0}"/>
                </a:ext>
              </a:extLst>
            </p:cNvPr>
            <p:cNvCxnSpPr/>
            <p:nvPr/>
          </p:nvCxnSpPr>
          <p:spPr>
            <a:xfrm>
              <a:off x="7346178" y="2639275"/>
              <a:ext cx="1328118" cy="306615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37D46C3-0632-2F0C-DF9C-452E28296868}"/>
                </a:ext>
              </a:extLst>
            </p:cNvPr>
            <p:cNvCxnSpPr/>
            <p:nvPr/>
          </p:nvCxnSpPr>
          <p:spPr>
            <a:xfrm>
              <a:off x="7346178" y="2341218"/>
              <a:ext cx="1328118" cy="604672"/>
            </a:xfrm>
            <a:prstGeom prst="line">
              <a:avLst/>
            </a:prstGeom>
            <a:ln w="285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336B85-2640-59C4-0671-8427B5A1C387}"/>
                </a:ext>
              </a:extLst>
            </p:cNvPr>
            <p:cNvSpPr txBox="1"/>
            <p:nvPr/>
          </p:nvSpPr>
          <p:spPr>
            <a:xfrm>
              <a:off x="6564056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0</a:t>
              </a:r>
              <a:endParaRPr lang="en-GB" sz="16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3A125B7-697F-DBA9-8F0B-60B5FC266882}"/>
                </a:ext>
              </a:extLst>
            </p:cNvPr>
            <p:cNvSpPr txBox="1"/>
            <p:nvPr/>
          </p:nvSpPr>
          <p:spPr>
            <a:xfrm>
              <a:off x="5657780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-3</a:t>
              </a:r>
              <a:endParaRPr lang="en-GB" sz="16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3DDF678-75D2-E518-DB57-9FF14F243CF4}"/>
                </a:ext>
              </a:extLst>
            </p:cNvPr>
            <p:cNvSpPr txBox="1"/>
            <p:nvPr/>
          </p:nvSpPr>
          <p:spPr>
            <a:xfrm>
              <a:off x="5942416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-2</a:t>
              </a:r>
              <a:endParaRPr lang="en-GB" sz="16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6D3AFAD-4A7A-63CA-20A9-A8E5EEB7DC10}"/>
                </a:ext>
              </a:extLst>
            </p:cNvPr>
            <p:cNvSpPr txBox="1"/>
            <p:nvPr/>
          </p:nvSpPr>
          <p:spPr>
            <a:xfrm>
              <a:off x="6265177" y="40075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-1</a:t>
              </a:r>
              <a:endParaRPr lang="en-GB" sz="16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D9B3BA-7B25-196F-E0B8-9DD2D36A9C9D}"/>
                </a:ext>
              </a:extLst>
            </p:cNvPr>
            <p:cNvSpPr txBox="1"/>
            <p:nvPr/>
          </p:nvSpPr>
          <p:spPr>
            <a:xfrm>
              <a:off x="6842345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1</a:t>
              </a:r>
              <a:endParaRPr lang="en-GB" sz="16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3A34115-BB68-618E-B5BF-B18AFCCE9164}"/>
                </a:ext>
              </a:extLst>
            </p:cNvPr>
            <p:cNvSpPr txBox="1"/>
            <p:nvPr/>
          </p:nvSpPr>
          <p:spPr>
            <a:xfrm>
              <a:off x="7112789" y="40075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2</a:t>
              </a:r>
              <a:endParaRPr lang="en-GB" sz="1600" dirty="0"/>
            </a:p>
          </p:txBody>
        </p:sp>
      </p:grpSp>
      <p:sp>
        <p:nvSpPr>
          <p:cNvPr id="192" name="Trapezoid 46">
            <a:extLst>
              <a:ext uri="{FF2B5EF4-FFF2-40B4-BE49-F238E27FC236}">
                <a16:creationId xmlns:a16="http://schemas.microsoft.com/office/drawing/2014/main" id="{C0D400DA-82D5-BB47-3908-5E8F8962F708}"/>
              </a:ext>
            </a:extLst>
          </p:cNvPr>
          <p:cNvSpPr/>
          <p:nvPr/>
        </p:nvSpPr>
        <p:spPr>
          <a:xfrm>
            <a:off x="3682075" y="2240621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>
            <a:cxnSpLocks/>
          </p:cNvCxnSpPr>
          <p:nvPr/>
        </p:nvCxnSpPr>
        <p:spPr>
          <a:xfrm flipH="1">
            <a:off x="3672986" y="2103501"/>
            <a:ext cx="0" cy="23640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630790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161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01" y="4170762"/>
                <a:ext cx="1411092" cy="226280"/>
              </a:xfrm>
              <a:prstGeom prst="rect">
                <a:avLst/>
              </a:prstGeom>
              <a:blipFill>
                <a:blip r:embed="rId6"/>
                <a:stretch>
                  <a:fillRect l="-3030" t="-24324" r="-43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1A0920D-5616-9CB9-91CE-EE30B51C021C}"/>
              </a:ext>
            </a:extLst>
          </p:cNvPr>
          <p:cNvSpPr txBox="1"/>
          <p:nvPr/>
        </p:nvSpPr>
        <p:spPr>
          <a:xfrm>
            <a:off x="5573267" y="794779"/>
            <a:ext cx="3431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 smtClean="0">
                <a:effectLst/>
                <a:latin typeface="+mj-lt"/>
              </a:rPr>
              <a:t>To accelerate </a:t>
            </a:r>
            <a:r>
              <a:rPr lang="en-GB" sz="1600" b="1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.addBlock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GB" sz="1600" b="1" dirty="0" smtClean="0">
                <a:latin typeface="+mj-lt"/>
              </a:rPr>
              <a:t>:</a:t>
            </a:r>
            <a:endParaRPr lang="en-GB" sz="1600" b="1" i="0" dirty="0" smtClean="0">
              <a:effectLst/>
              <a:latin typeface="+mj-lt"/>
            </a:endParaRPr>
          </a:p>
          <a:p>
            <a:r>
              <a:rPr lang="en-GB" sz="1600" b="0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seq.registerGradEvent</a:t>
            </a:r>
            <a:r>
              <a:rPr lang="en-GB" sz="1600" b="0" i="0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0" i="0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seq.registerRfEvent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GB" sz="16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2000" y="714762"/>
            <a:ext cx="8640000" cy="369332"/>
          </a:xfrm>
        </p:spPr>
        <p:txBody>
          <a:bodyPr/>
          <a:lstStyle/>
          <a:p>
            <a:r>
              <a:rPr lang="en-US" dirty="0" smtClean="0"/>
              <a:t>Caution! Possible source of errors!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Folie </a:t>
            </a:r>
            <a:fld id="{EDCDEEE8-3B55-4518-8B2A-6D53AA778E8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After the object is registered, the </a:t>
            </a:r>
            <a:r>
              <a:rPr lang="en-US" sz="1800" dirty="0" err="1" smtClean="0"/>
              <a:t>seq.addBlock</a:t>
            </a:r>
            <a:r>
              <a:rPr lang="en-US" sz="1800" dirty="0" smtClean="0"/>
              <a:t>(…) will never search the library for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RF pulse with changing phase for RF spoiling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[~, </a:t>
            </a:r>
            <a:r>
              <a:rPr lang="en-US" sz="1800" dirty="0" err="1">
                <a:solidFill>
                  <a:srgbClr val="00B050"/>
                </a:solidFill>
              </a:rPr>
              <a:t>rf.shapeIDs</a:t>
            </a:r>
            <a:r>
              <a:rPr lang="en-US" sz="1800" dirty="0">
                <a:solidFill>
                  <a:srgbClr val="00B050"/>
                </a:solidFill>
              </a:rPr>
              <a:t>] = </a:t>
            </a:r>
            <a:r>
              <a:rPr lang="en-US" sz="1800" dirty="0" err="1">
                <a:solidFill>
                  <a:srgbClr val="00B050"/>
                </a:solidFill>
              </a:rPr>
              <a:t>seq.registerRfEvent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rf</a:t>
            </a:r>
            <a:r>
              <a:rPr lang="en-US" sz="1800" dirty="0">
                <a:solidFill>
                  <a:srgbClr val="00B050"/>
                </a:solidFill>
              </a:rPr>
              <a:t>)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rf.id = </a:t>
            </a:r>
            <a:r>
              <a:rPr lang="en-US" sz="1800" dirty="0" err="1">
                <a:solidFill>
                  <a:srgbClr val="FF0000"/>
                </a:solidFill>
              </a:rPr>
              <a:t>seq.registerRfEvent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rf</a:t>
            </a:r>
            <a:r>
              <a:rPr lang="en-US" sz="1800" dirty="0">
                <a:solidFill>
                  <a:srgbClr val="FF0000"/>
                </a:solidFill>
              </a:rPr>
              <a:t>) ; % NO GO EXAMPLE!!!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 txBox="1">
            <a:spLocks/>
          </p:cNvSpPr>
          <p:nvPr/>
        </p:nvSpPr>
        <p:spPr bwMode="auto">
          <a:xfrm>
            <a:off x="252000" y="252000"/>
            <a:ext cx="8640000" cy="307777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ex17_flash_accelerateComputation (optional)</a:t>
            </a:r>
            <a:endParaRPr lang="en-DE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0085" t="36727" r="52815" b="5530"/>
          <a:stretch/>
        </p:blipFill>
        <p:spPr>
          <a:xfrm>
            <a:off x="861767" y="2612236"/>
            <a:ext cx="2811296" cy="242999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850" t="36495" r="52707" b="5830"/>
          <a:stretch/>
        </p:blipFill>
        <p:spPr>
          <a:xfrm>
            <a:off x="4949548" y="2612229"/>
            <a:ext cx="2840703" cy="24300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294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C00000"/>
                </a:solidFill>
              </a:rPr>
              <a:t>Programming tools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altLang="zh-CN" sz="1600" dirty="0" err="1" smtClean="0"/>
              <a:t>Matlab</a:t>
            </a:r>
            <a:r>
              <a:rPr lang="en-US" altLang="zh-CN" sz="1600" dirty="0" smtClean="0"/>
              <a:t> software needs to be installed in your computer.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Basic familiarity with </a:t>
            </a:r>
            <a:r>
              <a:rPr lang="en-US" altLang="zh-CN" sz="1600" dirty="0" err="1" smtClean="0"/>
              <a:t>Matlab</a:t>
            </a:r>
            <a:r>
              <a:rPr lang="en-US" altLang="zh-CN" sz="1600" dirty="0" smtClean="0"/>
              <a:t> programming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C00000"/>
                </a:solidFill>
              </a:rPr>
              <a:t>Pulseq software</a:t>
            </a:r>
          </a:p>
          <a:p>
            <a:pPr marL="641350" lvl="1" indent="-285750">
              <a:buFont typeface="Wingdings" panose="05000000000000000000" pitchFamily="2" charset="2"/>
              <a:buChar char="§"/>
            </a:pPr>
            <a:r>
              <a:rPr lang="en-US" altLang="zh-CN" sz="1600" dirty="0"/>
              <a:t>Please download the Pulseq software from </a:t>
            </a:r>
            <a:r>
              <a:rPr lang="en-US" altLang="zh-CN" sz="1600" dirty="0">
                <a:hlinkClick r:id="rId3"/>
              </a:rPr>
              <a:t>https://</a:t>
            </a:r>
            <a:r>
              <a:rPr lang="en-US" altLang="zh-CN" sz="1600" dirty="0" smtClean="0">
                <a:hlinkClick r:id="rId3"/>
              </a:rPr>
              <a:t>github.com/pulseq/pulseq</a:t>
            </a:r>
            <a:r>
              <a:rPr lang="en-US" altLang="zh-CN" sz="1600" dirty="0" smtClean="0"/>
              <a:t>. </a:t>
            </a:r>
            <a:r>
              <a:rPr lang="en-US" altLang="zh-CN" sz="1600" dirty="0"/>
              <a:t>Install Pulseq software in </a:t>
            </a:r>
            <a:r>
              <a:rPr lang="en-US" altLang="zh-CN" sz="1600" dirty="0" err="1"/>
              <a:t>Matlab</a:t>
            </a:r>
            <a:r>
              <a:rPr lang="en-US" altLang="zh-CN" sz="1600" dirty="0"/>
              <a:t> by adding its directory and subdirectories to </a:t>
            </a:r>
            <a:r>
              <a:rPr lang="en-US" altLang="zh-CN" sz="1600" dirty="0" err="1"/>
              <a:t>Matlab's</a:t>
            </a:r>
            <a:r>
              <a:rPr lang="en-US" altLang="zh-CN" sz="1600" dirty="0"/>
              <a:t> path</a:t>
            </a:r>
            <a:r>
              <a:rPr lang="en-US" altLang="zh-CN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C00000"/>
                </a:solidFill>
              </a:rPr>
              <a:t>Text compare </a:t>
            </a:r>
            <a:r>
              <a:rPr lang="en-US" altLang="zh-CN" sz="1800" dirty="0">
                <a:solidFill>
                  <a:srgbClr val="C00000"/>
                </a:solidFill>
              </a:rPr>
              <a:t>t</a:t>
            </a:r>
            <a:r>
              <a:rPr lang="en-US" altLang="zh-CN" sz="1800" dirty="0" smtClean="0">
                <a:solidFill>
                  <a:srgbClr val="C00000"/>
                </a:solidFill>
              </a:rPr>
              <a:t>ool</a:t>
            </a:r>
          </a:p>
          <a:p>
            <a:pPr marL="698500" lvl="1" indent="-342900">
              <a:buFont typeface="Wingdings" panose="05000000000000000000" pitchFamily="2" charset="2"/>
              <a:buChar char="§"/>
            </a:pPr>
            <a:r>
              <a:rPr lang="en-US" altLang="zh-CN" sz="1600" dirty="0"/>
              <a:t>We recommend using a text comparison tool to compare the sequences within the subsequent steps to visualize the changes that occur at each step. </a:t>
            </a:r>
            <a:r>
              <a:rPr lang="en-US" altLang="zh-CN" sz="1600" i="1" dirty="0"/>
              <a:t>Meld</a:t>
            </a:r>
            <a:r>
              <a:rPr lang="en-US" altLang="zh-CN" sz="1600" dirty="0"/>
              <a:t> software can be used for text comparison and can be downloaded from </a:t>
            </a:r>
            <a:r>
              <a:rPr lang="en-US" altLang="zh-CN" sz="1600" dirty="0">
                <a:hlinkClick r:id="rId4"/>
              </a:rPr>
              <a:t>https://meldmerge.org</a:t>
            </a:r>
            <a:r>
              <a:rPr lang="en-US" altLang="zh-CN" sz="1600" dirty="0" smtClean="0">
                <a:hlinkClick r:id="rId4"/>
              </a:rPr>
              <a:t>/</a:t>
            </a:r>
            <a:r>
              <a:rPr lang="en-US" altLang="zh-CN" sz="16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C00000"/>
                </a:solidFill>
              </a:rPr>
              <a:t>B</a:t>
            </a:r>
            <a:r>
              <a:rPr lang="en-US" altLang="zh-CN" sz="1800" dirty="0" smtClean="0">
                <a:solidFill>
                  <a:srgbClr val="C00000"/>
                </a:solidFill>
              </a:rPr>
              <a:t>asic sequence exercises</a:t>
            </a:r>
          </a:p>
          <a:p>
            <a:pPr marL="641350" lvl="1" indent="-285750"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Basic MR spectroscopy: from FID to 1D spin-echo and 1D gradient-echo</a:t>
            </a:r>
          </a:p>
          <a:p>
            <a:pPr marL="641350" lvl="1" indent="-285750">
              <a:buFont typeface="Wingdings" panose="05000000000000000000" pitchFamily="2" charset="2"/>
              <a:buChar char="§"/>
            </a:pPr>
            <a:r>
              <a:rPr lang="en-US" altLang="zh-CN" sz="1600" dirty="0" smtClean="0"/>
              <a:t>Basic MR imaging: from FID to basic GRE to FLASH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6041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</a:t>
            </a:r>
            <a:r>
              <a:rPr lang="en-DE" sz="2000" b="1" dirty="0" smtClean="0"/>
              <a:t>1</a:t>
            </a:r>
            <a:r>
              <a:rPr lang="en-US" sz="2000" b="1" dirty="0" smtClean="0"/>
              <a:t>_fid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/>
          <p:nvPr/>
        </p:nvCxnSpPr>
        <p:spPr>
          <a:xfrm>
            <a:off x="1081377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17035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67593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15631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356C0-58C4-2F77-F118-10898CB5A355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22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0" y="42696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2132750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45969E-C69D-44E0-3BCF-557BDBF807DB}"/>
              </a:ext>
            </a:extLst>
          </p:cNvPr>
          <p:cNvCxnSpPr>
            <a:cxnSpLocks/>
          </p:cNvCxnSpPr>
          <p:nvPr/>
        </p:nvCxnSpPr>
        <p:spPr>
          <a:xfrm>
            <a:off x="55456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7C71C-C136-C120-7225-B984CA48E94D}"/>
              </a:ext>
            </a:extLst>
          </p:cNvPr>
          <p:cNvSpPr/>
          <p:nvPr/>
        </p:nvSpPr>
        <p:spPr>
          <a:xfrm>
            <a:off x="849179" y="1590553"/>
            <a:ext cx="502920" cy="49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309668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3835574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 flipV="1">
            <a:off x="1495842" y="1869293"/>
            <a:ext cx="16008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813212" y="1551267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81377" y="1017087"/>
            <a:ext cx="243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2069802" y="1019312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521085" y="3884357"/>
            <a:ext cx="1243420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</p:cNvCxnSpPr>
          <p:nvPr/>
        </p:nvCxnSpPr>
        <p:spPr>
          <a:xfrm>
            <a:off x="3517157" y="961343"/>
            <a:ext cx="0" cy="31955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E1BB6E-64AA-46FC-CE88-9F59B6CD3FE2}"/>
              </a:ext>
            </a:extLst>
          </p:cNvPr>
          <p:cNvCxnSpPr>
            <a:cxnSpLocks/>
          </p:cNvCxnSpPr>
          <p:nvPr/>
        </p:nvCxnSpPr>
        <p:spPr>
          <a:xfrm>
            <a:off x="4893213" y="1910129"/>
            <a:ext cx="6524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65002" y="1615377"/>
            <a:ext cx="708848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err="1"/>
              <a:t>delayTR</a:t>
            </a:r>
            <a:endParaRPr lang="en-GB" sz="105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89266"/>
            <a:ext cx="4985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953687" y="595958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0813-0B2D-BBEA-ED95-3C4DBE63B59D}"/>
              </a:ext>
            </a:extLst>
          </p:cNvPr>
          <p:cNvCxnSpPr/>
          <p:nvPr/>
        </p:nvCxnSpPr>
        <p:spPr>
          <a:xfrm>
            <a:off x="4893213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5075426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12094D7-AC00-488D-5810-663244E3D6BF}"/>
              </a:ext>
            </a:extLst>
          </p:cNvPr>
          <p:cNvCxnSpPr/>
          <p:nvPr/>
        </p:nvCxnSpPr>
        <p:spPr>
          <a:xfrm>
            <a:off x="6639456" y="2804118"/>
            <a:ext cx="23856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F43F8B-983F-24F2-A987-34FA1ABFDF37}"/>
              </a:ext>
            </a:extLst>
          </p:cNvPr>
          <p:cNvCxnSpPr/>
          <p:nvPr/>
        </p:nvCxnSpPr>
        <p:spPr>
          <a:xfrm flipV="1">
            <a:off x="7790598" y="1738499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1FD43CC-88A5-B573-722F-A7EB0817BBEF}"/>
              </a:ext>
            </a:extLst>
          </p:cNvPr>
          <p:cNvSpPr txBox="1"/>
          <p:nvPr/>
        </p:nvSpPr>
        <p:spPr>
          <a:xfrm>
            <a:off x="8665426" y="2770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C2DD45-4250-A10F-3A90-BE10A4B7F161}"/>
              </a:ext>
            </a:extLst>
          </p:cNvPr>
          <p:cNvSpPr txBox="1"/>
          <p:nvPr/>
        </p:nvSpPr>
        <p:spPr>
          <a:xfrm>
            <a:off x="7385452" y="15794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322FBC-023C-C9B2-ACD8-BE61F20909C0}"/>
              </a:ext>
            </a:extLst>
          </p:cNvPr>
          <p:cNvSpPr txBox="1"/>
          <p:nvPr/>
        </p:nvSpPr>
        <p:spPr>
          <a:xfrm>
            <a:off x="6383519" y="2646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ED19174-DDB3-77A4-9E60-AABF6F5FEDF9}"/>
              </a:ext>
            </a:extLst>
          </p:cNvPr>
          <p:cNvSpPr/>
          <p:nvPr/>
        </p:nvSpPr>
        <p:spPr>
          <a:xfrm>
            <a:off x="7754598" y="2758955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3710E9-5C75-4766-D37F-CC4A617E8508}"/>
              </a:ext>
            </a:extLst>
          </p:cNvPr>
          <p:cNvSpPr txBox="1"/>
          <p:nvPr/>
        </p:nvSpPr>
        <p:spPr>
          <a:xfrm>
            <a:off x="7641358" y="39156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8130D1-0A99-5DFB-D94E-3CA811C82A5B}"/>
              </a:ext>
            </a:extLst>
          </p:cNvPr>
          <p:cNvSpPr txBox="1"/>
          <p:nvPr/>
        </p:nvSpPr>
        <p:spPr>
          <a:xfrm>
            <a:off x="3580707" y="3367566"/>
            <a:ext cx="9912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T2*-w FID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E5E92-1CBA-CA24-9A8A-C318C4A8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81" y="3314953"/>
            <a:ext cx="1774743" cy="1297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231" y="642743"/>
            <a:ext cx="2893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ex01_fid</a:t>
            </a:r>
            <a:r>
              <a:rPr lang="en-US" sz="1400" dirty="0" smtClean="0"/>
              <a:t> is the simplest FID sequence. Run it and get familiar with Pulseq programming.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40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ex02_fid2se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/>
          <p:nvPr/>
        </p:nvCxnSpPr>
        <p:spPr>
          <a:xfrm>
            <a:off x="1081377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17035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67593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15631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22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0" y="42696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2132750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7C71C-C136-C120-7225-B984CA48E94D}"/>
              </a:ext>
            </a:extLst>
          </p:cNvPr>
          <p:cNvSpPr/>
          <p:nvPr/>
        </p:nvSpPr>
        <p:spPr>
          <a:xfrm>
            <a:off x="849179" y="1590553"/>
            <a:ext cx="502920" cy="49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309668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3835574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 flipV="1">
            <a:off x="1495842" y="1869293"/>
            <a:ext cx="16008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813212" y="1551267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81377" y="1017087"/>
            <a:ext cx="243578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2069802" y="1019312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521085" y="3884357"/>
            <a:ext cx="1243420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</p:cNvCxnSpPr>
          <p:nvPr/>
        </p:nvCxnSpPr>
        <p:spPr>
          <a:xfrm>
            <a:off x="3517157" y="961343"/>
            <a:ext cx="0" cy="31955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E1BB6E-64AA-46FC-CE88-9F59B6CD3FE2}"/>
              </a:ext>
            </a:extLst>
          </p:cNvPr>
          <p:cNvCxnSpPr>
            <a:cxnSpLocks/>
          </p:cNvCxnSpPr>
          <p:nvPr/>
        </p:nvCxnSpPr>
        <p:spPr>
          <a:xfrm>
            <a:off x="4893213" y="1910129"/>
            <a:ext cx="6524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65002" y="1615377"/>
            <a:ext cx="708848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err="1"/>
              <a:t>delayTR</a:t>
            </a:r>
            <a:endParaRPr lang="en-GB" sz="105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89266"/>
            <a:ext cx="4985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953687" y="595958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0813-0B2D-BBEA-ED95-3C4DBE63B59D}"/>
              </a:ext>
            </a:extLst>
          </p:cNvPr>
          <p:cNvCxnSpPr/>
          <p:nvPr/>
        </p:nvCxnSpPr>
        <p:spPr>
          <a:xfrm>
            <a:off x="4893213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5075426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18130D1-0A99-5DFB-D94E-3CA811C82A5B}"/>
              </a:ext>
            </a:extLst>
          </p:cNvPr>
          <p:cNvSpPr txBox="1"/>
          <p:nvPr/>
        </p:nvSpPr>
        <p:spPr>
          <a:xfrm>
            <a:off x="3580707" y="3367566"/>
            <a:ext cx="9912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T2*-w FID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90676-DA94-3DF7-110A-808799EA1EDA}"/>
              </a:ext>
            </a:extLst>
          </p:cNvPr>
          <p:cNvSpPr txBox="1"/>
          <p:nvPr/>
        </p:nvSpPr>
        <p:spPr>
          <a:xfrm>
            <a:off x="6269269" y="1745677"/>
            <a:ext cx="2579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/>
              <a:t>T2*</a:t>
            </a:r>
            <a:r>
              <a:rPr lang="en-DE" dirty="0"/>
              <a:t>: macroscopic and microscopic field inhomogeneity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/>
              <a:t>T2</a:t>
            </a:r>
            <a:r>
              <a:rPr lang="en-DE" dirty="0"/>
              <a:t>: microscopic field inhomogeneity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88896-6619-70FB-3CFB-0974177AF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81" y="3314953"/>
            <a:ext cx="1774743" cy="129790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5EDB49-5156-FAF1-2909-630DDA18C317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476638-B338-0122-0230-781F1DB27C4D}"/>
              </a:ext>
            </a:extLst>
          </p:cNvPr>
          <p:cNvCxnSpPr>
            <a:cxnSpLocks/>
          </p:cNvCxnSpPr>
          <p:nvPr/>
        </p:nvCxnSpPr>
        <p:spPr>
          <a:xfrm>
            <a:off x="55456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1B94C5-832A-3F25-A280-FE02033B045F}"/>
              </a:ext>
            </a:extLst>
          </p:cNvPr>
          <p:cNvSpPr txBox="1"/>
          <p:nvPr/>
        </p:nvSpPr>
        <p:spPr>
          <a:xfrm>
            <a:off x="6901666" y="3325557"/>
            <a:ext cx="1372492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T2 &gt; T2*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86593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ex02_fid2se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879C53-23C6-2819-D94B-EA4A886B05AF}"/>
              </a:ext>
            </a:extLst>
          </p:cNvPr>
          <p:cNvCxnSpPr/>
          <p:nvPr/>
        </p:nvCxnSpPr>
        <p:spPr>
          <a:xfrm>
            <a:off x="2606153" y="961343"/>
            <a:ext cx="0" cy="11293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/>
          <p:nvPr/>
        </p:nvCxnSpPr>
        <p:spPr>
          <a:xfrm>
            <a:off x="1081377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17035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67593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15631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22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0" y="42696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97319" y="4270397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7C71C-C136-C120-7225-B984CA48E94D}"/>
              </a:ext>
            </a:extLst>
          </p:cNvPr>
          <p:cNvSpPr/>
          <p:nvPr/>
        </p:nvSpPr>
        <p:spPr>
          <a:xfrm>
            <a:off x="849179" y="1590553"/>
            <a:ext cx="502920" cy="49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C520C9-14D4-B373-F2D2-0A31BAC9A204}"/>
              </a:ext>
            </a:extLst>
          </p:cNvPr>
          <p:cNvSpPr/>
          <p:nvPr/>
        </p:nvSpPr>
        <p:spPr>
          <a:xfrm>
            <a:off x="2354693" y="1086288"/>
            <a:ext cx="502920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309668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84D5382-5714-1940-718A-89CC8E1E911F}"/>
              </a:ext>
            </a:extLst>
          </p:cNvPr>
          <p:cNvSpPr/>
          <p:nvPr/>
        </p:nvSpPr>
        <p:spPr>
          <a:xfrm>
            <a:off x="2412941" y="426888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3835574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EF439B-B172-78BD-5A5B-66D0C7D4CB1C}"/>
              </a:ext>
            </a:extLst>
          </p:cNvPr>
          <p:cNvCxnSpPr/>
          <p:nvPr/>
        </p:nvCxnSpPr>
        <p:spPr>
          <a:xfrm>
            <a:off x="2023465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495842" y="1871252"/>
            <a:ext cx="52762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356583" y="1568496"/>
            <a:ext cx="80502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delayTE1</a:t>
            </a:r>
            <a:endParaRPr lang="en-GB" sz="105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 flipV="1">
            <a:off x="1081377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512214" y="1017087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521085" y="3884357"/>
            <a:ext cx="1243420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142795" y="961343"/>
            <a:ext cx="0" cy="31955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1B94C5-832A-3F25-A280-FE02033B045F}"/>
              </a:ext>
            </a:extLst>
          </p:cNvPr>
          <p:cNvSpPr txBox="1"/>
          <p:nvPr/>
        </p:nvSpPr>
        <p:spPr>
          <a:xfrm>
            <a:off x="3134881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E1BB6E-64AA-46FC-CE88-9F59B6CD3FE2}"/>
              </a:ext>
            </a:extLst>
          </p:cNvPr>
          <p:cNvCxnSpPr>
            <a:cxnSpLocks/>
          </p:cNvCxnSpPr>
          <p:nvPr/>
        </p:nvCxnSpPr>
        <p:spPr>
          <a:xfrm>
            <a:off x="4893213" y="1910129"/>
            <a:ext cx="6524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65002" y="1615377"/>
            <a:ext cx="708848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err="1"/>
              <a:t>delayTR</a:t>
            </a:r>
            <a:endParaRPr lang="en-GB" sz="105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89266"/>
            <a:ext cx="4985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953687" y="595958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0813-0B2D-BBEA-ED95-3C4DBE63B59D}"/>
              </a:ext>
            </a:extLst>
          </p:cNvPr>
          <p:cNvCxnSpPr/>
          <p:nvPr/>
        </p:nvCxnSpPr>
        <p:spPr>
          <a:xfrm>
            <a:off x="4893213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5075426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54A07-58CF-FA18-9DF1-D6BE1E8F4D60}"/>
              </a:ext>
            </a:extLst>
          </p:cNvPr>
          <p:cNvCxnSpPr>
            <a:cxnSpLocks/>
          </p:cNvCxnSpPr>
          <p:nvPr/>
        </p:nvCxnSpPr>
        <p:spPr>
          <a:xfrm flipV="1">
            <a:off x="2606153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12094D7-AC00-488D-5810-663244E3D6BF}"/>
              </a:ext>
            </a:extLst>
          </p:cNvPr>
          <p:cNvCxnSpPr/>
          <p:nvPr/>
        </p:nvCxnSpPr>
        <p:spPr>
          <a:xfrm>
            <a:off x="6639456" y="2804118"/>
            <a:ext cx="23856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F43F8B-983F-24F2-A987-34FA1ABFDF37}"/>
              </a:ext>
            </a:extLst>
          </p:cNvPr>
          <p:cNvCxnSpPr/>
          <p:nvPr/>
        </p:nvCxnSpPr>
        <p:spPr>
          <a:xfrm flipV="1">
            <a:off x="7790598" y="1738499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1FD43CC-88A5-B573-722F-A7EB0817BBEF}"/>
              </a:ext>
            </a:extLst>
          </p:cNvPr>
          <p:cNvSpPr txBox="1"/>
          <p:nvPr/>
        </p:nvSpPr>
        <p:spPr>
          <a:xfrm>
            <a:off x="8665426" y="2770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C2DD45-4250-A10F-3A90-BE10A4B7F161}"/>
              </a:ext>
            </a:extLst>
          </p:cNvPr>
          <p:cNvSpPr txBox="1"/>
          <p:nvPr/>
        </p:nvSpPr>
        <p:spPr>
          <a:xfrm>
            <a:off x="7385452" y="15794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322FBC-023C-C9B2-ACD8-BE61F20909C0}"/>
              </a:ext>
            </a:extLst>
          </p:cNvPr>
          <p:cNvSpPr txBox="1"/>
          <p:nvPr/>
        </p:nvSpPr>
        <p:spPr>
          <a:xfrm>
            <a:off x="6383519" y="2646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ED19174-DDB3-77A4-9E60-AABF6F5FEDF9}"/>
              </a:ext>
            </a:extLst>
          </p:cNvPr>
          <p:cNvSpPr/>
          <p:nvPr/>
        </p:nvSpPr>
        <p:spPr>
          <a:xfrm>
            <a:off x="7754598" y="2758955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3710E9-5C75-4766-D37F-CC4A617E8508}"/>
              </a:ext>
            </a:extLst>
          </p:cNvPr>
          <p:cNvSpPr txBox="1"/>
          <p:nvPr/>
        </p:nvSpPr>
        <p:spPr>
          <a:xfrm>
            <a:off x="7641358" y="39156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E2343-7E3A-EA61-1B2F-2CA5E2A95555}"/>
              </a:ext>
            </a:extLst>
          </p:cNvPr>
          <p:cNvSpPr txBox="1"/>
          <p:nvPr/>
        </p:nvSpPr>
        <p:spPr>
          <a:xfrm>
            <a:off x="4201530" y="3197111"/>
            <a:ext cx="59182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T2-w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A338B-05B1-BA94-7794-7AC6B307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15" y="3203015"/>
            <a:ext cx="1810829" cy="146756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3D4C6E-AB3C-85C0-1785-6350CAB06B53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445786-074F-AE1A-49F5-C61CFF39F7FB}"/>
              </a:ext>
            </a:extLst>
          </p:cNvPr>
          <p:cNvCxnSpPr>
            <a:cxnSpLocks/>
          </p:cNvCxnSpPr>
          <p:nvPr/>
        </p:nvCxnSpPr>
        <p:spPr>
          <a:xfrm>
            <a:off x="55456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3096682" y="4002430"/>
            <a:ext cx="4244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3027529" y="3682954"/>
            <a:ext cx="776175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delayTE2</a:t>
            </a:r>
            <a:endParaRPr lang="en-GB" sz="105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145222" y="292529"/>
            <a:ext cx="289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insert a 180-deg RF pulse between </a:t>
            </a:r>
            <a:r>
              <a:rPr lang="en-US" sz="1400" dirty="0" err="1" smtClean="0"/>
              <a:t>RF_ex</a:t>
            </a:r>
            <a:r>
              <a:rPr lang="en-US" sz="1400" dirty="0" smtClean="0"/>
              <a:t> and ADC 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ex01_fid</a:t>
            </a:r>
            <a:r>
              <a:rPr lang="en-US" sz="1400" dirty="0" smtClean="0"/>
              <a:t> to reduce macroscopic inhomogeneity effect. The acquired signal is the so-called spin-echo.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06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ex03_se_crushers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879C53-23C6-2819-D94B-EA4A886B05AF}"/>
              </a:ext>
            </a:extLst>
          </p:cNvPr>
          <p:cNvCxnSpPr/>
          <p:nvPr/>
        </p:nvCxnSpPr>
        <p:spPr>
          <a:xfrm>
            <a:off x="2606153" y="961343"/>
            <a:ext cx="0" cy="11293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/>
          <p:nvPr/>
        </p:nvCxnSpPr>
        <p:spPr>
          <a:xfrm>
            <a:off x="1081377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17035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67593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15631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22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0" y="42696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97319" y="4270397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7C71C-C136-C120-7225-B984CA48E94D}"/>
              </a:ext>
            </a:extLst>
          </p:cNvPr>
          <p:cNvSpPr/>
          <p:nvPr/>
        </p:nvSpPr>
        <p:spPr>
          <a:xfrm>
            <a:off x="849179" y="1590553"/>
            <a:ext cx="502920" cy="49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C520C9-14D4-B373-F2D2-0A31BAC9A204}"/>
              </a:ext>
            </a:extLst>
          </p:cNvPr>
          <p:cNvSpPr/>
          <p:nvPr/>
        </p:nvSpPr>
        <p:spPr>
          <a:xfrm>
            <a:off x="2354693" y="1086288"/>
            <a:ext cx="502920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309668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84D5382-5714-1940-718A-89CC8E1E911F}"/>
              </a:ext>
            </a:extLst>
          </p:cNvPr>
          <p:cNvSpPr/>
          <p:nvPr/>
        </p:nvSpPr>
        <p:spPr>
          <a:xfrm>
            <a:off x="2412941" y="426888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3835574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EF439B-B172-78BD-5A5B-66D0C7D4CB1C}"/>
              </a:ext>
            </a:extLst>
          </p:cNvPr>
          <p:cNvCxnSpPr/>
          <p:nvPr/>
        </p:nvCxnSpPr>
        <p:spPr>
          <a:xfrm>
            <a:off x="2023465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495842" y="1871252"/>
            <a:ext cx="52762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356583" y="1568496"/>
            <a:ext cx="80502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delayTE1</a:t>
            </a:r>
            <a:endParaRPr lang="en-GB" sz="105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 flipV="1">
            <a:off x="1081377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512214" y="1017087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521085" y="3884357"/>
            <a:ext cx="1243420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142795" y="961343"/>
            <a:ext cx="0" cy="31955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1B94C5-832A-3F25-A280-FE02033B045F}"/>
              </a:ext>
            </a:extLst>
          </p:cNvPr>
          <p:cNvSpPr txBox="1"/>
          <p:nvPr/>
        </p:nvSpPr>
        <p:spPr>
          <a:xfrm>
            <a:off x="3134881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E1BB6E-64AA-46FC-CE88-9F59B6CD3FE2}"/>
              </a:ext>
            </a:extLst>
          </p:cNvPr>
          <p:cNvCxnSpPr>
            <a:cxnSpLocks/>
          </p:cNvCxnSpPr>
          <p:nvPr/>
        </p:nvCxnSpPr>
        <p:spPr>
          <a:xfrm>
            <a:off x="4893213" y="1910129"/>
            <a:ext cx="6524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65002" y="1615377"/>
            <a:ext cx="708848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err="1"/>
              <a:t>delayTR</a:t>
            </a:r>
            <a:endParaRPr lang="en-GB" sz="105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89266"/>
            <a:ext cx="4985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953687" y="595958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0813-0B2D-BBEA-ED95-3C4DBE63B59D}"/>
              </a:ext>
            </a:extLst>
          </p:cNvPr>
          <p:cNvCxnSpPr/>
          <p:nvPr/>
        </p:nvCxnSpPr>
        <p:spPr>
          <a:xfrm>
            <a:off x="4893213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5075426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54A07-58CF-FA18-9DF1-D6BE1E8F4D60}"/>
              </a:ext>
            </a:extLst>
          </p:cNvPr>
          <p:cNvCxnSpPr>
            <a:cxnSpLocks/>
          </p:cNvCxnSpPr>
          <p:nvPr/>
        </p:nvCxnSpPr>
        <p:spPr>
          <a:xfrm flipV="1">
            <a:off x="2606153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6E2343-7E3A-EA61-1B2F-2CA5E2A95555}"/>
              </a:ext>
            </a:extLst>
          </p:cNvPr>
          <p:cNvSpPr txBox="1"/>
          <p:nvPr/>
        </p:nvSpPr>
        <p:spPr>
          <a:xfrm>
            <a:off x="4201530" y="3197111"/>
            <a:ext cx="59182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T2-w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3C4F-967B-BD4C-65A0-EE5C6C76A4DC}"/>
              </a:ext>
            </a:extLst>
          </p:cNvPr>
          <p:cNvSpPr txBox="1"/>
          <p:nvPr/>
        </p:nvSpPr>
        <p:spPr>
          <a:xfrm>
            <a:off x="6411852" y="2079121"/>
            <a:ext cx="242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180°</a:t>
            </a:r>
            <a:r>
              <a:rPr lang="zh-CN" altLang="en-US" dirty="0"/>
              <a:t> </a:t>
            </a:r>
            <a:r>
              <a:rPr lang="en-US" altLang="zh-CN" dirty="0"/>
              <a:t>pulse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b="1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perfect.</a:t>
            </a:r>
            <a:r>
              <a:rPr lang="zh-CN" altLang="en-US" dirty="0"/>
              <a:t> </a:t>
            </a:r>
            <a:r>
              <a:rPr lang="en-US" altLang="zh-CN" dirty="0"/>
              <a:t>Crushers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suppress</a:t>
            </a:r>
            <a:r>
              <a:rPr lang="zh-CN" altLang="en-US" dirty="0"/>
              <a:t> </a:t>
            </a:r>
            <a:r>
              <a:rPr lang="en-US" altLang="zh-CN" dirty="0"/>
              <a:t>unwanted</a:t>
            </a:r>
            <a:r>
              <a:rPr lang="zh-CN" altLang="en-US" dirty="0"/>
              <a:t> </a:t>
            </a:r>
            <a:r>
              <a:rPr lang="en-US" altLang="zh-CN" dirty="0"/>
              <a:t>FID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407A59-9E5D-328F-3F42-EF3F40DA4527}"/>
              </a:ext>
            </a:extLst>
          </p:cNvPr>
          <p:cNvSpPr txBox="1"/>
          <p:nvPr/>
        </p:nvSpPr>
        <p:spPr>
          <a:xfrm>
            <a:off x="3102883" y="1425600"/>
            <a:ext cx="137730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Unwanted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FID</a:t>
            </a:r>
            <a:endParaRPr lang="en-GB" sz="1400" b="1" dirty="0">
              <a:solidFill>
                <a:srgbClr val="FF000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8D37185-7F63-2152-7BEA-D2A351FA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71" y="1378917"/>
            <a:ext cx="1099690" cy="1087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50880-FD41-336C-8A05-9B4DC242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15" y="3203015"/>
            <a:ext cx="1810829" cy="146756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A18F7-5727-0B6D-592D-21029DCD7730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6B0138-78E7-864C-5712-852D322FBA5A}"/>
              </a:ext>
            </a:extLst>
          </p:cNvPr>
          <p:cNvCxnSpPr>
            <a:cxnSpLocks/>
          </p:cNvCxnSpPr>
          <p:nvPr/>
        </p:nvCxnSpPr>
        <p:spPr>
          <a:xfrm>
            <a:off x="55456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3096682" y="4002430"/>
            <a:ext cx="4244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3027529" y="3682954"/>
            <a:ext cx="776175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delayTE2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0262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ex03_se_crushers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879C53-23C6-2819-D94B-EA4A886B05AF}"/>
              </a:ext>
            </a:extLst>
          </p:cNvPr>
          <p:cNvCxnSpPr/>
          <p:nvPr/>
        </p:nvCxnSpPr>
        <p:spPr>
          <a:xfrm>
            <a:off x="2606153" y="961343"/>
            <a:ext cx="0" cy="11293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/>
          <p:nvPr/>
        </p:nvCxnSpPr>
        <p:spPr>
          <a:xfrm>
            <a:off x="1081377" y="940590"/>
            <a:ext cx="0" cy="114195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17035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67593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156319"/>
            <a:ext cx="540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00243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5220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01778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0" y="4269665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97319" y="4270397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7C71C-C136-C120-7225-B984CA48E94D}"/>
              </a:ext>
            </a:extLst>
          </p:cNvPr>
          <p:cNvSpPr/>
          <p:nvPr/>
        </p:nvSpPr>
        <p:spPr>
          <a:xfrm>
            <a:off x="849179" y="1590553"/>
            <a:ext cx="502920" cy="4919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C520C9-14D4-B373-F2D2-0A31BAC9A204}"/>
              </a:ext>
            </a:extLst>
          </p:cNvPr>
          <p:cNvSpPr/>
          <p:nvPr/>
        </p:nvSpPr>
        <p:spPr>
          <a:xfrm>
            <a:off x="2354693" y="1086288"/>
            <a:ext cx="502920" cy="9864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309668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84D5382-5714-1940-718A-89CC8E1E911F}"/>
              </a:ext>
            </a:extLst>
          </p:cNvPr>
          <p:cNvSpPr/>
          <p:nvPr/>
        </p:nvSpPr>
        <p:spPr>
          <a:xfrm>
            <a:off x="2412941" y="426888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3835574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EF439B-B172-78BD-5A5B-66D0C7D4CB1C}"/>
              </a:ext>
            </a:extLst>
          </p:cNvPr>
          <p:cNvCxnSpPr/>
          <p:nvPr/>
        </p:nvCxnSpPr>
        <p:spPr>
          <a:xfrm>
            <a:off x="2023465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495842" y="1871252"/>
            <a:ext cx="52762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356583" y="1568496"/>
            <a:ext cx="805029" cy="2616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/>
              <a:t>delayTE1</a:t>
            </a:r>
            <a:endParaRPr lang="en-GB" sz="105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 flipV="1">
            <a:off x="1081377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512214" y="1017087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521085" y="3884357"/>
            <a:ext cx="1243420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4142795" y="961343"/>
            <a:ext cx="0" cy="319557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1B94C5-832A-3F25-A280-FE02033B045F}"/>
              </a:ext>
            </a:extLst>
          </p:cNvPr>
          <p:cNvSpPr txBox="1"/>
          <p:nvPr/>
        </p:nvSpPr>
        <p:spPr>
          <a:xfrm>
            <a:off x="3134881" y="996393"/>
            <a:ext cx="5629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TE/2</a:t>
            </a:r>
            <a:endParaRPr lang="en-GB" sz="14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E1BB6E-64AA-46FC-CE88-9F59B6CD3FE2}"/>
              </a:ext>
            </a:extLst>
          </p:cNvPr>
          <p:cNvCxnSpPr>
            <a:cxnSpLocks/>
          </p:cNvCxnSpPr>
          <p:nvPr/>
        </p:nvCxnSpPr>
        <p:spPr>
          <a:xfrm>
            <a:off x="4893213" y="1910129"/>
            <a:ext cx="65242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65002" y="1615377"/>
            <a:ext cx="708848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err="1"/>
              <a:t>delayTR</a:t>
            </a:r>
            <a:endParaRPr lang="en-GB" sz="105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59898" y="889266"/>
            <a:ext cx="498574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953687" y="595958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74EA98-74F6-3AF3-9D78-AB5B793E0681}"/>
              </a:ext>
            </a:extLst>
          </p:cNvPr>
          <p:cNvCxnSpPr/>
          <p:nvPr/>
        </p:nvCxnSpPr>
        <p:spPr>
          <a:xfrm>
            <a:off x="2346672" y="1021035"/>
            <a:ext cx="0" cy="16683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5">
            <a:extLst>
              <a:ext uri="{FF2B5EF4-FFF2-40B4-BE49-F238E27FC236}">
                <a16:creationId xmlns:a16="http://schemas.microsoft.com/office/drawing/2014/main" id="{00E1130D-F1BC-7D4F-9EF2-A274D694B1AD}"/>
              </a:ext>
            </a:extLst>
          </p:cNvPr>
          <p:cNvSpPr/>
          <p:nvPr/>
        </p:nvSpPr>
        <p:spPr>
          <a:xfrm>
            <a:off x="2118949" y="2132237"/>
            <a:ext cx="195988" cy="564922"/>
          </a:xfrm>
          <a:prstGeom prst="trapezoid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rapezoid 50">
            <a:extLst>
              <a:ext uri="{FF2B5EF4-FFF2-40B4-BE49-F238E27FC236}">
                <a16:creationId xmlns:a16="http://schemas.microsoft.com/office/drawing/2014/main" id="{C71D0E74-78FF-C4DE-5294-556EE09199DE}"/>
              </a:ext>
            </a:extLst>
          </p:cNvPr>
          <p:cNvSpPr/>
          <p:nvPr/>
        </p:nvSpPr>
        <p:spPr>
          <a:xfrm>
            <a:off x="3143063" y="2126293"/>
            <a:ext cx="195988" cy="564922"/>
          </a:xfrm>
          <a:prstGeom prst="trapezoid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E712C2-4CC7-CB4A-401F-AAACEF4F7C50}"/>
              </a:ext>
            </a:extLst>
          </p:cNvPr>
          <p:cNvSpPr txBox="1"/>
          <p:nvPr/>
        </p:nvSpPr>
        <p:spPr>
          <a:xfrm>
            <a:off x="2155399" y="2698056"/>
            <a:ext cx="94128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crushers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B0813-0B2D-BBEA-ED95-3C4DBE63B59D}"/>
              </a:ext>
            </a:extLst>
          </p:cNvPr>
          <p:cNvCxnSpPr/>
          <p:nvPr/>
        </p:nvCxnSpPr>
        <p:spPr>
          <a:xfrm>
            <a:off x="4893213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5075426" y="4266209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54A07-58CF-FA18-9DF1-D6BE1E8F4D60}"/>
              </a:ext>
            </a:extLst>
          </p:cNvPr>
          <p:cNvCxnSpPr>
            <a:cxnSpLocks/>
          </p:cNvCxnSpPr>
          <p:nvPr/>
        </p:nvCxnSpPr>
        <p:spPr>
          <a:xfrm flipV="1">
            <a:off x="2606153" y="1017087"/>
            <a:ext cx="152477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12094D7-AC00-488D-5810-663244E3D6BF}"/>
              </a:ext>
            </a:extLst>
          </p:cNvPr>
          <p:cNvCxnSpPr/>
          <p:nvPr/>
        </p:nvCxnSpPr>
        <p:spPr>
          <a:xfrm>
            <a:off x="6639456" y="2804118"/>
            <a:ext cx="238564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F43F8B-983F-24F2-A987-34FA1ABFDF37}"/>
              </a:ext>
            </a:extLst>
          </p:cNvPr>
          <p:cNvCxnSpPr/>
          <p:nvPr/>
        </p:nvCxnSpPr>
        <p:spPr>
          <a:xfrm flipV="1">
            <a:off x="7790598" y="1738499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01FD43CC-88A5-B573-722F-A7EB0817BBEF}"/>
              </a:ext>
            </a:extLst>
          </p:cNvPr>
          <p:cNvSpPr txBox="1"/>
          <p:nvPr/>
        </p:nvSpPr>
        <p:spPr>
          <a:xfrm>
            <a:off x="8665426" y="27709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C2DD45-4250-A10F-3A90-BE10A4B7F161}"/>
              </a:ext>
            </a:extLst>
          </p:cNvPr>
          <p:cNvSpPr txBox="1"/>
          <p:nvPr/>
        </p:nvSpPr>
        <p:spPr>
          <a:xfrm>
            <a:off x="7385452" y="15794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1322FBC-023C-C9B2-ACD8-BE61F20909C0}"/>
              </a:ext>
            </a:extLst>
          </p:cNvPr>
          <p:cNvSpPr txBox="1"/>
          <p:nvPr/>
        </p:nvSpPr>
        <p:spPr>
          <a:xfrm>
            <a:off x="6383519" y="264623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8ED19174-DDB3-77A4-9E60-AABF6F5FEDF9}"/>
              </a:ext>
            </a:extLst>
          </p:cNvPr>
          <p:cNvSpPr/>
          <p:nvPr/>
        </p:nvSpPr>
        <p:spPr>
          <a:xfrm>
            <a:off x="7754598" y="2758955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D3710E9-5C75-4766-D37F-CC4A617E8508}"/>
              </a:ext>
            </a:extLst>
          </p:cNvPr>
          <p:cNvSpPr txBox="1"/>
          <p:nvPr/>
        </p:nvSpPr>
        <p:spPr>
          <a:xfrm>
            <a:off x="7641358" y="39156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FD2D4-6603-0F4C-EBB5-96F5F058DC0A}"/>
              </a:ext>
            </a:extLst>
          </p:cNvPr>
          <p:cNvSpPr txBox="1"/>
          <p:nvPr/>
        </p:nvSpPr>
        <p:spPr>
          <a:xfrm>
            <a:off x="4185046" y="3327121"/>
            <a:ext cx="59182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T2-w</a:t>
            </a:r>
            <a:endParaRPr lang="en-GB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94B36-8C0A-6664-5FFC-222EA50B5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02" y="3349565"/>
            <a:ext cx="1810843" cy="125347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4164B6-24E0-1A95-73F6-2E099F8CD0CF}"/>
              </a:ext>
            </a:extLst>
          </p:cNvPr>
          <p:cNvCxnSpPr>
            <a:cxnSpLocks/>
          </p:cNvCxnSpPr>
          <p:nvPr/>
        </p:nvCxnSpPr>
        <p:spPr>
          <a:xfrm>
            <a:off x="559898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CA96EB-6900-1CB2-10EA-24929FDC5419}"/>
              </a:ext>
            </a:extLst>
          </p:cNvPr>
          <p:cNvCxnSpPr>
            <a:cxnSpLocks/>
          </p:cNvCxnSpPr>
          <p:nvPr/>
        </p:nvCxnSpPr>
        <p:spPr>
          <a:xfrm>
            <a:off x="55456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3096682" y="4002430"/>
            <a:ext cx="4244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3027529" y="3682954"/>
            <a:ext cx="776175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delayTE2</a:t>
            </a:r>
            <a:endParaRPr lang="en-GB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145222" y="571890"/>
            <a:ext cx="2893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insert a pair of crushers before and after </a:t>
            </a:r>
            <a:r>
              <a:rPr lang="en-US" sz="1400" dirty="0" err="1" smtClean="0"/>
              <a:t>RF_ref</a:t>
            </a:r>
            <a:r>
              <a:rPr lang="en-US" sz="1400" dirty="0" smtClean="0"/>
              <a:t>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ex02_fid2se</a:t>
            </a:r>
            <a:r>
              <a:rPr lang="en-US" sz="1400" dirty="0" smtClean="0"/>
              <a:t> to </a:t>
            </a:r>
            <a:r>
              <a:rPr lang="en-US" sz="1400" dirty="0" err="1" smtClean="0"/>
              <a:t>dephase</a:t>
            </a:r>
            <a:r>
              <a:rPr lang="en-US" sz="1400" dirty="0" smtClean="0"/>
              <a:t> unwanted signal.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72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ex04_fid2gre1d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145222" y="571890"/>
            <a:ext cx="2893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insert a readout gradient and its pre-</a:t>
            </a:r>
            <a:r>
              <a:rPr lang="en-US" sz="1400" dirty="0" err="1" smtClean="0"/>
              <a:t>dephaser</a:t>
            </a:r>
            <a:r>
              <a:rPr lang="en-US" sz="1400" dirty="0" smtClean="0"/>
              <a:t>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ex01_fid</a:t>
            </a:r>
            <a:r>
              <a:rPr lang="en-US" sz="1400" dirty="0" smtClean="0"/>
              <a:t> to generate a gradient recalled echo (GRE).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62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ex1</a:t>
            </a:r>
            <a:r>
              <a:rPr lang="en-DE" sz="2000" b="1" dirty="0" smtClean="0"/>
              <a:t>1</a:t>
            </a:r>
            <a:r>
              <a:rPr lang="en-US" sz="2000" b="1" dirty="0" smtClean="0"/>
              <a:t>_gre1d2gre2d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21.03.2024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321904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207268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689385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316294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4090228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41401"/>
            <a:ext cx="468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28751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936339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316371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537400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934882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49468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515338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2163459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469614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195870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17863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64779" y="1567082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20" y="948174"/>
            <a:ext cx="431981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2393490" y="67529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49123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486197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411230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808486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801914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690139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316019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301337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943758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4080013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808639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321904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748205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747600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59839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60963" y="449509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9592F57-2379-BB96-D849-470AD544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18" y="4081467"/>
            <a:ext cx="1134575" cy="570255"/>
          </a:xfrm>
          <a:prstGeom prst="rect">
            <a:avLst/>
          </a:prstGeom>
        </p:spPr>
      </p:pic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56928" y="1869293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C96BED1-F8C9-867A-C4EA-246575484BD1}"/>
              </a:ext>
            </a:extLst>
          </p:cNvPr>
          <p:cNvCxnSpPr/>
          <p:nvPr/>
        </p:nvCxnSpPr>
        <p:spPr>
          <a:xfrm flipV="1">
            <a:off x="5551573" y="2947853"/>
            <a:ext cx="348382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A81C894-1545-B7CD-F13B-4F7C0BD583AD}"/>
              </a:ext>
            </a:extLst>
          </p:cNvPr>
          <p:cNvCxnSpPr>
            <a:endCxn id="270" idx="3"/>
          </p:cNvCxnSpPr>
          <p:nvPr/>
        </p:nvCxnSpPr>
        <p:spPr>
          <a:xfrm flipV="1">
            <a:off x="5664673" y="2962183"/>
            <a:ext cx="1012586" cy="8800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E90CDFE-1958-6E66-67ED-97323E4E25C5}"/>
              </a:ext>
            </a:extLst>
          </p:cNvPr>
          <p:cNvCxnSpPr/>
          <p:nvPr/>
        </p:nvCxnSpPr>
        <p:spPr>
          <a:xfrm flipV="1">
            <a:off x="5664673" y="3840803"/>
            <a:ext cx="180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D8A256D-5AE6-0C4E-1281-AFFC752288B9}"/>
              </a:ext>
            </a:extLst>
          </p:cNvPr>
          <p:cNvCxnSpPr>
            <a:endCxn id="270" idx="3"/>
          </p:cNvCxnSpPr>
          <p:nvPr/>
        </p:nvCxnSpPr>
        <p:spPr>
          <a:xfrm flipV="1">
            <a:off x="5668479" y="2962183"/>
            <a:ext cx="1008780" cy="5848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50C5813-231A-6D4F-3741-886031B14FBA}"/>
              </a:ext>
            </a:extLst>
          </p:cNvPr>
          <p:cNvCxnSpPr/>
          <p:nvPr/>
        </p:nvCxnSpPr>
        <p:spPr>
          <a:xfrm flipV="1">
            <a:off x="5664673" y="3542003"/>
            <a:ext cx="1800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D2B4B9C-0001-9433-E9F2-D13FE8943602}"/>
              </a:ext>
            </a:extLst>
          </p:cNvPr>
          <p:cNvCxnSpPr/>
          <p:nvPr/>
        </p:nvCxnSpPr>
        <p:spPr>
          <a:xfrm flipV="1">
            <a:off x="5663658" y="3241737"/>
            <a:ext cx="180000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69F4430-6563-C5BA-9F1A-4FD15B0D71D8}"/>
              </a:ext>
            </a:extLst>
          </p:cNvPr>
          <p:cNvCxnSpPr>
            <a:endCxn id="270" idx="2"/>
          </p:cNvCxnSpPr>
          <p:nvPr/>
        </p:nvCxnSpPr>
        <p:spPr>
          <a:xfrm flipV="1">
            <a:off x="5668479" y="2936727"/>
            <a:ext cx="998236" cy="916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42F934A-77F5-3AAB-7EC4-F6FE45DCE633}"/>
              </a:ext>
            </a:extLst>
          </p:cNvPr>
          <p:cNvCxnSpPr/>
          <p:nvPr/>
        </p:nvCxnSpPr>
        <p:spPr>
          <a:xfrm flipV="1">
            <a:off x="5664673" y="2943681"/>
            <a:ext cx="180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DEC5E5-038D-9E8E-3F72-B26E0D9C7BC4}"/>
              </a:ext>
            </a:extLst>
          </p:cNvPr>
          <p:cNvCxnSpPr>
            <a:endCxn id="270" idx="6"/>
          </p:cNvCxnSpPr>
          <p:nvPr/>
        </p:nvCxnSpPr>
        <p:spPr>
          <a:xfrm>
            <a:off x="5668479" y="2637081"/>
            <a:ext cx="1070236" cy="299646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DBBFEC6-9216-0C9C-8DC8-8B9C5E02FF3C}"/>
              </a:ext>
            </a:extLst>
          </p:cNvPr>
          <p:cNvCxnSpPr/>
          <p:nvPr/>
        </p:nvCxnSpPr>
        <p:spPr>
          <a:xfrm flipV="1">
            <a:off x="5664673" y="2639275"/>
            <a:ext cx="1800000" cy="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8E8A139-3A56-5E63-16DD-C9D60745E5DB}"/>
              </a:ext>
            </a:extLst>
          </p:cNvPr>
          <p:cNvCxnSpPr/>
          <p:nvPr/>
        </p:nvCxnSpPr>
        <p:spPr>
          <a:xfrm flipV="1">
            <a:off x="6702715" y="1880271"/>
            <a:ext cx="0" cy="2213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B9B7E2E-7C8B-CD87-7EC8-C658254B1557}"/>
              </a:ext>
            </a:extLst>
          </p:cNvPr>
          <p:cNvCxnSpPr/>
          <p:nvPr/>
        </p:nvCxnSpPr>
        <p:spPr>
          <a:xfrm flipV="1">
            <a:off x="5664673" y="2341218"/>
            <a:ext cx="1800000" cy="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804FC0B-00D1-5D46-F9B0-2EA860CB298D}"/>
              </a:ext>
            </a:extLst>
          </p:cNvPr>
          <p:cNvCxnSpPr>
            <a:endCxn id="270" idx="1"/>
          </p:cNvCxnSpPr>
          <p:nvPr/>
        </p:nvCxnSpPr>
        <p:spPr>
          <a:xfrm>
            <a:off x="5664673" y="2338281"/>
            <a:ext cx="1012586" cy="572990"/>
          </a:xfrm>
          <a:prstGeom prst="lin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3A61412A-DD60-05CF-2726-5EA1705699B1}"/>
              </a:ext>
            </a:extLst>
          </p:cNvPr>
          <p:cNvSpPr/>
          <p:nvPr/>
        </p:nvSpPr>
        <p:spPr>
          <a:xfrm>
            <a:off x="6391638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73C15CC-9443-5C6B-5796-77EA8972DC35}"/>
              </a:ext>
            </a:extLst>
          </p:cNvPr>
          <p:cNvSpPr/>
          <p:nvPr/>
        </p:nvSpPr>
        <p:spPr>
          <a:xfrm>
            <a:off x="6666715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729DD3D4-3439-6C6D-46C7-05AA695AD3A3}"/>
              </a:ext>
            </a:extLst>
          </p:cNvPr>
          <p:cNvSpPr/>
          <p:nvPr/>
        </p:nvSpPr>
        <p:spPr>
          <a:xfrm>
            <a:off x="6116561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68C55AF-CF62-7E3B-815F-089323016351}"/>
              </a:ext>
            </a:extLst>
          </p:cNvPr>
          <p:cNvSpPr/>
          <p:nvPr/>
        </p:nvSpPr>
        <p:spPr>
          <a:xfrm>
            <a:off x="5841484" y="320573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CD39A54F-571E-98EC-5121-9E057526F569}"/>
              </a:ext>
            </a:extLst>
          </p:cNvPr>
          <p:cNvSpPr/>
          <p:nvPr/>
        </p:nvSpPr>
        <p:spPr>
          <a:xfrm>
            <a:off x="6941792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C30A4DC-2EAA-72A7-DCCA-059BFF916884}"/>
              </a:ext>
            </a:extLst>
          </p:cNvPr>
          <p:cNvSpPr/>
          <p:nvPr/>
        </p:nvSpPr>
        <p:spPr>
          <a:xfrm>
            <a:off x="7216869" y="3207203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E94BB47-CA30-1790-82B6-C843ED87E401}"/>
              </a:ext>
            </a:extLst>
          </p:cNvPr>
          <p:cNvSpPr/>
          <p:nvPr/>
        </p:nvSpPr>
        <p:spPr>
          <a:xfrm>
            <a:off x="6391638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C82B1B2-DE66-5545-9D50-D4D612573C35}"/>
              </a:ext>
            </a:extLst>
          </p:cNvPr>
          <p:cNvSpPr/>
          <p:nvPr/>
        </p:nvSpPr>
        <p:spPr>
          <a:xfrm>
            <a:off x="6666715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2F0A1AC-45E4-9716-ED57-4A0708FF0499}"/>
              </a:ext>
            </a:extLst>
          </p:cNvPr>
          <p:cNvSpPr/>
          <p:nvPr/>
        </p:nvSpPr>
        <p:spPr>
          <a:xfrm>
            <a:off x="6116561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97D148D-A2F0-5AE2-477E-29DB012BCB96}"/>
              </a:ext>
            </a:extLst>
          </p:cNvPr>
          <p:cNvSpPr/>
          <p:nvPr/>
        </p:nvSpPr>
        <p:spPr>
          <a:xfrm>
            <a:off x="5841484" y="3497582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5185E36-E040-743B-7DCC-FE23FB9C7CC5}"/>
              </a:ext>
            </a:extLst>
          </p:cNvPr>
          <p:cNvSpPr/>
          <p:nvPr/>
        </p:nvSpPr>
        <p:spPr>
          <a:xfrm>
            <a:off x="6941792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E003895-2D6C-267F-46D8-BEF94F5F5CE3}"/>
              </a:ext>
            </a:extLst>
          </p:cNvPr>
          <p:cNvSpPr/>
          <p:nvPr/>
        </p:nvSpPr>
        <p:spPr>
          <a:xfrm>
            <a:off x="7216869" y="349904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2ED963A-A011-7A75-6F51-CD190D31FF9D}"/>
              </a:ext>
            </a:extLst>
          </p:cNvPr>
          <p:cNvSpPr/>
          <p:nvPr/>
        </p:nvSpPr>
        <p:spPr>
          <a:xfrm>
            <a:off x="6391638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065C005-3D75-497C-AD13-64FAB302F36C}"/>
              </a:ext>
            </a:extLst>
          </p:cNvPr>
          <p:cNvSpPr/>
          <p:nvPr/>
        </p:nvSpPr>
        <p:spPr>
          <a:xfrm>
            <a:off x="6666715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2FD5424-46EF-4FC0-3C8F-1A38BFA52567}"/>
              </a:ext>
            </a:extLst>
          </p:cNvPr>
          <p:cNvSpPr/>
          <p:nvPr/>
        </p:nvSpPr>
        <p:spPr>
          <a:xfrm>
            <a:off x="6116561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5DB3D63-FF79-39EB-980E-D8FDE4098DB5}"/>
              </a:ext>
            </a:extLst>
          </p:cNvPr>
          <p:cNvSpPr/>
          <p:nvPr/>
        </p:nvSpPr>
        <p:spPr>
          <a:xfrm>
            <a:off x="5841484" y="3804058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B74E608C-61C2-4238-963B-FC7D6EE13561}"/>
              </a:ext>
            </a:extLst>
          </p:cNvPr>
          <p:cNvSpPr/>
          <p:nvPr/>
        </p:nvSpPr>
        <p:spPr>
          <a:xfrm>
            <a:off x="6941792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5799F46-9FB5-1CC6-942F-6D59431FBCEA}"/>
              </a:ext>
            </a:extLst>
          </p:cNvPr>
          <p:cNvSpPr/>
          <p:nvPr/>
        </p:nvSpPr>
        <p:spPr>
          <a:xfrm>
            <a:off x="7216869" y="3805524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6363A96-4189-8CB7-A0A1-143915E3D637}"/>
              </a:ext>
            </a:extLst>
          </p:cNvPr>
          <p:cNvSpPr/>
          <p:nvPr/>
        </p:nvSpPr>
        <p:spPr>
          <a:xfrm>
            <a:off x="6391638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524E096-E5B7-A2E1-7EC8-EB33CAD4895E}"/>
              </a:ext>
            </a:extLst>
          </p:cNvPr>
          <p:cNvSpPr/>
          <p:nvPr/>
        </p:nvSpPr>
        <p:spPr>
          <a:xfrm>
            <a:off x="6116561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BA93CD7F-D2FB-C0A6-31DD-DBF4B3547F5A}"/>
              </a:ext>
            </a:extLst>
          </p:cNvPr>
          <p:cNvSpPr/>
          <p:nvPr/>
        </p:nvSpPr>
        <p:spPr>
          <a:xfrm>
            <a:off x="5841484" y="289926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8F61348-98ED-A18D-FCB3-62A535FB6C31}"/>
              </a:ext>
            </a:extLst>
          </p:cNvPr>
          <p:cNvSpPr/>
          <p:nvPr/>
        </p:nvSpPr>
        <p:spPr>
          <a:xfrm>
            <a:off x="6941792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8E66722-9DA5-8165-D2FB-A756001145CE}"/>
              </a:ext>
            </a:extLst>
          </p:cNvPr>
          <p:cNvSpPr/>
          <p:nvPr/>
        </p:nvSpPr>
        <p:spPr>
          <a:xfrm>
            <a:off x="7216869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019B64E-4903-020F-7F15-E589F7048C1E}"/>
              </a:ext>
            </a:extLst>
          </p:cNvPr>
          <p:cNvSpPr/>
          <p:nvPr/>
        </p:nvSpPr>
        <p:spPr>
          <a:xfrm>
            <a:off x="6391638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4D4FD15-915A-214D-FED2-CF9775874BFD}"/>
              </a:ext>
            </a:extLst>
          </p:cNvPr>
          <p:cNvSpPr/>
          <p:nvPr/>
        </p:nvSpPr>
        <p:spPr>
          <a:xfrm>
            <a:off x="6666715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9FF1089-DB7D-8DB9-15DC-F7B787EE7845}"/>
              </a:ext>
            </a:extLst>
          </p:cNvPr>
          <p:cNvSpPr/>
          <p:nvPr/>
        </p:nvSpPr>
        <p:spPr>
          <a:xfrm>
            <a:off x="6116561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628A7B8-6C1E-B9A1-AC01-76F8D7127E57}"/>
              </a:ext>
            </a:extLst>
          </p:cNvPr>
          <p:cNvSpPr/>
          <p:nvPr/>
        </p:nvSpPr>
        <p:spPr>
          <a:xfrm>
            <a:off x="5841484" y="260590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6E40022-25F9-6CCD-055B-538FAF859DD1}"/>
              </a:ext>
            </a:extLst>
          </p:cNvPr>
          <p:cNvSpPr/>
          <p:nvPr/>
        </p:nvSpPr>
        <p:spPr>
          <a:xfrm>
            <a:off x="6941792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7CC875F-9B05-1FFF-B3D2-B6A14026223E}"/>
              </a:ext>
            </a:extLst>
          </p:cNvPr>
          <p:cNvSpPr/>
          <p:nvPr/>
        </p:nvSpPr>
        <p:spPr>
          <a:xfrm>
            <a:off x="7216869" y="260736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A042FD0-8AAA-7B96-5D4E-D216E8413355}"/>
              </a:ext>
            </a:extLst>
          </p:cNvPr>
          <p:cNvSpPr/>
          <p:nvPr/>
        </p:nvSpPr>
        <p:spPr>
          <a:xfrm>
            <a:off x="6391638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D5990C9-382B-0B37-305B-BB9F30692C7E}"/>
              </a:ext>
            </a:extLst>
          </p:cNvPr>
          <p:cNvSpPr/>
          <p:nvPr/>
        </p:nvSpPr>
        <p:spPr>
          <a:xfrm>
            <a:off x="6666715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19F2057-DBC0-C94E-5532-46DE95832C8C}"/>
              </a:ext>
            </a:extLst>
          </p:cNvPr>
          <p:cNvSpPr/>
          <p:nvPr/>
        </p:nvSpPr>
        <p:spPr>
          <a:xfrm>
            <a:off x="6116561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8E8AD734-D1AE-04EA-A559-CE4E5556B6E7}"/>
              </a:ext>
            </a:extLst>
          </p:cNvPr>
          <p:cNvSpPr/>
          <p:nvPr/>
        </p:nvSpPr>
        <p:spPr>
          <a:xfrm>
            <a:off x="5841484" y="2302281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9D0D141-DDE3-F9C7-9499-B956F5327A61}"/>
              </a:ext>
            </a:extLst>
          </p:cNvPr>
          <p:cNvSpPr/>
          <p:nvPr/>
        </p:nvSpPr>
        <p:spPr>
          <a:xfrm>
            <a:off x="6941792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DD04843-43CB-3E86-D391-A095CCFB5610}"/>
              </a:ext>
            </a:extLst>
          </p:cNvPr>
          <p:cNvSpPr/>
          <p:nvPr/>
        </p:nvSpPr>
        <p:spPr>
          <a:xfrm>
            <a:off x="7216869" y="230374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D1D42E-A0AD-1D6D-7F63-622B1FA4EE26}"/>
              </a:ext>
            </a:extLst>
          </p:cNvPr>
          <p:cNvSpPr txBox="1"/>
          <p:nvPr/>
        </p:nvSpPr>
        <p:spPr>
          <a:xfrm>
            <a:off x="8715235" y="29765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kx</a:t>
            </a:r>
            <a:endParaRPr lang="en-GB" b="1" i="1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AD8BAF6-72CE-0DFE-C5E0-7AEFCC77B527}"/>
              </a:ext>
            </a:extLst>
          </p:cNvPr>
          <p:cNvSpPr txBox="1"/>
          <p:nvPr/>
        </p:nvSpPr>
        <p:spPr>
          <a:xfrm>
            <a:off x="6297569" y="17212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ky</a:t>
            </a:r>
            <a:endParaRPr lang="en-GB" b="1" i="1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4D24045-DF79-7492-D05B-96046F39A75A}"/>
              </a:ext>
            </a:extLst>
          </p:cNvPr>
          <p:cNvSpPr txBox="1"/>
          <p:nvPr/>
        </p:nvSpPr>
        <p:spPr>
          <a:xfrm>
            <a:off x="5237631" y="36839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D111DB2E-8484-C530-6FDF-939A29CB9A4E}"/>
              </a:ext>
            </a:extLst>
          </p:cNvPr>
          <p:cNvSpPr txBox="1"/>
          <p:nvPr/>
        </p:nvSpPr>
        <p:spPr>
          <a:xfrm>
            <a:off x="5237631" y="3379297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</a:t>
            </a:r>
            <a:r>
              <a:rPr lang="en-US" sz="1600" dirty="0"/>
              <a:t>2</a:t>
            </a:r>
            <a:endParaRPr lang="en-GB" sz="16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9A4F5D9-4459-A9D2-0906-C3EE1C2ACB5B}"/>
              </a:ext>
            </a:extLst>
          </p:cNvPr>
          <p:cNvSpPr txBox="1"/>
          <p:nvPr/>
        </p:nvSpPr>
        <p:spPr>
          <a:xfrm>
            <a:off x="5232115" y="308702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CDE526-4E6A-EA9E-F8D2-CDD3030F84D0}"/>
              </a:ext>
            </a:extLst>
          </p:cNvPr>
          <p:cNvSpPr txBox="1"/>
          <p:nvPr/>
        </p:nvSpPr>
        <p:spPr>
          <a:xfrm>
            <a:off x="5295636" y="278801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39D3572-B6B2-5822-D4B6-FCE9789CC6D0}"/>
              </a:ext>
            </a:extLst>
          </p:cNvPr>
          <p:cNvSpPr txBox="1"/>
          <p:nvPr/>
        </p:nvSpPr>
        <p:spPr>
          <a:xfrm>
            <a:off x="5291830" y="217194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7973D0-94C0-08EB-2578-CD8D43927EA5}"/>
              </a:ext>
            </a:extLst>
          </p:cNvPr>
          <p:cNvSpPr txBox="1"/>
          <p:nvPr/>
        </p:nvSpPr>
        <p:spPr>
          <a:xfrm>
            <a:off x="5295636" y="24600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27C3D1B-342D-6199-C4A4-8608D700B101}"/>
              </a:ext>
            </a:extLst>
          </p:cNvPr>
          <p:cNvCxnSpPr>
            <a:endCxn id="270" idx="6"/>
          </p:cNvCxnSpPr>
          <p:nvPr/>
        </p:nvCxnSpPr>
        <p:spPr>
          <a:xfrm flipV="1">
            <a:off x="5668479" y="2936727"/>
            <a:ext cx="1070236" cy="30501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0679585A-DD94-9FA2-625F-DEE552392F0C}"/>
              </a:ext>
            </a:extLst>
          </p:cNvPr>
          <p:cNvSpPr/>
          <p:nvPr/>
        </p:nvSpPr>
        <p:spPr>
          <a:xfrm>
            <a:off x="6666715" y="2900727"/>
            <a:ext cx="72000" cy="72000"/>
          </a:xfrm>
          <a:prstGeom prst="ellipse">
            <a:avLst/>
          </a:prstGeom>
          <a:solidFill>
            <a:srgbClr val="BE0028"/>
          </a:solidFill>
          <a:ln>
            <a:solidFill>
              <a:srgbClr val="BE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5F248DC-8A8F-7DB2-B098-92101D660449}"/>
              </a:ext>
            </a:extLst>
          </p:cNvPr>
          <p:cNvSpPr txBox="1"/>
          <p:nvPr/>
        </p:nvSpPr>
        <p:spPr>
          <a:xfrm>
            <a:off x="6564056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en-GB" sz="16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4D19089-928C-FEDC-0C0C-055043510624}"/>
              </a:ext>
            </a:extLst>
          </p:cNvPr>
          <p:cNvSpPr txBox="1"/>
          <p:nvPr/>
        </p:nvSpPr>
        <p:spPr>
          <a:xfrm>
            <a:off x="5657780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-3</a:t>
            </a:r>
            <a:endParaRPr lang="en-GB" sz="16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AF627A-143D-C0E6-753F-46D45ED9EB51}"/>
              </a:ext>
            </a:extLst>
          </p:cNvPr>
          <p:cNvSpPr txBox="1"/>
          <p:nvPr/>
        </p:nvSpPr>
        <p:spPr>
          <a:xfrm>
            <a:off x="5942416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-2</a:t>
            </a:r>
            <a:endParaRPr lang="en-GB" sz="16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761CDCC-00ED-87AD-3ED6-C0DBD54A27C3}"/>
              </a:ext>
            </a:extLst>
          </p:cNvPr>
          <p:cNvSpPr txBox="1"/>
          <p:nvPr/>
        </p:nvSpPr>
        <p:spPr>
          <a:xfrm>
            <a:off x="6265177" y="4007580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-1</a:t>
            </a:r>
            <a:endParaRPr lang="en-GB" sz="16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7CAD20C-D1F5-72DD-C8E5-779827471604}"/>
              </a:ext>
            </a:extLst>
          </p:cNvPr>
          <p:cNvSpPr txBox="1"/>
          <p:nvPr/>
        </p:nvSpPr>
        <p:spPr>
          <a:xfrm>
            <a:off x="6842345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</a:t>
            </a:r>
            <a:endParaRPr lang="en-GB" sz="16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A6A3E0-DB20-CFE7-0EEF-B45FAE1F43A1}"/>
              </a:ext>
            </a:extLst>
          </p:cNvPr>
          <p:cNvSpPr txBox="1"/>
          <p:nvPr/>
        </p:nvSpPr>
        <p:spPr>
          <a:xfrm>
            <a:off x="7112789" y="40075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</a:t>
            </a:r>
            <a:endParaRPr lang="en-GB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082600" y="485948"/>
            <a:ext cx="2893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insert a phase-encoding gradient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ex04_fid2gre1d</a:t>
            </a:r>
            <a:r>
              <a:rPr lang="en-US" sz="1400" dirty="0" smtClean="0"/>
              <a:t> for 2D spatial encoding. The extended sequence is the most basic 2D GRE sequence.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0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0</TotalTime>
  <Words>1221</Words>
  <Application>Microsoft Office PowerPoint</Application>
  <PresentationFormat>On-screen Show (16:9)</PresentationFormat>
  <Paragraphs>485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Symbol</vt:lpstr>
      <vt:lpstr>Wingdings</vt:lpstr>
      <vt:lpstr>UKF_PPT_16zu9</vt:lpstr>
      <vt:lpstr>Qingping Chen  Division of Medical Physics, Dept. Of Radiology, University Medical Center Freiburg, Germany  March 25, 2024</vt:lpstr>
      <vt:lpstr>Prerequisites</vt:lpstr>
      <vt:lpstr>ex01_fid</vt:lpstr>
      <vt:lpstr>ex02_fid2se</vt:lpstr>
      <vt:lpstr>ex02_fid2se</vt:lpstr>
      <vt:lpstr>ex03_se_crushers</vt:lpstr>
      <vt:lpstr>ex03_se_crushers</vt:lpstr>
      <vt:lpstr>ex04_fid2gre1d</vt:lpstr>
      <vt:lpstr>ex11_gre1d2gre2d</vt:lpstr>
      <vt:lpstr>ex12_gre2d_lbl</vt:lpstr>
      <vt:lpstr>ex13_gre2d_gradSpoil</vt:lpstr>
      <vt:lpstr>ex14_gre2d_PErefocus</vt:lpstr>
      <vt:lpstr>ex15_gre2d_RFspoil</vt:lpstr>
      <vt:lpstr>ex16_flash_fasterTiming (optional)</vt:lpstr>
      <vt:lpstr>ex16_flash_fasterTiming (optional)</vt:lpstr>
      <vt:lpstr>ex17_flash_accelerateComputation (optional)</vt:lpstr>
      <vt:lpstr>PowerPoint Presentation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2160</cp:revision>
  <dcterms:created xsi:type="dcterms:W3CDTF">2021-04-28T05:52:54Z</dcterms:created>
  <dcterms:modified xsi:type="dcterms:W3CDTF">2024-03-21T17:31:13Z</dcterms:modified>
</cp:coreProperties>
</file>