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9" r:id="rId2"/>
    <p:sldId id="292" r:id="rId3"/>
    <p:sldId id="293" r:id="rId4"/>
    <p:sldId id="295" r:id="rId5"/>
    <p:sldId id="296" r:id="rId6"/>
    <p:sldId id="297" r:id="rId7"/>
    <p:sldId id="298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BE0028"/>
    <a:srgbClr val="9EC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83401" autoAdjust="0"/>
  </p:normalViewPr>
  <p:slideViewPr>
    <p:cSldViewPr snapToGrid="0" snapToObjects="1" showGuides="1">
      <p:cViewPr varScale="1">
        <p:scale>
          <a:sx n="134" d="100"/>
          <a:sy n="134" d="100"/>
        </p:scale>
        <p:origin x="132" y="294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your last name. some hint there. Introduction and wrap up. Build your own sequences. Opportunity to test on scanner.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88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45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44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82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58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50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22.03.2024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22.03.2024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22.03.2024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22.03.2024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22.03.2024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22.03.2024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535238"/>
            <a:ext cx="8035200" cy="1415772"/>
          </a:xfrm>
        </p:spPr>
        <p:txBody>
          <a:bodyPr/>
          <a:lstStyle/>
          <a:p>
            <a:pPr algn="ctr"/>
            <a:r>
              <a:rPr lang="de-DE" sz="1800" b="1" dirty="0"/>
              <a:t>Qingping </a:t>
            </a:r>
            <a:r>
              <a:rPr lang="de-DE" sz="1800" b="1" dirty="0" smtClean="0"/>
              <a:t>Chen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/>
              <a:t/>
            </a:r>
            <a:br>
              <a:rPr lang="de-DE" sz="1800" dirty="0"/>
            </a:br>
            <a:r>
              <a:rPr lang="de-DE" sz="1400" i="1" dirty="0"/>
              <a:t>Division </a:t>
            </a:r>
            <a:r>
              <a:rPr lang="de-DE" sz="1400" i="1" dirty="0" err="1"/>
              <a:t>of</a:t>
            </a:r>
            <a:r>
              <a:rPr lang="de-DE" sz="1400" i="1" dirty="0"/>
              <a:t> Medical </a:t>
            </a:r>
            <a:r>
              <a:rPr lang="de-DE" sz="1400" i="1" dirty="0" err="1"/>
              <a:t>Physics</a:t>
            </a:r>
            <a:r>
              <a:rPr lang="de-DE" sz="1400" i="1" dirty="0"/>
              <a:t>, </a:t>
            </a:r>
            <a:r>
              <a:rPr lang="de-DE" sz="1400" i="1" dirty="0" err="1"/>
              <a:t>Dept</a:t>
            </a:r>
            <a:r>
              <a:rPr lang="de-DE" sz="1400" i="1" dirty="0"/>
              <a:t>.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Radiology</a:t>
            </a:r>
            <a:r>
              <a:rPr lang="de-DE" sz="1400" i="1" dirty="0"/>
              <a:t>,</a:t>
            </a:r>
            <a:br>
              <a:rPr lang="de-DE" sz="1400" i="1" dirty="0"/>
            </a:br>
            <a:r>
              <a:rPr lang="de-DE" sz="1400" i="1" dirty="0"/>
              <a:t>University Medical Center Freiburg, Germany</a:t>
            </a:r>
            <a:br>
              <a:rPr lang="de-DE" sz="1400" i="1" dirty="0"/>
            </a:br>
            <a:r>
              <a:rPr lang="de-DE" sz="1400" i="1" dirty="0"/>
              <a:t/>
            </a:r>
            <a:br>
              <a:rPr lang="de-DE" sz="1400" i="1" dirty="0"/>
            </a:br>
            <a:r>
              <a:rPr lang="de-DE" sz="1400" i="1" dirty="0" smtClean="0"/>
              <a:t>March 26, 2024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2279362"/>
            <a:ext cx="8035200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 err="1" smtClean="0">
                <a:solidFill>
                  <a:srgbClr val="BE0028"/>
                </a:solidFill>
              </a:rPr>
              <a:t>Kspace</a:t>
            </a:r>
            <a:r>
              <a:rPr lang="de-DE" sz="3200" dirty="0" smtClean="0">
                <a:solidFill>
                  <a:srgbClr val="BE0028"/>
                </a:solidFill>
              </a:rPr>
              <a:t> Sampling </a:t>
            </a:r>
            <a:r>
              <a:rPr lang="de-DE" sz="3200" dirty="0" err="1" smtClean="0">
                <a:solidFill>
                  <a:srgbClr val="BE0028"/>
                </a:solidFill>
              </a:rPr>
              <a:t>Trajectories</a:t>
            </a:r>
            <a:r>
              <a:rPr lang="de-DE" sz="3200" dirty="0" smtClean="0">
                <a:solidFill>
                  <a:srgbClr val="BE0028"/>
                </a:solidFill>
              </a:rPr>
              <a:t> </a:t>
            </a:r>
            <a:r>
              <a:rPr lang="de-DE" sz="3200" dirty="0" err="1" smtClean="0">
                <a:solidFill>
                  <a:srgbClr val="BE0028"/>
                </a:solidFill>
              </a:rPr>
              <a:t>Exercises</a:t>
            </a:r>
            <a:endParaRPr lang="de-DE" sz="3200" dirty="0">
              <a:solidFill>
                <a:srgbClr val="BE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ex21_gre_multiecho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220309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1971093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45493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08184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855774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8829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33440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70188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2929261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302946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833287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5415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280884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1929005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368019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094275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22552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72597" y="1465487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19" y="846579"/>
            <a:ext cx="43432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3088104" y="6024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384602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176776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574032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567460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455685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081565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2778919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709304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3845559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574185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220309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4668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466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83291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53148" y="454198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64746" y="1767698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396336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96184" y="3395882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83203" y="2006167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86647" y="307372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91906" y="2781016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8391" y="2679487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blipFill>
                <a:blip r:embed="rId4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3030" t="-24324" r="-432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340607" y="1368019"/>
            <a:ext cx="2844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the 2D GRE sequence with gradient and RF spoiling, which we developed in the first day</a:t>
            </a:r>
            <a:r>
              <a:rPr lang="en-US" sz="1400" smtClean="0"/>
              <a:t>: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ex15_gre2d_RFspoil</a:t>
            </a:r>
            <a:r>
              <a:rPr lang="en-US" sz="140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32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ex21_gre_multiecho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220309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1971093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45493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08184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855774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8829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33440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70188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2929261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302946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833287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5415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280884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1929005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368019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094275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22552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4818257" y="1465487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19" y="846579"/>
            <a:ext cx="529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3088104" y="6024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384602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176776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574032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567460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455685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081565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2778919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709304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3845559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574185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220309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4668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466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5828951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53148" y="454198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4710406" y="1767698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396336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4741844" y="3395882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4728863" y="2006167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4732307" y="307372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4737566" y="2781016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5264051" y="2679487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blipFill>
                <a:blip r:embed="rId4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 rot="10800000">
            <a:off x="3784439" y="3841717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3030" t="-24324" r="-432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3847768" y="4227199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3847768" y="3795388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4624856" y="3794783"/>
            <a:ext cx="0" cy="72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3700724" y="3495689"/>
            <a:ext cx="140615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Label for echo</a:t>
            </a:r>
            <a:endParaRPr lang="en-GB" sz="1400" b="1" dirty="0">
              <a:solidFill>
                <a:srgbClr val="FF000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4709520" y="1042177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5130420" y="4532018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33631" y="1402705"/>
            <a:ext cx="278554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Task:</a:t>
            </a:r>
            <a:r>
              <a:rPr lang="en-US" sz="1200" dirty="0" smtClean="0"/>
              <a:t> Modify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ex15_gre2d_RFspoil</a:t>
            </a:r>
            <a:r>
              <a:rPr lang="en-US" sz="1200" dirty="0" smtClean="0"/>
              <a:t> to get a second echo with reverse readout polarity and label it properly.</a:t>
            </a:r>
          </a:p>
          <a:p>
            <a:endParaRPr lang="en-US" sz="1200" dirty="0" smtClean="0"/>
          </a:p>
          <a:p>
            <a:r>
              <a:rPr lang="en-US" sz="1200" dirty="0" smtClean="0"/>
              <a:t>Label for echo: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r.makeLabel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(‘SET’, ‘ECO’, 1)</a:t>
            </a:r>
          </a:p>
          <a:p>
            <a:r>
              <a:rPr lang="en-US" sz="1200" dirty="0" smtClean="0"/>
              <a:t>Label for reverse readout polarity: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r.makeLabel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(‘SET’, ‘REV’, 1)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ex22_gre_reordering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220309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1971093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45493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08184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855774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8829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33440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70188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2929261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302946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833287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5415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280884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1929005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368019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094275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22552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72597" y="1465487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19" y="846579"/>
            <a:ext cx="43432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3088104" y="6024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384602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176776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574032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567460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455685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081565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2778919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709304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3845559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574185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220309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4668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466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83291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53148" y="454198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64746" y="1767698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396336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96184" y="3395882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83203" y="2006167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86647" y="307372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91906" y="2781016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8391" y="2679487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blipFill>
                <a:blip r:embed="rId4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3030" t="-24324" r="-432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340607" y="298167"/>
            <a:ext cx="2844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This exercise is based 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ex15_gre2d_RFspoil</a:t>
            </a:r>
            <a:r>
              <a:rPr lang="en-US" sz="1400" dirty="0" smtClean="0"/>
              <a:t>. Could you reorder the PE sampling from linear sampling to be: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Centric sampling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Random sampling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992875" y="3893942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992875" y="4061972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992875" y="4230004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992875" y="4386312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992874" y="3519903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992874" y="3343325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992873" y="3026544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92873" y="3182852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992873" y="2850693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5400000">
            <a:off x="7777981" y="24907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GB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6992872" y="2308624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992872" y="2476654"/>
            <a:ext cx="180283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447920" y="423706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Ny</a:t>
            </a:r>
            <a:r>
              <a:rPr lang="en-US" sz="1400" dirty="0" smtClean="0"/>
              <a:t>/2</a:t>
            </a:r>
            <a:endParaRPr lang="en-GB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703826" y="30148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GB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346049" y="215880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Ny</a:t>
            </a:r>
            <a:r>
              <a:rPr lang="en-US" sz="1400" dirty="0" smtClean="0"/>
              <a:t>/2-1</a:t>
            </a:r>
            <a:endParaRPr lang="en-GB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6420695" y="2136859"/>
            <a:ext cx="0" cy="24099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91183" y="4557070"/>
            <a:ext cx="85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Linear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749974" y="3011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49974" y="31947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744979" y="28472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749974" y="33676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54005" y="42535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1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67075" y="40460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2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153962" y="39092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3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43642" y="211562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Ny</a:t>
            </a:r>
            <a:endParaRPr lang="en-GB" sz="1400" dirty="0">
              <a:solidFill>
                <a:srgbClr val="0070C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681085" y="214041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Ny-1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31907" y="423907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Ny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62075" y="4490318"/>
            <a:ext cx="76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centric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69855" y="3223085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-1</a:t>
            </a:r>
            <a:endParaRPr lang="en-GB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704536" y="28675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63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ex23_gre_grappa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220309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1971093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45493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08184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855774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8829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33440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70188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2929261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302946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833287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5415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280884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1929005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368019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094275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22552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72597" y="1465487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19" y="846579"/>
            <a:ext cx="43432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3088104" y="6024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384602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176776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574032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567460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455685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081565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2778919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709304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3845559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574185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220309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4668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466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83291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53148" y="454198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64746" y="1767698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396336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96184" y="3395882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83203" y="2006167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86647" y="307372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91906" y="2781016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8391" y="2679487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blipFill>
                <a:blip r:embed="rId4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3030" t="-24324" r="-432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50519" y="2635344"/>
            <a:ext cx="94077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GRAPPA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07857" y="352496"/>
            <a:ext cx="3658749" cy="4514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6452461" y="3500500"/>
            <a:ext cx="18028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452461" y="3668530"/>
            <a:ext cx="18028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452461" y="3836562"/>
            <a:ext cx="18028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452461" y="3992870"/>
            <a:ext cx="18028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rot="5400000">
            <a:off x="7237569" y="3140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GB" b="1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6452460" y="2958431"/>
            <a:ext cx="18028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452460" y="3126461"/>
            <a:ext cx="18028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452460" y="2629454"/>
            <a:ext cx="180283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452460" y="2785762"/>
            <a:ext cx="1802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5400000">
            <a:off x="7237569" y="22578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GB" b="1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6452459" y="2086033"/>
            <a:ext cx="180283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452459" y="2242341"/>
            <a:ext cx="1802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452459" y="1425632"/>
            <a:ext cx="18028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452459" y="1593662"/>
            <a:ext cx="18028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452459" y="1761694"/>
            <a:ext cx="18028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52459" y="1918002"/>
            <a:ext cx="18028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5400000">
            <a:off x="7237567" y="10656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GB" b="1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452458" y="883563"/>
            <a:ext cx="180283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452458" y="1051593"/>
            <a:ext cx="18028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53978" y="38189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53978" y="35075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22003" y="2951325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102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22002" y="2609775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112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22002" y="2415009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113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22001" y="2084239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142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22001" y="1908426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143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922001" y="1740394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144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22001" y="1435931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146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22000" y="877132"/>
            <a:ext cx="53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254</a:t>
            </a:r>
            <a:endParaRPr lang="en-GB" sz="1600" dirty="0">
              <a:solidFill>
                <a:srgbClr val="0070C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5910588" y="829401"/>
            <a:ext cx="0" cy="3311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418142" y="228597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</a:t>
            </a:r>
            <a:endParaRPr lang="en-GB" b="1" dirty="0"/>
          </a:p>
        </p:txBody>
      </p:sp>
      <p:sp>
        <p:nvSpPr>
          <p:cNvPr id="93" name="Right Brace 92"/>
          <p:cNvSpPr/>
          <p:nvPr/>
        </p:nvSpPr>
        <p:spPr>
          <a:xfrm>
            <a:off x="8310921" y="2048549"/>
            <a:ext cx="129473" cy="76677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8423203" y="224727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ACS</a:t>
            </a:r>
            <a:endParaRPr lang="en-GB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659733" y="352496"/>
            <a:ext cx="11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GRAPPA</a:t>
            </a:r>
            <a:endParaRPr lang="en-GB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019284" y="4087966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eference &amp; image scan</a:t>
            </a:r>
          </a:p>
          <a:p>
            <a:r>
              <a:rPr lang="en-US" b="1" dirty="0"/>
              <a:t>r</a:t>
            </a:r>
            <a:r>
              <a:rPr lang="en-US" b="1" dirty="0" smtClean="0"/>
              <a:t>eference scan</a:t>
            </a:r>
          </a:p>
          <a:p>
            <a:r>
              <a:rPr lang="en-US" b="1" dirty="0" smtClean="0"/>
              <a:t>image scan</a:t>
            </a:r>
            <a:endParaRPr lang="en-GB" b="1" dirty="0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5760472" y="4267866"/>
            <a:ext cx="28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5760472" y="4544091"/>
            <a:ext cx="288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5758737" y="4821538"/>
            <a:ext cx="288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ex23_gre_grappa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220309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1971093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45493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08184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855774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425202" y="448829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33440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70188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2929261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302946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833287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5415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280884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1929005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368019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094275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22552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72597" y="1465487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19" y="846579"/>
            <a:ext cx="43432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3088104" y="6024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384602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176776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574032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567460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455685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081565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Trapezoid 46">
            <a:extLst>
              <a:ext uri="{FF2B5EF4-FFF2-40B4-BE49-F238E27FC236}">
                <a16:creationId xmlns:a16="http://schemas.microsoft.com/office/drawing/2014/main" id="{844DE12B-F7DE-0ED5-07F4-735ED084F7A5}"/>
              </a:ext>
            </a:extLst>
          </p:cNvPr>
          <p:cNvSpPr/>
          <p:nvPr/>
        </p:nvSpPr>
        <p:spPr>
          <a:xfrm>
            <a:off x="1524924" y="2778919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C76D03-7EEC-573E-8247-C1E737900083}"/>
              </a:ext>
            </a:extLst>
          </p:cNvPr>
          <p:cNvCxnSpPr/>
          <p:nvPr/>
        </p:nvCxnSpPr>
        <p:spPr>
          <a:xfrm flipV="1">
            <a:off x="1445121" y="2709304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3845559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574185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220309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4668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466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83291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53148" y="454198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64746" y="1767698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0125" y="3396336"/>
            <a:ext cx="122982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Label for PE</a:t>
            </a:r>
            <a:endParaRPr lang="en-GB" sz="1400" b="1" dirty="0">
              <a:solidFill>
                <a:srgbClr val="0070C0"/>
              </a:solidFill>
            </a:endParaRPr>
          </a:p>
        </p:txBody>
      </p: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96184" y="3395882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83203" y="2006167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spoiler</a:t>
            </a:r>
            <a:endParaRPr lang="en-GB" sz="1200" b="1" dirty="0"/>
          </a:p>
        </p:txBody>
      </p:sp>
      <p:sp>
        <p:nvSpPr>
          <p:cNvPr id="123" name="Trapezoid 46">
            <a:extLst>
              <a:ext uri="{FF2B5EF4-FFF2-40B4-BE49-F238E27FC236}">
                <a16:creationId xmlns:a16="http://schemas.microsoft.com/office/drawing/2014/main" id="{46A2CC44-4951-03F1-B5A4-D4F9E8490576}"/>
              </a:ext>
            </a:extLst>
          </p:cNvPr>
          <p:cNvSpPr/>
          <p:nvPr/>
        </p:nvSpPr>
        <p:spPr>
          <a:xfrm flipV="1">
            <a:off x="3786647" y="3073723"/>
            <a:ext cx="450000" cy="281447"/>
          </a:xfrm>
          <a:prstGeom prst="trapezoid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91906" y="2781016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A067A31-BCE2-7F9F-CB55-D7A98EC5DA47}"/>
              </a:ext>
            </a:extLst>
          </p:cNvPr>
          <p:cNvCxnSpPr>
            <a:cxnSpLocks/>
          </p:cNvCxnSpPr>
          <p:nvPr/>
        </p:nvCxnSpPr>
        <p:spPr>
          <a:xfrm flipV="1">
            <a:off x="4318391" y="2679487"/>
            <a:ext cx="0" cy="70212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blipFill>
                <a:blip r:embed="rId4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3030" t="-24324" r="-432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99663" y="584969"/>
            <a:ext cx="28443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This exercise is based 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ex15_gre2d_RFspoil</a:t>
            </a:r>
            <a:r>
              <a:rPr lang="en-US" sz="1400" dirty="0"/>
              <a:t>. </a:t>
            </a:r>
            <a:r>
              <a:rPr lang="en-US" sz="1400" dirty="0" smtClean="0"/>
              <a:t>This </a:t>
            </a:r>
            <a:r>
              <a:rPr lang="en-US" sz="1400" dirty="0"/>
              <a:t>script is a </a:t>
            </a:r>
            <a:r>
              <a:rPr lang="en-US" sz="1400" dirty="0" smtClean="0"/>
              <a:t>fully sampled </a:t>
            </a:r>
            <a:r>
              <a:rPr lang="en-US" sz="1400" dirty="0"/>
              <a:t>(</a:t>
            </a:r>
            <a:r>
              <a:rPr lang="en-US" sz="1400" dirty="0" err="1"/>
              <a:t>Npe</a:t>
            </a:r>
            <a:r>
              <a:rPr lang="en-US" sz="1400" dirty="0"/>
              <a:t> = 256) 2D GRE sequence with GRAPPA labels for ICE </a:t>
            </a:r>
            <a:r>
              <a:rPr lang="en-US" sz="1400" dirty="0" smtClean="0"/>
              <a:t>online </a:t>
            </a:r>
            <a:r>
              <a:rPr lang="en-US" sz="1400" dirty="0"/>
              <a:t>recon. Could you try to modify it to implement GRAPPA acceleration </a:t>
            </a:r>
            <a:r>
              <a:rPr lang="en-US" sz="1400" dirty="0" smtClean="0"/>
              <a:t>factor </a:t>
            </a:r>
            <a:r>
              <a:rPr lang="en-US" sz="1400" dirty="0"/>
              <a:t>of 2 with number of ACS = 32</a:t>
            </a:r>
            <a:r>
              <a:rPr lang="en-US" sz="1400" dirty="0" smtClean="0"/>
              <a:t>?</a:t>
            </a:r>
          </a:p>
          <a:p>
            <a:r>
              <a:rPr lang="en-US" sz="1400" dirty="0" smtClean="0"/>
              <a:t>How about higher acceleration factor?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50519" y="2635344"/>
            <a:ext cx="94077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GRAPPA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94F-DFB4-C33D-E124-16C7F71F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307777"/>
          </a:xfrm>
          <a:ln w="19050"/>
        </p:spPr>
        <p:txBody>
          <a:bodyPr/>
          <a:lstStyle/>
          <a:p>
            <a:r>
              <a:rPr lang="en-US" sz="2000" b="1" dirty="0" smtClean="0"/>
              <a:t>ex24_gre2radial</a:t>
            </a:r>
            <a:endParaRPr lang="en-DE" sz="20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C9D3-2CCD-00BF-795C-9C4C90A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ln w="19050"/>
        </p:spPr>
        <p:txBody>
          <a:bodyPr/>
          <a:lstStyle/>
          <a:p>
            <a:r>
              <a:rPr lang="de-DE"/>
              <a:t>Folie </a:t>
            </a:r>
            <a:fld id="{EDCDEEE8-3B55-4518-8B2A-6D53AA778E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B7E16A-8222-6207-3117-4388062DF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ln w="19050"/>
        </p:spPr>
        <p:txBody>
          <a:bodyPr/>
          <a:lstStyle/>
          <a:p>
            <a:fld id="{826FF6D4-2A45-4C3D-A6D5-87E912882531}" type="datetime1">
              <a:rPr lang="de-DE" smtClean="0"/>
              <a:t>22.03.2024</a:t>
            </a:fld>
            <a:endParaRPr lang="de-D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CEA414-5656-285E-9515-2C978B61DFAE}"/>
              </a:ext>
            </a:extLst>
          </p:cNvPr>
          <p:cNvCxnSpPr>
            <a:cxnSpLocks/>
          </p:cNvCxnSpPr>
          <p:nvPr/>
        </p:nvCxnSpPr>
        <p:spPr>
          <a:xfrm>
            <a:off x="1022019" y="1220309"/>
            <a:ext cx="0" cy="7606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F25CE-9445-1C53-9914-85066E8DA152}"/>
              </a:ext>
            </a:extLst>
          </p:cNvPr>
          <p:cNvCxnSpPr>
            <a:cxnSpLocks/>
          </p:cNvCxnSpPr>
          <p:nvPr/>
        </p:nvCxnSpPr>
        <p:spPr>
          <a:xfrm flipV="1">
            <a:off x="425666" y="1971093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D6E87-450F-3EED-6F73-625B3A31EE7D}"/>
              </a:ext>
            </a:extLst>
          </p:cNvPr>
          <p:cNvCxnSpPr>
            <a:cxnSpLocks/>
          </p:cNvCxnSpPr>
          <p:nvPr/>
        </p:nvCxnSpPr>
        <p:spPr>
          <a:xfrm flipV="1">
            <a:off x="425666" y="2454931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344FB-4D61-678C-E98E-2DC1BE7FAF42}"/>
              </a:ext>
            </a:extLst>
          </p:cNvPr>
          <p:cNvCxnSpPr/>
          <p:nvPr/>
        </p:nvCxnSpPr>
        <p:spPr>
          <a:xfrm>
            <a:off x="425666" y="308184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FC8A0-00A9-0813-F1D8-1DF157E49E3D}"/>
              </a:ext>
            </a:extLst>
          </p:cNvPr>
          <p:cNvCxnSpPr/>
          <p:nvPr/>
        </p:nvCxnSpPr>
        <p:spPr>
          <a:xfrm>
            <a:off x="425202" y="3855774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7CF236-C039-3849-F6F1-9E903FA2DC13}"/>
              </a:ext>
            </a:extLst>
          </p:cNvPr>
          <p:cNvCxnSpPr/>
          <p:nvPr/>
        </p:nvCxnSpPr>
        <p:spPr>
          <a:xfrm>
            <a:off x="399029" y="4644000"/>
            <a:ext cx="57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EC245F-9EF9-7272-DD26-3D499F4ADFD3}"/>
              </a:ext>
            </a:extLst>
          </p:cNvPr>
          <p:cNvSpPr txBox="1"/>
          <p:nvPr/>
        </p:nvSpPr>
        <p:spPr>
          <a:xfrm>
            <a:off x="-68202" y="4334400"/>
            <a:ext cx="5741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C7A1D-3CBC-6E82-C4F4-65E38F86C65D}"/>
              </a:ext>
            </a:extLst>
          </p:cNvPr>
          <p:cNvSpPr txBox="1"/>
          <p:nvPr/>
        </p:nvSpPr>
        <p:spPr>
          <a:xfrm>
            <a:off x="82480" y="3701885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6FEB7-5BDA-00AD-2464-4C184A5A33B5}"/>
              </a:ext>
            </a:extLst>
          </p:cNvPr>
          <p:cNvSpPr txBox="1"/>
          <p:nvPr/>
        </p:nvSpPr>
        <p:spPr>
          <a:xfrm>
            <a:off x="76515" y="2929261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5B463-F88C-8019-B4B1-4B6E4E3C60C8}"/>
              </a:ext>
            </a:extLst>
          </p:cNvPr>
          <p:cNvSpPr txBox="1"/>
          <p:nvPr/>
        </p:nvSpPr>
        <p:spPr>
          <a:xfrm>
            <a:off x="84112" y="2302946"/>
            <a:ext cx="41389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492EBE-17B0-5F24-91B1-EFAE63ADB354}"/>
              </a:ext>
            </a:extLst>
          </p:cNvPr>
          <p:cNvSpPr txBox="1"/>
          <p:nvPr/>
        </p:nvSpPr>
        <p:spPr>
          <a:xfrm>
            <a:off x="76515" y="1833287"/>
            <a:ext cx="4235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26D8A-C62B-1E2B-A9C2-6C9AC4C67F29}"/>
              </a:ext>
            </a:extLst>
          </p:cNvPr>
          <p:cNvSpPr/>
          <p:nvPr/>
        </p:nvSpPr>
        <p:spPr>
          <a:xfrm>
            <a:off x="883872" y="4541577"/>
            <a:ext cx="288000" cy="288000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F69770-CB57-332E-8F53-AF482EE4BA3A}"/>
              </a:ext>
            </a:extLst>
          </p:cNvPr>
          <p:cNvSpPr/>
          <p:nvPr/>
        </p:nvSpPr>
        <p:spPr>
          <a:xfrm>
            <a:off x="158692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F2CB31-AE3E-56BF-DE07-3B3EB4EBD420}"/>
              </a:ext>
            </a:extLst>
          </p:cNvPr>
          <p:cNvCxnSpPr/>
          <p:nvPr/>
        </p:nvCxnSpPr>
        <p:spPr>
          <a:xfrm>
            <a:off x="1495842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1FE369-1D27-B4A7-F0C5-5142075CA076}"/>
              </a:ext>
            </a:extLst>
          </p:cNvPr>
          <p:cNvCxnSpPr/>
          <p:nvPr/>
        </p:nvCxnSpPr>
        <p:spPr>
          <a:xfrm>
            <a:off x="281788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CC0980D-BBCA-4D17-7AA4-2D0CB2E8EFAA}"/>
              </a:ext>
            </a:extLst>
          </p:cNvPr>
          <p:cNvSpPr/>
          <p:nvPr/>
        </p:nvSpPr>
        <p:spPr>
          <a:xfrm>
            <a:off x="2233903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508F2F-EF11-ADC1-1F88-C5FC5ECF88E1}"/>
              </a:ext>
            </a:extLst>
          </p:cNvPr>
          <p:cNvCxnSpPr>
            <a:cxnSpLocks/>
          </p:cNvCxnSpPr>
          <p:nvPr/>
        </p:nvCxnSpPr>
        <p:spPr>
          <a:xfrm>
            <a:off x="1997336" y="2280884"/>
            <a:ext cx="82055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975303" y="1929005"/>
            <a:ext cx="87075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delayTE</a:t>
            </a:r>
            <a:endParaRPr lang="en-GB" sz="14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985FD-CB2F-29B0-0C34-1ED9FB000D19}"/>
              </a:ext>
            </a:extLst>
          </p:cNvPr>
          <p:cNvCxnSpPr>
            <a:cxnSpLocks/>
          </p:cNvCxnSpPr>
          <p:nvPr/>
        </p:nvCxnSpPr>
        <p:spPr>
          <a:xfrm>
            <a:off x="1017933" y="1368019"/>
            <a:ext cx="22610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5DF241-A6EB-1A73-B512-B08DF06A0624}"/>
              </a:ext>
            </a:extLst>
          </p:cNvPr>
          <p:cNvSpPr txBox="1"/>
          <p:nvPr/>
        </p:nvSpPr>
        <p:spPr>
          <a:xfrm>
            <a:off x="1940301" y="1094275"/>
            <a:ext cx="41389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TE</a:t>
            </a:r>
            <a:endParaRPr lang="en-GB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FD4B5-9E70-8378-4774-F6BDDCA1ED1B}"/>
              </a:ext>
            </a:extLst>
          </p:cNvPr>
          <p:cNvSpPr/>
          <p:nvPr/>
        </p:nvSpPr>
        <p:spPr>
          <a:xfrm>
            <a:off x="2904951" y="4225528"/>
            <a:ext cx="768034" cy="272559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A9B539-1A78-A91D-ACFD-DFC7245B512A}"/>
              </a:ext>
            </a:extLst>
          </p:cNvPr>
          <p:cNvSpPr txBox="1"/>
          <p:nvPr/>
        </p:nvSpPr>
        <p:spPr>
          <a:xfrm>
            <a:off x="3872597" y="1465487"/>
            <a:ext cx="88036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/>
              <a:t>delayTR</a:t>
            </a:r>
            <a:endParaRPr lang="en-GB" sz="14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CC5F68-CAB2-F442-DDF5-816095A7FCDB}"/>
              </a:ext>
            </a:extLst>
          </p:cNvPr>
          <p:cNvCxnSpPr>
            <a:cxnSpLocks/>
          </p:cNvCxnSpPr>
          <p:nvPr/>
        </p:nvCxnSpPr>
        <p:spPr>
          <a:xfrm>
            <a:off x="540019" y="846579"/>
            <a:ext cx="43432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74805D-BA71-CA8B-285F-0AC71E9338ED}"/>
              </a:ext>
            </a:extLst>
          </p:cNvPr>
          <p:cNvSpPr txBox="1"/>
          <p:nvPr/>
        </p:nvSpPr>
        <p:spPr>
          <a:xfrm>
            <a:off x="3088104" y="602450"/>
            <a:ext cx="42351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/>
              <a:t>TR</a:t>
            </a:r>
            <a:endParaRPr lang="en-GB" sz="1400" b="1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A07405-CB4A-47F6-98A5-1F0FCF521A1E}"/>
              </a:ext>
            </a:extLst>
          </p:cNvPr>
          <p:cNvSpPr/>
          <p:nvPr/>
        </p:nvSpPr>
        <p:spPr>
          <a:xfrm>
            <a:off x="3137909" y="4538121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604A9-E8B4-2099-F826-E90E264C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0" y="1384602"/>
            <a:ext cx="1133792" cy="934149"/>
          </a:xfrm>
          <a:prstGeom prst="rect">
            <a:avLst/>
          </a:prstGeom>
        </p:spPr>
      </p:pic>
      <p:sp>
        <p:nvSpPr>
          <p:cNvPr id="4" name="Trapezoid 46">
            <a:extLst>
              <a:ext uri="{FF2B5EF4-FFF2-40B4-BE49-F238E27FC236}">
                <a16:creationId xmlns:a16="http://schemas.microsoft.com/office/drawing/2014/main" id="{D07F81E7-6643-76F7-BC78-15FF173A8375}"/>
              </a:ext>
            </a:extLst>
          </p:cNvPr>
          <p:cNvSpPr/>
          <p:nvPr/>
        </p:nvSpPr>
        <p:spPr>
          <a:xfrm>
            <a:off x="566890" y="2176776"/>
            <a:ext cx="900740" cy="281447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578E0-6C6C-C8F7-F3EA-4591F8CE4AA5}"/>
              </a:ext>
            </a:extLst>
          </p:cNvPr>
          <p:cNvCxnSpPr/>
          <p:nvPr/>
        </p:nvCxnSpPr>
        <p:spPr>
          <a:xfrm>
            <a:off x="631212" y="1574032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94E304-1C74-C599-DDCC-F2187ABE2598}"/>
              </a:ext>
            </a:extLst>
          </p:cNvPr>
          <p:cNvCxnSpPr/>
          <p:nvPr/>
        </p:nvCxnSpPr>
        <p:spPr>
          <a:xfrm>
            <a:off x="1399243" y="1567460"/>
            <a:ext cx="0" cy="90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46">
            <a:extLst>
              <a:ext uri="{FF2B5EF4-FFF2-40B4-BE49-F238E27FC236}">
                <a16:creationId xmlns:a16="http://schemas.microsoft.com/office/drawing/2014/main" id="{EFD4956A-24E6-9C98-8EFD-7A6D057884DA}"/>
              </a:ext>
            </a:extLst>
          </p:cNvPr>
          <p:cNvSpPr/>
          <p:nvPr/>
        </p:nvSpPr>
        <p:spPr>
          <a:xfrm flipV="1">
            <a:off x="1512934" y="2455685"/>
            <a:ext cx="450000" cy="281447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Trapezoid 46">
            <a:extLst>
              <a:ext uri="{FF2B5EF4-FFF2-40B4-BE49-F238E27FC236}">
                <a16:creationId xmlns:a16="http://schemas.microsoft.com/office/drawing/2014/main" id="{4B3BB216-819C-7E89-4A9B-A8E9D302CFE3}"/>
              </a:ext>
            </a:extLst>
          </p:cNvPr>
          <p:cNvSpPr/>
          <p:nvPr/>
        </p:nvSpPr>
        <p:spPr>
          <a:xfrm flipV="1">
            <a:off x="1519665" y="3081565"/>
            <a:ext cx="450000" cy="281447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9" name="Trapezoid 46">
            <a:extLst>
              <a:ext uri="{FF2B5EF4-FFF2-40B4-BE49-F238E27FC236}">
                <a16:creationId xmlns:a16="http://schemas.microsoft.com/office/drawing/2014/main" id="{BDD62722-877A-810E-8DA8-4A94AF9FA3BE}"/>
              </a:ext>
            </a:extLst>
          </p:cNvPr>
          <p:cNvSpPr/>
          <p:nvPr/>
        </p:nvSpPr>
        <p:spPr>
          <a:xfrm flipV="1">
            <a:off x="1519665" y="3845559"/>
            <a:ext cx="450000" cy="281447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77FB9-1BAD-6B23-3ECA-88EF2DD5E959}"/>
              </a:ext>
            </a:extLst>
          </p:cNvPr>
          <p:cNvCxnSpPr/>
          <p:nvPr/>
        </p:nvCxnSpPr>
        <p:spPr>
          <a:xfrm>
            <a:off x="1997336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46">
            <a:extLst>
              <a:ext uri="{FF2B5EF4-FFF2-40B4-BE49-F238E27FC236}">
                <a16:creationId xmlns:a16="http://schemas.microsoft.com/office/drawing/2014/main" id="{5A2109CA-B6B8-DDA2-283A-544F9310EEF5}"/>
              </a:ext>
            </a:extLst>
          </p:cNvPr>
          <p:cNvSpPr/>
          <p:nvPr/>
        </p:nvSpPr>
        <p:spPr>
          <a:xfrm>
            <a:off x="2829769" y="3574185"/>
            <a:ext cx="900000" cy="281447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0B2BB-129D-310F-DDD6-ECF3286343E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279769" y="1220309"/>
            <a:ext cx="0" cy="276818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D685AD-1D7A-517A-A10D-932FF78EE34B}"/>
              </a:ext>
            </a:extLst>
          </p:cNvPr>
          <p:cNvCxnSpPr/>
          <p:nvPr/>
        </p:nvCxnSpPr>
        <p:spPr>
          <a:xfrm>
            <a:off x="2895898" y="3466855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C762D-DE57-2FF1-AF4B-81E6B3BB5FD7}"/>
              </a:ext>
            </a:extLst>
          </p:cNvPr>
          <p:cNvCxnSpPr/>
          <p:nvPr/>
        </p:nvCxnSpPr>
        <p:spPr>
          <a:xfrm>
            <a:off x="3672986" y="3466250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8F6B05-1E59-60C9-6D09-4AB19280CC35}"/>
              </a:ext>
            </a:extLst>
          </p:cNvPr>
          <p:cNvCxnSpPr/>
          <p:nvPr/>
        </p:nvCxnSpPr>
        <p:spPr>
          <a:xfrm>
            <a:off x="3756928" y="1044000"/>
            <a:ext cx="0" cy="360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CE428-3D55-A20B-71C5-685C475E6107}"/>
              </a:ext>
            </a:extLst>
          </p:cNvPr>
          <p:cNvCxnSpPr>
            <a:cxnSpLocks/>
          </p:cNvCxnSpPr>
          <p:nvPr/>
        </p:nvCxnSpPr>
        <p:spPr>
          <a:xfrm>
            <a:off x="540020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E35E3A-B702-CF66-11BA-725AAE7FFB05}"/>
              </a:ext>
            </a:extLst>
          </p:cNvPr>
          <p:cNvCxnSpPr>
            <a:cxnSpLocks/>
          </p:cNvCxnSpPr>
          <p:nvPr/>
        </p:nvCxnSpPr>
        <p:spPr>
          <a:xfrm>
            <a:off x="4883291" y="766800"/>
            <a:ext cx="0" cy="3960000"/>
          </a:xfrm>
          <a:prstGeom prst="line">
            <a:avLst/>
          </a:prstGeom>
          <a:ln w="28575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C46EB67-7C1C-33B3-E096-1657FD1CFECD}"/>
              </a:ext>
            </a:extLst>
          </p:cNvPr>
          <p:cNvSpPr/>
          <p:nvPr/>
        </p:nvSpPr>
        <p:spPr>
          <a:xfrm>
            <a:off x="4153148" y="4541982"/>
            <a:ext cx="288000" cy="291456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9C6B55C-634A-6037-EF12-028AAD550BEC}"/>
              </a:ext>
            </a:extLst>
          </p:cNvPr>
          <p:cNvCxnSpPr>
            <a:cxnSpLocks/>
          </p:cNvCxnSpPr>
          <p:nvPr/>
        </p:nvCxnSpPr>
        <p:spPr>
          <a:xfrm>
            <a:off x="3764746" y="1767698"/>
            <a:ext cx="11029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46">
            <a:extLst>
              <a:ext uri="{FF2B5EF4-FFF2-40B4-BE49-F238E27FC236}">
                <a16:creationId xmlns:a16="http://schemas.microsoft.com/office/drawing/2014/main" id="{239BA783-8866-F854-85E2-5FA9B6F5515D}"/>
              </a:ext>
            </a:extLst>
          </p:cNvPr>
          <p:cNvSpPr/>
          <p:nvPr/>
        </p:nvSpPr>
        <p:spPr>
          <a:xfrm>
            <a:off x="3796184" y="3395882"/>
            <a:ext cx="900000" cy="454974"/>
          </a:xfrm>
          <a:prstGeom prst="trapezoid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gxSpoil_xRot</a:t>
            </a:r>
            <a:endParaRPr lang="en-GB" sz="1200" b="1" dirty="0"/>
          </a:p>
        </p:txBody>
      </p:sp>
      <p:sp>
        <p:nvSpPr>
          <p:cNvPr id="122" name="Trapezoid 46">
            <a:extLst>
              <a:ext uri="{FF2B5EF4-FFF2-40B4-BE49-F238E27FC236}">
                <a16:creationId xmlns:a16="http://schemas.microsoft.com/office/drawing/2014/main" id="{68E5E3A9-DDF5-5388-B87E-352132073DA7}"/>
              </a:ext>
            </a:extLst>
          </p:cNvPr>
          <p:cNvSpPr/>
          <p:nvPr/>
        </p:nvSpPr>
        <p:spPr>
          <a:xfrm>
            <a:off x="3783203" y="2006167"/>
            <a:ext cx="616789" cy="454974"/>
          </a:xfrm>
          <a:prstGeom prst="trapezoi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gzSpoil</a:t>
            </a:r>
            <a:endParaRPr lang="en-GB" sz="1200" b="1" dirty="0"/>
          </a:p>
        </p:txBody>
      </p:sp>
      <p:sp>
        <p:nvSpPr>
          <p:cNvPr id="124" name="Trapezoid 46">
            <a:extLst>
              <a:ext uri="{FF2B5EF4-FFF2-40B4-BE49-F238E27FC236}">
                <a16:creationId xmlns:a16="http://schemas.microsoft.com/office/drawing/2014/main" id="{EF1007F0-DC2C-E75C-7C02-7C8EA68E9902}"/>
              </a:ext>
            </a:extLst>
          </p:cNvPr>
          <p:cNvSpPr/>
          <p:nvPr/>
        </p:nvSpPr>
        <p:spPr>
          <a:xfrm>
            <a:off x="3791906" y="2603216"/>
            <a:ext cx="904278" cy="459248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 smtClean="0"/>
              <a:t>gxSpoil_yRot</a:t>
            </a:r>
            <a:endParaRPr lang="en-GB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94" y="1059987"/>
                <a:ext cx="1411092" cy="226280"/>
              </a:xfrm>
              <a:prstGeom prst="rect">
                <a:avLst/>
              </a:prstGeom>
              <a:blipFill>
                <a:blip r:embed="rId4"/>
                <a:stretch>
                  <a:fillRect l="-2586" t="-24324" r="-4310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 b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=117∗(</m:t>
                      </m:r>
                      <m:sSup>
                        <m:sSupPr>
                          <m:ctrlP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1400" b="1" i="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2" y="3967582"/>
                <a:ext cx="1411092" cy="226280"/>
              </a:xfrm>
              <a:prstGeom prst="rect">
                <a:avLst/>
              </a:prstGeom>
              <a:blipFill>
                <a:blip r:embed="rId5"/>
                <a:stretch>
                  <a:fillRect l="-3030" t="-24324" r="-432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99663" y="584969"/>
            <a:ext cx="28443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Task: </a:t>
            </a:r>
            <a:r>
              <a:rPr lang="en-US" sz="1400" dirty="0" smtClean="0"/>
              <a:t>This exercise is based on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ex15_gre2d_RFspoil</a:t>
            </a:r>
            <a:r>
              <a:rPr lang="en-US" sz="1400" dirty="0"/>
              <a:t>. </a:t>
            </a:r>
            <a:r>
              <a:rPr lang="en-US" sz="1400" dirty="0" smtClean="0"/>
              <a:t>Could you try to modify 2D GRE sequence to be 2D radial sequence?</a:t>
            </a:r>
          </a:p>
          <a:p>
            <a:r>
              <a:rPr lang="en-US" sz="1400" dirty="0" smtClean="0"/>
              <a:t>Hint: remove </a:t>
            </a:r>
            <a:r>
              <a:rPr lang="en-US" sz="1400" dirty="0" err="1" smtClean="0"/>
              <a:t>gyPre</a:t>
            </a:r>
            <a:r>
              <a:rPr lang="en-US" sz="1400" dirty="0" smtClean="0"/>
              <a:t> and </a:t>
            </a:r>
            <a:r>
              <a:rPr lang="en-US" sz="1400" dirty="0" err="1" smtClean="0"/>
              <a:t>gyReph</a:t>
            </a:r>
            <a:r>
              <a:rPr lang="en-US" sz="1400" dirty="0" smtClean="0"/>
              <a:t>. Rotate </a:t>
            </a:r>
            <a:r>
              <a:rPr lang="en-US" sz="1400" dirty="0" err="1" smtClean="0"/>
              <a:t>gxPre</a:t>
            </a:r>
            <a:r>
              <a:rPr lang="en-US" sz="1400" dirty="0" smtClean="0"/>
              <a:t>, </a:t>
            </a:r>
            <a:r>
              <a:rPr lang="en-US" sz="1400" dirty="0" err="1" smtClean="0"/>
              <a:t>gx</a:t>
            </a:r>
            <a:r>
              <a:rPr lang="en-US" sz="1400" dirty="0" smtClean="0"/>
              <a:t>, and </a:t>
            </a:r>
            <a:r>
              <a:rPr lang="en-US" sz="1400" dirty="0" err="1" smtClean="0"/>
              <a:t>gxSpoil</a:t>
            </a:r>
            <a:r>
              <a:rPr lang="en-US" sz="1400" dirty="0" smtClean="0"/>
              <a:t> around z-axis: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seq.addBlock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mr.rotate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('z', phi,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gxPre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gzReph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seq.addBlock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mr.rotate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('z', phi,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) 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seq.addBlock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mr.rotate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('z', phi,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gxSpoil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gzSpoil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mr.makeDelay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))) 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447119" y="4159228"/>
            <a:ext cx="118013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gxPre_xRot</a:t>
            </a:r>
            <a:endParaRPr lang="en-GB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A2B234-6E7C-3477-DC4C-8AB40DFABDB2}"/>
              </a:ext>
            </a:extLst>
          </p:cNvPr>
          <p:cNvSpPr txBox="1"/>
          <p:nvPr/>
        </p:nvSpPr>
        <p:spPr>
          <a:xfrm>
            <a:off x="1567477" y="3312361"/>
            <a:ext cx="1180131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gxPre_yRot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4916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0</TotalTime>
  <Words>681</Words>
  <Application>Microsoft Office PowerPoint</Application>
  <PresentationFormat>On-screen Show (16:9)</PresentationFormat>
  <Paragraphs>202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Symbol</vt:lpstr>
      <vt:lpstr>UKF_PPT_16zu9</vt:lpstr>
      <vt:lpstr>Qingping Chen  Division of Medical Physics, Dept. Of Radiology, University Medical Center Freiburg, Germany  March 26, 2024</vt:lpstr>
      <vt:lpstr>ex21_gre_multiecho</vt:lpstr>
      <vt:lpstr>ex21_gre_multiecho</vt:lpstr>
      <vt:lpstr>ex22_gre_reordering</vt:lpstr>
      <vt:lpstr>ex23_gre_grappa</vt:lpstr>
      <vt:lpstr>ex23_gre_grappa</vt:lpstr>
      <vt:lpstr>ex24_gre2radial</vt:lpstr>
    </vt:vector>
  </TitlesOfParts>
  <Company>Uniklinikum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Qingping Chen</cp:lastModifiedBy>
  <cp:revision>2260</cp:revision>
  <dcterms:created xsi:type="dcterms:W3CDTF">2021-04-28T05:52:54Z</dcterms:created>
  <dcterms:modified xsi:type="dcterms:W3CDTF">2024-03-22T17:25:09Z</dcterms:modified>
</cp:coreProperties>
</file>