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9"/>
  </p:notesMasterIdLst>
  <p:handoutMasterIdLst>
    <p:handoutMasterId r:id="rId10"/>
  </p:handoutMasterIdLst>
  <p:sldIdLst>
    <p:sldId id="437" r:id="rId2"/>
    <p:sldId id="438" r:id="rId3"/>
    <p:sldId id="439" r:id="rId4"/>
    <p:sldId id="440" r:id="rId5"/>
    <p:sldId id="455" r:id="rId6"/>
    <p:sldId id="442" r:id="rId7"/>
    <p:sldId id="454" r:id="rId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23" autoAdjust="0"/>
    <p:restoredTop sz="96619" autoAdjust="0"/>
  </p:normalViewPr>
  <p:slideViewPr>
    <p:cSldViewPr snapToGrid="0" showGuides="1">
      <p:cViewPr varScale="1">
        <p:scale>
          <a:sx n="111" d="100"/>
          <a:sy n="111" d="100"/>
        </p:scale>
        <p:origin x="846" y="96"/>
      </p:cViewPr>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501197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Ref idx="1001">
        <a:schemeClr val="bg1"/>
      </p:bgRef>
    </p:bg>
    <p:spTree>
      <p:nvGrpSpPr>
        <p:cNvPr id="1" name=""/>
        <p:cNvGrpSpPr/>
        <p:nvPr/>
      </p:nvGrpSpPr>
      <p:grpSpPr>
        <a:xfrm>
          <a:off x="0" y="0"/>
          <a:ext cx="0" cy="0"/>
          <a:chOff x="0" y="0"/>
          <a:chExt cx="0" cy="0"/>
        </a:xfrm>
      </p:grpSpPr>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1188800"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Hero Motion Band" descr="Three rectangles on the roght side of the image&#10;1. SAP Gold 60%&#10;2. SAP Gold 30%&#10;3. SAP Gold" title="Hero Motion Band"/>
          <p:cNvGrpSpPr/>
          <p:nvPr userDrawn="1"/>
        </p:nvGrpSpPr>
        <p:grpSpPr>
          <a:xfrm>
            <a:off x="9171173" y="0"/>
            <a:ext cx="3024002" cy="3430006"/>
            <a:chOff x="9171173" y="0"/>
            <a:chExt cx="3024002" cy="3430006"/>
          </a:xfrm>
        </p:grpSpPr>
        <p:sp>
          <p:nvSpPr>
            <p:cNvPr id="17" name="Rectangle SAP Gold"/>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SAP Logo" descr="SAP Logo" titl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guide id="9" pos="704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and 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928401980"/>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133" userDrawn="1">
          <p15:clr>
            <a:srgbClr val="FBAE40"/>
          </p15:clr>
        </p15:guide>
        <p15:guide id="5" orient="horz" pos="3204" userDrawn="1">
          <p15:clr>
            <a:srgbClr val="FBAE40"/>
          </p15:clr>
        </p15:guide>
        <p15:guide id="6" pos="736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252000"/>
            <a:ext cx="6097587"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with motion band"/>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p:bg>
      <p:bgRef idx="1001">
        <a:schemeClr val="bg1"/>
      </p:bgRef>
    </p:bg>
    <p:spTree>
      <p:nvGrpSpPr>
        <p:cNvPr id="1" name=""/>
        <p:cNvGrpSpPr/>
        <p:nvPr/>
      </p:nvGrpSpPr>
      <p:grpSpPr>
        <a:xfrm>
          <a:off x="0" y="0"/>
          <a:ext cx="0" cy="0"/>
          <a:chOff x="0" y="0"/>
          <a:chExt cx="0" cy="0"/>
        </a:xfrm>
      </p:grpSpPr>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black">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2"/>
          <p:cNvSpPr>
            <a:spLocks noGrp="1"/>
          </p:cNvSpPr>
          <p:nvPr>
            <p:ph type="title" hasCustomPrompt="1"/>
          </p:nvPr>
        </p:nvSpPr>
        <p:spPr>
          <a:xfrm>
            <a:off x="288000" y="4024430"/>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
        <p:nvSpPr>
          <p:cNvPr id="5" name="Title image (illustration scene art)"/>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pic>
        <p:nvPicPr>
          <p:cNvPr id="7" name="SAP Logo" descr="SAP Logo" titl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18874800"/>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2160" userDrawn="1">
          <p15:clr>
            <a:srgbClr val="FBAE40"/>
          </p15:clr>
        </p15:guide>
        <p15:guide id="2" pos="181" userDrawn="1">
          <p15:clr>
            <a:srgbClr val="FBAE40"/>
          </p15:clr>
        </p15:guide>
        <p15:guide id="3" orient="horz" pos="4145" userDrawn="1">
          <p15:clr>
            <a:srgbClr val="FBAE40"/>
          </p15:clr>
        </p15:guide>
        <p15:guide id="4" orient="horz" pos="2534" userDrawn="1">
          <p15:clr>
            <a:srgbClr val="FBAE40"/>
          </p15:clr>
        </p15:guide>
        <p15:guide id="5" orient="horz" pos="3164" userDrawn="1">
          <p15:clr>
            <a:srgbClr val="FBAE40"/>
          </p15:clr>
        </p15:guide>
        <p15:guide id="6" orient="horz" pos="3233" userDrawn="1">
          <p15:clr>
            <a:srgbClr val="FBAE40"/>
          </p15:clr>
        </p15:guide>
        <p15:guide id="7" orient="horz" pos="3505" userDrawn="1">
          <p15:clr>
            <a:srgbClr val="FBAE40"/>
          </p15:clr>
        </p15:guide>
        <p15:guide id="8" pos="7049"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5" name="Picture Placeholder full image"/>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9248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5" name="SAP Logo" descr="SAP Logo" titl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Copyright information"/>
          <p:cNvSpPr txBox="1"/>
          <p:nvPr/>
        </p:nvSpPr>
        <p:spPr bwMode="black">
          <a:xfrm>
            <a:off x="503999" y="1620000"/>
            <a:ext cx="11185200" cy="3323987"/>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1100" kern="1200" baseline="0" dirty="0">
                <a:solidFill>
                  <a:schemeClr val="tx1"/>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3" name="Headline Copyright english"/>
          <p:cNvSpPr txBox="1"/>
          <p:nvPr userDrawn="1"/>
        </p:nvSpPr>
        <p:spPr>
          <a:xfrm>
            <a:off x="504001" y="719834"/>
            <a:ext cx="8740726" cy="369332"/>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400" b="0" noProof="0" dirty="0"/>
              <a:t>© 2018 SAP SE or an SAP affiliate company. All rights reserved.</a:t>
            </a:r>
            <a:endParaRPr lang="de-DE" sz="2400" kern="0" dirty="0" err="1">
              <a:ea typeface="Arial Unicode MS" pitchFamily="34" charset="-128"/>
              <a:cs typeface="Arial Unicode MS" pitchFamily="34" charset="-128"/>
            </a:endParaRPr>
          </a:p>
        </p:txBody>
      </p:sp>
      <p:grpSp>
        <p:nvGrpSpPr>
          <p:cNvPr id="10" name="Group 9"/>
          <p:cNvGrpSpPr/>
          <p:nvPr userDrawn="1"/>
        </p:nvGrpSpPr>
        <p:grpSpPr>
          <a:xfrm>
            <a:off x="0" y="0"/>
            <a:ext cx="12195175" cy="251942"/>
            <a:chOff x="0" y="0"/>
            <a:chExt cx="12195175" cy="251942"/>
          </a:xfrm>
        </p:grpSpPr>
        <p:sp>
          <p:nvSpPr>
            <p:cNvPr id="11" name="Rectangle SAP Gold"/>
            <p:cNvSpPr/>
            <p:nvPr userDrawn="1"/>
          </p:nvSpPr>
          <p:spPr bwMode="gray">
            <a:xfrm>
              <a:off x="0" y="0"/>
              <a:ext cx="12195175" cy="251942"/>
            </a:xfrm>
            <a:prstGeom prst="rect">
              <a:avLst/>
            </a:prstGeom>
            <a:solidFill>
              <a:schemeClr val="tx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2" name="Secondary Motion Band"/>
            <p:cNvGrpSpPr/>
            <p:nvPr userDrawn="1"/>
          </p:nvGrpSpPr>
          <p:grpSpPr>
            <a:xfrm>
              <a:off x="10682127" y="0"/>
              <a:ext cx="1513048" cy="251942"/>
              <a:chOff x="10682127" y="0"/>
              <a:chExt cx="1513048" cy="252000"/>
            </a:xfrm>
          </p:grpSpPr>
          <p:sp>
            <p:nvSpPr>
              <p:cNvPr id="13"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4" name="Copyright information"/>
          <p:cNvSpPr txBox="1"/>
          <p:nvPr userDrawn="1"/>
        </p:nvSpPr>
        <p:spPr bwMode="black">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10" name="Headline Copyright german"/>
          <p:cNvSpPr txBox="1"/>
          <p:nvPr userDrawn="1"/>
        </p:nvSpPr>
        <p:spPr>
          <a:xfrm>
            <a:off x="504001" y="719834"/>
            <a:ext cx="10796097" cy="369332"/>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400" b="0" noProof="0" dirty="0"/>
              <a:t>© </a:t>
            </a:r>
            <a:r>
              <a:rPr lang="de-DE" sz="2400" b="0" noProof="0" dirty="0"/>
              <a:t>2018 SAP SE oder ein SAP-Konzernunternehmen. Alle Rechte vorbehalten.</a:t>
            </a:r>
            <a:endParaRPr lang="de-DE" sz="2400" kern="0" dirty="0" err="1">
              <a:ea typeface="Arial Unicode MS" pitchFamily="34" charset="-128"/>
              <a:cs typeface="Arial Unicode MS" pitchFamily="34" charset="-128"/>
            </a:endParaRPr>
          </a:p>
        </p:txBody>
      </p:sp>
      <p:grpSp>
        <p:nvGrpSpPr>
          <p:cNvPr id="11" name="Group 10"/>
          <p:cNvGrpSpPr/>
          <p:nvPr userDrawn="1"/>
        </p:nvGrpSpPr>
        <p:grpSpPr>
          <a:xfrm>
            <a:off x="0" y="0"/>
            <a:ext cx="12195175" cy="251942"/>
            <a:chOff x="0" y="0"/>
            <a:chExt cx="12195175" cy="251942"/>
          </a:xfrm>
        </p:grpSpPr>
        <p:sp>
          <p:nvSpPr>
            <p:cNvPr id="12" name="Rectangle SAP Gold"/>
            <p:cNvSpPr/>
            <p:nvPr userDrawn="1"/>
          </p:nvSpPr>
          <p:spPr bwMode="gray">
            <a:xfrm>
              <a:off x="0" y="0"/>
              <a:ext cx="12195175" cy="251942"/>
            </a:xfrm>
            <a:prstGeom prst="rect">
              <a:avLst/>
            </a:prstGeom>
            <a:solidFill>
              <a:schemeClr val="tx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3" name="Secondary Motion Band"/>
            <p:cNvGrpSpPr/>
            <p:nvPr userDrawn="1"/>
          </p:nvGrpSpPr>
          <p:grpSpPr>
            <a:xfrm>
              <a:off x="10682127" y="0"/>
              <a:ext cx="1513048" cy="251942"/>
              <a:chOff x="10682127" y="0"/>
              <a:chExt cx="1513048" cy="252000"/>
            </a:xfrm>
          </p:grpSpPr>
          <p:sp>
            <p:nvSpPr>
              <p:cNvPr id="14"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8596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grpSp>
        <p:nvGrpSpPr>
          <p:cNvPr id="2" name="Hero Motion Band"/>
          <p:cNvGrpSpPr/>
          <p:nvPr userDrawn="1"/>
        </p:nvGrpSpPr>
        <p:grpSpPr>
          <a:xfrm>
            <a:off x="9171173" y="0"/>
            <a:ext cx="3024002" cy="6858000"/>
            <a:chOff x="9171173" y="0"/>
            <a:chExt cx="3024002" cy="6855990"/>
          </a:xfrm>
        </p:grpSpPr>
        <p:sp>
          <p:nvSpPr>
            <p:cNvPr id="17" name="Rectangle SAP Gold"/>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0" name="SAP Logo" descr="SAP Logo" titl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5597"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5175" cy="251942"/>
            <a:chOff x="0" y="0"/>
            <a:chExt cx="12195175" cy="251942"/>
          </a:xfrm>
        </p:grpSpPr>
        <p:sp>
          <p:nvSpPr>
            <p:cNvPr id="12" name="Rectangle SAP Gold"/>
            <p:cNvSpPr/>
            <p:nvPr userDrawn="1"/>
          </p:nvSpPr>
          <p:spPr bwMode="gray">
            <a:xfrm>
              <a:off x="0" y="0"/>
              <a:ext cx="12195175" cy="251942"/>
            </a:xfrm>
            <a:prstGeom prst="rect">
              <a:avLst/>
            </a:prstGeom>
            <a:solidFill>
              <a:schemeClr val="tx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9" name="Secondary Motion Band"/>
            <p:cNvGrpSpPr/>
            <p:nvPr userDrawn="1"/>
          </p:nvGrpSpPr>
          <p:grpSpPr>
            <a:xfrm>
              <a:off x="10682127" y="0"/>
              <a:ext cx="1513048" cy="251942"/>
              <a:chOff x="10682127" y="0"/>
              <a:chExt cx="1513048" cy="252000"/>
            </a:xfrm>
          </p:grpSpPr>
          <p:sp>
            <p:nvSpPr>
              <p:cNvPr id="16"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77" r:id="rId16"/>
    <p:sldLayoutId id="2147483757" r:id="rId17"/>
    <p:sldLayoutId id="2147483748" r:id="rId18"/>
    <p:sldLayoutId id="2147483762" r:id="rId19"/>
    <p:sldLayoutId id="2147483771" r:id="rId20"/>
    <p:sldLayoutId id="2147483763" r:id="rId21"/>
    <p:sldLayoutId id="2147483751" r:id="rId22"/>
    <p:sldLayoutId id="2147483753" r:id="rId23"/>
    <p:sldLayoutId id="2147483756" r:id="rId24"/>
    <p:sldLayoutId id="2147483740" r:id="rId25"/>
    <p:sldLayoutId id="2147483754" r:id="rId26"/>
    <p:sldLayoutId id="2147483755"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Title Image" descr="Example of an image for ttitle slide" title="Title image"/>
          <p:cNvPicPr>
            <a:picLocks noGrp="1" noChangeAspect="1"/>
          </p:cNvPicPr>
          <p:nvPr>
            <p:ph type="pic" sz="quarter" idx="12"/>
          </p:nvPr>
        </p:nvPicPr>
        <p:blipFill rotWithShape="1">
          <a:blip r:embed="rId3"/>
          <a:srcRect l="2652" t="3259" b="37045"/>
          <a:stretch/>
        </p:blipFill>
        <p:spPr bwMode="gray"/>
      </p:pic>
      <p:sp>
        <p:nvSpPr>
          <p:cNvPr id="35" name="Speaker"/>
          <p:cNvSpPr>
            <a:spLocks noGrp="1"/>
          </p:cNvSpPr>
          <p:nvPr>
            <p:ph type="subTitle" idx="1"/>
          </p:nvPr>
        </p:nvSpPr>
        <p:spPr bwMode="gray"/>
        <p:txBody>
          <a:bodyPr/>
          <a:lstStyle/>
          <a:p>
            <a:r>
              <a:rPr lang="en-US" dirty="0"/>
              <a:t>Sebastian Schütz, SAP</a:t>
            </a:r>
          </a:p>
          <a:p>
            <a:pPr lvl="0"/>
            <a:r>
              <a:rPr lang="en-US" dirty="0"/>
              <a:t>March 14, 2018</a:t>
            </a:r>
          </a:p>
        </p:txBody>
      </p:sp>
      <p:sp>
        <p:nvSpPr>
          <p:cNvPr id="8" name="Presentation Title"/>
          <p:cNvSpPr>
            <a:spLocks noGrp="1"/>
          </p:cNvSpPr>
          <p:nvPr>
            <p:ph type="title"/>
          </p:nvPr>
        </p:nvSpPr>
        <p:spPr bwMode="gray"/>
        <p:txBody>
          <a:bodyPr/>
          <a:lstStyle/>
          <a:p>
            <a:r>
              <a:rPr lang="en-US" dirty="0" err="1"/>
              <a:t>Erarbeitung</a:t>
            </a:r>
            <a:r>
              <a:rPr lang="en-US" dirty="0"/>
              <a:t> der </a:t>
            </a:r>
            <a:r>
              <a:rPr lang="en-US" dirty="0" err="1"/>
              <a:t>Projektstruktur</a:t>
            </a:r>
            <a:r>
              <a:rPr lang="en-US" dirty="0"/>
              <a:t> </a:t>
            </a:r>
            <a:br>
              <a:rPr lang="en-US" dirty="0"/>
            </a:br>
            <a:r>
              <a:rPr lang="en-US" dirty="0">
                <a:solidFill>
                  <a:schemeClr val="accent1"/>
                </a:solidFill>
              </a:rPr>
              <a:t>Research Newsfeed App</a:t>
            </a:r>
            <a:endParaRPr lang="de-DE" dirty="0">
              <a:solidFill>
                <a:schemeClr val="accent1"/>
              </a:solidFill>
            </a:endParaRPr>
          </a:p>
        </p:txBody>
      </p:sp>
      <p:grpSp>
        <p:nvGrpSpPr>
          <p:cNvPr id="13" name="Hero Motion Band" descr="Three rectangles on the roght side of the image&#10;1. SAP Gold 60%&#10;2. SAP Gold 30%&#10;3. SAP Gold" title="Hero Motion Band"/>
          <p:cNvGrpSpPr/>
          <p:nvPr/>
        </p:nvGrpSpPr>
        <p:grpSpPr>
          <a:xfrm>
            <a:off x="9171173" y="0"/>
            <a:ext cx="3024002" cy="3430006"/>
            <a:chOff x="9171173" y="0"/>
            <a:chExt cx="3024002" cy="3430006"/>
          </a:xfrm>
        </p:grpSpPr>
        <p:sp>
          <p:nvSpPr>
            <p:cNvPr id="14" name="Rectangle SAP Gold"/>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SAP Gold 30%"/>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Rectangle SAP Gold 60%"/>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154287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de-DE" b="1" dirty="0"/>
              <a:t>Pflichtenheft</a:t>
            </a:r>
          </a:p>
          <a:p>
            <a:pPr marL="342900" indent="-342900" fontAlgn="ctr">
              <a:buFont typeface="Arial" panose="020B0604020202020204" pitchFamily="34" charset="0"/>
              <a:buChar char="•"/>
            </a:pPr>
            <a:r>
              <a:rPr lang="de-DE" dirty="0"/>
              <a:t>Detaillierte </a:t>
            </a:r>
            <a:r>
              <a:rPr lang="de-DE" b="1" dirty="0"/>
              <a:t>Beschreibung</a:t>
            </a:r>
          </a:p>
          <a:p>
            <a:pPr marL="342900" indent="-342900" fontAlgn="ctr">
              <a:buFont typeface="Arial" panose="020B0604020202020204" pitchFamily="34" charset="0"/>
              <a:buChar char="•"/>
            </a:pPr>
            <a:r>
              <a:rPr lang="de-DE" dirty="0"/>
              <a:t>Welche </a:t>
            </a:r>
            <a:r>
              <a:rPr lang="de-DE" b="1" dirty="0"/>
              <a:t>Funktionalitäten</a:t>
            </a:r>
            <a:r>
              <a:rPr lang="de-DE" dirty="0"/>
              <a:t> auf welcher </a:t>
            </a:r>
            <a:r>
              <a:rPr lang="de-DE" b="1" dirty="0"/>
              <a:t>technischen Basis </a:t>
            </a:r>
            <a:r>
              <a:rPr lang="de-DE" dirty="0"/>
              <a:t>sind mit der Software einzuführen</a:t>
            </a:r>
          </a:p>
          <a:p>
            <a:pPr marL="342900" indent="-342900" fontAlgn="ctr">
              <a:buFont typeface="Arial" panose="020B0604020202020204" pitchFamily="34" charset="0"/>
              <a:buChar char="•"/>
            </a:pPr>
            <a:r>
              <a:rPr lang="de-DE" dirty="0"/>
              <a:t>Beschreibt die </a:t>
            </a:r>
            <a:r>
              <a:rPr lang="de-DE" b="1" dirty="0"/>
              <a:t>Lösungsstrategie</a:t>
            </a:r>
            <a:r>
              <a:rPr lang="de-DE" dirty="0"/>
              <a:t> aus Sicht des </a:t>
            </a:r>
            <a:r>
              <a:rPr lang="de-DE" b="1" dirty="0"/>
              <a:t>Softwareanbieters</a:t>
            </a:r>
          </a:p>
          <a:p>
            <a:endParaRPr lang="de-DE" b="1" dirty="0"/>
          </a:p>
        </p:txBody>
      </p:sp>
      <p:sp>
        <p:nvSpPr>
          <p:cNvPr id="2" name="Text Placeholder 1"/>
          <p:cNvSpPr>
            <a:spLocks noGrp="1"/>
          </p:cNvSpPr>
          <p:nvPr>
            <p:ph type="body" sz="quarter" idx="10"/>
          </p:nvPr>
        </p:nvSpPr>
        <p:spPr/>
        <p:txBody>
          <a:bodyPr/>
          <a:lstStyle/>
          <a:p>
            <a:pPr fontAlgn="ctr"/>
            <a:r>
              <a:rPr lang="de-DE" b="1" dirty="0"/>
              <a:t>Lastenheft</a:t>
            </a:r>
          </a:p>
          <a:p>
            <a:pPr marL="342900" indent="-342900" fontAlgn="ctr">
              <a:buFont typeface="Arial" panose="020B0604020202020204" pitchFamily="34" charset="0"/>
              <a:buChar char="•"/>
            </a:pPr>
            <a:r>
              <a:rPr lang="de-DE" dirty="0"/>
              <a:t>Detaillierter</a:t>
            </a:r>
            <a:r>
              <a:rPr lang="de-DE" b="1" dirty="0"/>
              <a:t> Anforderungskatalog</a:t>
            </a:r>
          </a:p>
          <a:p>
            <a:pPr marL="342900" indent="-342900" fontAlgn="ctr">
              <a:buFont typeface="Arial" panose="020B0604020202020204" pitchFamily="34" charset="0"/>
              <a:buChar char="•"/>
            </a:pPr>
            <a:r>
              <a:rPr lang="de-DE" dirty="0"/>
              <a:t>Beschreibt das Problem mit </a:t>
            </a:r>
            <a:r>
              <a:rPr lang="de-DE" b="1" dirty="0"/>
              <a:t>SOLL-Funktionen</a:t>
            </a:r>
            <a:r>
              <a:rPr lang="de-DE" dirty="0"/>
              <a:t> aus </a:t>
            </a:r>
            <a:r>
              <a:rPr lang="de-DE" b="1" dirty="0"/>
              <a:t>Sicht des Kunden</a:t>
            </a:r>
          </a:p>
          <a:p>
            <a:pPr marL="342900" indent="-342900" fontAlgn="ctr">
              <a:buFont typeface="Arial" panose="020B0604020202020204" pitchFamily="34" charset="0"/>
              <a:buChar char="•"/>
            </a:pPr>
            <a:r>
              <a:rPr lang="de-DE" dirty="0"/>
              <a:t>Dient als </a:t>
            </a:r>
            <a:r>
              <a:rPr lang="de-DE" b="1" dirty="0"/>
              <a:t>Basis</a:t>
            </a:r>
            <a:r>
              <a:rPr lang="de-DE" dirty="0"/>
              <a:t> für die Erstellung des </a:t>
            </a:r>
            <a:r>
              <a:rPr lang="de-DE" b="1" dirty="0"/>
              <a:t>Pflichtenheftes</a:t>
            </a:r>
            <a:r>
              <a:rPr lang="de-DE" dirty="0"/>
              <a:t>.</a:t>
            </a:r>
          </a:p>
          <a:p>
            <a:endParaRPr lang="de-DE" dirty="0"/>
          </a:p>
        </p:txBody>
      </p:sp>
      <p:sp>
        <p:nvSpPr>
          <p:cNvPr id="3" name="Title 2"/>
          <p:cNvSpPr>
            <a:spLocks noGrp="1"/>
          </p:cNvSpPr>
          <p:nvPr>
            <p:ph type="title"/>
          </p:nvPr>
        </p:nvSpPr>
        <p:spPr/>
        <p:txBody>
          <a:bodyPr/>
          <a:lstStyle/>
          <a:p>
            <a:r>
              <a:rPr lang="de-DE" dirty="0"/>
              <a:t>Lastenheft / Pflichtenheft</a:t>
            </a:r>
          </a:p>
        </p:txBody>
      </p:sp>
    </p:spTree>
    <p:extLst>
      <p:ext uri="{BB962C8B-B14F-4D97-AF65-F5344CB8AC3E}">
        <p14:creationId xmlns:p14="http://schemas.microsoft.com/office/powerpoint/2010/main" val="99815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de-DE" i="1" dirty="0"/>
              <a:t>„Es ist eine Anwendung zu erstellen, die Präsentationen nach Inhalten, Verlinkungen und Autoren durchsucht. Die Suchergebnisse sollen dann in einem Fenster angezeigt werden. Dieses Fenster soll die Möglichkeit zur erweiterten Suche mit den Kriterien Erstellungszeitraum, Kundenzugehörigkeit, Überkategorie sowie Schlagwörtern bieten.</a:t>
            </a:r>
            <a:endParaRPr lang="de-DE" dirty="0"/>
          </a:p>
          <a:p>
            <a:r>
              <a:rPr lang="de-DE" i="1" dirty="0"/>
              <a:t>In diesem Fenster sollen sich aus Suchanfragen Recherchekataloge zusammenstellen und speichern lassen.</a:t>
            </a:r>
            <a:endParaRPr lang="de-DE" dirty="0"/>
          </a:p>
          <a:p>
            <a:r>
              <a:rPr lang="de-DE" i="1" dirty="0"/>
              <a:t>Nebenbedingung: Das Programm sollte sowohl unter Windows wie auch unter Mac Betriebssystemen laufen und sich per Kurzbefehle Steuern lassen.“</a:t>
            </a:r>
            <a:endParaRPr lang="de-DE" dirty="0"/>
          </a:p>
          <a:p>
            <a:endParaRPr lang="de-DE" dirty="0"/>
          </a:p>
        </p:txBody>
      </p:sp>
      <p:sp>
        <p:nvSpPr>
          <p:cNvPr id="5" name="Title 4"/>
          <p:cNvSpPr>
            <a:spLocks noGrp="1"/>
          </p:cNvSpPr>
          <p:nvPr>
            <p:ph type="title"/>
          </p:nvPr>
        </p:nvSpPr>
        <p:spPr/>
        <p:txBody>
          <a:bodyPr/>
          <a:lstStyle/>
          <a:p>
            <a:r>
              <a:rPr lang="de-DE" dirty="0"/>
              <a:t>Beispiel - Lastenheft</a:t>
            </a:r>
          </a:p>
        </p:txBody>
      </p:sp>
    </p:spTree>
    <p:extLst>
      <p:ext uri="{BB962C8B-B14F-4D97-AF65-F5344CB8AC3E}">
        <p14:creationId xmlns:p14="http://schemas.microsoft.com/office/powerpoint/2010/main" val="2570200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de-DE" i="1" dirty="0"/>
              <a:t>"Es werden zwei Anwendungen erstellt, eine für Windows Computer und eine für Mac Computer. Die beiden Anwendungen sind ansonsten identisch und unterscheiden sich weder in ihrer Funktion noch in ihrem Design. Folgende Funktionen werden enthalten sein:</a:t>
            </a:r>
            <a:endParaRPr lang="de-DE" dirty="0"/>
          </a:p>
          <a:p>
            <a:r>
              <a:rPr lang="de-DE" i="1" dirty="0"/>
              <a:t>Öffnen des Suchfensters per Kurzbefehl. Eingabe von Suchinhalt in Suchfenster. Darstellung der Suchergebnisse nach Aufrufhäufigkeit, Verlinkungen und Erstellungsdatum. Öffnen der erweiterten Suche mit den Suchkategorien Erstellungszeitraum, Kundenzugehörigkeit, Überkategorie und Schlagwort.</a:t>
            </a:r>
            <a:endParaRPr lang="de-DE" dirty="0"/>
          </a:p>
          <a:p>
            <a:r>
              <a:rPr lang="de-DE" i="1" dirty="0"/>
              <a:t>Auswählen von Ergebnissen und hinzufügen zu bereits vorhandenen Recherchekatalogen. Erstellen von neuen Recherchekatalogen, Umbenennen und Löschen von Recherchekatalogen. Zusätzlich Suche nach Recherchekatalogen."</a:t>
            </a:r>
            <a:endParaRPr lang="de-DE" dirty="0"/>
          </a:p>
          <a:p>
            <a:endParaRPr lang="de-DE" dirty="0"/>
          </a:p>
        </p:txBody>
      </p:sp>
      <p:sp>
        <p:nvSpPr>
          <p:cNvPr id="5" name="Title 4"/>
          <p:cNvSpPr>
            <a:spLocks noGrp="1"/>
          </p:cNvSpPr>
          <p:nvPr>
            <p:ph type="title"/>
          </p:nvPr>
        </p:nvSpPr>
        <p:spPr/>
        <p:txBody>
          <a:bodyPr/>
          <a:lstStyle/>
          <a:p>
            <a:r>
              <a:rPr lang="de-DE" dirty="0"/>
              <a:t>Beispiel - Pflichtenheft</a:t>
            </a:r>
          </a:p>
        </p:txBody>
      </p:sp>
    </p:spTree>
    <p:extLst>
      <p:ext uri="{BB962C8B-B14F-4D97-AF65-F5344CB8AC3E}">
        <p14:creationId xmlns:p14="http://schemas.microsoft.com/office/powerpoint/2010/main" val="3871232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fontAlgn="ctr"/>
            <a:r>
              <a:rPr lang="de-DE" b="1" dirty="0"/>
              <a:t>Newsfeed App: </a:t>
            </a:r>
            <a:endParaRPr lang="de-DE" dirty="0"/>
          </a:p>
          <a:p>
            <a:pPr lvl="1" fontAlgn="ctr"/>
            <a:r>
              <a:rPr lang="de-DE" dirty="0"/>
              <a:t>Wird von PulseShift positiv bewertet, aber wahrscheinlich vom Kunden kritisch, da diese Content pflegen müssen.</a:t>
            </a:r>
          </a:p>
          <a:p>
            <a:pPr lvl="1" fontAlgn="ctr"/>
            <a:r>
              <a:rPr lang="de-DE" dirty="0"/>
              <a:t>Hier gibt es bereits Lösungen von anderen Unternehmen (z.B. MS </a:t>
            </a:r>
            <a:r>
              <a:rPr lang="de-DE" dirty="0" err="1"/>
              <a:t>Staffhub</a:t>
            </a:r>
            <a:r>
              <a:rPr lang="de-DE" dirty="0"/>
              <a:t>).</a:t>
            </a:r>
          </a:p>
          <a:p>
            <a:pPr lvl="1" fontAlgn="ctr"/>
            <a:r>
              <a:rPr lang="de-DE" dirty="0"/>
              <a:t>Es ist sinnvoller, diese zu analysieren und zu evaluieren anstelle eine eigene Anwendung zu entwickeln.</a:t>
            </a:r>
          </a:p>
          <a:p>
            <a:pPr lvl="1" fontAlgn="ctr"/>
            <a:r>
              <a:rPr lang="de-DE" dirty="0"/>
              <a:t>Folgende Aspekte sollten bei einer Analyse auf jeden Fall berücksichtigt werden:</a:t>
            </a:r>
          </a:p>
          <a:p>
            <a:pPr lvl="2" fontAlgn="ctr"/>
            <a:r>
              <a:rPr lang="de-DE" dirty="0"/>
              <a:t>Wie flexibel sind diese Anwendungen und welchen Freiraum bieten sie um auf die Umfrage abzuspringen?</a:t>
            </a:r>
          </a:p>
          <a:p>
            <a:pPr lvl="2" fontAlgn="ctr"/>
            <a:r>
              <a:rPr lang="de-DE" dirty="0"/>
              <a:t>Welche Anreize schaffen sie um durch Bandarbeiter benutzt zu werden?</a:t>
            </a:r>
          </a:p>
          <a:p>
            <a:pPr lvl="2" fontAlgn="ctr"/>
            <a:r>
              <a:rPr lang="de-DE" dirty="0"/>
              <a:t>Gibt es eine API, die durch PulseShift angesprochen werden kann?</a:t>
            </a:r>
          </a:p>
          <a:p>
            <a:pPr lvl="2" fontAlgn="ctr"/>
            <a:r>
              <a:rPr lang="de-DE" dirty="0"/>
              <a:t>Gibt es bereits Umfragefunktionalitäten?</a:t>
            </a:r>
          </a:p>
          <a:p>
            <a:pPr lvl="2" fontAlgn="ctr"/>
            <a:r>
              <a:rPr lang="de-DE" dirty="0"/>
              <a:t>Welche Referenzkunden gibt es, die Offline-Mitarbeiter beschäftigen?</a:t>
            </a:r>
          </a:p>
          <a:p>
            <a:endParaRPr lang="de-DE" dirty="0"/>
          </a:p>
        </p:txBody>
      </p:sp>
      <p:sp>
        <p:nvSpPr>
          <p:cNvPr id="3" name="Title 2"/>
          <p:cNvSpPr>
            <a:spLocks noGrp="1"/>
          </p:cNvSpPr>
          <p:nvPr>
            <p:ph type="title"/>
          </p:nvPr>
        </p:nvSpPr>
        <p:spPr/>
        <p:txBody>
          <a:bodyPr/>
          <a:lstStyle/>
          <a:p>
            <a:r>
              <a:rPr lang="de-DE" dirty="0"/>
              <a:t>Auszug Protokoll - 08.03.2018</a:t>
            </a:r>
          </a:p>
        </p:txBody>
      </p:sp>
    </p:spTree>
    <p:extLst>
      <p:ext uri="{BB962C8B-B14F-4D97-AF65-F5344CB8AC3E}">
        <p14:creationId xmlns:p14="http://schemas.microsoft.com/office/powerpoint/2010/main" val="2878110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55000" lnSpcReduction="20000"/>
          </a:bodyPr>
          <a:lstStyle/>
          <a:p>
            <a:r>
              <a:rPr lang="de-DE" b="1" dirty="0"/>
              <a:t>Lastenheft</a:t>
            </a:r>
            <a:r>
              <a:rPr lang="de-DE" dirty="0"/>
              <a:t> </a:t>
            </a:r>
          </a:p>
          <a:p>
            <a:pPr fontAlgn="ctr"/>
            <a:r>
              <a:rPr lang="de-DE" dirty="0"/>
              <a:t>Welche Produkte/Lösungen/Anwendungen für Mitarbeiter von Unternehmen gibt es am Markte (Information und Interaktion) Bsp. MS </a:t>
            </a:r>
            <a:r>
              <a:rPr lang="de-DE" dirty="0" err="1"/>
              <a:t>Staffhub</a:t>
            </a:r>
            <a:endParaRPr lang="de-DE" dirty="0"/>
          </a:p>
          <a:p>
            <a:pPr fontAlgn="ctr"/>
            <a:r>
              <a:rPr lang="de-DE" dirty="0"/>
              <a:t>Welche Anreize schaffen die Anwendungen für die Mitarbeiter diese zu benutzen</a:t>
            </a:r>
          </a:p>
          <a:p>
            <a:pPr fontAlgn="ctr"/>
            <a:r>
              <a:rPr lang="de-DE" dirty="0"/>
              <a:t>Gibt es bereits Umfragefunktionalitäten</a:t>
            </a:r>
          </a:p>
          <a:p>
            <a:pPr fontAlgn="ctr"/>
            <a:r>
              <a:rPr lang="de-DE" dirty="0"/>
              <a:t>Gibt es die Möglichkeit Inhalt von PulseShift (bspw. Über eine API) einzubinden? Wie flexibel sind diese Anwendungen und welchen Freiraum bieten sie dabei um auf die Umfrage abzuspringen?</a:t>
            </a:r>
          </a:p>
          <a:p>
            <a:pPr fontAlgn="ctr"/>
            <a:r>
              <a:rPr lang="de-DE" dirty="0"/>
              <a:t>Welche Referenzkunden gibt es, die Offline-Mitarbeiter beschäftigen?</a:t>
            </a:r>
          </a:p>
          <a:p>
            <a:pPr fontAlgn="ctr"/>
            <a:r>
              <a:rPr lang="de-DE" dirty="0"/>
              <a:t>Was kostet es (sekundär relevant)</a:t>
            </a:r>
          </a:p>
          <a:p>
            <a:r>
              <a:rPr lang="de-DE" dirty="0"/>
              <a:t> </a:t>
            </a:r>
          </a:p>
          <a:p>
            <a:r>
              <a:rPr lang="de-DE" b="1" dirty="0"/>
              <a:t>Pflichtenheft</a:t>
            </a:r>
            <a:endParaRPr lang="de-DE" dirty="0"/>
          </a:p>
          <a:p>
            <a:pPr fontAlgn="ctr"/>
            <a:r>
              <a:rPr lang="de-DE" dirty="0"/>
              <a:t>Anwendungen ausfindig machen durch Webresearch</a:t>
            </a:r>
          </a:p>
          <a:p>
            <a:pPr fontAlgn="ctr"/>
            <a:r>
              <a:rPr lang="de-DE" dirty="0"/>
              <a:t>Webresearch + Demo -&gt; 2+3</a:t>
            </a:r>
          </a:p>
          <a:p>
            <a:pPr fontAlgn="ctr"/>
            <a:r>
              <a:rPr lang="de-DE" dirty="0"/>
              <a:t>Technische API, Link, … -&gt; Tabellenübersicht</a:t>
            </a:r>
          </a:p>
          <a:p>
            <a:pPr fontAlgn="ctr"/>
            <a:r>
              <a:rPr lang="de-DE" dirty="0"/>
              <a:t>Referenzkunden Detail</a:t>
            </a:r>
          </a:p>
          <a:p>
            <a:endParaRPr lang="de-DE" dirty="0"/>
          </a:p>
        </p:txBody>
      </p:sp>
      <p:sp>
        <p:nvSpPr>
          <p:cNvPr id="3" name="Title 2"/>
          <p:cNvSpPr>
            <a:spLocks noGrp="1"/>
          </p:cNvSpPr>
          <p:nvPr>
            <p:ph type="title"/>
          </p:nvPr>
        </p:nvSpPr>
        <p:spPr/>
        <p:txBody>
          <a:bodyPr/>
          <a:lstStyle/>
          <a:p>
            <a:r>
              <a:rPr lang="de-DE" dirty="0"/>
              <a:t>Gemeinsames Erarbeiten in </a:t>
            </a:r>
            <a:r>
              <a:rPr lang="de-DE" dirty="0" err="1"/>
              <a:t>One</a:t>
            </a:r>
            <a:r>
              <a:rPr lang="de-DE" dirty="0"/>
              <a:t> Note - Ergebnis</a:t>
            </a:r>
          </a:p>
        </p:txBody>
      </p:sp>
      <p:sp>
        <p:nvSpPr>
          <p:cNvPr id="5" name="Text Placeholder 1"/>
          <p:cNvSpPr txBox="1">
            <a:spLocks/>
          </p:cNvSpPr>
          <p:nvPr/>
        </p:nvSpPr>
        <p:spPr bwMode="black">
          <a:xfrm>
            <a:off x="6012611" y="1620000"/>
            <a:ext cx="5677864" cy="4716000"/>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endParaRPr lang="de-DE" dirty="0"/>
          </a:p>
        </p:txBody>
      </p:sp>
    </p:spTree>
    <p:extLst>
      <p:ext uri="{BB962C8B-B14F-4D97-AF65-F5344CB8AC3E}">
        <p14:creationId xmlns:p14="http://schemas.microsoft.com/office/powerpoint/2010/main" val="3481303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de-DE" dirty="0"/>
              <a:t>Ergebnisse stelle ich zur Verfügung</a:t>
            </a:r>
          </a:p>
          <a:p>
            <a:pPr marL="342900" indent="-342900">
              <a:buFont typeface="Arial" panose="020B0604020202020204" pitchFamily="34" charset="0"/>
              <a:buChar char="•"/>
            </a:pPr>
            <a:r>
              <a:rPr lang="de-DE" dirty="0"/>
              <a:t>Jason legt die Basis für die weitere Recherche</a:t>
            </a:r>
          </a:p>
          <a:p>
            <a:pPr marL="342900" indent="-342900">
              <a:buFont typeface="Arial" panose="020B0604020202020204" pitchFamily="34" charset="0"/>
              <a:buChar char="•"/>
            </a:pPr>
            <a:r>
              <a:rPr lang="de-DE" dirty="0"/>
              <a:t>Julia legt vorerst den Fokus vorerst auf die </a:t>
            </a:r>
            <a:r>
              <a:rPr lang="de-DE" dirty="0" err="1"/>
              <a:t>Lunchapp</a:t>
            </a:r>
            <a:r>
              <a:rPr lang="de-DE" dirty="0"/>
              <a:t> und wird spätestens am 9.3 voll zum </a:t>
            </a:r>
            <a:r>
              <a:rPr lang="de-DE"/>
              <a:t>Research stoßen</a:t>
            </a:r>
            <a:endParaRPr lang="de-DE" dirty="0"/>
          </a:p>
        </p:txBody>
      </p:sp>
      <p:sp>
        <p:nvSpPr>
          <p:cNvPr id="3" name="Title 2"/>
          <p:cNvSpPr>
            <a:spLocks noGrp="1"/>
          </p:cNvSpPr>
          <p:nvPr>
            <p:ph type="title"/>
          </p:nvPr>
        </p:nvSpPr>
        <p:spPr/>
        <p:txBody>
          <a:bodyPr/>
          <a:lstStyle/>
          <a:p>
            <a:r>
              <a:rPr lang="de-DE" dirty="0"/>
              <a:t>Follow </a:t>
            </a:r>
            <a:r>
              <a:rPr lang="de-DE" dirty="0" err="1"/>
              <a:t>Up</a:t>
            </a:r>
            <a:endParaRPr lang="de-DE" dirty="0"/>
          </a:p>
        </p:txBody>
      </p:sp>
    </p:spTree>
    <p:extLst>
      <p:ext uri="{BB962C8B-B14F-4D97-AF65-F5344CB8AC3E}">
        <p14:creationId xmlns:p14="http://schemas.microsoft.com/office/powerpoint/2010/main" val="2315294091"/>
      </p:ext>
    </p:extLst>
  </p:cSld>
  <p:clrMapOvr>
    <a:masterClrMapping/>
  </p:clrMapOvr>
</p:sld>
</file>

<file path=ppt/theme/theme1.xml><?xml version="1.0" encoding="utf-8"?>
<a:theme xmlns:a="http://schemas.openxmlformats.org/drawingml/2006/main" name="SAP 2018 16x9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white.potx" id="{9E04FEE4-2FBA-48DA-96C3-F8428A19C339}" vid="{6FEF137E-2DD3-4ABB-812B-26E43E2FC5C2}"/>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SAP_2018_16x9_White</Template>
  <TotalTime>0</TotalTime>
  <Words>413</Words>
  <Application>Microsoft Office PowerPoint</Application>
  <PresentationFormat>Custom</PresentationFormat>
  <Paragraphs>50</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 Unicode MS</vt:lpstr>
      <vt:lpstr>Arial</vt:lpstr>
      <vt:lpstr>Courier New</vt:lpstr>
      <vt:lpstr>Symbol</vt:lpstr>
      <vt:lpstr>wingdings</vt:lpstr>
      <vt:lpstr>wingdings</vt:lpstr>
      <vt:lpstr>SAP 2018 16x9 white</vt:lpstr>
      <vt:lpstr>Erarbeitung der Projektstruktur  Research Newsfeed App</vt:lpstr>
      <vt:lpstr>Lastenheft / Pflichtenheft</vt:lpstr>
      <vt:lpstr>Beispiel - Lastenheft</vt:lpstr>
      <vt:lpstr>Beispiel - Pflichtenheft</vt:lpstr>
      <vt:lpstr>Auszug Protokoll - 08.03.2018</vt:lpstr>
      <vt:lpstr>Gemeinsames Erarbeiten in One Note - Ergebnis</vt:lpstr>
      <vt:lpstr>Follow Up</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2018/16:9/white</cp:keywords>
  <cp:lastModifiedBy>Schuetz, Sebastian</cp:lastModifiedBy>
  <cp:revision>24</cp:revision>
  <dcterms:created xsi:type="dcterms:W3CDTF">2018-03-13T10:33:08Z</dcterms:created>
  <dcterms:modified xsi:type="dcterms:W3CDTF">2018-03-22T16:34:00Z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