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7" r:id="rId2"/>
    <p:sldId id="438" r:id="rId3"/>
    <p:sldId id="439" r:id="rId4"/>
    <p:sldId id="440" r:id="rId5"/>
    <p:sldId id="455" r:id="rId6"/>
    <p:sldId id="442" r:id="rId7"/>
    <p:sldId id="449" r:id="rId8"/>
    <p:sldId id="452" r:id="rId9"/>
    <p:sldId id="450" r:id="rId10"/>
    <p:sldId id="451" r:id="rId11"/>
    <p:sldId id="453" r:id="rId12"/>
    <p:sldId id="454"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23" autoAdjust="0"/>
    <p:restoredTop sz="96619" autoAdjust="0"/>
  </p:normalViewPr>
  <p:slideViewPr>
    <p:cSldViewPr snapToGrid="0" showGuides="1">
      <p:cViewPr varScale="1">
        <p:scale>
          <a:sx n="111" d="100"/>
          <a:sy n="111" d="100"/>
        </p:scale>
        <p:origin x="846" y="96"/>
      </p:cViewPr>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50119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pic>
        <p:nvPicPr>
          <p:cNvPr id="7"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Copyright information"/>
          <p:cNvSpPr txBox="1"/>
          <p:nvPr/>
        </p:nvSpPr>
        <p:spPr bwMode="black">
          <a:xfrm>
            <a:off x="503999" y="1620000"/>
            <a:ext cx="11185200" cy="332398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1100" kern="1200" baseline="0" dirty="0">
                <a:solidFill>
                  <a:schemeClr val="tx1"/>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3" name="Headline Copyright english"/>
          <p:cNvSpPr txBox="1"/>
          <p:nvPr userDrawn="1"/>
        </p:nvSpPr>
        <p:spPr>
          <a:xfrm>
            <a:off x="504001" y="719834"/>
            <a:ext cx="8740726"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0" noProof="0" dirty="0"/>
              <a:t>© 2018 SAP SE or an SAP affiliate company. All rights reserved.</a:t>
            </a:r>
            <a:endParaRPr lang="de-DE" sz="2400" kern="0" dirty="0" err="1">
              <a:ea typeface="Arial Unicode MS" pitchFamily="34" charset="-128"/>
              <a:cs typeface="Arial Unicode MS" pitchFamily="34" charset="-128"/>
            </a:endParaRPr>
          </a:p>
        </p:txBody>
      </p:sp>
      <p:grpSp>
        <p:nvGrpSpPr>
          <p:cNvPr id="10" name="Group 9"/>
          <p:cNvGrpSpPr/>
          <p:nvPr userDrawn="1"/>
        </p:nvGrpSpPr>
        <p:grpSpPr>
          <a:xfrm>
            <a:off x="0" y="0"/>
            <a:ext cx="12195175" cy="251942"/>
            <a:chOff x="0" y="0"/>
            <a:chExt cx="12195175" cy="251942"/>
          </a:xfrm>
        </p:grpSpPr>
        <p:sp>
          <p:nvSpPr>
            <p:cNvPr id="11"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 name="Secondary Motion Band"/>
            <p:cNvGrpSpPr/>
            <p:nvPr userDrawn="1"/>
          </p:nvGrpSpPr>
          <p:grpSpPr>
            <a:xfrm>
              <a:off x="10682127" y="0"/>
              <a:ext cx="1513048" cy="251942"/>
              <a:chOff x="10682127" y="0"/>
              <a:chExt cx="1513048" cy="252000"/>
            </a:xfrm>
          </p:grpSpPr>
          <p:sp>
            <p:nvSpPr>
              <p:cNvPr id="13"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4" name="Copyright information"/>
          <p:cNvSpPr txBox="1"/>
          <p:nvPr userDrawn="1"/>
        </p:nvSpPr>
        <p:spPr bwMode="black">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10" name="Headline Copyright german"/>
          <p:cNvSpPr txBox="1"/>
          <p:nvPr userDrawn="1"/>
        </p:nvSpPr>
        <p:spPr>
          <a:xfrm>
            <a:off x="504001" y="719834"/>
            <a:ext cx="10796097"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b="0" noProof="0" dirty="0"/>
              <a:t>© </a:t>
            </a:r>
            <a:r>
              <a:rPr lang="de-DE" sz="2400" b="0" noProof="0" dirty="0"/>
              <a:t>2018 SAP SE oder ein SAP-Konzernunternehmen. Alle Rechte vorbehalten.</a:t>
            </a:r>
            <a:endParaRPr lang="de-DE" sz="2400" kern="0" dirty="0" err="1">
              <a:ea typeface="Arial Unicode MS" pitchFamily="34" charset="-128"/>
              <a:cs typeface="Arial Unicode MS" pitchFamily="34" charset="-128"/>
            </a:endParaRPr>
          </a:p>
        </p:txBody>
      </p:sp>
      <p:grpSp>
        <p:nvGrpSpPr>
          <p:cNvPr id="11" name="Group 10"/>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3" name="Secondary Motion Band"/>
            <p:cNvGrpSpPr/>
            <p:nvPr userDrawn="1"/>
          </p:nvGrpSpPr>
          <p:grpSpPr>
            <a:xfrm>
              <a:off x="10682127" y="0"/>
              <a:ext cx="1513048" cy="251942"/>
              <a:chOff x="10682127" y="0"/>
              <a:chExt cx="1513048" cy="252000"/>
            </a:xfrm>
          </p:grpSpPr>
          <p:sp>
            <p:nvSpPr>
              <p:cNvPr id="14"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0"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Projektstrukturplan.png"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Title Image" descr="Example of an image for ttitle slide" title="Title image"/>
          <p:cNvPicPr>
            <a:picLocks noGrp="1" noChangeAspect="1"/>
          </p:cNvPicPr>
          <p:nvPr>
            <p:ph type="pic" sz="quarter" idx="12"/>
          </p:nvPr>
        </p:nvPicPr>
        <p:blipFill rotWithShape="1">
          <a:blip r:embed="rId3"/>
          <a:srcRect l="2652" t="3259" b="37045"/>
          <a:stretch/>
        </p:blipFill>
        <p:spPr bwMode="gray"/>
      </p:pic>
      <p:sp>
        <p:nvSpPr>
          <p:cNvPr id="35" name="Speaker"/>
          <p:cNvSpPr>
            <a:spLocks noGrp="1"/>
          </p:cNvSpPr>
          <p:nvPr>
            <p:ph type="subTitle" idx="1"/>
          </p:nvPr>
        </p:nvSpPr>
        <p:spPr bwMode="gray"/>
        <p:txBody>
          <a:bodyPr/>
          <a:lstStyle/>
          <a:p>
            <a:r>
              <a:rPr lang="en-US" dirty="0"/>
              <a:t>Sebastian Schütz, SAP</a:t>
            </a:r>
          </a:p>
          <a:p>
            <a:pPr lvl="0"/>
            <a:r>
              <a:rPr lang="en-US" dirty="0"/>
              <a:t>March 14, 2018</a:t>
            </a:r>
          </a:p>
        </p:txBody>
      </p:sp>
      <p:sp>
        <p:nvSpPr>
          <p:cNvPr id="8" name="Presentation Title"/>
          <p:cNvSpPr>
            <a:spLocks noGrp="1"/>
          </p:cNvSpPr>
          <p:nvPr>
            <p:ph type="title"/>
          </p:nvPr>
        </p:nvSpPr>
        <p:spPr bwMode="gray"/>
        <p:txBody>
          <a:bodyPr/>
          <a:lstStyle/>
          <a:p>
            <a:r>
              <a:rPr lang="en-US" dirty="0" err="1"/>
              <a:t>Erarbeitung</a:t>
            </a:r>
            <a:r>
              <a:rPr lang="en-US" dirty="0"/>
              <a:t> der </a:t>
            </a:r>
            <a:r>
              <a:rPr lang="en-US" dirty="0" err="1"/>
              <a:t>Projektstruktur</a:t>
            </a:r>
            <a:r>
              <a:rPr lang="en-US" dirty="0"/>
              <a:t> </a:t>
            </a:r>
            <a:br>
              <a:rPr lang="en-US" dirty="0"/>
            </a:br>
            <a:r>
              <a:rPr lang="en-US" dirty="0">
                <a:solidFill>
                  <a:schemeClr val="accent1"/>
                </a:solidFill>
              </a:rPr>
              <a:t>Research Newsfeed App</a:t>
            </a:r>
            <a:endParaRPr lang="de-DE" dirty="0">
              <a:solidFill>
                <a:schemeClr val="accent1"/>
              </a:solidFill>
            </a:endParaRPr>
          </a:p>
        </p:txBody>
      </p:sp>
      <p:grpSp>
        <p:nvGrpSpPr>
          <p:cNvPr id="13" name="Hero Motion Band" descr="Three rectangles on the roght side of the image&#10;1. SAP Gold 60%&#10;2. SAP Gold 30%&#10;3. SAP Gold" title="Hero Motion Band"/>
          <p:cNvGrpSpPr/>
          <p:nvPr/>
        </p:nvGrpSpPr>
        <p:grpSpPr>
          <a:xfrm>
            <a:off x="9171173" y="0"/>
            <a:ext cx="3024002" cy="3430006"/>
            <a:chOff x="9171173" y="0"/>
            <a:chExt cx="3024002" cy="3430006"/>
          </a:xfrm>
        </p:grpSpPr>
        <p:sp>
          <p:nvSpPr>
            <p:cNvPr id="14"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15428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de-DE" dirty="0"/>
          </a:p>
        </p:txBody>
      </p:sp>
      <p:sp>
        <p:nvSpPr>
          <p:cNvPr id="3" name="Title 2"/>
          <p:cNvSpPr>
            <a:spLocks noGrp="1"/>
          </p:cNvSpPr>
          <p:nvPr>
            <p:ph type="title"/>
          </p:nvPr>
        </p:nvSpPr>
        <p:spPr/>
        <p:txBody>
          <a:bodyPr/>
          <a:lstStyle/>
          <a:p>
            <a:r>
              <a:rPr lang="de-DE" dirty="0"/>
              <a:t>Netzplan wird im Nachhinein erstellt - Ergebnis</a:t>
            </a:r>
          </a:p>
        </p:txBody>
      </p:sp>
      <p:pic>
        <p:nvPicPr>
          <p:cNvPr id="5" name="Picture 4">
            <a:hlinkClick r:id="rId2" action="ppaction://hlinkfile"/>
          </p:cNvPr>
          <p:cNvPicPr>
            <a:picLocks noChangeAspect="1"/>
          </p:cNvPicPr>
          <p:nvPr/>
        </p:nvPicPr>
        <p:blipFill>
          <a:blip r:embed="rId3"/>
          <a:stretch>
            <a:fillRect/>
          </a:stretch>
        </p:blipFill>
        <p:spPr>
          <a:xfrm>
            <a:off x="503999" y="1620000"/>
            <a:ext cx="5768176" cy="4716000"/>
          </a:xfrm>
          <a:prstGeom prst="rect">
            <a:avLst/>
          </a:prstGeom>
        </p:spPr>
      </p:pic>
    </p:spTree>
    <p:extLst>
      <p:ext uri="{BB962C8B-B14F-4D97-AF65-F5344CB8AC3E}">
        <p14:creationId xmlns:p14="http://schemas.microsoft.com/office/powerpoint/2010/main" val="166055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de-DE" dirty="0"/>
          </a:p>
        </p:txBody>
      </p:sp>
      <p:pic>
        <p:nvPicPr>
          <p:cNvPr id="4" name="Picture 3"/>
          <p:cNvPicPr>
            <a:picLocks noChangeAspect="1"/>
          </p:cNvPicPr>
          <p:nvPr/>
        </p:nvPicPr>
        <p:blipFill>
          <a:blip r:embed="rId2"/>
          <a:stretch>
            <a:fillRect/>
          </a:stretch>
        </p:blipFill>
        <p:spPr>
          <a:xfrm>
            <a:off x="473857" y="2301486"/>
            <a:ext cx="11246759" cy="2477547"/>
          </a:xfrm>
          <a:prstGeom prst="rect">
            <a:avLst/>
          </a:prstGeom>
        </p:spPr>
      </p:pic>
      <p:sp>
        <p:nvSpPr>
          <p:cNvPr id="3" name="Title 2"/>
          <p:cNvSpPr>
            <a:spLocks noGrp="1"/>
          </p:cNvSpPr>
          <p:nvPr>
            <p:ph type="title"/>
          </p:nvPr>
        </p:nvSpPr>
        <p:spPr/>
        <p:txBody>
          <a:bodyPr/>
          <a:lstStyle/>
          <a:p>
            <a:r>
              <a:rPr lang="de-DE" dirty="0"/>
              <a:t>Balkendiagramm – Wenn Dauer festgelegt</a:t>
            </a:r>
          </a:p>
        </p:txBody>
      </p:sp>
    </p:spTree>
    <p:extLst>
      <p:ext uri="{BB962C8B-B14F-4D97-AF65-F5344CB8AC3E}">
        <p14:creationId xmlns:p14="http://schemas.microsoft.com/office/powerpoint/2010/main" val="424434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de-DE" dirty="0"/>
              <a:t>Ergebnisse stelle ich zur Verfügung</a:t>
            </a:r>
          </a:p>
          <a:p>
            <a:pPr marL="342900" indent="-342900">
              <a:buFont typeface="Arial" panose="020B0604020202020204" pitchFamily="34" charset="0"/>
              <a:buChar char="•"/>
            </a:pPr>
            <a:r>
              <a:rPr lang="de-DE" dirty="0"/>
              <a:t>Follow </a:t>
            </a:r>
            <a:r>
              <a:rPr lang="de-DE" dirty="0" err="1"/>
              <a:t>Up</a:t>
            </a:r>
            <a:r>
              <a:rPr lang="de-DE" dirty="0"/>
              <a:t> Meeting</a:t>
            </a:r>
          </a:p>
        </p:txBody>
      </p:sp>
      <p:sp>
        <p:nvSpPr>
          <p:cNvPr id="3" name="Title 2"/>
          <p:cNvSpPr>
            <a:spLocks noGrp="1"/>
          </p:cNvSpPr>
          <p:nvPr>
            <p:ph type="title"/>
          </p:nvPr>
        </p:nvSpPr>
        <p:spPr/>
        <p:txBody>
          <a:bodyPr/>
          <a:lstStyle/>
          <a:p>
            <a:r>
              <a:rPr lang="de-DE" dirty="0"/>
              <a:t>Follow </a:t>
            </a:r>
            <a:r>
              <a:rPr lang="de-DE" dirty="0" err="1"/>
              <a:t>Up</a:t>
            </a:r>
            <a:endParaRPr lang="de-DE" dirty="0"/>
          </a:p>
        </p:txBody>
      </p:sp>
    </p:spTree>
    <p:extLst>
      <p:ext uri="{BB962C8B-B14F-4D97-AF65-F5344CB8AC3E}">
        <p14:creationId xmlns:p14="http://schemas.microsoft.com/office/powerpoint/2010/main" val="231529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de-DE" b="1" dirty="0"/>
              <a:t>Pflichtenheft</a:t>
            </a:r>
          </a:p>
          <a:p>
            <a:pPr marL="342900" indent="-342900" fontAlgn="ctr">
              <a:buFont typeface="Arial" panose="020B0604020202020204" pitchFamily="34" charset="0"/>
              <a:buChar char="•"/>
            </a:pPr>
            <a:r>
              <a:rPr lang="de-DE" dirty="0"/>
              <a:t>Detaillierte </a:t>
            </a:r>
            <a:r>
              <a:rPr lang="de-DE" b="1" dirty="0"/>
              <a:t>Beschreibung</a:t>
            </a:r>
          </a:p>
          <a:p>
            <a:pPr marL="342900" indent="-342900" fontAlgn="ctr">
              <a:buFont typeface="Arial" panose="020B0604020202020204" pitchFamily="34" charset="0"/>
              <a:buChar char="•"/>
            </a:pPr>
            <a:r>
              <a:rPr lang="de-DE" dirty="0"/>
              <a:t>Welche </a:t>
            </a:r>
            <a:r>
              <a:rPr lang="de-DE" b="1" dirty="0"/>
              <a:t>Funktionalitäten</a:t>
            </a:r>
            <a:r>
              <a:rPr lang="de-DE" dirty="0"/>
              <a:t> auf welcher </a:t>
            </a:r>
            <a:r>
              <a:rPr lang="de-DE" b="1" dirty="0"/>
              <a:t>technischen Basis </a:t>
            </a:r>
            <a:r>
              <a:rPr lang="de-DE" dirty="0"/>
              <a:t>sind mit der Software einzuführen</a:t>
            </a:r>
          </a:p>
          <a:p>
            <a:pPr marL="342900" indent="-342900" fontAlgn="ctr">
              <a:buFont typeface="Arial" panose="020B0604020202020204" pitchFamily="34" charset="0"/>
              <a:buChar char="•"/>
            </a:pPr>
            <a:r>
              <a:rPr lang="de-DE" dirty="0"/>
              <a:t>Beschreibt die </a:t>
            </a:r>
            <a:r>
              <a:rPr lang="de-DE" b="1" dirty="0"/>
              <a:t>Lösungsstrategie</a:t>
            </a:r>
            <a:r>
              <a:rPr lang="de-DE" dirty="0"/>
              <a:t> aus Sicht des </a:t>
            </a:r>
            <a:r>
              <a:rPr lang="de-DE" b="1" dirty="0"/>
              <a:t>Softwareanbieters</a:t>
            </a:r>
          </a:p>
          <a:p>
            <a:endParaRPr lang="de-DE" b="1" dirty="0"/>
          </a:p>
        </p:txBody>
      </p:sp>
      <p:sp>
        <p:nvSpPr>
          <p:cNvPr id="2" name="Text Placeholder 1"/>
          <p:cNvSpPr>
            <a:spLocks noGrp="1"/>
          </p:cNvSpPr>
          <p:nvPr>
            <p:ph type="body" sz="quarter" idx="10"/>
          </p:nvPr>
        </p:nvSpPr>
        <p:spPr/>
        <p:txBody>
          <a:bodyPr/>
          <a:lstStyle/>
          <a:p>
            <a:pPr fontAlgn="ctr"/>
            <a:r>
              <a:rPr lang="de-DE" b="1" dirty="0"/>
              <a:t>Lastenheft</a:t>
            </a:r>
          </a:p>
          <a:p>
            <a:pPr marL="342900" indent="-342900" fontAlgn="ctr">
              <a:buFont typeface="Arial" panose="020B0604020202020204" pitchFamily="34" charset="0"/>
              <a:buChar char="•"/>
            </a:pPr>
            <a:r>
              <a:rPr lang="de-DE" dirty="0"/>
              <a:t>Detaillierter</a:t>
            </a:r>
            <a:r>
              <a:rPr lang="de-DE" b="1" dirty="0"/>
              <a:t> Anforderungskatalog</a:t>
            </a:r>
          </a:p>
          <a:p>
            <a:pPr marL="342900" indent="-342900" fontAlgn="ctr">
              <a:buFont typeface="Arial" panose="020B0604020202020204" pitchFamily="34" charset="0"/>
              <a:buChar char="•"/>
            </a:pPr>
            <a:r>
              <a:rPr lang="de-DE" dirty="0"/>
              <a:t>Beschreibt das Problem mit </a:t>
            </a:r>
            <a:r>
              <a:rPr lang="de-DE" b="1" dirty="0"/>
              <a:t>SOLL-Funktionen</a:t>
            </a:r>
            <a:r>
              <a:rPr lang="de-DE" dirty="0"/>
              <a:t> aus </a:t>
            </a:r>
            <a:r>
              <a:rPr lang="de-DE" b="1" dirty="0"/>
              <a:t>Sicht des Kunden</a:t>
            </a:r>
          </a:p>
          <a:p>
            <a:pPr marL="342900" indent="-342900" fontAlgn="ctr">
              <a:buFont typeface="Arial" panose="020B0604020202020204" pitchFamily="34" charset="0"/>
              <a:buChar char="•"/>
            </a:pPr>
            <a:r>
              <a:rPr lang="de-DE" dirty="0"/>
              <a:t>Dient als </a:t>
            </a:r>
            <a:r>
              <a:rPr lang="de-DE" b="1" dirty="0"/>
              <a:t>Basis</a:t>
            </a:r>
            <a:r>
              <a:rPr lang="de-DE" dirty="0"/>
              <a:t> für die Erstellung des </a:t>
            </a:r>
            <a:r>
              <a:rPr lang="de-DE" b="1" dirty="0"/>
              <a:t>Pflichtenheftes</a:t>
            </a:r>
            <a:r>
              <a:rPr lang="de-DE" dirty="0"/>
              <a:t>.</a:t>
            </a:r>
          </a:p>
          <a:p>
            <a:endParaRPr lang="de-DE" dirty="0"/>
          </a:p>
        </p:txBody>
      </p:sp>
      <p:sp>
        <p:nvSpPr>
          <p:cNvPr id="3" name="Title 2"/>
          <p:cNvSpPr>
            <a:spLocks noGrp="1"/>
          </p:cNvSpPr>
          <p:nvPr>
            <p:ph type="title"/>
          </p:nvPr>
        </p:nvSpPr>
        <p:spPr/>
        <p:txBody>
          <a:bodyPr/>
          <a:lstStyle/>
          <a:p>
            <a:r>
              <a:rPr lang="de-DE" dirty="0"/>
              <a:t>Lastenheft / Pflichtenheft</a:t>
            </a:r>
          </a:p>
        </p:txBody>
      </p:sp>
    </p:spTree>
    <p:extLst>
      <p:ext uri="{BB962C8B-B14F-4D97-AF65-F5344CB8AC3E}">
        <p14:creationId xmlns:p14="http://schemas.microsoft.com/office/powerpoint/2010/main" val="99815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de-DE" i="1" dirty="0"/>
              <a:t>„Es ist eine Anwendung zu erstellen, die Präsentationen nach Inhalten, Verlinkungen und Autoren durchsucht. Die Suchergebnisse sollen dann in einem Fenster angezeigt werden. Dieses Fenster soll die Möglichkeit zur erweiterten Suche mit den Kriterien Erstellungszeitraum, Kundenzugehörigkeit, Überkategorie sowie Schlagwörtern bieten.</a:t>
            </a:r>
            <a:endParaRPr lang="de-DE" dirty="0"/>
          </a:p>
          <a:p>
            <a:r>
              <a:rPr lang="de-DE" i="1" dirty="0"/>
              <a:t>In diesem Fenster sollen sich aus Suchanfragen Recherchekataloge zusammenstellen und speichern lassen.</a:t>
            </a:r>
            <a:endParaRPr lang="de-DE" dirty="0"/>
          </a:p>
          <a:p>
            <a:r>
              <a:rPr lang="de-DE" i="1" dirty="0"/>
              <a:t>Nebenbedingung: Das Programm sollte sowohl unter Windows wie auch unter Mac Betriebssystemen laufen und sich per Kurzbefehle Steuern lassen.“</a:t>
            </a:r>
            <a:endParaRPr lang="de-DE" dirty="0"/>
          </a:p>
          <a:p>
            <a:endParaRPr lang="de-DE" dirty="0"/>
          </a:p>
        </p:txBody>
      </p:sp>
      <p:sp>
        <p:nvSpPr>
          <p:cNvPr id="5" name="Title 4"/>
          <p:cNvSpPr>
            <a:spLocks noGrp="1"/>
          </p:cNvSpPr>
          <p:nvPr>
            <p:ph type="title"/>
          </p:nvPr>
        </p:nvSpPr>
        <p:spPr/>
        <p:txBody>
          <a:bodyPr/>
          <a:lstStyle/>
          <a:p>
            <a:r>
              <a:rPr lang="de-DE" dirty="0"/>
              <a:t>Beispiel - Lastenheft</a:t>
            </a:r>
          </a:p>
        </p:txBody>
      </p:sp>
    </p:spTree>
    <p:extLst>
      <p:ext uri="{BB962C8B-B14F-4D97-AF65-F5344CB8AC3E}">
        <p14:creationId xmlns:p14="http://schemas.microsoft.com/office/powerpoint/2010/main" val="257020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de-DE" i="1" dirty="0"/>
              <a:t>"Es werden zwei Anwendungen erstellt, eine für Windows Computer und eine für Mac Computer. Die beiden Anwendungen sind ansonsten identisch und unterscheiden sich weder in ihrer Funktion noch in ihrem Design. Folgende Funktionen werden enthalten sein:</a:t>
            </a:r>
            <a:endParaRPr lang="de-DE" dirty="0"/>
          </a:p>
          <a:p>
            <a:r>
              <a:rPr lang="de-DE" i="1" dirty="0"/>
              <a:t>Öffnen des Suchfensters per Kurzbefehl. Eingabe von Suchinhalt in Suchfenster. Darstellung der Suchergebnisse nach Aufrufhäufigkeit, Verlinkungen und Erstellungsdatum. Öffnen der erweiterten Suche mit den Suchkategorien Erstellungszeitraum, Kundenzugehörigkeit, Überkategorie und Schlagwort.</a:t>
            </a:r>
            <a:endParaRPr lang="de-DE" dirty="0"/>
          </a:p>
          <a:p>
            <a:r>
              <a:rPr lang="de-DE" i="1" dirty="0"/>
              <a:t>Auswählen von Ergebnissen und hinzufügen zu bereits vorhandenen Recherchekatalogen. Erstellen von neuen Recherchekatalogen, Umbenennen und Löschen von Recherchekatalogen. Zusätzlich Suche nach Recherchekatalogen."</a:t>
            </a:r>
            <a:endParaRPr lang="de-DE" dirty="0"/>
          </a:p>
          <a:p>
            <a:endParaRPr lang="de-DE" dirty="0"/>
          </a:p>
        </p:txBody>
      </p:sp>
      <p:sp>
        <p:nvSpPr>
          <p:cNvPr id="5" name="Title 4"/>
          <p:cNvSpPr>
            <a:spLocks noGrp="1"/>
          </p:cNvSpPr>
          <p:nvPr>
            <p:ph type="title"/>
          </p:nvPr>
        </p:nvSpPr>
        <p:spPr/>
        <p:txBody>
          <a:bodyPr/>
          <a:lstStyle/>
          <a:p>
            <a:r>
              <a:rPr lang="de-DE" dirty="0"/>
              <a:t>Beispiel - Pflichtenheft</a:t>
            </a:r>
          </a:p>
        </p:txBody>
      </p:sp>
    </p:spTree>
    <p:extLst>
      <p:ext uri="{BB962C8B-B14F-4D97-AF65-F5344CB8AC3E}">
        <p14:creationId xmlns:p14="http://schemas.microsoft.com/office/powerpoint/2010/main" val="387123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fontAlgn="ctr"/>
            <a:r>
              <a:rPr lang="de-DE" b="1" dirty="0"/>
              <a:t>Newsfeed App: </a:t>
            </a:r>
            <a:endParaRPr lang="de-DE" dirty="0"/>
          </a:p>
          <a:p>
            <a:pPr lvl="1" fontAlgn="ctr"/>
            <a:r>
              <a:rPr lang="de-DE" dirty="0"/>
              <a:t>Wird von PulseShift positiv bewertet, aber wahrscheinlich vom Kunden kritisch, da diese Content pflegen müssen.</a:t>
            </a:r>
          </a:p>
          <a:p>
            <a:pPr lvl="1" fontAlgn="ctr"/>
            <a:r>
              <a:rPr lang="de-DE" dirty="0"/>
              <a:t>Hier gibt es bereits Lösungen von anderen Unternehmen (z.B. MS </a:t>
            </a:r>
            <a:r>
              <a:rPr lang="de-DE" dirty="0" err="1"/>
              <a:t>Staffhub</a:t>
            </a:r>
            <a:r>
              <a:rPr lang="de-DE" dirty="0"/>
              <a:t>).</a:t>
            </a:r>
          </a:p>
          <a:p>
            <a:pPr lvl="1" fontAlgn="ctr"/>
            <a:r>
              <a:rPr lang="de-DE" dirty="0"/>
              <a:t>Es ist sinnvoller, diese zu analysieren und zu evaluieren anstelle eine eigene Anwendung zu entwickeln.</a:t>
            </a:r>
          </a:p>
          <a:p>
            <a:pPr lvl="1" fontAlgn="ctr"/>
            <a:r>
              <a:rPr lang="de-DE" dirty="0"/>
              <a:t>Folgende Aspekte sollten bei einer Analyse auf jeden Fall berücksichtigt werden:</a:t>
            </a:r>
          </a:p>
          <a:p>
            <a:pPr lvl="2" fontAlgn="ctr"/>
            <a:r>
              <a:rPr lang="de-DE" dirty="0"/>
              <a:t>Wie flexibel sind diese Anwendungen und welchen Freiraum bieten sie um auf die Umfrage abzuspringen?</a:t>
            </a:r>
          </a:p>
          <a:p>
            <a:pPr lvl="2" fontAlgn="ctr"/>
            <a:r>
              <a:rPr lang="de-DE" dirty="0"/>
              <a:t>Welche Anreize schaffen sie um durch Bandarbeiter benutzt zu werden?</a:t>
            </a:r>
          </a:p>
          <a:p>
            <a:pPr lvl="2" fontAlgn="ctr"/>
            <a:r>
              <a:rPr lang="de-DE" dirty="0"/>
              <a:t>Gibt es eine API, die durch PulseShift angesprochen werden kann?</a:t>
            </a:r>
          </a:p>
          <a:p>
            <a:pPr lvl="2" fontAlgn="ctr"/>
            <a:r>
              <a:rPr lang="de-DE" dirty="0"/>
              <a:t>Gibt es bereits Umfragefunktionalitäten?</a:t>
            </a:r>
          </a:p>
          <a:p>
            <a:pPr lvl="2" fontAlgn="ctr"/>
            <a:r>
              <a:rPr lang="de-DE" dirty="0"/>
              <a:t>Welche Referenzkunden gibt es, die Offline-Mitarbeiter beschäftigen?</a:t>
            </a:r>
          </a:p>
          <a:p>
            <a:endParaRPr lang="de-DE" dirty="0"/>
          </a:p>
        </p:txBody>
      </p:sp>
      <p:sp>
        <p:nvSpPr>
          <p:cNvPr id="3" name="Title 2"/>
          <p:cNvSpPr>
            <a:spLocks noGrp="1"/>
          </p:cNvSpPr>
          <p:nvPr>
            <p:ph type="title"/>
          </p:nvPr>
        </p:nvSpPr>
        <p:spPr/>
        <p:txBody>
          <a:bodyPr/>
          <a:lstStyle/>
          <a:p>
            <a:r>
              <a:rPr lang="de-DE" dirty="0"/>
              <a:t>Auszug Protokoll - </a:t>
            </a:r>
            <a:r>
              <a:rPr lang="de-DE" dirty="0"/>
              <a:t>08.03.2018</a:t>
            </a:r>
            <a:endParaRPr lang="de-DE" dirty="0"/>
          </a:p>
        </p:txBody>
      </p:sp>
    </p:spTree>
    <p:extLst>
      <p:ext uri="{BB962C8B-B14F-4D97-AF65-F5344CB8AC3E}">
        <p14:creationId xmlns:p14="http://schemas.microsoft.com/office/powerpoint/2010/main" val="287811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de-DE" dirty="0"/>
          </a:p>
        </p:txBody>
      </p:sp>
      <p:sp>
        <p:nvSpPr>
          <p:cNvPr id="3" name="Title 2"/>
          <p:cNvSpPr>
            <a:spLocks noGrp="1"/>
          </p:cNvSpPr>
          <p:nvPr>
            <p:ph type="title"/>
          </p:nvPr>
        </p:nvSpPr>
        <p:spPr/>
        <p:txBody>
          <a:bodyPr/>
          <a:lstStyle/>
          <a:p>
            <a:r>
              <a:rPr lang="de-DE" dirty="0"/>
              <a:t>Gemeinsames Erarbeiten in </a:t>
            </a:r>
            <a:r>
              <a:rPr lang="de-DE" dirty="0" err="1"/>
              <a:t>One</a:t>
            </a:r>
            <a:r>
              <a:rPr lang="de-DE" dirty="0"/>
              <a:t> Note - Ergebnis</a:t>
            </a:r>
          </a:p>
        </p:txBody>
      </p:sp>
      <p:sp>
        <p:nvSpPr>
          <p:cNvPr id="5" name="Text Placeholder 1"/>
          <p:cNvSpPr txBox="1">
            <a:spLocks/>
          </p:cNvSpPr>
          <p:nvPr/>
        </p:nvSpPr>
        <p:spPr bwMode="black">
          <a:xfrm>
            <a:off x="6012611" y="1620000"/>
            <a:ext cx="5677864"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de-DE" dirty="0"/>
          </a:p>
        </p:txBody>
      </p:sp>
    </p:spTree>
    <p:extLst>
      <p:ext uri="{BB962C8B-B14F-4D97-AF65-F5344CB8AC3E}">
        <p14:creationId xmlns:p14="http://schemas.microsoft.com/office/powerpoint/2010/main" val="348130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de-DE" b="1" dirty="0"/>
          </a:p>
          <a:p>
            <a:endParaRPr lang="de-DE" b="1" dirty="0"/>
          </a:p>
          <a:p>
            <a:endParaRPr lang="de-DE" b="1" dirty="0"/>
          </a:p>
          <a:p>
            <a:r>
              <a:rPr lang="de-DE" b="1" dirty="0"/>
              <a:t>Nur der Inhalt, nicht WER oder WIE LANGE?</a:t>
            </a:r>
          </a:p>
          <a:p>
            <a:endParaRPr lang="de-DE" b="1" dirty="0"/>
          </a:p>
          <a:p>
            <a:r>
              <a:rPr lang="de-DE" b="1" dirty="0"/>
              <a:t>=&gt; Gemeinsam in Excel auf Basis von Pflichtenheft, Lastenheft und EPKs</a:t>
            </a:r>
          </a:p>
        </p:txBody>
      </p:sp>
      <p:sp>
        <p:nvSpPr>
          <p:cNvPr id="3" name="Title 2"/>
          <p:cNvSpPr>
            <a:spLocks noGrp="1"/>
          </p:cNvSpPr>
          <p:nvPr>
            <p:ph type="title"/>
          </p:nvPr>
        </p:nvSpPr>
        <p:spPr/>
        <p:txBody>
          <a:bodyPr/>
          <a:lstStyle/>
          <a:p>
            <a:r>
              <a:rPr lang="de-DE" dirty="0"/>
              <a:t>Definieren der Arbeitspakete</a:t>
            </a:r>
          </a:p>
        </p:txBody>
      </p:sp>
    </p:spTree>
    <p:extLst>
      <p:ext uri="{BB962C8B-B14F-4D97-AF65-F5344CB8AC3E}">
        <p14:creationId xmlns:p14="http://schemas.microsoft.com/office/powerpoint/2010/main" val="68263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de-DE" b="1" dirty="0"/>
              <a:t>Ist das jetzt sinnvoll?</a:t>
            </a:r>
          </a:p>
          <a:p>
            <a:r>
              <a:rPr lang="de-DE" b="1" dirty="0"/>
              <a:t>Ergebnis:</a:t>
            </a:r>
          </a:p>
        </p:txBody>
      </p:sp>
      <p:sp>
        <p:nvSpPr>
          <p:cNvPr id="3" name="Title 2"/>
          <p:cNvSpPr>
            <a:spLocks noGrp="1"/>
          </p:cNvSpPr>
          <p:nvPr>
            <p:ph type="title"/>
          </p:nvPr>
        </p:nvSpPr>
        <p:spPr/>
        <p:txBody>
          <a:bodyPr/>
          <a:lstStyle/>
          <a:p>
            <a:r>
              <a:rPr lang="de-DE" dirty="0"/>
              <a:t>Abstimmen über Dauer</a:t>
            </a:r>
          </a:p>
        </p:txBody>
      </p:sp>
    </p:spTree>
    <p:extLst>
      <p:ext uri="{BB962C8B-B14F-4D97-AF65-F5344CB8AC3E}">
        <p14:creationId xmlns:p14="http://schemas.microsoft.com/office/powerpoint/2010/main" val="57588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de-DE" dirty="0"/>
          </a:p>
        </p:txBody>
      </p:sp>
      <p:sp>
        <p:nvSpPr>
          <p:cNvPr id="3" name="Title 2"/>
          <p:cNvSpPr>
            <a:spLocks noGrp="1"/>
          </p:cNvSpPr>
          <p:nvPr>
            <p:ph type="title"/>
          </p:nvPr>
        </p:nvSpPr>
        <p:spPr/>
        <p:txBody>
          <a:bodyPr/>
          <a:lstStyle/>
          <a:p>
            <a:r>
              <a:rPr lang="de-DE" dirty="0"/>
              <a:t>Vorgangsliste aus den Arbeitspaketen erstellen - Ergebnis</a:t>
            </a:r>
          </a:p>
        </p:txBody>
      </p:sp>
      <p:graphicFrame>
        <p:nvGraphicFramePr>
          <p:cNvPr id="4" name="Table 3"/>
          <p:cNvGraphicFramePr>
            <a:graphicFrameLocks noGrp="1"/>
          </p:cNvGraphicFramePr>
          <p:nvPr>
            <p:extLst>
              <p:ext uri="{D42A27DB-BD31-4B8C-83A1-F6EECF244321}">
                <p14:modId xmlns:p14="http://schemas.microsoft.com/office/powerpoint/2010/main" val="3806411188"/>
              </p:ext>
            </p:extLst>
          </p:nvPr>
        </p:nvGraphicFramePr>
        <p:xfrm>
          <a:off x="503998" y="1619992"/>
          <a:ext cx="11186478" cy="4716013"/>
        </p:xfrm>
        <a:graphic>
          <a:graphicData uri="http://schemas.openxmlformats.org/drawingml/2006/table">
            <a:tbl>
              <a:tblPr/>
              <a:tblGrid>
                <a:gridCol w="775002">
                  <a:extLst>
                    <a:ext uri="{9D8B030D-6E8A-4147-A177-3AD203B41FA5}">
                      <a16:colId xmlns:a16="http://schemas.microsoft.com/office/drawing/2014/main" val="3381181844"/>
                    </a:ext>
                  </a:extLst>
                </a:gridCol>
                <a:gridCol w="5677348">
                  <a:extLst>
                    <a:ext uri="{9D8B030D-6E8A-4147-A177-3AD203B41FA5}">
                      <a16:colId xmlns:a16="http://schemas.microsoft.com/office/drawing/2014/main" val="2295096588"/>
                    </a:ext>
                  </a:extLst>
                </a:gridCol>
                <a:gridCol w="1393805">
                  <a:extLst>
                    <a:ext uri="{9D8B030D-6E8A-4147-A177-3AD203B41FA5}">
                      <a16:colId xmlns:a16="http://schemas.microsoft.com/office/drawing/2014/main" val="3471821630"/>
                    </a:ext>
                  </a:extLst>
                </a:gridCol>
                <a:gridCol w="1946518">
                  <a:extLst>
                    <a:ext uri="{9D8B030D-6E8A-4147-A177-3AD203B41FA5}">
                      <a16:colId xmlns:a16="http://schemas.microsoft.com/office/drawing/2014/main" val="4286377272"/>
                    </a:ext>
                  </a:extLst>
                </a:gridCol>
                <a:gridCol w="1393805">
                  <a:extLst>
                    <a:ext uri="{9D8B030D-6E8A-4147-A177-3AD203B41FA5}">
                      <a16:colId xmlns:a16="http://schemas.microsoft.com/office/drawing/2014/main" val="1541934383"/>
                    </a:ext>
                  </a:extLst>
                </a:gridCol>
              </a:tblGrid>
              <a:tr h="264796">
                <a:tc>
                  <a:txBody>
                    <a:bodyPr/>
                    <a:lstStyle/>
                    <a:p>
                      <a:pPr algn="l" fontAlgn="b"/>
                      <a:r>
                        <a:rPr lang="de-DE" sz="1100" b="1" i="0" u="none" strike="noStrike">
                          <a:solidFill>
                            <a:srgbClr val="FFFFFF"/>
                          </a:solidFill>
                          <a:effectLst/>
                          <a:latin typeface="Calibri" panose="020F0502020204030204" pitchFamily="34" charset="0"/>
                        </a:rPr>
                        <a:t>Nr.</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de-DE" sz="1100" b="1" i="0" u="none" strike="noStrike" dirty="0">
                          <a:solidFill>
                            <a:srgbClr val="FFFFFF"/>
                          </a:solidFill>
                          <a:effectLst/>
                          <a:latin typeface="Calibri" panose="020F0502020204030204" pitchFamily="34" charset="0"/>
                        </a:rPr>
                        <a:t>Name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de-DE" sz="1100" b="1" i="0" u="none" strike="noStrike">
                          <a:solidFill>
                            <a:srgbClr val="FFFFFF"/>
                          </a:solidFill>
                          <a:effectLst/>
                          <a:latin typeface="Calibri" panose="020F0502020204030204" pitchFamily="34" charset="0"/>
                        </a:rPr>
                        <a:t>Vorgänger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de-DE" sz="1100" b="1" i="0" u="none" strike="noStrike">
                          <a:solidFill>
                            <a:srgbClr val="FFFFFF"/>
                          </a:solidFill>
                          <a:effectLst/>
                          <a:latin typeface="Calibri" panose="020F0502020204030204" pitchFamily="34" charset="0"/>
                        </a:rPr>
                        <a:t>Nachfolger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de-DE" sz="1100" b="1" i="0" u="none" strike="noStrike">
                          <a:solidFill>
                            <a:srgbClr val="FFFFFF"/>
                          </a:solidFill>
                          <a:effectLst/>
                          <a:latin typeface="Calibri" panose="020F0502020204030204" pitchFamily="34" charset="0"/>
                        </a:rPr>
                        <a:t>Dauer</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678723692"/>
                  </a:ext>
                </a:extLst>
              </a:tr>
              <a:tr h="264796">
                <a:tc>
                  <a:txBody>
                    <a:bodyPr/>
                    <a:lstStyle/>
                    <a:p>
                      <a:pPr algn="r" fontAlgn="b"/>
                      <a:r>
                        <a:rPr lang="de-DE"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Einarbeitung</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2 3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72911390"/>
                  </a:ext>
                </a:extLst>
              </a:tr>
              <a:tr h="479277">
                <a:tc>
                  <a:txBody>
                    <a:bodyPr/>
                    <a:lstStyle/>
                    <a:p>
                      <a:pPr algn="r" fontAlgn="b"/>
                      <a:r>
                        <a:rPr lang="de-DE"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Datenmodell erarbeiten (Konzept) + mit Daten füllen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646329260"/>
                  </a:ext>
                </a:extLst>
              </a:tr>
              <a:tr h="264796">
                <a:tc>
                  <a:txBody>
                    <a:bodyPr/>
                    <a:lstStyle/>
                    <a:p>
                      <a:pPr algn="r" fontAlgn="b"/>
                      <a:r>
                        <a:rPr lang="de-DE"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Komponenten definieren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36543414"/>
                  </a:ext>
                </a:extLst>
              </a:tr>
              <a:tr h="264796">
                <a:tc>
                  <a:txBody>
                    <a:bodyPr/>
                    <a:lstStyle/>
                    <a:p>
                      <a:pPr algn="r" fontAlgn="b"/>
                      <a:r>
                        <a:rPr lang="de-DE"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Komponenten anlegen (Rahmen  keine Details)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5 6 8 9 10 11 13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577215210"/>
                  </a:ext>
                </a:extLst>
              </a:tr>
              <a:tr h="264796">
                <a:tc>
                  <a:txBody>
                    <a:bodyPr/>
                    <a:lstStyle/>
                    <a:p>
                      <a:pPr algn="r" fontAlgn="b"/>
                      <a:r>
                        <a:rPr lang="de-DE"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Navigation implementieren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86996500"/>
                  </a:ext>
                </a:extLst>
              </a:tr>
              <a:tr h="264796">
                <a:tc>
                  <a:txBody>
                    <a:bodyPr/>
                    <a:lstStyle/>
                    <a:p>
                      <a:pPr algn="r" fontAlgn="b"/>
                      <a:r>
                        <a:rPr lang="de-DE"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Lunchliste implementieren (ohne draufdrücken)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2 4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7 12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1407876"/>
                  </a:ext>
                </a:extLst>
              </a:tr>
              <a:tr h="264796">
                <a:tc>
                  <a:txBody>
                    <a:bodyPr/>
                    <a:lstStyle/>
                    <a:p>
                      <a:pPr algn="r" fontAlgn="b"/>
                      <a:r>
                        <a:rPr lang="de-DE"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Lunchdetails implementieren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14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615540197"/>
                  </a:ext>
                </a:extLst>
              </a:tr>
              <a:tr h="264796">
                <a:tc>
                  <a:txBody>
                    <a:bodyPr/>
                    <a:lstStyle/>
                    <a:p>
                      <a:pPr algn="r" fontAlgn="b"/>
                      <a:r>
                        <a:rPr lang="de-DE"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Teile Banner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15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65742702"/>
                  </a:ext>
                </a:extLst>
              </a:tr>
              <a:tr h="264796">
                <a:tc>
                  <a:txBody>
                    <a:bodyPr/>
                    <a:lstStyle/>
                    <a:p>
                      <a:pPr algn="r" fontAlgn="b"/>
                      <a:r>
                        <a:rPr lang="de-DE"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Umfrage Banner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16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9109841"/>
                  </a:ext>
                </a:extLst>
              </a:tr>
              <a:tr h="264796">
                <a:tc>
                  <a:txBody>
                    <a:bodyPr/>
                    <a:lstStyle/>
                    <a:p>
                      <a:pPr algn="r" fontAlgn="b"/>
                      <a:r>
                        <a:rPr lang="de-DE"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Wochentagwechselfunktionalität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48067701"/>
                  </a:ext>
                </a:extLst>
              </a:tr>
              <a:tr h="264796">
                <a:tc>
                  <a:txBody>
                    <a:bodyPr/>
                    <a:lstStyle/>
                    <a:p>
                      <a:pPr algn="r" fontAlgn="b"/>
                      <a:r>
                        <a:rPr lang="de-DE"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Umfrage reinladen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92778046"/>
                  </a:ext>
                </a:extLst>
              </a:tr>
              <a:tr h="264796">
                <a:tc>
                  <a:txBody>
                    <a:bodyPr/>
                    <a:lstStyle/>
                    <a:p>
                      <a:pPr algn="r" fontAlgn="b"/>
                      <a:r>
                        <a:rPr lang="de-DE"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Push Notification (Android)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6 15 16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37676354"/>
                  </a:ext>
                </a:extLst>
              </a:tr>
              <a:tr h="264796">
                <a:tc>
                  <a:txBody>
                    <a:bodyPr/>
                    <a:lstStyle/>
                    <a:p>
                      <a:pPr algn="r" fontAlgn="b"/>
                      <a:r>
                        <a:rPr lang="de-DE"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Offline Sync (nur Design cachen)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16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71847581"/>
                  </a:ext>
                </a:extLst>
              </a:tr>
              <a:tr h="264796">
                <a:tc>
                  <a:txBody>
                    <a:bodyPr/>
                    <a:lstStyle/>
                    <a:p>
                      <a:pPr algn="r" fontAlgn="b"/>
                      <a:r>
                        <a:rPr lang="de-DE"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Kantine wechseln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6935653"/>
                  </a:ext>
                </a:extLst>
              </a:tr>
              <a:tr h="264796">
                <a:tc>
                  <a:txBody>
                    <a:bodyPr/>
                    <a:lstStyle/>
                    <a:p>
                      <a:pPr algn="r" fontAlgn="b"/>
                      <a:r>
                        <a:rPr lang="de-DE"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Triggerfunktion Teilen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de-DE" sz="1100" b="0" i="0" u="none" strike="noStrike">
                          <a:solidFill>
                            <a:srgbClr val="000000"/>
                          </a:solidFill>
                          <a:effectLst/>
                          <a:latin typeface="Calibri" panose="020F0502020204030204" pitchFamily="34" charset="0"/>
                        </a:rPr>
                        <a:t>12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de-DE"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81794202"/>
                  </a:ext>
                </a:extLst>
              </a:tr>
              <a:tr h="264796">
                <a:tc>
                  <a:txBody>
                    <a:bodyPr/>
                    <a:lstStyle/>
                    <a:p>
                      <a:pPr algn="r" fontAlgn="b"/>
                      <a:r>
                        <a:rPr lang="de-DE"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Triggerfunktion Umfrage (offline nicht verfügbar)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9  13</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panose="020F0502020204030204" pitchFamily="34" charset="0"/>
                        </a:rPr>
                        <a:t>12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493324918"/>
                  </a:ext>
                </a:extLst>
              </a:tr>
            </a:tbl>
          </a:graphicData>
        </a:graphic>
      </p:graphicFrame>
    </p:spTree>
    <p:extLst>
      <p:ext uri="{BB962C8B-B14F-4D97-AF65-F5344CB8AC3E}">
        <p14:creationId xmlns:p14="http://schemas.microsoft.com/office/powerpoint/2010/main" val="293057406"/>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9E04FEE4-2FBA-48DA-96C3-F8428A19C339}" vid="{6FEF137E-2DD3-4ABB-812B-26E43E2FC5C2}"/>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0</TotalTime>
  <Words>562</Words>
  <Application>Microsoft Office PowerPoint</Application>
  <PresentationFormat>Custom</PresentationFormat>
  <Paragraphs>112</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Unicode MS</vt:lpstr>
      <vt:lpstr>Arial</vt:lpstr>
      <vt:lpstr>Calibri</vt:lpstr>
      <vt:lpstr>Courier New</vt:lpstr>
      <vt:lpstr>Symbol</vt:lpstr>
      <vt:lpstr>Wingdings</vt:lpstr>
      <vt:lpstr>Wingdings</vt:lpstr>
      <vt:lpstr>SAP 2018 16x9 white</vt:lpstr>
      <vt:lpstr>Erarbeitung der Projektstruktur  Research Newsfeed App</vt:lpstr>
      <vt:lpstr>Lastenheft / Pflichtenheft</vt:lpstr>
      <vt:lpstr>Beispiel - Lastenheft</vt:lpstr>
      <vt:lpstr>Beispiel - Pflichtenheft</vt:lpstr>
      <vt:lpstr>Auszug Protokoll - 08.03.2018</vt:lpstr>
      <vt:lpstr>Gemeinsames Erarbeiten in One Note - Ergebnis</vt:lpstr>
      <vt:lpstr>Definieren der Arbeitspakete</vt:lpstr>
      <vt:lpstr>Abstimmen über Dauer</vt:lpstr>
      <vt:lpstr>Vorgangsliste aus den Arbeitspaketen erstellen - Ergebnis</vt:lpstr>
      <vt:lpstr>Netzplan wird im Nachhinein erstellt - Ergebnis</vt:lpstr>
      <vt:lpstr>Balkendiagramm – Wenn Dauer festgelegt</vt:lpstr>
      <vt:lpstr>Follow Up</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Schuetz, Sebastian</cp:lastModifiedBy>
  <cp:revision>23</cp:revision>
  <dcterms:created xsi:type="dcterms:W3CDTF">2018-03-13T10:33:08Z</dcterms:created>
  <dcterms:modified xsi:type="dcterms:W3CDTF">2018-03-19T12:43:20Z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