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3"/>
  </p:notesMasterIdLst>
  <p:handoutMasterIdLst>
    <p:handoutMasterId r:id="rId34"/>
  </p:handoutMasterIdLst>
  <p:sldIdLst>
    <p:sldId id="439" r:id="rId2"/>
    <p:sldId id="440" r:id="rId3"/>
    <p:sldId id="441" r:id="rId4"/>
    <p:sldId id="443" r:id="rId5"/>
    <p:sldId id="444" r:id="rId6"/>
    <p:sldId id="430" r:id="rId7"/>
    <p:sldId id="451" r:id="rId8"/>
    <p:sldId id="446" r:id="rId9"/>
    <p:sldId id="453" r:id="rId10"/>
    <p:sldId id="454" r:id="rId11"/>
    <p:sldId id="448" r:id="rId12"/>
    <p:sldId id="449" r:id="rId13"/>
    <p:sldId id="452" r:id="rId14"/>
    <p:sldId id="445" r:id="rId15"/>
    <p:sldId id="364" r:id="rId16"/>
    <p:sldId id="382" r:id="rId17"/>
    <p:sldId id="388" r:id="rId18"/>
    <p:sldId id="374" r:id="rId19"/>
    <p:sldId id="438" r:id="rId20"/>
    <p:sldId id="380" r:id="rId21"/>
    <p:sldId id="379" r:id="rId22"/>
    <p:sldId id="394" r:id="rId23"/>
    <p:sldId id="423" r:id="rId24"/>
    <p:sldId id="387" r:id="rId25"/>
    <p:sldId id="390" r:id="rId26"/>
    <p:sldId id="420" r:id="rId27"/>
    <p:sldId id="421" r:id="rId28"/>
    <p:sldId id="422" r:id="rId29"/>
    <p:sldId id="413" r:id="rId30"/>
    <p:sldId id="265" r:id="rId31"/>
    <p:sldId id="435" r:id="rId3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4543" autoAdjust="0"/>
  </p:normalViewPr>
  <p:slideViewPr>
    <p:cSldViewPr snapToGrid="0" showGuides="1">
      <p:cViewPr>
        <p:scale>
          <a:sx n="66" d="100"/>
          <a:sy n="66" d="100"/>
        </p:scale>
        <p:origin x="1572" y="66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8084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de-DE" dirty="0"/>
              <a:t>Repräsentativität</a:t>
            </a:r>
            <a:r>
              <a:rPr lang="de-DE" baseline="0" dirty="0"/>
              <a:t> fraglich wegen</a:t>
            </a:r>
          </a:p>
          <a:p>
            <a:pPr marL="465750" lvl="1" indent="-285750">
              <a:buFontTx/>
              <a:buChar char="-"/>
            </a:pPr>
            <a:r>
              <a:rPr lang="de-DE" baseline="0" dirty="0"/>
              <a:t>Mitarbeiter muss aktiv Aufwand betreiben -&gt; mehr negative Antworten</a:t>
            </a:r>
          </a:p>
          <a:p>
            <a:pPr marL="465750" lvl="1" indent="-285750">
              <a:buFontTx/>
              <a:buChar char="-"/>
            </a:pPr>
            <a:r>
              <a:rPr lang="de-DE" baseline="0" dirty="0"/>
              <a:t>Mitarbeiter evtl. </a:t>
            </a:r>
            <a:r>
              <a:rPr lang="de-DE" baseline="0" dirty="0" err="1"/>
              <a:t>ggü</a:t>
            </a:r>
            <a:r>
              <a:rPr lang="de-DE" baseline="0" dirty="0"/>
              <a:t> Interviewer nicht ehrlich bzgl. seiner kritischen Meinung</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27050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88000" y="6174872"/>
            <a:ext cx="1952950" cy="402796"/>
          </a:xfrm>
          <a:prstGeom prst="rect">
            <a:avLst/>
          </a:prstGeom>
        </p:spPr>
      </p:pic>
      <p:sp>
        <p:nvSpPr>
          <p:cNvPr id="4" name="Speaker"/>
          <p:cNvSpPr>
            <a:spLocks noGrp="1"/>
          </p:cNvSpPr>
          <p:nvPr>
            <p:ph type="subTitle" idx="1"/>
          </p:nvPr>
        </p:nvSpPr>
        <p:spPr bwMode="gray"/>
        <p:txBody>
          <a:bodyPr/>
          <a:lstStyle/>
          <a:p>
            <a:pPr lvl="0"/>
            <a:r>
              <a:rPr lang="en-US" dirty="0"/>
              <a:t>Florian Finkel, Jason Fobe, Julia Grabinski, Henrik Lechte, Jan Scheuermann, Sebastian Schütz, Philipp </a:t>
            </a:r>
            <a:r>
              <a:rPr lang="en-US" dirty="0" err="1"/>
              <a:t>Steinrötter</a:t>
            </a:r>
            <a:endParaRPr lang="en-US" dirty="0"/>
          </a:p>
          <a:p>
            <a:pPr lvl="0"/>
            <a:r>
              <a:rPr lang="en-US" dirty="0"/>
              <a:t>April 26, 2018</a:t>
            </a:r>
          </a:p>
        </p:txBody>
      </p:sp>
      <p:sp>
        <p:nvSpPr>
          <p:cNvPr id="7" name="Title"/>
          <p:cNvSpPr>
            <a:spLocks noGrp="1"/>
          </p:cNvSpPr>
          <p:nvPr>
            <p:ph type="title"/>
          </p:nvPr>
        </p:nvSpPr>
        <p:spPr bwMode="gray"/>
        <p:txBody>
          <a:bodyPr/>
          <a:lstStyle/>
          <a:p>
            <a:r>
              <a:rPr lang="en-US" dirty="0" err="1"/>
              <a:t>Projekt</a:t>
            </a:r>
            <a:r>
              <a:rPr lang="en-US" dirty="0"/>
              <a:t> PulseShift:</a:t>
            </a:r>
            <a:br>
              <a:rPr lang="en-US" dirty="0"/>
            </a:br>
            <a:r>
              <a:rPr lang="en-US" dirty="0" err="1">
                <a:solidFill>
                  <a:schemeClr val="accent1"/>
                </a:solidFill>
              </a:rPr>
              <a:t>Abschlusspräsentation</a:t>
            </a:r>
            <a:endParaRPr lang="de-DE" dirty="0">
              <a:solidFill>
                <a:schemeClr val="accent1"/>
              </a:solidFill>
            </a:endParaRPr>
          </a:p>
        </p:txBody>
      </p:sp>
      <p:pic>
        <p:nvPicPr>
          <p:cNvPr id="5" name="Illustration" descr="Example of an illustration" title="Illustration for title slide"/>
          <p:cNvPicPr>
            <a:picLocks noGrp="1" noChangeAspect="1"/>
          </p:cNvPicPr>
          <p:nvPr>
            <p:ph type="pic" sz="quarter" idx="12"/>
          </p:nvPr>
        </p:nvPicPr>
        <p:blipFill>
          <a:blip r:embed="rId3"/>
          <a:srcRect t="3112" b="3112"/>
          <a:stretch>
            <a:fillRect/>
          </a:stretch>
        </p:blipFill>
        <p:spPr bwMode="gray"/>
      </p:pic>
      <p:pic>
        <p:nvPicPr>
          <p:cNvPr id="9" name="Picture 8"/>
          <p:cNvPicPr>
            <a:picLocks noChangeAspect="1"/>
          </p:cNvPicPr>
          <p:nvPr/>
        </p:nvPicPr>
        <p:blipFill>
          <a:blip r:embed="rId4"/>
          <a:stretch>
            <a:fillRect/>
          </a:stretch>
        </p:blipFill>
        <p:spPr>
          <a:xfrm>
            <a:off x="5115195" y="5875549"/>
            <a:ext cx="1964786" cy="1001442"/>
          </a:xfrm>
          <a:prstGeom prst="rect">
            <a:avLst/>
          </a:prstGeom>
        </p:spPr>
      </p:pic>
    </p:spTree>
    <p:extLst>
      <p:ext uri="{BB962C8B-B14F-4D97-AF65-F5344CB8AC3E}">
        <p14:creationId xmlns:p14="http://schemas.microsoft.com/office/powerpoint/2010/main" val="211695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470553" y="1440815"/>
            <a:ext cx="1175769" cy="1175769"/>
          </a:xfrm>
          <a:prstGeom prst="rect">
            <a:avLst/>
          </a:prstGeom>
        </p:spPr>
      </p:pic>
      <p:sp>
        <p:nvSpPr>
          <p:cNvPr id="19" name="Text Placeholder 18"/>
          <p:cNvSpPr>
            <a:spLocks noGrp="1"/>
          </p:cNvSpPr>
          <p:nvPr>
            <p:ph type="body" sz="quarter" idx="10"/>
          </p:nvPr>
        </p:nvSpPr>
        <p:spPr>
          <a:xfrm>
            <a:off x="1679768" y="1620000"/>
            <a:ext cx="10010708" cy="4716000"/>
          </a:xfrm>
        </p:spPr>
        <p:txBody>
          <a:bodyPr/>
          <a:lstStyle/>
          <a:p>
            <a:pPr marL="342900" indent="-342900">
              <a:buFont typeface="Arial" panose="020B0604020202020204" pitchFamily="34" charset="0"/>
              <a:buChar char="•"/>
            </a:pPr>
            <a:r>
              <a:rPr lang="de-DE" dirty="0"/>
              <a:t>Umfrage auf Tablet</a:t>
            </a:r>
          </a:p>
          <a:p>
            <a:pPr marL="342900" indent="-342900">
              <a:buFont typeface="Arial" panose="020B0604020202020204" pitchFamily="34" charset="0"/>
              <a:buChar char="•"/>
            </a:pPr>
            <a:r>
              <a:rPr lang="de-DE" dirty="0"/>
              <a:t>In Halterung oder eine Person geht damit durch das Werk</a:t>
            </a:r>
          </a:p>
          <a:p>
            <a:pPr marL="342900" indent="-342900">
              <a:buFont typeface="Arial" panose="020B0604020202020204" pitchFamily="34" charset="0"/>
              <a:buChar char="•"/>
            </a:pPr>
            <a:endParaRPr lang="de-DE" sz="1050" dirty="0"/>
          </a:p>
          <a:p>
            <a:pPr marL="342900" indent="-342900">
              <a:buFont typeface="Arial" panose="020B0604020202020204" pitchFamily="34" charset="0"/>
              <a:buChar char="•"/>
            </a:pPr>
            <a:r>
              <a:rPr lang="de-DE" dirty="0"/>
              <a:t>Direkt im Werk</a:t>
            </a:r>
          </a:p>
          <a:p>
            <a:pPr marL="342900" indent="-342900">
              <a:buFont typeface="Arial" panose="020B0604020202020204" pitchFamily="34" charset="0"/>
              <a:buChar char="•"/>
            </a:pPr>
            <a:r>
              <a:rPr lang="de-DE" dirty="0"/>
              <a:t>Keine private Hardware</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Hohe Kosten und hoher Aufwand</a:t>
            </a:r>
          </a:p>
          <a:p>
            <a:pPr marL="342900" indent="-342900">
              <a:buFont typeface="Arial" panose="020B0604020202020204" pitchFamily="34" charset="0"/>
              <a:buChar char="•"/>
            </a:pPr>
            <a:r>
              <a:rPr lang="de-DE" dirty="0"/>
              <a:t>Repräsentativität des Ergebnisses fraglich </a:t>
            </a:r>
          </a:p>
          <a:p>
            <a:pPr marL="342900" indent="-342900">
              <a:buFont typeface="Arial" panose="020B0604020202020204" pitchFamily="34" charset="0"/>
              <a:buChar char="•"/>
            </a:pPr>
            <a:r>
              <a:rPr lang="de-DE" dirty="0"/>
              <a:t>Standortgenehmigungen</a:t>
            </a:r>
          </a:p>
        </p:txBody>
      </p:sp>
      <p:sp>
        <p:nvSpPr>
          <p:cNvPr id="6" name="Title 5"/>
          <p:cNvSpPr>
            <a:spLocks noGrp="1"/>
          </p:cNvSpPr>
          <p:nvPr>
            <p:ph type="title"/>
          </p:nvPr>
        </p:nvSpPr>
        <p:spPr/>
        <p:txBody>
          <a:bodyPr/>
          <a:lstStyle/>
          <a:p>
            <a:r>
              <a:rPr lang="de-DE" dirty="0"/>
              <a:t>Tablets</a:t>
            </a:r>
            <a:endParaRPr lang="de-DE" dirty="0"/>
          </a:p>
        </p:txBody>
      </p:sp>
      <p:pic>
        <p:nvPicPr>
          <p:cNvPr id="11" name="Picture 10"/>
          <p:cNvPicPr>
            <a:picLocks noChangeAspect="1"/>
          </p:cNvPicPr>
          <p:nvPr/>
        </p:nvPicPr>
        <p:blipFill>
          <a:blip r:embed="rId4"/>
          <a:stretch>
            <a:fillRect/>
          </a:stretch>
        </p:blipFill>
        <p:spPr>
          <a:xfrm>
            <a:off x="698670" y="4733390"/>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5"/>
          <a:stretch>
            <a:fillRect/>
          </a:stretch>
        </p:blipFill>
        <p:spPr>
          <a:xfrm>
            <a:off x="698670" y="3158026"/>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p:cNvPicPr>
            <a:picLocks noChangeAspect="1"/>
          </p:cNvPicPr>
          <p:nvPr/>
        </p:nvPicPr>
        <p:blipFill>
          <a:blip r:embed="rId6"/>
          <a:stretch>
            <a:fillRect/>
          </a:stretch>
        </p:blipFill>
        <p:spPr>
          <a:xfrm>
            <a:off x="9520115" y="342015"/>
            <a:ext cx="5808114" cy="4109240"/>
          </a:xfrm>
          <a:prstGeom prst="rect">
            <a:avLst/>
          </a:prstGeom>
        </p:spPr>
      </p:pic>
      <p:pic>
        <p:nvPicPr>
          <p:cNvPr id="18" name="Picture 17"/>
          <p:cNvPicPr>
            <a:picLocks noChangeAspect="1"/>
          </p:cNvPicPr>
          <p:nvPr/>
        </p:nvPicPr>
        <p:blipFill>
          <a:blip r:embed="rId7"/>
          <a:stretch>
            <a:fillRect/>
          </a:stretch>
        </p:blipFill>
        <p:spPr>
          <a:xfrm>
            <a:off x="8165641" y="3511758"/>
            <a:ext cx="5857531" cy="4144203"/>
          </a:xfrm>
          <a:prstGeom prst="rect">
            <a:avLst/>
          </a:prstGeom>
        </p:spPr>
      </p:pic>
    </p:spTree>
    <p:extLst>
      <p:ext uri="{BB962C8B-B14F-4D97-AF65-F5344CB8AC3E}">
        <p14:creationId xmlns:p14="http://schemas.microsoft.com/office/powerpoint/2010/main" val="27454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de-DE" dirty="0"/>
          </a:p>
        </p:txBody>
      </p:sp>
      <p:sp>
        <p:nvSpPr>
          <p:cNvPr id="6" name="Title 5"/>
          <p:cNvSpPr>
            <a:spLocks noGrp="1"/>
          </p:cNvSpPr>
          <p:nvPr>
            <p:ph type="title"/>
          </p:nvPr>
        </p:nvSpPr>
        <p:spPr/>
        <p:txBody>
          <a:bodyPr/>
          <a:lstStyle/>
          <a:p>
            <a:r>
              <a:rPr lang="de-DE" dirty="0"/>
              <a:t>Single </a:t>
            </a:r>
            <a:r>
              <a:rPr lang="de-DE" dirty="0" err="1"/>
              <a:t>Purpose</a:t>
            </a:r>
            <a:r>
              <a:rPr lang="de-DE" dirty="0"/>
              <a:t> </a:t>
            </a:r>
            <a:r>
              <a:rPr lang="de-DE" dirty="0" err="1"/>
              <a:t>Webapp</a:t>
            </a:r>
            <a:r>
              <a:rPr lang="de-DE" dirty="0"/>
              <a:t>: </a:t>
            </a:r>
            <a:r>
              <a:rPr lang="de-DE" dirty="0" err="1"/>
              <a:t>Lunchapp</a:t>
            </a:r>
            <a:endParaRPr lang="de-DE" dirty="0"/>
          </a:p>
        </p:txBody>
      </p:sp>
      <p:pic>
        <p:nvPicPr>
          <p:cNvPr id="4" name="Picture 3"/>
          <p:cNvPicPr>
            <a:picLocks noChangeAspect="1"/>
          </p:cNvPicPr>
          <p:nvPr/>
        </p:nvPicPr>
        <p:blipFill>
          <a:blip r:embed="rId2"/>
          <a:stretch>
            <a:fillRect/>
          </a:stretch>
        </p:blipFill>
        <p:spPr>
          <a:xfrm>
            <a:off x="6335049" y="3750639"/>
            <a:ext cx="3343311" cy="1935251"/>
          </a:xfrm>
          <a:prstGeom prst="rect">
            <a:avLst/>
          </a:prstGeom>
        </p:spPr>
      </p:pic>
      <p:pic>
        <p:nvPicPr>
          <p:cNvPr id="5" name="Picture 4"/>
          <p:cNvPicPr>
            <a:picLocks noChangeAspect="1"/>
          </p:cNvPicPr>
          <p:nvPr/>
        </p:nvPicPr>
        <p:blipFill rotWithShape="1">
          <a:blip r:embed="rId3"/>
          <a:srcRect l="7060" t="1140" b="3711"/>
          <a:stretch/>
        </p:blipFill>
        <p:spPr>
          <a:xfrm>
            <a:off x="8575777" y="4422407"/>
            <a:ext cx="1961460" cy="1342559"/>
          </a:xfrm>
          <a:prstGeom prst="rect">
            <a:avLst/>
          </a:prstGeom>
        </p:spPr>
      </p:pic>
      <p:pic>
        <p:nvPicPr>
          <p:cNvPr id="8" name="Picture 7"/>
          <p:cNvPicPr>
            <a:picLocks noChangeAspect="1"/>
          </p:cNvPicPr>
          <p:nvPr/>
        </p:nvPicPr>
        <p:blipFill>
          <a:blip r:embed="rId4"/>
          <a:stretch>
            <a:fillRect/>
          </a:stretch>
        </p:blipFill>
        <p:spPr>
          <a:xfrm>
            <a:off x="10011672" y="3844089"/>
            <a:ext cx="1083044" cy="2089412"/>
          </a:xfrm>
          <a:prstGeom prst="rect">
            <a:avLst/>
          </a:prstGeom>
        </p:spPr>
      </p:pic>
    </p:spTree>
    <p:extLst>
      <p:ext uri="{BB962C8B-B14F-4D97-AF65-F5344CB8AC3E}">
        <p14:creationId xmlns:p14="http://schemas.microsoft.com/office/powerpoint/2010/main" val="134125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de-DE"/>
          </a:p>
        </p:txBody>
      </p:sp>
      <p:sp>
        <p:nvSpPr>
          <p:cNvPr id="6" name="Title 5"/>
          <p:cNvSpPr>
            <a:spLocks noGrp="1"/>
          </p:cNvSpPr>
          <p:nvPr>
            <p:ph type="title"/>
          </p:nvPr>
        </p:nvSpPr>
        <p:spPr/>
        <p:txBody>
          <a:bodyPr/>
          <a:lstStyle/>
          <a:p>
            <a:r>
              <a:rPr lang="de-DE" dirty="0"/>
              <a:t>Captive Portal</a:t>
            </a:r>
          </a:p>
        </p:txBody>
      </p:sp>
    </p:spTree>
    <p:extLst>
      <p:ext uri="{BB962C8B-B14F-4D97-AF65-F5344CB8AC3E}">
        <p14:creationId xmlns:p14="http://schemas.microsoft.com/office/powerpoint/2010/main" val="425540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70553" y="1440815"/>
            <a:ext cx="1175769" cy="1175769"/>
          </a:xfrm>
          <a:prstGeom prst="rect">
            <a:avLst/>
          </a:prstGeom>
        </p:spPr>
      </p:pic>
      <p:sp>
        <p:nvSpPr>
          <p:cNvPr id="19" name="Text Placeholder 18"/>
          <p:cNvSpPr>
            <a:spLocks noGrp="1"/>
          </p:cNvSpPr>
          <p:nvPr>
            <p:ph type="body" sz="quarter" idx="10"/>
          </p:nvPr>
        </p:nvSpPr>
        <p:spPr>
          <a:xfrm>
            <a:off x="1679768" y="1620000"/>
            <a:ext cx="10010708" cy="4716000"/>
          </a:xfrm>
        </p:spPr>
        <p:txBody>
          <a:bodyPr/>
          <a:lstStyle/>
          <a:p>
            <a:pPr marL="342900" indent="-342900">
              <a:buFont typeface="Arial" panose="020B0604020202020204" pitchFamily="34" charset="0"/>
              <a:buChar char="•"/>
            </a:pPr>
            <a:r>
              <a:rPr lang="de-DE" dirty="0"/>
              <a:t>News von Unternehmen, Standort, Abteilungsleiter</a:t>
            </a:r>
          </a:p>
          <a:p>
            <a:pPr marL="342900" indent="-342900">
              <a:buFont typeface="Arial" panose="020B0604020202020204" pitchFamily="34" charset="0"/>
              <a:buChar char="•"/>
            </a:pPr>
            <a:r>
              <a:rPr lang="de-DE" dirty="0"/>
              <a:t>Umfrage integriert in die News</a:t>
            </a:r>
          </a:p>
          <a:p>
            <a:pPr marL="342900" indent="-342900">
              <a:buFont typeface="Arial" panose="020B0604020202020204" pitchFamily="34" charset="0"/>
              <a:buChar char="•"/>
            </a:pPr>
            <a:endParaRPr lang="de-DE" sz="1050" dirty="0"/>
          </a:p>
          <a:p>
            <a:pPr marL="342900" indent="-342900">
              <a:buFont typeface="Arial" panose="020B0604020202020204" pitchFamily="34" charset="0"/>
              <a:buChar char="•"/>
            </a:pPr>
            <a:r>
              <a:rPr lang="de-DE" dirty="0"/>
              <a:t>Guter Informationskanal</a:t>
            </a:r>
          </a:p>
          <a:p>
            <a:pPr marL="342900" indent="-342900">
              <a:buFont typeface="Arial" panose="020B0604020202020204" pitchFamily="34" charset="0"/>
              <a:buChar char="•"/>
            </a:pPr>
            <a:r>
              <a:rPr lang="de-DE" dirty="0"/>
              <a:t>Umfragen sind nicht zu aufdringlich</a:t>
            </a:r>
          </a:p>
          <a:p>
            <a:pPr marL="342900" indent="-342900">
              <a:buFont typeface="Arial" panose="020B0604020202020204" pitchFamily="34" charset="0"/>
              <a:buChar char="•"/>
            </a:pPr>
            <a:endParaRPr lang="de-DE" sz="1050" dirty="0"/>
          </a:p>
          <a:p>
            <a:pPr marL="342900" indent="-342900">
              <a:buFont typeface="Arial" panose="020B0604020202020204" pitchFamily="34" charset="0"/>
              <a:buChar char="•"/>
            </a:pPr>
            <a:r>
              <a:rPr lang="de-DE" dirty="0"/>
              <a:t>Firma muss News / Inhalte verfassen</a:t>
            </a:r>
          </a:p>
          <a:p>
            <a:pPr marL="342900" indent="-342900">
              <a:buFont typeface="Arial" panose="020B0604020202020204" pitchFamily="34" charset="0"/>
              <a:buChar char="•"/>
            </a:pPr>
            <a:r>
              <a:rPr lang="de-DE" dirty="0"/>
              <a:t>Akzeptanz bei Offline-Mitarbeitern</a:t>
            </a:r>
          </a:p>
          <a:p>
            <a:pPr marL="342900" indent="-342900">
              <a:buFont typeface="Arial" panose="020B0604020202020204" pitchFamily="34" charset="0"/>
              <a:buChar char="•"/>
            </a:pPr>
            <a:r>
              <a:rPr lang="de-DE" dirty="0"/>
              <a:t>Datenschutz und -sicherheit</a:t>
            </a:r>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p:txBody>
      </p:sp>
      <p:sp>
        <p:nvSpPr>
          <p:cNvPr id="6" name="Title 5"/>
          <p:cNvSpPr>
            <a:spLocks noGrp="1"/>
          </p:cNvSpPr>
          <p:nvPr>
            <p:ph type="title"/>
          </p:nvPr>
        </p:nvSpPr>
        <p:spPr/>
        <p:txBody>
          <a:bodyPr/>
          <a:lstStyle/>
          <a:p>
            <a:r>
              <a:rPr lang="de-DE" dirty="0"/>
              <a:t>Newsfeed App</a:t>
            </a:r>
          </a:p>
        </p:txBody>
      </p:sp>
      <p:pic>
        <p:nvPicPr>
          <p:cNvPr id="11" name="Picture 10"/>
          <p:cNvPicPr>
            <a:picLocks noChangeAspect="1"/>
          </p:cNvPicPr>
          <p:nvPr/>
        </p:nvPicPr>
        <p:blipFill>
          <a:blip r:embed="rId3"/>
          <a:stretch>
            <a:fillRect/>
          </a:stretch>
        </p:blipFill>
        <p:spPr>
          <a:xfrm>
            <a:off x="698670" y="4597962"/>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4"/>
          <a:stretch>
            <a:fillRect/>
          </a:stretch>
        </p:blipFill>
        <p:spPr>
          <a:xfrm>
            <a:off x="698670" y="3158026"/>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rotWithShape="1">
          <a:blip r:embed="rId5"/>
          <a:srcRect l="28695" t="6538" r="28234" b="5525"/>
          <a:stretch/>
        </p:blipFill>
        <p:spPr>
          <a:xfrm>
            <a:off x="9292867" y="1440815"/>
            <a:ext cx="2397609" cy="4895185"/>
          </a:xfrm>
          <a:prstGeom prst="rect">
            <a:avLst/>
          </a:prstGeom>
        </p:spPr>
      </p:pic>
    </p:spTree>
    <p:extLst>
      <p:ext uri="{BB962C8B-B14F-4D97-AF65-F5344CB8AC3E}">
        <p14:creationId xmlns:p14="http://schemas.microsoft.com/office/powerpoint/2010/main" val="113488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Phase 2: </a:t>
            </a:r>
            <a:r>
              <a:rPr lang="en-US" dirty="0" err="1">
                <a:solidFill>
                  <a:schemeClr val="accent1"/>
                </a:solidFill>
              </a:rPr>
              <a:t>Realisierung</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59933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8643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77108"/>
          </a:xfrm>
        </p:spPr>
        <p:txBody>
          <a:bodyPr/>
          <a:lstStyle/>
          <a:p>
            <a:r>
              <a:rPr lang="en-US" dirty="0"/>
              <a:t>Insert page title (sentence case)</a:t>
            </a:r>
            <a:br>
              <a:rPr lang="en-US" dirty="0"/>
            </a:br>
            <a:r>
              <a:rPr lang="en-US" sz="2000" b="0" dirty="0" err="1"/>
              <a:t>Subheadline</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
        <p:nvSpPr>
          <p:cNvPr id="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28689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normAutofit/>
          </a:bodyPr>
          <a:lstStyle/>
          <a:p>
            <a:r>
              <a:rPr lang="en-US" dirty="0" err="1"/>
              <a:t>Problemstellung</a:t>
            </a:r>
            <a:endParaRPr lang="en-US" dirty="0"/>
          </a:p>
          <a:p>
            <a:r>
              <a:rPr lang="en-US" dirty="0" err="1"/>
              <a:t>Projektziel</a:t>
            </a:r>
            <a:endParaRPr lang="en-US" dirty="0"/>
          </a:p>
          <a:p>
            <a:r>
              <a:rPr lang="en-US" dirty="0" err="1"/>
              <a:t>Konzeptionelle</a:t>
            </a:r>
            <a:r>
              <a:rPr lang="en-US" dirty="0"/>
              <a:t> </a:t>
            </a:r>
            <a:r>
              <a:rPr lang="en-US" dirty="0" err="1"/>
              <a:t>Erarbeitung</a:t>
            </a:r>
            <a:endParaRPr lang="en-US" dirty="0"/>
          </a:p>
          <a:p>
            <a:r>
              <a:rPr lang="en-US" dirty="0" err="1"/>
              <a:t>Vielversprechendsten</a:t>
            </a:r>
            <a:r>
              <a:rPr lang="en-US" dirty="0"/>
              <a:t> </a:t>
            </a:r>
            <a:r>
              <a:rPr lang="en-US" dirty="0" err="1"/>
              <a:t>Kanäle</a:t>
            </a:r>
            <a:endParaRPr lang="en-US" dirty="0"/>
          </a:p>
        </p:txBody>
      </p:sp>
      <p:sp>
        <p:nvSpPr>
          <p:cNvPr id="2" name="Agenda"/>
          <p:cNvSpPr>
            <a:spLocks noGrp="1"/>
          </p:cNvSpPr>
          <p:nvPr>
            <p:ph type="title"/>
          </p:nvPr>
        </p:nvSpPr>
        <p:spPr bwMode="gray"/>
        <p:txBody>
          <a:bodyPr/>
          <a:lstStyle/>
          <a:p>
            <a:r>
              <a:rPr lang="en-US" dirty="0"/>
              <a:t>Agenda</a:t>
            </a:r>
          </a:p>
        </p:txBody>
      </p:sp>
    </p:spTree>
    <p:extLst>
      <p:ext uri="{BB962C8B-B14F-4D97-AF65-F5344CB8AC3E}">
        <p14:creationId xmlns:p14="http://schemas.microsoft.com/office/powerpoint/2010/main" val="174983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descr="Placeholder for an image full screen with second motion band" title="Image placeholder content slide"/>
          <p:cNvSpPr>
            <a:spLocks noGrp="1"/>
          </p:cNvSpPr>
          <p:nvPr>
            <p:ph type="pic" sz="quarter" idx="10"/>
          </p:nvPr>
        </p:nvSpPr>
        <p:spPr bwMode="gray"/>
      </p:sp>
    </p:spTree>
    <p:extLst>
      <p:ext uri="{BB962C8B-B14F-4D97-AF65-F5344CB8AC3E}">
        <p14:creationId xmlns:p14="http://schemas.microsoft.com/office/powerpoint/2010/main" val="332420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bwMode="gray">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23</a:t>
            </a:fld>
            <a:endParaRPr lang="en-US" sz="900" noProof="0" dirty="0"/>
          </a:p>
        </p:txBody>
      </p:sp>
      <p:sp>
        <p:nvSpPr>
          <p:cNvPr id="4" name="Classification"/>
          <p:cNvSpPr txBox="1"/>
          <p:nvPr/>
        </p:nvSpPr>
        <p:spPr bwMode="gray">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5" name="Copyright"/>
          <p:cNvSpPr txBox="1"/>
          <p:nvPr/>
        </p:nvSpPr>
        <p:spPr bwMode="gray">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4"/>
          <p:cNvSpPr>
            <a:spLocks noGrp="1"/>
          </p:cNvSpPr>
          <p:nvPr>
            <p:ph type="body" sz="quarter" idx="13"/>
          </p:nvPr>
        </p:nvSpPr>
        <p:spPr bwMode="gray"/>
        <p:txBody>
          <a:bodyPr/>
          <a:lstStyle/>
          <a:p>
            <a:pPr lvl="0"/>
            <a:r>
              <a:rPr lang="en-US" dirty="0"/>
              <a:t>First level</a:t>
            </a:r>
          </a:p>
          <a:p>
            <a:pPr lvl="1"/>
            <a:r>
              <a:rPr lang="en-US" dirty="0"/>
              <a:t>Second level</a:t>
            </a:r>
          </a:p>
        </p:txBody>
      </p:sp>
      <p:sp>
        <p:nvSpPr>
          <p:cNvPr id="6" name="Picture Placeholder 4" descr="Image placeholder 4/4" title="Image placeholder 4/4"/>
          <p:cNvSpPr>
            <a:spLocks noGrp="1"/>
          </p:cNvSpPr>
          <p:nvPr>
            <p:ph type="pic" sz="quarter" idx="14"/>
          </p:nvPr>
        </p:nvSpPr>
        <p:spPr bwMode="gray"/>
      </p:sp>
      <p:sp>
        <p:nvSpPr>
          <p:cNvPr id="9" name="Text Placeholder column 3"/>
          <p:cNvSpPr>
            <a:spLocks noGrp="1"/>
          </p:cNvSpPr>
          <p:nvPr>
            <p:ph type="body" sz="quarter" idx="17"/>
          </p:nvPr>
        </p:nvSpPr>
        <p:spPr bwMode="gray"/>
        <p:txBody>
          <a:bodyPr/>
          <a:lstStyle/>
          <a:p>
            <a:pPr lvl="0"/>
            <a:r>
              <a:rPr lang="en-US" dirty="0"/>
              <a:t>First level</a:t>
            </a:r>
          </a:p>
          <a:p>
            <a:pPr lvl="1"/>
            <a:r>
              <a:rPr lang="en-US" dirty="0"/>
              <a:t>Second level</a:t>
            </a:r>
          </a:p>
        </p:txBody>
      </p:sp>
      <p:sp>
        <p:nvSpPr>
          <p:cNvPr id="10" name="Picture Placeholder 3" descr="Image placeholder 3/4" title="Image placeholder 3/4"/>
          <p:cNvSpPr>
            <a:spLocks noGrp="1"/>
          </p:cNvSpPr>
          <p:nvPr>
            <p:ph type="pic" sz="quarter" idx="18"/>
          </p:nvPr>
        </p:nvSpPr>
        <p:spPr bwMode="gray"/>
      </p:sp>
      <p:sp>
        <p:nvSpPr>
          <p:cNvPr id="7"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8" name="Picture Placeholder 2" descr="Image placeholder 2/4" title="Image placeholder 2/4"/>
          <p:cNvSpPr>
            <a:spLocks noGrp="1"/>
          </p:cNvSpPr>
          <p:nvPr>
            <p:ph type="pic" sz="quarter" idx="16"/>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4" name="Picture Placeholder 1" descr="Image placeholder 1/4" title="Image placeholder 1/4"/>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242553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de-DE" dirty="0"/>
              <a:t>PulseShift versucht </a:t>
            </a:r>
            <a:r>
              <a:rPr lang="de-DE" b="1" dirty="0"/>
              <a:t>Umfragedaten</a:t>
            </a:r>
            <a:r>
              <a:rPr lang="de-DE" dirty="0"/>
              <a:t> innerhalb eines zu beratenden Unternehmens zu </a:t>
            </a:r>
            <a:r>
              <a:rPr lang="de-DE" b="1" dirty="0"/>
              <a:t>wertvollen Echtzeit-Analysen für den Entscheider</a:t>
            </a:r>
            <a:r>
              <a:rPr lang="de-DE" dirty="0"/>
              <a:t> umzuwandeln. Ziel ist es, Aktionen zur </a:t>
            </a:r>
            <a:r>
              <a:rPr lang="de-DE" b="1" dirty="0"/>
              <a:t>besseren Akzeptanz und Durchführung von Digitalisierungsmaßnahmen aufzudecken</a:t>
            </a:r>
            <a:r>
              <a:rPr lang="de-DE" dirty="0"/>
              <a:t>. </a:t>
            </a:r>
          </a:p>
          <a:p>
            <a:pPr marL="342900" indent="-342900">
              <a:buFont typeface="Arial" panose="020B0604020202020204" pitchFamily="34" charset="0"/>
              <a:buChar char="•"/>
            </a:pPr>
            <a:r>
              <a:rPr lang="de-DE" dirty="0"/>
              <a:t>Die Umfragen werden bisher in einer </a:t>
            </a:r>
            <a:r>
              <a:rPr lang="de-DE" b="1" dirty="0"/>
              <a:t>Webanwendung</a:t>
            </a:r>
            <a:r>
              <a:rPr lang="de-DE" dirty="0"/>
              <a:t> ausgefüllt.</a:t>
            </a:r>
          </a:p>
          <a:p>
            <a:pPr marL="342900" indent="-342900">
              <a:buFont typeface="Arial" panose="020B0604020202020204" pitchFamily="34" charset="0"/>
              <a:buChar char="•"/>
            </a:pPr>
            <a:r>
              <a:rPr lang="de-DE" b="1" dirty="0"/>
              <a:t>Problematisch</a:t>
            </a:r>
            <a:r>
              <a:rPr lang="de-DE" dirty="0"/>
              <a:t> ist jedoch, Mitarbeiter </a:t>
            </a:r>
            <a:r>
              <a:rPr lang="de-DE" b="1" dirty="0"/>
              <a:t>ohne Firmen-E-Mail-Adresse </a:t>
            </a:r>
            <a:r>
              <a:rPr lang="de-DE" dirty="0"/>
              <a:t>(Offline-Mitarbeiter)</a:t>
            </a:r>
            <a:r>
              <a:rPr lang="de-DE" b="1" dirty="0"/>
              <a:t> </a:t>
            </a:r>
            <a:r>
              <a:rPr lang="de-DE" dirty="0"/>
              <a:t>an der Umfrage teilnehmen zu lassen.</a:t>
            </a:r>
          </a:p>
          <a:p>
            <a:pPr marL="342900" indent="-342900">
              <a:buFont typeface="Arial" panose="020B0604020202020204" pitchFamily="34" charset="0"/>
              <a:buChar char="•"/>
            </a:pPr>
            <a:endParaRPr lang="de-DE" dirty="0"/>
          </a:p>
        </p:txBody>
      </p:sp>
      <p:sp>
        <p:nvSpPr>
          <p:cNvPr id="3" name="Title 2"/>
          <p:cNvSpPr>
            <a:spLocks noGrp="1"/>
          </p:cNvSpPr>
          <p:nvPr>
            <p:ph type="title"/>
          </p:nvPr>
        </p:nvSpPr>
        <p:spPr/>
        <p:txBody>
          <a:bodyPr/>
          <a:lstStyle/>
          <a:p>
            <a:r>
              <a:rPr lang="de-DE" dirty="0"/>
              <a:t>Problemstellung</a:t>
            </a:r>
          </a:p>
        </p:txBody>
      </p:sp>
    </p:spTree>
    <p:extLst>
      <p:ext uri="{BB962C8B-B14F-4D97-AF65-F5344CB8AC3E}">
        <p14:creationId xmlns:p14="http://schemas.microsoft.com/office/powerpoint/2010/main" val="1782580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marL="342900" indent="-342900">
              <a:lnSpc>
                <a:spcPct val="150000"/>
              </a:lnSpc>
              <a:buFont typeface="Arial" panose="020B0604020202020204" pitchFamily="34" charset="0"/>
              <a:buChar char="•"/>
            </a:pPr>
            <a:r>
              <a:rPr lang="de-DE" dirty="0"/>
              <a:t>Erarbeitung eines </a:t>
            </a:r>
            <a:r>
              <a:rPr lang="de-DE" b="1" dirty="0"/>
              <a:t>Lösungsportfolios</a:t>
            </a:r>
            <a:r>
              <a:rPr lang="de-DE" dirty="0"/>
              <a:t>, dass die </a:t>
            </a:r>
            <a:r>
              <a:rPr lang="de-DE" b="1" dirty="0"/>
              <a:t>Teilnahme</a:t>
            </a:r>
            <a:r>
              <a:rPr lang="de-DE" dirty="0"/>
              <a:t> von </a:t>
            </a:r>
            <a:r>
              <a:rPr lang="de-DE" b="1" dirty="0"/>
              <a:t>Offline-Mitarbeitern</a:t>
            </a:r>
            <a:r>
              <a:rPr lang="de-DE" dirty="0"/>
              <a:t> an den </a:t>
            </a:r>
            <a:r>
              <a:rPr lang="de-DE" b="1" dirty="0"/>
              <a:t>Umfragen</a:t>
            </a:r>
            <a:r>
              <a:rPr lang="de-DE" dirty="0"/>
              <a:t> von </a:t>
            </a:r>
            <a:r>
              <a:rPr lang="de-DE" b="1" dirty="0"/>
              <a:t>PulseShift</a:t>
            </a:r>
            <a:r>
              <a:rPr lang="de-DE" dirty="0"/>
              <a:t> ermöglicht.</a:t>
            </a:r>
            <a:endParaRPr lang="de-DE" dirty="0">
              <a:sym typeface="Wingdings" panose="05000000000000000000" pitchFamily="2" charset="2"/>
            </a:endParaRPr>
          </a:p>
        </p:txBody>
      </p:sp>
      <p:sp>
        <p:nvSpPr>
          <p:cNvPr id="3" name="Title 2"/>
          <p:cNvSpPr>
            <a:spLocks noGrp="1"/>
          </p:cNvSpPr>
          <p:nvPr>
            <p:ph type="title"/>
          </p:nvPr>
        </p:nvSpPr>
        <p:spPr/>
        <p:txBody>
          <a:bodyPr/>
          <a:lstStyle/>
          <a:p>
            <a:r>
              <a:rPr lang="de-DE" dirty="0"/>
              <a:t>Projektziel</a:t>
            </a:r>
          </a:p>
        </p:txBody>
      </p:sp>
      <p:sp>
        <p:nvSpPr>
          <p:cNvPr id="5" name="TextBox 4"/>
          <p:cNvSpPr txBox="1"/>
          <p:nvPr/>
        </p:nvSpPr>
        <p:spPr>
          <a:xfrm>
            <a:off x="842550" y="4101260"/>
            <a:ext cx="4087050" cy="194040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lstStyle/>
          <a:p>
            <a:pPr marL="0" lvl="1" algn="ctr">
              <a:lnSpc>
                <a:spcPct val="150000"/>
              </a:lnSpc>
              <a:buNone/>
            </a:pPr>
            <a:r>
              <a:rPr lang="de-DE" b="1" dirty="0"/>
              <a:t>Konzeptionelle</a:t>
            </a:r>
            <a:r>
              <a:rPr lang="de-DE" dirty="0"/>
              <a:t> </a:t>
            </a:r>
            <a:r>
              <a:rPr lang="de-DE" b="1" dirty="0"/>
              <a:t>Erarbeitung</a:t>
            </a:r>
            <a:r>
              <a:rPr lang="de-DE" dirty="0"/>
              <a:t> möglicher Umfragekanäle</a:t>
            </a:r>
          </a:p>
          <a:p>
            <a:pPr marL="179964" lvl="1" algn="ctr">
              <a:lnSpc>
                <a:spcPct val="150000"/>
              </a:lnSpc>
              <a:buNone/>
            </a:pPr>
            <a:r>
              <a:rPr lang="de-DE" dirty="0">
                <a:sym typeface="Wingdings" panose="05000000000000000000" pitchFamily="2" charset="2"/>
              </a:rPr>
              <a:t> Phase 1: 5. Semester</a:t>
            </a:r>
            <a:endParaRPr lang="de-DE" dirty="0"/>
          </a:p>
        </p:txBody>
      </p:sp>
      <p:sp>
        <p:nvSpPr>
          <p:cNvPr id="6" name="TextBox 5"/>
          <p:cNvSpPr txBox="1"/>
          <p:nvPr/>
        </p:nvSpPr>
        <p:spPr>
          <a:xfrm>
            <a:off x="7078275" y="4102668"/>
            <a:ext cx="4087050" cy="193899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lstStyle/>
          <a:p>
            <a:pPr marL="0" lvl="1" algn="ctr">
              <a:lnSpc>
                <a:spcPct val="150000"/>
              </a:lnSpc>
              <a:buNone/>
            </a:pPr>
            <a:r>
              <a:rPr lang="de-DE" b="1" dirty="0"/>
              <a:t>Realisierung</a:t>
            </a:r>
            <a:r>
              <a:rPr lang="de-DE" dirty="0"/>
              <a:t> der vielversprechendsten Kanäle als </a:t>
            </a:r>
            <a:r>
              <a:rPr lang="de-DE" b="1" dirty="0"/>
              <a:t>Proof-</a:t>
            </a:r>
            <a:r>
              <a:rPr lang="de-DE" b="1" dirty="0" err="1"/>
              <a:t>of</a:t>
            </a:r>
            <a:r>
              <a:rPr lang="de-DE" b="1" dirty="0"/>
              <a:t>-</a:t>
            </a:r>
            <a:r>
              <a:rPr lang="de-DE" b="1" dirty="0" err="1"/>
              <a:t>Concept</a:t>
            </a:r>
            <a:endParaRPr lang="de-DE" b="1" dirty="0"/>
          </a:p>
          <a:p>
            <a:pPr lvl="1" indent="0" algn="ctr">
              <a:lnSpc>
                <a:spcPct val="150000"/>
              </a:lnSpc>
              <a:buNone/>
            </a:pPr>
            <a:r>
              <a:rPr lang="de-DE" dirty="0">
                <a:sym typeface="Wingdings" panose="05000000000000000000" pitchFamily="2" charset="2"/>
              </a:rPr>
              <a:t> Phase 2: 6. Semester</a:t>
            </a:r>
            <a:endParaRPr lang="de-DE" dirty="0"/>
          </a:p>
        </p:txBody>
      </p:sp>
      <p:sp>
        <p:nvSpPr>
          <p:cNvPr id="9" name="Arrow: Down 8"/>
          <p:cNvSpPr/>
          <p:nvPr/>
        </p:nvSpPr>
        <p:spPr bwMode="gray">
          <a:xfrm>
            <a:off x="1485900" y="3057525"/>
            <a:ext cx="2800350" cy="847725"/>
          </a:xfrm>
          <a:prstGeom prst="downArrow">
            <a:avLst>
              <a:gd name="adj1" fmla="val 50000"/>
              <a:gd name="adj2" fmla="val 63483"/>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Down 9"/>
          <p:cNvSpPr/>
          <p:nvPr/>
        </p:nvSpPr>
        <p:spPr bwMode="gray">
          <a:xfrm>
            <a:off x="7721625" y="3057525"/>
            <a:ext cx="2800350" cy="847725"/>
          </a:xfrm>
          <a:prstGeom prst="downArrow">
            <a:avLst>
              <a:gd name="adj1" fmla="val 50000"/>
              <a:gd name="adj2" fmla="val 63483"/>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43377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6" grpId="0" uiExpand="1"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de-DE"/>
          </a:p>
        </p:txBody>
      </p:sp>
      <p:sp>
        <p:nvSpPr>
          <p:cNvPr id="4" name="Title 3"/>
          <p:cNvSpPr>
            <a:spLocks noGrp="1"/>
          </p:cNvSpPr>
          <p:nvPr>
            <p:ph type="title"/>
          </p:nvPr>
        </p:nvSpPr>
        <p:spPr/>
        <p:txBody>
          <a:bodyPr/>
          <a:lstStyle/>
          <a:p>
            <a:r>
              <a:rPr lang="de-DE" dirty="0"/>
              <a:t>Erwarteter wirtschaftlicher Nutzen</a:t>
            </a:r>
          </a:p>
        </p:txBody>
      </p:sp>
    </p:spTree>
    <p:extLst>
      <p:ext uri="{BB962C8B-B14F-4D97-AF65-F5344CB8AC3E}">
        <p14:creationId xmlns:p14="http://schemas.microsoft.com/office/powerpoint/2010/main" val="393989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Phase 1: </a:t>
            </a:r>
            <a:r>
              <a:rPr lang="en-US" dirty="0" err="1">
                <a:solidFill>
                  <a:schemeClr val="accent1"/>
                </a:solidFill>
              </a:rPr>
              <a:t>Konzeptionelle</a:t>
            </a:r>
            <a:r>
              <a:rPr lang="en-US" dirty="0">
                <a:solidFill>
                  <a:schemeClr val="accent1"/>
                </a:solidFill>
              </a:rPr>
              <a:t> </a:t>
            </a:r>
            <a:r>
              <a:rPr lang="en-US" dirty="0" err="1">
                <a:solidFill>
                  <a:schemeClr val="accent1"/>
                </a:solidFill>
              </a:rPr>
              <a:t>Erarbeitung</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de-DE" dirty="0"/>
          </a:p>
        </p:txBody>
      </p:sp>
      <p:sp>
        <p:nvSpPr>
          <p:cNvPr id="4" name="Title 3"/>
          <p:cNvSpPr>
            <a:spLocks noGrp="1"/>
          </p:cNvSpPr>
          <p:nvPr>
            <p:ph type="title"/>
          </p:nvPr>
        </p:nvSpPr>
        <p:spPr/>
        <p:txBody>
          <a:bodyPr/>
          <a:lstStyle/>
          <a:p>
            <a:r>
              <a:rPr lang="de-DE" dirty="0"/>
              <a:t>Belohnungssysteme</a:t>
            </a:r>
          </a:p>
        </p:txBody>
      </p:sp>
    </p:spTree>
    <p:extLst>
      <p:ext uri="{BB962C8B-B14F-4D97-AF65-F5344CB8AC3E}">
        <p14:creationId xmlns:p14="http://schemas.microsoft.com/office/powerpoint/2010/main" val="48093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70553" y="1440815"/>
            <a:ext cx="1175769" cy="1175769"/>
          </a:xfrm>
          <a:prstGeom prst="rect">
            <a:avLst/>
          </a:prstGeom>
        </p:spPr>
      </p:pic>
      <p:sp>
        <p:nvSpPr>
          <p:cNvPr id="19" name="Text Placeholder 18"/>
          <p:cNvSpPr>
            <a:spLocks noGrp="1"/>
          </p:cNvSpPr>
          <p:nvPr>
            <p:ph type="body" sz="quarter" idx="10"/>
          </p:nvPr>
        </p:nvSpPr>
        <p:spPr>
          <a:xfrm>
            <a:off x="1679768" y="1620000"/>
            <a:ext cx="10010708" cy="4716000"/>
          </a:xfrm>
        </p:spPr>
        <p:txBody>
          <a:bodyPr/>
          <a:lstStyle/>
          <a:p>
            <a:pPr marL="342900" indent="-342900">
              <a:buFont typeface="Arial" panose="020B0604020202020204" pitchFamily="34" charset="0"/>
              <a:buChar char="•"/>
            </a:pPr>
            <a:r>
              <a:rPr lang="de-DE" dirty="0"/>
              <a:t>Umfrage auf Papier</a:t>
            </a:r>
          </a:p>
          <a:p>
            <a:pPr marL="342900" indent="-342900">
              <a:buFont typeface="Arial" panose="020B0604020202020204" pitchFamily="34" charset="0"/>
              <a:buChar char="•"/>
            </a:pPr>
            <a:r>
              <a:rPr lang="de-DE" dirty="0"/>
              <a:t>Manuelles einscannen</a:t>
            </a:r>
          </a:p>
          <a:p>
            <a:pPr marL="342900" indent="-342900">
              <a:buFont typeface="Arial" panose="020B0604020202020204" pitchFamily="34" charset="0"/>
              <a:buChar char="•"/>
            </a:pPr>
            <a:endParaRPr lang="de-DE" sz="1000" dirty="0"/>
          </a:p>
          <a:p>
            <a:pPr marL="342900" indent="-342900">
              <a:buFont typeface="Arial" panose="020B0604020202020204" pitchFamily="34" charset="0"/>
              <a:buChar char="•"/>
            </a:pPr>
            <a:r>
              <a:rPr lang="de-DE" dirty="0"/>
              <a:t>Einfache Umsetzung</a:t>
            </a:r>
          </a:p>
          <a:p>
            <a:pPr marL="342900" indent="-342900">
              <a:buFont typeface="Arial" panose="020B0604020202020204" pitchFamily="34" charset="0"/>
              <a:buChar char="•"/>
            </a:pPr>
            <a:r>
              <a:rPr lang="de-DE" dirty="0"/>
              <a:t>In fast jedem Unternehmen einsetzbar</a:t>
            </a:r>
          </a:p>
          <a:p>
            <a:pPr marL="342900" indent="-342900">
              <a:buFont typeface="Arial" panose="020B0604020202020204" pitchFamily="34" charset="0"/>
              <a:buChar char="•"/>
            </a:pPr>
            <a:endParaRPr lang="de-DE" sz="1000" dirty="0"/>
          </a:p>
          <a:p>
            <a:pPr marL="342900" indent="-342900">
              <a:buFont typeface="Arial" panose="020B0604020202020204" pitchFamily="34" charset="0"/>
              <a:buChar char="•"/>
            </a:pPr>
            <a:r>
              <a:rPr lang="de-DE" dirty="0"/>
              <a:t>Enorm hoher Aufwand</a:t>
            </a:r>
          </a:p>
          <a:p>
            <a:pPr marL="342900" indent="-342900">
              <a:buFont typeface="Arial" panose="020B0604020202020204" pitchFamily="34" charset="0"/>
              <a:buChar char="•"/>
            </a:pPr>
            <a:r>
              <a:rPr lang="de-DE" dirty="0"/>
              <a:t>Trennung der Zielgruppen schwer</a:t>
            </a:r>
          </a:p>
          <a:p>
            <a:pPr marL="342900" indent="-342900">
              <a:buFont typeface="Arial" panose="020B0604020202020204" pitchFamily="34" charset="0"/>
              <a:buChar char="•"/>
            </a:pPr>
            <a:r>
              <a:rPr lang="de-DE" dirty="0"/>
              <a:t>Nicht innovativ</a:t>
            </a:r>
          </a:p>
          <a:p>
            <a:endParaRPr lang="de-DE" dirty="0"/>
          </a:p>
        </p:txBody>
      </p:sp>
      <p:sp>
        <p:nvSpPr>
          <p:cNvPr id="6" name="Title 5"/>
          <p:cNvSpPr>
            <a:spLocks noGrp="1"/>
          </p:cNvSpPr>
          <p:nvPr>
            <p:ph type="title"/>
          </p:nvPr>
        </p:nvSpPr>
        <p:spPr/>
        <p:txBody>
          <a:bodyPr/>
          <a:lstStyle/>
          <a:p>
            <a:r>
              <a:rPr lang="de-DE" dirty="0"/>
              <a:t>Zettelumfrage</a:t>
            </a:r>
          </a:p>
        </p:txBody>
      </p:sp>
      <p:pic>
        <p:nvPicPr>
          <p:cNvPr id="9" name="Picture 8"/>
          <p:cNvPicPr>
            <a:picLocks noChangeAspect="1"/>
          </p:cNvPicPr>
          <p:nvPr/>
        </p:nvPicPr>
        <p:blipFill>
          <a:blip r:embed="rId3"/>
          <a:stretch>
            <a:fillRect/>
          </a:stretch>
        </p:blipFill>
        <p:spPr>
          <a:xfrm>
            <a:off x="7416098" y="314325"/>
            <a:ext cx="4702878" cy="6448425"/>
          </a:xfrm>
          <a:prstGeom prst="rect">
            <a:avLst/>
          </a:prstGeom>
          <a:ln w="38100" cap="sq">
            <a:solidFill>
              <a:srgbClr val="000000"/>
            </a:solidFill>
            <a:prstDash val="solid"/>
            <a:miter lim="800000"/>
          </a:ln>
          <a:effectLst/>
        </p:spPr>
      </p:pic>
      <p:pic>
        <p:nvPicPr>
          <p:cNvPr id="11" name="Picture 10"/>
          <p:cNvPicPr>
            <a:picLocks noChangeAspect="1"/>
          </p:cNvPicPr>
          <p:nvPr/>
        </p:nvPicPr>
        <p:blipFill>
          <a:blip r:embed="rId4"/>
          <a:stretch>
            <a:fillRect/>
          </a:stretch>
        </p:blipFill>
        <p:spPr>
          <a:xfrm>
            <a:off x="698670" y="4597962"/>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5"/>
          <a:stretch>
            <a:fillRect/>
          </a:stretch>
        </p:blipFill>
        <p:spPr>
          <a:xfrm>
            <a:off x="698670" y="3158026"/>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400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70553" y="1440815"/>
            <a:ext cx="1175769" cy="1175769"/>
          </a:xfrm>
          <a:prstGeom prst="rect">
            <a:avLst/>
          </a:prstGeom>
        </p:spPr>
      </p:pic>
      <p:sp>
        <p:nvSpPr>
          <p:cNvPr id="19" name="Text Placeholder 18"/>
          <p:cNvSpPr>
            <a:spLocks noGrp="1"/>
          </p:cNvSpPr>
          <p:nvPr>
            <p:ph type="body" sz="quarter" idx="10"/>
          </p:nvPr>
        </p:nvSpPr>
        <p:spPr>
          <a:xfrm>
            <a:off x="1679768" y="1620000"/>
            <a:ext cx="10010708" cy="4716000"/>
          </a:xfrm>
        </p:spPr>
        <p:txBody>
          <a:bodyPr/>
          <a:lstStyle/>
          <a:p>
            <a:pPr marL="342900" indent="-342900">
              <a:buFont typeface="Arial" panose="020B0604020202020204" pitchFamily="34" charset="0"/>
              <a:buChar char="•"/>
            </a:pPr>
            <a:r>
              <a:rPr lang="de-DE" dirty="0"/>
              <a:t>Fokussierte App zur Einsicht wichtiger Informationen</a:t>
            </a:r>
          </a:p>
          <a:p>
            <a:pPr marL="342900" indent="-342900">
              <a:buFont typeface="Arial" panose="020B0604020202020204" pitchFamily="34" charset="0"/>
              <a:buChar char="•"/>
            </a:pPr>
            <a:r>
              <a:rPr lang="de-DE" dirty="0"/>
              <a:t>Banner zur Umfrage</a:t>
            </a:r>
          </a:p>
          <a:p>
            <a:pPr marL="342900" indent="-342900">
              <a:buFont typeface="Arial" panose="020B0604020202020204" pitchFamily="34" charset="0"/>
              <a:buChar char="•"/>
            </a:pPr>
            <a:r>
              <a:rPr lang="de-DE" dirty="0"/>
              <a:t>Nicht dauerhaft, sondern nur zu bestimmten Zeiten</a:t>
            </a:r>
          </a:p>
          <a:p>
            <a:pPr marL="342900" indent="-342900">
              <a:buFont typeface="Arial" panose="020B0604020202020204" pitchFamily="34" charset="0"/>
              <a:buChar char="•"/>
            </a:pPr>
            <a:r>
              <a:rPr lang="de-DE" dirty="0"/>
              <a:t>App ist nützlich für Mitarbeiter</a:t>
            </a:r>
          </a:p>
          <a:p>
            <a:pPr marL="342900" indent="-342900">
              <a:buFont typeface="Arial" panose="020B0604020202020204" pitchFamily="34" charset="0"/>
              <a:buChar char="•"/>
            </a:pPr>
            <a:r>
              <a:rPr lang="de-DE" dirty="0"/>
              <a:t>Umfragen sind nicht zu aufdringlich</a:t>
            </a:r>
          </a:p>
          <a:p>
            <a:pPr marL="342900" indent="-342900">
              <a:buFont typeface="Arial" panose="020B0604020202020204" pitchFamily="34" charset="0"/>
              <a:buChar char="•"/>
            </a:pPr>
            <a:r>
              <a:rPr lang="de-DE" dirty="0"/>
              <a:t>Welche Daten dürfen genutzt werden?</a:t>
            </a:r>
          </a:p>
          <a:p>
            <a:pPr marL="342900" indent="-342900">
              <a:buFont typeface="Arial" panose="020B0604020202020204" pitchFamily="34" charset="0"/>
              <a:buChar char="•"/>
            </a:pPr>
            <a:r>
              <a:rPr lang="de-DE" dirty="0"/>
              <a:t>Evtl. geringe Adaption der Mitarbeiter</a:t>
            </a:r>
          </a:p>
          <a:p>
            <a:pPr marL="342900" indent="-342900">
              <a:buFont typeface="Arial" panose="020B0604020202020204" pitchFamily="34" charset="0"/>
              <a:buChar char="•"/>
            </a:pPr>
            <a:r>
              <a:rPr lang="de-DE" dirty="0"/>
              <a:t>Dauerhafter Aufwand </a:t>
            </a:r>
          </a:p>
          <a:p>
            <a:pPr marL="342900" indent="-342900">
              <a:buFont typeface="Arial" panose="020B0604020202020204" pitchFamily="34" charset="0"/>
              <a:buChar char="•"/>
            </a:pPr>
            <a:endParaRPr lang="de-DE" dirty="0"/>
          </a:p>
        </p:txBody>
      </p:sp>
      <p:sp>
        <p:nvSpPr>
          <p:cNvPr id="6" name="Title 5"/>
          <p:cNvSpPr>
            <a:spLocks noGrp="1"/>
          </p:cNvSpPr>
          <p:nvPr>
            <p:ph type="title"/>
          </p:nvPr>
        </p:nvSpPr>
        <p:spPr/>
        <p:txBody>
          <a:bodyPr/>
          <a:lstStyle/>
          <a:p>
            <a:r>
              <a:rPr lang="de-DE" dirty="0"/>
              <a:t>Single </a:t>
            </a:r>
            <a:r>
              <a:rPr lang="de-DE" dirty="0" err="1"/>
              <a:t>Purpose</a:t>
            </a:r>
            <a:r>
              <a:rPr lang="de-DE" dirty="0"/>
              <a:t> </a:t>
            </a:r>
            <a:r>
              <a:rPr lang="de-DE" dirty="0" err="1"/>
              <a:t>Webapp</a:t>
            </a:r>
            <a:r>
              <a:rPr lang="de-DE" dirty="0"/>
              <a:t>: </a:t>
            </a:r>
            <a:r>
              <a:rPr lang="de-DE" dirty="0" err="1"/>
              <a:t>Lunchapp</a:t>
            </a:r>
            <a:endParaRPr lang="de-DE" dirty="0"/>
          </a:p>
        </p:txBody>
      </p:sp>
      <p:pic>
        <p:nvPicPr>
          <p:cNvPr id="11" name="Picture 10"/>
          <p:cNvPicPr>
            <a:picLocks noChangeAspect="1"/>
          </p:cNvPicPr>
          <p:nvPr/>
        </p:nvPicPr>
        <p:blipFill>
          <a:blip r:embed="rId3"/>
          <a:stretch>
            <a:fillRect/>
          </a:stretch>
        </p:blipFill>
        <p:spPr>
          <a:xfrm>
            <a:off x="698670" y="4597962"/>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4"/>
          <a:stretch>
            <a:fillRect/>
          </a:stretch>
        </p:blipFill>
        <p:spPr>
          <a:xfrm>
            <a:off x="698670" y="3158026"/>
            <a:ext cx="707464" cy="707464"/>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5"/>
          <a:stretch>
            <a:fillRect/>
          </a:stretch>
        </p:blipFill>
        <p:spPr>
          <a:xfrm>
            <a:off x="8030499" y="2798139"/>
            <a:ext cx="3343311" cy="1935251"/>
          </a:xfrm>
          <a:prstGeom prst="rect">
            <a:avLst/>
          </a:prstGeom>
        </p:spPr>
      </p:pic>
      <p:pic>
        <p:nvPicPr>
          <p:cNvPr id="10" name="Picture 9"/>
          <p:cNvPicPr>
            <a:picLocks noChangeAspect="1"/>
          </p:cNvPicPr>
          <p:nvPr/>
        </p:nvPicPr>
        <p:blipFill rotWithShape="1">
          <a:blip r:embed="rId6"/>
          <a:srcRect l="7060" t="1140" b="3711"/>
          <a:stretch/>
        </p:blipFill>
        <p:spPr>
          <a:xfrm>
            <a:off x="10271227" y="3469907"/>
            <a:ext cx="1961460" cy="1342559"/>
          </a:xfrm>
          <a:prstGeom prst="rect">
            <a:avLst/>
          </a:prstGeom>
        </p:spPr>
      </p:pic>
      <p:pic>
        <p:nvPicPr>
          <p:cNvPr id="12" name="Picture 11"/>
          <p:cNvPicPr>
            <a:picLocks noChangeAspect="1"/>
          </p:cNvPicPr>
          <p:nvPr/>
        </p:nvPicPr>
        <p:blipFill>
          <a:blip r:embed="rId7"/>
          <a:stretch>
            <a:fillRect/>
          </a:stretch>
        </p:blipFill>
        <p:spPr>
          <a:xfrm>
            <a:off x="11707122" y="2891589"/>
            <a:ext cx="1083044" cy="2089412"/>
          </a:xfrm>
          <a:prstGeom prst="rect">
            <a:avLst/>
          </a:prstGeom>
        </p:spPr>
      </p:pic>
    </p:spTree>
    <p:extLst>
      <p:ext uri="{BB962C8B-B14F-4D97-AF65-F5344CB8AC3E}">
        <p14:creationId xmlns:p14="http://schemas.microsoft.com/office/powerpoint/2010/main" val="323616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0</TotalTime>
  <Words>554</Words>
  <Application>Microsoft Office PowerPoint</Application>
  <PresentationFormat>Custom</PresentationFormat>
  <Paragraphs>151</Paragraphs>
  <Slides>31</Slides>
  <Notes>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Arial</vt:lpstr>
      <vt:lpstr>Courier New</vt:lpstr>
      <vt:lpstr>Symbol</vt:lpstr>
      <vt:lpstr>Wingdings</vt:lpstr>
      <vt:lpstr>Wingdings</vt:lpstr>
      <vt:lpstr>SAP 2018 16x9 white</vt:lpstr>
      <vt:lpstr>Projekt PulseShift: Abschlusspräsentation</vt:lpstr>
      <vt:lpstr>Agenda</vt:lpstr>
      <vt:lpstr>Problemstellung</vt:lpstr>
      <vt:lpstr>Projektziel</vt:lpstr>
      <vt:lpstr>Erwarteter wirtschaftlicher Nutzen</vt:lpstr>
      <vt:lpstr>Phase 1: Konzeptionelle Erarbeitung</vt:lpstr>
      <vt:lpstr>Belohnungssysteme</vt:lpstr>
      <vt:lpstr>Zettelumfrage</vt:lpstr>
      <vt:lpstr>Single Purpose Webapp: Lunchapp</vt:lpstr>
      <vt:lpstr>Tablets</vt:lpstr>
      <vt:lpstr>Single Purpose Webapp: Lunchapp</vt:lpstr>
      <vt:lpstr>Captive Portal</vt:lpstr>
      <vt:lpstr>Newsfeed App</vt:lpstr>
      <vt:lpstr>Phase 2: Realisierung</vt:lpstr>
      <vt:lpstr>Insert page title (sentence case)</vt:lpstr>
      <vt:lpstr>Insert page title (sentence case)</vt:lpstr>
      <vt:lpstr>Insert page title (sentence case) Subheadline</vt:lpstr>
      <vt:lpstr>PowerPoint Presentation</vt:lpstr>
      <vt:lpstr>Insert page title (sentence case)</vt:lpstr>
      <vt:lpstr>Insert page title (sentence case)</vt:lpstr>
      <vt:lpstr>Insert page title (sentence case)</vt:lpstr>
      <vt:lpstr>PowerPoint Presentation</vt:lpstr>
      <vt:lpstr>PowerPoint Presentation</vt:lpstr>
      <vt:lpstr>Insert page title (sentence case)</vt:lpstr>
      <vt:lpstr>Insert page title (sentence case)</vt:lpstr>
      <vt:lpstr>Insert page title (sentence case)</vt:lpstr>
      <vt:lpstr>Insert page title (sentence case)</vt:lpstr>
      <vt:lpstr>Insert page title (sentence case)</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2018/16:9/white</cp:keywords>
  <cp:lastModifiedBy>Schuetz, Sebastian</cp:lastModifiedBy>
  <cp:revision>20</cp:revision>
  <dcterms:created xsi:type="dcterms:W3CDTF">2018-04-19T17:32:16Z</dcterms:created>
  <dcterms:modified xsi:type="dcterms:W3CDTF">2018-04-19T18:44:57Z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