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a9a6b7e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9a6b7e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data is time series data that can be collected using any device with an accelerometer, like a Fitbit or Apple Watch. This kind of data is interesting to researchers, since it can be gathered as a secondary piece of data during a study, and used for analysis later.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one of the projects I work enrolled patients at COPD patients at National Jewish to wear an activity monitor for a week. Each patient’s activity was recorded, along with a timestamped records of their inhaler usage and any “severe” COPD related events they experienced during the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Activity data can be issue-prone though, since the data is very noisy due to the low frequency of data recording (records cumulative activity once per minute). There can also be issues when patients don’t wear the device for long periods of time, leaving “gaps” in the time series.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my research, we want to cluster this data to find groups of patients which have similar activity patterns. We need the data to be in a specific format, but the majority of this type of activity data is recorded in a “long” format, where each row contains a single measurement. This means we have to pivot the data before we can use it as input to any of the algorithms.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a9a6b7e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9a6b7e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trying to do unsupervised learning with this data, which means that we need to try many different normalization methods, or combinations.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we can compare overall levels of activity between patients (to find which patients are the most/least active), or we may be interested in patients who exhibit similar trends, regardless of overall activity level (i.e. some patients are more active on weekends, at night,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of the clustering methods are also sensitive to data scale (range of the data), so we need to normalize the data to fall into a more reasonable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standard process for normalizing data is on the right side of the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Regardless of what normalization methods we want to use, we always have to pivot the data first so that the format is correct for the clustering algorithms.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need to drop any subjects that have “unusable” data. This might mean dropping subjects who don’t wear their device often enough, have too many spurious measurments, etc. In the NHANES dataset I used for this demo, there are a group of patients who have a constant measuremnet value for the entire week-long study. This is obviously not correct, so we can drop these subjects.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can apply any of the scaling normalization methods, like Z-tranform, to make the values of our data more reasonable.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a9a6b7e5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a9a6b7e5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an example of the data before and after normalization.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raw data, each measurement is recorded as a row in the DataFrame.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normalization code runs a set of normalization procedures that I specify (most of them are just wrappers around existing Pandas functions), and prints out a list of the normalization procedures that were applied, as well as the shape/dimensions of the data before and after each normalization step. Steps highlighted in bold are where the data dimensions are modified during the normalization.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output DataFrame, each patient has all </a:t>
            </a:r>
            <a:r>
              <a:rPr lang="en"/>
              <a:t>measurements</a:t>
            </a:r>
            <a:r>
              <a:rPr lang="en"/>
              <a:t> in a single row, with the columns representing the </a:t>
            </a:r>
            <a:r>
              <a:rPr lang="en"/>
              <a:t>measurement</a:t>
            </a:r>
            <a:r>
              <a:rPr lang="en"/>
              <a:t> at each timestep. This is a (num_patients x num_measurements) matrix, which is the standard format that most of the clustering algorithms expect for input.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Activity Monitor Data Wrangling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BIOS 6644 Final Project - Andrew Hill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Data </a:t>
            </a:r>
            <a:r>
              <a:rPr lang="en">
                <a:latin typeface="Roboto"/>
                <a:ea typeface="Roboto"/>
                <a:cs typeface="Roboto"/>
                <a:sym typeface="Roboto"/>
              </a:rPr>
              <a:t>Background</a:t>
            </a:r>
            <a:endParaRPr>
              <a:latin typeface="Roboto"/>
              <a:ea typeface="Roboto"/>
              <a:cs typeface="Roboto"/>
              <a:sym typeface="Roboto"/>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What/Why</a:t>
            </a:r>
            <a:r>
              <a:rPr lang="en" sz="2400">
                <a:latin typeface="Roboto"/>
                <a:ea typeface="Roboto"/>
                <a:cs typeface="Roboto"/>
                <a:sym typeface="Roboto"/>
              </a:rPr>
              <a:t>?</a:t>
            </a:r>
            <a:endParaRPr sz="2400">
              <a:latin typeface="Roboto"/>
              <a:ea typeface="Roboto"/>
              <a:cs typeface="Roboto"/>
              <a:sym typeface="Roboto"/>
            </a:endParaRPr>
          </a:p>
          <a:p>
            <a:pPr indent="-317500" lvl="0" marL="457200" rtl="0" algn="l">
              <a:spcBef>
                <a:spcPts val="1600"/>
              </a:spcBef>
              <a:spcAft>
                <a:spcPts val="0"/>
              </a:spcAft>
              <a:buSzPts val="1400"/>
              <a:buChar char="-"/>
            </a:pPr>
            <a:r>
              <a:rPr lang="en"/>
              <a:t>Activity Data is data from a wearable device with an accelerometer (like a Fitbit or similar device).</a:t>
            </a:r>
            <a:endParaRPr/>
          </a:p>
          <a:p>
            <a:pPr indent="-317500" lvl="0" marL="457200" rtl="0" algn="l">
              <a:spcBef>
                <a:spcPts val="0"/>
              </a:spcBef>
              <a:spcAft>
                <a:spcPts val="0"/>
              </a:spcAft>
              <a:buSzPts val="1400"/>
              <a:buChar char="-"/>
            </a:pPr>
            <a:r>
              <a:rPr lang="en"/>
              <a:t>Accelerometer data can be used as an ““objective”” measure of a person’s activity.</a:t>
            </a:r>
            <a:endParaRPr/>
          </a:p>
          <a:p>
            <a:pPr indent="-317500" lvl="0" marL="457200" rtl="0" algn="l">
              <a:spcBef>
                <a:spcPts val="0"/>
              </a:spcBef>
              <a:spcAft>
                <a:spcPts val="0"/>
              </a:spcAft>
              <a:buSzPts val="1400"/>
              <a:buChar char="-"/>
            </a:pPr>
            <a:r>
              <a:rPr lang="en"/>
              <a:t>Can we group/cluster patients based on their activity?</a:t>
            </a:r>
            <a:endParaRPr/>
          </a:p>
          <a:p>
            <a:pPr indent="-304800" lvl="1" marL="914400" rtl="0" algn="l">
              <a:spcBef>
                <a:spcPts val="0"/>
              </a:spcBef>
              <a:spcAft>
                <a:spcPts val="0"/>
              </a:spcAft>
              <a:buSzPts val="1200"/>
              <a:buChar char="-"/>
            </a:pPr>
            <a:r>
              <a:rPr lang="en"/>
              <a:t>i.e. Find common patterns that a group of patients share?</a:t>
            </a:r>
            <a:endParaRPr/>
          </a:p>
          <a:p>
            <a:pPr indent="-304800" lvl="1" marL="914400" rtl="0" algn="l">
              <a:spcBef>
                <a:spcPts val="0"/>
              </a:spcBef>
              <a:spcAft>
                <a:spcPts val="0"/>
              </a:spcAft>
              <a:buSzPts val="1200"/>
              <a:buChar char="-"/>
            </a:pPr>
            <a:r>
              <a:rPr lang="en"/>
              <a:t>Are they clinically/biologically relevant?</a:t>
            </a:r>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Issues?</a:t>
            </a:r>
            <a:endParaRPr sz="2400"/>
          </a:p>
          <a:p>
            <a:pPr indent="-317500" lvl="0" marL="457200" rtl="0" algn="l">
              <a:spcBef>
                <a:spcPts val="1600"/>
              </a:spcBef>
              <a:spcAft>
                <a:spcPts val="0"/>
              </a:spcAft>
              <a:buSzPts val="1400"/>
              <a:buChar char="-"/>
            </a:pPr>
            <a:r>
              <a:rPr lang="en"/>
              <a:t>Data is inherently noisy.</a:t>
            </a:r>
            <a:endParaRPr/>
          </a:p>
          <a:p>
            <a:pPr indent="-317500" lvl="0" marL="457200" rtl="0" algn="l">
              <a:spcBef>
                <a:spcPts val="0"/>
              </a:spcBef>
              <a:spcAft>
                <a:spcPts val="0"/>
              </a:spcAft>
              <a:buSzPts val="1400"/>
              <a:buChar char="-"/>
            </a:pPr>
            <a:r>
              <a:rPr lang="en"/>
              <a:t>Data contains missing values.</a:t>
            </a:r>
            <a:endParaRPr/>
          </a:p>
          <a:p>
            <a:pPr indent="-304800" lvl="1" marL="914400" rtl="0" algn="l">
              <a:spcBef>
                <a:spcPts val="0"/>
              </a:spcBef>
              <a:spcAft>
                <a:spcPts val="0"/>
              </a:spcAft>
              <a:buSzPts val="1200"/>
              <a:buChar char="-"/>
            </a:pPr>
            <a:r>
              <a:rPr lang="en"/>
              <a:t>Patients will take off monitor to sleep, swim, etc.</a:t>
            </a:r>
            <a:endParaRPr/>
          </a:p>
          <a:p>
            <a:pPr indent="-317500" lvl="0" marL="457200" rtl="0" algn="l">
              <a:spcBef>
                <a:spcPts val="0"/>
              </a:spcBef>
              <a:spcAft>
                <a:spcPts val="0"/>
              </a:spcAft>
              <a:buSzPts val="1400"/>
              <a:buChar char="-"/>
            </a:pPr>
            <a:r>
              <a:rPr lang="en"/>
              <a:t>Data is in “long” format.</a:t>
            </a:r>
            <a:endParaRPr/>
          </a:p>
          <a:p>
            <a:pPr indent="-304800" lvl="1" marL="914400" rtl="0" algn="l">
              <a:spcBef>
                <a:spcPts val="0"/>
              </a:spcBef>
              <a:spcAft>
                <a:spcPts val="0"/>
              </a:spcAft>
              <a:buSzPts val="1200"/>
              <a:buChar char="-"/>
            </a:pPr>
            <a:r>
              <a:rPr lang="en"/>
              <a:t>Each row contains a single measurement.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Wrangle Motivation and Process</a:t>
            </a:r>
            <a:endParaRPr/>
          </a:p>
        </p:txBody>
      </p:sp>
      <p:sp>
        <p:nvSpPr>
          <p:cNvPr id="68" name="Google Shape;68;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Motivation</a:t>
            </a:r>
            <a:endParaRPr sz="2400">
              <a:latin typeface="Roboto"/>
              <a:ea typeface="Roboto"/>
              <a:cs typeface="Roboto"/>
              <a:sym typeface="Roboto"/>
            </a:endParaRPr>
          </a:p>
          <a:p>
            <a:pPr indent="-317500" lvl="0" marL="457200" rtl="0" algn="l">
              <a:spcBef>
                <a:spcPts val="1600"/>
              </a:spcBef>
              <a:spcAft>
                <a:spcPts val="0"/>
              </a:spcAft>
              <a:buSzPts val="1400"/>
              <a:buChar char="-"/>
            </a:pPr>
            <a:r>
              <a:rPr lang="en"/>
              <a:t>Doing unsupervised learning on data, so need to try different normalization methods/combinations.</a:t>
            </a:r>
            <a:endParaRPr/>
          </a:p>
          <a:p>
            <a:pPr indent="-317500" lvl="0" marL="457200" rtl="0" algn="l">
              <a:spcBef>
                <a:spcPts val="0"/>
              </a:spcBef>
              <a:spcAft>
                <a:spcPts val="0"/>
              </a:spcAft>
              <a:buSzPts val="1400"/>
              <a:buChar char="-"/>
            </a:pPr>
            <a:r>
              <a:rPr lang="en"/>
              <a:t>Prior to this class, I would wrangle the data into a normalized format, then output to a new CSV file.</a:t>
            </a:r>
            <a:endParaRPr/>
          </a:p>
          <a:p>
            <a:pPr indent="-317500" lvl="0" marL="457200" rtl="0" algn="l">
              <a:spcBef>
                <a:spcPts val="0"/>
              </a:spcBef>
              <a:spcAft>
                <a:spcPts val="0"/>
              </a:spcAft>
              <a:buSzPts val="1400"/>
              <a:buChar char="-"/>
            </a:pPr>
            <a:r>
              <a:rPr lang="en"/>
              <a:t>Wanted a way to mix/match normalization methods quickly without re-writing normalization code each time.</a:t>
            </a:r>
            <a:endParaRPr/>
          </a:p>
        </p:txBody>
      </p:sp>
      <p:sp>
        <p:nvSpPr>
          <p:cNvPr id="69" name="Google Shape;69;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Normalization Process</a:t>
            </a:r>
            <a:endParaRPr sz="2400"/>
          </a:p>
          <a:p>
            <a:pPr indent="-317500" lvl="0" marL="457200" rtl="0" algn="l">
              <a:spcBef>
                <a:spcPts val="1600"/>
              </a:spcBef>
              <a:spcAft>
                <a:spcPts val="0"/>
              </a:spcAft>
              <a:buSzPts val="1400"/>
              <a:buAutoNum type="arabicPeriod"/>
            </a:pPr>
            <a:r>
              <a:rPr lang="en"/>
              <a:t>Convert “long” format to a “wide” format (pivot).</a:t>
            </a:r>
            <a:endParaRPr/>
          </a:p>
          <a:p>
            <a:pPr indent="-317500" lvl="0" marL="457200" rtl="0" algn="l">
              <a:spcBef>
                <a:spcPts val="0"/>
              </a:spcBef>
              <a:spcAft>
                <a:spcPts val="0"/>
              </a:spcAft>
              <a:buSzPts val="1400"/>
              <a:buAutoNum type="arabicPeriod"/>
            </a:pPr>
            <a:r>
              <a:rPr lang="en"/>
              <a:t>Drop any subjects with </a:t>
            </a:r>
            <a:r>
              <a:rPr lang="en"/>
              <a:t>unusable</a:t>
            </a:r>
            <a:r>
              <a:rPr lang="en"/>
              <a:t> data.</a:t>
            </a:r>
            <a:endParaRPr/>
          </a:p>
          <a:p>
            <a:pPr indent="-317500" lvl="0" marL="457200" rtl="0" algn="l">
              <a:spcBef>
                <a:spcPts val="0"/>
              </a:spcBef>
              <a:spcAft>
                <a:spcPts val="0"/>
              </a:spcAft>
              <a:buSzPts val="1400"/>
              <a:buAutoNum type="arabicPeriod"/>
            </a:pPr>
            <a:r>
              <a:rPr lang="en"/>
              <a:t>Normalize remaining data (Z-transform, Min/Max, etc) so that it plays nice with clustering algorithms.</a:t>
            </a:r>
            <a:endParaRPr/>
          </a:p>
          <a:p>
            <a:pPr indent="-317500" lvl="0" marL="457200" rtl="0" algn="l">
              <a:spcBef>
                <a:spcPts val="0"/>
              </a:spcBef>
              <a:spcAft>
                <a:spcPts val="0"/>
              </a:spcAft>
              <a:buSzPts val="1400"/>
              <a:buAutoNum type="arabicPeriod"/>
            </a:pPr>
            <a:r>
              <a:rPr lang="en"/>
              <a:t>Send data to clustering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p:txBody>
      </p:sp>
      <p:pic>
        <p:nvPicPr>
          <p:cNvPr id="75" name="Google Shape;75;p16"/>
          <p:cNvPicPr preferRelativeResize="0"/>
          <p:nvPr/>
        </p:nvPicPr>
        <p:blipFill rotWithShape="1">
          <a:blip r:embed="rId3">
            <a:alphaModFix/>
          </a:blip>
          <a:srcRect b="44717" l="0" r="0" t="0"/>
          <a:stretch/>
        </p:blipFill>
        <p:spPr>
          <a:xfrm>
            <a:off x="107300" y="1686275"/>
            <a:ext cx="3863349" cy="1410750"/>
          </a:xfrm>
          <a:prstGeom prst="rect">
            <a:avLst/>
          </a:prstGeom>
          <a:noFill/>
          <a:ln>
            <a:noFill/>
          </a:ln>
        </p:spPr>
      </p:pic>
      <p:cxnSp>
        <p:nvCxnSpPr>
          <p:cNvPr id="76" name="Google Shape;76;p16"/>
          <p:cNvCxnSpPr/>
          <p:nvPr/>
        </p:nvCxnSpPr>
        <p:spPr>
          <a:xfrm>
            <a:off x="513500" y="1387475"/>
            <a:ext cx="0" cy="298800"/>
          </a:xfrm>
          <a:prstGeom prst="straightConnector1">
            <a:avLst/>
          </a:prstGeom>
          <a:noFill/>
          <a:ln cap="flat" cmpd="sng" w="19050">
            <a:solidFill>
              <a:srgbClr val="CC4125"/>
            </a:solidFill>
            <a:prstDash val="solid"/>
            <a:round/>
            <a:headEnd len="med" w="med" type="none"/>
            <a:tailEnd len="med" w="med" type="triangle"/>
          </a:ln>
        </p:spPr>
      </p:cxnSp>
      <p:sp>
        <p:nvSpPr>
          <p:cNvPr id="77" name="Google Shape;77;p16"/>
          <p:cNvSpPr txBox="1"/>
          <p:nvPr/>
        </p:nvSpPr>
        <p:spPr>
          <a:xfrm>
            <a:off x="31100" y="1065775"/>
            <a:ext cx="964800" cy="3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Patient ID</a:t>
            </a:r>
            <a:endParaRPr sz="1200"/>
          </a:p>
        </p:txBody>
      </p:sp>
      <p:cxnSp>
        <p:nvCxnSpPr>
          <p:cNvPr id="78" name="Google Shape;78;p16"/>
          <p:cNvCxnSpPr/>
          <p:nvPr/>
        </p:nvCxnSpPr>
        <p:spPr>
          <a:xfrm>
            <a:off x="3324850" y="1387475"/>
            <a:ext cx="0" cy="298800"/>
          </a:xfrm>
          <a:prstGeom prst="straightConnector1">
            <a:avLst/>
          </a:prstGeom>
          <a:noFill/>
          <a:ln cap="flat" cmpd="sng" w="19050">
            <a:solidFill>
              <a:srgbClr val="CC4125"/>
            </a:solidFill>
            <a:prstDash val="solid"/>
            <a:round/>
            <a:headEnd len="med" w="med" type="none"/>
            <a:tailEnd len="med" w="med" type="triangle"/>
          </a:ln>
        </p:spPr>
      </p:cxnSp>
      <p:sp>
        <p:nvSpPr>
          <p:cNvPr id="79" name="Google Shape;79;p16"/>
          <p:cNvSpPr txBox="1"/>
          <p:nvPr/>
        </p:nvSpPr>
        <p:spPr>
          <a:xfrm>
            <a:off x="2685250" y="1084075"/>
            <a:ext cx="12792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Activity Intensity</a:t>
            </a:r>
            <a:endParaRPr sz="1200"/>
          </a:p>
        </p:txBody>
      </p:sp>
      <p:pic>
        <p:nvPicPr>
          <p:cNvPr id="80" name="Google Shape;80;p16"/>
          <p:cNvPicPr preferRelativeResize="0"/>
          <p:nvPr/>
        </p:nvPicPr>
        <p:blipFill>
          <a:blip r:embed="rId4">
            <a:alphaModFix/>
          </a:blip>
          <a:stretch>
            <a:fillRect/>
          </a:stretch>
        </p:blipFill>
        <p:spPr>
          <a:xfrm>
            <a:off x="4890300" y="1785288"/>
            <a:ext cx="3605400" cy="1212725"/>
          </a:xfrm>
          <a:prstGeom prst="rect">
            <a:avLst/>
          </a:prstGeom>
          <a:noFill/>
          <a:ln>
            <a:noFill/>
          </a:ln>
        </p:spPr>
      </p:pic>
      <p:cxnSp>
        <p:nvCxnSpPr>
          <p:cNvPr id="81" name="Google Shape;81;p16"/>
          <p:cNvCxnSpPr>
            <a:stCxn id="75" idx="3"/>
            <a:endCxn id="80" idx="1"/>
          </p:cNvCxnSpPr>
          <p:nvPr/>
        </p:nvCxnSpPr>
        <p:spPr>
          <a:xfrm>
            <a:off x="3970649" y="2391650"/>
            <a:ext cx="919800" cy="0"/>
          </a:xfrm>
          <a:prstGeom prst="straightConnector1">
            <a:avLst/>
          </a:prstGeom>
          <a:noFill/>
          <a:ln cap="flat" cmpd="sng" w="9525">
            <a:solidFill>
              <a:schemeClr val="dk2"/>
            </a:solidFill>
            <a:prstDash val="solid"/>
            <a:round/>
            <a:headEnd len="med" w="med" type="none"/>
            <a:tailEnd len="med" w="med" type="triangle"/>
          </a:ln>
        </p:spPr>
      </p:cxnSp>
      <p:pic>
        <p:nvPicPr>
          <p:cNvPr id="82" name="Google Shape;82;p16"/>
          <p:cNvPicPr preferRelativeResize="0"/>
          <p:nvPr/>
        </p:nvPicPr>
        <p:blipFill>
          <a:blip r:embed="rId5">
            <a:alphaModFix/>
          </a:blip>
          <a:stretch>
            <a:fillRect/>
          </a:stretch>
        </p:blipFill>
        <p:spPr>
          <a:xfrm>
            <a:off x="2086313" y="3623900"/>
            <a:ext cx="4688474" cy="1542025"/>
          </a:xfrm>
          <a:prstGeom prst="rect">
            <a:avLst/>
          </a:prstGeom>
          <a:noFill/>
          <a:ln>
            <a:noFill/>
          </a:ln>
        </p:spPr>
      </p:pic>
      <p:cxnSp>
        <p:nvCxnSpPr>
          <p:cNvPr id="83" name="Google Shape;83;p16"/>
          <p:cNvCxnSpPr>
            <a:stCxn id="80" idx="3"/>
            <a:endCxn id="82" idx="1"/>
          </p:cNvCxnSpPr>
          <p:nvPr/>
        </p:nvCxnSpPr>
        <p:spPr>
          <a:xfrm flipH="1">
            <a:off x="2086200" y="2391650"/>
            <a:ext cx="6409500" cy="2003400"/>
          </a:xfrm>
          <a:prstGeom prst="bentConnector5">
            <a:avLst>
              <a:gd fmla="val -3715" name="adj1"/>
              <a:gd fmla="val 39643" name="adj2"/>
              <a:gd fmla="val 103713" name="adj3"/>
            </a:avLst>
          </a:prstGeom>
          <a:noFill/>
          <a:ln cap="flat" cmpd="sng" w="9525">
            <a:solidFill>
              <a:schemeClr val="dk2"/>
            </a:solidFill>
            <a:prstDash val="solid"/>
            <a:round/>
            <a:headEnd len="med" w="med" type="none"/>
            <a:tailEnd len="med" w="med" type="stealth"/>
          </a:ln>
        </p:spPr>
      </p:cxnSp>
      <p:cxnSp>
        <p:nvCxnSpPr>
          <p:cNvPr id="84" name="Google Shape;84;p16"/>
          <p:cNvCxnSpPr>
            <a:stCxn id="85" idx="3"/>
          </p:cNvCxnSpPr>
          <p:nvPr/>
        </p:nvCxnSpPr>
        <p:spPr>
          <a:xfrm>
            <a:off x="1695800" y="4655450"/>
            <a:ext cx="349200" cy="0"/>
          </a:xfrm>
          <a:prstGeom prst="straightConnector1">
            <a:avLst/>
          </a:prstGeom>
          <a:noFill/>
          <a:ln cap="flat" cmpd="sng" w="19050">
            <a:solidFill>
              <a:srgbClr val="CC4125"/>
            </a:solidFill>
            <a:prstDash val="solid"/>
            <a:round/>
            <a:headEnd len="med" w="med" type="none"/>
            <a:tailEnd len="med" w="med" type="triangle"/>
          </a:ln>
        </p:spPr>
      </p:cxnSp>
      <p:sp>
        <p:nvSpPr>
          <p:cNvPr id="85" name="Google Shape;85;p16"/>
          <p:cNvSpPr txBox="1"/>
          <p:nvPr/>
        </p:nvSpPr>
        <p:spPr>
          <a:xfrm>
            <a:off x="-45100" y="4486100"/>
            <a:ext cx="17409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One Patient ID per row</a:t>
            </a:r>
            <a:endParaRPr sz="1200"/>
          </a:p>
        </p:txBody>
      </p:sp>
      <p:cxnSp>
        <p:nvCxnSpPr>
          <p:cNvPr id="86" name="Google Shape;86;p16"/>
          <p:cNvCxnSpPr/>
          <p:nvPr/>
        </p:nvCxnSpPr>
        <p:spPr>
          <a:xfrm rot="10800000">
            <a:off x="6854250" y="3824075"/>
            <a:ext cx="352200" cy="0"/>
          </a:xfrm>
          <a:prstGeom prst="straightConnector1">
            <a:avLst/>
          </a:prstGeom>
          <a:noFill/>
          <a:ln cap="flat" cmpd="sng" w="19050">
            <a:solidFill>
              <a:srgbClr val="CC4125"/>
            </a:solidFill>
            <a:prstDash val="solid"/>
            <a:round/>
            <a:headEnd len="med" w="med" type="none"/>
            <a:tailEnd len="med" w="med" type="triangle"/>
          </a:ln>
        </p:spPr>
      </p:cxnSp>
      <p:sp>
        <p:nvSpPr>
          <p:cNvPr id="87" name="Google Shape;87;p16"/>
          <p:cNvSpPr txBox="1"/>
          <p:nvPr/>
        </p:nvSpPr>
        <p:spPr>
          <a:xfrm>
            <a:off x="7209725" y="3537725"/>
            <a:ext cx="135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Columns are time intervals.</a:t>
            </a:r>
            <a:endParaRPr/>
          </a:p>
        </p:txBody>
      </p:sp>
      <p:sp>
        <p:nvSpPr>
          <p:cNvPr id="88" name="Google Shape;88;p16"/>
          <p:cNvSpPr txBox="1"/>
          <p:nvPr/>
        </p:nvSpPr>
        <p:spPr>
          <a:xfrm>
            <a:off x="1202350" y="730900"/>
            <a:ext cx="12405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Raw Data</a:t>
            </a:r>
            <a:endParaRPr/>
          </a:p>
        </p:txBody>
      </p:sp>
      <p:sp>
        <p:nvSpPr>
          <p:cNvPr id="89" name="Google Shape;89;p16"/>
          <p:cNvSpPr txBox="1"/>
          <p:nvPr/>
        </p:nvSpPr>
        <p:spPr>
          <a:xfrm>
            <a:off x="5736050" y="1297600"/>
            <a:ext cx="20754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Normalization Output</a:t>
            </a:r>
            <a:endParaRPr/>
          </a:p>
        </p:txBody>
      </p:sp>
      <p:sp>
        <p:nvSpPr>
          <p:cNvPr id="90" name="Google Shape;90;p16"/>
          <p:cNvSpPr txBox="1"/>
          <p:nvPr/>
        </p:nvSpPr>
        <p:spPr>
          <a:xfrm>
            <a:off x="3748800" y="3224000"/>
            <a:ext cx="16464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Normalized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