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3"/>
  </p:notesMasterIdLst>
  <p:handoutMasterIdLst>
    <p:handoutMasterId r:id="rId24"/>
  </p:handoutMasterIdLst>
  <p:sldIdLst>
    <p:sldId id="829" r:id="rId2"/>
    <p:sldId id="835" r:id="rId3"/>
    <p:sldId id="881" r:id="rId4"/>
    <p:sldId id="882" r:id="rId5"/>
    <p:sldId id="917" r:id="rId6"/>
    <p:sldId id="918" r:id="rId7"/>
    <p:sldId id="884" r:id="rId8"/>
    <p:sldId id="885" r:id="rId9"/>
    <p:sldId id="919" r:id="rId10"/>
    <p:sldId id="920" r:id="rId11"/>
    <p:sldId id="921" r:id="rId12"/>
    <p:sldId id="922" r:id="rId13"/>
    <p:sldId id="923" r:id="rId14"/>
    <p:sldId id="924" r:id="rId15"/>
    <p:sldId id="925" r:id="rId16"/>
    <p:sldId id="926" r:id="rId17"/>
    <p:sldId id="927" r:id="rId18"/>
    <p:sldId id="929" r:id="rId19"/>
    <p:sldId id="928" r:id="rId20"/>
    <p:sldId id="894" r:id="rId21"/>
    <p:sldId id="784" r:id="rId22"/>
  </p:sldIdLst>
  <p:sldSz cx="9144000" cy="6858000" type="screen4x3"/>
  <p:notesSz cx="6781800" cy="9918700"/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5">
          <p15:clr>
            <a:srgbClr val="A4A3A4"/>
          </p15:clr>
        </p15:guide>
        <p15:guide id="2" pos="2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336600"/>
    <a:srgbClr val="CC6100"/>
    <a:srgbClr val="EE590E"/>
    <a:srgbClr val="F43A00"/>
    <a:srgbClr val="A05F00"/>
    <a:srgbClr val="3BF75A"/>
    <a:srgbClr val="566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584" autoAdjust="0"/>
    <p:restoredTop sz="89053" autoAdjust="0"/>
  </p:normalViewPr>
  <p:slideViewPr>
    <p:cSldViewPr snapToGrid="0">
      <p:cViewPr varScale="1">
        <p:scale>
          <a:sx n="104" d="100"/>
          <a:sy n="104" d="100"/>
        </p:scale>
        <p:origin x="1446" y="96"/>
      </p:cViewPr>
      <p:guideLst>
        <p:guide orient="horz" pos="785"/>
        <p:guide pos="2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070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070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070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3925E45-EE42-46D6-ADE9-2C2A99F07E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1640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529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23785B3-9628-41A4-BF7C-5116CF75B0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1452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63D103-3C84-4C1B-A92C-2B431C11B7DD}" type="slidenum">
              <a:rPr lang="zh-CN" altLang="en-US" sz="1200" smtClean="0"/>
              <a:pPr eaLnBrk="1" hangingPunct="1"/>
              <a:t>1</a:t>
            </a:fld>
            <a:endParaRPr lang="en-US" altLang="zh-CN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102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</a:endParaRPr>
          </a:p>
        </p:txBody>
      </p:sp>
      <p:sp>
        <p:nvSpPr>
          <p:cNvPr id="43013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157902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7C0D10-222B-4447-AE4A-0E1C13B41AF2}" type="slidenum">
              <a:rPr lang="zh-CN" altLang="en-US" sz="1200" smtClean="0"/>
              <a:pPr eaLnBrk="1" hangingPunct="1"/>
              <a:t>2</a:t>
            </a:fld>
            <a:endParaRPr lang="en-US" altLang="zh-CN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  <p:sp>
        <p:nvSpPr>
          <p:cNvPr id="44037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62487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94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0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963" y="133350"/>
            <a:ext cx="8504237" cy="679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5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963" y="133350"/>
            <a:ext cx="8504237" cy="679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35488" y="1133475"/>
            <a:ext cx="4076700" cy="2579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35488" y="3865563"/>
            <a:ext cx="4076700" cy="2579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9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4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046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7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1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93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564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34963" y="1044575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 flipH="1" flipV="1">
            <a:off x="381000" y="5991225"/>
            <a:ext cx="851535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</p:sldLayoutIdLst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da.ee.ucla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3.vsd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825" y="463550"/>
            <a:ext cx="8418513" cy="2286000"/>
          </a:xfrm>
        </p:spPr>
        <p:txBody>
          <a:bodyPr/>
          <a:lstStyle/>
          <a:p>
            <a:pPr algn="ctr"/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b="0" dirty="0"/>
              <a:t> </a:t>
            </a:r>
            <a:r>
              <a:rPr lang="en-US" sz="2800" dirty="0" smtClean="0"/>
              <a:t>Solar Module Modeling with Multiple Shading Levels and Multiple Bypass Diodes</a:t>
            </a:r>
            <a:r>
              <a:rPr lang="en-US" altLang="zh-CN" sz="2800" dirty="0" smtClean="0">
                <a:ea typeface="宋体" pitchFamily="2" charset="-122"/>
              </a:rPr>
              <a:t/>
            </a:r>
            <a:br>
              <a:rPr lang="en-US" altLang="zh-CN" sz="2800" dirty="0" smtClean="0">
                <a:ea typeface="宋体" pitchFamily="2" charset="-122"/>
              </a:rPr>
            </a:b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163" y="3089275"/>
            <a:ext cx="8077200" cy="3514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zh-CN" sz="2400" b="1" dirty="0" smtClean="0">
                <a:ea typeface="宋体" pitchFamily="2" charset="-122"/>
              </a:rPr>
              <a:t>Tianheng Tu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 Electrical Engineering Department, UCLA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  <a:hlinkClick r:id="rId3"/>
              </a:rPr>
              <a:t>http://eda.ee.ucla.edu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N-Colony Model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r>
                  <a:rPr lang="en-US" altLang="zh-CN" dirty="0" smtClean="0">
                    <a:ea typeface="宋体" pitchFamily="2" charset="-122"/>
                  </a:rPr>
                  <a:t>Further lump the Ground Truth Model</a:t>
                </a:r>
              </a:p>
              <a:p>
                <a:r>
                  <a:rPr lang="en-US" altLang="zh-CN" dirty="0" smtClean="0">
                    <a:ea typeface="宋体" pitchFamily="2" charset="-122"/>
                  </a:rPr>
                  <a:t>Model a PV module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𝑏𝑝</m:t>
                        </m:r>
                      </m:sub>
                    </m:sSub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b="1" i="1" dirty="0" smtClean="0">
                    <a:ea typeface="宋体" pitchFamily="2" charset="-122"/>
                  </a:rPr>
                  <a:t>Super Colony</a:t>
                </a:r>
              </a:p>
              <a:p>
                <a:r>
                  <a:rPr lang="en-US" altLang="zh-CN" b="1" i="1" dirty="0" smtClean="0">
                    <a:ea typeface="宋体" pitchFamily="2" charset="-122"/>
                  </a:rPr>
                  <a:t>A Super Colony </a:t>
                </a:r>
                <a:r>
                  <a:rPr lang="en-US" altLang="zh-CN" dirty="0" smtClean="0">
                    <a:ea typeface="宋体" pitchFamily="2" charset="-122"/>
                  </a:rPr>
                  <a:t>consists of a </a:t>
                </a:r>
                <a:r>
                  <a:rPr lang="en-US" altLang="zh-CN" b="1" i="1" dirty="0" smtClean="0">
                    <a:ea typeface="宋体" pitchFamily="2" charset="-122"/>
                  </a:rPr>
                  <a:t>Super Cell </a:t>
                </a:r>
                <a:r>
                  <a:rPr lang="en-US" altLang="zh-CN" dirty="0" smtClean="0">
                    <a:ea typeface="宋体" pitchFamily="2" charset="-122"/>
                  </a:rPr>
                  <a:t>and a Bypass Diode</a:t>
                </a:r>
              </a:p>
              <a:p>
                <a:pPr marL="0" indent="0">
                  <a:buNone/>
                </a:pPr>
                <a:endParaRPr lang="en-US" altLang="zh-CN" dirty="0" smtClean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3"/>
                <a:stretch>
                  <a:fillRect l="-787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8762" y="2013527"/>
            <a:ext cx="111458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06982" y="3394134"/>
            <a:ext cx="4216629" cy="319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200" indent="-338138" algn="l" rtl="0" eaLnBrk="0" fontAlgn="base" hangingPunct="0">
              <a:lnSpc>
                <a:spcPct val="87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¤"/>
              <a:defRPr sz="2000">
                <a:solidFill>
                  <a:schemeClr val="tx1"/>
                </a:solidFill>
                <a:latin typeface="+mn-lt"/>
              </a:defRPr>
            </a:lvl2pPr>
            <a:lvl3pPr marL="1285875" indent="-238125" algn="l" rtl="0" eaLnBrk="0" fontAlgn="base" hangingPunct="0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68000"/>
              <a:buFont typeface="Wingdings" pitchFamily="2" charset="2"/>
              <a:buChar char="¢"/>
              <a:defRPr>
                <a:solidFill>
                  <a:schemeClr val="tx1"/>
                </a:solidFill>
                <a:latin typeface="+mn-lt"/>
              </a:defRPr>
            </a:lvl3pPr>
            <a:lvl4pPr marL="2032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dirty="0" smtClean="0"/>
              <a:t>(</a:t>
            </a:r>
            <a:r>
              <a:rPr lang="en-US" dirty="0"/>
              <a:t>a) Equivalent circuit of one super colony in the N-Colony model </a:t>
            </a:r>
            <a:endParaRPr lang="en-US" dirty="0" smtClean="0"/>
          </a:p>
          <a:p>
            <a:pPr lvl="1"/>
            <a:r>
              <a:rPr lang="en-US" dirty="0" smtClean="0"/>
              <a:t>(b) </a:t>
            </a:r>
            <a:r>
              <a:rPr lang="en-US" dirty="0"/>
              <a:t>Diagram of the N-Colony model of a PV module</a:t>
            </a:r>
          </a:p>
          <a:p>
            <a:pPr lvl="1"/>
            <a:endParaRPr lang="en-US" altLang="zh-CN" kern="0" dirty="0" smtClean="0"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kern="0" dirty="0" smtClean="0">
              <a:ea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66875"/>
              </p:ext>
            </p:extLst>
          </p:nvPr>
        </p:nvGraphicFramePr>
        <p:xfrm>
          <a:off x="591128" y="2630054"/>
          <a:ext cx="3800128" cy="352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4" imgW="3972082" imgH="3076422" progId="Visio.Drawing.15">
                  <p:embed/>
                </p:oleObj>
              </mc:Choice>
              <mc:Fallback>
                <p:oleObj name="Visio" r:id="rId4" imgW="3972082" imgH="30764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28" y="2630054"/>
                        <a:ext cx="3800128" cy="352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0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N-Colony Model Parameters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pPr marL="385763" lvl="2" indent="-385763">
                  <a:lnSpc>
                    <a:spcPct val="93000"/>
                  </a:lnSpc>
                  <a:spcBef>
                    <a:spcPct val="50000"/>
                  </a:spcBef>
                  <a:buClr>
                    <a:schemeClr val="accent1"/>
                  </a:buClr>
                  <a:buSzTx/>
                  <a:buFont typeface="Wingdings" pitchFamily="2" charset="2"/>
                  <a:buChar char="l"/>
                </a:pPr>
                <a:r>
                  <a:rPr lang="en-US" altLang="zh-CN" sz="2200" dirty="0" smtClean="0">
                    <a:ea typeface="宋体" pitchFamily="2" charset="-122"/>
                    <a:cs typeface="+mn-cs"/>
                  </a:rPr>
                  <a:t>Step 1. Super </a:t>
                </a:r>
                <a:r>
                  <a:rPr lang="en-US" sz="2200" dirty="0" smtClean="0">
                    <a:ea typeface="宋体" pitchFamily="2" charset="-122"/>
                    <a:cs typeface="+mn-cs"/>
                  </a:rPr>
                  <a:t>Colony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US" sz="2200" dirty="0">
                    <a:ea typeface="宋体" pitchFamily="2" charset="-122"/>
                    <a:cs typeface="+mn-cs"/>
                  </a:rPr>
                  <a:t> Generation</a:t>
                </a:r>
              </a:p>
              <a:p>
                <a:pPr lvl="1"/>
                <a:r>
                  <a:rPr lang="en-US" altLang="zh-CN" i="1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i="1" dirty="0"/>
                  <a:t>of each colony</a:t>
                </a:r>
                <a:r>
                  <a:rPr lang="en-US" altLang="zh-CN" i="1" dirty="0"/>
                  <a:t> </a:t>
                </a:r>
                <a:endParaRPr lang="en-US" altLang="zh-CN" i="1" dirty="0" smtClean="0"/>
              </a:p>
              <a:p>
                <a:pPr lvl="1"/>
                <a:r>
                  <a:rPr lang="en-US" dirty="0"/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chain of solar cell, we have the SL sequence: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altLang="zh-CN" i="1" dirty="0" smtClean="0"/>
                  <a:t>Reorder the above sequence: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  …≤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i="1" dirty="0" smtClean="0"/>
              </a:p>
              <a:p>
                <a:pPr lvl="1"/>
                <a:r>
                  <a:rPr lang="en-US" altLang="zh-CN" i="1" dirty="0" smtClean="0"/>
                  <a:t>Build </a:t>
                </a:r>
                <a:r>
                  <a:rPr lang="en-US" altLang="zh-CN" b="1" i="1" dirty="0" smtClean="0"/>
                  <a:t>All </a:t>
                </a:r>
                <a:r>
                  <a:rPr lang="en-US" altLang="zh-CN" b="1" i="1" dirty="0"/>
                  <a:t>M</a:t>
                </a:r>
                <a:r>
                  <a:rPr lang="en-US" altLang="zh-CN" b="1" i="1" dirty="0" smtClean="0"/>
                  <a:t>in Matrix: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(1,1)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(1,#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𝑐h𝑎𝑖𝑛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,#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𝑐h𝑎𝑖𝑛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b="1" i="1" dirty="0"/>
              </a:p>
              <a:p>
                <a:pPr marL="385763" lvl="2" indent="-385763">
                  <a:lnSpc>
                    <a:spcPct val="93000"/>
                  </a:lnSpc>
                  <a:spcBef>
                    <a:spcPct val="50000"/>
                  </a:spcBef>
                  <a:buClr>
                    <a:schemeClr val="accent1"/>
                  </a:buClr>
                  <a:buSzTx/>
                  <a:buFont typeface="Wingdings" pitchFamily="2" charset="2"/>
                  <a:buChar char="l"/>
                </a:pPr>
                <a:endParaRPr lang="en-US" altLang="zh-CN" dirty="0" smtClean="0">
                  <a:ea typeface="宋体" pitchFamily="2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Super Colony in the N-Colony model,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𝑐h𝑎𝑖𝑛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	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2"/>
                <a:stretch>
                  <a:fillRect l="-787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9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N-Colony Model Parameters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pPr marL="385763" lvl="2" indent="-385763">
                  <a:lnSpc>
                    <a:spcPct val="93000"/>
                  </a:lnSpc>
                  <a:spcBef>
                    <a:spcPct val="50000"/>
                  </a:spcBef>
                  <a:buClr>
                    <a:schemeClr val="accent1"/>
                  </a:buClr>
                  <a:buSzTx/>
                  <a:buFont typeface="Wingdings" pitchFamily="2" charset="2"/>
                  <a:buChar char="l"/>
                </a:pPr>
                <a:r>
                  <a:rPr lang="en-US" altLang="zh-CN" sz="2200" dirty="0" smtClean="0">
                    <a:ea typeface="宋体" pitchFamily="2" charset="-122"/>
                    <a:cs typeface="+mn-cs"/>
                  </a:rPr>
                  <a:t>Step 2. </a:t>
                </a:r>
                <a:r>
                  <a:rPr lang="en-US" sz="2400" dirty="0"/>
                  <a:t>Cell Shading </a:t>
                </a:r>
                <a:r>
                  <a:rPr lang="en-US" sz="2400" dirty="0" smtClean="0"/>
                  <a:t>Ratio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, Colony Shading </a:t>
                </a:r>
                <a:r>
                  <a:rPr lang="en-US" sz="2400" dirty="0" smtClean="0"/>
                  <a:t>Ratio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and Shading </a:t>
                </a:r>
                <a:r>
                  <a:rPr lang="en-US" sz="2400" dirty="0" smtClean="0"/>
                  <a:t>Ratio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lvl="1"/>
                <a:r>
                  <a:rPr lang="en-US" i="1" dirty="0"/>
                  <a:t>Assume each chain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r>
                  <a:rPr lang="en-US" i="1" dirty="0"/>
                  <a:t> bypass diodes:</a:t>
                </a:r>
              </a:p>
              <a:p>
                <a:pPr lvl="1"/>
                <a:r>
                  <a:rPr lang="en-US" i="1" dirty="0"/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𝑐𝑒𝑙𝑙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𝑐𝑜𝑙𝑜𝑛𝑦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𝑐𝑜𝑙𝑜𝑛𝑦</m:t>
                        </m:r>
                      </m:den>
                    </m:f>
                  </m:oMath>
                </a14:m>
                <a:endParaRPr lang="en-US" altLang="zh-CN" dirty="0" smtClean="0">
                  <a:ea typeface="宋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𝑐𝑒𝑙𝑙</m:t>
                    </m:r>
                  </m:oMath>
                </a14:m>
                <a:r>
                  <a:rPr lang="en-US" i="1" dirty="0"/>
                  <a:t> is the number of solar cell with shading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. A solar cell has shading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when 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𝑆𝐿</m:t>
                    </m:r>
                  </m:oMath>
                </a14:m>
                <a:r>
                  <a:rPr lang="en-US" i="1" dirty="0"/>
                  <a:t> satisfies: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𝑐𝑜𝑙𝑜𝑛𝑦</m:t>
                    </m:r>
                  </m:oMath>
                </a14:m>
                <a:r>
                  <a:rPr lang="en-US" i="1" dirty="0"/>
                  <a:t> is the number of colonies with shading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. The definition of a colony of shading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 smtClean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1− 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mr>
                    </m:m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	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2"/>
                <a:stretch>
                  <a:fillRect l="-787" t="-1350" r="-1145" b="-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N-Colony Model Parameters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8763" y="1028700"/>
            <a:ext cx="8513762" cy="541782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Step 3. Find other parameters based on the following table</a:t>
            </a:r>
            <a:endParaRPr lang="en-US" dirty="0" smtClean="0"/>
          </a:p>
          <a:p>
            <a:pPr lvl="1"/>
            <a:endParaRPr lang="en-US" dirty="0"/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endParaRPr lang="en-US" altLang="zh-CN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759687"/>
                  </p:ext>
                </p:extLst>
              </p:nvPr>
            </p:nvGraphicFramePr>
            <p:xfrm>
              <a:off x="1546311" y="1822771"/>
              <a:ext cx="5842780" cy="40238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21544"/>
                    <a:gridCol w="2821236"/>
                  </a:tblGrid>
                  <a:tr h="36224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Parameter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Super Colony i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823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𝑝h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𝑝h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33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1031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65306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7284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0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𝑏𝑝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𝑏𝑝𝑜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324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𝑏𝑝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𝑏𝑝𝑜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759687"/>
                  </p:ext>
                </p:extLst>
              </p:nvPr>
            </p:nvGraphicFramePr>
            <p:xfrm>
              <a:off x="1546311" y="1822771"/>
              <a:ext cx="5842780" cy="40238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21544"/>
                    <a:gridCol w="2821236"/>
                  </a:tblGrid>
                  <a:tr h="36224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Parameter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Super Colony i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82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" t="-97333" r="-9435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7112" t="-97333" r="-862" b="-706667"/>
                          </a:stretch>
                        </a:blipFill>
                      </a:tcPr>
                    </a:tc>
                  </a:tr>
                  <a:tr h="4533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" t="-200000" r="-94355" b="-6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7112" t="-200000" r="-862" b="-616216"/>
                          </a:stretch>
                        </a:blipFill>
                      </a:tcPr>
                    </a:tc>
                  </a:tr>
                  <a:tr h="4103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" t="-326471" r="-94355" b="-5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7112" t="-326471" r="-862" b="-570588"/>
                          </a:stretch>
                        </a:blipFill>
                      </a:tcPr>
                    </a:tc>
                  </a:tr>
                  <a:tr h="6530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" t="-271028" r="-94355" b="-262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7112" t="-271028" r="-862" b="-262617"/>
                          </a:stretch>
                        </a:blipFill>
                      </a:tcPr>
                    </a:tc>
                  </a:tr>
                  <a:tr h="728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" t="-330833" r="-94355" b="-13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7112" t="-330833" r="-862" b="-134167"/>
                          </a:stretch>
                        </a:blipFill>
                      </a:tcPr>
                    </a:tc>
                  </a:tr>
                  <a:tr h="5049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" t="-622892" r="-94355" b="-93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7112" t="-622892" r="-862" b="-93976"/>
                          </a:stretch>
                        </a:blipFill>
                      </a:tcPr>
                    </a:tc>
                  </a:tr>
                  <a:tr h="4532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" t="-810811" r="-94355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7112" t="-810811" r="-862" b="-54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8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N-Colony Model Parameters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r>
                  <a:rPr lang="en-US" altLang="zh-CN" dirty="0" smtClean="0">
                    <a:ea typeface="宋体" pitchFamily="2" charset="-122"/>
                  </a:rPr>
                  <a:t>Step 4. Curve Fitting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𝛼</m:t>
                    </m:r>
                  </m:oMath>
                </a14:m>
                <a:r>
                  <a:rPr lang="en-US" dirty="0" smtClean="0"/>
                  <a:t>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s.</a:t>
                </a:r>
              </a:p>
              <a:p>
                <a:pPr lvl="1"/>
                <a:r>
                  <a:rPr lang="en-US" dirty="0" smtClean="0"/>
                  <a:t>Minimize the following objective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𝑂𝑏𝑗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∗0.5∗(2−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𝐶𝑂𝑅𝑅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𝑀𝑃𝑃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r>
                  <a:rPr lang="en-US" altLang="zh-CN" dirty="0" smtClean="0">
                    <a:ea typeface="宋体" pitchFamily="2" charset="-122"/>
                  </a:rPr>
                  <a:t>We use simplex method to find the optimal solution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	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2"/>
                <a:stretch>
                  <a:fillRect l="-787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Experiments </a:t>
            </a:r>
            <a:r>
              <a:rPr lang="en-US" altLang="zh-CN" sz="3200" smtClean="0">
                <a:ea typeface="宋体" pitchFamily="2" charset="-122"/>
              </a:rPr>
              <a:t>- Settings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r>
                  <a:rPr lang="en-US" dirty="0" smtClean="0"/>
                  <a:t>Mltilevel </a:t>
                </a:r>
                <a:r>
                  <a:rPr lang="en-US" dirty="0"/>
                  <a:t>shading </a:t>
                </a:r>
                <a:r>
                  <a:rPr lang="en-US" dirty="0" smtClean="0"/>
                  <a:t>effects representation: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𝑆𝐿𝑠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𝑝h𝑛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Ratio for each shading level: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𝑟𝑎𝑡𝑖𝑜𝑠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In our experiment: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𝑆𝐿𝑠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1.5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and three ratios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𝑟𝑎𝑡𝑖𝑜𝑠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1={70%,20%,10%}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𝑟𝑎𝑡𝑖𝑜𝑠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2={50%,30%,20%}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𝑟𝑎𝑡𝑖𝑜𝑠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={20%,230%,50%}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6 PV module configurations: 20s2p </a:t>
                </a:r>
                <a:r>
                  <a:rPr lang="en-US" dirty="0"/>
                  <a:t>(2 </a:t>
                </a:r>
                <a:r>
                  <a:rPr lang="en-US" dirty="0" err="1"/>
                  <a:t>bp</a:t>
                </a:r>
                <a:r>
                  <a:rPr lang="en-US" dirty="0" smtClean="0"/>
                  <a:t>), 20s4p </a:t>
                </a:r>
                <a:r>
                  <a:rPr lang="en-US" dirty="0"/>
                  <a:t>(2 </a:t>
                </a:r>
                <a:r>
                  <a:rPr lang="en-US" dirty="0" err="1"/>
                  <a:t>bp</a:t>
                </a:r>
                <a:r>
                  <a:rPr lang="en-US" dirty="0" smtClean="0"/>
                  <a:t>), 30s2p </a:t>
                </a:r>
                <a:r>
                  <a:rPr lang="en-US" dirty="0"/>
                  <a:t>(2 </a:t>
                </a:r>
                <a:r>
                  <a:rPr lang="en-US" dirty="0" err="1"/>
                  <a:t>bp</a:t>
                </a:r>
                <a:r>
                  <a:rPr lang="en-US" dirty="0" smtClean="0"/>
                  <a:t>) and </a:t>
                </a:r>
                <a:r>
                  <a:rPr lang="en-US" dirty="0"/>
                  <a:t>20s2p </a:t>
                </a:r>
                <a:r>
                  <a:rPr lang="en-US" dirty="0" smtClean="0"/>
                  <a:t>(</a:t>
                </a:r>
                <a:r>
                  <a:rPr lang="en-US" dirty="0"/>
                  <a:t>3</a:t>
                </a:r>
                <a:r>
                  <a:rPr lang="en-US" dirty="0" smtClean="0"/>
                  <a:t> </a:t>
                </a:r>
                <a:r>
                  <a:rPr lang="en-US" dirty="0" err="1"/>
                  <a:t>bp</a:t>
                </a:r>
                <a:r>
                  <a:rPr lang="en-US" dirty="0"/>
                  <a:t>), 20s4p </a:t>
                </a:r>
                <a:r>
                  <a:rPr lang="en-US" dirty="0" smtClean="0"/>
                  <a:t>(</a:t>
                </a:r>
                <a:r>
                  <a:rPr lang="en-US" dirty="0"/>
                  <a:t>3</a:t>
                </a:r>
                <a:r>
                  <a:rPr lang="en-US" dirty="0" smtClean="0"/>
                  <a:t> </a:t>
                </a:r>
                <a:r>
                  <a:rPr lang="en-US" dirty="0" err="1"/>
                  <a:t>bp</a:t>
                </a:r>
                <a:r>
                  <a:rPr lang="en-US" dirty="0"/>
                  <a:t>), 30s2p </a:t>
                </a:r>
                <a:r>
                  <a:rPr lang="en-US" dirty="0" smtClean="0"/>
                  <a:t>(3 </a:t>
                </a:r>
                <a:r>
                  <a:rPr lang="en-US" dirty="0" err="1"/>
                  <a:t>bp</a:t>
                </a:r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	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2"/>
                <a:stretch>
                  <a:fillRect l="-787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Experiments - Results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8763" y="1028700"/>
            <a:ext cx="8513762" cy="5417820"/>
          </a:xfrm>
        </p:spPr>
        <p:txBody>
          <a:bodyPr/>
          <a:lstStyle/>
          <a:p>
            <a:r>
              <a:rPr lang="en-US" dirty="0" smtClean="0"/>
              <a:t>Accuracy: in terms of MPP (maximum power point) and CORR (P-V curve correlation)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94" y="1767556"/>
            <a:ext cx="5664633" cy="48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Experiments - Results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r>
                  <a:rPr lang="en-US" dirty="0" smtClean="0"/>
                  <a:t>Colony-Wise Model: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average MPP error is 0.81%, and the average CORR is </a:t>
                </a:r>
                <a:r>
                  <a:rPr lang="en-US" dirty="0" smtClean="0"/>
                  <a:t>0.998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average MPP error is </a:t>
                </a:r>
                <a:r>
                  <a:rPr lang="en-US" dirty="0" smtClean="0"/>
                  <a:t>0.62%, </a:t>
                </a:r>
                <a:r>
                  <a:rPr lang="en-US" dirty="0"/>
                  <a:t>and the average CORR is </a:t>
                </a:r>
                <a:r>
                  <a:rPr lang="en-US" dirty="0" smtClean="0"/>
                  <a:t>0.999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	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2"/>
                <a:stretch>
                  <a:fillRect l="-787" t="-1125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9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Experiments - Results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r>
                  <a:rPr lang="en-US" dirty="0" smtClean="0"/>
                  <a:t>N-Colony </a:t>
                </a:r>
                <a:r>
                  <a:rPr lang="en-US" dirty="0" smtClean="0"/>
                  <a:t>Model: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/>
                  <a:t>average </a:t>
                </a:r>
                <a:r>
                  <a:rPr lang="en-US" dirty="0"/>
                  <a:t>MPP error is 5.28</a:t>
                </a:r>
                <a:r>
                  <a:rPr lang="en-US" dirty="0" smtClean="0"/>
                  <a:t>%, </a:t>
                </a:r>
                <a:r>
                  <a:rPr lang="en-US" dirty="0"/>
                  <a:t>and the average CORR is 0.96</a:t>
                </a:r>
                <a:r>
                  <a:rPr lang="en-US" dirty="0" smtClean="0"/>
                  <a:t>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The average MPP error is </a:t>
                </a:r>
                <a:r>
                  <a:rPr lang="en-US" dirty="0" smtClean="0"/>
                  <a:t>1.46%, </a:t>
                </a:r>
                <a:r>
                  <a:rPr lang="en-US" dirty="0"/>
                  <a:t>and the average CORR is </a:t>
                </a:r>
                <a:r>
                  <a:rPr lang="en-US" dirty="0" smtClean="0"/>
                  <a:t>0.91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	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2"/>
                <a:stretch>
                  <a:fillRect l="-787" t="-1125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857" y="1388919"/>
            <a:ext cx="5647027" cy="38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Experiments - Results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8763" y="1028700"/>
            <a:ext cx="8513762" cy="5417820"/>
          </a:xfrm>
        </p:spPr>
        <p:txBody>
          <a:bodyPr/>
          <a:lstStyle/>
          <a:p>
            <a:r>
              <a:rPr lang="en-US" dirty="0" smtClean="0"/>
              <a:t>Speed Ups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1643"/>
              </p:ext>
            </p:extLst>
          </p:nvPr>
        </p:nvGraphicFramePr>
        <p:xfrm>
          <a:off x="556635" y="1951536"/>
          <a:ext cx="8079364" cy="3230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8568"/>
                <a:gridCol w="1230631"/>
                <a:gridCol w="2311447"/>
                <a:gridCol w="2498718"/>
              </a:tblGrid>
              <a:tr h="823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PV Module Config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GT Model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CW Model (speed up)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NC Model (speed up)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20s2p (2 bp)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1143s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252s (4.53x)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164s (6.97x)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20s4p (2 bp)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2106s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441s (4.77x)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153s (13.76x)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30s2p (2 bp)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1449s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297s (4.88x)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149s (9.72x)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20s2p (3 bp)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1116s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351s (3.18x)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243s (4.60x)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20s4p (3 bp)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2196s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613s (3.58x)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225s (9.76x)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30s2p (3 bp)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1656s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432s (3.83x)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231s (7.17x)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2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1133475"/>
            <a:ext cx="8240712" cy="53117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Previous Model Problems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Preliminaries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Colony-Wise Model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N-Colony Model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Experimental Results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Conclusion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ea typeface="宋体" pitchFamily="2" charset="-122"/>
              </a:rPr>
              <a:t/>
            </a:r>
            <a:br>
              <a:rPr lang="en-US" altLang="zh-CN" dirty="0" smtClean="0">
                <a:solidFill>
                  <a:schemeClr val="accent1"/>
                </a:solidFill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Conclusions and Future Work</a:t>
            </a:r>
            <a:r>
              <a:rPr lang="en-US" altLang="zh-CN" dirty="0" smtClean="0">
                <a:solidFill>
                  <a:schemeClr val="accent1"/>
                </a:solidFill>
                <a:ea typeface="宋体" pitchFamily="2" charset="-122"/>
              </a:rPr>
              <a:t/>
            </a:r>
            <a:br>
              <a:rPr lang="en-US" altLang="zh-CN" dirty="0" smtClean="0">
                <a:solidFill>
                  <a:schemeClr val="accent1"/>
                </a:solidFill>
                <a:ea typeface="宋体" pitchFamily="2" charset="-122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Curve Fitting for N-Colony Model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still has problem, error is high, and fitting is slow</a:t>
                </a:r>
              </a:p>
              <a:p>
                <a:endParaRPr lang="en-US" dirty="0"/>
              </a:p>
              <a:p>
                <a:r>
                  <a:rPr lang="en-US" dirty="0" smtClean="0"/>
                  <a:t>Further reduce model order to make the Table-Based N-Colony Model</a:t>
                </a:r>
              </a:p>
              <a:p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7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Q&amp;A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897188" y="2687638"/>
            <a:ext cx="3381375" cy="9239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4400" b="1" i="1" smtClean="0">
                <a:solidFill>
                  <a:srgbClr val="FF0000"/>
                </a:solidFill>
                <a:latin typeface="Ebrima" pitchFamily="2" charset="0"/>
                <a:ea typeface="宋体" pitchFamily="2" charset="-122"/>
              </a:rPr>
              <a:t>Thank you!</a:t>
            </a:r>
            <a:endParaRPr lang="zh-CN" altLang="en-US" sz="4400" b="1" i="1" smtClean="0">
              <a:solidFill>
                <a:srgbClr val="FF0000"/>
              </a:solidFill>
              <a:latin typeface="Ebrima" pitchFamily="2" charset="0"/>
              <a:ea typeface="宋体" pitchFamily="2" charset="-122"/>
            </a:endParaRPr>
          </a:p>
        </p:txBody>
      </p:sp>
      <p:sp>
        <p:nvSpPr>
          <p:cNvPr id="37892" name="内容占位符 2"/>
          <p:cNvSpPr txBox="1">
            <a:spLocks/>
          </p:cNvSpPr>
          <p:nvPr/>
        </p:nvSpPr>
        <p:spPr bwMode="auto">
          <a:xfrm>
            <a:off x="2519363" y="4495800"/>
            <a:ext cx="4867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5" rIns="90479" bIns="44445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Ebrima" pitchFamily="2" charset="0"/>
                <a:ea typeface="宋体" pitchFamily="2" charset="-122"/>
              </a:rPr>
              <a:t>Address comments to lhe@ee.ucla.edu</a:t>
            </a:r>
            <a:endParaRPr lang="zh-CN" altLang="en-US" sz="1800" b="1" i="1">
              <a:solidFill>
                <a:srgbClr val="FF0000"/>
              </a:solidFill>
              <a:latin typeface="Ebrima" pitchFamily="2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Previous Model Problems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8763" y="1028700"/>
            <a:ext cx="8513762" cy="5417820"/>
          </a:xfrm>
        </p:spPr>
        <p:txBody>
          <a:bodyPr/>
          <a:lstStyle/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2 Limitations for the old Colony-Wise model and N-Colony model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Only can support 2 shading levels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Only can support  2 bypass diodes per solar cell chain</a:t>
            </a:r>
          </a:p>
          <a:p>
            <a:endParaRPr lang="en-US" altLang="zh-CN" sz="2200" dirty="0">
              <a:ea typeface="宋体" pitchFamily="2" charset="-122"/>
              <a:cs typeface="+mn-cs"/>
            </a:endParaRPr>
          </a:p>
          <a:p>
            <a:r>
              <a:rPr lang="en-US" altLang="zh-CN" dirty="0" smtClean="0">
                <a:ea typeface="宋体" pitchFamily="2" charset="-122"/>
              </a:rPr>
              <a:t>New models can support </a:t>
            </a:r>
            <a:r>
              <a:rPr lang="en-US" altLang="zh-CN" b="1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shading levels with </a:t>
            </a:r>
            <a:r>
              <a:rPr lang="en-US" altLang="zh-CN" b="1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bypass diodes per solar cell chain</a:t>
            </a:r>
            <a:endParaRPr lang="en-US" altLang="zh-CN" sz="2200" dirty="0">
              <a:ea typeface="宋体" pitchFamily="2" charset="-122"/>
              <a:cs typeface="+mn-cs"/>
            </a:endParaRPr>
          </a:p>
          <a:p>
            <a:pPr marL="1047750" lvl="2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500062" lvl="1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2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Preliminaries – One-Diode Model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r>
                  <a:rPr lang="en-US" altLang="zh-CN" dirty="0" smtClean="0">
                    <a:ea typeface="宋体" pitchFamily="2" charset="-122"/>
                  </a:rPr>
                  <a:t>One-Diode model, the equivalent circuit diagram of a single cell.</a:t>
                </a: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pPr marL="0" lvl="2" indent="0">
                  <a:lnSpc>
                    <a:spcPct val="93000"/>
                  </a:lnSpc>
                  <a:spcBef>
                    <a:spcPct val="50000"/>
                  </a:spcBef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i="1" dirty="0"/>
              </a:p>
              <a:p>
                <a:pPr marL="385763" lvl="2" indent="-385763">
                  <a:lnSpc>
                    <a:spcPct val="93000"/>
                  </a:lnSpc>
                  <a:spcBef>
                    <a:spcPct val="50000"/>
                  </a:spcBef>
                  <a:buClr>
                    <a:schemeClr val="accent1"/>
                  </a:buClr>
                  <a:buFont typeface="Wingdings" pitchFamily="2" charset="2"/>
                  <a:buChar char="l"/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 marL="385763" lvl="2" indent="-385763">
                  <a:lnSpc>
                    <a:spcPct val="93000"/>
                  </a:lnSpc>
                  <a:spcBef>
                    <a:spcPct val="50000"/>
                  </a:spcBef>
                  <a:buClr>
                    <a:schemeClr val="accent1"/>
                  </a:buClr>
                  <a:buFont typeface="Wingdings" pitchFamily="2" charset="2"/>
                  <a:buChar char="l"/>
                </a:pPr>
                <a:r>
                  <a:rPr lang="en-US" altLang="zh-CN" dirty="0" smtClean="0">
                    <a:ea typeface="宋体" pitchFamily="2" charset="-122"/>
                  </a:rPr>
                  <a:t>It’s the base of the Ground Truth model. </a:t>
                </a:r>
              </a:p>
              <a:p>
                <a:pPr marL="500062" lvl="1" indent="0">
                  <a:buNone/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3"/>
                <a:stretch>
                  <a:fillRect l="-787" t="-1125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046958"/>
              </p:ext>
            </p:extLst>
          </p:nvPr>
        </p:nvGraphicFramePr>
        <p:xfrm>
          <a:off x="2555081" y="1568451"/>
          <a:ext cx="3199174" cy="208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4" imgW="2171610" imgH="1428710" progId="Visio.Drawing.15">
                  <p:embed/>
                </p:oleObj>
              </mc:Choice>
              <mc:Fallback>
                <p:oleObj name="Visio" r:id="rId4" imgW="2171610" imgH="14287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081" y="1568451"/>
                        <a:ext cx="3199174" cy="2082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Preliminaries – Ground Truth Model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8763" y="1028700"/>
            <a:ext cx="8513762" cy="541782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Ground Truth Model: model each cell with One-Diode Model, then attach the bypass diodes.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We also define a colony in a PV module as following: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 colony is a region includes a bypass diodes and all solar cells paralleled to it.</a:t>
            </a:r>
          </a:p>
          <a:p>
            <a:pPr marL="0" lvl="2" indent="0">
              <a:lnSpc>
                <a:spcPct val="93000"/>
              </a:lnSpc>
              <a:spcBef>
                <a:spcPct val="50000"/>
              </a:spcBef>
              <a:buClr>
                <a:schemeClr val="accent1"/>
              </a:buClr>
              <a:buNone/>
            </a:pPr>
            <a:endParaRPr lang="en-US" altLang="zh-CN" sz="2000" i="1" dirty="0"/>
          </a:p>
          <a:p>
            <a:pPr marL="385763" lvl="2" indent="-385763">
              <a:lnSpc>
                <a:spcPct val="93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altLang="zh-CN" dirty="0" smtClean="0">
              <a:ea typeface="宋体" pitchFamily="2" charset="-122"/>
            </a:endParaRPr>
          </a:p>
          <a:p>
            <a:pPr marL="500062" lvl="1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42" y="2003424"/>
            <a:ext cx="4846176" cy="2623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3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Preliminaries – Notations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r>
                  <a:rPr lang="en-US" altLang="zh-CN" dirty="0" smtClean="0">
                    <a:ea typeface="宋体" pitchFamily="2" charset="-122"/>
                  </a:rPr>
                  <a:t>Shading Effects: Non-uniform shading -&gt; </a:t>
                </a:r>
                <a:r>
                  <a:rPr lang="en-US" altLang="zh-CN" dirty="0" err="1" smtClean="0">
                    <a:ea typeface="宋体" pitchFamily="2" charset="-122"/>
                  </a:rPr>
                  <a:t>Iph</a:t>
                </a:r>
                <a:r>
                  <a:rPr lang="en-US" altLang="zh-CN" dirty="0" smtClean="0">
                    <a:ea typeface="宋体" pitchFamily="2" charset="-122"/>
                  </a:rPr>
                  <a:t> is different for each solar cell in a PV module.</a:t>
                </a:r>
              </a:p>
              <a:p>
                <a:pPr lvl="1"/>
                <a:r>
                  <a:rPr lang="en-US" altLang="zh-CN" dirty="0" smtClean="0">
                    <a:ea typeface="宋体" pitchFamily="2" charset="-122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>
                  <a:ea typeface="宋体" pitchFamily="2" charset="-122"/>
                </a:endParaRP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r>
                  <a:rPr lang="en-US" altLang="zh-CN" dirty="0" smtClean="0">
                    <a:ea typeface="宋体" pitchFamily="2" charset="-122"/>
                  </a:rPr>
                  <a:t>Number of bypass diodes in a solar cell chain: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</m:oMath>
                </a14:m>
                <a:endParaRPr lang="en-US" altLang="zh-CN" dirty="0" smtClean="0">
                  <a:ea typeface="宋体" pitchFamily="2" charset="-122"/>
                </a:endParaRP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endParaRPr lang="en-US" altLang="zh-CN" dirty="0">
                  <a:ea typeface="宋体" pitchFamily="2" charset="-122"/>
                </a:endParaRPr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pPr marL="0" lvl="2" indent="0">
                  <a:lnSpc>
                    <a:spcPct val="93000"/>
                  </a:lnSpc>
                  <a:spcBef>
                    <a:spcPct val="50000"/>
                  </a:spcBef>
                  <a:buClr>
                    <a:schemeClr val="accent1"/>
                  </a:buClr>
                  <a:buNone/>
                </a:pPr>
                <a:endParaRPr lang="en-US" altLang="zh-CN" sz="2000" i="1" dirty="0"/>
              </a:p>
              <a:p>
                <a:pPr marL="385763" lvl="2" indent="-385763">
                  <a:lnSpc>
                    <a:spcPct val="93000"/>
                  </a:lnSpc>
                  <a:spcBef>
                    <a:spcPct val="50000"/>
                  </a:spcBef>
                  <a:buClr>
                    <a:schemeClr val="accent1"/>
                  </a:buClr>
                  <a:buFont typeface="Wingdings" pitchFamily="2" charset="2"/>
                  <a:buChar char="l"/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 marL="500062" lvl="1" indent="0">
                  <a:buNone/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2"/>
                <a:stretch>
                  <a:fillRect l="-787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Colony-Wise Model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8763" y="1028700"/>
            <a:ext cx="8513762" cy="541782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Use 2 </a:t>
            </a:r>
            <a:r>
              <a:rPr lang="en-US" altLang="zh-CN" b="1" i="1" dirty="0" smtClean="0">
                <a:ea typeface="宋体" pitchFamily="2" charset="-122"/>
              </a:rPr>
              <a:t>Macro Cell </a:t>
            </a:r>
            <a:r>
              <a:rPr lang="en-US" altLang="zh-CN" dirty="0" smtClean="0">
                <a:ea typeface="宋体" pitchFamily="2" charset="-122"/>
              </a:rPr>
              <a:t>to represent a Colony</a:t>
            </a:r>
          </a:p>
          <a:p>
            <a:r>
              <a:rPr lang="en-US" altLang="zh-CN" b="1" i="1" dirty="0" smtClean="0">
                <a:ea typeface="宋体" pitchFamily="2" charset="-122"/>
              </a:rPr>
              <a:t>Macro Cell </a:t>
            </a:r>
            <a:r>
              <a:rPr lang="en-US" altLang="zh-CN" dirty="0" smtClean="0">
                <a:ea typeface="宋体" pitchFamily="2" charset="-122"/>
              </a:rPr>
              <a:t>is also modeled by One-Diode model</a:t>
            </a: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8762" y="2013527"/>
            <a:ext cx="111458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72751"/>
              </p:ext>
            </p:extLst>
          </p:nvPr>
        </p:nvGraphicFramePr>
        <p:xfrm>
          <a:off x="334963" y="1644071"/>
          <a:ext cx="4110037" cy="46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5029200" imgH="6267543" progId="Visio.Drawing.15">
                  <p:embed/>
                </p:oleObj>
              </mc:Choice>
              <mc:Fallback>
                <p:oleObj name="Visio" r:id="rId3" imgW="5029200" imgH="626754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644071"/>
                        <a:ext cx="4110037" cy="4648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3897746" y="2630055"/>
                <a:ext cx="4216629" cy="319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479" tIns="44445" rIns="90479" bIns="44445" numCol="1" anchor="t" anchorCtr="0" compatLnSpc="1">
                <a:prstTxWarp prst="textNoShape">
                  <a:avLst/>
                </a:prstTxWarp>
              </a:bodyPr>
              <a:lstStyle>
                <a:lvl1pPr marL="385763" indent="-385763" algn="l" rtl="0" eaLnBrk="0" fontAlgn="base" hangingPunct="0">
                  <a:lnSpc>
                    <a:spcPct val="93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l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38200" indent="-338138" algn="l" rtl="0" eaLnBrk="0" fontAlgn="base" hangingPunct="0">
                  <a:lnSpc>
                    <a:spcPct val="87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itchFamily="2" charset="2"/>
                  <a:buChar char="¤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285875" indent="-238125" algn="l" rtl="0" eaLnBrk="0" fontAlgn="base" hangingPunct="0">
                  <a:lnSpc>
                    <a:spcPct val="87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chemeClr val="accent2"/>
                  </a:buClr>
                  <a:buSzPct val="68000"/>
                  <a:buFont typeface="Wingdings" pitchFamily="2" charset="2"/>
                  <a:buChar char="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2032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451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9083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3655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8227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2799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lvl="1"/>
                <a:r>
                  <a:rPr lang="en-US" dirty="0" smtClean="0"/>
                  <a:t>(</a:t>
                </a:r>
                <a:r>
                  <a:rPr lang="en-US" dirty="0"/>
                  <a:t>a) One colony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solar cells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(</a:t>
                </a:r>
                <a:r>
                  <a:rPr lang="en-US" dirty="0"/>
                  <a:t>b) One colony model in Colony-Wise model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(</a:t>
                </a:r>
                <a:r>
                  <a:rPr lang="en-US" dirty="0"/>
                  <a:t>c) Circuit diagram of a colony modeled by Colony-Wise model</a:t>
                </a:r>
              </a:p>
              <a:p>
                <a:pPr lvl="1"/>
                <a:endParaRPr lang="en-US" altLang="zh-CN" kern="0" dirty="0" smtClean="0">
                  <a:ea typeface="宋体" pitchFamily="2" charset="-122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kern="0" dirty="0" smtClean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7746" y="2630055"/>
                <a:ext cx="4216629" cy="3199938"/>
              </a:xfrm>
              <a:prstGeom prst="rect">
                <a:avLst/>
              </a:prstGeom>
              <a:blipFill rotWithShape="0">
                <a:blip r:embed="rId5"/>
                <a:stretch>
                  <a:fillRect t="-2095" r="-14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Colony-Wise Model Parameter Generation</a:t>
            </a:r>
            <a:endParaRPr lang="zh-CN" altLang="en-US" sz="3200" dirty="0" smtClean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</p:spPr>
            <p:txBody>
              <a:bodyPr/>
              <a:lstStyle/>
              <a:p>
                <a:r>
                  <a:rPr lang="en-US" altLang="zh-CN" dirty="0" smtClean="0">
                    <a:ea typeface="宋体" pitchFamily="2" charset="-122"/>
                  </a:rPr>
                  <a:t>Step 1. Find Max/Min Shading Level in each colony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}</m:t>
                              </m:r>
                            </m:e>
                          </m:func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en-US" altLang="zh-CN" dirty="0" smtClean="0">
                  <a:ea typeface="宋体" pitchFamily="2" charset="-122"/>
                </a:endParaRPr>
              </a:p>
              <a:p>
                <a:r>
                  <a:rPr lang="en-US" altLang="zh-CN" dirty="0" smtClean="0">
                    <a:ea typeface="宋体" pitchFamily="2" charset="-122"/>
                  </a:rPr>
                  <a:t>Step 2. Count number of cells belong to Max/Min SL in each colony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++  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𝐸𝑙𝑠𝑒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++ 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endParaRPr lang="en-US" altLang="zh-CN" dirty="0" smtClean="0">
                  <a:ea typeface="宋体" pitchFamily="2" charset="-12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	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14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028700"/>
                <a:ext cx="8513762" cy="5417820"/>
              </a:xfrm>
              <a:blipFill rotWithShape="0">
                <a:blip r:embed="rId2"/>
                <a:stretch>
                  <a:fillRect l="-787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Colony-Wise Model Parameter Generation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8763" y="1028700"/>
            <a:ext cx="8513762" cy="541782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Step 3. Find other parameters based on the following table</a:t>
            </a:r>
            <a:endParaRPr lang="en-US" dirty="0" smtClean="0"/>
          </a:p>
          <a:p>
            <a:pPr lvl="1"/>
            <a:endParaRPr lang="en-US" dirty="0"/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endParaRPr lang="en-US" altLang="zh-CN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68475"/>
                  </p:ext>
                </p:extLst>
              </p:nvPr>
            </p:nvGraphicFramePr>
            <p:xfrm>
              <a:off x="571644" y="1644072"/>
              <a:ext cx="8200881" cy="32234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64040"/>
                    <a:gridCol w="2719457"/>
                    <a:gridCol w="2717384"/>
                  </a:tblGrid>
                  <a:tr h="438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Parameter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Max Macro Cell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Min Macro Cell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691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𝑝h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656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192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656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656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68475"/>
                  </p:ext>
                </p:extLst>
              </p:nvPr>
            </p:nvGraphicFramePr>
            <p:xfrm>
              <a:off x="571644" y="1644072"/>
              <a:ext cx="8200881" cy="32234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64040"/>
                    <a:gridCol w="2719457"/>
                    <a:gridCol w="2717384"/>
                  </a:tblGrid>
                  <a:tr h="438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Parameter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Max Macro Cell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Min Macro Cell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691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20" t="-92553" r="-197577" b="-3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1790" t="-92553" r="-100671" b="-3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242" t="-92553" r="-897" b="-389362"/>
                          </a:stretch>
                        </a:blipFill>
                      </a:tcPr>
                    </a:tc>
                  </a:tr>
                  <a:tr h="5656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20" t="-194624" r="-197577" b="-2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1790" t="-194624" r="-100671" b="-2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242" t="-194624" r="-897" b="-293548"/>
                          </a:stretch>
                        </a:blipFill>
                      </a:tcPr>
                    </a:tc>
                  </a:tr>
                  <a:tr h="519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20" t="-322353" r="-197577" b="-2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1790" t="-322353" r="-100671" b="-2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242" t="-322353" r="-897" b="-221176"/>
                          </a:stretch>
                        </a:blipFill>
                      </a:tcPr>
                    </a:tc>
                  </a:tr>
                  <a:tr h="5656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20" t="-386022" r="-197577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1790" t="-386022" r="-100671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242" t="-386022" r="-897" b="-102151"/>
                          </a:stretch>
                        </a:blipFill>
                      </a:tcPr>
                    </a:tc>
                  </a:tr>
                  <a:tr h="5656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20" t="-486022" r="-197577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1790" t="-486022" r="-100671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2242" t="-486022" r="-897" b="-21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97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v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-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-v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notebook</Template>
  <TotalTime>20354</TotalTime>
  <Words>523</Words>
  <Application>Microsoft Office PowerPoint</Application>
  <PresentationFormat>On-screen Show (4:3)</PresentationFormat>
  <Paragraphs>260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Ebrima</vt:lpstr>
      <vt:lpstr>Times New Roman</vt:lpstr>
      <vt:lpstr>Wingdings</vt:lpstr>
      <vt:lpstr>blue-v</vt:lpstr>
      <vt:lpstr>Visio</vt:lpstr>
      <vt:lpstr>  Solar Module Modeling with Multiple Shading Levels and Multiple Bypass Diodes </vt:lpstr>
      <vt:lpstr>Outline</vt:lpstr>
      <vt:lpstr>Previous Model Problems</vt:lpstr>
      <vt:lpstr>Preliminaries – One-Diode Model</vt:lpstr>
      <vt:lpstr>Preliminaries – Ground Truth Model</vt:lpstr>
      <vt:lpstr>Preliminaries – Notations</vt:lpstr>
      <vt:lpstr>Colony-Wise Model</vt:lpstr>
      <vt:lpstr>Colony-Wise Model Parameter Generation</vt:lpstr>
      <vt:lpstr>Colony-Wise Model Parameter Generation</vt:lpstr>
      <vt:lpstr>N-Colony Model</vt:lpstr>
      <vt:lpstr>N-Colony Model Parameters</vt:lpstr>
      <vt:lpstr>N-Colony Model Parameters</vt:lpstr>
      <vt:lpstr>N-Colony Model Parameters</vt:lpstr>
      <vt:lpstr>N-Colony Model Parameters</vt:lpstr>
      <vt:lpstr>Experiments - Settings</vt:lpstr>
      <vt:lpstr>Experiments - Results</vt:lpstr>
      <vt:lpstr>Experiments - Results</vt:lpstr>
      <vt:lpstr>Experiments - Results</vt:lpstr>
      <vt:lpstr>Experiments - Results</vt:lpstr>
      <vt:lpstr> Conclusions and Future Work 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Power Reduction Using Configurable Dual-Vdd</dc:title>
  <dc:creator>Fei Li</dc:creator>
  <cp:lastModifiedBy>Tianheng Tu</cp:lastModifiedBy>
  <cp:revision>3000</cp:revision>
  <cp:lastPrinted>1601-01-01T00:00:00Z</cp:lastPrinted>
  <dcterms:created xsi:type="dcterms:W3CDTF">2003-12-26T23:10:25Z</dcterms:created>
  <dcterms:modified xsi:type="dcterms:W3CDTF">2015-05-19T20:10:44Z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