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66" r:id="rId5"/>
    <p:sldId id="270" r:id="rId6"/>
    <p:sldId id="268" r:id="rId7"/>
    <p:sldId id="260" r:id="rId8"/>
    <p:sldId id="269" r:id="rId9"/>
    <p:sldId id="264" r:id="rId10"/>
    <p:sldId id="262" r:id="rId11"/>
    <p:sldId id="263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55" d="100"/>
          <a:sy n="55" d="100"/>
        </p:scale>
        <p:origin x="35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02F5EB-6DE5-4327-8268-650EA63E3F6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CEB721-7C63-40A7-B37A-8398EAAEA06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/>
            <a:t>Rehabilitation Centers</a:t>
          </a:r>
        </a:p>
      </dgm:t>
    </dgm:pt>
    <dgm:pt modelId="{3FB88218-4B2E-4280-B304-74DDA69D4258}" type="parTrans" cxnId="{6B3859FD-414B-485F-B3A8-4125292D5443}">
      <dgm:prSet/>
      <dgm:spPr/>
      <dgm:t>
        <a:bodyPr/>
        <a:lstStyle/>
        <a:p>
          <a:endParaRPr lang="en-US"/>
        </a:p>
      </dgm:t>
    </dgm:pt>
    <dgm:pt modelId="{54B3B733-767D-4081-85C5-DC2743AFC471}" type="sibTrans" cxnId="{6B3859FD-414B-485F-B3A8-4125292D5443}">
      <dgm:prSet/>
      <dgm:spPr/>
      <dgm:t>
        <a:bodyPr/>
        <a:lstStyle/>
        <a:p>
          <a:endParaRPr lang="en-US"/>
        </a:p>
      </dgm:t>
    </dgm:pt>
    <dgm:pt modelId="{9F35F16F-3E3B-4255-806D-55B01465C00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/>
            <a:t>The Patient</a:t>
          </a:r>
        </a:p>
      </dgm:t>
    </dgm:pt>
    <dgm:pt modelId="{D10EC7E8-3EAF-4E9A-9A2D-67BE5C369B7B}" type="parTrans" cxnId="{82C905AF-089A-460E-9571-BCF6175F3926}">
      <dgm:prSet/>
      <dgm:spPr/>
      <dgm:t>
        <a:bodyPr/>
        <a:lstStyle/>
        <a:p>
          <a:endParaRPr lang="en-US"/>
        </a:p>
      </dgm:t>
    </dgm:pt>
    <dgm:pt modelId="{8155A453-EB98-411C-8753-69E48F9D318A}" type="sibTrans" cxnId="{82C905AF-089A-460E-9571-BCF6175F3926}">
      <dgm:prSet/>
      <dgm:spPr/>
      <dgm:t>
        <a:bodyPr/>
        <a:lstStyle/>
        <a:p>
          <a:endParaRPr lang="en-US"/>
        </a:p>
      </dgm:t>
    </dgm:pt>
    <dgm:pt modelId="{7A8B2A37-072F-4549-8F8F-41DAC7FEC8EB}">
      <dgm:prSet/>
      <dgm:spPr/>
      <dgm:t>
        <a:bodyPr/>
        <a:lstStyle/>
        <a:p>
          <a:r>
            <a:rPr lang="en-US"/>
            <a:t>Insurance Providers </a:t>
          </a:r>
        </a:p>
      </dgm:t>
    </dgm:pt>
    <dgm:pt modelId="{0B9FDCD2-6FB6-4C96-BAE4-CD7E05C57059}" type="parTrans" cxnId="{B0D2F9B0-CB24-459C-AC90-140E28B05577}">
      <dgm:prSet/>
      <dgm:spPr/>
      <dgm:t>
        <a:bodyPr/>
        <a:lstStyle/>
        <a:p>
          <a:endParaRPr lang="en-US"/>
        </a:p>
      </dgm:t>
    </dgm:pt>
    <dgm:pt modelId="{A984C3FE-7404-403A-89A6-5CC271799382}" type="sibTrans" cxnId="{B0D2F9B0-CB24-459C-AC90-140E28B05577}">
      <dgm:prSet/>
      <dgm:spPr/>
      <dgm:t>
        <a:bodyPr/>
        <a:lstStyle/>
        <a:p>
          <a:endParaRPr lang="en-US"/>
        </a:p>
      </dgm:t>
    </dgm:pt>
    <dgm:pt modelId="{5472037D-B7C2-4F51-9C83-CF46CD58BE88}" type="pres">
      <dgm:prSet presAssocID="{9702F5EB-6DE5-4327-8268-650EA63E3F6A}" presName="diagram" presStyleCnt="0">
        <dgm:presLayoutVars>
          <dgm:dir/>
          <dgm:resizeHandles val="exact"/>
        </dgm:presLayoutVars>
      </dgm:prSet>
      <dgm:spPr/>
    </dgm:pt>
    <dgm:pt modelId="{4ECD4369-78AC-49A0-AE6C-6671569CFA2D}" type="pres">
      <dgm:prSet presAssocID="{1ACEB721-7C63-40A7-B37A-8398EAAEA064}" presName="node" presStyleLbl="node1" presStyleIdx="0" presStyleCnt="3">
        <dgm:presLayoutVars>
          <dgm:bulletEnabled val="1"/>
        </dgm:presLayoutVars>
      </dgm:prSet>
      <dgm:spPr/>
    </dgm:pt>
    <dgm:pt modelId="{9357813F-B4B6-42C0-AECE-C7B0AB6D421E}" type="pres">
      <dgm:prSet presAssocID="{54B3B733-767D-4081-85C5-DC2743AFC471}" presName="sibTrans" presStyleCnt="0"/>
      <dgm:spPr/>
    </dgm:pt>
    <dgm:pt modelId="{A4A61ABB-994A-4AD3-8287-AC5281C6A475}" type="pres">
      <dgm:prSet presAssocID="{9F35F16F-3E3B-4255-806D-55B01465C004}" presName="node" presStyleLbl="node1" presStyleIdx="1" presStyleCnt="3">
        <dgm:presLayoutVars>
          <dgm:bulletEnabled val="1"/>
        </dgm:presLayoutVars>
      </dgm:prSet>
      <dgm:spPr/>
    </dgm:pt>
    <dgm:pt modelId="{63DDAD43-5457-419F-9F6E-91FD66A7F37C}" type="pres">
      <dgm:prSet presAssocID="{8155A453-EB98-411C-8753-69E48F9D318A}" presName="sibTrans" presStyleCnt="0"/>
      <dgm:spPr/>
    </dgm:pt>
    <dgm:pt modelId="{8E5944D7-A458-46BE-A780-4FD607109B7C}" type="pres">
      <dgm:prSet presAssocID="{7A8B2A37-072F-4549-8F8F-41DAC7FEC8EB}" presName="node" presStyleLbl="node1" presStyleIdx="2" presStyleCnt="3">
        <dgm:presLayoutVars>
          <dgm:bulletEnabled val="1"/>
        </dgm:presLayoutVars>
      </dgm:prSet>
      <dgm:spPr/>
    </dgm:pt>
  </dgm:ptLst>
  <dgm:cxnLst>
    <dgm:cxn modelId="{BDAF4B31-D41A-490F-B449-21764C051B5E}" type="presOf" srcId="{1ACEB721-7C63-40A7-B37A-8398EAAEA064}" destId="{4ECD4369-78AC-49A0-AE6C-6671569CFA2D}" srcOrd="0" destOrd="0" presId="urn:microsoft.com/office/officeart/2005/8/layout/default"/>
    <dgm:cxn modelId="{16053CA1-7400-440F-B63B-2559A48E5071}" type="presOf" srcId="{9702F5EB-6DE5-4327-8268-650EA63E3F6A}" destId="{5472037D-B7C2-4F51-9C83-CF46CD58BE88}" srcOrd="0" destOrd="0" presId="urn:microsoft.com/office/officeart/2005/8/layout/default"/>
    <dgm:cxn modelId="{82C905AF-089A-460E-9571-BCF6175F3926}" srcId="{9702F5EB-6DE5-4327-8268-650EA63E3F6A}" destId="{9F35F16F-3E3B-4255-806D-55B01465C004}" srcOrd="1" destOrd="0" parTransId="{D10EC7E8-3EAF-4E9A-9A2D-67BE5C369B7B}" sibTransId="{8155A453-EB98-411C-8753-69E48F9D318A}"/>
    <dgm:cxn modelId="{B0D2F9B0-CB24-459C-AC90-140E28B05577}" srcId="{9702F5EB-6DE5-4327-8268-650EA63E3F6A}" destId="{7A8B2A37-072F-4549-8F8F-41DAC7FEC8EB}" srcOrd="2" destOrd="0" parTransId="{0B9FDCD2-6FB6-4C96-BAE4-CD7E05C57059}" sibTransId="{A984C3FE-7404-403A-89A6-5CC271799382}"/>
    <dgm:cxn modelId="{B3F397B5-07A2-49F2-A38A-88B7BDC9E88A}" type="presOf" srcId="{9F35F16F-3E3B-4255-806D-55B01465C004}" destId="{A4A61ABB-994A-4AD3-8287-AC5281C6A475}" srcOrd="0" destOrd="0" presId="urn:microsoft.com/office/officeart/2005/8/layout/default"/>
    <dgm:cxn modelId="{C8B86ED6-94EA-49D0-AE6D-D8CA0A0BDA2D}" type="presOf" srcId="{7A8B2A37-072F-4549-8F8F-41DAC7FEC8EB}" destId="{8E5944D7-A458-46BE-A780-4FD607109B7C}" srcOrd="0" destOrd="0" presId="urn:microsoft.com/office/officeart/2005/8/layout/default"/>
    <dgm:cxn modelId="{6B3859FD-414B-485F-B3A8-4125292D5443}" srcId="{9702F5EB-6DE5-4327-8268-650EA63E3F6A}" destId="{1ACEB721-7C63-40A7-B37A-8398EAAEA064}" srcOrd="0" destOrd="0" parTransId="{3FB88218-4B2E-4280-B304-74DDA69D4258}" sibTransId="{54B3B733-767D-4081-85C5-DC2743AFC471}"/>
    <dgm:cxn modelId="{4D4520FF-5BA0-4625-8EAD-0AB1D3092689}" type="presParOf" srcId="{5472037D-B7C2-4F51-9C83-CF46CD58BE88}" destId="{4ECD4369-78AC-49A0-AE6C-6671569CFA2D}" srcOrd="0" destOrd="0" presId="urn:microsoft.com/office/officeart/2005/8/layout/default"/>
    <dgm:cxn modelId="{C545A71B-0E96-473B-A56F-578ABA7AC489}" type="presParOf" srcId="{5472037D-B7C2-4F51-9C83-CF46CD58BE88}" destId="{9357813F-B4B6-42C0-AECE-C7B0AB6D421E}" srcOrd="1" destOrd="0" presId="urn:microsoft.com/office/officeart/2005/8/layout/default"/>
    <dgm:cxn modelId="{7C178AD9-B3D9-41AD-8F31-4D4DA3FE8FBB}" type="presParOf" srcId="{5472037D-B7C2-4F51-9C83-CF46CD58BE88}" destId="{A4A61ABB-994A-4AD3-8287-AC5281C6A475}" srcOrd="2" destOrd="0" presId="urn:microsoft.com/office/officeart/2005/8/layout/default"/>
    <dgm:cxn modelId="{78D327D2-CA3A-418B-8020-F58B7418AF76}" type="presParOf" srcId="{5472037D-B7C2-4F51-9C83-CF46CD58BE88}" destId="{63DDAD43-5457-419F-9F6E-91FD66A7F37C}" srcOrd="3" destOrd="0" presId="urn:microsoft.com/office/officeart/2005/8/layout/default"/>
    <dgm:cxn modelId="{CDAE8FEF-3F72-4C30-BAC1-9BA9BD7B11FE}" type="presParOf" srcId="{5472037D-B7C2-4F51-9C83-CF46CD58BE88}" destId="{8E5944D7-A458-46BE-A780-4FD607109B7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D4369-78AC-49A0-AE6C-6671569CFA2D}">
      <dsp:nvSpPr>
        <dsp:cNvPr id="0" name=""/>
        <dsp:cNvSpPr/>
      </dsp:nvSpPr>
      <dsp:spPr>
        <a:xfrm>
          <a:off x="795" y="927089"/>
          <a:ext cx="3100958" cy="186057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Rehabilitation Centers</a:t>
          </a:r>
        </a:p>
      </dsp:txBody>
      <dsp:txXfrm>
        <a:off x="795" y="927089"/>
        <a:ext cx="3100958" cy="1860575"/>
      </dsp:txXfrm>
    </dsp:sp>
    <dsp:sp modelId="{A4A61ABB-994A-4AD3-8287-AC5281C6A475}">
      <dsp:nvSpPr>
        <dsp:cNvPr id="0" name=""/>
        <dsp:cNvSpPr/>
      </dsp:nvSpPr>
      <dsp:spPr>
        <a:xfrm>
          <a:off x="3411849" y="927089"/>
          <a:ext cx="3100958" cy="186057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The Patient</a:t>
          </a:r>
        </a:p>
      </dsp:txBody>
      <dsp:txXfrm>
        <a:off x="3411849" y="927089"/>
        <a:ext cx="3100958" cy="1860575"/>
      </dsp:txXfrm>
    </dsp:sp>
    <dsp:sp modelId="{8E5944D7-A458-46BE-A780-4FD607109B7C}">
      <dsp:nvSpPr>
        <dsp:cNvPr id="0" name=""/>
        <dsp:cNvSpPr/>
      </dsp:nvSpPr>
      <dsp:spPr>
        <a:xfrm>
          <a:off x="1706322" y="3097760"/>
          <a:ext cx="3100958" cy="186057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Insurance Providers </a:t>
          </a:r>
        </a:p>
      </dsp:txBody>
      <dsp:txXfrm>
        <a:off x="1706322" y="3097760"/>
        <a:ext cx="3100958" cy="1860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A3F43-A254-4452-9323-67596D2BCCE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7EA19-015F-4F60-86AB-3F297128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42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 state = competitive state we are dealing with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7EA19-015F-4F60-86AB-3F2971282A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3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534E-C7DC-4CDC-B0F8-83962467E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9FB36-56EA-472A-87C6-FE9C56ADE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1009B-C598-4525-8D9D-3666ABAB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C2EF-DB9C-4BD9-A4AC-83125AD11A53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085AF-8D25-4AB7-8F74-E67CE798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25DF0-C491-430F-8020-EB3424AD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F37-53F8-4BCC-BB8A-394826C2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1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2DAD-3E28-4FD9-844A-62CD300F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E3099-914D-49FE-9113-D4623063C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FEB9-283D-48F2-8987-84359667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C2EF-DB9C-4BD9-A4AC-83125AD11A53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E22B1-03FB-4524-BC7C-A1A2D7FC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0CB8E-7122-4616-B4D8-2076A1C5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F37-53F8-4BCC-BB8A-394826C2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2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15E52F-7AC9-4C2A-8FC8-D13C021FA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B346F-8A5E-4D2E-8490-A2C4DB32C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4A54B-3390-4C50-9E98-25ACC5D1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C2EF-DB9C-4BD9-A4AC-83125AD11A53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6A27-2962-4E09-BF2E-4EB26A1F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C67A1-BA0D-4398-93E6-34D079BF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F37-53F8-4BCC-BB8A-394826C2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0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3E59-1360-4C65-AAA7-898B7B66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B8F7F-0A2D-4433-AC86-B2A0DD2DC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BEB4-724E-4257-933B-E02955CC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C2EF-DB9C-4BD9-A4AC-83125AD11A53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1259E-0175-4C3C-BFEF-3A4B6180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A1FD3-2EDA-4986-851C-460E8DD6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F37-53F8-4BCC-BB8A-394826C2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4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3EA5-FAFF-4F19-9AC4-14473714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4EE7D-BD55-4668-B991-A42655AED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DC949-78BF-4325-B131-F5E67AC8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C2EF-DB9C-4BD9-A4AC-83125AD11A53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67B3-B64A-46F2-883F-1412912A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3C1EF-3298-4DE4-A463-13561911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F37-53F8-4BCC-BB8A-394826C2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2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7322-070E-42A5-93AE-55B780D3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4BF92-8541-4B95-9F46-9A6AC178D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22028-8AC0-4138-8B7E-60D36397C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AE9F6-C89D-4FD7-94B1-92CF7246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C2EF-DB9C-4BD9-A4AC-83125AD11A53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CCF45-48DC-480B-95B9-832CF4C6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51E77-88D8-4034-93EC-7AFECC64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F37-53F8-4BCC-BB8A-394826C2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1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6243-2F78-4C1F-9148-BA9E2ACD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1554B-6F82-4565-8CE8-ADFDF091E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CEFDE-B069-48B5-A4B5-BDDE7E5EA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97822-AEB3-4AED-B2E6-D10F856B5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A4A8D-B847-408B-821B-7D44F51C3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66CEA-692B-4E5D-A9EA-45CF291F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C2EF-DB9C-4BD9-A4AC-83125AD11A53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63100-CD17-4AD0-B955-1C184359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7D422-26A7-4B80-9880-9C891924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F37-53F8-4BCC-BB8A-394826C2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4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AC9C-F689-4AC9-9C10-1E173986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0110D-9015-4746-B79F-EDB1B107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C2EF-DB9C-4BD9-A4AC-83125AD11A53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452F1-EF78-4077-BE7D-5977F4A0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D75E3-2320-4FD5-B3FB-BEFE8B08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F37-53F8-4BCC-BB8A-394826C2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7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3D875-2EB0-431D-ACEA-9ECF1C8B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C2EF-DB9C-4BD9-A4AC-83125AD11A53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D252E-440F-4424-8FDF-9418ED46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BF6E0-28BB-46B3-B469-EA8C9E45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F37-53F8-4BCC-BB8A-394826C2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7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78F2-B630-420E-B978-A004C984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4137-BA9F-435B-9826-E7E229CF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448D1-C9DE-4CE4-ACB1-799DBB26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07DED-41D5-48E4-87C7-C53AB100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C2EF-DB9C-4BD9-A4AC-83125AD11A53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E0C8F-316D-471E-8880-8A647146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66048-C02E-46EF-B098-1B3EE276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F37-53F8-4BCC-BB8A-394826C2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5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7259-9AE9-4827-B41F-FEEC48B9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4658C-DA0F-48E9-B60D-B2841DDDA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945B8-19FB-4D66-BEF6-736F1C3F6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29FE1-7FE4-4CAA-9BCC-08356561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C2EF-DB9C-4BD9-A4AC-83125AD11A53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1C547-7019-4ADD-B71D-B130B94A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664CD-3234-49B7-A62F-C93D5EEF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F37-53F8-4BCC-BB8A-394826C2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1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529FB-A47D-490E-B282-9E456F8B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F4B17-22B3-43E5-A957-112E32017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C6719-3A19-4F5A-8C67-EAD3D3281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9C2EF-DB9C-4BD9-A4AC-83125AD11A53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E97FA-C564-4422-92CA-6FD592596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1BDD8-BF2F-43AF-A7B2-65D6466EB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B3F37-53F8-4BCC-BB8A-394826C2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155C5-91A7-4DF2-9862-6D1B9BE33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Hack the Epidemic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56F8E-C7AE-4C60-A729-AF4D62A8C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Team pulverizing dragons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910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C176F1-D722-4266-B155-467547185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70780"/>
            <a:ext cx="10905066" cy="47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3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6E2DDA2E-1857-4BA8-96FD-445CDF5A4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52567"/>
            <a:ext cx="10905066" cy="45528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93B2AD-AD71-4C05-A4AE-118E36E35E66}"/>
              </a:ext>
            </a:extLst>
          </p:cNvPr>
          <p:cNvSpPr/>
          <p:nvPr/>
        </p:nvSpPr>
        <p:spPr>
          <a:xfrm>
            <a:off x="7245310" y="992460"/>
            <a:ext cx="133956" cy="638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12FE1C-EFA4-4D2E-952F-65C7524D8E59}"/>
              </a:ext>
            </a:extLst>
          </p:cNvPr>
          <p:cNvSpPr/>
          <p:nvPr/>
        </p:nvSpPr>
        <p:spPr>
          <a:xfrm>
            <a:off x="7245310" y="1747026"/>
            <a:ext cx="133956" cy="1854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5BF271-1D22-4521-94D1-9DECAC00927C}"/>
              </a:ext>
            </a:extLst>
          </p:cNvPr>
          <p:cNvSpPr/>
          <p:nvPr/>
        </p:nvSpPr>
        <p:spPr>
          <a:xfrm>
            <a:off x="643466" y="3428999"/>
            <a:ext cx="2612689" cy="591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13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BAA42-1931-4BD6-988A-11CE0DED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Proposed Solution</a:t>
            </a:r>
            <a:br>
              <a:rPr lang="en-US" b="0" dirty="0">
                <a:solidFill>
                  <a:schemeClr val="accent1"/>
                </a:solidFill>
                <a:effectLst/>
              </a:rPr>
            </a:b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38E344A-F2D6-46A5-ABCE-51017446F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Leveraging </a:t>
            </a:r>
            <a:r>
              <a:rPr lang="en-US" sz="2400" b="1" dirty="0"/>
              <a:t>smart contracts </a:t>
            </a:r>
            <a:r>
              <a:rPr lang="en-US" sz="2400" dirty="0"/>
              <a:t>to incentivize stakeholders in the long-term care of the patient.</a:t>
            </a:r>
          </a:p>
          <a:p>
            <a:endParaRPr lang="en-US" sz="2400" b="0" dirty="0">
              <a:effectLst/>
            </a:endParaRPr>
          </a:p>
          <a:p>
            <a:pPr fontAlgn="base"/>
            <a:r>
              <a:rPr lang="en-US" sz="2400" dirty="0"/>
              <a:t>Smart contracts will be used to release money after a patient has been released from a rehabilitation center based on validation of treatment goals.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6869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FC0A4-7C44-4856-A3D4-7217648C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Who Benefits and How?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528DC-E15F-450C-B404-26ABA98E0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92187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95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0C40F-09B1-4B71-9185-8943671D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2030183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/>
            <a:r>
              <a:rPr lang="en-US" sz="3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How can we </a:t>
            </a:r>
            <a:r>
              <a:rPr lang="en-US" sz="3400" b="1" dirty="0">
                <a:solidFill>
                  <a:srgbClr val="FF6600"/>
                </a:solidFill>
              </a:rPr>
              <a:t>incentivize</a:t>
            </a:r>
            <a:r>
              <a:rPr lang="en-US" sz="3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rehab centers to act in the </a:t>
            </a:r>
            <a:r>
              <a:rPr lang="en-US" sz="3400" b="1" dirty="0">
                <a:solidFill>
                  <a:srgbClr val="FF6600"/>
                </a:solidFill>
              </a:rPr>
              <a:t>long-term interest </a:t>
            </a:r>
            <a:r>
              <a:rPr lang="en-US" sz="3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of the patient?</a:t>
            </a:r>
            <a:br>
              <a:rPr lang="en-US" sz="3400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</a:br>
            <a:br>
              <a:rPr lang="en-US" sz="3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3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340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36F3327-9995-47B5-87E1-27973816ED1D}"/>
              </a:ext>
            </a:extLst>
          </p:cNvPr>
          <p:cNvSpPr/>
          <p:nvPr/>
        </p:nvSpPr>
        <p:spPr>
          <a:xfrm>
            <a:off x="161907" y="1083301"/>
            <a:ext cx="4270312" cy="4048574"/>
          </a:xfrm>
          <a:prstGeom prst="flowChartConnector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100% 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F783504-7670-4EDB-9921-1D72D7531ECC}"/>
              </a:ext>
            </a:extLst>
          </p:cNvPr>
          <p:cNvSpPr/>
          <p:nvPr/>
        </p:nvSpPr>
        <p:spPr>
          <a:xfrm>
            <a:off x="5729803" y="1782206"/>
            <a:ext cx="3302323" cy="33496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70%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85510BB8-DA15-4C41-8B06-322106665989}"/>
              </a:ext>
            </a:extLst>
          </p:cNvPr>
          <p:cNvSpPr/>
          <p:nvPr/>
        </p:nvSpPr>
        <p:spPr>
          <a:xfrm>
            <a:off x="9149824" y="4239316"/>
            <a:ext cx="938668" cy="8925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10%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77745E1-83DC-458E-8D50-F3CB016B3A4A}"/>
              </a:ext>
            </a:extLst>
          </p:cNvPr>
          <p:cNvSpPr/>
          <p:nvPr/>
        </p:nvSpPr>
        <p:spPr>
          <a:xfrm>
            <a:off x="11164998" y="4239316"/>
            <a:ext cx="938668" cy="8925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10%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F5D9A73A-C2FA-4A16-86A6-B46AF5E2A9E8}"/>
              </a:ext>
            </a:extLst>
          </p:cNvPr>
          <p:cNvSpPr/>
          <p:nvPr/>
        </p:nvSpPr>
        <p:spPr>
          <a:xfrm>
            <a:off x="10157411" y="4239317"/>
            <a:ext cx="938668" cy="8925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3E2D9-7378-4FD7-8975-2F3CB2344870}"/>
              </a:ext>
            </a:extLst>
          </p:cNvPr>
          <p:cNvSpPr txBox="1"/>
          <p:nvPr/>
        </p:nvSpPr>
        <p:spPr>
          <a:xfrm>
            <a:off x="354106" y="5587067"/>
            <a:ext cx="449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Transactional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5F6077-F11E-469F-8DC2-A7466B31AA17}"/>
              </a:ext>
            </a:extLst>
          </p:cNvPr>
          <p:cNvSpPr txBox="1"/>
          <p:nvPr/>
        </p:nvSpPr>
        <p:spPr>
          <a:xfrm>
            <a:off x="7024475" y="5556290"/>
            <a:ext cx="378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Long-term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9B8144-BFA9-4372-B890-48235CBD90F0}"/>
              </a:ext>
            </a:extLst>
          </p:cNvPr>
          <p:cNvCxnSpPr/>
          <p:nvPr/>
        </p:nvCxnSpPr>
        <p:spPr>
          <a:xfrm>
            <a:off x="9324550" y="3843975"/>
            <a:ext cx="25626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D605EC-393A-4227-8896-993985FB0B06}"/>
              </a:ext>
            </a:extLst>
          </p:cNvPr>
          <p:cNvSpPr txBox="1"/>
          <p:nvPr/>
        </p:nvSpPr>
        <p:spPr>
          <a:xfrm>
            <a:off x="9619158" y="3429000"/>
            <a:ext cx="238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Distributed over time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528B68-2395-452C-BE54-5A204F4CB075}"/>
              </a:ext>
            </a:extLst>
          </p:cNvPr>
          <p:cNvCxnSpPr/>
          <p:nvPr/>
        </p:nvCxnSpPr>
        <p:spPr>
          <a:xfrm>
            <a:off x="5160245" y="314507"/>
            <a:ext cx="0" cy="6202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525545-0640-48AD-A473-C4D379E9DE4B}"/>
              </a:ext>
            </a:extLst>
          </p:cNvPr>
          <p:cNvSpPr txBox="1"/>
          <p:nvPr/>
        </p:nvSpPr>
        <p:spPr>
          <a:xfrm>
            <a:off x="547475" y="320331"/>
            <a:ext cx="3640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Current state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CA2E3C-1F9B-4A50-AD2B-2DAB4FB524F1}"/>
              </a:ext>
            </a:extLst>
          </p:cNvPr>
          <p:cNvSpPr txBox="1"/>
          <p:nvPr/>
        </p:nvSpPr>
        <p:spPr>
          <a:xfrm>
            <a:off x="6450791" y="314507"/>
            <a:ext cx="24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11115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1FDEC47C-BCDD-4AC7-8B5F-4C79DA154C5F}"/>
              </a:ext>
            </a:extLst>
          </p:cNvPr>
          <p:cNvSpPr/>
          <p:nvPr/>
        </p:nvSpPr>
        <p:spPr>
          <a:xfrm>
            <a:off x="4315818" y="4272700"/>
            <a:ext cx="238465" cy="2511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B831AFD9-DB85-4FC4-935F-1DA432798841}"/>
              </a:ext>
            </a:extLst>
          </p:cNvPr>
          <p:cNvSpPr/>
          <p:nvPr/>
        </p:nvSpPr>
        <p:spPr>
          <a:xfrm>
            <a:off x="6629443" y="4523883"/>
            <a:ext cx="323641" cy="28728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39D4589C-9E00-4874-8311-6F0BFBF90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03" y="2106345"/>
            <a:ext cx="914400" cy="914400"/>
          </a:xfrm>
          <a:prstGeom prst="rect">
            <a:avLst/>
          </a:prstGeom>
        </p:spPr>
      </p:pic>
      <p:pic>
        <p:nvPicPr>
          <p:cNvPr id="35" name="Graphic 34" descr="Contract">
            <a:extLst>
              <a:ext uri="{FF2B5EF4-FFF2-40B4-BE49-F238E27FC236}">
                <a16:creationId xmlns:a16="http://schemas.microsoft.com/office/drawing/2014/main" id="{A4D35C9A-B15C-492E-A797-5EDC8C3B5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2303" y="2410937"/>
            <a:ext cx="582786" cy="582786"/>
          </a:xfrm>
          <a:prstGeom prst="rect">
            <a:avLst/>
          </a:prstGeom>
        </p:spPr>
      </p:pic>
      <p:pic>
        <p:nvPicPr>
          <p:cNvPr id="37" name="Graphic 36" descr="Man">
            <a:extLst>
              <a:ext uri="{FF2B5EF4-FFF2-40B4-BE49-F238E27FC236}">
                <a16:creationId xmlns:a16="http://schemas.microsoft.com/office/drawing/2014/main" id="{CF929B6C-A14C-486C-882A-320A24104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9271" y="2107016"/>
            <a:ext cx="914400" cy="914400"/>
          </a:xfrm>
          <a:prstGeom prst="rect">
            <a:avLst/>
          </a:prstGeom>
        </p:spPr>
      </p:pic>
      <p:pic>
        <p:nvPicPr>
          <p:cNvPr id="39" name="Graphic 38" descr="Coins">
            <a:extLst>
              <a:ext uri="{FF2B5EF4-FFF2-40B4-BE49-F238E27FC236}">
                <a16:creationId xmlns:a16="http://schemas.microsoft.com/office/drawing/2014/main" id="{D7BD10E1-414D-458A-B485-004FF815DC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0628" y="3720672"/>
            <a:ext cx="582786" cy="582786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4FAAE1B4-39EB-4A74-87F4-040C5FEBC807}"/>
              </a:ext>
            </a:extLst>
          </p:cNvPr>
          <p:cNvGrpSpPr/>
          <p:nvPr/>
        </p:nvGrpSpPr>
        <p:grpSpPr>
          <a:xfrm>
            <a:off x="3919769" y="4638544"/>
            <a:ext cx="914400" cy="914400"/>
            <a:chOff x="2623243" y="3665400"/>
            <a:chExt cx="914400" cy="914400"/>
          </a:xfrm>
        </p:grpSpPr>
        <p:pic>
          <p:nvPicPr>
            <p:cNvPr id="47" name="Graphic 46" descr="House">
              <a:extLst>
                <a:ext uri="{FF2B5EF4-FFF2-40B4-BE49-F238E27FC236}">
                  <a16:creationId xmlns:a16="http://schemas.microsoft.com/office/drawing/2014/main" id="{033A42F4-BAF9-492F-9CF4-5646F21E6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23243" y="3665400"/>
              <a:ext cx="914400" cy="914400"/>
            </a:xfrm>
            <a:prstGeom prst="rect">
              <a:avLst/>
            </a:prstGeom>
          </p:spPr>
        </p:pic>
        <p:pic>
          <p:nvPicPr>
            <p:cNvPr id="49" name="Graphic 48" descr="Medical">
              <a:extLst>
                <a:ext uri="{FF2B5EF4-FFF2-40B4-BE49-F238E27FC236}">
                  <a16:creationId xmlns:a16="http://schemas.microsoft.com/office/drawing/2014/main" id="{77F5DDDC-7D37-4FB8-9E91-83FFA25B7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33256" y="3975413"/>
              <a:ext cx="294374" cy="294374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D2B12BB-94D1-4841-9C27-F223493CB52F}"/>
              </a:ext>
            </a:extLst>
          </p:cNvPr>
          <p:cNvSpPr txBox="1"/>
          <p:nvPr/>
        </p:nvSpPr>
        <p:spPr>
          <a:xfrm>
            <a:off x="205961" y="3047562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100%</a:t>
            </a:r>
          </a:p>
        </p:txBody>
      </p:sp>
      <p:pic>
        <p:nvPicPr>
          <p:cNvPr id="51" name="Graphic 50" descr="Man">
            <a:extLst>
              <a:ext uri="{FF2B5EF4-FFF2-40B4-BE49-F238E27FC236}">
                <a16:creationId xmlns:a16="http://schemas.microsoft.com/office/drawing/2014/main" id="{9D1DF431-B4AE-46E8-AB43-101205DBC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709" y="4597272"/>
            <a:ext cx="914400" cy="9144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F3FEA0-CB75-4058-8E8A-86506B2C655E}"/>
              </a:ext>
            </a:extLst>
          </p:cNvPr>
          <p:cNvCxnSpPr>
            <a:cxnSpLocks/>
          </p:cNvCxnSpPr>
          <p:nvPr/>
        </p:nvCxnSpPr>
        <p:spPr>
          <a:xfrm>
            <a:off x="1287632" y="5088983"/>
            <a:ext cx="2579994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405BF08-FFA9-4086-8310-07B1D06F0645}"/>
              </a:ext>
            </a:extLst>
          </p:cNvPr>
          <p:cNvCxnSpPr>
            <a:cxnSpLocks/>
          </p:cNvCxnSpPr>
          <p:nvPr/>
        </p:nvCxnSpPr>
        <p:spPr>
          <a:xfrm>
            <a:off x="489588" y="3552548"/>
            <a:ext cx="546394" cy="518532"/>
          </a:xfrm>
          <a:prstGeom prst="bentConnector3">
            <a:avLst>
              <a:gd name="adj1" fmla="val 2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A99EE90-F33F-4A31-BAD3-21D23923CF5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26316" y="3563563"/>
            <a:ext cx="681379" cy="357890"/>
          </a:xfrm>
          <a:prstGeom prst="bentConnector3">
            <a:avLst>
              <a:gd name="adj1" fmla="val 2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E364695-4CD5-4DE8-9FE9-88D407AFBA06}"/>
              </a:ext>
            </a:extLst>
          </p:cNvPr>
          <p:cNvSpPr txBox="1"/>
          <p:nvPr/>
        </p:nvSpPr>
        <p:spPr>
          <a:xfrm>
            <a:off x="2025388" y="3032486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70%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7001FAC-3DD0-462A-8216-2B08AF70D671}"/>
              </a:ext>
            </a:extLst>
          </p:cNvPr>
          <p:cNvCxnSpPr>
            <a:cxnSpLocks/>
            <a:stCxn id="39" idx="2"/>
          </p:cNvCxnSpPr>
          <p:nvPr/>
        </p:nvCxnSpPr>
        <p:spPr>
          <a:xfrm rot="16200000" flipH="1">
            <a:off x="3487343" y="2328135"/>
            <a:ext cx="114829" cy="4065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524F2CF-63E3-4473-B530-715E4BE43DC0}"/>
              </a:ext>
            </a:extLst>
          </p:cNvPr>
          <p:cNvSpPr txBox="1"/>
          <p:nvPr/>
        </p:nvSpPr>
        <p:spPr>
          <a:xfrm>
            <a:off x="4968032" y="3991539"/>
            <a:ext cx="6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7AB71DE-8E85-4D10-A9D1-BF2DC64F6932}"/>
              </a:ext>
            </a:extLst>
          </p:cNvPr>
          <p:cNvSpPr txBox="1"/>
          <p:nvPr/>
        </p:nvSpPr>
        <p:spPr>
          <a:xfrm>
            <a:off x="4002453" y="3776264"/>
            <a:ext cx="1017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End of rehabilitation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FB96AD8-4BC3-45CB-9B2D-DF8A74026664}"/>
              </a:ext>
            </a:extLst>
          </p:cNvPr>
          <p:cNvCxnSpPr>
            <a:cxnSpLocks/>
          </p:cNvCxnSpPr>
          <p:nvPr/>
        </p:nvCxnSpPr>
        <p:spPr>
          <a:xfrm flipH="1">
            <a:off x="6483272" y="2769659"/>
            <a:ext cx="70118" cy="3138463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555ADE9-1D17-4477-8C5B-0D9CFD662E70}"/>
              </a:ext>
            </a:extLst>
          </p:cNvPr>
          <p:cNvSpPr txBox="1"/>
          <p:nvPr/>
        </p:nvSpPr>
        <p:spPr>
          <a:xfrm>
            <a:off x="5796027" y="2436102"/>
            <a:ext cx="177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Checkpoint #1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0204B82-B1D0-4AAE-8ACE-E53AF920D324}"/>
              </a:ext>
            </a:extLst>
          </p:cNvPr>
          <p:cNvCxnSpPr>
            <a:cxnSpLocks/>
          </p:cNvCxnSpPr>
          <p:nvPr/>
        </p:nvCxnSpPr>
        <p:spPr>
          <a:xfrm>
            <a:off x="9101242" y="1878841"/>
            <a:ext cx="0" cy="4753369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3FD3347-ABCA-45F6-BAB8-0BD2CBCF762F}"/>
              </a:ext>
            </a:extLst>
          </p:cNvPr>
          <p:cNvCxnSpPr>
            <a:cxnSpLocks/>
          </p:cNvCxnSpPr>
          <p:nvPr/>
        </p:nvCxnSpPr>
        <p:spPr>
          <a:xfrm flipH="1">
            <a:off x="7758572" y="2386107"/>
            <a:ext cx="55587" cy="383469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36E806A-94A3-43C5-B195-732A66DD8082}"/>
              </a:ext>
            </a:extLst>
          </p:cNvPr>
          <p:cNvSpPr txBox="1"/>
          <p:nvPr/>
        </p:nvSpPr>
        <p:spPr>
          <a:xfrm>
            <a:off x="8336832" y="1441723"/>
            <a:ext cx="161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Checkpoint #3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D55086B-A6BD-43BE-BF8E-1760A30002D1}"/>
              </a:ext>
            </a:extLst>
          </p:cNvPr>
          <p:cNvSpPr txBox="1"/>
          <p:nvPr/>
        </p:nvSpPr>
        <p:spPr>
          <a:xfrm>
            <a:off x="7146308" y="2033628"/>
            <a:ext cx="177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Checkpoint #2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F41769A-65F0-4300-9D07-1327A1A81497}"/>
              </a:ext>
            </a:extLst>
          </p:cNvPr>
          <p:cNvCxnSpPr>
            <a:cxnSpLocks/>
          </p:cNvCxnSpPr>
          <p:nvPr/>
        </p:nvCxnSpPr>
        <p:spPr>
          <a:xfrm>
            <a:off x="5952337" y="4488389"/>
            <a:ext cx="4524137" cy="11028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2EED4C5B-A796-4537-ADAA-0E4F5D10B518}"/>
              </a:ext>
            </a:extLst>
          </p:cNvPr>
          <p:cNvSpPr/>
          <p:nvPr/>
        </p:nvSpPr>
        <p:spPr>
          <a:xfrm>
            <a:off x="6645065" y="4174261"/>
            <a:ext cx="323641" cy="287284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C12F2C3-7DF6-45D1-965F-E21ACB895CBF}"/>
              </a:ext>
            </a:extLst>
          </p:cNvPr>
          <p:cNvSpPr txBox="1"/>
          <p:nvPr/>
        </p:nvSpPr>
        <p:spPr>
          <a:xfrm>
            <a:off x="9537541" y="4887130"/>
            <a:ext cx="2422319" cy="107721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Self-funded:  30% Charity</a:t>
            </a:r>
          </a:p>
          <a:p>
            <a:endParaRPr lang="en-US" sz="1600" dirty="0"/>
          </a:p>
          <a:p>
            <a:r>
              <a:rPr lang="en-US" sz="1600" dirty="0"/>
              <a:t>3</a:t>
            </a:r>
            <a:r>
              <a:rPr lang="en-US" sz="1600" baseline="30000" dirty="0"/>
              <a:t>rd</a:t>
            </a:r>
            <a:r>
              <a:rPr lang="en-US" sz="1600" dirty="0"/>
              <a:t> party funded: 30% back to 3</a:t>
            </a:r>
            <a:r>
              <a:rPr lang="en-US" sz="1600" baseline="30000" dirty="0"/>
              <a:t>rd</a:t>
            </a:r>
            <a:r>
              <a:rPr lang="en-US" sz="1600" dirty="0"/>
              <a:t> party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4626AFD-EC06-4D55-A35E-C0CA22C20019}"/>
              </a:ext>
            </a:extLst>
          </p:cNvPr>
          <p:cNvSpPr txBox="1"/>
          <p:nvPr/>
        </p:nvSpPr>
        <p:spPr>
          <a:xfrm>
            <a:off x="9594667" y="3221364"/>
            <a:ext cx="2399689" cy="923330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10% Payer</a:t>
            </a:r>
          </a:p>
          <a:p>
            <a:r>
              <a:rPr lang="en-US" dirty="0"/>
              <a:t>10% Patient</a:t>
            </a:r>
          </a:p>
          <a:p>
            <a:r>
              <a:rPr lang="en-US" dirty="0"/>
              <a:t>10% R.C.</a:t>
            </a:r>
          </a:p>
        </p:txBody>
      </p:sp>
      <p:pic>
        <p:nvPicPr>
          <p:cNvPr id="121" name="Graphic 120" descr="Close">
            <a:extLst>
              <a:ext uri="{FF2B5EF4-FFF2-40B4-BE49-F238E27FC236}">
                <a16:creationId xmlns:a16="http://schemas.microsoft.com/office/drawing/2014/main" id="{EF66D26C-825F-4E8F-A7B1-FEBF0922AD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82613" y="4562202"/>
            <a:ext cx="229410" cy="229410"/>
          </a:xfrm>
          <a:prstGeom prst="rect">
            <a:avLst/>
          </a:prstGeom>
        </p:spPr>
      </p:pic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AA46695E-E57A-4434-A3E3-7497DFF53AC9}"/>
              </a:ext>
            </a:extLst>
          </p:cNvPr>
          <p:cNvCxnSpPr>
            <a:cxnSpLocks/>
            <a:stCxn id="121" idx="2"/>
            <a:endCxn id="116" idx="1"/>
          </p:cNvCxnSpPr>
          <p:nvPr/>
        </p:nvCxnSpPr>
        <p:spPr>
          <a:xfrm rot="16200000" flipH="1">
            <a:off x="7850366" y="3738563"/>
            <a:ext cx="634127" cy="27402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6479D7BB-3502-4A77-BF4E-CB84D3AC462A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7983350" y="4777815"/>
            <a:ext cx="1554191" cy="647924"/>
          </a:xfrm>
          <a:prstGeom prst="bentConnector3">
            <a:avLst>
              <a:gd name="adj1" fmla="val -1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3481B174-E970-479D-A1D7-EBD1ED64EF4F}"/>
              </a:ext>
            </a:extLst>
          </p:cNvPr>
          <p:cNvCxnSpPr>
            <a:cxnSpLocks/>
            <a:stCxn id="147" idx="2"/>
            <a:endCxn id="116" idx="1"/>
          </p:cNvCxnSpPr>
          <p:nvPr/>
        </p:nvCxnSpPr>
        <p:spPr>
          <a:xfrm rot="16200000" flipH="1">
            <a:off x="9071938" y="4960135"/>
            <a:ext cx="651219" cy="2799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Graphic 137" descr="Checkmark">
            <a:extLst>
              <a:ext uri="{FF2B5EF4-FFF2-40B4-BE49-F238E27FC236}">
                <a16:creationId xmlns:a16="http://schemas.microsoft.com/office/drawing/2014/main" id="{A97DAF0C-5C75-4D2A-A35A-8863CA9BBF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97423" y="4224816"/>
            <a:ext cx="238871" cy="238871"/>
          </a:xfrm>
          <a:prstGeom prst="rect">
            <a:avLst/>
          </a:prstGeom>
        </p:spPr>
      </p:pic>
      <p:sp>
        <p:nvSpPr>
          <p:cNvPr id="140" name="Flowchart: Connector 139">
            <a:extLst>
              <a:ext uri="{FF2B5EF4-FFF2-40B4-BE49-F238E27FC236}">
                <a16:creationId xmlns:a16="http://schemas.microsoft.com/office/drawing/2014/main" id="{98D7D46B-A7BA-4486-B8BE-982FB44A1A98}"/>
              </a:ext>
            </a:extLst>
          </p:cNvPr>
          <p:cNvSpPr/>
          <p:nvPr/>
        </p:nvSpPr>
        <p:spPr>
          <a:xfrm>
            <a:off x="7811371" y="4494316"/>
            <a:ext cx="323641" cy="28728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Flowchart: Connector 140">
            <a:extLst>
              <a:ext uri="{FF2B5EF4-FFF2-40B4-BE49-F238E27FC236}">
                <a16:creationId xmlns:a16="http://schemas.microsoft.com/office/drawing/2014/main" id="{FF79015D-808E-4C99-89C9-FB74BE2BC9D1}"/>
              </a:ext>
            </a:extLst>
          </p:cNvPr>
          <p:cNvSpPr/>
          <p:nvPr/>
        </p:nvSpPr>
        <p:spPr>
          <a:xfrm>
            <a:off x="7826993" y="4144694"/>
            <a:ext cx="323641" cy="287284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2" name="Graphic 141" descr="Close">
            <a:extLst>
              <a:ext uri="{FF2B5EF4-FFF2-40B4-BE49-F238E27FC236}">
                <a16:creationId xmlns:a16="http://schemas.microsoft.com/office/drawing/2014/main" id="{F817A7E3-2527-47FF-90FA-DD5F07480E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64541" y="4532635"/>
            <a:ext cx="229410" cy="229410"/>
          </a:xfrm>
          <a:prstGeom prst="rect">
            <a:avLst/>
          </a:prstGeom>
        </p:spPr>
      </p:pic>
      <p:pic>
        <p:nvPicPr>
          <p:cNvPr id="143" name="Graphic 142" descr="Checkmark">
            <a:extLst>
              <a:ext uri="{FF2B5EF4-FFF2-40B4-BE49-F238E27FC236}">
                <a16:creationId xmlns:a16="http://schemas.microsoft.com/office/drawing/2014/main" id="{47180829-08FF-4A40-93AE-7FB89F17C5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79351" y="4195249"/>
            <a:ext cx="238871" cy="238871"/>
          </a:xfrm>
          <a:prstGeom prst="rect">
            <a:avLst/>
          </a:prstGeom>
        </p:spPr>
      </p:pic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09A9EEA7-2CDD-4F4A-9318-AD191436CD7F}"/>
              </a:ext>
            </a:extLst>
          </p:cNvPr>
          <p:cNvSpPr/>
          <p:nvPr/>
        </p:nvSpPr>
        <p:spPr>
          <a:xfrm>
            <a:off x="9089679" y="4506791"/>
            <a:ext cx="323641" cy="28728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Flowchart: Connector 145">
            <a:extLst>
              <a:ext uri="{FF2B5EF4-FFF2-40B4-BE49-F238E27FC236}">
                <a16:creationId xmlns:a16="http://schemas.microsoft.com/office/drawing/2014/main" id="{DCE433EC-00CD-4510-B1B1-BBF5A58CB01E}"/>
              </a:ext>
            </a:extLst>
          </p:cNvPr>
          <p:cNvSpPr/>
          <p:nvPr/>
        </p:nvSpPr>
        <p:spPr>
          <a:xfrm>
            <a:off x="9105301" y="4157169"/>
            <a:ext cx="323641" cy="287284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7" name="Graphic 146" descr="Close">
            <a:extLst>
              <a:ext uri="{FF2B5EF4-FFF2-40B4-BE49-F238E27FC236}">
                <a16:creationId xmlns:a16="http://schemas.microsoft.com/office/drawing/2014/main" id="{4EF52C22-A4E5-49D5-8CEA-6E9FE411FC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42849" y="4545110"/>
            <a:ext cx="229410" cy="229410"/>
          </a:xfrm>
          <a:prstGeom prst="rect">
            <a:avLst/>
          </a:prstGeom>
        </p:spPr>
      </p:pic>
      <p:pic>
        <p:nvPicPr>
          <p:cNvPr id="148" name="Graphic 147" descr="Checkmark">
            <a:extLst>
              <a:ext uri="{FF2B5EF4-FFF2-40B4-BE49-F238E27FC236}">
                <a16:creationId xmlns:a16="http://schemas.microsoft.com/office/drawing/2014/main" id="{A76E7833-F4EA-4ADF-9DDE-7FDFA418CB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57659" y="4207724"/>
            <a:ext cx="238871" cy="238871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54FF3AA6-11AA-492F-B380-58695CA606FB}"/>
              </a:ext>
            </a:extLst>
          </p:cNvPr>
          <p:cNvSpPr txBox="1"/>
          <p:nvPr/>
        </p:nvSpPr>
        <p:spPr>
          <a:xfrm>
            <a:off x="221709" y="324513"/>
            <a:ext cx="3371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How it Works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6068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BA42C-8AB1-49E4-A9C8-03250240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 Level Architecture 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2" descr="https://ci3.googleusercontent.com/proxy/puJPXLwGULHKV3mcE-LG_pZ-aMGKzRpYrORF1uzwXXMcMijZCrORY2Y3pAk4-X2so2RWpZEbA4TnIrcE2nq_EGyeTgR5Ukafh6aATU3RZW1a0nVKDaOdsyDJ9WaqaDb2RiMexhnQNGRlR-_-L_UwkJ1cQ7xzLPsLVprf9ocPltHL10IhabVDCym1yfIwwdp94zpsvulQ6XTcCaW0kW9Y4_pD5Qkp0inMmwcdW71DuohXZl-DpVz6NvNNR-rCI1MSoiM-9OTjf3_bkom9u6A36DAMzmyZMkPIqMm3anFmTIivXRkoh5k-oYOyPg=s0-d-e1-ft#https://documents.lucidchart.com/documents/d3576904-cf4f-4806-b953-89c59b65ab8d/pages/0_0?a=132&amp;x=152&amp;y=-22&amp;w=645&amp;h=625&amp;store=1&amp;accept=image%2F*&amp;auth=LCA%20b6688aaec57a91b3b97e7cc14c7eaf9aa63e45c8-ts%3D1539528021">
            <a:extLst>
              <a:ext uri="{FF2B5EF4-FFF2-40B4-BE49-F238E27FC236}">
                <a16:creationId xmlns:a16="http://schemas.microsoft.com/office/drawing/2014/main" id="{47E1BE2A-A7AC-438C-A888-BED5A1337B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6"/>
          <a:stretch/>
        </p:blipFill>
        <p:spPr bwMode="auto">
          <a:xfrm>
            <a:off x="5192216" y="492573"/>
            <a:ext cx="6476757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2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155C5-91A7-4DF2-9862-6D1B9BE33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Demo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58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433E2-BB42-49AF-A5FE-D0740E57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15" y="591014"/>
            <a:ext cx="2999990" cy="136602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Next Steps</a:t>
            </a:r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F14F-1AFC-4147-8DA0-FDFF67AAD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849" y="1064238"/>
            <a:ext cx="6748342" cy="4930246"/>
          </a:xfrm>
        </p:spPr>
        <p:txBody>
          <a:bodyPr anchor="ctr">
            <a:normAutofit/>
          </a:bodyPr>
          <a:lstStyle/>
          <a:p>
            <a:pPr fontAlgn="base"/>
            <a:r>
              <a:rPr lang="en-US" sz="2400" dirty="0"/>
              <a:t>Expand the validation actors (law enforcement, schools, psychiatrist, etc.) </a:t>
            </a:r>
          </a:p>
          <a:p>
            <a:pPr fontAlgn="base"/>
            <a:r>
              <a:rPr lang="en-US" sz="2400" dirty="0"/>
              <a:t>Fine-tune the parameters of the payer and patient model (price &amp; contract length) based stakeholder feedback and market studies</a:t>
            </a:r>
          </a:p>
          <a:p>
            <a:pPr fontAlgn="base"/>
            <a:r>
              <a:rPr lang="en-US" sz="2400" dirty="0"/>
              <a:t>Enable a self-policing ecosystem that exposes bad actors</a:t>
            </a:r>
          </a:p>
          <a:p>
            <a:pPr fontAlgn="base"/>
            <a:r>
              <a:rPr lang="en-US" sz="2400" dirty="0"/>
              <a:t>Scale use to other chronic conditions (alcohol addictions, gambling addictions, etc.)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558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155C5-91A7-4DF2-9862-6D1B9BE33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Questions?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225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45DD-7527-4697-BE23-C2BC35E9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1A39B-C3C0-4B7B-8FC6-3976A8961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Paradigm shift: </a:t>
            </a:r>
          </a:p>
          <a:p>
            <a:pPr lvl="1"/>
            <a:r>
              <a:rPr lang="en-US" dirty="0"/>
              <a:t>Current state </a:t>
            </a:r>
            <a:r>
              <a:rPr lang="en-US" dirty="0">
                <a:sym typeface="Wingdings" panose="05000000000000000000" pitchFamily="2" charset="2"/>
              </a:rPr>
              <a:t>–100% payment upfront with no post-rehab follow-up incentive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Our solution – 70% payment upfront; remaining 30% distributed to stakeholders based the patients post rehabilitation </a:t>
            </a:r>
          </a:p>
          <a:p>
            <a:r>
              <a:rPr lang="en-US" dirty="0">
                <a:sym typeface="Wingdings" panose="05000000000000000000" pitchFamily="2" charset="2"/>
              </a:rPr>
              <a:t>Our Smart Contract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Will hold all stakeholders accountable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Will reward the patient’s positive behavior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Will add credibility to the rehabilitation centers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8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Widescreen</PresentationFormat>
  <Paragraphs>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Hack the Epidemic </vt:lpstr>
      <vt:lpstr>How can we incentivize rehab centers to act in the long-term interest of the patient?  </vt:lpstr>
      <vt:lpstr>PowerPoint Presentation</vt:lpstr>
      <vt:lpstr>PowerPoint Presentation</vt:lpstr>
      <vt:lpstr>High Level Architecture </vt:lpstr>
      <vt:lpstr>Demo</vt:lpstr>
      <vt:lpstr>Next Steps</vt:lpstr>
      <vt:lpstr>Questions?</vt:lpstr>
      <vt:lpstr>PowerPoint Presentation</vt:lpstr>
      <vt:lpstr>PowerPoint Presentation</vt:lpstr>
      <vt:lpstr>PowerPoint Presentation</vt:lpstr>
      <vt:lpstr>Proposed Solution  </vt:lpstr>
      <vt:lpstr>Who Benefits and How?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the Epidemic </dc:title>
  <dc:creator>Driss Bernoussi</dc:creator>
  <cp:lastModifiedBy>Driss Bernoussi</cp:lastModifiedBy>
  <cp:revision>1</cp:revision>
  <dcterms:created xsi:type="dcterms:W3CDTF">2018-10-14T14:45:10Z</dcterms:created>
  <dcterms:modified xsi:type="dcterms:W3CDTF">2018-10-14T14:45:17Z</dcterms:modified>
</cp:coreProperties>
</file>