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709" r:id="rId3"/>
  </p:sldMasterIdLst>
  <p:notesMasterIdLst>
    <p:notesMasterId r:id="rId11"/>
  </p:notesMasterIdLst>
  <p:sldIdLst>
    <p:sldId id="307" r:id="rId4"/>
    <p:sldId id="311" r:id="rId5"/>
    <p:sldId id="312" r:id="rId6"/>
    <p:sldId id="313" r:id="rId7"/>
    <p:sldId id="348" r:id="rId8"/>
    <p:sldId id="349" r:id="rId9"/>
    <p:sldId id="309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55">
          <p15:clr>
            <a:srgbClr val="A4A3A4"/>
          </p15:clr>
        </p15:guide>
        <p15:guide id="3" pos="606">
          <p15:clr>
            <a:srgbClr val="A4A3A4"/>
          </p15:clr>
        </p15:guide>
        <p15:guide id="4" pos="5082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67102"/>
  </p:normalViewPr>
  <p:slideViewPr>
    <p:cSldViewPr snapToGrid="0" showGuides="1">
      <p:cViewPr varScale="1">
        <p:scale>
          <a:sx n="82" d="100"/>
          <a:sy n="82" d="100"/>
        </p:scale>
        <p:origin x="2376" y="184"/>
      </p:cViewPr>
      <p:guideLst>
        <p:guide orient="horz" pos="1620"/>
        <p:guide pos="3155"/>
        <p:guide pos="606"/>
        <p:guide pos="508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3115D-3FA7-4B96-9217-E094CD21C0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65D12-916E-4358-B0BD-38414ED78F1B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algn="ctr" rtl="0"/>
          <a:r>
            <a:rPr lang="en-US"/>
            <a:t>END</a:t>
          </a:r>
          <a:endParaRPr lang="zh-CN"/>
        </a:p>
      </dgm:t>
    </dgm:pt>
    <dgm:pt modelId="{185A7567-9AB0-47CC-8961-76AD529904F4}" type="parTrans" cxnId="{FC3F1AD4-1EB8-4439-9F82-5BE70E41D70D}">
      <dgm:prSet/>
      <dgm:spPr/>
      <dgm:t>
        <a:bodyPr/>
        <a:lstStyle/>
        <a:p>
          <a:endParaRPr lang="zh-CN" altLang="en-US"/>
        </a:p>
      </dgm:t>
    </dgm:pt>
    <dgm:pt modelId="{C3A111A8-9416-43F9-9556-91F9412A17D5}" type="sibTrans" cxnId="{FC3F1AD4-1EB8-4439-9F82-5BE70E41D70D}">
      <dgm:prSet/>
      <dgm:spPr/>
      <dgm:t>
        <a:bodyPr/>
        <a:lstStyle/>
        <a:p>
          <a:endParaRPr lang="zh-CN" altLang="en-US"/>
        </a:p>
      </dgm:t>
    </dgm:pt>
    <dgm:pt modelId="{813574CC-4467-412A-84A1-B08D3C971E8B}" type="pres">
      <dgm:prSet presAssocID="{2063115D-3FA7-4B96-9217-E094CD21C0EA}" presName="linear" presStyleCnt="0">
        <dgm:presLayoutVars>
          <dgm:animLvl val="lvl"/>
          <dgm:resizeHandles val="exact"/>
        </dgm:presLayoutVars>
      </dgm:prSet>
      <dgm:spPr/>
    </dgm:pt>
    <dgm:pt modelId="{E378FBFC-E59D-48D6-B568-9A57031F3741}" type="pres">
      <dgm:prSet presAssocID="{02F65D12-916E-4358-B0BD-38414ED78F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D11040-40DC-4EF7-B161-1045BD9868EA}" type="presOf" srcId="{2063115D-3FA7-4B96-9217-E094CD21C0EA}" destId="{813574CC-4467-412A-84A1-B08D3C971E8B}" srcOrd="0" destOrd="0" presId="urn:microsoft.com/office/officeart/2005/8/layout/vList2"/>
    <dgm:cxn modelId="{8601FBC7-08F3-4BEB-B5DA-2978C0FD35F5}" type="presOf" srcId="{02F65D12-916E-4358-B0BD-38414ED78F1B}" destId="{E378FBFC-E59D-48D6-B568-9A57031F3741}" srcOrd="0" destOrd="0" presId="urn:microsoft.com/office/officeart/2005/8/layout/vList2"/>
    <dgm:cxn modelId="{FC3F1AD4-1EB8-4439-9F82-5BE70E41D70D}" srcId="{2063115D-3FA7-4B96-9217-E094CD21C0EA}" destId="{02F65D12-916E-4358-B0BD-38414ED78F1B}" srcOrd="0" destOrd="0" parTransId="{185A7567-9AB0-47CC-8961-76AD529904F4}" sibTransId="{C3A111A8-9416-43F9-9556-91F9412A17D5}"/>
    <dgm:cxn modelId="{171B45C1-5E4D-449C-A2CA-87347F7135EC}" type="presParOf" srcId="{813574CC-4467-412A-84A1-B08D3C971E8B}" destId="{E378FBFC-E59D-48D6-B568-9A57031F37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8FBFC-E59D-48D6-B568-9A57031F3741}">
      <dsp:nvSpPr>
        <dsp:cNvPr id="0" name=""/>
        <dsp:cNvSpPr/>
      </dsp:nvSpPr>
      <dsp:spPr>
        <a:xfrm>
          <a:off x="0" y="239"/>
          <a:ext cx="627857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END</a:t>
          </a:r>
          <a:endParaRPr lang="zh-CN" sz="3200" kern="1200"/>
        </a:p>
      </dsp:txBody>
      <dsp:txXfrm>
        <a:off x="37467" y="37706"/>
        <a:ext cx="620363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6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5%BA%93%E7%AE%A1%E7%90%86/1050902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9B%BE%E5%BD%A2%E7%94%A8%E6%88%B7%E7%95%8C%E9%9D%A2/3352324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2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是最流行的关系型数据库管理系统，在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应用方面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MySQL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是最好的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RDBMS(Relational Database Management System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：关系数据库管理系统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应用软件之一。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什么是数据库？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）是按照数据结构来组织、存储和管理数据的仓库。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每个数据库都有一个或多个不同的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用于创建，访问，管理，搜索和复制所保存的数据。我们也可以将数据存储在文件中，但是在文件中读写数据速度相对较慢。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为关系型数据库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Database Management System),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这种所谓的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一个关系型数据库由一个或数个表格组成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如图所示的一个表格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4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是一套快速、可靠的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数据库管理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工具，专为简化数据库的管理及降低系统管理成本而设。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是以直觉化的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图形用户界面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而建的，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是一套专为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设计的高性能数据库管理及开发工具。它可以用于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数据库服务器，并支持大部份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最新版本的功能，包括触发器、存储过程、函数、事件、视图、管理用户等。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安装好</a:t>
            </a:r>
            <a:r>
              <a:rPr kumimoji="1" lang="en-US" altLang="zh-CN" dirty="0" err="1"/>
              <a:t>Navicat</a:t>
            </a:r>
            <a:r>
              <a:rPr kumimoji="1" lang="zh-CN" altLang="en-US" dirty="0"/>
              <a:t>之后我们就可以通过</a:t>
            </a:r>
            <a:r>
              <a:rPr kumimoji="1" lang="en-US" altLang="zh-CN" dirty="0" err="1"/>
              <a:t>Navicat</a:t>
            </a:r>
            <a:r>
              <a:rPr kumimoji="1" lang="zh-CN" altLang="en-US" dirty="0"/>
              <a:t>图形化界面进行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数据库的操作了，打开</a:t>
            </a:r>
            <a:r>
              <a:rPr kumimoji="1" lang="en-US" altLang="zh-CN" dirty="0" err="1"/>
              <a:t>Navicat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首先我们单击工具栏的连接的按钮，在弹出的界面输入连接名</a:t>
            </a:r>
            <a:r>
              <a:rPr kumimoji="1" lang="en-US" altLang="zh-CN" dirty="0"/>
              <a:t>conn</a:t>
            </a:r>
            <a:r>
              <a:rPr kumimoji="1" lang="zh-CN" altLang="en-US" dirty="0"/>
              <a:t>，然后输入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的密码，然后单击连接测试按钮，如果弹出连接成功，说明设置正确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双击左边连接</a:t>
            </a:r>
            <a:r>
              <a:rPr kumimoji="1" lang="en-US" altLang="zh-CN" dirty="0"/>
              <a:t>conn</a:t>
            </a:r>
            <a:r>
              <a:rPr kumimoji="1" lang="zh-CN" altLang="en-US" dirty="0"/>
              <a:t>，然后右击选择选择新建数据库</a:t>
            </a:r>
            <a:r>
              <a:rPr kumimoji="1" lang="en-US" altLang="zh-CN" dirty="0"/>
              <a:t>blog</a:t>
            </a:r>
            <a:r>
              <a:rPr kumimoji="1" lang="zh-CN" altLang="en-US" dirty="0"/>
              <a:t>设置字符集编码为</a:t>
            </a:r>
            <a:r>
              <a:rPr kumimoji="1" lang="en-US" altLang="zh-CN" dirty="0"/>
              <a:t>utf8</a:t>
            </a:r>
            <a:r>
              <a:rPr kumimoji="1" lang="zh-CN" altLang="en-US" dirty="0"/>
              <a:t>后确定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双击</a:t>
            </a:r>
            <a:r>
              <a:rPr kumimoji="1" lang="en-US" altLang="zh-CN" dirty="0"/>
              <a:t>blog</a:t>
            </a:r>
            <a:r>
              <a:rPr kumimoji="1" lang="zh-CN" altLang="en-US" dirty="0"/>
              <a:t>数据库后，单击右边的新建表按钮，然后新建表</a:t>
            </a:r>
            <a:r>
              <a:rPr kumimoji="1" lang="en-US" altLang="zh-CN" dirty="0"/>
              <a:t>users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2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4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29083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70919"/>
      </p:ext>
    </p:extLst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25389"/>
      </p:ext>
    </p:extLst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8" y="832153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7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76122"/>
      </p:ext>
    </p:extLst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187004"/>
      </p:ext>
    </p:extLst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-27384"/>
            <a:ext cx="1704311" cy="9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3928"/>
      </p:ext>
    </p:extLst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4410177"/>
      </p:ext>
    </p:extLst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152918"/>
      </p:ext>
    </p:extLst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53951"/>
      </p:ext>
    </p:extLst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677868"/>
      </p:ext>
    </p:extLst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732733"/>
      </p:ext>
    </p:extLst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277"/>
      </p:ext>
    </p:extLst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028829"/>
      </p:ext>
    </p:extLst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510918"/>
      </p:ext>
    </p:extLst>
  </p:cSld>
  <p:clrMapOvr>
    <a:masterClrMapping/>
  </p:clrMapOvr>
  <p:transition spd="slow" advTm="0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2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33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85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57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05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3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5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98058"/>
      </p:ext>
    </p:extLst>
  </p:cSld>
  <p:clrMapOvr>
    <a:masterClrMapping/>
  </p:clrMapOvr>
  <p:transition spd="slow" advTm="0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25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24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1951" y="41564"/>
            <a:ext cx="9036000" cy="676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ln>
            <a:noFill/>
          </a:ln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31898" y="1501541"/>
            <a:ext cx="8153400" cy="467787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40080" indent="-274320">
              <a:buFont typeface="Wingdings" panose="05000000000000000000" pitchFamily="2" charset="2"/>
              <a:buChar char="n"/>
              <a:defRPr/>
            </a:lvl2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625643" y="1289785"/>
            <a:ext cx="8181473" cy="10587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 rtlCol="0"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 rtlCol="0"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61256"/>
      </p:ext>
    </p:extLst>
  </p:cSld>
  <p:clrMapOvr>
    <a:masterClrMapping/>
  </p:clrMapOvr>
  <p:transition spd="slow" advTm="0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510918"/>
      </p:ext>
    </p:extLst>
  </p:cSld>
  <p:clrMapOvr>
    <a:masterClrMapping/>
  </p:clrMapOvr>
  <p:transition spd="slow" advTm="0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290833"/>
      </p:ext>
    </p:extLst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00226"/>
      </p:ext>
    </p:extLst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23228"/>
      </p:ext>
    </p:extLst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75005"/>
      </p:ext>
    </p:extLst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52989"/>
      </p:ext>
    </p:extLst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16442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38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 spd="slow" advTm="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2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2146434"/>
            <a:ext cx="8153400" cy="398004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425" y="1322851"/>
            <a:ext cx="8172000" cy="662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3" r:id="rId13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rgbClr val="0070C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0" indent="0" algn="l" rtl="0" eaLnBrk="1" latinLnBrk="0" hangingPunct="1">
        <a:spcBef>
          <a:spcPts val="700"/>
        </a:spcBef>
        <a:buClr>
          <a:schemeClr val="accent2"/>
        </a:buClr>
        <a:buSzPct val="60000"/>
        <a:buFontTx/>
        <a:buNone/>
        <a:defRPr kumimoji="0" sz="29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8630" y="461040"/>
            <a:ext cx="9036000" cy="676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630" y="3236979"/>
            <a:ext cx="9000000" cy="2592288"/>
          </a:xfrm>
          <a:prstGeom prst="rect">
            <a:avLst/>
          </a:prstGeom>
          <a:gradFill>
            <a:gsLst>
              <a:gs pos="0">
                <a:srgbClr val="0070C0"/>
              </a:gs>
              <a:gs pos="51000">
                <a:srgbClr val="00B0F0"/>
              </a:gs>
              <a:gs pos="100000">
                <a:srgbClr val="0070C0"/>
              </a:gs>
            </a:gsLst>
            <a:lin ang="18900000" scaled="0"/>
          </a:gra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0777" y="342954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12.2</a:t>
            </a:r>
            <a:r>
              <a:rPr lang="en" altLang="zh-CN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数据库环境的搭建</a:t>
            </a:r>
          </a:p>
        </p:txBody>
      </p: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5404197" y="5174529"/>
            <a:ext cx="513361" cy="5077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3778066" y="4960459"/>
            <a:ext cx="357516" cy="353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4634764" y="5413605"/>
            <a:ext cx="277692" cy="274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8" name="组合 57"/>
          <p:cNvGrpSpPr>
            <a:grpSpLocks noChangeAspect="1"/>
          </p:cNvGrpSpPr>
          <p:nvPr/>
        </p:nvGrpSpPr>
        <p:grpSpPr>
          <a:xfrm>
            <a:off x="4178992" y="5146087"/>
            <a:ext cx="357612" cy="3536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64" name="组合 63"/>
          <p:cNvGrpSpPr>
            <a:grpSpLocks noChangeAspect="1"/>
          </p:cNvGrpSpPr>
          <p:nvPr/>
        </p:nvGrpSpPr>
        <p:grpSpPr>
          <a:xfrm>
            <a:off x="5164206" y="5024761"/>
            <a:ext cx="245346" cy="2426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4152714" y="4723779"/>
            <a:ext cx="390185" cy="38590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3303040" y="4872564"/>
            <a:ext cx="348504" cy="34467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76" name="组合 75"/>
          <p:cNvGrpSpPr>
            <a:grpSpLocks noChangeAspect="1"/>
          </p:cNvGrpSpPr>
          <p:nvPr/>
        </p:nvGrpSpPr>
        <p:grpSpPr>
          <a:xfrm>
            <a:off x="3132332" y="5413605"/>
            <a:ext cx="174251" cy="1723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72" y="3547614"/>
            <a:ext cx="696290" cy="6915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6" name="TextBox 15"/>
          <p:cNvSpPr txBox="1"/>
          <p:nvPr/>
        </p:nvSpPr>
        <p:spPr>
          <a:xfrm>
            <a:off x="2689079" y="604618"/>
            <a:ext cx="2877399" cy="927045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程序设计</a:t>
            </a:r>
          </a:p>
          <a:p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148" y="1562792"/>
            <a:ext cx="3495399" cy="463522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Programming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1176" y="531881"/>
            <a:ext cx="2265769" cy="927045"/>
          </a:xfrm>
          <a:prstGeom prst="round1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344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525060"/>
            <a:ext cx="8153400" cy="509154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" altLang="zh-CN" sz="2800" dirty="0"/>
              <a:t>MySQL </a:t>
            </a:r>
            <a:r>
              <a:rPr lang="zh-CN" altLang="en-US" sz="2800" dirty="0"/>
              <a:t>是最流行的关系型数据库管理系统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数据库（</a:t>
            </a:r>
            <a:r>
              <a:rPr lang="en" altLang="zh-CN" sz="2800" dirty="0"/>
              <a:t>Database</a:t>
            </a:r>
            <a:r>
              <a:rPr lang="zh-CN" altLang="en" sz="2800" dirty="0"/>
              <a:t>）</a:t>
            </a:r>
            <a:r>
              <a:rPr lang="zh-CN" altLang="en-US" sz="2800" dirty="0"/>
              <a:t>是按照数据结构来组织、存储和管理数据的仓库。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zh-CN" altLang="zh-CN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8C9602-5322-A549-84B2-2D7028F1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0" y="1504422"/>
            <a:ext cx="1595179" cy="11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33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数据库和表的概念</a:t>
            </a:r>
            <a:endParaRPr lang="zh-CN" altLang="zh-CN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F56C71-E6C6-F548-AC85-AD0CF097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65324"/>
              </p:ext>
            </p:extLst>
          </p:nvPr>
        </p:nvGraphicFramePr>
        <p:xfrm>
          <a:off x="1400013" y="2001433"/>
          <a:ext cx="6566115" cy="253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705">
                  <a:extLst>
                    <a:ext uri="{9D8B030D-6E8A-4147-A177-3AD203B41FA5}">
                      <a16:colId xmlns:a16="http://schemas.microsoft.com/office/drawing/2014/main" val="3645355957"/>
                    </a:ext>
                  </a:extLst>
                </a:gridCol>
                <a:gridCol w="2188705">
                  <a:extLst>
                    <a:ext uri="{9D8B030D-6E8A-4147-A177-3AD203B41FA5}">
                      <a16:colId xmlns:a16="http://schemas.microsoft.com/office/drawing/2014/main" val="3603649276"/>
                    </a:ext>
                  </a:extLst>
                </a:gridCol>
                <a:gridCol w="2188705">
                  <a:extLst>
                    <a:ext uri="{9D8B030D-6E8A-4147-A177-3AD203B41FA5}">
                      <a16:colId xmlns:a16="http://schemas.microsoft.com/office/drawing/2014/main" val="3556941363"/>
                    </a:ext>
                  </a:extLst>
                </a:gridCol>
              </a:tblGrid>
              <a:tr h="63489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passord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75370"/>
                  </a:ext>
                </a:extLst>
              </a:tr>
              <a:tr h="63489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jack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123456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83960"/>
                  </a:ext>
                </a:extLst>
              </a:tr>
              <a:tr h="63489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rose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abcdef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06925"/>
                  </a:ext>
                </a:extLst>
              </a:tr>
              <a:tr h="63489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jams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67890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5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8613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FE15BFD-0FF4-DF4F-BFA6-5ABF7C2F2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36" y="2863738"/>
            <a:ext cx="5433912" cy="399426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dirty="0"/>
              <a:t>MySQL</a:t>
            </a:r>
            <a:r>
              <a:rPr lang="zh-CN" altLang="en-US" dirty="0"/>
              <a:t>的安装</a:t>
            </a:r>
            <a:r>
              <a:rPr lang="en-US" altLang="zh-CN" dirty="0"/>
              <a:t>【</a:t>
            </a:r>
            <a:r>
              <a:rPr lang="zh-CN" altLang="en-US" dirty="0"/>
              <a:t>演示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1729D4C-47A5-C24E-BE68-E9A533A1A5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1136" y="749731"/>
            <a:ext cx="8153400" cy="509154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下载 </a:t>
            </a:r>
            <a:endParaRPr lang="en-US" altLang="zh-CN" sz="2800" dirty="0"/>
          </a:p>
          <a:p>
            <a:r>
              <a:rPr kumimoji="1" lang="en" altLang="zh-CN" sz="2800" dirty="0"/>
              <a:t>https://</a:t>
            </a:r>
            <a:r>
              <a:rPr kumimoji="1" lang="en" altLang="zh-CN" sz="2800" dirty="0" err="1"/>
              <a:t>dev.mysql.com</a:t>
            </a:r>
            <a:r>
              <a:rPr kumimoji="1" lang="en" altLang="zh-CN" sz="2800" dirty="0"/>
              <a:t>/downloads/windows/installer/5.7.html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安装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84505817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dirty="0" err="1"/>
              <a:t>Navicat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的安装</a:t>
            </a:r>
            <a:r>
              <a:rPr lang="en-US" altLang="zh-CN" dirty="0"/>
              <a:t>【</a:t>
            </a:r>
            <a:r>
              <a:rPr lang="zh-CN" altLang="en-US" dirty="0"/>
              <a:t>演示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1729D4C-47A5-C24E-BE68-E9A533A1A5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8662" y="1219200"/>
            <a:ext cx="8153400" cy="509154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下载 </a:t>
            </a:r>
            <a:r>
              <a:rPr lang="en-US" altLang="zh-CN" sz="2800" dirty="0" err="1"/>
              <a:t>Navicat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安装注册</a:t>
            </a:r>
            <a:endParaRPr lang="en-US" altLang="zh-CN" sz="2800" dirty="0"/>
          </a:p>
          <a:p>
            <a:endParaRPr lang="zh-CN" altLang="zh-CN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8A5EA8-DC6A-264E-8059-BCC4F7B8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80" y="1854200"/>
            <a:ext cx="4957680" cy="38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40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DE957A-C533-2A44-98A3-7588FA1D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63" y="1996405"/>
            <a:ext cx="6965627" cy="470179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dirty="0" err="1"/>
              <a:t>Navicat</a:t>
            </a:r>
            <a:r>
              <a:rPr lang="zh-CN" altLang="en-US" dirty="0"/>
              <a:t>创建数据库和表</a:t>
            </a:r>
            <a:r>
              <a:rPr lang="en-US" altLang="zh-CN" dirty="0"/>
              <a:t>【</a:t>
            </a:r>
            <a:r>
              <a:rPr lang="zh-CN" altLang="en-US" dirty="0"/>
              <a:t>演示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1729D4C-47A5-C24E-BE68-E9A533A1A5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8662" y="1219200"/>
            <a:ext cx="8153400" cy="509154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新建连接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创建数据库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创建表</a:t>
            </a:r>
            <a:endParaRPr lang="en-US" altLang="zh-CN" sz="2800" dirty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8983639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2725130333"/>
              </p:ext>
            </p:extLst>
          </p:nvPr>
        </p:nvGraphicFramePr>
        <p:xfrm>
          <a:off x="1422611" y="3269626"/>
          <a:ext cx="6278572" cy="7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625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475</Words>
  <Application>Microsoft Macintosh PowerPoint</Application>
  <PresentationFormat>全屏显示(4:3)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1_Office 主题​​</vt:lpstr>
      <vt:lpstr>Office Theme</vt:lpstr>
      <vt:lpstr>中性</vt:lpstr>
      <vt:lpstr>PowerPoint 演示文稿</vt:lpstr>
      <vt:lpstr>MySQL概述</vt:lpstr>
      <vt:lpstr>数据库和表的概念</vt:lpstr>
      <vt:lpstr>MySQL的安装【演示】</vt:lpstr>
      <vt:lpstr>Navicat for mysql的安装【演示】</vt:lpstr>
      <vt:lpstr>Navicat创建数据库和表【演示】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96</cp:revision>
  <dcterms:created xsi:type="dcterms:W3CDTF">2016-03-20T02:48:45Z</dcterms:created>
  <dcterms:modified xsi:type="dcterms:W3CDTF">2020-11-07T14:57:03Z</dcterms:modified>
</cp:coreProperties>
</file>