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709" r:id="rId3"/>
  </p:sldMasterIdLst>
  <p:notesMasterIdLst>
    <p:notesMasterId r:id="rId11"/>
  </p:notesMasterIdLst>
  <p:sldIdLst>
    <p:sldId id="307" r:id="rId4"/>
    <p:sldId id="312" r:id="rId5"/>
    <p:sldId id="348" r:id="rId6"/>
    <p:sldId id="349" r:id="rId7"/>
    <p:sldId id="350" r:id="rId8"/>
    <p:sldId id="351" r:id="rId9"/>
    <p:sldId id="309" r:id="rId10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55">
          <p15:clr>
            <a:srgbClr val="A4A3A4"/>
          </p15:clr>
        </p15:guide>
        <p15:guide id="3" pos="606">
          <p15:clr>
            <a:srgbClr val="A4A3A4"/>
          </p15:clr>
        </p15:guide>
        <p15:guide id="4" pos="5082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78365"/>
  </p:normalViewPr>
  <p:slideViewPr>
    <p:cSldViewPr snapToGrid="0" showGuides="1">
      <p:cViewPr varScale="1">
        <p:scale>
          <a:sx n="98" d="100"/>
          <a:sy n="98" d="100"/>
        </p:scale>
        <p:origin x="1936" y="184"/>
      </p:cViewPr>
      <p:guideLst>
        <p:guide orient="horz" pos="1620"/>
        <p:guide pos="3155"/>
        <p:guide pos="606"/>
        <p:guide pos="508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3115D-3FA7-4B96-9217-E094CD21C0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65D12-916E-4358-B0BD-38414ED78F1B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pPr algn="ctr" rtl="0"/>
          <a:r>
            <a:rPr lang="en-US"/>
            <a:t>END</a:t>
          </a:r>
          <a:endParaRPr lang="zh-CN"/>
        </a:p>
      </dgm:t>
    </dgm:pt>
    <dgm:pt modelId="{185A7567-9AB0-47CC-8961-76AD529904F4}" type="parTrans" cxnId="{FC3F1AD4-1EB8-4439-9F82-5BE70E41D70D}">
      <dgm:prSet/>
      <dgm:spPr/>
      <dgm:t>
        <a:bodyPr/>
        <a:lstStyle/>
        <a:p>
          <a:endParaRPr lang="zh-CN" altLang="en-US"/>
        </a:p>
      </dgm:t>
    </dgm:pt>
    <dgm:pt modelId="{C3A111A8-9416-43F9-9556-91F9412A17D5}" type="sibTrans" cxnId="{FC3F1AD4-1EB8-4439-9F82-5BE70E41D70D}">
      <dgm:prSet/>
      <dgm:spPr/>
      <dgm:t>
        <a:bodyPr/>
        <a:lstStyle/>
        <a:p>
          <a:endParaRPr lang="zh-CN" altLang="en-US"/>
        </a:p>
      </dgm:t>
    </dgm:pt>
    <dgm:pt modelId="{813574CC-4467-412A-84A1-B08D3C971E8B}" type="pres">
      <dgm:prSet presAssocID="{2063115D-3FA7-4B96-9217-E094CD21C0EA}" presName="linear" presStyleCnt="0">
        <dgm:presLayoutVars>
          <dgm:animLvl val="lvl"/>
          <dgm:resizeHandles val="exact"/>
        </dgm:presLayoutVars>
      </dgm:prSet>
      <dgm:spPr/>
    </dgm:pt>
    <dgm:pt modelId="{E378FBFC-E59D-48D6-B568-9A57031F3741}" type="pres">
      <dgm:prSet presAssocID="{02F65D12-916E-4358-B0BD-38414ED78F1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FD11040-40DC-4EF7-B161-1045BD9868EA}" type="presOf" srcId="{2063115D-3FA7-4B96-9217-E094CD21C0EA}" destId="{813574CC-4467-412A-84A1-B08D3C971E8B}" srcOrd="0" destOrd="0" presId="urn:microsoft.com/office/officeart/2005/8/layout/vList2"/>
    <dgm:cxn modelId="{8601FBC7-08F3-4BEB-B5DA-2978C0FD35F5}" type="presOf" srcId="{02F65D12-916E-4358-B0BD-38414ED78F1B}" destId="{E378FBFC-E59D-48D6-B568-9A57031F3741}" srcOrd="0" destOrd="0" presId="urn:microsoft.com/office/officeart/2005/8/layout/vList2"/>
    <dgm:cxn modelId="{FC3F1AD4-1EB8-4439-9F82-5BE70E41D70D}" srcId="{2063115D-3FA7-4B96-9217-E094CD21C0EA}" destId="{02F65D12-916E-4358-B0BD-38414ED78F1B}" srcOrd="0" destOrd="0" parTransId="{185A7567-9AB0-47CC-8961-76AD529904F4}" sibTransId="{C3A111A8-9416-43F9-9556-91F9412A17D5}"/>
    <dgm:cxn modelId="{171B45C1-5E4D-449C-A2CA-87347F7135EC}" type="presParOf" srcId="{813574CC-4467-412A-84A1-B08D3C971E8B}" destId="{E378FBFC-E59D-48D6-B568-9A57031F37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8FBFC-E59D-48D6-B568-9A57031F3741}">
      <dsp:nvSpPr>
        <dsp:cNvPr id="0" name=""/>
        <dsp:cNvSpPr/>
      </dsp:nvSpPr>
      <dsp:spPr>
        <a:xfrm>
          <a:off x="0" y="239"/>
          <a:ext cx="627857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END</a:t>
          </a:r>
          <a:endParaRPr lang="zh-CN" sz="3200" kern="1200"/>
        </a:p>
      </dsp:txBody>
      <dsp:txXfrm>
        <a:off x="37467" y="37706"/>
        <a:ext cx="620363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6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MySQL/PyMySQ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今天我们为大家介绍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 </a:t>
            </a:r>
            <a:r>
              <a:rPr lang="en" altLang="zh-C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PyMySQL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连接数据库，并实现简单的增删改查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2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首先我们需要通过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命令安装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下执行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install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进行安装，一般需要通过下面三步进行数据库的连接操作：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获得数据库连接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pymysql.connect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("localhost","root","123456","blog")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方法获取操作游标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connection.cursor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首先我们获得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数据的连接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，然后通过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connection.cursor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方法</a:t>
            </a:r>
            <a:r>
              <a:rPr kumimoji="1" lang="zh-CN" altLang="en-US" dirty="0"/>
              <a:t>拿到操作数据的游标对象，定义一个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查询语句：</a:t>
            </a:r>
            <a:r>
              <a:rPr lang="en" altLang="zh-C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SELECT </a:t>
            </a:r>
            <a:r>
              <a:rPr lang="en" altLang="zh-CN" sz="1200" i="1" dirty="0">
                <a:solidFill>
                  <a:srgbClr val="0E6E6D"/>
                </a:solidFill>
                <a:latin typeface="Menlo" panose="020B0609030804020204" pitchFamily="49" charset="0"/>
              </a:rPr>
              <a:t>*</a:t>
            </a:r>
            <a:r>
              <a:rPr lang="en" altLang="zh-C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 FROM users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，通过</a:t>
            </a:r>
            <a:r>
              <a:rPr lang="en-US" altLang="zh-CN" sz="1200" b="1" dirty="0" err="1">
                <a:solidFill>
                  <a:srgbClr val="0E6E6D"/>
                </a:solidFill>
                <a:latin typeface="Menlo" panose="020B0609030804020204" pitchFamily="49" charset="0"/>
              </a:rPr>
              <a:t>cusor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的</a:t>
            </a:r>
            <a:r>
              <a:rPr lang="en-US" altLang="zh-C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execute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方法执行</a:t>
            </a:r>
            <a:r>
              <a:rPr lang="en-US" altLang="zh-CN" sz="1200" b="1" dirty="0" err="1">
                <a:solidFill>
                  <a:srgbClr val="0E6E6D"/>
                </a:solidFill>
                <a:latin typeface="Menlo" panose="020B0609030804020204" pitchFamily="49" charset="0"/>
              </a:rPr>
              <a:t>sql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语句，在通过</a:t>
            </a:r>
            <a:r>
              <a:rPr lang="en-US" altLang="zh-C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cursor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的</a:t>
            </a:r>
            <a:r>
              <a:rPr lang="en-US" altLang="zh-CN" sz="1200" b="1" dirty="0" err="1">
                <a:solidFill>
                  <a:srgbClr val="0E6E6D"/>
                </a:solidFill>
                <a:latin typeface="Menlo" panose="020B0609030804020204" pitchFamily="49" charset="0"/>
              </a:rPr>
              <a:t>fetchall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方法获得记录列表结果集，然后通过</a:t>
            </a:r>
            <a:r>
              <a:rPr lang="en-US" altLang="zh-C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for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循环遍历结果列表，对每一行记录通过列索引拿到对应的值</a:t>
            </a:r>
            <a:r>
              <a:rPr lang="en-US" altLang="zh-C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id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，</a:t>
            </a:r>
            <a:r>
              <a:rPr lang="en-US" altLang="zh-C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name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，</a:t>
            </a:r>
            <a:r>
              <a:rPr lang="en-US" altLang="zh-C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password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，再通过</a:t>
            </a:r>
            <a:r>
              <a:rPr lang="en-US" altLang="zh-C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print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打印出来，如果发生异常则打印输出</a:t>
            </a:r>
            <a:r>
              <a:rPr lang="en" altLang="zh-C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Error: unable to fetch data</a:t>
            </a:r>
            <a:r>
              <a:rPr lang="zh-CN" altLang="en" sz="1200" b="1" dirty="0">
                <a:solidFill>
                  <a:srgbClr val="0E6E6D"/>
                </a:solidFill>
                <a:latin typeface="Menlo" panose="020B0609030804020204" pitchFamily="49" charset="0"/>
              </a:rPr>
              <a:t>的</a:t>
            </a:r>
            <a:r>
              <a:rPr lang="zh-CN" altLang="en-US" sz="1200" b="1" dirty="0">
                <a:solidFill>
                  <a:srgbClr val="0E6E6D"/>
                </a:solidFill>
                <a:latin typeface="Menlo" panose="020B0609030804020204" pitchFamily="49" charset="0"/>
              </a:rPr>
              <a:t>错误提示，最后不管是否有错误都要关闭数据库连接以便释放资源</a:t>
            </a:r>
            <a:endParaRPr lang="en-US" altLang="zh-CN" sz="1200" b="1" dirty="0">
              <a:solidFill>
                <a:srgbClr val="0E6E6D"/>
              </a:solidFill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7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9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4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2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4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29083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070919"/>
      </p:ext>
    </p:extLst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25389"/>
      </p:ext>
    </p:extLst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8" y="832153"/>
            <a:ext cx="3192647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7" y="839135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76122"/>
      </p:ext>
    </p:extLst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187004"/>
      </p:ext>
    </p:extLst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-27384"/>
            <a:ext cx="1704311" cy="9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3928"/>
      </p:ext>
    </p:extLst>
  </p:cSld>
  <p:clrMapOvr>
    <a:masterClrMapping/>
  </p:clrMapOvr>
  <p:transition spd="slow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4410177"/>
      </p:ext>
    </p:extLst>
  </p:cSld>
  <p:clrMapOvr>
    <a:masterClrMapping/>
  </p:clrMapOvr>
  <p:transition spd="slow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152918"/>
      </p:ext>
    </p:extLst>
  </p:cSld>
  <p:clrMapOvr>
    <a:masterClrMapping/>
  </p:clrMapOvr>
  <p:transition spd="slow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353951"/>
      </p:ext>
    </p:extLst>
  </p:cSld>
  <p:clrMapOvr>
    <a:masterClrMapping/>
  </p:clrMapOvr>
  <p:transition spd="slow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677868"/>
      </p:ext>
    </p:extLst>
  </p:cSld>
  <p:clrMapOvr>
    <a:masterClrMapping/>
  </p:clrMapOvr>
  <p:transition spd="slow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732733"/>
      </p:ext>
    </p:extLst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277"/>
      </p:ext>
    </p:extLst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028829"/>
      </p:ext>
    </p:extLst>
  </p:cSld>
  <p:clrMapOvr>
    <a:masterClrMapping/>
  </p:clrMapOvr>
  <p:transition spd="slow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510918"/>
      </p:ext>
    </p:extLst>
  </p:cSld>
  <p:clrMapOvr>
    <a:masterClrMapping/>
  </p:clrMapOvr>
  <p:transition spd="slow" advTm="0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2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33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85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57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05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3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75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98058"/>
      </p:ext>
    </p:extLst>
  </p:cSld>
  <p:clrMapOvr>
    <a:masterClrMapping/>
  </p:clrMapOvr>
  <p:transition spd="slow" advTm="0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3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25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24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1951" y="41564"/>
            <a:ext cx="9036000" cy="676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ln>
            <a:noFill/>
          </a:ln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31898" y="1501541"/>
            <a:ext cx="8153400" cy="467787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40080" indent="-274320">
              <a:buFont typeface="Wingdings" panose="05000000000000000000" pitchFamily="2" charset="2"/>
              <a:buChar char="n"/>
              <a:defRPr/>
            </a:lvl2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625643" y="1289785"/>
            <a:ext cx="8181473" cy="10587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 rtlCol="0"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 rtlCol="0"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61256"/>
      </p:ext>
    </p:extLst>
  </p:cSld>
  <p:clrMapOvr>
    <a:masterClrMapping/>
  </p:clrMapOvr>
  <p:transition spd="slow" advTm="0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34754" y="1250373"/>
            <a:ext cx="398646" cy="26892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510918"/>
      </p:ext>
    </p:extLst>
  </p:cSld>
  <p:clrMapOvr>
    <a:masterClrMapping/>
  </p:clrMapOvr>
  <p:transition spd="slow" advTm="0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290833"/>
      </p:ext>
    </p:extLst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00226"/>
      </p:ext>
    </p:extLst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23228"/>
      </p:ext>
    </p:extLst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75005"/>
      </p:ext>
    </p:extLst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52989"/>
      </p:ext>
    </p:extLst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16442"/>
      </p:ext>
    </p:extLst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38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 spd="slow" advTm="0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2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2146434"/>
            <a:ext cx="8153400" cy="398004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9425" y="1322851"/>
            <a:ext cx="8172000" cy="662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3" r:id="rId13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rgbClr val="0070C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0" indent="0" algn="l" rtl="0" eaLnBrk="1" latinLnBrk="0" hangingPunct="1">
        <a:spcBef>
          <a:spcPts val="700"/>
        </a:spcBef>
        <a:buClr>
          <a:schemeClr val="accent2"/>
        </a:buClr>
        <a:buSzPct val="60000"/>
        <a:buFontTx/>
        <a:buNone/>
        <a:defRPr kumimoji="0" sz="29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1951" y="41564"/>
            <a:ext cx="9036000" cy="676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630" y="3236979"/>
            <a:ext cx="9000000" cy="2592288"/>
          </a:xfrm>
          <a:prstGeom prst="rect">
            <a:avLst/>
          </a:prstGeom>
          <a:gradFill>
            <a:gsLst>
              <a:gs pos="0">
                <a:srgbClr val="0070C0"/>
              </a:gs>
              <a:gs pos="51000">
                <a:srgbClr val="00B0F0"/>
              </a:gs>
              <a:gs pos="100000">
                <a:srgbClr val="0070C0"/>
              </a:gs>
            </a:gsLst>
            <a:lin ang="18900000" scaled="0"/>
          </a:gra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3847" y="3411330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12.3 Python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endParaRPr lang="zh-CN" altLang="en-US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5404197" y="5174529"/>
            <a:ext cx="513361" cy="5077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3778066" y="4960459"/>
            <a:ext cx="357516" cy="353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4634764" y="5413605"/>
            <a:ext cx="277692" cy="274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8" name="组合 57"/>
          <p:cNvGrpSpPr>
            <a:grpSpLocks noChangeAspect="1"/>
          </p:cNvGrpSpPr>
          <p:nvPr/>
        </p:nvGrpSpPr>
        <p:grpSpPr>
          <a:xfrm>
            <a:off x="4178992" y="5146087"/>
            <a:ext cx="357612" cy="3536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64" name="组合 63"/>
          <p:cNvGrpSpPr>
            <a:grpSpLocks noChangeAspect="1"/>
          </p:cNvGrpSpPr>
          <p:nvPr/>
        </p:nvGrpSpPr>
        <p:grpSpPr>
          <a:xfrm>
            <a:off x="5164206" y="5024761"/>
            <a:ext cx="245346" cy="2426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70" name="组合 69"/>
          <p:cNvGrpSpPr>
            <a:grpSpLocks noChangeAspect="1"/>
          </p:cNvGrpSpPr>
          <p:nvPr/>
        </p:nvGrpSpPr>
        <p:grpSpPr>
          <a:xfrm>
            <a:off x="4152714" y="4723779"/>
            <a:ext cx="390185" cy="38590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3303040" y="4872564"/>
            <a:ext cx="348504" cy="34467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76" name="组合 75"/>
          <p:cNvGrpSpPr>
            <a:grpSpLocks noChangeAspect="1"/>
          </p:cNvGrpSpPr>
          <p:nvPr/>
        </p:nvGrpSpPr>
        <p:grpSpPr>
          <a:xfrm>
            <a:off x="3132332" y="5413605"/>
            <a:ext cx="174251" cy="1723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912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81" y="3495225"/>
            <a:ext cx="696290" cy="6915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6" name="TextBox 15"/>
          <p:cNvSpPr txBox="1"/>
          <p:nvPr/>
        </p:nvSpPr>
        <p:spPr>
          <a:xfrm>
            <a:off x="2689079" y="604618"/>
            <a:ext cx="2877399" cy="927045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程序设计</a:t>
            </a:r>
          </a:p>
          <a:p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6148" y="1562792"/>
            <a:ext cx="3495399" cy="463522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r>
              <a:rPr lang="en-US" altLang="zh-C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Programming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1176" y="531881"/>
            <a:ext cx="2265769" cy="927045"/>
          </a:xfrm>
          <a:prstGeom prst="round1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endParaRPr lang="zh-CN" altLang="en-US" sz="5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344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648" y="292396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连接数据库</a:t>
            </a:r>
            <a:r>
              <a:rPr lang="en-US" altLang="zh-CN" b="1" dirty="0"/>
              <a:t> </a:t>
            </a:r>
            <a:endParaRPr lang="zh-CN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1569027"/>
            <a:ext cx="8153400" cy="4738255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lang="zh-CN" altLang="en-US" dirty="0"/>
              <a:t>安装</a:t>
            </a:r>
            <a:r>
              <a:rPr lang="en-US" altLang="zh-CN" dirty="0" err="1"/>
              <a:t>pymysql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kumimoji="1" lang="en" altLang="zh-CN" sz="3200" dirty="0">
                <a:solidFill>
                  <a:srgbClr val="0070C0"/>
                </a:solidFill>
              </a:rPr>
              <a:t>!pip install </a:t>
            </a:r>
            <a:r>
              <a:rPr kumimoji="1" lang="en" altLang="zh-CN" sz="3200" dirty="0" err="1">
                <a:solidFill>
                  <a:srgbClr val="0070C0"/>
                </a:solidFill>
              </a:rPr>
              <a:t>PyMySQL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dirty="0"/>
              <a:t>引入</a:t>
            </a:r>
            <a:r>
              <a:rPr lang="en-US" altLang="zh-CN" dirty="0" err="1"/>
              <a:t>pymysql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import </a:t>
            </a:r>
            <a:r>
              <a:rPr lang="en-US" altLang="zh-CN" dirty="0" err="1">
                <a:solidFill>
                  <a:srgbClr val="0070C0"/>
                </a:solidFill>
              </a:rPr>
              <a:t>pymysql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dirty="0"/>
              <a:t>获得数据库连接</a:t>
            </a:r>
            <a:endParaRPr lang="en-US" altLang="zh-CN" dirty="0"/>
          </a:p>
          <a:p>
            <a:r>
              <a:rPr lang="en" altLang="zh-CN" dirty="0"/>
              <a:t>connection = </a:t>
            </a:r>
            <a:r>
              <a:rPr lang="en" altLang="zh-CN" dirty="0" err="1"/>
              <a:t>pymysql.connect</a:t>
            </a:r>
            <a:r>
              <a:rPr lang="en" altLang="zh-CN" dirty="0"/>
              <a:t>("localhost","root","123456","blog")</a:t>
            </a:r>
          </a:p>
          <a:p>
            <a:r>
              <a:rPr lang="en" altLang="zh-CN" dirty="0"/>
              <a:t># </a:t>
            </a:r>
            <a:r>
              <a:rPr lang="zh-CN" altLang="en-US" dirty="0"/>
              <a:t>使用</a:t>
            </a:r>
            <a:r>
              <a:rPr lang="en" altLang="zh-CN" dirty="0"/>
              <a:t>cursor()</a:t>
            </a:r>
            <a:r>
              <a:rPr lang="zh-CN" altLang="en-US" dirty="0"/>
              <a:t>方法获取操作游标 </a:t>
            </a:r>
          </a:p>
          <a:p>
            <a:r>
              <a:rPr lang="en" altLang="zh-CN" dirty="0"/>
              <a:t>cursor = </a:t>
            </a:r>
            <a:r>
              <a:rPr lang="en" altLang="zh-CN" dirty="0" err="1"/>
              <a:t>connection.cursor</a:t>
            </a:r>
            <a:r>
              <a:rPr lang="en" altLang="zh-CN" dirty="0"/>
              <a:t>()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0208613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648" y="292396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查询数据</a:t>
            </a:r>
            <a:r>
              <a:rPr lang="en-US" altLang="zh-CN" b="1" dirty="0"/>
              <a:t>【</a:t>
            </a:r>
            <a:r>
              <a:rPr lang="zh-CN" altLang="en-US" b="1" dirty="0"/>
              <a:t>演示</a:t>
            </a:r>
            <a:r>
              <a:rPr lang="en-US" altLang="zh-CN" b="1" dirty="0"/>
              <a:t>】</a:t>
            </a:r>
            <a:endParaRPr lang="zh-CN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16258" y="1493090"/>
            <a:ext cx="10961044" cy="5576356"/>
          </a:xfrm>
        </p:spPr>
        <p:txBody>
          <a:bodyPr>
            <a:normAutofit/>
          </a:bodyPr>
          <a:lstStyle/>
          <a:p>
            <a:pPr>
              <a:lnSpc>
                <a:spcPts val="1160"/>
              </a:lnSpc>
            </a:pPr>
            <a:r>
              <a:rPr lang="en" altLang="zh-CN" sz="1800" b="1" dirty="0">
                <a:solidFill>
                  <a:srgbClr val="00006D"/>
                </a:solidFill>
                <a:latin typeface="Menlo" panose="020B0609030804020204" pitchFamily="49" charset="0"/>
              </a:rPr>
              <a:t>import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pymysql</a:t>
            </a:r>
            <a:endParaRPr lang="en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160"/>
              </a:lnSpc>
            </a:pPr>
            <a:r>
              <a:rPr lang="en" altLang="zh-CN" sz="1800" i="1" dirty="0">
                <a:solidFill>
                  <a:srgbClr val="6D6D6D"/>
                </a:solidFill>
                <a:latin typeface="Menlo" panose="020B0609030804020204" pitchFamily="49" charset="0"/>
              </a:rPr>
              <a:t>#</a:t>
            </a:r>
            <a:r>
              <a:rPr lang="zh-CN" altLang="en-US" sz="1800" i="1" dirty="0">
                <a:solidFill>
                  <a:srgbClr val="6D6D6D"/>
                </a:solidFill>
                <a:latin typeface="Menlo" panose="020B0609030804020204" pitchFamily="49" charset="0"/>
              </a:rPr>
              <a:t>获得数据库连接</a:t>
            </a:r>
            <a:endParaRPr lang="en-US" altLang="zh-CN" sz="18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>
              <a:lnSpc>
                <a:spcPts val="1160"/>
              </a:lnSpc>
            </a:pP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connection =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pymysql.connect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"localhost"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"root"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"123456"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"blog"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160"/>
              </a:lnSpc>
            </a:pPr>
            <a:r>
              <a:rPr lang="en" altLang="zh-CN" sz="18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800" i="1" dirty="0">
                <a:solidFill>
                  <a:srgbClr val="6D6D6D"/>
                </a:solidFill>
                <a:latin typeface="Menlo" panose="020B0609030804020204" pitchFamily="49" charset="0"/>
              </a:rPr>
              <a:t>使用</a:t>
            </a:r>
            <a:r>
              <a:rPr lang="en" altLang="zh-CN" sz="1800" i="1" dirty="0">
                <a:solidFill>
                  <a:srgbClr val="6D6D6D"/>
                </a:solidFill>
                <a:latin typeface="Menlo" panose="020B0609030804020204" pitchFamily="49" charset="0"/>
              </a:rPr>
              <a:t>cursor()</a:t>
            </a:r>
            <a:r>
              <a:rPr lang="zh-CN" altLang="en-US" sz="1800" i="1" dirty="0">
                <a:solidFill>
                  <a:srgbClr val="6D6D6D"/>
                </a:solidFill>
                <a:latin typeface="Menlo" panose="020B0609030804020204" pitchFamily="49" charset="0"/>
              </a:rPr>
              <a:t>方法获取操作游标 </a:t>
            </a:r>
            <a:endParaRPr lang="en-US" altLang="zh-CN" sz="18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>
              <a:lnSpc>
                <a:spcPts val="1160"/>
              </a:lnSpc>
            </a:pP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cursor =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connection.cursor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>
              <a:lnSpc>
                <a:spcPts val="1160"/>
              </a:lnSpc>
            </a:pPr>
            <a:r>
              <a:rPr lang="en" altLang="zh-CN" sz="1800" i="1" dirty="0">
                <a:solidFill>
                  <a:srgbClr val="6D6D6D"/>
                </a:solidFill>
                <a:latin typeface="Menlo" panose="020B0609030804020204" pitchFamily="49" charset="0"/>
              </a:rPr>
              <a:t># SQL </a:t>
            </a:r>
            <a:r>
              <a:rPr lang="zh-CN" altLang="en-US" sz="1800" i="1" dirty="0">
                <a:solidFill>
                  <a:srgbClr val="6D6D6D"/>
                </a:solidFill>
                <a:latin typeface="Menlo" panose="020B0609030804020204" pitchFamily="49" charset="0"/>
              </a:rPr>
              <a:t>查询语句</a:t>
            </a:r>
            <a:endParaRPr lang="en-US" altLang="zh-CN" sz="18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>
              <a:lnSpc>
                <a:spcPts val="1160"/>
              </a:lnSpc>
            </a:pP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sql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"SELECT </a:t>
            </a:r>
            <a:r>
              <a:rPr lang="en" altLang="zh-CN" sz="1800" i="1" dirty="0">
                <a:solidFill>
                  <a:srgbClr val="0E6E6D"/>
                </a:solidFill>
                <a:latin typeface="Menlo" panose="020B0609030804020204" pitchFamily="49" charset="0"/>
              </a:rPr>
              <a:t>*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 FROM users”</a:t>
            </a:r>
          </a:p>
          <a:p>
            <a:pPr>
              <a:lnSpc>
                <a:spcPts val="1160"/>
              </a:lnSpc>
            </a:pPr>
            <a:r>
              <a:rPr lang="en" altLang="zh-CN" sz="1800" b="1" dirty="0">
                <a:solidFill>
                  <a:srgbClr val="00006D"/>
                </a:solidFill>
                <a:latin typeface="Menlo" panose="020B0609030804020204" pitchFamily="49" charset="0"/>
              </a:rPr>
              <a:t>try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>
              <a:lnSpc>
                <a:spcPts val="1160"/>
              </a:lnSpc>
            </a:pPr>
            <a:r>
              <a:rPr lang="en" altLang="zh-CN" sz="1800" i="1" dirty="0">
                <a:solidFill>
                  <a:srgbClr val="6D6D6D"/>
                </a:solidFill>
                <a:latin typeface="Menlo" panose="020B0609030804020204" pitchFamily="49" charset="0"/>
              </a:rPr>
              <a:t>   # </a:t>
            </a:r>
            <a:r>
              <a:rPr lang="zh-CN" altLang="en-US" sz="1800" i="1" dirty="0">
                <a:solidFill>
                  <a:srgbClr val="6D6D6D"/>
                </a:solidFill>
                <a:latin typeface="Menlo" panose="020B0609030804020204" pitchFamily="49" charset="0"/>
              </a:rPr>
              <a:t>执行</a:t>
            </a:r>
            <a:r>
              <a:rPr lang="en" altLang="zh-CN" sz="1800" i="1" dirty="0">
                <a:solidFill>
                  <a:srgbClr val="6D6D6D"/>
                </a:solidFill>
                <a:latin typeface="Menlo" panose="020B0609030804020204" pitchFamily="49" charset="0"/>
              </a:rPr>
              <a:t>SQL</a:t>
            </a:r>
            <a:r>
              <a:rPr lang="zh-CN" altLang="en-US" sz="1800" i="1" dirty="0">
                <a:solidFill>
                  <a:srgbClr val="6D6D6D"/>
                </a:solidFill>
                <a:latin typeface="Menlo" panose="020B0609030804020204" pitchFamily="49" charset="0"/>
              </a:rPr>
              <a:t>语句    </a:t>
            </a:r>
            <a:endParaRPr lang="en-US" altLang="zh-CN" sz="18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>
              <a:lnSpc>
                <a:spcPts val="1160"/>
              </a:lnSpc>
            </a:pP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cursor.execute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sql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    </a:t>
            </a:r>
          </a:p>
          <a:p>
            <a:pPr lvl="1">
              <a:lnSpc>
                <a:spcPts val="1160"/>
              </a:lnSpc>
            </a:pPr>
            <a:r>
              <a:rPr lang="en" altLang="zh-CN" sz="18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800" i="1" dirty="0">
                <a:solidFill>
                  <a:srgbClr val="6D6D6D"/>
                </a:solidFill>
                <a:latin typeface="Menlo" panose="020B0609030804020204" pitchFamily="49" charset="0"/>
              </a:rPr>
              <a:t>获取所有记录列表    </a:t>
            </a:r>
            <a:endParaRPr lang="en-US" altLang="zh-CN" sz="18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>
              <a:lnSpc>
                <a:spcPts val="1160"/>
              </a:lnSpc>
            </a:pP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results =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cursor.fetchall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()    </a:t>
            </a:r>
          </a:p>
          <a:p>
            <a:pPr lvl="1">
              <a:lnSpc>
                <a:spcPts val="1160"/>
              </a:lnSpc>
            </a:pPr>
            <a:r>
              <a:rPr lang="en" altLang="zh-CN" sz="1800" b="1" dirty="0">
                <a:solidFill>
                  <a:srgbClr val="00006D"/>
                </a:solidFill>
                <a:latin typeface="Menlo" panose="020B0609030804020204" pitchFamily="49" charset="0"/>
              </a:rPr>
              <a:t>for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row </a:t>
            </a:r>
            <a:r>
              <a:rPr lang="en" altLang="zh-CN" sz="1800" b="1" dirty="0">
                <a:solidFill>
                  <a:srgbClr val="00006D"/>
                </a:solidFill>
                <a:latin typeface="Menlo" panose="020B0609030804020204" pitchFamily="49" charset="0"/>
              </a:rPr>
              <a:t>in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results:            </a:t>
            </a:r>
          </a:p>
          <a:p>
            <a:pPr lvl="2">
              <a:lnSpc>
                <a:spcPts val="1160"/>
              </a:lnSpc>
            </a:pP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id = row[</a:t>
            </a:r>
            <a:r>
              <a:rPr lang="en" altLang="zh-CN" sz="1800" dirty="0">
                <a:solidFill>
                  <a:srgbClr val="0000FE"/>
                </a:solidFill>
                <a:latin typeface="Menlo" panose="020B0609030804020204" pitchFamily="49" charset="0"/>
              </a:rPr>
              <a:t>0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]        </a:t>
            </a:r>
          </a:p>
          <a:p>
            <a:pPr lvl="2">
              <a:lnSpc>
                <a:spcPts val="1160"/>
              </a:lnSpc>
            </a:pP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name = row[</a:t>
            </a:r>
            <a:r>
              <a:rPr lang="en" altLang="zh-CN" sz="1800" dirty="0">
                <a:solidFill>
                  <a:srgbClr val="0000FE"/>
                </a:solidFill>
                <a:latin typeface="Menlo" panose="020B0609030804020204" pitchFamily="49" charset="0"/>
              </a:rPr>
              <a:t>1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]        </a:t>
            </a:r>
          </a:p>
          <a:p>
            <a:pPr lvl="2">
              <a:lnSpc>
                <a:spcPts val="1160"/>
              </a:lnSpc>
            </a:pP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password = row[</a:t>
            </a:r>
            <a:r>
              <a:rPr lang="en" altLang="zh-CN" sz="1800" dirty="0">
                <a:solidFill>
                  <a:srgbClr val="0000FE"/>
                </a:solidFill>
                <a:latin typeface="Menlo" panose="020B0609030804020204" pitchFamily="49" charset="0"/>
              </a:rPr>
              <a:t>2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]        </a:t>
            </a:r>
          </a:p>
          <a:p>
            <a:pPr lvl="2">
              <a:lnSpc>
                <a:spcPts val="1160"/>
              </a:lnSpc>
            </a:pPr>
            <a:r>
              <a:rPr lang="en" altLang="zh-CN" sz="1800" i="1" dirty="0">
                <a:solidFill>
                  <a:srgbClr val="6D6D6D"/>
                </a:solidFill>
                <a:latin typeface="Menlo" panose="020B0609030804020204" pitchFamily="49" charset="0"/>
              </a:rPr>
              <a:t>#</a:t>
            </a:r>
            <a:r>
              <a:rPr lang="zh-CN" altLang="en-US" sz="1800" i="1" dirty="0">
                <a:solidFill>
                  <a:srgbClr val="6D6D6D"/>
                </a:solidFill>
                <a:latin typeface="Menlo" panose="020B0609030804020204" pitchFamily="49" charset="0"/>
              </a:rPr>
              <a:t>打印结果       </a:t>
            </a:r>
            <a:endParaRPr lang="en-US" altLang="zh-CN" sz="18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2">
              <a:lnSpc>
                <a:spcPts val="1160"/>
              </a:lnSpc>
            </a:pPr>
            <a:r>
              <a:rPr lang="en" altLang="zh-CN" sz="1800" dirty="0">
                <a:solidFill>
                  <a:srgbClr val="00006D"/>
                </a:solidFill>
                <a:latin typeface="Menlo" panose="020B0609030804020204" pitchFamily="49" charset="0"/>
              </a:rPr>
              <a:t>print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"id=%</a:t>
            </a:r>
            <a:r>
              <a:rPr lang="en" altLang="zh-CN" sz="1800" b="1" dirty="0" err="1">
                <a:solidFill>
                  <a:srgbClr val="0E6E6D"/>
                </a:solidFill>
                <a:latin typeface="Menlo" panose="020B0609030804020204" pitchFamily="49" charset="0"/>
              </a:rPr>
              <a:t>d,name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=%</a:t>
            </a:r>
            <a:r>
              <a:rPr lang="en" altLang="zh-CN" sz="1800" b="1" dirty="0" err="1">
                <a:solidFill>
                  <a:srgbClr val="0E6E6D"/>
                </a:solidFill>
                <a:latin typeface="Menlo" panose="020B0609030804020204" pitchFamily="49" charset="0"/>
              </a:rPr>
              <a:t>s,password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=%s</a:t>
            </a:r>
            <a:r>
              <a:rPr lang="en" altLang="zh-CN" sz="1800" b="1" dirty="0">
                <a:solidFill>
                  <a:srgbClr val="00006D"/>
                </a:solidFill>
                <a:latin typeface="Menlo" panose="020B0609030804020204" pitchFamily="49" charset="0"/>
              </a:rPr>
              <a:t>\n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"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% (id,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name,password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lvl="1">
              <a:lnSpc>
                <a:spcPts val="1160"/>
              </a:lnSpc>
            </a:pPr>
            <a:r>
              <a:rPr lang="en" altLang="zh-CN" sz="1800" b="1" dirty="0">
                <a:solidFill>
                  <a:srgbClr val="00006D"/>
                </a:solidFill>
                <a:latin typeface="Menlo" panose="020B0609030804020204" pitchFamily="49" charset="0"/>
              </a:rPr>
              <a:t>except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>
              <a:lnSpc>
                <a:spcPts val="1160"/>
              </a:lnSpc>
            </a:pPr>
            <a:r>
              <a:rPr lang="en" altLang="zh-CN" sz="1800" dirty="0">
                <a:solidFill>
                  <a:srgbClr val="00006D"/>
                </a:solidFill>
                <a:latin typeface="Menlo" panose="020B0609030804020204" pitchFamily="49" charset="0"/>
              </a:rPr>
              <a:t>    	print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800" b="1" dirty="0">
                <a:solidFill>
                  <a:srgbClr val="0E6E6D"/>
                </a:solidFill>
                <a:latin typeface="Menlo" panose="020B0609030804020204" pitchFamily="49" charset="0"/>
              </a:rPr>
              <a:t>"Error: unable to fetch data"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160"/>
              </a:lnSpc>
            </a:pPr>
            <a:r>
              <a:rPr lang="en" altLang="zh-CN" sz="1800" b="1" dirty="0" err="1">
                <a:solidFill>
                  <a:srgbClr val="00006D"/>
                </a:solidFill>
                <a:latin typeface="Menlo" panose="020B0609030804020204" pitchFamily="49" charset="0"/>
              </a:rPr>
              <a:t>finaly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:   </a:t>
            </a:r>
          </a:p>
          <a:p>
            <a:pPr marL="365760" lvl="1" indent="0">
              <a:lnSpc>
                <a:spcPts val="1160"/>
              </a:lnSpc>
              <a:buNone/>
            </a:pP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connection.close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0546190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648" y="292396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插入数据</a:t>
            </a:r>
            <a:r>
              <a:rPr lang="en-US" altLang="zh-CN" b="1" dirty="0"/>
              <a:t>【</a:t>
            </a:r>
            <a:r>
              <a:rPr lang="zh-CN" altLang="en-US" b="1" dirty="0"/>
              <a:t>演示</a:t>
            </a:r>
            <a:r>
              <a:rPr lang="en-US" altLang="zh-CN" b="1" dirty="0"/>
              <a:t>】</a:t>
            </a:r>
            <a:endParaRPr lang="zh-CN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390578" y="1388587"/>
            <a:ext cx="10961044" cy="5576356"/>
          </a:xfrm>
        </p:spPr>
        <p:txBody>
          <a:bodyPr>
            <a:normAutofit fontScale="85000" lnSpcReduction="20000"/>
          </a:bodyPr>
          <a:lstStyle/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import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pymysql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#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获得数据库连接</a:t>
            </a:r>
            <a:endParaRPr lang="en-US" altLang="zh-CN" sz="20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connection =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pymysql.connect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"localhost"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"root"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"123456"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"blog"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使用</a:t>
            </a:r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cursor()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方法获取操作游标 </a:t>
            </a:r>
            <a:endParaRPr lang="en-US" altLang="zh-CN" sz="20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cursor =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connection.cursor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# SQL 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插入语句</a:t>
            </a:r>
            <a:endParaRPr lang="en-US" altLang="zh-CN" sz="20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sql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"INSERT INTO users(</a:t>
            </a:r>
            <a:r>
              <a:rPr lang="en" altLang="zh-CN" sz="2000" b="1" dirty="0" err="1">
                <a:solidFill>
                  <a:srgbClr val="0E6E6D"/>
                </a:solidFill>
                <a:latin typeface="Menlo" panose="020B0609030804020204" pitchFamily="49" charset="0"/>
              </a:rPr>
              <a:t>name,password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) VALUES ('jams', '</a:t>
            </a:r>
            <a:r>
              <a:rPr lang="en" altLang="zh-CN" sz="2000" b="1" dirty="0" err="1">
                <a:solidFill>
                  <a:srgbClr val="0E6E6D"/>
                </a:solidFill>
                <a:latin typeface="Menlo" panose="020B0609030804020204" pitchFamily="49" charset="0"/>
              </a:rPr>
              <a:t>hijk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’)”</a:t>
            </a:r>
          </a:p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try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执行</a:t>
            </a:r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SQL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语句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cursor.execute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sql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)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提交到数据库执行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connection.commit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except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 lvl="1"/>
            <a:r>
              <a:rPr lang="en" altLang="zh-CN" sz="1700" dirty="0">
                <a:solidFill>
                  <a:srgbClr val="00006D"/>
                </a:solidFill>
                <a:latin typeface="Menlo" panose="020B0609030804020204" pitchFamily="49" charset="0"/>
              </a:rPr>
              <a:t>print 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700" b="1" dirty="0">
                <a:solidFill>
                  <a:srgbClr val="0E6E6D"/>
                </a:solidFill>
                <a:latin typeface="Menlo" panose="020B0609030804020204" pitchFamily="49" charset="0"/>
              </a:rPr>
              <a:t>"Error: unable to insert data"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)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发生错误时回滚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connection.rollback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finally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关闭数据库连接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connection.close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14870404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648" y="292396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更新数据</a:t>
            </a:r>
            <a:r>
              <a:rPr lang="en-US" altLang="zh-CN" b="1" dirty="0"/>
              <a:t>【</a:t>
            </a:r>
            <a:r>
              <a:rPr lang="zh-CN" altLang="en-US" b="1" dirty="0"/>
              <a:t>演示</a:t>
            </a:r>
            <a:r>
              <a:rPr lang="en-US" altLang="zh-CN" b="1" dirty="0"/>
              <a:t>】</a:t>
            </a:r>
            <a:endParaRPr lang="zh-CN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390578" y="1388587"/>
            <a:ext cx="10961044" cy="5576356"/>
          </a:xfrm>
        </p:spPr>
        <p:txBody>
          <a:bodyPr>
            <a:normAutofit fontScale="85000" lnSpcReduction="20000"/>
          </a:bodyPr>
          <a:lstStyle/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import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pymysql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#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获得数据库连接</a:t>
            </a:r>
            <a:endParaRPr lang="en-US" altLang="zh-CN" sz="20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connection =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pymysql.connect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"localhost"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"root"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"123456"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"blog"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使用</a:t>
            </a:r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cursor()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方法获取操作游标 </a:t>
            </a:r>
            <a:endParaRPr lang="en-US" altLang="zh-CN" sz="20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cursor =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connection.cursor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# SQL 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更新语句</a:t>
            </a:r>
            <a:endParaRPr lang="en-US" altLang="zh-CN" sz="20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sql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"UPDATE users SET password = '67890' WHERE name='jack’”</a:t>
            </a:r>
          </a:p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try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执行</a:t>
            </a:r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SQL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语句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cursor.execute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sql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)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提交到数据库执行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connection.commit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except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 lvl="1"/>
            <a:r>
              <a:rPr lang="en" altLang="zh-CN" sz="1700" dirty="0">
                <a:solidFill>
                  <a:srgbClr val="00006D"/>
                </a:solidFill>
                <a:latin typeface="Menlo" panose="020B0609030804020204" pitchFamily="49" charset="0"/>
              </a:rPr>
              <a:t>print 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700" b="1" dirty="0">
                <a:solidFill>
                  <a:srgbClr val="0E6E6D"/>
                </a:solidFill>
                <a:latin typeface="Menlo" panose="020B0609030804020204" pitchFamily="49" charset="0"/>
              </a:rPr>
              <a:t>"Error: unable to </a:t>
            </a:r>
            <a:r>
              <a:rPr lang="en" altLang="zh-CN" sz="1700" b="1" dirty="0" err="1">
                <a:solidFill>
                  <a:srgbClr val="0E6E6D"/>
                </a:solidFill>
                <a:latin typeface="Menlo" panose="020B0609030804020204" pitchFamily="49" charset="0"/>
              </a:rPr>
              <a:t>upate</a:t>
            </a:r>
            <a:r>
              <a:rPr lang="en" altLang="zh-CN" sz="1700" b="1" dirty="0">
                <a:solidFill>
                  <a:srgbClr val="0E6E6D"/>
                </a:solidFill>
                <a:latin typeface="Menlo" panose="020B0609030804020204" pitchFamily="49" charset="0"/>
              </a:rPr>
              <a:t> data"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)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发生错误时回滚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connection.rollback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finally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关闭数据库连接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connection.close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595490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648" y="292396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删除数据</a:t>
            </a:r>
            <a:r>
              <a:rPr lang="en-US" altLang="zh-CN" b="1" dirty="0"/>
              <a:t>【</a:t>
            </a:r>
            <a:r>
              <a:rPr lang="zh-CN" altLang="en-US" b="1" dirty="0"/>
              <a:t>演示</a:t>
            </a:r>
            <a:r>
              <a:rPr lang="en-US" altLang="zh-CN" b="1" dirty="0"/>
              <a:t>】</a:t>
            </a:r>
            <a:endParaRPr lang="zh-CN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390578" y="1388587"/>
            <a:ext cx="10961044" cy="5576356"/>
          </a:xfrm>
        </p:spPr>
        <p:txBody>
          <a:bodyPr>
            <a:normAutofit fontScale="85000" lnSpcReduction="20000"/>
          </a:bodyPr>
          <a:lstStyle/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import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pymysql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#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获得数据库连接</a:t>
            </a:r>
            <a:endParaRPr lang="en-US" altLang="zh-CN" sz="20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connection =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pymysql.connect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"localhost"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"root"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"123456"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"blog"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使用</a:t>
            </a:r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cursor()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方法获取操作游标 </a:t>
            </a:r>
            <a:endParaRPr lang="en-US" altLang="zh-CN" sz="20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cursor =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connection.cursor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2000" i="1" dirty="0">
                <a:solidFill>
                  <a:srgbClr val="6D6D6D"/>
                </a:solidFill>
                <a:latin typeface="Menlo" panose="020B0609030804020204" pitchFamily="49" charset="0"/>
              </a:rPr>
              <a:t># SQL </a:t>
            </a:r>
            <a:r>
              <a:rPr lang="zh-CN" altLang="en-US" sz="2000" i="1" dirty="0">
                <a:solidFill>
                  <a:srgbClr val="6D6D6D"/>
                </a:solidFill>
                <a:latin typeface="Menlo" panose="020B0609030804020204" pitchFamily="49" charset="0"/>
              </a:rPr>
              <a:t>删除语句</a:t>
            </a:r>
            <a:endParaRPr lang="en-US" altLang="zh-CN" sz="20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sql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b="1" dirty="0">
                <a:solidFill>
                  <a:srgbClr val="0E6E6D"/>
                </a:solidFill>
                <a:latin typeface="Menlo" panose="020B0609030804020204" pitchFamily="49" charset="0"/>
              </a:rPr>
              <a:t>"delete from users where id=5”</a:t>
            </a:r>
          </a:p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try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执行</a:t>
            </a:r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SQL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语句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cursor.execute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sql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)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提交到数据库执行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connection.commit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except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 lvl="1"/>
            <a:r>
              <a:rPr lang="en" altLang="zh-CN" sz="1700" dirty="0">
                <a:solidFill>
                  <a:srgbClr val="00006D"/>
                </a:solidFill>
                <a:latin typeface="Menlo" panose="020B0609030804020204" pitchFamily="49" charset="0"/>
              </a:rPr>
              <a:t>print 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700" b="1" dirty="0">
                <a:solidFill>
                  <a:srgbClr val="0E6E6D"/>
                </a:solidFill>
                <a:latin typeface="Menlo" panose="020B0609030804020204" pitchFamily="49" charset="0"/>
              </a:rPr>
              <a:t>"Error: unable to delete data"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)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 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发生错误时回滚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connection.rollback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2000" b="1" dirty="0">
                <a:solidFill>
                  <a:srgbClr val="00006D"/>
                </a:solidFill>
                <a:latin typeface="Menlo" panose="020B0609030804020204" pitchFamily="49" charset="0"/>
              </a:rPr>
              <a:t>finally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    </a:t>
            </a:r>
          </a:p>
          <a:p>
            <a:pPr lvl="1"/>
            <a:r>
              <a:rPr lang="en" altLang="zh-CN" sz="1700" i="1" dirty="0">
                <a:solidFill>
                  <a:srgbClr val="6D6D6D"/>
                </a:solidFill>
                <a:latin typeface="Menlo" panose="020B0609030804020204" pitchFamily="49" charset="0"/>
              </a:rPr>
              <a:t>#</a:t>
            </a:r>
            <a:r>
              <a:rPr lang="zh-CN" altLang="en-US" sz="1700" i="1" dirty="0">
                <a:solidFill>
                  <a:srgbClr val="6D6D6D"/>
                </a:solidFill>
                <a:latin typeface="Menlo" panose="020B0609030804020204" pitchFamily="49" charset="0"/>
              </a:rPr>
              <a:t>关闭数据库连接    </a:t>
            </a:r>
            <a:endParaRPr lang="en-US" altLang="zh-CN" sz="1700" i="1" dirty="0">
              <a:solidFill>
                <a:srgbClr val="6D6D6D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connection.close</a:t>
            </a:r>
            <a:r>
              <a:rPr lang="en" altLang="zh-CN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173710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2725130333"/>
              </p:ext>
            </p:extLst>
          </p:nvPr>
        </p:nvGraphicFramePr>
        <p:xfrm>
          <a:off x="1422611" y="3269626"/>
          <a:ext cx="6278572" cy="7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625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753</Words>
  <Application>Microsoft Macintosh PowerPoint</Application>
  <PresentationFormat>全屏显示(4:3)</PresentationFormat>
  <Paragraphs>115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黑体</vt:lpstr>
      <vt:lpstr>华文仿宋</vt:lpstr>
      <vt:lpstr>宋体</vt:lpstr>
      <vt:lpstr>微软雅黑</vt:lpstr>
      <vt:lpstr>Arial</vt:lpstr>
      <vt:lpstr>Calibri</vt:lpstr>
      <vt:lpstr>Calibri Light</vt:lpstr>
      <vt:lpstr>Menlo</vt:lpstr>
      <vt:lpstr>Times New Roman</vt:lpstr>
      <vt:lpstr>Tw Cen MT</vt:lpstr>
      <vt:lpstr>Wingdings</vt:lpstr>
      <vt:lpstr>Wingdings 2</vt:lpstr>
      <vt:lpstr>1_Office 主题​​</vt:lpstr>
      <vt:lpstr>Office Theme</vt:lpstr>
      <vt:lpstr>中性</vt:lpstr>
      <vt:lpstr>PowerPoint 演示文稿</vt:lpstr>
      <vt:lpstr>连接数据库 </vt:lpstr>
      <vt:lpstr>查询数据【演示】</vt:lpstr>
      <vt:lpstr>插入数据【演示】</vt:lpstr>
      <vt:lpstr>更新数据【演示】</vt:lpstr>
      <vt:lpstr>删除数据【演示】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91</cp:revision>
  <dcterms:created xsi:type="dcterms:W3CDTF">2016-03-20T02:48:45Z</dcterms:created>
  <dcterms:modified xsi:type="dcterms:W3CDTF">2020-11-07T14:43:06Z</dcterms:modified>
</cp:coreProperties>
</file>