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9"/>
  </p:notesMasterIdLst>
  <p:sldIdLst>
    <p:sldId id="256" r:id="rId4"/>
    <p:sldId id="29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9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91" r:id="rId27"/>
    <p:sldId id="296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iEA23AApParIJ2UnbMOty4q/Xd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FC670E-0D3A-4C14-A553-94516BAB9E70}">
  <a:tblStyle styleId="{26FC670E-0D3A-4C14-A553-94516BAB9E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2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8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 值</c:v>
                </c:pt>
              </c:strCache>
            </c:strRef>
          </c:tx>
          <c:spPr>
            <a:ln w="31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61"/>
            <c:bubble3D val="0"/>
            <c:spPr>
              <a:ln w="3175" cap="rnd" cmpd="dbl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C5-434E-8C79-E0599806DE75}"/>
              </c:ext>
            </c:extLst>
          </c:dPt>
          <c:cat>
            <c:strRef>
              <c:f>工作表1!$A$2:$A$95</c:f>
              <c:strCache>
                <c:ptCount val="94"/>
                <c:pt idx="0">
                  <c:v>2000-06</c:v>
                </c:pt>
                <c:pt idx="1">
                  <c:v>2000-07</c:v>
                </c:pt>
                <c:pt idx="2">
                  <c:v>2000-08</c:v>
                </c:pt>
                <c:pt idx="3">
                  <c:v>2000-09</c:v>
                </c:pt>
                <c:pt idx="4">
                  <c:v>2000-09</c:v>
                </c:pt>
                <c:pt idx="5">
                  <c:v>2000-11</c:v>
                </c:pt>
                <c:pt idx="6">
                  <c:v>2001-06</c:v>
                </c:pt>
                <c:pt idx="7">
                  <c:v>2001-06</c:v>
                </c:pt>
                <c:pt idx="8">
                  <c:v>2001-07</c:v>
                </c:pt>
                <c:pt idx="9">
                  <c:v>2001-07</c:v>
                </c:pt>
                <c:pt idx="10">
                  <c:v>2001-08</c:v>
                </c:pt>
                <c:pt idx="11">
                  <c:v>2001-09</c:v>
                </c:pt>
                <c:pt idx="12">
                  <c:v>2002-08</c:v>
                </c:pt>
                <c:pt idx="13">
                  <c:v>2002-08</c:v>
                </c:pt>
                <c:pt idx="14">
                  <c:v>2002-09</c:v>
                </c:pt>
                <c:pt idx="15">
                  <c:v>2003-07</c:v>
                </c:pt>
                <c:pt idx="16">
                  <c:v>2003-07</c:v>
                </c:pt>
                <c:pt idx="17">
                  <c:v>2003-08</c:v>
                </c:pt>
                <c:pt idx="18">
                  <c:v>2003-09</c:v>
                </c:pt>
                <c:pt idx="19">
                  <c:v>2004-06</c:v>
                </c:pt>
                <c:pt idx="20">
                  <c:v>2004-07</c:v>
                </c:pt>
                <c:pt idx="21">
                  <c:v>2004-08</c:v>
                </c:pt>
                <c:pt idx="22">
                  <c:v>2005-08</c:v>
                </c:pt>
                <c:pt idx="23">
                  <c:v>2005-09</c:v>
                </c:pt>
                <c:pt idx="24">
                  <c:v>2005-09</c:v>
                </c:pt>
                <c:pt idx="25">
                  <c:v>2006-05</c:v>
                </c:pt>
                <c:pt idx="26">
                  <c:v>2006-06</c:v>
                </c:pt>
                <c:pt idx="27">
                  <c:v>2006-08</c:v>
                </c:pt>
                <c:pt idx="28">
                  <c:v>2006-08</c:v>
                </c:pt>
                <c:pt idx="29">
                  <c:v>2006-10</c:v>
                </c:pt>
                <c:pt idx="30">
                  <c:v>2007-08</c:v>
                </c:pt>
                <c:pt idx="31">
                  <c:v>2007-09</c:v>
                </c:pt>
                <c:pt idx="32">
                  <c:v>2008-04</c:v>
                </c:pt>
                <c:pt idx="33">
                  <c:v>2008-06</c:v>
                </c:pt>
                <c:pt idx="34">
                  <c:v>2008-08</c:v>
                </c:pt>
                <c:pt idx="35">
                  <c:v>2008-08</c:v>
                </c:pt>
                <c:pt idx="36">
                  <c:v>2008-09</c:v>
                </c:pt>
                <c:pt idx="37">
                  <c:v>2008-10</c:v>
                </c:pt>
                <c:pt idx="38">
                  <c:v>2009-06</c:v>
                </c:pt>
                <c:pt idx="39">
                  <c:v>2009-06</c:v>
                </c:pt>
                <c:pt idx="40">
                  <c:v>2009-07</c:v>
                </c:pt>
                <c:pt idx="41">
                  <c:v>2009-07</c:v>
                </c:pt>
                <c:pt idx="42">
                  <c:v>2009-08</c:v>
                </c:pt>
                <c:pt idx="43">
                  <c:v>2009-09</c:v>
                </c:pt>
                <c:pt idx="44">
                  <c:v>2009-09</c:v>
                </c:pt>
                <c:pt idx="45">
                  <c:v>2009-09</c:v>
                </c:pt>
                <c:pt idx="46">
                  <c:v>2010-07</c:v>
                </c:pt>
                <c:pt idx="47">
                  <c:v>2010-07</c:v>
                </c:pt>
                <c:pt idx="48">
                  <c:v>2010-08</c:v>
                </c:pt>
                <c:pt idx="49">
                  <c:v>2010-09</c:v>
                </c:pt>
                <c:pt idx="50">
                  <c:v>2010-10</c:v>
                </c:pt>
                <c:pt idx="51">
                  <c:v>2011-06</c:v>
                </c:pt>
                <c:pt idx="52">
                  <c:v>2011-06</c:v>
                </c:pt>
                <c:pt idx="53">
                  <c:v>2011-07</c:v>
                </c:pt>
                <c:pt idx="54">
                  <c:v>2011-09</c:v>
                </c:pt>
                <c:pt idx="55">
                  <c:v>2011-10</c:v>
                </c:pt>
                <c:pt idx="56">
                  <c:v>2012-06</c:v>
                </c:pt>
                <c:pt idx="57">
                  <c:v>2012-06</c:v>
                </c:pt>
                <c:pt idx="58">
                  <c:v>2012-07</c:v>
                </c:pt>
                <c:pt idx="59">
                  <c:v>2012-08</c:v>
                </c:pt>
                <c:pt idx="60">
                  <c:v>2012-08</c:v>
                </c:pt>
                <c:pt idx="61">
                  <c:v>2013-06</c:v>
                </c:pt>
                <c:pt idx="62">
                  <c:v>2013-07</c:v>
                </c:pt>
                <c:pt idx="63">
                  <c:v>2013-07</c:v>
                </c:pt>
                <c:pt idx="64">
                  <c:v>2013-08</c:v>
                </c:pt>
                <c:pt idx="65">
                  <c:v>2013-08</c:v>
                </c:pt>
                <c:pt idx="66">
                  <c:v>2013-09</c:v>
                </c:pt>
                <c:pt idx="67">
                  <c:v>2013-11</c:v>
                </c:pt>
                <c:pt idx="68">
                  <c:v>2014-06</c:v>
                </c:pt>
                <c:pt idx="69">
                  <c:v>2014-07</c:v>
                </c:pt>
                <c:pt idx="70">
                  <c:v>2014-09</c:v>
                </c:pt>
                <c:pt idx="71">
                  <c:v>2015-06</c:v>
                </c:pt>
                <c:pt idx="72">
                  <c:v>2015-07</c:v>
                </c:pt>
                <c:pt idx="73">
                  <c:v>2015-10</c:v>
                </c:pt>
                <c:pt idx="74">
                  <c:v>2016-07</c:v>
                </c:pt>
                <c:pt idx="75">
                  <c:v>2016-08</c:v>
                </c:pt>
                <c:pt idx="76">
                  <c:v>2016-08</c:v>
                </c:pt>
                <c:pt idx="77">
                  <c:v>2016-09</c:v>
                </c:pt>
                <c:pt idx="78">
                  <c:v>2016-09</c:v>
                </c:pt>
                <c:pt idx="79">
                  <c:v>2016-10</c:v>
                </c:pt>
                <c:pt idx="80">
                  <c:v>2016-10</c:v>
                </c:pt>
                <c:pt idx="81">
                  <c:v>2016-10</c:v>
                </c:pt>
                <c:pt idx="82">
                  <c:v>2017-06</c:v>
                </c:pt>
                <c:pt idx="83">
                  <c:v>2017-07</c:v>
                </c:pt>
                <c:pt idx="84">
                  <c:v>2017-08</c:v>
                </c:pt>
                <c:pt idx="85">
                  <c:v>2017-08</c:v>
                </c:pt>
                <c:pt idx="86">
                  <c:v>2017-09</c:v>
                </c:pt>
                <c:pt idx="87">
                  <c:v>2017-10</c:v>
                </c:pt>
                <c:pt idx="88">
                  <c:v>2018-06</c:v>
                </c:pt>
                <c:pt idx="89">
                  <c:v>2018-07</c:v>
                </c:pt>
                <c:pt idx="90">
                  <c:v>2018-08</c:v>
                </c:pt>
                <c:pt idx="91">
                  <c:v>2018-09</c:v>
                </c:pt>
                <c:pt idx="92">
                  <c:v>2018-09</c:v>
                </c:pt>
                <c:pt idx="93">
                  <c:v>2018-11</c:v>
                </c:pt>
              </c:strCache>
            </c:strRef>
          </c:cat>
          <c:val>
            <c:numRef>
              <c:f>工作表1!$B$2:$B$95</c:f>
              <c:numCache>
                <c:formatCode>0_);[Red]\(0\)</c:formatCode>
                <c:ptCount val="94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 formatCode="General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8</c:v>
                </c:pt>
                <c:pt idx="9">
                  <c:v>8</c:v>
                </c:pt>
                <c:pt idx="10">
                  <c:v>1</c:v>
                </c:pt>
                <c:pt idx="11">
                  <c:v>3</c:v>
                </c:pt>
                <c:pt idx="12">
                  <c:v>1</c:v>
                </c:pt>
                <c:pt idx="13">
                  <c:v>1</c:v>
                </c:pt>
                <c:pt idx="14">
                  <c:v>8</c:v>
                </c:pt>
                <c:pt idx="15">
                  <c:v>1</c:v>
                </c:pt>
                <c:pt idx="16">
                  <c:v>8</c:v>
                </c:pt>
                <c:pt idx="17">
                  <c:v>3</c:v>
                </c:pt>
                <c:pt idx="18">
                  <c:v>9</c:v>
                </c:pt>
                <c:pt idx="19">
                  <c:v>1</c:v>
                </c:pt>
                <c:pt idx="20">
                  <c:v>8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3</c:v>
                </c:pt>
                <c:pt idx="25">
                  <c:v>3</c:v>
                </c:pt>
                <c:pt idx="26">
                  <c:v>1</c:v>
                </c:pt>
                <c:pt idx="27">
                  <c:v>3</c:v>
                </c:pt>
                <c:pt idx="28">
                  <c:v>1</c:v>
                </c:pt>
                <c:pt idx="29">
                  <c:v>1</c:v>
                </c:pt>
                <c:pt idx="30">
                  <c:v>8</c:v>
                </c:pt>
                <c:pt idx="31">
                  <c:v>1</c:v>
                </c:pt>
                <c:pt idx="32">
                  <c:v>3</c:v>
                </c:pt>
                <c:pt idx="33">
                  <c:v>8</c:v>
                </c:pt>
                <c:pt idx="34">
                  <c:v>8</c:v>
                </c:pt>
                <c:pt idx="35">
                  <c:v>9</c:v>
                </c:pt>
                <c:pt idx="36">
                  <c:v>8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3</c:v>
                </c:pt>
                <c:pt idx="41">
                  <c:v>9</c:v>
                </c:pt>
                <c:pt idx="42">
                  <c:v>8</c:v>
                </c:pt>
                <c:pt idx="43">
                  <c:v>3</c:v>
                </c:pt>
                <c:pt idx="44">
                  <c:v>8</c:v>
                </c:pt>
                <c:pt idx="45">
                  <c:v>1</c:v>
                </c:pt>
                <c:pt idx="46">
                  <c:v>1</c:v>
                </c:pt>
                <c:pt idx="47">
                  <c:v>3</c:v>
                </c:pt>
                <c:pt idx="48">
                  <c:v>1</c:v>
                </c:pt>
                <c:pt idx="49">
                  <c:v>3</c:v>
                </c:pt>
                <c:pt idx="50">
                  <c:v>3</c:v>
                </c:pt>
                <c:pt idx="51">
                  <c:v>1</c:v>
                </c:pt>
                <c:pt idx="52">
                  <c:v>3</c:v>
                </c:pt>
                <c:pt idx="53">
                  <c:v>3</c:v>
                </c:pt>
                <c:pt idx="54">
                  <c:v>8</c:v>
                </c:pt>
                <c:pt idx="55">
                  <c:v>3</c:v>
                </c:pt>
                <c:pt idx="56">
                  <c:v>3</c:v>
                </c:pt>
                <c:pt idx="57">
                  <c:v>8</c:v>
                </c:pt>
                <c:pt idx="58">
                  <c:v>10</c:v>
                </c:pt>
                <c:pt idx="59">
                  <c:v>8</c:v>
                </c:pt>
                <c:pt idx="60">
                  <c:v>1</c:v>
                </c:pt>
                <c:pt idx="61">
                  <c:v>3</c:v>
                </c:pt>
                <c:pt idx="62">
                  <c:v>3</c:v>
                </c:pt>
                <c:pt idx="63">
                  <c:v>1</c:v>
                </c:pt>
                <c:pt idx="64">
                  <c:v>3</c:v>
                </c:pt>
                <c:pt idx="65">
                  <c:v>8</c:v>
                </c:pt>
                <c:pt idx="66">
                  <c:v>8</c:v>
                </c:pt>
                <c:pt idx="67">
                  <c:v>1</c:v>
                </c:pt>
                <c:pt idx="68">
                  <c:v>1</c:v>
                </c:pt>
                <c:pt idx="69">
                  <c:v>3</c:v>
                </c:pt>
                <c:pt idx="70">
                  <c:v>8</c:v>
                </c:pt>
                <c:pt idx="71">
                  <c:v>1</c:v>
                </c:pt>
                <c:pt idx="72">
                  <c:v>8</c:v>
                </c:pt>
                <c:pt idx="73">
                  <c:v>3</c:v>
                </c:pt>
                <c:pt idx="74">
                  <c:v>1</c:v>
                </c:pt>
                <c:pt idx="75">
                  <c:v>8</c:v>
                </c:pt>
                <c:pt idx="76">
                  <c:v>3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3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10</c:v>
                </c:pt>
                <c:pt idx="85">
                  <c:v>8</c:v>
                </c:pt>
                <c:pt idx="86">
                  <c:v>3</c:v>
                </c:pt>
                <c:pt idx="87">
                  <c:v>8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10</c:v>
                </c:pt>
                <c:pt idx="9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C5-434E-8C79-E0599806D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988800"/>
        <c:axId val="138731520"/>
      </c:lineChart>
      <c:dateAx>
        <c:axId val="142988800"/>
        <c:scaling>
          <c:orientation val="minMax"/>
        </c:scaling>
        <c:delete val="0"/>
        <c:axPos val="b"/>
        <c:numFmt formatCode="yy/mm/dd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38731520"/>
        <c:crosses val="autoZero"/>
        <c:auto val="0"/>
        <c:lblOffset val="100"/>
        <c:baseTimeUnit val="days"/>
        <c:majorUnit val="4"/>
        <c:majorTimeUnit val="days"/>
      </c:dateAx>
      <c:valAx>
        <c:axId val="138731520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42988800"/>
        <c:crossesAt val="1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254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0648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dfd9a8b42_1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5dfd9a8b42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dfd9a8b42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5dfd9a8b42_7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32" name="Google Shape;332;g5dfd9a8b42_7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dfd9a8b42_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g5dfd9a8b42_7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4" name="Google Shape;344;g5dfd9a8b42_7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dfd9a8b42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g5dfd9a8b42_7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0" name="Google Shape;360;g5dfd9a8b42_7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dfd9a8b42_7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5dfd9a8b42_7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dfd9a8b42_7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5dfd9a8b42_7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dfd9a8b42_7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5dfd9a8b42_7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dfd9a8b42_7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g5dfd9a8b42_7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18" name="Google Shape;418;g5dfd9a8b42_7_1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dfd9a8b42_7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dfd9a8b42_7_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5dfd9a8b42_7_1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a0b50274_1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55a0b50274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dfd9a8b42_7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dfd9a8b42_7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5dfd9a8b42_7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dfd9a8b42_7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dfd9a8b42_7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5dfd9a8b42_7_1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dfd9a8b42_7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dfd9a8b42_7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right graph shows the relationship between the mean wind speed and the mean relative humidity. By the K-means method, the cluster centroids can be obtained, which shows there is a slight positive correlation between humidity and wind speed.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dfd9a8b42_7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dfd9a8b42_7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5dfd9a8b42_1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g5dfd9a8b42_1_4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81" name="Google Shape;581;g5dfd9a8b42_1_4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331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2" name="Google Shape;1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dfd9a8b42_1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5dfd9a8b42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dfd9a8b42_1_2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5dfd9a8b42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dfd9a8b42_1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5dfd9a8b42_1_3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3" name="Google Shape;233;g5dfd9a8b42_1_3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dfd9a8b42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5dfd9a8b42_1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4" name="Google Shape;254;g5dfd9a8b42_1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dfd9a8b42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5dfd9a8b4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dfd9a8b42_1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5dfd9a8b42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fd9a8b42_7_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5dfd9a8b42_7_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5dfd9a8b42_7_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fd9a8b42_7_9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5dfd9a8b42_7_9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g5dfd9a8b42_7_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5dfd9a8b42_7_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5dfd9a8b42_7_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fd9a8b42_7_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5dfd9a8b42_7_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g5dfd9a8b42_7_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5dfd9a8b42_7_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5dfd9a8b42_7_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fd9a8b42_7_10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5dfd9a8b42_7_10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g5dfd9a8b42_7_10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5dfd9a8b42_7_1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5dfd9a8b42_7_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fd9a8b42_7_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5dfd9a8b42_7_1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5dfd9a8b42_7_10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g5dfd9a8b42_7_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5dfd9a8b42_7_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5dfd9a8b42_7_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fd9a8b42_7_1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5dfd9a8b42_7_1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g5dfd9a8b42_7_1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g5dfd9a8b42_7_1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g5dfd9a8b42_7_1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5dfd9a8b42_7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5dfd9a8b42_7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5dfd9a8b42_7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fd9a8b42_7_1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5dfd9a8b42_7_1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5dfd9a8b42_7_1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5dfd9a8b42_7_1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fd9a8b42_7_1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5dfd9a8b42_7_1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g5dfd9a8b42_7_1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g5dfd9a8b42_7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5dfd9a8b42_7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5dfd9a8b42_7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fd9a8b42_7_1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5dfd9a8b42_7_1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g5dfd9a8b42_7_1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g5dfd9a8b42_7_1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5dfd9a8b42_7_1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5dfd9a8b42_7_1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fd9a8b42_7_1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5dfd9a8b42_7_14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g5dfd9a8b42_7_1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5dfd9a8b42_7_1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5dfd9a8b42_7_1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fd9a8b42_7_149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5dfd9a8b42_7_149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g5dfd9a8b42_7_1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5dfd9a8b42_7_1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5dfd9a8b42_7_1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fd9a8b42_7_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g5dfd9a8b42_7_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5dfd9a8b42_7_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5dfd9a8b42_7_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g5dfd9a8b42_7_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2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>
            <a:spLocks noGrp="1"/>
          </p:cNvSpPr>
          <p:nvPr>
            <p:ph type="ctrTitle"/>
          </p:nvPr>
        </p:nvSpPr>
        <p:spPr>
          <a:xfrm>
            <a:off x="1287194" y="1702191"/>
            <a:ext cx="9617700" cy="3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Tropical Cyclone Warning Signals and Meteorological Data in Hong Kong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5dfd9a8b42_1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975" y="1899387"/>
            <a:ext cx="8662501" cy="17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5dfd9a8b42_1_123"/>
          <p:cNvSpPr txBox="1"/>
          <p:nvPr/>
        </p:nvSpPr>
        <p:spPr>
          <a:xfrm>
            <a:off x="1585652" y="1152287"/>
            <a:ext cx="894390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Still, using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Weka</a:t>
            </a:r>
            <a:r>
              <a:rPr lang="en-US" sz="2000" dirty="0">
                <a:solidFill>
                  <a:schemeClr val="dk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, we get some rules with relatively high interest:</a:t>
            </a:r>
            <a:endParaRPr sz="2000" dirty="0">
              <a:solidFill>
                <a:schemeClr val="dk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42;g5dfd9a8b42_1_348"/>
          <p:cNvSpPr/>
          <p:nvPr/>
        </p:nvSpPr>
        <p:spPr>
          <a:xfrm>
            <a:off x="0" y="0"/>
            <a:ext cx="3974408" cy="967166"/>
          </a:xfrm>
          <a:custGeom>
            <a:avLst/>
            <a:gdLst/>
            <a:ahLst/>
            <a:cxnLst/>
            <a:rect l="l" t="t" r="r" b="b"/>
            <a:pathLst>
              <a:path w="3596749" h="1268414" extrusionOk="0">
                <a:moveTo>
                  <a:pt x="0" y="0"/>
                </a:moveTo>
                <a:lnTo>
                  <a:pt x="299302" y="0"/>
                </a:lnTo>
                <a:lnTo>
                  <a:pt x="795613" y="0"/>
                </a:lnTo>
                <a:lnTo>
                  <a:pt x="806567" y="0"/>
                </a:lnTo>
                <a:lnTo>
                  <a:pt x="1105869" y="0"/>
                </a:lnTo>
                <a:lnTo>
                  <a:pt x="1252078" y="0"/>
                </a:lnTo>
                <a:lnTo>
                  <a:pt x="1602180" y="0"/>
                </a:lnTo>
                <a:lnTo>
                  <a:pt x="1708543" y="0"/>
                </a:lnTo>
                <a:lnTo>
                  <a:pt x="2042864" y="0"/>
                </a:lnTo>
                <a:lnTo>
                  <a:pt x="2058645" y="0"/>
                </a:lnTo>
                <a:lnTo>
                  <a:pt x="2515110" y="0"/>
                </a:lnTo>
                <a:lnTo>
                  <a:pt x="2849431" y="0"/>
                </a:lnTo>
                <a:lnTo>
                  <a:pt x="3596749" y="747318"/>
                </a:lnTo>
                <a:lnTo>
                  <a:pt x="3075653" y="1268414"/>
                </a:lnTo>
                <a:lnTo>
                  <a:pt x="2744509" y="1268414"/>
                </a:lnTo>
                <a:lnTo>
                  <a:pt x="2359995" y="1268414"/>
                </a:lnTo>
                <a:lnTo>
                  <a:pt x="2288044" y="1268414"/>
                </a:lnTo>
                <a:lnTo>
                  <a:pt x="2269086" y="1268414"/>
                </a:lnTo>
                <a:lnTo>
                  <a:pt x="2018799" y="1268414"/>
                </a:lnTo>
                <a:lnTo>
                  <a:pt x="1937942" y="1268414"/>
                </a:lnTo>
                <a:lnTo>
                  <a:pt x="1831579" y="1268414"/>
                </a:lnTo>
                <a:lnTo>
                  <a:pt x="1562334" y="1268414"/>
                </a:lnTo>
                <a:lnTo>
                  <a:pt x="1553428" y="1268414"/>
                </a:lnTo>
                <a:lnTo>
                  <a:pt x="1532278" y="1268414"/>
                </a:lnTo>
                <a:lnTo>
                  <a:pt x="1481477" y="1268414"/>
                </a:lnTo>
                <a:lnTo>
                  <a:pt x="1212232" y="1268414"/>
                </a:lnTo>
                <a:lnTo>
                  <a:pt x="1105869" y="1268414"/>
                </a:lnTo>
                <a:lnTo>
                  <a:pt x="1025012" y="1268414"/>
                </a:lnTo>
                <a:lnTo>
                  <a:pt x="806567" y="1268414"/>
                </a:lnTo>
                <a:lnTo>
                  <a:pt x="755767" y="1268414"/>
                </a:lnTo>
                <a:lnTo>
                  <a:pt x="725711" y="1268414"/>
                </a:lnTo>
                <a:lnTo>
                  <a:pt x="299302" y="1268414"/>
                </a:lnTo>
                <a:lnTo>
                  <a:pt x="0" y="1268414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89;g5dfd9a8b42_1_91"/>
          <p:cNvSpPr txBox="1"/>
          <p:nvPr/>
        </p:nvSpPr>
        <p:spPr>
          <a:xfrm>
            <a:off x="471546" y="212075"/>
            <a:ext cx="28080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30" y="3956539"/>
            <a:ext cx="2585761" cy="18372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52" y="3956539"/>
            <a:ext cx="2678610" cy="18594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29" y="3959620"/>
            <a:ext cx="2836848" cy="18341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608" name="Google Shape;608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609" name="Google Shape;609;p6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"/>
          <p:cNvSpPr/>
          <p:nvPr/>
        </p:nvSpPr>
        <p:spPr>
          <a:xfrm>
            <a:off x="657366" y="277933"/>
            <a:ext cx="11177517" cy="6209731"/>
          </a:xfrm>
          <a:prstGeom prst="rect">
            <a:avLst/>
          </a:prstGeom>
          <a:solidFill>
            <a:schemeClr val="accent1">
              <a:lumMod val="40000"/>
              <a:lumOff val="60000"/>
              <a:alpha val="43921"/>
            </a:schemeClr>
          </a:solidFill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42;g5dfd9a8b42_1_348"/>
          <p:cNvSpPr/>
          <p:nvPr/>
        </p:nvSpPr>
        <p:spPr>
          <a:xfrm>
            <a:off x="657366" y="253796"/>
            <a:ext cx="2745258" cy="967166"/>
          </a:xfrm>
          <a:custGeom>
            <a:avLst/>
            <a:gdLst/>
            <a:ahLst/>
            <a:cxnLst/>
            <a:rect l="l" t="t" r="r" b="b"/>
            <a:pathLst>
              <a:path w="3596749" h="1268414" extrusionOk="0">
                <a:moveTo>
                  <a:pt x="0" y="0"/>
                </a:moveTo>
                <a:lnTo>
                  <a:pt x="299302" y="0"/>
                </a:lnTo>
                <a:lnTo>
                  <a:pt x="795613" y="0"/>
                </a:lnTo>
                <a:lnTo>
                  <a:pt x="806567" y="0"/>
                </a:lnTo>
                <a:lnTo>
                  <a:pt x="1105869" y="0"/>
                </a:lnTo>
                <a:lnTo>
                  <a:pt x="1252078" y="0"/>
                </a:lnTo>
                <a:lnTo>
                  <a:pt x="1602180" y="0"/>
                </a:lnTo>
                <a:lnTo>
                  <a:pt x="1708543" y="0"/>
                </a:lnTo>
                <a:lnTo>
                  <a:pt x="2042864" y="0"/>
                </a:lnTo>
                <a:lnTo>
                  <a:pt x="2058645" y="0"/>
                </a:lnTo>
                <a:lnTo>
                  <a:pt x="2515110" y="0"/>
                </a:lnTo>
                <a:lnTo>
                  <a:pt x="2849431" y="0"/>
                </a:lnTo>
                <a:lnTo>
                  <a:pt x="3596749" y="747318"/>
                </a:lnTo>
                <a:lnTo>
                  <a:pt x="3075653" y="1268414"/>
                </a:lnTo>
                <a:lnTo>
                  <a:pt x="2744509" y="1268414"/>
                </a:lnTo>
                <a:lnTo>
                  <a:pt x="2359995" y="1268414"/>
                </a:lnTo>
                <a:lnTo>
                  <a:pt x="2288044" y="1268414"/>
                </a:lnTo>
                <a:lnTo>
                  <a:pt x="2269086" y="1268414"/>
                </a:lnTo>
                <a:lnTo>
                  <a:pt x="2018799" y="1268414"/>
                </a:lnTo>
                <a:lnTo>
                  <a:pt x="1937942" y="1268414"/>
                </a:lnTo>
                <a:lnTo>
                  <a:pt x="1831579" y="1268414"/>
                </a:lnTo>
                <a:lnTo>
                  <a:pt x="1562334" y="1268414"/>
                </a:lnTo>
                <a:lnTo>
                  <a:pt x="1553428" y="1268414"/>
                </a:lnTo>
                <a:lnTo>
                  <a:pt x="1532278" y="1268414"/>
                </a:lnTo>
                <a:lnTo>
                  <a:pt x="1481477" y="1268414"/>
                </a:lnTo>
                <a:lnTo>
                  <a:pt x="1212232" y="1268414"/>
                </a:lnTo>
                <a:lnTo>
                  <a:pt x="1105869" y="1268414"/>
                </a:lnTo>
                <a:lnTo>
                  <a:pt x="1025012" y="1268414"/>
                </a:lnTo>
                <a:lnTo>
                  <a:pt x="806567" y="1268414"/>
                </a:lnTo>
                <a:lnTo>
                  <a:pt x="755767" y="1268414"/>
                </a:lnTo>
                <a:lnTo>
                  <a:pt x="725711" y="1268414"/>
                </a:lnTo>
                <a:lnTo>
                  <a:pt x="299302" y="1268414"/>
                </a:lnTo>
                <a:lnTo>
                  <a:pt x="0" y="1268414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07;g5dfd9a8b42_1_156"/>
          <p:cNvSpPr txBox="1"/>
          <p:nvPr/>
        </p:nvSpPr>
        <p:spPr>
          <a:xfrm>
            <a:off x="981500" y="370336"/>
            <a:ext cx="28080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89138" y="1697150"/>
            <a:ext cx="4543722" cy="3194125"/>
            <a:chOff x="3767225" y="1472925"/>
            <a:chExt cx="4543722" cy="3194125"/>
          </a:xfrm>
        </p:grpSpPr>
        <p:sp>
          <p:nvSpPr>
            <p:cNvPr id="9" name="Google Shape;308;g5dfd9a8b42_1_156"/>
            <p:cNvSpPr/>
            <p:nvPr/>
          </p:nvSpPr>
          <p:spPr>
            <a:xfrm>
              <a:off x="3767225" y="1472925"/>
              <a:ext cx="1620000" cy="50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bg1"/>
                  </a:solidFill>
                </a:rPr>
                <a:t>Signal 9 and 10</a:t>
              </a:r>
              <a:endParaRPr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Google Shape;309;g5dfd9a8b42_1_156"/>
            <p:cNvSpPr/>
            <p:nvPr/>
          </p:nvSpPr>
          <p:spPr>
            <a:xfrm>
              <a:off x="3767225" y="2369650"/>
              <a:ext cx="1620000" cy="50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bg1"/>
                  </a:solidFill>
                </a:rPr>
                <a:t>Signal 8</a:t>
              </a: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11" name="Google Shape;310;g5dfd9a8b42_1_156"/>
            <p:cNvSpPr/>
            <p:nvPr/>
          </p:nvSpPr>
          <p:spPr>
            <a:xfrm>
              <a:off x="3767225" y="4163050"/>
              <a:ext cx="1620000" cy="50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bg1"/>
                  </a:solidFill>
                </a:rPr>
                <a:t>Signal 1</a:t>
              </a: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12" name="Google Shape;311;g5dfd9a8b42_1_156"/>
            <p:cNvSpPr/>
            <p:nvPr/>
          </p:nvSpPr>
          <p:spPr>
            <a:xfrm>
              <a:off x="3767225" y="3266350"/>
              <a:ext cx="1620000" cy="50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bg1"/>
                  </a:solidFill>
                </a:rPr>
                <a:t>Signal 3</a:t>
              </a: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14" name="Google Shape;313;g5dfd9a8b42_1_156"/>
            <p:cNvSpPr/>
            <p:nvPr/>
          </p:nvSpPr>
          <p:spPr>
            <a:xfrm>
              <a:off x="6690947" y="2781500"/>
              <a:ext cx="1620000" cy="50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bg1"/>
                  </a:solidFill>
                </a:rPr>
                <a:t>Tendency to have effect</a:t>
              </a:r>
              <a:endParaRPr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157493" y="1665300"/>
            <a:ext cx="4107286" cy="3227400"/>
            <a:chOff x="7139910" y="1395300"/>
            <a:chExt cx="4107286" cy="3227400"/>
          </a:xfrm>
        </p:grpSpPr>
        <p:sp>
          <p:nvSpPr>
            <p:cNvPr id="16" name="Google Shape;320;g5dfd9a8b42_1_138"/>
            <p:cNvSpPr/>
            <p:nvPr/>
          </p:nvSpPr>
          <p:spPr>
            <a:xfrm>
              <a:off x="7139910" y="1395300"/>
              <a:ext cx="1764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bg1"/>
                  </a:solidFill>
                </a:rPr>
                <a:t>Pressure</a:t>
              </a: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17" name="Google Shape;321;g5dfd9a8b42_1_138"/>
            <p:cNvSpPr/>
            <p:nvPr/>
          </p:nvSpPr>
          <p:spPr>
            <a:xfrm>
              <a:off x="8315821" y="2290150"/>
              <a:ext cx="1764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bg1"/>
                  </a:solidFill>
                </a:rPr>
                <a:t>Temperature</a:t>
              </a: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18" name="Google Shape;322;g5dfd9a8b42_1_138"/>
            <p:cNvSpPr/>
            <p:nvPr/>
          </p:nvSpPr>
          <p:spPr>
            <a:xfrm>
              <a:off x="7139910" y="3212685"/>
              <a:ext cx="1764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bg1"/>
                  </a:solidFill>
                </a:rPr>
                <a:t>Rainfall</a:t>
              </a: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19" name="Google Shape;323;g5dfd9a8b42_1_138"/>
            <p:cNvSpPr/>
            <p:nvPr/>
          </p:nvSpPr>
          <p:spPr>
            <a:xfrm>
              <a:off x="8315821" y="4082700"/>
              <a:ext cx="1764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bg1"/>
                  </a:solidFill>
                </a:rPr>
                <a:t>Dew point</a:t>
              </a: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20" name="Google Shape;324;g5dfd9a8b42_1_138"/>
            <p:cNvSpPr/>
            <p:nvPr/>
          </p:nvSpPr>
          <p:spPr>
            <a:xfrm>
              <a:off x="9483196" y="3186425"/>
              <a:ext cx="1764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bg1"/>
                  </a:solidFill>
                </a:rPr>
                <a:t>Relative humidity</a:t>
              </a: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21" name="Google Shape;325;g5dfd9a8b42_1_138"/>
            <p:cNvSpPr/>
            <p:nvPr/>
          </p:nvSpPr>
          <p:spPr>
            <a:xfrm>
              <a:off x="9483196" y="1395300"/>
              <a:ext cx="1764000" cy="5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bg1"/>
                  </a:solidFill>
                </a:rPr>
                <a:t>Amount of cloud</a:t>
              </a:r>
              <a:endParaRPr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Google Shape;327;g5dfd9a8b42_1_138"/>
            <p:cNvSpPr/>
            <p:nvPr/>
          </p:nvSpPr>
          <p:spPr>
            <a:xfrm>
              <a:off x="8968153" y="3397625"/>
              <a:ext cx="494367" cy="2451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箭头: 上 1">
            <a:extLst>
              <a:ext uri="{FF2B5EF4-FFF2-40B4-BE49-F238E27FC236}">
                <a16:creationId xmlns:a16="http://schemas.microsoft.com/office/drawing/2014/main" id="{C4AACE3E-359D-46DD-A8E6-482681A1198C}"/>
              </a:ext>
            </a:extLst>
          </p:cNvPr>
          <p:cNvSpPr/>
          <p:nvPr/>
        </p:nvSpPr>
        <p:spPr>
          <a:xfrm>
            <a:off x="3245842" y="1957058"/>
            <a:ext cx="815389" cy="2526383"/>
          </a:xfrm>
          <a:prstGeom prst="up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上 24">
            <a:extLst>
              <a:ext uri="{FF2B5EF4-FFF2-40B4-BE49-F238E27FC236}">
                <a16:creationId xmlns:a16="http://schemas.microsoft.com/office/drawing/2014/main" id="{B348453D-BFD2-4382-84D8-E7D3B0ABCD98}"/>
              </a:ext>
            </a:extLst>
          </p:cNvPr>
          <p:cNvSpPr/>
          <p:nvPr/>
        </p:nvSpPr>
        <p:spPr>
          <a:xfrm>
            <a:off x="5983154" y="1966670"/>
            <a:ext cx="815389" cy="2526383"/>
          </a:xfrm>
          <a:prstGeom prst="up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dfd9a8b42_7_0"/>
          <p:cNvSpPr/>
          <p:nvPr/>
        </p:nvSpPr>
        <p:spPr>
          <a:xfrm>
            <a:off x="0" y="1846916"/>
            <a:ext cx="12192000" cy="332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5dfd9a8b42_7_0"/>
          <p:cNvSpPr/>
          <p:nvPr/>
        </p:nvSpPr>
        <p:spPr>
          <a:xfrm>
            <a:off x="0" y="1846916"/>
            <a:ext cx="3002569" cy="3331846"/>
          </a:xfrm>
          <a:custGeom>
            <a:avLst/>
            <a:gdLst/>
            <a:ahLst/>
            <a:cxnLst/>
            <a:rect l="l" t="t" r="r" b="b"/>
            <a:pathLst>
              <a:path w="4922244" h="5048251" extrusionOk="0">
                <a:moveTo>
                  <a:pt x="0" y="0"/>
                </a:moveTo>
                <a:lnTo>
                  <a:pt x="1947941" y="0"/>
                </a:lnTo>
                <a:lnTo>
                  <a:pt x="4922244" y="2974304"/>
                </a:lnTo>
                <a:lnTo>
                  <a:pt x="2848297" y="5048251"/>
                </a:lnTo>
                <a:lnTo>
                  <a:pt x="0" y="5048251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5dfd9a8b42_7_0"/>
          <p:cNvSpPr/>
          <p:nvPr/>
        </p:nvSpPr>
        <p:spPr>
          <a:xfrm>
            <a:off x="1199195" y="1846915"/>
            <a:ext cx="2645333" cy="3331846"/>
          </a:xfrm>
          <a:custGeom>
            <a:avLst/>
            <a:gdLst/>
            <a:ahLst/>
            <a:cxnLst/>
            <a:rect l="l" t="t" r="r" b="b"/>
            <a:pathLst>
              <a:path w="4336612" h="5048251" extrusionOk="0">
                <a:moveTo>
                  <a:pt x="0" y="0"/>
                </a:moveTo>
                <a:lnTo>
                  <a:pt x="1362309" y="0"/>
                </a:lnTo>
                <a:lnTo>
                  <a:pt x="4336612" y="2974304"/>
                </a:lnTo>
                <a:lnTo>
                  <a:pt x="2262665" y="5048251"/>
                </a:lnTo>
                <a:lnTo>
                  <a:pt x="900356" y="5048251"/>
                </a:lnTo>
                <a:lnTo>
                  <a:pt x="2974303" y="2974304"/>
                </a:lnTo>
                <a:close/>
              </a:path>
            </a:pathLst>
          </a:custGeom>
          <a:solidFill>
            <a:srgbClr val="2F5496">
              <a:alpha val="40000"/>
            </a:srgbClr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5dfd9a8b42_7_0"/>
          <p:cNvSpPr txBox="1"/>
          <p:nvPr/>
        </p:nvSpPr>
        <p:spPr>
          <a:xfrm>
            <a:off x="1640467" y="2935810"/>
            <a:ext cx="1638600" cy="15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sz="9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9747" b="0" i="0" u="none" strike="noStrike" cap="non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8" name="Google Shape;338;g5dfd9a8b42_7_0"/>
          <p:cNvSpPr txBox="1"/>
          <p:nvPr/>
        </p:nvSpPr>
        <p:spPr>
          <a:xfrm>
            <a:off x="3743025" y="2381284"/>
            <a:ext cx="7281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5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Correlation and Network Analysis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5dfd9a8b42_7_0"/>
          <p:cNvSpPr txBox="1"/>
          <p:nvPr/>
        </p:nvSpPr>
        <p:spPr>
          <a:xfrm>
            <a:off x="1018988" y="6058856"/>
            <a:ext cx="8003400" cy="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7" b="0" i="0" u="none" strike="noStrike" cap="none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17">
              <a:solidFill>
                <a:srgbClr val="7692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5dfd9a8b42_7_0"/>
          <p:cNvSpPr txBox="1"/>
          <p:nvPr/>
        </p:nvSpPr>
        <p:spPr>
          <a:xfrm>
            <a:off x="4072688" y="4022559"/>
            <a:ext cx="826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 visualization of relationships between signal, and raised rainfall and temperature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dfd9a8b42_7_11"/>
          <p:cNvSpPr/>
          <p:nvPr/>
        </p:nvSpPr>
        <p:spPr>
          <a:xfrm>
            <a:off x="2903536" y="523454"/>
            <a:ext cx="9288600" cy="96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Between Signal and Rainfall, Temperature</a:t>
            </a:r>
            <a:endParaRPr dirty="0"/>
          </a:p>
        </p:txBody>
      </p:sp>
      <p:sp>
        <p:nvSpPr>
          <p:cNvPr id="347" name="Google Shape;347;g5dfd9a8b42_7_11"/>
          <p:cNvSpPr/>
          <p:nvPr/>
        </p:nvSpPr>
        <p:spPr>
          <a:xfrm>
            <a:off x="0" y="523454"/>
            <a:ext cx="3974408" cy="967166"/>
          </a:xfrm>
          <a:custGeom>
            <a:avLst/>
            <a:gdLst/>
            <a:ahLst/>
            <a:cxnLst/>
            <a:rect l="l" t="t" r="r" b="b"/>
            <a:pathLst>
              <a:path w="3596749" h="1268414" extrusionOk="0">
                <a:moveTo>
                  <a:pt x="0" y="0"/>
                </a:moveTo>
                <a:lnTo>
                  <a:pt x="299302" y="0"/>
                </a:lnTo>
                <a:lnTo>
                  <a:pt x="795613" y="0"/>
                </a:lnTo>
                <a:lnTo>
                  <a:pt x="806567" y="0"/>
                </a:lnTo>
                <a:lnTo>
                  <a:pt x="1105869" y="0"/>
                </a:lnTo>
                <a:lnTo>
                  <a:pt x="1252078" y="0"/>
                </a:lnTo>
                <a:lnTo>
                  <a:pt x="1602180" y="0"/>
                </a:lnTo>
                <a:lnTo>
                  <a:pt x="1708543" y="0"/>
                </a:lnTo>
                <a:lnTo>
                  <a:pt x="2042864" y="0"/>
                </a:lnTo>
                <a:lnTo>
                  <a:pt x="2058645" y="0"/>
                </a:lnTo>
                <a:lnTo>
                  <a:pt x="2515110" y="0"/>
                </a:lnTo>
                <a:lnTo>
                  <a:pt x="2849431" y="0"/>
                </a:lnTo>
                <a:lnTo>
                  <a:pt x="3596749" y="747318"/>
                </a:lnTo>
                <a:lnTo>
                  <a:pt x="3075653" y="1268414"/>
                </a:lnTo>
                <a:lnTo>
                  <a:pt x="2744509" y="1268414"/>
                </a:lnTo>
                <a:lnTo>
                  <a:pt x="2359995" y="1268414"/>
                </a:lnTo>
                <a:lnTo>
                  <a:pt x="2288044" y="1268414"/>
                </a:lnTo>
                <a:lnTo>
                  <a:pt x="2269086" y="1268414"/>
                </a:lnTo>
                <a:lnTo>
                  <a:pt x="2018799" y="1268414"/>
                </a:lnTo>
                <a:lnTo>
                  <a:pt x="1937942" y="1268414"/>
                </a:lnTo>
                <a:lnTo>
                  <a:pt x="1831579" y="1268414"/>
                </a:lnTo>
                <a:lnTo>
                  <a:pt x="1562334" y="1268414"/>
                </a:lnTo>
                <a:lnTo>
                  <a:pt x="1553428" y="1268414"/>
                </a:lnTo>
                <a:lnTo>
                  <a:pt x="1532278" y="1268414"/>
                </a:lnTo>
                <a:lnTo>
                  <a:pt x="1481477" y="1268414"/>
                </a:lnTo>
                <a:lnTo>
                  <a:pt x="1212232" y="1268414"/>
                </a:lnTo>
                <a:lnTo>
                  <a:pt x="1105869" y="1268414"/>
                </a:lnTo>
                <a:lnTo>
                  <a:pt x="1025012" y="1268414"/>
                </a:lnTo>
                <a:lnTo>
                  <a:pt x="806567" y="1268414"/>
                </a:lnTo>
                <a:lnTo>
                  <a:pt x="755767" y="1268414"/>
                </a:lnTo>
                <a:lnTo>
                  <a:pt x="725711" y="1268414"/>
                </a:lnTo>
                <a:lnTo>
                  <a:pt x="299302" y="1268414"/>
                </a:lnTo>
                <a:lnTo>
                  <a:pt x="0" y="1268414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Correlation</a:t>
            </a:r>
            <a:endParaRPr dirty="0"/>
          </a:p>
        </p:txBody>
      </p:sp>
      <p:sp>
        <p:nvSpPr>
          <p:cNvPr id="348" name="Google Shape;348;g5dfd9a8b42_7_11"/>
          <p:cNvSpPr txBox="1"/>
          <p:nvPr/>
        </p:nvSpPr>
        <p:spPr>
          <a:xfrm>
            <a:off x="381740" y="2449469"/>
            <a:ext cx="7652700" cy="27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219" b="-355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9" name="Google Shape;349;g5dfd9a8b42_7_11"/>
          <p:cNvSpPr txBox="1"/>
          <p:nvPr/>
        </p:nvSpPr>
        <p:spPr>
          <a:xfrm>
            <a:off x="764959" y="2137330"/>
            <a:ext cx="76527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4439" b="-355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0" name="Google Shape;350;g5dfd9a8b42_7_11"/>
          <p:cNvSpPr txBox="1"/>
          <p:nvPr/>
        </p:nvSpPr>
        <p:spPr>
          <a:xfrm>
            <a:off x="764959" y="1667712"/>
            <a:ext cx="213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Pre-process data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51" name="Google Shape;351;g5dfd9a8b42_7_11"/>
          <p:cNvPicPr preferRelativeResize="0"/>
          <p:nvPr/>
        </p:nvPicPr>
        <p:blipFill rotWithShape="1">
          <a:blip r:embed="rId5">
            <a:alphaModFix/>
          </a:blip>
          <a:srcRect l="7126" t="1690" r="6807"/>
          <a:stretch/>
        </p:blipFill>
        <p:spPr>
          <a:xfrm>
            <a:off x="196073" y="3096505"/>
            <a:ext cx="3311371" cy="2980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5dfd9a8b42_7_11"/>
          <p:cNvPicPr preferRelativeResize="0"/>
          <p:nvPr/>
        </p:nvPicPr>
        <p:blipFill rotWithShape="1">
          <a:blip r:embed="rId6">
            <a:alphaModFix/>
          </a:blip>
          <a:srcRect l="3396" r="9052" b="3269"/>
          <a:stretch/>
        </p:blipFill>
        <p:spPr>
          <a:xfrm>
            <a:off x="3585597" y="3012167"/>
            <a:ext cx="3713316" cy="3149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g5dfd9a8b42_7_11"/>
          <p:cNvCxnSpPr/>
          <p:nvPr/>
        </p:nvCxnSpPr>
        <p:spPr>
          <a:xfrm>
            <a:off x="648071" y="4575289"/>
            <a:ext cx="21945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4" name="Google Shape;354;g5dfd9a8b42_7_11"/>
          <p:cNvCxnSpPr/>
          <p:nvPr/>
        </p:nvCxnSpPr>
        <p:spPr>
          <a:xfrm>
            <a:off x="4105646" y="5213464"/>
            <a:ext cx="22476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5" name="Google Shape;355;g5dfd9a8b42_7_11"/>
          <p:cNvSpPr/>
          <p:nvPr/>
        </p:nvSpPr>
        <p:spPr>
          <a:xfrm>
            <a:off x="7014745" y="3927589"/>
            <a:ext cx="1019400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5dfd9a8b42_7_11"/>
          <p:cNvSpPr txBox="1"/>
          <p:nvPr/>
        </p:nvSpPr>
        <p:spPr>
          <a:xfrm>
            <a:off x="8290500" y="3911879"/>
            <a:ext cx="390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Generally, tropical cyclone brings rainfall and lowers temperature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dfd9a8b42_7_26"/>
          <p:cNvSpPr/>
          <p:nvPr/>
        </p:nvSpPr>
        <p:spPr>
          <a:xfrm>
            <a:off x="2903536" y="523454"/>
            <a:ext cx="9288600" cy="96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between Signal and Rainfall, Temperature</a:t>
            </a:r>
            <a:endParaRPr/>
          </a:p>
        </p:txBody>
      </p:sp>
      <p:sp>
        <p:nvSpPr>
          <p:cNvPr id="363" name="Google Shape;363;g5dfd9a8b42_7_26"/>
          <p:cNvSpPr/>
          <p:nvPr/>
        </p:nvSpPr>
        <p:spPr>
          <a:xfrm>
            <a:off x="0" y="523454"/>
            <a:ext cx="3974408" cy="967166"/>
          </a:xfrm>
          <a:custGeom>
            <a:avLst/>
            <a:gdLst/>
            <a:ahLst/>
            <a:cxnLst/>
            <a:rect l="l" t="t" r="r" b="b"/>
            <a:pathLst>
              <a:path w="3596749" h="1268414" extrusionOk="0">
                <a:moveTo>
                  <a:pt x="0" y="0"/>
                </a:moveTo>
                <a:lnTo>
                  <a:pt x="299302" y="0"/>
                </a:lnTo>
                <a:lnTo>
                  <a:pt x="795613" y="0"/>
                </a:lnTo>
                <a:lnTo>
                  <a:pt x="806567" y="0"/>
                </a:lnTo>
                <a:lnTo>
                  <a:pt x="1105869" y="0"/>
                </a:lnTo>
                <a:lnTo>
                  <a:pt x="1252078" y="0"/>
                </a:lnTo>
                <a:lnTo>
                  <a:pt x="1602180" y="0"/>
                </a:lnTo>
                <a:lnTo>
                  <a:pt x="1708543" y="0"/>
                </a:lnTo>
                <a:lnTo>
                  <a:pt x="2042864" y="0"/>
                </a:lnTo>
                <a:lnTo>
                  <a:pt x="2058645" y="0"/>
                </a:lnTo>
                <a:lnTo>
                  <a:pt x="2515110" y="0"/>
                </a:lnTo>
                <a:lnTo>
                  <a:pt x="2849431" y="0"/>
                </a:lnTo>
                <a:lnTo>
                  <a:pt x="3596749" y="747318"/>
                </a:lnTo>
                <a:lnTo>
                  <a:pt x="3075653" y="1268414"/>
                </a:lnTo>
                <a:lnTo>
                  <a:pt x="2744509" y="1268414"/>
                </a:lnTo>
                <a:lnTo>
                  <a:pt x="2359995" y="1268414"/>
                </a:lnTo>
                <a:lnTo>
                  <a:pt x="2288044" y="1268414"/>
                </a:lnTo>
                <a:lnTo>
                  <a:pt x="2269086" y="1268414"/>
                </a:lnTo>
                <a:lnTo>
                  <a:pt x="2018799" y="1268414"/>
                </a:lnTo>
                <a:lnTo>
                  <a:pt x="1937942" y="1268414"/>
                </a:lnTo>
                <a:lnTo>
                  <a:pt x="1831579" y="1268414"/>
                </a:lnTo>
                <a:lnTo>
                  <a:pt x="1562334" y="1268414"/>
                </a:lnTo>
                <a:lnTo>
                  <a:pt x="1553428" y="1268414"/>
                </a:lnTo>
                <a:lnTo>
                  <a:pt x="1532278" y="1268414"/>
                </a:lnTo>
                <a:lnTo>
                  <a:pt x="1481477" y="1268414"/>
                </a:lnTo>
                <a:lnTo>
                  <a:pt x="1212232" y="1268414"/>
                </a:lnTo>
                <a:lnTo>
                  <a:pt x="1105869" y="1268414"/>
                </a:lnTo>
                <a:lnTo>
                  <a:pt x="1025012" y="1268414"/>
                </a:lnTo>
                <a:lnTo>
                  <a:pt x="806567" y="1268414"/>
                </a:lnTo>
                <a:lnTo>
                  <a:pt x="755767" y="1268414"/>
                </a:lnTo>
                <a:lnTo>
                  <a:pt x="725711" y="1268414"/>
                </a:lnTo>
                <a:lnTo>
                  <a:pt x="299302" y="1268414"/>
                </a:lnTo>
                <a:lnTo>
                  <a:pt x="0" y="1268414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Correlation</a:t>
            </a:r>
            <a:endParaRPr/>
          </a:p>
        </p:txBody>
      </p:sp>
      <p:sp>
        <p:nvSpPr>
          <p:cNvPr id="364" name="Google Shape;364;g5dfd9a8b42_7_26"/>
          <p:cNvSpPr txBox="1"/>
          <p:nvPr/>
        </p:nvSpPr>
        <p:spPr>
          <a:xfrm>
            <a:off x="381740" y="2449469"/>
            <a:ext cx="7652700" cy="27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219" b="-355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5" name="Google Shape;365;g5dfd9a8b42_7_26"/>
          <p:cNvSpPr txBox="1"/>
          <p:nvPr/>
        </p:nvSpPr>
        <p:spPr>
          <a:xfrm>
            <a:off x="764959" y="2137330"/>
            <a:ext cx="76527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4439" b="-355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6" name="Google Shape;366;g5dfd9a8b42_7_26"/>
          <p:cNvSpPr txBox="1"/>
          <p:nvPr/>
        </p:nvSpPr>
        <p:spPr>
          <a:xfrm>
            <a:off x="550415" y="1767998"/>
            <a:ext cx="213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 data:</a:t>
            </a:r>
            <a:endParaRPr/>
          </a:p>
        </p:txBody>
      </p:sp>
      <p:pic>
        <p:nvPicPr>
          <p:cNvPr id="367" name="Google Shape;367;g5dfd9a8b42_7_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4959" y="3470235"/>
            <a:ext cx="5378666" cy="90291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5dfd9a8b42_7_26"/>
          <p:cNvSpPr/>
          <p:nvPr/>
        </p:nvSpPr>
        <p:spPr>
          <a:xfrm rot="-798624">
            <a:off x="5537188" y="2891089"/>
            <a:ext cx="5760853" cy="58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Why Kendall’s Tau?</a:t>
            </a:r>
            <a:endParaRPr/>
          </a:p>
        </p:txBody>
      </p:sp>
      <p:sp>
        <p:nvSpPr>
          <p:cNvPr id="369" name="Google Shape;369;g5dfd9a8b42_7_26"/>
          <p:cNvSpPr txBox="1"/>
          <p:nvPr/>
        </p:nvSpPr>
        <p:spPr>
          <a:xfrm>
            <a:off x="8034291" y="3571875"/>
            <a:ext cx="4157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exclude the comparison between typhoons of same signal level</a:t>
            </a:r>
            <a:endParaRPr/>
          </a:p>
        </p:txBody>
      </p:sp>
      <p:sp>
        <p:nvSpPr>
          <p:cNvPr id="370" name="Google Shape;370;g5dfd9a8b42_7_26"/>
          <p:cNvSpPr/>
          <p:nvPr/>
        </p:nvSpPr>
        <p:spPr>
          <a:xfrm>
            <a:off x="6217420" y="3944840"/>
            <a:ext cx="581100" cy="3726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5dfd9a8b42_7_26"/>
          <p:cNvSpPr/>
          <p:nvPr/>
        </p:nvSpPr>
        <p:spPr>
          <a:xfrm rot="10591772">
            <a:off x="3864353" y="4386203"/>
            <a:ext cx="1863417" cy="595389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5dfd9a8b42_7_26"/>
          <p:cNvSpPr txBox="1"/>
          <p:nvPr/>
        </p:nvSpPr>
        <p:spPr>
          <a:xfrm>
            <a:off x="3305174" y="5037457"/>
            <a:ext cx="3724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Rainfall has bigger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Signal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proper to classify typhoon into two groups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g5dfd9a8b42_7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8548" y="-491319"/>
            <a:ext cx="4135270" cy="803853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5dfd9a8b42_7_41"/>
          <p:cNvSpPr/>
          <p:nvPr/>
        </p:nvSpPr>
        <p:spPr>
          <a:xfrm>
            <a:off x="2606722" y="753420"/>
            <a:ext cx="9288600" cy="96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between Raised rainfall and Raised temperature</a:t>
            </a:r>
            <a:endParaRPr/>
          </a:p>
        </p:txBody>
      </p:sp>
      <p:pic>
        <p:nvPicPr>
          <p:cNvPr id="379" name="Google Shape;379;g5dfd9a8b42_7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0014" y="2268591"/>
            <a:ext cx="4880357" cy="2980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5dfd9a8b42_7_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8556" y="5376672"/>
            <a:ext cx="5176521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5dfd9a8b42_7_41"/>
          <p:cNvSpPr txBox="1"/>
          <p:nvPr/>
        </p:nvSpPr>
        <p:spPr>
          <a:xfrm>
            <a:off x="8355076" y="2881615"/>
            <a:ext cx="33675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variables are significantly related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 Reasonable : More rainfall may mean that typhoon carries more cooler air to the land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dfd9a8b42_7_49"/>
          <p:cNvSpPr/>
          <p:nvPr/>
        </p:nvSpPr>
        <p:spPr>
          <a:xfrm>
            <a:off x="2903536" y="523454"/>
            <a:ext cx="9288600" cy="96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between Rainfall and Temperature</a:t>
            </a:r>
            <a:endParaRPr/>
          </a:p>
        </p:txBody>
      </p:sp>
      <p:sp>
        <p:nvSpPr>
          <p:cNvPr id="387" name="Google Shape;387;g5dfd9a8b42_7_49"/>
          <p:cNvSpPr/>
          <p:nvPr/>
        </p:nvSpPr>
        <p:spPr>
          <a:xfrm>
            <a:off x="0" y="523454"/>
            <a:ext cx="3974408" cy="967166"/>
          </a:xfrm>
          <a:custGeom>
            <a:avLst/>
            <a:gdLst/>
            <a:ahLst/>
            <a:cxnLst/>
            <a:rect l="l" t="t" r="r" b="b"/>
            <a:pathLst>
              <a:path w="3596749" h="1268414" extrusionOk="0">
                <a:moveTo>
                  <a:pt x="0" y="0"/>
                </a:moveTo>
                <a:lnTo>
                  <a:pt x="299302" y="0"/>
                </a:lnTo>
                <a:lnTo>
                  <a:pt x="795613" y="0"/>
                </a:lnTo>
                <a:lnTo>
                  <a:pt x="806567" y="0"/>
                </a:lnTo>
                <a:lnTo>
                  <a:pt x="1105869" y="0"/>
                </a:lnTo>
                <a:lnTo>
                  <a:pt x="1252078" y="0"/>
                </a:lnTo>
                <a:lnTo>
                  <a:pt x="1602180" y="0"/>
                </a:lnTo>
                <a:lnTo>
                  <a:pt x="1708543" y="0"/>
                </a:lnTo>
                <a:lnTo>
                  <a:pt x="2042864" y="0"/>
                </a:lnTo>
                <a:lnTo>
                  <a:pt x="2058645" y="0"/>
                </a:lnTo>
                <a:lnTo>
                  <a:pt x="2515110" y="0"/>
                </a:lnTo>
                <a:lnTo>
                  <a:pt x="2849431" y="0"/>
                </a:lnTo>
                <a:lnTo>
                  <a:pt x="3596749" y="747318"/>
                </a:lnTo>
                <a:lnTo>
                  <a:pt x="3075653" y="1268414"/>
                </a:lnTo>
                <a:lnTo>
                  <a:pt x="2744509" y="1268414"/>
                </a:lnTo>
                <a:lnTo>
                  <a:pt x="2359995" y="1268414"/>
                </a:lnTo>
                <a:lnTo>
                  <a:pt x="2288044" y="1268414"/>
                </a:lnTo>
                <a:lnTo>
                  <a:pt x="2269086" y="1268414"/>
                </a:lnTo>
                <a:lnTo>
                  <a:pt x="2018799" y="1268414"/>
                </a:lnTo>
                <a:lnTo>
                  <a:pt x="1937942" y="1268414"/>
                </a:lnTo>
                <a:lnTo>
                  <a:pt x="1831579" y="1268414"/>
                </a:lnTo>
                <a:lnTo>
                  <a:pt x="1562334" y="1268414"/>
                </a:lnTo>
                <a:lnTo>
                  <a:pt x="1553428" y="1268414"/>
                </a:lnTo>
                <a:lnTo>
                  <a:pt x="1532278" y="1268414"/>
                </a:lnTo>
                <a:lnTo>
                  <a:pt x="1481477" y="1268414"/>
                </a:lnTo>
                <a:lnTo>
                  <a:pt x="1212232" y="1268414"/>
                </a:lnTo>
                <a:lnTo>
                  <a:pt x="1105869" y="1268414"/>
                </a:lnTo>
                <a:lnTo>
                  <a:pt x="1025012" y="1268414"/>
                </a:lnTo>
                <a:lnTo>
                  <a:pt x="806567" y="1268414"/>
                </a:lnTo>
                <a:lnTo>
                  <a:pt x="755767" y="1268414"/>
                </a:lnTo>
                <a:lnTo>
                  <a:pt x="725711" y="1268414"/>
                </a:lnTo>
                <a:lnTo>
                  <a:pt x="299302" y="1268414"/>
                </a:lnTo>
                <a:lnTo>
                  <a:pt x="0" y="1268414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pic>
        <p:nvPicPr>
          <p:cNvPr id="388" name="Google Shape;388;g5dfd9a8b42_7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690" y="1816543"/>
            <a:ext cx="4725834" cy="2795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5dfd9a8b42_7_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6564" y="1816543"/>
            <a:ext cx="4624296" cy="30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5dfd9a8b42_7_49"/>
          <p:cNvSpPr/>
          <p:nvPr/>
        </p:nvSpPr>
        <p:spPr>
          <a:xfrm rot="8815265">
            <a:off x="8780790" y="4703203"/>
            <a:ext cx="772270" cy="88893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5dfd9a8b42_7_49"/>
          <p:cNvSpPr/>
          <p:nvPr/>
        </p:nvSpPr>
        <p:spPr>
          <a:xfrm rot="-9127274" flipH="1">
            <a:off x="2395079" y="4741288"/>
            <a:ext cx="772451" cy="88894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5dfd9a8b42_7_49"/>
          <p:cNvSpPr txBox="1"/>
          <p:nvPr/>
        </p:nvSpPr>
        <p:spPr>
          <a:xfrm>
            <a:off x="2407958" y="5759220"/>
            <a:ext cx="3533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Relatively scattered, 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 distributed</a:t>
            </a:r>
            <a:endParaRPr dirty="0"/>
          </a:p>
        </p:txBody>
      </p:sp>
      <p:sp>
        <p:nvSpPr>
          <p:cNvPr id="393" name="Google Shape;393;g5dfd9a8b42_7_49"/>
          <p:cNvSpPr txBox="1"/>
          <p:nvPr/>
        </p:nvSpPr>
        <p:spPr>
          <a:xfrm>
            <a:off x="6979958" y="5730919"/>
            <a:ext cx="353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obvious cluster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dfd9a8b42_7_60"/>
          <p:cNvSpPr/>
          <p:nvPr/>
        </p:nvSpPr>
        <p:spPr>
          <a:xfrm>
            <a:off x="2903536" y="523454"/>
            <a:ext cx="9288600" cy="96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between Rainfall, Temperature</a:t>
            </a:r>
            <a:endParaRPr/>
          </a:p>
        </p:txBody>
      </p:sp>
      <p:sp>
        <p:nvSpPr>
          <p:cNvPr id="399" name="Google Shape;399;g5dfd9a8b42_7_60"/>
          <p:cNvSpPr/>
          <p:nvPr/>
        </p:nvSpPr>
        <p:spPr>
          <a:xfrm>
            <a:off x="0" y="523454"/>
            <a:ext cx="3974408" cy="967166"/>
          </a:xfrm>
          <a:custGeom>
            <a:avLst/>
            <a:gdLst/>
            <a:ahLst/>
            <a:cxnLst/>
            <a:rect l="l" t="t" r="r" b="b"/>
            <a:pathLst>
              <a:path w="3596749" h="1268414" extrusionOk="0">
                <a:moveTo>
                  <a:pt x="0" y="0"/>
                </a:moveTo>
                <a:lnTo>
                  <a:pt x="299302" y="0"/>
                </a:lnTo>
                <a:lnTo>
                  <a:pt x="795613" y="0"/>
                </a:lnTo>
                <a:lnTo>
                  <a:pt x="806567" y="0"/>
                </a:lnTo>
                <a:lnTo>
                  <a:pt x="1105869" y="0"/>
                </a:lnTo>
                <a:lnTo>
                  <a:pt x="1252078" y="0"/>
                </a:lnTo>
                <a:lnTo>
                  <a:pt x="1602180" y="0"/>
                </a:lnTo>
                <a:lnTo>
                  <a:pt x="1708543" y="0"/>
                </a:lnTo>
                <a:lnTo>
                  <a:pt x="2042864" y="0"/>
                </a:lnTo>
                <a:lnTo>
                  <a:pt x="2058645" y="0"/>
                </a:lnTo>
                <a:lnTo>
                  <a:pt x="2515110" y="0"/>
                </a:lnTo>
                <a:lnTo>
                  <a:pt x="2849431" y="0"/>
                </a:lnTo>
                <a:lnTo>
                  <a:pt x="3596749" y="747318"/>
                </a:lnTo>
                <a:lnTo>
                  <a:pt x="3075653" y="1268414"/>
                </a:lnTo>
                <a:lnTo>
                  <a:pt x="2744509" y="1268414"/>
                </a:lnTo>
                <a:lnTo>
                  <a:pt x="2359995" y="1268414"/>
                </a:lnTo>
                <a:lnTo>
                  <a:pt x="2288044" y="1268414"/>
                </a:lnTo>
                <a:lnTo>
                  <a:pt x="2269086" y="1268414"/>
                </a:lnTo>
                <a:lnTo>
                  <a:pt x="2018799" y="1268414"/>
                </a:lnTo>
                <a:lnTo>
                  <a:pt x="1937942" y="1268414"/>
                </a:lnTo>
                <a:lnTo>
                  <a:pt x="1831579" y="1268414"/>
                </a:lnTo>
                <a:lnTo>
                  <a:pt x="1562334" y="1268414"/>
                </a:lnTo>
                <a:lnTo>
                  <a:pt x="1553428" y="1268414"/>
                </a:lnTo>
                <a:lnTo>
                  <a:pt x="1532278" y="1268414"/>
                </a:lnTo>
                <a:lnTo>
                  <a:pt x="1481477" y="1268414"/>
                </a:lnTo>
                <a:lnTo>
                  <a:pt x="1212232" y="1268414"/>
                </a:lnTo>
                <a:lnTo>
                  <a:pt x="1105869" y="1268414"/>
                </a:lnTo>
                <a:lnTo>
                  <a:pt x="1025012" y="1268414"/>
                </a:lnTo>
                <a:lnTo>
                  <a:pt x="806567" y="1268414"/>
                </a:lnTo>
                <a:lnTo>
                  <a:pt x="755767" y="1268414"/>
                </a:lnTo>
                <a:lnTo>
                  <a:pt x="725711" y="1268414"/>
                </a:lnTo>
                <a:lnTo>
                  <a:pt x="299302" y="1268414"/>
                </a:lnTo>
                <a:lnTo>
                  <a:pt x="0" y="1268414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pic>
        <p:nvPicPr>
          <p:cNvPr id="400" name="Google Shape;400;g5dfd9a8b42_7_60"/>
          <p:cNvPicPr preferRelativeResize="0"/>
          <p:nvPr/>
        </p:nvPicPr>
        <p:blipFill rotWithShape="1">
          <a:blip r:embed="rId3">
            <a:alphaModFix/>
          </a:blip>
          <a:srcRect l="16673"/>
          <a:stretch/>
        </p:blipFill>
        <p:spPr>
          <a:xfrm>
            <a:off x="1201828" y="1699160"/>
            <a:ext cx="4970373" cy="508263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5dfd9a8b42_7_60"/>
          <p:cNvSpPr/>
          <p:nvPr/>
        </p:nvSpPr>
        <p:spPr>
          <a:xfrm>
            <a:off x="2244383" y="1517339"/>
            <a:ext cx="2707445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Weak Typhoon</a:t>
            </a:r>
            <a:endParaRPr dirty="0"/>
          </a:p>
        </p:txBody>
      </p:sp>
      <p:sp>
        <p:nvSpPr>
          <p:cNvPr id="402" name="Google Shape;402;g5dfd9a8b42_7_60"/>
          <p:cNvSpPr/>
          <p:nvPr/>
        </p:nvSpPr>
        <p:spPr>
          <a:xfrm rot="10800000">
            <a:off x="714375" y="2390700"/>
            <a:ext cx="266700" cy="3705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5dfd9a8b42_7_60"/>
          <p:cNvSpPr/>
          <p:nvPr/>
        </p:nvSpPr>
        <p:spPr>
          <a:xfrm>
            <a:off x="6172200" y="2390775"/>
            <a:ext cx="266700" cy="3552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5dfd9a8b42_7_60"/>
          <p:cNvSpPr txBox="1"/>
          <p:nvPr/>
        </p:nvSpPr>
        <p:spPr>
          <a:xfrm>
            <a:off x="219076" y="2021443"/>
            <a:ext cx="152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Raised Temp</a:t>
            </a:r>
            <a:endParaRPr/>
          </a:p>
        </p:txBody>
      </p:sp>
      <p:sp>
        <p:nvSpPr>
          <p:cNvPr id="405" name="Google Shape;405;g5dfd9a8b42_7_60"/>
          <p:cNvSpPr txBox="1"/>
          <p:nvPr/>
        </p:nvSpPr>
        <p:spPr>
          <a:xfrm>
            <a:off x="173127" y="6119495"/>
            <a:ext cx="166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Lowered Temp</a:t>
            </a:r>
            <a:endParaRPr/>
          </a:p>
        </p:txBody>
      </p:sp>
      <p:sp>
        <p:nvSpPr>
          <p:cNvPr id="406" name="Google Shape;406;g5dfd9a8b42_7_60"/>
          <p:cNvSpPr txBox="1"/>
          <p:nvPr/>
        </p:nvSpPr>
        <p:spPr>
          <a:xfrm>
            <a:off x="5976936" y="2021443"/>
            <a:ext cx="103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Little</a:t>
            </a:r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7" name="Google Shape;407;g5dfd9a8b42_7_60"/>
          <p:cNvSpPr txBox="1"/>
          <p:nvPr/>
        </p:nvSpPr>
        <p:spPr>
          <a:xfrm>
            <a:off x="6392953" y="3963481"/>
            <a:ext cx="76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Raised Rainfall</a:t>
            </a:r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8" name="Google Shape;408;g5dfd9a8b42_7_60"/>
          <p:cNvSpPr txBox="1"/>
          <p:nvPr/>
        </p:nvSpPr>
        <p:spPr>
          <a:xfrm>
            <a:off x="5919787" y="5997852"/>
            <a:ext cx="103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Much</a:t>
            </a:r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9" name="Google Shape;409;g5dfd9a8b42_7_60"/>
          <p:cNvSpPr txBox="1"/>
          <p:nvPr/>
        </p:nvSpPr>
        <p:spPr>
          <a:xfrm>
            <a:off x="7375985" y="2343429"/>
            <a:ext cx="4162500" cy="175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CN" sz="18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Two variables are divided into intervals ordered top to down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Size of nodes represents “frequency”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Thickness of edges represents the times that weak typhoon (signal {1,3}) happens 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0" name="Google Shape;410;g5dfd9a8b42_7_60"/>
          <p:cNvSpPr txBox="1"/>
          <p:nvPr/>
        </p:nvSpPr>
        <p:spPr>
          <a:xfrm>
            <a:off x="7375985" y="4632975"/>
            <a:ext cx="4162500" cy="1310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Conclusion: The combination of little raised rainfall and little raised temperature happens unexpectedly frequently</a:t>
            </a:r>
            <a:endParaRPr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11" name="Google Shape;411;g5dfd9a8b42_7_60"/>
          <p:cNvCxnSpPr/>
          <p:nvPr/>
        </p:nvCxnSpPr>
        <p:spPr>
          <a:xfrm>
            <a:off x="1104900" y="4316680"/>
            <a:ext cx="546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2" name="Google Shape;412;g5dfd9a8b42_7_60"/>
          <p:cNvSpPr txBox="1"/>
          <p:nvPr/>
        </p:nvSpPr>
        <p:spPr>
          <a:xfrm>
            <a:off x="893944" y="4132014"/>
            <a:ext cx="18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13" name="Google Shape;413;g5dfd9a8b42_7_60"/>
          <p:cNvSpPr txBox="1"/>
          <p:nvPr/>
        </p:nvSpPr>
        <p:spPr>
          <a:xfrm>
            <a:off x="5243647" y="2128519"/>
            <a:ext cx="18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414" name="Google Shape;414;g5dfd9a8b42_7_60"/>
          <p:cNvCxnSpPr/>
          <p:nvPr/>
        </p:nvCxnSpPr>
        <p:spPr>
          <a:xfrm>
            <a:off x="4400550" y="2316430"/>
            <a:ext cx="895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dfd9a8b42_7_155"/>
          <p:cNvSpPr/>
          <p:nvPr/>
        </p:nvSpPr>
        <p:spPr>
          <a:xfrm>
            <a:off x="0" y="1846916"/>
            <a:ext cx="12192000" cy="332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6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5dfd9a8b42_7_155"/>
          <p:cNvSpPr/>
          <p:nvPr/>
        </p:nvSpPr>
        <p:spPr>
          <a:xfrm>
            <a:off x="0" y="1846916"/>
            <a:ext cx="3002569" cy="3331846"/>
          </a:xfrm>
          <a:custGeom>
            <a:avLst/>
            <a:gdLst/>
            <a:ahLst/>
            <a:cxnLst/>
            <a:rect l="l" t="t" r="r" b="b"/>
            <a:pathLst>
              <a:path w="4922244" h="5048251" extrusionOk="0">
                <a:moveTo>
                  <a:pt x="0" y="0"/>
                </a:moveTo>
                <a:lnTo>
                  <a:pt x="1947941" y="0"/>
                </a:lnTo>
                <a:lnTo>
                  <a:pt x="4922244" y="2974304"/>
                </a:lnTo>
                <a:lnTo>
                  <a:pt x="2848297" y="5048251"/>
                </a:lnTo>
                <a:lnTo>
                  <a:pt x="0" y="5048251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5dfd9a8b42_7_155"/>
          <p:cNvSpPr/>
          <p:nvPr/>
        </p:nvSpPr>
        <p:spPr>
          <a:xfrm>
            <a:off x="1199195" y="1846915"/>
            <a:ext cx="2645333" cy="3331846"/>
          </a:xfrm>
          <a:custGeom>
            <a:avLst/>
            <a:gdLst/>
            <a:ahLst/>
            <a:cxnLst/>
            <a:rect l="l" t="t" r="r" b="b"/>
            <a:pathLst>
              <a:path w="4336612" h="5048251" extrusionOk="0">
                <a:moveTo>
                  <a:pt x="0" y="0"/>
                </a:moveTo>
                <a:lnTo>
                  <a:pt x="1362309" y="0"/>
                </a:lnTo>
                <a:lnTo>
                  <a:pt x="4336612" y="2974304"/>
                </a:lnTo>
                <a:lnTo>
                  <a:pt x="2262665" y="5048251"/>
                </a:lnTo>
                <a:lnTo>
                  <a:pt x="900356" y="5048251"/>
                </a:lnTo>
                <a:lnTo>
                  <a:pt x="2974303" y="2974304"/>
                </a:lnTo>
                <a:close/>
              </a:path>
            </a:pathLst>
          </a:custGeom>
          <a:solidFill>
            <a:srgbClr val="2F5496">
              <a:alpha val="40000"/>
            </a:srgbClr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5dfd9a8b42_7_155"/>
          <p:cNvSpPr txBox="1"/>
          <p:nvPr/>
        </p:nvSpPr>
        <p:spPr>
          <a:xfrm>
            <a:off x="1731061" y="2835125"/>
            <a:ext cx="1581600" cy="15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47" b="0" i="0" u="none" strike="noStrike" cap="none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sz="9747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  <a:endParaRPr sz="9747" b="0" i="0" u="none" strike="noStrike" cap="none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24" name="Google Shape;424;g5dfd9a8b42_7_155"/>
          <p:cNvSpPr txBox="1"/>
          <p:nvPr/>
        </p:nvSpPr>
        <p:spPr>
          <a:xfrm>
            <a:off x="4154185" y="3271900"/>
            <a:ext cx="72849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85" b="1" dirty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Clustering Analysis</a:t>
            </a:r>
            <a:endParaRPr sz="5085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5dfd9a8b42_7_155"/>
          <p:cNvSpPr txBox="1"/>
          <p:nvPr/>
        </p:nvSpPr>
        <p:spPr>
          <a:xfrm>
            <a:off x="1018988" y="6058856"/>
            <a:ext cx="8003400" cy="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7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17">
              <a:solidFill>
                <a:srgbClr val="7692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5;g5dfd9a8b42_1_170"/>
          <p:cNvSpPr/>
          <p:nvPr/>
        </p:nvSpPr>
        <p:spPr>
          <a:xfrm rot="10800000">
            <a:off x="6855713" y="2857492"/>
            <a:ext cx="3974408" cy="967166"/>
          </a:xfrm>
          <a:custGeom>
            <a:avLst/>
            <a:gdLst/>
            <a:ahLst/>
            <a:cxnLst/>
            <a:rect l="l" t="t" r="r" b="b"/>
            <a:pathLst>
              <a:path w="3596749" h="1268414" extrusionOk="0">
                <a:moveTo>
                  <a:pt x="0" y="0"/>
                </a:moveTo>
                <a:lnTo>
                  <a:pt x="299302" y="0"/>
                </a:lnTo>
                <a:lnTo>
                  <a:pt x="795613" y="0"/>
                </a:lnTo>
                <a:lnTo>
                  <a:pt x="806567" y="0"/>
                </a:lnTo>
                <a:lnTo>
                  <a:pt x="1105869" y="0"/>
                </a:lnTo>
                <a:lnTo>
                  <a:pt x="1252078" y="0"/>
                </a:lnTo>
                <a:lnTo>
                  <a:pt x="1602180" y="0"/>
                </a:lnTo>
                <a:lnTo>
                  <a:pt x="1708543" y="0"/>
                </a:lnTo>
                <a:lnTo>
                  <a:pt x="2042864" y="0"/>
                </a:lnTo>
                <a:lnTo>
                  <a:pt x="2058645" y="0"/>
                </a:lnTo>
                <a:lnTo>
                  <a:pt x="2515110" y="0"/>
                </a:lnTo>
                <a:lnTo>
                  <a:pt x="2849431" y="0"/>
                </a:lnTo>
                <a:lnTo>
                  <a:pt x="3596749" y="747318"/>
                </a:lnTo>
                <a:lnTo>
                  <a:pt x="3075653" y="1268414"/>
                </a:lnTo>
                <a:lnTo>
                  <a:pt x="2744509" y="1268414"/>
                </a:lnTo>
                <a:lnTo>
                  <a:pt x="2359995" y="1268414"/>
                </a:lnTo>
                <a:lnTo>
                  <a:pt x="2288044" y="1268414"/>
                </a:lnTo>
                <a:lnTo>
                  <a:pt x="2269086" y="1268414"/>
                </a:lnTo>
                <a:lnTo>
                  <a:pt x="2018799" y="1268414"/>
                </a:lnTo>
                <a:lnTo>
                  <a:pt x="1937942" y="1268414"/>
                </a:lnTo>
                <a:lnTo>
                  <a:pt x="1831579" y="1268414"/>
                </a:lnTo>
                <a:lnTo>
                  <a:pt x="1562334" y="1268414"/>
                </a:lnTo>
                <a:lnTo>
                  <a:pt x="1553428" y="1268414"/>
                </a:lnTo>
                <a:lnTo>
                  <a:pt x="1532278" y="1268414"/>
                </a:lnTo>
                <a:lnTo>
                  <a:pt x="1481477" y="1268414"/>
                </a:lnTo>
                <a:lnTo>
                  <a:pt x="1212232" y="1268414"/>
                </a:lnTo>
                <a:lnTo>
                  <a:pt x="1105869" y="1268414"/>
                </a:lnTo>
                <a:lnTo>
                  <a:pt x="1025012" y="1268414"/>
                </a:lnTo>
                <a:lnTo>
                  <a:pt x="806567" y="1268414"/>
                </a:lnTo>
                <a:lnTo>
                  <a:pt x="755767" y="1268414"/>
                </a:lnTo>
                <a:lnTo>
                  <a:pt x="725711" y="1268414"/>
                </a:lnTo>
                <a:lnTo>
                  <a:pt x="299302" y="1268414"/>
                </a:lnTo>
                <a:lnTo>
                  <a:pt x="0" y="1268414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5dfd9a8b42_7_165"/>
          <p:cNvSpPr txBox="1"/>
          <p:nvPr/>
        </p:nvSpPr>
        <p:spPr>
          <a:xfrm>
            <a:off x="369278" y="2417882"/>
            <a:ext cx="5433645" cy="18463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The mean wind speed (km/h) and the mean amount of cloud (%) 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The mean wind speed (km/h) and the mean relative humidity (%)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</a:rPr>
              <a:t> 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32" name="Google Shape;432;g5dfd9a8b42_7_165"/>
          <p:cNvPicPr preferRelativeResize="0"/>
          <p:nvPr/>
        </p:nvPicPr>
        <p:blipFill rotWithShape="1">
          <a:blip r:embed="rId3">
            <a:alphaModFix/>
          </a:blip>
          <a:srcRect t="70395" b="2"/>
          <a:stretch/>
        </p:blipFill>
        <p:spPr>
          <a:xfrm>
            <a:off x="0" y="103450"/>
            <a:ext cx="12192000" cy="18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31;g5dfd9a8b42_7_165"/>
          <p:cNvSpPr txBox="1"/>
          <p:nvPr/>
        </p:nvSpPr>
        <p:spPr>
          <a:xfrm>
            <a:off x="5802923" y="4552477"/>
            <a:ext cx="5767754" cy="1742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altLang="zh-CN" sz="2400" dirty="0"/>
              <a:t>Use “Tanagra” </a:t>
            </a:r>
          </a:p>
          <a:p>
            <a:pPr marL="457200" lvl="0" indent="-45720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altLang="zh-CN" sz="2400" dirty="0"/>
              <a:t>Do K-means clustering and hierarchical clustering respectively</a:t>
            </a:r>
          </a:p>
          <a:p>
            <a:pPr marL="457200" lvl="0" indent="-457200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altLang="zh-CN" sz="2400" dirty="0"/>
              <a:t>Get conclusion</a:t>
            </a:r>
          </a:p>
        </p:txBody>
      </p:sp>
      <p:sp>
        <p:nvSpPr>
          <p:cNvPr id="3" name="矩形 2"/>
          <p:cNvSpPr/>
          <p:nvPr/>
        </p:nvSpPr>
        <p:spPr>
          <a:xfrm>
            <a:off x="7387473" y="3062158"/>
            <a:ext cx="3517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altLang="zh-CN" sz="2000" dirty="0">
                <a:solidFill>
                  <a:schemeClr val="bg1"/>
                </a:solidFill>
              </a:rPr>
              <a:t>Get the relationship between </a:t>
            </a:r>
          </a:p>
        </p:txBody>
      </p:sp>
      <p:sp>
        <p:nvSpPr>
          <p:cNvPr id="8" name="Google Shape;399;g5dfd9a8b42_7_60"/>
          <p:cNvSpPr/>
          <p:nvPr/>
        </p:nvSpPr>
        <p:spPr>
          <a:xfrm>
            <a:off x="969942" y="4940302"/>
            <a:ext cx="3974408" cy="967166"/>
          </a:xfrm>
          <a:custGeom>
            <a:avLst/>
            <a:gdLst/>
            <a:ahLst/>
            <a:cxnLst/>
            <a:rect l="l" t="t" r="r" b="b"/>
            <a:pathLst>
              <a:path w="3596749" h="1268414" extrusionOk="0">
                <a:moveTo>
                  <a:pt x="0" y="0"/>
                </a:moveTo>
                <a:lnTo>
                  <a:pt x="299302" y="0"/>
                </a:lnTo>
                <a:lnTo>
                  <a:pt x="795613" y="0"/>
                </a:lnTo>
                <a:lnTo>
                  <a:pt x="806567" y="0"/>
                </a:lnTo>
                <a:lnTo>
                  <a:pt x="1105869" y="0"/>
                </a:lnTo>
                <a:lnTo>
                  <a:pt x="1252078" y="0"/>
                </a:lnTo>
                <a:lnTo>
                  <a:pt x="1602180" y="0"/>
                </a:lnTo>
                <a:lnTo>
                  <a:pt x="1708543" y="0"/>
                </a:lnTo>
                <a:lnTo>
                  <a:pt x="2042864" y="0"/>
                </a:lnTo>
                <a:lnTo>
                  <a:pt x="2058645" y="0"/>
                </a:lnTo>
                <a:lnTo>
                  <a:pt x="2515110" y="0"/>
                </a:lnTo>
                <a:lnTo>
                  <a:pt x="2849431" y="0"/>
                </a:lnTo>
                <a:lnTo>
                  <a:pt x="3596749" y="747318"/>
                </a:lnTo>
                <a:lnTo>
                  <a:pt x="3075653" y="1268414"/>
                </a:lnTo>
                <a:lnTo>
                  <a:pt x="2744509" y="1268414"/>
                </a:lnTo>
                <a:lnTo>
                  <a:pt x="2359995" y="1268414"/>
                </a:lnTo>
                <a:lnTo>
                  <a:pt x="2288044" y="1268414"/>
                </a:lnTo>
                <a:lnTo>
                  <a:pt x="2269086" y="1268414"/>
                </a:lnTo>
                <a:lnTo>
                  <a:pt x="2018799" y="1268414"/>
                </a:lnTo>
                <a:lnTo>
                  <a:pt x="1937942" y="1268414"/>
                </a:lnTo>
                <a:lnTo>
                  <a:pt x="1831579" y="1268414"/>
                </a:lnTo>
                <a:lnTo>
                  <a:pt x="1562334" y="1268414"/>
                </a:lnTo>
                <a:lnTo>
                  <a:pt x="1553428" y="1268414"/>
                </a:lnTo>
                <a:lnTo>
                  <a:pt x="1532278" y="1268414"/>
                </a:lnTo>
                <a:lnTo>
                  <a:pt x="1481477" y="1268414"/>
                </a:lnTo>
                <a:lnTo>
                  <a:pt x="1212232" y="1268414"/>
                </a:lnTo>
                <a:lnTo>
                  <a:pt x="1105869" y="1268414"/>
                </a:lnTo>
                <a:lnTo>
                  <a:pt x="1025012" y="1268414"/>
                </a:lnTo>
                <a:lnTo>
                  <a:pt x="806567" y="1268414"/>
                </a:lnTo>
                <a:lnTo>
                  <a:pt x="755767" y="1268414"/>
                </a:lnTo>
                <a:lnTo>
                  <a:pt x="725711" y="1268414"/>
                </a:lnTo>
                <a:lnTo>
                  <a:pt x="299302" y="1268414"/>
                </a:lnTo>
                <a:lnTo>
                  <a:pt x="0" y="1268414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" y="-40971"/>
            <a:ext cx="12124592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4"/>
          <p:cNvCxnSpPr>
            <a:stCxn id="102" idx="2"/>
          </p:cNvCxnSpPr>
          <p:nvPr/>
        </p:nvCxnSpPr>
        <p:spPr>
          <a:xfrm>
            <a:off x="6018470" y="883090"/>
            <a:ext cx="286225" cy="730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6096773" y="2456424"/>
            <a:ext cx="0" cy="1081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6096773" y="4371926"/>
            <a:ext cx="0" cy="1145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105" name="Google Shape;105;p14"/>
          <p:cNvGrpSpPr/>
          <p:nvPr/>
        </p:nvGrpSpPr>
        <p:grpSpPr>
          <a:xfrm>
            <a:off x="5594305" y="1102412"/>
            <a:ext cx="4581094" cy="802037"/>
            <a:chOff x="5570742" y="1285421"/>
            <a:chExt cx="4581094" cy="802037"/>
          </a:xfrm>
        </p:grpSpPr>
        <p:sp>
          <p:nvSpPr>
            <p:cNvPr id="106" name="Google Shape;106;p14"/>
            <p:cNvSpPr/>
            <p:nvPr/>
          </p:nvSpPr>
          <p:spPr>
            <a:xfrm>
              <a:off x="6648903" y="1285421"/>
              <a:ext cx="3502933" cy="624525"/>
            </a:xfrm>
            <a:custGeom>
              <a:avLst/>
              <a:gdLst/>
              <a:ahLst/>
              <a:cxnLst/>
              <a:rect l="l" t="t" r="r" b="b"/>
              <a:pathLst>
                <a:path w="2385" h="425" extrusionOk="0">
                  <a:moveTo>
                    <a:pt x="23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2353" y="425"/>
                    <a:pt x="2353" y="425"/>
                    <a:pt x="2353" y="425"/>
                  </a:cubicBezTo>
                  <a:cubicBezTo>
                    <a:pt x="2370" y="425"/>
                    <a:pt x="2385" y="411"/>
                    <a:pt x="2385" y="393"/>
                  </a:cubicBezTo>
                  <a:cubicBezTo>
                    <a:pt x="2385" y="32"/>
                    <a:pt x="2385" y="32"/>
                    <a:pt x="2385" y="32"/>
                  </a:cubicBezTo>
                  <a:cubicBezTo>
                    <a:pt x="2385" y="15"/>
                    <a:pt x="2370" y="0"/>
                    <a:pt x="235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570742" y="1285421"/>
              <a:ext cx="1078160" cy="802037"/>
            </a:xfrm>
            <a:custGeom>
              <a:avLst/>
              <a:gdLst/>
              <a:ahLst/>
              <a:cxnLst/>
              <a:rect l="l" t="t" r="r" b="b"/>
              <a:pathLst>
                <a:path w="1078160" h="802037" extrusionOk="0">
                  <a:moveTo>
                    <a:pt x="47004" y="0"/>
                  </a:moveTo>
                  <a:lnTo>
                    <a:pt x="1078160" y="0"/>
                  </a:lnTo>
                  <a:cubicBezTo>
                    <a:pt x="1078160" y="0"/>
                    <a:pt x="1078160" y="0"/>
                    <a:pt x="1078160" y="624525"/>
                  </a:cubicBezTo>
                  <a:cubicBezTo>
                    <a:pt x="1078160" y="624525"/>
                    <a:pt x="1078160" y="624525"/>
                    <a:pt x="743085" y="624525"/>
                  </a:cubicBezTo>
                  <a:lnTo>
                    <a:pt x="717500" y="624525"/>
                  </a:lnTo>
                  <a:lnTo>
                    <a:pt x="539391" y="802037"/>
                  </a:lnTo>
                  <a:lnTo>
                    <a:pt x="361281" y="624525"/>
                  </a:lnTo>
                  <a:lnTo>
                    <a:pt x="228513" y="624525"/>
                  </a:lnTo>
                  <a:cubicBezTo>
                    <a:pt x="171870" y="624525"/>
                    <a:pt x="111451" y="624525"/>
                    <a:pt x="47004" y="624525"/>
                  </a:cubicBezTo>
                  <a:cubicBezTo>
                    <a:pt x="20564" y="624525"/>
                    <a:pt x="0" y="603953"/>
                    <a:pt x="0" y="577502"/>
                  </a:cubicBezTo>
                  <a:cubicBezTo>
                    <a:pt x="0" y="577502"/>
                    <a:pt x="0" y="577502"/>
                    <a:pt x="0" y="47023"/>
                  </a:cubicBezTo>
                  <a:cubicBezTo>
                    <a:pt x="0" y="22042"/>
                    <a:pt x="20564" y="0"/>
                    <a:pt x="47004" y="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5994907" y="1297494"/>
              <a:ext cx="28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Teko"/>
                  <a:ea typeface="Teko"/>
                  <a:cs typeface="Teko"/>
                  <a:sym typeface="Teko"/>
                </a:rPr>
                <a:t>1</a:t>
              </a:r>
              <a:endParaRPr sz="3200" b="1" dirty="0">
                <a:solidFill>
                  <a:schemeClr val="accent1">
                    <a:lumMod val="75000"/>
                  </a:schemeClr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663103" y="1406418"/>
              <a:ext cx="34779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buClr>
                  <a:schemeClr val="dk1"/>
                </a:buClr>
              </a:pPr>
              <a:r>
                <a:rPr lang="en-US" sz="2000" dirty="0">
                  <a:solidFill>
                    <a:schemeClr val="lt1"/>
                  </a:solidFill>
                </a:rPr>
                <a:t>Overview</a:t>
              </a:r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1875139" y="2062288"/>
            <a:ext cx="4798694" cy="817677"/>
            <a:chOff x="2054761" y="2738844"/>
            <a:chExt cx="4581092" cy="817677"/>
          </a:xfrm>
        </p:grpSpPr>
        <p:sp>
          <p:nvSpPr>
            <p:cNvPr id="111" name="Google Shape;111;p14"/>
            <p:cNvSpPr/>
            <p:nvPr/>
          </p:nvSpPr>
          <p:spPr>
            <a:xfrm>
              <a:off x="2054761" y="2748850"/>
              <a:ext cx="3502933" cy="624525"/>
            </a:xfrm>
            <a:custGeom>
              <a:avLst/>
              <a:gdLst/>
              <a:ahLst/>
              <a:cxnLst/>
              <a:rect l="l" t="t" r="r" b="b"/>
              <a:pathLst>
                <a:path w="2385" h="425" extrusionOk="0">
                  <a:moveTo>
                    <a:pt x="32" y="0"/>
                  </a:moveTo>
                  <a:cubicBezTo>
                    <a:pt x="2385" y="0"/>
                    <a:pt x="2385" y="0"/>
                    <a:pt x="2385" y="0"/>
                  </a:cubicBezTo>
                  <a:cubicBezTo>
                    <a:pt x="2385" y="425"/>
                    <a:pt x="2385" y="425"/>
                    <a:pt x="2385" y="425"/>
                  </a:cubicBezTo>
                  <a:cubicBezTo>
                    <a:pt x="32" y="425"/>
                    <a:pt x="32" y="425"/>
                    <a:pt x="32" y="425"/>
                  </a:cubicBezTo>
                  <a:cubicBezTo>
                    <a:pt x="15" y="425"/>
                    <a:pt x="0" y="410"/>
                    <a:pt x="0" y="3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557693" y="2748849"/>
              <a:ext cx="1078160" cy="807672"/>
            </a:xfrm>
            <a:custGeom>
              <a:avLst/>
              <a:gdLst/>
              <a:ahLst/>
              <a:cxnLst/>
              <a:rect l="l" t="t" r="r" b="b"/>
              <a:pathLst>
                <a:path w="1078160" h="807672" extrusionOk="0">
                  <a:moveTo>
                    <a:pt x="0" y="0"/>
                  </a:moveTo>
                  <a:lnTo>
                    <a:pt x="1031156" y="0"/>
                  </a:lnTo>
                  <a:cubicBezTo>
                    <a:pt x="1057596" y="0"/>
                    <a:pt x="1078160" y="22042"/>
                    <a:pt x="1078160" y="47023"/>
                  </a:cubicBezTo>
                  <a:cubicBezTo>
                    <a:pt x="1078160" y="577502"/>
                    <a:pt x="1078160" y="577502"/>
                    <a:pt x="1078160" y="577502"/>
                  </a:cubicBezTo>
                  <a:cubicBezTo>
                    <a:pt x="1078160" y="602483"/>
                    <a:pt x="1057596" y="624525"/>
                    <a:pt x="1031156" y="624525"/>
                  </a:cubicBezTo>
                  <a:cubicBezTo>
                    <a:pt x="966709" y="624525"/>
                    <a:pt x="906290" y="624525"/>
                    <a:pt x="849647" y="624525"/>
                  </a:cubicBezTo>
                  <a:lnTo>
                    <a:pt x="721924" y="624525"/>
                  </a:lnTo>
                  <a:lnTo>
                    <a:pt x="539391" y="807672"/>
                  </a:lnTo>
                  <a:lnTo>
                    <a:pt x="356244" y="624525"/>
                  </a:lnTo>
                  <a:lnTo>
                    <a:pt x="335075" y="624525"/>
                  </a:lnTo>
                  <a:cubicBezTo>
                    <a:pt x="0" y="624525"/>
                    <a:pt x="0" y="624525"/>
                    <a:pt x="0" y="6245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5952425" y="2738844"/>
              <a:ext cx="4860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Teko"/>
                  <a:ea typeface="Teko"/>
                  <a:cs typeface="Teko"/>
                  <a:sym typeface="Teko"/>
                </a:rPr>
                <a:t>2</a:t>
              </a:r>
              <a:endParaRPr sz="3200" b="1" dirty="0">
                <a:solidFill>
                  <a:schemeClr val="accent1">
                    <a:lumMod val="75000"/>
                  </a:schemeClr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2336197" y="2738844"/>
              <a:ext cx="267924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buClr>
                  <a:schemeClr val="dk1"/>
                </a:buClr>
              </a:pPr>
              <a:r>
                <a:rPr lang="en-US" sz="2000" dirty="0">
                  <a:solidFill>
                    <a:schemeClr val="lt1"/>
                  </a:solidFill>
                </a:rPr>
                <a:t>Association and Frequent Item Analysis</a:t>
              </a:r>
            </a:p>
          </p:txBody>
        </p:sp>
      </p:grpSp>
      <p:sp>
        <p:nvSpPr>
          <p:cNvPr id="102" name="Google Shape;102;p14"/>
          <p:cNvSpPr/>
          <p:nvPr/>
        </p:nvSpPr>
        <p:spPr>
          <a:xfrm>
            <a:off x="4586245" y="230290"/>
            <a:ext cx="2864450" cy="652800"/>
          </a:xfrm>
          <a:prstGeom prst="roundRect">
            <a:avLst>
              <a:gd name="adj" fmla="val 7775"/>
            </a:avLst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eko"/>
                <a:ea typeface="Teko"/>
                <a:cs typeface="Teko"/>
                <a:sym typeface="Teko"/>
              </a:rPr>
              <a:t>CONTENTS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5" name="Google Shape;115;p14"/>
          <p:cNvGrpSpPr/>
          <p:nvPr/>
        </p:nvGrpSpPr>
        <p:grpSpPr>
          <a:xfrm>
            <a:off x="5561955" y="3032080"/>
            <a:ext cx="4579230" cy="807051"/>
            <a:chOff x="5562043" y="4217912"/>
            <a:chExt cx="4579230" cy="807051"/>
          </a:xfrm>
        </p:grpSpPr>
        <p:sp>
          <p:nvSpPr>
            <p:cNvPr id="116" name="Google Shape;116;p14"/>
            <p:cNvSpPr/>
            <p:nvPr/>
          </p:nvSpPr>
          <p:spPr>
            <a:xfrm>
              <a:off x="6638960" y="4217912"/>
              <a:ext cx="3502313" cy="623903"/>
            </a:xfrm>
            <a:custGeom>
              <a:avLst/>
              <a:gdLst/>
              <a:ahLst/>
              <a:cxnLst/>
              <a:rect l="l" t="t" r="r" b="b"/>
              <a:pathLst>
                <a:path w="2385" h="425" extrusionOk="0">
                  <a:moveTo>
                    <a:pt x="23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2353" y="425"/>
                    <a:pt x="2353" y="425"/>
                    <a:pt x="2353" y="425"/>
                  </a:cubicBezTo>
                  <a:cubicBezTo>
                    <a:pt x="2371" y="425"/>
                    <a:pt x="2385" y="411"/>
                    <a:pt x="2385" y="393"/>
                  </a:cubicBezTo>
                  <a:cubicBezTo>
                    <a:pt x="2385" y="32"/>
                    <a:pt x="2385" y="32"/>
                    <a:pt x="2385" y="32"/>
                  </a:cubicBezTo>
                  <a:cubicBezTo>
                    <a:pt x="2385" y="15"/>
                    <a:pt x="2371" y="0"/>
                    <a:pt x="235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562043" y="4217912"/>
              <a:ext cx="1076917" cy="807051"/>
            </a:xfrm>
            <a:custGeom>
              <a:avLst/>
              <a:gdLst/>
              <a:ahLst/>
              <a:cxnLst/>
              <a:rect l="l" t="t" r="r" b="b"/>
              <a:pathLst>
                <a:path w="1076917" h="807051" extrusionOk="0">
                  <a:moveTo>
                    <a:pt x="47014" y="0"/>
                  </a:moveTo>
                  <a:lnTo>
                    <a:pt x="1076917" y="0"/>
                  </a:lnTo>
                  <a:cubicBezTo>
                    <a:pt x="1076917" y="0"/>
                    <a:pt x="1076917" y="0"/>
                    <a:pt x="1076917" y="623903"/>
                  </a:cubicBezTo>
                  <a:cubicBezTo>
                    <a:pt x="1076917" y="623903"/>
                    <a:pt x="1076917" y="623903"/>
                    <a:pt x="742249" y="623903"/>
                  </a:cubicBezTo>
                  <a:lnTo>
                    <a:pt x="720675" y="623903"/>
                  </a:lnTo>
                  <a:lnTo>
                    <a:pt x="537527" y="807051"/>
                  </a:lnTo>
                  <a:lnTo>
                    <a:pt x="354379" y="623903"/>
                  </a:lnTo>
                  <a:lnTo>
                    <a:pt x="228303" y="623903"/>
                  </a:lnTo>
                  <a:cubicBezTo>
                    <a:pt x="171729" y="623903"/>
                    <a:pt x="111383" y="623903"/>
                    <a:pt x="47014" y="623903"/>
                  </a:cubicBezTo>
                  <a:cubicBezTo>
                    <a:pt x="20568" y="623903"/>
                    <a:pt x="0" y="603351"/>
                    <a:pt x="0" y="576927"/>
                  </a:cubicBezTo>
                  <a:cubicBezTo>
                    <a:pt x="0" y="576927"/>
                    <a:pt x="0" y="576927"/>
                    <a:pt x="0" y="46976"/>
                  </a:cubicBezTo>
                  <a:cubicBezTo>
                    <a:pt x="0" y="22020"/>
                    <a:pt x="20568" y="0"/>
                    <a:pt x="47014" y="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5948420" y="4233652"/>
              <a:ext cx="373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Teko"/>
                  <a:ea typeface="Teko"/>
                  <a:cs typeface="Teko"/>
                  <a:sym typeface="Teko"/>
                </a:rPr>
                <a:t>3</a:t>
              </a:r>
              <a:endParaRPr sz="3200" b="1" dirty="0">
                <a:solidFill>
                  <a:schemeClr val="accent1">
                    <a:lumMod val="75000"/>
                  </a:schemeClr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6663103" y="4345197"/>
              <a:ext cx="347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buClr>
                  <a:schemeClr val="dk1"/>
                </a:buClr>
              </a:pPr>
              <a:r>
                <a:rPr lang="en-US" sz="2000" dirty="0">
                  <a:solidFill>
                    <a:schemeClr val="lt1"/>
                  </a:solidFill>
                </a:rPr>
                <a:t>    Correlation and Network</a:t>
              </a:r>
            </a:p>
          </p:txBody>
        </p:sp>
      </p:grpSp>
      <p:grpSp>
        <p:nvGrpSpPr>
          <p:cNvPr id="120" name="Google Shape;120;p14"/>
          <p:cNvGrpSpPr/>
          <p:nvPr/>
        </p:nvGrpSpPr>
        <p:grpSpPr>
          <a:xfrm>
            <a:off x="5485575" y="4947439"/>
            <a:ext cx="4798575" cy="807051"/>
            <a:chOff x="5562043" y="4217912"/>
            <a:chExt cx="4579230" cy="807051"/>
          </a:xfrm>
        </p:grpSpPr>
        <p:sp>
          <p:nvSpPr>
            <p:cNvPr id="121" name="Google Shape;121;p14"/>
            <p:cNvSpPr/>
            <p:nvPr/>
          </p:nvSpPr>
          <p:spPr>
            <a:xfrm>
              <a:off x="6638960" y="4217912"/>
              <a:ext cx="3502313" cy="623903"/>
            </a:xfrm>
            <a:custGeom>
              <a:avLst/>
              <a:gdLst/>
              <a:ahLst/>
              <a:cxnLst/>
              <a:rect l="l" t="t" r="r" b="b"/>
              <a:pathLst>
                <a:path w="2385" h="425" extrusionOk="0">
                  <a:moveTo>
                    <a:pt x="23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2353" y="425"/>
                    <a:pt x="2353" y="425"/>
                    <a:pt x="2353" y="425"/>
                  </a:cubicBezTo>
                  <a:cubicBezTo>
                    <a:pt x="2371" y="425"/>
                    <a:pt x="2385" y="411"/>
                    <a:pt x="2385" y="393"/>
                  </a:cubicBezTo>
                  <a:cubicBezTo>
                    <a:pt x="2385" y="32"/>
                    <a:pt x="2385" y="32"/>
                    <a:pt x="2385" y="32"/>
                  </a:cubicBezTo>
                  <a:cubicBezTo>
                    <a:pt x="2385" y="15"/>
                    <a:pt x="2371" y="0"/>
                    <a:pt x="235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562043" y="4217912"/>
              <a:ext cx="1076917" cy="807051"/>
            </a:xfrm>
            <a:custGeom>
              <a:avLst/>
              <a:gdLst/>
              <a:ahLst/>
              <a:cxnLst/>
              <a:rect l="l" t="t" r="r" b="b"/>
              <a:pathLst>
                <a:path w="1076917" h="807051" extrusionOk="0">
                  <a:moveTo>
                    <a:pt x="47014" y="0"/>
                  </a:moveTo>
                  <a:lnTo>
                    <a:pt x="1076917" y="0"/>
                  </a:lnTo>
                  <a:cubicBezTo>
                    <a:pt x="1076917" y="0"/>
                    <a:pt x="1076917" y="0"/>
                    <a:pt x="1076917" y="623903"/>
                  </a:cubicBezTo>
                  <a:cubicBezTo>
                    <a:pt x="1076917" y="623903"/>
                    <a:pt x="1076917" y="623903"/>
                    <a:pt x="742249" y="623903"/>
                  </a:cubicBezTo>
                  <a:lnTo>
                    <a:pt x="720675" y="623903"/>
                  </a:lnTo>
                  <a:lnTo>
                    <a:pt x="537527" y="807051"/>
                  </a:lnTo>
                  <a:lnTo>
                    <a:pt x="354379" y="623903"/>
                  </a:lnTo>
                  <a:lnTo>
                    <a:pt x="228303" y="623903"/>
                  </a:lnTo>
                  <a:cubicBezTo>
                    <a:pt x="171729" y="623903"/>
                    <a:pt x="111383" y="623903"/>
                    <a:pt x="47014" y="623903"/>
                  </a:cubicBezTo>
                  <a:cubicBezTo>
                    <a:pt x="20568" y="623903"/>
                    <a:pt x="0" y="603351"/>
                    <a:pt x="0" y="576927"/>
                  </a:cubicBezTo>
                  <a:cubicBezTo>
                    <a:pt x="0" y="576927"/>
                    <a:pt x="0" y="576927"/>
                    <a:pt x="0" y="46976"/>
                  </a:cubicBezTo>
                  <a:cubicBezTo>
                    <a:pt x="0" y="22020"/>
                    <a:pt x="20568" y="0"/>
                    <a:pt x="47014" y="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5948420" y="4233652"/>
              <a:ext cx="373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Teko"/>
                  <a:ea typeface="Teko"/>
                  <a:cs typeface="Teko"/>
                  <a:sym typeface="Teko"/>
                </a:rPr>
                <a:t>5</a:t>
              </a:r>
              <a:endParaRPr sz="3200" b="1" dirty="0">
                <a:solidFill>
                  <a:schemeClr val="accent1">
                    <a:lumMod val="75000"/>
                  </a:schemeClr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663103" y="4345197"/>
              <a:ext cx="347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indent="323850"/>
              <a:r>
                <a:rPr lang="en-US" altLang="zh-CN" sz="2000" dirty="0">
                  <a:solidFill>
                    <a:schemeClr val="lt1"/>
                  </a:solidFill>
                </a:rPr>
                <a:t>Conclusion</a:t>
              </a:r>
              <a:endParaRPr lang="en-US" sz="20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809554" y="3991252"/>
            <a:ext cx="4841298" cy="817677"/>
            <a:chOff x="2054761" y="2738844"/>
            <a:chExt cx="4581092" cy="817677"/>
          </a:xfrm>
        </p:grpSpPr>
        <p:sp>
          <p:nvSpPr>
            <p:cNvPr id="126" name="Google Shape;126;p14"/>
            <p:cNvSpPr/>
            <p:nvPr/>
          </p:nvSpPr>
          <p:spPr>
            <a:xfrm>
              <a:off x="2054761" y="2748850"/>
              <a:ext cx="3502933" cy="624525"/>
            </a:xfrm>
            <a:custGeom>
              <a:avLst/>
              <a:gdLst/>
              <a:ahLst/>
              <a:cxnLst/>
              <a:rect l="l" t="t" r="r" b="b"/>
              <a:pathLst>
                <a:path w="2385" h="425" extrusionOk="0">
                  <a:moveTo>
                    <a:pt x="32" y="0"/>
                  </a:moveTo>
                  <a:cubicBezTo>
                    <a:pt x="2385" y="0"/>
                    <a:pt x="2385" y="0"/>
                    <a:pt x="2385" y="0"/>
                  </a:cubicBezTo>
                  <a:cubicBezTo>
                    <a:pt x="2385" y="425"/>
                    <a:pt x="2385" y="425"/>
                    <a:pt x="2385" y="425"/>
                  </a:cubicBezTo>
                  <a:cubicBezTo>
                    <a:pt x="32" y="425"/>
                    <a:pt x="32" y="425"/>
                    <a:pt x="32" y="425"/>
                  </a:cubicBezTo>
                  <a:cubicBezTo>
                    <a:pt x="15" y="425"/>
                    <a:pt x="0" y="410"/>
                    <a:pt x="0" y="3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5557693" y="2748849"/>
              <a:ext cx="1078160" cy="807672"/>
            </a:xfrm>
            <a:custGeom>
              <a:avLst/>
              <a:gdLst/>
              <a:ahLst/>
              <a:cxnLst/>
              <a:rect l="l" t="t" r="r" b="b"/>
              <a:pathLst>
                <a:path w="1078160" h="807672" extrusionOk="0">
                  <a:moveTo>
                    <a:pt x="0" y="0"/>
                  </a:moveTo>
                  <a:lnTo>
                    <a:pt x="1031156" y="0"/>
                  </a:lnTo>
                  <a:cubicBezTo>
                    <a:pt x="1057596" y="0"/>
                    <a:pt x="1078160" y="22042"/>
                    <a:pt x="1078160" y="47023"/>
                  </a:cubicBezTo>
                  <a:cubicBezTo>
                    <a:pt x="1078160" y="577502"/>
                    <a:pt x="1078160" y="577502"/>
                    <a:pt x="1078160" y="577502"/>
                  </a:cubicBezTo>
                  <a:cubicBezTo>
                    <a:pt x="1078160" y="602483"/>
                    <a:pt x="1057596" y="624525"/>
                    <a:pt x="1031156" y="624525"/>
                  </a:cubicBezTo>
                  <a:cubicBezTo>
                    <a:pt x="966709" y="624525"/>
                    <a:pt x="906290" y="624525"/>
                    <a:pt x="849647" y="624525"/>
                  </a:cubicBezTo>
                  <a:lnTo>
                    <a:pt x="721924" y="624525"/>
                  </a:lnTo>
                  <a:lnTo>
                    <a:pt x="539391" y="807672"/>
                  </a:lnTo>
                  <a:lnTo>
                    <a:pt x="356244" y="624525"/>
                  </a:lnTo>
                  <a:lnTo>
                    <a:pt x="335075" y="624525"/>
                  </a:lnTo>
                  <a:cubicBezTo>
                    <a:pt x="0" y="624525"/>
                    <a:pt x="0" y="624525"/>
                    <a:pt x="0" y="6245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2133138" y="2821395"/>
              <a:ext cx="3716999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buClr>
                  <a:schemeClr val="dk1"/>
                </a:buClr>
              </a:pPr>
              <a:r>
                <a:rPr lang="en-US" sz="2000" dirty="0">
                  <a:solidFill>
                    <a:schemeClr val="lt1"/>
                  </a:solidFill>
                </a:rPr>
                <a:t>Clustering</a:t>
              </a:r>
            </a:p>
            <a:p>
              <a:pPr marL="0" marR="0" lvl="0" indent="32385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5952425" y="2738844"/>
              <a:ext cx="4860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Teko"/>
                  <a:ea typeface="Teko"/>
                  <a:cs typeface="Teko"/>
                  <a:sym typeface="Teko"/>
                </a:rPr>
                <a:t>4</a:t>
              </a:r>
              <a:endParaRPr sz="3200" b="1" dirty="0">
                <a:solidFill>
                  <a:schemeClr val="accent1">
                    <a:lumMod val="75000"/>
                  </a:schemeClr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017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7956" y="-1"/>
            <a:ext cx="12897419" cy="877380"/>
            <a:chOff x="-7956" y="-1"/>
            <a:chExt cx="12897419" cy="877380"/>
          </a:xfrm>
        </p:grpSpPr>
        <p:grpSp>
          <p:nvGrpSpPr>
            <p:cNvPr id="2" name="组合 1"/>
            <p:cNvGrpSpPr/>
            <p:nvPr/>
          </p:nvGrpSpPr>
          <p:grpSpPr>
            <a:xfrm>
              <a:off x="-7956" y="-1"/>
              <a:ext cx="12199956" cy="877380"/>
              <a:chOff x="-7956" y="-1"/>
              <a:chExt cx="12199956" cy="877380"/>
            </a:xfrm>
          </p:grpSpPr>
          <p:sp>
            <p:nvSpPr>
              <p:cNvPr id="7" name="Google Shape;420;g5dfd9a8b42_7_155"/>
              <p:cNvSpPr/>
              <p:nvPr/>
            </p:nvSpPr>
            <p:spPr>
              <a:xfrm>
                <a:off x="0" y="0"/>
                <a:ext cx="12192000" cy="86164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71925" tIns="35950" rIns="71925" bIns="35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26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421;g5dfd9a8b42_7_155"/>
              <p:cNvSpPr/>
              <p:nvPr/>
            </p:nvSpPr>
            <p:spPr>
              <a:xfrm>
                <a:off x="-7956" y="0"/>
                <a:ext cx="1045448" cy="877379"/>
              </a:xfrm>
              <a:custGeom>
                <a:avLst/>
                <a:gdLst/>
                <a:ahLst/>
                <a:cxnLst/>
                <a:rect l="l" t="t" r="r" b="b"/>
                <a:pathLst>
                  <a:path w="4922244" h="5048251" extrusionOk="0">
                    <a:moveTo>
                      <a:pt x="0" y="0"/>
                    </a:moveTo>
                    <a:lnTo>
                      <a:pt x="1947941" y="0"/>
                    </a:lnTo>
                    <a:lnTo>
                      <a:pt x="4922244" y="2974304"/>
                    </a:lnTo>
                    <a:lnTo>
                      <a:pt x="2848297" y="5048251"/>
                    </a:lnTo>
                    <a:lnTo>
                      <a:pt x="0" y="5048251"/>
                    </a:lnTo>
                    <a:close/>
                  </a:path>
                </a:pathLst>
              </a:custGeom>
              <a:solidFill>
                <a:srgbClr val="061E5A"/>
              </a:solidFill>
              <a:ln>
                <a:noFill/>
              </a:ln>
            </p:spPr>
            <p:txBody>
              <a:bodyPr spcFirstLastPara="1" wrap="square" lIns="71925" tIns="35950" rIns="71925" bIns="35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26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422;g5dfd9a8b42_7_155"/>
              <p:cNvSpPr/>
              <p:nvPr/>
            </p:nvSpPr>
            <p:spPr>
              <a:xfrm>
                <a:off x="418904" y="-1"/>
                <a:ext cx="842885" cy="877379"/>
              </a:xfrm>
              <a:custGeom>
                <a:avLst/>
                <a:gdLst/>
                <a:ahLst/>
                <a:cxnLst/>
                <a:rect l="l" t="t" r="r" b="b"/>
                <a:pathLst>
                  <a:path w="4336612" h="5048251" extrusionOk="0">
                    <a:moveTo>
                      <a:pt x="0" y="0"/>
                    </a:moveTo>
                    <a:lnTo>
                      <a:pt x="1362309" y="0"/>
                    </a:lnTo>
                    <a:lnTo>
                      <a:pt x="4336612" y="2974304"/>
                    </a:lnTo>
                    <a:lnTo>
                      <a:pt x="2262665" y="5048251"/>
                    </a:lnTo>
                    <a:lnTo>
                      <a:pt x="900356" y="5048251"/>
                    </a:lnTo>
                    <a:lnTo>
                      <a:pt x="2974303" y="2974304"/>
                    </a:lnTo>
                    <a:close/>
                  </a:path>
                </a:pathLst>
              </a:custGeom>
              <a:solidFill>
                <a:srgbClr val="2F5496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71925" tIns="35950" rIns="71925" bIns="35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26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8" name="Google Shape;438;g5dfd9a8b42_7_171"/>
            <p:cNvSpPr txBox="1"/>
            <p:nvPr/>
          </p:nvSpPr>
          <p:spPr>
            <a:xfrm>
              <a:off x="1495463" y="135946"/>
              <a:ext cx="11394000" cy="72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Mean wind speed (km/h) 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</a:rPr>
                <a:t>VS</a:t>
              </a:r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 Mean amount of cloud (%) 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</a:rPr>
                <a:t>Conclusion</a:t>
              </a:r>
              <a:endParaRPr sz="20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</a:rPr>
                <a:t> </a:t>
              </a: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</a:rPr>
                <a:t> </a:t>
              </a: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39" name="Google Shape;439;g5dfd9a8b42_7_171"/>
          <p:cNvSpPr txBox="1"/>
          <p:nvPr/>
        </p:nvSpPr>
        <p:spPr>
          <a:xfrm>
            <a:off x="7192463" y="4265138"/>
            <a:ext cx="4257600" cy="18807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Abnormalities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endParaRPr lang="en-US" sz="2400" b="1" dirty="0"/>
          </a:p>
          <a:p>
            <a:pPr marL="0" lvl="0" indent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Weak comes before strong</a:t>
            </a:r>
            <a:endParaRPr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1600"/>
              </a:spcAft>
              <a:buNone/>
            </a:pPr>
            <a:endParaRPr sz="1800" dirty="0">
              <a:solidFill>
                <a:srgbClr val="595959"/>
              </a:solidFill>
            </a:endParaRPr>
          </a:p>
        </p:txBody>
      </p:sp>
      <p:pic>
        <p:nvPicPr>
          <p:cNvPr id="440" name="Google Shape;440;g5dfd9a8b42_7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38" y="1055476"/>
            <a:ext cx="5659975" cy="509036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5dfd9a8b42_7_171"/>
          <p:cNvSpPr txBox="1"/>
          <p:nvPr/>
        </p:nvSpPr>
        <p:spPr>
          <a:xfrm>
            <a:off x="7120775" y="2689439"/>
            <a:ext cx="4168548" cy="139519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faster the wind speed, the more amount the cloud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proportional relationship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g5dfd9a8b42_7_171"/>
          <p:cNvPicPr preferRelativeResize="0"/>
          <p:nvPr/>
        </p:nvPicPr>
        <p:blipFill>
          <a:blip r:embed="rId4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20775" y="1055475"/>
            <a:ext cx="3629075" cy="1880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dfd9a8b42_7_180"/>
          <p:cNvSpPr txBox="1"/>
          <p:nvPr/>
        </p:nvSpPr>
        <p:spPr>
          <a:xfrm>
            <a:off x="6383475" y="917541"/>
            <a:ext cx="1978500" cy="682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</a:rPr>
              <a:t>3 Outliers</a:t>
            </a:r>
            <a:endParaRPr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0" name="Google Shape;450;g5dfd9a8b42_7_180"/>
          <p:cNvSpPr txBox="1"/>
          <p:nvPr/>
        </p:nvSpPr>
        <p:spPr>
          <a:xfrm>
            <a:off x="6512902" y="2890278"/>
            <a:ext cx="54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Doksuri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en-US" sz="1600" dirty="0">
                <a:solidFill>
                  <a:schemeClr val="dk1"/>
                </a:solidFill>
              </a:rPr>
              <a:t>Signal 8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Greatly influenced Hong Kong and Guangdong Province. </a:t>
            </a:r>
            <a:endParaRPr sz="2000" dirty="0"/>
          </a:p>
        </p:txBody>
      </p:sp>
      <p:pic>
        <p:nvPicPr>
          <p:cNvPr id="451" name="Google Shape;451;g5dfd9a8b42_7_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5" y="967155"/>
            <a:ext cx="5659975" cy="528624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5dfd9a8b42_7_180"/>
          <p:cNvSpPr txBox="1"/>
          <p:nvPr/>
        </p:nvSpPr>
        <p:spPr>
          <a:xfrm>
            <a:off x="6512902" y="1600200"/>
            <a:ext cx="54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Wukong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en-US" sz="1600" dirty="0">
                <a:solidFill>
                  <a:schemeClr val="dk1"/>
                </a:solidFill>
              </a:rPr>
              <a:t>Signal 3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Greatly influenced </a:t>
            </a:r>
            <a:r>
              <a:rPr lang="en-US" sz="1600" dirty="0" err="1">
                <a:solidFill>
                  <a:schemeClr val="dk1"/>
                </a:solidFill>
              </a:rPr>
              <a:t>Hai</a:t>
            </a:r>
            <a:r>
              <a:rPr lang="en-US" sz="1600" dirty="0">
                <a:solidFill>
                  <a:schemeClr val="dk1"/>
                </a:solidFill>
              </a:rPr>
              <a:t> Nan province.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 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5dfd9a8b42_7_180"/>
          <p:cNvSpPr txBox="1"/>
          <p:nvPr/>
        </p:nvSpPr>
        <p:spPr>
          <a:xfrm>
            <a:off x="6583241" y="4188257"/>
            <a:ext cx="54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Vicente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：</a:t>
            </a:r>
            <a:r>
              <a:rPr lang="en-US" sz="1600" dirty="0">
                <a:solidFill>
                  <a:schemeClr val="dk1"/>
                </a:solidFill>
              </a:rPr>
              <a:t>Signal 10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Character: Its signal is high.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Its speed of movement is fast.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54" name="Google Shape;454;g5dfd9a8b42_7_180"/>
          <p:cNvSpPr txBox="1"/>
          <p:nvPr/>
        </p:nvSpPr>
        <p:spPr>
          <a:xfrm rot="-1098345">
            <a:off x="9809374" y="4992161"/>
            <a:ext cx="2608506" cy="773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To be studied...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-7956" y="-1"/>
            <a:ext cx="12199956" cy="877380"/>
            <a:chOff x="-7956" y="-1"/>
            <a:chExt cx="12199956" cy="877380"/>
          </a:xfrm>
        </p:grpSpPr>
        <p:sp>
          <p:nvSpPr>
            <p:cNvPr id="17" name="Google Shape;420;g5dfd9a8b42_7_155"/>
            <p:cNvSpPr/>
            <p:nvPr/>
          </p:nvSpPr>
          <p:spPr>
            <a:xfrm>
              <a:off x="0" y="0"/>
              <a:ext cx="12192000" cy="86164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71925" tIns="35950" rIns="71925" bIns="359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2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21;g5dfd9a8b42_7_155"/>
            <p:cNvSpPr/>
            <p:nvPr/>
          </p:nvSpPr>
          <p:spPr>
            <a:xfrm>
              <a:off x="-7956" y="0"/>
              <a:ext cx="1045448" cy="877379"/>
            </a:xfrm>
            <a:custGeom>
              <a:avLst/>
              <a:gdLst/>
              <a:ahLst/>
              <a:cxnLst/>
              <a:rect l="l" t="t" r="r" b="b"/>
              <a:pathLst>
                <a:path w="4922244" h="5048251" extrusionOk="0">
                  <a:moveTo>
                    <a:pt x="0" y="0"/>
                  </a:moveTo>
                  <a:lnTo>
                    <a:pt x="1947941" y="0"/>
                  </a:lnTo>
                  <a:lnTo>
                    <a:pt x="4922244" y="2974304"/>
                  </a:lnTo>
                  <a:lnTo>
                    <a:pt x="2848297" y="5048251"/>
                  </a:lnTo>
                  <a:lnTo>
                    <a:pt x="0" y="5048251"/>
                  </a:lnTo>
                  <a:close/>
                </a:path>
              </a:pathLst>
            </a:custGeom>
            <a:solidFill>
              <a:srgbClr val="061E5A"/>
            </a:solidFill>
            <a:ln>
              <a:noFill/>
            </a:ln>
          </p:spPr>
          <p:txBody>
            <a:bodyPr spcFirstLastPara="1" wrap="square" lIns="71925" tIns="35950" rIns="71925" bIns="359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2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22;g5dfd9a8b42_7_155"/>
            <p:cNvSpPr/>
            <p:nvPr/>
          </p:nvSpPr>
          <p:spPr>
            <a:xfrm>
              <a:off x="418904" y="-1"/>
              <a:ext cx="842885" cy="877379"/>
            </a:xfrm>
            <a:custGeom>
              <a:avLst/>
              <a:gdLst/>
              <a:ahLst/>
              <a:cxnLst/>
              <a:rect l="l" t="t" r="r" b="b"/>
              <a:pathLst>
                <a:path w="4336612" h="5048251" extrusionOk="0">
                  <a:moveTo>
                    <a:pt x="0" y="0"/>
                  </a:moveTo>
                  <a:lnTo>
                    <a:pt x="1362309" y="0"/>
                  </a:lnTo>
                  <a:lnTo>
                    <a:pt x="4336612" y="2974304"/>
                  </a:lnTo>
                  <a:lnTo>
                    <a:pt x="2262665" y="5048251"/>
                  </a:lnTo>
                  <a:lnTo>
                    <a:pt x="900356" y="5048251"/>
                  </a:lnTo>
                  <a:lnTo>
                    <a:pt x="2974303" y="2974304"/>
                  </a:lnTo>
                  <a:close/>
                </a:path>
              </a:pathLst>
            </a:custGeom>
            <a:solidFill>
              <a:srgbClr val="2F5496">
                <a:alpha val="40000"/>
              </a:srgbClr>
            </a:solidFill>
            <a:ln>
              <a:noFill/>
            </a:ln>
          </p:spPr>
          <p:txBody>
            <a:bodyPr spcFirstLastPara="1" wrap="square" lIns="71925" tIns="35950" rIns="71925" bIns="359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2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438;g5dfd9a8b42_7_171"/>
          <p:cNvSpPr txBox="1"/>
          <p:nvPr/>
        </p:nvSpPr>
        <p:spPr>
          <a:xfrm>
            <a:off x="1495463" y="135946"/>
            <a:ext cx="11394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Mean wind speed (km/h)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Mean amount of cloud (%)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</a:rPr>
              <a:t> </a:t>
            </a:r>
            <a:endParaRPr sz="2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</a:rPr>
              <a:t> </a:t>
            </a:r>
            <a:endParaRPr sz="2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dfd9a8b42_7_199"/>
          <p:cNvSpPr txBox="1">
            <a:spLocks noGrp="1"/>
          </p:cNvSpPr>
          <p:nvPr>
            <p:ph type="body" idx="1"/>
          </p:nvPr>
        </p:nvSpPr>
        <p:spPr>
          <a:xfrm>
            <a:off x="6658139" y="1202100"/>
            <a:ext cx="242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K-means</a:t>
            </a:r>
            <a:endParaRPr sz="2800" b="1" dirty="0">
              <a:solidFill>
                <a:srgbClr val="0070C0"/>
              </a:solidFill>
            </a:endParaRPr>
          </a:p>
        </p:txBody>
      </p:sp>
      <p:sp>
        <p:nvSpPr>
          <p:cNvPr id="470" name="Google Shape;470;g5dfd9a8b42_7_199"/>
          <p:cNvSpPr txBox="1">
            <a:spLocks noGrp="1"/>
          </p:cNvSpPr>
          <p:nvPr>
            <p:ph type="body" idx="2"/>
          </p:nvPr>
        </p:nvSpPr>
        <p:spPr>
          <a:xfrm>
            <a:off x="6867878" y="4304210"/>
            <a:ext cx="5324122" cy="2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500"/>
            </a:pPr>
            <a:r>
              <a:rPr lang="en-US" sz="2400" b="1" dirty="0">
                <a:solidFill>
                  <a:srgbClr val="0070C0"/>
                </a:solidFill>
              </a:rPr>
              <a:t>A Slightly Positive Correlation</a:t>
            </a:r>
            <a:endParaRPr sz="2400" b="1" dirty="0">
              <a:solidFill>
                <a:srgbClr val="0070C0"/>
              </a:solidFill>
            </a:endParaRPr>
          </a:p>
        </p:txBody>
      </p:sp>
      <p:pic>
        <p:nvPicPr>
          <p:cNvPr id="471" name="Google Shape;471;g5dfd9a8b42_7_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858" y="2231621"/>
            <a:ext cx="4706034" cy="2315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g5dfd9a8b42_7_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751" y="1136937"/>
            <a:ext cx="5237249" cy="519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-7956" y="-1"/>
            <a:ext cx="12897419" cy="894964"/>
            <a:chOff x="-7956" y="-1"/>
            <a:chExt cx="12897419" cy="894964"/>
          </a:xfrm>
        </p:grpSpPr>
        <p:grpSp>
          <p:nvGrpSpPr>
            <p:cNvPr id="12" name="组合 11"/>
            <p:cNvGrpSpPr/>
            <p:nvPr/>
          </p:nvGrpSpPr>
          <p:grpSpPr>
            <a:xfrm>
              <a:off x="-7956" y="-1"/>
              <a:ext cx="12199956" cy="877380"/>
              <a:chOff x="-7956" y="-1"/>
              <a:chExt cx="12199956" cy="877380"/>
            </a:xfrm>
          </p:grpSpPr>
          <p:sp>
            <p:nvSpPr>
              <p:cNvPr id="14" name="Google Shape;420;g5dfd9a8b42_7_155"/>
              <p:cNvSpPr/>
              <p:nvPr/>
            </p:nvSpPr>
            <p:spPr>
              <a:xfrm>
                <a:off x="0" y="0"/>
                <a:ext cx="12192000" cy="86164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71925" tIns="35950" rIns="71925" bIns="35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26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421;g5dfd9a8b42_7_155"/>
              <p:cNvSpPr/>
              <p:nvPr/>
            </p:nvSpPr>
            <p:spPr>
              <a:xfrm>
                <a:off x="-7956" y="0"/>
                <a:ext cx="1045448" cy="877379"/>
              </a:xfrm>
              <a:custGeom>
                <a:avLst/>
                <a:gdLst/>
                <a:ahLst/>
                <a:cxnLst/>
                <a:rect l="l" t="t" r="r" b="b"/>
                <a:pathLst>
                  <a:path w="4922244" h="5048251" extrusionOk="0">
                    <a:moveTo>
                      <a:pt x="0" y="0"/>
                    </a:moveTo>
                    <a:lnTo>
                      <a:pt x="1947941" y="0"/>
                    </a:lnTo>
                    <a:lnTo>
                      <a:pt x="4922244" y="2974304"/>
                    </a:lnTo>
                    <a:lnTo>
                      <a:pt x="2848297" y="5048251"/>
                    </a:lnTo>
                    <a:lnTo>
                      <a:pt x="0" y="5048251"/>
                    </a:lnTo>
                    <a:close/>
                  </a:path>
                </a:pathLst>
              </a:custGeom>
              <a:solidFill>
                <a:srgbClr val="061E5A"/>
              </a:solidFill>
              <a:ln>
                <a:noFill/>
              </a:ln>
            </p:spPr>
            <p:txBody>
              <a:bodyPr spcFirstLastPara="1" wrap="square" lIns="71925" tIns="35950" rIns="71925" bIns="35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26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422;g5dfd9a8b42_7_155"/>
              <p:cNvSpPr/>
              <p:nvPr/>
            </p:nvSpPr>
            <p:spPr>
              <a:xfrm>
                <a:off x="418904" y="-1"/>
                <a:ext cx="842885" cy="877379"/>
              </a:xfrm>
              <a:custGeom>
                <a:avLst/>
                <a:gdLst/>
                <a:ahLst/>
                <a:cxnLst/>
                <a:rect l="l" t="t" r="r" b="b"/>
                <a:pathLst>
                  <a:path w="4336612" h="5048251" extrusionOk="0">
                    <a:moveTo>
                      <a:pt x="0" y="0"/>
                    </a:moveTo>
                    <a:lnTo>
                      <a:pt x="1362309" y="0"/>
                    </a:lnTo>
                    <a:lnTo>
                      <a:pt x="4336612" y="2974304"/>
                    </a:lnTo>
                    <a:lnTo>
                      <a:pt x="2262665" y="5048251"/>
                    </a:lnTo>
                    <a:lnTo>
                      <a:pt x="900356" y="5048251"/>
                    </a:lnTo>
                    <a:lnTo>
                      <a:pt x="2974303" y="2974304"/>
                    </a:lnTo>
                    <a:close/>
                  </a:path>
                </a:pathLst>
              </a:custGeom>
              <a:solidFill>
                <a:srgbClr val="2F5496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71925" tIns="35950" rIns="71925" bIns="35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26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" name="Google Shape;438;g5dfd9a8b42_7_171"/>
            <p:cNvSpPr txBox="1"/>
            <p:nvPr/>
          </p:nvSpPr>
          <p:spPr>
            <a:xfrm>
              <a:off x="1495463" y="169263"/>
              <a:ext cx="11394000" cy="72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Mean wind speed(km/h) VS Humidity(%)</a:t>
              </a: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</a:rPr>
                <a:t> </a:t>
              </a: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</a:rPr>
                <a:t> </a:t>
              </a: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dfd9a8b42_7_207"/>
          <p:cNvSpPr txBox="1">
            <a:spLocks noGrp="1"/>
          </p:cNvSpPr>
          <p:nvPr>
            <p:ph type="body" idx="1"/>
          </p:nvPr>
        </p:nvSpPr>
        <p:spPr>
          <a:xfrm>
            <a:off x="5817505" y="1055840"/>
            <a:ext cx="25389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</a:rPr>
              <a:t>3 Outliers</a:t>
            </a:r>
            <a:endParaRPr sz="3600" b="1" dirty="0">
              <a:solidFill>
                <a:srgbClr val="0070C0"/>
              </a:solidFill>
            </a:endParaRPr>
          </a:p>
        </p:txBody>
      </p:sp>
      <p:sp>
        <p:nvSpPr>
          <p:cNvPr id="479" name="Google Shape;479;g5dfd9a8b42_7_207"/>
          <p:cNvSpPr txBox="1">
            <a:spLocks noGrp="1"/>
          </p:cNvSpPr>
          <p:nvPr>
            <p:ph type="body" idx="2"/>
          </p:nvPr>
        </p:nvSpPr>
        <p:spPr>
          <a:xfrm>
            <a:off x="5786700" y="1747564"/>
            <a:ext cx="6405300" cy="3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70C0"/>
                </a:solidFill>
              </a:rPr>
              <a:t>Doksuri</a:t>
            </a:r>
            <a:r>
              <a:rPr lang="en-US" sz="1800" dirty="0">
                <a:solidFill>
                  <a:schemeClr val="dk1"/>
                </a:solidFill>
              </a:rPr>
              <a:t>.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Signal in Hong Kong:8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Greatly influence Hong Kong and Guangdong Province.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70C0"/>
                </a:solidFill>
              </a:rPr>
              <a:t>Wukong</a:t>
            </a:r>
            <a:endParaRPr sz="1800" b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Signal in Hong Kong:3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Greatly influenced Hainan province.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g5dfd9a8b42_7_207"/>
          <p:cNvSpPr txBox="1">
            <a:spLocks noGrp="1"/>
          </p:cNvSpPr>
          <p:nvPr>
            <p:ph type="body" idx="3"/>
          </p:nvPr>
        </p:nvSpPr>
        <p:spPr>
          <a:xfrm>
            <a:off x="5842591" y="5362179"/>
            <a:ext cx="65694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70C0"/>
                </a:solidFill>
              </a:rPr>
              <a:t>A severe Tropical Storm with no name</a:t>
            </a:r>
            <a:r>
              <a:rPr lang="en-US" sz="1800" dirty="0">
                <a:solidFill>
                  <a:srgbClr val="0070C0"/>
                </a:solidFill>
              </a:rPr>
              <a:t>  </a:t>
            </a:r>
            <a:endParaRPr sz="1800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signal:3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81" name="Google Shape;481;g5dfd9a8b42_7_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04" y="1318846"/>
            <a:ext cx="5250196" cy="49666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-7956" y="-1"/>
            <a:ext cx="12897419" cy="877380"/>
            <a:chOff x="-7956" y="-1"/>
            <a:chExt cx="12897419" cy="877380"/>
          </a:xfrm>
        </p:grpSpPr>
        <p:grpSp>
          <p:nvGrpSpPr>
            <p:cNvPr id="12" name="组合 11"/>
            <p:cNvGrpSpPr/>
            <p:nvPr/>
          </p:nvGrpSpPr>
          <p:grpSpPr>
            <a:xfrm>
              <a:off x="-7956" y="-1"/>
              <a:ext cx="12199956" cy="877380"/>
              <a:chOff x="-7956" y="-1"/>
              <a:chExt cx="12199956" cy="877380"/>
            </a:xfrm>
          </p:grpSpPr>
          <p:sp>
            <p:nvSpPr>
              <p:cNvPr id="14" name="Google Shape;420;g5dfd9a8b42_7_155"/>
              <p:cNvSpPr/>
              <p:nvPr/>
            </p:nvSpPr>
            <p:spPr>
              <a:xfrm>
                <a:off x="0" y="0"/>
                <a:ext cx="12192000" cy="86164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71925" tIns="35950" rIns="71925" bIns="35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26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421;g5dfd9a8b42_7_155"/>
              <p:cNvSpPr/>
              <p:nvPr/>
            </p:nvSpPr>
            <p:spPr>
              <a:xfrm>
                <a:off x="-7956" y="0"/>
                <a:ext cx="1045448" cy="877379"/>
              </a:xfrm>
              <a:custGeom>
                <a:avLst/>
                <a:gdLst/>
                <a:ahLst/>
                <a:cxnLst/>
                <a:rect l="l" t="t" r="r" b="b"/>
                <a:pathLst>
                  <a:path w="4922244" h="5048251" extrusionOk="0">
                    <a:moveTo>
                      <a:pt x="0" y="0"/>
                    </a:moveTo>
                    <a:lnTo>
                      <a:pt x="1947941" y="0"/>
                    </a:lnTo>
                    <a:lnTo>
                      <a:pt x="4922244" y="2974304"/>
                    </a:lnTo>
                    <a:lnTo>
                      <a:pt x="2848297" y="5048251"/>
                    </a:lnTo>
                    <a:lnTo>
                      <a:pt x="0" y="5048251"/>
                    </a:lnTo>
                    <a:close/>
                  </a:path>
                </a:pathLst>
              </a:custGeom>
              <a:solidFill>
                <a:srgbClr val="061E5A"/>
              </a:solidFill>
              <a:ln>
                <a:noFill/>
              </a:ln>
            </p:spPr>
            <p:txBody>
              <a:bodyPr spcFirstLastPara="1" wrap="square" lIns="71925" tIns="35950" rIns="71925" bIns="35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26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422;g5dfd9a8b42_7_155"/>
              <p:cNvSpPr/>
              <p:nvPr/>
            </p:nvSpPr>
            <p:spPr>
              <a:xfrm>
                <a:off x="418904" y="-1"/>
                <a:ext cx="842885" cy="877379"/>
              </a:xfrm>
              <a:custGeom>
                <a:avLst/>
                <a:gdLst/>
                <a:ahLst/>
                <a:cxnLst/>
                <a:rect l="l" t="t" r="r" b="b"/>
                <a:pathLst>
                  <a:path w="4336612" h="5048251" extrusionOk="0">
                    <a:moveTo>
                      <a:pt x="0" y="0"/>
                    </a:moveTo>
                    <a:lnTo>
                      <a:pt x="1362309" y="0"/>
                    </a:lnTo>
                    <a:lnTo>
                      <a:pt x="4336612" y="2974304"/>
                    </a:lnTo>
                    <a:lnTo>
                      <a:pt x="2262665" y="5048251"/>
                    </a:lnTo>
                    <a:lnTo>
                      <a:pt x="900356" y="5048251"/>
                    </a:lnTo>
                    <a:lnTo>
                      <a:pt x="2974303" y="2974304"/>
                    </a:lnTo>
                    <a:close/>
                  </a:path>
                </a:pathLst>
              </a:custGeom>
              <a:solidFill>
                <a:srgbClr val="2F5496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71925" tIns="35950" rIns="71925" bIns="359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26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" name="Google Shape;438;g5dfd9a8b42_7_171"/>
            <p:cNvSpPr txBox="1"/>
            <p:nvPr/>
          </p:nvSpPr>
          <p:spPr>
            <a:xfrm>
              <a:off x="1495463" y="135946"/>
              <a:ext cx="11394000" cy="72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Mean wind speed(km/h) VS Humidity(%)</a:t>
              </a: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</a:rPr>
                <a:t> </a:t>
              </a: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</a:rPr>
                <a:t> </a:t>
              </a:r>
              <a:endParaRPr sz="2800" b="1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dfd9a8b42_1_443"/>
          <p:cNvSpPr/>
          <p:nvPr/>
        </p:nvSpPr>
        <p:spPr>
          <a:xfrm>
            <a:off x="0" y="1846916"/>
            <a:ext cx="12192000" cy="332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5dfd9a8b42_1_443"/>
          <p:cNvSpPr/>
          <p:nvPr/>
        </p:nvSpPr>
        <p:spPr>
          <a:xfrm>
            <a:off x="0" y="1846916"/>
            <a:ext cx="3002569" cy="3331846"/>
          </a:xfrm>
          <a:custGeom>
            <a:avLst/>
            <a:gdLst/>
            <a:ahLst/>
            <a:cxnLst/>
            <a:rect l="l" t="t" r="r" b="b"/>
            <a:pathLst>
              <a:path w="4922244" h="5048251" extrusionOk="0">
                <a:moveTo>
                  <a:pt x="0" y="0"/>
                </a:moveTo>
                <a:lnTo>
                  <a:pt x="1947941" y="0"/>
                </a:lnTo>
                <a:lnTo>
                  <a:pt x="4922244" y="2974304"/>
                </a:lnTo>
                <a:lnTo>
                  <a:pt x="2848297" y="5048251"/>
                </a:lnTo>
                <a:lnTo>
                  <a:pt x="0" y="5048251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5dfd9a8b42_1_443"/>
          <p:cNvSpPr/>
          <p:nvPr/>
        </p:nvSpPr>
        <p:spPr>
          <a:xfrm>
            <a:off x="1199195" y="1846915"/>
            <a:ext cx="2645333" cy="3331846"/>
          </a:xfrm>
          <a:custGeom>
            <a:avLst/>
            <a:gdLst/>
            <a:ahLst/>
            <a:cxnLst/>
            <a:rect l="l" t="t" r="r" b="b"/>
            <a:pathLst>
              <a:path w="4336612" h="5048251" extrusionOk="0">
                <a:moveTo>
                  <a:pt x="0" y="0"/>
                </a:moveTo>
                <a:lnTo>
                  <a:pt x="1362309" y="0"/>
                </a:lnTo>
                <a:lnTo>
                  <a:pt x="4336612" y="2974304"/>
                </a:lnTo>
                <a:lnTo>
                  <a:pt x="2262665" y="5048251"/>
                </a:lnTo>
                <a:lnTo>
                  <a:pt x="900356" y="5048251"/>
                </a:lnTo>
                <a:lnTo>
                  <a:pt x="2974303" y="2974304"/>
                </a:lnTo>
                <a:close/>
              </a:path>
            </a:pathLst>
          </a:custGeom>
          <a:solidFill>
            <a:srgbClr val="2F5496">
              <a:alpha val="40000"/>
            </a:srgbClr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5dfd9a8b42_1_443"/>
          <p:cNvSpPr txBox="1"/>
          <p:nvPr/>
        </p:nvSpPr>
        <p:spPr>
          <a:xfrm>
            <a:off x="1457325" y="2935800"/>
            <a:ext cx="1545300" cy="15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47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05</a:t>
            </a:r>
            <a:endParaRPr sz="9747" b="0" i="0" u="none" strike="noStrike" cap="none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87" name="Google Shape;587;g5dfd9a8b42_1_443"/>
          <p:cNvSpPr txBox="1"/>
          <p:nvPr/>
        </p:nvSpPr>
        <p:spPr>
          <a:xfrm>
            <a:off x="4018084" y="3193787"/>
            <a:ext cx="7719647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85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Conclusion and Future work</a:t>
            </a:r>
            <a:endParaRPr sz="5085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5dfd9a8b42_1_443"/>
          <p:cNvSpPr txBox="1"/>
          <p:nvPr/>
        </p:nvSpPr>
        <p:spPr>
          <a:xfrm>
            <a:off x="1018988" y="6058856"/>
            <a:ext cx="8003400" cy="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7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17">
              <a:solidFill>
                <a:srgbClr val="7692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5"/>
          <p:cNvPicPr preferRelativeResize="0"/>
          <p:nvPr/>
        </p:nvPicPr>
        <p:blipFill rotWithShape="1">
          <a:blip r:embed="rId3">
            <a:alphaModFix/>
          </a:blip>
          <a:srcRect t="70397" b="1"/>
          <a:stretch/>
        </p:blipFill>
        <p:spPr>
          <a:xfrm>
            <a:off x="-539398" y="6021375"/>
            <a:ext cx="13156441" cy="18697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8;g5dfd9a8b42_0_29"/>
          <p:cNvSpPr/>
          <p:nvPr/>
        </p:nvSpPr>
        <p:spPr>
          <a:xfrm>
            <a:off x="0" y="0"/>
            <a:ext cx="3974408" cy="967166"/>
          </a:xfrm>
          <a:custGeom>
            <a:avLst/>
            <a:gdLst/>
            <a:ahLst/>
            <a:cxnLst/>
            <a:rect l="l" t="t" r="r" b="b"/>
            <a:pathLst>
              <a:path w="3596749" h="1268414" extrusionOk="0">
                <a:moveTo>
                  <a:pt x="0" y="0"/>
                </a:moveTo>
                <a:lnTo>
                  <a:pt x="299302" y="0"/>
                </a:lnTo>
                <a:lnTo>
                  <a:pt x="795613" y="0"/>
                </a:lnTo>
                <a:lnTo>
                  <a:pt x="806567" y="0"/>
                </a:lnTo>
                <a:lnTo>
                  <a:pt x="1105869" y="0"/>
                </a:lnTo>
                <a:lnTo>
                  <a:pt x="1252078" y="0"/>
                </a:lnTo>
                <a:lnTo>
                  <a:pt x="1602180" y="0"/>
                </a:lnTo>
                <a:lnTo>
                  <a:pt x="1708543" y="0"/>
                </a:lnTo>
                <a:lnTo>
                  <a:pt x="2042864" y="0"/>
                </a:lnTo>
                <a:lnTo>
                  <a:pt x="2058645" y="0"/>
                </a:lnTo>
                <a:lnTo>
                  <a:pt x="2515110" y="0"/>
                </a:lnTo>
                <a:lnTo>
                  <a:pt x="2849431" y="0"/>
                </a:lnTo>
                <a:lnTo>
                  <a:pt x="3596749" y="747318"/>
                </a:lnTo>
                <a:lnTo>
                  <a:pt x="3075653" y="1268414"/>
                </a:lnTo>
                <a:lnTo>
                  <a:pt x="2744509" y="1268414"/>
                </a:lnTo>
                <a:lnTo>
                  <a:pt x="2359995" y="1268414"/>
                </a:lnTo>
                <a:lnTo>
                  <a:pt x="2288044" y="1268414"/>
                </a:lnTo>
                <a:lnTo>
                  <a:pt x="2269086" y="1268414"/>
                </a:lnTo>
                <a:lnTo>
                  <a:pt x="2018799" y="1268414"/>
                </a:lnTo>
                <a:lnTo>
                  <a:pt x="1937942" y="1268414"/>
                </a:lnTo>
                <a:lnTo>
                  <a:pt x="1831579" y="1268414"/>
                </a:lnTo>
                <a:lnTo>
                  <a:pt x="1562334" y="1268414"/>
                </a:lnTo>
                <a:lnTo>
                  <a:pt x="1553428" y="1268414"/>
                </a:lnTo>
                <a:lnTo>
                  <a:pt x="1532278" y="1268414"/>
                </a:lnTo>
                <a:lnTo>
                  <a:pt x="1481477" y="1268414"/>
                </a:lnTo>
                <a:lnTo>
                  <a:pt x="1212232" y="1268414"/>
                </a:lnTo>
                <a:lnTo>
                  <a:pt x="1105869" y="1268414"/>
                </a:lnTo>
                <a:lnTo>
                  <a:pt x="1025012" y="1268414"/>
                </a:lnTo>
                <a:lnTo>
                  <a:pt x="806567" y="1268414"/>
                </a:lnTo>
                <a:lnTo>
                  <a:pt x="755767" y="1268414"/>
                </a:lnTo>
                <a:lnTo>
                  <a:pt x="725711" y="1268414"/>
                </a:lnTo>
                <a:lnTo>
                  <a:pt x="299302" y="1268414"/>
                </a:lnTo>
                <a:lnTo>
                  <a:pt x="0" y="1268414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10;g5dfd9a8b42_0_29"/>
          <p:cNvSpPr txBox="1"/>
          <p:nvPr/>
        </p:nvSpPr>
        <p:spPr>
          <a:xfrm>
            <a:off x="-218435" y="6344"/>
            <a:ext cx="3974410" cy="71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lvl="0" algn="ctr"/>
            <a:r>
              <a:rPr lang="en-US" sz="3049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altLang="zh-CN" sz="3049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onclusion and</a:t>
            </a:r>
          </a:p>
          <a:p>
            <a:pPr lvl="0" algn="ctr"/>
            <a:r>
              <a:rPr lang="en-US" altLang="zh-CN" sz="3049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3049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70;g5dfd9a8b42_0_109"/>
          <p:cNvSpPr/>
          <p:nvPr/>
        </p:nvSpPr>
        <p:spPr>
          <a:xfrm>
            <a:off x="13440500" y="1272988"/>
            <a:ext cx="3395400" cy="11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Meteorological factors</a:t>
            </a:r>
            <a:endParaRPr sz="2400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931CDF-F835-41FA-99A4-3D19898C5B2A}"/>
              </a:ext>
            </a:extLst>
          </p:cNvPr>
          <p:cNvSpPr/>
          <p:nvPr/>
        </p:nvSpPr>
        <p:spPr>
          <a:xfrm>
            <a:off x="1987204" y="1837738"/>
            <a:ext cx="77996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Conclusion: </a:t>
            </a:r>
            <a:r>
              <a:rPr lang="en-US" altLang="zh-CN" sz="2400" kern="1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Tropical cyclones are likely to bring </a:t>
            </a:r>
            <a:r>
              <a:rPr lang="en-US" altLang="zh-CN" sz="2400" b="1" kern="1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lower 		pressure, lower temperature, more rain 		and higher humidity</a:t>
            </a:r>
            <a:r>
              <a:rPr lang="en-US" altLang="zh-CN" sz="2400" kern="1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, while the directions 		of No.8 typhoon have little effect on those 		meteorological data.</a:t>
            </a:r>
            <a:endParaRPr lang="zh-CN" altLang="zh-CN" sz="2400" kern="1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B8C5E7-A754-4CE8-8947-2265A2F2AF12}"/>
              </a:ext>
            </a:extLst>
          </p:cNvPr>
          <p:cNvSpPr txBox="1"/>
          <p:nvPr/>
        </p:nvSpPr>
        <p:spPr>
          <a:xfrm>
            <a:off x="1987204" y="4068055"/>
            <a:ext cx="8556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Future work: </a:t>
            </a:r>
            <a:r>
              <a:rPr lang="en-US" altLang="zh-CN" sz="2400" dirty="0"/>
              <a:t>Multivariable regression model, causation 			 analysis, larger dataset………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639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"/>
          <p:cNvSpPr/>
          <p:nvPr/>
        </p:nvSpPr>
        <p:spPr>
          <a:xfrm>
            <a:off x="0" y="1846916"/>
            <a:ext cx="12192000" cy="33256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0" y="1846916"/>
            <a:ext cx="3005440" cy="3325603"/>
          </a:xfrm>
          <a:custGeom>
            <a:avLst/>
            <a:gdLst/>
            <a:ahLst/>
            <a:cxnLst/>
            <a:rect l="l" t="t" r="r" b="b"/>
            <a:pathLst>
              <a:path w="4922244" h="5048251" extrusionOk="0">
                <a:moveTo>
                  <a:pt x="0" y="0"/>
                </a:moveTo>
                <a:lnTo>
                  <a:pt x="1947941" y="0"/>
                </a:lnTo>
                <a:lnTo>
                  <a:pt x="4922244" y="2974304"/>
                </a:lnTo>
                <a:lnTo>
                  <a:pt x="2848297" y="5048251"/>
                </a:lnTo>
                <a:lnTo>
                  <a:pt x="0" y="5048251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1199195" y="1846915"/>
            <a:ext cx="2647863" cy="3325603"/>
          </a:xfrm>
          <a:custGeom>
            <a:avLst/>
            <a:gdLst/>
            <a:ahLst/>
            <a:cxnLst/>
            <a:rect l="l" t="t" r="r" b="b"/>
            <a:pathLst>
              <a:path w="4336612" h="5048251" extrusionOk="0">
                <a:moveTo>
                  <a:pt x="0" y="0"/>
                </a:moveTo>
                <a:lnTo>
                  <a:pt x="1362309" y="0"/>
                </a:lnTo>
                <a:lnTo>
                  <a:pt x="4336612" y="2974304"/>
                </a:lnTo>
                <a:lnTo>
                  <a:pt x="2262665" y="5048251"/>
                </a:lnTo>
                <a:lnTo>
                  <a:pt x="900356" y="5048251"/>
                </a:lnTo>
                <a:lnTo>
                  <a:pt x="2974303" y="2974304"/>
                </a:lnTo>
                <a:close/>
              </a:path>
            </a:pathLst>
          </a:custGeom>
          <a:solidFill>
            <a:srgbClr val="2F5496">
              <a:alpha val="40000"/>
            </a:srgbClr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"/>
          <p:cNvSpPr txBox="1"/>
          <p:nvPr/>
        </p:nvSpPr>
        <p:spPr>
          <a:xfrm>
            <a:off x="1640467" y="2935810"/>
            <a:ext cx="1290644" cy="157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47" b="0" i="0" u="none" strike="noStrike" cap="none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 sz="9747" b="0" i="0" u="none" strike="noStrike" cap="none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8" name="Google Shape;198;p2"/>
          <p:cNvSpPr txBox="1"/>
          <p:nvPr/>
        </p:nvSpPr>
        <p:spPr>
          <a:xfrm>
            <a:off x="5095091" y="3193787"/>
            <a:ext cx="5597503" cy="85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85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Overview</a:t>
            </a:r>
            <a:endParaRPr sz="5085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"/>
          <p:cNvSpPr txBox="1"/>
          <p:nvPr/>
        </p:nvSpPr>
        <p:spPr>
          <a:xfrm>
            <a:off x="1018988" y="6058856"/>
            <a:ext cx="8003315" cy="22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7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17">
              <a:solidFill>
                <a:srgbClr val="7692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dfd9a8b42_1_170"/>
          <p:cNvSpPr/>
          <p:nvPr/>
        </p:nvSpPr>
        <p:spPr>
          <a:xfrm>
            <a:off x="2903536" y="523454"/>
            <a:ext cx="9288600" cy="96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5dfd9a8b42_1_170"/>
          <p:cNvSpPr/>
          <p:nvPr/>
        </p:nvSpPr>
        <p:spPr>
          <a:xfrm>
            <a:off x="0" y="523454"/>
            <a:ext cx="3974408" cy="967166"/>
          </a:xfrm>
          <a:custGeom>
            <a:avLst/>
            <a:gdLst/>
            <a:ahLst/>
            <a:cxnLst/>
            <a:rect l="l" t="t" r="r" b="b"/>
            <a:pathLst>
              <a:path w="3596749" h="1268414" extrusionOk="0">
                <a:moveTo>
                  <a:pt x="0" y="0"/>
                </a:moveTo>
                <a:lnTo>
                  <a:pt x="299302" y="0"/>
                </a:lnTo>
                <a:lnTo>
                  <a:pt x="795613" y="0"/>
                </a:lnTo>
                <a:lnTo>
                  <a:pt x="806567" y="0"/>
                </a:lnTo>
                <a:lnTo>
                  <a:pt x="1105869" y="0"/>
                </a:lnTo>
                <a:lnTo>
                  <a:pt x="1252078" y="0"/>
                </a:lnTo>
                <a:lnTo>
                  <a:pt x="1602180" y="0"/>
                </a:lnTo>
                <a:lnTo>
                  <a:pt x="1708543" y="0"/>
                </a:lnTo>
                <a:lnTo>
                  <a:pt x="2042864" y="0"/>
                </a:lnTo>
                <a:lnTo>
                  <a:pt x="2058645" y="0"/>
                </a:lnTo>
                <a:lnTo>
                  <a:pt x="2515110" y="0"/>
                </a:lnTo>
                <a:lnTo>
                  <a:pt x="2849431" y="0"/>
                </a:lnTo>
                <a:lnTo>
                  <a:pt x="3596749" y="747318"/>
                </a:lnTo>
                <a:lnTo>
                  <a:pt x="3075653" y="1268414"/>
                </a:lnTo>
                <a:lnTo>
                  <a:pt x="2744509" y="1268414"/>
                </a:lnTo>
                <a:lnTo>
                  <a:pt x="2359995" y="1268414"/>
                </a:lnTo>
                <a:lnTo>
                  <a:pt x="2288044" y="1268414"/>
                </a:lnTo>
                <a:lnTo>
                  <a:pt x="2269086" y="1268414"/>
                </a:lnTo>
                <a:lnTo>
                  <a:pt x="2018799" y="1268414"/>
                </a:lnTo>
                <a:lnTo>
                  <a:pt x="1937942" y="1268414"/>
                </a:lnTo>
                <a:lnTo>
                  <a:pt x="1831579" y="1268414"/>
                </a:lnTo>
                <a:lnTo>
                  <a:pt x="1562334" y="1268414"/>
                </a:lnTo>
                <a:lnTo>
                  <a:pt x="1553428" y="1268414"/>
                </a:lnTo>
                <a:lnTo>
                  <a:pt x="1532278" y="1268414"/>
                </a:lnTo>
                <a:lnTo>
                  <a:pt x="1481477" y="1268414"/>
                </a:lnTo>
                <a:lnTo>
                  <a:pt x="1212232" y="1268414"/>
                </a:lnTo>
                <a:lnTo>
                  <a:pt x="1105869" y="1268414"/>
                </a:lnTo>
                <a:lnTo>
                  <a:pt x="1025012" y="1268414"/>
                </a:lnTo>
                <a:lnTo>
                  <a:pt x="806567" y="1268414"/>
                </a:lnTo>
                <a:lnTo>
                  <a:pt x="755767" y="1268414"/>
                </a:lnTo>
                <a:lnTo>
                  <a:pt x="725711" y="1268414"/>
                </a:lnTo>
                <a:lnTo>
                  <a:pt x="299302" y="1268414"/>
                </a:lnTo>
                <a:lnTo>
                  <a:pt x="0" y="1268414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g5dfd9a8b42_1_170"/>
          <p:cNvGrpSpPr/>
          <p:nvPr/>
        </p:nvGrpSpPr>
        <p:grpSpPr>
          <a:xfrm>
            <a:off x="1050409" y="758890"/>
            <a:ext cx="9092456" cy="559945"/>
            <a:chOff x="1731890" y="258784"/>
            <a:chExt cx="10761576" cy="660780"/>
          </a:xfrm>
        </p:grpSpPr>
        <p:sp>
          <p:nvSpPr>
            <p:cNvPr id="207" name="Google Shape;207;g5dfd9a8b42_1_170"/>
            <p:cNvSpPr txBox="1"/>
            <p:nvPr/>
          </p:nvSpPr>
          <p:spPr>
            <a:xfrm>
              <a:off x="1731890" y="280264"/>
              <a:ext cx="2943600" cy="6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925" tIns="35950" rIns="71925" bIns="359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49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 sz="3049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g5dfd9a8b42_1_170"/>
            <p:cNvSpPr txBox="1"/>
            <p:nvPr/>
          </p:nvSpPr>
          <p:spPr>
            <a:xfrm>
              <a:off x="5145266" y="258784"/>
              <a:ext cx="7348200" cy="54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925" tIns="35950" rIns="71925" bIns="35950" anchor="t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3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8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of Typhoons in Hong Kong</a:t>
              </a:r>
              <a:endParaRPr sz="2833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9" name="Google Shape;209;g5dfd9a8b42_1_170" descr="typhoon hk real mapçåçæå°çµæ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0125" y="1836596"/>
            <a:ext cx="2157713" cy="216095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5dfd9a8b42_1_170"/>
          <p:cNvSpPr txBox="1"/>
          <p:nvPr/>
        </p:nvSpPr>
        <p:spPr>
          <a:xfrm>
            <a:off x="3716743" y="1836596"/>
            <a:ext cx="2880000" cy="1224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61E5A"/>
                </a:solidFill>
                <a:latin typeface="Calibri"/>
                <a:ea typeface="Calibri"/>
                <a:cs typeface="Calibri"/>
                <a:sym typeface="Calibri"/>
              </a:rPr>
              <a:t>Typhoon : a mature tropical cyclone which develops from the area between 180° and 100°E in the Northern Hemisphere</a:t>
            </a:r>
            <a:r>
              <a:rPr lang="en-US" sz="1600">
                <a:solidFill>
                  <a:srgbClr val="061E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rgbClr val="061E5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g5dfd9a8b42_1_170" descr="typhoon hk real mapçåçæå°çµæ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99529" y="3204835"/>
            <a:ext cx="2297214" cy="215886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5dfd9a8b42_1_170"/>
          <p:cNvSpPr txBox="1"/>
          <p:nvPr/>
        </p:nvSpPr>
        <p:spPr>
          <a:xfrm>
            <a:off x="910125" y="4139698"/>
            <a:ext cx="2880000" cy="1224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61E5A"/>
                </a:solidFill>
                <a:latin typeface="Calibri"/>
                <a:ea typeface="Calibri"/>
                <a:cs typeface="Calibri"/>
                <a:sym typeface="Calibri"/>
              </a:rPr>
              <a:t>Hong Kong is a coastal city and major port in Southern China, locating in one of the most typhoon-affected area.</a:t>
            </a:r>
            <a:endParaRPr sz="1600">
              <a:solidFill>
                <a:srgbClr val="061E5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g5dfd9a8b42_1_170" descr="typhoon signal hkçåçæå°çµæ"/>
          <p:cNvPicPr preferRelativeResize="0"/>
          <p:nvPr/>
        </p:nvPicPr>
        <p:blipFill rotWithShape="1">
          <a:blip r:embed="rId5">
            <a:alphaModFix/>
          </a:blip>
          <a:srcRect l="1426" t="30674" r="186" b="6468"/>
          <a:stretch/>
        </p:blipFill>
        <p:spPr>
          <a:xfrm>
            <a:off x="7679094" y="1836596"/>
            <a:ext cx="3396343" cy="4615089"/>
          </a:xfrm>
          <a:prstGeom prst="rect">
            <a:avLst/>
          </a:prstGeom>
          <a:noFill/>
          <a:ln w="28575" cap="flat" cmpd="sng">
            <a:solidFill>
              <a:srgbClr val="B3C6E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4" name="Google Shape;214;g5dfd9a8b42_1_170"/>
          <p:cNvSpPr/>
          <p:nvPr/>
        </p:nvSpPr>
        <p:spPr>
          <a:xfrm>
            <a:off x="910125" y="5797915"/>
            <a:ext cx="5686500" cy="653700"/>
          </a:xfrm>
          <a:prstGeom prst="rect">
            <a:avLst/>
          </a:prstGeom>
          <a:noFill/>
          <a:ln w="2857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61E5A"/>
                </a:solidFill>
                <a:latin typeface="Calibri"/>
                <a:ea typeface="Calibri"/>
                <a:cs typeface="Calibri"/>
                <a:sym typeface="Calibri"/>
              </a:rPr>
              <a:t>The Hong Kong’s tropical cyclone warning signals are a system of signals utilized to notify the influences or threats of typhoons</a:t>
            </a:r>
            <a:endParaRPr sz="1600">
              <a:solidFill>
                <a:srgbClr val="061E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5dfd9a8b42_1_170"/>
          <p:cNvSpPr/>
          <p:nvPr/>
        </p:nvSpPr>
        <p:spPr>
          <a:xfrm rot="-5400000">
            <a:off x="7006333" y="6012875"/>
            <a:ext cx="261300" cy="223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5dfd9a8b42_1_260"/>
          <p:cNvPicPr preferRelativeResize="0"/>
          <p:nvPr/>
        </p:nvPicPr>
        <p:blipFill rotWithShape="1">
          <a:blip r:embed="rId3">
            <a:alphaModFix/>
          </a:blip>
          <a:srcRect t="70395" b="2"/>
          <a:stretch/>
        </p:blipFill>
        <p:spPr>
          <a:xfrm>
            <a:off x="-545912" y="5601802"/>
            <a:ext cx="13156441" cy="1869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5dfd9a8b42_1_2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620" y="846311"/>
            <a:ext cx="3812137" cy="442523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5dfd9a8b42_1_260"/>
          <p:cNvSpPr/>
          <p:nvPr/>
        </p:nvSpPr>
        <p:spPr>
          <a:xfrm rot="10800000">
            <a:off x="8217592" y="379"/>
            <a:ext cx="3974408" cy="967166"/>
          </a:xfrm>
          <a:custGeom>
            <a:avLst/>
            <a:gdLst/>
            <a:ahLst/>
            <a:cxnLst/>
            <a:rect l="l" t="t" r="r" b="b"/>
            <a:pathLst>
              <a:path w="3596749" h="1268414" extrusionOk="0">
                <a:moveTo>
                  <a:pt x="0" y="0"/>
                </a:moveTo>
                <a:lnTo>
                  <a:pt x="299302" y="0"/>
                </a:lnTo>
                <a:lnTo>
                  <a:pt x="795613" y="0"/>
                </a:lnTo>
                <a:lnTo>
                  <a:pt x="806567" y="0"/>
                </a:lnTo>
                <a:lnTo>
                  <a:pt x="1105869" y="0"/>
                </a:lnTo>
                <a:lnTo>
                  <a:pt x="1252078" y="0"/>
                </a:lnTo>
                <a:lnTo>
                  <a:pt x="1602180" y="0"/>
                </a:lnTo>
                <a:lnTo>
                  <a:pt x="1708543" y="0"/>
                </a:lnTo>
                <a:lnTo>
                  <a:pt x="2042864" y="0"/>
                </a:lnTo>
                <a:lnTo>
                  <a:pt x="2058645" y="0"/>
                </a:lnTo>
                <a:lnTo>
                  <a:pt x="2515110" y="0"/>
                </a:lnTo>
                <a:lnTo>
                  <a:pt x="2849431" y="0"/>
                </a:lnTo>
                <a:lnTo>
                  <a:pt x="3596749" y="747318"/>
                </a:lnTo>
                <a:lnTo>
                  <a:pt x="3075653" y="1268414"/>
                </a:lnTo>
                <a:lnTo>
                  <a:pt x="2744509" y="1268414"/>
                </a:lnTo>
                <a:lnTo>
                  <a:pt x="2359995" y="1268414"/>
                </a:lnTo>
                <a:lnTo>
                  <a:pt x="2288044" y="1268414"/>
                </a:lnTo>
                <a:lnTo>
                  <a:pt x="2269086" y="1268414"/>
                </a:lnTo>
                <a:lnTo>
                  <a:pt x="2018799" y="1268414"/>
                </a:lnTo>
                <a:lnTo>
                  <a:pt x="1937942" y="1268414"/>
                </a:lnTo>
                <a:lnTo>
                  <a:pt x="1831579" y="1268414"/>
                </a:lnTo>
                <a:lnTo>
                  <a:pt x="1562334" y="1268414"/>
                </a:lnTo>
                <a:lnTo>
                  <a:pt x="1553428" y="1268414"/>
                </a:lnTo>
                <a:lnTo>
                  <a:pt x="1532278" y="1268414"/>
                </a:lnTo>
                <a:lnTo>
                  <a:pt x="1481477" y="1268414"/>
                </a:lnTo>
                <a:lnTo>
                  <a:pt x="1212232" y="1268414"/>
                </a:lnTo>
                <a:lnTo>
                  <a:pt x="1105869" y="1268414"/>
                </a:lnTo>
                <a:lnTo>
                  <a:pt x="1025012" y="1268414"/>
                </a:lnTo>
                <a:lnTo>
                  <a:pt x="806567" y="1268414"/>
                </a:lnTo>
                <a:lnTo>
                  <a:pt x="755767" y="1268414"/>
                </a:lnTo>
                <a:lnTo>
                  <a:pt x="725711" y="1268414"/>
                </a:lnTo>
                <a:lnTo>
                  <a:pt x="299302" y="1268414"/>
                </a:lnTo>
                <a:lnTo>
                  <a:pt x="0" y="1268414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5dfd9a8b42_1_260"/>
          <p:cNvSpPr/>
          <p:nvPr/>
        </p:nvSpPr>
        <p:spPr>
          <a:xfrm>
            <a:off x="5399313" y="1116584"/>
            <a:ext cx="62640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61E5A"/>
                </a:solidFill>
                <a:latin typeface="Calibri"/>
                <a:ea typeface="Calibri"/>
                <a:cs typeface="Calibri"/>
                <a:sym typeface="Calibri"/>
              </a:rPr>
              <a:t>During 2001 – 2018, total numbers of tropical cyclones and typhoons are respectively 507 and 255, and the average numbers are 29 per year and 13 per year. </a:t>
            </a:r>
            <a:endParaRPr sz="1800">
              <a:solidFill>
                <a:srgbClr val="061E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5dfd9a8b42_1_260"/>
          <p:cNvSpPr/>
          <p:nvPr/>
        </p:nvSpPr>
        <p:spPr>
          <a:xfrm>
            <a:off x="5001341" y="4942306"/>
            <a:ext cx="6096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rgbClr val="061E5A"/>
                </a:solidFill>
                <a:latin typeface="Calibri"/>
                <a:ea typeface="Calibri"/>
                <a:cs typeface="Calibri"/>
                <a:sym typeface="Calibri"/>
              </a:rPr>
              <a:t>Graph 2: Official released Typhoon signals during 2000 – 2018 by HK observatory</a:t>
            </a:r>
            <a:endParaRPr sz="1400" dirty="0">
              <a:solidFill>
                <a:srgbClr val="061E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5dfd9a8b42_1_260"/>
          <p:cNvSpPr/>
          <p:nvPr/>
        </p:nvSpPr>
        <p:spPr>
          <a:xfrm>
            <a:off x="5399313" y="2197650"/>
            <a:ext cx="6264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61E5A"/>
                </a:solidFill>
                <a:latin typeface="Calibri"/>
                <a:ea typeface="Calibri"/>
                <a:cs typeface="Calibri"/>
                <a:sym typeface="Calibri"/>
              </a:rPr>
              <a:t>The official released Typhoon signals from 2000 to 2018, and the time trend graph shows seasonality.</a:t>
            </a:r>
            <a:endParaRPr sz="1800">
              <a:solidFill>
                <a:srgbClr val="061E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5dfd9a8b42_1_260"/>
          <p:cNvSpPr/>
          <p:nvPr/>
        </p:nvSpPr>
        <p:spPr>
          <a:xfrm>
            <a:off x="5010539" y="2332651"/>
            <a:ext cx="261300" cy="223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5dfd9a8b42_1_260"/>
          <p:cNvSpPr/>
          <p:nvPr/>
        </p:nvSpPr>
        <p:spPr>
          <a:xfrm rot="5400000">
            <a:off x="4982591" y="1267263"/>
            <a:ext cx="261300" cy="223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5dfd9a8b42_1_260"/>
          <p:cNvSpPr txBox="1"/>
          <p:nvPr/>
        </p:nvSpPr>
        <p:spPr>
          <a:xfrm>
            <a:off x="8959613" y="212950"/>
            <a:ext cx="24867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Statistical Data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" name="圖表 22"/>
          <p:cNvGraphicFramePr/>
          <p:nvPr>
            <p:extLst>
              <p:ext uri="{D42A27DB-BD31-4B8C-83A1-F6EECF244321}">
                <p14:modId xmlns:p14="http://schemas.microsoft.com/office/powerpoint/2010/main" val="2146869552"/>
              </p:ext>
            </p:extLst>
          </p:nvPr>
        </p:nvGraphicFramePr>
        <p:xfrm>
          <a:off x="5010539" y="3058929"/>
          <a:ext cx="6498592" cy="1732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g5dfd9a8b42_1_348"/>
          <p:cNvGrpSpPr/>
          <p:nvPr/>
        </p:nvGrpSpPr>
        <p:grpSpPr>
          <a:xfrm>
            <a:off x="578436" y="1420410"/>
            <a:ext cx="4740180" cy="4349522"/>
            <a:chOff x="23722" y="0"/>
            <a:chExt cx="3392628" cy="2425700"/>
          </a:xfrm>
        </p:grpSpPr>
        <p:pic>
          <p:nvPicPr>
            <p:cNvPr id="236" name="Google Shape;236;g5dfd9a8b42_1_3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2000" y="0"/>
              <a:ext cx="2292350" cy="242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g5dfd9a8b42_1_348"/>
            <p:cNvPicPr preferRelativeResize="0"/>
            <p:nvPr/>
          </p:nvPicPr>
          <p:blipFill rotWithShape="1">
            <a:blip r:embed="rId4">
              <a:alphaModFix/>
            </a:blip>
            <a:srcRect l="4960" r="81611" b="90593"/>
            <a:stretch/>
          </p:blipFill>
          <p:spPr>
            <a:xfrm rot="5400000">
              <a:off x="-508000" y="939800"/>
              <a:ext cx="2057400" cy="44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g5dfd9a8b42_1_348"/>
            <p:cNvSpPr txBox="1"/>
            <p:nvPr/>
          </p:nvSpPr>
          <p:spPr>
            <a:xfrm>
              <a:off x="2851150" y="25400"/>
              <a:ext cx="565200" cy="21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Signal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5dfd9a8b42_1_348"/>
            <p:cNvSpPr txBox="1"/>
            <p:nvPr/>
          </p:nvSpPr>
          <p:spPr>
            <a:xfrm>
              <a:off x="82067" y="212725"/>
              <a:ext cx="558900" cy="15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4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4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4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4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5dfd9a8b42_1_348"/>
            <p:cNvSpPr/>
            <p:nvPr/>
          </p:nvSpPr>
          <p:spPr>
            <a:xfrm>
              <a:off x="23722" y="57150"/>
              <a:ext cx="1234200" cy="311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g5dfd9a8b42_1_348"/>
          <p:cNvSpPr/>
          <p:nvPr/>
        </p:nvSpPr>
        <p:spPr>
          <a:xfrm>
            <a:off x="2903536" y="523454"/>
            <a:ext cx="9288600" cy="96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5dfd9a8b42_1_348"/>
          <p:cNvSpPr/>
          <p:nvPr/>
        </p:nvSpPr>
        <p:spPr>
          <a:xfrm>
            <a:off x="0" y="523454"/>
            <a:ext cx="3974408" cy="967166"/>
          </a:xfrm>
          <a:custGeom>
            <a:avLst/>
            <a:gdLst/>
            <a:ahLst/>
            <a:cxnLst/>
            <a:rect l="l" t="t" r="r" b="b"/>
            <a:pathLst>
              <a:path w="3596749" h="1268414" extrusionOk="0">
                <a:moveTo>
                  <a:pt x="0" y="0"/>
                </a:moveTo>
                <a:lnTo>
                  <a:pt x="299302" y="0"/>
                </a:lnTo>
                <a:lnTo>
                  <a:pt x="795613" y="0"/>
                </a:lnTo>
                <a:lnTo>
                  <a:pt x="806567" y="0"/>
                </a:lnTo>
                <a:lnTo>
                  <a:pt x="1105869" y="0"/>
                </a:lnTo>
                <a:lnTo>
                  <a:pt x="1252078" y="0"/>
                </a:lnTo>
                <a:lnTo>
                  <a:pt x="1602180" y="0"/>
                </a:lnTo>
                <a:lnTo>
                  <a:pt x="1708543" y="0"/>
                </a:lnTo>
                <a:lnTo>
                  <a:pt x="2042864" y="0"/>
                </a:lnTo>
                <a:lnTo>
                  <a:pt x="2058645" y="0"/>
                </a:lnTo>
                <a:lnTo>
                  <a:pt x="2515110" y="0"/>
                </a:lnTo>
                <a:lnTo>
                  <a:pt x="2849431" y="0"/>
                </a:lnTo>
                <a:lnTo>
                  <a:pt x="3596749" y="747318"/>
                </a:lnTo>
                <a:lnTo>
                  <a:pt x="3075653" y="1268414"/>
                </a:lnTo>
                <a:lnTo>
                  <a:pt x="2744509" y="1268414"/>
                </a:lnTo>
                <a:lnTo>
                  <a:pt x="2359995" y="1268414"/>
                </a:lnTo>
                <a:lnTo>
                  <a:pt x="2288044" y="1268414"/>
                </a:lnTo>
                <a:lnTo>
                  <a:pt x="2269086" y="1268414"/>
                </a:lnTo>
                <a:lnTo>
                  <a:pt x="2018799" y="1268414"/>
                </a:lnTo>
                <a:lnTo>
                  <a:pt x="1937942" y="1268414"/>
                </a:lnTo>
                <a:lnTo>
                  <a:pt x="1831579" y="1268414"/>
                </a:lnTo>
                <a:lnTo>
                  <a:pt x="1562334" y="1268414"/>
                </a:lnTo>
                <a:lnTo>
                  <a:pt x="1553428" y="1268414"/>
                </a:lnTo>
                <a:lnTo>
                  <a:pt x="1532278" y="1268414"/>
                </a:lnTo>
                <a:lnTo>
                  <a:pt x="1481477" y="1268414"/>
                </a:lnTo>
                <a:lnTo>
                  <a:pt x="1212232" y="1268414"/>
                </a:lnTo>
                <a:lnTo>
                  <a:pt x="1105869" y="1268414"/>
                </a:lnTo>
                <a:lnTo>
                  <a:pt x="1025012" y="1268414"/>
                </a:lnTo>
                <a:lnTo>
                  <a:pt x="806567" y="1268414"/>
                </a:lnTo>
                <a:lnTo>
                  <a:pt x="755767" y="1268414"/>
                </a:lnTo>
                <a:lnTo>
                  <a:pt x="725711" y="1268414"/>
                </a:lnTo>
                <a:lnTo>
                  <a:pt x="299302" y="1268414"/>
                </a:lnTo>
                <a:lnTo>
                  <a:pt x="0" y="1268414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g5dfd9a8b42_1_348"/>
          <p:cNvGrpSpPr/>
          <p:nvPr/>
        </p:nvGrpSpPr>
        <p:grpSpPr>
          <a:xfrm>
            <a:off x="1050409" y="758890"/>
            <a:ext cx="8154617" cy="559945"/>
            <a:chOff x="1731890" y="258784"/>
            <a:chExt cx="9651576" cy="660780"/>
          </a:xfrm>
        </p:grpSpPr>
        <p:sp>
          <p:nvSpPr>
            <p:cNvPr id="244" name="Google Shape;244;g5dfd9a8b42_1_348"/>
            <p:cNvSpPr txBox="1"/>
            <p:nvPr/>
          </p:nvSpPr>
          <p:spPr>
            <a:xfrm>
              <a:off x="1731890" y="280264"/>
              <a:ext cx="2943600" cy="6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925" tIns="35950" rIns="71925" bIns="359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49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 sz="3049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g5dfd9a8b42_1_348"/>
            <p:cNvSpPr txBox="1"/>
            <p:nvPr/>
          </p:nvSpPr>
          <p:spPr>
            <a:xfrm>
              <a:off x="5145266" y="258784"/>
              <a:ext cx="6238200" cy="54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925" tIns="35950" rIns="71925" bIns="35950" anchor="t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3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833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46" name="Google Shape;246;g5dfd9a8b42_1_348"/>
          <p:cNvSpPr/>
          <p:nvPr/>
        </p:nvSpPr>
        <p:spPr>
          <a:xfrm>
            <a:off x="6187172" y="1963386"/>
            <a:ext cx="4712700" cy="1631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61E5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61E5A"/>
                </a:solidFill>
                <a:latin typeface="Calibri"/>
                <a:ea typeface="Calibri"/>
                <a:cs typeface="Calibri"/>
                <a:sym typeface="Calibri"/>
              </a:rPr>
              <a:t>X-axis only lists the months with typhoons data</a:t>
            </a:r>
            <a:endParaRPr sz="2000">
              <a:solidFill>
                <a:srgbClr val="061E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61E5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61E5A"/>
                </a:solidFill>
                <a:latin typeface="Calibri"/>
                <a:ea typeface="Calibri"/>
                <a:cs typeface="Calibri"/>
                <a:sym typeface="Calibri"/>
              </a:rPr>
              <a:t>Y-axis lists the signal levels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61E5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61E5A"/>
                </a:solidFill>
                <a:latin typeface="Calibri"/>
                <a:ea typeface="Calibri"/>
                <a:cs typeface="Calibri"/>
                <a:sym typeface="Calibri"/>
              </a:rPr>
              <a:t>Different colors demonstrate different frequencies of typhoons signals</a:t>
            </a:r>
            <a:endParaRPr sz="2000">
              <a:solidFill>
                <a:srgbClr val="061E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5dfd9a8b42_1_348"/>
          <p:cNvSpPr/>
          <p:nvPr/>
        </p:nvSpPr>
        <p:spPr>
          <a:xfrm>
            <a:off x="4105478" y="777098"/>
            <a:ext cx="718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 map and clustering analysis of typhoon seasonality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5dfd9a8b42_1_348"/>
          <p:cNvSpPr/>
          <p:nvPr/>
        </p:nvSpPr>
        <p:spPr>
          <a:xfrm>
            <a:off x="6187172" y="4138685"/>
            <a:ext cx="4712700" cy="1631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61E5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61E5A"/>
                </a:solidFill>
                <a:latin typeface="Calibri"/>
                <a:ea typeface="Calibri"/>
                <a:cs typeface="Calibri"/>
                <a:sym typeface="Calibri"/>
              </a:rPr>
              <a:t>Lower signals have higher frequency than higher signals </a:t>
            </a:r>
            <a:endParaRPr sz="2000">
              <a:solidFill>
                <a:srgbClr val="061E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61E5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61E5A"/>
                </a:solidFill>
                <a:latin typeface="Calibri"/>
                <a:ea typeface="Calibri"/>
                <a:cs typeface="Calibri"/>
                <a:sym typeface="Calibri"/>
              </a:rPr>
              <a:t>More signals in July to Sep than other months, and higher signals are concentrated during this period</a:t>
            </a:r>
            <a:endParaRPr sz="2000">
              <a:solidFill>
                <a:srgbClr val="061E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5dfd9a8b42_1_348"/>
          <p:cNvSpPr/>
          <p:nvPr/>
        </p:nvSpPr>
        <p:spPr>
          <a:xfrm>
            <a:off x="781489" y="5769901"/>
            <a:ext cx="4687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61E5A"/>
                </a:solidFill>
                <a:latin typeface="Calibri"/>
                <a:ea typeface="Calibri"/>
                <a:cs typeface="Calibri"/>
                <a:sym typeface="Calibri"/>
              </a:rPr>
              <a:t>Graph 3: Heat map and clustering analysis of typhoon seasonality and signals frequency.</a:t>
            </a:r>
            <a:endParaRPr sz="1400">
              <a:solidFill>
                <a:srgbClr val="061E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5dfd9a8b42_1_348"/>
          <p:cNvSpPr txBox="1"/>
          <p:nvPr/>
        </p:nvSpPr>
        <p:spPr>
          <a:xfrm>
            <a:off x="631371" y="1643726"/>
            <a:ext cx="11562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dfd9a8b42_1_42"/>
          <p:cNvSpPr/>
          <p:nvPr/>
        </p:nvSpPr>
        <p:spPr>
          <a:xfrm>
            <a:off x="0" y="1846916"/>
            <a:ext cx="12192000" cy="332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5dfd9a8b42_1_42"/>
          <p:cNvSpPr/>
          <p:nvPr/>
        </p:nvSpPr>
        <p:spPr>
          <a:xfrm>
            <a:off x="0" y="1846916"/>
            <a:ext cx="3002569" cy="3331846"/>
          </a:xfrm>
          <a:custGeom>
            <a:avLst/>
            <a:gdLst/>
            <a:ahLst/>
            <a:cxnLst/>
            <a:rect l="l" t="t" r="r" b="b"/>
            <a:pathLst>
              <a:path w="4922244" h="5048251" extrusionOk="0">
                <a:moveTo>
                  <a:pt x="0" y="0"/>
                </a:moveTo>
                <a:lnTo>
                  <a:pt x="1947941" y="0"/>
                </a:lnTo>
                <a:lnTo>
                  <a:pt x="4922244" y="2974304"/>
                </a:lnTo>
                <a:lnTo>
                  <a:pt x="2848297" y="5048251"/>
                </a:lnTo>
                <a:lnTo>
                  <a:pt x="0" y="5048251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5dfd9a8b42_1_42"/>
          <p:cNvSpPr/>
          <p:nvPr/>
        </p:nvSpPr>
        <p:spPr>
          <a:xfrm>
            <a:off x="1199195" y="1846915"/>
            <a:ext cx="2645333" cy="3331846"/>
          </a:xfrm>
          <a:custGeom>
            <a:avLst/>
            <a:gdLst/>
            <a:ahLst/>
            <a:cxnLst/>
            <a:rect l="l" t="t" r="r" b="b"/>
            <a:pathLst>
              <a:path w="4336612" h="5048251" extrusionOk="0">
                <a:moveTo>
                  <a:pt x="0" y="0"/>
                </a:moveTo>
                <a:lnTo>
                  <a:pt x="1362309" y="0"/>
                </a:lnTo>
                <a:lnTo>
                  <a:pt x="4336612" y="2974304"/>
                </a:lnTo>
                <a:lnTo>
                  <a:pt x="2262665" y="5048251"/>
                </a:lnTo>
                <a:lnTo>
                  <a:pt x="900356" y="5048251"/>
                </a:lnTo>
                <a:lnTo>
                  <a:pt x="2974303" y="2974304"/>
                </a:lnTo>
                <a:close/>
              </a:path>
            </a:pathLst>
          </a:custGeom>
          <a:solidFill>
            <a:srgbClr val="2F5496">
              <a:alpha val="40000"/>
            </a:srgbClr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5dfd9a8b42_1_42"/>
          <p:cNvSpPr txBox="1"/>
          <p:nvPr/>
        </p:nvSpPr>
        <p:spPr>
          <a:xfrm>
            <a:off x="1640477" y="2935800"/>
            <a:ext cx="1581600" cy="15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47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sz="9747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9747" b="0" i="0" u="none" strike="noStrike" cap="non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60" name="Google Shape;260;g5dfd9a8b42_1_42"/>
          <p:cNvSpPr txBox="1"/>
          <p:nvPr/>
        </p:nvSpPr>
        <p:spPr>
          <a:xfrm>
            <a:off x="4593800" y="3193775"/>
            <a:ext cx="72849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85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Association and frequent item analysis</a:t>
            </a:r>
            <a:endParaRPr sz="5085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5dfd9a8b42_1_42"/>
          <p:cNvSpPr txBox="1"/>
          <p:nvPr/>
        </p:nvSpPr>
        <p:spPr>
          <a:xfrm>
            <a:off x="1018988" y="6058856"/>
            <a:ext cx="8003400" cy="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25" tIns="35950" rIns="71925" bIns="35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7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17">
              <a:solidFill>
                <a:srgbClr val="7692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42;g5dfd9a8b42_1_348"/>
          <p:cNvSpPr/>
          <p:nvPr/>
        </p:nvSpPr>
        <p:spPr>
          <a:xfrm>
            <a:off x="2067635" y="0"/>
            <a:ext cx="3974408" cy="967166"/>
          </a:xfrm>
          <a:custGeom>
            <a:avLst/>
            <a:gdLst/>
            <a:ahLst/>
            <a:cxnLst/>
            <a:rect l="l" t="t" r="r" b="b"/>
            <a:pathLst>
              <a:path w="3596749" h="1268414" extrusionOk="0">
                <a:moveTo>
                  <a:pt x="0" y="0"/>
                </a:moveTo>
                <a:lnTo>
                  <a:pt x="299302" y="0"/>
                </a:lnTo>
                <a:lnTo>
                  <a:pt x="795613" y="0"/>
                </a:lnTo>
                <a:lnTo>
                  <a:pt x="806567" y="0"/>
                </a:lnTo>
                <a:lnTo>
                  <a:pt x="1105869" y="0"/>
                </a:lnTo>
                <a:lnTo>
                  <a:pt x="1252078" y="0"/>
                </a:lnTo>
                <a:lnTo>
                  <a:pt x="1602180" y="0"/>
                </a:lnTo>
                <a:lnTo>
                  <a:pt x="1708543" y="0"/>
                </a:lnTo>
                <a:lnTo>
                  <a:pt x="2042864" y="0"/>
                </a:lnTo>
                <a:lnTo>
                  <a:pt x="2058645" y="0"/>
                </a:lnTo>
                <a:lnTo>
                  <a:pt x="2515110" y="0"/>
                </a:lnTo>
                <a:lnTo>
                  <a:pt x="2849431" y="0"/>
                </a:lnTo>
                <a:lnTo>
                  <a:pt x="3596749" y="747318"/>
                </a:lnTo>
                <a:lnTo>
                  <a:pt x="3075653" y="1268414"/>
                </a:lnTo>
                <a:lnTo>
                  <a:pt x="2744509" y="1268414"/>
                </a:lnTo>
                <a:lnTo>
                  <a:pt x="2359995" y="1268414"/>
                </a:lnTo>
                <a:lnTo>
                  <a:pt x="2288044" y="1268414"/>
                </a:lnTo>
                <a:lnTo>
                  <a:pt x="2269086" y="1268414"/>
                </a:lnTo>
                <a:lnTo>
                  <a:pt x="2018799" y="1268414"/>
                </a:lnTo>
                <a:lnTo>
                  <a:pt x="1937942" y="1268414"/>
                </a:lnTo>
                <a:lnTo>
                  <a:pt x="1831579" y="1268414"/>
                </a:lnTo>
                <a:lnTo>
                  <a:pt x="1562334" y="1268414"/>
                </a:lnTo>
                <a:lnTo>
                  <a:pt x="1553428" y="1268414"/>
                </a:lnTo>
                <a:lnTo>
                  <a:pt x="1532278" y="1268414"/>
                </a:lnTo>
                <a:lnTo>
                  <a:pt x="1481477" y="1268414"/>
                </a:lnTo>
                <a:lnTo>
                  <a:pt x="1212232" y="1268414"/>
                </a:lnTo>
                <a:lnTo>
                  <a:pt x="1105869" y="1268414"/>
                </a:lnTo>
                <a:lnTo>
                  <a:pt x="1025012" y="1268414"/>
                </a:lnTo>
                <a:lnTo>
                  <a:pt x="806567" y="1268414"/>
                </a:lnTo>
                <a:lnTo>
                  <a:pt x="755767" y="1268414"/>
                </a:lnTo>
                <a:lnTo>
                  <a:pt x="725711" y="1268414"/>
                </a:lnTo>
                <a:lnTo>
                  <a:pt x="299302" y="1268414"/>
                </a:lnTo>
                <a:lnTo>
                  <a:pt x="0" y="1268414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g5dfd9a8b42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67635" y="-491322"/>
            <a:ext cx="4135270" cy="803853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5dfd9a8b42_1_0"/>
          <p:cNvSpPr/>
          <p:nvPr/>
        </p:nvSpPr>
        <p:spPr>
          <a:xfrm>
            <a:off x="2636746" y="2574315"/>
            <a:ext cx="2726562" cy="9944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Tropical Cyclone Warning Signals</a:t>
            </a:r>
            <a:endParaRPr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8" name="Google Shape;268;g5dfd9a8b42_1_0"/>
          <p:cNvSpPr/>
          <p:nvPr/>
        </p:nvSpPr>
        <p:spPr>
          <a:xfrm>
            <a:off x="7098669" y="1005324"/>
            <a:ext cx="239118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</a:rPr>
              <a:t>Pressure</a:t>
            </a:r>
            <a:endParaRPr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9" name="Google Shape;269;g5dfd9a8b42_1_0"/>
          <p:cNvSpPr/>
          <p:nvPr/>
        </p:nvSpPr>
        <p:spPr>
          <a:xfrm>
            <a:off x="7098669" y="1791793"/>
            <a:ext cx="239118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</a:rPr>
              <a:t>Temperature</a:t>
            </a:r>
            <a:endParaRPr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0" name="Google Shape;270;g5dfd9a8b42_1_0"/>
          <p:cNvSpPr/>
          <p:nvPr/>
        </p:nvSpPr>
        <p:spPr>
          <a:xfrm>
            <a:off x="7098669" y="4937668"/>
            <a:ext cx="239118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</a:rPr>
              <a:t>Rainfall</a:t>
            </a:r>
            <a:endParaRPr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1" name="Google Shape;271;g5dfd9a8b42_1_0"/>
          <p:cNvSpPr/>
          <p:nvPr/>
        </p:nvSpPr>
        <p:spPr>
          <a:xfrm>
            <a:off x="7098669" y="2578262"/>
            <a:ext cx="239118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</a:rPr>
              <a:t>Dew point</a:t>
            </a:r>
            <a:endParaRPr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2" name="Google Shape;272;g5dfd9a8b42_1_0"/>
          <p:cNvSpPr/>
          <p:nvPr/>
        </p:nvSpPr>
        <p:spPr>
          <a:xfrm>
            <a:off x="7098669" y="3364731"/>
            <a:ext cx="239118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Relative humidity</a:t>
            </a:r>
            <a:endParaRPr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3" name="Google Shape;273;g5dfd9a8b42_1_0"/>
          <p:cNvSpPr/>
          <p:nvPr/>
        </p:nvSpPr>
        <p:spPr>
          <a:xfrm>
            <a:off x="7098669" y="4151200"/>
            <a:ext cx="2391180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</a:rPr>
              <a:t>Amount of cloud</a:t>
            </a:r>
            <a:endParaRPr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4" name="Google Shape;274;g5dfd9a8b42_1_0"/>
          <p:cNvSpPr/>
          <p:nvPr/>
        </p:nvSpPr>
        <p:spPr>
          <a:xfrm>
            <a:off x="5853934" y="1092890"/>
            <a:ext cx="846818" cy="43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5dfd9a8b42_1_0"/>
          <p:cNvSpPr/>
          <p:nvPr/>
        </p:nvSpPr>
        <p:spPr>
          <a:xfrm>
            <a:off x="5853934" y="1863727"/>
            <a:ext cx="846818" cy="43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5dfd9a8b42_1_0"/>
          <p:cNvSpPr/>
          <p:nvPr/>
        </p:nvSpPr>
        <p:spPr>
          <a:xfrm>
            <a:off x="5853934" y="2634564"/>
            <a:ext cx="846818" cy="43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5dfd9a8b42_1_0"/>
          <p:cNvSpPr/>
          <p:nvPr/>
        </p:nvSpPr>
        <p:spPr>
          <a:xfrm>
            <a:off x="5853934" y="3405401"/>
            <a:ext cx="846818" cy="43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5dfd9a8b42_1_0"/>
          <p:cNvSpPr/>
          <p:nvPr/>
        </p:nvSpPr>
        <p:spPr>
          <a:xfrm>
            <a:off x="5853934" y="4176238"/>
            <a:ext cx="846818" cy="43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5dfd9a8b42_1_0"/>
          <p:cNvSpPr/>
          <p:nvPr/>
        </p:nvSpPr>
        <p:spPr>
          <a:xfrm>
            <a:off x="5853934" y="4947075"/>
            <a:ext cx="846818" cy="43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5dfd9a8b42_1_0"/>
          <p:cNvSpPr/>
          <p:nvPr/>
        </p:nvSpPr>
        <p:spPr>
          <a:xfrm>
            <a:off x="9843786" y="2593102"/>
            <a:ext cx="1381800" cy="105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???</a:t>
            </a:r>
            <a:endParaRPr sz="3000" b="1"/>
          </a:p>
        </p:txBody>
      </p:sp>
      <p:sp>
        <p:nvSpPr>
          <p:cNvPr id="281" name="Google Shape;281;g5dfd9a8b42_1_0"/>
          <p:cNvSpPr txBox="1"/>
          <p:nvPr/>
        </p:nvSpPr>
        <p:spPr>
          <a:xfrm>
            <a:off x="2924600" y="212075"/>
            <a:ext cx="28080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 b="1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g5dfd9a8b42_1_0"/>
          <p:cNvSpPr txBox="1"/>
          <p:nvPr/>
        </p:nvSpPr>
        <p:spPr>
          <a:xfrm>
            <a:off x="2636746" y="5627077"/>
            <a:ext cx="8588840" cy="96114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measure the effect on meteorological data, we compare 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 average data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monthly average data.</a:t>
            </a:r>
            <a:endParaRPr sz="2600" b="1" dirty="0">
              <a:solidFill>
                <a:schemeClr val="accent1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2;g5dfd9a8b42_1_348"/>
          <p:cNvSpPr/>
          <p:nvPr/>
        </p:nvSpPr>
        <p:spPr>
          <a:xfrm>
            <a:off x="2067635" y="-12664"/>
            <a:ext cx="3974408" cy="967166"/>
          </a:xfrm>
          <a:custGeom>
            <a:avLst/>
            <a:gdLst/>
            <a:ahLst/>
            <a:cxnLst/>
            <a:rect l="l" t="t" r="r" b="b"/>
            <a:pathLst>
              <a:path w="3596749" h="1268414" extrusionOk="0">
                <a:moveTo>
                  <a:pt x="0" y="0"/>
                </a:moveTo>
                <a:lnTo>
                  <a:pt x="299302" y="0"/>
                </a:lnTo>
                <a:lnTo>
                  <a:pt x="795613" y="0"/>
                </a:lnTo>
                <a:lnTo>
                  <a:pt x="806567" y="0"/>
                </a:lnTo>
                <a:lnTo>
                  <a:pt x="1105869" y="0"/>
                </a:lnTo>
                <a:lnTo>
                  <a:pt x="1252078" y="0"/>
                </a:lnTo>
                <a:lnTo>
                  <a:pt x="1602180" y="0"/>
                </a:lnTo>
                <a:lnTo>
                  <a:pt x="1708543" y="0"/>
                </a:lnTo>
                <a:lnTo>
                  <a:pt x="2042864" y="0"/>
                </a:lnTo>
                <a:lnTo>
                  <a:pt x="2058645" y="0"/>
                </a:lnTo>
                <a:lnTo>
                  <a:pt x="2515110" y="0"/>
                </a:lnTo>
                <a:lnTo>
                  <a:pt x="2849431" y="0"/>
                </a:lnTo>
                <a:lnTo>
                  <a:pt x="3596749" y="747318"/>
                </a:lnTo>
                <a:lnTo>
                  <a:pt x="3075653" y="1268414"/>
                </a:lnTo>
                <a:lnTo>
                  <a:pt x="2744509" y="1268414"/>
                </a:lnTo>
                <a:lnTo>
                  <a:pt x="2359995" y="1268414"/>
                </a:lnTo>
                <a:lnTo>
                  <a:pt x="2288044" y="1268414"/>
                </a:lnTo>
                <a:lnTo>
                  <a:pt x="2269086" y="1268414"/>
                </a:lnTo>
                <a:lnTo>
                  <a:pt x="2018799" y="1268414"/>
                </a:lnTo>
                <a:lnTo>
                  <a:pt x="1937942" y="1268414"/>
                </a:lnTo>
                <a:lnTo>
                  <a:pt x="1831579" y="1268414"/>
                </a:lnTo>
                <a:lnTo>
                  <a:pt x="1562334" y="1268414"/>
                </a:lnTo>
                <a:lnTo>
                  <a:pt x="1553428" y="1268414"/>
                </a:lnTo>
                <a:lnTo>
                  <a:pt x="1532278" y="1268414"/>
                </a:lnTo>
                <a:lnTo>
                  <a:pt x="1481477" y="1268414"/>
                </a:lnTo>
                <a:lnTo>
                  <a:pt x="1212232" y="1268414"/>
                </a:lnTo>
                <a:lnTo>
                  <a:pt x="1105869" y="1268414"/>
                </a:lnTo>
                <a:lnTo>
                  <a:pt x="1025012" y="1268414"/>
                </a:lnTo>
                <a:lnTo>
                  <a:pt x="806567" y="1268414"/>
                </a:lnTo>
                <a:lnTo>
                  <a:pt x="755767" y="1268414"/>
                </a:lnTo>
                <a:lnTo>
                  <a:pt x="725711" y="1268414"/>
                </a:lnTo>
                <a:lnTo>
                  <a:pt x="299302" y="1268414"/>
                </a:lnTo>
                <a:lnTo>
                  <a:pt x="0" y="1268414"/>
                </a:lnTo>
                <a:close/>
              </a:path>
            </a:pathLst>
          </a:custGeom>
          <a:solidFill>
            <a:srgbClr val="061E5A"/>
          </a:solidFill>
          <a:ln>
            <a:noFill/>
          </a:ln>
        </p:spPr>
        <p:txBody>
          <a:bodyPr spcFirstLastPara="1" wrap="square" lIns="71925" tIns="35950" rIns="71925" bIns="35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2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g5dfd9a8b42_1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67635" y="-491319"/>
            <a:ext cx="4135270" cy="803853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5dfd9a8b42_1_91"/>
          <p:cNvSpPr txBox="1"/>
          <p:nvPr/>
        </p:nvSpPr>
        <p:spPr>
          <a:xfrm>
            <a:off x="2432231" y="212075"/>
            <a:ext cx="28080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24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</a:p>
        </p:txBody>
      </p:sp>
      <p:pic>
        <p:nvPicPr>
          <p:cNvPr id="290" name="Google Shape;290;g5dfd9a8b42_1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994" y="3279520"/>
            <a:ext cx="8087837" cy="228601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5dfd9a8b42_1_91"/>
          <p:cNvSpPr txBox="1"/>
          <p:nvPr/>
        </p:nvSpPr>
        <p:spPr>
          <a:xfrm>
            <a:off x="3211875" y="1040175"/>
            <a:ext cx="84987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If daily average data </a:t>
            </a: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&gt;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monthly average, we mark 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0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daily average data 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monthly average, we mark 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30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g5dfd9a8b42_1_91"/>
          <p:cNvSpPr txBox="1"/>
          <p:nvPr/>
        </p:nvSpPr>
        <p:spPr>
          <a:xfrm>
            <a:off x="3211875" y="2251663"/>
            <a:ext cx="94563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Calculate the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confidence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of rule: 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Signal X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Attribute：1 or 0</a:t>
            </a:r>
            <a:endParaRPr sz="30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791807" y="2932234"/>
            <a:ext cx="448423" cy="272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Microsoft Office PowerPoint</Application>
  <PresentationFormat>宽屏</PresentationFormat>
  <Paragraphs>213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Teko</vt:lpstr>
      <vt:lpstr>Arial</vt:lpstr>
      <vt:lpstr>Calibri</vt:lpstr>
      <vt:lpstr>Comic Sans MS</vt:lpstr>
      <vt:lpstr>Impact</vt:lpstr>
      <vt:lpstr>Times New Roman</vt:lpstr>
      <vt:lpstr>Office 佈景主題</vt:lpstr>
      <vt:lpstr>Office 佈景主題</vt:lpstr>
      <vt:lpstr>Custom</vt:lpstr>
      <vt:lpstr>Tropical Cyclone Warning Signals and Meteorological Data in Hong Kong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Tropical Cyclone Warning Signals and Meteorological Data in Hong Kong</dc:title>
  <dc:creator>Sherry Xu</dc:creator>
  <cp:lastModifiedBy>Ruan Hang</cp:lastModifiedBy>
  <cp:revision>22</cp:revision>
  <dcterms:created xsi:type="dcterms:W3CDTF">2019-07-25T10:19:26Z</dcterms:created>
  <dcterms:modified xsi:type="dcterms:W3CDTF">2019-08-29T13:33:13Z</dcterms:modified>
</cp:coreProperties>
</file>