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charts/chart6.xml" ContentType="application/vnd.openxmlformats-officedocument.drawingml.chart+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7.xml" ContentType="application/vnd.openxmlformats-officedocument.drawingml.chart+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95.xml" ContentType="application/vnd.openxmlformats-officedocument.presentationml.tags+xml"/>
  <Override PartName="/ppt/tags/tag96.xml" ContentType="application/vnd.openxmlformats-officedocument.presentationml.tags+xml"/>
  <Override PartName="/ppt/notesSlides/notesSlide1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8.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2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4.xml" ContentType="application/vnd.openxmlformats-officedocument.presentationml.notesSlide+xml"/>
  <Override PartName="/ppt/tags/tag140.xml" ContentType="application/vnd.openxmlformats-officedocument.presentationml.tags+xml"/>
  <Override PartName="/ppt/notesSlides/notesSlide25.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6.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 id="2147483748" r:id="rId5"/>
  </p:sldMasterIdLst>
  <p:notesMasterIdLst>
    <p:notesMasterId r:id="rId53"/>
  </p:notesMasterIdLst>
  <p:sldIdLst>
    <p:sldId id="523" r:id="rId6"/>
    <p:sldId id="537" r:id="rId7"/>
    <p:sldId id="524" r:id="rId8"/>
    <p:sldId id="559" r:id="rId9"/>
    <p:sldId id="526" r:id="rId10"/>
    <p:sldId id="527" r:id="rId11"/>
    <p:sldId id="528" r:id="rId12"/>
    <p:sldId id="529" r:id="rId13"/>
    <p:sldId id="530" r:id="rId14"/>
    <p:sldId id="531" r:id="rId15"/>
    <p:sldId id="532" r:id="rId16"/>
    <p:sldId id="533" r:id="rId17"/>
    <p:sldId id="534" r:id="rId18"/>
    <p:sldId id="535" r:id="rId19"/>
    <p:sldId id="536" r:id="rId20"/>
    <p:sldId id="367" r:id="rId21"/>
    <p:sldId id="522" r:id="rId22"/>
    <p:sldId id="487" r:id="rId23"/>
    <p:sldId id="488" r:id="rId24"/>
    <p:sldId id="470" r:id="rId25"/>
    <p:sldId id="472" r:id="rId26"/>
    <p:sldId id="490" r:id="rId27"/>
    <p:sldId id="492" r:id="rId28"/>
    <p:sldId id="473" r:id="rId29"/>
    <p:sldId id="493" r:id="rId30"/>
    <p:sldId id="494" r:id="rId31"/>
    <p:sldId id="495" r:id="rId32"/>
    <p:sldId id="496" r:id="rId33"/>
    <p:sldId id="497" r:id="rId34"/>
    <p:sldId id="498" r:id="rId35"/>
    <p:sldId id="499" r:id="rId36"/>
    <p:sldId id="500" r:id="rId37"/>
    <p:sldId id="507" r:id="rId38"/>
    <p:sldId id="502" r:id="rId39"/>
    <p:sldId id="508" r:id="rId40"/>
    <p:sldId id="509" r:id="rId41"/>
    <p:sldId id="510" r:id="rId42"/>
    <p:sldId id="511" r:id="rId43"/>
    <p:sldId id="515" r:id="rId44"/>
    <p:sldId id="513" r:id="rId45"/>
    <p:sldId id="514" r:id="rId46"/>
    <p:sldId id="517" r:id="rId47"/>
    <p:sldId id="518" r:id="rId48"/>
    <p:sldId id="520" r:id="rId49"/>
    <p:sldId id="556" r:id="rId50"/>
    <p:sldId id="557" r:id="rId51"/>
    <p:sldId id="558" r:id="rId52"/>
  </p:sldIdLst>
  <p:sldSz cx="9144000" cy="5143500" type="screen16x9"/>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9B9"/>
    <a:srgbClr val="0070C0"/>
    <a:srgbClr val="AF1198"/>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0940" autoAdjust="0"/>
  </p:normalViewPr>
  <p:slideViewPr>
    <p:cSldViewPr>
      <p:cViewPr varScale="1">
        <p:scale>
          <a:sx n="150" d="100"/>
          <a:sy n="150" d="100"/>
        </p:scale>
        <p:origin x="1061" y="86"/>
      </p:cViewPr>
      <p:guideLst>
        <p:guide orient="horz"/>
        <p:guide pos="1056"/>
      </p:guideLst>
    </p:cSldViewPr>
  </p:slideViewPr>
  <p:outlineViewPr>
    <p:cViewPr>
      <p:scale>
        <a:sx n="33" d="100"/>
        <a:sy n="33" d="100"/>
      </p:scale>
      <p:origin x="0" y="639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BE73-462C-B55B-5CEC66F26271}"/>
            </c:ext>
          </c:extLst>
        </c:ser>
        <c:dLbls>
          <c:showLegendKey val="0"/>
          <c:showVal val="0"/>
          <c:showCatName val="0"/>
          <c:showSerName val="0"/>
          <c:showPercent val="0"/>
          <c:showBubbleSize val="0"/>
        </c:dLbls>
        <c:axId val="234960000"/>
        <c:axId val="234961536"/>
      </c:scatterChart>
      <c:valAx>
        <c:axId val="234960000"/>
        <c:scaling>
          <c:orientation val="minMax"/>
          <c:max val="3000"/>
        </c:scaling>
        <c:delete val="0"/>
        <c:axPos val="b"/>
        <c:numFmt formatCode="General" sourceLinked="1"/>
        <c:majorTickMark val="out"/>
        <c:minorTickMark val="none"/>
        <c:tickLblPos val="nextTo"/>
        <c:crossAx val="234961536"/>
        <c:crosses val="autoZero"/>
        <c:crossBetween val="midCat"/>
      </c:valAx>
      <c:valAx>
        <c:axId val="234961536"/>
        <c:scaling>
          <c:orientation val="minMax"/>
          <c:max val="500000"/>
        </c:scaling>
        <c:delete val="0"/>
        <c:axPos val="l"/>
        <c:majorGridlines/>
        <c:numFmt formatCode="General" sourceLinked="0"/>
        <c:majorTickMark val="out"/>
        <c:minorTickMark val="none"/>
        <c:tickLblPos val="nextTo"/>
        <c:crossAx val="234960000"/>
        <c:crosses val="autoZero"/>
        <c:crossBetween val="midCat"/>
        <c:majorUnit val="100000"/>
        <c:dispUnits>
          <c:builtInUnit val="thousands"/>
        </c:dispUnits>
      </c:valAx>
    </c:plotArea>
    <c:plotVisOnly val="1"/>
    <c:dispBlanksAs val="gap"/>
    <c:showDLblsOverMax val="0"/>
  </c:chart>
  <c:txPr>
    <a:bodyPr/>
    <a:lstStyle/>
    <a:p>
      <a:pPr>
        <a:defRPr sz="16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CA8F-4A21-9689-F6D4E0974B26}"/>
            </c:ext>
          </c:extLst>
        </c:ser>
        <c:dLbls>
          <c:showLegendKey val="0"/>
          <c:showVal val="0"/>
          <c:showCatName val="0"/>
          <c:showSerName val="0"/>
          <c:showPercent val="0"/>
          <c:showBubbleSize val="0"/>
        </c:dLbls>
        <c:axId val="182123136"/>
        <c:axId val="235148032"/>
      </c:scatterChart>
      <c:valAx>
        <c:axId val="182123136"/>
        <c:scaling>
          <c:orientation val="minMax"/>
          <c:max val="350"/>
          <c:min val="0"/>
        </c:scaling>
        <c:delete val="0"/>
        <c:axPos val="b"/>
        <c:numFmt formatCode="General" sourceLinked="1"/>
        <c:majorTickMark val="none"/>
        <c:minorTickMark val="none"/>
        <c:tickLblPos val="none"/>
        <c:crossAx val="235148032"/>
        <c:crosses val="autoZero"/>
        <c:crossBetween val="midCat"/>
      </c:valAx>
      <c:valAx>
        <c:axId val="235148032"/>
        <c:scaling>
          <c:orientation val="minMax"/>
        </c:scaling>
        <c:delete val="0"/>
        <c:axPos val="l"/>
        <c:numFmt formatCode="General" sourceLinked="1"/>
        <c:majorTickMark val="none"/>
        <c:minorTickMark val="none"/>
        <c:tickLblPos val="none"/>
        <c:crossAx val="182123136"/>
        <c:crossesAt val="0"/>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9DD4-4269-A8A8-980E1C7C2B7B}"/>
            </c:ext>
          </c:extLst>
        </c:ser>
        <c:dLbls>
          <c:showLegendKey val="0"/>
          <c:showVal val="0"/>
          <c:showCatName val="0"/>
          <c:showSerName val="0"/>
          <c:showPercent val="0"/>
          <c:showBubbleSize val="0"/>
        </c:dLbls>
        <c:axId val="235237760"/>
        <c:axId val="235239680"/>
      </c:scatterChart>
      <c:valAx>
        <c:axId val="235237760"/>
        <c:scaling>
          <c:orientation val="minMax"/>
          <c:max val="350"/>
          <c:min val="0"/>
        </c:scaling>
        <c:delete val="0"/>
        <c:axPos val="b"/>
        <c:numFmt formatCode="General" sourceLinked="1"/>
        <c:majorTickMark val="none"/>
        <c:minorTickMark val="none"/>
        <c:tickLblPos val="none"/>
        <c:crossAx val="235239680"/>
        <c:crosses val="autoZero"/>
        <c:crossBetween val="midCat"/>
      </c:valAx>
      <c:valAx>
        <c:axId val="235239680"/>
        <c:scaling>
          <c:orientation val="minMax"/>
        </c:scaling>
        <c:delete val="0"/>
        <c:axPos val="l"/>
        <c:numFmt formatCode="General" sourceLinked="1"/>
        <c:majorTickMark val="none"/>
        <c:minorTickMark val="none"/>
        <c:tickLblPos val="none"/>
        <c:crossAx val="235237760"/>
        <c:crossesAt val="0"/>
        <c:crossBetween val="midCat"/>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1E06-4AF1-8EC6-248208B936BC}"/>
            </c:ext>
          </c:extLst>
        </c:ser>
        <c:dLbls>
          <c:showLegendKey val="0"/>
          <c:showVal val="0"/>
          <c:showCatName val="0"/>
          <c:showSerName val="0"/>
          <c:showPercent val="0"/>
          <c:showBubbleSize val="0"/>
        </c:dLbls>
        <c:axId val="235259008"/>
        <c:axId val="235260928"/>
      </c:scatterChart>
      <c:valAx>
        <c:axId val="235259008"/>
        <c:scaling>
          <c:orientation val="minMax"/>
          <c:max val="350"/>
          <c:min val="0"/>
        </c:scaling>
        <c:delete val="0"/>
        <c:axPos val="b"/>
        <c:numFmt formatCode="General" sourceLinked="1"/>
        <c:majorTickMark val="none"/>
        <c:minorTickMark val="none"/>
        <c:tickLblPos val="none"/>
        <c:crossAx val="235260928"/>
        <c:crosses val="autoZero"/>
        <c:crossBetween val="midCat"/>
      </c:valAx>
      <c:valAx>
        <c:axId val="235260928"/>
        <c:scaling>
          <c:orientation val="minMax"/>
        </c:scaling>
        <c:delete val="0"/>
        <c:axPos val="l"/>
        <c:numFmt formatCode="General" sourceLinked="1"/>
        <c:majorTickMark val="none"/>
        <c:minorTickMark val="none"/>
        <c:tickLblPos val="none"/>
        <c:crossAx val="235259008"/>
        <c:crossesAt val="0"/>
        <c:crossBetween val="midCat"/>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0F7E-4E19-84CE-4368EFF7D2A4}"/>
            </c:ext>
          </c:extLst>
        </c:ser>
        <c:dLbls>
          <c:showLegendKey val="0"/>
          <c:showVal val="0"/>
          <c:showCatName val="0"/>
          <c:showSerName val="0"/>
          <c:showPercent val="0"/>
          <c:showBubbleSize val="0"/>
        </c:dLbls>
        <c:axId val="236072960"/>
        <c:axId val="236074880"/>
      </c:scatterChart>
      <c:valAx>
        <c:axId val="236072960"/>
        <c:scaling>
          <c:orientation val="minMax"/>
          <c:max val="350"/>
          <c:min val="0"/>
        </c:scaling>
        <c:delete val="0"/>
        <c:axPos val="b"/>
        <c:numFmt formatCode="General" sourceLinked="1"/>
        <c:majorTickMark val="none"/>
        <c:minorTickMark val="none"/>
        <c:tickLblPos val="none"/>
        <c:crossAx val="236074880"/>
        <c:crosses val="autoZero"/>
        <c:crossBetween val="midCat"/>
      </c:valAx>
      <c:valAx>
        <c:axId val="236074880"/>
        <c:scaling>
          <c:orientation val="minMax"/>
        </c:scaling>
        <c:delete val="0"/>
        <c:axPos val="l"/>
        <c:numFmt formatCode="General" sourceLinked="1"/>
        <c:majorTickMark val="none"/>
        <c:minorTickMark val="none"/>
        <c:tickLblPos val="none"/>
        <c:crossAx val="236072960"/>
        <c:crossesAt val="0"/>
        <c:crossBetween val="midCat"/>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639-4CAF-951D-7F664C27634B}"/>
            </c:ext>
          </c:extLst>
        </c:ser>
        <c:dLbls>
          <c:showLegendKey val="0"/>
          <c:showVal val="0"/>
          <c:showCatName val="0"/>
          <c:showSerName val="0"/>
          <c:showPercent val="0"/>
          <c:showBubbleSize val="0"/>
        </c:dLbls>
        <c:axId val="236098304"/>
        <c:axId val="236100224"/>
      </c:scatterChart>
      <c:valAx>
        <c:axId val="236098304"/>
        <c:scaling>
          <c:orientation val="minMax"/>
          <c:max val="350"/>
          <c:min val="0"/>
        </c:scaling>
        <c:delete val="0"/>
        <c:axPos val="b"/>
        <c:numFmt formatCode="General" sourceLinked="1"/>
        <c:majorTickMark val="none"/>
        <c:minorTickMark val="none"/>
        <c:tickLblPos val="none"/>
        <c:crossAx val="236100224"/>
        <c:crosses val="autoZero"/>
        <c:crossBetween val="midCat"/>
      </c:valAx>
      <c:valAx>
        <c:axId val="236100224"/>
        <c:scaling>
          <c:orientation val="minMax"/>
        </c:scaling>
        <c:delete val="0"/>
        <c:axPos val="l"/>
        <c:numFmt formatCode="General" sourceLinked="1"/>
        <c:majorTickMark val="none"/>
        <c:minorTickMark val="none"/>
        <c:tickLblPos val="none"/>
        <c:crossAx val="236098304"/>
        <c:crossesAt val="0"/>
        <c:crossBetween val="midCat"/>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3FE0-4BBF-A904-6DBB428E4CB1}"/>
            </c:ext>
          </c:extLst>
        </c:ser>
        <c:dLbls>
          <c:showLegendKey val="0"/>
          <c:showVal val="0"/>
          <c:showCatName val="0"/>
          <c:showSerName val="0"/>
          <c:showPercent val="0"/>
          <c:showBubbleSize val="0"/>
        </c:dLbls>
        <c:axId val="235869696"/>
        <c:axId val="235871616"/>
      </c:scatterChart>
      <c:valAx>
        <c:axId val="235869696"/>
        <c:scaling>
          <c:orientation val="minMax"/>
          <c:max val="350"/>
          <c:min val="0"/>
        </c:scaling>
        <c:delete val="0"/>
        <c:axPos val="b"/>
        <c:numFmt formatCode="General" sourceLinked="1"/>
        <c:majorTickMark val="none"/>
        <c:minorTickMark val="none"/>
        <c:tickLblPos val="none"/>
        <c:crossAx val="235871616"/>
        <c:crosses val="autoZero"/>
        <c:crossBetween val="midCat"/>
      </c:valAx>
      <c:valAx>
        <c:axId val="235871616"/>
        <c:scaling>
          <c:orientation val="minMax"/>
        </c:scaling>
        <c:delete val="0"/>
        <c:axPos val="l"/>
        <c:numFmt formatCode="General" sourceLinked="1"/>
        <c:majorTickMark val="none"/>
        <c:minorTickMark val="none"/>
        <c:tickLblPos val="none"/>
        <c:crossAx val="235869696"/>
        <c:crossesAt val="0"/>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DABE-4EE9-B90F-207CD6E61470}"/>
            </c:ext>
          </c:extLst>
        </c:ser>
        <c:dLbls>
          <c:showLegendKey val="0"/>
          <c:showVal val="0"/>
          <c:showCatName val="0"/>
          <c:showSerName val="0"/>
          <c:showPercent val="0"/>
          <c:showBubbleSize val="0"/>
        </c:dLbls>
        <c:axId val="234985344"/>
        <c:axId val="234992384"/>
      </c:scatterChart>
      <c:valAx>
        <c:axId val="234985344"/>
        <c:scaling>
          <c:orientation val="minMax"/>
          <c:max val="3000"/>
        </c:scaling>
        <c:delete val="0"/>
        <c:axPos val="b"/>
        <c:numFmt formatCode="General" sourceLinked="1"/>
        <c:majorTickMark val="out"/>
        <c:minorTickMark val="none"/>
        <c:tickLblPos val="nextTo"/>
        <c:crossAx val="234992384"/>
        <c:crosses val="autoZero"/>
        <c:crossBetween val="midCat"/>
      </c:valAx>
      <c:valAx>
        <c:axId val="234992384"/>
        <c:scaling>
          <c:orientation val="minMax"/>
          <c:max val="500000"/>
        </c:scaling>
        <c:delete val="0"/>
        <c:axPos val="l"/>
        <c:majorGridlines/>
        <c:numFmt formatCode="General" sourceLinked="0"/>
        <c:majorTickMark val="out"/>
        <c:minorTickMark val="none"/>
        <c:tickLblPos val="nextTo"/>
        <c:crossAx val="234985344"/>
        <c:crosses val="autoZero"/>
        <c:crossBetween val="midCat"/>
        <c:majorUnit val="100000"/>
        <c:dispUnits>
          <c:builtInUnit val="thousands"/>
        </c:dispUnits>
      </c:valAx>
    </c:plotArea>
    <c:plotVisOnly val="1"/>
    <c:dispBlanksAs val="gap"/>
    <c:showDLblsOverMax val="0"/>
  </c:chart>
  <c:txPr>
    <a:bodyPr/>
    <a:lstStyle/>
    <a:p>
      <a:pPr>
        <a:defRPr sz="16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A0D5-469B-9DE1-1BBADCB3E544}"/>
            </c:ext>
          </c:extLst>
        </c:ser>
        <c:dLbls>
          <c:showLegendKey val="0"/>
          <c:showVal val="0"/>
          <c:showCatName val="0"/>
          <c:showSerName val="0"/>
          <c:showPercent val="0"/>
          <c:showBubbleSize val="0"/>
        </c:dLbls>
        <c:axId val="235517440"/>
        <c:axId val="235519360"/>
      </c:scatterChart>
      <c:valAx>
        <c:axId val="235517440"/>
        <c:scaling>
          <c:orientation val="minMax"/>
          <c:max val="350"/>
          <c:min val="0"/>
        </c:scaling>
        <c:delete val="0"/>
        <c:axPos val="b"/>
        <c:numFmt formatCode="General" sourceLinked="1"/>
        <c:majorTickMark val="none"/>
        <c:minorTickMark val="none"/>
        <c:tickLblPos val="none"/>
        <c:crossAx val="235519360"/>
        <c:crosses val="autoZero"/>
        <c:crossBetween val="midCat"/>
      </c:valAx>
      <c:valAx>
        <c:axId val="235519360"/>
        <c:scaling>
          <c:orientation val="minMax"/>
        </c:scaling>
        <c:delete val="0"/>
        <c:axPos val="l"/>
        <c:numFmt formatCode="General" sourceLinked="1"/>
        <c:majorTickMark val="none"/>
        <c:minorTickMark val="none"/>
        <c:tickLblPos val="none"/>
        <c:crossAx val="235517440"/>
        <c:crossesAt val="0"/>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DCF5-4AFE-8943-BD33DAD6B75E}"/>
            </c:ext>
          </c:extLst>
        </c:ser>
        <c:dLbls>
          <c:showLegendKey val="0"/>
          <c:showVal val="0"/>
          <c:showCatName val="0"/>
          <c:showSerName val="0"/>
          <c:showPercent val="0"/>
          <c:showBubbleSize val="0"/>
        </c:dLbls>
        <c:axId val="235534592"/>
        <c:axId val="235409792"/>
      </c:scatterChart>
      <c:valAx>
        <c:axId val="235534592"/>
        <c:scaling>
          <c:orientation val="minMax"/>
          <c:max val="350"/>
          <c:min val="0"/>
        </c:scaling>
        <c:delete val="0"/>
        <c:axPos val="b"/>
        <c:numFmt formatCode="General" sourceLinked="1"/>
        <c:majorTickMark val="none"/>
        <c:minorTickMark val="none"/>
        <c:tickLblPos val="none"/>
        <c:crossAx val="235409792"/>
        <c:crosses val="autoZero"/>
        <c:crossBetween val="midCat"/>
      </c:valAx>
      <c:valAx>
        <c:axId val="235409792"/>
        <c:scaling>
          <c:orientation val="minMax"/>
        </c:scaling>
        <c:delete val="0"/>
        <c:axPos val="l"/>
        <c:numFmt formatCode="General" sourceLinked="1"/>
        <c:majorTickMark val="none"/>
        <c:minorTickMark val="none"/>
        <c:tickLblPos val="none"/>
        <c:crossAx val="235534592"/>
        <c:crossesAt val="0"/>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3A89-4155-8BE0-C3680337C039}"/>
            </c:ext>
          </c:extLst>
        </c:ser>
        <c:dLbls>
          <c:showLegendKey val="0"/>
          <c:showVal val="0"/>
          <c:showCatName val="0"/>
          <c:showSerName val="0"/>
          <c:showPercent val="0"/>
          <c:showBubbleSize val="0"/>
        </c:dLbls>
        <c:axId val="235420672"/>
        <c:axId val="235431040"/>
      </c:scatterChart>
      <c:valAx>
        <c:axId val="235420672"/>
        <c:scaling>
          <c:orientation val="minMax"/>
          <c:max val="350"/>
          <c:min val="0"/>
        </c:scaling>
        <c:delete val="0"/>
        <c:axPos val="b"/>
        <c:numFmt formatCode="General" sourceLinked="1"/>
        <c:majorTickMark val="none"/>
        <c:minorTickMark val="none"/>
        <c:tickLblPos val="none"/>
        <c:crossAx val="235431040"/>
        <c:crosses val="autoZero"/>
        <c:crossBetween val="midCat"/>
      </c:valAx>
      <c:valAx>
        <c:axId val="235431040"/>
        <c:scaling>
          <c:orientation val="minMax"/>
        </c:scaling>
        <c:delete val="0"/>
        <c:axPos val="l"/>
        <c:numFmt formatCode="General" sourceLinked="1"/>
        <c:majorTickMark val="none"/>
        <c:minorTickMark val="none"/>
        <c:tickLblPos val="none"/>
        <c:crossAx val="235420672"/>
        <c:crossesAt val="0"/>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CB3-4B76-A2F0-B3B6F9B370AC}"/>
            </c:ext>
          </c:extLst>
        </c:ser>
        <c:dLbls>
          <c:showLegendKey val="0"/>
          <c:showVal val="0"/>
          <c:showCatName val="0"/>
          <c:showSerName val="0"/>
          <c:showPercent val="0"/>
          <c:showBubbleSize val="0"/>
        </c:dLbls>
        <c:axId val="181932416"/>
        <c:axId val="181934336"/>
      </c:scatterChart>
      <c:valAx>
        <c:axId val="181932416"/>
        <c:scaling>
          <c:orientation val="minMax"/>
          <c:max val="350"/>
          <c:min val="0"/>
        </c:scaling>
        <c:delete val="0"/>
        <c:axPos val="b"/>
        <c:numFmt formatCode="General" sourceLinked="1"/>
        <c:majorTickMark val="none"/>
        <c:minorTickMark val="none"/>
        <c:tickLblPos val="none"/>
        <c:crossAx val="181934336"/>
        <c:crosses val="autoZero"/>
        <c:crossBetween val="midCat"/>
      </c:valAx>
      <c:valAx>
        <c:axId val="181934336"/>
        <c:scaling>
          <c:orientation val="minMax"/>
        </c:scaling>
        <c:delete val="0"/>
        <c:axPos val="l"/>
        <c:numFmt formatCode="General" sourceLinked="1"/>
        <c:majorTickMark val="none"/>
        <c:minorTickMark val="none"/>
        <c:tickLblPos val="none"/>
        <c:crossAx val="181932416"/>
        <c:crossesAt val="0"/>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F149-498B-BD3B-AEE4979C183E}"/>
            </c:ext>
          </c:extLst>
        </c:ser>
        <c:dLbls>
          <c:showLegendKey val="0"/>
          <c:showVal val="0"/>
          <c:showCatName val="0"/>
          <c:showSerName val="0"/>
          <c:showPercent val="0"/>
          <c:showBubbleSize val="0"/>
        </c:dLbls>
        <c:axId val="182014336"/>
        <c:axId val="182016256"/>
      </c:scatterChart>
      <c:valAx>
        <c:axId val="182014336"/>
        <c:scaling>
          <c:orientation val="minMax"/>
          <c:max val="350"/>
          <c:min val="0"/>
        </c:scaling>
        <c:delete val="0"/>
        <c:axPos val="b"/>
        <c:numFmt formatCode="General" sourceLinked="1"/>
        <c:majorTickMark val="none"/>
        <c:minorTickMark val="none"/>
        <c:tickLblPos val="none"/>
        <c:crossAx val="182016256"/>
        <c:crosses val="autoZero"/>
        <c:crossBetween val="midCat"/>
      </c:valAx>
      <c:valAx>
        <c:axId val="182016256"/>
        <c:scaling>
          <c:orientation val="minMax"/>
        </c:scaling>
        <c:delete val="0"/>
        <c:axPos val="l"/>
        <c:numFmt formatCode="General" sourceLinked="1"/>
        <c:majorTickMark val="none"/>
        <c:minorTickMark val="none"/>
        <c:tickLblPos val="none"/>
        <c:crossAx val="182014336"/>
        <c:crossesAt val="0"/>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A13E-412B-9DA3-D2A3B8F1026A}"/>
            </c:ext>
          </c:extLst>
        </c:ser>
        <c:dLbls>
          <c:showLegendKey val="0"/>
          <c:showVal val="0"/>
          <c:showCatName val="0"/>
          <c:showSerName val="0"/>
          <c:showPercent val="0"/>
          <c:showBubbleSize val="0"/>
        </c:dLbls>
        <c:axId val="182067968"/>
        <c:axId val="182069888"/>
      </c:scatterChart>
      <c:valAx>
        <c:axId val="182067968"/>
        <c:scaling>
          <c:orientation val="minMax"/>
          <c:max val="350"/>
          <c:min val="0"/>
        </c:scaling>
        <c:delete val="0"/>
        <c:axPos val="b"/>
        <c:numFmt formatCode="General" sourceLinked="1"/>
        <c:majorTickMark val="none"/>
        <c:minorTickMark val="none"/>
        <c:tickLblPos val="none"/>
        <c:crossAx val="182069888"/>
        <c:crosses val="autoZero"/>
        <c:crossBetween val="midCat"/>
      </c:valAx>
      <c:valAx>
        <c:axId val="182069888"/>
        <c:scaling>
          <c:orientation val="minMax"/>
        </c:scaling>
        <c:delete val="0"/>
        <c:axPos val="l"/>
        <c:numFmt formatCode="General" sourceLinked="1"/>
        <c:majorTickMark val="none"/>
        <c:minorTickMark val="none"/>
        <c:tickLblPos val="none"/>
        <c:crossAx val="182067968"/>
        <c:crossesAt val="0"/>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D086-4580-BBD0-1D9C98CA6783}"/>
            </c:ext>
          </c:extLst>
        </c:ser>
        <c:dLbls>
          <c:showLegendKey val="0"/>
          <c:showVal val="0"/>
          <c:showCatName val="0"/>
          <c:showSerName val="0"/>
          <c:showPercent val="0"/>
          <c:showBubbleSize val="0"/>
        </c:dLbls>
        <c:axId val="182097408"/>
        <c:axId val="182099328"/>
      </c:scatterChart>
      <c:valAx>
        <c:axId val="182097408"/>
        <c:scaling>
          <c:orientation val="minMax"/>
          <c:max val="350"/>
          <c:min val="0"/>
        </c:scaling>
        <c:delete val="0"/>
        <c:axPos val="b"/>
        <c:numFmt formatCode="General" sourceLinked="1"/>
        <c:majorTickMark val="none"/>
        <c:minorTickMark val="none"/>
        <c:tickLblPos val="none"/>
        <c:crossAx val="182099328"/>
        <c:crosses val="autoZero"/>
        <c:crossBetween val="midCat"/>
      </c:valAx>
      <c:valAx>
        <c:axId val="182099328"/>
        <c:scaling>
          <c:orientation val="minMax"/>
        </c:scaling>
        <c:delete val="0"/>
        <c:axPos val="l"/>
        <c:numFmt formatCode="General" sourceLinked="1"/>
        <c:majorTickMark val="none"/>
        <c:minorTickMark val="none"/>
        <c:tickLblPos val="none"/>
        <c:crossAx val="182097408"/>
        <c:crossesAt val="0"/>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96075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假设我们要在</a:t>
            </a:r>
            <a:r>
              <a:rPr lang="en-US" altLang="zh-CN" dirty="0"/>
              <a:t>10</a:t>
            </a:r>
            <a:r>
              <a:rPr lang="zh-CN" altLang="en-US" dirty="0"/>
              <a:t>个不同次数的二项式模型之间选择：</a:t>
            </a:r>
            <a:endParaRPr lang="en-US" altLang="zh-CN" dirty="0"/>
          </a:p>
          <a:p>
            <a:r>
              <a:rPr lang="zh-CN" altLang="en-US" dirty="0"/>
              <a:t>显然越高次数的多项式模型越能够适应我们的训练数据集，但是适应训练数据集并不代表着能推广至一般情况，我们应该选择一个更能适应一般情况的模型。我们需要使用交叉验证集来帮助我们选择模型。</a:t>
            </a:r>
          </a:p>
        </p:txBody>
      </p:sp>
      <p:sp>
        <p:nvSpPr>
          <p:cNvPr id="4" name="灯片编号占位符 3"/>
          <p:cNvSpPr>
            <a:spLocks noGrp="1"/>
          </p:cNvSpPr>
          <p:nvPr>
            <p:ph type="sldNum" sz="quarter" idx="10"/>
          </p:nvPr>
        </p:nvSpPr>
        <p:spPr/>
        <p:txBody>
          <a:bodyPr/>
          <a:lstStyle/>
          <a:p>
            <a:fld id="{8FF38DAD-5F37-4EA5-A798-26ED1E453939}" type="slidenum">
              <a:rPr lang="en-US" smtClean="0"/>
              <a:pPr/>
              <a:t>25</a:t>
            </a:fld>
            <a:endParaRPr lang="en-US"/>
          </a:p>
        </p:txBody>
      </p:sp>
    </p:spTree>
    <p:extLst>
      <p:ext uri="{BB962C8B-B14F-4D97-AF65-F5344CB8AC3E}">
        <p14:creationId xmlns:p14="http://schemas.microsoft.com/office/powerpoint/2010/main" val="13980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我们需要使用交叉验证集来帮助我们选择模型。</a:t>
            </a:r>
          </a:p>
          <a:p>
            <a:endParaRPr lang="zh-CN" altLang="en-US" dirty="0"/>
          </a:p>
          <a:p>
            <a:r>
              <a:rPr lang="zh-CN" altLang="en-US" dirty="0"/>
              <a:t>即：使用</a:t>
            </a:r>
            <a:r>
              <a:rPr lang="en-US" altLang="zh-CN" dirty="0"/>
              <a:t>60% </a:t>
            </a:r>
            <a:r>
              <a:rPr lang="zh-CN" altLang="en-US" dirty="0"/>
              <a:t>的数据作为训练集，</a:t>
            </a:r>
            <a:r>
              <a:rPr lang="en-US" altLang="zh-CN" dirty="0"/>
              <a:t>20%</a:t>
            </a:r>
            <a:r>
              <a:rPr lang="zh-CN" altLang="en-US" dirty="0"/>
              <a:t>的数据作为交叉验证集，</a:t>
            </a:r>
            <a:r>
              <a:rPr lang="en-US" altLang="zh-CN" dirty="0"/>
              <a:t>20%</a:t>
            </a:r>
            <a:r>
              <a:rPr lang="zh-CN" altLang="en-US" dirty="0"/>
              <a:t>的数据作为测试集。</a:t>
            </a:r>
          </a:p>
        </p:txBody>
      </p:sp>
      <p:sp>
        <p:nvSpPr>
          <p:cNvPr id="4" name="灯片编号占位符 3"/>
          <p:cNvSpPr>
            <a:spLocks noGrp="1"/>
          </p:cNvSpPr>
          <p:nvPr>
            <p:ph type="sldNum" sz="quarter" idx="10"/>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2002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模型选择的方法为：</a:t>
            </a:r>
          </a:p>
          <a:p>
            <a:endParaRPr lang="zh-CN" altLang="en-US" dirty="0"/>
          </a:p>
          <a:p>
            <a:r>
              <a:rPr lang="zh-CN" altLang="en-US" dirty="0"/>
              <a:t>使用训练集训练出</a:t>
            </a:r>
            <a:r>
              <a:rPr lang="en-US" altLang="zh-CN" dirty="0"/>
              <a:t>10</a:t>
            </a:r>
            <a:r>
              <a:rPr lang="zh-CN" altLang="en-US" dirty="0"/>
              <a:t>个模型</a:t>
            </a:r>
          </a:p>
          <a:p>
            <a:r>
              <a:rPr lang="zh-CN" altLang="en-US" dirty="0"/>
              <a:t>用</a:t>
            </a:r>
            <a:r>
              <a:rPr lang="en-US" altLang="zh-CN" dirty="0"/>
              <a:t>10</a:t>
            </a:r>
            <a:r>
              <a:rPr lang="zh-CN" altLang="en-US" dirty="0"/>
              <a:t>个模型分别对交叉验证集计算得出交叉验证误差（代价函数的值）</a:t>
            </a:r>
          </a:p>
          <a:p>
            <a:r>
              <a:rPr lang="zh-CN" altLang="en-US" dirty="0"/>
              <a:t>选取代价函数值最小的模型</a:t>
            </a:r>
          </a:p>
          <a:p>
            <a:r>
              <a:rPr lang="zh-CN" altLang="en-US" dirty="0"/>
              <a:t>用步骤</a:t>
            </a:r>
            <a:r>
              <a:rPr lang="en-US" altLang="zh-CN" dirty="0"/>
              <a:t>3</a:t>
            </a:r>
            <a:r>
              <a:rPr lang="zh-CN" altLang="en-US" dirty="0"/>
              <a:t>中选出的模型对测试集计算得出推广误差（代价函数的值）</a:t>
            </a:r>
          </a:p>
        </p:txBody>
      </p:sp>
      <p:sp>
        <p:nvSpPr>
          <p:cNvPr id="4" name="灯片编号占位符 3"/>
          <p:cNvSpPr>
            <a:spLocks noGrp="1"/>
          </p:cNvSpPr>
          <p:nvPr>
            <p:ph type="sldNum" sz="quarter" idx="10"/>
          </p:nvPr>
        </p:nvSpPr>
        <p:spPr/>
        <p:txBody>
          <a:bodyPr/>
          <a:lstStyle/>
          <a:p>
            <a:fld id="{8FF38DAD-5F37-4EA5-A798-26ED1E453939}" type="slidenum">
              <a:rPr lang="en-US" smtClean="0"/>
              <a:pPr/>
              <a:t>27</a:t>
            </a:fld>
            <a:endParaRPr lang="en-US"/>
          </a:p>
        </p:txBody>
      </p:sp>
    </p:spTree>
    <p:extLst>
      <p:ext uri="{BB962C8B-B14F-4D97-AF65-F5344CB8AC3E}">
        <p14:creationId xmlns:p14="http://schemas.microsoft.com/office/powerpoint/2010/main" val="113471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如果一个算法表现不好，一般分两种情况：偏差比较大（欠拟合），或方差比较大（过拟合）</a:t>
            </a:r>
          </a:p>
        </p:txBody>
      </p:sp>
      <p:sp>
        <p:nvSpPr>
          <p:cNvPr id="4" name="灯片编号占位符 3"/>
          <p:cNvSpPr>
            <a:spLocks noGrp="1"/>
          </p:cNvSpPr>
          <p:nvPr>
            <p:ph type="sldNum" sz="quarter" idx="10"/>
          </p:nvPr>
        </p:nvSpPr>
        <p:spPr/>
        <p:txBody>
          <a:bodyPr/>
          <a:lstStyle/>
          <a:p>
            <a:fld id="{8FF38DAD-5F37-4EA5-A798-26ED1E453939}" type="slidenum">
              <a:rPr lang="en-US" smtClean="0"/>
              <a:pPr/>
              <a:t>30</a:t>
            </a:fld>
            <a:endParaRPr lang="en-US"/>
          </a:p>
        </p:txBody>
      </p:sp>
    </p:spTree>
    <p:extLst>
      <p:ext uri="{BB962C8B-B14F-4D97-AF65-F5344CB8AC3E}">
        <p14:creationId xmlns:p14="http://schemas.microsoft.com/office/powerpoint/2010/main" val="350463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对于训练集，当</a:t>
            </a:r>
            <a:r>
              <a:rPr lang="en-US" altLang="zh-CN" dirty="0"/>
              <a:t>d </a:t>
            </a:r>
            <a:r>
              <a:rPr lang="zh-CN" altLang="en-US" dirty="0"/>
              <a:t>较小时，模型拟合程度更低，误差较大；随着</a:t>
            </a:r>
            <a:r>
              <a:rPr lang="en-US" altLang="zh-CN" dirty="0"/>
              <a:t>d </a:t>
            </a:r>
            <a:r>
              <a:rPr lang="zh-CN" altLang="en-US" dirty="0"/>
              <a:t>的增加，拟合程度提高，误差减小。 </a:t>
            </a:r>
          </a:p>
          <a:p>
            <a:r>
              <a:rPr lang="zh-CN" altLang="en-US" dirty="0"/>
              <a:t>对于交叉验证集，当</a:t>
            </a:r>
            <a:r>
              <a:rPr lang="en-US" altLang="zh-CN" dirty="0"/>
              <a:t>d </a:t>
            </a:r>
            <a:r>
              <a:rPr lang="zh-CN" altLang="en-US" dirty="0"/>
              <a:t>较小时，模型拟合程度低，误差较大；但随着</a:t>
            </a:r>
            <a:r>
              <a:rPr lang="en-US" altLang="zh-CN" dirty="0"/>
              <a:t>d </a:t>
            </a:r>
            <a:r>
              <a:rPr lang="zh-CN" altLang="en-US" dirty="0"/>
              <a:t>的增加，误差呈现先减小，后增大的趋势，转折点是模型开始过拟合训练集的时候。</a:t>
            </a:r>
            <a:endParaRPr lang="en-US" altLang="zh-CN" dirty="0"/>
          </a:p>
          <a:p>
            <a:endParaRPr lang="en-US" altLang="zh-CN" dirty="0"/>
          </a:p>
          <a:p>
            <a:r>
              <a:rPr lang="zh-CN" altLang="en-US" dirty="0"/>
              <a:t>如果我们的交叉验证集误差较大，我们如何判断是方差还是偏差呢？</a:t>
            </a:r>
          </a:p>
        </p:txBody>
      </p:sp>
      <p:sp>
        <p:nvSpPr>
          <p:cNvPr id="4" name="灯片编号占位符 3"/>
          <p:cNvSpPr>
            <a:spLocks noGrp="1"/>
          </p:cNvSpPr>
          <p:nvPr>
            <p:ph type="sldNum" sz="quarter" idx="10"/>
          </p:nvPr>
        </p:nvSpPr>
        <p:spPr/>
        <p:txBody>
          <a:bodyPr/>
          <a:lstStyle/>
          <a:p>
            <a:fld id="{8FF38DAD-5F37-4EA5-A798-26ED1E453939}" type="slidenum">
              <a:rPr lang="en-US" smtClean="0"/>
              <a:pPr/>
              <a:t>31</a:t>
            </a:fld>
            <a:endParaRPr lang="en-US"/>
          </a:p>
        </p:txBody>
      </p:sp>
    </p:spTree>
    <p:extLst>
      <p:ext uri="{BB962C8B-B14F-4D97-AF65-F5344CB8AC3E}">
        <p14:creationId xmlns:p14="http://schemas.microsoft.com/office/powerpoint/2010/main" val="374706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训练集误差和交叉验证集误差接近时：偏差（欠拟合） </a:t>
            </a:r>
          </a:p>
          <a:p>
            <a:r>
              <a:rPr lang="zh-CN" altLang="en-US" dirty="0"/>
              <a:t>交叉验证集误差远大于训练集误差时：方差（过拟合）</a:t>
            </a:r>
          </a:p>
        </p:txBody>
      </p:sp>
      <p:sp>
        <p:nvSpPr>
          <p:cNvPr id="4" name="灯片编号占位符 3"/>
          <p:cNvSpPr>
            <a:spLocks noGrp="1"/>
          </p:cNvSpPr>
          <p:nvPr>
            <p:ph type="sldNum" sz="quarter" idx="10"/>
          </p:nvPr>
        </p:nvSpPr>
        <p:spPr/>
        <p:txBody>
          <a:bodyPr/>
          <a:lstStyle/>
          <a:p>
            <a:fld id="{8FF38DAD-5F37-4EA5-A798-26ED1E453939}" type="slidenum">
              <a:rPr lang="en-US" smtClean="0"/>
              <a:pPr/>
              <a:t>32</a:t>
            </a:fld>
            <a:endParaRPr lang="en-US"/>
          </a:p>
        </p:txBody>
      </p:sp>
    </p:spTree>
    <p:extLst>
      <p:ext uri="{BB962C8B-B14F-4D97-AF65-F5344CB8AC3E}">
        <p14:creationId xmlns:p14="http://schemas.microsoft.com/office/powerpoint/2010/main" val="1014973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在训练模型时，一般会使用一些正则化方法来防止过拟合。但我们可能会正则化的程度太高或太小，即我们选择的 </a:t>
            </a:r>
            <a:r>
              <a:rPr lang="en-US" altLang="zh-CN" dirty="0"/>
              <a:t>λ </a:t>
            </a:r>
            <a:r>
              <a:rPr lang="zh-CN" altLang="en-US" dirty="0"/>
              <a:t>的值太多或太小。我们在选择 </a:t>
            </a:r>
            <a:r>
              <a:rPr lang="en-US" altLang="zh-CN" dirty="0"/>
              <a:t>λ </a:t>
            </a:r>
            <a:r>
              <a:rPr lang="zh-CN" altLang="en-US" dirty="0"/>
              <a:t>值的时候也需要思考与刚才选择多项式模型次数类似的问题。</a:t>
            </a:r>
          </a:p>
        </p:txBody>
      </p:sp>
      <p:sp>
        <p:nvSpPr>
          <p:cNvPr id="4" name="灯片编号占位符 3"/>
          <p:cNvSpPr>
            <a:spLocks noGrp="1"/>
          </p:cNvSpPr>
          <p:nvPr>
            <p:ph type="sldNum" sz="quarter" idx="10"/>
          </p:nvPr>
        </p:nvSpPr>
        <p:spPr/>
        <p:txBody>
          <a:bodyPr/>
          <a:lstStyle/>
          <a:p>
            <a:fld id="{8FF38DAD-5F37-4EA5-A798-26ED1E453939}" type="slidenum">
              <a:rPr lang="en-US" smtClean="0"/>
              <a:pPr/>
              <a:t>34</a:t>
            </a:fld>
            <a:endParaRPr lang="en-US"/>
          </a:p>
        </p:txBody>
      </p:sp>
    </p:spTree>
    <p:extLst>
      <p:ext uri="{BB962C8B-B14F-4D97-AF65-F5344CB8AC3E}">
        <p14:creationId xmlns:p14="http://schemas.microsoft.com/office/powerpoint/2010/main" val="1290705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我们也可以同时将 训练集 和 交叉验证集 模型的 代价函数误差 与 </a:t>
            </a:r>
            <a:r>
              <a:rPr lang="en-US" altLang="zh-CN" dirty="0"/>
              <a:t>λ</a:t>
            </a:r>
            <a:r>
              <a:rPr lang="zh-CN" altLang="en-US" dirty="0"/>
              <a:t>的值绘制在一张图上：</a:t>
            </a:r>
            <a:endParaRPr lang="en-US" altLang="zh-CN" dirty="0"/>
          </a:p>
          <a:p>
            <a:r>
              <a:rPr lang="zh-CN" altLang="en-US" dirty="0"/>
              <a:t>当 </a:t>
            </a:r>
            <a:r>
              <a:rPr lang="en-US" altLang="zh-CN" dirty="0"/>
              <a:t>λ </a:t>
            </a:r>
            <a:r>
              <a:rPr lang="zh-CN" altLang="en-US" dirty="0"/>
              <a:t>较小时，训练集 误差较小</a:t>
            </a:r>
            <a:r>
              <a:rPr lang="en-US" altLang="zh-CN" dirty="0"/>
              <a:t>(</a:t>
            </a:r>
            <a:r>
              <a:rPr lang="zh-CN" altLang="en-US" dirty="0"/>
              <a:t>过拟合</a:t>
            </a:r>
            <a:r>
              <a:rPr lang="en-US" altLang="zh-CN" dirty="0"/>
              <a:t>) </a:t>
            </a:r>
            <a:r>
              <a:rPr lang="zh-CN" altLang="en-US" dirty="0"/>
              <a:t>而 交叉验证集 误差较大</a:t>
            </a:r>
          </a:p>
          <a:p>
            <a:r>
              <a:rPr lang="zh-CN" altLang="en-US" dirty="0"/>
              <a:t>随着 </a:t>
            </a:r>
            <a:r>
              <a:rPr lang="en-US" altLang="zh-CN" dirty="0"/>
              <a:t>λ </a:t>
            </a:r>
            <a:r>
              <a:rPr lang="zh-CN" altLang="en-US" dirty="0"/>
              <a:t>的增加，训练集误差不断增加</a:t>
            </a:r>
            <a:r>
              <a:rPr lang="en-US" altLang="zh-CN" dirty="0"/>
              <a:t>(</a:t>
            </a:r>
            <a:r>
              <a:rPr lang="zh-CN" altLang="en-US" dirty="0"/>
              <a:t>欠拟合</a:t>
            </a:r>
            <a:r>
              <a:rPr lang="en-US" altLang="zh-CN" dirty="0"/>
              <a:t>) </a:t>
            </a:r>
            <a:r>
              <a:rPr lang="zh-CN" altLang="en-US" dirty="0"/>
              <a:t>，而交叉验证集误差 则 先减小后增加</a:t>
            </a:r>
          </a:p>
        </p:txBody>
      </p:sp>
      <p:sp>
        <p:nvSpPr>
          <p:cNvPr id="4" name="灯片编号占位符 3"/>
          <p:cNvSpPr>
            <a:spLocks noGrp="1"/>
          </p:cNvSpPr>
          <p:nvPr>
            <p:ph type="sldNum" sz="quarter" idx="10"/>
          </p:nvPr>
        </p:nvSpPr>
        <p:spPr/>
        <p:txBody>
          <a:bodyPr/>
          <a:lstStyle/>
          <a:p>
            <a:fld id="{8FF38DAD-5F37-4EA5-A798-26ED1E453939}" type="slidenum">
              <a:rPr lang="en-US" smtClean="0"/>
              <a:pPr/>
              <a:t>37</a:t>
            </a:fld>
            <a:endParaRPr lang="en-US"/>
          </a:p>
        </p:txBody>
      </p:sp>
    </p:spTree>
    <p:extLst>
      <p:ext uri="{BB962C8B-B14F-4D97-AF65-F5344CB8AC3E}">
        <p14:creationId xmlns:p14="http://schemas.microsoft.com/office/powerpoint/2010/main" val="29859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47118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学习曲线 判断某一个学习算法是否处于偏差、方差问题。</a:t>
            </a:r>
          </a:p>
          <a:p>
            <a:endParaRPr lang="zh-CN" altLang="en-US" dirty="0"/>
          </a:p>
          <a:p>
            <a:r>
              <a:rPr lang="zh-CN" altLang="en-US" dirty="0"/>
              <a:t>学习曲线是学习算法的一个很好的合理检验（</a:t>
            </a:r>
            <a:r>
              <a:rPr lang="en-US" altLang="zh-CN" dirty="0"/>
              <a:t>sanity check</a:t>
            </a:r>
            <a:r>
              <a:rPr lang="zh-CN" altLang="en-US" dirty="0"/>
              <a:t>）。</a:t>
            </a:r>
          </a:p>
          <a:p>
            <a:endParaRPr lang="zh-CN" altLang="en-US" dirty="0"/>
          </a:p>
          <a:p>
            <a:r>
              <a:rPr lang="zh-CN" altLang="en-US" dirty="0"/>
              <a:t>学习曲线是将 训练集误差 和 交叉验证集误差 作为 训练集实例数量（</a:t>
            </a:r>
            <a:r>
              <a:rPr lang="en-US" altLang="zh-CN" dirty="0"/>
              <a:t>m</a:t>
            </a:r>
            <a:r>
              <a:rPr lang="zh-CN" altLang="en-US" dirty="0"/>
              <a:t>） 的函数绘制的图表。</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少量训练数据的时候，</a:t>
            </a:r>
            <a:r>
              <a:rPr lang="en-US" altLang="zh-CN" dirty="0" err="1"/>
              <a:t>Jtrain</a:t>
            </a:r>
            <a:r>
              <a:rPr lang="en-US" altLang="zh-CN" dirty="0"/>
              <a:t>(Θ)</a:t>
            </a:r>
            <a:r>
              <a:rPr lang="en-US" altLang="zh-CN" dirty="0" err="1"/>
              <a:t>Jtrain</a:t>
            </a:r>
            <a:r>
              <a:rPr lang="en-US" altLang="zh-CN" dirty="0"/>
              <a:t>(Θ) </a:t>
            </a:r>
            <a:r>
              <a:rPr lang="zh-CN" altLang="en-US" dirty="0"/>
              <a:t>很低，</a:t>
            </a:r>
            <a:r>
              <a:rPr lang="en-US" altLang="zh-CN" dirty="0"/>
              <a:t>JCV(Θ)JCV(Θ) </a:t>
            </a:r>
            <a:r>
              <a:rPr lang="zh-CN" altLang="en-US" dirty="0"/>
              <a:t>很高 增加训练数据后，</a:t>
            </a:r>
            <a:r>
              <a:rPr lang="en-US" altLang="zh-CN" dirty="0" err="1"/>
              <a:t>Jtrain</a:t>
            </a:r>
            <a:r>
              <a:rPr lang="en-US" altLang="zh-CN" dirty="0"/>
              <a:t>(Θ)</a:t>
            </a:r>
            <a:r>
              <a:rPr lang="en-US" altLang="zh-CN" dirty="0" err="1"/>
              <a:t>Jtrain</a:t>
            </a:r>
            <a:r>
              <a:rPr lang="en-US" altLang="zh-CN" dirty="0"/>
              <a:t>(Θ) </a:t>
            </a:r>
            <a:r>
              <a:rPr lang="zh-CN" altLang="en-US" dirty="0"/>
              <a:t>和 </a:t>
            </a:r>
            <a:r>
              <a:rPr lang="en-US" altLang="zh-CN" dirty="0"/>
              <a:t>JCV(Θ)JCV(Θ) </a:t>
            </a:r>
            <a:r>
              <a:rPr lang="zh-CN" altLang="en-US" dirty="0"/>
              <a:t>都较高，且 </a:t>
            </a:r>
            <a:r>
              <a:rPr lang="en-US" altLang="zh-CN" dirty="0" err="1"/>
              <a:t>Jtrain</a:t>
            </a:r>
            <a:r>
              <a:rPr lang="en-US" altLang="zh-CN" dirty="0"/>
              <a:t>(Θ)</a:t>
            </a:r>
            <a:r>
              <a:rPr lang="en-US" altLang="zh-CN" dirty="0" err="1"/>
              <a:t>Jtrain</a:t>
            </a:r>
            <a:r>
              <a:rPr lang="en-US" altLang="zh-CN" dirty="0"/>
              <a:t>(Θ) ≈ JCV(Θ)JCV(Θ)</a:t>
            </a:r>
            <a:r>
              <a:rPr lang="zh-CN" altLang="en-US" dirty="0"/>
              <a:t>所以，如果算法存在高偏差（欠拟合），增加数据到训练集不会有太大帮助。</a:t>
            </a:r>
          </a:p>
        </p:txBody>
      </p:sp>
      <p:sp>
        <p:nvSpPr>
          <p:cNvPr id="4" name="灯片编号占位符 3"/>
          <p:cNvSpPr>
            <a:spLocks noGrp="1"/>
          </p:cNvSpPr>
          <p:nvPr>
            <p:ph type="sldNum" sz="quarter" idx="10"/>
          </p:nvPr>
        </p:nvSpPr>
        <p:spPr/>
        <p:txBody>
          <a:bodyPr/>
          <a:lstStyle/>
          <a:p>
            <a:fld id="{8FF38DAD-5F37-4EA5-A798-26ED1E453939}" type="slidenum">
              <a:rPr lang="en-US" smtClean="0"/>
              <a:pPr/>
              <a:t>39</a:t>
            </a:fld>
            <a:endParaRPr lang="en-US"/>
          </a:p>
        </p:txBody>
      </p:sp>
    </p:spTree>
    <p:extLst>
      <p:ext uri="{BB962C8B-B14F-4D97-AF65-F5344CB8AC3E}">
        <p14:creationId xmlns:p14="http://schemas.microsoft.com/office/powerpoint/2010/main" val="66965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作为例子，我们使用一个非常高次的多项式模型，且正则化非常小，可以看出，当交叉验证集误差远大于训练集误差时，往训练集增加更多数据可以提高模型的效果。</a:t>
            </a:r>
          </a:p>
        </p:txBody>
      </p:sp>
      <p:sp>
        <p:nvSpPr>
          <p:cNvPr id="4" name="灯片编号占位符 3"/>
          <p:cNvSpPr>
            <a:spLocks noGrp="1"/>
          </p:cNvSpPr>
          <p:nvPr>
            <p:ph type="sldNum" sz="quarter" idx="10"/>
          </p:nvPr>
        </p:nvSpPr>
        <p:spPr/>
        <p:txBody>
          <a:bodyPr/>
          <a:lstStyle/>
          <a:p>
            <a:fld id="{8FF38DAD-5F37-4EA5-A798-26ED1E453939}" type="slidenum">
              <a:rPr lang="en-US" smtClean="0"/>
              <a:pPr/>
              <a:t>41</a:t>
            </a:fld>
            <a:endParaRPr lang="en-US"/>
          </a:p>
        </p:txBody>
      </p:sp>
    </p:spTree>
    <p:extLst>
      <p:ext uri="{BB962C8B-B14F-4D97-AF65-F5344CB8AC3E}">
        <p14:creationId xmlns:p14="http://schemas.microsoft.com/office/powerpoint/2010/main" val="434150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43</a:t>
            </a:fld>
            <a:endParaRPr lang="en-US"/>
          </a:p>
        </p:txBody>
      </p:sp>
    </p:spTree>
    <p:extLst>
      <p:ext uri="{BB962C8B-B14F-4D97-AF65-F5344CB8AC3E}">
        <p14:creationId xmlns:p14="http://schemas.microsoft.com/office/powerpoint/2010/main" val="41308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较小的神经网络，类似于参数较少的情况，容易导致高偏差和欠拟合，但计算代价较小使用较大的神经网络，类似于参数较多的情况，容易导致高方差和过拟合，虽然计算代价比较大，但是可以通过正则化手段来调整而更加适应数据。</a:t>
            </a:r>
            <a:endParaRPr lang="en-US" altLang="zh-CN" dirty="0"/>
          </a:p>
          <a:p>
            <a:endParaRPr lang="en-US" altLang="zh-CN" dirty="0"/>
          </a:p>
          <a:p>
            <a:r>
              <a:rPr lang="zh-CN" altLang="en-US" dirty="0"/>
              <a:t>通常选择较大的神经网络并采用正则化处理会比采用较小的神经网络效果要好。</a:t>
            </a:r>
          </a:p>
        </p:txBody>
      </p:sp>
      <p:sp>
        <p:nvSpPr>
          <p:cNvPr id="4" name="灯片编号占位符 3"/>
          <p:cNvSpPr>
            <a:spLocks noGrp="1"/>
          </p:cNvSpPr>
          <p:nvPr>
            <p:ph type="sldNum" sz="quarter" idx="10"/>
          </p:nvPr>
        </p:nvSpPr>
        <p:spPr/>
        <p:txBody>
          <a:bodyPr/>
          <a:lstStyle/>
          <a:p>
            <a:fld id="{8FF38DAD-5F37-4EA5-A798-26ED1E453939}" type="slidenum">
              <a:rPr lang="en-US" smtClean="0"/>
              <a:pPr/>
              <a:t>44</a:t>
            </a:fld>
            <a:endParaRPr lang="en-US"/>
          </a:p>
        </p:txBody>
      </p:sp>
    </p:spTree>
    <p:extLst>
      <p:ext uri="{BB962C8B-B14F-4D97-AF65-F5344CB8AC3E}">
        <p14:creationId xmlns:p14="http://schemas.microsoft.com/office/powerpoint/2010/main" val="28614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在前面的课程中，我提到了误差分析，以及设定误差度量值的重要性。有一件重要的事情要注意，就是使用一个合适的误差度量值，这有时会对于你的学习算法造成非常微妙的影响，这件重要的事情就是偏斜类（</a:t>
            </a:r>
            <a:r>
              <a:rPr lang="en-US" altLang="zh-CN" dirty="0"/>
              <a:t>skewed classes</a:t>
            </a:r>
            <a:r>
              <a:rPr lang="zh-CN" altLang="en-US" dirty="0"/>
              <a:t>）的问题。</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46</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假设我们需要用一个线性回归模型来预测房价，当我们用训练好了的模型来预测未知数据的时候，发现有较大的误差，我们下一步可以做什么？</a:t>
            </a:r>
          </a:p>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402190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我们不应该随机选择上面的方法来改进我们的算法，而是运用一些机器学习诊断法来帮助我们知道上面哪些方法有效。</a:t>
            </a:r>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213390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评价假设函数是否过拟合，可以通过画图，然后观察图形趋势，但对于特征变量不止一个的情况，想通过画图来观察，就变得很难甚至不可能。</a:t>
            </a:r>
          </a:p>
        </p:txBody>
      </p:sp>
      <p:sp>
        <p:nvSpPr>
          <p:cNvPr id="4" name="灯片编号占位符 3"/>
          <p:cNvSpPr>
            <a:spLocks noGrp="1"/>
          </p:cNvSpPr>
          <p:nvPr>
            <p:ph type="sldNum" sz="quarter" idx="10"/>
          </p:nvPr>
        </p:nvSpPr>
        <p:spPr/>
        <p:txBody>
          <a:bodyPr/>
          <a:lstStyle/>
          <a:p>
            <a:fld id="{8FF38DAD-5F37-4EA5-A798-26ED1E453939}" type="slidenum">
              <a:rPr lang="en-US" smtClean="0"/>
              <a:pPr/>
              <a:t>20</a:t>
            </a:fld>
            <a:endParaRPr lang="en-US"/>
          </a:p>
        </p:txBody>
      </p:sp>
    </p:spTree>
    <p:extLst>
      <p:ext uri="{BB962C8B-B14F-4D97-AF65-F5344CB8AC3E}">
        <p14:creationId xmlns:p14="http://schemas.microsoft.com/office/powerpoint/2010/main" val="298519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接下来，一般分为两个步骤：</a:t>
            </a:r>
          </a:p>
          <a:p>
            <a:endParaRPr lang="zh-CN" altLang="en-US" dirty="0"/>
          </a:p>
          <a:p>
            <a:r>
              <a:rPr lang="zh-CN" altLang="en-US" dirty="0"/>
              <a:t>使用训练数据集计算最小化代价函数 </a:t>
            </a:r>
            <a:r>
              <a:rPr lang="en-US" altLang="zh-CN" dirty="0" err="1"/>
              <a:t>Jtrain</a:t>
            </a:r>
            <a:r>
              <a:rPr lang="en-US" altLang="zh-CN" dirty="0"/>
              <a:t>(Θ)</a:t>
            </a:r>
            <a:r>
              <a:rPr lang="zh-CN" altLang="en-US" dirty="0"/>
              <a:t>，学习 </a:t>
            </a:r>
            <a:r>
              <a:rPr lang="en-US" altLang="zh-CN" dirty="0"/>
              <a:t>Θ </a:t>
            </a:r>
            <a:r>
              <a:rPr lang="zh-CN" altLang="en-US" dirty="0"/>
              <a:t>参数</a:t>
            </a:r>
          </a:p>
          <a:p>
            <a:r>
              <a:rPr lang="zh-CN" altLang="en-US" dirty="0"/>
              <a:t>使用测试集，计算误差 </a:t>
            </a:r>
            <a:r>
              <a:rPr lang="en-US" altLang="zh-CN" dirty="0" err="1"/>
              <a:t>Jtest</a:t>
            </a:r>
            <a:r>
              <a:rPr lang="en-US" altLang="zh-CN" dirty="0"/>
              <a:t>(Θ)</a:t>
            </a:r>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3773197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2977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6992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94636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8652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5440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31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04046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384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35520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04238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03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11/8/2021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55896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8.xml"/><Relationship Id="rId7" Type="http://schemas.openxmlformats.org/officeDocument/2006/relationships/image" Target="../media/image26.png"/><Relationship Id="rId12" Type="http://schemas.openxmlformats.org/officeDocument/2006/relationships/image" Target="../media/image2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png"/><Relationship Id="rId11" Type="http://schemas.openxmlformats.org/officeDocument/2006/relationships/chart" Target="../charts/chart5.xml"/><Relationship Id="rId5" Type="http://schemas.openxmlformats.org/officeDocument/2006/relationships/slideLayout" Target="../slideLayouts/slideLayout59.xml"/><Relationship Id="rId10" Type="http://schemas.openxmlformats.org/officeDocument/2006/relationships/chart" Target="../charts/chart4.xml"/><Relationship Id="rId4" Type="http://schemas.openxmlformats.org/officeDocument/2006/relationships/tags" Target="../tags/tag19.xml"/><Relationship Id="rId9"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3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9.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4.png"/><Relationship Id="rId18" Type="http://schemas.openxmlformats.org/officeDocument/2006/relationships/image" Target="../media/image41.png"/><Relationship Id="rId3" Type="http://schemas.openxmlformats.org/officeDocument/2006/relationships/tags" Target="../tags/tag26.xml"/><Relationship Id="rId21" Type="http://schemas.openxmlformats.org/officeDocument/2006/relationships/image" Target="../media/image43.emf"/><Relationship Id="rId7" Type="http://schemas.openxmlformats.org/officeDocument/2006/relationships/tags" Target="../tags/tag30.xml"/><Relationship Id="rId12" Type="http://schemas.openxmlformats.org/officeDocument/2006/relationships/image" Target="../media/image33.png"/><Relationship Id="rId17" Type="http://schemas.openxmlformats.org/officeDocument/2006/relationships/image" Target="../media/image40.png"/><Relationship Id="rId2" Type="http://schemas.openxmlformats.org/officeDocument/2006/relationships/tags" Target="../tags/tag25.xml"/><Relationship Id="rId16" Type="http://schemas.openxmlformats.org/officeDocument/2006/relationships/image" Target="../media/image39.png"/><Relationship Id="rId20" Type="http://schemas.openxmlformats.org/officeDocument/2006/relationships/image" Target="../media/image42.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32.png"/><Relationship Id="rId5" Type="http://schemas.openxmlformats.org/officeDocument/2006/relationships/tags" Target="../tags/tag28.xml"/><Relationship Id="rId15" Type="http://schemas.openxmlformats.org/officeDocument/2006/relationships/image" Target="../media/image38.png"/><Relationship Id="rId10" Type="http://schemas.openxmlformats.org/officeDocument/2006/relationships/slideLayout" Target="../slideLayouts/slideLayout59.xml"/><Relationship Id="rId19" Type="http://schemas.openxmlformats.org/officeDocument/2006/relationships/image" Target="../media/image49.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35.xml"/><Relationship Id="rId7" Type="http://schemas.openxmlformats.org/officeDocument/2006/relationships/image" Target="../media/image44.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36.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48.png"/><Relationship Id="rId18" Type="http://schemas.openxmlformats.org/officeDocument/2006/relationships/image" Target="../media/image54.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47.png"/><Relationship Id="rId17" Type="http://schemas.openxmlformats.org/officeDocument/2006/relationships/image" Target="../media/image53.png"/><Relationship Id="rId2" Type="http://schemas.openxmlformats.org/officeDocument/2006/relationships/tags" Target="../tags/tag38.xml"/><Relationship Id="rId16" Type="http://schemas.openxmlformats.org/officeDocument/2006/relationships/image" Target="../media/image52.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46.png"/><Relationship Id="rId5" Type="http://schemas.openxmlformats.org/officeDocument/2006/relationships/tags" Target="../tags/tag41.xml"/><Relationship Id="rId15" Type="http://schemas.openxmlformats.org/officeDocument/2006/relationships/image" Target="../media/image51.png"/><Relationship Id="rId10" Type="http://schemas.openxmlformats.org/officeDocument/2006/relationships/notesSlide" Target="../notesSlides/notesSlide7.xml"/><Relationship Id="rId19" Type="http://schemas.openxmlformats.org/officeDocument/2006/relationships/chart" Target="../charts/chart6.xml"/><Relationship Id="rId4" Type="http://schemas.openxmlformats.org/officeDocument/2006/relationships/tags" Target="../tags/tag40.xml"/><Relationship Id="rId9" Type="http://schemas.openxmlformats.org/officeDocument/2006/relationships/slideLayout" Target="../slideLayouts/slideLayout47.xml"/><Relationship Id="rId14"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tags" Target="../tags/tag46.xml"/><Relationship Id="rId16" Type="http://schemas.openxmlformats.org/officeDocument/2006/relationships/image" Target="../media/image59.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47.xml"/><Relationship Id="rId5" Type="http://schemas.openxmlformats.org/officeDocument/2006/relationships/tags" Target="../tags/tag49.xml"/><Relationship Id="rId15" Type="http://schemas.openxmlformats.org/officeDocument/2006/relationships/image" Target="../media/image58.png"/><Relationship Id="rId10" Type="http://schemas.openxmlformats.org/officeDocument/2006/relationships/tags" Target="../tags/tag54.xml"/><Relationship Id="rId19" Type="http://schemas.openxmlformats.org/officeDocument/2006/relationships/image" Target="../media/image62.png"/><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57.xml"/><Relationship Id="rId7" Type="http://schemas.openxmlformats.org/officeDocument/2006/relationships/image" Target="../media/image6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63.png"/><Relationship Id="rId5" Type="http://schemas.openxmlformats.org/officeDocument/2006/relationships/notesSlide" Target="../notesSlides/notesSlide8.xml"/><Relationship Id="rId4"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tags" Target="../tags/tag60.xml"/><Relationship Id="rId7" Type="http://schemas.openxmlformats.org/officeDocument/2006/relationships/image" Target="../media/image6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4.png"/><Relationship Id="rId5" Type="http://schemas.openxmlformats.org/officeDocument/2006/relationships/image" Target="../media/image54.png"/><Relationship Id="rId4"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62.xml"/><Relationship Id="rId16" Type="http://schemas.openxmlformats.org/officeDocument/2006/relationships/image" Target="../media/image70.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notesSlide" Target="../notesSlides/notesSlide10.xml"/><Relationship Id="rId5" Type="http://schemas.openxmlformats.org/officeDocument/2006/relationships/tags" Target="../tags/tag65.xml"/><Relationship Id="rId15" Type="http://schemas.openxmlformats.org/officeDocument/2006/relationships/image" Target="../media/image69.png"/><Relationship Id="rId10" Type="http://schemas.openxmlformats.org/officeDocument/2006/relationships/slideLayout" Target="../slideLayouts/slideLayout47.xml"/><Relationship Id="rId19" Type="http://schemas.openxmlformats.org/officeDocument/2006/relationships/image" Target="../media/image73.png"/><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68.png"/></Relationships>
</file>

<file path=ppt/slides/_rels/slide2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Layout" Target="../slideLayouts/slideLayout47.xml"/><Relationship Id="rId18" Type="http://schemas.openxmlformats.org/officeDocument/2006/relationships/image" Target="../media/image66.png"/><Relationship Id="rId3" Type="http://schemas.openxmlformats.org/officeDocument/2006/relationships/tags" Target="../tags/tag72.xml"/><Relationship Id="rId21" Type="http://schemas.openxmlformats.org/officeDocument/2006/relationships/image" Target="../media/image79.png"/><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76.png"/><Relationship Id="rId2" Type="http://schemas.openxmlformats.org/officeDocument/2006/relationships/tags" Target="../tags/tag71.xml"/><Relationship Id="rId16" Type="http://schemas.openxmlformats.org/officeDocument/2006/relationships/image" Target="../media/image75.png"/><Relationship Id="rId20" Type="http://schemas.openxmlformats.org/officeDocument/2006/relationships/image" Target="../media/image78.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image" Target="../media/image82.png"/><Relationship Id="rId5" Type="http://schemas.openxmlformats.org/officeDocument/2006/relationships/tags" Target="../tags/tag74.xml"/><Relationship Id="rId15" Type="http://schemas.openxmlformats.org/officeDocument/2006/relationships/image" Target="../media/image74.png"/><Relationship Id="rId23" Type="http://schemas.openxmlformats.org/officeDocument/2006/relationships/image" Target="../media/image81.png"/><Relationship Id="rId10" Type="http://schemas.openxmlformats.org/officeDocument/2006/relationships/tags" Target="../tags/tag79.xml"/><Relationship Id="rId19" Type="http://schemas.openxmlformats.org/officeDocument/2006/relationships/image" Target="../media/image77.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notesSlide" Target="../notesSlides/notesSlide11.xml"/><Relationship Id="rId22"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tags" Target="../tags/tag84.xml"/><Relationship Id="rId7" Type="http://schemas.openxmlformats.org/officeDocument/2006/relationships/image" Target="../media/image84.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3.png"/><Relationship Id="rId5" Type="http://schemas.openxmlformats.org/officeDocument/2006/relationships/notesSlide" Target="../notesSlides/notesSlide12.xml"/><Relationship Id="rId4"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70.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69.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68.png"/><Relationship Id="rId5" Type="http://schemas.openxmlformats.org/officeDocument/2006/relationships/tags" Target="../tags/tag89.xml"/><Relationship Id="rId15" Type="http://schemas.openxmlformats.org/officeDocument/2006/relationships/image" Target="../media/image87.png"/><Relationship Id="rId10" Type="http://schemas.openxmlformats.org/officeDocument/2006/relationships/image" Target="../media/image67.png"/><Relationship Id="rId4" Type="http://schemas.openxmlformats.org/officeDocument/2006/relationships/tags" Target="../tags/tag88.xml"/><Relationship Id="rId9" Type="http://schemas.openxmlformats.org/officeDocument/2006/relationships/image" Target="../media/image66.png"/><Relationship Id="rId14" Type="http://schemas.openxmlformats.org/officeDocument/2006/relationships/image" Target="../media/image86.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tags" Target="../tags/tag94.xml"/><Relationship Id="rId7" Type="http://schemas.openxmlformats.org/officeDocument/2006/relationships/image" Target="../media/image27.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26.png"/><Relationship Id="rId11" Type="http://schemas.openxmlformats.org/officeDocument/2006/relationships/chart" Target="../charts/chart10.xml"/><Relationship Id="rId5" Type="http://schemas.openxmlformats.org/officeDocument/2006/relationships/notesSlide" Target="../notesSlides/notesSlide14.xml"/><Relationship Id="rId10" Type="http://schemas.openxmlformats.org/officeDocument/2006/relationships/chart" Target="../charts/chart9.xml"/><Relationship Id="rId4" Type="http://schemas.openxmlformats.org/officeDocument/2006/relationships/slideLayout" Target="../slideLayouts/slideLayout47.xml"/><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slideLayout" Target="../slideLayouts/slideLayout47.xml"/><Relationship Id="rId7" Type="http://schemas.openxmlformats.org/officeDocument/2006/relationships/chart" Target="../charts/chart1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notesSlide" Target="../notesSlides/notesSlide15.xml"/><Relationship Id="rId9" Type="http://schemas.openxmlformats.org/officeDocument/2006/relationships/image" Target="../media/image90.png"/></Relationships>
</file>

<file path=ppt/slides/_rels/slide32.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slideLayout" Target="../slideLayouts/slideLayout47.xml"/><Relationship Id="rId7" Type="http://schemas.openxmlformats.org/officeDocument/2006/relationships/image" Target="../media/image90.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92.png"/><Relationship Id="rId11" Type="http://schemas.openxmlformats.org/officeDocument/2006/relationships/image" Target="../media/image580.png"/><Relationship Id="rId5" Type="http://schemas.openxmlformats.org/officeDocument/2006/relationships/image" Target="../media/image91.png"/><Relationship Id="rId10" Type="http://schemas.openxmlformats.org/officeDocument/2006/relationships/image" Target="../media/image570.png"/><Relationship Id="rId4" Type="http://schemas.openxmlformats.org/officeDocument/2006/relationships/notesSlide" Target="../notesSlides/notesSlide16.xml"/><Relationship Id="rId9" Type="http://schemas.openxmlformats.org/officeDocument/2006/relationships/image" Target="../media/image560.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96.pn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95.png"/><Relationship Id="rId17" Type="http://schemas.openxmlformats.org/officeDocument/2006/relationships/image" Target="../media/image31.png"/><Relationship Id="rId2" Type="http://schemas.openxmlformats.org/officeDocument/2006/relationships/tags" Target="../tags/tag100.xml"/><Relationship Id="rId16" Type="http://schemas.openxmlformats.org/officeDocument/2006/relationships/chart" Target="../charts/chart15.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94.png"/><Relationship Id="rId5" Type="http://schemas.openxmlformats.org/officeDocument/2006/relationships/tags" Target="../tags/tag103.xml"/><Relationship Id="rId15" Type="http://schemas.openxmlformats.org/officeDocument/2006/relationships/chart" Target="../charts/chart14.xml"/><Relationship Id="rId10" Type="http://schemas.openxmlformats.org/officeDocument/2006/relationships/image" Target="../media/image93.png"/><Relationship Id="rId4" Type="http://schemas.openxmlformats.org/officeDocument/2006/relationships/tags" Target="../tags/tag102.xml"/><Relationship Id="rId9" Type="http://schemas.openxmlformats.org/officeDocument/2006/relationships/notesSlide" Target="../notesSlides/notesSlide18.xml"/><Relationship Id="rId14" Type="http://schemas.openxmlformats.org/officeDocument/2006/relationships/chart" Target="../charts/chart13.xml"/></Relationships>
</file>

<file path=ppt/slides/_rels/slide3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31.png"/><Relationship Id="rId3" Type="http://schemas.openxmlformats.org/officeDocument/2006/relationships/tags" Target="../tags/tag108.xml"/><Relationship Id="rId7" Type="http://schemas.openxmlformats.org/officeDocument/2006/relationships/slideLayout" Target="../slideLayouts/slideLayout47.xml"/><Relationship Id="rId12" Type="http://schemas.openxmlformats.org/officeDocument/2006/relationships/image" Target="../media/image85.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84.png"/><Relationship Id="rId5" Type="http://schemas.openxmlformats.org/officeDocument/2006/relationships/tags" Target="../tags/tag110.xml"/><Relationship Id="rId10" Type="http://schemas.openxmlformats.org/officeDocument/2006/relationships/image" Target="../media/image83.png"/><Relationship Id="rId4" Type="http://schemas.openxmlformats.org/officeDocument/2006/relationships/tags" Target="../tags/tag109.xml"/><Relationship Id="rId9" Type="http://schemas.openxmlformats.org/officeDocument/2006/relationships/image" Target="../media/image96.png"/></Relationships>
</file>

<file path=ppt/slides/_rels/slide36.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96.png"/><Relationship Id="rId18" Type="http://schemas.openxmlformats.org/officeDocument/2006/relationships/image" Target="../media/image100.png"/><Relationship Id="rId3" Type="http://schemas.openxmlformats.org/officeDocument/2006/relationships/tags" Target="../tags/tag114.xml"/><Relationship Id="rId21" Type="http://schemas.openxmlformats.org/officeDocument/2006/relationships/image" Target="../media/image66.png"/><Relationship Id="rId7" Type="http://schemas.openxmlformats.org/officeDocument/2006/relationships/tags" Target="../tags/tag118.xml"/><Relationship Id="rId12" Type="http://schemas.openxmlformats.org/officeDocument/2006/relationships/slideLayout" Target="../slideLayouts/slideLayout47.xml"/><Relationship Id="rId17" Type="http://schemas.openxmlformats.org/officeDocument/2006/relationships/image" Target="../media/image99.png"/><Relationship Id="rId2" Type="http://schemas.openxmlformats.org/officeDocument/2006/relationships/tags" Target="../tags/tag113.xml"/><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image" Target="../media/image93.png"/><Relationship Id="rId23" Type="http://schemas.openxmlformats.org/officeDocument/2006/relationships/image" Target="../media/image104.png"/><Relationship Id="rId10" Type="http://schemas.openxmlformats.org/officeDocument/2006/relationships/tags" Target="../tags/tag121.xml"/><Relationship Id="rId19" Type="http://schemas.openxmlformats.org/officeDocument/2006/relationships/image" Target="../media/image101.png"/><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97.png"/><Relationship Id="rId22" Type="http://schemas.openxmlformats.org/officeDocument/2006/relationships/image" Target="../media/image103.png"/></Relationships>
</file>

<file path=ppt/slides/_rels/slide3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107.png"/><Relationship Id="rId3" Type="http://schemas.openxmlformats.org/officeDocument/2006/relationships/tags" Target="../tags/tag125.xml"/><Relationship Id="rId7" Type="http://schemas.openxmlformats.org/officeDocument/2006/relationships/notesSlide" Target="../notesSlides/notesSlide19.xml"/><Relationship Id="rId12" Type="http://schemas.openxmlformats.org/officeDocument/2006/relationships/image" Target="../media/image740.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47.xml"/><Relationship Id="rId5" Type="http://schemas.openxmlformats.org/officeDocument/2006/relationships/tags" Target="../tags/tag127.xml"/><Relationship Id="rId15" Type="http://schemas.openxmlformats.org/officeDocument/2006/relationships/image" Target="../media/image760.png"/><Relationship Id="rId10" Type="http://schemas.openxmlformats.org/officeDocument/2006/relationships/image" Target="../media/image106.png"/><Relationship Id="rId4" Type="http://schemas.openxmlformats.org/officeDocument/2006/relationships/tags" Target="../tags/tag126.xml"/><Relationship Id="rId9" Type="http://schemas.openxmlformats.org/officeDocument/2006/relationships/image" Target="../media/image105.png"/><Relationship Id="rId14" Type="http://schemas.openxmlformats.org/officeDocument/2006/relationships/image" Target="../media/image750.png"/></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slideLayout" Target="../slideLayouts/slideLayout47.xml"/><Relationship Id="rId7" Type="http://schemas.openxmlformats.org/officeDocument/2006/relationships/image" Target="../media/image790.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132.xml"/><Relationship Id="rId7" Type="http://schemas.openxmlformats.org/officeDocument/2006/relationships/image" Target="../media/image105.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10.png"/><Relationship Id="rId11" Type="http://schemas.openxmlformats.org/officeDocument/2006/relationships/image" Target="../media/image830.png"/><Relationship Id="rId5" Type="http://schemas.openxmlformats.org/officeDocument/2006/relationships/slideLayout" Target="../slideLayouts/slideLayout47.xml"/><Relationship Id="rId10" Type="http://schemas.openxmlformats.org/officeDocument/2006/relationships/image" Target="../media/image820.png"/><Relationship Id="rId4" Type="http://schemas.openxmlformats.org/officeDocument/2006/relationships/tags" Target="../tags/tag133.xml"/><Relationship Id="rId9" Type="http://schemas.openxmlformats.org/officeDocument/2006/relationships/image" Target="../media/image109.png"/></Relationships>
</file>

<file path=ppt/slides/_rels/slide4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tags" Target="../tags/tag136.xml"/><Relationship Id="rId7" Type="http://schemas.openxmlformats.org/officeDocument/2006/relationships/image" Target="../media/image45.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111.png"/><Relationship Id="rId11" Type="http://schemas.openxmlformats.org/officeDocument/2006/relationships/image" Target="../media/image830.png"/><Relationship Id="rId5" Type="http://schemas.openxmlformats.org/officeDocument/2006/relationships/notesSlide" Target="../notesSlides/notesSlide22.xml"/><Relationship Id="rId4" Type="http://schemas.openxmlformats.org/officeDocument/2006/relationships/slideLayout" Target="../slideLayouts/slideLayout47.xml"/><Relationship Id="rId9" Type="http://schemas.openxmlformats.org/officeDocument/2006/relationships/image" Target="../media/image850.png"/></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45.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12.png"/><Relationship Id="rId5" Type="http://schemas.openxmlformats.org/officeDocument/2006/relationships/notesSlide" Target="../notesSlides/notesSlide24.xml"/><Relationship Id="rId4"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7.xml"/><Relationship Id="rId1" Type="http://schemas.openxmlformats.org/officeDocument/2006/relationships/tags" Target="../tags/tag140.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790.png"/><Relationship Id="rId18" Type="http://schemas.openxmlformats.org/officeDocument/2006/relationships/image" Target="../media/image132.png"/><Relationship Id="rId3" Type="http://schemas.openxmlformats.org/officeDocument/2006/relationships/tags" Target="../tags/tag143.xml"/><Relationship Id="rId7" Type="http://schemas.openxmlformats.org/officeDocument/2006/relationships/slideLayout" Target="../slideLayouts/slideLayout47.xml"/><Relationship Id="rId12" Type="http://schemas.openxmlformats.org/officeDocument/2006/relationships/image" Target="../media/image114.png"/><Relationship Id="rId17" Type="http://schemas.openxmlformats.org/officeDocument/2006/relationships/image" Target="../media/image131.png"/><Relationship Id="rId2" Type="http://schemas.openxmlformats.org/officeDocument/2006/relationships/tags" Target="../tags/tag142.xml"/><Relationship Id="rId16" Type="http://schemas.openxmlformats.org/officeDocument/2006/relationships/image" Target="../media/image750.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image" Target="../media/image830.png"/><Relationship Id="rId5" Type="http://schemas.openxmlformats.org/officeDocument/2006/relationships/tags" Target="../tags/tag145.xml"/><Relationship Id="rId15" Type="http://schemas.openxmlformats.org/officeDocument/2006/relationships/image" Target="../media/image115.png"/><Relationship Id="rId10" Type="http://schemas.openxmlformats.org/officeDocument/2006/relationships/image" Target="../media/image850.png"/><Relationship Id="rId19" Type="http://schemas.openxmlformats.org/officeDocument/2006/relationships/image" Target="../media/image90.png"/><Relationship Id="rId4" Type="http://schemas.openxmlformats.org/officeDocument/2006/relationships/tags" Target="../tags/tag144.xml"/><Relationship Id="rId9" Type="http://schemas.openxmlformats.org/officeDocument/2006/relationships/image" Target="../media/image113.png"/><Relationship Id="rId14" Type="http://schemas.openxmlformats.org/officeDocument/2006/relationships/image" Target="../media/image800.png"/></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slideLayout" Target="../slideLayouts/slideLayout47.xml"/><Relationship Id="rId7" Type="http://schemas.openxmlformats.org/officeDocument/2006/relationships/image" Target="../media/image119.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1.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10.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3" Type="http://schemas.openxmlformats.org/officeDocument/2006/relationships/tags" Target="../tags/tag4.xml"/><Relationship Id="rId7" Type="http://schemas.openxmlformats.org/officeDocument/2006/relationships/image" Target="../media/image8.png"/><Relationship Id="rId12" Type="http://schemas.openxmlformats.org/officeDocument/2006/relationships/image" Target="../media/image12.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1.emf"/><Relationship Id="rId5" Type="http://schemas.openxmlformats.org/officeDocument/2006/relationships/slideLayout" Target="../slideLayouts/slideLayout54.xml"/><Relationship Id="rId15" Type="http://schemas.openxmlformats.org/officeDocument/2006/relationships/image" Target="../media/image14.emf"/><Relationship Id="rId10" Type="http://schemas.openxmlformats.org/officeDocument/2006/relationships/image" Target="../media/image11.png"/><Relationship Id="rId4" Type="http://schemas.openxmlformats.org/officeDocument/2006/relationships/tags" Target="../tags/tag5.xml"/><Relationship Id="rId9" Type="http://schemas.openxmlformats.org/officeDocument/2006/relationships/image" Target="../media/image10.png"/><Relationship Id="rId14" Type="http://schemas.openxmlformats.org/officeDocument/2006/relationships/image" Target="../media/image13.emf"/></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slideLayout" Target="../slideLayouts/slideLayout54.xml"/><Relationship Id="rId10" Type="http://schemas.openxmlformats.org/officeDocument/2006/relationships/image" Target="../media/image18.png"/><Relationship Id="rId4" Type="http://schemas.openxmlformats.org/officeDocument/2006/relationships/tags" Target="../tags/tag9.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219200" y="438150"/>
            <a:ext cx="7281356" cy="553998"/>
          </a:xfrm>
          <a:prstGeom prst="rect">
            <a:avLst/>
          </a:prstGeom>
        </p:spPr>
        <p:txBody>
          <a:bodyPr vert="horz" wrap="square" lIns="0" tIns="0" rIns="0" bIns="0" rtlCol="0">
            <a:spAutoFit/>
          </a:bodyPr>
          <a:lstStyle/>
          <a:p>
            <a:pPr marL="12700">
              <a:lnSpc>
                <a:spcPct val="100000"/>
              </a:lnSpc>
            </a:pPr>
            <a:r>
              <a:rPr sz="3600" dirty="0">
                <a:latin typeface="Arial"/>
                <a:ea typeface="+mj-ea"/>
                <a:cs typeface="Arial"/>
              </a:rPr>
              <a:t>Machine Learning and Data Mining</a:t>
            </a:r>
          </a:p>
        </p:txBody>
      </p:sp>
      <p:sp>
        <p:nvSpPr>
          <p:cNvPr id="5" name="object 3"/>
          <p:cNvSpPr txBox="1"/>
          <p:nvPr/>
        </p:nvSpPr>
        <p:spPr>
          <a:xfrm>
            <a:off x="2650078" y="2343150"/>
            <a:ext cx="4419600" cy="2369880"/>
          </a:xfrm>
          <a:prstGeom prst="rect">
            <a:avLst/>
          </a:prstGeom>
        </p:spPr>
        <p:txBody>
          <a:bodyPr vert="horz" wrap="square" lIns="0" tIns="0" rIns="0" bIns="0" rtlCol="0">
            <a:spAutoFit/>
          </a:bodyPr>
          <a:lstStyle/>
          <a:p>
            <a:pPr algn="ctr"/>
            <a:r>
              <a:rPr lang="zh-CN" altLang="en-US" sz="2800" dirty="0">
                <a:latin typeface="Arial"/>
                <a:ea typeface="+mj-ea"/>
                <a:cs typeface="Arial"/>
              </a:rPr>
              <a:t>唐 慧     副教授</a:t>
            </a:r>
            <a:endParaRPr sz="2800" dirty="0">
              <a:latin typeface="Arial"/>
              <a:ea typeface="+mj-ea"/>
              <a:cs typeface="Arial"/>
            </a:endParaRPr>
          </a:p>
          <a:p>
            <a:pPr marL="12700" marR="5080" algn="ctr">
              <a:lnSpc>
                <a:spcPct val="150000"/>
              </a:lnSpc>
            </a:pPr>
            <a:r>
              <a:rPr lang="en-US" altLang="zh-CN" sz="2800" dirty="0">
                <a:latin typeface="Arial"/>
                <a:ea typeface="+mj-ea"/>
                <a:cs typeface="Arial"/>
              </a:rPr>
              <a:t>Office</a:t>
            </a:r>
            <a:r>
              <a:rPr sz="2800" dirty="0">
                <a:latin typeface="Arial"/>
                <a:ea typeface="+mj-ea"/>
                <a:cs typeface="Arial"/>
              </a:rPr>
              <a:t>：武钢楼15</a:t>
            </a:r>
            <a:r>
              <a:rPr lang="en-US" altLang="zh-CN" sz="2800" dirty="0">
                <a:latin typeface="Arial"/>
                <a:ea typeface="+mj-ea"/>
                <a:cs typeface="Arial"/>
              </a:rPr>
              <a:t>04</a:t>
            </a:r>
            <a:r>
              <a:rPr sz="2800" dirty="0">
                <a:latin typeface="Arial"/>
                <a:ea typeface="+mj-ea"/>
                <a:cs typeface="Arial"/>
              </a:rPr>
              <a:t> </a:t>
            </a:r>
            <a:endParaRPr lang="en-US" sz="2800" dirty="0">
              <a:latin typeface="Arial"/>
              <a:ea typeface="+mj-ea"/>
              <a:cs typeface="Arial"/>
            </a:endParaRPr>
          </a:p>
          <a:p>
            <a:pPr marL="12700" marR="5080" algn="ctr">
              <a:lnSpc>
                <a:spcPct val="150000"/>
              </a:lnSpc>
            </a:pPr>
            <a:r>
              <a:rPr lang="en-US" altLang="zh-CN" sz="2800" dirty="0">
                <a:latin typeface="Arial"/>
                <a:ea typeface="+mj-ea"/>
                <a:cs typeface="Arial"/>
              </a:rPr>
              <a:t>email</a:t>
            </a:r>
            <a:r>
              <a:rPr sz="2800" dirty="0">
                <a:latin typeface="Arial"/>
                <a:ea typeface="+mj-ea"/>
                <a:cs typeface="Arial"/>
              </a:rPr>
              <a:t>：</a:t>
            </a:r>
            <a:r>
              <a:rPr lang="en-US" sz="2800" dirty="0">
                <a:latin typeface="Arial"/>
                <a:ea typeface="+mj-ea"/>
                <a:cs typeface="Arial"/>
              </a:rPr>
              <a:t>htang@wust.edu.cn</a:t>
            </a:r>
            <a:r>
              <a:rPr sz="2800" dirty="0">
                <a:latin typeface="Arial"/>
                <a:ea typeface="+mj-ea"/>
                <a:cs typeface="Arial"/>
              </a:rPr>
              <a:t> </a:t>
            </a:r>
            <a:endParaRPr lang="en-US" sz="2800" dirty="0">
              <a:latin typeface="Arial"/>
              <a:ea typeface="+mj-ea"/>
              <a:cs typeface="Arial"/>
            </a:endParaRPr>
          </a:p>
          <a:p>
            <a:pPr marL="12700" marR="5080" algn="ctr">
              <a:lnSpc>
                <a:spcPct val="150000"/>
              </a:lnSpc>
            </a:pPr>
            <a:r>
              <a:rPr sz="2800" dirty="0">
                <a:latin typeface="Arial"/>
                <a:ea typeface="+mj-ea"/>
                <a:cs typeface="Arial"/>
              </a:rPr>
              <a:t>Tel：1</a:t>
            </a:r>
            <a:r>
              <a:rPr lang="en-US" sz="2800" dirty="0">
                <a:latin typeface="Arial"/>
                <a:ea typeface="+mj-ea"/>
                <a:cs typeface="Arial"/>
              </a:rPr>
              <a:t>5827496404</a:t>
            </a:r>
            <a:endParaRPr sz="2800" dirty="0">
              <a:latin typeface="Arial"/>
              <a:ea typeface="+mj-ea"/>
              <a:cs typeface="Arial"/>
            </a:endParaRPr>
          </a:p>
        </p:txBody>
      </p:sp>
    </p:spTree>
    <p:extLst>
      <p:ext uri="{BB962C8B-B14F-4D97-AF65-F5344CB8AC3E}">
        <p14:creationId xmlns:p14="http://schemas.microsoft.com/office/powerpoint/2010/main" val="331155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66750"/>
            <a:ext cx="3604128" cy="461665"/>
          </a:xfrm>
          <a:prstGeom prst="rect">
            <a:avLst/>
          </a:prstGeom>
          <a:noFill/>
        </p:spPr>
        <p:txBody>
          <a:bodyPr wrap="none" rtlCol="0">
            <a:spAutoFit/>
          </a:bodyPr>
          <a:lstStyle/>
          <a:p>
            <a:r>
              <a:rPr lang="en-US" sz="2400" dirty="0"/>
              <a:t>Gradient descent algorithm</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1504950"/>
            <a:ext cx="3513582" cy="1915668"/>
          </a:xfrm>
          <a:prstGeom prst="rect">
            <a:avLst/>
          </a:prstGeom>
        </p:spPr>
      </p:pic>
      <p:pic>
        <p:nvPicPr>
          <p:cNvPr id="56" name="Picture 5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029200" y="1885188"/>
            <a:ext cx="2201418" cy="306324"/>
          </a:xfrm>
          <a:prstGeom prst="rect">
            <a:avLst/>
          </a:prstGeom>
        </p:spPr>
      </p:pic>
      <p:sp>
        <p:nvSpPr>
          <p:cNvPr id="57" name="TextBox 56"/>
          <p:cNvSpPr txBox="1"/>
          <p:nvPr/>
        </p:nvSpPr>
        <p:spPr>
          <a:xfrm>
            <a:off x="4724400" y="876473"/>
            <a:ext cx="3256212" cy="461665"/>
          </a:xfrm>
          <a:prstGeom prst="rect">
            <a:avLst/>
          </a:prstGeom>
          <a:noFill/>
        </p:spPr>
        <p:txBody>
          <a:bodyPr wrap="none" rtlCol="0">
            <a:spAutoFit/>
          </a:bodyPr>
          <a:lstStyle/>
          <a:p>
            <a:r>
              <a:rPr lang="en-US" sz="2400" dirty="0"/>
              <a:t>Linear Regression Model</a:t>
            </a:r>
          </a:p>
        </p:txBody>
      </p:sp>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800600" y="2804778"/>
            <a:ext cx="4246626" cy="596790"/>
          </a:xfrm>
          <a:prstGeom prst="rect">
            <a:avLst/>
          </a:prstGeom>
        </p:spPr>
      </p:pic>
      <p:cxnSp>
        <p:nvCxnSpPr>
          <p:cNvPr id="59" name="Straight Connector 58"/>
          <p:cNvCxnSpPr/>
          <p:nvPr/>
        </p:nvCxnSpPr>
        <p:spPr>
          <a:xfrm>
            <a:off x="4495800" y="566800"/>
            <a:ext cx="0" cy="39624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1000" y="133350"/>
            <a:ext cx="2040943" cy="461665"/>
          </a:xfrm>
          <a:prstGeom prst="rect">
            <a:avLst/>
          </a:prstGeom>
          <a:noFill/>
        </p:spPr>
        <p:txBody>
          <a:bodyPr wrap="none" rtlCol="0">
            <a:spAutoFit/>
          </a:bodyPr>
          <a:lstStyle/>
          <a:p>
            <a:r>
              <a:rPr lang="zh-CN" altLang="en-US" sz="2400" b="1" dirty="0">
                <a:solidFill>
                  <a:srgbClr val="C00000"/>
                </a:solidFill>
              </a:rPr>
              <a:t>梯度下降算法</a:t>
            </a:r>
          </a:p>
        </p:txBody>
      </p:sp>
      <p:sp>
        <p:nvSpPr>
          <p:cNvPr id="9" name="TextBox 8"/>
          <p:cNvSpPr txBox="1"/>
          <p:nvPr/>
        </p:nvSpPr>
        <p:spPr>
          <a:xfrm>
            <a:off x="4668774" y="108918"/>
            <a:ext cx="2040943" cy="461665"/>
          </a:xfrm>
          <a:prstGeom prst="rect">
            <a:avLst/>
          </a:prstGeom>
          <a:noFill/>
        </p:spPr>
        <p:txBody>
          <a:bodyPr wrap="none" rtlCol="0">
            <a:spAutoFit/>
          </a:bodyPr>
          <a:lstStyle/>
          <a:p>
            <a:r>
              <a:rPr lang="zh-CN" altLang="en-US" sz="2400" b="1" dirty="0">
                <a:solidFill>
                  <a:srgbClr val="C00000"/>
                </a:solidFill>
              </a:rPr>
              <a:t>线性回归模型</a:t>
            </a:r>
          </a:p>
        </p:txBody>
      </p:sp>
    </p:spTree>
    <p:extLst>
      <p:ext uri="{BB962C8B-B14F-4D97-AF65-F5344CB8AC3E}">
        <p14:creationId xmlns:p14="http://schemas.microsoft.com/office/powerpoint/2010/main" val="12932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800040"/>
            <a:ext cx="4263860" cy="523220"/>
          </a:xfrm>
          <a:prstGeom prst="rect">
            <a:avLst/>
          </a:prstGeom>
          <a:noFill/>
        </p:spPr>
        <p:txBody>
          <a:bodyPr wrap="none" rtlCol="0">
            <a:spAutoFit/>
          </a:bodyPr>
          <a:lstStyle/>
          <a:p>
            <a:r>
              <a:rPr lang="en-US" sz="2800" b="1" dirty="0"/>
              <a:t>Gradient descent algorithm</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1707642"/>
            <a:ext cx="5454396" cy="2116836"/>
          </a:xfrm>
          <a:prstGeom prst="rect">
            <a:avLst/>
          </a:prstGeom>
        </p:spPr>
      </p:pic>
      <p:sp>
        <p:nvSpPr>
          <p:cNvPr id="13" name="TextBox 12"/>
          <p:cNvSpPr txBox="1"/>
          <p:nvPr/>
        </p:nvSpPr>
        <p:spPr>
          <a:xfrm>
            <a:off x="6587490" y="2049780"/>
            <a:ext cx="2069220" cy="1569660"/>
          </a:xfrm>
          <a:prstGeom prst="rect">
            <a:avLst/>
          </a:prstGeom>
          <a:noFill/>
        </p:spPr>
        <p:txBody>
          <a:bodyPr wrap="none" rtlCol="0">
            <a:spAutoFit/>
          </a:bodyPr>
          <a:lstStyle/>
          <a:p>
            <a:pPr algn="ctr"/>
            <a:r>
              <a:rPr lang="en-US" sz="2400" dirty="0"/>
              <a:t>update </a:t>
            </a:r>
          </a:p>
          <a:p>
            <a:pPr algn="ctr"/>
            <a:r>
              <a:rPr lang="en-US" sz="2400" dirty="0"/>
              <a:t>and</a:t>
            </a:r>
          </a:p>
          <a:p>
            <a:pPr algn="ctr"/>
            <a:r>
              <a:rPr lang="en-US" sz="2400" dirty="0"/>
              <a:t>simultaneously</a:t>
            </a:r>
          </a:p>
          <a:p>
            <a:pPr algn="ctr"/>
            <a:endParaRPr lang="en-US" sz="2400" dirty="0"/>
          </a:p>
        </p:txBody>
      </p:sp>
      <p:pic>
        <p:nvPicPr>
          <p:cNvPr id="14" name="Picture 1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960869" y="2470693"/>
            <a:ext cx="284815" cy="311940"/>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977193" y="2472049"/>
            <a:ext cx="273966" cy="309229"/>
          </a:xfrm>
          <a:prstGeom prst="rect">
            <a:avLst/>
          </a:prstGeom>
        </p:spPr>
      </p:pic>
      <p:sp>
        <p:nvSpPr>
          <p:cNvPr id="16" name="Right Brace 15"/>
          <p:cNvSpPr/>
          <p:nvPr/>
        </p:nvSpPr>
        <p:spPr>
          <a:xfrm>
            <a:off x="6172200" y="2114550"/>
            <a:ext cx="152400" cy="1219200"/>
          </a:xfrm>
          <a:prstGeom prst="rightBrac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81000" y="133350"/>
            <a:ext cx="2040943" cy="461665"/>
          </a:xfrm>
          <a:prstGeom prst="rect">
            <a:avLst/>
          </a:prstGeom>
          <a:noFill/>
        </p:spPr>
        <p:txBody>
          <a:bodyPr wrap="none" rtlCol="0">
            <a:spAutoFit/>
          </a:bodyPr>
          <a:lstStyle/>
          <a:p>
            <a:r>
              <a:rPr lang="zh-CN" altLang="en-US" sz="2400" b="1" dirty="0">
                <a:solidFill>
                  <a:srgbClr val="C00000"/>
                </a:solidFill>
              </a:rPr>
              <a:t>梯度下降算法</a:t>
            </a:r>
          </a:p>
        </p:txBody>
      </p:sp>
    </p:spTree>
    <p:extLst>
      <p:ext uri="{BB962C8B-B14F-4D97-AF65-F5344CB8AC3E}">
        <p14:creationId xmlns:p14="http://schemas.microsoft.com/office/powerpoint/2010/main" val="364003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5873" y="275664"/>
            <a:ext cx="6400800" cy="461665"/>
          </a:xfrm>
          <a:prstGeom prst="rect">
            <a:avLst/>
          </a:prstGeom>
          <a:noFill/>
        </p:spPr>
        <p:txBody>
          <a:bodyPr wrap="square" rtlCol="0">
            <a:spAutoFit/>
          </a:bodyPr>
          <a:lstStyle/>
          <a:p>
            <a:r>
              <a:rPr lang="en-US" sz="2400" dirty="0"/>
              <a:t>Example: Linear regression (housing prices)</a:t>
            </a:r>
          </a:p>
        </p:txBody>
      </p:sp>
      <p:sp>
        <p:nvSpPr>
          <p:cNvPr id="11" name="TextBox 10"/>
          <p:cNvSpPr txBox="1"/>
          <p:nvPr/>
        </p:nvSpPr>
        <p:spPr>
          <a:xfrm>
            <a:off x="381000" y="3733621"/>
            <a:ext cx="8534400" cy="1200329"/>
          </a:xfrm>
          <a:prstGeom prst="rect">
            <a:avLst/>
          </a:prstGeom>
          <a:noFill/>
        </p:spPr>
        <p:txBody>
          <a:bodyPr wrap="square" rtlCol="0">
            <a:spAutoFit/>
          </a:bodyPr>
          <a:lstStyle/>
          <a:p>
            <a:r>
              <a:rPr lang="zh-CN" altLang="en-US" sz="2400" b="1" dirty="0"/>
              <a:t>过拟合</a:t>
            </a:r>
            <a:r>
              <a:rPr lang="en-US" sz="2400" b="1" dirty="0"/>
              <a:t>:</a:t>
            </a:r>
            <a:r>
              <a:rPr lang="en-US" sz="2400" dirty="0"/>
              <a:t> If we have too many features, the learned hypothesis may fit the training set very well (                                             ), but fail to generalize to new examples (predict prices on new examples).</a:t>
            </a:r>
            <a:endParaRPr lang="en-US" sz="2400" b="1" dirty="0"/>
          </a:p>
        </p:txBody>
      </p:sp>
      <p:pic>
        <p:nvPicPr>
          <p:cNvPr id="16" name="Picture 1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44265" y="4124842"/>
            <a:ext cx="3052572" cy="43434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764" y="2588389"/>
            <a:ext cx="952837" cy="236191"/>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42638" y="2588389"/>
            <a:ext cx="1697355" cy="255083"/>
          </a:xfrm>
          <a:prstGeom prst="rect">
            <a:avLst/>
          </a:prstGeom>
        </p:spPr>
      </p:pic>
      <p:graphicFrame>
        <p:nvGraphicFramePr>
          <p:cNvPr id="20" name="Chart 19"/>
          <p:cNvGraphicFramePr>
            <a:graphicFrameLocks/>
          </p:cNvGraphicFramePr>
          <p:nvPr>
            <p:extLst>
              <p:ext uri="{D42A27DB-BD31-4B8C-83A1-F6EECF244321}">
                <p14:modId xmlns:p14="http://schemas.microsoft.com/office/powerpoint/2010/main" val="1976933899"/>
              </p:ext>
            </p:extLst>
          </p:nvPr>
        </p:nvGraphicFramePr>
        <p:xfrm>
          <a:off x="830627" y="691812"/>
          <a:ext cx="1999397" cy="1755460"/>
        </p:xfrm>
        <a:graphic>
          <a:graphicData uri="http://schemas.openxmlformats.org/drawingml/2006/chart">
            <c:chart xmlns:c="http://schemas.openxmlformats.org/drawingml/2006/chart" xmlns:r="http://schemas.openxmlformats.org/officeDocument/2006/relationships" r:id="rId9"/>
          </a:graphicData>
        </a:graphic>
      </p:graphicFrame>
      <p:sp>
        <p:nvSpPr>
          <p:cNvPr id="21" name="TextBox 20"/>
          <p:cNvSpPr txBox="1"/>
          <p:nvPr/>
        </p:nvSpPr>
        <p:spPr>
          <a:xfrm rot="16200000">
            <a:off x="285541" y="1371808"/>
            <a:ext cx="986671" cy="338554"/>
          </a:xfrm>
          <a:prstGeom prst="rect">
            <a:avLst/>
          </a:prstGeom>
          <a:noFill/>
        </p:spPr>
        <p:txBody>
          <a:bodyPr wrap="square" rtlCol="0">
            <a:spAutoFit/>
          </a:bodyPr>
          <a:lstStyle/>
          <a:p>
            <a:pPr algn="ctr"/>
            <a:r>
              <a:rPr lang="en-US" sz="1600" dirty="0"/>
              <a:t>Price</a:t>
            </a:r>
          </a:p>
        </p:txBody>
      </p:sp>
      <p:sp>
        <p:nvSpPr>
          <p:cNvPr id="22" name="TextBox 20"/>
          <p:cNvSpPr txBox="1"/>
          <p:nvPr/>
        </p:nvSpPr>
        <p:spPr>
          <a:xfrm>
            <a:off x="1375189" y="2263944"/>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23" name="Chart 22"/>
          <p:cNvGraphicFramePr>
            <a:graphicFrameLocks/>
          </p:cNvGraphicFramePr>
          <p:nvPr>
            <p:extLst>
              <p:ext uri="{D42A27DB-BD31-4B8C-83A1-F6EECF244321}">
                <p14:modId xmlns:p14="http://schemas.microsoft.com/office/powerpoint/2010/main" val="29306651"/>
              </p:ext>
            </p:extLst>
          </p:nvPr>
        </p:nvGraphicFramePr>
        <p:xfrm>
          <a:off x="3487003" y="691812"/>
          <a:ext cx="1999397" cy="1755460"/>
        </p:xfrm>
        <a:graphic>
          <a:graphicData uri="http://schemas.openxmlformats.org/drawingml/2006/chart">
            <c:chart xmlns:c="http://schemas.openxmlformats.org/drawingml/2006/chart" xmlns:r="http://schemas.openxmlformats.org/officeDocument/2006/relationships" r:id="rId10"/>
          </a:graphicData>
        </a:graphic>
      </p:graphicFrame>
      <p:sp>
        <p:nvSpPr>
          <p:cNvPr id="24" name="TextBox 23"/>
          <p:cNvSpPr txBox="1"/>
          <p:nvPr/>
        </p:nvSpPr>
        <p:spPr>
          <a:xfrm rot="16200000">
            <a:off x="2941917" y="1371808"/>
            <a:ext cx="986671" cy="338554"/>
          </a:xfrm>
          <a:prstGeom prst="rect">
            <a:avLst/>
          </a:prstGeom>
          <a:noFill/>
        </p:spPr>
        <p:txBody>
          <a:bodyPr wrap="square" rtlCol="0">
            <a:spAutoFit/>
          </a:bodyPr>
          <a:lstStyle/>
          <a:p>
            <a:pPr algn="ctr"/>
            <a:r>
              <a:rPr lang="en-US" sz="1600" dirty="0"/>
              <a:t>Price</a:t>
            </a:r>
          </a:p>
        </p:txBody>
      </p:sp>
      <p:sp>
        <p:nvSpPr>
          <p:cNvPr id="25" name="TextBox 20"/>
          <p:cNvSpPr txBox="1"/>
          <p:nvPr/>
        </p:nvSpPr>
        <p:spPr>
          <a:xfrm>
            <a:off x="4031565" y="2263944"/>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26" name="Chart 25"/>
          <p:cNvGraphicFramePr>
            <a:graphicFrameLocks/>
          </p:cNvGraphicFramePr>
          <p:nvPr>
            <p:extLst>
              <p:ext uri="{D42A27DB-BD31-4B8C-83A1-F6EECF244321}">
                <p14:modId xmlns:p14="http://schemas.microsoft.com/office/powerpoint/2010/main" val="1540405421"/>
              </p:ext>
            </p:extLst>
          </p:nvPr>
        </p:nvGraphicFramePr>
        <p:xfrm>
          <a:off x="6306403" y="695325"/>
          <a:ext cx="1999397" cy="1755460"/>
        </p:xfrm>
        <a:graphic>
          <a:graphicData uri="http://schemas.openxmlformats.org/drawingml/2006/chart">
            <c:chart xmlns:c="http://schemas.openxmlformats.org/drawingml/2006/chart" xmlns:r="http://schemas.openxmlformats.org/officeDocument/2006/relationships" r:id="rId11"/>
          </a:graphicData>
        </a:graphic>
      </p:graphicFrame>
      <p:sp>
        <p:nvSpPr>
          <p:cNvPr id="27" name="TextBox 26"/>
          <p:cNvSpPr txBox="1"/>
          <p:nvPr/>
        </p:nvSpPr>
        <p:spPr>
          <a:xfrm rot="16200000">
            <a:off x="5761317" y="1375321"/>
            <a:ext cx="986671" cy="338554"/>
          </a:xfrm>
          <a:prstGeom prst="rect">
            <a:avLst/>
          </a:prstGeom>
          <a:noFill/>
        </p:spPr>
        <p:txBody>
          <a:bodyPr wrap="square" rtlCol="0">
            <a:spAutoFit/>
          </a:bodyPr>
          <a:lstStyle/>
          <a:p>
            <a:pPr algn="ctr"/>
            <a:r>
              <a:rPr lang="en-US" sz="1600" dirty="0"/>
              <a:t>Price</a:t>
            </a:r>
          </a:p>
        </p:txBody>
      </p:sp>
      <p:sp>
        <p:nvSpPr>
          <p:cNvPr id="28" name="TextBox 20"/>
          <p:cNvSpPr txBox="1"/>
          <p:nvPr/>
        </p:nvSpPr>
        <p:spPr>
          <a:xfrm>
            <a:off x="6850965" y="226745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29" name="Picture 2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020059" y="2566108"/>
            <a:ext cx="3033949" cy="235271"/>
          </a:xfrm>
          <a:prstGeom prst="rect">
            <a:avLst/>
          </a:prstGeom>
        </p:spPr>
      </p:pic>
      <p:sp>
        <p:nvSpPr>
          <p:cNvPr id="2" name="文本框 1"/>
          <p:cNvSpPr txBox="1"/>
          <p:nvPr/>
        </p:nvSpPr>
        <p:spPr>
          <a:xfrm>
            <a:off x="1056015" y="3046793"/>
            <a:ext cx="1625018" cy="646331"/>
          </a:xfrm>
          <a:prstGeom prst="rect">
            <a:avLst/>
          </a:prstGeom>
          <a:solidFill>
            <a:srgbClr val="FFCC66"/>
          </a:solidFill>
        </p:spPr>
        <p:txBody>
          <a:bodyPr wrap="square" rtlCol="0">
            <a:spAutoFit/>
          </a:bodyPr>
          <a:lstStyle/>
          <a:p>
            <a:pPr algn="ctr"/>
            <a:r>
              <a:rPr lang="en-US" altLang="zh-CN" dirty="0"/>
              <a:t>“</a:t>
            </a:r>
            <a:r>
              <a:rPr lang="zh-CN" altLang="en-US" dirty="0"/>
              <a:t>欠拟合</a:t>
            </a:r>
            <a:r>
              <a:rPr lang="en-US" altLang="zh-CN" dirty="0"/>
              <a:t>”</a:t>
            </a:r>
          </a:p>
          <a:p>
            <a:pPr algn="ctr"/>
            <a:r>
              <a:rPr lang="en-US" altLang="zh-CN" dirty="0">
                <a:solidFill>
                  <a:srgbClr val="FF00FF"/>
                </a:solidFill>
              </a:rPr>
              <a:t>High bias</a:t>
            </a:r>
            <a:endParaRPr lang="zh-CN" altLang="en-US" dirty="0">
              <a:solidFill>
                <a:srgbClr val="FF00FF"/>
              </a:solidFill>
            </a:endParaRPr>
          </a:p>
        </p:txBody>
      </p:sp>
      <p:sp>
        <p:nvSpPr>
          <p:cNvPr id="30" name="文本框 29"/>
          <p:cNvSpPr txBox="1"/>
          <p:nvPr/>
        </p:nvSpPr>
        <p:spPr>
          <a:xfrm>
            <a:off x="4031565" y="3103880"/>
            <a:ext cx="1371600" cy="369332"/>
          </a:xfrm>
          <a:prstGeom prst="rect">
            <a:avLst/>
          </a:prstGeom>
          <a:noFill/>
        </p:spPr>
        <p:txBody>
          <a:bodyPr wrap="square" rtlCol="0">
            <a:spAutoFit/>
          </a:bodyPr>
          <a:lstStyle/>
          <a:p>
            <a:r>
              <a:rPr lang="en-US" altLang="zh-CN" dirty="0"/>
              <a:t>“Just right”</a:t>
            </a:r>
            <a:endParaRPr lang="zh-CN" altLang="en-US" dirty="0"/>
          </a:p>
        </p:txBody>
      </p:sp>
      <p:sp>
        <p:nvSpPr>
          <p:cNvPr id="31" name="文本框 30"/>
          <p:cNvSpPr txBox="1"/>
          <p:nvPr/>
        </p:nvSpPr>
        <p:spPr>
          <a:xfrm>
            <a:off x="6869620" y="3045197"/>
            <a:ext cx="1567053" cy="646331"/>
          </a:xfrm>
          <a:prstGeom prst="rect">
            <a:avLst/>
          </a:prstGeom>
          <a:solidFill>
            <a:srgbClr val="FFCC66"/>
          </a:solidFill>
        </p:spPr>
        <p:txBody>
          <a:bodyPr wrap="square" rtlCol="0">
            <a:spAutoFit/>
          </a:bodyPr>
          <a:lstStyle/>
          <a:p>
            <a:pPr algn="ctr"/>
            <a:r>
              <a:rPr lang="en-US" altLang="zh-CN" dirty="0"/>
              <a:t>“</a:t>
            </a:r>
            <a:r>
              <a:rPr lang="zh-CN" altLang="en-US" dirty="0"/>
              <a:t>过拟合</a:t>
            </a:r>
            <a:r>
              <a:rPr lang="en-US" altLang="zh-CN" dirty="0"/>
              <a:t>”</a:t>
            </a:r>
          </a:p>
          <a:p>
            <a:pPr algn="ctr"/>
            <a:r>
              <a:rPr lang="en-US" altLang="zh-CN" dirty="0">
                <a:solidFill>
                  <a:srgbClr val="FF00FF"/>
                </a:solidFill>
              </a:rPr>
              <a:t>High variance</a:t>
            </a:r>
            <a:endParaRPr lang="zh-CN" altLang="en-US" dirty="0">
              <a:solidFill>
                <a:srgbClr val="FF00FF"/>
              </a:solidFill>
            </a:endParaRPr>
          </a:p>
        </p:txBody>
      </p:sp>
      <p:cxnSp>
        <p:nvCxnSpPr>
          <p:cNvPr id="5" name="直接连接符 4"/>
          <p:cNvCxnSpPr/>
          <p:nvPr/>
        </p:nvCxnSpPr>
        <p:spPr>
          <a:xfrm flipV="1">
            <a:off x="948154" y="971550"/>
            <a:ext cx="1490246" cy="11430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3761202" y="1040524"/>
            <a:ext cx="1612587" cy="1256737"/>
          </a:xfrm>
          <a:custGeom>
            <a:avLst/>
            <a:gdLst>
              <a:gd name="connsiteX0" fmla="*/ 0 w 1612587"/>
              <a:gd name="connsiteY0" fmla="*/ 1256737 h 1256737"/>
              <a:gd name="connsiteX1" fmla="*/ 396390 w 1612587"/>
              <a:gd name="connsiteY1" fmla="*/ 288284 h 1256737"/>
              <a:gd name="connsiteX2" fmla="*/ 1536012 w 1612587"/>
              <a:gd name="connsiteY2" fmla="*/ 13513 h 1256737"/>
              <a:gd name="connsiteX3" fmla="*/ 1536012 w 1612587"/>
              <a:gd name="connsiteY3" fmla="*/ 13513 h 1256737"/>
              <a:gd name="connsiteX4" fmla="*/ 1536012 w 1612587"/>
              <a:gd name="connsiteY4" fmla="*/ 13513 h 1256737"/>
              <a:gd name="connsiteX5" fmla="*/ 1536012 w 1612587"/>
              <a:gd name="connsiteY5" fmla="*/ 13513 h 1256737"/>
              <a:gd name="connsiteX6" fmla="*/ 1612587 w 1612587"/>
              <a:gd name="connsiteY6" fmla="*/ 0 h 125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2587" h="1256737">
                <a:moveTo>
                  <a:pt x="0" y="1256737"/>
                </a:moveTo>
                <a:cubicBezTo>
                  <a:pt x="70194" y="876112"/>
                  <a:pt x="140388" y="495488"/>
                  <a:pt x="396390" y="288284"/>
                </a:cubicBezTo>
                <a:cubicBezTo>
                  <a:pt x="652392" y="81080"/>
                  <a:pt x="1536012" y="13513"/>
                  <a:pt x="1536012" y="13513"/>
                </a:cubicBezTo>
                <a:lnTo>
                  <a:pt x="1536012" y="13513"/>
                </a:lnTo>
                <a:lnTo>
                  <a:pt x="1536012" y="13513"/>
                </a:lnTo>
                <a:lnTo>
                  <a:pt x="1536012" y="13513"/>
                </a:lnTo>
                <a:lnTo>
                  <a:pt x="1612587" y="0"/>
                </a:ln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6441340" y="1031515"/>
            <a:ext cx="1801773" cy="1198180"/>
          </a:xfrm>
          <a:custGeom>
            <a:avLst/>
            <a:gdLst>
              <a:gd name="connsiteX0" fmla="*/ 0 w 1801773"/>
              <a:gd name="connsiteY0" fmla="*/ 851338 h 1198180"/>
              <a:gd name="connsiteX1" fmla="*/ 31531 w 1801773"/>
              <a:gd name="connsiteY1" fmla="*/ 887374 h 1198180"/>
              <a:gd name="connsiteX2" fmla="*/ 63062 w 1801773"/>
              <a:gd name="connsiteY2" fmla="*/ 918905 h 1198180"/>
              <a:gd name="connsiteX3" fmla="*/ 85584 w 1801773"/>
              <a:gd name="connsiteY3" fmla="*/ 950436 h 1198180"/>
              <a:gd name="connsiteX4" fmla="*/ 108106 w 1801773"/>
              <a:gd name="connsiteY4" fmla="*/ 972958 h 1198180"/>
              <a:gd name="connsiteX5" fmla="*/ 117115 w 1801773"/>
              <a:gd name="connsiteY5" fmla="*/ 986471 h 1198180"/>
              <a:gd name="connsiteX6" fmla="*/ 157655 w 1801773"/>
              <a:gd name="connsiteY6" fmla="*/ 1022507 h 1198180"/>
              <a:gd name="connsiteX7" fmla="*/ 189186 w 1801773"/>
              <a:gd name="connsiteY7" fmla="*/ 1058542 h 1198180"/>
              <a:gd name="connsiteX8" fmla="*/ 207204 w 1801773"/>
              <a:gd name="connsiteY8" fmla="*/ 1081064 h 1198180"/>
              <a:gd name="connsiteX9" fmla="*/ 229726 w 1801773"/>
              <a:gd name="connsiteY9" fmla="*/ 1103586 h 1198180"/>
              <a:gd name="connsiteX10" fmla="*/ 252248 w 1801773"/>
              <a:gd name="connsiteY10" fmla="*/ 1139622 h 1198180"/>
              <a:gd name="connsiteX11" fmla="*/ 274770 w 1801773"/>
              <a:gd name="connsiteY11" fmla="*/ 1162144 h 1198180"/>
              <a:gd name="connsiteX12" fmla="*/ 283779 w 1801773"/>
              <a:gd name="connsiteY12" fmla="*/ 1175657 h 1198180"/>
              <a:gd name="connsiteX13" fmla="*/ 324319 w 1801773"/>
              <a:gd name="connsiteY13" fmla="*/ 1198180 h 1198180"/>
              <a:gd name="connsiteX14" fmla="*/ 337832 w 1801773"/>
              <a:gd name="connsiteY14" fmla="*/ 1193675 h 1198180"/>
              <a:gd name="connsiteX15" fmla="*/ 342337 w 1801773"/>
              <a:gd name="connsiteY15" fmla="*/ 1175657 h 1198180"/>
              <a:gd name="connsiteX16" fmla="*/ 346841 w 1801773"/>
              <a:gd name="connsiteY16" fmla="*/ 1153135 h 1198180"/>
              <a:gd name="connsiteX17" fmla="*/ 355850 w 1801773"/>
              <a:gd name="connsiteY17" fmla="*/ 986471 h 1198180"/>
              <a:gd name="connsiteX18" fmla="*/ 360355 w 1801773"/>
              <a:gd name="connsiteY18" fmla="*/ 959445 h 1198180"/>
              <a:gd name="connsiteX19" fmla="*/ 369363 w 1801773"/>
              <a:gd name="connsiteY19" fmla="*/ 918905 h 1198180"/>
              <a:gd name="connsiteX20" fmla="*/ 373868 w 1801773"/>
              <a:gd name="connsiteY20" fmla="*/ 878365 h 1198180"/>
              <a:gd name="connsiteX21" fmla="*/ 382877 w 1801773"/>
              <a:gd name="connsiteY21" fmla="*/ 846834 h 1198180"/>
              <a:gd name="connsiteX22" fmla="*/ 387381 w 1801773"/>
              <a:gd name="connsiteY22" fmla="*/ 549541 h 1198180"/>
              <a:gd name="connsiteX23" fmla="*/ 391886 w 1801773"/>
              <a:gd name="connsiteY23" fmla="*/ 527019 h 1198180"/>
              <a:gd name="connsiteX24" fmla="*/ 400894 w 1801773"/>
              <a:gd name="connsiteY24" fmla="*/ 472966 h 1198180"/>
              <a:gd name="connsiteX25" fmla="*/ 405399 w 1801773"/>
              <a:gd name="connsiteY25" fmla="*/ 445939 h 1198180"/>
              <a:gd name="connsiteX26" fmla="*/ 409903 w 1801773"/>
              <a:gd name="connsiteY26" fmla="*/ 432426 h 1198180"/>
              <a:gd name="connsiteX27" fmla="*/ 414408 w 1801773"/>
              <a:gd name="connsiteY27" fmla="*/ 409904 h 1198180"/>
              <a:gd name="connsiteX28" fmla="*/ 418912 w 1801773"/>
              <a:gd name="connsiteY28" fmla="*/ 396390 h 1198180"/>
              <a:gd name="connsiteX29" fmla="*/ 427921 w 1801773"/>
              <a:gd name="connsiteY29" fmla="*/ 360355 h 1198180"/>
              <a:gd name="connsiteX30" fmla="*/ 436930 w 1801773"/>
              <a:gd name="connsiteY30" fmla="*/ 346842 h 1198180"/>
              <a:gd name="connsiteX31" fmla="*/ 450443 w 1801773"/>
              <a:gd name="connsiteY31" fmla="*/ 301797 h 1198180"/>
              <a:gd name="connsiteX32" fmla="*/ 454948 w 1801773"/>
              <a:gd name="connsiteY32" fmla="*/ 288284 h 1198180"/>
              <a:gd name="connsiteX33" fmla="*/ 481974 w 1801773"/>
              <a:gd name="connsiteY33" fmla="*/ 283780 h 1198180"/>
              <a:gd name="connsiteX34" fmla="*/ 716205 w 1801773"/>
              <a:gd name="connsiteY34" fmla="*/ 279275 h 1198180"/>
              <a:gd name="connsiteX35" fmla="*/ 765754 w 1801773"/>
              <a:gd name="connsiteY35" fmla="*/ 270266 h 1198180"/>
              <a:gd name="connsiteX36" fmla="*/ 779267 w 1801773"/>
              <a:gd name="connsiteY36" fmla="*/ 265762 h 1198180"/>
              <a:gd name="connsiteX37" fmla="*/ 801789 w 1801773"/>
              <a:gd name="connsiteY37" fmla="*/ 261257 h 1198180"/>
              <a:gd name="connsiteX38" fmla="*/ 815302 w 1801773"/>
              <a:gd name="connsiteY38" fmla="*/ 252249 h 1198180"/>
              <a:gd name="connsiteX39" fmla="*/ 842329 w 1801773"/>
              <a:gd name="connsiteY39" fmla="*/ 243240 h 1198180"/>
              <a:gd name="connsiteX40" fmla="*/ 855842 w 1801773"/>
              <a:gd name="connsiteY40" fmla="*/ 234231 h 1198180"/>
              <a:gd name="connsiteX41" fmla="*/ 882869 w 1801773"/>
              <a:gd name="connsiteY41" fmla="*/ 207204 h 1198180"/>
              <a:gd name="connsiteX42" fmla="*/ 923409 w 1801773"/>
              <a:gd name="connsiteY42" fmla="*/ 184682 h 1198180"/>
              <a:gd name="connsiteX43" fmla="*/ 950435 w 1801773"/>
              <a:gd name="connsiteY43" fmla="*/ 162160 h 1198180"/>
              <a:gd name="connsiteX44" fmla="*/ 977462 w 1801773"/>
              <a:gd name="connsiteY44" fmla="*/ 153151 h 1198180"/>
              <a:gd name="connsiteX45" fmla="*/ 990975 w 1801773"/>
              <a:gd name="connsiteY45" fmla="*/ 148647 h 1198180"/>
              <a:gd name="connsiteX46" fmla="*/ 1022506 w 1801773"/>
              <a:gd name="connsiteY46" fmla="*/ 139638 h 1198180"/>
              <a:gd name="connsiteX47" fmla="*/ 1099082 w 1801773"/>
              <a:gd name="connsiteY47" fmla="*/ 130629 h 1198180"/>
              <a:gd name="connsiteX48" fmla="*/ 1112595 w 1801773"/>
              <a:gd name="connsiteY48" fmla="*/ 126124 h 1198180"/>
              <a:gd name="connsiteX49" fmla="*/ 1171153 w 1801773"/>
              <a:gd name="connsiteY49" fmla="*/ 108107 h 1198180"/>
              <a:gd name="connsiteX50" fmla="*/ 1189170 w 1801773"/>
              <a:gd name="connsiteY50" fmla="*/ 99098 h 1198180"/>
              <a:gd name="connsiteX51" fmla="*/ 1216197 w 1801773"/>
              <a:gd name="connsiteY51" fmla="*/ 90089 h 1198180"/>
              <a:gd name="connsiteX52" fmla="*/ 1229710 w 1801773"/>
              <a:gd name="connsiteY52" fmla="*/ 85585 h 1198180"/>
              <a:gd name="connsiteX53" fmla="*/ 1405383 w 1801773"/>
              <a:gd name="connsiteY53" fmla="*/ 90089 h 1198180"/>
              <a:gd name="connsiteX54" fmla="*/ 1563038 w 1801773"/>
              <a:gd name="connsiteY54" fmla="*/ 76576 h 1198180"/>
              <a:gd name="connsiteX55" fmla="*/ 1617092 w 1801773"/>
              <a:gd name="connsiteY55" fmla="*/ 58558 h 1198180"/>
              <a:gd name="connsiteX56" fmla="*/ 1630605 w 1801773"/>
              <a:gd name="connsiteY56" fmla="*/ 54053 h 1198180"/>
              <a:gd name="connsiteX57" fmla="*/ 1644118 w 1801773"/>
              <a:gd name="connsiteY57" fmla="*/ 45045 h 1198180"/>
              <a:gd name="connsiteX58" fmla="*/ 1693667 w 1801773"/>
              <a:gd name="connsiteY58" fmla="*/ 36036 h 1198180"/>
              <a:gd name="connsiteX59" fmla="*/ 1720693 w 1801773"/>
              <a:gd name="connsiteY59" fmla="*/ 27027 h 1198180"/>
              <a:gd name="connsiteX60" fmla="*/ 1734207 w 1801773"/>
              <a:gd name="connsiteY60" fmla="*/ 22522 h 1198180"/>
              <a:gd name="connsiteX61" fmla="*/ 1765738 w 1801773"/>
              <a:gd name="connsiteY61" fmla="*/ 9009 h 1198180"/>
              <a:gd name="connsiteX62" fmla="*/ 1788260 w 1801773"/>
              <a:gd name="connsiteY62" fmla="*/ 4505 h 1198180"/>
              <a:gd name="connsiteX63" fmla="*/ 1801773 w 1801773"/>
              <a:gd name="connsiteY63" fmla="*/ 0 h 119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801773" h="1198180">
                <a:moveTo>
                  <a:pt x="0" y="851338"/>
                </a:moveTo>
                <a:cubicBezTo>
                  <a:pt x="28316" y="898532"/>
                  <a:pt x="-2873" y="852970"/>
                  <a:pt x="31531" y="887374"/>
                </a:cubicBezTo>
                <a:cubicBezTo>
                  <a:pt x="73573" y="929416"/>
                  <a:pt x="15013" y="882867"/>
                  <a:pt x="63062" y="918905"/>
                </a:cubicBezTo>
                <a:cubicBezTo>
                  <a:pt x="79732" y="952242"/>
                  <a:pt x="62758" y="923045"/>
                  <a:pt x="85584" y="950436"/>
                </a:cubicBezTo>
                <a:cubicBezTo>
                  <a:pt x="104351" y="972957"/>
                  <a:pt x="83334" y="956443"/>
                  <a:pt x="108106" y="972958"/>
                </a:cubicBezTo>
                <a:cubicBezTo>
                  <a:pt x="111109" y="977462"/>
                  <a:pt x="113287" y="982643"/>
                  <a:pt x="117115" y="986471"/>
                </a:cubicBezTo>
                <a:cubicBezTo>
                  <a:pt x="144195" y="1013551"/>
                  <a:pt x="119820" y="965756"/>
                  <a:pt x="157655" y="1022507"/>
                </a:cubicBezTo>
                <a:cubicBezTo>
                  <a:pt x="178676" y="1054037"/>
                  <a:pt x="166664" y="1043527"/>
                  <a:pt x="189186" y="1058542"/>
                </a:cubicBezTo>
                <a:cubicBezTo>
                  <a:pt x="197957" y="1084850"/>
                  <a:pt x="186829" y="1060688"/>
                  <a:pt x="207204" y="1081064"/>
                </a:cubicBezTo>
                <a:cubicBezTo>
                  <a:pt x="237229" y="1111090"/>
                  <a:pt x="193697" y="1079568"/>
                  <a:pt x="229726" y="1103586"/>
                </a:cubicBezTo>
                <a:cubicBezTo>
                  <a:pt x="240447" y="1135749"/>
                  <a:pt x="230834" y="1125345"/>
                  <a:pt x="252248" y="1139622"/>
                </a:cubicBezTo>
                <a:cubicBezTo>
                  <a:pt x="276272" y="1175657"/>
                  <a:pt x="244741" y="1132115"/>
                  <a:pt x="274770" y="1162144"/>
                </a:cubicBezTo>
                <a:cubicBezTo>
                  <a:pt x="278598" y="1165972"/>
                  <a:pt x="279705" y="1172092"/>
                  <a:pt x="283779" y="1175657"/>
                </a:cubicBezTo>
                <a:cubicBezTo>
                  <a:pt x="302842" y="1192336"/>
                  <a:pt x="305759" y="1191993"/>
                  <a:pt x="324319" y="1198180"/>
                </a:cubicBezTo>
                <a:cubicBezTo>
                  <a:pt x="328823" y="1196678"/>
                  <a:pt x="334866" y="1197383"/>
                  <a:pt x="337832" y="1193675"/>
                </a:cubicBezTo>
                <a:cubicBezTo>
                  <a:pt x="341699" y="1188841"/>
                  <a:pt x="340994" y="1181700"/>
                  <a:pt x="342337" y="1175657"/>
                </a:cubicBezTo>
                <a:cubicBezTo>
                  <a:pt x="343998" y="1168183"/>
                  <a:pt x="345340" y="1160642"/>
                  <a:pt x="346841" y="1153135"/>
                </a:cubicBezTo>
                <a:cubicBezTo>
                  <a:pt x="348926" y="1103097"/>
                  <a:pt x="350336" y="1038853"/>
                  <a:pt x="355850" y="986471"/>
                </a:cubicBezTo>
                <a:cubicBezTo>
                  <a:pt x="356806" y="977388"/>
                  <a:pt x="358564" y="968401"/>
                  <a:pt x="360355" y="959445"/>
                </a:cubicBezTo>
                <a:cubicBezTo>
                  <a:pt x="365272" y="934862"/>
                  <a:pt x="365431" y="946432"/>
                  <a:pt x="369363" y="918905"/>
                </a:cubicBezTo>
                <a:cubicBezTo>
                  <a:pt x="371286" y="905445"/>
                  <a:pt x="371801" y="891803"/>
                  <a:pt x="373868" y="878365"/>
                </a:cubicBezTo>
                <a:cubicBezTo>
                  <a:pt x="375485" y="867854"/>
                  <a:pt x="379511" y="856930"/>
                  <a:pt x="382877" y="846834"/>
                </a:cubicBezTo>
                <a:cubicBezTo>
                  <a:pt x="384378" y="747736"/>
                  <a:pt x="384590" y="648611"/>
                  <a:pt x="387381" y="549541"/>
                </a:cubicBezTo>
                <a:cubicBezTo>
                  <a:pt x="387597" y="541888"/>
                  <a:pt x="390556" y="534559"/>
                  <a:pt x="391886" y="527019"/>
                </a:cubicBezTo>
                <a:cubicBezTo>
                  <a:pt x="395060" y="509031"/>
                  <a:pt x="397891" y="490984"/>
                  <a:pt x="400894" y="472966"/>
                </a:cubicBezTo>
                <a:cubicBezTo>
                  <a:pt x="402395" y="463957"/>
                  <a:pt x="402511" y="454604"/>
                  <a:pt x="405399" y="445939"/>
                </a:cubicBezTo>
                <a:cubicBezTo>
                  <a:pt x="406900" y="441435"/>
                  <a:pt x="408751" y="437032"/>
                  <a:pt x="409903" y="432426"/>
                </a:cubicBezTo>
                <a:cubicBezTo>
                  <a:pt x="411760" y="424999"/>
                  <a:pt x="412551" y="417331"/>
                  <a:pt x="414408" y="409904"/>
                </a:cubicBezTo>
                <a:cubicBezTo>
                  <a:pt x="415560" y="405298"/>
                  <a:pt x="417760" y="400996"/>
                  <a:pt x="418912" y="396390"/>
                </a:cubicBezTo>
                <a:cubicBezTo>
                  <a:pt x="421480" y="386117"/>
                  <a:pt x="422775" y="370647"/>
                  <a:pt x="427921" y="360355"/>
                </a:cubicBezTo>
                <a:cubicBezTo>
                  <a:pt x="430342" y="355513"/>
                  <a:pt x="433927" y="351346"/>
                  <a:pt x="436930" y="346842"/>
                </a:cubicBezTo>
                <a:cubicBezTo>
                  <a:pt x="443736" y="319615"/>
                  <a:pt x="439478" y="334691"/>
                  <a:pt x="450443" y="301797"/>
                </a:cubicBezTo>
                <a:cubicBezTo>
                  <a:pt x="451945" y="297293"/>
                  <a:pt x="450265" y="289065"/>
                  <a:pt x="454948" y="288284"/>
                </a:cubicBezTo>
                <a:cubicBezTo>
                  <a:pt x="463957" y="286783"/>
                  <a:pt x="472847" y="284095"/>
                  <a:pt x="481974" y="283780"/>
                </a:cubicBezTo>
                <a:cubicBezTo>
                  <a:pt x="560019" y="281089"/>
                  <a:pt x="638128" y="280777"/>
                  <a:pt x="716205" y="279275"/>
                </a:cubicBezTo>
                <a:cubicBezTo>
                  <a:pt x="747195" y="268946"/>
                  <a:pt x="709727" y="280453"/>
                  <a:pt x="765754" y="270266"/>
                </a:cubicBezTo>
                <a:cubicBezTo>
                  <a:pt x="770425" y="269417"/>
                  <a:pt x="774661" y="266914"/>
                  <a:pt x="779267" y="265762"/>
                </a:cubicBezTo>
                <a:cubicBezTo>
                  <a:pt x="786694" y="263905"/>
                  <a:pt x="794282" y="262759"/>
                  <a:pt x="801789" y="261257"/>
                </a:cubicBezTo>
                <a:cubicBezTo>
                  <a:pt x="806293" y="258254"/>
                  <a:pt x="810355" y="254448"/>
                  <a:pt x="815302" y="252249"/>
                </a:cubicBezTo>
                <a:cubicBezTo>
                  <a:pt x="823980" y="248392"/>
                  <a:pt x="842329" y="243240"/>
                  <a:pt x="842329" y="243240"/>
                </a:cubicBezTo>
                <a:cubicBezTo>
                  <a:pt x="846833" y="240237"/>
                  <a:pt x="851796" y="237828"/>
                  <a:pt x="855842" y="234231"/>
                </a:cubicBezTo>
                <a:cubicBezTo>
                  <a:pt x="865364" y="225767"/>
                  <a:pt x="872268" y="214271"/>
                  <a:pt x="882869" y="207204"/>
                </a:cubicBezTo>
                <a:cubicBezTo>
                  <a:pt x="913846" y="186552"/>
                  <a:pt x="899623" y="192609"/>
                  <a:pt x="923409" y="184682"/>
                </a:cubicBezTo>
                <a:cubicBezTo>
                  <a:pt x="931894" y="176197"/>
                  <a:pt x="939148" y="167177"/>
                  <a:pt x="950435" y="162160"/>
                </a:cubicBezTo>
                <a:cubicBezTo>
                  <a:pt x="959113" y="158303"/>
                  <a:pt x="968453" y="156154"/>
                  <a:pt x="977462" y="153151"/>
                </a:cubicBezTo>
                <a:lnTo>
                  <a:pt x="990975" y="148647"/>
                </a:lnTo>
                <a:cubicBezTo>
                  <a:pt x="1001690" y="145075"/>
                  <a:pt x="1011188" y="141524"/>
                  <a:pt x="1022506" y="139638"/>
                </a:cubicBezTo>
                <a:cubicBezTo>
                  <a:pt x="1034907" y="137571"/>
                  <a:pt x="1088210" y="131837"/>
                  <a:pt x="1099082" y="130629"/>
                </a:cubicBezTo>
                <a:cubicBezTo>
                  <a:pt x="1103586" y="129127"/>
                  <a:pt x="1108047" y="127488"/>
                  <a:pt x="1112595" y="126124"/>
                </a:cubicBezTo>
                <a:cubicBezTo>
                  <a:pt x="1130377" y="120789"/>
                  <a:pt x="1153633" y="115115"/>
                  <a:pt x="1171153" y="108107"/>
                </a:cubicBezTo>
                <a:cubicBezTo>
                  <a:pt x="1177387" y="105613"/>
                  <a:pt x="1182936" y="101592"/>
                  <a:pt x="1189170" y="99098"/>
                </a:cubicBezTo>
                <a:cubicBezTo>
                  <a:pt x="1197987" y="95571"/>
                  <a:pt x="1207188" y="93092"/>
                  <a:pt x="1216197" y="90089"/>
                </a:cubicBezTo>
                <a:lnTo>
                  <a:pt x="1229710" y="85585"/>
                </a:lnTo>
                <a:cubicBezTo>
                  <a:pt x="1288268" y="87086"/>
                  <a:pt x="1346813" y="90963"/>
                  <a:pt x="1405383" y="90089"/>
                </a:cubicBezTo>
                <a:cubicBezTo>
                  <a:pt x="1481708" y="88950"/>
                  <a:pt x="1504994" y="84867"/>
                  <a:pt x="1563038" y="76576"/>
                </a:cubicBezTo>
                <a:lnTo>
                  <a:pt x="1617092" y="58558"/>
                </a:lnTo>
                <a:cubicBezTo>
                  <a:pt x="1621596" y="57057"/>
                  <a:pt x="1626654" y="56687"/>
                  <a:pt x="1630605" y="54053"/>
                </a:cubicBezTo>
                <a:cubicBezTo>
                  <a:pt x="1635109" y="51050"/>
                  <a:pt x="1639049" y="46946"/>
                  <a:pt x="1644118" y="45045"/>
                </a:cubicBezTo>
                <a:cubicBezTo>
                  <a:pt x="1649161" y="43154"/>
                  <a:pt x="1690623" y="36543"/>
                  <a:pt x="1693667" y="36036"/>
                </a:cubicBezTo>
                <a:lnTo>
                  <a:pt x="1720693" y="27027"/>
                </a:lnTo>
                <a:cubicBezTo>
                  <a:pt x="1725198" y="25525"/>
                  <a:pt x="1729960" y="24645"/>
                  <a:pt x="1734207" y="22522"/>
                </a:cubicBezTo>
                <a:cubicBezTo>
                  <a:pt x="1747092" y="16080"/>
                  <a:pt x="1752488" y="12322"/>
                  <a:pt x="1765738" y="9009"/>
                </a:cubicBezTo>
                <a:cubicBezTo>
                  <a:pt x="1773165" y="7152"/>
                  <a:pt x="1780833" y="6362"/>
                  <a:pt x="1788260" y="4505"/>
                </a:cubicBezTo>
                <a:cubicBezTo>
                  <a:pt x="1792866" y="3353"/>
                  <a:pt x="1801773" y="0"/>
                  <a:pt x="1801773"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29413" y="158690"/>
            <a:ext cx="1112805" cy="461665"/>
          </a:xfrm>
          <a:prstGeom prst="rect">
            <a:avLst/>
          </a:prstGeom>
          <a:noFill/>
        </p:spPr>
        <p:txBody>
          <a:bodyPr wrap="none" rtlCol="0">
            <a:spAutoFit/>
          </a:bodyPr>
          <a:lstStyle/>
          <a:p>
            <a:r>
              <a:rPr lang="zh-CN" altLang="en-US" sz="2400" b="1" dirty="0">
                <a:solidFill>
                  <a:srgbClr val="C00000"/>
                </a:solidFill>
              </a:rPr>
              <a:t>正则化</a:t>
            </a:r>
          </a:p>
        </p:txBody>
      </p:sp>
    </p:spTree>
    <p:extLst>
      <p:ext uri="{BB962C8B-B14F-4D97-AF65-F5344CB8AC3E}">
        <p14:creationId xmlns:p14="http://schemas.microsoft.com/office/powerpoint/2010/main" val="40505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Regularization.</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47800" y="934695"/>
            <a:ext cx="1066799" cy="417443"/>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0" y="2102768"/>
            <a:ext cx="5188458" cy="836104"/>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381000" y="4002129"/>
                <a:ext cx="411822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𝜆</m:t>
                      </m:r>
                      <m:r>
                        <a:rPr lang="zh-CN" altLang="en-US" sz="2400">
                          <a:latin typeface="Cambria Math" panose="02040503050406030204" pitchFamily="18" charset="0"/>
                        </a:rPr>
                        <m:t>：</m:t>
                      </m:r>
                      <m:r>
                        <m:rPr>
                          <m:sty m:val="p"/>
                        </m:rPr>
                        <a:rPr lang="en-US" altLang="zh-CN" sz="2400">
                          <a:latin typeface="Cambria Math" panose="02040503050406030204" pitchFamily="18" charset="0"/>
                        </a:rPr>
                        <m:t>Regularization</m:t>
                      </m:r>
                      <m:r>
                        <a:rPr lang="en-US" altLang="zh-CN" sz="2400">
                          <a:latin typeface="Cambria Math" panose="02040503050406030204" pitchFamily="18" charset="0"/>
                        </a:rPr>
                        <m:t> </m:t>
                      </m:r>
                      <m:r>
                        <m:rPr>
                          <m:sty m:val="p"/>
                        </m:rPr>
                        <a:rPr lang="en-US" altLang="zh-CN" sz="2400">
                          <a:latin typeface="Cambria Math" panose="02040503050406030204" pitchFamily="18" charset="0"/>
                        </a:rPr>
                        <m:t>Parameter</m:t>
                      </m:r>
                    </m:oMath>
                  </m:oMathPara>
                </a14:m>
                <a:endParaRPr lang="en-US" altLang="zh-CN" sz="2400" dirty="0"/>
              </a:p>
            </p:txBody>
          </p:sp>
        </mc:Choice>
        <mc:Fallback xmlns="">
          <p:sp>
            <p:nvSpPr>
              <p:cNvPr id="5" name="矩形 4"/>
              <p:cNvSpPr>
                <a:spLocks noRot="1" noChangeAspect="1" noMove="1" noResize="1" noEditPoints="1" noAdjustHandles="1" noChangeArrowheads="1" noChangeShapeType="1" noTextEdit="1"/>
              </p:cNvSpPr>
              <p:nvPr/>
            </p:nvSpPr>
            <p:spPr>
              <a:xfrm>
                <a:off x="381000" y="4002129"/>
                <a:ext cx="4118229" cy="461665"/>
              </a:xfrm>
              <a:prstGeom prst="rect">
                <a:avLst/>
              </a:prstGeom>
              <a:blipFill rotWithShape="0">
                <a:blip r:embed="rId6"/>
                <a:stretch>
                  <a:fillRect b="-18667"/>
                </a:stretch>
              </a:blipFill>
            </p:spPr>
            <p:txBody>
              <a:bodyPr/>
              <a:lstStyle/>
              <a:p>
                <a:r>
                  <a:rPr lang="zh-CN" altLang="en-US">
                    <a:noFill/>
                  </a:rPr>
                  <a:t> </a:t>
                </a:r>
              </a:p>
            </p:txBody>
          </p:sp>
        </mc:Fallback>
      </mc:AlternateContent>
      <p:sp>
        <p:nvSpPr>
          <p:cNvPr id="12" name="左大括号 11"/>
          <p:cNvSpPr/>
          <p:nvPr/>
        </p:nvSpPr>
        <p:spPr>
          <a:xfrm rot="16200000">
            <a:off x="3508628" y="1962151"/>
            <a:ext cx="457201" cy="2286001"/>
          </a:xfrm>
          <a:prstGeom prst="leftBrace">
            <a:avLst>
              <a:gd name="adj1" fmla="val 20402"/>
              <a:gd name="adj2" fmla="val 52632"/>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9" name="左大括号 18"/>
          <p:cNvSpPr/>
          <p:nvPr/>
        </p:nvSpPr>
        <p:spPr>
          <a:xfrm rot="5400000">
            <a:off x="5628989" y="1514764"/>
            <a:ext cx="324421" cy="762000"/>
          </a:xfrm>
          <a:prstGeom prst="leftBrace">
            <a:avLst>
              <a:gd name="adj1" fmla="val 20402"/>
              <a:gd name="adj2" fmla="val 52632"/>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1686446" y="3405485"/>
            <a:ext cx="4180954" cy="461665"/>
          </a:xfrm>
          <a:prstGeom prst="rect">
            <a:avLst/>
          </a:prstGeom>
          <a:noFill/>
          <a:ln>
            <a:solidFill>
              <a:srgbClr val="0000FF"/>
            </a:solidFill>
          </a:ln>
        </p:spPr>
        <p:txBody>
          <a:bodyPr wrap="square" rtlCol="0">
            <a:spAutoFit/>
          </a:bodyPr>
          <a:lstStyle/>
          <a:p>
            <a:r>
              <a:rPr lang="en-US" altLang="zh-CN" sz="2400" dirty="0"/>
              <a:t>Object term: to fit training data</a:t>
            </a:r>
            <a:endParaRPr lang="zh-CN" altLang="en-US" sz="2400" dirty="0"/>
          </a:p>
        </p:txBody>
      </p:sp>
      <p:sp>
        <p:nvSpPr>
          <p:cNvPr id="21" name="文本框 20"/>
          <p:cNvSpPr txBox="1"/>
          <p:nvPr/>
        </p:nvSpPr>
        <p:spPr>
          <a:xfrm>
            <a:off x="3556000" y="1194259"/>
            <a:ext cx="4673600" cy="461665"/>
          </a:xfrm>
          <a:prstGeom prst="rect">
            <a:avLst/>
          </a:prstGeom>
          <a:noFill/>
          <a:ln>
            <a:solidFill>
              <a:srgbClr val="0000FF"/>
            </a:solidFill>
          </a:ln>
        </p:spPr>
        <p:txBody>
          <a:bodyPr wrap="square" rtlCol="0">
            <a:spAutoFit/>
          </a:bodyPr>
          <a:lstStyle/>
          <a:p>
            <a:r>
              <a:rPr lang="en-US" altLang="zh-CN" sz="2400" dirty="0"/>
              <a:t>Regularization term: to minimize </a:t>
            </a:r>
            <a:endParaRPr lang="zh-CN" altLang="en-US" sz="2400" dirty="0"/>
          </a:p>
        </p:txBody>
      </p:sp>
      <mc:AlternateContent xmlns:mc="http://schemas.openxmlformats.org/markup-compatibility/2006" xmlns:a14="http://schemas.microsoft.com/office/drawing/2010/main">
        <mc:Choice Requires="a14">
          <p:sp>
            <p:nvSpPr>
              <p:cNvPr id="17" name="矩形 16"/>
              <p:cNvSpPr/>
              <p:nvPr/>
            </p:nvSpPr>
            <p:spPr>
              <a:xfrm>
                <a:off x="7679491" y="1176754"/>
                <a:ext cx="519629" cy="4966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a:latin typeface="Cambria Math" panose="02040503050406030204" pitchFamily="18" charset="0"/>
                            </a:rPr>
                            <m:t>𝜃</m:t>
                          </m:r>
                        </m:e>
                        <m:sub>
                          <m:r>
                            <a:rPr lang="zh-CN" altLang="en-US" sz="2400">
                              <a:latin typeface="Cambria Math" panose="02040503050406030204" pitchFamily="18" charset="0"/>
                            </a:rPr>
                            <m:t>𝑗</m:t>
                          </m:r>
                        </m:sub>
                      </m:sSub>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7679491" y="1176754"/>
                <a:ext cx="519629" cy="496674"/>
              </a:xfrm>
              <a:prstGeom prst="rect">
                <a:avLst/>
              </a:prstGeom>
              <a:blipFill rotWithShape="0">
                <a:blip r:embed="rId7"/>
                <a:stretch>
                  <a:fillRect b="-10976"/>
                </a:stretch>
              </a:blipFill>
            </p:spPr>
            <p:txBody>
              <a:bodyPr/>
              <a:lstStyle/>
              <a:p>
                <a:r>
                  <a:rPr lang="zh-CN" altLang="en-US">
                    <a:noFill/>
                  </a:rPr>
                  <a:t> </a:t>
                </a:r>
              </a:p>
            </p:txBody>
          </p:sp>
        </mc:Fallback>
      </mc:AlternateContent>
      <p:sp>
        <p:nvSpPr>
          <p:cNvPr id="22" name="矩形 21"/>
          <p:cNvSpPr/>
          <p:nvPr/>
        </p:nvSpPr>
        <p:spPr>
          <a:xfrm>
            <a:off x="863600" y="4397009"/>
            <a:ext cx="7391400" cy="646331"/>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0000"/>
                </a:solidFill>
              </a:rPr>
              <a:t>Find a trade-off between object term and regularization term, to avoid </a:t>
            </a:r>
            <a:r>
              <a:rPr lang="en-US" altLang="zh-CN" dirty="0" err="1">
                <a:solidFill>
                  <a:srgbClr val="FF0000"/>
                </a:solidFill>
              </a:rPr>
              <a:t>overfitting</a:t>
            </a:r>
            <a:endParaRPr lang="zh-CN" altLang="en-US" dirty="0">
              <a:solidFill>
                <a:srgbClr val="FF0000"/>
              </a:solidFill>
            </a:endParaRPr>
          </a:p>
        </p:txBody>
      </p:sp>
    </p:spTree>
    <p:extLst>
      <p:ext uri="{BB962C8B-B14F-4D97-AF65-F5344CB8AC3E}">
        <p14:creationId xmlns:p14="http://schemas.microsoft.com/office/powerpoint/2010/main" val="120056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458200" cy="461665"/>
          </a:xfrm>
          <a:prstGeom prst="rect">
            <a:avLst/>
          </a:prstGeom>
          <a:noFill/>
        </p:spPr>
        <p:txBody>
          <a:bodyPr wrap="square" rtlCol="0">
            <a:spAutoFit/>
          </a:bodyPr>
          <a:lstStyle/>
          <a:p>
            <a:r>
              <a:rPr lang="en-US" sz="2400" b="1" dirty="0"/>
              <a:t>Regularized linear regression</a:t>
            </a:r>
          </a:p>
        </p:txBody>
      </p:sp>
      <p:pic>
        <p:nvPicPr>
          <p:cNvPr id="17" name="Picture 1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828800" y="1165528"/>
            <a:ext cx="5660136" cy="912114"/>
          </a:xfrm>
          <a:prstGeom prst="rect">
            <a:avLst/>
          </a:prstGeom>
        </p:spPr>
      </p:pic>
      <p:pic>
        <p:nvPicPr>
          <p:cNvPr id="11" name="Picture 10"/>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32344" y="2407383"/>
            <a:ext cx="1012126" cy="396049"/>
          </a:xfrm>
          <a:prstGeom prst="rect">
            <a:avLst/>
          </a:prstGeom>
        </p:spPr>
      </p:pic>
    </p:spTree>
    <p:extLst>
      <p:ext uri="{BB962C8B-B14F-4D97-AF65-F5344CB8AC3E}">
        <p14:creationId xmlns:p14="http://schemas.microsoft.com/office/powerpoint/2010/main" val="55489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2456099" cy="461665"/>
          </a:xfrm>
          <a:prstGeom prst="rect">
            <a:avLst/>
          </a:prstGeom>
          <a:noFill/>
        </p:spPr>
        <p:txBody>
          <a:bodyPr wrap="square" rtlCol="0">
            <a:spAutoFit/>
          </a:bodyPr>
          <a:lstStyle/>
          <a:p>
            <a:r>
              <a:rPr lang="en-US" sz="2400" b="1" dirty="0"/>
              <a:t>Gradient descent</a:t>
            </a:r>
          </a:p>
        </p:txBody>
      </p:sp>
      <p:pic>
        <p:nvPicPr>
          <p:cNvPr id="16" name="Picture 1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213687" y="2517267"/>
            <a:ext cx="2110913" cy="248999"/>
          </a:xfrm>
          <a:prstGeom prst="rect">
            <a:avLst/>
          </a:prstGeom>
        </p:spPr>
      </p:pic>
      <p:sp>
        <p:nvSpPr>
          <p:cNvPr id="5" name="TextBox 4"/>
          <p:cNvSpPr txBox="1"/>
          <p:nvPr/>
        </p:nvSpPr>
        <p:spPr>
          <a:xfrm>
            <a:off x="609600" y="742950"/>
            <a:ext cx="2667000" cy="400110"/>
          </a:xfrm>
          <a:prstGeom prst="rect">
            <a:avLst/>
          </a:prstGeom>
          <a:noFill/>
        </p:spPr>
        <p:txBody>
          <a:bodyPr wrap="square" rtlCol="0">
            <a:spAutoFit/>
          </a:bodyPr>
          <a:lstStyle/>
          <a:p>
            <a:r>
              <a:rPr lang="en-US" sz="2000" dirty="0"/>
              <a:t>Repeat</a:t>
            </a:r>
            <a:endParaRPr lang="en-US" sz="2400" dirty="0"/>
          </a:p>
        </p:txBody>
      </p:sp>
      <p:pic>
        <p:nvPicPr>
          <p:cNvPr id="6" name="Picture 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570863" y="799117"/>
            <a:ext cx="109728" cy="304038"/>
          </a:xfrm>
          <a:prstGeom prst="rect">
            <a:avLst/>
          </a:prstGeom>
        </p:spPr>
      </p:pic>
      <p:pic>
        <p:nvPicPr>
          <p:cNvPr id="7" name="Picture 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33272" y="2647950"/>
            <a:ext cx="109728" cy="304038"/>
          </a:xfrm>
          <a:prstGeom prst="rect">
            <a:avLst/>
          </a:prstGeom>
        </p:spPr>
      </p:pic>
      <p:pic>
        <p:nvPicPr>
          <p:cNvPr id="4" name="Picture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264331" y="1123950"/>
            <a:ext cx="4834890" cy="651510"/>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264331" y="1998833"/>
            <a:ext cx="1572768" cy="306324"/>
          </a:xfrm>
          <a:prstGeom prst="rect">
            <a:avLst/>
          </a:prstGeom>
        </p:spPr>
      </p:pic>
      <p:pic>
        <p:nvPicPr>
          <p:cNvPr id="3" name="Picture 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012186" y="1854127"/>
            <a:ext cx="3195828" cy="651510"/>
          </a:xfrm>
          <a:prstGeom prst="rect">
            <a:avLst/>
          </a:prstGeom>
        </p:spPr>
      </p:pic>
      <p:pic>
        <p:nvPicPr>
          <p:cNvPr id="8" name="Picture 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747565" y="2860749"/>
            <a:ext cx="6062472" cy="651510"/>
          </a:xfrm>
          <a:prstGeom prst="rect">
            <a:avLst/>
          </a:prstGeom>
        </p:spPr>
      </p:pic>
      <p:sp>
        <p:nvSpPr>
          <p:cNvPr id="22" name="Cross 21"/>
          <p:cNvSpPr/>
          <p:nvPr/>
        </p:nvSpPr>
        <p:spPr>
          <a:xfrm rot="2734294">
            <a:off x="4667025" y="250872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965814" y="3040766"/>
            <a:ext cx="609600" cy="228600"/>
          </a:xfrm>
          <a:prstGeom prst="rightArrow">
            <a:avLst/>
          </a:prstGeom>
          <a:solidFill>
            <a:srgbClr val="0000FF"/>
          </a:solidFill>
          <a:ln w="19050">
            <a:solidFill>
              <a:srgbClr val="0000FF"/>
            </a:solidFill>
          </a:ln>
        </p:spPr>
        <p:txBody>
          <a:bodyPr wrap="square" rtlCol="0" anchor="ctr">
            <a:spAutoFit/>
          </a:bodyPr>
          <a:lstStyle/>
          <a:p>
            <a:pPr algn="ctr"/>
            <a:endParaRPr lang="zh-CN" altLang="en-US" sz="2400"/>
          </a:p>
        </p:txBody>
      </p:sp>
      <p:pic>
        <p:nvPicPr>
          <p:cNvPr id="12" name="图片 11"/>
          <p:cNvPicPr>
            <a:picLocks noChangeAspect="1"/>
          </p:cNvPicPr>
          <p:nvPr/>
        </p:nvPicPr>
        <p:blipFill>
          <a:blip r:embed="rId18"/>
          <a:stretch>
            <a:fillRect/>
          </a:stretch>
        </p:blipFill>
        <p:spPr>
          <a:xfrm>
            <a:off x="1225982" y="3957387"/>
            <a:ext cx="1043165" cy="366963"/>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2269147" y="3970812"/>
                <a:ext cx="5867400" cy="975780"/>
              </a:xfrm>
              <a:prstGeom prst="rect">
                <a:avLst/>
              </a:prstGeom>
              <a:noFill/>
            </p:spPr>
            <p:txBody>
              <a:bodyPr wrap="square" rtlCol="0">
                <a:spAutoFit/>
              </a:bodyPr>
              <a:lstStyle/>
              <a:p>
                <a:r>
                  <a:rPr lang="en-US" altLang="zh-CN" dirty="0"/>
                  <a:t>: is a little bit less than 1,</a:t>
                </a:r>
              </a:p>
              <a:p>
                <a:r>
                  <a:rPr lang="en-US" altLang="zh-CN" dirty="0"/>
                  <a:t> e.g., 0.99, 0.99</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has the effect of shrinking </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a little bit towards zero. So this makes </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a bit smaller.</a:t>
                </a:r>
              </a:p>
            </p:txBody>
          </p:sp>
        </mc:Choice>
        <mc:Fallback xmlns="">
          <p:sp>
            <p:nvSpPr>
              <p:cNvPr id="13" name="文本框 12"/>
              <p:cNvSpPr txBox="1">
                <a:spLocks noRot="1" noChangeAspect="1" noMove="1" noResize="1" noEditPoints="1" noAdjustHandles="1" noChangeArrowheads="1" noChangeShapeType="1" noTextEdit="1"/>
              </p:cNvSpPr>
              <p:nvPr/>
            </p:nvSpPr>
            <p:spPr>
              <a:xfrm>
                <a:off x="2269147" y="3970812"/>
                <a:ext cx="5867400" cy="975780"/>
              </a:xfrm>
              <a:prstGeom prst="rect">
                <a:avLst/>
              </a:prstGeom>
              <a:blipFill rotWithShape="0">
                <a:blip r:embed="rId19"/>
                <a:stretch>
                  <a:fillRect l="-831" t="-3125" b="-6875"/>
                </a:stretch>
              </a:blipFill>
            </p:spPr>
            <p:txBody>
              <a:bodyPr/>
              <a:lstStyle/>
              <a:p>
                <a:r>
                  <a:rPr lang="zh-CN" altLang="en-US">
                    <a:noFill/>
                  </a:rPr>
                  <a:t> </a:t>
                </a:r>
              </a:p>
            </p:txBody>
          </p:sp>
        </mc:Fallback>
      </mc:AlternateContent>
      <p:pic>
        <p:nvPicPr>
          <p:cNvPr id="18" name="Picture 15"/>
          <p:cNvPicPr>
            <a:picLocks noChangeAspect="1"/>
          </p:cNvPicPr>
          <p:nvPr>
            <p:custDataLst>
              <p:tags r:id="rId8"/>
            </p:custDataLst>
          </p:nvPr>
        </p:nvPicPr>
        <p:blipFill>
          <a:blip r:embed="rId11" cstate="print">
            <a:extLst>
              <a:ext uri="{28A0092B-C50C-407E-A947-70E740481C1C}">
                <a14:useLocalDpi xmlns:a14="http://schemas.microsoft.com/office/drawing/2010/main" val="0"/>
              </a:ext>
            </a:extLst>
          </a:blip>
          <a:stretch>
            <a:fillRect/>
          </a:stretch>
        </p:blipFill>
        <p:spPr>
          <a:xfrm>
            <a:off x="4244167" y="3604583"/>
            <a:ext cx="2110913" cy="248999"/>
          </a:xfrm>
          <a:prstGeom prst="rect">
            <a:avLst/>
          </a:prstGeom>
        </p:spPr>
      </p:pic>
      <p:sp>
        <p:nvSpPr>
          <p:cNvPr id="19" name="Cross 21"/>
          <p:cNvSpPr/>
          <p:nvPr/>
        </p:nvSpPr>
        <p:spPr>
          <a:xfrm rot="2734294">
            <a:off x="4674646" y="36086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双括号 16"/>
          <p:cNvSpPr/>
          <p:nvPr/>
        </p:nvSpPr>
        <p:spPr>
          <a:xfrm>
            <a:off x="2937423" y="1825213"/>
            <a:ext cx="4377777" cy="669157"/>
          </a:xfrm>
          <a:prstGeom prst="bracketPair">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 name="Picture 16"/>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5791200" y="174221"/>
            <a:ext cx="3048000" cy="491176"/>
          </a:xfrm>
          <a:prstGeom prst="rect">
            <a:avLst/>
          </a:prstGeom>
        </p:spPr>
      </p:pic>
      <p:pic>
        <p:nvPicPr>
          <p:cNvPr id="10" name="图片 9"/>
          <p:cNvPicPr>
            <a:picLocks noChangeAspect="1"/>
          </p:cNvPicPr>
          <p:nvPr/>
        </p:nvPicPr>
        <p:blipFill>
          <a:blip r:embed="rId21"/>
          <a:stretch>
            <a:fillRect/>
          </a:stretch>
        </p:blipFill>
        <p:spPr>
          <a:xfrm>
            <a:off x="6394683" y="1829959"/>
            <a:ext cx="762000" cy="659663"/>
          </a:xfrm>
          <a:prstGeom prst="rect">
            <a:avLst/>
          </a:prstGeom>
          <a:solidFill>
            <a:srgbClr val="FF00FF"/>
          </a:solidFill>
        </p:spPr>
      </p:pic>
    </p:spTree>
    <p:extLst>
      <p:ext uri="{BB962C8B-B14F-4D97-AF65-F5344CB8AC3E}">
        <p14:creationId xmlns:p14="http://schemas.microsoft.com/office/powerpoint/2010/main" val="7546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P spid="13" grpId="0"/>
      <p:bldP spid="19"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255345" cy="1676400"/>
          </a:xfrm>
        </p:spPr>
        <p:txBody>
          <a:bodyPr>
            <a:noAutofit/>
          </a:bodyPr>
          <a:lstStyle/>
          <a:p>
            <a:pPr algn="l"/>
            <a:r>
              <a:rPr lang="en-US" sz="4800" dirty="0">
                <a:solidFill>
                  <a:schemeClr val="tx1">
                    <a:lumMod val="75000"/>
                    <a:lumOff val="25000"/>
                  </a:schemeClr>
                </a:solidFill>
              </a:rPr>
              <a:t>Deciding what to try next</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76371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458200" cy="2554545"/>
          </a:xfrm>
          <a:prstGeom prst="rect">
            <a:avLst/>
          </a:prstGeom>
          <a:noFill/>
        </p:spPr>
        <p:txBody>
          <a:bodyPr wrap="square" rtlCol="0">
            <a:spAutoFit/>
          </a:bodyPr>
          <a:lstStyle/>
          <a:p>
            <a:r>
              <a:rPr lang="en-US" sz="2000" b="1" dirty="0"/>
              <a:t>Debugging a learning algorithm:</a:t>
            </a:r>
          </a:p>
          <a:p>
            <a:r>
              <a:rPr lang="en-US" sz="2000" dirty="0"/>
              <a:t>Suppose you have implemented regularized linear regression to predict housing prices.</a:t>
            </a:r>
          </a:p>
          <a:p>
            <a:endParaRPr lang="en-US" sz="2000" dirty="0"/>
          </a:p>
          <a:p>
            <a:endParaRPr lang="en-US" sz="2000" dirty="0"/>
          </a:p>
          <a:p>
            <a:endParaRPr lang="en-US" sz="2000" dirty="0"/>
          </a:p>
          <a:p>
            <a:r>
              <a:rPr lang="en-US" sz="2000" dirty="0"/>
              <a:t>However, when you test your hypothesis on a new set of houses, you find that it makes unacceptably large errors in its predictions. What should you try next? </a:t>
            </a:r>
          </a:p>
        </p:txBody>
      </p:sp>
      <p:sp>
        <p:nvSpPr>
          <p:cNvPr id="137" name="TextBox 136"/>
          <p:cNvSpPr txBox="1"/>
          <p:nvPr/>
        </p:nvSpPr>
        <p:spPr>
          <a:xfrm>
            <a:off x="381000" y="2855258"/>
            <a:ext cx="5562600" cy="1938992"/>
          </a:xfrm>
          <a:prstGeom prst="rect">
            <a:avLst/>
          </a:prstGeom>
          <a:noFill/>
        </p:spPr>
        <p:txBody>
          <a:bodyPr wrap="square" rtlCol="0">
            <a:spAutoFit/>
          </a:bodyPr>
          <a:lstStyle/>
          <a:p>
            <a:pPr marL="342900" indent="-342900">
              <a:buFontTx/>
              <a:buChar char="-"/>
            </a:pPr>
            <a:r>
              <a:rPr lang="en-US" sz="2000" dirty="0"/>
              <a:t>Get more training examples</a:t>
            </a:r>
          </a:p>
          <a:p>
            <a:pPr marL="342900" indent="-342900">
              <a:buFontTx/>
              <a:buChar char="-"/>
            </a:pPr>
            <a:r>
              <a:rPr lang="en-US" sz="2000" dirty="0"/>
              <a:t>Try smaller sets of features</a:t>
            </a:r>
          </a:p>
          <a:p>
            <a:pPr marL="342900" indent="-342900">
              <a:buFontTx/>
              <a:buChar char="-"/>
            </a:pPr>
            <a:r>
              <a:rPr lang="en-US" sz="2000" dirty="0"/>
              <a:t>Try getting additional features</a:t>
            </a:r>
          </a:p>
          <a:p>
            <a:pPr marL="342900" indent="-342900">
              <a:buFontTx/>
              <a:buChar char="-"/>
            </a:pPr>
            <a:r>
              <a:rPr lang="en-US" sz="2000" dirty="0"/>
              <a:t>Try adding polynomial features</a:t>
            </a:r>
          </a:p>
          <a:p>
            <a:pPr marL="342900" indent="-342900">
              <a:buFontTx/>
              <a:buChar char="-"/>
            </a:pPr>
            <a:r>
              <a:rPr lang="en-US" sz="2000" dirty="0"/>
              <a:t>Try decreasing</a:t>
            </a:r>
          </a:p>
          <a:p>
            <a:pPr marL="342900" indent="-342900">
              <a:buFontTx/>
              <a:buChar char="-"/>
            </a:pPr>
            <a:r>
              <a:rPr lang="en-US" sz="2000" dirty="0"/>
              <a:t>Try increasing</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996690" y="3821430"/>
            <a:ext cx="1870710" cy="27432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388870" y="4219656"/>
            <a:ext cx="125730" cy="179070"/>
          </a:xfrm>
          <a:prstGeom prst="rect">
            <a:avLst/>
          </a:prstGeom>
        </p:spPr>
      </p:pic>
      <p:pic>
        <p:nvPicPr>
          <p:cNvPr id="139" name="Picture 13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339340" y="4526280"/>
            <a:ext cx="125730" cy="179070"/>
          </a:xfrm>
          <a:prstGeom prst="rect">
            <a:avLst/>
          </a:prstGeom>
        </p:spPr>
      </p:pic>
      <p:sp>
        <p:nvSpPr>
          <p:cNvPr id="5" name="矩形 4"/>
          <p:cNvSpPr/>
          <p:nvPr/>
        </p:nvSpPr>
        <p:spPr>
          <a:xfrm>
            <a:off x="5943600" y="2956620"/>
            <a:ext cx="2861953" cy="1754326"/>
          </a:xfrm>
          <a:prstGeom prst="rect">
            <a:avLst/>
          </a:prstGeom>
        </p:spPr>
        <p:txBody>
          <a:bodyPr wrap="square">
            <a:spAutoFit/>
          </a:bodyPr>
          <a:lstStyle/>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获得更多的训练实例。</a:t>
            </a:r>
            <a:endParaRPr lang="en-US" altLang="zh-CN" b="1" dirty="0">
              <a:solidFill>
                <a:srgbClr val="FF0000"/>
              </a:solidFill>
              <a:latin typeface="微软雅黑" pitchFamily="34" charset="-122"/>
              <a:ea typeface="微软雅黑" pitchFamily="34" charset="-122"/>
            </a:endParaRP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尝试减少特征的数量。</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尝试获得更多的特征。</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尝试增加多项式特征。</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尝试减少正则化程度</a:t>
            </a:r>
            <a:r>
              <a:rPr lang="en-US" altLang="zh-CN" b="1" dirty="0">
                <a:solidFill>
                  <a:srgbClr val="FF0000"/>
                </a:solidFill>
                <a:latin typeface="微软雅黑" pitchFamily="34" charset="-122"/>
                <a:ea typeface="微软雅黑" pitchFamily="34" charset="-122"/>
              </a:rPr>
              <a:t>λ</a:t>
            </a:r>
            <a:r>
              <a:rPr lang="zh-CN" altLang="en-US" b="1" dirty="0">
                <a:solidFill>
                  <a:srgbClr val="FF0000"/>
                </a:solidFill>
                <a:latin typeface="微软雅黑" pitchFamily="34" charset="-122"/>
                <a:ea typeface="微软雅黑" pitchFamily="34" charset="-122"/>
              </a:rPr>
              <a:t>。</a:t>
            </a:r>
            <a:endParaRPr lang="en-US" altLang="zh-CN" b="1" dirty="0">
              <a:solidFill>
                <a:srgbClr val="FF0000"/>
              </a:solidFill>
              <a:latin typeface="微软雅黑" pitchFamily="34" charset="-122"/>
              <a:ea typeface="微软雅黑" pitchFamily="34" charset="-122"/>
            </a:endParaRP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尝试增加正则化程度</a:t>
            </a:r>
            <a:r>
              <a:rPr lang="en-US" altLang="zh-CN" b="1" dirty="0">
                <a:solidFill>
                  <a:srgbClr val="FF0000"/>
                </a:solidFill>
                <a:latin typeface="微软雅黑" pitchFamily="34" charset="-122"/>
                <a:ea typeface="微软雅黑" pitchFamily="34" charset="-122"/>
              </a:rPr>
              <a:t>λ</a:t>
            </a:r>
            <a:r>
              <a:rPr lang="zh-CN" altLang="en-US" b="1" dirty="0">
                <a:solidFill>
                  <a:srgbClr val="FF0000"/>
                </a:solidFill>
                <a:latin typeface="微软雅黑" pitchFamily="34" charset="-122"/>
                <a:ea typeface="微软雅黑" pitchFamily="34" charset="-122"/>
              </a:rPr>
              <a:t>。</a:t>
            </a:r>
            <a:endParaRPr lang="en-US" altLang="zh-CN" b="1" dirty="0">
              <a:solidFill>
                <a:srgbClr val="FF0000"/>
              </a:solidFill>
              <a:latin typeface="微软雅黑" pitchFamily="34" charset="-122"/>
              <a:ea typeface="微软雅黑" pitchFamily="34" charset="-122"/>
            </a:endParaRPr>
          </a:p>
        </p:txBody>
      </p:sp>
      <p:pic>
        <p:nvPicPr>
          <p:cNvPr id="10" name="Picture 1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828800" y="1165528"/>
            <a:ext cx="5660136" cy="912114"/>
          </a:xfrm>
          <a:prstGeom prst="rect">
            <a:avLst/>
          </a:prstGeom>
        </p:spPr>
      </p:pic>
    </p:spTree>
    <p:extLst>
      <p:ext uri="{BB962C8B-B14F-4D97-AF65-F5344CB8AC3E}">
        <p14:creationId xmlns:p14="http://schemas.microsoft.com/office/powerpoint/2010/main" val="41215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Machine learning diagnostic:</a:t>
            </a:r>
          </a:p>
        </p:txBody>
      </p:sp>
      <p:sp>
        <p:nvSpPr>
          <p:cNvPr id="8" name="TextBox 7"/>
          <p:cNvSpPr txBox="1"/>
          <p:nvPr/>
        </p:nvSpPr>
        <p:spPr>
          <a:xfrm>
            <a:off x="364671" y="1047750"/>
            <a:ext cx="8305800" cy="1384995"/>
          </a:xfrm>
          <a:prstGeom prst="rect">
            <a:avLst/>
          </a:prstGeom>
          <a:noFill/>
        </p:spPr>
        <p:txBody>
          <a:bodyPr wrap="square" rtlCol="0">
            <a:spAutoFit/>
          </a:bodyPr>
          <a:lstStyle/>
          <a:p>
            <a:r>
              <a:rPr lang="en-US" sz="2800" dirty="0"/>
              <a:t>Diagnostic: A test that you can run to gain insight what is/isn’t working with a learning algorithm, and gain guidance as to how best to improve its performance.</a:t>
            </a:r>
          </a:p>
        </p:txBody>
      </p:sp>
      <p:sp>
        <p:nvSpPr>
          <p:cNvPr id="10" name="TextBox 9"/>
          <p:cNvSpPr txBox="1"/>
          <p:nvPr/>
        </p:nvSpPr>
        <p:spPr>
          <a:xfrm>
            <a:off x="375557" y="2563241"/>
            <a:ext cx="8305800" cy="954107"/>
          </a:xfrm>
          <a:prstGeom prst="rect">
            <a:avLst/>
          </a:prstGeom>
          <a:noFill/>
        </p:spPr>
        <p:txBody>
          <a:bodyPr wrap="square" rtlCol="0">
            <a:spAutoFit/>
          </a:bodyPr>
          <a:lstStyle/>
          <a:p>
            <a:r>
              <a:rPr lang="en-US" sz="2800" dirty="0"/>
              <a:t>Diagnostics can take time to implement, but doing so can be a very good use of your time.</a:t>
            </a:r>
          </a:p>
        </p:txBody>
      </p:sp>
      <p:sp>
        <p:nvSpPr>
          <p:cNvPr id="5" name="矩形 4"/>
          <p:cNvSpPr/>
          <p:nvPr/>
        </p:nvSpPr>
        <p:spPr>
          <a:xfrm>
            <a:off x="609600" y="3867150"/>
            <a:ext cx="7772400" cy="646331"/>
          </a:xfrm>
          <a:prstGeom prst="rect">
            <a:avLst/>
          </a:prstGeom>
        </p:spPr>
        <p:txBody>
          <a:bodyPr wrap="square">
            <a:spAutoFit/>
          </a:bodyPr>
          <a:lstStyle/>
          <a:p>
            <a:r>
              <a:rPr lang="zh-CN" altLang="en-US" b="1" dirty="0">
                <a:solidFill>
                  <a:srgbClr val="FF0000"/>
                </a:solidFill>
                <a:latin typeface="微软雅黑" pitchFamily="34" charset="-122"/>
                <a:ea typeface="微软雅黑" pitchFamily="34" charset="-122"/>
              </a:rPr>
              <a:t>“诊断法”：这是一种测试法，通过执行这种测试，能够深入了解这种算法到底是否有用。也能告诉你，要改进算法的效果，什么样的尝试，才有意义。</a:t>
            </a:r>
          </a:p>
        </p:txBody>
      </p:sp>
    </p:spTree>
    <p:extLst>
      <p:ext uri="{BB962C8B-B14F-4D97-AF65-F5344CB8AC3E}">
        <p14:creationId xmlns:p14="http://schemas.microsoft.com/office/powerpoint/2010/main" val="2225688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255345" cy="1676400"/>
          </a:xfrm>
        </p:spPr>
        <p:txBody>
          <a:bodyPr>
            <a:noAutofit/>
          </a:bodyPr>
          <a:lstStyle/>
          <a:p>
            <a:pPr algn="l"/>
            <a:r>
              <a:rPr lang="en-US" sz="4800" dirty="0">
                <a:solidFill>
                  <a:schemeClr val="tx1">
                    <a:lumMod val="75000"/>
                    <a:lumOff val="25000"/>
                  </a:schemeClr>
                </a:solidFill>
              </a:rPr>
              <a:t>Evaluating a hypothesis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183327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4565"/>
            <a:ext cx="7343362" cy="464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219200" y="209550"/>
            <a:ext cx="6553200" cy="369332"/>
          </a:xfrm>
          <a:prstGeom prst="rect">
            <a:avLst/>
          </a:prstGeom>
        </p:spPr>
        <p:txBody>
          <a:bodyPr wrap="square">
            <a:spAutoFit/>
          </a:bodyPr>
          <a:lstStyle/>
          <a:p>
            <a:r>
              <a:rPr lang="zh-CN" altLang="en-US" b="1" dirty="0">
                <a:solidFill>
                  <a:srgbClr val="C00000"/>
                </a:solidFill>
              </a:rPr>
              <a:t>大部分数据挖掘中的算法是机器学习的算法在数据库中的优化。</a:t>
            </a:r>
          </a:p>
        </p:txBody>
      </p:sp>
    </p:spTree>
    <p:extLst>
      <p:ext uri="{BB962C8B-B14F-4D97-AF65-F5344CB8AC3E}">
        <p14:creationId xmlns:p14="http://schemas.microsoft.com/office/powerpoint/2010/main" val="169929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a:t>Evaluating your hypothesis</a:t>
            </a:r>
          </a:p>
        </p:txBody>
      </p:sp>
      <p:sp>
        <p:nvSpPr>
          <p:cNvPr id="9" name="TextBox 8"/>
          <p:cNvSpPr txBox="1"/>
          <p:nvPr/>
        </p:nvSpPr>
        <p:spPr>
          <a:xfrm>
            <a:off x="3962400" y="895350"/>
            <a:ext cx="4343400" cy="954107"/>
          </a:xfrm>
          <a:prstGeom prst="rect">
            <a:avLst/>
          </a:prstGeom>
          <a:noFill/>
        </p:spPr>
        <p:txBody>
          <a:bodyPr wrap="square" rtlCol="0">
            <a:spAutoFit/>
          </a:bodyPr>
          <a:lstStyle/>
          <a:p>
            <a:r>
              <a:rPr lang="en-US" sz="2800" dirty="0"/>
              <a:t>Fails to generalize to new examples not in training set.</a:t>
            </a:r>
          </a:p>
        </p:txBody>
      </p:sp>
      <p:cxnSp>
        <p:nvCxnSpPr>
          <p:cNvPr id="14" name="Straight Arrow Connector 13"/>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3" name="TextBox 12"/>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114800" y="2111204"/>
            <a:ext cx="608076" cy="180594"/>
          </a:xfrm>
          <a:prstGeom prst="rect">
            <a:avLst/>
          </a:prstGeom>
        </p:spPr>
      </p:pic>
      <p:pic>
        <p:nvPicPr>
          <p:cNvPr id="19" name="Picture 18"/>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114800" y="2460965"/>
            <a:ext cx="608076" cy="180594"/>
          </a:xfrm>
          <a:prstGeom prst="rect">
            <a:avLst/>
          </a:prstGeom>
        </p:spPr>
      </p:pic>
      <p:pic>
        <p:nvPicPr>
          <p:cNvPr id="20" name="Picture 1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114800" y="2805606"/>
            <a:ext cx="608076" cy="185166"/>
          </a:xfrm>
          <a:prstGeom prst="rect">
            <a:avLst/>
          </a:prstGeom>
        </p:spPr>
      </p:pic>
      <p:pic>
        <p:nvPicPr>
          <p:cNvPr id="21" name="Picture 2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114800" y="3138600"/>
            <a:ext cx="608076" cy="180594"/>
          </a:xfrm>
          <a:prstGeom prst="rect">
            <a:avLst/>
          </a:prstGeom>
        </p:spPr>
      </p:pic>
      <p:pic>
        <p:nvPicPr>
          <p:cNvPr id="22" name="Picture 21"/>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114800" y="3488361"/>
            <a:ext cx="608076" cy="185166"/>
          </a:xfrm>
          <a:prstGeom prst="rect">
            <a:avLst/>
          </a:prstGeom>
        </p:spPr>
      </p:pic>
      <p:pic>
        <p:nvPicPr>
          <p:cNvPr id="23" name="Picture 2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114800" y="3833002"/>
            <a:ext cx="608076" cy="185166"/>
          </a:xfrm>
          <a:prstGeom prst="rect">
            <a:avLst/>
          </a:prstGeom>
        </p:spPr>
      </p:pic>
      <p:pic>
        <p:nvPicPr>
          <p:cNvPr id="24" name="Picture 23"/>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4114800" y="4241292"/>
            <a:ext cx="518922" cy="692658"/>
          </a:xfrm>
          <a:prstGeom prst="rect">
            <a:avLst/>
          </a:prstGeom>
        </p:spPr>
      </p:pic>
      <p:sp>
        <p:nvSpPr>
          <p:cNvPr id="25" name="TextBox 24"/>
          <p:cNvSpPr txBox="1"/>
          <p:nvPr/>
        </p:nvSpPr>
        <p:spPr>
          <a:xfrm>
            <a:off x="4800600" y="1939846"/>
            <a:ext cx="1981200" cy="461665"/>
          </a:xfrm>
          <a:prstGeom prst="rect">
            <a:avLst/>
          </a:prstGeom>
          <a:noFill/>
        </p:spPr>
        <p:txBody>
          <a:bodyPr wrap="square" rtlCol="0">
            <a:spAutoFit/>
          </a:bodyPr>
          <a:lstStyle/>
          <a:p>
            <a:r>
              <a:rPr lang="en-US" sz="2400" dirty="0"/>
              <a:t>size of house</a:t>
            </a:r>
          </a:p>
        </p:txBody>
      </p:sp>
      <p:sp>
        <p:nvSpPr>
          <p:cNvPr id="26" name="TextBox 25"/>
          <p:cNvSpPr txBox="1"/>
          <p:nvPr/>
        </p:nvSpPr>
        <p:spPr>
          <a:xfrm>
            <a:off x="4800600" y="2255627"/>
            <a:ext cx="2705100" cy="461665"/>
          </a:xfrm>
          <a:prstGeom prst="rect">
            <a:avLst/>
          </a:prstGeom>
          <a:noFill/>
        </p:spPr>
        <p:txBody>
          <a:bodyPr wrap="square" rtlCol="0">
            <a:spAutoFit/>
          </a:bodyPr>
          <a:lstStyle/>
          <a:p>
            <a:r>
              <a:rPr lang="en-US" sz="2400" dirty="0"/>
              <a:t>no. of bedrooms</a:t>
            </a:r>
          </a:p>
        </p:txBody>
      </p:sp>
      <p:sp>
        <p:nvSpPr>
          <p:cNvPr id="27" name="TextBox 26"/>
          <p:cNvSpPr txBox="1"/>
          <p:nvPr/>
        </p:nvSpPr>
        <p:spPr>
          <a:xfrm>
            <a:off x="4800600" y="2626353"/>
            <a:ext cx="3276600" cy="461665"/>
          </a:xfrm>
          <a:prstGeom prst="rect">
            <a:avLst/>
          </a:prstGeom>
          <a:noFill/>
        </p:spPr>
        <p:txBody>
          <a:bodyPr wrap="square" rtlCol="0">
            <a:spAutoFit/>
          </a:bodyPr>
          <a:lstStyle/>
          <a:p>
            <a:r>
              <a:rPr lang="en-US" sz="2400" dirty="0"/>
              <a:t>no. of floors</a:t>
            </a:r>
          </a:p>
        </p:txBody>
      </p:sp>
      <p:sp>
        <p:nvSpPr>
          <p:cNvPr id="28" name="TextBox 27"/>
          <p:cNvSpPr txBox="1"/>
          <p:nvPr/>
        </p:nvSpPr>
        <p:spPr>
          <a:xfrm>
            <a:off x="4807449" y="2974983"/>
            <a:ext cx="1981200" cy="461665"/>
          </a:xfrm>
          <a:prstGeom prst="rect">
            <a:avLst/>
          </a:prstGeom>
          <a:noFill/>
        </p:spPr>
        <p:txBody>
          <a:bodyPr wrap="square" rtlCol="0">
            <a:spAutoFit/>
          </a:bodyPr>
          <a:lstStyle/>
          <a:p>
            <a:r>
              <a:rPr lang="en-US" sz="2400" dirty="0"/>
              <a:t>age of house</a:t>
            </a:r>
          </a:p>
        </p:txBody>
      </p:sp>
      <p:sp>
        <p:nvSpPr>
          <p:cNvPr id="29" name="TextBox 28"/>
          <p:cNvSpPr txBox="1"/>
          <p:nvPr/>
        </p:nvSpPr>
        <p:spPr>
          <a:xfrm>
            <a:off x="4782676" y="3672605"/>
            <a:ext cx="3581400" cy="461665"/>
          </a:xfrm>
          <a:prstGeom prst="rect">
            <a:avLst/>
          </a:prstGeom>
          <a:noFill/>
        </p:spPr>
        <p:txBody>
          <a:bodyPr wrap="square" rtlCol="0">
            <a:spAutoFit/>
          </a:bodyPr>
          <a:lstStyle/>
          <a:p>
            <a:r>
              <a:rPr lang="en-US" sz="2400" dirty="0"/>
              <a:t>kitchen size</a:t>
            </a:r>
          </a:p>
        </p:txBody>
      </p:sp>
      <p:sp>
        <p:nvSpPr>
          <p:cNvPr id="30" name="TextBox 29"/>
          <p:cNvSpPr txBox="1"/>
          <p:nvPr/>
        </p:nvSpPr>
        <p:spPr>
          <a:xfrm>
            <a:off x="4811522" y="3319194"/>
            <a:ext cx="4332478" cy="461665"/>
          </a:xfrm>
          <a:prstGeom prst="rect">
            <a:avLst/>
          </a:prstGeom>
          <a:noFill/>
        </p:spPr>
        <p:txBody>
          <a:bodyPr wrap="square" rtlCol="0">
            <a:spAutoFit/>
          </a:bodyPr>
          <a:lstStyle/>
          <a:p>
            <a:r>
              <a:rPr lang="en-US" sz="2400" dirty="0"/>
              <a:t>average income in neighborhood</a:t>
            </a:r>
          </a:p>
        </p:txBody>
      </p:sp>
      <p:pic>
        <p:nvPicPr>
          <p:cNvPr id="39" name="Picture 3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graphicFrame>
        <p:nvGraphicFramePr>
          <p:cNvPr id="31" name="Chart 30"/>
          <p:cNvGraphicFramePr>
            <a:graphicFrameLocks/>
          </p:cNvGraphicFramePr>
          <p:nvPr>
            <p:extLst>
              <p:ext uri="{D42A27DB-BD31-4B8C-83A1-F6EECF244321}">
                <p14:modId xmlns:p14="http://schemas.microsoft.com/office/powerpoint/2010/main" val="2594491456"/>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19"/>
          </a:graphicData>
        </a:graphic>
      </p:graphicFrame>
      <p:sp>
        <p:nvSpPr>
          <p:cNvPr id="5" name="任意多边形 4"/>
          <p:cNvSpPr/>
          <p:nvPr/>
        </p:nvSpPr>
        <p:spPr>
          <a:xfrm>
            <a:off x="665018" y="1264472"/>
            <a:ext cx="2553195" cy="1804676"/>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2265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4069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400885896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grpSp>
        <p:nvGrpSpPr>
          <p:cNvPr id="4" name="Group 3"/>
          <p:cNvGrpSpPr/>
          <p:nvPr/>
        </p:nvGrpSpPr>
        <p:grpSpPr>
          <a:xfrm>
            <a:off x="5256020" y="3925795"/>
            <a:ext cx="1362692" cy="1062921"/>
            <a:chOff x="5426202" y="2959100"/>
            <a:chExt cx="2269998" cy="1770634"/>
          </a:xfrm>
        </p:grpSpPr>
        <p:pic>
          <p:nvPicPr>
            <p:cNvPr id="55" name="Picture 54"/>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5695950" y="2959100"/>
              <a:ext cx="1492758" cy="400050"/>
            </a:xfrm>
            <a:prstGeom prst="rect">
              <a:avLst/>
            </a:prstGeom>
          </p:spPr>
        </p:pic>
        <p:pic>
          <p:nvPicPr>
            <p:cNvPr id="54" name="Picture 53"/>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5695950" y="3460242"/>
              <a:ext cx="1492758" cy="400050"/>
            </a:xfrm>
            <a:prstGeom prst="rect">
              <a:avLst/>
            </a:prstGeom>
          </p:spPr>
        </p:pic>
        <p:pic>
          <p:nvPicPr>
            <p:cNvPr id="57" name="Picture 56"/>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426202" y="4329684"/>
              <a:ext cx="2269998" cy="400050"/>
            </a:xfrm>
            <a:prstGeom prst="rect">
              <a:avLst/>
            </a:prstGeom>
          </p:spPr>
        </p:pic>
        <p:pic>
          <p:nvPicPr>
            <p:cNvPr id="52" name="Picture 51"/>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6440932" y="3939794"/>
              <a:ext cx="34290" cy="276606"/>
            </a:xfrm>
            <a:prstGeom prst="rect">
              <a:avLst/>
            </a:prstGeom>
          </p:spPr>
        </p:pic>
      </p:grpSp>
      <p:cxnSp>
        <p:nvCxnSpPr>
          <p:cNvPr id="62" name="Straight Connector 61"/>
          <p:cNvCxnSpPr/>
          <p:nvPr/>
        </p:nvCxnSpPr>
        <p:spPr>
          <a:xfrm flipV="1">
            <a:off x="4787900" y="3712957"/>
            <a:ext cx="3238500"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417951" y="1580340"/>
            <a:ext cx="963416" cy="1578955"/>
            <a:chOff x="5455658" y="1569521"/>
            <a:chExt cx="963416" cy="1578955"/>
          </a:xfrm>
        </p:grpSpPr>
        <p:grpSp>
          <p:nvGrpSpPr>
            <p:cNvPr id="5" name="Group 4"/>
            <p:cNvGrpSpPr/>
            <p:nvPr/>
          </p:nvGrpSpPr>
          <p:grpSpPr>
            <a:xfrm>
              <a:off x="5455658" y="1569521"/>
              <a:ext cx="963416" cy="1578955"/>
              <a:chOff x="5715000" y="819150"/>
              <a:chExt cx="1488186" cy="2439007"/>
            </a:xfrm>
          </p:grpSpPr>
          <p:pic>
            <p:nvPicPr>
              <p:cNvPr id="37" name="Picture 36"/>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791200" y="819150"/>
                <a:ext cx="1298448" cy="349758"/>
              </a:xfrm>
              <a:prstGeom prst="rect">
                <a:avLst/>
              </a:prstGeom>
            </p:spPr>
          </p:pic>
          <p:pic>
            <p:nvPicPr>
              <p:cNvPr id="39" name="Picture 38"/>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788152" y="1232753"/>
                <a:ext cx="1298448" cy="349758"/>
              </a:xfrm>
              <a:prstGeom prst="rect">
                <a:avLst/>
              </a:prstGeom>
            </p:spPr>
          </p:pic>
          <p:pic>
            <p:nvPicPr>
              <p:cNvPr id="41" name="Picture 40"/>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5715000" y="2908399"/>
                <a:ext cx="1488186" cy="349758"/>
              </a:xfrm>
              <a:prstGeom prst="rect">
                <a:avLst/>
              </a:prstGeom>
            </p:spPr>
          </p:pic>
          <p:pic>
            <p:nvPicPr>
              <p:cNvPr id="48" name="Picture 4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417310" y="2131878"/>
                <a:ext cx="34291" cy="276606"/>
              </a:xfrm>
              <a:prstGeom prst="rect">
                <a:avLst/>
              </a:prstGeom>
            </p:spPr>
          </p:pic>
        </p:grpSp>
        <p:pic>
          <p:nvPicPr>
            <p:cNvPr id="19" name="Picture 18"/>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5914180" y="2190750"/>
              <a:ext cx="22199" cy="179068"/>
            </a:xfrm>
            <a:prstGeom prst="rect">
              <a:avLst/>
            </a:prstGeom>
          </p:spPr>
        </p:pic>
        <p:pic>
          <p:nvPicPr>
            <p:cNvPr id="20" name="Picture 19"/>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910768" y="2647950"/>
              <a:ext cx="22199" cy="179068"/>
            </a:xfrm>
            <a:prstGeom prst="rect">
              <a:avLst/>
            </a:prstGeom>
          </p:spPr>
        </p:pic>
      </p:grpSp>
      <p:cxnSp>
        <p:nvCxnSpPr>
          <p:cNvPr id="24" name="Straight Arrow Connector 23"/>
          <p:cNvCxnSpPr/>
          <p:nvPr/>
        </p:nvCxnSpPr>
        <p:spPr>
          <a:xfrm>
            <a:off x="4053840" y="2519703"/>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38600" y="4208699"/>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38200" y="1504949"/>
            <a:ext cx="2438400" cy="2214357"/>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38200" y="3790950"/>
            <a:ext cx="2438400" cy="910155"/>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401292" y="446314"/>
            <a:ext cx="4434840" cy="646331"/>
          </a:xfrm>
          <a:prstGeom prst="rect">
            <a:avLst/>
          </a:prstGeom>
        </p:spPr>
        <p:txBody>
          <a:bodyPr wrap="square">
            <a:spAutoFit/>
          </a:bodyPr>
          <a:lstStyle/>
          <a:p>
            <a:r>
              <a:rPr lang="zh-CN" altLang="en-US" b="1" dirty="0">
                <a:solidFill>
                  <a:srgbClr val="FF0000"/>
                </a:solidFill>
                <a:latin typeface="微软雅黑" pitchFamily="34" charset="-122"/>
                <a:ea typeface="微软雅黑" pitchFamily="34" charset="-122"/>
              </a:rPr>
              <a:t>为了检验算法是否过拟合，通常将数据分成训练集（</a:t>
            </a:r>
            <a:r>
              <a:rPr lang="en-US" altLang="zh-CN" b="1" dirty="0">
                <a:solidFill>
                  <a:srgbClr val="FF0000"/>
                </a:solidFill>
                <a:latin typeface="微软雅黑" pitchFamily="34" charset="-122"/>
                <a:ea typeface="微软雅黑" pitchFamily="34" charset="-122"/>
              </a:rPr>
              <a:t>70%</a:t>
            </a:r>
            <a:r>
              <a:rPr lang="zh-CN" altLang="en-US" b="1" dirty="0">
                <a:solidFill>
                  <a:srgbClr val="FF0000"/>
                </a:solidFill>
                <a:latin typeface="微软雅黑" pitchFamily="34" charset="-122"/>
                <a:ea typeface="微软雅黑" pitchFamily="34" charset="-122"/>
              </a:rPr>
              <a:t>）和测试集（</a:t>
            </a:r>
            <a:r>
              <a:rPr lang="en-US" altLang="zh-CN" b="1" dirty="0">
                <a:solidFill>
                  <a:srgbClr val="FF0000"/>
                </a:solidFill>
                <a:latin typeface="微软雅黑" pitchFamily="34" charset="-122"/>
                <a:ea typeface="微软雅黑" pitchFamily="34" charset="-122"/>
              </a:rPr>
              <a:t>30%</a:t>
            </a:r>
            <a:r>
              <a:rPr lang="zh-CN" altLang="en-US" b="1" dirty="0">
                <a:solidFill>
                  <a:srgbClr val="FF0000"/>
                </a:solidFill>
                <a:latin typeface="微软雅黑" pitchFamily="34" charset="-122"/>
                <a:ea typeface="微软雅黑" pitchFamily="34" charset="-122"/>
              </a:rPr>
              <a:t>）！！！</a:t>
            </a:r>
          </a:p>
        </p:txBody>
      </p:sp>
      <p:sp>
        <p:nvSpPr>
          <p:cNvPr id="11" name="右大括号 10"/>
          <p:cNvSpPr/>
          <p:nvPr/>
        </p:nvSpPr>
        <p:spPr>
          <a:xfrm>
            <a:off x="7086600" y="1580339"/>
            <a:ext cx="155448" cy="157895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7338878" y="2074522"/>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Training  Set</a:t>
            </a:r>
          </a:p>
          <a:p>
            <a:r>
              <a:rPr lang="en-US" altLang="zh-CN" b="1" dirty="0">
                <a:solidFill>
                  <a:srgbClr val="FF0000"/>
                </a:solidFill>
                <a:latin typeface="Times New Roman" pitchFamily="18" charset="0"/>
                <a:cs typeface="Times New Roman" pitchFamily="18" charset="0"/>
              </a:rPr>
              <a:t>70%</a:t>
            </a:r>
            <a:endParaRPr lang="zh-CN" altLang="en-US" b="1" dirty="0">
              <a:solidFill>
                <a:srgbClr val="FF0000"/>
              </a:solidFill>
              <a:latin typeface="Times New Roman" pitchFamily="18" charset="0"/>
              <a:cs typeface="Times New Roman" pitchFamily="18" charset="0"/>
            </a:endParaRPr>
          </a:p>
        </p:txBody>
      </p:sp>
      <p:sp>
        <p:nvSpPr>
          <p:cNvPr id="28" name="右大括号 27"/>
          <p:cNvSpPr/>
          <p:nvPr/>
        </p:nvSpPr>
        <p:spPr>
          <a:xfrm>
            <a:off x="7142170" y="3925795"/>
            <a:ext cx="99878" cy="106292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7394448" y="4165947"/>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Test  Set</a:t>
            </a:r>
          </a:p>
          <a:p>
            <a:r>
              <a:rPr lang="en-US" altLang="zh-CN" b="1">
                <a:solidFill>
                  <a:srgbClr val="FF0000"/>
                </a:solidFill>
                <a:latin typeface="Times New Roman" pitchFamily="18" charset="0"/>
                <a:cs typeface="Times New Roman" pitchFamily="18" charset="0"/>
              </a:rPr>
              <a:t>30</a:t>
            </a:r>
            <a:r>
              <a:rPr lang="en-US" altLang="zh-CN" b="1" dirty="0">
                <a:solidFill>
                  <a:srgbClr val="FF0000"/>
                </a:solidFill>
                <a:latin typeface="Times New Roman" pitchFamily="18" charset="0"/>
                <a:cs typeface="Times New Roman" pitchFamily="18" charset="0"/>
              </a:rPr>
              <a:t>%</a:t>
            </a:r>
            <a:endParaRPr lang="zh-CN" alt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5696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Training/testing procedure for linear regression</a:t>
            </a:r>
          </a:p>
        </p:txBody>
      </p:sp>
      <p:sp>
        <p:nvSpPr>
          <p:cNvPr id="8" name="TextBox 7"/>
          <p:cNvSpPr txBox="1"/>
          <p:nvPr/>
        </p:nvSpPr>
        <p:spPr>
          <a:xfrm>
            <a:off x="342900" y="1086981"/>
            <a:ext cx="8305800" cy="3108543"/>
          </a:xfrm>
          <a:prstGeom prst="rect">
            <a:avLst/>
          </a:prstGeom>
          <a:noFill/>
        </p:spPr>
        <p:txBody>
          <a:bodyPr wrap="square" rtlCol="0">
            <a:spAutoFit/>
          </a:bodyPr>
          <a:lstStyle/>
          <a:p>
            <a:pPr marL="342900" indent="-342900">
              <a:buFontTx/>
              <a:buChar char="-"/>
            </a:pPr>
            <a:r>
              <a:rPr lang="en-US" sz="2800" dirty="0"/>
              <a:t>Learn parameter     from training data (minimizing training error          )</a:t>
            </a:r>
          </a:p>
          <a:p>
            <a:pPr marL="342900" indent="-342900">
              <a:buFontTx/>
              <a:buChar char="-"/>
            </a:pPr>
            <a:endParaRPr lang="en-US" sz="2800" dirty="0"/>
          </a:p>
          <a:p>
            <a:pPr marL="342900" indent="-342900">
              <a:buFontTx/>
              <a:buChar char="-"/>
            </a:pPr>
            <a:r>
              <a:rPr lang="en-US" sz="2800" dirty="0"/>
              <a:t>Compute test set error:</a:t>
            </a:r>
          </a:p>
          <a:p>
            <a:pPr marL="342900" indent="-342900">
              <a:buFontTx/>
              <a:buChar char="-"/>
            </a:pPr>
            <a:endParaRPr lang="en-US" sz="2800" dirty="0"/>
          </a:p>
          <a:p>
            <a:pPr marL="342900" indent="-342900">
              <a:buFontTx/>
              <a:buChar char="-"/>
            </a:pPr>
            <a:endParaRPr lang="en-US" sz="2800" dirty="0"/>
          </a:p>
          <a:p>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276600" y="1201976"/>
            <a:ext cx="149352" cy="256032"/>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852039" y="1626189"/>
            <a:ext cx="624078" cy="357378"/>
          </a:xfrm>
          <a:prstGeom prst="rect">
            <a:avLst/>
          </a:prstGeom>
        </p:spPr>
      </p:pic>
      <p:sp>
        <p:nvSpPr>
          <p:cNvPr id="6" name="矩形 5"/>
          <p:cNvSpPr/>
          <p:nvPr/>
        </p:nvSpPr>
        <p:spPr>
          <a:xfrm>
            <a:off x="4343400" y="1983567"/>
            <a:ext cx="2039854"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Training  Set  70%</a:t>
            </a:r>
            <a:endParaRPr lang="en-US" altLang="zh-CN" dirty="0"/>
          </a:p>
        </p:txBody>
      </p:sp>
      <p:cxnSp>
        <p:nvCxnSpPr>
          <p:cNvPr id="12" name="直接箭头连接符 11"/>
          <p:cNvCxnSpPr/>
          <p:nvPr/>
        </p:nvCxnSpPr>
        <p:spPr>
          <a:xfrm flipH="1" flipV="1">
            <a:off x="3657600" y="1804878"/>
            <a:ext cx="685800" cy="30967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21154" y="4384395"/>
            <a:ext cx="1586973"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Test  Set  30%</a:t>
            </a:r>
            <a:endParaRPr lang="en-US" altLang="zh-CN" dirty="0"/>
          </a:p>
        </p:txBody>
      </p:sp>
      <p:cxnSp>
        <p:nvCxnSpPr>
          <p:cNvPr id="18" name="直接箭头连接符 17"/>
          <p:cNvCxnSpPr/>
          <p:nvPr/>
        </p:nvCxnSpPr>
        <p:spPr>
          <a:xfrm flipH="1" flipV="1">
            <a:off x="4135354" y="4205706"/>
            <a:ext cx="685800" cy="30967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991086" y="3105150"/>
            <a:ext cx="5660136" cy="912114"/>
          </a:xfrm>
          <a:prstGeom prst="rect">
            <a:avLst/>
          </a:prstGeom>
        </p:spPr>
      </p:pic>
    </p:spTree>
    <p:extLst>
      <p:ext uri="{BB962C8B-B14F-4D97-AF65-F5344CB8AC3E}">
        <p14:creationId xmlns:p14="http://schemas.microsoft.com/office/powerpoint/2010/main" val="225385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14800" y="2419350"/>
            <a:ext cx="4800600" cy="1676400"/>
          </a:xfrm>
        </p:spPr>
        <p:txBody>
          <a:bodyPr>
            <a:noAutofit/>
          </a:bodyPr>
          <a:lstStyle/>
          <a:p>
            <a:pPr algn="l"/>
            <a:r>
              <a:rPr lang="en-US" sz="3600" dirty="0">
                <a:solidFill>
                  <a:schemeClr val="tx1">
                    <a:lumMod val="75000"/>
                    <a:lumOff val="25000"/>
                  </a:schemeClr>
                </a:solidFill>
              </a:rPr>
              <a:t>Model selection and training/validation/test sets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258641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err="1"/>
              <a:t>Overfitting</a:t>
            </a:r>
            <a:r>
              <a:rPr lang="en-US" sz="2400" b="1" dirty="0"/>
              <a:t> example</a:t>
            </a:r>
          </a:p>
        </p:txBody>
      </p:sp>
      <p:cxnSp>
        <p:nvCxnSpPr>
          <p:cNvPr id="9" name="Straight Arrow Connector 8"/>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4" name="TextBox 13"/>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sp>
        <p:nvSpPr>
          <p:cNvPr id="17" name="TextBox 16"/>
          <p:cNvSpPr txBox="1"/>
          <p:nvPr/>
        </p:nvSpPr>
        <p:spPr>
          <a:xfrm>
            <a:off x="3962400" y="895350"/>
            <a:ext cx="4648200" cy="3108543"/>
          </a:xfrm>
          <a:prstGeom prst="rect">
            <a:avLst/>
          </a:prstGeom>
          <a:noFill/>
        </p:spPr>
        <p:txBody>
          <a:bodyPr wrap="square" rtlCol="0">
            <a:spAutoFit/>
          </a:bodyPr>
          <a:lstStyle/>
          <a:p>
            <a:r>
              <a:rPr lang="en-US" sz="2800" dirty="0"/>
              <a:t>Once parameters</a:t>
            </a:r>
          </a:p>
          <a:p>
            <a:r>
              <a:rPr lang="en-US" sz="2800" dirty="0"/>
              <a:t>were fit to some set of data (training set), the error of the parameters as measured on that data (the training error            </a:t>
            </a:r>
            <a:r>
              <a:rPr lang="en-US" sz="2800" dirty="0" err="1">
                <a:solidFill>
                  <a:schemeClr val="bg1"/>
                </a:solidFill>
              </a:rPr>
              <a:t>xxxxx</a:t>
            </a:r>
            <a:r>
              <a:rPr lang="en-US" sz="2800" dirty="0"/>
              <a:t>) is likely to be lower than the actual generalization error.</a:t>
            </a:r>
          </a:p>
        </p:txBody>
      </p:sp>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4800" y="3130549"/>
            <a:ext cx="624078" cy="357378"/>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629400" y="1043832"/>
            <a:ext cx="1880235" cy="322707"/>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4281850674"/>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8"/>
          </a:graphicData>
        </a:graphic>
      </p:graphicFrame>
      <p:sp>
        <p:nvSpPr>
          <p:cNvPr id="20" name="任意多边形 19"/>
          <p:cNvSpPr/>
          <p:nvPr/>
        </p:nvSpPr>
        <p:spPr>
          <a:xfrm>
            <a:off x="665018" y="1264472"/>
            <a:ext cx="2553195" cy="1804676"/>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11714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1143000" y="662285"/>
            <a:ext cx="73152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4" name="TextBox 3"/>
          <p:cNvSpPr txBox="1"/>
          <p:nvPr/>
        </p:nvSpPr>
        <p:spPr>
          <a:xfrm>
            <a:off x="381000" y="2643485"/>
            <a:ext cx="7315200" cy="461665"/>
          </a:xfrm>
          <a:prstGeom prst="rect">
            <a:avLst/>
          </a:prstGeom>
          <a:noFill/>
        </p:spPr>
        <p:txBody>
          <a:bodyPr wrap="square" rtlCol="0">
            <a:spAutoFit/>
          </a:bodyPr>
          <a:lstStyle/>
          <a:p>
            <a:r>
              <a:rPr lang="en-US" sz="2400" dirty="0"/>
              <a:t>Choose</a:t>
            </a:r>
          </a:p>
        </p:txBody>
      </p:sp>
      <p:sp>
        <p:nvSpPr>
          <p:cNvPr id="5" name="TextBox 4"/>
          <p:cNvSpPr txBox="1"/>
          <p:nvPr/>
        </p:nvSpPr>
        <p:spPr>
          <a:xfrm>
            <a:off x="381000" y="3100685"/>
            <a:ext cx="7315200" cy="830997"/>
          </a:xfrm>
          <a:prstGeom prst="rect">
            <a:avLst/>
          </a:prstGeom>
          <a:noFill/>
        </p:spPr>
        <p:txBody>
          <a:bodyPr wrap="square" rtlCol="0">
            <a:spAutoFit/>
          </a:bodyPr>
          <a:lstStyle/>
          <a:p>
            <a:r>
              <a:rPr lang="en-US" sz="2400" dirty="0"/>
              <a:t>How well does the model generalize? Report test set error                     .</a:t>
            </a:r>
          </a:p>
        </p:txBody>
      </p:sp>
      <p:sp>
        <p:nvSpPr>
          <p:cNvPr id="6" name="TextBox 5"/>
          <p:cNvSpPr txBox="1"/>
          <p:nvPr/>
        </p:nvSpPr>
        <p:spPr>
          <a:xfrm>
            <a:off x="381000" y="3837132"/>
            <a:ext cx="8305800" cy="1200329"/>
          </a:xfrm>
          <a:prstGeom prst="rect">
            <a:avLst/>
          </a:prstGeom>
          <a:noFill/>
        </p:spPr>
        <p:txBody>
          <a:bodyPr wrap="square" rtlCol="0">
            <a:spAutoFit/>
          </a:bodyPr>
          <a:lstStyle/>
          <a:p>
            <a:r>
              <a:rPr lang="en-US" sz="2400" dirty="0"/>
              <a:t>Problem:                      is likely to be an optimistic estimate of generalization error. I.e. our extra parameter (    = degree of polynomial) is fit to test set.</a:t>
            </a:r>
          </a:p>
        </p:txBody>
      </p:sp>
      <p:pic>
        <p:nvPicPr>
          <p:cNvPr id="13" name="Picture 1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794510" y="1860550"/>
            <a:ext cx="34290" cy="276606"/>
          </a:xfrm>
          <a:prstGeom prst="rect">
            <a:avLst/>
          </a:prstGeom>
        </p:spPr>
      </p:pic>
      <p:pic>
        <p:nvPicPr>
          <p:cNvPr id="9" name="Picture 8"/>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1828800" y="747416"/>
            <a:ext cx="2017966" cy="280797"/>
          </a:xfrm>
          <a:prstGeom prst="rect">
            <a:avLst/>
          </a:prstGeom>
        </p:spPr>
      </p:pic>
      <p:pic>
        <p:nvPicPr>
          <p:cNvPr id="10" name="Picture 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1803400" y="1098550"/>
            <a:ext cx="2883408" cy="301752"/>
          </a:xfrm>
          <a:prstGeom prst="rect">
            <a:avLst/>
          </a:prstGeom>
        </p:spPr>
      </p:pic>
      <p:pic>
        <p:nvPicPr>
          <p:cNvPr id="11" name="Picture 10"/>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796923" y="1480905"/>
            <a:ext cx="3549777" cy="301752"/>
          </a:xfrm>
          <a:prstGeom prst="rect">
            <a:avLst/>
          </a:prstGeom>
        </p:spPr>
      </p:pic>
      <p:pic>
        <p:nvPicPr>
          <p:cNvPr id="12" name="Picture 1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765173" y="2225548"/>
            <a:ext cx="3771900" cy="301752"/>
          </a:xfrm>
          <a:prstGeom prst="rect">
            <a:avLst/>
          </a:prstGeom>
        </p:spPr>
      </p:pic>
      <p:pic>
        <p:nvPicPr>
          <p:cNvPr id="14" name="Picture 13"/>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1524000" y="2724912"/>
            <a:ext cx="1604772" cy="304038"/>
          </a:xfrm>
          <a:prstGeom prst="rect">
            <a:avLst/>
          </a:prstGeom>
        </p:spPr>
      </p:pic>
      <p:pic>
        <p:nvPicPr>
          <p:cNvPr id="15" name="Picture 14"/>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1221232" y="3516183"/>
            <a:ext cx="1261872" cy="349758"/>
          </a:xfrm>
          <a:prstGeom prst="rect">
            <a:avLst/>
          </a:prstGeom>
        </p:spPr>
      </p:pic>
      <p:pic>
        <p:nvPicPr>
          <p:cNvPr id="17" name="Picture 16"/>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739677" y="3918982"/>
            <a:ext cx="1261872" cy="349758"/>
          </a:xfrm>
          <a:prstGeom prst="rect">
            <a:avLst/>
          </a:prstGeom>
        </p:spPr>
      </p:pic>
      <p:pic>
        <p:nvPicPr>
          <p:cNvPr id="18" name="Picture 17"/>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6172200" y="4355407"/>
            <a:ext cx="146304" cy="214884"/>
          </a:xfrm>
          <a:prstGeom prst="rect">
            <a:avLst/>
          </a:prstGeom>
        </p:spPr>
      </p:pic>
    </p:spTree>
    <p:extLst>
      <p:ext uri="{BB962C8B-B14F-4D97-AF65-F5344CB8AC3E}">
        <p14:creationId xmlns:p14="http://schemas.microsoft.com/office/powerpoint/2010/main" val="26712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7244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357200258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cxnSp>
        <p:nvCxnSpPr>
          <p:cNvPr id="30" name="Straight Arrow Connector 29"/>
          <p:cNvCxnSpPr/>
          <p:nvPr/>
        </p:nvCxnSpPr>
        <p:spPr>
          <a:xfrm flipV="1">
            <a:off x="4038600" y="1116750"/>
            <a:ext cx="1066800" cy="13588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6015154" y="564821"/>
            <a:ext cx="1009764" cy="271996"/>
          </a:xfrm>
          <a:prstGeom prst="rect">
            <a:avLst/>
          </a:prstGeom>
        </p:spPr>
      </p:pic>
      <p:pic>
        <p:nvPicPr>
          <p:cNvPr id="39" name="Picture 38"/>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6012784" y="886467"/>
            <a:ext cx="1009764" cy="271996"/>
          </a:xfrm>
          <a:prstGeom prst="rect">
            <a:avLst/>
          </a:prstGeom>
        </p:spPr>
      </p:pic>
      <p:pic>
        <p:nvPicPr>
          <p:cNvPr id="41" name="Picture 40"/>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5955896" y="1469175"/>
            <a:ext cx="1157317" cy="271996"/>
          </a:xfrm>
          <a:prstGeom prst="rect">
            <a:avLst/>
          </a:prstGeom>
        </p:spPr>
      </p:pic>
      <p:pic>
        <p:nvPicPr>
          <p:cNvPr id="48" name="Picture 47"/>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502061" y="1229771"/>
            <a:ext cx="26666" cy="215108"/>
          </a:xfrm>
          <a:prstGeom prst="rect">
            <a:avLst/>
          </a:prstGeom>
        </p:spPr>
      </p:pic>
      <p:pic>
        <p:nvPicPr>
          <p:cNvPr id="55" name="Picture 54"/>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6002753" y="3521962"/>
            <a:ext cx="1149379" cy="308027"/>
          </a:xfrm>
          <a:prstGeom prst="rect">
            <a:avLst/>
          </a:prstGeom>
        </p:spPr>
      </p:pic>
      <p:pic>
        <p:nvPicPr>
          <p:cNvPr id="54" name="Picture 53"/>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6002753" y="3911685"/>
            <a:ext cx="1149379" cy="308027"/>
          </a:xfrm>
          <a:prstGeom prst="rect">
            <a:avLst/>
          </a:prstGeom>
        </p:spPr>
      </p:pic>
      <p:pic>
        <p:nvPicPr>
          <p:cNvPr id="57" name="Picture 56"/>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719770" y="4587823"/>
            <a:ext cx="1747830" cy="308027"/>
          </a:xfrm>
          <a:prstGeom prst="rect">
            <a:avLst/>
          </a:prstGeom>
        </p:spPr>
      </p:pic>
      <p:pic>
        <p:nvPicPr>
          <p:cNvPr id="52" name="Picture 5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576488" y="4284143"/>
            <a:ext cx="26402" cy="212978"/>
          </a:xfrm>
          <a:prstGeom prst="rect">
            <a:avLst/>
          </a:prstGeom>
        </p:spPr>
      </p:pic>
      <p:cxnSp>
        <p:nvCxnSpPr>
          <p:cNvPr id="64" name="Straight Arrow Connector 63"/>
          <p:cNvCxnSpPr/>
          <p:nvPr/>
        </p:nvCxnSpPr>
        <p:spPr>
          <a:xfrm>
            <a:off x="4114800" y="4284143"/>
            <a:ext cx="990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6017852" y="1924050"/>
            <a:ext cx="1056789" cy="323735"/>
          </a:xfrm>
          <a:prstGeom prst="rect">
            <a:avLst/>
          </a:prstGeom>
        </p:spPr>
      </p:pic>
      <p:pic>
        <p:nvPicPr>
          <p:cNvPr id="8" name="Picture 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6017852" y="2313773"/>
            <a:ext cx="1056789" cy="323735"/>
          </a:xfrm>
          <a:prstGeom prst="rect">
            <a:avLst/>
          </a:prstGeom>
        </p:spPr>
      </p:pic>
      <p:pic>
        <p:nvPicPr>
          <p:cNvPr id="9" name="Picture 8"/>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5750927" y="2993334"/>
            <a:ext cx="1583323" cy="323735"/>
          </a:xfrm>
          <a:prstGeom prst="rect">
            <a:avLst/>
          </a:prstGeom>
        </p:spPr>
      </p:pic>
      <p:pic>
        <p:nvPicPr>
          <p:cNvPr id="19" name="Picture 18"/>
          <p:cNvPicPr>
            <a:picLocks noChangeAspect="1"/>
          </p:cNvPicPr>
          <p:nvPr>
            <p:custDataLst>
              <p:tags r:id="rId12"/>
            </p:custDataLst>
          </p:nvPr>
        </p:nvPicPr>
        <p:blipFill>
          <a:blip r:embed="rId18" cstate="print">
            <a:extLst>
              <a:ext uri="{28A0092B-C50C-407E-A947-70E740481C1C}">
                <a14:useLocalDpi xmlns:a14="http://schemas.microsoft.com/office/drawing/2010/main" val="0"/>
              </a:ext>
            </a:extLst>
          </a:blip>
          <a:stretch>
            <a:fillRect/>
          </a:stretch>
        </p:blipFill>
        <p:spPr>
          <a:xfrm>
            <a:off x="6504125" y="2724806"/>
            <a:ext cx="26666" cy="215108"/>
          </a:xfrm>
          <a:prstGeom prst="rect">
            <a:avLst/>
          </a:prstGeom>
        </p:spPr>
      </p:pic>
      <p:cxnSp>
        <p:nvCxnSpPr>
          <p:cNvPr id="20" name="Straight Connector 19"/>
          <p:cNvCxnSpPr/>
          <p:nvPr/>
        </p:nvCxnSpPr>
        <p:spPr>
          <a:xfrm>
            <a:off x="5380253" y="344959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81625" y="180975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038600" y="2876551"/>
            <a:ext cx="1066800" cy="7994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38200" y="1504949"/>
            <a:ext cx="2438400" cy="1944641"/>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大括号 23"/>
          <p:cNvSpPr/>
          <p:nvPr/>
        </p:nvSpPr>
        <p:spPr>
          <a:xfrm>
            <a:off x="7215322" y="564821"/>
            <a:ext cx="118928" cy="115047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467600" y="822844"/>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Training  Set</a:t>
            </a:r>
          </a:p>
          <a:p>
            <a:r>
              <a:rPr lang="en-US" altLang="zh-CN" b="1" dirty="0">
                <a:solidFill>
                  <a:srgbClr val="FF0000"/>
                </a:solidFill>
                <a:latin typeface="Times New Roman" pitchFamily="18" charset="0"/>
                <a:cs typeface="Times New Roman" pitchFamily="18" charset="0"/>
              </a:rPr>
              <a:t>60%</a:t>
            </a:r>
            <a:endParaRPr lang="zh-CN" altLang="en-US" b="1" dirty="0">
              <a:solidFill>
                <a:srgbClr val="FF0000"/>
              </a:solidFill>
              <a:latin typeface="Times New Roman" pitchFamily="18" charset="0"/>
              <a:cs typeface="Times New Roman" pitchFamily="18" charset="0"/>
            </a:endParaRPr>
          </a:p>
        </p:txBody>
      </p:sp>
      <p:sp>
        <p:nvSpPr>
          <p:cNvPr id="26" name="右大括号 25"/>
          <p:cNvSpPr/>
          <p:nvPr/>
        </p:nvSpPr>
        <p:spPr>
          <a:xfrm>
            <a:off x="7348672" y="1930243"/>
            <a:ext cx="118928" cy="132730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7567478" y="2075934"/>
            <a:ext cx="1576522" cy="1200329"/>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Cross validation </a:t>
            </a:r>
          </a:p>
          <a:p>
            <a:r>
              <a:rPr lang="en-US" altLang="zh-CN" b="1" dirty="0">
                <a:solidFill>
                  <a:srgbClr val="FF0000"/>
                </a:solidFill>
                <a:latin typeface="Times New Roman" pitchFamily="18" charset="0"/>
                <a:cs typeface="Times New Roman" pitchFamily="18" charset="0"/>
              </a:rPr>
              <a:t>Set</a:t>
            </a:r>
          </a:p>
          <a:p>
            <a:r>
              <a:rPr lang="en-US" altLang="zh-CN" b="1" dirty="0">
                <a:solidFill>
                  <a:srgbClr val="FF0000"/>
                </a:solidFill>
                <a:latin typeface="Times New Roman" pitchFamily="18" charset="0"/>
                <a:cs typeface="Times New Roman" pitchFamily="18" charset="0"/>
              </a:rPr>
              <a:t>20%</a:t>
            </a:r>
            <a:endParaRPr lang="zh-CN" altLang="en-US" b="1" dirty="0">
              <a:solidFill>
                <a:srgbClr val="FF0000"/>
              </a:solidFill>
              <a:latin typeface="Times New Roman" pitchFamily="18" charset="0"/>
              <a:cs typeface="Times New Roman" pitchFamily="18" charset="0"/>
            </a:endParaRPr>
          </a:p>
        </p:txBody>
      </p:sp>
      <p:sp>
        <p:nvSpPr>
          <p:cNvPr id="28" name="右大括号 27"/>
          <p:cNvSpPr/>
          <p:nvPr/>
        </p:nvSpPr>
        <p:spPr>
          <a:xfrm>
            <a:off x="7553594" y="3549830"/>
            <a:ext cx="118928" cy="132730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7760525" y="3838025"/>
            <a:ext cx="1066800"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Test Set</a:t>
            </a:r>
          </a:p>
          <a:p>
            <a:r>
              <a:rPr lang="en-US" altLang="zh-CN" b="1" dirty="0">
                <a:solidFill>
                  <a:srgbClr val="FF0000"/>
                </a:solidFill>
                <a:latin typeface="Times New Roman" pitchFamily="18" charset="0"/>
                <a:cs typeface="Times New Roman" pitchFamily="18" charset="0"/>
              </a:rPr>
              <a:t>20%</a:t>
            </a:r>
            <a:endParaRPr lang="zh-CN" altLang="en-US" b="1" dirty="0">
              <a:solidFill>
                <a:srgbClr val="FF0000"/>
              </a:solidFill>
              <a:latin typeface="Times New Roman" pitchFamily="18" charset="0"/>
              <a:cs typeface="Times New Roman" pitchFamily="18" charset="0"/>
            </a:endParaRPr>
          </a:p>
        </p:txBody>
      </p:sp>
      <p:sp>
        <p:nvSpPr>
          <p:cNvPr id="32" name="矩形 31"/>
          <p:cNvSpPr/>
          <p:nvPr/>
        </p:nvSpPr>
        <p:spPr>
          <a:xfrm>
            <a:off x="838200" y="3486150"/>
            <a:ext cx="2438400" cy="579548"/>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38200" y="4095750"/>
            <a:ext cx="2438400" cy="579548"/>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522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Train/validation/test error</a:t>
            </a:r>
            <a:endParaRPr lang="en-US" sz="2400" dirty="0"/>
          </a:p>
        </p:txBody>
      </p:sp>
      <p:sp>
        <p:nvSpPr>
          <p:cNvPr id="3" name="TextBox 2"/>
          <p:cNvSpPr txBox="1"/>
          <p:nvPr/>
        </p:nvSpPr>
        <p:spPr>
          <a:xfrm>
            <a:off x="381000" y="750153"/>
            <a:ext cx="7315200" cy="461665"/>
          </a:xfrm>
          <a:prstGeom prst="rect">
            <a:avLst/>
          </a:prstGeom>
          <a:noFill/>
        </p:spPr>
        <p:txBody>
          <a:bodyPr wrap="square" rtlCol="0">
            <a:spAutoFit/>
          </a:bodyPr>
          <a:lstStyle/>
          <a:p>
            <a:r>
              <a:rPr lang="en-US" sz="2400" dirty="0"/>
              <a:t>Training error:</a:t>
            </a:r>
          </a:p>
        </p:txBody>
      </p:sp>
      <p:sp>
        <p:nvSpPr>
          <p:cNvPr id="5" name="TextBox 4"/>
          <p:cNvSpPr txBox="1"/>
          <p:nvPr/>
        </p:nvSpPr>
        <p:spPr>
          <a:xfrm>
            <a:off x="381000" y="1957685"/>
            <a:ext cx="7315200" cy="461665"/>
          </a:xfrm>
          <a:prstGeom prst="rect">
            <a:avLst/>
          </a:prstGeom>
          <a:noFill/>
        </p:spPr>
        <p:txBody>
          <a:bodyPr wrap="square" rtlCol="0">
            <a:spAutoFit/>
          </a:bodyPr>
          <a:lstStyle/>
          <a:p>
            <a:r>
              <a:rPr lang="en-US" sz="2400" dirty="0"/>
              <a:t>Cross Validation error:</a:t>
            </a:r>
          </a:p>
        </p:txBody>
      </p:sp>
      <p:sp>
        <p:nvSpPr>
          <p:cNvPr id="6" name="TextBox 5"/>
          <p:cNvSpPr txBox="1"/>
          <p:nvPr/>
        </p:nvSpPr>
        <p:spPr>
          <a:xfrm>
            <a:off x="381000" y="3253085"/>
            <a:ext cx="7315200" cy="461665"/>
          </a:xfrm>
          <a:prstGeom prst="rect">
            <a:avLst/>
          </a:prstGeom>
          <a:noFill/>
        </p:spPr>
        <p:txBody>
          <a:bodyPr wrap="square" rtlCol="0">
            <a:spAutoFit/>
          </a:bodyPr>
          <a:lstStyle/>
          <a:p>
            <a:r>
              <a:rPr lang="en-US" sz="2400" dirty="0"/>
              <a:t>Test error:</a:t>
            </a:r>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32026" y="1125581"/>
            <a:ext cx="4613148" cy="832104"/>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40408" y="2416409"/>
            <a:ext cx="4507992" cy="836676"/>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42387" y="3638550"/>
            <a:ext cx="5271516" cy="836676"/>
          </a:xfrm>
          <a:prstGeom prst="rect">
            <a:avLst/>
          </a:prstGeom>
        </p:spPr>
      </p:pic>
    </p:spTree>
    <p:extLst>
      <p:ext uri="{BB962C8B-B14F-4D97-AF65-F5344CB8AC3E}">
        <p14:creationId xmlns:p14="http://schemas.microsoft.com/office/powerpoint/2010/main" val="353948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381000" y="861358"/>
            <a:ext cx="48006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6" name="TextBox 5"/>
          <p:cNvSpPr txBox="1"/>
          <p:nvPr/>
        </p:nvSpPr>
        <p:spPr>
          <a:xfrm>
            <a:off x="381000" y="3409950"/>
            <a:ext cx="8305800" cy="830997"/>
          </a:xfrm>
          <a:prstGeom prst="rect">
            <a:avLst/>
          </a:prstGeom>
          <a:noFill/>
        </p:spPr>
        <p:txBody>
          <a:bodyPr wrap="square" rtlCol="0">
            <a:spAutoFit/>
          </a:bodyPr>
          <a:lstStyle/>
          <a:p>
            <a:r>
              <a:rPr lang="en-US" sz="2400" dirty="0"/>
              <a:t>Pick</a:t>
            </a:r>
          </a:p>
          <a:p>
            <a:r>
              <a:rPr lang="en-US" sz="2400" dirty="0"/>
              <a:t>Estimate generalization error  for test set</a:t>
            </a:r>
          </a:p>
        </p:txBody>
      </p:sp>
      <p:pic>
        <p:nvPicPr>
          <p:cNvPr id="13" name="Picture 1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32510" y="2059623"/>
            <a:ext cx="34290" cy="276606"/>
          </a:xfrm>
          <a:prstGeom prst="rect">
            <a:avLst/>
          </a:prstGeom>
        </p:spPr>
      </p:pic>
      <p:pic>
        <p:nvPicPr>
          <p:cNvPr id="9" name="Picture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066800" y="946489"/>
            <a:ext cx="2017966" cy="280797"/>
          </a:xfrm>
          <a:prstGeom prst="rect">
            <a:avLst/>
          </a:prstGeom>
        </p:spPr>
      </p:pic>
      <p:pic>
        <p:nvPicPr>
          <p:cNvPr id="10" name="Picture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41400" y="1297623"/>
            <a:ext cx="2883408" cy="301752"/>
          </a:xfrm>
          <a:prstGeom prst="rect">
            <a:avLst/>
          </a:prstGeom>
        </p:spPr>
      </p:pic>
      <p:pic>
        <p:nvPicPr>
          <p:cNvPr id="11" name="Picture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34923" y="1679978"/>
            <a:ext cx="3549777" cy="301752"/>
          </a:xfrm>
          <a:prstGeom prst="rect">
            <a:avLst/>
          </a:prstGeom>
        </p:spPr>
      </p:pic>
      <p:pic>
        <p:nvPicPr>
          <p:cNvPr id="12" name="Picture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003173" y="2424621"/>
            <a:ext cx="3771900" cy="301752"/>
          </a:xfrm>
          <a:prstGeom prst="rect">
            <a:avLst/>
          </a:prstGeom>
        </p:spPr>
      </p:pic>
      <p:pic>
        <p:nvPicPr>
          <p:cNvPr id="7" name="Picture 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638800" y="3825448"/>
            <a:ext cx="1261872" cy="349758"/>
          </a:xfrm>
          <a:prstGeom prst="rect">
            <a:avLst/>
          </a:prstGeom>
        </p:spPr>
      </p:pic>
      <p:pic>
        <p:nvPicPr>
          <p:cNvPr id="8" name="Picture 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1094360" y="3484626"/>
            <a:ext cx="2891790" cy="306324"/>
          </a:xfrm>
          <a:prstGeom prst="rect">
            <a:avLst/>
          </a:prstGeom>
        </p:spPr>
      </p:pic>
      <p:sp>
        <p:nvSpPr>
          <p:cNvPr id="5" name="矩形 4"/>
          <p:cNvSpPr/>
          <p:nvPr/>
        </p:nvSpPr>
        <p:spPr>
          <a:xfrm>
            <a:off x="5021008" y="420460"/>
            <a:ext cx="4046792" cy="2106539"/>
          </a:xfrm>
          <a:prstGeom prst="rect">
            <a:avLst/>
          </a:prstGeom>
        </p:spPr>
        <p:txBody>
          <a:bodyPr wrap="square">
            <a:spAutoFit/>
          </a:bodyPr>
          <a:lstStyle/>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使用训练集训练出</a:t>
            </a:r>
            <a:r>
              <a:rPr lang="en-US" altLang="zh-CN" b="1" dirty="0">
                <a:solidFill>
                  <a:srgbClr val="FF0000"/>
                </a:solidFill>
                <a:latin typeface="微软雅黑" pitchFamily="34" charset="-122"/>
                <a:ea typeface="微软雅黑" pitchFamily="34" charset="-122"/>
              </a:rPr>
              <a:t>10</a:t>
            </a:r>
            <a:r>
              <a:rPr lang="zh-CN" altLang="en-US" b="1" dirty="0">
                <a:solidFill>
                  <a:srgbClr val="FF0000"/>
                </a:solidFill>
                <a:latin typeface="微软雅黑" pitchFamily="34" charset="-122"/>
                <a:ea typeface="微软雅黑" pitchFamily="34" charset="-122"/>
              </a:rPr>
              <a:t>个模型</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用</a:t>
            </a:r>
            <a:r>
              <a:rPr lang="en-US" altLang="zh-CN" b="1" dirty="0">
                <a:solidFill>
                  <a:srgbClr val="FF0000"/>
                </a:solidFill>
                <a:latin typeface="微软雅黑" pitchFamily="34" charset="-122"/>
                <a:ea typeface="微软雅黑" pitchFamily="34" charset="-122"/>
              </a:rPr>
              <a:t>10</a:t>
            </a:r>
            <a:r>
              <a:rPr lang="zh-CN" altLang="en-US" b="1" dirty="0">
                <a:solidFill>
                  <a:srgbClr val="FF0000"/>
                </a:solidFill>
                <a:latin typeface="微软雅黑" pitchFamily="34" charset="-122"/>
                <a:ea typeface="微软雅黑" pitchFamily="34" charset="-122"/>
              </a:rPr>
              <a:t>个模型分别对交叉验证集计算得出交叉验证误差（代价函数的值）</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选取代价函数值最小的模型</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用步骤</a:t>
            </a:r>
            <a:r>
              <a:rPr lang="en-US" altLang="zh-CN" b="1" dirty="0">
                <a:solidFill>
                  <a:srgbClr val="FF0000"/>
                </a:solidFill>
                <a:latin typeface="微软雅黑" pitchFamily="34" charset="-122"/>
                <a:ea typeface="微软雅黑" pitchFamily="34" charset="-122"/>
              </a:rPr>
              <a:t>3</a:t>
            </a:r>
            <a:r>
              <a:rPr lang="zh-CN" altLang="en-US" b="1" dirty="0">
                <a:solidFill>
                  <a:srgbClr val="FF0000"/>
                </a:solidFill>
                <a:latin typeface="微软雅黑" pitchFamily="34" charset="-122"/>
                <a:ea typeface="微软雅黑" pitchFamily="34" charset="-122"/>
              </a:rPr>
              <a:t>中选出的模型对测试集计算得出推广误差（代价函数的值）</a:t>
            </a:r>
          </a:p>
        </p:txBody>
      </p:sp>
    </p:spTree>
    <p:extLst>
      <p:ext uri="{BB962C8B-B14F-4D97-AF65-F5344CB8AC3E}">
        <p14:creationId xmlns:p14="http://schemas.microsoft.com/office/powerpoint/2010/main" val="10733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5375" y="2167000"/>
            <a:ext cx="4800600" cy="1676400"/>
          </a:xfrm>
        </p:spPr>
        <p:txBody>
          <a:bodyPr>
            <a:noAutofit/>
          </a:bodyPr>
          <a:lstStyle/>
          <a:p>
            <a:pPr algn="l"/>
            <a:r>
              <a:rPr lang="en-US" dirty="0">
                <a:solidFill>
                  <a:schemeClr val="tx1">
                    <a:lumMod val="75000"/>
                    <a:lumOff val="25000"/>
                  </a:schemeClr>
                </a:solidFill>
              </a:rPr>
              <a:t>Diagnosing bias vs. variance</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233989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0"/>
            <a:ext cx="6705601" cy="756704"/>
          </a:xfrm>
        </p:spPr>
        <p:txBody>
          <a:bodyPr>
            <a:normAutofit/>
          </a:bodyPr>
          <a:lstStyle/>
          <a:p>
            <a:r>
              <a:rPr lang="zh-CN" altLang="en-US" sz="3200" dirty="0"/>
              <a:t>课程内容</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15"/>
          <a:stretch/>
        </p:blipFill>
        <p:spPr bwMode="auto">
          <a:xfrm>
            <a:off x="76200" y="791531"/>
            <a:ext cx="4495800" cy="43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895350"/>
            <a:ext cx="47148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6200" y="666750"/>
            <a:ext cx="4038600" cy="236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428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5" name="TextBox 44"/>
          <p:cNvSpPr txBox="1"/>
          <p:nvPr/>
        </p:nvSpPr>
        <p:spPr>
          <a:xfrm>
            <a:off x="584744" y="3587214"/>
            <a:ext cx="2228765" cy="830997"/>
          </a:xfrm>
          <a:prstGeom prst="rect">
            <a:avLst/>
          </a:prstGeom>
          <a:noFill/>
        </p:spPr>
        <p:txBody>
          <a:bodyPr wrap="square" rtlCol="0">
            <a:spAutoFit/>
          </a:bodyPr>
          <a:lstStyle/>
          <a:p>
            <a:pPr algn="ctr"/>
            <a:r>
              <a:rPr lang="en-US" sz="2400" dirty="0"/>
              <a:t>High bias</a:t>
            </a:r>
          </a:p>
          <a:p>
            <a:pPr algn="ctr"/>
            <a:r>
              <a:rPr lang="en-US" sz="2400" dirty="0"/>
              <a:t>(</a:t>
            </a:r>
            <a:r>
              <a:rPr lang="en-US" sz="2400" dirty="0" err="1"/>
              <a:t>underfit</a:t>
            </a:r>
            <a:r>
              <a:rPr lang="en-US" sz="2400" dirty="0"/>
              <a:t>)</a:t>
            </a:r>
          </a:p>
        </p:txBody>
      </p:sp>
      <p:sp>
        <p:nvSpPr>
          <p:cNvPr id="46" name="TextBox 45"/>
          <p:cNvSpPr txBox="1"/>
          <p:nvPr/>
        </p:nvSpPr>
        <p:spPr>
          <a:xfrm>
            <a:off x="3410035" y="3586100"/>
            <a:ext cx="2228765" cy="461665"/>
          </a:xfrm>
          <a:prstGeom prst="rect">
            <a:avLst/>
          </a:prstGeom>
          <a:noFill/>
        </p:spPr>
        <p:txBody>
          <a:bodyPr wrap="square" rtlCol="0">
            <a:spAutoFit/>
          </a:bodyPr>
          <a:lstStyle/>
          <a:p>
            <a:pPr algn="ctr"/>
            <a:r>
              <a:rPr lang="en-US" sz="2400" dirty="0"/>
              <a:t>“Just right”</a:t>
            </a:r>
          </a:p>
        </p:txBody>
      </p:sp>
      <p:sp>
        <p:nvSpPr>
          <p:cNvPr id="47" name="TextBox 46"/>
          <p:cNvSpPr txBox="1"/>
          <p:nvPr/>
        </p:nvSpPr>
        <p:spPr>
          <a:xfrm>
            <a:off x="6305635" y="3586100"/>
            <a:ext cx="2228765" cy="830997"/>
          </a:xfrm>
          <a:prstGeom prst="rect">
            <a:avLst/>
          </a:prstGeom>
          <a:noFill/>
        </p:spPr>
        <p:txBody>
          <a:bodyPr wrap="square" rtlCol="0">
            <a:spAutoFit/>
          </a:bodyPr>
          <a:lstStyle/>
          <a:p>
            <a:pPr algn="ctr"/>
            <a:r>
              <a:rPr lang="en-US" sz="2400" dirty="0"/>
              <a:t>High variance</a:t>
            </a:r>
          </a:p>
          <a:p>
            <a:pPr algn="ctr"/>
            <a:r>
              <a:rPr lang="en-US" sz="2400" dirty="0"/>
              <a:t>(</a:t>
            </a:r>
            <a:r>
              <a:rPr lang="en-US" sz="2400" dirty="0" err="1"/>
              <a:t>overfit</a:t>
            </a:r>
            <a:r>
              <a:rPr lang="en-US" sz="2400" dirty="0"/>
              <a:t>)</a:t>
            </a:r>
          </a:p>
        </p:txBody>
      </p:sp>
      <p:pic>
        <p:nvPicPr>
          <p:cNvPr id="48" name="Picture 4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56264" y="3161052"/>
            <a:ext cx="952837" cy="236191"/>
          </a:xfrm>
          <a:prstGeom prst="rect">
            <a:avLst/>
          </a:prstGeom>
        </p:spPr>
      </p:pic>
      <p:pic>
        <p:nvPicPr>
          <p:cNvPr id="49" name="Picture 4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595138" y="3161052"/>
            <a:ext cx="1697355" cy="255083"/>
          </a:xfrm>
          <a:prstGeom prst="rect">
            <a:avLst/>
          </a:prstGeom>
        </p:spPr>
      </p:pic>
      <p:graphicFrame>
        <p:nvGraphicFramePr>
          <p:cNvPr id="53" name="Chart 52"/>
          <p:cNvGraphicFramePr>
            <a:graphicFrameLocks/>
          </p:cNvGraphicFramePr>
          <p:nvPr>
            <p:extLst>
              <p:ext uri="{D42A27DB-BD31-4B8C-83A1-F6EECF244321}">
                <p14:modId xmlns:p14="http://schemas.microsoft.com/office/powerpoint/2010/main" val="921398066"/>
              </p:ext>
            </p:extLst>
          </p:nvPr>
        </p:nvGraphicFramePr>
        <p:xfrm>
          <a:off x="3439503" y="1264475"/>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54" name="TextBox 53"/>
          <p:cNvSpPr txBox="1"/>
          <p:nvPr/>
        </p:nvSpPr>
        <p:spPr>
          <a:xfrm rot="16200000">
            <a:off x="2894417" y="1944471"/>
            <a:ext cx="986671" cy="338554"/>
          </a:xfrm>
          <a:prstGeom prst="rect">
            <a:avLst/>
          </a:prstGeom>
          <a:noFill/>
        </p:spPr>
        <p:txBody>
          <a:bodyPr wrap="square" rtlCol="0">
            <a:spAutoFit/>
          </a:bodyPr>
          <a:lstStyle/>
          <a:p>
            <a:pPr algn="ctr"/>
            <a:r>
              <a:rPr lang="en-US" sz="1600" dirty="0"/>
              <a:t>Price</a:t>
            </a:r>
          </a:p>
        </p:txBody>
      </p:sp>
      <p:sp>
        <p:nvSpPr>
          <p:cNvPr id="55" name="TextBox 20"/>
          <p:cNvSpPr txBox="1"/>
          <p:nvPr/>
        </p:nvSpPr>
        <p:spPr>
          <a:xfrm>
            <a:off x="3984065"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sp>
        <p:nvSpPr>
          <p:cNvPr id="57" name="TextBox 56"/>
          <p:cNvSpPr txBox="1"/>
          <p:nvPr/>
        </p:nvSpPr>
        <p:spPr>
          <a:xfrm rot="16200000">
            <a:off x="5713817" y="1947984"/>
            <a:ext cx="986671" cy="338554"/>
          </a:xfrm>
          <a:prstGeom prst="rect">
            <a:avLst/>
          </a:prstGeom>
          <a:noFill/>
        </p:spPr>
        <p:txBody>
          <a:bodyPr wrap="square" rtlCol="0">
            <a:spAutoFit/>
          </a:bodyPr>
          <a:lstStyle/>
          <a:p>
            <a:pPr algn="ctr"/>
            <a:r>
              <a:rPr lang="en-US" sz="1600" dirty="0"/>
              <a:t>Price</a:t>
            </a:r>
          </a:p>
        </p:txBody>
      </p:sp>
      <p:sp>
        <p:nvSpPr>
          <p:cNvPr id="58" name="TextBox 20"/>
          <p:cNvSpPr txBox="1"/>
          <p:nvPr/>
        </p:nvSpPr>
        <p:spPr>
          <a:xfrm>
            <a:off x="6803465" y="2840120"/>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59" name="Picture 5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972559" y="3138771"/>
            <a:ext cx="3033949" cy="235271"/>
          </a:xfrm>
          <a:prstGeom prst="rect">
            <a:avLst/>
          </a:prstGeom>
        </p:spPr>
      </p:pic>
      <p:grpSp>
        <p:nvGrpSpPr>
          <p:cNvPr id="4" name="组合 3"/>
          <p:cNvGrpSpPr/>
          <p:nvPr/>
        </p:nvGrpSpPr>
        <p:grpSpPr>
          <a:xfrm>
            <a:off x="562100" y="1264475"/>
            <a:ext cx="2220424" cy="1910686"/>
            <a:chOff x="562100" y="1264475"/>
            <a:chExt cx="2220424" cy="1910686"/>
          </a:xfrm>
        </p:grpSpPr>
        <p:grpSp>
          <p:nvGrpSpPr>
            <p:cNvPr id="3" name="Group 2"/>
            <p:cNvGrpSpPr/>
            <p:nvPr/>
          </p:nvGrpSpPr>
          <p:grpSpPr>
            <a:xfrm>
              <a:off x="562100" y="1264475"/>
              <a:ext cx="2220424" cy="1910686"/>
              <a:chOff x="562100" y="1264475"/>
              <a:chExt cx="2220424" cy="1910686"/>
            </a:xfrm>
          </p:grpSpPr>
          <p:graphicFrame>
            <p:nvGraphicFramePr>
              <p:cNvPr id="50" name="Chart 49"/>
              <p:cNvGraphicFramePr>
                <a:graphicFrameLocks/>
              </p:cNvGraphicFramePr>
              <p:nvPr>
                <p:extLst>
                  <p:ext uri="{D42A27DB-BD31-4B8C-83A1-F6EECF244321}">
                    <p14:modId xmlns:p14="http://schemas.microsoft.com/office/powerpoint/2010/main" val="4009974988"/>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0"/>
              </a:graphicData>
            </a:graphic>
          </p:graphicFrame>
          <p:sp>
            <p:nvSpPr>
              <p:cNvPr id="51" name="TextBox 50"/>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2"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cxnSp>
          <p:nvCxnSpPr>
            <p:cNvPr id="6" name="直接连接符 5"/>
            <p:cNvCxnSpPr/>
            <p:nvPr/>
          </p:nvCxnSpPr>
          <p:spPr>
            <a:xfrm flipV="1">
              <a:off x="900654" y="1428750"/>
              <a:ext cx="1537746" cy="1181847"/>
            </a:xfrm>
            <a:prstGeom prst="line">
              <a:avLst/>
            </a:prstGeom>
            <a:ln w="28575">
              <a:solidFill>
                <a:srgbClr val="1109B9"/>
              </a:solidFill>
            </a:ln>
          </p:spPr>
          <p:style>
            <a:lnRef idx="1">
              <a:schemeClr val="accent1"/>
            </a:lnRef>
            <a:fillRef idx="0">
              <a:schemeClr val="accent1"/>
            </a:fillRef>
            <a:effectRef idx="0">
              <a:schemeClr val="accent1"/>
            </a:effectRef>
            <a:fontRef idx="minor">
              <a:schemeClr val="tx1"/>
            </a:fontRef>
          </p:style>
        </p:cxnSp>
      </p:grpSp>
      <p:sp>
        <p:nvSpPr>
          <p:cNvPr id="11" name="弧形 10"/>
          <p:cNvSpPr/>
          <p:nvPr/>
        </p:nvSpPr>
        <p:spPr>
          <a:xfrm rot="15193890">
            <a:off x="4025257" y="1387141"/>
            <a:ext cx="1629808" cy="2279321"/>
          </a:xfrm>
          <a:prstGeom prst="arc">
            <a:avLst>
              <a:gd name="adj1" fmla="val 16229370"/>
              <a:gd name="adj2" fmla="val 2687536"/>
            </a:avLst>
          </a:prstGeom>
          <a:ln w="19050">
            <a:solidFill>
              <a:srgbClr val="1109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6258903" y="1267988"/>
            <a:ext cx="1999397" cy="1755460"/>
            <a:chOff x="6258903" y="1267988"/>
            <a:chExt cx="1999397" cy="1755460"/>
          </a:xfrm>
        </p:grpSpPr>
        <p:graphicFrame>
          <p:nvGraphicFramePr>
            <p:cNvPr id="56" name="Chart 55"/>
            <p:cNvGraphicFramePr>
              <a:graphicFrameLocks/>
            </p:cNvGraphicFramePr>
            <p:nvPr>
              <p:extLst>
                <p:ext uri="{D42A27DB-BD31-4B8C-83A1-F6EECF244321}">
                  <p14:modId xmlns:p14="http://schemas.microsoft.com/office/powerpoint/2010/main" val="2409631065"/>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11"/>
            </a:graphicData>
          </a:graphic>
        </p:graphicFrame>
        <p:sp>
          <p:nvSpPr>
            <p:cNvPr id="27" name="任意多边形 26"/>
            <p:cNvSpPr/>
            <p:nvPr/>
          </p:nvSpPr>
          <p:spPr>
            <a:xfrm>
              <a:off x="6305635" y="1541380"/>
              <a:ext cx="1923965" cy="1335170"/>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12" name="TextBox 11"/>
          <p:cNvSpPr txBox="1"/>
          <p:nvPr/>
        </p:nvSpPr>
        <p:spPr>
          <a:xfrm>
            <a:off x="1171988" y="971550"/>
            <a:ext cx="1669047"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欠拟合</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高偏差</a:t>
            </a:r>
          </a:p>
        </p:txBody>
      </p:sp>
      <p:sp>
        <p:nvSpPr>
          <p:cNvPr id="29" name="TextBox 28"/>
          <p:cNvSpPr txBox="1"/>
          <p:nvPr/>
        </p:nvSpPr>
        <p:spPr>
          <a:xfrm>
            <a:off x="6585493" y="970704"/>
            <a:ext cx="1670650"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过拟合</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高方差</a:t>
            </a:r>
          </a:p>
        </p:txBody>
      </p:sp>
    </p:spTree>
    <p:extLst>
      <p:ext uri="{BB962C8B-B14F-4D97-AF65-F5344CB8AC3E}">
        <p14:creationId xmlns:p14="http://schemas.microsoft.com/office/powerpoint/2010/main" val="3493337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9" name="TextBox 48"/>
          <p:cNvSpPr txBox="1"/>
          <p:nvPr/>
        </p:nvSpPr>
        <p:spPr>
          <a:xfrm>
            <a:off x="381000" y="863435"/>
            <a:ext cx="7315200" cy="367228"/>
          </a:xfrm>
          <a:prstGeom prst="rect">
            <a:avLst/>
          </a:prstGeom>
          <a:noFill/>
        </p:spPr>
        <p:txBody>
          <a:bodyPr wrap="square" rtlCol="0">
            <a:spAutoFit/>
          </a:bodyPr>
          <a:lstStyle/>
          <a:p>
            <a:r>
              <a:rPr lang="en-US" sz="2400" dirty="0"/>
              <a:t>Training error:</a:t>
            </a:r>
          </a:p>
        </p:txBody>
      </p:sp>
      <p:sp>
        <p:nvSpPr>
          <p:cNvPr id="50" name="TextBox 49"/>
          <p:cNvSpPr txBox="1"/>
          <p:nvPr/>
        </p:nvSpPr>
        <p:spPr>
          <a:xfrm>
            <a:off x="381000" y="1494814"/>
            <a:ext cx="7315200" cy="461665"/>
          </a:xfrm>
          <a:prstGeom prst="rect">
            <a:avLst/>
          </a:prstGeom>
          <a:noFill/>
        </p:spPr>
        <p:txBody>
          <a:bodyPr wrap="square" rtlCol="0">
            <a:spAutoFit/>
          </a:bodyPr>
          <a:lstStyle/>
          <a:p>
            <a:r>
              <a:rPr lang="en-US" sz="2400" dirty="0"/>
              <a:t>Cross validation error:</a:t>
            </a:r>
          </a:p>
        </p:txBody>
      </p:sp>
      <p:pic>
        <p:nvPicPr>
          <p:cNvPr id="51" name="Picture 5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426511" y="819150"/>
            <a:ext cx="3669489" cy="661892"/>
          </a:xfrm>
          <a:prstGeom prst="rect">
            <a:avLst/>
          </a:prstGeom>
        </p:spPr>
      </p:pic>
      <p:pic>
        <p:nvPicPr>
          <p:cNvPr id="52" name="Picture 5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429000" y="1481042"/>
            <a:ext cx="3585846" cy="665526"/>
          </a:xfrm>
          <a:prstGeom prst="rect">
            <a:avLst/>
          </a:prstGeom>
        </p:spPr>
      </p:pic>
      <p:grpSp>
        <p:nvGrpSpPr>
          <p:cNvPr id="22" name="组合 21"/>
          <p:cNvGrpSpPr/>
          <p:nvPr/>
        </p:nvGrpSpPr>
        <p:grpSpPr>
          <a:xfrm>
            <a:off x="322789" y="3678755"/>
            <a:ext cx="1679453" cy="1336785"/>
            <a:chOff x="562100" y="1264475"/>
            <a:chExt cx="2220424" cy="1910686"/>
          </a:xfrm>
        </p:grpSpPr>
        <p:grpSp>
          <p:nvGrpSpPr>
            <p:cNvPr id="23" name="Group 2"/>
            <p:cNvGrpSpPr/>
            <p:nvPr/>
          </p:nvGrpSpPr>
          <p:grpSpPr>
            <a:xfrm>
              <a:off x="562100" y="1264475"/>
              <a:ext cx="2220424" cy="1910686"/>
              <a:chOff x="562100" y="1264475"/>
              <a:chExt cx="2220424" cy="1910686"/>
            </a:xfrm>
          </p:grpSpPr>
          <p:graphicFrame>
            <p:nvGraphicFramePr>
              <p:cNvPr id="25" name="Chart 49"/>
              <p:cNvGraphicFramePr>
                <a:graphicFrameLocks/>
              </p:cNvGraphicFramePr>
              <p:nvPr>
                <p:extLst>
                  <p:ext uri="{D42A27DB-BD31-4B8C-83A1-F6EECF244321}">
                    <p14:modId xmlns:p14="http://schemas.microsoft.com/office/powerpoint/2010/main" val="3294845455"/>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7"/>
              </a:graphicData>
            </a:graphic>
          </p:graphicFrame>
          <p:sp>
            <p:nvSpPr>
              <p:cNvPr id="26" name="TextBox 2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2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cxnSp>
          <p:nvCxnSpPr>
            <p:cNvPr id="24" name="直接连接符 23"/>
            <p:cNvCxnSpPr/>
            <p:nvPr/>
          </p:nvCxnSpPr>
          <p:spPr>
            <a:xfrm flipV="1">
              <a:off x="1052151" y="1620412"/>
              <a:ext cx="1262209" cy="1023326"/>
            </a:xfrm>
            <a:prstGeom prst="line">
              <a:avLst/>
            </a:prstGeom>
            <a:ln w="28575">
              <a:solidFill>
                <a:srgbClr val="1109B9"/>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6845570" y="3566189"/>
            <a:ext cx="2011827" cy="1468570"/>
            <a:chOff x="6845570" y="3566189"/>
            <a:chExt cx="2011827" cy="1468570"/>
          </a:xfrm>
        </p:grpSpPr>
        <p:grpSp>
          <p:nvGrpSpPr>
            <p:cNvPr id="30" name="组合 29"/>
            <p:cNvGrpSpPr/>
            <p:nvPr/>
          </p:nvGrpSpPr>
          <p:grpSpPr>
            <a:xfrm>
              <a:off x="7162800" y="3566189"/>
              <a:ext cx="1694597" cy="1269597"/>
              <a:chOff x="6258903" y="1267988"/>
              <a:chExt cx="1999397" cy="1755460"/>
            </a:xfrm>
          </p:grpSpPr>
          <p:graphicFrame>
            <p:nvGraphicFramePr>
              <p:cNvPr id="31" name="Chart 55"/>
              <p:cNvGraphicFramePr>
                <a:graphicFrameLocks/>
              </p:cNvGraphicFramePr>
              <p:nvPr>
                <p:extLst>
                  <p:ext uri="{D42A27DB-BD31-4B8C-83A1-F6EECF244321}">
                    <p14:modId xmlns:p14="http://schemas.microsoft.com/office/powerpoint/2010/main" val="2067886642"/>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32" name="任意多边形 31"/>
              <p:cNvSpPr/>
              <p:nvPr/>
            </p:nvSpPr>
            <p:spPr>
              <a:xfrm>
                <a:off x="6258903" y="1767509"/>
                <a:ext cx="1798115" cy="1109042"/>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33" name="TextBox 32"/>
            <p:cNvSpPr txBox="1"/>
            <p:nvPr/>
          </p:nvSpPr>
          <p:spPr>
            <a:xfrm rot="16200000">
              <a:off x="6521511" y="4039934"/>
              <a:ext cx="986671" cy="338554"/>
            </a:xfrm>
            <a:prstGeom prst="rect">
              <a:avLst/>
            </a:prstGeom>
            <a:noFill/>
          </p:spPr>
          <p:txBody>
            <a:bodyPr wrap="square" rtlCol="0">
              <a:spAutoFit/>
            </a:bodyPr>
            <a:lstStyle/>
            <a:p>
              <a:pPr algn="ctr"/>
              <a:r>
                <a:rPr lang="en-US" sz="1600" dirty="0"/>
                <a:t>Price</a:t>
              </a:r>
            </a:p>
          </p:txBody>
        </p:sp>
        <p:sp>
          <p:nvSpPr>
            <p:cNvPr id="34" name="TextBox 20"/>
            <p:cNvSpPr txBox="1"/>
            <p:nvPr/>
          </p:nvSpPr>
          <p:spPr>
            <a:xfrm>
              <a:off x="7551658" y="4797894"/>
              <a:ext cx="746284" cy="2368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pic>
        <p:nvPicPr>
          <p:cNvPr id="6" name="图片 5"/>
          <p:cNvPicPr>
            <a:picLocks noChangeAspect="1"/>
          </p:cNvPicPr>
          <p:nvPr/>
        </p:nvPicPr>
        <p:blipFill rotWithShape="1">
          <a:blip r:embed="rId9">
            <a:extLst>
              <a:ext uri="{28A0092B-C50C-407E-A947-70E740481C1C}">
                <a14:useLocalDpi xmlns:a14="http://schemas.microsoft.com/office/drawing/2010/main" val="0"/>
              </a:ext>
            </a:extLst>
          </a:blip>
          <a:srcRect r="35966" b="3628"/>
          <a:stretch/>
        </p:blipFill>
        <p:spPr>
          <a:xfrm>
            <a:off x="2429494" y="2146568"/>
            <a:ext cx="4276106" cy="2996932"/>
          </a:xfrm>
          <a:prstGeom prst="rect">
            <a:avLst/>
          </a:prstGeom>
        </p:spPr>
      </p:pic>
      <p:sp>
        <p:nvSpPr>
          <p:cNvPr id="8" name="下箭头 7"/>
          <p:cNvSpPr/>
          <p:nvPr/>
        </p:nvSpPr>
        <p:spPr>
          <a:xfrm rot="3157296">
            <a:off x="1877290" y="2317828"/>
            <a:ext cx="185131" cy="1869689"/>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rot="18197375">
            <a:off x="6547864" y="2983285"/>
            <a:ext cx="167172" cy="1161547"/>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544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Diagnosing bias vs. variance</a:t>
            </a:r>
          </a:p>
        </p:txBody>
      </p:sp>
      <p:sp>
        <p:nvSpPr>
          <p:cNvPr id="49" name="TextBox 48"/>
          <p:cNvSpPr txBox="1"/>
          <p:nvPr/>
        </p:nvSpPr>
        <p:spPr>
          <a:xfrm>
            <a:off x="381000" y="761821"/>
            <a:ext cx="8141152" cy="1200329"/>
          </a:xfrm>
          <a:prstGeom prst="rect">
            <a:avLst/>
          </a:prstGeom>
          <a:noFill/>
        </p:spPr>
        <p:txBody>
          <a:bodyPr wrap="square" rtlCol="0">
            <a:spAutoFit/>
          </a:bodyPr>
          <a:lstStyle/>
          <a:p>
            <a:r>
              <a:rPr lang="en-US" sz="2400" dirty="0"/>
              <a:t>Suppose your learning algorithm is performing less well than you were hoping. (             or                  is high.)  Is it a bias problem or a variance problem?</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96638" y="1227301"/>
            <a:ext cx="758952" cy="306324"/>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0153" y="1208823"/>
            <a:ext cx="934974" cy="306324"/>
          </a:xfrm>
          <a:prstGeom prst="rect">
            <a:avLst/>
          </a:prstGeom>
        </p:spPr>
      </p:pic>
      <p:sp>
        <p:nvSpPr>
          <p:cNvPr id="42" name="TextBox 41"/>
          <p:cNvSpPr txBox="1"/>
          <p:nvPr/>
        </p:nvSpPr>
        <p:spPr>
          <a:xfrm>
            <a:off x="4679874" y="1902484"/>
            <a:ext cx="4006925" cy="461665"/>
          </a:xfrm>
          <a:prstGeom prst="rect">
            <a:avLst/>
          </a:prstGeom>
          <a:noFill/>
        </p:spPr>
        <p:txBody>
          <a:bodyPr wrap="square" rtlCol="0">
            <a:spAutoFit/>
          </a:bodyPr>
          <a:lstStyle/>
          <a:p>
            <a:r>
              <a:rPr lang="en-US" sz="2400" dirty="0"/>
              <a:t>Bias (</a:t>
            </a:r>
            <a:r>
              <a:rPr lang="en-US" sz="2400" dirty="0" err="1"/>
              <a:t>underfit</a:t>
            </a:r>
            <a:r>
              <a:rPr lang="en-US" sz="2400" dirty="0"/>
              <a:t>):</a:t>
            </a:r>
          </a:p>
        </p:txBody>
      </p:sp>
      <p:sp>
        <p:nvSpPr>
          <p:cNvPr id="44" name="TextBox 43"/>
          <p:cNvSpPr txBox="1"/>
          <p:nvPr/>
        </p:nvSpPr>
        <p:spPr>
          <a:xfrm>
            <a:off x="4671950" y="3473516"/>
            <a:ext cx="4006925" cy="461665"/>
          </a:xfrm>
          <a:prstGeom prst="rect">
            <a:avLst/>
          </a:prstGeom>
          <a:noFill/>
        </p:spPr>
        <p:txBody>
          <a:bodyPr wrap="square" rtlCol="0">
            <a:spAutoFit/>
          </a:bodyPr>
          <a:lstStyle/>
          <a:p>
            <a:r>
              <a:rPr lang="en-US" sz="2400" dirty="0"/>
              <a:t>Variance (</a:t>
            </a:r>
            <a:r>
              <a:rPr lang="en-US" sz="2400" dirty="0" err="1"/>
              <a:t>overfit</a:t>
            </a:r>
            <a:r>
              <a:rPr lang="en-US" sz="2400" dirty="0"/>
              <a:t>):</a:t>
            </a:r>
          </a:p>
        </p:txBody>
      </p:sp>
      <p:pic>
        <p:nvPicPr>
          <p:cNvPr id="20" name="图片 19"/>
          <p:cNvPicPr>
            <a:picLocks noChangeAspect="1"/>
          </p:cNvPicPr>
          <p:nvPr/>
        </p:nvPicPr>
        <p:blipFill rotWithShape="1">
          <a:blip r:embed="rId7">
            <a:extLst>
              <a:ext uri="{28A0092B-C50C-407E-A947-70E740481C1C}">
                <a14:useLocalDpi xmlns:a14="http://schemas.microsoft.com/office/drawing/2010/main" val="0"/>
              </a:ext>
            </a:extLst>
          </a:blip>
          <a:srcRect r="35966" b="3628"/>
          <a:stretch/>
        </p:blipFill>
        <p:spPr>
          <a:xfrm>
            <a:off x="179428" y="1962150"/>
            <a:ext cx="4276106" cy="2996932"/>
          </a:xfrm>
          <a:prstGeom prst="rect">
            <a:avLst/>
          </a:prstGeom>
        </p:spPr>
      </p:pic>
      <p:grpSp>
        <p:nvGrpSpPr>
          <p:cNvPr id="16" name="组合 15"/>
          <p:cNvGrpSpPr/>
          <p:nvPr/>
        </p:nvGrpSpPr>
        <p:grpSpPr>
          <a:xfrm>
            <a:off x="4800600" y="2387801"/>
            <a:ext cx="2832020" cy="462526"/>
            <a:chOff x="4800600" y="2387801"/>
            <a:chExt cx="2832020" cy="462526"/>
          </a:xfrm>
        </p:grpSpPr>
        <mc:AlternateContent xmlns:mc="http://schemas.openxmlformats.org/markup-compatibility/2006" xmlns:a14="http://schemas.microsoft.com/office/drawing/2010/main">
          <mc:Choice Requires="a14">
            <p:sp>
              <p:nvSpPr>
                <p:cNvPr id="7" name="矩形 6"/>
                <p:cNvSpPr/>
                <p:nvPr/>
              </p:nvSpPr>
              <p:spPr>
                <a:xfrm>
                  <a:off x="4800600" y="2387801"/>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4800600" y="2387801"/>
                  <a:ext cx="1102353" cy="393569"/>
                </a:xfrm>
                <a:prstGeom prst="rect">
                  <a:avLst/>
                </a:prstGeom>
                <a:blipFill rotWithShape="1">
                  <a:blip r:embed="rId8"/>
                  <a:stretch>
                    <a:fillRect b="-10938"/>
                  </a:stretch>
                </a:blipFill>
              </p:spPr>
              <p:txBody>
                <a:bodyPr/>
                <a:lstStyle/>
                <a:p>
                  <a:r>
                    <a:rPr lang="zh-CN" altLang="en-US">
                      <a:noFill/>
                    </a:rPr>
                    <a:t> </a:t>
                  </a:r>
                </a:p>
              </p:txBody>
            </p:sp>
          </mc:Fallback>
        </mc:AlternateContent>
        <p:sp>
          <p:nvSpPr>
            <p:cNvPr id="11" name="TextBox 10"/>
            <p:cNvSpPr txBox="1"/>
            <p:nvPr/>
          </p:nvSpPr>
          <p:spPr>
            <a:xfrm>
              <a:off x="5926704" y="2388662"/>
              <a:ext cx="1705916" cy="461665"/>
            </a:xfrm>
            <a:prstGeom prst="rect">
              <a:avLst/>
            </a:prstGeom>
            <a:noFill/>
          </p:spPr>
          <p:txBody>
            <a:bodyPr wrap="none" rtlCol="0">
              <a:spAutoFit/>
            </a:bodyPr>
            <a:lstStyle/>
            <a:p>
              <a:r>
                <a:rPr lang="en-US" altLang="zh-CN" sz="2400" dirty="0">
                  <a:solidFill>
                    <a:srgbClr val="FF0000"/>
                  </a:solidFill>
                  <a:latin typeface="Times New Roman" pitchFamily="18" charset="0"/>
                  <a:cs typeface="Times New Roman" pitchFamily="18" charset="0"/>
                </a:rPr>
                <a:t>will be high</a:t>
              </a:r>
              <a:endParaRPr lang="zh-CN" altLang="en-US" sz="2400" dirty="0">
                <a:solidFill>
                  <a:srgbClr val="FF0000"/>
                </a:solidFill>
                <a:latin typeface="Times New Roman" pitchFamily="18" charset="0"/>
                <a:cs typeface="Times New Roman" pitchFamily="18" charset="0"/>
              </a:endParaRPr>
            </a:p>
          </p:txBody>
        </p:sp>
      </p:grpSp>
      <p:grpSp>
        <p:nvGrpSpPr>
          <p:cNvPr id="24" name="组合 23"/>
          <p:cNvGrpSpPr/>
          <p:nvPr/>
        </p:nvGrpSpPr>
        <p:grpSpPr>
          <a:xfrm>
            <a:off x="4880514" y="3935181"/>
            <a:ext cx="2694162" cy="462526"/>
            <a:chOff x="4800600" y="2387801"/>
            <a:chExt cx="2694162" cy="462526"/>
          </a:xfrm>
        </p:grpSpPr>
        <mc:AlternateContent xmlns:mc="http://schemas.openxmlformats.org/markup-compatibility/2006" xmlns:a14="http://schemas.microsoft.com/office/drawing/2010/main">
          <mc:Choice Requires="a14">
            <p:sp>
              <p:nvSpPr>
                <p:cNvPr id="25" name="矩形 24"/>
                <p:cNvSpPr/>
                <p:nvPr/>
              </p:nvSpPr>
              <p:spPr>
                <a:xfrm>
                  <a:off x="4800600" y="2387801"/>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4800600" y="2387801"/>
                  <a:ext cx="1102353" cy="393569"/>
                </a:xfrm>
                <a:prstGeom prst="rect">
                  <a:avLst/>
                </a:prstGeom>
                <a:blipFill rotWithShape="1">
                  <a:blip r:embed="rId9"/>
                  <a:stretch>
                    <a:fillRect b="-10938"/>
                  </a:stretch>
                </a:blipFill>
              </p:spPr>
              <p:txBody>
                <a:bodyPr/>
                <a:lstStyle/>
                <a:p>
                  <a:r>
                    <a:rPr lang="zh-CN" altLang="en-US">
                      <a:noFill/>
                    </a:rPr>
                    <a:t> </a:t>
                  </a:r>
                </a:p>
              </p:txBody>
            </p:sp>
          </mc:Fallback>
        </mc:AlternateContent>
        <p:sp>
          <p:nvSpPr>
            <p:cNvPr id="26" name="TextBox 25"/>
            <p:cNvSpPr txBox="1"/>
            <p:nvPr/>
          </p:nvSpPr>
          <p:spPr>
            <a:xfrm>
              <a:off x="5926704" y="2388662"/>
              <a:ext cx="1568058" cy="461665"/>
            </a:xfrm>
            <a:prstGeom prst="rect">
              <a:avLst/>
            </a:prstGeom>
            <a:noFill/>
          </p:spPr>
          <p:txBody>
            <a:bodyPr wrap="none" rtlCol="0">
              <a:spAutoFit/>
            </a:bodyPr>
            <a:lstStyle/>
            <a:p>
              <a:r>
                <a:rPr lang="en-US" altLang="zh-CN" sz="2400" dirty="0">
                  <a:solidFill>
                    <a:srgbClr val="FF0000"/>
                  </a:solidFill>
                  <a:latin typeface="Times New Roman" pitchFamily="18" charset="0"/>
                  <a:cs typeface="Times New Roman" pitchFamily="18" charset="0"/>
                </a:rPr>
                <a:t>will be low</a:t>
              </a:r>
              <a:endParaRPr lang="zh-CN" altLang="en-US" sz="2400" dirty="0">
                <a:solidFill>
                  <a:srgbClr val="FF0000"/>
                </a:solidFill>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18" name="矩形 17"/>
              <p:cNvSpPr/>
              <p:nvPr/>
            </p:nvSpPr>
            <p:spPr>
              <a:xfrm>
                <a:off x="4833066" y="2850195"/>
                <a:ext cx="2018437" cy="3936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4833066" y="2850195"/>
                <a:ext cx="2018437" cy="393634"/>
              </a:xfrm>
              <a:prstGeom prst="rect">
                <a:avLst/>
              </a:prstGeom>
              <a:blipFill rotWithShape="1">
                <a:blip r:embed="rId10"/>
                <a:stretch>
                  <a:fillRect b="-10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953000" y="4540316"/>
                <a:ext cx="2021644" cy="3936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4953000" y="4540316"/>
                <a:ext cx="2021644" cy="393634"/>
              </a:xfrm>
              <a:prstGeom prst="rect">
                <a:avLst/>
              </a:prstGeom>
              <a:blipFill rotWithShape="1">
                <a:blip r:embed="rId11"/>
                <a:stretch>
                  <a:fillRect b="-10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8851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5375" y="2167000"/>
            <a:ext cx="4800600" cy="1676400"/>
          </a:xfrm>
        </p:spPr>
        <p:txBody>
          <a:bodyPr>
            <a:noAutofit/>
          </a:bodyPr>
          <a:lstStyle/>
          <a:p>
            <a:pPr algn="l"/>
            <a:r>
              <a:rPr lang="en-US" dirty="0">
                <a:solidFill>
                  <a:schemeClr val="tx1">
                    <a:lumMod val="75000"/>
                    <a:lumOff val="25000"/>
                  </a:schemeClr>
                </a:solidFill>
              </a:rPr>
              <a:t>Regularization and bias/variance</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1695390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Linear regression with regularization</a:t>
            </a:r>
          </a:p>
        </p:txBody>
      </p:sp>
      <p:sp>
        <p:nvSpPr>
          <p:cNvPr id="33" name="TextBox 32"/>
          <p:cNvSpPr txBox="1"/>
          <p:nvPr/>
        </p:nvSpPr>
        <p:spPr>
          <a:xfrm>
            <a:off x="518007" y="3872182"/>
            <a:ext cx="2603247" cy="707886"/>
          </a:xfrm>
          <a:prstGeom prst="rect">
            <a:avLst/>
          </a:prstGeom>
          <a:noFill/>
        </p:spPr>
        <p:txBody>
          <a:bodyPr wrap="square" rtlCol="0">
            <a:spAutoFit/>
          </a:bodyPr>
          <a:lstStyle/>
          <a:p>
            <a:pPr algn="ctr"/>
            <a:r>
              <a:rPr lang="en-US" sz="2000" dirty="0"/>
              <a:t>Large </a:t>
            </a:r>
            <a:r>
              <a:rPr lang="en-US" sz="2000" dirty="0">
                <a:solidFill>
                  <a:schemeClr val="bg1"/>
                </a:solidFill>
              </a:rPr>
              <a:t>xx</a:t>
            </a:r>
          </a:p>
          <a:p>
            <a:pPr algn="ctr"/>
            <a:r>
              <a:rPr lang="en-US" sz="2000" dirty="0"/>
              <a:t>High bias (</a:t>
            </a:r>
            <a:r>
              <a:rPr lang="en-US" sz="2000" dirty="0" err="1"/>
              <a:t>underfit</a:t>
            </a:r>
            <a:r>
              <a:rPr lang="en-US" sz="2000" dirty="0"/>
              <a:t>)</a:t>
            </a:r>
          </a:p>
        </p:txBody>
      </p:sp>
      <p:sp>
        <p:nvSpPr>
          <p:cNvPr id="34" name="TextBox 33"/>
          <p:cNvSpPr txBox="1"/>
          <p:nvPr/>
        </p:nvSpPr>
        <p:spPr>
          <a:xfrm>
            <a:off x="3410035" y="3871068"/>
            <a:ext cx="2228765" cy="707886"/>
          </a:xfrm>
          <a:prstGeom prst="rect">
            <a:avLst/>
          </a:prstGeom>
          <a:noFill/>
        </p:spPr>
        <p:txBody>
          <a:bodyPr wrap="square" rtlCol="0">
            <a:spAutoFit/>
          </a:bodyPr>
          <a:lstStyle/>
          <a:p>
            <a:pPr algn="ctr"/>
            <a:r>
              <a:rPr lang="en-US" sz="2000" dirty="0"/>
              <a:t>Intermediate </a:t>
            </a:r>
            <a:r>
              <a:rPr lang="en-US" sz="2000" dirty="0">
                <a:solidFill>
                  <a:schemeClr val="bg1"/>
                </a:solidFill>
              </a:rPr>
              <a:t>xx</a:t>
            </a:r>
            <a:endParaRPr lang="en-US" sz="2000" dirty="0"/>
          </a:p>
          <a:p>
            <a:pPr algn="ctr"/>
            <a:r>
              <a:rPr lang="en-US" sz="2000" dirty="0"/>
              <a:t>“Just right”</a:t>
            </a:r>
          </a:p>
        </p:txBody>
      </p:sp>
      <p:sp>
        <p:nvSpPr>
          <p:cNvPr id="35" name="TextBox 34"/>
          <p:cNvSpPr txBox="1"/>
          <p:nvPr/>
        </p:nvSpPr>
        <p:spPr>
          <a:xfrm>
            <a:off x="5940654" y="3871068"/>
            <a:ext cx="3127145" cy="707886"/>
          </a:xfrm>
          <a:prstGeom prst="rect">
            <a:avLst/>
          </a:prstGeom>
          <a:noFill/>
        </p:spPr>
        <p:txBody>
          <a:bodyPr wrap="square" rtlCol="0">
            <a:spAutoFit/>
          </a:bodyPr>
          <a:lstStyle/>
          <a:p>
            <a:pPr algn="ctr"/>
            <a:r>
              <a:rPr lang="en-US" sz="2000" dirty="0"/>
              <a:t>Small </a:t>
            </a:r>
            <a:r>
              <a:rPr lang="en-US" sz="2000" dirty="0">
                <a:solidFill>
                  <a:schemeClr val="bg1"/>
                </a:solidFill>
              </a:rPr>
              <a:t>xx</a:t>
            </a:r>
            <a:endParaRPr lang="en-US" sz="2000" dirty="0"/>
          </a:p>
          <a:p>
            <a:pPr algn="ctr"/>
            <a:r>
              <a:rPr lang="en-US" sz="2000" dirty="0"/>
              <a:t>High variance (</a:t>
            </a:r>
            <a:r>
              <a:rPr lang="en-US" sz="2000" dirty="0" err="1"/>
              <a:t>overfit</a:t>
            </a:r>
            <a:r>
              <a:rPr lang="en-US" sz="2000" dirty="0"/>
              <a:t>)</a:t>
            </a:r>
          </a:p>
        </p:txBody>
      </p:sp>
      <p:pic>
        <p:nvPicPr>
          <p:cNvPr id="36" name="Picture 35"/>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05712" y="3964558"/>
            <a:ext cx="150876" cy="214884"/>
          </a:xfrm>
          <a:prstGeom prst="rect">
            <a:avLst/>
          </a:prstGeom>
        </p:spPr>
      </p:pic>
      <p:pic>
        <p:nvPicPr>
          <p:cNvPr id="37" name="Picture 3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094954" y="3957066"/>
            <a:ext cx="150876" cy="214884"/>
          </a:xfrm>
          <a:prstGeom prst="rect">
            <a:avLst/>
          </a:prstGeom>
        </p:spPr>
      </p:pic>
      <p:pic>
        <p:nvPicPr>
          <p:cNvPr id="12" name="Picture 1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00078" y="4584517"/>
            <a:ext cx="2818397" cy="207059"/>
          </a:xfrm>
          <a:prstGeom prst="rect">
            <a:avLst/>
          </a:prstGeom>
        </p:spPr>
      </p:pic>
      <p:pic>
        <p:nvPicPr>
          <p:cNvPr id="7" name="Picture 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71600" y="4857750"/>
            <a:ext cx="1034009" cy="232479"/>
          </a:xfrm>
          <a:prstGeom prst="rect">
            <a:avLst/>
          </a:prstGeom>
        </p:spPr>
      </p:pic>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52675" y="904782"/>
            <a:ext cx="5072634" cy="331470"/>
          </a:xfrm>
          <a:prstGeom prst="rect">
            <a:avLst/>
          </a:prstGeom>
        </p:spPr>
      </p:pic>
      <p:grpSp>
        <p:nvGrpSpPr>
          <p:cNvPr id="54" name="Group 53"/>
          <p:cNvGrpSpPr/>
          <p:nvPr/>
        </p:nvGrpSpPr>
        <p:grpSpPr>
          <a:xfrm>
            <a:off x="562100" y="2038350"/>
            <a:ext cx="2220424" cy="1910686"/>
            <a:chOff x="562100" y="1264475"/>
            <a:chExt cx="2220424" cy="1910686"/>
          </a:xfrm>
        </p:grpSpPr>
        <p:graphicFrame>
          <p:nvGraphicFramePr>
            <p:cNvPr id="55" name="Chart 54"/>
            <p:cNvGraphicFramePr>
              <a:graphicFrameLocks/>
            </p:cNvGraphicFramePr>
            <p:nvPr>
              <p:extLst>
                <p:ext uri="{D42A27DB-BD31-4B8C-83A1-F6EECF244321}">
                  <p14:modId xmlns:p14="http://schemas.microsoft.com/office/powerpoint/2010/main" val="1508025239"/>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4"/>
            </a:graphicData>
          </a:graphic>
        </p:graphicFrame>
        <p:sp>
          <p:nvSpPr>
            <p:cNvPr id="56" name="TextBox 5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8" name="Chart 57"/>
          <p:cNvGraphicFramePr>
            <a:graphicFrameLocks/>
          </p:cNvGraphicFramePr>
          <p:nvPr>
            <p:extLst>
              <p:ext uri="{D42A27DB-BD31-4B8C-83A1-F6EECF244321}">
                <p14:modId xmlns:p14="http://schemas.microsoft.com/office/powerpoint/2010/main" val="1485484700"/>
              </p:ext>
            </p:extLst>
          </p:nvPr>
        </p:nvGraphicFramePr>
        <p:xfrm>
          <a:off x="3439503" y="2038350"/>
          <a:ext cx="1999397" cy="1755460"/>
        </p:xfrm>
        <a:graphic>
          <a:graphicData uri="http://schemas.openxmlformats.org/drawingml/2006/chart">
            <c:chart xmlns:c="http://schemas.openxmlformats.org/drawingml/2006/chart" xmlns:r="http://schemas.openxmlformats.org/officeDocument/2006/relationships" r:id="rId15"/>
          </a:graphicData>
        </a:graphic>
      </p:graphicFrame>
      <p:sp>
        <p:nvSpPr>
          <p:cNvPr id="59" name="TextBox 58"/>
          <p:cNvSpPr txBox="1"/>
          <p:nvPr/>
        </p:nvSpPr>
        <p:spPr>
          <a:xfrm rot="16200000">
            <a:off x="2894417" y="2718346"/>
            <a:ext cx="986671" cy="338554"/>
          </a:xfrm>
          <a:prstGeom prst="rect">
            <a:avLst/>
          </a:prstGeom>
          <a:noFill/>
        </p:spPr>
        <p:txBody>
          <a:bodyPr wrap="square" rtlCol="0">
            <a:spAutoFit/>
          </a:bodyPr>
          <a:lstStyle/>
          <a:p>
            <a:pPr algn="ctr"/>
            <a:r>
              <a:rPr lang="en-US" sz="1600" dirty="0"/>
              <a:t>Price</a:t>
            </a:r>
          </a:p>
        </p:txBody>
      </p:sp>
      <p:sp>
        <p:nvSpPr>
          <p:cNvPr id="60" name="TextBox 20"/>
          <p:cNvSpPr txBox="1"/>
          <p:nvPr/>
        </p:nvSpPr>
        <p:spPr>
          <a:xfrm>
            <a:off x="3984065" y="3610482"/>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61" name="Chart 60"/>
          <p:cNvGraphicFramePr>
            <a:graphicFrameLocks/>
          </p:cNvGraphicFramePr>
          <p:nvPr>
            <p:extLst>
              <p:ext uri="{D42A27DB-BD31-4B8C-83A1-F6EECF244321}">
                <p14:modId xmlns:p14="http://schemas.microsoft.com/office/powerpoint/2010/main" val="156380699"/>
              </p:ext>
            </p:extLst>
          </p:nvPr>
        </p:nvGraphicFramePr>
        <p:xfrm>
          <a:off x="6258903" y="2041863"/>
          <a:ext cx="1999397" cy="1755460"/>
        </p:xfrm>
        <a:graphic>
          <a:graphicData uri="http://schemas.openxmlformats.org/drawingml/2006/chart">
            <c:chart xmlns:c="http://schemas.openxmlformats.org/drawingml/2006/chart" xmlns:r="http://schemas.openxmlformats.org/officeDocument/2006/relationships" r:id="rId16"/>
          </a:graphicData>
        </a:graphic>
      </p:graphicFrame>
      <p:sp>
        <p:nvSpPr>
          <p:cNvPr id="62" name="TextBox 61"/>
          <p:cNvSpPr txBox="1"/>
          <p:nvPr/>
        </p:nvSpPr>
        <p:spPr>
          <a:xfrm rot="16200000">
            <a:off x="5713817" y="2721859"/>
            <a:ext cx="986671" cy="338554"/>
          </a:xfrm>
          <a:prstGeom prst="rect">
            <a:avLst/>
          </a:prstGeom>
          <a:noFill/>
        </p:spPr>
        <p:txBody>
          <a:bodyPr wrap="square" rtlCol="0">
            <a:spAutoFit/>
          </a:bodyPr>
          <a:lstStyle/>
          <a:p>
            <a:pPr algn="ctr"/>
            <a:r>
              <a:rPr lang="en-US" sz="1600" dirty="0"/>
              <a:t>Price</a:t>
            </a:r>
          </a:p>
        </p:txBody>
      </p:sp>
      <p:sp>
        <p:nvSpPr>
          <p:cNvPr id="63" name="TextBox 20"/>
          <p:cNvSpPr txBox="1"/>
          <p:nvPr/>
        </p:nvSpPr>
        <p:spPr>
          <a:xfrm>
            <a:off x="6803465" y="3613995"/>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64" name="Picture 63"/>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7719950" y="3968941"/>
            <a:ext cx="150876" cy="214884"/>
          </a:xfrm>
          <a:prstGeom prst="rect">
            <a:avLst/>
          </a:prstGeom>
        </p:spPr>
      </p:pic>
      <p:cxnSp>
        <p:nvCxnSpPr>
          <p:cNvPr id="5" name="直接连接符 4"/>
          <p:cNvCxnSpPr/>
          <p:nvPr/>
        </p:nvCxnSpPr>
        <p:spPr>
          <a:xfrm>
            <a:off x="900654" y="2891136"/>
            <a:ext cx="1766346" cy="0"/>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sp>
        <p:nvSpPr>
          <p:cNvPr id="28" name="弧形 27"/>
          <p:cNvSpPr/>
          <p:nvPr/>
        </p:nvSpPr>
        <p:spPr>
          <a:xfrm rot="15193890">
            <a:off x="4032162" y="2091553"/>
            <a:ext cx="1629808" cy="2279321"/>
          </a:xfrm>
          <a:prstGeom prst="arc">
            <a:avLst>
              <a:gd name="adj1" fmla="val 16229370"/>
              <a:gd name="adj2" fmla="val 2687536"/>
            </a:avLst>
          </a:prstGeom>
          <a:ln w="19050">
            <a:solidFill>
              <a:srgbClr val="1109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6293678" y="2278825"/>
            <a:ext cx="1923965" cy="1335170"/>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27" name="Picture 1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537060" y="1236252"/>
            <a:ext cx="5660136" cy="912114"/>
          </a:xfrm>
          <a:prstGeom prst="rect">
            <a:avLst/>
          </a:prstGeom>
        </p:spPr>
      </p:pic>
    </p:spTree>
    <p:extLst>
      <p:ext uri="{BB962C8B-B14F-4D97-AF65-F5344CB8AC3E}">
        <p14:creationId xmlns:p14="http://schemas.microsoft.com/office/powerpoint/2010/main" val="370592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44" name="Picture 4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46682" y="904782"/>
            <a:ext cx="5072634" cy="331470"/>
          </a:xfrm>
          <a:prstGeom prst="rect">
            <a:avLst/>
          </a:prstGeom>
        </p:spPr>
      </p:pic>
      <p:pic>
        <p:nvPicPr>
          <p:cNvPr id="45" name="Picture 4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52600" y="2136033"/>
            <a:ext cx="4363974" cy="787159"/>
          </a:xfrm>
          <a:prstGeom prst="rect">
            <a:avLst/>
          </a:prstGeom>
        </p:spPr>
      </p:pic>
      <p:pic>
        <p:nvPicPr>
          <p:cNvPr id="47" name="Picture 4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50621" y="3096962"/>
            <a:ext cx="4264498" cy="791484"/>
          </a:xfrm>
          <a:prstGeom prst="rect">
            <a:avLst/>
          </a:prstGeom>
        </p:spPr>
      </p:pic>
      <p:pic>
        <p:nvPicPr>
          <p:cNvPr id="48" name="Picture 4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738838" y="4011362"/>
            <a:ext cx="4986781" cy="791484"/>
          </a:xfrm>
          <a:prstGeom prst="rect">
            <a:avLst/>
          </a:prstGeom>
        </p:spPr>
      </p:pic>
      <p:pic>
        <p:nvPicPr>
          <p:cNvPr id="9" name="Picture 16"/>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33400" y="1276350"/>
            <a:ext cx="5660136" cy="912114"/>
          </a:xfrm>
          <a:prstGeom prst="rect">
            <a:avLst/>
          </a:prstGeom>
        </p:spPr>
      </p:pic>
    </p:spTree>
    <p:extLst>
      <p:ext uri="{BB962C8B-B14F-4D97-AF65-F5344CB8AC3E}">
        <p14:creationId xmlns:p14="http://schemas.microsoft.com/office/powerpoint/2010/main" val="2711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81000" y="1875294"/>
            <a:ext cx="2895600" cy="2677656"/>
          </a:xfrm>
          <a:prstGeom prst="rect">
            <a:avLst/>
          </a:prstGeom>
          <a:noFill/>
        </p:spPr>
        <p:txBody>
          <a:bodyPr wrap="square" rtlCol="0">
            <a:spAutoFit/>
          </a:bodyPr>
          <a:lstStyle/>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endParaRPr lang="en-US" sz="2400" dirty="0"/>
          </a:p>
          <a:p>
            <a:pPr marL="457200" indent="-457200">
              <a:buFont typeface="+mj-lt"/>
              <a:buAutoNum type="arabicPeriod" startAt="12"/>
            </a:pPr>
            <a:r>
              <a:rPr lang="en-US" sz="2400" dirty="0"/>
              <a:t>Try</a:t>
            </a:r>
          </a:p>
        </p:txBody>
      </p:sp>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528370" y="906764"/>
            <a:ext cx="4241220" cy="277142"/>
          </a:xfrm>
          <a:prstGeom prst="rect">
            <a:avLst/>
          </a:prstGeom>
        </p:spPr>
      </p:pic>
      <p:pic>
        <p:nvPicPr>
          <p:cNvPr id="12" name="Picture 1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447800" y="2038350"/>
            <a:ext cx="590550" cy="182880"/>
          </a:xfrm>
          <a:prstGeom prst="rect">
            <a:avLst/>
          </a:prstGeom>
        </p:spPr>
      </p:pic>
      <p:sp>
        <p:nvSpPr>
          <p:cNvPr id="45" name="TextBox 44"/>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47" name="Picture 4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17" name="Picture 1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447800" y="2419350"/>
            <a:ext cx="901065" cy="182880"/>
          </a:xfrm>
          <a:prstGeom prst="rect">
            <a:avLst/>
          </a:prstGeom>
        </p:spPr>
      </p:pic>
      <p:pic>
        <p:nvPicPr>
          <p:cNvPr id="40" name="Picture 3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440180" y="2784448"/>
            <a:ext cx="908685" cy="182880"/>
          </a:xfrm>
          <a:prstGeom prst="rect">
            <a:avLst/>
          </a:prstGeom>
        </p:spPr>
      </p:pic>
      <p:pic>
        <p:nvPicPr>
          <p:cNvPr id="49" name="Picture 4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447800" y="3150870"/>
            <a:ext cx="914400" cy="182880"/>
          </a:xfrm>
          <a:prstGeom prst="rect">
            <a:avLst/>
          </a:prstGeom>
        </p:spPr>
      </p:pic>
      <p:pic>
        <p:nvPicPr>
          <p:cNvPr id="50" name="Picture 4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451610" y="3500066"/>
            <a:ext cx="910590" cy="182880"/>
          </a:xfrm>
          <a:prstGeom prst="rect">
            <a:avLst/>
          </a:prstGeom>
        </p:spPr>
      </p:pic>
      <p:pic>
        <p:nvPicPr>
          <p:cNvPr id="51" name="Picture 5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451610" y="4232248"/>
            <a:ext cx="716280" cy="182880"/>
          </a:xfrm>
          <a:prstGeom prst="rect">
            <a:avLst/>
          </a:prstGeom>
        </p:spPr>
      </p:pic>
      <p:pic>
        <p:nvPicPr>
          <p:cNvPr id="52" name="Picture 51"/>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1143000" y="3867150"/>
            <a:ext cx="28575" cy="230505"/>
          </a:xfrm>
          <a:prstGeom prst="rect">
            <a:avLst/>
          </a:prstGeom>
        </p:spPr>
      </p:pic>
      <p:sp>
        <p:nvSpPr>
          <p:cNvPr id="53" name="TextBox 52"/>
          <p:cNvSpPr txBox="1"/>
          <p:nvPr/>
        </p:nvSpPr>
        <p:spPr>
          <a:xfrm>
            <a:off x="2477386" y="4552950"/>
            <a:ext cx="6277994" cy="461665"/>
          </a:xfrm>
          <a:prstGeom prst="rect">
            <a:avLst/>
          </a:prstGeom>
          <a:noFill/>
        </p:spPr>
        <p:txBody>
          <a:bodyPr wrap="square" rtlCol="0">
            <a:spAutoFit/>
          </a:bodyPr>
          <a:lstStyle/>
          <a:p>
            <a:r>
              <a:rPr lang="en-US" sz="2400" dirty="0"/>
              <a:t>Pick (say)       .  Test error:</a:t>
            </a:r>
          </a:p>
        </p:txBody>
      </p:sp>
      <p:pic>
        <p:nvPicPr>
          <p:cNvPr id="55" name="Picture 5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3810000" y="4668529"/>
            <a:ext cx="356235" cy="230505"/>
          </a:xfrm>
          <a:prstGeom prst="rect">
            <a:avLst/>
          </a:prstGeom>
        </p:spPr>
      </p:pic>
      <p:sp>
        <p:nvSpPr>
          <p:cNvPr id="3" name="矩形 2"/>
          <p:cNvSpPr/>
          <p:nvPr/>
        </p:nvSpPr>
        <p:spPr>
          <a:xfrm>
            <a:off x="3763171" y="1921460"/>
            <a:ext cx="4572000" cy="2585323"/>
          </a:xfrm>
          <a:prstGeom prst="rect">
            <a:avLst/>
          </a:prstGeom>
        </p:spPr>
        <p:txBody>
          <a:bodyPr>
            <a:spAutoFit/>
          </a:bodyPr>
          <a:lstStyle/>
          <a:p>
            <a:r>
              <a:rPr lang="zh-CN" altLang="en-US" b="1" dirty="0">
                <a:solidFill>
                  <a:srgbClr val="FF0000"/>
                </a:solidFill>
                <a:latin typeface="微软雅黑" pitchFamily="34" charset="-122"/>
                <a:ea typeface="微软雅黑" pitchFamily="34" charset="-122"/>
              </a:rPr>
              <a:t>选择 </a:t>
            </a:r>
            <a:r>
              <a:rPr lang="en-US" altLang="zh-CN" b="1" dirty="0">
                <a:solidFill>
                  <a:srgbClr val="FF0000"/>
                </a:solidFill>
                <a:latin typeface="微软雅黑" pitchFamily="34" charset="-122"/>
                <a:ea typeface="微软雅黑" pitchFamily="34" charset="-122"/>
              </a:rPr>
              <a:t>λ </a:t>
            </a:r>
            <a:r>
              <a:rPr lang="zh-CN" altLang="en-US" b="1" dirty="0">
                <a:solidFill>
                  <a:srgbClr val="FF0000"/>
                </a:solidFill>
                <a:latin typeface="微软雅黑" pitchFamily="34" charset="-122"/>
                <a:ea typeface="微软雅黑" pitchFamily="34" charset="-122"/>
              </a:rPr>
              <a:t>的方法为：</a:t>
            </a:r>
          </a:p>
          <a:p>
            <a:pPr marL="285750" indent="-285750">
              <a:buFont typeface="Wingdings" pitchFamily="2" charset="2"/>
              <a:buChar char="Ø"/>
            </a:pPr>
            <a:endParaRPr lang="zh-CN" altLang="en-US" b="1" dirty="0">
              <a:solidFill>
                <a:srgbClr val="FF0000"/>
              </a:solidFill>
              <a:latin typeface="微软雅黑" pitchFamily="34" charset="-122"/>
              <a:ea typeface="微软雅黑" pitchFamily="34" charset="-122"/>
            </a:endParaRP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使用测试集训练出</a:t>
            </a:r>
            <a:r>
              <a:rPr lang="en-US" altLang="zh-CN" b="1" dirty="0">
                <a:solidFill>
                  <a:srgbClr val="FF0000"/>
                </a:solidFill>
                <a:latin typeface="微软雅黑" pitchFamily="34" charset="-122"/>
                <a:ea typeface="微软雅黑" pitchFamily="34" charset="-122"/>
              </a:rPr>
              <a:t>12</a:t>
            </a:r>
            <a:r>
              <a:rPr lang="zh-CN" altLang="en-US" b="1" dirty="0">
                <a:solidFill>
                  <a:srgbClr val="FF0000"/>
                </a:solidFill>
                <a:latin typeface="微软雅黑" pitchFamily="34" charset="-122"/>
                <a:ea typeface="微软雅黑" pitchFamily="34" charset="-122"/>
              </a:rPr>
              <a:t>个不同程度正则化的模型；</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用</a:t>
            </a:r>
            <a:r>
              <a:rPr lang="en-US" altLang="zh-CN" b="1" dirty="0">
                <a:solidFill>
                  <a:srgbClr val="FF0000"/>
                </a:solidFill>
                <a:latin typeface="微软雅黑" pitchFamily="34" charset="-122"/>
                <a:ea typeface="微软雅黑" pitchFamily="34" charset="-122"/>
              </a:rPr>
              <a:t>12</a:t>
            </a:r>
            <a:r>
              <a:rPr lang="zh-CN" altLang="en-US" b="1" dirty="0">
                <a:solidFill>
                  <a:srgbClr val="FF0000"/>
                </a:solidFill>
                <a:latin typeface="微软雅黑" pitchFamily="34" charset="-122"/>
                <a:ea typeface="微软雅黑" pitchFamily="34" charset="-122"/>
              </a:rPr>
              <a:t>个模型分别对交叉验证集计算得出 交叉验证误差；</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选择得出交叉验证误差最小的模型；</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运用步骤</a:t>
            </a:r>
            <a:r>
              <a:rPr lang="en-US" altLang="zh-CN" b="1" dirty="0">
                <a:solidFill>
                  <a:srgbClr val="FF0000"/>
                </a:solidFill>
                <a:latin typeface="微软雅黑" pitchFamily="34" charset="-122"/>
                <a:ea typeface="微软雅黑" pitchFamily="34" charset="-122"/>
              </a:rPr>
              <a:t>3 </a:t>
            </a:r>
            <a:r>
              <a:rPr lang="zh-CN" altLang="en-US" b="1" dirty="0">
                <a:solidFill>
                  <a:srgbClr val="FF0000"/>
                </a:solidFill>
                <a:latin typeface="微软雅黑" pitchFamily="34" charset="-122"/>
                <a:ea typeface="微软雅黑" pitchFamily="34" charset="-122"/>
              </a:rPr>
              <a:t>中选出模型对测试集计算得出推广误差。</a:t>
            </a:r>
          </a:p>
        </p:txBody>
      </p:sp>
      <p:pic>
        <p:nvPicPr>
          <p:cNvPr id="18" name="Picture 16"/>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1484267" y="1216728"/>
            <a:ext cx="5048631" cy="813571"/>
          </a:xfrm>
          <a:prstGeom prst="rect">
            <a:avLst/>
          </a:prstGeom>
        </p:spPr>
      </p:pic>
    </p:spTree>
    <p:extLst>
      <p:ext uri="{BB962C8B-B14F-4D97-AF65-F5344CB8AC3E}">
        <p14:creationId xmlns:p14="http://schemas.microsoft.com/office/powerpoint/2010/main" val="24447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924800" cy="461665"/>
          </a:xfrm>
          <a:prstGeom prst="rect">
            <a:avLst/>
          </a:prstGeom>
          <a:noFill/>
        </p:spPr>
        <p:txBody>
          <a:bodyPr wrap="square" rtlCol="0">
            <a:spAutoFit/>
          </a:bodyPr>
          <a:lstStyle/>
          <a:p>
            <a:r>
              <a:rPr lang="en-US" sz="2400" b="1" dirty="0"/>
              <a:t>Bias/variance as a function of the regularization parameter</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078724" y="409140"/>
            <a:ext cx="150876" cy="214884"/>
          </a:xfrm>
          <a:prstGeom prst="rect">
            <a:avLst/>
          </a:prstGeom>
        </p:spPr>
      </p:pic>
      <p:pic>
        <p:nvPicPr>
          <p:cNvPr id="45" name="Picture 4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2647" y="2429255"/>
            <a:ext cx="3781262" cy="682052"/>
          </a:xfrm>
          <a:prstGeom prst="rect">
            <a:avLst/>
          </a:prstGeom>
        </p:spPr>
      </p:pic>
      <p:pic>
        <p:nvPicPr>
          <p:cNvPr id="47" name="Picture 4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52647" y="3141298"/>
            <a:ext cx="3695069" cy="685800"/>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7825839" y="3029078"/>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825839" y="3029078"/>
                <a:ext cx="1102353" cy="393569"/>
              </a:xfrm>
              <a:prstGeom prst="rect">
                <a:avLst/>
              </a:prstGeom>
              <a:blipFill rotWithShape="1">
                <a:blip r:embed="rId12"/>
                <a:stretch>
                  <a:fillRect b="-10938"/>
                </a:stretch>
              </a:blipFill>
            </p:spPr>
            <p:txBody>
              <a:bodyPr/>
              <a:lstStyle/>
              <a:p>
                <a:r>
                  <a:rPr lang="zh-CN" altLang="en-US">
                    <a:noFill/>
                  </a:rPr>
                  <a:t> </a:t>
                </a:r>
              </a:p>
            </p:txBody>
          </p:sp>
        </mc:Fallback>
      </mc:AlternateContent>
      <p:pic>
        <p:nvPicPr>
          <p:cNvPr id="21"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69659" y="1556359"/>
            <a:ext cx="4565627" cy="735737"/>
          </a:xfrm>
          <a:prstGeom prst="rect">
            <a:avLst/>
          </a:prstGeom>
        </p:spPr>
      </p:pic>
      <p:grpSp>
        <p:nvGrpSpPr>
          <p:cNvPr id="8" name="组合 7"/>
          <p:cNvGrpSpPr/>
          <p:nvPr/>
        </p:nvGrpSpPr>
        <p:grpSpPr>
          <a:xfrm>
            <a:off x="5062053" y="855074"/>
            <a:ext cx="3656646" cy="3850276"/>
            <a:chOff x="5062053" y="855074"/>
            <a:chExt cx="3656646" cy="3850276"/>
          </a:xfrm>
        </p:grpSpPr>
        <p:cxnSp>
          <p:nvCxnSpPr>
            <p:cNvPr id="10"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p:sp>
          <p:nvSpPr>
            <p:cNvPr id="7" name="任意多边形 6"/>
            <p:cNvSpPr/>
            <p:nvPr/>
          </p:nvSpPr>
          <p:spPr>
            <a:xfrm>
              <a:off x="5867400" y="1885951"/>
              <a:ext cx="2286762" cy="2133599"/>
            </a:xfrm>
            <a:custGeom>
              <a:avLst/>
              <a:gdLst>
                <a:gd name="connsiteX0" fmla="*/ 0 w 2422566"/>
                <a:gd name="connsiteY0" fmla="*/ 1674421 h 1690217"/>
                <a:gd name="connsiteX1" fmla="*/ 1377537 w 2422566"/>
                <a:gd name="connsiteY1" fmla="*/ 1448790 h 1690217"/>
                <a:gd name="connsiteX2" fmla="*/ 2422566 w 2422566"/>
                <a:gd name="connsiteY2" fmla="*/ 0 h 1690217"/>
              </a:gdLst>
              <a:ahLst/>
              <a:cxnLst>
                <a:cxn ang="0">
                  <a:pos x="connsiteX0" y="connsiteY0"/>
                </a:cxn>
                <a:cxn ang="0">
                  <a:pos x="connsiteX1" y="connsiteY1"/>
                </a:cxn>
                <a:cxn ang="0">
                  <a:pos x="connsiteX2" y="connsiteY2"/>
                </a:cxn>
              </a:cxnLst>
              <a:rect l="l" t="t" r="r" b="b"/>
              <a:pathLst>
                <a:path w="2422566" h="1690217">
                  <a:moveTo>
                    <a:pt x="0" y="1674421"/>
                  </a:moveTo>
                  <a:cubicBezTo>
                    <a:pt x="486888" y="1701140"/>
                    <a:pt x="973776" y="1727860"/>
                    <a:pt x="1377537" y="1448790"/>
                  </a:cubicBezTo>
                  <a:cubicBezTo>
                    <a:pt x="1781298" y="1169720"/>
                    <a:pt x="2101932" y="584860"/>
                    <a:pt x="2422566" y="0"/>
                  </a:cubicBezTo>
                </a:path>
              </a:pathLst>
            </a:custGeom>
            <a:noFill/>
            <a:ln w="19050">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5818909" y="1888177"/>
              <a:ext cx="2006930" cy="1116290"/>
            </a:xfrm>
            <a:custGeom>
              <a:avLst/>
              <a:gdLst>
                <a:gd name="connsiteX0" fmla="*/ 0 w 2006930"/>
                <a:gd name="connsiteY0" fmla="*/ 0 h 1116290"/>
                <a:gd name="connsiteX1" fmla="*/ 950026 w 2006930"/>
                <a:gd name="connsiteY1" fmla="*/ 1116280 h 1116290"/>
                <a:gd name="connsiteX2" fmla="*/ 2006930 w 2006930"/>
                <a:gd name="connsiteY2" fmla="*/ 23750 h 1116290"/>
                <a:gd name="connsiteX3" fmla="*/ 2006930 w 2006930"/>
                <a:gd name="connsiteY3" fmla="*/ 23750 h 1116290"/>
              </a:gdLst>
              <a:ahLst/>
              <a:cxnLst>
                <a:cxn ang="0">
                  <a:pos x="connsiteX0" y="connsiteY0"/>
                </a:cxn>
                <a:cxn ang="0">
                  <a:pos x="connsiteX1" y="connsiteY1"/>
                </a:cxn>
                <a:cxn ang="0">
                  <a:pos x="connsiteX2" y="connsiteY2"/>
                </a:cxn>
                <a:cxn ang="0">
                  <a:pos x="connsiteX3" y="connsiteY3"/>
                </a:cxn>
              </a:cxnLst>
              <a:rect l="l" t="t" r="r" b="b"/>
              <a:pathLst>
                <a:path w="2006930" h="1116290">
                  <a:moveTo>
                    <a:pt x="0" y="0"/>
                  </a:moveTo>
                  <a:cubicBezTo>
                    <a:pt x="307769" y="556161"/>
                    <a:pt x="615538" y="1112322"/>
                    <a:pt x="950026" y="1116280"/>
                  </a:cubicBezTo>
                  <a:cubicBezTo>
                    <a:pt x="1284514" y="1120238"/>
                    <a:pt x="2006930" y="23750"/>
                    <a:pt x="2006930" y="23750"/>
                  </a:cubicBezTo>
                  <a:lnTo>
                    <a:pt x="2006930" y="23750"/>
                  </a:lnTo>
                </a:path>
              </a:pathLst>
            </a:custGeom>
            <a:noFill/>
            <a:ln w="19050">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p:cNvSpPr/>
                <p:nvPr/>
              </p:nvSpPr>
              <p:spPr>
                <a:xfrm>
                  <a:off x="5410200" y="2419350"/>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410200" y="2419350"/>
                  <a:ext cx="848694" cy="369332"/>
                </a:xfrm>
                <a:prstGeom prst="rect">
                  <a:avLst/>
                </a:prstGeom>
                <a:blipFill rotWithShape="1">
                  <a:blip r:embed="rId1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062053" y="855074"/>
                  <a:ext cx="658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𝐽</m:t>
                        </m:r>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062053" y="855074"/>
                  <a:ext cx="658385" cy="369332"/>
                </a:xfrm>
                <a:prstGeom prst="rect">
                  <a:avLst/>
                </a:prstGeom>
                <a:blipFill rotWithShape="1">
                  <a:blip r:embed="rId15"/>
                  <a:stretch>
                    <a:fillRect b="-8197"/>
                  </a:stretch>
                </a:blipFill>
              </p:spPr>
              <p:txBody>
                <a:bodyPr/>
                <a:lstStyle/>
                <a:p>
                  <a:r>
                    <a:rPr lang="zh-CN" altLang="en-US">
                      <a:noFill/>
                    </a:rPr>
                    <a:t> </a:t>
                  </a:r>
                </a:p>
              </p:txBody>
            </p:sp>
          </mc:Fallback>
        </mc:AlternateContent>
        <p:grpSp>
          <p:nvGrpSpPr>
            <p:cNvPr id="26" name="组合 25"/>
            <p:cNvGrpSpPr/>
            <p:nvPr/>
          </p:nvGrpSpPr>
          <p:grpSpPr>
            <a:xfrm>
              <a:off x="5503223" y="1148741"/>
              <a:ext cx="877163" cy="889609"/>
              <a:chOff x="5503223" y="1148741"/>
              <a:chExt cx="877163" cy="889609"/>
            </a:xfrm>
          </p:grpSpPr>
          <p:cxnSp>
            <p:nvCxnSpPr>
              <p:cNvPr id="19" name="直接箭头连接符 18"/>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03223" y="1148741"/>
                <a:ext cx="877163"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高方差</a:t>
                </a:r>
              </a:p>
            </p:txBody>
          </p:sp>
        </p:grpSp>
        <p:grpSp>
          <p:nvGrpSpPr>
            <p:cNvPr id="30" name="组合 29"/>
            <p:cNvGrpSpPr/>
            <p:nvPr/>
          </p:nvGrpSpPr>
          <p:grpSpPr>
            <a:xfrm>
              <a:off x="7228648" y="1200150"/>
              <a:ext cx="877163" cy="889609"/>
              <a:chOff x="5503223" y="1148741"/>
              <a:chExt cx="877163" cy="889609"/>
            </a:xfrm>
          </p:grpSpPr>
          <p:cxnSp>
            <p:nvCxnSpPr>
              <p:cNvPr id="31" name="直接箭头连接符 30"/>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503223" y="1148741"/>
                <a:ext cx="877163"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高偏差</a:t>
                </a:r>
              </a:p>
            </p:txBody>
          </p:sp>
        </p:grpSp>
        <p:cxnSp>
          <p:nvCxnSpPr>
            <p:cNvPr id="4" name="直接连接符 3"/>
            <p:cNvCxnSpPr/>
            <p:nvPr/>
          </p:nvCxnSpPr>
          <p:spPr>
            <a:xfrm>
              <a:off x="6781800" y="1333407"/>
              <a:ext cx="0" cy="315705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66000" y="953483"/>
              <a:ext cx="685893" cy="369332"/>
            </a:xfrm>
            <a:prstGeom prst="rect">
              <a:avLst/>
            </a:prstGeom>
            <a:noFill/>
          </p:spPr>
          <p:txBody>
            <a:bodyPr wrap="none" rtlCol="0">
              <a:spAutoFit/>
            </a:bodyPr>
            <a:lstStyle/>
            <a:p>
              <a:r>
                <a:rPr lang="en-US" altLang="zh-CN" b="1" dirty="0">
                  <a:solidFill>
                    <a:srgbClr val="FF0000"/>
                  </a:solidFill>
                </a:rPr>
                <a:t>right </a:t>
              </a:r>
              <a:endParaRPr lang="zh-CN" altLang="en-US" b="1" dirty="0">
                <a:solidFill>
                  <a:srgbClr val="FF0000"/>
                </a:solidFill>
              </a:endParaRPr>
            </a:p>
          </p:txBody>
        </p:sp>
      </p:grpSp>
    </p:spTree>
    <p:extLst>
      <p:ext uri="{BB962C8B-B14F-4D97-AF65-F5344CB8AC3E}">
        <p14:creationId xmlns:p14="http://schemas.microsoft.com/office/powerpoint/2010/main" val="304693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09750"/>
            <a:ext cx="4800600" cy="1676400"/>
          </a:xfrm>
        </p:spPr>
        <p:txBody>
          <a:bodyPr>
            <a:noAutofit/>
          </a:bodyPr>
          <a:lstStyle/>
          <a:p>
            <a:pPr algn="l"/>
            <a:r>
              <a:rPr lang="en-US" dirty="0">
                <a:solidFill>
                  <a:schemeClr val="tx1">
                    <a:lumMod val="75000"/>
                    <a:lumOff val="25000"/>
                  </a:schemeClr>
                </a:solidFill>
              </a:rPr>
              <a:t>Learning curves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407564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bias</a:t>
            </a:r>
          </a:p>
        </p:txBody>
      </p:sp>
      <p:cxnSp>
        <p:nvCxnSpPr>
          <p:cNvPr id="3" name="Straight Arrow Connector 2"/>
          <p:cNvCxnSpPr/>
          <p:nvPr/>
        </p:nvCxnSpPr>
        <p:spPr>
          <a:xfrm flipV="1">
            <a:off x="5698675" y="590550"/>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326227"/>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5959592" y="19973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562601" y="242932"/>
            <a:ext cx="1834515" cy="255270"/>
          </a:xfrm>
          <a:prstGeom prst="rect">
            <a:avLst/>
          </a:prstGeom>
        </p:spPr>
      </p:pic>
      <p:sp>
        <p:nvSpPr>
          <p:cNvPr id="49" name="Cross 48"/>
          <p:cNvSpPr/>
          <p:nvPr/>
        </p:nvSpPr>
        <p:spPr>
          <a:xfrm rot="2734294">
            <a:off x="6096088" y="153557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6400278" y="1141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6996617" y="1002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7429247" y="102377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5959592" y="426142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p:cNvSpPr/>
          <p:nvPr/>
        </p:nvSpPr>
        <p:spPr>
          <a:xfrm rot="2734294">
            <a:off x="6068991" y="384520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79"/>
          <p:cNvSpPr/>
          <p:nvPr/>
        </p:nvSpPr>
        <p:spPr>
          <a:xfrm rot="2734294">
            <a:off x="6217393" y="35088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p:cNvSpPr/>
          <p:nvPr/>
        </p:nvSpPr>
        <p:spPr>
          <a:xfrm rot="2734294">
            <a:off x="6585853" y="332729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ross 88"/>
          <p:cNvSpPr/>
          <p:nvPr/>
        </p:nvSpPr>
        <p:spPr>
          <a:xfrm rot="2734294">
            <a:off x="6996617" y="32665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ross 90"/>
          <p:cNvSpPr/>
          <p:nvPr/>
        </p:nvSpPr>
        <p:spPr>
          <a:xfrm rot="2734294">
            <a:off x="7429247" y="3287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ross 91"/>
          <p:cNvSpPr/>
          <p:nvPr/>
        </p:nvSpPr>
        <p:spPr>
          <a:xfrm rot="2734294">
            <a:off x="6412325" y="33870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ross 92"/>
          <p:cNvSpPr/>
          <p:nvPr/>
        </p:nvSpPr>
        <p:spPr>
          <a:xfrm rot="2734294">
            <a:off x="68014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ross 93"/>
          <p:cNvSpPr/>
          <p:nvPr/>
        </p:nvSpPr>
        <p:spPr>
          <a:xfrm rot="2734294">
            <a:off x="7200647" y="328476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ross 94"/>
          <p:cNvSpPr/>
          <p:nvPr/>
        </p:nvSpPr>
        <p:spPr>
          <a:xfrm rot="2734294">
            <a:off x="76396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ross 95"/>
          <p:cNvSpPr/>
          <p:nvPr/>
        </p:nvSpPr>
        <p:spPr>
          <a:xfrm rot="2734294">
            <a:off x="6115652" y="36612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ross 96"/>
          <p:cNvSpPr/>
          <p:nvPr/>
        </p:nvSpPr>
        <p:spPr>
          <a:xfrm rot="2734294">
            <a:off x="5992080" y="4049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ross 97"/>
          <p:cNvSpPr/>
          <p:nvPr/>
        </p:nvSpPr>
        <p:spPr>
          <a:xfrm rot="2734294">
            <a:off x="5920720" y="44383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743927" y="2396019"/>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026235"/>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420144" y="3775815"/>
            <a:ext cx="4419600" cy="707886"/>
          </a:xfrm>
          <a:prstGeom prst="rect">
            <a:avLst/>
          </a:prstGeom>
          <a:noFill/>
        </p:spPr>
        <p:txBody>
          <a:bodyPr wrap="square" rtlCol="0">
            <a:spAutoFit/>
          </a:bodyPr>
          <a:lstStyle/>
          <a:p>
            <a:pPr algn="just"/>
            <a:r>
              <a:rPr lang="zh-CN" altLang="en-US" sz="2000" b="1" dirty="0">
                <a:solidFill>
                  <a:srgbClr val="FF0000"/>
                </a:solidFill>
                <a:latin typeface="微软雅黑" pitchFamily="34" charset="-122"/>
                <a:ea typeface="微软雅黑" pitchFamily="34" charset="-122"/>
              </a:rPr>
              <a:t>如果算法存在高偏差（欠拟合），增加数据到训练集不会有太大帮助！！！</a:t>
            </a:r>
            <a:endParaRPr lang="en-US" sz="2000" b="1" dirty="0">
              <a:solidFill>
                <a:srgbClr val="FF0000"/>
              </a:solidFill>
              <a:latin typeface="微软雅黑" pitchFamily="34" charset="-122"/>
              <a:ea typeface="微软雅黑" pitchFamily="34" charset="-122"/>
            </a:endParaRPr>
          </a:p>
        </p:txBody>
      </p:sp>
      <p:sp>
        <p:nvSpPr>
          <p:cNvPr id="38" name="TextBox 37"/>
          <p:cNvSpPr txBox="1"/>
          <p:nvPr/>
        </p:nvSpPr>
        <p:spPr>
          <a:xfrm>
            <a:off x="1734835" y="331916"/>
            <a:ext cx="2031325"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高偏差（欠拟合）</a:t>
            </a:r>
          </a:p>
        </p:txBody>
      </p:sp>
      <p:cxnSp>
        <p:nvCxnSpPr>
          <p:cNvPr id="7" name="直接连接符 6"/>
          <p:cNvCxnSpPr/>
          <p:nvPr/>
        </p:nvCxnSpPr>
        <p:spPr>
          <a:xfrm flipV="1">
            <a:off x="5698675" y="747415"/>
            <a:ext cx="2045252" cy="1297406"/>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677780" y="3040618"/>
            <a:ext cx="2045252" cy="1297406"/>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49264" y="949608"/>
            <a:ext cx="4632336" cy="2460342"/>
            <a:chOff x="549264" y="949608"/>
            <a:chExt cx="4632336" cy="2460342"/>
          </a:xfrm>
        </p:grpSpPr>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13" name="任意多边形 12"/>
            <p:cNvSpPr/>
            <p:nvPr/>
          </p:nvSpPr>
          <p:spPr>
            <a:xfrm>
              <a:off x="1330035" y="1365663"/>
              <a:ext cx="2690800" cy="679158"/>
            </a:xfrm>
            <a:custGeom>
              <a:avLst/>
              <a:gdLst>
                <a:gd name="connsiteX0" fmla="*/ 0 w 2256312"/>
                <a:gd name="connsiteY0" fmla="*/ 0 h 601585"/>
                <a:gd name="connsiteX1" fmla="*/ 950026 w 2256312"/>
                <a:gd name="connsiteY1" fmla="*/ 534390 h 601585"/>
                <a:gd name="connsiteX2" fmla="*/ 2256312 w 2256312"/>
                <a:gd name="connsiteY2" fmla="*/ 593767 h 601585"/>
                <a:gd name="connsiteX3" fmla="*/ 2256312 w 2256312"/>
                <a:gd name="connsiteY3" fmla="*/ 593767 h 601585"/>
              </a:gdLst>
              <a:ahLst/>
              <a:cxnLst>
                <a:cxn ang="0">
                  <a:pos x="connsiteX0" y="connsiteY0"/>
                </a:cxn>
                <a:cxn ang="0">
                  <a:pos x="connsiteX1" y="connsiteY1"/>
                </a:cxn>
                <a:cxn ang="0">
                  <a:pos x="connsiteX2" y="connsiteY2"/>
                </a:cxn>
                <a:cxn ang="0">
                  <a:pos x="connsiteX3" y="connsiteY3"/>
                </a:cxn>
              </a:cxnLst>
              <a:rect l="l" t="t" r="r" b="b"/>
              <a:pathLst>
                <a:path w="2256312" h="601585">
                  <a:moveTo>
                    <a:pt x="0" y="0"/>
                  </a:moveTo>
                  <a:cubicBezTo>
                    <a:pt x="286987" y="217714"/>
                    <a:pt x="573974" y="435429"/>
                    <a:pt x="950026" y="534390"/>
                  </a:cubicBezTo>
                  <a:cubicBezTo>
                    <a:pt x="1326078" y="633351"/>
                    <a:pt x="2256312" y="593767"/>
                    <a:pt x="2256312" y="593767"/>
                  </a:cubicBezTo>
                  <a:lnTo>
                    <a:pt x="2256312" y="593767"/>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21448747">
              <a:off x="1294402" y="2102694"/>
              <a:ext cx="2735446" cy="663906"/>
            </a:xfrm>
            <a:custGeom>
              <a:avLst/>
              <a:gdLst>
                <a:gd name="connsiteX0" fmla="*/ 0 w 2719450"/>
                <a:gd name="connsiteY0" fmla="*/ 663906 h 663906"/>
                <a:gd name="connsiteX1" fmla="*/ 938151 w 2719450"/>
                <a:gd name="connsiteY1" fmla="*/ 70139 h 663906"/>
                <a:gd name="connsiteX2" fmla="*/ 2719450 w 2719450"/>
                <a:gd name="connsiteY2" fmla="*/ 34513 h 663906"/>
              </a:gdLst>
              <a:ahLst/>
              <a:cxnLst>
                <a:cxn ang="0">
                  <a:pos x="connsiteX0" y="connsiteY0"/>
                </a:cxn>
                <a:cxn ang="0">
                  <a:pos x="connsiteX1" y="connsiteY1"/>
                </a:cxn>
                <a:cxn ang="0">
                  <a:pos x="connsiteX2" y="connsiteY2"/>
                </a:cxn>
              </a:cxnLst>
              <a:rect l="l" t="t" r="r" b="b"/>
              <a:pathLst>
                <a:path w="2719450" h="663906">
                  <a:moveTo>
                    <a:pt x="0" y="663906"/>
                  </a:moveTo>
                  <a:cubicBezTo>
                    <a:pt x="242454" y="419472"/>
                    <a:pt x="484909" y="175038"/>
                    <a:pt x="938151" y="70139"/>
                  </a:cubicBezTo>
                  <a:cubicBezTo>
                    <a:pt x="1391393" y="-34760"/>
                    <a:pt x="2055421" y="-124"/>
                    <a:pt x="2719450" y="34513"/>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矩形 51"/>
                <p:cNvSpPr/>
                <p:nvPr/>
              </p:nvSpPr>
              <p:spPr>
                <a:xfrm>
                  <a:off x="1734835" y="2396554"/>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1734835" y="2396554"/>
                  <a:ext cx="1102353" cy="393569"/>
                </a:xfrm>
                <a:prstGeom prst="rect">
                  <a:avLst/>
                </a:prstGeom>
                <a:blipFill rotWithShape="1">
                  <a:blip r:embed="rId7"/>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1805441" y="1280794"/>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1805441" y="1280794"/>
                  <a:ext cx="848694" cy="369332"/>
                </a:xfrm>
                <a:prstGeom prst="rect">
                  <a:avLst/>
                </a:prstGeom>
                <a:blipFill rotWithShape="1">
                  <a:blip r:embed="rId8"/>
                  <a:stretch>
                    <a:fillRect b="-819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0867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DCB389B-31E3-4EF2-9B2C-148FB96256CC}"/>
              </a:ext>
            </a:extLst>
          </p:cNvPr>
          <p:cNvSpPr>
            <a:spLocks noGrp="1"/>
          </p:cNvSpPr>
          <p:nvPr>
            <p:ph type="title"/>
          </p:nvPr>
        </p:nvSpPr>
        <p:spPr>
          <a:xfrm>
            <a:off x="1143000" y="138646"/>
            <a:ext cx="6705601" cy="756704"/>
          </a:xfrm>
        </p:spPr>
        <p:txBody>
          <a:bodyPr>
            <a:normAutofit/>
          </a:bodyPr>
          <a:lstStyle/>
          <a:p>
            <a:r>
              <a:rPr lang="zh-CN" altLang="en-US" sz="3200" b="1" dirty="0"/>
              <a:t>课程内容</a:t>
            </a:r>
          </a:p>
        </p:txBody>
      </p:sp>
      <p:sp>
        <p:nvSpPr>
          <p:cNvPr id="5" name="文本框 4">
            <a:extLst>
              <a:ext uri="{FF2B5EF4-FFF2-40B4-BE49-F238E27FC236}">
                <a16:creationId xmlns:a16="http://schemas.microsoft.com/office/drawing/2014/main" id="{DAF356F6-5D2B-4B9A-BF8E-D7AA63C924F7}"/>
              </a:ext>
            </a:extLst>
          </p:cNvPr>
          <p:cNvSpPr txBox="1"/>
          <p:nvPr/>
        </p:nvSpPr>
        <p:spPr>
          <a:xfrm>
            <a:off x="152400" y="1276709"/>
            <a:ext cx="2276585" cy="3096040"/>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第八章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应用机器学习的建议</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决定下一步做什么</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评估一个假设</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模型选择和交叉验证集</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诊断偏差和方差</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正则化和偏差</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方差</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学习曲线</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决定下一步做什么</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类偏斜和误差度量</a:t>
            </a:r>
          </a:p>
        </p:txBody>
      </p:sp>
      <p:sp>
        <p:nvSpPr>
          <p:cNvPr id="6" name="文本框 5">
            <a:extLst>
              <a:ext uri="{FF2B5EF4-FFF2-40B4-BE49-F238E27FC236}">
                <a16:creationId xmlns:a16="http://schemas.microsoft.com/office/drawing/2014/main" id="{3D3B5CC6-5D5C-45F3-A93D-3FB430538E10}"/>
              </a:ext>
            </a:extLst>
          </p:cNvPr>
          <p:cNvSpPr txBox="1"/>
          <p:nvPr/>
        </p:nvSpPr>
        <p:spPr>
          <a:xfrm>
            <a:off x="2596620" y="1276709"/>
            <a:ext cx="1762021" cy="2542043"/>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第九章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支持向量机</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优化目标</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大边界的直观理解</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大边界的数学原理</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核函数</a:t>
            </a:r>
            <a:r>
              <a:rPr lang="en-US" altLang="zh-CN" sz="1200" b="1" dirty="0">
                <a:latin typeface="黑体" panose="02010609060101010101" pitchFamily="49" charset="-122"/>
                <a:ea typeface="黑体" panose="02010609060101010101" pitchFamily="49" charset="-122"/>
              </a:rPr>
              <a:t>1</a:t>
            </a: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核函数</a:t>
            </a:r>
            <a:r>
              <a:rPr lang="en-US" altLang="zh-CN" sz="1200" b="1" dirty="0">
                <a:latin typeface="黑体" panose="02010609060101010101" pitchFamily="49" charset="-122"/>
                <a:ea typeface="黑体" panose="02010609060101010101" pitchFamily="49" charset="-122"/>
              </a:rPr>
              <a:t>2</a:t>
            </a: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使用支持向量机</a:t>
            </a:r>
            <a:endParaRPr lang="en-US" altLang="zh-CN" sz="12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F4821482-9CD1-49A5-BF5E-53B2C1248CE5}"/>
              </a:ext>
            </a:extLst>
          </p:cNvPr>
          <p:cNvSpPr txBox="1"/>
          <p:nvPr/>
        </p:nvSpPr>
        <p:spPr>
          <a:xfrm>
            <a:off x="4800600" y="1276350"/>
            <a:ext cx="1909497" cy="3919086"/>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第十章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无监督学习</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聚类</a:t>
            </a:r>
            <a:endParaRPr lang="en-US" altLang="zh-CN" sz="120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无监督学习：简介</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en-US" altLang="zh-CN" sz="1050" b="1" dirty="0">
                <a:latin typeface="黑体" panose="02010609060101010101" pitchFamily="49" charset="-122"/>
                <a:ea typeface="黑体" panose="02010609060101010101" pitchFamily="49" charset="-122"/>
              </a:rPr>
              <a:t>K-</a:t>
            </a:r>
            <a:r>
              <a:rPr lang="zh-CN" altLang="en-US" sz="1050" b="1" dirty="0">
                <a:latin typeface="黑体" panose="02010609060101010101" pitchFamily="49" charset="-122"/>
                <a:ea typeface="黑体" panose="02010609060101010101" pitchFamily="49" charset="-122"/>
              </a:rPr>
              <a:t>均值算法</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优化目标</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随机初始化</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选择聚类数</a:t>
            </a:r>
            <a:endParaRPr lang="en-US" altLang="zh-CN" sz="1050" b="1" dirty="0">
              <a:latin typeface="黑体" panose="02010609060101010101" pitchFamily="49" charset="-122"/>
              <a:ea typeface="黑体" panose="02010609060101010101" pitchFamily="49" charset="-122"/>
            </a:endParaRPr>
          </a:p>
          <a:p>
            <a:pPr marL="228600" indent="-228600">
              <a:lnSpc>
                <a:spcPct val="150000"/>
              </a:lnSpc>
              <a:buAutoNum type="arabicPeriod" startAt="2"/>
            </a:pPr>
            <a:r>
              <a:rPr lang="zh-CN" altLang="en-US" sz="1200" b="1" dirty="0">
                <a:latin typeface="黑体" panose="02010609060101010101" pitchFamily="49" charset="-122"/>
                <a:ea typeface="黑体" panose="02010609060101010101" pitchFamily="49" charset="-122"/>
              </a:rPr>
              <a:t> 降维</a:t>
            </a:r>
            <a:endParaRPr lang="en-US" altLang="zh-CN" sz="120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动机</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主成分分析</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选择主成分的数量</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重建的压缩表示</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主成分分析法的应用建议</a:t>
            </a:r>
            <a:endParaRPr lang="en-US" altLang="zh-CN" sz="1050" b="1"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D5BC5834-1694-4D23-B1A5-CC17FB3DF770}"/>
              </a:ext>
            </a:extLst>
          </p:cNvPr>
          <p:cNvSpPr txBox="1"/>
          <p:nvPr/>
        </p:nvSpPr>
        <p:spPr>
          <a:xfrm>
            <a:off x="6942123" y="1242419"/>
            <a:ext cx="2108269" cy="4105547"/>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第十一章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有趣的应用</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异常检测</a:t>
            </a:r>
            <a:endParaRPr kumimoji="0" lang="en-US" altLang="zh-CN"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问题的动机</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高斯分布</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算法</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开发和评价一个异常检测系统</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选异常检测和监督学习对比</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选择特征</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228600" marR="0" lvl="0" indent="-228600" algn="l" defTabSz="914400" rtl="0" eaLnBrk="1" fontAlgn="auto" latinLnBrk="0" hangingPunct="1">
              <a:lnSpc>
                <a:spcPct val="150000"/>
              </a:lnSpc>
              <a:spcBef>
                <a:spcPts val="0"/>
              </a:spcBef>
              <a:spcAft>
                <a:spcPts val="0"/>
              </a:spcAft>
              <a:buClrTx/>
              <a:buSzTx/>
              <a:buFontTx/>
              <a:buAutoNum type="arabicPeriod" startAt="2"/>
              <a:tabLst/>
              <a:defRPr/>
            </a:pPr>
            <a:r>
              <a:rPr kumimoji="0" lang="zh-CN" altLang="en-US"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推荐系统</a:t>
            </a:r>
            <a:endParaRPr kumimoji="0" lang="en-US" altLang="zh-CN"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问题形式化</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基于内容的推荐系统</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协同过滤</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indent="-171450">
              <a:lnSpc>
                <a:spcPct val="150000"/>
              </a:lnSpc>
              <a:buFont typeface="Arial" panose="020B0604020202020204" pitchFamily="34" charset="0"/>
              <a:buChar char="•"/>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协同过滤算法</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9" name="矩形 8">
            <a:extLst>
              <a:ext uri="{FF2B5EF4-FFF2-40B4-BE49-F238E27FC236}">
                <a16:creationId xmlns:a16="http://schemas.microsoft.com/office/drawing/2014/main" id="{FFBB7CDA-A3F5-4518-8C51-D39391B286A9}"/>
              </a:ext>
            </a:extLst>
          </p:cNvPr>
          <p:cNvSpPr/>
          <p:nvPr/>
        </p:nvSpPr>
        <p:spPr>
          <a:xfrm>
            <a:off x="188251" y="1292860"/>
            <a:ext cx="2176343" cy="31838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0433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5698675" y="668982"/>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1540516"/>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6651028" y="932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8106963" y="95221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7815335" y="9965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6638796" y="201181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6347168" y="205614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ross 56"/>
          <p:cNvSpPr/>
          <p:nvPr/>
        </p:nvSpPr>
        <p:spPr>
          <a:xfrm rot="2734294">
            <a:off x="5826445" y="245413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ross 59"/>
          <p:cNvSpPr/>
          <p:nvPr/>
        </p:nvSpPr>
        <p:spPr>
          <a:xfrm rot="2734294">
            <a:off x="8115047" y="20011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7823419" y="2045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ross 61"/>
          <p:cNvSpPr/>
          <p:nvPr/>
        </p:nvSpPr>
        <p:spPr>
          <a:xfrm rot="2734294">
            <a:off x="7302696" y="24434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ross 62"/>
          <p:cNvSpPr/>
          <p:nvPr/>
        </p:nvSpPr>
        <p:spPr>
          <a:xfrm rot="2734294">
            <a:off x="7520663" y="21311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15000" y="242932"/>
            <a:ext cx="2621280" cy="274320"/>
          </a:xfrm>
          <a:prstGeom prst="rect">
            <a:avLst/>
          </a:prstGeom>
        </p:spPr>
      </p:pic>
      <p:pic>
        <p:nvPicPr>
          <p:cNvPr id="69" name="Picture 6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67065" y="828473"/>
            <a:ext cx="3781262" cy="682052"/>
          </a:xfrm>
          <a:prstGeom prst="rect">
            <a:avLst/>
          </a:prstGeom>
        </p:spPr>
      </p:pic>
      <p:pic>
        <p:nvPicPr>
          <p:cNvPr id="70" name="Picture 6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67065" y="1540516"/>
            <a:ext cx="3695069" cy="685800"/>
          </a:xfrm>
          <a:prstGeom prst="rect">
            <a:avLst/>
          </a:prstGeom>
        </p:spPr>
      </p:pic>
      <p:cxnSp>
        <p:nvCxnSpPr>
          <p:cNvPr id="71" name="Straight Arrow Connector 70"/>
          <p:cNvCxnSpPr/>
          <p:nvPr/>
        </p:nvCxnSpPr>
        <p:spPr>
          <a:xfrm flipV="1">
            <a:off x="1077388" y="2519806"/>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4507211"/>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734835" y="4633647"/>
            <a:ext cx="209550" cy="114300"/>
          </a:xfrm>
          <a:prstGeom prst="rect">
            <a:avLst/>
          </a:prstGeom>
        </p:spPr>
      </p:pic>
      <p:sp>
        <p:nvSpPr>
          <p:cNvPr id="79" name="TextBox 78"/>
          <p:cNvSpPr txBox="1"/>
          <p:nvPr/>
        </p:nvSpPr>
        <p:spPr>
          <a:xfrm>
            <a:off x="1944385" y="4537019"/>
            <a:ext cx="3237215" cy="369332"/>
          </a:xfrm>
          <a:prstGeom prst="rect">
            <a:avLst/>
          </a:prstGeom>
          <a:noFill/>
        </p:spPr>
        <p:txBody>
          <a:bodyPr wrap="square" rtlCol="0">
            <a:spAutoFit/>
          </a:bodyPr>
          <a:lstStyle/>
          <a:p>
            <a:r>
              <a:rPr lang="en-US" dirty="0"/>
              <a:t>(training set size)</a:t>
            </a:r>
          </a:p>
        </p:txBody>
      </p:sp>
      <p:cxnSp>
        <p:nvCxnSpPr>
          <p:cNvPr id="32" name="Straight Arrow Connector 31"/>
          <p:cNvCxnSpPr/>
          <p:nvPr/>
        </p:nvCxnSpPr>
        <p:spPr>
          <a:xfrm flipV="1">
            <a:off x="7154559" y="6707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18484" y="15422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686392"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550317"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154559"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8484"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Cross 63"/>
          <p:cNvSpPr/>
          <p:nvPr/>
        </p:nvSpPr>
        <p:spPr>
          <a:xfrm rot="2734294">
            <a:off x="6645981"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p:cNvSpPr/>
          <p:nvPr/>
        </p:nvSpPr>
        <p:spPr>
          <a:xfrm rot="2734294">
            <a:off x="6354353"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p:cNvSpPr/>
          <p:nvPr/>
        </p:nvSpPr>
        <p:spPr>
          <a:xfrm rot="2734294">
            <a:off x="5833630"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p:cNvSpPr/>
          <p:nvPr/>
        </p:nvSpPr>
        <p:spPr>
          <a:xfrm rot="2734294">
            <a:off x="6051597"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5685493"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49418"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Cross 74"/>
          <p:cNvSpPr/>
          <p:nvPr/>
        </p:nvSpPr>
        <p:spPr>
          <a:xfrm rot="2734294">
            <a:off x="5921938"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p:cNvSpPr/>
          <p:nvPr/>
        </p:nvSpPr>
        <p:spPr>
          <a:xfrm rot="2734294">
            <a:off x="8104414"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ross 80"/>
          <p:cNvSpPr/>
          <p:nvPr/>
        </p:nvSpPr>
        <p:spPr>
          <a:xfrm rot="2734294">
            <a:off x="7812786"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ross 81"/>
          <p:cNvSpPr/>
          <p:nvPr/>
        </p:nvSpPr>
        <p:spPr>
          <a:xfrm rot="2734294">
            <a:off x="7292063"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ross 82"/>
          <p:cNvSpPr/>
          <p:nvPr/>
        </p:nvSpPr>
        <p:spPr>
          <a:xfrm rot="2734294">
            <a:off x="7510030"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V="1">
            <a:off x="7143926"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07851"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Cross 85"/>
          <p:cNvSpPr/>
          <p:nvPr/>
        </p:nvSpPr>
        <p:spPr>
          <a:xfrm rot="2734294">
            <a:off x="7380371"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ross 86"/>
          <p:cNvSpPr/>
          <p:nvPr/>
        </p:nvSpPr>
        <p:spPr>
          <a:xfrm rot="2734294">
            <a:off x="7943920" y="30698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16200000">
            <a:off x="258322" y="2736951"/>
            <a:ext cx="951215" cy="369332"/>
          </a:xfrm>
          <a:prstGeom prst="rect">
            <a:avLst/>
          </a:prstGeom>
          <a:noFill/>
        </p:spPr>
        <p:txBody>
          <a:bodyPr wrap="square" rtlCol="0">
            <a:spAutoFit/>
          </a:bodyPr>
          <a:lstStyle/>
          <a:p>
            <a:r>
              <a:rPr lang="en-US" dirty="0"/>
              <a:t>error</a:t>
            </a:r>
          </a:p>
        </p:txBody>
      </p:sp>
      <p:grpSp>
        <p:nvGrpSpPr>
          <p:cNvPr id="8" name="组合 7"/>
          <p:cNvGrpSpPr/>
          <p:nvPr/>
        </p:nvGrpSpPr>
        <p:grpSpPr>
          <a:xfrm>
            <a:off x="5891513" y="879676"/>
            <a:ext cx="874068" cy="654653"/>
            <a:chOff x="5891513" y="879676"/>
            <a:chExt cx="874068" cy="654653"/>
          </a:xfrm>
        </p:grpSpPr>
        <p:sp>
          <p:nvSpPr>
            <p:cNvPr id="5" name="任意多边形 4"/>
            <p:cNvSpPr/>
            <p:nvPr/>
          </p:nvSpPr>
          <p:spPr>
            <a:xfrm>
              <a:off x="5891513" y="879676"/>
              <a:ext cx="874068" cy="289823"/>
            </a:xfrm>
            <a:custGeom>
              <a:avLst/>
              <a:gdLst>
                <a:gd name="connsiteX0" fmla="*/ 0 w 844952"/>
                <a:gd name="connsiteY0" fmla="*/ 0 h 509388"/>
                <a:gd name="connsiteX1" fmla="*/ 358815 w 844952"/>
                <a:gd name="connsiteY1" fmla="*/ 509286 h 509388"/>
                <a:gd name="connsiteX2" fmla="*/ 844952 w 844952"/>
                <a:gd name="connsiteY2" fmla="*/ 34724 h 509388"/>
              </a:gdLst>
              <a:ahLst/>
              <a:cxnLst>
                <a:cxn ang="0">
                  <a:pos x="connsiteX0" y="connsiteY0"/>
                </a:cxn>
                <a:cxn ang="0">
                  <a:pos x="connsiteX1" y="connsiteY1"/>
                </a:cxn>
                <a:cxn ang="0">
                  <a:pos x="connsiteX2" y="connsiteY2"/>
                </a:cxn>
              </a:cxnLst>
              <a:rect l="l" t="t" r="r" b="b"/>
              <a:pathLst>
                <a:path w="844952" h="509388">
                  <a:moveTo>
                    <a:pt x="0" y="0"/>
                  </a:moveTo>
                  <a:cubicBezTo>
                    <a:pt x="108995" y="251749"/>
                    <a:pt x="217990" y="503499"/>
                    <a:pt x="358815" y="509286"/>
                  </a:cubicBezTo>
                  <a:cubicBezTo>
                    <a:pt x="499640" y="515073"/>
                    <a:pt x="672296" y="274898"/>
                    <a:pt x="844952" y="3472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969388" y="1164997"/>
              <a:ext cx="614271"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m=1</a:t>
              </a:r>
              <a:endParaRPr lang="zh-CN" altLang="en-US" dirty="0">
                <a:solidFill>
                  <a:srgbClr val="1109B9"/>
                </a:solidFill>
                <a:latin typeface="Times New Roman" pitchFamily="18" charset="0"/>
                <a:cs typeface="Times New Roman" pitchFamily="18" charset="0"/>
              </a:endParaRPr>
            </a:p>
          </p:txBody>
        </p:sp>
      </p:grpSp>
      <p:grpSp>
        <p:nvGrpSpPr>
          <p:cNvPr id="49" name="组合 48"/>
          <p:cNvGrpSpPr/>
          <p:nvPr/>
        </p:nvGrpSpPr>
        <p:grpSpPr>
          <a:xfrm>
            <a:off x="7540087" y="988688"/>
            <a:ext cx="1034223" cy="562365"/>
            <a:chOff x="5969388" y="971964"/>
            <a:chExt cx="1034223" cy="562365"/>
          </a:xfrm>
        </p:grpSpPr>
        <p:sp>
          <p:nvSpPr>
            <p:cNvPr id="50" name="任意多边形 49"/>
            <p:cNvSpPr/>
            <p:nvPr/>
          </p:nvSpPr>
          <p:spPr>
            <a:xfrm flipV="1">
              <a:off x="6129543" y="971964"/>
              <a:ext cx="874068" cy="180811"/>
            </a:xfrm>
            <a:custGeom>
              <a:avLst/>
              <a:gdLst>
                <a:gd name="connsiteX0" fmla="*/ 0 w 844952"/>
                <a:gd name="connsiteY0" fmla="*/ 0 h 509388"/>
                <a:gd name="connsiteX1" fmla="*/ 358815 w 844952"/>
                <a:gd name="connsiteY1" fmla="*/ 509286 h 509388"/>
                <a:gd name="connsiteX2" fmla="*/ 844952 w 844952"/>
                <a:gd name="connsiteY2" fmla="*/ 34724 h 509388"/>
              </a:gdLst>
              <a:ahLst/>
              <a:cxnLst>
                <a:cxn ang="0">
                  <a:pos x="connsiteX0" y="connsiteY0"/>
                </a:cxn>
                <a:cxn ang="0">
                  <a:pos x="connsiteX1" y="connsiteY1"/>
                </a:cxn>
                <a:cxn ang="0">
                  <a:pos x="connsiteX2" y="connsiteY2"/>
                </a:cxn>
              </a:cxnLst>
              <a:rect l="l" t="t" r="r" b="b"/>
              <a:pathLst>
                <a:path w="844952" h="509388">
                  <a:moveTo>
                    <a:pt x="0" y="0"/>
                  </a:moveTo>
                  <a:cubicBezTo>
                    <a:pt x="108995" y="251749"/>
                    <a:pt x="217990" y="503499"/>
                    <a:pt x="358815" y="509286"/>
                  </a:cubicBezTo>
                  <a:cubicBezTo>
                    <a:pt x="499640" y="515073"/>
                    <a:pt x="672296" y="274898"/>
                    <a:pt x="844952" y="3472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5969388" y="1164997"/>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m=2</a:t>
              </a:r>
              <a:endParaRPr lang="zh-CN" altLang="en-US" dirty="0">
                <a:solidFill>
                  <a:srgbClr val="1109B9"/>
                </a:solidFill>
                <a:latin typeface="Times New Roman" pitchFamily="18" charset="0"/>
                <a:cs typeface="Times New Roman" pitchFamily="18" charset="0"/>
              </a:endParaRPr>
            </a:p>
          </p:txBody>
        </p:sp>
      </p:grpSp>
      <p:sp>
        <p:nvSpPr>
          <p:cNvPr id="9" name="任意多边形 8"/>
          <p:cNvSpPr/>
          <p:nvPr/>
        </p:nvSpPr>
        <p:spPr>
          <a:xfrm>
            <a:off x="5873895" y="2038350"/>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6096000" y="2278618"/>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m=3</a:t>
            </a:r>
            <a:endParaRPr lang="zh-CN" altLang="en-US" dirty="0">
              <a:solidFill>
                <a:srgbClr val="1109B9"/>
              </a:solidFill>
              <a:latin typeface="Times New Roman" pitchFamily="18" charset="0"/>
              <a:cs typeface="Times New Roman" pitchFamily="18" charset="0"/>
            </a:endParaRPr>
          </a:p>
        </p:txBody>
      </p:sp>
      <p:sp>
        <p:nvSpPr>
          <p:cNvPr id="77" name="任意多边形 76"/>
          <p:cNvSpPr/>
          <p:nvPr/>
        </p:nvSpPr>
        <p:spPr>
          <a:xfrm>
            <a:off x="7360719" y="2052475"/>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7582824" y="2292743"/>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m=4</a:t>
            </a:r>
            <a:endParaRPr lang="zh-CN" altLang="en-US" dirty="0">
              <a:solidFill>
                <a:srgbClr val="1109B9"/>
              </a:solidFill>
              <a:latin typeface="Times New Roman" pitchFamily="18" charset="0"/>
              <a:cs typeface="Times New Roman" pitchFamily="18" charset="0"/>
            </a:endParaRPr>
          </a:p>
        </p:txBody>
      </p:sp>
      <p:sp>
        <p:nvSpPr>
          <p:cNvPr id="88" name="任意多边形 87"/>
          <p:cNvSpPr/>
          <p:nvPr/>
        </p:nvSpPr>
        <p:spPr>
          <a:xfrm>
            <a:off x="5895968" y="3092659"/>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6118073" y="3332927"/>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m=5</a:t>
            </a:r>
            <a:endParaRPr lang="zh-CN" altLang="en-US" dirty="0">
              <a:solidFill>
                <a:srgbClr val="1109B9"/>
              </a:solidFill>
              <a:latin typeface="Times New Roman" pitchFamily="18" charset="0"/>
              <a:cs typeface="Times New Roman" pitchFamily="18" charset="0"/>
            </a:endParaRPr>
          </a:p>
        </p:txBody>
      </p:sp>
      <p:sp>
        <p:nvSpPr>
          <p:cNvPr id="10" name="任意多边形 9"/>
          <p:cNvSpPr/>
          <p:nvPr/>
        </p:nvSpPr>
        <p:spPr>
          <a:xfrm>
            <a:off x="7272411" y="3086955"/>
            <a:ext cx="1038212" cy="570645"/>
          </a:xfrm>
          <a:custGeom>
            <a:avLst/>
            <a:gdLst>
              <a:gd name="connsiteX0" fmla="*/ 0 w 1006998"/>
              <a:gd name="connsiteY0" fmla="*/ 570645 h 570645"/>
              <a:gd name="connsiteX1" fmla="*/ 497712 w 1006998"/>
              <a:gd name="connsiteY1" fmla="*/ 84508 h 570645"/>
              <a:gd name="connsiteX2" fmla="*/ 1006998 w 1006998"/>
              <a:gd name="connsiteY2" fmla="*/ 3486 h 570645"/>
            </a:gdLst>
            <a:ahLst/>
            <a:cxnLst>
              <a:cxn ang="0">
                <a:pos x="connsiteX0" y="connsiteY0"/>
              </a:cxn>
              <a:cxn ang="0">
                <a:pos x="connsiteX1" y="connsiteY1"/>
              </a:cxn>
              <a:cxn ang="0">
                <a:pos x="connsiteX2" y="connsiteY2"/>
              </a:cxn>
            </a:cxnLst>
            <a:rect l="l" t="t" r="r" b="b"/>
            <a:pathLst>
              <a:path w="1006998" h="570645">
                <a:moveTo>
                  <a:pt x="0" y="570645"/>
                </a:moveTo>
                <a:cubicBezTo>
                  <a:pt x="164939" y="374839"/>
                  <a:pt x="329879" y="179034"/>
                  <a:pt x="497712" y="84508"/>
                </a:cubicBezTo>
                <a:cubicBezTo>
                  <a:pt x="665545" y="-10018"/>
                  <a:pt x="836271" y="-3266"/>
                  <a:pt x="1006998" y="3486"/>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7624583" y="3325412"/>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m=6</a:t>
            </a:r>
            <a:endParaRPr lang="zh-CN" altLang="en-US" dirty="0">
              <a:solidFill>
                <a:srgbClr val="1109B9"/>
              </a:solidFill>
              <a:latin typeface="Times New Roman" pitchFamily="18" charset="0"/>
              <a:cs typeface="Times New Roman" pitchFamily="18" charset="0"/>
            </a:endParaRPr>
          </a:p>
        </p:txBody>
      </p:sp>
      <p:grpSp>
        <p:nvGrpSpPr>
          <p:cNvPr id="13" name="组合 12"/>
          <p:cNvGrpSpPr/>
          <p:nvPr/>
        </p:nvGrpSpPr>
        <p:grpSpPr>
          <a:xfrm>
            <a:off x="1192192" y="2592729"/>
            <a:ext cx="2592730" cy="1909823"/>
            <a:chOff x="1192192" y="2592729"/>
            <a:chExt cx="2592730" cy="1909823"/>
          </a:xfrm>
        </p:grpSpPr>
        <p:sp>
          <p:nvSpPr>
            <p:cNvPr id="11" name="任意多边形 10"/>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2" name="矩形 91"/>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2" name="矩形 91"/>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10"/>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sp>
        <p:nvSpPr>
          <p:cNvPr id="94" name="TextBox 93"/>
          <p:cNvSpPr txBox="1"/>
          <p:nvPr/>
        </p:nvSpPr>
        <p:spPr>
          <a:xfrm>
            <a:off x="424096" y="217910"/>
            <a:ext cx="4267200" cy="461665"/>
          </a:xfrm>
          <a:prstGeom prst="rect">
            <a:avLst/>
          </a:prstGeom>
          <a:noFill/>
        </p:spPr>
        <p:txBody>
          <a:bodyPr wrap="square" rtlCol="0">
            <a:spAutoFit/>
          </a:bodyPr>
          <a:lstStyle/>
          <a:p>
            <a:r>
              <a:rPr lang="en-US" sz="2400" b="1" dirty="0"/>
              <a:t>High Variance</a:t>
            </a:r>
          </a:p>
        </p:txBody>
      </p:sp>
      <p:sp>
        <p:nvSpPr>
          <p:cNvPr id="95" name="TextBox 94"/>
          <p:cNvSpPr txBox="1"/>
          <p:nvPr/>
        </p:nvSpPr>
        <p:spPr>
          <a:xfrm>
            <a:off x="2359746" y="250757"/>
            <a:ext cx="2031325"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高方差（过拟合）</a:t>
            </a:r>
          </a:p>
        </p:txBody>
      </p:sp>
    </p:spTree>
    <p:extLst>
      <p:ext uri="{BB962C8B-B14F-4D97-AF65-F5344CB8AC3E}">
        <p14:creationId xmlns:p14="http://schemas.microsoft.com/office/powerpoint/2010/main" val="40356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variance</a:t>
            </a:r>
          </a:p>
        </p:txBody>
      </p:sp>
      <p:cxnSp>
        <p:nvCxnSpPr>
          <p:cNvPr id="3" name="Straight Arrow Connector 2"/>
          <p:cNvCxnSpPr/>
          <p:nvPr/>
        </p:nvCxnSpPr>
        <p:spPr>
          <a:xfrm flipV="1">
            <a:off x="5698675" y="777949"/>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513626"/>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192125" y="218987"/>
            <a:ext cx="3630930" cy="274320"/>
          </a:xfrm>
          <a:prstGeom prst="rect">
            <a:avLst/>
          </a:prstGeom>
        </p:spPr>
      </p:pic>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43927" y="2583418"/>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213634"/>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9" name="Cross 108"/>
          <p:cNvSpPr/>
          <p:nvPr/>
        </p:nvSpPr>
        <p:spPr>
          <a:xfrm rot="2734294">
            <a:off x="5959592" y="218476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109"/>
          <p:cNvSpPr/>
          <p:nvPr/>
        </p:nvSpPr>
        <p:spPr>
          <a:xfrm rot="2734294">
            <a:off x="6096088" y="17229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110"/>
          <p:cNvSpPr/>
          <p:nvPr/>
        </p:nvSpPr>
        <p:spPr>
          <a:xfrm rot="2734294">
            <a:off x="6400278" y="132901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ross 111"/>
          <p:cNvSpPr/>
          <p:nvPr/>
        </p:nvSpPr>
        <p:spPr>
          <a:xfrm rot="2734294">
            <a:off x="6878359" y="132411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p:cNvSpPr/>
          <p:nvPr/>
        </p:nvSpPr>
        <p:spPr>
          <a:xfrm rot="2734294">
            <a:off x="7429247" y="121117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ross 118"/>
          <p:cNvSpPr/>
          <p:nvPr/>
        </p:nvSpPr>
        <p:spPr>
          <a:xfrm rot="2734294">
            <a:off x="5963252" y="425079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ross 119"/>
          <p:cNvSpPr/>
          <p:nvPr/>
        </p:nvSpPr>
        <p:spPr>
          <a:xfrm rot="2734294">
            <a:off x="6099748" y="37889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ross 120"/>
          <p:cNvSpPr/>
          <p:nvPr/>
        </p:nvSpPr>
        <p:spPr>
          <a:xfrm rot="2734294">
            <a:off x="6403938" y="339504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rot="2734294">
            <a:off x="6882019" y="33901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ross 122"/>
          <p:cNvSpPr/>
          <p:nvPr/>
        </p:nvSpPr>
        <p:spPr>
          <a:xfrm rot="2734294">
            <a:off x="7432907"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ross 123"/>
          <p:cNvSpPr/>
          <p:nvPr/>
        </p:nvSpPr>
        <p:spPr>
          <a:xfrm rot="2734294">
            <a:off x="7734047"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ross 124"/>
          <p:cNvSpPr/>
          <p:nvPr/>
        </p:nvSpPr>
        <p:spPr>
          <a:xfrm rot="2734294">
            <a:off x="7962647" y="35058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ross 125"/>
          <p:cNvSpPr/>
          <p:nvPr/>
        </p:nvSpPr>
        <p:spPr>
          <a:xfrm rot="2734294">
            <a:off x="7182452"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ross 126"/>
          <p:cNvSpPr/>
          <p:nvPr/>
        </p:nvSpPr>
        <p:spPr>
          <a:xfrm rot="2734294">
            <a:off x="6645981" y="32510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ross 127"/>
          <p:cNvSpPr/>
          <p:nvPr/>
        </p:nvSpPr>
        <p:spPr>
          <a:xfrm rot="2734294">
            <a:off x="6234384" y="35558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ross 128"/>
          <p:cNvSpPr/>
          <p:nvPr/>
        </p:nvSpPr>
        <p:spPr>
          <a:xfrm rot="2734294">
            <a:off x="5810852" y="43621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ross 129"/>
          <p:cNvSpPr/>
          <p:nvPr/>
        </p:nvSpPr>
        <p:spPr>
          <a:xfrm rot="2734294">
            <a:off x="6039452" y="4039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906785" y="408617"/>
            <a:ext cx="3237215" cy="369332"/>
          </a:xfrm>
          <a:prstGeom prst="rect">
            <a:avLst/>
          </a:prstGeom>
          <a:noFill/>
        </p:spPr>
        <p:txBody>
          <a:bodyPr wrap="square" rtlCol="0">
            <a:spAutoFit/>
          </a:bodyPr>
          <a:lstStyle/>
          <a:p>
            <a:r>
              <a:rPr lang="en-US" dirty="0"/>
              <a:t>(and small     )</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068969" y="505656"/>
            <a:ext cx="125730" cy="179070"/>
          </a:xfrm>
          <a:prstGeom prst="rect">
            <a:avLst/>
          </a:prstGeom>
        </p:spPr>
      </p:pic>
      <p:sp>
        <p:nvSpPr>
          <p:cNvPr id="57" name="TextBox 56"/>
          <p:cNvSpPr txBox="1"/>
          <p:nvPr/>
        </p:nvSpPr>
        <p:spPr>
          <a:xfrm>
            <a:off x="420144" y="3727395"/>
            <a:ext cx="4419600" cy="707886"/>
          </a:xfrm>
          <a:prstGeom prst="rect">
            <a:avLst/>
          </a:prstGeom>
          <a:noFill/>
        </p:spPr>
        <p:txBody>
          <a:bodyPr wrap="square" rtlCol="0">
            <a:spAutoFit/>
          </a:bodyPr>
          <a:lstStyle/>
          <a:p>
            <a:pPr algn="just"/>
            <a:r>
              <a:rPr lang="zh-CN" altLang="en-US" sz="2000" b="1" dirty="0">
                <a:solidFill>
                  <a:srgbClr val="FF0000"/>
                </a:solidFill>
                <a:latin typeface="微软雅黑" pitchFamily="34" charset="-122"/>
                <a:ea typeface="微软雅黑" pitchFamily="34" charset="-122"/>
              </a:rPr>
              <a:t>高方差（过拟合）的情况下，增加更多数据到训练集可以提高算法效果</a:t>
            </a:r>
            <a:r>
              <a:rPr lang="en-US" altLang="zh-CN" sz="2000" b="1" dirty="0">
                <a:solidFill>
                  <a:srgbClr val="FF0000"/>
                </a:solidFill>
                <a:latin typeface="微软雅黑" pitchFamily="34" charset="-122"/>
                <a:ea typeface="微软雅黑" pitchFamily="34" charset="-122"/>
              </a:rPr>
              <a:t>.</a:t>
            </a:r>
            <a:endParaRPr lang="en-US" sz="2000" b="1" dirty="0">
              <a:solidFill>
                <a:srgbClr val="FF0000"/>
              </a:solidFill>
              <a:latin typeface="微软雅黑" pitchFamily="34" charset="-122"/>
              <a:ea typeface="微软雅黑" pitchFamily="34" charset="-122"/>
            </a:endParaRPr>
          </a:p>
        </p:txBody>
      </p:sp>
      <p:sp>
        <p:nvSpPr>
          <p:cNvPr id="22" name="任意多边形 21"/>
          <p:cNvSpPr/>
          <p:nvPr/>
        </p:nvSpPr>
        <p:spPr>
          <a:xfrm>
            <a:off x="5671595" y="1189255"/>
            <a:ext cx="2002420" cy="1255888"/>
          </a:xfrm>
          <a:custGeom>
            <a:avLst/>
            <a:gdLst>
              <a:gd name="connsiteX0" fmla="*/ 0 w 2002420"/>
              <a:gd name="connsiteY0" fmla="*/ 1056234 h 1255888"/>
              <a:gd name="connsiteX1" fmla="*/ 312516 w 2002420"/>
              <a:gd name="connsiteY1" fmla="*/ 1206704 h 1255888"/>
              <a:gd name="connsiteX2" fmla="*/ 474562 w 2002420"/>
              <a:gd name="connsiteY2" fmla="*/ 303879 h 1255888"/>
              <a:gd name="connsiteX3" fmla="*/ 1018572 w 2002420"/>
              <a:gd name="connsiteY3" fmla="*/ 257580 h 1255888"/>
              <a:gd name="connsiteX4" fmla="*/ 1481559 w 2002420"/>
              <a:gd name="connsiteY4" fmla="*/ 2937 h 1255888"/>
              <a:gd name="connsiteX5" fmla="*/ 2002420 w 2002420"/>
              <a:gd name="connsiteY5" fmla="*/ 141834 h 125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2420" h="1255888">
                <a:moveTo>
                  <a:pt x="0" y="1056234"/>
                </a:moveTo>
                <a:cubicBezTo>
                  <a:pt x="116711" y="1194165"/>
                  <a:pt x="233422" y="1332096"/>
                  <a:pt x="312516" y="1206704"/>
                </a:cubicBezTo>
                <a:cubicBezTo>
                  <a:pt x="391610" y="1081312"/>
                  <a:pt x="356886" y="462066"/>
                  <a:pt x="474562" y="303879"/>
                </a:cubicBezTo>
                <a:cubicBezTo>
                  <a:pt x="592238" y="145692"/>
                  <a:pt x="850739" y="307737"/>
                  <a:pt x="1018572" y="257580"/>
                </a:cubicBezTo>
                <a:cubicBezTo>
                  <a:pt x="1186405" y="207423"/>
                  <a:pt x="1317584" y="22228"/>
                  <a:pt x="1481559" y="2937"/>
                </a:cubicBezTo>
                <a:cubicBezTo>
                  <a:pt x="1645534" y="-16354"/>
                  <a:pt x="1823977" y="62740"/>
                  <a:pt x="2002420" y="14183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613722" y="3250767"/>
            <a:ext cx="2627453" cy="1244933"/>
          </a:xfrm>
          <a:custGeom>
            <a:avLst/>
            <a:gdLst>
              <a:gd name="connsiteX0" fmla="*/ 0 w 2627453"/>
              <a:gd name="connsiteY0" fmla="*/ 1078165 h 1244933"/>
              <a:gd name="connsiteX1" fmla="*/ 347240 w 2627453"/>
              <a:gd name="connsiteY1" fmla="*/ 1193911 h 1244933"/>
              <a:gd name="connsiteX2" fmla="*/ 659756 w 2627453"/>
              <a:gd name="connsiteY2" fmla="*/ 348960 h 1244933"/>
              <a:gd name="connsiteX3" fmla="*/ 1180617 w 2627453"/>
              <a:gd name="connsiteY3" fmla="*/ 1719 h 1244933"/>
              <a:gd name="connsiteX4" fmla="*/ 1354237 w 2627453"/>
              <a:gd name="connsiteY4" fmla="*/ 210063 h 1244933"/>
              <a:gd name="connsiteX5" fmla="*/ 1990845 w 2627453"/>
              <a:gd name="connsiteY5" fmla="*/ 82742 h 1244933"/>
              <a:gd name="connsiteX6" fmla="*/ 2453832 w 2627453"/>
              <a:gd name="connsiteY6" fmla="*/ 360534 h 1244933"/>
              <a:gd name="connsiteX7" fmla="*/ 2627453 w 2627453"/>
              <a:gd name="connsiteY7" fmla="*/ 429982 h 124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453" h="1244933">
                <a:moveTo>
                  <a:pt x="0" y="1078165"/>
                </a:moveTo>
                <a:cubicBezTo>
                  <a:pt x="118640" y="1196805"/>
                  <a:pt x="237281" y="1315445"/>
                  <a:pt x="347240" y="1193911"/>
                </a:cubicBezTo>
                <a:cubicBezTo>
                  <a:pt x="457199" y="1072377"/>
                  <a:pt x="520860" y="547659"/>
                  <a:pt x="659756" y="348960"/>
                </a:cubicBezTo>
                <a:cubicBezTo>
                  <a:pt x="798652" y="150261"/>
                  <a:pt x="1064870" y="24868"/>
                  <a:pt x="1180617" y="1719"/>
                </a:cubicBezTo>
                <a:cubicBezTo>
                  <a:pt x="1296364" y="-21430"/>
                  <a:pt x="1219199" y="196559"/>
                  <a:pt x="1354237" y="210063"/>
                </a:cubicBezTo>
                <a:cubicBezTo>
                  <a:pt x="1489275" y="223567"/>
                  <a:pt x="1807579" y="57664"/>
                  <a:pt x="1990845" y="82742"/>
                </a:cubicBezTo>
                <a:cubicBezTo>
                  <a:pt x="2174111" y="107820"/>
                  <a:pt x="2347731" y="302661"/>
                  <a:pt x="2453832" y="360534"/>
                </a:cubicBezTo>
                <a:cubicBezTo>
                  <a:pt x="2559933" y="418407"/>
                  <a:pt x="2593693" y="424194"/>
                  <a:pt x="2627453" y="429982"/>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49264" y="949608"/>
            <a:ext cx="4632336" cy="2460342"/>
            <a:chOff x="549264" y="949608"/>
            <a:chExt cx="4632336" cy="2460342"/>
          </a:xfrm>
        </p:grpSpPr>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49264" y="949608"/>
              <a:ext cx="4632336" cy="2460342"/>
              <a:chOff x="549264" y="949608"/>
              <a:chExt cx="4632336" cy="2460342"/>
            </a:xfrm>
          </p:grpSpPr>
          <p:cxnSp>
            <p:nvCxnSpPr>
              <p:cNvPr id="72"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grpSp>
            <p:nvGrpSpPr>
              <p:cNvPr id="44" name="组合 43"/>
              <p:cNvGrpSpPr/>
              <p:nvPr/>
            </p:nvGrpSpPr>
            <p:grpSpPr>
              <a:xfrm>
                <a:off x="1094421" y="1100987"/>
                <a:ext cx="2592730" cy="1909823"/>
                <a:chOff x="1192192" y="2592729"/>
                <a:chExt cx="2592730" cy="1909823"/>
              </a:xfrm>
            </p:grpSpPr>
            <p:sp>
              <p:nvSpPr>
                <p:cNvPr id="45" name="任意多边形 44"/>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矩形 46"/>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9"/>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grpSp>
      </p:grpSp>
    </p:spTree>
    <p:extLst>
      <p:ext uri="{BB962C8B-B14F-4D97-AF65-F5344CB8AC3E}">
        <p14:creationId xmlns:p14="http://schemas.microsoft.com/office/powerpoint/2010/main" val="248433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572000" cy="1676400"/>
          </a:xfrm>
        </p:spPr>
        <p:txBody>
          <a:bodyPr>
            <a:noAutofit/>
          </a:bodyPr>
          <a:lstStyle/>
          <a:p>
            <a:pPr algn="l"/>
            <a:r>
              <a:rPr lang="en-US" dirty="0">
                <a:solidFill>
                  <a:schemeClr val="tx1">
                    <a:lumMod val="75000"/>
                    <a:lumOff val="25000"/>
                  </a:schemeClr>
                </a:solidFill>
              </a:rPr>
              <a:t>Deciding what to try next (revisited)</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2566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66823" y="278269"/>
            <a:ext cx="8305800" cy="1785104"/>
          </a:xfrm>
          <a:prstGeom prst="rect">
            <a:avLst/>
          </a:prstGeom>
          <a:noFill/>
        </p:spPr>
        <p:txBody>
          <a:bodyPr wrap="square" rtlCol="0">
            <a:spAutoFit/>
          </a:bodyPr>
          <a:lstStyle/>
          <a:p>
            <a:r>
              <a:rPr lang="en-US" sz="2200" b="1" dirty="0"/>
              <a:t>Debugging a learning algorithm:</a:t>
            </a:r>
          </a:p>
          <a:p>
            <a:r>
              <a:rPr lang="en-US" sz="2200" dirty="0"/>
              <a:t>Suppose you have implemented regularized linear regression to predict housing prices. However, when you test your hypothesis in a new set of houses, you find that it makes unacceptably large errors in its prediction. What should you try next? </a:t>
            </a:r>
          </a:p>
        </p:txBody>
      </p:sp>
      <p:grpSp>
        <p:nvGrpSpPr>
          <p:cNvPr id="5" name="组合 4"/>
          <p:cNvGrpSpPr/>
          <p:nvPr/>
        </p:nvGrpSpPr>
        <p:grpSpPr>
          <a:xfrm>
            <a:off x="9580" y="2213753"/>
            <a:ext cx="5846964" cy="2123658"/>
            <a:chOff x="295275" y="2213753"/>
            <a:chExt cx="5846964" cy="2123658"/>
          </a:xfrm>
        </p:grpSpPr>
        <p:sp>
          <p:nvSpPr>
            <p:cNvPr id="137" name="TextBox 136"/>
            <p:cNvSpPr txBox="1"/>
            <p:nvPr/>
          </p:nvSpPr>
          <p:spPr>
            <a:xfrm>
              <a:off x="295275" y="2213753"/>
              <a:ext cx="5562600" cy="2123658"/>
            </a:xfrm>
            <a:prstGeom prst="rect">
              <a:avLst/>
            </a:prstGeom>
            <a:noFill/>
          </p:spPr>
          <p:txBody>
            <a:bodyPr wrap="square" rtlCol="0">
              <a:spAutoFit/>
            </a:bodyPr>
            <a:lstStyle/>
            <a:p>
              <a:pPr marL="342900" indent="-342900">
                <a:buFontTx/>
                <a:buChar char="-"/>
              </a:pPr>
              <a:r>
                <a:rPr lang="en-US" sz="2200" dirty="0"/>
                <a:t>Get more training examples</a:t>
              </a:r>
            </a:p>
            <a:p>
              <a:pPr marL="342900" indent="-342900">
                <a:buFontTx/>
                <a:buChar char="-"/>
              </a:pPr>
              <a:r>
                <a:rPr lang="en-US" sz="2200" dirty="0"/>
                <a:t>Try smaller sets of features</a:t>
              </a:r>
            </a:p>
            <a:p>
              <a:pPr marL="342900" indent="-342900">
                <a:buFontTx/>
                <a:buChar char="-"/>
              </a:pPr>
              <a:r>
                <a:rPr lang="en-US" sz="2200" dirty="0"/>
                <a:t>Try getting additional features</a:t>
              </a:r>
            </a:p>
            <a:p>
              <a:pPr marL="342900" indent="-342900">
                <a:buFontTx/>
                <a:buChar char="-"/>
              </a:pPr>
              <a:r>
                <a:rPr lang="en-US" sz="2200" dirty="0"/>
                <a:t>Try adding polynomial features</a:t>
              </a:r>
            </a:p>
            <a:p>
              <a:pPr marL="342900" indent="-342900">
                <a:buFontTx/>
                <a:buChar char="-"/>
              </a:pPr>
              <a:r>
                <a:rPr lang="en-US" sz="2200" dirty="0"/>
                <a:t>Try decreasing</a:t>
              </a:r>
            </a:p>
            <a:p>
              <a:pPr marL="342900" indent="-342900">
                <a:buFontTx/>
                <a:buChar char="-"/>
              </a:pPr>
              <a:r>
                <a:rPr lang="en-US" sz="2200" dirty="0"/>
                <a:t>Try increasing</a:t>
              </a:r>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42014" y="3276679"/>
              <a:ext cx="1800225" cy="27432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417445" y="3680391"/>
              <a:ext cx="125730" cy="179070"/>
            </a:xfrm>
            <a:prstGeom prst="rect">
              <a:avLst/>
            </a:prstGeom>
          </p:spPr>
        </p:pic>
        <p:pic>
          <p:nvPicPr>
            <p:cNvPr id="139" name="Picture 13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390775" y="4010050"/>
              <a:ext cx="125730" cy="179070"/>
            </a:xfrm>
            <a:prstGeom prst="rect">
              <a:avLst/>
            </a:prstGeom>
          </p:spPr>
        </p:pic>
      </p:grpSp>
      <p:grpSp>
        <p:nvGrpSpPr>
          <p:cNvPr id="6" name="组合 5"/>
          <p:cNvGrpSpPr/>
          <p:nvPr/>
        </p:nvGrpSpPr>
        <p:grpSpPr>
          <a:xfrm>
            <a:off x="3962400" y="2279642"/>
            <a:ext cx="4735301" cy="369332"/>
            <a:chOff x="3962400" y="2279642"/>
            <a:chExt cx="4735301" cy="369332"/>
          </a:xfrm>
        </p:grpSpPr>
        <p:sp>
          <p:nvSpPr>
            <p:cNvPr id="3" name="右箭头 2"/>
            <p:cNvSpPr/>
            <p:nvPr/>
          </p:nvSpPr>
          <p:spPr>
            <a:xfrm>
              <a:off x="3962400" y="2343150"/>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7358873" y="2279642"/>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grpSp>
      <p:sp>
        <p:nvSpPr>
          <p:cNvPr id="12" name="右箭头 11"/>
          <p:cNvSpPr/>
          <p:nvPr/>
        </p:nvSpPr>
        <p:spPr>
          <a:xfrm>
            <a:off x="3952874" y="2635258"/>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49347" y="2571750"/>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sp>
        <p:nvSpPr>
          <p:cNvPr id="14" name="右箭头 13"/>
          <p:cNvSpPr/>
          <p:nvPr/>
        </p:nvSpPr>
        <p:spPr>
          <a:xfrm>
            <a:off x="3962400" y="2951726"/>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358873" y="2888218"/>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16" name="右箭头 15"/>
          <p:cNvSpPr/>
          <p:nvPr/>
        </p:nvSpPr>
        <p:spPr>
          <a:xfrm>
            <a:off x="5867400" y="3311059"/>
            <a:ext cx="1383095" cy="251291"/>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408357" y="3257550"/>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18" name="右箭头 17"/>
          <p:cNvSpPr/>
          <p:nvPr/>
        </p:nvSpPr>
        <p:spPr>
          <a:xfrm>
            <a:off x="4020183" y="3738303"/>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416656" y="3674795"/>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20" name="右箭头 19"/>
          <p:cNvSpPr/>
          <p:nvPr/>
        </p:nvSpPr>
        <p:spPr>
          <a:xfrm>
            <a:off x="3962400" y="4108993"/>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7424172" y="4045485"/>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spTree>
    <p:extLst>
      <p:ext uri="{BB962C8B-B14F-4D97-AF65-F5344CB8AC3E}">
        <p14:creationId xmlns:p14="http://schemas.microsoft.com/office/powerpoint/2010/main" val="13869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18" grpId="0" animBg="1"/>
      <p:bldP spid="19" grpId="0"/>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networks and </a:t>
            </a:r>
            <a:r>
              <a:rPr lang="en-US" sz="2400" b="1" dirty="0" err="1"/>
              <a:t>overfitting</a:t>
            </a:r>
            <a:endParaRPr lang="en-US" sz="2400" b="1" dirty="0"/>
          </a:p>
        </p:txBody>
      </p:sp>
      <p:sp>
        <p:nvSpPr>
          <p:cNvPr id="81" name="TextBox 80"/>
          <p:cNvSpPr txBox="1"/>
          <p:nvPr/>
        </p:nvSpPr>
        <p:spPr>
          <a:xfrm>
            <a:off x="533400" y="819150"/>
            <a:ext cx="3313612" cy="1015663"/>
          </a:xfrm>
          <a:prstGeom prst="rect">
            <a:avLst/>
          </a:prstGeom>
          <a:noFill/>
        </p:spPr>
        <p:txBody>
          <a:bodyPr wrap="square" rtlCol="0">
            <a:spAutoFit/>
          </a:bodyPr>
          <a:lstStyle/>
          <a:p>
            <a:pPr algn="ctr"/>
            <a:r>
              <a:rPr lang="en-US" sz="2000" dirty="0"/>
              <a:t>“Small” neural network</a:t>
            </a:r>
          </a:p>
          <a:p>
            <a:pPr algn="ctr"/>
            <a:r>
              <a:rPr lang="en-US" sz="2000" dirty="0"/>
              <a:t>(fewer parameters; more prone to </a:t>
            </a:r>
            <a:r>
              <a:rPr lang="en-US" sz="2000" dirty="0" err="1"/>
              <a:t>underfitting</a:t>
            </a:r>
            <a:r>
              <a:rPr lang="en-US" sz="2000" dirty="0"/>
              <a:t>)</a:t>
            </a:r>
          </a:p>
        </p:txBody>
      </p:sp>
      <p:sp>
        <p:nvSpPr>
          <p:cNvPr id="119" name="TextBox 118"/>
          <p:cNvSpPr txBox="1"/>
          <p:nvPr/>
        </p:nvSpPr>
        <p:spPr>
          <a:xfrm>
            <a:off x="4419600" y="819150"/>
            <a:ext cx="3538271" cy="1015663"/>
          </a:xfrm>
          <a:prstGeom prst="rect">
            <a:avLst/>
          </a:prstGeom>
          <a:noFill/>
        </p:spPr>
        <p:txBody>
          <a:bodyPr wrap="square" rtlCol="0">
            <a:spAutoFit/>
          </a:bodyPr>
          <a:lstStyle/>
          <a:p>
            <a:pPr algn="ctr"/>
            <a:r>
              <a:rPr lang="en-US" sz="2000" dirty="0"/>
              <a:t>“Large” neural network</a:t>
            </a:r>
          </a:p>
          <a:p>
            <a:pPr algn="ctr"/>
            <a:r>
              <a:rPr lang="en-US" sz="2000" dirty="0"/>
              <a:t>(more parameters; more prone to </a:t>
            </a:r>
            <a:r>
              <a:rPr lang="en-US" sz="2000" dirty="0" err="1"/>
              <a:t>overfitting</a:t>
            </a:r>
            <a:r>
              <a:rPr lang="en-US" sz="2000" dirty="0"/>
              <a:t>)</a:t>
            </a:r>
          </a:p>
        </p:txBody>
      </p:sp>
      <p:grpSp>
        <p:nvGrpSpPr>
          <p:cNvPr id="343" name="Group 342"/>
          <p:cNvGrpSpPr/>
          <p:nvPr/>
        </p:nvGrpSpPr>
        <p:grpSpPr>
          <a:xfrm>
            <a:off x="1558257" y="2266950"/>
            <a:ext cx="1337343" cy="613020"/>
            <a:chOff x="1253012" y="2038350"/>
            <a:chExt cx="1642588" cy="752940"/>
          </a:xfrm>
        </p:grpSpPr>
        <p:sp>
          <p:nvSpPr>
            <p:cNvPr id="133" name="Oval 132"/>
            <p:cNvSpPr/>
            <p:nvPr/>
          </p:nvSpPr>
          <p:spPr>
            <a:xfrm>
              <a:off x="1253012" y="242197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55668" y="21020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991554" y="20383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4" idx="6"/>
            </p:cNvCxnSpPr>
            <p:nvPr/>
          </p:nvCxnSpPr>
          <p:spPr>
            <a:xfrm flipV="1">
              <a:off x="1468343" y="2145111"/>
              <a:ext cx="525867" cy="637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3" idx="6"/>
              <a:endCxn id="135" idx="2"/>
            </p:cNvCxnSpPr>
            <p:nvPr/>
          </p:nvCxnSpPr>
          <p:spPr>
            <a:xfrm flipV="1">
              <a:off x="1465687" y="2145110"/>
              <a:ext cx="525867" cy="3836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991553" y="2315497"/>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a:stCxn id="134" idx="6"/>
              <a:endCxn id="139" idx="2"/>
            </p:cNvCxnSpPr>
            <p:nvPr/>
          </p:nvCxnSpPr>
          <p:spPr>
            <a:xfrm>
              <a:off x="1468343" y="2208851"/>
              <a:ext cx="523210" cy="2134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3" idx="6"/>
              <a:endCxn id="139" idx="2"/>
            </p:cNvCxnSpPr>
            <p:nvPr/>
          </p:nvCxnSpPr>
          <p:spPr>
            <a:xfrm flipV="1">
              <a:off x="1465687" y="2422257"/>
              <a:ext cx="525866" cy="106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6"/>
            </p:cNvCxnSpPr>
            <p:nvPr/>
          </p:nvCxnSpPr>
          <p:spPr>
            <a:xfrm>
              <a:off x="1468343" y="2208851"/>
              <a:ext cx="525865" cy="479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6"/>
              <a:endCxn id="204" idx="2"/>
            </p:cNvCxnSpPr>
            <p:nvPr/>
          </p:nvCxnSpPr>
          <p:spPr>
            <a:xfrm>
              <a:off x="1465687" y="2528731"/>
              <a:ext cx="525867" cy="1557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04" idx="6"/>
              <a:endCxn id="205" idx="2"/>
            </p:cNvCxnSpPr>
            <p:nvPr/>
          </p:nvCxnSpPr>
          <p:spPr>
            <a:xfrm flipV="1">
              <a:off x="2204229" y="2361251"/>
              <a:ext cx="478696" cy="3232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9" idx="6"/>
              <a:endCxn id="205" idx="2"/>
            </p:cNvCxnSpPr>
            <p:nvPr/>
          </p:nvCxnSpPr>
          <p:spPr>
            <a:xfrm flipV="1">
              <a:off x="2204228" y="2361251"/>
              <a:ext cx="478697" cy="610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6"/>
              <a:endCxn id="205" idx="2"/>
            </p:cNvCxnSpPr>
            <p:nvPr/>
          </p:nvCxnSpPr>
          <p:spPr>
            <a:xfrm>
              <a:off x="2204229" y="2145110"/>
              <a:ext cx="478696" cy="2161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1991554" y="257777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682925" y="22544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p:cNvSpPr/>
          <p:nvPr/>
        </p:nvSpPr>
        <p:spPr>
          <a:xfrm>
            <a:off x="6182533" y="259220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182533" y="233206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44284" y="213915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071259" y="236361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344298" y="2225086"/>
            <a:ext cx="399986" cy="19291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6344298" y="2225087"/>
            <a:ext cx="399986" cy="4530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744283" y="236223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6344298" y="2417998"/>
            <a:ext cx="399985" cy="301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6344298" y="2448169"/>
            <a:ext cx="399985" cy="2299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44283" y="257660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6344298" y="2417998"/>
            <a:ext cx="399984" cy="2445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flipV="1">
            <a:off x="6344298" y="2662538"/>
            <a:ext cx="399985" cy="156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744283" y="2786319"/>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6344298" y="2417998"/>
            <a:ext cx="399984" cy="4542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6344298" y="2678139"/>
            <a:ext cx="399985" cy="194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744284" y="300434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6344298" y="2417998"/>
            <a:ext cx="399986" cy="6722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6344298" y="2678139"/>
            <a:ext cx="399986" cy="4121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381501" y="213915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6906049" y="2225086"/>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6906049" y="2225086"/>
            <a:ext cx="475453"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6906048" y="2225086"/>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6906048" y="2225086"/>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6906049" y="2225086"/>
            <a:ext cx="475452" cy="86519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381501" y="2364908"/>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6906049" y="2450842"/>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6906048" y="2450842"/>
            <a:ext cx="475453" cy="2116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6906048" y="2450842"/>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6906047" y="2450842"/>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6906049" y="2225086"/>
            <a:ext cx="475451" cy="2257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382544" y="2572367"/>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6907092" y="2658300"/>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6907092" y="265830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6907092" y="2658300"/>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6906049" y="2448169"/>
            <a:ext cx="476495" cy="2101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6906049" y="2225086"/>
            <a:ext cx="476495" cy="433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81500" y="278045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6906048" y="2866390"/>
            <a:ext cx="475452" cy="58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6906048" y="286639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6906048" y="2662537"/>
            <a:ext cx="475452" cy="20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6906049" y="2448169"/>
            <a:ext cx="475451" cy="4182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6906049" y="2225086"/>
            <a:ext cx="475450" cy="6413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381500" y="300948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6906048" y="3095415"/>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6906048" y="2872254"/>
            <a:ext cx="475452" cy="2231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6906048" y="2662537"/>
            <a:ext cx="475452" cy="4328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6906049" y="2448169"/>
            <a:ext cx="475451" cy="64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6906049" y="2225086"/>
            <a:ext cx="475450" cy="8703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7543266" y="2225086"/>
            <a:ext cx="527993" cy="224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7543266" y="2449550"/>
            <a:ext cx="527993" cy="129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7544309" y="2449550"/>
            <a:ext cx="526950" cy="2087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7543265" y="2449550"/>
            <a:ext cx="527994" cy="4168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7543265" y="2449550"/>
            <a:ext cx="527994" cy="645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071258" y="2588241"/>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69" idx="6"/>
            <a:endCxn id="101" idx="2"/>
          </p:cNvCxnSpPr>
          <p:nvPr/>
        </p:nvCxnSpPr>
        <p:spPr>
          <a:xfrm>
            <a:off x="7543266" y="2450842"/>
            <a:ext cx="527992" cy="2233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5" idx="6"/>
            <a:endCxn id="101" idx="2"/>
          </p:cNvCxnSpPr>
          <p:nvPr/>
        </p:nvCxnSpPr>
        <p:spPr>
          <a:xfrm>
            <a:off x="7544309" y="2658301"/>
            <a:ext cx="526949" cy="158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6"/>
            <a:endCxn id="101" idx="2"/>
          </p:cNvCxnSpPr>
          <p:nvPr/>
        </p:nvCxnSpPr>
        <p:spPr>
          <a:xfrm flipV="1">
            <a:off x="7543265" y="2674175"/>
            <a:ext cx="527993" cy="192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0" idx="6"/>
            <a:endCxn id="101" idx="2"/>
          </p:cNvCxnSpPr>
          <p:nvPr/>
        </p:nvCxnSpPr>
        <p:spPr>
          <a:xfrm flipV="1">
            <a:off x="7543265" y="2674175"/>
            <a:ext cx="527993" cy="4212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7543266" y="2225086"/>
            <a:ext cx="527992" cy="4490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8071257" y="279295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75" idx="6"/>
            <a:endCxn id="107" idx="2"/>
          </p:cNvCxnSpPr>
          <p:nvPr/>
        </p:nvCxnSpPr>
        <p:spPr>
          <a:xfrm>
            <a:off x="7544309" y="2658301"/>
            <a:ext cx="526948" cy="220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4" idx="6"/>
            <a:endCxn id="107" idx="2"/>
          </p:cNvCxnSpPr>
          <p:nvPr/>
        </p:nvCxnSpPr>
        <p:spPr>
          <a:xfrm>
            <a:off x="7543265" y="2866389"/>
            <a:ext cx="527992" cy="124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0" idx="6"/>
            <a:endCxn id="107" idx="2"/>
          </p:cNvCxnSpPr>
          <p:nvPr/>
        </p:nvCxnSpPr>
        <p:spPr>
          <a:xfrm flipV="1">
            <a:off x="7543265" y="2878888"/>
            <a:ext cx="527992" cy="2165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7543266" y="2450842"/>
            <a:ext cx="527991" cy="4280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7543266" y="2225086"/>
            <a:ext cx="527991" cy="653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8071259" y="300948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84" idx="6"/>
            <a:endCxn id="113" idx="2"/>
          </p:cNvCxnSpPr>
          <p:nvPr/>
        </p:nvCxnSpPr>
        <p:spPr>
          <a:xfrm>
            <a:off x="7543265" y="2866389"/>
            <a:ext cx="527994" cy="2290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0" idx="6"/>
            <a:endCxn id="113" idx="2"/>
          </p:cNvCxnSpPr>
          <p:nvPr/>
        </p:nvCxnSpPr>
        <p:spPr>
          <a:xfrm>
            <a:off x="7543265" y="3095416"/>
            <a:ext cx="527994"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7544309" y="2658301"/>
            <a:ext cx="526950" cy="4371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7543266" y="2450842"/>
            <a:ext cx="527993" cy="64457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7543266" y="2225086"/>
            <a:ext cx="527993" cy="8703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8555615" y="2495182"/>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p:cNvCxnSpPr>
            <a:stCxn id="43" idx="6"/>
            <a:endCxn id="215" idx="2"/>
          </p:cNvCxnSpPr>
          <p:nvPr/>
        </p:nvCxnSpPr>
        <p:spPr>
          <a:xfrm>
            <a:off x="8233024" y="2449550"/>
            <a:ext cx="322591" cy="1315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01" idx="6"/>
            <a:endCxn id="215" idx="2"/>
          </p:cNvCxnSpPr>
          <p:nvPr/>
        </p:nvCxnSpPr>
        <p:spPr>
          <a:xfrm flipV="1">
            <a:off x="8233023" y="2581116"/>
            <a:ext cx="322592" cy="9305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07" idx="6"/>
            <a:endCxn id="215" idx="2"/>
          </p:cNvCxnSpPr>
          <p:nvPr/>
        </p:nvCxnSpPr>
        <p:spPr>
          <a:xfrm flipV="1">
            <a:off x="8233022" y="2581116"/>
            <a:ext cx="322593" cy="2977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13" idx="6"/>
            <a:endCxn id="215" idx="2"/>
          </p:cNvCxnSpPr>
          <p:nvPr/>
        </p:nvCxnSpPr>
        <p:spPr>
          <a:xfrm flipV="1">
            <a:off x="8233024" y="2581116"/>
            <a:ext cx="322591" cy="5143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4191000" y="2592205"/>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0999" y="2353100"/>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774275" y="2163820"/>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Arrow Connector 247"/>
          <p:cNvCxnSpPr/>
          <p:nvPr/>
        </p:nvCxnSpPr>
        <p:spPr>
          <a:xfrm flipV="1">
            <a:off x="4358963" y="2248137"/>
            <a:ext cx="415313" cy="1892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4" idx="6"/>
            <a:endCxn id="246" idx="2"/>
          </p:cNvCxnSpPr>
          <p:nvPr/>
        </p:nvCxnSpPr>
        <p:spPr>
          <a:xfrm flipV="1">
            <a:off x="4358963" y="2248138"/>
            <a:ext cx="415312" cy="428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a:off x="4774275" y="2382704"/>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p:cNvCxnSpPr/>
          <p:nvPr/>
        </p:nvCxnSpPr>
        <p:spPr>
          <a:xfrm>
            <a:off x="4358963" y="2437417"/>
            <a:ext cx="415312" cy="296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4" idx="6"/>
            <a:endCxn id="250" idx="2"/>
          </p:cNvCxnSpPr>
          <p:nvPr/>
        </p:nvCxnSpPr>
        <p:spPr>
          <a:xfrm flipV="1">
            <a:off x="4358963" y="2467020"/>
            <a:ext cx="415312" cy="2095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774274" y="2593036"/>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Arrow Connector 253"/>
          <p:cNvCxnSpPr/>
          <p:nvPr/>
        </p:nvCxnSpPr>
        <p:spPr>
          <a:xfrm>
            <a:off x="4358963" y="2437417"/>
            <a:ext cx="415311" cy="23993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4" idx="6"/>
            <a:endCxn id="253" idx="2"/>
          </p:cNvCxnSpPr>
          <p:nvPr/>
        </p:nvCxnSpPr>
        <p:spPr>
          <a:xfrm>
            <a:off x="4358963" y="2676523"/>
            <a:ext cx="415311" cy="8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4774274" y="2798803"/>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45" idx="6"/>
            <a:endCxn id="256" idx="2"/>
          </p:cNvCxnSpPr>
          <p:nvPr/>
        </p:nvCxnSpPr>
        <p:spPr>
          <a:xfrm>
            <a:off x="4358963" y="2437417"/>
            <a:ext cx="415311" cy="4457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a:endCxn id="256" idx="2"/>
          </p:cNvCxnSpPr>
          <p:nvPr/>
        </p:nvCxnSpPr>
        <p:spPr>
          <a:xfrm>
            <a:off x="4358963" y="2676523"/>
            <a:ext cx="415311" cy="2065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4774275" y="3012721"/>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45" idx="6"/>
            <a:endCxn id="259" idx="2"/>
          </p:cNvCxnSpPr>
          <p:nvPr/>
        </p:nvCxnSpPr>
        <p:spPr>
          <a:xfrm>
            <a:off x="4358963" y="2437417"/>
            <a:ext cx="415313" cy="6596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44" idx="6"/>
            <a:endCxn id="259" idx="2"/>
          </p:cNvCxnSpPr>
          <p:nvPr/>
        </p:nvCxnSpPr>
        <p:spPr>
          <a:xfrm>
            <a:off x="4358963" y="2676524"/>
            <a:ext cx="415312" cy="4205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5" name="Oval 314"/>
          <p:cNvSpPr/>
          <p:nvPr/>
        </p:nvSpPr>
        <p:spPr>
          <a:xfrm>
            <a:off x="5411721" y="2436469"/>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Arrow Connector 315"/>
          <p:cNvCxnSpPr>
            <a:stCxn id="246" idx="6"/>
            <a:endCxn id="315" idx="2"/>
          </p:cNvCxnSpPr>
          <p:nvPr/>
        </p:nvCxnSpPr>
        <p:spPr>
          <a:xfrm>
            <a:off x="4942237" y="2248139"/>
            <a:ext cx="469484" cy="2726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50" idx="6"/>
            <a:endCxn id="315" idx="2"/>
          </p:cNvCxnSpPr>
          <p:nvPr/>
        </p:nvCxnSpPr>
        <p:spPr>
          <a:xfrm>
            <a:off x="4942236" y="2467019"/>
            <a:ext cx="469486" cy="537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253" idx="6"/>
            <a:endCxn id="315" idx="2"/>
          </p:cNvCxnSpPr>
          <p:nvPr/>
        </p:nvCxnSpPr>
        <p:spPr>
          <a:xfrm flipV="1">
            <a:off x="4942237" y="2520783"/>
            <a:ext cx="469487" cy="1565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56" idx="6"/>
            <a:endCxn id="315" idx="2"/>
          </p:cNvCxnSpPr>
          <p:nvPr/>
        </p:nvCxnSpPr>
        <p:spPr>
          <a:xfrm flipV="1">
            <a:off x="4942233" y="2520783"/>
            <a:ext cx="469487" cy="3623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59" idx="6"/>
            <a:endCxn id="315" idx="2"/>
          </p:cNvCxnSpPr>
          <p:nvPr/>
        </p:nvCxnSpPr>
        <p:spPr>
          <a:xfrm flipV="1">
            <a:off x="4942233" y="2520783"/>
            <a:ext cx="469484" cy="57625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4" name="TextBox 343"/>
          <p:cNvSpPr txBox="1"/>
          <p:nvPr/>
        </p:nvSpPr>
        <p:spPr>
          <a:xfrm>
            <a:off x="3962400" y="3486150"/>
            <a:ext cx="5105399" cy="1015663"/>
          </a:xfrm>
          <a:prstGeom prst="rect">
            <a:avLst/>
          </a:prstGeom>
          <a:noFill/>
        </p:spPr>
        <p:txBody>
          <a:bodyPr wrap="square" rtlCol="0">
            <a:spAutoFit/>
          </a:bodyPr>
          <a:lstStyle/>
          <a:p>
            <a:pPr algn="ctr"/>
            <a:r>
              <a:rPr lang="en-US" sz="2000" dirty="0"/>
              <a:t>Computationally more expensive.</a:t>
            </a:r>
          </a:p>
          <a:p>
            <a:pPr algn="ctr"/>
            <a:endParaRPr lang="en-US" sz="2000" dirty="0"/>
          </a:p>
          <a:p>
            <a:pPr algn="ctr"/>
            <a:r>
              <a:rPr lang="en-US" sz="2000" dirty="0"/>
              <a:t>Use regularization (   ) to address </a:t>
            </a:r>
            <a:r>
              <a:rPr lang="en-US" sz="2000" dirty="0" err="1"/>
              <a:t>overfitting</a:t>
            </a:r>
            <a:r>
              <a:rPr lang="en-US" sz="2000" dirty="0"/>
              <a:t>.</a:t>
            </a:r>
          </a:p>
        </p:txBody>
      </p:sp>
      <p:sp>
        <p:nvSpPr>
          <p:cNvPr id="345" name="TextBox 344"/>
          <p:cNvSpPr txBox="1"/>
          <p:nvPr/>
        </p:nvSpPr>
        <p:spPr>
          <a:xfrm>
            <a:off x="569730" y="3467040"/>
            <a:ext cx="3352800" cy="400110"/>
          </a:xfrm>
          <a:prstGeom prst="rect">
            <a:avLst/>
          </a:prstGeom>
          <a:noFill/>
        </p:spPr>
        <p:txBody>
          <a:bodyPr wrap="square" rtlCol="0">
            <a:spAutoFit/>
          </a:bodyPr>
          <a:lstStyle/>
          <a:p>
            <a:pPr algn="ctr"/>
            <a:r>
              <a:rPr lang="en-US" sz="2000" dirty="0"/>
              <a:t>Computationally cheaper</a:t>
            </a:r>
          </a:p>
        </p:txBody>
      </p:sp>
      <p:pic>
        <p:nvPicPr>
          <p:cNvPr id="346" name="Picture 34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250242" y="4195700"/>
            <a:ext cx="125730" cy="179070"/>
          </a:xfrm>
          <a:prstGeom prst="rect">
            <a:avLst/>
          </a:prstGeom>
        </p:spPr>
      </p:pic>
      <p:sp>
        <p:nvSpPr>
          <p:cNvPr id="125" name="Oval 124"/>
          <p:cNvSpPr/>
          <p:nvPr/>
        </p:nvSpPr>
        <p:spPr>
          <a:xfrm>
            <a:off x="4776850" y="19459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73160" y="32413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73160" y="1733550"/>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245" idx="6"/>
            <a:endCxn id="125" idx="2"/>
          </p:cNvCxnSpPr>
          <p:nvPr/>
        </p:nvCxnSpPr>
        <p:spPr>
          <a:xfrm flipV="1">
            <a:off x="4358963" y="2030235"/>
            <a:ext cx="417887" cy="407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245" idx="6"/>
            <a:endCxn id="127" idx="2"/>
          </p:cNvCxnSpPr>
          <p:nvPr/>
        </p:nvCxnSpPr>
        <p:spPr>
          <a:xfrm flipV="1">
            <a:off x="4358963" y="1817866"/>
            <a:ext cx="414197" cy="619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45" idx="6"/>
            <a:endCxn id="126" idx="2"/>
          </p:cNvCxnSpPr>
          <p:nvPr/>
        </p:nvCxnSpPr>
        <p:spPr>
          <a:xfrm>
            <a:off x="4358963" y="2437416"/>
            <a:ext cx="414197" cy="8882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44" idx="6"/>
            <a:endCxn id="126" idx="2"/>
          </p:cNvCxnSpPr>
          <p:nvPr/>
        </p:nvCxnSpPr>
        <p:spPr>
          <a:xfrm>
            <a:off x="4358964" y="2676521"/>
            <a:ext cx="414196" cy="649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44" idx="6"/>
            <a:endCxn id="127" idx="2"/>
          </p:cNvCxnSpPr>
          <p:nvPr/>
        </p:nvCxnSpPr>
        <p:spPr>
          <a:xfrm flipV="1">
            <a:off x="4358964" y="1817866"/>
            <a:ext cx="414196" cy="8586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4" idx="6"/>
            <a:endCxn id="125" idx="2"/>
          </p:cNvCxnSpPr>
          <p:nvPr/>
        </p:nvCxnSpPr>
        <p:spPr>
          <a:xfrm flipV="1">
            <a:off x="4358964" y="2030235"/>
            <a:ext cx="417886" cy="6462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6" idx="6"/>
            <a:endCxn id="315" idx="2"/>
          </p:cNvCxnSpPr>
          <p:nvPr/>
        </p:nvCxnSpPr>
        <p:spPr>
          <a:xfrm flipV="1">
            <a:off x="4941125" y="2520785"/>
            <a:ext cx="470596" cy="8048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7" idx="6"/>
            <a:endCxn id="315" idx="2"/>
          </p:cNvCxnSpPr>
          <p:nvPr/>
        </p:nvCxnSpPr>
        <p:spPr>
          <a:xfrm>
            <a:off x="4941125" y="1817866"/>
            <a:ext cx="470596" cy="702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25" idx="6"/>
            <a:endCxn id="315" idx="2"/>
          </p:cNvCxnSpPr>
          <p:nvPr/>
        </p:nvCxnSpPr>
        <p:spPr>
          <a:xfrm>
            <a:off x="4944815" y="2030235"/>
            <a:ext cx="466906" cy="490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065325" y="213393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p:cNvCxnSpPr>
            <a:stCxn id="90" idx="6"/>
            <a:endCxn id="168" idx="2"/>
          </p:cNvCxnSpPr>
          <p:nvPr/>
        </p:nvCxnSpPr>
        <p:spPr>
          <a:xfrm flipV="1">
            <a:off x="7543265" y="2219870"/>
            <a:ext cx="522060" cy="8755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4" idx="6"/>
            <a:endCxn id="168" idx="2"/>
          </p:cNvCxnSpPr>
          <p:nvPr/>
        </p:nvCxnSpPr>
        <p:spPr>
          <a:xfrm flipV="1">
            <a:off x="7543265" y="2219870"/>
            <a:ext cx="522060" cy="6465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5" idx="6"/>
            <a:endCxn id="168" idx="2"/>
          </p:cNvCxnSpPr>
          <p:nvPr/>
        </p:nvCxnSpPr>
        <p:spPr>
          <a:xfrm flipV="1">
            <a:off x="7544309" y="2219870"/>
            <a:ext cx="521016" cy="4384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9" idx="6"/>
            <a:endCxn id="168" idx="2"/>
          </p:cNvCxnSpPr>
          <p:nvPr/>
        </p:nvCxnSpPr>
        <p:spPr>
          <a:xfrm flipV="1">
            <a:off x="7543266" y="2219870"/>
            <a:ext cx="522059" cy="2309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63" idx="6"/>
            <a:endCxn id="168" idx="2"/>
          </p:cNvCxnSpPr>
          <p:nvPr/>
        </p:nvCxnSpPr>
        <p:spPr>
          <a:xfrm flipV="1">
            <a:off x="7543266" y="2219870"/>
            <a:ext cx="522059" cy="52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6"/>
            <a:endCxn id="215" idx="2"/>
          </p:cNvCxnSpPr>
          <p:nvPr/>
        </p:nvCxnSpPr>
        <p:spPr>
          <a:xfrm>
            <a:off x="8227090" y="2219870"/>
            <a:ext cx="328525" cy="3612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847012" y="971550"/>
            <a:ext cx="0" cy="3505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49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2" y="-1"/>
            <a:ext cx="2057400" cy="584775"/>
          </a:xfrm>
          <a:prstGeom prst="rect">
            <a:avLst/>
          </a:prstGeom>
          <a:noFill/>
        </p:spPr>
        <p:txBody>
          <a:bodyPr wrap="square" rtlCol="0">
            <a:spAutoFit/>
          </a:bodyPr>
          <a:lstStyle/>
          <a:p>
            <a:r>
              <a:rPr lang="zh-CN" altLang="en-US" sz="3200" dirty="0"/>
              <a:t>考查要点</a:t>
            </a:r>
          </a:p>
        </p:txBody>
      </p:sp>
      <p:graphicFrame>
        <p:nvGraphicFramePr>
          <p:cNvPr id="4" name="表格 3"/>
          <p:cNvGraphicFramePr>
            <a:graphicFrameLocks noGrp="1"/>
          </p:cNvGraphicFramePr>
          <p:nvPr>
            <p:extLst>
              <p:ext uri="{D42A27DB-BD31-4B8C-83A1-F6EECF244321}">
                <p14:modId xmlns:p14="http://schemas.microsoft.com/office/powerpoint/2010/main" val="2784087099"/>
              </p:ext>
            </p:extLst>
          </p:nvPr>
        </p:nvGraphicFramePr>
        <p:xfrm>
          <a:off x="1084689" y="535907"/>
          <a:ext cx="6559436" cy="111252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490576">
                  <a:extLst>
                    <a:ext uri="{9D8B030D-6E8A-4147-A177-3AD203B41FA5}">
                      <a16:colId xmlns:a16="http://schemas.microsoft.com/office/drawing/2014/main" val="20002"/>
                    </a:ext>
                  </a:extLst>
                </a:gridCol>
                <a:gridCol w="1639859">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zh-CN" altLang="en-US" dirty="0"/>
                        <a:t>训练数据量</a:t>
                      </a:r>
                      <a:r>
                        <a:rPr lang="en-US" altLang="zh-CN" dirty="0"/>
                        <a:t>m</a:t>
                      </a:r>
                      <a:endParaRPr lang="zh-CN" altLang="en-US" dirty="0"/>
                    </a:p>
                  </a:txBody>
                  <a:tcPr/>
                </a:tc>
                <a:tc>
                  <a:txBody>
                    <a:bodyPr/>
                    <a:lstStyle/>
                    <a:p>
                      <a:pPr algn="ctr"/>
                      <a:r>
                        <a:rPr lang="zh-CN" altLang="en-US" dirty="0"/>
                        <a:t>特征数</a:t>
                      </a:r>
                      <a:r>
                        <a:rPr lang="en-US" altLang="zh-CN" dirty="0"/>
                        <a:t>n</a:t>
                      </a:r>
                      <a:endParaRPr lang="zh-CN" altLang="en-US" dirty="0"/>
                    </a:p>
                  </a:txBody>
                  <a:tcPr/>
                </a:tc>
                <a:tc>
                  <a:txBody>
                    <a:bodyPr/>
                    <a:lstStyle/>
                    <a:p>
                      <a:pPr algn="ctr"/>
                      <a:r>
                        <a:rPr lang="zh-CN" altLang="en-US" dirty="0"/>
                        <a:t>正则化程度</a:t>
                      </a:r>
                    </a:p>
                  </a:txBody>
                  <a:tcPr/>
                </a:tc>
                <a:extLst>
                  <a:ext uri="{0D108BD9-81ED-4DB2-BD59-A6C34878D82A}">
                    <a16:rowId xmlns:a16="http://schemas.microsoft.com/office/drawing/2014/main" val="10000"/>
                  </a:ext>
                </a:extLst>
              </a:tr>
              <a:tr h="370840">
                <a:tc>
                  <a:txBody>
                    <a:bodyPr/>
                    <a:lstStyle/>
                    <a:p>
                      <a:pPr algn="ctr"/>
                      <a:r>
                        <a:rPr lang="zh-CN" altLang="en-US" dirty="0"/>
                        <a:t>欠拟合</a:t>
                      </a:r>
                      <a:r>
                        <a:rPr lang="en-US" altLang="zh-CN" dirty="0"/>
                        <a:t>/</a:t>
                      </a:r>
                      <a:r>
                        <a:rPr lang="zh-CN" altLang="en-US" dirty="0"/>
                        <a:t>高偏差</a:t>
                      </a:r>
                    </a:p>
                  </a:txBody>
                  <a:tcPr/>
                </a:tc>
                <a:tc>
                  <a:txBody>
                    <a:bodyPr/>
                    <a:lstStyle/>
                    <a:p>
                      <a:pPr algn="ctr"/>
                      <a:r>
                        <a:rPr lang="zh-CN" altLang="en-US" dirty="0"/>
                        <a:t>  </a:t>
                      </a:r>
                      <a:r>
                        <a:rPr lang="zh-CN" altLang="en-US" b="1" dirty="0">
                          <a:solidFill>
                            <a:srgbClr val="1109B9"/>
                          </a:solidFill>
                        </a:rPr>
                        <a:t>增大</a:t>
                      </a:r>
                      <a:r>
                        <a:rPr lang="en-US" altLang="zh-CN" b="1" dirty="0">
                          <a:solidFill>
                            <a:srgbClr val="1109B9"/>
                          </a:solidFill>
                        </a:rPr>
                        <a:t>m</a:t>
                      </a:r>
                      <a:r>
                        <a:rPr lang="zh-CN" altLang="en-US" b="1" dirty="0">
                          <a:solidFill>
                            <a:srgbClr val="1109B9"/>
                          </a:solidFill>
                        </a:rPr>
                        <a:t>无效</a:t>
                      </a:r>
                    </a:p>
                  </a:txBody>
                  <a:tcPr/>
                </a:tc>
                <a:tc>
                  <a:txBody>
                    <a:bodyPr/>
                    <a:lstStyle/>
                    <a:p>
                      <a:pPr algn="ctr"/>
                      <a:r>
                        <a:rPr lang="zh-CN" altLang="en-US" dirty="0"/>
                        <a:t>增大</a:t>
                      </a:r>
                      <a:r>
                        <a:rPr lang="en-US" altLang="zh-CN" dirty="0"/>
                        <a:t>n</a:t>
                      </a:r>
                      <a:endParaRPr lang="zh-CN" altLang="en-US" dirty="0"/>
                    </a:p>
                  </a:txBody>
                  <a:tcPr/>
                </a:tc>
                <a:tc>
                  <a:txBody>
                    <a:bodyPr/>
                    <a:lstStyle/>
                    <a:p>
                      <a:pPr algn="ctr"/>
                      <a:r>
                        <a:rPr lang="zh-CN" altLang="en-US" dirty="0"/>
                        <a:t>减小</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过拟合</a:t>
                      </a:r>
                      <a:r>
                        <a:rPr lang="en-US" altLang="zh-CN" dirty="0"/>
                        <a:t>/</a:t>
                      </a:r>
                      <a:r>
                        <a:rPr lang="zh-CN" altLang="en-US" dirty="0"/>
                        <a:t>高方差</a:t>
                      </a:r>
                    </a:p>
                  </a:txBody>
                  <a:tcPr/>
                </a:tc>
                <a:tc>
                  <a:txBody>
                    <a:bodyPr/>
                    <a:lstStyle/>
                    <a:p>
                      <a:pPr algn="ctr"/>
                      <a:r>
                        <a:rPr lang="zh-CN" altLang="en-US" dirty="0"/>
                        <a:t>      增大</a:t>
                      </a:r>
                      <a:r>
                        <a:rPr lang="en-US" altLang="zh-CN" dirty="0"/>
                        <a:t>m</a:t>
                      </a:r>
                      <a:endParaRPr lang="zh-CN" altLang="en-US" dirty="0"/>
                    </a:p>
                  </a:txBody>
                  <a:tcPr/>
                </a:tc>
                <a:tc>
                  <a:txBody>
                    <a:bodyPr/>
                    <a:lstStyle/>
                    <a:p>
                      <a:pPr algn="ctr"/>
                      <a:r>
                        <a:rPr lang="zh-CN" altLang="en-US" dirty="0"/>
                        <a:t>减小</a:t>
                      </a:r>
                      <a:r>
                        <a:rPr lang="en-US" altLang="zh-CN" dirty="0"/>
                        <a:t>n</a:t>
                      </a:r>
                      <a:endParaRPr lang="zh-CN" altLang="en-US" dirty="0"/>
                    </a:p>
                  </a:txBody>
                  <a:tcPr/>
                </a:tc>
                <a:tc>
                  <a:txBody>
                    <a:bodyPr/>
                    <a:lstStyle/>
                    <a:p>
                      <a:pPr algn="ctr"/>
                      <a:r>
                        <a:rPr lang="zh-CN" altLang="en-US" dirty="0"/>
                        <a:t>增大</a:t>
                      </a:r>
                    </a:p>
                  </a:txBody>
                  <a:tcPr/>
                </a:tc>
                <a:extLst>
                  <a:ext uri="{0D108BD9-81ED-4DB2-BD59-A6C34878D82A}">
                    <a16:rowId xmlns:a16="http://schemas.microsoft.com/office/drawing/2014/main" val="10002"/>
                  </a:ext>
                </a:extLst>
              </a:tr>
            </a:tbl>
          </a:graphicData>
        </a:graphic>
      </p:graphicFrame>
      <p:pic>
        <p:nvPicPr>
          <p:cNvPr id="5" name="Picture 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390978" y="584775"/>
            <a:ext cx="175098" cy="249382"/>
          </a:xfrm>
          <a:prstGeom prst="rect">
            <a:avLst/>
          </a:prstGeom>
        </p:spPr>
      </p:pic>
      <p:grpSp>
        <p:nvGrpSpPr>
          <p:cNvPr id="6" name="组合 5"/>
          <p:cNvGrpSpPr/>
          <p:nvPr/>
        </p:nvGrpSpPr>
        <p:grpSpPr>
          <a:xfrm>
            <a:off x="-51195" y="1706550"/>
            <a:ext cx="2241866" cy="1794284"/>
            <a:chOff x="549264" y="949608"/>
            <a:chExt cx="3462699" cy="2472752"/>
          </a:xfrm>
        </p:grpSpPr>
        <p:cxnSp>
          <p:nvCxnSpPr>
            <p:cNvPr id="7"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49264" y="949608"/>
              <a:ext cx="3462699" cy="2472752"/>
              <a:chOff x="549264" y="949608"/>
              <a:chExt cx="3462699" cy="2472752"/>
            </a:xfrm>
          </p:grpSpPr>
          <p:cxnSp>
            <p:nvCxnSpPr>
              <p:cNvPr id="9"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77"/>
              <p:cNvPicPr>
                <a:picLocks noChangeAspect="1"/>
              </p:cNvPicPr>
              <p:nvPr>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11" name="TextBox 10"/>
              <p:cNvSpPr txBox="1"/>
              <p:nvPr/>
            </p:nvSpPr>
            <p:spPr>
              <a:xfrm>
                <a:off x="1944386" y="3040620"/>
                <a:ext cx="2067577" cy="381740"/>
              </a:xfrm>
              <a:prstGeom prst="rect">
                <a:avLst/>
              </a:prstGeom>
              <a:noFill/>
            </p:spPr>
            <p:txBody>
              <a:bodyPr wrap="square" rtlCol="0">
                <a:spAutoFit/>
              </a:bodyPr>
              <a:lstStyle/>
              <a:p>
                <a:r>
                  <a:rPr lang="en-US" sz="1200" dirty="0"/>
                  <a:t>(training set size)</a:t>
                </a:r>
              </a:p>
            </p:txBody>
          </p:sp>
          <p:sp>
            <p:nvSpPr>
              <p:cNvPr id="12" name="TextBox 11"/>
              <p:cNvSpPr txBox="1"/>
              <p:nvPr/>
            </p:nvSpPr>
            <p:spPr>
              <a:xfrm rot="16200000">
                <a:off x="258322" y="1240550"/>
                <a:ext cx="951215" cy="369332"/>
              </a:xfrm>
              <a:prstGeom prst="rect">
                <a:avLst/>
              </a:prstGeom>
              <a:noFill/>
            </p:spPr>
            <p:txBody>
              <a:bodyPr wrap="square" rtlCol="0">
                <a:spAutoFit/>
              </a:bodyPr>
              <a:lstStyle/>
              <a:p>
                <a:r>
                  <a:rPr lang="en-US" dirty="0"/>
                  <a:t>error</a:t>
                </a:r>
              </a:p>
            </p:txBody>
          </p:sp>
          <p:grpSp>
            <p:nvGrpSpPr>
              <p:cNvPr id="13" name="组合 12"/>
              <p:cNvGrpSpPr/>
              <p:nvPr/>
            </p:nvGrpSpPr>
            <p:grpSpPr>
              <a:xfrm>
                <a:off x="1094421" y="1100987"/>
                <a:ext cx="2592730" cy="1909823"/>
                <a:chOff x="1192192" y="2592729"/>
                <a:chExt cx="2592730" cy="1909823"/>
              </a:xfrm>
            </p:grpSpPr>
            <p:sp>
              <p:nvSpPr>
                <p:cNvPr id="14" name="任意多边形 13"/>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10"/>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grpSp>
      </p:grpSp>
      <p:grpSp>
        <p:nvGrpSpPr>
          <p:cNvPr id="18" name="组合 17"/>
          <p:cNvGrpSpPr/>
          <p:nvPr/>
        </p:nvGrpSpPr>
        <p:grpSpPr>
          <a:xfrm>
            <a:off x="1873060" y="3174873"/>
            <a:ext cx="2237464" cy="1929678"/>
            <a:chOff x="549264" y="949608"/>
            <a:chExt cx="3480584" cy="2441476"/>
          </a:xfrm>
        </p:grpSpPr>
        <p:cxnSp>
          <p:nvCxnSpPr>
            <p:cNvPr id="19"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71"/>
            <p:cNvCxnSpPr/>
            <p:nvPr/>
          </p:nvCxnSpPr>
          <p:spPr>
            <a:xfrm flipV="1">
              <a:off x="904737" y="3010810"/>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7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22" name="TextBox 21"/>
            <p:cNvSpPr txBox="1"/>
            <p:nvPr/>
          </p:nvSpPr>
          <p:spPr>
            <a:xfrm>
              <a:off x="1944385" y="3040618"/>
              <a:ext cx="2076449" cy="350466"/>
            </a:xfrm>
            <a:prstGeom prst="rect">
              <a:avLst/>
            </a:prstGeom>
            <a:noFill/>
          </p:spPr>
          <p:txBody>
            <a:bodyPr wrap="square" rtlCol="0">
              <a:spAutoFit/>
            </a:bodyPr>
            <a:lstStyle/>
            <a:p>
              <a:r>
                <a:rPr lang="en-US" sz="1200" dirty="0"/>
                <a:t>(training set size)</a:t>
              </a:r>
            </a:p>
          </p:txBody>
        </p:sp>
        <p:sp>
          <p:nvSpPr>
            <p:cNvPr id="23" name="TextBox 22"/>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24" name="任意多边形 23"/>
            <p:cNvSpPr/>
            <p:nvPr/>
          </p:nvSpPr>
          <p:spPr>
            <a:xfrm>
              <a:off x="1330035" y="1365663"/>
              <a:ext cx="2690800" cy="679158"/>
            </a:xfrm>
            <a:custGeom>
              <a:avLst/>
              <a:gdLst>
                <a:gd name="connsiteX0" fmla="*/ 0 w 2256312"/>
                <a:gd name="connsiteY0" fmla="*/ 0 h 601585"/>
                <a:gd name="connsiteX1" fmla="*/ 950026 w 2256312"/>
                <a:gd name="connsiteY1" fmla="*/ 534390 h 601585"/>
                <a:gd name="connsiteX2" fmla="*/ 2256312 w 2256312"/>
                <a:gd name="connsiteY2" fmla="*/ 593767 h 601585"/>
                <a:gd name="connsiteX3" fmla="*/ 2256312 w 2256312"/>
                <a:gd name="connsiteY3" fmla="*/ 593767 h 601585"/>
              </a:gdLst>
              <a:ahLst/>
              <a:cxnLst>
                <a:cxn ang="0">
                  <a:pos x="connsiteX0" y="connsiteY0"/>
                </a:cxn>
                <a:cxn ang="0">
                  <a:pos x="connsiteX1" y="connsiteY1"/>
                </a:cxn>
                <a:cxn ang="0">
                  <a:pos x="connsiteX2" y="connsiteY2"/>
                </a:cxn>
                <a:cxn ang="0">
                  <a:pos x="connsiteX3" y="connsiteY3"/>
                </a:cxn>
              </a:cxnLst>
              <a:rect l="l" t="t" r="r" b="b"/>
              <a:pathLst>
                <a:path w="2256312" h="601585">
                  <a:moveTo>
                    <a:pt x="0" y="0"/>
                  </a:moveTo>
                  <a:cubicBezTo>
                    <a:pt x="286987" y="217714"/>
                    <a:pt x="573974" y="435429"/>
                    <a:pt x="950026" y="534390"/>
                  </a:cubicBezTo>
                  <a:cubicBezTo>
                    <a:pt x="1326078" y="633351"/>
                    <a:pt x="2256312" y="593767"/>
                    <a:pt x="2256312" y="593767"/>
                  </a:cubicBezTo>
                  <a:lnTo>
                    <a:pt x="2256312" y="593767"/>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rot="21448747">
              <a:off x="1294402" y="2102694"/>
              <a:ext cx="2735446" cy="663906"/>
            </a:xfrm>
            <a:custGeom>
              <a:avLst/>
              <a:gdLst>
                <a:gd name="connsiteX0" fmla="*/ 0 w 2719450"/>
                <a:gd name="connsiteY0" fmla="*/ 663906 h 663906"/>
                <a:gd name="connsiteX1" fmla="*/ 938151 w 2719450"/>
                <a:gd name="connsiteY1" fmla="*/ 70139 h 663906"/>
                <a:gd name="connsiteX2" fmla="*/ 2719450 w 2719450"/>
                <a:gd name="connsiteY2" fmla="*/ 34513 h 663906"/>
              </a:gdLst>
              <a:ahLst/>
              <a:cxnLst>
                <a:cxn ang="0">
                  <a:pos x="connsiteX0" y="connsiteY0"/>
                </a:cxn>
                <a:cxn ang="0">
                  <a:pos x="connsiteX1" y="connsiteY1"/>
                </a:cxn>
                <a:cxn ang="0">
                  <a:pos x="connsiteX2" y="connsiteY2"/>
                </a:cxn>
              </a:cxnLst>
              <a:rect l="l" t="t" r="r" b="b"/>
              <a:pathLst>
                <a:path w="2719450" h="663906">
                  <a:moveTo>
                    <a:pt x="0" y="663906"/>
                  </a:moveTo>
                  <a:cubicBezTo>
                    <a:pt x="242454" y="419472"/>
                    <a:pt x="484909" y="175038"/>
                    <a:pt x="938151" y="70139"/>
                  </a:cubicBezTo>
                  <a:cubicBezTo>
                    <a:pt x="1391393" y="-34760"/>
                    <a:pt x="2055421" y="-124"/>
                    <a:pt x="2719450" y="34513"/>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矩形 25"/>
                <p:cNvSpPr/>
                <p:nvPr/>
              </p:nvSpPr>
              <p:spPr>
                <a:xfrm>
                  <a:off x="1734835" y="2396554"/>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1734835" y="2396554"/>
                  <a:ext cx="1102353" cy="393569"/>
                </a:xfrm>
                <a:prstGeom prst="rect">
                  <a:avLst/>
                </a:prstGeom>
                <a:blipFill rotWithShape="1">
                  <a:blip r:embed="rId13"/>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805441" y="1280794"/>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1805441" y="1280794"/>
                  <a:ext cx="848694" cy="369332"/>
                </a:xfrm>
                <a:prstGeom prst="rect">
                  <a:avLst/>
                </a:prstGeom>
                <a:blipFill rotWithShape="1">
                  <a:blip r:embed="rId14"/>
                  <a:stretch>
                    <a:fillRect b="-8197"/>
                  </a:stretch>
                </a:blipFill>
              </p:spPr>
              <p:txBody>
                <a:bodyPr/>
                <a:lstStyle/>
                <a:p>
                  <a:r>
                    <a:rPr lang="zh-CN" altLang="en-US">
                      <a:noFill/>
                    </a:rPr>
                    <a:t> </a:t>
                  </a:r>
                </a:p>
              </p:txBody>
            </p:sp>
          </mc:Fallback>
        </mc:AlternateContent>
      </p:grpSp>
      <p:grpSp>
        <p:nvGrpSpPr>
          <p:cNvPr id="45" name="组合 44"/>
          <p:cNvGrpSpPr/>
          <p:nvPr/>
        </p:nvGrpSpPr>
        <p:grpSpPr>
          <a:xfrm>
            <a:off x="6848732" y="2672399"/>
            <a:ext cx="2378042" cy="2321865"/>
            <a:chOff x="4038829" y="1796080"/>
            <a:chExt cx="2378042" cy="2321865"/>
          </a:xfrm>
        </p:grpSpPr>
        <p:grpSp>
          <p:nvGrpSpPr>
            <p:cNvPr id="28" name="组合 27"/>
            <p:cNvGrpSpPr/>
            <p:nvPr/>
          </p:nvGrpSpPr>
          <p:grpSpPr>
            <a:xfrm>
              <a:off x="4038829" y="1796080"/>
              <a:ext cx="2378042" cy="2321865"/>
              <a:chOff x="5176161" y="802600"/>
              <a:chExt cx="3542538" cy="3902750"/>
            </a:xfrm>
          </p:grpSpPr>
          <p:cxnSp>
            <p:nvCxnSpPr>
              <p:cNvPr id="29"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13"/>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p:sp>
            <p:nvSpPr>
              <p:cNvPr id="32" name="任意多边形 31"/>
              <p:cNvSpPr/>
              <p:nvPr/>
            </p:nvSpPr>
            <p:spPr>
              <a:xfrm>
                <a:off x="5867400" y="1885951"/>
                <a:ext cx="2286762" cy="2133599"/>
              </a:xfrm>
              <a:custGeom>
                <a:avLst/>
                <a:gdLst>
                  <a:gd name="connsiteX0" fmla="*/ 0 w 2422566"/>
                  <a:gd name="connsiteY0" fmla="*/ 1674421 h 1690217"/>
                  <a:gd name="connsiteX1" fmla="*/ 1377537 w 2422566"/>
                  <a:gd name="connsiteY1" fmla="*/ 1448790 h 1690217"/>
                  <a:gd name="connsiteX2" fmla="*/ 2422566 w 2422566"/>
                  <a:gd name="connsiteY2" fmla="*/ 0 h 1690217"/>
                </a:gdLst>
                <a:ahLst/>
                <a:cxnLst>
                  <a:cxn ang="0">
                    <a:pos x="connsiteX0" y="connsiteY0"/>
                  </a:cxn>
                  <a:cxn ang="0">
                    <a:pos x="connsiteX1" y="connsiteY1"/>
                  </a:cxn>
                  <a:cxn ang="0">
                    <a:pos x="connsiteX2" y="connsiteY2"/>
                  </a:cxn>
                </a:cxnLst>
                <a:rect l="l" t="t" r="r" b="b"/>
                <a:pathLst>
                  <a:path w="2422566" h="1690217">
                    <a:moveTo>
                      <a:pt x="0" y="1674421"/>
                    </a:moveTo>
                    <a:cubicBezTo>
                      <a:pt x="486888" y="1701140"/>
                      <a:pt x="973776" y="1727860"/>
                      <a:pt x="1377537" y="1448790"/>
                    </a:cubicBezTo>
                    <a:cubicBezTo>
                      <a:pt x="1781298" y="1169720"/>
                      <a:pt x="2101932" y="584860"/>
                      <a:pt x="2422566" y="0"/>
                    </a:cubicBezTo>
                  </a:path>
                </a:pathLst>
              </a:custGeom>
              <a:noFill/>
              <a:ln w="19050">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5818909" y="1888177"/>
                <a:ext cx="2006930" cy="1116290"/>
              </a:xfrm>
              <a:custGeom>
                <a:avLst/>
                <a:gdLst>
                  <a:gd name="connsiteX0" fmla="*/ 0 w 2006930"/>
                  <a:gd name="connsiteY0" fmla="*/ 0 h 1116290"/>
                  <a:gd name="connsiteX1" fmla="*/ 950026 w 2006930"/>
                  <a:gd name="connsiteY1" fmla="*/ 1116280 h 1116290"/>
                  <a:gd name="connsiteX2" fmla="*/ 2006930 w 2006930"/>
                  <a:gd name="connsiteY2" fmla="*/ 23750 h 1116290"/>
                  <a:gd name="connsiteX3" fmla="*/ 2006930 w 2006930"/>
                  <a:gd name="connsiteY3" fmla="*/ 23750 h 1116290"/>
                </a:gdLst>
                <a:ahLst/>
                <a:cxnLst>
                  <a:cxn ang="0">
                    <a:pos x="connsiteX0" y="connsiteY0"/>
                  </a:cxn>
                  <a:cxn ang="0">
                    <a:pos x="connsiteX1" y="connsiteY1"/>
                  </a:cxn>
                  <a:cxn ang="0">
                    <a:pos x="connsiteX2" y="connsiteY2"/>
                  </a:cxn>
                  <a:cxn ang="0">
                    <a:pos x="connsiteX3" y="connsiteY3"/>
                  </a:cxn>
                </a:cxnLst>
                <a:rect l="l" t="t" r="r" b="b"/>
                <a:pathLst>
                  <a:path w="2006930" h="1116290">
                    <a:moveTo>
                      <a:pt x="0" y="0"/>
                    </a:moveTo>
                    <a:cubicBezTo>
                      <a:pt x="307769" y="556161"/>
                      <a:pt x="615538" y="1112322"/>
                      <a:pt x="950026" y="1116280"/>
                    </a:cubicBezTo>
                    <a:cubicBezTo>
                      <a:pt x="1284514" y="1120238"/>
                      <a:pt x="2006930" y="23750"/>
                      <a:pt x="2006930" y="23750"/>
                    </a:cubicBezTo>
                    <a:lnTo>
                      <a:pt x="2006930" y="23750"/>
                    </a:lnTo>
                  </a:path>
                </a:pathLst>
              </a:custGeom>
              <a:noFill/>
              <a:ln w="19050">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矩形 33"/>
                  <p:cNvSpPr/>
                  <p:nvPr/>
                </p:nvSpPr>
                <p:spPr>
                  <a:xfrm>
                    <a:off x="5410200" y="2419350"/>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410200" y="2419350"/>
                    <a:ext cx="848694" cy="369332"/>
                  </a:xfrm>
                  <a:prstGeom prst="rect">
                    <a:avLst/>
                  </a:prstGeom>
                  <a:blipFill rotWithShape="1">
                    <a:blip r:embed="rId16"/>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5176161" y="802600"/>
                    <a:ext cx="658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𝐽</m:t>
                          </m:r>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5176161" y="802600"/>
                    <a:ext cx="658385" cy="369332"/>
                  </a:xfrm>
                  <a:prstGeom prst="rect">
                    <a:avLst/>
                  </a:prstGeom>
                  <a:blipFill rotWithShape="1">
                    <a:blip r:embed="rId17"/>
                    <a:stretch>
                      <a:fillRect l="-1370" r="-10959" b="-83333"/>
                    </a:stretch>
                  </a:blipFill>
                </p:spPr>
                <p:txBody>
                  <a:bodyPr/>
                  <a:lstStyle/>
                  <a:p>
                    <a:r>
                      <a:rPr lang="zh-CN" altLang="en-US">
                        <a:noFill/>
                      </a:rPr>
                      <a:t> </a:t>
                    </a:r>
                  </a:p>
                </p:txBody>
              </p:sp>
            </mc:Fallback>
          </mc:AlternateContent>
          <p:grpSp>
            <p:nvGrpSpPr>
              <p:cNvPr id="36" name="组合 35"/>
              <p:cNvGrpSpPr/>
              <p:nvPr/>
            </p:nvGrpSpPr>
            <p:grpSpPr>
              <a:xfrm>
                <a:off x="5702065" y="1254318"/>
                <a:ext cx="1077453" cy="784032"/>
                <a:chOff x="5702065" y="1254318"/>
                <a:chExt cx="1077453" cy="784032"/>
              </a:xfrm>
            </p:grpSpPr>
            <p:cxnSp>
              <p:nvCxnSpPr>
                <p:cNvPr id="42" name="直接箭头连接符 41"/>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02065" y="1254318"/>
                  <a:ext cx="1077453" cy="517332"/>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高方差</a:t>
                  </a:r>
                </a:p>
              </p:txBody>
            </p:sp>
          </p:grpSp>
          <p:grpSp>
            <p:nvGrpSpPr>
              <p:cNvPr id="37" name="组合 36"/>
              <p:cNvGrpSpPr/>
              <p:nvPr/>
            </p:nvGrpSpPr>
            <p:grpSpPr>
              <a:xfrm>
                <a:off x="7246292" y="1245071"/>
                <a:ext cx="1077453" cy="844688"/>
                <a:chOff x="5520867" y="1193662"/>
                <a:chExt cx="1077453" cy="844688"/>
              </a:xfrm>
            </p:grpSpPr>
            <p:cxnSp>
              <p:nvCxnSpPr>
                <p:cNvPr id="40" name="直接箭头连接符 39"/>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20867" y="1193662"/>
                  <a:ext cx="1077453" cy="517332"/>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高偏差</a:t>
                  </a:r>
                </a:p>
              </p:txBody>
            </p:sp>
          </p:grpSp>
          <p:cxnSp>
            <p:nvCxnSpPr>
              <p:cNvPr id="38" name="直接连接符 37"/>
              <p:cNvCxnSpPr/>
              <p:nvPr/>
            </p:nvCxnSpPr>
            <p:spPr>
              <a:xfrm>
                <a:off x="6781800" y="1333407"/>
                <a:ext cx="0" cy="315705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93727" y="829081"/>
                <a:ext cx="685893" cy="369332"/>
              </a:xfrm>
              <a:prstGeom prst="rect">
                <a:avLst/>
              </a:prstGeom>
              <a:noFill/>
            </p:spPr>
            <p:txBody>
              <a:bodyPr wrap="none" rtlCol="0">
                <a:spAutoFit/>
              </a:bodyPr>
              <a:lstStyle/>
              <a:p>
                <a:r>
                  <a:rPr lang="en-US" altLang="zh-CN" b="1" dirty="0">
                    <a:solidFill>
                      <a:srgbClr val="FF0000"/>
                    </a:solidFill>
                  </a:rPr>
                  <a:t>right </a:t>
                </a:r>
                <a:endParaRPr lang="zh-CN" altLang="en-US" b="1" dirty="0">
                  <a:solidFill>
                    <a:srgbClr val="FF0000"/>
                  </a:solidFill>
                </a:endParaRPr>
              </a:p>
            </p:txBody>
          </p:sp>
        </p:grpSp>
        <mc:AlternateContent xmlns:mc="http://schemas.openxmlformats.org/markup-compatibility/2006" xmlns:a14="http://schemas.microsoft.com/office/drawing/2010/main">
          <mc:Choice Requires="a14">
            <p:sp>
              <p:nvSpPr>
                <p:cNvPr id="44" name="矩形 43"/>
                <p:cNvSpPr/>
                <p:nvPr/>
              </p:nvSpPr>
              <p:spPr>
                <a:xfrm>
                  <a:off x="5227087" y="3285160"/>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44" name="矩形 43"/>
                <p:cNvSpPr>
                  <a:spLocks noRot="1" noChangeAspect="1" noMove="1" noResize="1" noEditPoints="1" noAdjustHandles="1" noChangeArrowheads="1" noChangeShapeType="1" noTextEdit="1"/>
                </p:cNvSpPr>
                <p:nvPr/>
              </p:nvSpPr>
              <p:spPr>
                <a:xfrm>
                  <a:off x="5227087" y="3285160"/>
                  <a:ext cx="1102353" cy="393569"/>
                </a:xfrm>
                <a:prstGeom prst="rect">
                  <a:avLst/>
                </a:prstGeom>
                <a:blipFill rotWithShape="1">
                  <a:blip r:embed="rId18"/>
                  <a:stretch>
                    <a:fillRect b="-6250"/>
                  </a:stretch>
                </a:blipFill>
              </p:spPr>
              <p:txBody>
                <a:bodyPr/>
                <a:lstStyle/>
                <a:p>
                  <a:r>
                    <a:rPr lang="zh-CN" altLang="en-US">
                      <a:noFill/>
                    </a:rPr>
                    <a:t> </a:t>
                  </a:r>
                </a:p>
              </p:txBody>
            </p:sp>
          </mc:Fallback>
        </mc:AlternateContent>
      </p:grpSp>
      <p:pic>
        <p:nvPicPr>
          <p:cNvPr id="46" name="图片 45"/>
          <p:cNvPicPr>
            <a:picLocks noChangeAspect="1"/>
          </p:cNvPicPr>
          <p:nvPr/>
        </p:nvPicPr>
        <p:blipFill rotWithShape="1">
          <a:blip r:embed="rId19">
            <a:extLst>
              <a:ext uri="{28A0092B-C50C-407E-A947-70E740481C1C}">
                <a14:useLocalDpi xmlns:a14="http://schemas.microsoft.com/office/drawing/2010/main" val="0"/>
              </a:ext>
            </a:extLst>
          </a:blip>
          <a:srcRect r="35966" b="3628"/>
          <a:stretch/>
        </p:blipFill>
        <p:spPr>
          <a:xfrm>
            <a:off x="3853417" y="1759465"/>
            <a:ext cx="2918717" cy="2045599"/>
          </a:xfrm>
          <a:prstGeom prst="rect">
            <a:avLst/>
          </a:prstGeom>
        </p:spPr>
      </p:pic>
      <p:pic>
        <p:nvPicPr>
          <p:cNvPr id="47"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086600" y="1331768"/>
            <a:ext cx="175098" cy="249382"/>
          </a:xfrm>
          <a:prstGeom prst="rect">
            <a:avLst/>
          </a:prstGeom>
        </p:spPr>
      </p:pic>
      <p:pic>
        <p:nvPicPr>
          <p:cNvPr id="48"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048164" y="972816"/>
            <a:ext cx="175098" cy="249382"/>
          </a:xfrm>
          <a:prstGeom prst="rect">
            <a:avLst/>
          </a:prstGeom>
        </p:spPr>
      </p:pic>
      <p:sp>
        <p:nvSpPr>
          <p:cNvPr id="49" name="TextBox 48"/>
          <p:cNvSpPr txBox="1"/>
          <p:nvPr/>
        </p:nvSpPr>
        <p:spPr>
          <a:xfrm>
            <a:off x="490415" y="1816394"/>
            <a:ext cx="723275" cy="307777"/>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高方差</a:t>
            </a:r>
          </a:p>
        </p:txBody>
      </p:sp>
      <p:sp>
        <p:nvSpPr>
          <p:cNvPr id="50" name="TextBox 49"/>
          <p:cNvSpPr txBox="1"/>
          <p:nvPr/>
        </p:nvSpPr>
        <p:spPr>
          <a:xfrm>
            <a:off x="2591733" y="3120833"/>
            <a:ext cx="723275" cy="307777"/>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高偏差</a:t>
            </a:r>
          </a:p>
        </p:txBody>
      </p:sp>
    </p:spTree>
    <p:extLst>
      <p:ext uri="{BB962C8B-B14F-4D97-AF65-F5344CB8AC3E}">
        <p14:creationId xmlns:p14="http://schemas.microsoft.com/office/powerpoint/2010/main" val="278023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prstClr val="black">
                    <a:lumMod val="75000"/>
                    <a:lumOff val="25000"/>
                  </a:prst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a:solidFill>
                  <a:schemeClr val="tx1">
                    <a:lumMod val="75000"/>
                    <a:lumOff val="25000"/>
                  </a:schemeClr>
                </a:solidFill>
              </a:rPr>
              <a:t>Error metrics for skewed classes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a:spcBef>
                <a:spcPct val="0"/>
              </a:spcBef>
              <a:defRPr/>
            </a:pPr>
            <a:r>
              <a:rPr lang="en-US" sz="2400" dirty="0">
                <a:solidFill>
                  <a:prstClr val="black">
                    <a:lumMod val="75000"/>
                    <a:lumOff val="25000"/>
                  </a:prstClr>
                </a:solidFill>
              </a:rPr>
              <a:t>Machine Learning</a:t>
            </a:r>
          </a:p>
        </p:txBody>
      </p:sp>
    </p:spTree>
    <p:extLst>
      <p:ext uri="{BB962C8B-B14F-4D97-AF65-F5344CB8AC3E}">
        <p14:creationId xmlns:p14="http://schemas.microsoft.com/office/powerpoint/2010/main" val="37767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a:solidFill>
                  <a:prstClr val="black"/>
                </a:solidFill>
              </a:rPr>
              <a:t>Precision</a:t>
            </a:r>
            <a:r>
              <a:rPr lang="zh-CN" altLang="en-US" sz="2200" b="1" dirty="0">
                <a:solidFill>
                  <a:srgbClr val="C00000"/>
                </a:solidFill>
              </a:rPr>
              <a:t>查准率</a:t>
            </a:r>
            <a:r>
              <a:rPr lang="en-US" sz="2200" b="1" dirty="0">
                <a:solidFill>
                  <a:prstClr val="black"/>
                </a:solidFill>
              </a:rPr>
              <a:t>/Recall</a:t>
            </a:r>
            <a:r>
              <a:rPr lang="zh-CN" altLang="en-US" sz="2200" b="1" dirty="0">
                <a:solidFill>
                  <a:srgbClr val="C00000"/>
                </a:solidFill>
              </a:rPr>
              <a:t>查全率</a:t>
            </a:r>
            <a:endParaRPr lang="en-US" sz="2200" b="1" dirty="0">
              <a:solidFill>
                <a:srgbClr val="C00000"/>
              </a:solidFill>
            </a:endParaRPr>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a:solidFill>
                  <a:prstClr val="black"/>
                </a:solidFill>
              </a:rPr>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grpSp>
        <p:nvGrpSpPr>
          <p:cNvPr id="4" name="组合 3"/>
          <p:cNvGrpSpPr/>
          <p:nvPr/>
        </p:nvGrpSpPr>
        <p:grpSpPr>
          <a:xfrm>
            <a:off x="4660594" y="1193459"/>
            <a:ext cx="4114800" cy="923330"/>
            <a:chOff x="3657600" y="1077092"/>
            <a:chExt cx="4114800" cy="923330"/>
          </a:xfrm>
        </p:grpSpPr>
        <p:sp>
          <p:nvSpPr>
            <p:cNvPr id="8" name="TextBox 7"/>
            <p:cNvSpPr txBox="1"/>
            <p:nvPr/>
          </p:nvSpPr>
          <p:spPr>
            <a:xfrm>
              <a:off x="3657600" y="1077092"/>
              <a:ext cx="4114800" cy="923330"/>
            </a:xfrm>
            <a:prstGeom prst="rect">
              <a:avLst/>
            </a:prstGeom>
            <a:noFill/>
          </p:spPr>
          <p:txBody>
            <a:bodyPr wrap="square" rtlCol="0">
              <a:spAutoFit/>
            </a:bodyPr>
            <a:lstStyle/>
            <a:p>
              <a:r>
                <a:rPr lang="en-US" b="1" dirty="0">
                  <a:solidFill>
                    <a:prstClr val="black"/>
                  </a:solidFill>
                </a:rPr>
                <a:t>Precision </a:t>
              </a:r>
            </a:p>
            <a:p>
              <a:r>
                <a:rPr lang="en-US" dirty="0">
                  <a:solidFill>
                    <a:prstClr val="black"/>
                  </a:solidFill>
                </a:rPr>
                <a:t>(Of all patients where we predicted           , what fraction actually has cancer?)</a:t>
              </a:r>
            </a:p>
          </p:txBody>
        </p:sp>
        <p:pic>
          <p:nvPicPr>
            <p:cNvPr id="9" name="Picture 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grpSp>
      <p:sp>
        <p:nvSpPr>
          <p:cNvPr id="10" name="TextBox 9"/>
          <p:cNvSpPr txBox="1"/>
          <p:nvPr/>
        </p:nvSpPr>
        <p:spPr>
          <a:xfrm>
            <a:off x="4660594" y="2876550"/>
            <a:ext cx="4229100" cy="1200329"/>
          </a:xfrm>
          <a:prstGeom prst="rect">
            <a:avLst/>
          </a:prstGeom>
          <a:noFill/>
        </p:spPr>
        <p:txBody>
          <a:bodyPr wrap="square" rtlCol="0">
            <a:spAutoFit/>
          </a:bodyPr>
          <a:lstStyle/>
          <a:p>
            <a:r>
              <a:rPr lang="en-US" b="1" dirty="0">
                <a:solidFill>
                  <a:prstClr val="black"/>
                </a:solidFill>
              </a:rPr>
              <a:t>Recall</a:t>
            </a:r>
          </a:p>
          <a:p>
            <a:r>
              <a:rPr lang="en-US" dirty="0">
                <a:solidFill>
                  <a:prstClr val="black"/>
                </a:solidFill>
              </a:rPr>
              <a:t>(Of all patients that actually have cancer, what fraction did we correctly detect as having cancer?)</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293393"/>
            <a:ext cx="4457700" cy="173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141184"/>
            <a:ext cx="4225214" cy="141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r="6297"/>
          <a:stretch/>
        </p:blipFill>
        <p:spPr bwMode="auto">
          <a:xfrm>
            <a:off x="5622324" y="2161660"/>
            <a:ext cx="2056482" cy="5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2323" y="4076880"/>
            <a:ext cx="2056483" cy="50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247650" y="3816926"/>
            <a:ext cx="4267200" cy="73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5743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6667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prstClr val="black">
                    <a:lumMod val="75000"/>
                    <a:lumOff val="25000"/>
                  </a:prstClr>
                </a:solidFill>
              </a:rPr>
              <a:t>Linear regression with one variable</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224865" y="2241561"/>
            <a:ext cx="4495800" cy="1625589"/>
          </a:xfrm>
        </p:spPr>
        <p:txBody>
          <a:bodyPr>
            <a:noAutofit/>
          </a:bodyPr>
          <a:lstStyle/>
          <a:p>
            <a:pPr algn="l"/>
            <a:r>
              <a:rPr lang="zh-CN" altLang="en-US" sz="5400" dirty="0">
                <a:solidFill>
                  <a:schemeClr val="tx1">
                    <a:lumMod val="75000"/>
                    <a:lumOff val="25000"/>
                  </a:schemeClr>
                </a:solidFill>
              </a:rPr>
              <a:t>知识回顾</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a:spcBef>
                <a:spcPct val="0"/>
              </a:spcBef>
              <a:defRPr/>
            </a:pPr>
            <a:r>
              <a:rPr lang="en-US" sz="2400" dirty="0">
                <a:solidFill>
                  <a:prstClr val="black">
                    <a:lumMod val="75000"/>
                    <a:lumOff val="25000"/>
                  </a:prstClr>
                </a:solidFill>
              </a:rPr>
              <a:t>Machine Learning</a:t>
            </a: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8777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140743981"/>
              </p:ext>
            </p:extLst>
          </p:nvPr>
        </p:nvGraphicFramePr>
        <p:xfrm>
          <a:off x="3267052" y="133350"/>
          <a:ext cx="53187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898481704"/>
              </p:ext>
            </p:extLst>
          </p:nvPr>
        </p:nvGraphicFramePr>
        <p:xfrm>
          <a:off x="3267052" y="133350"/>
          <a:ext cx="531876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39786" y="119955"/>
            <a:ext cx="2351926" cy="1384995"/>
          </a:xfrm>
          <a:prstGeom prst="rect">
            <a:avLst/>
          </a:prstGeom>
          <a:noFill/>
        </p:spPr>
        <p:txBody>
          <a:bodyPr wrap="none" rtlCol="0">
            <a:spAutoFit/>
          </a:bodyPr>
          <a:lstStyle/>
          <a:p>
            <a:pPr algn="ctr"/>
            <a:r>
              <a:rPr lang="en-US" sz="2800" b="1" dirty="0">
                <a:solidFill>
                  <a:prstClr val="black"/>
                </a:solidFill>
              </a:rPr>
              <a:t>Housing Prices</a:t>
            </a:r>
          </a:p>
          <a:p>
            <a:pPr algn="ctr"/>
            <a:r>
              <a:rPr lang="en-US" sz="2800" b="1" dirty="0">
                <a:solidFill>
                  <a:prstClr val="black"/>
                </a:solidFill>
              </a:rPr>
              <a:t>(Portland, OR)</a:t>
            </a:r>
          </a:p>
          <a:p>
            <a:pPr algn="ctr"/>
            <a:r>
              <a:rPr lang="zh-CN" altLang="en-US" sz="2800" b="1" dirty="0">
                <a:solidFill>
                  <a:prstClr val="black"/>
                </a:solidFill>
              </a:rPr>
              <a:t>房价估计</a:t>
            </a:r>
            <a:endParaRPr lang="en-US" sz="2800" b="1" dirty="0">
              <a:solidFill>
                <a:prstClr val="black"/>
              </a:solidFill>
            </a:endParaRPr>
          </a:p>
        </p:txBody>
      </p:sp>
      <p:sp>
        <p:nvSpPr>
          <p:cNvPr id="9" name="TextBox 8"/>
          <p:cNvSpPr txBox="1"/>
          <p:nvPr/>
        </p:nvSpPr>
        <p:spPr>
          <a:xfrm>
            <a:off x="1828800" y="1371421"/>
            <a:ext cx="1575412" cy="1200329"/>
          </a:xfrm>
          <a:prstGeom prst="rect">
            <a:avLst/>
          </a:prstGeom>
          <a:noFill/>
        </p:spPr>
        <p:txBody>
          <a:bodyPr wrap="square" rtlCol="0">
            <a:spAutoFit/>
          </a:bodyPr>
          <a:lstStyle/>
          <a:p>
            <a:pPr algn="ctr"/>
            <a:r>
              <a:rPr lang="en-US" sz="2400" dirty="0">
                <a:solidFill>
                  <a:prstClr val="black"/>
                </a:solidFill>
              </a:rPr>
              <a:t>Price</a:t>
            </a:r>
          </a:p>
          <a:p>
            <a:pPr algn="ctr"/>
            <a:r>
              <a:rPr lang="en-US" sz="2400" dirty="0">
                <a:solidFill>
                  <a:prstClr val="black"/>
                </a:solidFill>
              </a:rPr>
              <a:t>(in 1000s of dollars)</a:t>
            </a:r>
          </a:p>
        </p:txBody>
      </p:sp>
      <p:sp>
        <p:nvSpPr>
          <p:cNvPr id="10" name="TextBox 9"/>
          <p:cNvSpPr txBox="1"/>
          <p:nvPr/>
        </p:nvSpPr>
        <p:spPr>
          <a:xfrm>
            <a:off x="5309212" y="2800350"/>
            <a:ext cx="1519711" cy="461665"/>
          </a:xfrm>
          <a:prstGeom prst="rect">
            <a:avLst/>
          </a:prstGeom>
          <a:noFill/>
        </p:spPr>
        <p:txBody>
          <a:bodyPr wrap="none" rtlCol="0">
            <a:spAutoFit/>
          </a:bodyPr>
          <a:lstStyle/>
          <a:p>
            <a:r>
              <a:rPr lang="en-US" sz="2400" dirty="0">
                <a:solidFill>
                  <a:prstClr val="black"/>
                </a:solidFill>
              </a:rPr>
              <a:t>Size (feet</a:t>
            </a:r>
            <a:r>
              <a:rPr lang="en-US" sz="2400" baseline="30000" dirty="0">
                <a:solidFill>
                  <a:prstClr val="black"/>
                </a:solidFill>
              </a:rPr>
              <a:t>2</a:t>
            </a:r>
            <a:r>
              <a:rPr lang="en-US" sz="2400" dirty="0">
                <a:solidFill>
                  <a:prstClr val="black"/>
                </a:solidFill>
              </a:rPr>
              <a:t>)</a:t>
            </a:r>
          </a:p>
        </p:txBody>
      </p:sp>
      <p:sp>
        <p:nvSpPr>
          <p:cNvPr id="11" name="TextBox 10"/>
          <p:cNvSpPr txBox="1"/>
          <p:nvPr/>
        </p:nvSpPr>
        <p:spPr>
          <a:xfrm>
            <a:off x="304800" y="3270945"/>
            <a:ext cx="4000500" cy="1354217"/>
          </a:xfrm>
          <a:prstGeom prst="rect">
            <a:avLst/>
          </a:prstGeom>
          <a:noFill/>
        </p:spPr>
        <p:txBody>
          <a:bodyPr wrap="square" rtlCol="0">
            <a:spAutoFit/>
          </a:bodyPr>
          <a:lstStyle/>
          <a:p>
            <a:r>
              <a:rPr lang="en-US" sz="2400" u="sng" dirty="0">
                <a:solidFill>
                  <a:prstClr val="black"/>
                </a:solidFill>
              </a:rPr>
              <a:t>Supervised Learning </a:t>
            </a:r>
            <a:r>
              <a:rPr lang="zh-CN" altLang="en-US" sz="2400" u="sng" dirty="0">
                <a:solidFill>
                  <a:prstClr val="black"/>
                </a:solidFill>
              </a:rPr>
              <a:t>监督学习</a:t>
            </a:r>
            <a:endParaRPr lang="en-US" sz="2400" u="sng" dirty="0">
              <a:solidFill>
                <a:prstClr val="black"/>
              </a:solidFill>
            </a:endParaRPr>
          </a:p>
          <a:p>
            <a:endParaRPr lang="en-US" sz="1000" dirty="0">
              <a:solidFill>
                <a:prstClr val="black"/>
              </a:solidFill>
            </a:endParaRPr>
          </a:p>
          <a:p>
            <a:r>
              <a:rPr lang="en-US" sz="2400" dirty="0">
                <a:solidFill>
                  <a:prstClr val="black"/>
                </a:solidFill>
              </a:rPr>
              <a:t>Given the “right answer” for each example in the data.</a:t>
            </a:r>
          </a:p>
        </p:txBody>
      </p:sp>
      <p:sp>
        <p:nvSpPr>
          <p:cNvPr id="12" name="TextBox 11"/>
          <p:cNvSpPr txBox="1"/>
          <p:nvPr/>
        </p:nvSpPr>
        <p:spPr>
          <a:xfrm>
            <a:off x="4267200" y="3270945"/>
            <a:ext cx="4114800" cy="1015663"/>
          </a:xfrm>
          <a:prstGeom prst="rect">
            <a:avLst/>
          </a:prstGeom>
          <a:noFill/>
        </p:spPr>
        <p:txBody>
          <a:bodyPr wrap="square" rtlCol="0">
            <a:spAutoFit/>
          </a:bodyPr>
          <a:lstStyle/>
          <a:p>
            <a:r>
              <a:rPr lang="en-US" sz="2400" u="sng" dirty="0">
                <a:solidFill>
                  <a:prstClr val="black"/>
                </a:solidFill>
              </a:rPr>
              <a:t>Regression Problem </a:t>
            </a:r>
            <a:r>
              <a:rPr lang="zh-CN" altLang="en-US" sz="2400" u="sng" dirty="0">
                <a:solidFill>
                  <a:prstClr val="black"/>
                </a:solidFill>
              </a:rPr>
              <a:t>回归问题</a:t>
            </a:r>
            <a:r>
              <a:rPr lang="en-US" sz="2400" u="sng" dirty="0">
                <a:solidFill>
                  <a:prstClr val="black"/>
                </a:solidFill>
              </a:rPr>
              <a:t>:</a:t>
            </a:r>
          </a:p>
          <a:p>
            <a:endParaRPr lang="en-US" sz="1000" dirty="0">
              <a:solidFill>
                <a:prstClr val="black"/>
              </a:solidFill>
            </a:endParaRPr>
          </a:p>
          <a:p>
            <a:r>
              <a:rPr lang="en-US" sz="2400" dirty="0">
                <a:solidFill>
                  <a:prstClr val="black"/>
                </a:solidFill>
              </a:rPr>
              <a:t>Predict real-valued output</a:t>
            </a:r>
          </a:p>
        </p:txBody>
      </p:sp>
      <p:cxnSp>
        <p:nvCxnSpPr>
          <p:cNvPr id="14" name="Straight Connector 13"/>
          <p:cNvCxnSpPr/>
          <p:nvPr/>
        </p:nvCxnSpPr>
        <p:spPr>
          <a:xfrm>
            <a:off x="4242079" y="3347145"/>
            <a:ext cx="0" cy="151060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4724400" y="514350"/>
            <a:ext cx="3276600" cy="1371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267200" y="4240441"/>
            <a:ext cx="4761270" cy="830997"/>
          </a:xfrm>
          <a:prstGeom prst="rect">
            <a:avLst/>
          </a:prstGeom>
          <a:noFill/>
        </p:spPr>
        <p:txBody>
          <a:bodyPr wrap="square" rtlCol="0">
            <a:spAutoFit/>
          </a:bodyPr>
          <a:lstStyle/>
          <a:p>
            <a:r>
              <a:rPr lang="en-US" altLang="zh-CN" sz="2400" u="sng" dirty="0">
                <a:solidFill>
                  <a:prstClr val="black"/>
                </a:solidFill>
              </a:rPr>
              <a:t>Classification </a:t>
            </a:r>
            <a:r>
              <a:rPr lang="zh-CN" altLang="en-US" sz="2400" u="sng" dirty="0">
                <a:solidFill>
                  <a:prstClr val="black"/>
                </a:solidFill>
              </a:rPr>
              <a:t>分类问题</a:t>
            </a:r>
            <a:r>
              <a:rPr lang="en-US" altLang="zh-CN" sz="2400" u="sng" dirty="0">
                <a:solidFill>
                  <a:prstClr val="black"/>
                </a:solidFill>
              </a:rPr>
              <a:t>:</a:t>
            </a:r>
          </a:p>
          <a:p>
            <a:r>
              <a:rPr lang="en-US" altLang="zh-CN" sz="2400" u="sng" dirty="0">
                <a:solidFill>
                  <a:prstClr val="black"/>
                </a:solidFill>
              </a:rPr>
              <a:t> </a:t>
            </a:r>
            <a:r>
              <a:rPr lang="en-US" altLang="zh-CN" sz="2400" dirty="0">
                <a:solidFill>
                  <a:prstClr val="black"/>
                </a:solidFill>
              </a:rPr>
              <a:t>discrete-valued output</a:t>
            </a:r>
            <a:endParaRPr lang="zh-CN" altLang="en-US" sz="2400" dirty="0">
              <a:solidFill>
                <a:prstClr val="black"/>
              </a:solidFill>
            </a:endParaRPr>
          </a:p>
        </p:txBody>
      </p:sp>
      <p:grpSp>
        <p:nvGrpSpPr>
          <p:cNvPr id="2" name="组合 1"/>
          <p:cNvGrpSpPr/>
          <p:nvPr/>
        </p:nvGrpSpPr>
        <p:grpSpPr>
          <a:xfrm>
            <a:off x="3760424" y="1351061"/>
            <a:ext cx="2157470" cy="1215718"/>
            <a:chOff x="3760424" y="1351061"/>
            <a:chExt cx="2157470" cy="1215718"/>
          </a:xfrm>
        </p:grpSpPr>
        <p:cxnSp>
          <p:nvCxnSpPr>
            <p:cNvPr id="13" name="直接连接符 12"/>
            <p:cNvCxnSpPr/>
            <p:nvPr/>
          </p:nvCxnSpPr>
          <p:spPr>
            <a:xfrm>
              <a:off x="3810000" y="1504950"/>
              <a:ext cx="182880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638800" y="1504950"/>
              <a:ext cx="0" cy="91440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59706" y="2259002"/>
              <a:ext cx="558188" cy="307777"/>
            </a:xfrm>
            <a:prstGeom prst="rect">
              <a:avLst/>
            </a:prstGeom>
            <a:noFill/>
          </p:spPr>
          <p:txBody>
            <a:bodyPr wrap="square" rtlCol="0">
              <a:spAutoFit/>
            </a:bodyPr>
            <a:lstStyle/>
            <a:p>
              <a:r>
                <a:rPr lang="en-US" altLang="zh-CN" sz="1400" dirty="0">
                  <a:solidFill>
                    <a:srgbClr val="FF0000"/>
                  </a:solidFill>
                </a:rPr>
                <a:t>1200</a:t>
              </a:r>
              <a:endParaRPr lang="zh-CN" altLang="en-US" sz="1400" dirty="0">
                <a:solidFill>
                  <a:srgbClr val="FF0000"/>
                </a:solidFill>
              </a:endParaRPr>
            </a:p>
          </p:txBody>
        </p:sp>
        <p:sp>
          <p:nvSpPr>
            <p:cNvPr id="22" name="文本框 21"/>
            <p:cNvSpPr txBox="1"/>
            <p:nvPr/>
          </p:nvSpPr>
          <p:spPr>
            <a:xfrm>
              <a:off x="3760424" y="1351061"/>
              <a:ext cx="558188" cy="307777"/>
            </a:xfrm>
            <a:prstGeom prst="rect">
              <a:avLst/>
            </a:prstGeom>
            <a:noFill/>
          </p:spPr>
          <p:txBody>
            <a:bodyPr wrap="square" rtlCol="0">
              <a:spAutoFit/>
            </a:bodyPr>
            <a:lstStyle/>
            <a:p>
              <a:r>
                <a:rPr lang="en-US" altLang="zh-CN" sz="1400" dirty="0">
                  <a:solidFill>
                    <a:srgbClr val="FF0000"/>
                  </a:solidFill>
                </a:rPr>
                <a:t>220K</a:t>
              </a:r>
              <a:endParaRPr lang="zh-CN" altLang="en-US" sz="1400" dirty="0">
                <a:solidFill>
                  <a:srgbClr val="FF0000"/>
                </a:solidFill>
              </a:endParaRPr>
            </a:p>
          </p:txBody>
        </p:sp>
      </p:grpSp>
    </p:spTree>
    <p:extLst>
      <p:ext uri="{BB962C8B-B14F-4D97-AF65-F5344CB8AC3E}">
        <p14:creationId xmlns:p14="http://schemas.microsoft.com/office/powerpoint/2010/main" val="19857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11" grpId="0"/>
      <p:bldP spid="12"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800600" y="438150"/>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048288" y="399486"/>
            <a:ext cx="2533112" cy="6096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Training Set</a:t>
            </a:r>
          </a:p>
        </p:txBody>
      </p:sp>
      <p:sp>
        <p:nvSpPr>
          <p:cNvPr id="6" name="Rounded Rectangle 5"/>
          <p:cNvSpPr/>
          <p:nvPr/>
        </p:nvSpPr>
        <p:spPr>
          <a:xfrm>
            <a:off x="743488" y="1618686"/>
            <a:ext cx="3142712"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Learning Algorithm</a:t>
            </a:r>
          </a:p>
        </p:txBody>
      </p:sp>
      <p:sp>
        <p:nvSpPr>
          <p:cNvPr id="7" name="Rounded Rectangle 6"/>
          <p:cNvSpPr/>
          <p:nvPr/>
        </p:nvSpPr>
        <p:spPr>
          <a:xfrm>
            <a:off x="1933844" y="2837886"/>
            <a:ext cx="762000"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prstClr val="black"/>
                </a:solidFill>
              </a:rPr>
              <a:t>h</a:t>
            </a:r>
          </a:p>
        </p:txBody>
      </p:sp>
      <p:sp>
        <p:nvSpPr>
          <p:cNvPr id="8" name="TextBox 7"/>
          <p:cNvSpPr txBox="1"/>
          <p:nvPr/>
        </p:nvSpPr>
        <p:spPr>
          <a:xfrm>
            <a:off x="0" y="2807553"/>
            <a:ext cx="1143000" cy="830997"/>
          </a:xfrm>
          <a:prstGeom prst="rect">
            <a:avLst/>
          </a:prstGeom>
          <a:noFill/>
        </p:spPr>
        <p:txBody>
          <a:bodyPr wrap="square" rtlCol="0">
            <a:spAutoFit/>
          </a:bodyPr>
          <a:lstStyle/>
          <a:p>
            <a:pPr algn="ctr"/>
            <a:r>
              <a:rPr lang="en-US" sz="2400" dirty="0">
                <a:solidFill>
                  <a:prstClr val="black"/>
                </a:solidFill>
              </a:rPr>
              <a:t>Size of house</a:t>
            </a:r>
          </a:p>
        </p:txBody>
      </p:sp>
      <p:sp>
        <p:nvSpPr>
          <p:cNvPr id="9" name="TextBox 8"/>
          <p:cNvSpPr txBox="1"/>
          <p:nvPr/>
        </p:nvSpPr>
        <p:spPr>
          <a:xfrm>
            <a:off x="3352800" y="2807553"/>
            <a:ext cx="1447800" cy="830997"/>
          </a:xfrm>
          <a:prstGeom prst="rect">
            <a:avLst/>
          </a:prstGeom>
          <a:noFill/>
        </p:spPr>
        <p:txBody>
          <a:bodyPr wrap="square" rtlCol="0">
            <a:spAutoFit/>
          </a:bodyPr>
          <a:lstStyle/>
          <a:p>
            <a:pPr algn="ctr"/>
            <a:r>
              <a:rPr lang="en-US" sz="2400" dirty="0">
                <a:solidFill>
                  <a:prstClr val="black"/>
                </a:solidFill>
              </a:rPr>
              <a:t>Estimated price</a:t>
            </a:r>
          </a:p>
        </p:txBody>
      </p:sp>
      <p:cxnSp>
        <p:nvCxnSpPr>
          <p:cNvPr id="12" name="Straight Arrow Connector 11"/>
          <p:cNvCxnSpPr>
            <a:stCxn id="5" idx="2"/>
            <a:endCxn id="6" idx="0"/>
          </p:cNvCxnSpPr>
          <p:nvPr/>
        </p:nvCxnSpPr>
        <p:spPr>
          <a:xfrm>
            <a:off x="2314844" y="1009086"/>
            <a:ext cx="0" cy="60960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2314844" y="2205242"/>
            <a:ext cx="0" cy="632644"/>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a:off x="1143000" y="3131164"/>
            <a:ext cx="790844"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2695844" y="3131164"/>
            <a:ext cx="733156"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57800" y="438150"/>
            <a:ext cx="3369833" cy="461665"/>
          </a:xfrm>
          <a:prstGeom prst="rect">
            <a:avLst/>
          </a:prstGeom>
          <a:noFill/>
        </p:spPr>
        <p:txBody>
          <a:bodyPr wrap="none" rtlCol="0">
            <a:spAutoFit/>
          </a:bodyPr>
          <a:lstStyle/>
          <a:p>
            <a:r>
              <a:rPr lang="en-US" sz="2400" b="1" dirty="0">
                <a:solidFill>
                  <a:prstClr val="black"/>
                </a:solidFill>
              </a:rPr>
              <a:t>How do we represent </a:t>
            </a:r>
            <a:r>
              <a:rPr lang="en-US" sz="2400" b="1" i="1" dirty="0">
                <a:solidFill>
                  <a:prstClr val="black"/>
                </a:solidFill>
              </a:rPr>
              <a:t>h</a:t>
            </a:r>
            <a:r>
              <a:rPr lang="en-US" sz="2400" b="1" dirty="0">
                <a:solidFill>
                  <a:prstClr val="black"/>
                </a:solidFill>
              </a:rPr>
              <a:t> ?</a:t>
            </a:r>
          </a:p>
        </p:txBody>
      </p:sp>
      <p:sp>
        <p:nvSpPr>
          <p:cNvPr id="37" name="TextBox 36"/>
          <p:cNvSpPr txBox="1"/>
          <p:nvPr/>
        </p:nvSpPr>
        <p:spPr>
          <a:xfrm>
            <a:off x="4882651" y="3142594"/>
            <a:ext cx="4120130" cy="1015663"/>
          </a:xfrm>
          <a:prstGeom prst="rect">
            <a:avLst/>
          </a:prstGeom>
          <a:noFill/>
        </p:spPr>
        <p:txBody>
          <a:bodyPr wrap="square" rtlCol="0">
            <a:spAutoFit/>
          </a:bodyPr>
          <a:lstStyle/>
          <a:p>
            <a:r>
              <a:rPr lang="en-US" sz="2000" dirty="0">
                <a:solidFill>
                  <a:prstClr val="black"/>
                </a:solidFill>
              </a:rPr>
              <a:t>Linear regression with one variable.</a:t>
            </a:r>
          </a:p>
          <a:p>
            <a:r>
              <a:rPr lang="en-US" sz="2000" dirty="0">
                <a:solidFill>
                  <a:prstClr val="black"/>
                </a:solidFill>
              </a:rPr>
              <a:t>Univariate linear regression (only one variable).</a:t>
            </a:r>
          </a:p>
        </p:txBody>
      </p:sp>
      <mc:AlternateContent xmlns:mc="http://schemas.openxmlformats.org/markup-compatibility/2006" xmlns:a14="http://schemas.microsoft.com/office/drawing/2010/main">
        <mc:Choice Requires="a14">
          <p:sp>
            <p:nvSpPr>
              <p:cNvPr id="2" name="矩形 1"/>
              <p:cNvSpPr/>
              <p:nvPr/>
            </p:nvSpPr>
            <p:spPr>
              <a:xfrm>
                <a:off x="1730857" y="4057086"/>
                <a:ext cx="1331565"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𝑦</m:t>
                      </m:r>
                    </m:oMath>
                  </m:oMathPara>
                </a14:m>
                <a:endParaRPr lang="zh-CN" altLang="en-US" sz="2400" dirty="0">
                  <a:solidFill>
                    <a:prstClr val="black"/>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730857" y="4057086"/>
                <a:ext cx="1331565" cy="461665"/>
              </a:xfrm>
              <a:prstGeom prst="rect">
                <a:avLst/>
              </a:prstGeom>
              <a:blipFill rotWithShape="0">
                <a:blip r:embed="rId2"/>
                <a:stretch>
                  <a:fillRect l="-917" b="-10667"/>
                </a:stretch>
              </a:blipFill>
            </p:spPr>
            <p:txBody>
              <a:bodyPr/>
              <a:lstStyle/>
              <a:p>
                <a:r>
                  <a:rPr lang="zh-CN" altLang="en-US">
                    <a:noFill/>
                  </a:rPr>
                  <a:t> </a:t>
                </a:r>
              </a:p>
            </p:txBody>
          </p:sp>
        </mc:Fallback>
      </mc:AlternateContent>
      <p:pic>
        <p:nvPicPr>
          <p:cNvPr id="14" name="图片 13"/>
          <p:cNvPicPr>
            <a:picLocks noChangeAspect="1"/>
          </p:cNvPicPr>
          <p:nvPr/>
        </p:nvPicPr>
        <p:blipFill>
          <a:blip r:embed="rId3"/>
          <a:stretch>
            <a:fillRect/>
          </a:stretch>
        </p:blipFill>
        <p:spPr>
          <a:xfrm>
            <a:off x="5674455" y="2025236"/>
            <a:ext cx="2536522" cy="606354"/>
          </a:xfrm>
          <a:prstGeom prst="rect">
            <a:avLst/>
          </a:prstGeom>
        </p:spPr>
      </p:pic>
      <p:sp>
        <p:nvSpPr>
          <p:cNvPr id="20" name="TextBox 36"/>
          <p:cNvSpPr txBox="1"/>
          <p:nvPr/>
        </p:nvSpPr>
        <p:spPr>
          <a:xfrm>
            <a:off x="5029200" y="1313886"/>
            <a:ext cx="2514600" cy="400110"/>
          </a:xfrm>
          <a:prstGeom prst="rect">
            <a:avLst/>
          </a:prstGeom>
          <a:noFill/>
        </p:spPr>
        <p:txBody>
          <a:bodyPr wrap="square" rtlCol="0">
            <a:spAutoFit/>
          </a:bodyPr>
          <a:lstStyle/>
          <a:p>
            <a:r>
              <a:rPr lang="en-US" sz="2000" dirty="0">
                <a:solidFill>
                  <a:prstClr val="black"/>
                </a:solidFill>
              </a:rPr>
              <a:t>Hypothesis </a:t>
            </a:r>
            <a:r>
              <a:rPr lang="zh-CN" altLang="en-US" sz="2000" dirty="0">
                <a:solidFill>
                  <a:prstClr val="black"/>
                </a:solidFill>
              </a:rPr>
              <a:t>假设函数</a:t>
            </a:r>
            <a:r>
              <a:rPr lang="en-US" sz="2000" dirty="0">
                <a:solidFill>
                  <a:prstClr val="black"/>
                </a:solidFill>
              </a:rPr>
              <a:t>:</a:t>
            </a:r>
          </a:p>
        </p:txBody>
      </p:sp>
    </p:spTree>
    <p:extLst>
      <p:ext uri="{BB962C8B-B14F-4D97-AF65-F5344CB8AC3E}">
        <p14:creationId xmlns:p14="http://schemas.microsoft.com/office/powerpoint/2010/main" val="139488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858666" y="433685"/>
            <a:ext cx="0" cy="2133601"/>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30066" y="2338685"/>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4538" y="1119485"/>
            <a:ext cx="324128" cy="461665"/>
          </a:xfrm>
          <a:prstGeom prst="rect">
            <a:avLst/>
          </a:prstGeom>
          <a:noFill/>
        </p:spPr>
        <p:txBody>
          <a:bodyPr wrap="none" rtlCol="0">
            <a:spAutoFit/>
          </a:bodyPr>
          <a:lstStyle/>
          <a:p>
            <a:r>
              <a:rPr lang="en-US" sz="2400" dirty="0"/>
              <a:t>y</a:t>
            </a:r>
          </a:p>
        </p:txBody>
      </p:sp>
      <p:sp>
        <p:nvSpPr>
          <p:cNvPr id="9" name="TextBox 8"/>
          <p:cNvSpPr txBox="1"/>
          <p:nvPr/>
        </p:nvSpPr>
        <p:spPr>
          <a:xfrm>
            <a:off x="2001666" y="2262485"/>
            <a:ext cx="317716" cy="461665"/>
          </a:xfrm>
          <a:prstGeom prst="rect">
            <a:avLst/>
          </a:prstGeom>
          <a:noFill/>
        </p:spPr>
        <p:txBody>
          <a:bodyPr wrap="none" rtlCol="0">
            <a:spAutoFit/>
          </a:bodyPr>
          <a:lstStyle/>
          <a:p>
            <a:r>
              <a:rPr lang="en-US" sz="2400" dirty="0"/>
              <a:t>x</a:t>
            </a:r>
          </a:p>
        </p:txBody>
      </p:sp>
      <p:grpSp>
        <p:nvGrpSpPr>
          <p:cNvPr id="43" name="Group 42"/>
          <p:cNvGrpSpPr/>
          <p:nvPr/>
        </p:nvGrpSpPr>
        <p:grpSpPr>
          <a:xfrm>
            <a:off x="1011066" y="984142"/>
            <a:ext cx="1811743" cy="1108886"/>
            <a:chOff x="1981200" y="760007"/>
            <a:chExt cx="1811743" cy="1108886"/>
          </a:xfrm>
        </p:grpSpPr>
        <p:grpSp>
          <p:nvGrpSpPr>
            <p:cNvPr id="25" name="Group 24"/>
            <p:cNvGrpSpPr/>
            <p:nvPr/>
          </p:nvGrpSpPr>
          <p:grpSpPr>
            <a:xfrm flipV="1">
              <a:off x="1981200" y="1733550"/>
              <a:ext cx="135343" cy="135343"/>
              <a:chOff x="5370863" y="1729085"/>
              <a:chExt cx="914400" cy="914400"/>
            </a:xfrm>
          </p:grpSpPr>
          <p:cxnSp>
            <p:nvCxnSpPr>
              <p:cNvPr id="26" name="Straight Connector 25"/>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flipV="1">
              <a:off x="2438400" y="1675773"/>
              <a:ext cx="135343" cy="135343"/>
              <a:chOff x="5370863" y="1729085"/>
              <a:chExt cx="914400" cy="914400"/>
            </a:xfrm>
          </p:grpSpPr>
          <p:cxnSp>
            <p:nvCxnSpPr>
              <p:cNvPr id="29" name="Straight Connector 28"/>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flipV="1">
              <a:off x="2535773" y="1358615"/>
              <a:ext cx="135343" cy="135343"/>
              <a:chOff x="5370863" y="1729085"/>
              <a:chExt cx="914400" cy="914400"/>
            </a:xfrm>
          </p:grpSpPr>
          <p:cxnSp>
            <p:nvCxnSpPr>
              <p:cNvPr id="32" name="Straight Connector 31"/>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V="1">
              <a:off x="3062986" y="1276350"/>
              <a:ext cx="135343" cy="135343"/>
              <a:chOff x="5370863" y="1729085"/>
              <a:chExt cx="914400" cy="914400"/>
            </a:xfrm>
          </p:grpSpPr>
          <p:cxnSp>
            <p:nvCxnSpPr>
              <p:cNvPr id="35" name="Straight Connector 34"/>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V="1">
              <a:off x="3429000" y="1058510"/>
              <a:ext cx="135343" cy="135343"/>
              <a:chOff x="5370863" y="1729085"/>
              <a:chExt cx="914400" cy="914400"/>
            </a:xfrm>
          </p:grpSpPr>
          <p:cxnSp>
            <p:nvCxnSpPr>
              <p:cNvPr id="38" name="Straight Connector 37"/>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flipV="1">
              <a:off x="3657600" y="760007"/>
              <a:ext cx="135343" cy="135343"/>
              <a:chOff x="5370863" y="1729085"/>
              <a:chExt cx="914400" cy="914400"/>
            </a:xfrm>
          </p:grpSpPr>
          <p:cxnSp>
            <p:nvCxnSpPr>
              <p:cNvPr id="41" name="Straight Connector 40"/>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193340" y="3133012"/>
            <a:ext cx="4801737" cy="1384995"/>
            <a:chOff x="532262" y="3130064"/>
            <a:chExt cx="4801737" cy="1384995"/>
          </a:xfrm>
        </p:grpSpPr>
        <p:grpSp>
          <p:nvGrpSpPr>
            <p:cNvPr id="49" name="Group 48"/>
            <p:cNvGrpSpPr/>
            <p:nvPr/>
          </p:nvGrpSpPr>
          <p:grpSpPr>
            <a:xfrm>
              <a:off x="532262" y="3130064"/>
              <a:ext cx="4801737" cy="1384995"/>
              <a:chOff x="837062" y="2368064"/>
              <a:chExt cx="4801737" cy="1384995"/>
            </a:xfrm>
          </p:grpSpPr>
          <p:sp>
            <p:nvSpPr>
              <p:cNvPr id="44" name="TextBox 43"/>
              <p:cNvSpPr txBox="1"/>
              <p:nvPr/>
            </p:nvSpPr>
            <p:spPr>
              <a:xfrm>
                <a:off x="837062" y="2368064"/>
                <a:ext cx="4801737" cy="1384995"/>
              </a:xfrm>
              <a:prstGeom prst="rect">
                <a:avLst/>
              </a:prstGeom>
              <a:noFill/>
            </p:spPr>
            <p:txBody>
              <a:bodyPr wrap="square" rtlCol="0">
                <a:spAutoFit/>
              </a:bodyPr>
              <a:lstStyle/>
              <a:p>
                <a:pPr marL="803275" indent="-803275"/>
                <a:r>
                  <a:rPr lang="en-US" sz="2800" dirty="0"/>
                  <a:t>Idea: Choose             so that                    	          is close to     for our training examples </a:t>
                </a:r>
              </a:p>
            </p:txBody>
          </p:sp>
          <p:pic>
            <p:nvPicPr>
              <p:cNvPr id="46" name="Picture 4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918460" y="2441595"/>
                <a:ext cx="789354" cy="335895"/>
              </a:xfrm>
              <a:prstGeom prst="rect">
                <a:avLst/>
              </a:prstGeom>
            </p:spPr>
          </p:pic>
          <p:pic>
            <p:nvPicPr>
              <p:cNvPr id="48" name="Picture 47"/>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1737257" y="2886668"/>
                <a:ext cx="831342" cy="375084"/>
              </a:xfrm>
              <a:prstGeom prst="rect">
                <a:avLst/>
              </a:prstGeom>
            </p:spPr>
          </p:pic>
        </p:gr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91144" y="3760157"/>
              <a:ext cx="180023" cy="245745"/>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043869" y="4057587"/>
              <a:ext cx="808673" cy="382905"/>
            </a:xfrm>
            <a:prstGeom prst="rect">
              <a:avLst/>
            </a:prstGeom>
          </p:spPr>
        </p:pic>
      </p:grpSp>
      <mc:AlternateContent xmlns:mc="http://schemas.openxmlformats.org/markup-compatibility/2006" xmlns:a14="http://schemas.microsoft.com/office/drawing/2010/main">
        <mc:Choice Requires="a14">
          <p:sp>
            <p:nvSpPr>
              <p:cNvPr id="10" name="矩形 9"/>
              <p:cNvSpPr/>
              <p:nvPr/>
            </p:nvSpPr>
            <p:spPr>
              <a:xfrm>
                <a:off x="4038600" y="537251"/>
                <a:ext cx="39020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800" smtClean="0">
                          <a:latin typeface="Cambria Math" panose="02040503050406030204" pitchFamily="18" charset="0"/>
                        </a:rPr>
                        <m:t>Cost</m:t>
                      </m:r>
                      <m:r>
                        <a:rPr lang="en-US" altLang="zh-CN" sz="2800" smtClean="0">
                          <a:latin typeface="Cambria Math" panose="02040503050406030204" pitchFamily="18" charset="0"/>
                        </a:rPr>
                        <m:t> </m:t>
                      </m:r>
                      <m:r>
                        <m:rPr>
                          <m:sty m:val="p"/>
                        </m:rPr>
                        <a:rPr lang="en-US" altLang="zh-CN" sz="2800" smtClean="0">
                          <a:latin typeface="Cambria Math" panose="02040503050406030204" pitchFamily="18" charset="0"/>
                        </a:rPr>
                        <m:t>function</m:t>
                      </m:r>
                      <m:r>
                        <a:rPr lang="en-US" altLang="zh-CN" sz="2800" b="0" i="0" smtClean="0">
                          <a:latin typeface="Cambria Math"/>
                        </a:rPr>
                        <m:t> </m:t>
                      </m:r>
                      <m:r>
                        <a:rPr lang="zh-CN" altLang="en-US" sz="2800" i="1">
                          <a:latin typeface="Cambria Math"/>
                        </a:rPr>
                        <m:t>代价</m:t>
                      </m:r>
                      <m:r>
                        <a:rPr lang="zh-CN" altLang="en-US" sz="2800" i="1" smtClean="0">
                          <a:latin typeface="Cambria Math"/>
                        </a:rPr>
                        <m:t>函数</m:t>
                      </m:r>
                      <m:r>
                        <a:rPr lang="en-US" altLang="zh-CN" sz="2800">
                          <a:latin typeface="Cambria Math" panose="02040503050406030204" pitchFamily="18" charset="0"/>
                        </a:rPr>
                        <m:t>:</m:t>
                      </m:r>
                    </m:oMath>
                  </m:oMathPara>
                </a14:m>
                <a:endParaRPr lang="en-US" altLang="zh-CN" sz="2800" dirty="0"/>
              </a:p>
            </p:txBody>
          </p:sp>
        </mc:Choice>
        <mc:Fallback xmlns="">
          <p:sp>
            <p:nvSpPr>
              <p:cNvPr id="10" name="矩形 9"/>
              <p:cNvSpPr>
                <a:spLocks noRot="1" noChangeAspect="1" noMove="1" noResize="1" noEditPoints="1" noAdjustHandles="1" noChangeArrowheads="1" noChangeShapeType="1" noTextEdit="1"/>
              </p:cNvSpPr>
              <p:nvPr/>
            </p:nvSpPr>
            <p:spPr>
              <a:xfrm>
                <a:off x="4038600" y="537251"/>
                <a:ext cx="3902030" cy="523220"/>
              </a:xfrm>
              <a:prstGeom prst="rect">
                <a:avLst/>
              </a:prstGeom>
              <a:blipFill rotWithShape="1">
                <a:blip r:embed="rId10"/>
                <a:stretch>
                  <a:fillRect/>
                </a:stretch>
              </a:blipFill>
            </p:spPr>
            <p:txBody>
              <a:bodyPr/>
              <a:lstStyle/>
              <a:p>
                <a:r>
                  <a:rPr lang="zh-CN" altLang="en-US">
                    <a:noFill/>
                  </a:rPr>
                  <a:t> </a:t>
                </a:r>
              </a:p>
            </p:txBody>
          </p:sp>
        </mc:Fallback>
      </mc:AlternateContent>
      <p:cxnSp>
        <p:nvCxnSpPr>
          <p:cNvPr id="12" name="直接连接符 11"/>
          <p:cNvCxnSpPr/>
          <p:nvPr/>
        </p:nvCxnSpPr>
        <p:spPr>
          <a:xfrm flipV="1">
            <a:off x="858666" y="1119485"/>
            <a:ext cx="2265534" cy="9735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1"/>
          <a:stretch>
            <a:fillRect/>
          </a:stretch>
        </p:blipFill>
        <p:spPr>
          <a:xfrm>
            <a:off x="4666862" y="1086313"/>
            <a:ext cx="4143637" cy="871372"/>
          </a:xfrm>
          <a:prstGeom prst="rect">
            <a:avLst/>
          </a:prstGeom>
        </p:spPr>
      </p:pic>
      <p:pic>
        <p:nvPicPr>
          <p:cNvPr id="14" name="图片 13"/>
          <p:cNvPicPr>
            <a:picLocks noChangeAspect="1"/>
          </p:cNvPicPr>
          <p:nvPr/>
        </p:nvPicPr>
        <p:blipFill>
          <a:blip r:embed="rId12"/>
          <a:stretch>
            <a:fillRect/>
          </a:stretch>
        </p:blipFill>
        <p:spPr>
          <a:xfrm>
            <a:off x="5486400" y="2679413"/>
            <a:ext cx="2318806" cy="485920"/>
          </a:xfrm>
          <a:prstGeom prst="rect">
            <a:avLst/>
          </a:prstGeom>
        </p:spPr>
      </p:pic>
      <mc:AlternateContent xmlns:mc="http://schemas.openxmlformats.org/markup-compatibility/2006" xmlns:a14="http://schemas.microsoft.com/office/drawing/2010/main">
        <mc:Choice Requires="a14">
          <p:sp>
            <p:nvSpPr>
              <p:cNvPr id="47" name="矩形 46"/>
              <p:cNvSpPr/>
              <p:nvPr/>
            </p:nvSpPr>
            <p:spPr>
              <a:xfrm>
                <a:off x="4054886" y="2041002"/>
                <a:ext cx="2879314" cy="523220"/>
              </a:xfrm>
              <a:prstGeom prst="rect">
                <a:avLst/>
              </a:prstGeom>
            </p:spPr>
            <p:txBody>
              <a:bodyPr wrap="none">
                <a:spAutoFit/>
              </a:bodyPr>
              <a:lstStyle/>
              <a:p>
                <a14:m>
                  <m:oMath xmlns:m="http://schemas.openxmlformats.org/officeDocument/2006/math">
                    <m:r>
                      <m:rPr>
                        <m:sty m:val="p"/>
                      </m:rPr>
                      <a:rPr lang="en-US" altLang="zh-CN" sz="2800">
                        <a:latin typeface="Cambria Math" panose="02040503050406030204" pitchFamily="18" charset="0"/>
                      </a:rPr>
                      <m:t>For</m:t>
                    </m:r>
                  </m:oMath>
                </a14:m>
                <a:r>
                  <a:rPr lang="en-US" altLang="zh-CN" sz="2800" dirty="0"/>
                  <a:t> each                :</a:t>
                </a:r>
              </a:p>
            </p:txBody>
          </p:sp>
        </mc:Choice>
        <mc:Fallback xmlns="">
          <p:sp>
            <p:nvSpPr>
              <p:cNvPr id="47" name="矩形 46"/>
              <p:cNvSpPr>
                <a:spLocks noRot="1" noChangeAspect="1" noMove="1" noResize="1" noEditPoints="1" noAdjustHandles="1" noChangeArrowheads="1" noChangeShapeType="1" noTextEdit="1"/>
              </p:cNvSpPr>
              <p:nvPr/>
            </p:nvSpPr>
            <p:spPr>
              <a:xfrm>
                <a:off x="4054886" y="2041002"/>
                <a:ext cx="2879314" cy="523220"/>
              </a:xfrm>
              <a:prstGeom prst="rect">
                <a:avLst/>
              </a:prstGeom>
              <a:blipFill rotWithShape="0">
                <a:blip r:embed="rId13"/>
                <a:stretch>
                  <a:fillRect t="-11628" r="-3383" b="-32558"/>
                </a:stretch>
              </a:blipFill>
            </p:spPr>
            <p:txBody>
              <a:bodyPr/>
              <a:lstStyle/>
              <a:p>
                <a:r>
                  <a:rPr lang="zh-CN" altLang="en-US">
                    <a:noFill/>
                  </a:rPr>
                  <a:t> </a:t>
                </a:r>
              </a:p>
            </p:txBody>
          </p:sp>
        </mc:Fallback>
      </mc:AlternateContent>
      <p:pic>
        <p:nvPicPr>
          <p:cNvPr id="16" name="图片 15"/>
          <p:cNvPicPr>
            <a:picLocks noChangeAspect="1"/>
          </p:cNvPicPr>
          <p:nvPr/>
        </p:nvPicPr>
        <p:blipFill>
          <a:blip r:embed="rId14"/>
          <a:stretch>
            <a:fillRect/>
          </a:stretch>
        </p:blipFill>
        <p:spPr>
          <a:xfrm>
            <a:off x="5715000" y="3508201"/>
            <a:ext cx="2530447" cy="919137"/>
          </a:xfrm>
          <a:prstGeom prst="rect">
            <a:avLst/>
          </a:prstGeom>
          <a:ln w="19050">
            <a:solidFill>
              <a:srgbClr val="FF00FF"/>
            </a:solidFill>
          </a:ln>
        </p:spPr>
      </p:pic>
      <p:pic>
        <p:nvPicPr>
          <p:cNvPr id="18" name="图片 17"/>
          <p:cNvPicPr>
            <a:picLocks noChangeAspect="1"/>
          </p:cNvPicPr>
          <p:nvPr/>
        </p:nvPicPr>
        <p:blipFill>
          <a:blip r:embed="rId15"/>
          <a:stretch>
            <a:fillRect/>
          </a:stretch>
        </p:blipFill>
        <p:spPr>
          <a:xfrm>
            <a:off x="5546115" y="2090789"/>
            <a:ext cx="1235685" cy="473433"/>
          </a:xfrm>
          <a:prstGeom prst="rect">
            <a:avLst/>
          </a:prstGeom>
        </p:spPr>
      </p:pic>
    </p:spTree>
    <p:extLst>
      <p:ext uri="{BB962C8B-B14F-4D97-AF65-F5344CB8AC3E}">
        <p14:creationId xmlns:p14="http://schemas.microsoft.com/office/powerpoint/2010/main" val="428834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30808" y="1136923"/>
            <a:ext cx="2580532" cy="359077"/>
          </a:xfrm>
          <a:prstGeom prst="rect">
            <a:avLst/>
          </a:prstGeom>
        </p:spPr>
      </p:pic>
      <p:sp>
        <p:nvSpPr>
          <p:cNvPr id="10" name="TextBox 9"/>
          <p:cNvSpPr txBox="1"/>
          <p:nvPr/>
        </p:nvSpPr>
        <p:spPr>
          <a:xfrm>
            <a:off x="37917" y="997110"/>
            <a:ext cx="3785011" cy="584775"/>
          </a:xfrm>
          <a:prstGeom prst="rect">
            <a:avLst/>
          </a:prstGeom>
          <a:noFill/>
        </p:spPr>
        <p:txBody>
          <a:bodyPr wrap="none" rtlCol="0">
            <a:spAutoFit/>
          </a:bodyPr>
          <a:lstStyle/>
          <a:p>
            <a:r>
              <a:rPr lang="zh-CN" altLang="en-US" sz="3200" dirty="0"/>
              <a:t>假设函数</a:t>
            </a:r>
            <a:r>
              <a:rPr lang="en-US" sz="3200" dirty="0"/>
              <a:t>Hypothesis:</a:t>
            </a:r>
          </a:p>
        </p:txBody>
      </p:sp>
      <p:pic>
        <p:nvPicPr>
          <p:cNvPr id="20" name="Picture 1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744065" y="1919994"/>
            <a:ext cx="755670" cy="321562"/>
          </a:xfrm>
          <a:prstGeom prst="rect">
            <a:avLst/>
          </a:prstGeom>
        </p:spPr>
      </p:pic>
      <p:sp>
        <p:nvSpPr>
          <p:cNvPr id="15" name="TextBox 14"/>
          <p:cNvSpPr txBox="1"/>
          <p:nvPr/>
        </p:nvSpPr>
        <p:spPr>
          <a:xfrm>
            <a:off x="54094" y="1740712"/>
            <a:ext cx="3831113" cy="584775"/>
          </a:xfrm>
          <a:prstGeom prst="rect">
            <a:avLst/>
          </a:prstGeom>
          <a:noFill/>
        </p:spPr>
        <p:txBody>
          <a:bodyPr wrap="none" rtlCol="0">
            <a:spAutoFit/>
          </a:bodyPr>
          <a:lstStyle/>
          <a:p>
            <a:r>
              <a:rPr lang="zh-CN" altLang="en-US" sz="3200" dirty="0"/>
              <a:t>待估参数</a:t>
            </a:r>
            <a:r>
              <a:rPr lang="en-US" sz="3200" dirty="0"/>
              <a:t>Parameters:</a:t>
            </a:r>
          </a:p>
        </p:txBody>
      </p:sp>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19400" y="3081934"/>
            <a:ext cx="5360670" cy="753349"/>
          </a:xfrm>
          <a:prstGeom prst="rect">
            <a:avLst/>
          </a:prstGeom>
        </p:spPr>
      </p:pic>
      <p:sp>
        <p:nvSpPr>
          <p:cNvPr id="17" name="TextBox 16"/>
          <p:cNvSpPr txBox="1"/>
          <p:nvPr/>
        </p:nvSpPr>
        <p:spPr>
          <a:xfrm>
            <a:off x="37917" y="2497159"/>
            <a:ext cx="4219617" cy="584775"/>
          </a:xfrm>
          <a:prstGeom prst="rect">
            <a:avLst/>
          </a:prstGeom>
          <a:noFill/>
        </p:spPr>
        <p:txBody>
          <a:bodyPr wrap="none" rtlCol="0">
            <a:spAutoFit/>
          </a:bodyPr>
          <a:lstStyle/>
          <a:p>
            <a:r>
              <a:rPr lang="zh-CN" altLang="en-US" sz="3200" dirty="0"/>
              <a:t>代价函数</a:t>
            </a:r>
            <a:r>
              <a:rPr lang="en-US" sz="3200" dirty="0"/>
              <a:t>Cost Function:</a:t>
            </a:r>
          </a:p>
        </p:txBody>
      </p:sp>
      <p:pic>
        <p:nvPicPr>
          <p:cNvPr id="2" name="Picture 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116895" y="4231738"/>
            <a:ext cx="2765679" cy="546735"/>
          </a:xfrm>
          <a:prstGeom prst="rect">
            <a:avLst/>
          </a:prstGeom>
        </p:spPr>
      </p:pic>
      <p:sp>
        <p:nvSpPr>
          <p:cNvPr id="19" name="TextBox 18"/>
          <p:cNvSpPr txBox="1"/>
          <p:nvPr/>
        </p:nvSpPr>
        <p:spPr>
          <a:xfrm>
            <a:off x="304799" y="4044373"/>
            <a:ext cx="2704587" cy="584775"/>
          </a:xfrm>
          <a:prstGeom prst="rect">
            <a:avLst/>
          </a:prstGeom>
          <a:noFill/>
        </p:spPr>
        <p:txBody>
          <a:bodyPr wrap="none" rtlCol="0">
            <a:spAutoFit/>
          </a:bodyPr>
          <a:lstStyle/>
          <a:p>
            <a:r>
              <a:rPr lang="zh-CN" altLang="en-US" sz="3200" dirty="0"/>
              <a:t>目标函数</a:t>
            </a:r>
            <a:r>
              <a:rPr lang="en-US" sz="3200" dirty="0"/>
              <a:t>Goal:</a:t>
            </a:r>
          </a:p>
        </p:txBody>
      </p:sp>
      <mc:AlternateContent xmlns:mc="http://schemas.openxmlformats.org/markup-compatibility/2006" xmlns:a14="http://schemas.microsoft.com/office/drawing/2010/main">
        <mc:Choice Requires="a14">
          <p:sp>
            <p:nvSpPr>
              <p:cNvPr id="3" name="矩形 2"/>
              <p:cNvSpPr/>
              <p:nvPr/>
            </p:nvSpPr>
            <p:spPr>
              <a:xfrm>
                <a:off x="3989329" y="215845"/>
                <a:ext cx="25969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r>
                            <a:rPr lang="en-US" altLang="zh-CN" sz="3200">
                              <a:latin typeface="Cambria Math" panose="02040503050406030204" pitchFamily="18" charset="0"/>
                            </a:rPr>
                            <m:t>𝑤h𝑒𝑛</m:t>
                          </m:r>
                          <m:r>
                            <a:rPr lang="en-US" altLang="zh-CN" sz="3200">
                              <a:latin typeface="Cambria Math" panose="02040503050406030204" pitchFamily="18" charset="0"/>
                            </a:rPr>
                            <m:t> </m:t>
                          </m:r>
                          <m:r>
                            <a:rPr lang="zh-CN" altLang="en-US" sz="3200">
                              <a:latin typeface="Cambria Math" panose="02040503050406030204" pitchFamily="18" charset="0"/>
                            </a:rPr>
                            <m:t>𝜃</m:t>
                          </m:r>
                        </m:e>
                        <m:sub>
                          <m:r>
                            <a:rPr lang="zh-CN" altLang="en-US" sz="3200">
                              <a:latin typeface="Cambria Math" panose="02040503050406030204" pitchFamily="18" charset="0"/>
                            </a:rPr>
                            <m:t>0</m:t>
                          </m:r>
                        </m:sub>
                      </m:sSub>
                      <m:r>
                        <a:rPr lang="zh-CN" altLang="en-US" sz="3200">
                          <a:latin typeface="Cambria Math" panose="02040503050406030204" pitchFamily="18" charset="0"/>
                        </a:rPr>
                        <m:t>≠0</m:t>
                      </m:r>
                      <m:r>
                        <a:rPr lang="en-US" altLang="zh-CN" sz="3200" b="0" i="0" smtClean="0">
                          <a:latin typeface="Cambria Math" panose="02040503050406030204" pitchFamily="18" charset="0"/>
                        </a:rPr>
                        <m:t>,</m:t>
                      </m:r>
                    </m:oMath>
                  </m:oMathPara>
                </a14:m>
                <a:endParaRPr lang="zh-CN" altLang="en-US" sz="3200" dirty="0"/>
              </a:p>
            </p:txBody>
          </p:sp>
        </mc:Choice>
        <mc:Fallback xmlns="">
          <p:sp>
            <p:nvSpPr>
              <p:cNvPr id="3" name="矩形 2"/>
              <p:cNvSpPr>
                <a:spLocks noRot="1" noChangeAspect="1" noMove="1" noResize="1" noEditPoints="1" noAdjustHandles="1" noChangeArrowheads="1" noChangeShapeType="1" noTextEdit="1"/>
              </p:cNvSpPr>
              <p:nvPr/>
            </p:nvSpPr>
            <p:spPr>
              <a:xfrm>
                <a:off x="3989329" y="215845"/>
                <a:ext cx="2596993" cy="584775"/>
              </a:xfrm>
              <a:prstGeom prst="rect">
                <a:avLst/>
              </a:prstGeom>
              <a:blipFill>
                <a:blip r:embed="rId10"/>
                <a:stretch>
                  <a:fillRect/>
                </a:stretch>
              </a:blipFill>
            </p:spPr>
            <p:txBody>
              <a:bodyPr/>
              <a:lstStyle/>
              <a:p>
                <a:r>
                  <a:rPr lang="zh-CN" altLang="en-US">
                    <a:noFill/>
                  </a:rPr>
                  <a:t> </a:t>
                </a:r>
              </a:p>
            </p:txBody>
          </p:sp>
        </mc:Fallback>
      </mc:AlternateContent>
      <p:sp>
        <p:nvSpPr>
          <p:cNvPr id="5" name="TextBox 4"/>
          <p:cNvSpPr txBox="1"/>
          <p:nvPr/>
        </p:nvSpPr>
        <p:spPr>
          <a:xfrm>
            <a:off x="740815" y="209550"/>
            <a:ext cx="1832553" cy="584775"/>
          </a:xfrm>
          <a:prstGeom prst="rect">
            <a:avLst/>
          </a:prstGeom>
          <a:noFill/>
        </p:spPr>
        <p:txBody>
          <a:bodyPr wrap="none" rtlCol="0">
            <a:spAutoFit/>
          </a:bodyPr>
          <a:lstStyle/>
          <a:p>
            <a:r>
              <a:rPr lang="zh-CN" altLang="en-US" sz="3200" b="1" dirty="0">
                <a:solidFill>
                  <a:srgbClr val="C00000"/>
                </a:solidFill>
              </a:rPr>
              <a:t>线性回归</a:t>
            </a:r>
          </a:p>
        </p:txBody>
      </p:sp>
    </p:spTree>
    <p:extLst>
      <p:ext uri="{BB962C8B-B14F-4D97-AF65-F5344CB8AC3E}">
        <p14:creationId xmlns:p14="http://schemas.microsoft.com/office/powerpoint/2010/main" val="1461130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19"/>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 &#10;&#10;\;\;\quad\quad{(for $j=1$ and $j=0$)}&#10;&#10;\}&#10;% \delta_i^{(l)} = \left(\sum_j W_{ji}^{(l)} \delta_j^{(l+1)}\right) f'(z_i^{(l)})&#10;&#10;&#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000.\; \theta_1 \approx 0, \theta_2 \approx 0,\dots&#10;$&#10;&#10;&#10;\end{document}"/>
  <p:tag name="IGUANATEXSIZE" val="2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approx \theta_0&#10;$&#10;&#10;&#10;\end{document}"/>
  <p:tag name="IGUANATEXSIZE" val="24"/>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10;$&#10;&#10;&#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1&#10;$&#10;&#10;&#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2&#10;$&#10;&#10;&#10;\end{document}"/>
  <p:tag name="IGUANATEXSIZE" val="20"/>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4&#10;$&#10;&#10;&#10;\end{document}"/>
  <p:tag name="IGUANATEXSIZE" val="20"/>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8&#10;$&#10;&#10;&#10;\end{document}"/>
  <p:tag name="IGUANATEXSIZE" val="20"/>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0"/>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5)}&#10;$&#10;&#10;&#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10;$&#10;&#10;&#10;\end{document}"/>
  <p:tag name="IGUANATEXSIZE" val="20"/>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10;$&#10;% \delta_i^{(l)} = \left(\sum_j W_{ji}^{(l)} \delta_j^{(l+1)}\right) f'(z_i^{(l)})&#10;&#10;&#10;&#10;\end{document}"/>
  <p:tag name="IGUANATEXSIZE" val="24"/>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sum\limits^{m}_{i=1} (h_\theta(x^{(i)})-y^{(i)})^2 \approx 0&#10;$&#10;&#10;\end{document}"/>
  <p:tag name="IGUANATEXSIZE" val="16"/>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y&#10;$&#10;% \delta_i^{(l)} = \left(\sum_j W_{ji}^{(l)} \delta_j^{(l+1)}\right) f'(z_i^{(l)})&#10;&#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displaystyle&#10;\min_\theta J(\theta)&#10;$&#10;&#10;\end{document}"/>
  <p:tag name="IGUANATEXSIZE" val="32"/>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2"/>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displaystyle&#10;\min_\theta J(\theta)&#10;$&#10;&#10;\end{document}"/>
  <p:tag name="IGUANATEXSIZE" val="22"/>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 = 0, 1, 2, 3, \dots, n)&#10;$&#10;&#10;\end{document}"/>
  <p:tag name="IGUANATEXSIZE" val="24"/>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0 := \theta_0 - \alpha \frac{1}{m} \sum\limits^{m}_{i=1} (h_\theta(x^{(i)})-y^{(i)}) x_0^{(i)}&#10;$&#10;&#10;\end{document}"/>
  <p:tag name="IGUANATEXSIZE" val="24"/>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j := \theta_j - \alpha &#10;$&#10;&#10;\end{document}"/>
  <p:tag name="IGUANATEXSIZE" val="24"/>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frac{1}{m} \sum\limits^{m}_{i=1} (h_\theta(x^{(i)})-y^{(i)}) x_j^{(i)}&#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y)&#10;$&#10;% \delta_i^{(l)} = \left(\sum_j W_{ji}^{(l)} \delta_j^{(l+1)}\right) f'(z_i^{(l)})&#10;&#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j := \theta_j (1 - \alpha \frac{\lambda}{m}) - \alpha \frac{1}{m} \sum\limits^{m}_{i=1} (h_\theta(x^{(i)})-y^{(i)}) x_j^{(i)}&#10;$&#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 = 0, 1, 2, 3, \dots, n)&#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theta_1$&#10;&#10;% \delta_i^{(l)} = \left(\sum_j W_{ji}^{(l)} \delta_j^{(l+1)}\right) f'(z_i^{(l)})&#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5 =&#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6 =&#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vdots&#10;$&#10;&#10;$&#10;x_{10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theta_1, \dots, \theta_4&#10;$&#10;&#10;&#10;\end{document}"/>
  <p:tag name="IGUANATEXSIZE" val="28"/>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dots \theta_5 x^5&#10;$&#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d&#10;$&#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cv}, y^{(1)}_{cv})&#10;$&#10;&#10;&#10;\end{document}"/>
  <p:tag name="IGUANATEXSIZE" val="24"/>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cv}, y^{(2)}_{cv})&#10;$&#10;&#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cv})}_{cv}, y^{(m_{cv})}_{cv})&#10;$&#10;&#10;&#10;\end{document}"/>
  <p:tag name="IGUANATEXSIZE" val="24"/>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4)})&#10;$&#10;&#10;&#10;\end{document}"/>
  <p:tag name="IGUANATEXSIZE" val="24"/>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theta_1 x_1 + \dots + \theta_4 x^4&#10;$&#10;&#10;&#10;\end{document}"/>
  <p:tag name="IGUANATEXSIZE" val="24"/>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 (\theta)&#10;$&#10;&#10;&#10;\end{document}"/>
  <p:tag name="IGUANATEXSIZE" val="24"/>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70C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6560</TotalTime>
  <Words>2720</Words>
  <Application>Microsoft Office PowerPoint</Application>
  <PresentationFormat>全屏显示(16:9)</PresentationFormat>
  <Paragraphs>511</Paragraphs>
  <Slides>47</Slides>
  <Notes>26</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47</vt:i4>
      </vt:variant>
    </vt:vector>
  </HeadingPairs>
  <TitlesOfParts>
    <vt:vector size="59" baseType="lpstr">
      <vt:lpstr>黑体</vt:lpstr>
      <vt:lpstr>微软雅黑</vt:lpstr>
      <vt:lpstr>Arial</vt:lpstr>
      <vt:lpstr>Calibri</vt:lpstr>
      <vt:lpstr>Cambria Math</vt:lpstr>
      <vt:lpstr>Times New Roman</vt:lpstr>
      <vt:lpstr>Wingdings</vt:lpstr>
      <vt:lpstr>1_Lecture</vt:lpstr>
      <vt:lpstr>2_Office Theme</vt:lpstr>
      <vt:lpstr>3_Office Theme</vt:lpstr>
      <vt:lpstr>2_Lecture</vt:lpstr>
      <vt:lpstr>3_Lecture</vt:lpstr>
      <vt:lpstr>PowerPoint 演示文稿</vt:lpstr>
      <vt:lpstr>PowerPoint 演示文稿</vt:lpstr>
      <vt:lpstr>课程内容</vt:lpstr>
      <vt:lpstr>课程内容</vt:lpstr>
      <vt:lpstr>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Deciding what to try next</vt:lpstr>
      <vt:lpstr>PowerPoint 演示文稿</vt:lpstr>
      <vt:lpstr>PowerPoint 演示文稿</vt:lpstr>
      <vt:lpstr>Evaluating a hypothesis</vt:lpstr>
      <vt:lpstr>PowerPoint 演示文稿</vt:lpstr>
      <vt:lpstr>PowerPoint 演示文稿</vt:lpstr>
      <vt:lpstr>PowerPoint 演示文稿</vt:lpstr>
      <vt:lpstr>Model selection and training/validation/test sets</vt:lpstr>
      <vt:lpstr>PowerPoint 演示文稿</vt:lpstr>
      <vt:lpstr>PowerPoint 演示文稿</vt:lpstr>
      <vt:lpstr>PowerPoint 演示文稿</vt:lpstr>
      <vt:lpstr>PowerPoint 演示文稿</vt:lpstr>
      <vt:lpstr>PowerPoint 演示文稿</vt:lpstr>
      <vt:lpstr>Diagnosing bias vs. variance</vt:lpstr>
      <vt:lpstr>PowerPoint 演示文稿</vt:lpstr>
      <vt:lpstr>PowerPoint 演示文稿</vt:lpstr>
      <vt:lpstr>PowerPoint 演示文稿</vt:lpstr>
      <vt:lpstr>Regularization and bias/variance</vt:lpstr>
      <vt:lpstr>PowerPoint 演示文稿</vt:lpstr>
      <vt:lpstr>PowerPoint 演示文稿</vt:lpstr>
      <vt:lpstr>PowerPoint 演示文稿</vt:lpstr>
      <vt:lpstr>PowerPoint 演示文稿</vt:lpstr>
      <vt:lpstr>Learning curves</vt:lpstr>
      <vt:lpstr>PowerPoint 演示文稿</vt:lpstr>
      <vt:lpstr>PowerPoint 演示文稿</vt:lpstr>
      <vt:lpstr>PowerPoint 演示文稿</vt:lpstr>
      <vt:lpstr>Deciding what to try next (revisited)</vt:lpstr>
      <vt:lpstr>PowerPoint 演示文稿</vt:lpstr>
      <vt:lpstr>PowerPoint 演示文稿</vt:lpstr>
      <vt:lpstr>PowerPoint 演示文稿</vt:lpstr>
      <vt:lpstr>Error metrics for skewed classes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唐慧</cp:lastModifiedBy>
  <cp:revision>602</cp:revision>
  <dcterms:created xsi:type="dcterms:W3CDTF">2010-07-08T21:59:02Z</dcterms:created>
  <dcterms:modified xsi:type="dcterms:W3CDTF">2021-11-08T07:27:11Z</dcterms:modified>
</cp:coreProperties>
</file>