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charts/chart6.xml" ContentType="application/vnd.openxmlformats-officedocument.drawingml.chart+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charts/chart7.xml" ContentType="application/vnd.openxmlformats-officedocument.drawingml.chart+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95.xml" ContentType="application/vnd.openxmlformats-officedocument.presentationml.tags+xml"/>
  <Override PartName="/ppt/tags/tag96.xml" ContentType="application/vnd.openxmlformats-officedocument.presentationml.tags+xml"/>
  <Override PartName="/ppt/notesSlides/notesSlide15.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8.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2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4.xml" ContentType="application/vnd.openxmlformats-officedocument.presentationml.notesSlide+xml"/>
  <Override PartName="/ppt/tags/tag140.xml" ContentType="application/vnd.openxmlformats-officedocument.presentationml.tags+xml"/>
  <Override PartName="/ppt/notesSlides/notesSlide25.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6.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 id="2147483748" r:id="rId5"/>
  </p:sldMasterIdLst>
  <p:notesMasterIdLst>
    <p:notesMasterId r:id="rId53"/>
  </p:notesMasterIdLst>
  <p:sldIdLst>
    <p:sldId id="523" r:id="rId6"/>
    <p:sldId id="537" r:id="rId7"/>
    <p:sldId id="524" r:id="rId8"/>
    <p:sldId id="559" r:id="rId9"/>
    <p:sldId id="526" r:id="rId10"/>
    <p:sldId id="527" r:id="rId11"/>
    <p:sldId id="528" r:id="rId12"/>
    <p:sldId id="529" r:id="rId13"/>
    <p:sldId id="530" r:id="rId14"/>
    <p:sldId id="531" r:id="rId15"/>
    <p:sldId id="532" r:id="rId16"/>
    <p:sldId id="533" r:id="rId17"/>
    <p:sldId id="534" r:id="rId18"/>
    <p:sldId id="535" r:id="rId19"/>
    <p:sldId id="536" r:id="rId20"/>
    <p:sldId id="367" r:id="rId21"/>
    <p:sldId id="522" r:id="rId22"/>
    <p:sldId id="487" r:id="rId23"/>
    <p:sldId id="488" r:id="rId24"/>
    <p:sldId id="470" r:id="rId25"/>
    <p:sldId id="472" r:id="rId26"/>
    <p:sldId id="490" r:id="rId27"/>
    <p:sldId id="492" r:id="rId28"/>
    <p:sldId id="473" r:id="rId29"/>
    <p:sldId id="493" r:id="rId30"/>
    <p:sldId id="494" r:id="rId31"/>
    <p:sldId id="495" r:id="rId32"/>
    <p:sldId id="496" r:id="rId33"/>
    <p:sldId id="497" r:id="rId34"/>
    <p:sldId id="498" r:id="rId35"/>
    <p:sldId id="499" r:id="rId36"/>
    <p:sldId id="500" r:id="rId37"/>
    <p:sldId id="507" r:id="rId38"/>
    <p:sldId id="502" r:id="rId39"/>
    <p:sldId id="508" r:id="rId40"/>
    <p:sldId id="509" r:id="rId41"/>
    <p:sldId id="510" r:id="rId42"/>
    <p:sldId id="511" r:id="rId43"/>
    <p:sldId id="515" r:id="rId44"/>
    <p:sldId id="513" r:id="rId45"/>
    <p:sldId id="514" r:id="rId46"/>
    <p:sldId id="517" r:id="rId47"/>
    <p:sldId id="518" r:id="rId48"/>
    <p:sldId id="520" r:id="rId49"/>
    <p:sldId id="556" r:id="rId50"/>
    <p:sldId id="557" r:id="rId51"/>
    <p:sldId id="558" r:id="rId52"/>
  </p:sldIdLst>
  <p:sldSz cx="9144000" cy="5143500" type="screen16x9"/>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9B9"/>
    <a:srgbClr val="0070C0"/>
    <a:srgbClr val="AF1198"/>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0940" autoAdjust="0"/>
  </p:normalViewPr>
  <p:slideViewPr>
    <p:cSldViewPr>
      <p:cViewPr varScale="1">
        <p:scale>
          <a:sx n="87" d="100"/>
          <a:sy n="87" d="100"/>
        </p:scale>
        <p:origin x="1176" y="78"/>
      </p:cViewPr>
      <p:guideLst>
        <p:guide orient="horz"/>
        <p:guide pos="1056"/>
      </p:guideLst>
    </p:cSldViewPr>
  </p:slideViewPr>
  <p:outlineViewPr>
    <p:cViewPr>
      <p:scale>
        <a:sx n="33" d="100"/>
        <a:sy n="33" d="100"/>
      </p:scale>
      <p:origin x="0" y="639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BE73-462C-B55B-5CEC66F26271}"/>
            </c:ext>
          </c:extLst>
        </c:ser>
        <c:dLbls>
          <c:showLegendKey val="0"/>
          <c:showVal val="0"/>
          <c:showCatName val="0"/>
          <c:showSerName val="0"/>
          <c:showPercent val="0"/>
          <c:showBubbleSize val="0"/>
        </c:dLbls>
        <c:axId val="234960000"/>
        <c:axId val="234961536"/>
      </c:scatterChart>
      <c:valAx>
        <c:axId val="234960000"/>
        <c:scaling>
          <c:orientation val="minMax"/>
          <c:max val="3000"/>
        </c:scaling>
        <c:delete val="0"/>
        <c:axPos val="b"/>
        <c:numFmt formatCode="General" sourceLinked="1"/>
        <c:majorTickMark val="out"/>
        <c:minorTickMark val="none"/>
        <c:tickLblPos val="nextTo"/>
        <c:crossAx val="234961536"/>
        <c:crosses val="autoZero"/>
        <c:crossBetween val="midCat"/>
      </c:valAx>
      <c:valAx>
        <c:axId val="234961536"/>
        <c:scaling>
          <c:orientation val="minMax"/>
          <c:max val="500000"/>
        </c:scaling>
        <c:delete val="0"/>
        <c:axPos val="l"/>
        <c:majorGridlines/>
        <c:numFmt formatCode="General" sourceLinked="0"/>
        <c:majorTickMark val="out"/>
        <c:minorTickMark val="none"/>
        <c:tickLblPos val="nextTo"/>
        <c:crossAx val="234960000"/>
        <c:crosses val="autoZero"/>
        <c:crossBetween val="midCat"/>
        <c:majorUnit val="100000"/>
        <c:dispUnits>
          <c:builtInUnit val="thousands"/>
        </c:dispUnits>
      </c:valAx>
    </c:plotArea>
    <c:plotVisOnly val="1"/>
    <c:dispBlanksAs val="gap"/>
    <c:showDLblsOverMax val="0"/>
  </c:chart>
  <c:txPr>
    <a:bodyPr/>
    <a:lstStyle/>
    <a:p>
      <a:pPr>
        <a:defRPr sz="16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CA8F-4A21-9689-F6D4E0974B26}"/>
            </c:ext>
          </c:extLst>
        </c:ser>
        <c:dLbls>
          <c:showLegendKey val="0"/>
          <c:showVal val="0"/>
          <c:showCatName val="0"/>
          <c:showSerName val="0"/>
          <c:showPercent val="0"/>
          <c:showBubbleSize val="0"/>
        </c:dLbls>
        <c:axId val="182123136"/>
        <c:axId val="235148032"/>
      </c:scatterChart>
      <c:valAx>
        <c:axId val="182123136"/>
        <c:scaling>
          <c:orientation val="minMax"/>
          <c:max val="350"/>
          <c:min val="0"/>
        </c:scaling>
        <c:delete val="0"/>
        <c:axPos val="b"/>
        <c:numFmt formatCode="General" sourceLinked="1"/>
        <c:majorTickMark val="none"/>
        <c:minorTickMark val="none"/>
        <c:tickLblPos val="none"/>
        <c:crossAx val="235148032"/>
        <c:crosses val="autoZero"/>
        <c:crossBetween val="midCat"/>
      </c:valAx>
      <c:valAx>
        <c:axId val="235148032"/>
        <c:scaling>
          <c:orientation val="minMax"/>
        </c:scaling>
        <c:delete val="0"/>
        <c:axPos val="l"/>
        <c:numFmt formatCode="General" sourceLinked="1"/>
        <c:majorTickMark val="none"/>
        <c:minorTickMark val="none"/>
        <c:tickLblPos val="none"/>
        <c:crossAx val="182123136"/>
        <c:crossesAt val="0"/>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9DD4-4269-A8A8-980E1C7C2B7B}"/>
            </c:ext>
          </c:extLst>
        </c:ser>
        <c:dLbls>
          <c:showLegendKey val="0"/>
          <c:showVal val="0"/>
          <c:showCatName val="0"/>
          <c:showSerName val="0"/>
          <c:showPercent val="0"/>
          <c:showBubbleSize val="0"/>
        </c:dLbls>
        <c:axId val="235237760"/>
        <c:axId val="235239680"/>
      </c:scatterChart>
      <c:valAx>
        <c:axId val="235237760"/>
        <c:scaling>
          <c:orientation val="minMax"/>
          <c:max val="350"/>
          <c:min val="0"/>
        </c:scaling>
        <c:delete val="0"/>
        <c:axPos val="b"/>
        <c:numFmt formatCode="General" sourceLinked="1"/>
        <c:majorTickMark val="none"/>
        <c:minorTickMark val="none"/>
        <c:tickLblPos val="none"/>
        <c:crossAx val="235239680"/>
        <c:crosses val="autoZero"/>
        <c:crossBetween val="midCat"/>
      </c:valAx>
      <c:valAx>
        <c:axId val="235239680"/>
        <c:scaling>
          <c:orientation val="minMax"/>
        </c:scaling>
        <c:delete val="0"/>
        <c:axPos val="l"/>
        <c:numFmt formatCode="General" sourceLinked="1"/>
        <c:majorTickMark val="none"/>
        <c:minorTickMark val="none"/>
        <c:tickLblPos val="none"/>
        <c:crossAx val="235237760"/>
        <c:crossesAt val="0"/>
        <c:crossBetween val="midCat"/>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1E06-4AF1-8EC6-248208B936BC}"/>
            </c:ext>
          </c:extLst>
        </c:ser>
        <c:dLbls>
          <c:showLegendKey val="0"/>
          <c:showVal val="0"/>
          <c:showCatName val="0"/>
          <c:showSerName val="0"/>
          <c:showPercent val="0"/>
          <c:showBubbleSize val="0"/>
        </c:dLbls>
        <c:axId val="235259008"/>
        <c:axId val="235260928"/>
      </c:scatterChart>
      <c:valAx>
        <c:axId val="235259008"/>
        <c:scaling>
          <c:orientation val="minMax"/>
          <c:max val="350"/>
          <c:min val="0"/>
        </c:scaling>
        <c:delete val="0"/>
        <c:axPos val="b"/>
        <c:numFmt formatCode="General" sourceLinked="1"/>
        <c:majorTickMark val="none"/>
        <c:minorTickMark val="none"/>
        <c:tickLblPos val="none"/>
        <c:crossAx val="235260928"/>
        <c:crosses val="autoZero"/>
        <c:crossBetween val="midCat"/>
      </c:valAx>
      <c:valAx>
        <c:axId val="235260928"/>
        <c:scaling>
          <c:orientation val="minMax"/>
        </c:scaling>
        <c:delete val="0"/>
        <c:axPos val="l"/>
        <c:numFmt formatCode="General" sourceLinked="1"/>
        <c:majorTickMark val="none"/>
        <c:minorTickMark val="none"/>
        <c:tickLblPos val="none"/>
        <c:crossAx val="235259008"/>
        <c:crossesAt val="0"/>
        <c:crossBetween val="midCat"/>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0F7E-4E19-84CE-4368EFF7D2A4}"/>
            </c:ext>
          </c:extLst>
        </c:ser>
        <c:dLbls>
          <c:showLegendKey val="0"/>
          <c:showVal val="0"/>
          <c:showCatName val="0"/>
          <c:showSerName val="0"/>
          <c:showPercent val="0"/>
          <c:showBubbleSize val="0"/>
        </c:dLbls>
        <c:axId val="236072960"/>
        <c:axId val="236074880"/>
      </c:scatterChart>
      <c:valAx>
        <c:axId val="236072960"/>
        <c:scaling>
          <c:orientation val="minMax"/>
          <c:max val="350"/>
          <c:min val="0"/>
        </c:scaling>
        <c:delete val="0"/>
        <c:axPos val="b"/>
        <c:numFmt formatCode="General" sourceLinked="1"/>
        <c:majorTickMark val="none"/>
        <c:minorTickMark val="none"/>
        <c:tickLblPos val="none"/>
        <c:crossAx val="236074880"/>
        <c:crosses val="autoZero"/>
        <c:crossBetween val="midCat"/>
      </c:valAx>
      <c:valAx>
        <c:axId val="236074880"/>
        <c:scaling>
          <c:orientation val="minMax"/>
        </c:scaling>
        <c:delete val="0"/>
        <c:axPos val="l"/>
        <c:numFmt formatCode="General" sourceLinked="1"/>
        <c:majorTickMark val="none"/>
        <c:minorTickMark val="none"/>
        <c:tickLblPos val="none"/>
        <c:crossAx val="236072960"/>
        <c:crossesAt val="0"/>
        <c:crossBetween val="midCat"/>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639-4CAF-951D-7F664C27634B}"/>
            </c:ext>
          </c:extLst>
        </c:ser>
        <c:dLbls>
          <c:showLegendKey val="0"/>
          <c:showVal val="0"/>
          <c:showCatName val="0"/>
          <c:showSerName val="0"/>
          <c:showPercent val="0"/>
          <c:showBubbleSize val="0"/>
        </c:dLbls>
        <c:axId val="236098304"/>
        <c:axId val="236100224"/>
      </c:scatterChart>
      <c:valAx>
        <c:axId val="236098304"/>
        <c:scaling>
          <c:orientation val="minMax"/>
          <c:max val="350"/>
          <c:min val="0"/>
        </c:scaling>
        <c:delete val="0"/>
        <c:axPos val="b"/>
        <c:numFmt formatCode="General" sourceLinked="1"/>
        <c:majorTickMark val="none"/>
        <c:minorTickMark val="none"/>
        <c:tickLblPos val="none"/>
        <c:crossAx val="236100224"/>
        <c:crosses val="autoZero"/>
        <c:crossBetween val="midCat"/>
      </c:valAx>
      <c:valAx>
        <c:axId val="236100224"/>
        <c:scaling>
          <c:orientation val="minMax"/>
        </c:scaling>
        <c:delete val="0"/>
        <c:axPos val="l"/>
        <c:numFmt formatCode="General" sourceLinked="1"/>
        <c:majorTickMark val="none"/>
        <c:minorTickMark val="none"/>
        <c:tickLblPos val="none"/>
        <c:crossAx val="236098304"/>
        <c:crossesAt val="0"/>
        <c:crossBetween val="midCat"/>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3FE0-4BBF-A904-6DBB428E4CB1}"/>
            </c:ext>
          </c:extLst>
        </c:ser>
        <c:dLbls>
          <c:showLegendKey val="0"/>
          <c:showVal val="0"/>
          <c:showCatName val="0"/>
          <c:showSerName val="0"/>
          <c:showPercent val="0"/>
          <c:showBubbleSize val="0"/>
        </c:dLbls>
        <c:axId val="235869696"/>
        <c:axId val="235871616"/>
      </c:scatterChart>
      <c:valAx>
        <c:axId val="235869696"/>
        <c:scaling>
          <c:orientation val="minMax"/>
          <c:max val="350"/>
          <c:min val="0"/>
        </c:scaling>
        <c:delete val="0"/>
        <c:axPos val="b"/>
        <c:numFmt formatCode="General" sourceLinked="1"/>
        <c:majorTickMark val="none"/>
        <c:minorTickMark val="none"/>
        <c:tickLblPos val="none"/>
        <c:crossAx val="235871616"/>
        <c:crosses val="autoZero"/>
        <c:crossBetween val="midCat"/>
      </c:valAx>
      <c:valAx>
        <c:axId val="235871616"/>
        <c:scaling>
          <c:orientation val="minMax"/>
        </c:scaling>
        <c:delete val="0"/>
        <c:axPos val="l"/>
        <c:numFmt formatCode="General" sourceLinked="1"/>
        <c:majorTickMark val="none"/>
        <c:minorTickMark val="none"/>
        <c:tickLblPos val="none"/>
        <c:crossAx val="235869696"/>
        <c:crossesAt val="0"/>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DABE-4EE9-B90F-207CD6E61470}"/>
            </c:ext>
          </c:extLst>
        </c:ser>
        <c:dLbls>
          <c:showLegendKey val="0"/>
          <c:showVal val="0"/>
          <c:showCatName val="0"/>
          <c:showSerName val="0"/>
          <c:showPercent val="0"/>
          <c:showBubbleSize val="0"/>
        </c:dLbls>
        <c:axId val="234985344"/>
        <c:axId val="234992384"/>
      </c:scatterChart>
      <c:valAx>
        <c:axId val="234985344"/>
        <c:scaling>
          <c:orientation val="minMax"/>
          <c:max val="3000"/>
        </c:scaling>
        <c:delete val="0"/>
        <c:axPos val="b"/>
        <c:numFmt formatCode="General" sourceLinked="1"/>
        <c:majorTickMark val="out"/>
        <c:minorTickMark val="none"/>
        <c:tickLblPos val="nextTo"/>
        <c:crossAx val="234992384"/>
        <c:crosses val="autoZero"/>
        <c:crossBetween val="midCat"/>
      </c:valAx>
      <c:valAx>
        <c:axId val="234992384"/>
        <c:scaling>
          <c:orientation val="minMax"/>
          <c:max val="500000"/>
        </c:scaling>
        <c:delete val="0"/>
        <c:axPos val="l"/>
        <c:majorGridlines/>
        <c:numFmt formatCode="General" sourceLinked="0"/>
        <c:majorTickMark val="out"/>
        <c:minorTickMark val="none"/>
        <c:tickLblPos val="nextTo"/>
        <c:crossAx val="234985344"/>
        <c:crosses val="autoZero"/>
        <c:crossBetween val="midCat"/>
        <c:majorUnit val="100000"/>
        <c:dispUnits>
          <c:builtInUnit val="thousands"/>
        </c:dispUnits>
      </c:valAx>
    </c:plotArea>
    <c:plotVisOnly val="1"/>
    <c:dispBlanksAs val="gap"/>
    <c:showDLblsOverMax val="0"/>
  </c:chart>
  <c:txPr>
    <a:bodyPr/>
    <a:lstStyle/>
    <a:p>
      <a:pPr>
        <a:defRPr sz="16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A0D5-469B-9DE1-1BBADCB3E544}"/>
            </c:ext>
          </c:extLst>
        </c:ser>
        <c:dLbls>
          <c:showLegendKey val="0"/>
          <c:showVal val="0"/>
          <c:showCatName val="0"/>
          <c:showSerName val="0"/>
          <c:showPercent val="0"/>
          <c:showBubbleSize val="0"/>
        </c:dLbls>
        <c:axId val="235517440"/>
        <c:axId val="235519360"/>
      </c:scatterChart>
      <c:valAx>
        <c:axId val="235517440"/>
        <c:scaling>
          <c:orientation val="minMax"/>
          <c:max val="350"/>
          <c:min val="0"/>
        </c:scaling>
        <c:delete val="0"/>
        <c:axPos val="b"/>
        <c:numFmt formatCode="General" sourceLinked="1"/>
        <c:majorTickMark val="none"/>
        <c:minorTickMark val="none"/>
        <c:tickLblPos val="none"/>
        <c:crossAx val="235519360"/>
        <c:crosses val="autoZero"/>
        <c:crossBetween val="midCat"/>
      </c:valAx>
      <c:valAx>
        <c:axId val="235519360"/>
        <c:scaling>
          <c:orientation val="minMax"/>
        </c:scaling>
        <c:delete val="0"/>
        <c:axPos val="l"/>
        <c:numFmt formatCode="General" sourceLinked="1"/>
        <c:majorTickMark val="none"/>
        <c:minorTickMark val="none"/>
        <c:tickLblPos val="none"/>
        <c:crossAx val="235517440"/>
        <c:crossesAt val="0"/>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DCF5-4AFE-8943-BD33DAD6B75E}"/>
            </c:ext>
          </c:extLst>
        </c:ser>
        <c:dLbls>
          <c:showLegendKey val="0"/>
          <c:showVal val="0"/>
          <c:showCatName val="0"/>
          <c:showSerName val="0"/>
          <c:showPercent val="0"/>
          <c:showBubbleSize val="0"/>
        </c:dLbls>
        <c:axId val="235534592"/>
        <c:axId val="235409792"/>
      </c:scatterChart>
      <c:valAx>
        <c:axId val="235534592"/>
        <c:scaling>
          <c:orientation val="minMax"/>
          <c:max val="350"/>
          <c:min val="0"/>
        </c:scaling>
        <c:delete val="0"/>
        <c:axPos val="b"/>
        <c:numFmt formatCode="General" sourceLinked="1"/>
        <c:majorTickMark val="none"/>
        <c:minorTickMark val="none"/>
        <c:tickLblPos val="none"/>
        <c:crossAx val="235409792"/>
        <c:crosses val="autoZero"/>
        <c:crossBetween val="midCat"/>
      </c:valAx>
      <c:valAx>
        <c:axId val="235409792"/>
        <c:scaling>
          <c:orientation val="minMax"/>
        </c:scaling>
        <c:delete val="0"/>
        <c:axPos val="l"/>
        <c:numFmt formatCode="General" sourceLinked="1"/>
        <c:majorTickMark val="none"/>
        <c:minorTickMark val="none"/>
        <c:tickLblPos val="none"/>
        <c:crossAx val="235534592"/>
        <c:crossesAt val="0"/>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304.44874274661498</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274.517374517375</c:v>
                </c:pt>
                <c:pt idx="4">
                  <c:v>291.50579150579199</c:v>
                </c:pt>
                <c:pt idx="5">
                  <c:v>303.08880308880299</c:v>
                </c:pt>
              </c:numCache>
            </c:numRef>
          </c:yVal>
          <c:smooth val="0"/>
          <c:extLst>
            <c:ext xmlns:c16="http://schemas.microsoft.com/office/drawing/2014/chart" uri="{C3380CC4-5D6E-409C-BE32-E72D297353CC}">
              <c16:uniqueId val="{00000000-3A89-4155-8BE0-C3680337C039}"/>
            </c:ext>
          </c:extLst>
        </c:ser>
        <c:dLbls>
          <c:showLegendKey val="0"/>
          <c:showVal val="0"/>
          <c:showCatName val="0"/>
          <c:showSerName val="0"/>
          <c:showPercent val="0"/>
          <c:showBubbleSize val="0"/>
        </c:dLbls>
        <c:axId val="235420672"/>
        <c:axId val="235431040"/>
      </c:scatterChart>
      <c:valAx>
        <c:axId val="235420672"/>
        <c:scaling>
          <c:orientation val="minMax"/>
          <c:max val="350"/>
          <c:min val="0"/>
        </c:scaling>
        <c:delete val="0"/>
        <c:axPos val="b"/>
        <c:numFmt formatCode="General" sourceLinked="1"/>
        <c:majorTickMark val="none"/>
        <c:minorTickMark val="none"/>
        <c:tickLblPos val="none"/>
        <c:crossAx val="235431040"/>
        <c:crosses val="autoZero"/>
        <c:crossBetween val="midCat"/>
      </c:valAx>
      <c:valAx>
        <c:axId val="235431040"/>
        <c:scaling>
          <c:orientation val="minMax"/>
        </c:scaling>
        <c:delete val="0"/>
        <c:axPos val="l"/>
        <c:numFmt formatCode="General" sourceLinked="1"/>
        <c:majorTickMark val="none"/>
        <c:minorTickMark val="none"/>
        <c:tickLblPos val="none"/>
        <c:crossAx val="235420672"/>
        <c:crossesAt val="0"/>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CB3-4B76-A2F0-B3B6F9B370AC}"/>
            </c:ext>
          </c:extLst>
        </c:ser>
        <c:dLbls>
          <c:showLegendKey val="0"/>
          <c:showVal val="0"/>
          <c:showCatName val="0"/>
          <c:showSerName val="0"/>
          <c:showPercent val="0"/>
          <c:showBubbleSize val="0"/>
        </c:dLbls>
        <c:axId val="181932416"/>
        <c:axId val="181934336"/>
      </c:scatterChart>
      <c:valAx>
        <c:axId val="181932416"/>
        <c:scaling>
          <c:orientation val="minMax"/>
          <c:max val="350"/>
          <c:min val="0"/>
        </c:scaling>
        <c:delete val="0"/>
        <c:axPos val="b"/>
        <c:numFmt formatCode="General" sourceLinked="1"/>
        <c:majorTickMark val="none"/>
        <c:minorTickMark val="none"/>
        <c:tickLblPos val="none"/>
        <c:crossAx val="181934336"/>
        <c:crosses val="autoZero"/>
        <c:crossBetween val="midCat"/>
      </c:valAx>
      <c:valAx>
        <c:axId val="181934336"/>
        <c:scaling>
          <c:orientation val="minMax"/>
        </c:scaling>
        <c:delete val="0"/>
        <c:axPos val="l"/>
        <c:numFmt formatCode="General" sourceLinked="1"/>
        <c:majorTickMark val="none"/>
        <c:minorTickMark val="none"/>
        <c:tickLblPos val="none"/>
        <c:crossAx val="181932416"/>
        <c:crossesAt val="0"/>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F149-498B-BD3B-AEE4979C183E}"/>
            </c:ext>
          </c:extLst>
        </c:ser>
        <c:dLbls>
          <c:showLegendKey val="0"/>
          <c:showVal val="0"/>
          <c:showCatName val="0"/>
          <c:showSerName val="0"/>
          <c:showPercent val="0"/>
          <c:showBubbleSize val="0"/>
        </c:dLbls>
        <c:axId val="182014336"/>
        <c:axId val="182016256"/>
      </c:scatterChart>
      <c:valAx>
        <c:axId val="182014336"/>
        <c:scaling>
          <c:orientation val="minMax"/>
          <c:max val="350"/>
          <c:min val="0"/>
        </c:scaling>
        <c:delete val="0"/>
        <c:axPos val="b"/>
        <c:numFmt formatCode="General" sourceLinked="1"/>
        <c:majorTickMark val="none"/>
        <c:minorTickMark val="none"/>
        <c:tickLblPos val="none"/>
        <c:crossAx val="182016256"/>
        <c:crosses val="autoZero"/>
        <c:crossBetween val="midCat"/>
      </c:valAx>
      <c:valAx>
        <c:axId val="182016256"/>
        <c:scaling>
          <c:orientation val="minMax"/>
        </c:scaling>
        <c:delete val="0"/>
        <c:axPos val="l"/>
        <c:numFmt formatCode="General" sourceLinked="1"/>
        <c:majorTickMark val="none"/>
        <c:minorTickMark val="none"/>
        <c:tickLblPos val="none"/>
        <c:crossAx val="182014336"/>
        <c:crossesAt val="0"/>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A13E-412B-9DA3-D2A3B8F1026A}"/>
            </c:ext>
          </c:extLst>
        </c:ser>
        <c:dLbls>
          <c:showLegendKey val="0"/>
          <c:showVal val="0"/>
          <c:showCatName val="0"/>
          <c:showSerName val="0"/>
          <c:showPercent val="0"/>
          <c:showBubbleSize val="0"/>
        </c:dLbls>
        <c:axId val="182067968"/>
        <c:axId val="182069888"/>
      </c:scatterChart>
      <c:valAx>
        <c:axId val="182067968"/>
        <c:scaling>
          <c:orientation val="minMax"/>
          <c:max val="350"/>
          <c:min val="0"/>
        </c:scaling>
        <c:delete val="0"/>
        <c:axPos val="b"/>
        <c:numFmt formatCode="General" sourceLinked="1"/>
        <c:majorTickMark val="none"/>
        <c:minorTickMark val="none"/>
        <c:tickLblPos val="none"/>
        <c:crossAx val="182069888"/>
        <c:crosses val="autoZero"/>
        <c:crossBetween val="midCat"/>
      </c:valAx>
      <c:valAx>
        <c:axId val="182069888"/>
        <c:scaling>
          <c:orientation val="minMax"/>
        </c:scaling>
        <c:delete val="0"/>
        <c:axPos val="l"/>
        <c:numFmt formatCode="General" sourceLinked="1"/>
        <c:majorTickMark val="none"/>
        <c:minorTickMark val="none"/>
        <c:tickLblPos val="none"/>
        <c:crossAx val="182067968"/>
        <c:crossesAt val="0"/>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D086-4580-BBD0-1D9C98CA6783}"/>
            </c:ext>
          </c:extLst>
        </c:ser>
        <c:dLbls>
          <c:showLegendKey val="0"/>
          <c:showVal val="0"/>
          <c:showCatName val="0"/>
          <c:showSerName val="0"/>
          <c:showPercent val="0"/>
          <c:showBubbleSize val="0"/>
        </c:dLbls>
        <c:axId val="182097408"/>
        <c:axId val="182099328"/>
      </c:scatterChart>
      <c:valAx>
        <c:axId val="182097408"/>
        <c:scaling>
          <c:orientation val="minMax"/>
          <c:max val="350"/>
          <c:min val="0"/>
        </c:scaling>
        <c:delete val="0"/>
        <c:axPos val="b"/>
        <c:numFmt formatCode="General" sourceLinked="1"/>
        <c:majorTickMark val="none"/>
        <c:minorTickMark val="none"/>
        <c:tickLblPos val="none"/>
        <c:crossAx val="182099328"/>
        <c:crosses val="autoZero"/>
        <c:crossBetween val="midCat"/>
      </c:valAx>
      <c:valAx>
        <c:axId val="182099328"/>
        <c:scaling>
          <c:orientation val="minMax"/>
        </c:scaling>
        <c:delete val="0"/>
        <c:axPos val="l"/>
        <c:numFmt formatCode="General" sourceLinked="1"/>
        <c:majorTickMark val="none"/>
        <c:minorTickMark val="none"/>
        <c:tickLblPos val="none"/>
        <c:crossAx val="182097408"/>
        <c:crossesAt val="0"/>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96075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假设我们要在</a:t>
            </a:r>
            <a:r>
              <a:rPr lang="en-US" altLang="zh-CN" dirty="0"/>
              <a:t>10</a:t>
            </a:r>
            <a:r>
              <a:rPr lang="zh-CN" altLang="en-US" dirty="0"/>
              <a:t>个不同次数的二项式模型之间选择：</a:t>
            </a:r>
            <a:endParaRPr lang="en-US" altLang="zh-CN" dirty="0"/>
          </a:p>
          <a:p>
            <a:r>
              <a:rPr lang="zh-CN" altLang="en-US" dirty="0"/>
              <a:t>显然越高次数的多项式模型越能够适应我们的训练数据集，但是适应训练数据集并不代表着能推广至一般情况，我们应该选择一个更能适应一般情况的模型。我们需要使用交叉验证集来帮助我们选择模型。</a:t>
            </a:r>
          </a:p>
        </p:txBody>
      </p:sp>
      <p:sp>
        <p:nvSpPr>
          <p:cNvPr id="4" name="灯片编号占位符 3"/>
          <p:cNvSpPr>
            <a:spLocks noGrp="1"/>
          </p:cNvSpPr>
          <p:nvPr>
            <p:ph type="sldNum" sz="quarter" idx="10"/>
          </p:nvPr>
        </p:nvSpPr>
        <p:spPr/>
        <p:txBody>
          <a:bodyPr/>
          <a:lstStyle/>
          <a:p>
            <a:fld id="{8FF38DAD-5F37-4EA5-A798-26ED1E453939}" type="slidenum">
              <a:rPr lang="en-US" smtClean="0"/>
              <a:pPr/>
              <a:t>25</a:t>
            </a:fld>
            <a:endParaRPr lang="en-US"/>
          </a:p>
        </p:txBody>
      </p:sp>
    </p:spTree>
    <p:extLst>
      <p:ext uri="{BB962C8B-B14F-4D97-AF65-F5344CB8AC3E}">
        <p14:creationId xmlns:p14="http://schemas.microsoft.com/office/powerpoint/2010/main" val="13980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我们需要使用交叉验证集来帮助我们选择模型。</a:t>
            </a:r>
          </a:p>
          <a:p>
            <a:endParaRPr lang="zh-CN" altLang="en-US" dirty="0"/>
          </a:p>
          <a:p>
            <a:r>
              <a:rPr lang="zh-CN" altLang="en-US" dirty="0"/>
              <a:t>即：使用</a:t>
            </a:r>
            <a:r>
              <a:rPr lang="en-US" altLang="zh-CN" dirty="0"/>
              <a:t>60% </a:t>
            </a:r>
            <a:r>
              <a:rPr lang="zh-CN" altLang="en-US" dirty="0"/>
              <a:t>的数据作为训练集，</a:t>
            </a:r>
            <a:r>
              <a:rPr lang="en-US" altLang="zh-CN" dirty="0"/>
              <a:t>20%</a:t>
            </a:r>
            <a:r>
              <a:rPr lang="zh-CN" altLang="en-US" dirty="0"/>
              <a:t>的数据作为交叉验证集，</a:t>
            </a:r>
            <a:r>
              <a:rPr lang="en-US" altLang="zh-CN" dirty="0"/>
              <a:t>20%</a:t>
            </a:r>
            <a:r>
              <a:rPr lang="zh-CN" altLang="en-US" dirty="0"/>
              <a:t>的数据作为测试集。</a:t>
            </a:r>
          </a:p>
        </p:txBody>
      </p:sp>
      <p:sp>
        <p:nvSpPr>
          <p:cNvPr id="4" name="灯片编号占位符 3"/>
          <p:cNvSpPr>
            <a:spLocks noGrp="1"/>
          </p:cNvSpPr>
          <p:nvPr>
            <p:ph type="sldNum" sz="quarter" idx="10"/>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2002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模型选择的方法为：</a:t>
            </a:r>
          </a:p>
          <a:p>
            <a:endParaRPr lang="zh-CN" altLang="en-US" dirty="0"/>
          </a:p>
          <a:p>
            <a:r>
              <a:rPr lang="zh-CN" altLang="en-US" dirty="0"/>
              <a:t>使用训练集训练出</a:t>
            </a:r>
            <a:r>
              <a:rPr lang="en-US" altLang="zh-CN" dirty="0"/>
              <a:t>10</a:t>
            </a:r>
            <a:r>
              <a:rPr lang="zh-CN" altLang="en-US" dirty="0"/>
              <a:t>个模型</a:t>
            </a:r>
          </a:p>
          <a:p>
            <a:r>
              <a:rPr lang="zh-CN" altLang="en-US" dirty="0"/>
              <a:t>用</a:t>
            </a:r>
            <a:r>
              <a:rPr lang="en-US" altLang="zh-CN" dirty="0"/>
              <a:t>10</a:t>
            </a:r>
            <a:r>
              <a:rPr lang="zh-CN" altLang="en-US" dirty="0"/>
              <a:t>个模型分别对交叉验证集计算得出交叉验证误差（代价函数的值）</a:t>
            </a:r>
          </a:p>
          <a:p>
            <a:r>
              <a:rPr lang="zh-CN" altLang="en-US" dirty="0"/>
              <a:t>选取代价函数值最小的模型</a:t>
            </a:r>
          </a:p>
          <a:p>
            <a:r>
              <a:rPr lang="zh-CN" altLang="en-US" dirty="0"/>
              <a:t>用步骤</a:t>
            </a:r>
            <a:r>
              <a:rPr lang="en-US" altLang="zh-CN" dirty="0"/>
              <a:t>3</a:t>
            </a:r>
            <a:r>
              <a:rPr lang="zh-CN" altLang="en-US" dirty="0"/>
              <a:t>中选出的模型对测试集计算得出推广误差（代价函数的值）</a:t>
            </a:r>
          </a:p>
        </p:txBody>
      </p:sp>
      <p:sp>
        <p:nvSpPr>
          <p:cNvPr id="4" name="灯片编号占位符 3"/>
          <p:cNvSpPr>
            <a:spLocks noGrp="1"/>
          </p:cNvSpPr>
          <p:nvPr>
            <p:ph type="sldNum" sz="quarter" idx="10"/>
          </p:nvPr>
        </p:nvSpPr>
        <p:spPr/>
        <p:txBody>
          <a:bodyPr/>
          <a:lstStyle/>
          <a:p>
            <a:fld id="{8FF38DAD-5F37-4EA5-A798-26ED1E453939}" type="slidenum">
              <a:rPr lang="en-US" smtClean="0"/>
              <a:pPr/>
              <a:t>27</a:t>
            </a:fld>
            <a:endParaRPr lang="en-US"/>
          </a:p>
        </p:txBody>
      </p:sp>
    </p:spTree>
    <p:extLst>
      <p:ext uri="{BB962C8B-B14F-4D97-AF65-F5344CB8AC3E}">
        <p14:creationId xmlns:p14="http://schemas.microsoft.com/office/powerpoint/2010/main" val="113471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如果一个算法表现不好，一般分两种情况：偏差比较大（欠拟合），或方差比较大（过拟合）</a:t>
            </a:r>
          </a:p>
        </p:txBody>
      </p:sp>
      <p:sp>
        <p:nvSpPr>
          <p:cNvPr id="4" name="灯片编号占位符 3"/>
          <p:cNvSpPr>
            <a:spLocks noGrp="1"/>
          </p:cNvSpPr>
          <p:nvPr>
            <p:ph type="sldNum" sz="quarter" idx="10"/>
          </p:nvPr>
        </p:nvSpPr>
        <p:spPr/>
        <p:txBody>
          <a:bodyPr/>
          <a:lstStyle/>
          <a:p>
            <a:fld id="{8FF38DAD-5F37-4EA5-A798-26ED1E453939}" type="slidenum">
              <a:rPr lang="en-US" smtClean="0"/>
              <a:pPr/>
              <a:t>30</a:t>
            </a:fld>
            <a:endParaRPr lang="en-US"/>
          </a:p>
        </p:txBody>
      </p:sp>
    </p:spTree>
    <p:extLst>
      <p:ext uri="{BB962C8B-B14F-4D97-AF65-F5344CB8AC3E}">
        <p14:creationId xmlns:p14="http://schemas.microsoft.com/office/powerpoint/2010/main" val="350463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对于训练集，当</a:t>
            </a:r>
            <a:r>
              <a:rPr lang="en-US" altLang="zh-CN" dirty="0"/>
              <a:t>d </a:t>
            </a:r>
            <a:r>
              <a:rPr lang="zh-CN" altLang="en-US" dirty="0"/>
              <a:t>较小时，模型拟合程度更低，误差较大；随着</a:t>
            </a:r>
            <a:r>
              <a:rPr lang="en-US" altLang="zh-CN" dirty="0"/>
              <a:t>d </a:t>
            </a:r>
            <a:r>
              <a:rPr lang="zh-CN" altLang="en-US" dirty="0"/>
              <a:t>的增加，拟合程度提高，误差减小。 </a:t>
            </a:r>
          </a:p>
          <a:p>
            <a:r>
              <a:rPr lang="zh-CN" altLang="en-US" dirty="0"/>
              <a:t>对于交叉验证集，当</a:t>
            </a:r>
            <a:r>
              <a:rPr lang="en-US" altLang="zh-CN" dirty="0"/>
              <a:t>d </a:t>
            </a:r>
            <a:r>
              <a:rPr lang="zh-CN" altLang="en-US" dirty="0"/>
              <a:t>较小时，模型拟合程度低，误差较大；但随着</a:t>
            </a:r>
            <a:r>
              <a:rPr lang="en-US" altLang="zh-CN" dirty="0"/>
              <a:t>d </a:t>
            </a:r>
            <a:r>
              <a:rPr lang="zh-CN" altLang="en-US" dirty="0"/>
              <a:t>的增加，误差呈现先减小，后增大的趋势，转折点是模型开始过拟合训练集的时候。</a:t>
            </a:r>
            <a:endParaRPr lang="en-US" altLang="zh-CN" dirty="0"/>
          </a:p>
          <a:p>
            <a:endParaRPr lang="en-US" altLang="zh-CN" dirty="0"/>
          </a:p>
          <a:p>
            <a:r>
              <a:rPr lang="zh-CN" altLang="en-US" dirty="0"/>
              <a:t>如果我们的交叉验证集误差较大，我们如何判断是方差还是偏差呢？</a:t>
            </a:r>
          </a:p>
        </p:txBody>
      </p:sp>
      <p:sp>
        <p:nvSpPr>
          <p:cNvPr id="4" name="灯片编号占位符 3"/>
          <p:cNvSpPr>
            <a:spLocks noGrp="1"/>
          </p:cNvSpPr>
          <p:nvPr>
            <p:ph type="sldNum" sz="quarter" idx="10"/>
          </p:nvPr>
        </p:nvSpPr>
        <p:spPr/>
        <p:txBody>
          <a:bodyPr/>
          <a:lstStyle/>
          <a:p>
            <a:fld id="{8FF38DAD-5F37-4EA5-A798-26ED1E453939}" type="slidenum">
              <a:rPr lang="en-US" smtClean="0"/>
              <a:pPr/>
              <a:t>31</a:t>
            </a:fld>
            <a:endParaRPr lang="en-US"/>
          </a:p>
        </p:txBody>
      </p:sp>
    </p:spTree>
    <p:extLst>
      <p:ext uri="{BB962C8B-B14F-4D97-AF65-F5344CB8AC3E}">
        <p14:creationId xmlns:p14="http://schemas.microsoft.com/office/powerpoint/2010/main" val="374706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训练集误差和交叉验证集误差接近时：偏差（欠拟合） </a:t>
            </a:r>
          </a:p>
          <a:p>
            <a:r>
              <a:rPr lang="zh-CN" altLang="en-US" dirty="0"/>
              <a:t>交叉验证集误差远大于训练集误差时：方差（过拟合）</a:t>
            </a:r>
          </a:p>
        </p:txBody>
      </p:sp>
      <p:sp>
        <p:nvSpPr>
          <p:cNvPr id="4" name="灯片编号占位符 3"/>
          <p:cNvSpPr>
            <a:spLocks noGrp="1"/>
          </p:cNvSpPr>
          <p:nvPr>
            <p:ph type="sldNum" sz="quarter" idx="10"/>
          </p:nvPr>
        </p:nvSpPr>
        <p:spPr/>
        <p:txBody>
          <a:bodyPr/>
          <a:lstStyle/>
          <a:p>
            <a:fld id="{8FF38DAD-5F37-4EA5-A798-26ED1E453939}" type="slidenum">
              <a:rPr lang="en-US" smtClean="0"/>
              <a:pPr/>
              <a:t>32</a:t>
            </a:fld>
            <a:endParaRPr lang="en-US"/>
          </a:p>
        </p:txBody>
      </p:sp>
    </p:spTree>
    <p:extLst>
      <p:ext uri="{BB962C8B-B14F-4D97-AF65-F5344CB8AC3E}">
        <p14:creationId xmlns:p14="http://schemas.microsoft.com/office/powerpoint/2010/main" val="1014973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在训练模型时，一般会使用一些正则化方法来防止过拟合。但我们可能会正则化的程度太高或太小，即我们选择的 </a:t>
            </a:r>
            <a:r>
              <a:rPr lang="en-US" altLang="zh-CN" dirty="0"/>
              <a:t>λ </a:t>
            </a:r>
            <a:r>
              <a:rPr lang="zh-CN" altLang="en-US" dirty="0"/>
              <a:t>的值太多或太小。我们在选择 </a:t>
            </a:r>
            <a:r>
              <a:rPr lang="en-US" altLang="zh-CN" dirty="0"/>
              <a:t>λ </a:t>
            </a:r>
            <a:r>
              <a:rPr lang="zh-CN" altLang="en-US" dirty="0"/>
              <a:t>值的时候也需要思考与刚才选择多项式模型次数类似的问题。</a:t>
            </a:r>
          </a:p>
        </p:txBody>
      </p:sp>
      <p:sp>
        <p:nvSpPr>
          <p:cNvPr id="4" name="灯片编号占位符 3"/>
          <p:cNvSpPr>
            <a:spLocks noGrp="1"/>
          </p:cNvSpPr>
          <p:nvPr>
            <p:ph type="sldNum" sz="quarter" idx="10"/>
          </p:nvPr>
        </p:nvSpPr>
        <p:spPr/>
        <p:txBody>
          <a:bodyPr/>
          <a:lstStyle/>
          <a:p>
            <a:fld id="{8FF38DAD-5F37-4EA5-A798-26ED1E453939}" type="slidenum">
              <a:rPr lang="en-US" smtClean="0"/>
              <a:pPr/>
              <a:t>34</a:t>
            </a:fld>
            <a:endParaRPr lang="en-US"/>
          </a:p>
        </p:txBody>
      </p:sp>
    </p:spTree>
    <p:extLst>
      <p:ext uri="{BB962C8B-B14F-4D97-AF65-F5344CB8AC3E}">
        <p14:creationId xmlns:p14="http://schemas.microsoft.com/office/powerpoint/2010/main" val="1290705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我们也可以同时将 训练集 和 交叉验证集 模型的 代价函数误差 与 </a:t>
            </a:r>
            <a:r>
              <a:rPr lang="en-US" altLang="zh-CN" dirty="0"/>
              <a:t>λ</a:t>
            </a:r>
            <a:r>
              <a:rPr lang="zh-CN" altLang="en-US" dirty="0"/>
              <a:t>的值绘制在一张图上：</a:t>
            </a:r>
            <a:endParaRPr lang="en-US" altLang="zh-CN" dirty="0"/>
          </a:p>
          <a:p>
            <a:r>
              <a:rPr lang="zh-CN" altLang="en-US" dirty="0"/>
              <a:t>当 </a:t>
            </a:r>
            <a:r>
              <a:rPr lang="en-US" altLang="zh-CN" dirty="0"/>
              <a:t>λ </a:t>
            </a:r>
            <a:r>
              <a:rPr lang="zh-CN" altLang="en-US" dirty="0"/>
              <a:t>较小时，训练集 误差较小</a:t>
            </a:r>
            <a:r>
              <a:rPr lang="en-US" altLang="zh-CN" dirty="0"/>
              <a:t>(</a:t>
            </a:r>
            <a:r>
              <a:rPr lang="zh-CN" altLang="en-US" dirty="0"/>
              <a:t>过拟合</a:t>
            </a:r>
            <a:r>
              <a:rPr lang="en-US" altLang="zh-CN" dirty="0"/>
              <a:t>) </a:t>
            </a:r>
            <a:r>
              <a:rPr lang="zh-CN" altLang="en-US" dirty="0"/>
              <a:t>而 交叉验证集 误差较大</a:t>
            </a:r>
          </a:p>
          <a:p>
            <a:r>
              <a:rPr lang="zh-CN" altLang="en-US" dirty="0"/>
              <a:t>随着 </a:t>
            </a:r>
            <a:r>
              <a:rPr lang="en-US" altLang="zh-CN" dirty="0"/>
              <a:t>λ </a:t>
            </a:r>
            <a:r>
              <a:rPr lang="zh-CN" altLang="en-US" dirty="0"/>
              <a:t>的增加，训练集误差不断增加</a:t>
            </a:r>
            <a:r>
              <a:rPr lang="en-US" altLang="zh-CN" dirty="0"/>
              <a:t>(</a:t>
            </a:r>
            <a:r>
              <a:rPr lang="zh-CN" altLang="en-US" dirty="0"/>
              <a:t>欠拟合</a:t>
            </a:r>
            <a:r>
              <a:rPr lang="en-US" altLang="zh-CN" dirty="0"/>
              <a:t>) </a:t>
            </a:r>
            <a:r>
              <a:rPr lang="zh-CN" altLang="en-US" dirty="0"/>
              <a:t>，而交叉验证集误差 则 先减小后增加</a:t>
            </a:r>
          </a:p>
        </p:txBody>
      </p:sp>
      <p:sp>
        <p:nvSpPr>
          <p:cNvPr id="4" name="灯片编号占位符 3"/>
          <p:cNvSpPr>
            <a:spLocks noGrp="1"/>
          </p:cNvSpPr>
          <p:nvPr>
            <p:ph type="sldNum" sz="quarter" idx="10"/>
          </p:nvPr>
        </p:nvSpPr>
        <p:spPr/>
        <p:txBody>
          <a:bodyPr/>
          <a:lstStyle/>
          <a:p>
            <a:fld id="{8FF38DAD-5F37-4EA5-A798-26ED1E453939}" type="slidenum">
              <a:rPr lang="en-US" smtClean="0"/>
              <a:pPr/>
              <a:t>37</a:t>
            </a:fld>
            <a:endParaRPr lang="en-US"/>
          </a:p>
        </p:txBody>
      </p:sp>
    </p:spTree>
    <p:extLst>
      <p:ext uri="{BB962C8B-B14F-4D97-AF65-F5344CB8AC3E}">
        <p14:creationId xmlns:p14="http://schemas.microsoft.com/office/powerpoint/2010/main" val="29859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47118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学习曲线 判断某一个学习算法是否处于偏差、方差问题。</a:t>
            </a:r>
          </a:p>
          <a:p>
            <a:endParaRPr lang="zh-CN" altLang="en-US" dirty="0"/>
          </a:p>
          <a:p>
            <a:r>
              <a:rPr lang="zh-CN" altLang="en-US" dirty="0"/>
              <a:t>学习曲线是学习算法的一个很好的合理检验（</a:t>
            </a:r>
            <a:r>
              <a:rPr lang="en-US" altLang="zh-CN" dirty="0"/>
              <a:t>sanity check</a:t>
            </a:r>
            <a:r>
              <a:rPr lang="zh-CN" altLang="en-US" dirty="0"/>
              <a:t>）。</a:t>
            </a:r>
          </a:p>
          <a:p>
            <a:endParaRPr lang="zh-CN" altLang="en-US" dirty="0"/>
          </a:p>
          <a:p>
            <a:r>
              <a:rPr lang="zh-CN" altLang="en-US" dirty="0"/>
              <a:t>学习曲线是将 训练集误差 和 交叉验证集误差 作为 训练集实例数量（</a:t>
            </a:r>
            <a:r>
              <a:rPr lang="en-US" altLang="zh-CN" dirty="0"/>
              <a:t>m</a:t>
            </a:r>
            <a:r>
              <a:rPr lang="zh-CN" altLang="en-US" dirty="0"/>
              <a:t>） 的函数绘制的图表。</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少量训练数据的时候，</a:t>
            </a:r>
            <a:r>
              <a:rPr lang="en-US" altLang="zh-CN" dirty="0" err="1"/>
              <a:t>Jtrain</a:t>
            </a:r>
            <a:r>
              <a:rPr lang="en-US" altLang="zh-CN" dirty="0"/>
              <a:t>(Θ)</a:t>
            </a:r>
            <a:r>
              <a:rPr lang="en-US" altLang="zh-CN" dirty="0" err="1"/>
              <a:t>Jtrain</a:t>
            </a:r>
            <a:r>
              <a:rPr lang="en-US" altLang="zh-CN" dirty="0"/>
              <a:t>(Θ) </a:t>
            </a:r>
            <a:r>
              <a:rPr lang="zh-CN" altLang="en-US" dirty="0"/>
              <a:t>很低，</a:t>
            </a:r>
            <a:r>
              <a:rPr lang="en-US" altLang="zh-CN" dirty="0"/>
              <a:t>JCV(Θ)JCV(Θ) </a:t>
            </a:r>
            <a:r>
              <a:rPr lang="zh-CN" altLang="en-US" dirty="0"/>
              <a:t>很高 增加训练数据后，</a:t>
            </a:r>
            <a:r>
              <a:rPr lang="en-US" altLang="zh-CN" dirty="0" err="1"/>
              <a:t>Jtrain</a:t>
            </a:r>
            <a:r>
              <a:rPr lang="en-US" altLang="zh-CN" dirty="0"/>
              <a:t>(Θ)</a:t>
            </a:r>
            <a:r>
              <a:rPr lang="en-US" altLang="zh-CN" dirty="0" err="1"/>
              <a:t>Jtrain</a:t>
            </a:r>
            <a:r>
              <a:rPr lang="en-US" altLang="zh-CN" dirty="0"/>
              <a:t>(Θ) </a:t>
            </a:r>
            <a:r>
              <a:rPr lang="zh-CN" altLang="en-US" dirty="0"/>
              <a:t>和 </a:t>
            </a:r>
            <a:r>
              <a:rPr lang="en-US" altLang="zh-CN" dirty="0"/>
              <a:t>JCV(Θ)JCV(Θ) </a:t>
            </a:r>
            <a:r>
              <a:rPr lang="zh-CN" altLang="en-US" dirty="0"/>
              <a:t>都较高，且 </a:t>
            </a:r>
            <a:r>
              <a:rPr lang="en-US" altLang="zh-CN" dirty="0" err="1"/>
              <a:t>Jtrain</a:t>
            </a:r>
            <a:r>
              <a:rPr lang="en-US" altLang="zh-CN" dirty="0"/>
              <a:t>(Θ)</a:t>
            </a:r>
            <a:r>
              <a:rPr lang="en-US" altLang="zh-CN" dirty="0" err="1"/>
              <a:t>Jtrain</a:t>
            </a:r>
            <a:r>
              <a:rPr lang="en-US" altLang="zh-CN" dirty="0"/>
              <a:t>(Θ) ≈ JCV(Θ)JCV(Θ)</a:t>
            </a:r>
            <a:r>
              <a:rPr lang="zh-CN" altLang="en-US" dirty="0"/>
              <a:t>所以，如果算法存在高偏差（欠拟合），增加数据到训练集不会有太大帮助。</a:t>
            </a:r>
          </a:p>
        </p:txBody>
      </p:sp>
      <p:sp>
        <p:nvSpPr>
          <p:cNvPr id="4" name="灯片编号占位符 3"/>
          <p:cNvSpPr>
            <a:spLocks noGrp="1"/>
          </p:cNvSpPr>
          <p:nvPr>
            <p:ph type="sldNum" sz="quarter" idx="10"/>
          </p:nvPr>
        </p:nvSpPr>
        <p:spPr/>
        <p:txBody>
          <a:bodyPr/>
          <a:lstStyle/>
          <a:p>
            <a:fld id="{8FF38DAD-5F37-4EA5-A798-26ED1E453939}" type="slidenum">
              <a:rPr lang="en-US" smtClean="0"/>
              <a:pPr/>
              <a:t>39</a:t>
            </a:fld>
            <a:endParaRPr lang="en-US"/>
          </a:p>
        </p:txBody>
      </p:sp>
    </p:spTree>
    <p:extLst>
      <p:ext uri="{BB962C8B-B14F-4D97-AF65-F5344CB8AC3E}">
        <p14:creationId xmlns:p14="http://schemas.microsoft.com/office/powerpoint/2010/main" val="66965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作为例子，我们使用一个非常高次的多项式模型，且正则化非常小，可以看出，当交叉验证集误差远大于训练集误差时，往训练集增加更多数据可以提高模型的效果。</a:t>
            </a:r>
          </a:p>
        </p:txBody>
      </p:sp>
      <p:sp>
        <p:nvSpPr>
          <p:cNvPr id="4" name="灯片编号占位符 3"/>
          <p:cNvSpPr>
            <a:spLocks noGrp="1"/>
          </p:cNvSpPr>
          <p:nvPr>
            <p:ph type="sldNum" sz="quarter" idx="10"/>
          </p:nvPr>
        </p:nvSpPr>
        <p:spPr/>
        <p:txBody>
          <a:bodyPr/>
          <a:lstStyle/>
          <a:p>
            <a:fld id="{8FF38DAD-5F37-4EA5-A798-26ED1E453939}" type="slidenum">
              <a:rPr lang="en-US" smtClean="0"/>
              <a:pPr/>
              <a:t>41</a:t>
            </a:fld>
            <a:endParaRPr lang="en-US"/>
          </a:p>
        </p:txBody>
      </p:sp>
    </p:spTree>
    <p:extLst>
      <p:ext uri="{BB962C8B-B14F-4D97-AF65-F5344CB8AC3E}">
        <p14:creationId xmlns:p14="http://schemas.microsoft.com/office/powerpoint/2010/main" val="434150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43</a:t>
            </a:fld>
            <a:endParaRPr lang="en-US"/>
          </a:p>
        </p:txBody>
      </p:sp>
    </p:spTree>
    <p:extLst>
      <p:ext uri="{BB962C8B-B14F-4D97-AF65-F5344CB8AC3E}">
        <p14:creationId xmlns:p14="http://schemas.microsoft.com/office/powerpoint/2010/main" val="41308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较小的神经网络，类似于参数较少的情况，容易导致高偏差和欠拟合，但计算代价较小使用较大的神经网络，类似于参数较多的情况，容易导致高方差和过拟合，虽然计算代价比较大，但是可以通过正则化手段来调整而更加适应数据。</a:t>
            </a:r>
            <a:endParaRPr lang="en-US" altLang="zh-CN" dirty="0"/>
          </a:p>
          <a:p>
            <a:endParaRPr lang="en-US" altLang="zh-CN" dirty="0"/>
          </a:p>
          <a:p>
            <a:r>
              <a:rPr lang="zh-CN" altLang="en-US" dirty="0"/>
              <a:t>通常选择较大的神经网络并采用正则化处理会比采用较小的神经网络效果要好。</a:t>
            </a:r>
          </a:p>
        </p:txBody>
      </p:sp>
      <p:sp>
        <p:nvSpPr>
          <p:cNvPr id="4" name="灯片编号占位符 3"/>
          <p:cNvSpPr>
            <a:spLocks noGrp="1"/>
          </p:cNvSpPr>
          <p:nvPr>
            <p:ph type="sldNum" sz="quarter" idx="10"/>
          </p:nvPr>
        </p:nvSpPr>
        <p:spPr/>
        <p:txBody>
          <a:bodyPr/>
          <a:lstStyle/>
          <a:p>
            <a:fld id="{8FF38DAD-5F37-4EA5-A798-26ED1E453939}" type="slidenum">
              <a:rPr lang="en-US" smtClean="0"/>
              <a:pPr/>
              <a:t>44</a:t>
            </a:fld>
            <a:endParaRPr lang="en-US"/>
          </a:p>
        </p:txBody>
      </p:sp>
    </p:spTree>
    <p:extLst>
      <p:ext uri="{BB962C8B-B14F-4D97-AF65-F5344CB8AC3E}">
        <p14:creationId xmlns:p14="http://schemas.microsoft.com/office/powerpoint/2010/main" val="286144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在前面的课程中，我提到了误差分析，以及设定误差度量值的重要性。有一件重要的事情要注意，就是使用一个合适的误差度量值，这有时会对于你的学习算法造成非常微妙的影响，这件重要的事情就是偏斜类（</a:t>
            </a:r>
            <a:r>
              <a:rPr lang="en-US" altLang="zh-CN" dirty="0"/>
              <a:t>skewed classes</a:t>
            </a:r>
            <a:r>
              <a:rPr lang="zh-CN" altLang="en-US" dirty="0"/>
              <a:t>）的问题。</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46</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假设我们需要用一个线性回归模型来预测房价，当我们用训练好了的模型来预测未知数据的时候，发现有较大的误差，我们下一步可以做什么？</a:t>
            </a:r>
          </a:p>
          <a:p>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402190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我们不应该随机选择上面的方法来改进我们的算法，而是运用一些机器学习诊断法来帮助我们知道上面哪些方法有效。</a:t>
            </a:r>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18</a:t>
            </a:fld>
            <a:endParaRPr lang="en-US"/>
          </a:p>
        </p:txBody>
      </p:sp>
    </p:spTree>
    <p:extLst>
      <p:ext uri="{BB962C8B-B14F-4D97-AF65-F5344CB8AC3E}">
        <p14:creationId xmlns:p14="http://schemas.microsoft.com/office/powerpoint/2010/main" val="213390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评价假设函数是否过拟合，可以通过画图，然后观察图形趋势，但对于特征变量不止一个的情况，想通过画图来观察，就变得很难甚至不可能。</a:t>
            </a:r>
          </a:p>
        </p:txBody>
      </p:sp>
      <p:sp>
        <p:nvSpPr>
          <p:cNvPr id="4" name="灯片编号占位符 3"/>
          <p:cNvSpPr>
            <a:spLocks noGrp="1"/>
          </p:cNvSpPr>
          <p:nvPr>
            <p:ph type="sldNum" sz="quarter" idx="10"/>
          </p:nvPr>
        </p:nvSpPr>
        <p:spPr/>
        <p:txBody>
          <a:bodyPr/>
          <a:lstStyle/>
          <a:p>
            <a:fld id="{8FF38DAD-5F37-4EA5-A798-26ED1E453939}" type="slidenum">
              <a:rPr lang="en-US" smtClean="0"/>
              <a:pPr/>
              <a:t>20</a:t>
            </a:fld>
            <a:endParaRPr lang="en-US"/>
          </a:p>
        </p:txBody>
      </p:sp>
    </p:spTree>
    <p:extLst>
      <p:ext uri="{BB962C8B-B14F-4D97-AF65-F5344CB8AC3E}">
        <p14:creationId xmlns:p14="http://schemas.microsoft.com/office/powerpoint/2010/main" val="298519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接下来，一般分为两个步骤：</a:t>
            </a:r>
          </a:p>
          <a:p>
            <a:endParaRPr lang="zh-CN" altLang="en-US" dirty="0"/>
          </a:p>
          <a:p>
            <a:r>
              <a:rPr lang="zh-CN" altLang="en-US" dirty="0"/>
              <a:t>使用训练数据集计算最小化代价函数 </a:t>
            </a:r>
            <a:r>
              <a:rPr lang="en-US" altLang="zh-CN" dirty="0" err="1"/>
              <a:t>Jtrain</a:t>
            </a:r>
            <a:r>
              <a:rPr lang="en-US" altLang="zh-CN" dirty="0"/>
              <a:t>(Θ)</a:t>
            </a:r>
            <a:r>
              <a:rPr lang="zh-CN" altLang="en-US" dirty="0"/>
              <a:t>，学习 </a:t>
            </a:r>
            <a:r>
              <a:rPr lang="en-US" altLang="zh-CN" dirty="0"/>
              <a:t>Θ </a:t>
            </a:r>
            <a:r>
              <a:rPr lang="zh-CN" altLang="en-US" dirty="0"/>
              <a:t>参数</a:t>
            </a:r>
          </a:p>
          <a:p>
            <a:r>
              <a:rPr lang="zh-CN" altLang="en-US" dirty="0"/>
              <a:t>使用测试集，计算误差 </a:t>
            </a:r>
            <a:r>
              <a:rPr lang="en-US" altLang="zh-CN" dirty="0" err="1"/>
              <a:t>Jtest</a:t>
            </a:r>
            <a:r>
              <a:rPr lang="en-US" altLang="zh-CN" dirty="0"/>
              <a:t>(Θ)</a:t>
            </a:r>
            <a:endParaRPr lang="zh-CN" altLang="en-US" dirty="0"/>
          </a:p>
        </p:txBody>
      </p:sp>
      <p:sp>
        <p:nvSpPr>
          <p:cNvPr id="4" name="灯片编号占位符 3"/>
          <p:cNvSpPr>
            <a:spLocks noGrp="1"/>
          </p:cNvSpPr>
          <p:nvPr>
            <p:ph type="sldNum" sz="quarter" idx="10"/>
          </p:nvPr>
        </p:nvSpPr>
        <p:spPr/>
        <p:txBody>
          <a:bodyPr/>
          <a:lstStyle/>
          <a:p>
            <a:fld id="{8FF38DAD-5F37-4EA5-A798-26ED1E453939}" type="slidenum">
              <a:rPr lang="en-US" smtClean="0"/>
              <a:pPr/>
              <a:t>22</a:t>
            </a:fld>
            <a:endParaRPr lang="en-US"/>
          </a:p>
        </p:txBody>
      </p:sp>
    </p:spTree>
    <p:extLst>
      <p:ext uri="{BB962C8B-B14F-4D97-AF65-F5344CB8AC3E}">
        <p14:creationId xmlns:p14="http://schemas.microsoft.com/office/powerpoint/2010/main" val="3773197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2977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6992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94636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8652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5440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31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04046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384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35520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04238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03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55896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8.xml"/><Relationship Id="rId7" Type="http://schemas.openxmlformats.org/officeDocument/2006/relationships/image" Target="../media/image26.png"/><Relationship Id="rId12" Type="http://schemas.openxmlformats.org/officeDocument/2006/relationships/image" Target="../media/image2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png"/><Relationship Id="rId11" Type="http://schemas.openxmlformats.org/officeDocument/2006/relationships/chart" Target="../charts/chart5.xml"/><Relationship Id="rId5" Type="http://schemas.openxmlformats.org/officeDocument/2006/relationships/slideLayout" Target="../slideLayouts/slideLayout59.xml"/><Relationship Id="rId10" Type="http://schemas.openxmlformats.org/officeDocument/2006/relationships/chart" Target="../charts/chart4.xml"/><Relationship Id="rId4" Type="http://schemas.openxmlformats.org/officeDocument/2006/relationships/tags" Target="../tags/tag19.xml"/><Relationship Id="rId9"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3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9.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4.png"/><Relationship Id="rId18" Type="http://schemas.openxmlformats.org/officeDocument/2006/relationships/image" Target="../media/image41.png"/><Relationship Id="rId3" Type="http://schemas.openxmlformats.org/officeDocument/2006/relationships/tags" Target="../tags/tag26.xml"/><Relationship Id="rId21" Type="http://schemas.openxmlformats.org/officeDocument/2006/relationships/image" Target="../media/image43.emf"/><Relationship Id="rId7" Type="http://schemas.openxmlformats.org/officeDocument/2006/relationships/tags" Target="../tags/tag30.xml"/><Relationship Id="rId12" Type="http://schemas.openxmlformats.org/officeDocument/2006/relationships/image" Target="../media/image33.png"/><Relationship Id="rId17" Type="http://schemas.openxmlformats.org/officeDocument/2006/relationships/image" Target="../media/image40.png"/><Relationship Id="rId2" Type="http://schemas.openxmlformats.org/officeDocument/2006/relationships/tags" Target="../tags/tag25.xml"/><Relationship Id="rId16" Type="http://schemas.openxmlformats.org/officeDocument/2006/relationships/image" Target="../media/image39.png"/><Relationship Id="rId20" Type="http://schemas.openxmlformats.org/officeDocument/2006/relationships/image" Target="../media/image42.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32.png"/><Relationship Id="rId5" Type="http://schemas.openxmlformats.org/officeDocument/2006/relationships/tags" Target="../tags/tag28.xml"/><Relationship Id="rId15" Type="http://schemas.openxmlformats.org/officeDocument/2006/relationships/image" Target="../media/image38.png"/><Relationship Id="rId10" Type="http://schemas.openxmlformats.org/officeDocument/2006/relationships/slideLayout" Target="../slideLayouts/slideLayout59.xml"/><Relationship Id="rId19" Type="http://schemas.openxmlformats.org/officeDocument/2006/relationships/image" Target="../media/image49.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35.xml"/><Relationship Id="rId7" Type="http://schemas.openxmlformats.org/officeDocument/2006/relationships/image" Target="../media/image44.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36.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48.png"/><Relationship Id="rId18" Type="http://schemas.openxmlformats.org/officeDocument/2006/relationships/image" Target="../media/image54.pn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47.png"/><Relationship Id="rId17" Type="http://schemas.openxmlformats.org/officeDocument/2006/relationships/image" Target="../media/image53.png"/><Relationship Id="rId2" Type="http://schemas.openxmlformats.org/officeDocument/2006/relationships/tags" Target="../tags/tag38.xml"/><Relationship Id="rId16" Type="http://schemas.openxmlformats.org/officeDocument/2006/relationships/image" Target="../media/image52.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46.png"/><Relationship Id="rId5" Type="http://schemas.openxmlformats.org/officeDocument/2006/relationships/tags" Target="../tags/tag41.xml"/><Relationship Id="rId15" Type="http://schemas.openxmlformats.org/officeDocument/2006/relationships/image" Target="../media/image51.png"/><Relationship Id="rId10" Type="http://schemas.openxmlformats.org/officeDocument/2006/relationships/notesSlide" Target="../notesSlides/notesSlide7.xml"/><Relationship Id="rId19" Type="http://schemas.openxmlformats.org/officeDocument/2006/relationships/chart" Target="../charts/chart6.xml"/><Relationship Id="rId4" Type="http://schemas.openxmlformats.org/officeDocument/2006/relationships/tags" Target="../tags/tag40.xml"/><Relationship Id="rId9" Type="http://schemas.openxmlformats.org/officeDocument/2006/relationships/slideLayout" Target="../slideLayouts/slideLayout47.xml"/><Relationship Id="rId14"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tags" Target="../tags/tag46.xml"/><Relationship Id="rId16" Type="http://schemas.openxmlformats.org/officeDocument/2006/relationships/image" Target="../media/image59.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47.xml"/><Relationship Id="rId5" Type="http://schemas.openxmlformats.org/officeDocument/2006/relationships/tags" Target="../tags/tag49.xml"/><Relationship Id="rId15" Type="http://schemas.openxmlformats.org/officeDocument/2006/relationships/image" Target="../media/image58.png"/><Relationship Id="rId10" Type="http://schemas.openxmlformats.org/officeDocument/2006/relationships/tags" Target="../tags/tag54.xml"/><Relationship Id="rId19" Type="http://schemas.openxmlformats.org/officeDocument/2006/relationships/image" Target="../media/image62.png"/><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57.xml"/><Relationship Id="rId7" Type="http://schemas.openxmlformats.org/officeDocument/2006/relationships/image" Target="../media/image6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63.png"/><Relationship Id="rId5" Type="http://schemas.openxmlformats.org/officeDocument/2006/relationships/notesSlide" Target="../notesSlides/notesSlide8.xml"/><Relationship Id="rId4"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tags" Target="../tags/tag60.xml"/><Relationship Id="rId7" Type="http://schemas.openxmlformats.org/officeDocument/2006/relationships/image" Target="../media/image6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4.png"/><Relationship Id="rId5" Type="http://schemas.openxmlformats.org/officeDocument/2006/relationships/image" Target="../media/image54.png"/><Relationship Id="rId4"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62.xml"/><Relationship Id="rId16" Type="http://schemas.openxmlformats.org/officeDocument/2006/relationships/image" Target="../media/image70.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notesSlide" Target="../notesSlides/notesSlide10.xml"/><Relationship Id="rId5" Type="http://schemas.openxmlformats.org/officeDocument/2006/relationships/tags" Target="../tags/tag65.xml"/><Relationship Id="rId15" Type="http://schemas.openxmlformats.org/officeDocument/2006/relationships/image" Target="../media/image69.png"/><Relationship Id="rId10" Type="http://schemas.openxmlformats.org/officeDocument/2006/relationships/slideLayout" Target="../slideLayouts/slideLayout47.xml"/><Relationship Id="rId19" Type="http://schemas.openxmlformats.org/officeDocument/2006/relationships/image" Target="../media/image73.png"/><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68.png"/></Relationships>
</file>

<file path=ppt/slides/_rels/slide2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Layout" Target="../slideLayouts/slideLayout47.xml"/><Relationship Id="rId18" Type="http://schemas.openxmlformats.org/officeDocument/2006/relationships/image" Target="../media/image66.png"/><Relationship Id="rId3" Type="http://schemas.openxmlformats.org/officeDocument/2006/relationships/tags" Target="../tags/tag72.xml"/><Relationship Id="rId21" Type="http://schemas.openxmlformats.org/officeDocument/2006/relationships/image" Target="../media/image79.png"/><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image" Target="../media/image76.png"/><Relationship Id="rId2" Type="http://schemas.openxmlformats.org/officeDocument/2006/relationships/tags" Target="../tags/tag71.xml"/><Relationship Id="rId16" Type="http://schemas.openxmlformats.org/officeDocument/2006/relationships/image" Target="../media/image75.png"/><Relationship Id="rId20" Type="http://schemas.openxmlformats.org/officeDocument/2006/relationships/image" Target="../media/image78.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image" Target="../media/image82.png"/><Relationship Id="rId5" Type="http://schemas.openxmlformats.org/officeDocument/2006/relationships/tags" Target="../tags/tag74.xml"/><Relationship Id="rId15" Type="http://schemas.openxmlformats.org/officeDocument/2006/relationships/image" Target="../media/image74.png"/><Relationship Id="rId23" Type="http://schemas.openxmlformats.org/officeDocument/2006/relationships/image" Target="../media/image81.png"/><Relationship Id="rId10" Type="http://schemas.openxmlformats.org/officeDocument/2006/relationships/tags" Target="../tags/tag79.xml"/><Relationship Id="rId19" Type="http://schemas.openxmlformats.org/officeDocument/2006/relationships/image" Target="../media/image77.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notesSlide" Target="../notesSlides/notesSlide11.xml"/><Relationship Id="rId22"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tags" Target="../tags/tag84.xml"/><Relationship Id="rId7" Type="http://schemas.openxmlformats.org/officeDocument/2006/relationships/image" Target="../media/image84.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3.png"/><Relationship Id="rId5" Type="http://schemas.openxmlformats.org/officeDocument/2006/relationships/notesSlide" Target="../notesSlides/notesSlide12.xml"/><Relationship Id="rId4"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70.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69.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68.png"/><Relationship Id="rId5" Type="http://schemas.openxmlformats.org/officeDocument/2006/relationships/tags" Target="../tags/tag89.xml"/><Relationship Id="rId15" Type="http://schemas.openxmlformats.org/officeDocument/2006/relationships/image" Target="../media/image87.png"/><Relationship Id="rId10" Type="http://schemas.openxmlformats.org/officeDocument/2006/relationships/image" Target="../media/image67.png"/><Relationship Id="rId4" Type="http://schemas.openxmlformats.org/officeDocument/2006/relationships/tags" Target="../tags/tag88.xml"/><Relationship Id="rId9" Type="http://schemas.openxmlformats.org/officeDocument/2006/relationships/image" Target="../media/image66.png"/><Relationship Id="rId14" Type="http://schemas.openxmlformats.org/officeDocument/2006/relationships/image" Target="../media/image86.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tags" Target="../tags/tag94.xml"/><Relationship Id="rId7" Type="http://schemas.openxmlformats.org/officeDocument/2006/relationships/image" Target="../media/image27.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26.png"/><Relationship Id="rId11" Type="http://schemas.openxmlformats.org/officeDocument/2006/relationships/chart" Target="../charts/chart10.xml"/><Relationship Id="rId5" Type="http://schemas.openxmlformats.org/officeDocument/2006/relationships/notesSlide" Target="../notesSlides/notesSlide14.xml"/><Relationship Id="rId10" Type="http://schemas.openxmlformats.org/officeDocument/2006/relationships/chart" Target="../charts/chart9.xml"/><Relationship Id="rId4" Type="http://schemas.openxmlformats.org/officeDocument/2006/relationships/slideLayout" Target="../slideLayouts/slideLayout47.xml"/><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slideLayout" Target="../slideLayouts/slideLayout47.xml"/><Relationship Id="rId7" Type="http://schemas.openxmlformats.org/officeDocument/2006/relationships/chart" Target="../charts/chart1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notesSlide" Target="../notesSlides/notesSlide15.xml"/><Relationship Id="rId9" Type="http://schemas.openxmlformats.org/officeDocument/2006/relationships/image" Target="../media/image90.png"/></Relationships>
</file>

<file path=ppt/slides/_rels/slide32.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slideLayout" Target="../slideLayouts/slideLayout47.xml"/><Relationship Id="rId7" Type="http://schemas.openxmlformats.org/officeDocument/2006/relationships/image" Target="../media/image90.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92.png"/><Relationship Id="rId11" Type="http://schemas.openxmlformats.org/officeDocument/2006/relationships/image" Target="../media/image580.png"/><Relationship Id="rId5" Type="http://schemas.openxmlformats.org/officeDocument/2006/relationships/image" Target="../media/image91.png"/><Relationship Id="rId10" Type="http://schemas.openxmlformats.org/officeDocument/2006/relationships/image" Target="../media/image570.png"/><Relationship Id="rId4" Type="http://schemas.openxmlformats.org/officeDocument/2006/relationships/notesSlide" Target="../notesSlides/notesSlide16.xml"/><Relationship Id="rId9" Type="http://schemas.openxmlformats.org/officeDocument/2006/relationships/image" Target="../media/image560.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96.pn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95.png"/><Relationship Id="rId17" Type="http://schemas.openxmlformats.org/officeDocument/2006/relationships/image" Target="../media/image31.png"/><Relationship Id="rId2" Type="http://schemas.openxmlformats.org/officeDocument/2006/relationships/tags" Target="../tags/tag100.xml"/><Relationship Id="rId16" Type="http://schemas.openxmlformats.org/officeDocument/2006/relationships/chart" Target="../charts/chart15.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94.png"/><Relationship Id="rId5" Type="http://schemas.openxmlformats.org/officeDocument/2006/relationships/tags" Target="../tags/tag103.xml"/><Relationship Id="rId15" Type="http://schemas.openxmlformats.org/officeDocument/2006/relationships/chart" Target="../charts/chart14.xml"/><Relationship Id="rId10" Type="http://schemas.openxmlformats.org/officeDocument/2006/relationships/image" Target="../media/image93.png"/><Relationship Id="rId4" Type="http://schemas.openxmlformats.org/officeDocument/2006/relationships/tags" Target="../tags/tag102.xml"/><Relationship Id="rId9" Type="http://schemas.openxmlformats.org/officeDocument/2006/relationships/notesSlide" Target="../notesSlides/notesSlide18.xml"/><Relationship Id="rId14" Type="http://schemas.openxmlformats.org/officeDocument/2006/relationships/chart" Target="../charts/chart13.xml"/></Relationships>
</file>

<file path=ppt/slides/_rels/slide3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31.png"/><Relationship Id="rId3" Type="http://schemas.openxmlformats.org/officeDocument/2006/relationships/tags" Target="../tags/tag108.xml"/><Relationship Id="rId7" Type="http://schemas.openxmlformats.org/officeDocument/2006/relationships/slideLayout" Target="../slideLayouts/slideLayout47.xml"/><Relationship Id="rId12" Type="http://schemas.openxmlformats.org/officeDocument/2006/relationships/image" Target="../media/image85.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84.png"/><Relationship Id="rId5" Type="http://schemas.openxmlformats.org/officeDocument/2006/relationships/tags" Target="../tags/tag110.xml"/><Relationship Id="rId10" Type="http://schemas.openxmlformats.org/officeDocument/2006/relationships/image" Target="../media/image83.png"/><Relationship Id="rId4" Type="http://schemas.openxmlformats.org/officeDocument/2006/relationships/tags" Target="../tags/tag109.xml"/><Relationship Id="rId9" Type="http://schemas.openxmlformats.org/officeDocument/2006/relationships/image" Target="../media/image96.png"/></Relationships>
</file>

<file path=ppt/slides/_rels/slide36.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96.png"/><Relationship Id="rId18" Type="http://schemas.openxmlformats.org/officeDocument/2006/relationships/image" Target="../media/image100.png"/><Relationship Id="rId3" Type="http://schemas.openxmlformats.org/officeDocument/2006/relationships/tags" Target="../tags/tag114.xml"/><Relationship Id="rId21" Type="http://schemas.openxmlformats.org/officeDocument/2006/relationships/image" Target="../media/image66.png"/><Relationship Id="rId7" Type="http://schemas.openxmlformats.org/officeDocument/2006/relationships/tags" Target="../tags/tag118.xml"/><Relationship Id="rId12" Type="http://schemas.openxmlformats.org/officeDocument/2006/relationships/slideLayout" Target="../slideLayouts/slideLayout47.xml"/><Relationship Id="rId17" Type="http://schemas.openxmlformats.org/officeDocument/2006/relationships/image" Target="../media/image99.png"/><Relationship Id="rId2" Type="http://schemas.openxmlformats.org/officeDocument/2006/relationships/tags" Target="../tags/tag113.xml"/><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image" Target="../media/image93.png"/><Relationship Id="rId23" Type="http://schemas.openxmlformats.org/officeDocument/2006/relationships/image" Target="../media/image104.png"/><Relationship Id="rId10" Type="http://schemas.openxmlformats.org/officeDocument/2006/relationships/tags" Target="../tags/tag121.xml"/><Relationship Id="rId19" Type="http://schemas.openxmlformats.org/officeDocument/2006/relationships/image" Target="../media/image101.png"/><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97.png"/><Relationship Id="rId22" Type="http://schemas.openxmlformats.org/officeDocument/2006/relationships/image" Target="../media/image103.png"/></Relationships>
</file>

<file path=ppt/slides/_rels/slide3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107.png"/><Relationship Id="rId3" Type="http://schemas.openxmlformats.org/officeDocument/2006/relationships/tags" Target="../tags/tag125.xml"/><Relationship Id="rId7" Type="http://schemas.openxmlformats.org/officeDocument/2006/relationships/notesSlide" Target="../notesSlides/notesSlide19.xml"/><Relationship Id="rId12" Type="http://schemas.openxmlformats.org/officeDocument/2006/relationships/image" Target="../media/image740.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47.xml"/><Relationship Id="rId5" Type="http://schemas.openxmlformats.org/officeDocument/2006/relationships/tags" Target="../tags/tag127.xml"/><Relationship Id="rId15" Type="http://schemas.openxmlformats.org/officeDocument/2006/relationships/image" Target="../media/image760.png"/><Relationship Id="rId10" Type="http://schemas.openxmlformats.org/officeDocument/2006/relationships/image" Target="../media/image106.png"/><Relationship Id="rId4" Type="http://schemas.openxmlformats.org/officeDocument/2006/relationships/tags" Target="../tags/tag126.xml"/><Relationship Id="rId9" Type="http://schemas.openxmlformats.org/officeDocument/2006/relationships/image" Target="../media/image105.png"/><Relationship Id="rId14" Type="http://schemas.openxmlformats.org/officeDocument/2006/relationships/image" Target="../media/image750.png"/></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slideLayout" Target="../slideLayouts/slideLayout47.xml"/><Relationship Id="rId7" Type="http://schemas.openxmlformats.org/officeDocument/2006/relationships/image" Target="../media/image790.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132.xml"/><Relationship Id="rId7" Type="http://schemas.openxmlformats.org/officeDocument/2006/relationships/image" Target="../media/image105.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10.png"/><Relationship Id="rId11" Type="http://schemas.openxmlformats.org/officeDocument/2006/relationships/image" Target="../media/image830.png"/><Relationship Id="rId5" Type="http://schemas.openxmlformats.org/officeDocument/2006/relationships/slideLayout" Target="../slideLayouts/slideLayout47.xml"/><Relationship Id="rId10" Type="http://schemas.openxmlformats.org/officeDocument/2006/relationships/image" Target="../media/image820.png"/><Relationship Id="rId4" Type="http://schemas.openxmlformats.org/officeDocument/2006/relationships/tags" Target="../tags/tag133.xml"/><Relationship Id="rId9" Type="http://schemas.openxmlformats.org/officeDocument/2006/relationships/image" Target="../media/image109.png"/></Relationships>
</file>

<file path=ppt/slides/_rels/slide4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tags" Target="../tags/tag136.xml"/><Relationship Id="rId7" Type="http://schemas.openxmlformats.org/officeDocument/2006/relationships/image" Target="../media/image45.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111.png"/><Relationship Id="rId11" Type="http://schemas.openxmlformats.org/officeDocument/2006/relationships/image" Target="../media/image830.png"/><Relationship Id="rId5" Type="http://schemas.openxmlformats.org/officeDocument/2006/relationships/notesSlide" Target="../notesSlides/notesSlide22.xml"/><Relationship Id="rId4" Type="http://schemas.openxmlformats.org/officeDocument/2006/relationships/slideLayout" Target="../slideLayouts/slideLayout47.xml"/><Relationship Id="rId9" Type="http://schemas.openxmlformats.org/officeDocument/2006/relationships/image" Target="../media/image850.png"/></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45.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12.png"/><Relationship Id="rId5" Type="http://schemas.openxmlformats.org/officeDocument/2006/relationships/notesSlide" Target="../notesSlides/notesSlide24.xml"/><Relationship Id="rId4"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7.xml"/><Relationship Id="rId1" Type="http://schemas.openxmlformats.org/officeDocument/2006/relationships/tags" Target="../tags/tag140.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3" Type="http://schemas.openxmlformats.org/officeDocument/2006/relationships/image" Target="../media/image790.png"/><Relationship Id="rId18" Type="http://schemas.openxmlformats.org/officeDocument/2006/relationships/image" Target="../media/image117.png"/><Relationship Id="rId3" Type="http://schemas.openxmlformats.org/officeDocument/2006/relationships/tags" Target="../tags/tag143.xml"/><Relationship Id="rId12" Type="http://schemas.openxmlformats.org/officeDocument/2006/relationships/image" Target="../media/image114.png"/><Relationship Id="rId17" Type="http://schemas.openxmlformats.org/officeDocument/2006/relationships/image" Target="../media/image131.png"/><Relationship Id="rId2" Type="http://schemas.openxmlformats.org/officeDocument/2006/relationships/tags" Target="../tags/tag142.xml"/><Relationship Id="rId16" Type="http://schemas.openxmlformats.org/officeDocument/2006/relationships/image" Target="../media/image116.png"/><Relationship Id="rId1" Type="http://schemas.openxmlformats.org/officeDocument/2006/relationships/tags" Target="../tags/tag141.xml"/><Relationship Id="rId11" Type="http://schemas.openxmlformats.org/officeDocument/2006/relationships/image" Target="../media/image830.png"/><Relationship Id="rId5" Type="http://schemas.openxmlformats.org/officeDocument/2006/relationships/image" Target="../media/image113.png"/><Relationship Id="rId15" Type="http://schemas.openxmlformats.org/officeDocument/2006/relationships/image" Target="../media/image115.png"/><Relationship Id="rId10" Type="http://schemas.openxmlformats.org/officeDocument/2006/relationships/image" Target="../media/image850.png"/><Relationship Id="rId19" Type="http://schemas.openxmlformats.org/officeDocument/2006/relationships/image" Target="../media/image90.png"/><Relationship Id="rId4" Type="http://schemas.openxmlformats.org/officeDocument/2006/relationships/slideLayout" Target="../slideLayouts/slideLayout47.xml"/><Relationship Id="rId14" Type="http://schemas.openxmlformats.org/officeDocument/2006/relationships/image" Target="../media/image800.png"/></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slideLayout" Target="../slideLayouts/slideLayout47.xml"/><Relationship Id="rId7" Type="http://schemas.openxmlformats.org/officeDocument/2006/relationships/image" Target="../media/image121.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2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10.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3" Type="http://schemas.openxmlformats.org/officeDocument/2006/relationships/tags" Target="../tags/tag4.xml"/><Relationship Id="rId7" Type="http://schemas.openxmlformats.org/officeDocument/2006/relationships/image" Target="../media/image8.png"/><Relationship Id="rId12" Type="http://schemas.openxmlformats.org/officeDocument/2006/relationships/image" Target="../media/image12.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1.emf"/><Relationship Id="rId5" Type="http://schemas.openxmlformats.org/officeDocument/2006/relationships/slideLayout" Target="../slideLayouts/slideLayout54.xml"/><Relationship Id="rId15" Type="http://schemas.openxmlformats.org/officeDocument/2006/relationships/image" Target="../media/image14.emf"/><Relationship Id="rId10" Type="http://schemas.openxmlformats.org/officeDocument/2006/relationships/image" Target="../media/image11.png"/><Relationship Id="rId4" Type="http://schemas.openxmlformats.org/officeDocument/2006/relationships/tags" Target="../tags/tag5.xml"/><Relationship Id="rId9" Type="http://schemas.openxmlformats.org/officeDocument/2006/relationships/image" Target="../media/image10.png"/><Relationship Id="rId14" Type="http://schemas.openxmlformats.org/officeDocument/2006/relationships/image" Target="../media/image13.emf"/></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slideLayout" Target="../slideLayouts/slideLayout54.xml"/><Relationship Id="rId10" Type="http://schemas.openxmlformats.org/officeDocument/2006/relationships/image" Target="../media/image18.png"/><Relationship Id="rId4" Type="http://schemas.openxmlformats.org/officeDocument/2006/relationships/tags" Target="../tags/tag9.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219200" y="438150"/>
            <a:ext cx="7281356" cy="553998"/>
          </a:xfrm>
          <a:prstGeom prst="rect">
            <a:avLst/>
          </a:prstGeom>
        </p:spPr>
        <p:txBody>
          <a:bodyPr vert="horz" wrap="square" lIns="0" tIns="0" rIns="0" bIns="0" rtlCol="0">
            <a:spAutoFit/>
          </a:bodyPr>
          <a:lstStyle/>
          <a:p>
            <a:pPr marL="12700">
              <a:lnSpc>
                <a:spcPct val="100000"/>
              </a:lnSpc>
            </a:pPr>
            <a:r>
              <a:rPr sz="3600" dirty="0">
                <a:latin typeface="Arial"/>
                <a:ea typeface="+mj-ea"/>
                <a:cs typeface="Arial"/>
              </a:rPr>
              <a:t>Machine Learning and Data Mining</a:t>
            </a:r>
          </a:p>
        </p:txBody>
      </p:sp>
      <p:sp>
        <p:nvSpPr>
          <p:cNvPr id="5" name="object 3"/>
          <p:cNvSpPr txBox="1"/>
          <p:nvPr/>
        </p:nvSpPr>
        <p:spPr>
          <a:xfrm>
            <a:off x="2650078" y="2343150"/>
            <a:ext cx="4419600" cy="2369880"/>
          </a:xfrm>
          <a:prstGeom prst="rect">
            <a:avLst/>
          </a:prstGeom>
        </p:spPr>
        <p:txBody>
          <a:bodyPr vert="horz" wrap="square" lIns="0" tIns="0" rIns="0" bIns="0" rtlCol="0">
            <a:spAutoFit/>
          </a:bodyPr>
          <a:lstStyle/>
          <a:p>
            <a:pPr algn="ctr"/>
            <a:r>
              <a:rPr lang="zh-CN" altLang="en-US" sz="2800" dirty="0">
                <a:latin typeface="Arial"/>
                <a:ea typeface="+mj-ea"/>
                <a:cs typeface="Arial"/>
              </a:rPr>
              <a:t>唐 慧     副教授</a:t>
            </a:r>
            <a:endParaRPr sz="2800" dirty="0">
              <a:latin typeface="Arial"/>
              <a:ea typeface="+mj-ea"/>
              <a:cs typeface="Arial"/>
            </a:endParaRPr>
          </a:p>
          <a:p>
            <a:pPr marL="12700" marR="5080" algn="ctr">
              <a:lnSpc>
                <a:spcPct val="150000"/>
              </a:lnSpc>
            </a:pPr>
            <a:r>
              <a:rPr lang="en-US" altLang="zh-CN" sz="2800" dirty="0">
                <a:latin typeface="Arial"/>
                <a:ea typeface="+mj-ea"/>
                <a:cs typeface="Arial"/>
              </a:rPr>
              <a:t>Office</a:t>
            </a:r>
            <a:r>
              <a:rPr sz="2800" dirty="0">
                <a:latin typeface="Arial"/>
                <a:ea typeface="+mj-ea"/>
                <a:cs typeface="Arial"/>
              </a:rPr>
              <a:t>：武钢楼15</a:t>
            </a:r>
            <a:r>
              <a:rPr lang="en-US" altLang="zh-CN" sz="2800" dirty="0">
                <a:latin typeface="Arial"/>
                <a:ea typeface="+mj-ea"/>
                <a:cs typeface="Arial"/>
              </a:rPr>
              <a:t>04</a:t>
            </a:r>
            <a:r>
              <a:rPr sz="2800" dirty="0">
                <a:latin typeface="Arial"/>
                <a:ea typeface="+mj-ea"/>
                <a:cs typeface="Arial"/>
              </a:rPr>
              <a:t> </a:t>
            </a:r>
            <a:endParaRPr lang="en-US" sz="2800" dirty="0">
              <a:latin typeface="Arial"/>
              <a:ea typeface="+mj-ea"/>
              <a:cs typeface="Arial"/>
            </a:endParaRPr>
          </a:p>
          <a:p>
            <a:pPr marL="12700" marR="5080" algn="ctr">
              <a:lnSpc>
                <a:spcPct val="150000"/>
              </a:lnSpc>
            </a:pPr>
            <a:r>
              <a:rPr lang="en-US" altLang="zh-CN" sz="2800" dirty="0">
                <a:latin typeface="Arial"/>
                <a:ea typeface="+mj-ea"/>
                <a:cs typeface="Arial"/>
              </a:rPr>
              <a:t>email</a:t>
            </a:r>
            <a:r>
              <a:rPr sz="2800" dirty="0">
                <a:latin typeface="Arial"/>
                <a:ea typeface="+mj-ea"/>
                <a:cs typeface="Arial"/>
              </a:rPr>
              <a:t>：</a:t>
            </a:r>
            <a:r>
              <a:rPr lang="en-US" sz="2800" dirty="0">
                <a:latin typeface="Arial"/>
                <a:ea typeface="+mj-ea"/>
                <a:cs typeface="Arial"/>
              </a:rPr>
              <a:t>htang@wust.edu.cn</a:t>
            </a:r>
            <a:r>
              <a:rPr sz="2800" dirty="0">
                <a:latin typeface="Arial"/>
                <a:ea typeface="+mj-ea"/>
                <a:cs typeface="Arial"/>
              </a:rPr>
              <a:t> </a:t>
            </a:r>
            <a:endParaRPr lang="en-US" sz="2800" dirty="0">
              <a:latin typeface="Arial"/>
              <a:ea typeface="+mj-ea"/>
              <a:cs typeface="Arial"/>
            </a:endParaRPr>
          </a:p>
          <a:p>
            <a:pPr marL="12700" marR="5080" algn="ctr">
              <a:lnSpc>
                <a:spcPct val="150000"/>
              </a:lnSpc>
            </a:pPr>
            <a:r>
              <a:rPr sz="2800" dirty="0">
                <a:latin typeface="Arial"/>
                <a:ea typeface="+mj-ea"/>
                <a:cs typeface="Arial"/>
              </a:rPr>
              <a:t>Tel：1</a:t>
            </a:r>
            <a:r>
              <a:rPr lang="en-US" sz="2800" dirty="0">
                <a:latin typeface="Arial"/>
                <a:ea typeface="+mj-ea"/>
                <a:cs typeface="Arial"/>
              </a:rPr>
              <a:t>5827496404</a:t>
            </a:r>
            <a:endParaRPr sz="2800" dirty="0">
              <a:latin typeface="Arial"/>
              <a:ea typeface="+mj-ea"/>
              <a:cs typeface="Arial"/>
            </a:endParaRPr>
          </a:p>
        </p:txBody>
      </p:sp>
    </p:spTree>
    <p:extLst>
      <p:ext uri="{BB962C8B-B14F-4D97-AF65-F5344CB8AC3E}">
        <p14:creationId xmlns:p14="http://schemas.microsoft.com/office/powerpoint/2010/main" val="331155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66750"/>
            <a:ext cx="3604128" cy="461665"/>
          </a:xfrm>
          <a:prstGeom prst="rect">
            <a:avLst/>
          </a:prstGeom>
          <a:noFill/>
        </p:spPr>
        <p:txBody>
          <a:bodyPr wrap="none" rtlCol="0">
            <a:spAutoFit/>
          </a:bodyPr>
          <a:lstStyle/>
          <a:p>
            <a:r>
              <a:rPr lang="en-US" sz="2400" dirty="0"/>
              <a:t>Gradient descent algorithm</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1504950"/>
            <a:ext cx="3513582" cy="1915668"/>
          </a:xfrm>
          <a:prstGeom prst="rect">
            <a:avLst/>
          </a:prstGeom>
        </p:spPr>
      </p:pic>
      <p:pic>
        <p:nvPicPr>
          <p:cNvPr id="56" name="Picture 5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029200" y="1885188"/>
            <a:ext cx="2201418" cy="306324"/>
          </a:xfrm>
          <a:prstGeom prst="rect">
            <a:avLst/>
          </a:prstGeom>
        </p:spPr>
      </p:pic>
      <p:sp>
        <p:nvSpPr>
          <p:cNvPr id="57" name="TextBox 56"/>
          <p:cNvSpPr txBox="1"/>
          <p:nvPr/>
        </p:nvSpPr>
        <p:spPr>
          <a:xfrm>
            <a:off x="4724400" y="876473"/>
            <a:ext cx="3256212" cy="461665"/>
          </a:xfrm>
          <a:prstGeom prst="rect">
            <a:avLst/>
          </a:prstGeom>
          <a:noFill/>
        </p:spPr>
        <p:txBody>
          <a:bodyPr wrap="none" rtlCol="0">
            <a:spAutoFit/>
          </a:bodyPr>
          <a:lstStyle/>
          <a:p>
            <a:r>
              <a:rPr lang="en-US" sz="2400" dirty="0"/>
              <a:t>Linear Regression Model</a:t>
            </a:r>
          </a:p>
        </p:txBody>
      </p:sp>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800600" y="2804778"/>
            <a:ext cx="4246626" cy="596790"/>
          </a:xfrm>
          <a:prstGeom prst="rect">
            <a:avLst/>
          </a:prstGeom>
        </p:spPr>
      </p:pic>
      <p:cxnSp>
        <p:nvCxnSpPr>
          <p:cNvPr id="59" name="Straight Connector 58"/>
          <p:cNvCxnSpPr/>
          <p:nvPr/>
        </p:nvCxnSpPr>
        <p:spPr>
          <a:xfrm>
            <a:off x="4495800" y="566800"/>
            <a:ext cx="0" cy="39624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1000" y="133350"/>
            <a:ext cx="2040943" cy="461665"/>
          </a:xfrm>
          <a:prstGeom prst="rect">
            <a:avLst/>
          </a:prstGeom>
          <a:noFill/>
        </p:spPr>
        <p:txBody>
          <a:bodyPr wrap="none" rtlCol="0">
            <a:spAutoFit/>
          </a:bodyPr>
          <a:lstStyle/>
          <a:p>
            <a:r>
              <a:rPr lang="zh-CN" altLang="en-US" sz="2400" b="1" dirty="0">
                <a:solidFill>
                  <a:srgbClr val="C00000"/>
                </a:solidFill>
              </a:rPr>
              <a:t>梯度下降算法</a:t>
            </a:r>
          </a:p>
        </p:txBody>
      </p:sp>
      <p:sp>
        <p:nvSpPr>
          <p:cNvPr id="9" name="TextBox 8"/>
          <p:cNvSpPr txBox="1"/>
          <p:nvPr/>
        </p:nvSpPr>
        <p:spPr>
          <a:xfrm>
            <a:off x="4668774" y="108918"/>
            <a:ext cx="2040943" cy="461665"/>
          </a:xfrm>
          <a:prstGeom prst="rect">
            <a:avLst/>
          </a:prstGeom>
          <a:noFill/>
        </p:spPr>
        <p:txBody>
          <a:bodyPr wrap="none" rtlCol="0">
            <a:spAutoFit/>
          </a:bodyPr>
          <a:lstStyle/>
          <a:p>
            <a:r>
              <a:rPr lang="zh-CN" altLang="en-US" sz="2400" b="1" dirty="0">
                <a:solidFill>
                  <a:srgbClr val="C00000"/>
                </a:solidFill>
              </a:rPr>
              <a:t>线性回归模型</a:t>
            </a:r>
          </a:p>
        </p:txBody>
      </p:sp>
    </p:spTree>
    <p:extLst>
      <p:ext uri="{BB962C8B-B14F-4D97-AF65-F5344CB8AC3E}">
        <p14:creationId xmlns:p14="http://schemas.microsoft.com/office/powerpoint/2010/main" val="129328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800040"/>
            <a:ext cx="4263860" cy="523220"/>
          </a:xfrm>
          <a:prstGeom prst="rect">
            <a:avLst/>
          </a:prstGeom>
          <a:noFill/>
        </p:spPr>
        <p:txBody>
          <a:bodyPr wrap="none" rtlCol="0">
            <a:spAutoFit/>
          </a:bodyPr>
          <a:lstStyle/>
          <a:p>
            <a:r>
              <a:rPr lang="en-US" sz="2800" b="1" dirty="0"/>
              <a:t>Gradient descent algorithm</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7200" y="1707642"/>
            <a:ext cx="5454396" cy="2116836"/>
          </a:xfrm>
          <a:prstGeom prst="rect">
            <a:avLst/>
          </a:prstGeom>
        </p:spPr>
      </p:pic>
      <p:sp>
        <p:nvSpPr>
          <p:cNvPr id="13" name="TextBox 12"/>
          <p:cNvSpPr txBox="1"/>
          <p:nvPr/>
        </p:nvSpPr>
        <p:spPr>
          <a:xfrm>
            <a:off x="6587490" y="2049780"/>
            <a:ext cx="2069220" cy="1569660"/>
          </a:xfrm>
          <a:prstGeom prst="rect">
            <a:avLst/>
          </a:prstGeom>
          <a:noFill/>
        </p:spPr>
        <p:txBody>
          <a:bodyPr wrap="none" rtlCol="0">
            <a:spAutoFit/>
          </a:bodyPr>
          <a:lstStyle/>
          <a:p>
            <a:pPr algn="ctr"/>
            <a:r>
              <a:rPr lang="en-US" sz="2400" dirty="0"/>
              <a:t>update </a:t>
            </a:r>
          </a:p>
          <a:p>
            <a:pPr algn="ctr"/>
            <a:r>
              <a:rPr lang="en-US" sz="2400" dirty="0"/>
              <a:t>and</a:t>
            </a:r>
          </a:p>
          <a:p>
            <a:pPr algn="ctr"/>
            <a:r>
              <a:rPr lang="en-US" sz="2400" dirty="0"/>
              <a:t>simultaneously</a:t>
            </a:r>
          </a:p>
          <a:p>
            <a:pPr algn="ctr"/>
            <a:endParaRPr lang="en-US" sz="2400" dirty="0"/>
          </a:p>
        </p:txBody>
      </p:sp>
      <p:pic>
        <p:nvPicPr>
          <p:cNvPr id="14" name="Picture 1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960869" y="2470693"/>
            <a:ext cx="284815" cy="311940"/>
          </a:xfrm>
          <a:prstGeom prst="rect">
            <a:avLst/>
          </a:prstGeom>
        </p:spPr>
      </p:pic>
      <p:pic>
        <p:nvPicPr>
          <p:cNvPr id="15" name="Picture 1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977193" y="2472049"/>
            <a:ext cx="273966" cy="309229"/>
          </a:xfrm>
          <a:prstGeom prst="rect">
            <a:avLst/>
          </a:prstGeom>
        </p:spPr>
      </p:pic>
      <p:sp>
        <p:nvSpPr>
          <p:cNvPr id="16" name="Right Brace 15"/>
          <p:cNvSpPr/>
          <p:nvPr/>
        </p:nvSpPr>
        <p:spPr>
          <a:xfrm>
            <a:off x="6172200" y="2114550"/>
            <a:ext cx="152400" cy="1219200"/>
          </a:xfrm>
          <a:prstGeom prst="rightBrac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81000" y="133350"/>
            <a:ext cx="2040943" cy="461665"/>
          </a:xfrm>
          <a:prstGeom prst="rect">
            <a:avLst/>
          </a:prstGeom>
          <a:noFill/>
        </p:spPr>
        <p:txBody>
          <a:bodyPr wrap="none" rtlCol="0">
            <a:spAutoFit/>
          </a:bodyPr>
          <a:lstStyle/>
          <a:p>
            <a:r>
              <a:rPr lang="zh-CN" altLang="en-US" sz="2400" b="1" dirty="0">
                <a:solidFill>
                  <a:srgbClr val="C00000"/>
                </a:solidFill>
              </a:rPr>
              <a:t>梯度下降算法</a:t>
            </a:r>
          </a:p>
        </p:txBody>
      </p:sp>
    </p:spTree>
    <p:extLst>
      <p:ext uri="{BB962C8B-B14F-4D97-AF65-F5344CB8AC3E}">
        <p14:creationId xmlns:p14="http://schemas.microsoft.com/office/powerpoint/2010/main" val="364003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5873" y="275664"/>
            <a:ext cx="6400800" cy="461665"/>
          </a:xfrm>
          <a:prstGeom prst="rect">
            <a:avLst/>
          </a:prstGeom>
          <a:noFill/>
        </p:spPr>
        <p:txBody>
          <a:bodyPr wrap="square" rtlCol="0">
            <a:spAutoFit/>
          </a:bodyPr>
          <a:lstStyle/>
          <a:p>
            <a:r>
              <a:rPr lang="en-US" sz="2400" dirty="0"/>
              <a:t>Example: Linear regression (housing prices)</a:t>
            </a:r>
          </a:p>
        </p:txBody>
      </p:sp>
      <p:sp>
        <p:nvSpPr>
          <p:cNvPr id="11" name="TextBox 10"/>
          <p:cNvSpPr txBox="1"/>
          <p:nvPr/>
        </p:nvSpPr>
        <p:spPr>
          <a:xfrm>
            <a:off x="381000" y="3733621"/>
            <a:ext cx="8534400" cy="1200329"/>
          </a:xfrm>
          <a:prstGeom prst="rect">
            <a:avLst/>
          </a:prstGeom>
          <a:noFill/>
        </p:spPr>
        <p:txBody>
          <a:bodyPr wrap="square" rtlCol="0">
            <a:spAutoFit/>
          </a:bodyPr>
          <a:lstStyle/>
          <a:p>
            <a:r>
              <a:rPr lang="zh-CN" altLang="en-US" sz="2400" b="1" dirty="0"/>
              <a:t>过拟合</a:t>
            </a:r>
            <a:r>
              <a:rPr lang="en-US" sz="2400" b="1" dirty="0"/>
              <a:t>:</a:t>
            </a:r>
            <a:r>
              <a:rPr lang="en-US" sz="2400" dirty="0"/>
              <a:t> If we have too many features, the learned hypothesis may fit the training set very well (                                             ), but fail to generalize to new examples (predict prices on new examples).</a:t>
            </a:r>
            <a:endParaRPr lang="en-US" sz="2400" b="1" dirty="0"/>
          </a:p>
        </p:txBody>
      </p:sp>
      <p:pic>
        <p:nvPicPr>
          <p:cNvPr id="16" name="Picture 1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44265" y="4124842"/>
            <a:ext cx="3052572" cy="43434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764" y="2588389"/>
            <a:ext cx="952837" cy="236191"/>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42638" y="2588389"/>
            <a:ext cx="1697355" cy="255083"/>
          </a:xfrm>
          <a:prstGeom prst="rect">
            <a:avLst/>
          </a:prstGeom>
        </p:spPr>
      </p:pic>
      <p:graphicFrame>
        <p:nvGraphicFramePr>
          <p:cNvPr id="20" name="Chart 19"/>
          <p:cNvGraphicFramePr>
            <a:graphicFrameLocks/>
          </p:cNvGraphicFramePr>
          <p:nvPr>
            <p:extLst>
              <p:ext uri="{D42A27DB-BD31-4B8C-83A1-F6EECF244321}">
                <p14:modId xmlns:p14="http://schemas.microsoft.com/office/powerpoint/2010/main" val="1976933899"/>
              </p:ext>
            </p:extLst>
          </p:nvPr>
        </p:nvGraphicFramePr>
        <p:xfrm>
          <a:off x="830627" y="691812"/>
          <a:ext cx="1999397" cy="1755460"/>
        </p:xfrm>
        <a:graphic>
          <a:graphicData uri="http://schemas.openxmlformats.org/drawingml/2006/chart">
            <c:chart xmlns:c="http://schemas.openxmlformats.org/drawingml/2006/chart" xmlns:r="http://schemas.openxmlformats.org/officeDocument/2006/relationships" r:id="rId9"/>
          </a:graphicData>
        </a:graphic>
      </p:graphicFrame>
      <p:sp>
        <p:nvSpPr>
          <p:cNvPr id="21" name="TextBox 20"/>
          <p:cNvSpPr txBox="1"/>
          <p:nvPr/>
        </p:nvSpPr>
        <p:spPr>
          <a:xfrm rot="16200000">
            <a:off x="285541" y="1371808"/>
            <a:ext cx="986671" cy="338554"/>
          </a:xfrm>
          <a:prstGeom prst="rect">
            <a:avLst/>
          </a:prstGeom>
          <a:noFill/>
        </p:spPr>
        <p:txBody>
          <a:bodyPr wrap="square" rtlCol="0">
            <a:spAutoFit/>
          </a:bodyPr>
          <a:lstStyle/>
          <a:p>
            <a:pPr algn="ctr"/>
            <a:r>
              <a:rPr lang="en-US" sz="1600" dirty="0"/>
              <a:t>Price</a:t>
            </a:r>
          </a:p>
        </p:txBody>
      </p:sp>
      <p:sp>
        <p:nvSpPr>
          <p:cNvPr id="22" name="TextBox 20"/>
          <p:cNvSpPr txBox="1"/>
          <p:nvPr/>
        </p:nvSpPr>
        <p:spPr>
          <a:xfrm>
            <a:off x="1375189" y="2263944"/>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23" name="Chart 22"/>
          <p:cNvGraphicFramePr>
            <a:graphicFrameLocks/>
          </p:cNvGraphicFramePr>
          <p:nvPr>
            <p:extLst>
              <p:ext uri="{D42A27DB-BD31-4B8C-83A1-F6EECF244321}">
                <p14:modId xmlns:p14="http://schemas.microsoft.com/office/powerpoint/2010/main" val="29306651"/>
              </p:ext>
            </p:extLst>
          </p:nvPr>
        </p:nvGraphicFramePr>
        <p:xfrm>
          <a:off x="3487003" y="691812"/>
          <a:ext cx="1999397" cy="1755460"/>
        </p:xfrm>
        <a:graphic>
          <a:graphicData uri="http://schemas.openxmlformats.org/drawingml/2006/chart">
            <c:chart xmlns:c="http://schemas.openxmlformats.org/drawingml/2006/chart" xmlns:r="http://schemas.openxmlformats.org/officeDocument/2006/relationships" r:id="rId10"/>
          </a:graphicData>
        </a:graphic>
      </p:graphicFrame>
      <p:sp>
        <p:nvSpPr>
          <p:cNvPr id="24" name="TextBox 23"/>
          <p:cNvSpPr txBox="1"/>
          <p:nvPr/>
        </p:nvSpPr>
        <p:spPr>
          <a:xfrm rot="16200000">
            <a:off x="2941917" y="1371808"/>
            <a:ext cx="986671" cy="338554"/>
          </a:xfrm>
          <a:prstGeom prst="rect">
            <a:avLst/>
          </a:prstGeom>
          <a:noFill/>
        </p:spPr>
        <p:txBody>
          <a:bodyPr wrap="square" rtlCol="0">
            <a:spAutoFit/>
          </a:bodyPr>
          <a:lstStyle/>
          <a:p>
            <a:pPr algn="ctr"/>
            <a:r>
              <a:rPr lang="en-US" sz="1600" dirty="0"/>
              <a:t>Price</a:t>
            </a:r>
          </a:p>
        </p:txBody>
      </p:sp>
      <p:sp>
        <p:nvSpPr>
          <p:cNvPr id="25" name="TextBox 20"/>
          <p:cNvSpPr txBox="1"/>
          <p:nvPr/>
        </p:nvSpPr>
        <p:spPr>
          <a:xfrm>
            <a:off x="4031565" y="2263944"/>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26" name="Chart 25"/>
          <p:cNvGraphicFramePr>
            <a:graphicFrameLocks/>
          </p:cNvGraphicFramePr>
          <p:nvPr>
            <p:extLst>
              <p:ext uri="{D42A27DB-BD31-4B8C-83A1-F6EECF244321}">
                <p14:modId xmlns:p14="http://schemas.microsoft.com/office/powerpoint/2010/main" val="1540405421"/>
              </p:ext>
            </p:extLst>
          </p:nvPr>
        </p:nvGraphicFramePr>
        <p:xfrm>
          <a:off x="6306403" y="695325"/>
          <a:ext cx="1999397" cy="1755460"/>
        </p:xfrm>
        <a:graphic>
          <a:graphicData uri="http://schemas.openxmlformats.org/drawingml/2006/chart">
            <c:chart xmlns:c="http://schemas.openxmlformats.org/drawingml/2006/chart" xmlns:r="http://schemas.openxmlformats.org/officeDocument/2006/relationships" r:id="rId11"/>
          </a:graphicData>
        </a:graphic>
      </p:graphicFrame>
      <p:sp>
        <p:nvSpPr>
          <p:cNvPr id="27" name="TextBox 26"/>
          <p:cNvSpPr txBox="1"/>
          <p:nvPr/>
        </p:nvSpPr>
        <p:spPr>
          <a:xfrm rot="16200000">
            <a:off x="5761317" y="1375321"/>
            <a:ext cx="986671" cy="338554"/>
          </a:xfrm>
          <a:prstGeom prst="rect">
            <a:avLst/>
          </a:prstGeom>
          <a:noFill/>
        </p:spPr>
        <p:txBody>
          <a:bodyPr wrap="square" rtlCol="0">
            <a:spAutoFit/>
          </a:bodyPr>
          <a:lstStyle/>
          <a:p>
            <a:pPr algn="ctr"/>
            <a:r>
              <a:rPr lang="en-US" sz="1600" dirty="0"/>
              <a:t>Price</a:t>
            </a:r>
          </a:p>
        </p:txBody>
      </p:sp>
      <p:sp>
        <p:nvSpPr>
          <p:cNvPr id="28" name="TextBox 20"/>
          <p:cNvSpPr txBox="1"/>
          <p:nvPr/>
        </p:nvSpPr>
        <p:spPr>
          <a:xfrm>
            <a:off x="6850965" y="226745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29" name="Picture 2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020059" y="2566108"/>
            <a:ext cx="3033949" cy="235271"/>
          </a:xfrm>
          <a:prstGeom prst="rect">
            <a:avLst/>
          </a:prstGeom>
        </p:spPr>
      </p:pic>
      <p:sp>
        <p:nvSpPr>
          <p:cNvPr id="2" name="文本框 1"/>
          <p:cNvSpPr txBox="1"/>
          <p:nvPr/>
        </p:nvSpPr>
        <p:spPr>
          <a:xfrm>
            <a:off x="1056015" y="3046793"/>
            <a:ext cx="1625018" cy="646331"/>
          </a:xfrm>
          <a:prstGeom prst="rect">
            <a:avLst/>
          </a:prstGeom>
          <a:solidFill>
            <a:srgbClr val="FFCC66"/>
          </a:solidFill>
        </p:spPr>
        <p:txBody>
          <a:bodyPr wrap="square" rtlCol="0">
            <a:spAutoFit/>
          </a:bodyPr>
          <a:lstStyle/>
          <a:p>
            <a:pPr algn="ctr"/>
            <a:r>
              <a:rPr lang="en-US" altLang="zh-CN" dirty="0"/>
              <a:t>“</a:t>
            </a:r>
            <a:r>
              <a:rPr lang="zh-CN" altLang="en-US" dirty="0"/>
              <a:t>欠拟合</a:t>
            </a:r>
            <a:r>
              <a:rPr lang="en-US" altLang="zh-CN" dirty="0"/>
              <a:t>”</a:t>
            </a:r>
          </a:p>
          <a:p>
            <a:pPr algn="ctr"/>
            <a:r>
              <a:rPr lang="en-US" altLang="zh-CN" dirty="0">
                <a:solidFill>
                  <a:srgbClr val="FF00FF"/>
                </a:solidFill>
              </a:rPr>
              <a:t>High bias</a:t>
            </a:r>
            <a:endParaRPr lang="zh-CN" altLang="en-US" dirty="0">
              <a:solidFill>
                <a:srgbClr val="FF00FF"/>
              </a:solidFill>
            </a:endParaRPr>
          </a:p>
        </p:txBody>
      </p:sp>
      <p:sp>
        <p:nvSpPr>
          <p:cNvPr id="30" name="文本框 29"/>
          <p:cNvSpPr txBox="1"/>
          <p:nvPr/>
        </p:nvSpPr>
        <p:spPr>
          <a:xfrm>
            <a:off x="4031565" y="3103880"/>
            <a:ext cx="1371600" cy="369332"/>
          </a:xfrm>
          <a:prstGeom prst="rect">
            <a:avLst/>
          </a:prstGeom>
          <a:noFill/>
        </p:spPr>
        <p:txBody>
          <a:bodyPr wrap="square" rtlCol="0">
            <a:spAutoFit/>
          </a:bodyPr>
          <a:lstStyle/>
          <a:p>
            <a:r>
              <a:rPr lang="en-US" altLang="zh-CN" dirty="0"/>
              <a:t>“Just right”</a:t>
            </a:r>
            <a:endParaRPr lang="zh-CN" altLang="en-US" dirty="0"/>
          </a:p>
        </p:txBody>
      </p:sp>
      <p:sp>
        <p:nvSpPr>
          <p:cNvPr id="31" name="文本框 30"/>
          <p:cNvSpPr txBox="1"/>
          <p:nvPr/>
        </p:nvSpPr>
        <p:spPr>
          <a:xfrm>
            <a:off x="6869620" y="3045197"/>
            <a:ext cx="1567053" cy="646331"/>
          </a:xfrm>
          <a:prstGeom prst="rect">
            <a:avLst/>
          </a:prstGeom>
          <a:solidFill>
            <a:srgbClr val="FFCC66"/>
          </a:solidFill>
        </p:spPr>
        <p:txBody>
          <a:bodyPr wrap="square" rtlCol="0">
            <a:spAutoFit/>
          </a:bodyPr>
          <a:lstStyle/>
          <a:p>
            <a:pPr algn="ctr"/>
            <a:r>
              <a:rPr lang="en-US" altLang="zh-CN" dirty="0"/>
              <a:t>“</a:t>
            </a:r>
            <a:r>
              <a:rPr lang="zh-CN" altLang="en-US" dirty="0"/>
              <a:t>过拟合</a:t>
            </a:r>
            <a:r>
              <a:rPr lang="en-US" altLang="zh-CN" dirty="0"/>
              <a:t>”</a:t>
            </a:r>
          </a:p>
          <a:p>
            <a:pPr algn="ctr"/>
            <a:r>
              <a:rPr lang="en-US" altLang="zh-CN" dirty="0">
                <a:solidFill>
                  <a:srgbClr val="FF00FF"/>
                </a:solidFill>
              </a:rPr>
              <a:t>High variance</a:t>
            </a:r>
            <a:endParaRPr lang="zh-CN" altLang="en-US" dirty="0">
              <a:solidFill>
                <a:srgbClr val="FF00FF"/>
              </a:solidFill>
            </a:endParaRPr>
          </a:p>
        </p:txBody>
      </p:sp>
      <p:cxnSp>
        <p:nvCxnSpPr>
          <p:cNvPr id="5" name="直接连接符 4"/>
          <p:cNvCxnSpPr/>
          <p:nvPr/>
        </p:nvCxnSpPr>
        <p:spPr>
          <a:xfrm flipV="1">
            <a:off x="948154" y="971550"/>
            <a:ext cx="1490246" cy="11430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3761202" y="1040524"/>
            <a:ext cx="1612587" cy="1256737"/>
          </a:xfrm>
          <a:custGeom>
            <a:avLst/>
            <a:gdLst>
              <a:gd name="connsiteX0" fmla="*/ 0 w 1612587"/>
              <a:gd name="connsiteY0" fmla="*/ 1256737 h 1256737"/>
              <a:gd name="connsiteX1" fmla="*/ 396390 w 1612587"/>
              <a:gd name="connsiteY1" fmla="*/ 288284 h 1256737"/>
              <a:gd name="connsiteX2" fmla="*/ 1536012 w 1612587"/>
              <a:gd name="connsiteY2" fmla="*/ 13513 h 1256737"/>
              <a:gd name="connsiteX3" fmla="*/ 1536012 w 1612587"/>
              <a:gd name="connsiteY3" fmla="*/ 13513 h 1256737"/>
              <a:gd name="connsiteX4" fmla="*/ 1536012 w 1612587"/>
              <a:gd name="connsiteY4" fmla="*/ 13513 h 1256737"/>
              <a:gd name="connsiteX5" fmla="*/ 1536012 w 1612587"/>
              <a:gd name="connsiteY5" fmla="*/ 13513 h 1256737"/>
              <a:gd name="connsiteX6" fmla="*/ 1612587 w 1612587"/>
              <a:gd name="connsiteY6" fmla="*/ 0 h 125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2587" h="1256737">
                <a:moveTo>
                  <a:pt x="0" y="1256737"/>
                </a:moveTo>
                <a:cubicBezTo>
                  <a:pt x="70194" y="876112"/>
                  <a:pt x="140388" y="495488"/>
                  <a:pt x="396390" y="288284"/>
                </a:cubicBezTo>
                <a:cubicBezTo>
                  <a:pt x="652392" y="81080"/>
                  <a:pt x="1536012" y="13513"/>
                  <a:pt x="1536012" y="13513"/>
                </a:cubicBezTo>
                <a:lnTo>
                  <a:pt x="1536012" y="13513"/>
                </a:lnTo>
                <a:lnTo>
                  <a:pt x="1536012" y="13513"/>
                </a:lnTo>
                <a:lnTo>
                  <a:pt x="1536012" y="13513"/>
                </a:lnTo>
                <a:lnTo>
                  <a:pt x="1612587" y="0"/>
                </a:ln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6441340" y="1031515"/>
            <a:ext cx="1801773" cy="1198180"/>
          </a:xfrm>
          <a:custGeom>
            <a:avLst/>
            <a:gdLst>
              <a:gd name="connsiteX0" fmla="*/ 0 w 1801773"/>
              <a:gd name="connsiteY0" fmla="*/ 851338 h 1198180"/>
              <a:gd name="connsiteX1" fmla="*/ 31531 w 1801773"/>
              <a:gd name="connsiteY1" fmla="*/ 887374 h 1198180"/>
              <a:gd name="connsiteX2" fmla="*/ 63062 w 1801773"/>
              <a:gd name="connsiteY2" fmla="*/ 918905 h 1198180"/>
              <a:gd name="connsiteX3" fmla="*/ 85584 w 1801773"/>
              <a:gd name="connsiteY3" fmla="*/ 950436 h 1198180"/>
              <a:gd name="connsiteX4" fmla="*/ 108106 w 1801773"/>
              <a:gd name="connsiteY4" fmla="*/ 972958 h 1198180"/>
              <a:gd name="connsiteX5" fmla="*/ 117115 w 1801773"/>
              <a:gd name="connsiteY5" fmla="*/ 986471 h 1198180"/>
              <a:gd name="connsiteX6" fmla="*/ 157655 w 1801773"/>
              <a:gd name="connsiteY6" fmla="*/ 1022507 h 1198180"/>
              <a:gd name="connsiteX7" fmla="*/ 189186 w 1801773"/>
              <a:gd name="connsiteY7" fmla="*/ 1058542 h 1198180"/>
              <a:gd name="connsiteX8" fmla="*/ 207204 w 1801773"/>
              <a:gd name="connsiteY8" fmla="*/ 1081064 h 1198180"/>
              <a:gd name="connsiteX9" fmla="*/ 229726 w 1801773"/>
              <a:gd name="connsiteY9" fmla="*/ 1103586 h 1198180"/>
              <a:gd name="connsiteX10" fmla="*/ 252248 w 1801773"/>
              <a:gd name="connsiteY10" fmla="*/ 1139622 h 1198180"/>
              <a:gd name="connsiteX11" fmla="*/ 274770 w 1801773"/>
              <a:gd name="connsiteY11" fmla="*/ 1162144 h 1198180"/>
              <a:gd name="connsiteX12" fmla="*/ 283779 w 1801773"/>
              <a:gd name="connsiteY12" fmla="*/ 1175657 h 1198180"/>
              <a:gd name="connsiteX13" fmla="*/ 324319 w 1801773"/>
              <a:gd name="connsiteY13" fmla="*/ 1198180 h 1198180"/>
              <a:gd name="connsiteX14" fmla="*/ 337832 w 1801773"/>
              <a:gd name="connsiteY14" fmla="*/ 1193675 h 1198180"/>
              <a:gd name="connsiteX15" fmla="*/ 342337 w 1801773"/>
              <a:gd name="connsiteY15" fmla="*/ 1175657 h 1198180"/>
              <a:gd name="connsiteX16" fmla="*/ 346841 w 1801773"/>
              <a:gd name="connsiteY16" fmla="*/ 1153135 h 1198180"/>
              <a:gd name="connsiteX17" fmla="*/ 355850 w 1801773"/>
              <a:gd name="connsiteY17" fmla="*/ 986471 h 1198180"/>
              <a:gd name="connsiteX18" fmla="*/ 360355 w 1801773"/>
              <a:gd name="connsiteY18" fmla="*/ 959445 h 1198180"/>
              <a:gd name="connsiteX19" fmla="*/ 369363 w 1801773"/>
              <a:gd name="connsiteY19" fmla="*/ 918905 h 1198180"/>
              <a:gd name="connsiteX20" fmla="*/ 373868 w 1801773"/>
              <a:gd name="connsiteY20" fmla="*/ 878365 h 1198180"/>
              <a:gd name="connsiteX21" fmla="*/ 382877 w 1801773"/>
              <a:gd name="connsiteY21" fmla="*/ 846834 h 1198180"/>
              <a:gd name="connsiteX22" fmla="*/ 387381 w 1801773"/>
              <a:gd name="connsiteY22" fmla="*/ 549541 h 1198180"/>
              <a:gd name="connsiteX23" fmla="*/ 391886 w 1801773"/>
              <a:gd name="connsiteY23" fmla="*/ 527019 h 1198180"/>
              <a:gd name="connsiteX24" fmla="*/ 400894 w 1801773"/>
              <a:gd name="connsiteY24" fmla="*/ 472966 h 1198180"/>
              <a:gd name="connsiteX25" fmla="*/ 405399 w 1801773"/>
              <a:gd name="connsiteY25" fmla="*/ 445939 h 1198180"/>
              <a:gd name="connsiteX26" fmla="*/ 409903 w 1801773"/>
              <a:gd name="connsiteY26" fmla="*/ 432426 h 1198180"/>
              <a:gd name="connsiteX27" fmla="*/ 414408 w 1801773"/>
              <a:gd name="connsiteY27" fmla="*/ 409904 h 1198180"/>
              <a:gd name="connsiteX28" fmla="*/ 418912 w 1801773"/>
              <a:gd name="connsiteY28" fmla="*/ 396390 h 1198180"/>
              <a:gd name="connsiteX29" fmla="*/ 427921 w 1801773"/>
              <a:gd name="connsiteY29" fmla="*/ 360355 h 1198180"/>
              <a:gd name="connsiteX30" fmla="*/ 436930 w 1801773"/>
              <a:gd name="connsiteY30" fmla="*/ 346842 h 1198180"/>
              <a:gd name="connsiteX31" fmla="*/ 450443 w 1801773"/>
              <a:gd name="connsiteY31" fmla="*/ 301797 h 1198180"/>
              <a:gd name="connsiteX32" fmla="*/ 454948 w 1801773"/>
              <a:gd name="connsiteY32" fmla="*/ 288284 h 1198180"/>
              <a:gd name="connsiteX33" fmla="*/ 481974 w 1801773"/>
              <a:gd name="connsiteY33" fmla="*/ 283780 h 1198180"/>
              <a:gd name="connsiteX34" fmla="*/ 716205 w 1801773"/>
              <a:gd name="connsiteY34" fmla="*/ 279275 h 1198180"/>
              <a:gd name="connsiteX35" fmla="*/ 765754 w 1801773"/>
              <a:gd name="connsiteY35" fmla="*/ 270266 h 1198180"/>
              <a:gd name="connsiteX36" fmla="*/ 779267 w 1801773"/>
              <a:gd name="connsiteY36" fmla="*/ 265762 h 1198180"/>
              <a:gd name="connsiteX37" fmla="*/ 801789 w 1801773"/>
              <a:gd name="connsiteY37" fmla="*/ 261257 h 1198180"/>
              <a:gd name="connsiteX38" fmla="*/ 815302 w 1801773"/>
              <a:gd name="connsiteY38" fmla="*/ 252249 h 1198180"/>
              <a:gd name="connsiteX39" fmla="*/ 842329 w 1801773"/>
              <a:gd name="connsiteY39" fmla="*/ 243240 h 1198180"/>
              <a:gd name="connsiteX40" fmla="*/ 855842 w 1801773"/>
              <a:gd name="connsiteY40" fmla="*/ 234231 h 1198180"/>
              <a:gd name="connsiteX41" fmla="*/ 882869 w 1801773"/>
              <a:gd name="connsiteY41" fmla="*/ 207204 h 1198180"/>
              <a:gd name="connsiteX42" fmla="*/ 923409 w 1801773"/>
              <a:gd name="connsiteY42" fmla="*/ 184682 h 1198180"/>
              <a:gd name="connsiteX43" fmla="*/ 950435 w 1801773"/>
              <a:gd name="connsiteY43" fmla="*/ 162160 h 1198180"/>
              <a:gd name="connsiteX44" fmla="*/ 977462 w 1801773"/>
              <a:gd name="connsiteY44" fmla="*/ 153151 h 1198180"/>
              <a:gd name="connsiteX45" fmla="*/ 990975 w 1801773"/>
              <a:gd name="connsiteY45" fmla="*/ 148647 h 1198180"/>
              <a:gd name="connsiteX46" fmla="*/ 1022506 w 1801773"/>
              <a:gd name="connsiteY46" fmla="*/ 139638 h 1198180"/>
              <a:gd name="connsiteX47" fmla="*/ 1099082 w 1801773"/>
              <a:gd name="connsiteY47" fmla="*/ 130629 h 1198180"/>
              <a:gd name="connsiteX48" fmla="*/ 1112595 w 1801773"/>
              <a:gd name="connsiteY48" fmla="*/ 126124 h 1198180"/>
              <a:gd name="connsiteX49" fmla="*/ 1171153 w 1801773"/>
              <a:gd name="connsiteY49" fmla="*/ 108107 h 1198180"/>
              <a:gd name="connsiteX50" fmla="*/ 1189170 w 1801773"/>
              <a:gd name="connsiteY50" fmla="*/ 99098 h 1198180"/>
              <a:gd name="connsiteX51" fmla="*/ 1216197 w 1801773"/>
              <a:gd name="connsiteY51" fmla="*/ 90089 h 1198180"/>
              <a:gd name="connsiteX52" fmla="*/ 1229710 w 1801773"/>
              <a:gd name="connsiteY52" fmla="*/ 85585 h 1198180"/>
              <a:gd name="connsiteX53" fmla="*/ 1405383 w 1801773"/>
              <a:gd name="connsiteY53" fmla="*/ 90089 h 1198180"/>
              <a:gd name="connsiteX54" fmla="*/ 1563038 w 1801773"/>
              <a:gd name="connsiteY54" fmla="*/ 76576 h 1198180"/>
              <a:gd name="connsiteX55" fmla="*/ 1617092 w 1801773"/>
              <a:gd name="connsiteY55" fmla="*/ 58558 h 1198180"/>
              <a:gd name="connsiteX56" fmla="*/ 1630605 w 1801773"/>
              <a:gd name="connsiteY56" fmla="*/ 54053 h 1198180"/>
              <a:gd name="connsiteX57" fmla="*/ 1644118 w 1801773"/>
              <a:gd name="connsiteY57" fmla="*/ 45045 h 1198180"/>
              <a:gd name="connsiteX58" fmla="*/ 1693667 w 1801773"/>
              <a:gd name="connsiteY58" fmla="*/ 36036 h 1198180"/>
              <a:gd name="connsiteX59" fmla="*/ 1720693 w 1801773"/>
              <a:gd name="connsiteY59" fmla="*/ 27027 h 1198180"/>
              <a:gd name="connsiteX60" fmla="*/ 1734207 w 1801773"/>
              <a:gd name="connsiteY60" fmla="*/ 22522 h 1198180"/>
              <a:gd name="connsiteX61" fmla="*/ 1765738 w 1801773"/>
              <a:gd name="connsiteY61" fmla="*/ 9009 h 1198180"/>
              <a:gd name="connsiteX62" fmla="*/ 1788260 w 1801773"/>
              <a:gd name="connsiteY62" fmla="*/ 4505 h 1198180"/>
              <a:gd name="connsiteX63" fmla="*/ 1801773 w 1801773"/>
              <a:gd name="connsiteY63" fmla="*/ 0 h 119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801773" h="1198180">
                <a:moveTo>
                  <a:pt x="0" y="851338"/>
                </a:moveTo>
                <a:cubicBezTo>
                  <a:pt x="28316" y="898532"/>
                  <a:pt x="-2873" y="852970"/>
                  <a:pt x="31531" y="887374"/>
                </a:cubicBezTo>
                <a:cubicBezTo>
                  <a:pt x="73573" y="929416"/>
                  <a:pt x="15013" y="882867"/>
                  <a:pt x="63062" y="918905"/>
                </a:cubicBezTo>
                <a:cubicBezTo>
                  <a:pt x="79732" y="952242"/>
                  <a:pt x="62758" y="923045"/>
                  <a:pt x="85584" y="950436"/>
                </a:cubicBezTo>
                <a:cubicBezTo>
                  <a:pt x="104351" y="972957"/>
                  <a:pt x="83334" y="956443"/>
                  <a:pt x="108106" y="972958"/>
                </a:cubicBezTo>
                <a:cubicBezTo>
                  <a:pt x="111109" y="977462"/>
                  <a:pt x="113287" y="982643"/>
                  <a:pt x="117115" y="986471"/>
                </a:cubicBezTo>
                <a:cubicBezTo>
                  <a:pt x="144195" y="1013551"/>
                  <a:pt x="119820" y="965756"/>
                  <a:pt x="157655" y="1022507"/>
                </a:cubicBezTo>
                <a:cubicBezTo>
                  <a:pt x="178676" y="1054037"/>
                  <a:pt x="166664" y="1043527"/>
                  <a:pt x="189186" y="1058542"/>
                </a:cubicBezTo>
                <a:cubicBezTo>
                  <a:pt x="197957" y="1084850"/>
                  <a:pt x="186829" y="1060688"/>
                  <a:pt x="207204" y="1081064"/>
                </a:cubicBezTo>
                <a:cubicBezTo>
                  <a:pt x="237229" y="1111090"/>
                  <a:pt x="193697" y="1079568"/>
                  <a:pt x="229726" y="1103586"/>
                </a:cubicBezTo>
                <a:cubicBezTo>
                  <a:pt x="240447" y="1135749"/>
                  <a:pt x="230834" y="1125345"/>
                  <a:pt x="252248" y="1139622"/>
                </a:cubicBezTo>
                <a:cubicBezTo>
                  <a:pt x="276272" y="1175657"/>
                  <a:pt x="244741" y="1132115"/>
                  <a:pt x="274770" y="1162144"/>
                </a:cubicBezTo>
                <a:cubicBezTo>
                  <a:pt x="278598" y="1165972"/>
                  <a:pt x="279705" y="1172092"/>
                  <a:pt x="283779" y="1175657"/>
                </a:cubicBezTo>
                <a:cubicBezTo>
                  <a:pt x="302842" y="1192336"/>
                  <a:pt x="305759" y="1191993"/>
                  <a:pt x="324319" y="1198180"/>
                </a:cubicBezTo>
                <a:cubicBezTo>
                  <a:pt x="328823" y="1196678"/>
                  <a:pt x="334866" y="1197383"/>
                  <a:pt x="337832" y="1193675"/>
                </a:cubicBezTo>
                <a:cubicBezTo>
                  <a:pt x="341699" y="1188841"/>
                  <a:pt x="340994" y="1181700"/>
                  <a:pt x="342337" y="1175657"/>
                </a:cubicBezTo>
                <a:cubicBezTo>
                  <a:pt x="343998" y="1168183"/>
                  <a:pt x="345340" y="1160642"/>
                  <a:pt x="346841" y="1153135"/>
                </a:cubicBezTo>
                <a:cubicBezTo>
                  <a:pt x="348926" y="1103097"/>
                  <a:pt x="350336" y="1038853"/>
                  <a:pt x="355850" y="986471"/>
                </a:cubicBezTo>
                <a:cubicBezTo>
                  <a:pt x="356806" y="977388"/>
                  <a:pt x="358564" y="968401"/>
                  <a:pt x="360355" y="959445"/>
                </a:cubicBezTo>
                <a:cubicBezTo>
                  <a:pt x="365272" y="934862"/>
                  <a:pt x="365431" y="946432"/>
                  <a:pt x="369363" y="918905"/>
                </a:cubicBezTo>
                <a:cubicBezTo>
                  <a:pt x="371286" y="905445"/>
                  <a:pt x="371801" y="891803"/>
                  <a:pt x="373868" y="878365"/>
                </a:cubicBezTo>
                <a:cubicBezTo>
                  <a:pt x="375485" y="867854"/>
                  <a:pt x="379511" y="856930"/>
                  <a:pt x="382877" y="846834"/>
                </a:cubicBezTo>
                <a:cubicBezTo>
                  <a:pt x="384378" y="747736"/>
                  <a:pt x="384590" y="648611"/>
                  <a:pt x="387381" y="549541"/>
                </a:cubicBezTo>
                <a:cubicBezTo>
                  <a:pt x="387597" y="541888"/>
                  <a:pt x="390556" y="534559"/>
                  <a:pt x="391886" y="527019"/>
                </a:cubicBezTo>
                <a:cubicBezTo>
                  <a:pt x="395060" y="509031"/>
                  <a:pt x="397891" y="490984"/>
                  <a:pt x="400894" y="472966"/>
                </a:cubicBezTo>
                <a:cubicBezTo>
                  <a:pt x="402395" y="463957"/>
                  <a:pt x="402511" y="454604"/>
                  <a:pt x="405399" y="445939"/>
                </a:cubicBezTo>
                <a:cubicBezTo>
                  <a:pt x="406900" y="441435"/>
                  <a:pt x="408751" y="437032"/>
                  <a:pt x="409903" y="432426"/>
                </a:cubicBezTo>
                <a:cubicBezTo>
                  <a:pt x="411760" y="424999"/>
                  <a:pt x="412551" y="417331"/>
                  <a:pt x="414408" y="409904"/>
                </a:cubicBezTo>
                <a:cubicBezTo>
                  <a:pt x="415560" y="405298"/>
                  <a:pt x="417760" y="400996"/>
                  <a:pt x="418912" y="396390"/>
                </a:cubicBezTo>
                <a:cubicBezTo>
                  <a:pt x="421480" y="386117"/>
                  <a:pt x="422775" y="370647"/>
                  <a:pt x="427921" y="360355"/>
                </a:cubicBezTo>
                <a:cubicBezTo>
                  <a:pt x="430342" y="355513"/>
                  <a:pt x="433927" y="351346"/>
                  <a:pt x="436930" y="346842"/>
                </a:cubicBezTo>
                <a:cubicBezTo>
                  <a:pt x="443736" y="319615"/>
                  <a:pt x="439478" y="334691"/>
                  <a:pt x="450443" y="301797"/>
                </a:cubicBezTo>
                <a:cubicBezTo>
                  <a:pt x="451945" y="297293"/>
                  <a:pt x="450265" y="289065"/>
                  <a:pt x="454948" y="288284"/>
                </a:cubicBezTo>
                <a:cubicBezTo>
                  <a:pt x="463957" y="286783"/>
                  <a:pt x="472847" y="284095"/>
                  <a:pt x="481974" y="283780"/>
                </a:cubicBezTo>
                <a:cubicBezTo>
                  <a:pt x="560019" y="281089"/>
                  <a:pt x="638128" y="280777"/>
                  <a:pt x="716205" y="279275"/>
                </a:cubicBezTo>
                <a:cubicBezTo>
                  <a:pt x="747195" y="268946"/>
                  <a:pt x="709727" y="280453"/>
                  <a:pt x="765754" y="270266"/>
                </a:cubicBezTo>
                <a:cubicBezTo>
                  <a:pt x="770425" y="269417"/>
                  <a:pt x="774661" y="266914"/>
                  <a:pt x="779267" y="265762"/>
                </a:cubicBezTo>
                <a:cubicBezTo>
                  <a:pt x="786694" y="263905"/>
                  <a:pt x="794282" y="262759"/>
                  <a:pt x="801789" y="261257"/>
                </a:cubicBezTo>
                <a:cubicBezTo>
                  <a:pt x="806293" y="258254"/>
                  <a:pt x="810355" y="254448"/>
                  <a:pt x="815302" y="252249"/>
                </a:cubicBezTo>
                <a:cubicBezTo>
                  <a:pt x="823980" y="248392"/>
                  <a:pt x="842329" y="243240"/>
                  <a:pt x="842329" y="243240"/>
                </a:cubicBezTo>
                <a:cubicBezTo>
                  <a:pt x="846833" y="240237"/>
                  <a:pt x="851796" y="237828"/>
                  <a:pt x="855842" y="234231"/>
                </a:cubicBezTo>
                <a:cubicBezTo>
                  <a:pt x="865364" y="225767"/>
                  <a:pt x="872268" y="214271"/>
                  <a:pt x="882869" y="207204"/>
                </a:cubicBezTo>
                <a:cubicBezTo>
                  <a:pt x="913846" y="186552"/>
                  <a:pt x="899623" y="192609"/>
                  <a:pt x="923409" y="184682"/>
                </a:cubicBezTo>
                <a:cubicBezTo>
                  <a:pt x="931894" y="176197"/>
                  <a:pt x="939148" y="167177"/>
                  <a:pt x="950435" y="162160"/>
                </a:cubicBezTo>
                <a:cubicBezTo>
                  <a:pt x="959113" y="158303"/>
                  <a:pt x="968453" y="156154"/>
                  <a:pt x="977462" y="153151"/>
                </a:cubicBezTo>
                <a:lnTo>
                  <a:pt x="990975" y="148647"/>
                </a:lnTo>
                <a:cubicBezTo>
                  <a:pt x="1001690" y="145075"/>
                  <a:pt x="1011188" y="141524"/>
                  <a:pt x="1022506" y="139638"/>
                </a:cubicBezTo>
                <a:cubicBezTo>
                  <a:pt x="1034907" y="137571"/>
                  <a:pt x="1088210" y="131837"/>
                  <a:pt x="1099082" y="130629"/>
                </a:cubicBezTo>
                <a:cubicBezTo>
                  <a:pt x="1103586" y="129127"/>
                  <a:pt x="1108047" y="127488"/>
                  <a:pt x="1112595" y="126124"/>
                </a:cubicBezTo>
                <a:cubicBezTo>
                  <a:pt x="1130377" y="120789"/>
                  <a:pt x="1153633" y="115115"/>
                  <a:pt x="1171153" y="108107"/>
                </a:cubicBezTo>
                <a:cubicBezTo>
                  <a:pt x="1177387" y="105613"/>
                  <a:pt x="1182936" y="101592"/>
                  <a:pt x="1189170" y="99098"/>
                </a:cubicBezTo>
                <a:cubicBezTo>
                  <a:pt x="1197987" y="95571"/>
                  <a:pt x="1207188" y="93092"/>
                  <a:pt x="1216197" y="90089"/>
                </a:cubicBezTo>
                <a:lnTo>
                  <a:pt x="1229710" y="85585"/>
                </a:lnTo>
                <a:cubicBezTo>
                  <a:pt x="1288268" y="87086"/>
                  <a:pt x="1346813" y="90963"/>
                  <a:pt x="1405383" y="90089"/>
                </a:cubicBezTo>
                <a:cubicBezTo>
                  <a:pt x="1481708" y="88950"/>
                  <a:pt x="1504994" y="84867"/>
                  <a:pt x="1563038" y="76576"/>
                </a:cubicBezTo>
                <a:lnTo>
                  <a:pt x="1617092" y="58558"/>
                </a:lnTo>
                <a:cubicBezTo>
                  <a:pt x="1621596" y="57057"/>
                  <a:pt x="1626654" y="56687"/>
                  <a:pt x="1630605" y="54053"/>
                </a:cubicBezTo>
                <a:cubicBezTo>
                  <a:pt x="1635109" y="51050"/>
                  <a:pt x="1639049" y="46946"/>
                  <a:pt x="1644118" y="45045"/>
                </a:cubicBezTo>
                <a:cubicBezTo>
                  <a:pt x="1649161" y="43154"/>
                  <a:pt x="1690623" y="36543"/>
                  <a:pt x="1693667" y="36036"/>
                </a:cubicBezTo>
                <a:lnTo>
                  <a:pt x="1720693" y="27027"/>
                </a:lnTo>
                <a:cubicBezTo>
                  <a:pt x="1725198" y="25525"/>
                  <a:pt x="1729960" y="24645"/>
                  <a:pt x="1734207" y="22522"/>
                </a:cubicBezTo>
                <a:cubicBezTo>
                  <a:pt x="1747092" y="16080"/>
                  <a:pt x="1752488" y="12322"/>
                  <a:pt x="1765738" y="9009"/>
                </a:cubicBezTo>
                <a:cubicBezTo>
                  <a:pt x="1773165" y="7152"/>
                  <a:pt x="1780833" y="6362"/>
                  <a:pt x="1788260" y="4505"/>
                </a:cubicBezTo>
                <a:cubicBezTo>
                  <a:pt x="1792866" y="3353"/>
                  <a:pt x="1801773" y="0"/>
                  <a:pt x="1801773"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29413" y="158690"/>
            <a:ext cx="1112805" cy="461665"/>
          </a:xfrm>
          <a:prstGeom prst="rect">
            <a:avLst/>
          </a:prstGeom>
          <a:noFill/>
        </p:spPr>
        <p:txBody>
          <a:bodyPr wrap="none" rtlCol="0">
            <a:spAutoFit/>
          </a:bodyPr>
          <a:lstStyle/>
          <a:p>
            <a:r>
              <a:rPr lang="zh-CN" altLang="en-US" sz="2400" b="1" dirty="0">
                <a:solidFill>
                  <a:srgbClr val="C00000"/>
                </a:solidFill>
              </a:rPr>
              <a:t>正则化</a:t>
            </a:r>
          </a:p>
        </p:txBody>
      </p:sp>
    </p:spTree>
    <p:extLst>
      <p:ext uri="{BB962C8B-B14F-4D97-AF65-F5344CB8AC3E}">
        <p14:creationId xmlns:p14="http://schemas.microsoft.com/office/powerpoint/2010/main" val="40505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Regularization.</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47800" y="934695"/>
            <a:ext cx="1066799" cy="417443"/>
          </a:xfrm>
          <a:prstGeom prst="rect">
            <a:avLst/>
          </a:prstGeom>
        </p:spPr>
      </p:pic>
      <p:pic>
        <p:nvPicPr>
          <p:cNvPr id="8" name="Picture 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0" y="2102768"/>
            <a:ext cx="5188458" cy="836104"/>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381000" y="4002129"/>
                <a:ext cx="411822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𝜆</m:t>
                      </m:r>
                      <m:r>
                        <a:rPr lang="zh-CN" altLang="en-US" sz="2400">
                          <a:latin typeface="Cambria Math" panose="02040503050406030204" pitchFamily="18" charset="0"/>
                        </a:rPr>
                        <m:t>：</m:t>
                      </m:r>
                      <m:r>
                        <m:rPr>
                          <m:sty m:val="p"/>
                        </m:rPr>
                        <a:rPr lang="en-US" altLang="zh-CN" sz="2400">
                          <a:latin typeface="Cambria Math" panose="02040503050406030204" pitchFamily="18" charset="0"/>
                        </a:rPr>
                        <m:t>Regularization</m:t>
                      </m:r>
                      <m:r>
                        <a:rPr lang="en-US" altLang="zh-CN" sz="2400">
                          <a:latin typeface="Cambria Math" panose="02040503050406030204" pitchFamily="18" charset="0"/>
                        </a:rPr>
                        <m:t> </m:t>
                      </m:r>
                      <m:r>
                        <m:rPr>
                          <m:sty m:val="p"/>
                        </m:rPr>
                        <a:rPr lang="en-US" altLang="zh-CN" sz="2400">
                          <a:latin typeface="Cambria Math" panose="02040503050406030204" pitchFamily="18" charset="0"/>
                        </a:rPr>
                        <m:t>Parameter</m:t>
                      </m:r>
                    </m:oMath>
                  </m:oMathPara>
                </a14:m>
                <a:endParaRPr lang="en-US" altLang="zh-CN" sz="2400" dirty="0"/>
              </a:p>
            </p:txBody>
          </p:sp>
        </mc:Choice>
        <mc:Fallback xmlns="">
          <p:sp>
            <p:nvSpPr>
              <p:cNvPr id="5" name="矩形 4"/>
              <p:cNvSpPr>
                <a:spLocks noRot="1" noChangeAspect="1" noMove="1" noResize="1" noEditPoints="1" noAdjustHandles="1" noChangeArrowheads="1" noChangeShapeType="1" noTextEdit="1"/>
              </p:cNvSpPr>
              <p:nvPr/>
            </p:nvSpPr>
            <p:spPr>
              <a:xfrm>
                <a:off x="381000" y="4002129"/>
                <a:ext cx="4118229" cy="461665"/>
              </a:xfrm>
              <a:prstGeom prst="rect">
                <a:avLst/>
              </a:prstGeom>
              <a:blipFill rotWithShape="0">
                <a:blip r:embed="rId6"/>
                <a:stretch>
                  <a:fillRect b="-18667"/>
                </a:stretch>
              </a:blipFill>
            </p:spPr>
            <p:txBody>
              <a:bodyPr/>
              <a:lstStyle/>
              <a:p>
                <a:r>
                  <a:rPr lang="zh-CN" altLang="en-US">
                    <a:noFill/>
                  </a:rPr>
                  <a:t> </a:t>
                </a:r>
              </a:p>
            </p:txBody>
          </p:sp>
        </mc:Fallback>
      </mc:AlternateContent>
      <p:sp>
        <p:nvSpPr>
          <p:cNvPr id="12" name="左大括号 11"/>
          <p:cNvSpPr/>
          <p:nvPr/>
        </p:nvSpPr>
        <p:spPr>
          <a:xfrm rot="16200000">
            <a:off x="3508628" y="1962151"/>
            <a:ext cx="457201" cy="2286001"/>
          </a:xfrm>
          <a:prstGeom prst="leftBrace">
            <a:avLst>
              <a:gd name="adj1" fmla="val 20402"/>
              <a:gd name="adj2" fmla="val 52632"/>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9" name="左大括号 18"/>
          <p:cNvSpPr/>
          <p:nvPr/>
        </p:nvSpPr>
        <p:spPr>
          <a:xfrm rot="5400000">
            <a:off x="5628989" y="1514764"/>
            <a:ext cx="324421" cy="762000"/>
          </a:xfrm>
          <a:prstGeom prst="leftBrace">
            <a:avLst>
              <a:gd name="adj1" fmla="val 20402"/>
              <a:gd name="adj2" fmla="val 52632"/>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1686446" y="3405485"/>
            <a:ext cx="4180954" cy="461665"/>
          </a:xfrm>
          <a:prstGeom prst="rect">
            <a:avLst/>
          </a:prstGeom>
          <a:noFill/>
          <a:ln>
            <a:solidFill>
              <a:srgbClr val="0000FF"/>
            </a:solidFill>
          </a:ln>
        </p:spPr>
        <p:txBody>
          <a:bodyPr wrap="square" rtlCol="0">
            <a:spAutoFit/>
          </a:bodyPr>
          <a:lstStyle/>
          <a:p>
            <a:r>
              <a:rPr lang="en-US" altLang="zh-CN" sz="2400" dirty="0"/>
              <a:t>Object term: to fit training data</a:t>
            </a:r>
            <a:endParaRPr lang="zh-CN" altLang="en-US" sz="2400" dirty="0"/>
          </a:p>
        </p:txBody>
      </p:sp>
      <p:sp>
        <p:nvSpPr>
          <p:cNvPr id="21" name="文本框 20"/>
          <p:cNvSpPr txBox="1"/>
          <p:nvPr/>
        </p:nvSpPr>
        <p:spPr>
          <a:xfrm>
            <a:off x="3556000" y="1194259"/>
            <a:ext cx="4673600" cy="461665"/>
          </a:xfrm>
          <a:prstGeom prst="rect">
            <a:avLst/>
          </a:prstGeom>
          <a:noFill/>
          <a:ln>
            <a:solidFill>
              <a:srgbClr val="0000FF"/>
            </a:solidFill>
          </a:ln>
        </p:spPr>
        <p:txBody>
          <a:bodyPr wrap="square" rtlCol="0">
            <a:spAutoFit/>
          </a:bodyPr>
          <a:lstStyle/>
          <a:p>
            <a:r>
              <a:rPr lang="en-US" altLang="zh-CN" sz="2400" dirty="0"/>
              <a:t>Regularization term: to minimize </a:t>
            </a:r>
            <a:endParaRPr lang="zh-CN" altLang="en-US" sz="2400" dirty="0"/>
          </a:p>
        </p:txBody>
      </p:sp>
      <mc:AlternateContent xmlns:mc="http://schemas.openxmlformats.org/markup-compatibility/2006" xmlns:a14="http://schemas.microsoft.com/office/drawing/2010/main">
        <mc:Choice Requires="a14">
          <p:sp>
            <p:nvSpPr>
              <p:cNvPr id="17" name="矩形 16"/>
              <p:cNvSpPr/>
              <p:nvPr/>
            </p:nvSpPr>
            <p:spPr>
              <a:xfrm>
                <a:off x="7679491" y="1176754"/>
                <a:ext cx="519629" cy="4966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a:latin typeface="Cambria Math" panose="02040503050406030204" pitchFamily="18" charset="0"/>
                            </a:rPr>
                            <m:t>𝜃</m:t>
                          </m:r>
                        </m:e>
                        <m:sub>
                          <m:r>
                            <a:rPr lang="zh-CN" altLang="en-US" sz="2400">
                              <a:latin typeface="Cambria Math" panose="02040503050406030204" pitchFamily="18" charset="0"/>
                            </a:rPr>
                            <m:t>𝑗</m:t>
                          </m:r>
                        </m:sub>
                      </m:sSub>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7679491" y="1176754"/>
                <a:ext cx="519629" cy="496674"/>
              </a:xfrm>
              <a:prstGeom prst="rect">
                <a:avLst/>
              </a:prstGeom>
              <a:blipFill rotWithShape="0">
                <a:blip r:embed="rId7"/>
                <a:stretch>
                  <a:fillRect b="-10976"/>
                </a:stretch>
              </a:blipFill>
            </p:spPr>
            <p:txBody>
              <a:bodyPr/>
              <a:lstStyle/>
              <a:p>
                <a:r>
                  <a:rPr lang="zh-CN" altLang="en-US">
                    <a:noFill/>
                  </a:rPr>
                  <a:t> </a:t>
                </a:r>
              </a:p>
            </p:txBody>
          </p:sp>
        </mc:Fallback>
      </mc:AlternateContent>
      <p:sp>
        <p:nvSpPr>
          <p:cNvPr id="22" name="矩形 21"/>
          <p:cNvSpPr/>
          <p:nvPr/>
        </p:nvSpPr>
        <p:spPr>
          <a:xfrm>
            <a:off x="863600" y="4397009"/>
            <a:ext cx="7391400" cy="646331"/>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FF0000"/>
                </a:solidFill>
              </a:rPr>
              <a:t>Find a trade-off between object term and regularization term, to avoid </a:t>
            </a:r>
            <a:r>
              <a:rPr lang="en-US" altLang="zh-CN" dirty="0" err="1">
                <a:solidFill>
                  <a:srgbClr val="FF0000"/>
                </a:solidFill>
              </a:rPr>
              <a:t>overfitting</a:t>
            </a:r>
            <a:endParaRPr lang="zh-CN" altLang="en-US" dirty="0">
              <a:solidFill>
                <a:srgbClr val="FF0000"/>
              </a:solidFill>
            </a:endParaRPr>
          </a:p>
        </p:txBody>
      </p:sp>
    </p:spTree>
    <p:extLst>
      <p:ext uri="{BB962C8B-B14F-4D97-AF65-F5344CB8AC3E}">
        <p14:creationId xmlns:p14="http://schemas.microsoft.com/office/powerpoint/2010/main" val="120056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458200" cy="461665"/>
          </a:xfrm>
          <a:prstGeom prst="rect">
            <a:avLst/>
          </a:prstGeom>
          <a:noFill/>
        </p:spPr>
        <p:txBody>
          <a:bodyPr wrap="square" rtlCol="0">
            <a:spAutoFit/>
          </a:bodyPr>
          <a:lstStyle/>
          <a:p>
            <a:r>
              <a:rPr lang="en-US" sz="2400" b="1" dirty="0"/>
              <a:t>Regularized linear regression</a:t>
            </a:r>
          </a:p>
        </p:txBody>
      </p:sp>
      <p:pic>
        <p:nvPicPr>
          <p:cNvPr id="17" name="Picture 1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828800" y="1165528"/>
            <a:ext cx="5660136" cy="912114"/>
          </a:xfrm>
          <a:prstGeom prst="rect">
            <a:avLst/>
          </a:prstGeom>
        </p:spPr>
      </p:pic>
      <p:pic>
        <p:nvPicPr>
          <p:cNvPr id="11" name="Picture 10"/>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32344" y="2407383"/>
            <a:ext cx="1012126" cy="396049"/>
          </a:xfrm>
          <a:prstGeom prst="rect">
            <a:avLst/>
          </a:prstGeom>
        </p:spPr>
      </p:pic>
    </p:spTree>
    <p:extLst>
      <p:ext uri="{BB962C8B-B14F-4D97-AF65-F5344CB8AC3E}">
        <p14:creationId xmlns:p14="http://schemas.microsoft.com/office/powerpoint/2010/main" val="55489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2456099" cy="461665"/>
          </a:xfrm>
          <a:prstGeom prst="rect">
            <a:avLst/>
          </a:prstGeom>
          <a:noFill/>
        </p:spPr>
        <p:txBody>
          <a:bodyPr wrap="square" rtlCol="0">
            <a:spAutoFit/>
          </a:bodyPr>
          <a:lstStyle/>
          <a:p>
            <a:r>
              <a:rPr lang="en-US" sz="2400" b="1" dirty="0"/>
              <a:t>Gradient descent</a:t>
            </a:r>
          </a:p>
        </p:txBody>
      </p:sp>
      <p:pic>
        <p:nvPicPr>
          <p:cNvPr id="16" name="Picture 1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213687" y="2517267"/>
            <a:ext cx="2110913" cy="248999"/>
          </a:xfrm>
          <a:prstGeom prst="rect">
            <a:avLst/>
          </a:prstGeom>
        </p:spPr>
      </p:pic>
      <p:sp>
        <p:nvSpPr>
          <p:cNvPr id="5" name="TextBox 4"/>
          <p:cNvSpPr txBox="1"/>
          <p:nvPr/>
        </p:nvSpPr>
        <p:spPr>
          <a:xfrm>
            <a:off x="609600" y="742950"/>
            <a:ext cx="2667000" cy="400110"/>
          </a:xfrm>
          <a:prstGeom prst="rect">
            <a:avLst/>
          </a:prstGeom>
          <a:noFill/>
        </p:spPr>
        <p:txBody>
          <a:bodyPr wrap="square" rtlCol="0">
            <a:spAutoFit/>
          </a:bodyPr>
          <a:lstStyle/>
          <a:p>
            <a:r>
              <a:rPr lang="en-US" sz="2000" dirty="0"/>
              <a:t>Repeat</a:t>
            </a:r>
            <a:endParaRPr lang="en-US" sz="2400" dirty="0"/>
          </a:p>
        </p:txBody>
      </p:sp>
      <p:pic>
        <p:nvPicPr>
          <p:cNvPr id="6" name="Picture 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570863" y="799117"/>
            <a:ext cx="109728" cy="304038"/>
          </a:xfrm>
          <a:prstGeom prst="rect">
            <a:avLst/>
          </a:prstGeom>
        </p:spPr>
      </p:pic>
      <p:pic>
        <p:nvPicPr>
          <p:cNvPr id="7" name="Picture 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33272" y="2647950"/>
            <a:ext cx="109728" cy="304038"/>
          </a:xfrm>
          <a:prstGeom prst="rect">
            <a:avLst/>
          </a:prstGeom>
        </p:spPr>
      </p:pic>
      <p:pic>
        <p:nvPicPr>
          <p:cNvPr id="4" name="Picture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264331" y="1123950"/>
            <a:ext cx="4834890" cy="651510"/>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264331" y="1998833"/>
            <a:ext cx="1572768" cy="306324"/>
          </a:xfrm>
          <a:prstGeom prst="rect">
            <a:avLst/>
          </a:prstGeom>
        </p:spPr>
      </p:pic>
      <p:pic>
        <p:nvPicPr>
          <p:cNvPr id="3" name="Picture 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012186" y="1854127"/>
            <a:ext cx="3195828" cy="651510"/>
          </a:xfrm>
          <a:prstGeom prst="rect">
            <a:avLst/>
          </a:prstGeom>
        </p:spPr>
      </p:pic>
      <p:pic>
        <p:nvPicPr>
          <p:cNvPr id="8" name="Picture 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747565" y="2860749"/>
            <a:ext cx="6062472" cy="651510"/>
          </a:xfrm>
          <a:prstGeom prst="rect">
            <a:avLst/>
          </a:prstGeom>
        </p:spPr>
      </p:pic>
      <p:sp>
        <p:nvSpPr>
          <p:cNvPr id="22" name="Cross 21"/>
          <p:cNvSpPr/>
          <p:nvPr/>
        </p:nvSpPr>
        <p:spPr>
          <a:xfrm rot="2734294">
            <a:off x="4667025" y="250872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右箭头 10"/>
          <p:cNvSpPr/>
          <p:nvPr/>
        </p:nvSpPr>
        <p:spPr>
          <a:xfrm>
            <a:off x="965814" y="3040766"/>
            <a:ext cx="609600" cy="228600"/>
          </a:xfrm>
          <a:prstGeom prst="rightArrow">
            <a:avLst/>
          </a:prstGeom>
          <a:solidFill>
            <a:srgbClr val="0000FF"/>
          </a:solidFill>
          <a:ln w="19050">
            <a:solidFill>
              <a:srgbClr val="0000FF"/>
            </a:solidFill>
          </a:ln>
        </p:spPr>
        <p:txBody>
          <a:bodyPr wrap="square" rtlCol="0" anchor="ctr">
            <a:spAutoFit/>
          </a:bodyPr>
          <a:lstStyle/>
          <a:p>
            <a:pPr algn="ctr"/>
            <a:endParaRPr lang="zh-CN" altLang="en-US" sz="2400"/>
          </a:p>
        </p:txBody>
      </p:sp>
      <p:pic>
        <p:nvPicPr>
          <p:cNvPr id="12" name="图片 11"/>
          <p:cNvPicPr>
            <a:picLocks noChangeAspect="1"/>
          </p:cNvPicPr>
          <p:nvPr/>
        </p:nvPicPr>
        <p:blipFill>
          <a:blip r:embed="rId18"/>
          <a:stretch>
            <a:fillRect/>
          </a:stretch>
        </p:blipFill>
        <p:spPr>
          <a:xfrm>
            <a:off x="1225982" y="3957387"/>
            <a:ext cx="1043165" cy="366963"/>
          </a:xfrm>
          <a:prstGeom prst="rect">
            <a:avLst/>
          </a:prstGeom>
        </p:spPr>
      </p:pic>
      <mc:AlternateContent xmlns:mc="http://schemas.openxmlformats.org/markup-compatibility/2006" xmlns:a14="http://schemas.microsoft.com/office/drawing/2010/main">
        <mc:Choice Requires="a14">
          <p:sp>
            <p:nvSpPr>
              <p:cNvPr id="13" name="文本框 12"/>
              <p:cNvSpPr txBox="1"/>
              <p:nvPr/>
            </p:nvSpPr>
            <p:spPr>
              <a:xfrm>
                <a:off x="2269147" y="3970812"/>
                <a:ext cx="5867400" cy="975780"/>
              </a:xfrm>
              <a:prstGeom prst="rect">
                <a:avLst/>
              </a:prstGeom>
              <a:noFill/>
            </p:spPr>
            <p:txBody>
              <a:bodyPr wrap="square" rtlCol="0">
                <a:spAutoFit/>
              </a:bodyPr>
              <a:lstStyle/>
              <a:p>
                <a:r>
                  <a:rPr lang="en-US" altLang="zh-CN" dirty="0"/>
                  <a:t>: is a little bit less than 1,</a:t>
                </a:r>
              </a:p>
              <a:p>
                <a:r>
                  <a:rPr lang="en-US" altLang="zh-CN" dirty="0"/>
                  <a:t> e.g., 0.99, 0.99</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has the effect of shrinking </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a little bit towards zero. So this makes </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𝜃</m:t>
                        </m:r>
                      </m:e>
                      <m:sub>
                        <m:r>
                          <a:rPr lang="en-US" altLang="zh-CN">
                            <a:latin typeface="Cambria Math" panose="02040503050406030204" pitchFamily="18" charset="0"/>
                          </a:rPr>
                          <m:t>𝑗</m:t>
                        </m:r>
                      </m:sub>
                    </m:sSub>
                  </m:oMath>
                </a14:m>
                <a:r>
                  <a:rPr lang="en-US" altLang="zh-CN" dirty="0"/>
                  <a:t> a bit smaller.</a:t>
                </a:r>
              </a:p>
            </p:txBody>
          </p:sp>
        </mc:Choice>
        <mc:Fallback xmlns="">
          <p:sp>
            <p:nvSpPr>
              <p:cNvPr id="13" name="文本框 12"/>
              <p:cNvSpPr txBox="1">
                <a:spLocks noRot="1" noChangeAspect="1" noMove="1" noResize="1" noEditPoints="1" noAdjustHandles="1" noChangeArrowheads="1" noChangeShapeType="1" noTextEdit="1"/>
              </p:cNvSpPr>
              <p:nvPr/>
            </p:nvSpPr>
            <p:spPr>
              <a:xfrm>
                <a:off x="2269147" y="3970812"/>
                <a:ext cx="5867400" cy="975780"/>
              </a:xfrm>
              <a:prstGeom prst="rect">
                <a:avLst/>
              </a:prstGeom>
              <a:blipFill rotWithShape="0">
                <a:blip r:embed="rId19"/>
                <a:stretch>
                  <a:fillRect l="-831" t="-3125" b="-6875"/>
                </a:stretch>
              </a:blipFill>
            </p:spPr>
            <p:txBody>
              <a:bodyPr/>
              <a:lstStyle/>
              <a:p>
                <a:r>
                  <a:rPr lang="zh-CN" altLang="en-US">
                    <a:noFill/>
                  </a:rPr>
                  <a:t> </a:t>
                </a:r>
              </a:p>
            </p:txBody>
          </p:sp>
        </mc:Fallback>
      </mc:AlternateContent>
      <p:pic>
        <p:nvPicPr>
          <p:cNvPr id="18" name="Picture 15"/>
          <p:cNvPicPr>
            <a:picLocks noChangeAspect="1"/>
          </p:cNvPicPr>
          <p:nvPr>
            <p:custDataLst>
              <p:tags r:id="rId8"/>
            </p:custDataLst>
          </p:nvPr>
        </p:nvPicPr>
        <p:blipFill>
          <a:blip r:embed="rId11" cstate="print">
            <a:extLst>
              <a:ext uri="{28A0092B-C50C-407E-A947-70E740481C1C}">
                <a14:useLocalDpi xmlns:a14="http://schemas.microsoft.com/office/drawing/2010/main" val="0"/>
              </a:ext>
            </a:extLst>
          </a:blip>
          <a:stretch>
            <a:fillRect/>
          </a:stretch>
        </p:blipFill>
        <p:spPr>
          <a:xfrm>
            <a:off x="4244167" y="3604583"/>
            <a:ext cx="2110913" cy="248999"/>
          </a:xfrm>
          <a:prstGeom prst="rect">
            <a:avLst/>
          </a:prstGeom>
        </p:spPr>
      </p:pic>
      <p:sp>
        <p:nvSpPr>
          <p:cNvPr id="19" name="Cross 21"/>
          <p:cNvSpPr/>
          <p:nvPr/>
        </p:nvSpPr>
        <p:spPr>
          <a:xfrm rot="2734294">
            <a:off x="4674646" y="36086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双括号 16"/>
          <p:cNvSpPr/>
          <p:nvPr/>
        </p:nvSpPr>
        <p:spPr>
          <a:xfrm>
            <a:off x="2937423" y="1825213"/>
            <a:ext cx="4377777" cy="669157"/>
          </a:xfrm>
          <a:prstGeom prst="bracketPair">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0" name="Picture 16"/>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5791200" y="174221"/>
            <a:ext cx="3048000" cy="491176"/>
          </a:xfrm>
          <a:prstGeom prst="rect">
            <a:avLst/>
          </a:prstGeom>
        </p:spPr>
      </p:pic>
      <p:pic>
        <p:nvPicPr>
          <p:cNvPr id="10" name="图片 9"/>
          <p:cNvPicPr>
            <a:picLocks noChangeAspect="1"/>
          </p:cNvPicPr>
          <p:nvPr/>
        </p:nvPicPr>
        <p:blipFill>
          <a:blip r:embed="rId21"/>
          <a:stretch>
            <a:fillRect/>
          </a:stretch>
        </p:blipFill>
        <p:spPr>
          <a:xfrm>
            <a:off x="6394683" y="1829959"/>
            <a:ext cx="762000" cy="659663"/>
          </a:xfrm>
          <a:prstGeom prst="rect">
            <a:avLst/>
          </a:prstGeom>
          <a:solidFill>
            <a:srgbClr val="FF00FF"/>
          </a:solidFill>
        </p:spPr>
      </p:pic>
    </p:spTree>
    <p:extLst>
      <p:ext uri="{BB962C8B-B14F-4D97-AF65-F5344CB8AC3E}">
        <p14:creationId xmlns:p14="http://schemas.microsoft.com/office/powerpoint/2010/main" val="7546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P spid="13" grpId="0"/>
      <p:bldP spid="19"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255345" cy="1676400"/>
          </a:xfrm>
        </p:spPr>
        <p:txBody>
          <a:bodyPr>
            <a:noAutofit/>
          </a:bodyPr>
          <a:lstStyle/>
          <a:p>
            <a:pPr algn="l"/>
            <a:r>
              <a:rPr lang="en-US" sz="4800" dirty="0">
                <a:solidFill>
                  <a:schemeClr val="tx1">
                    <a:lumMod val="75000"/>
                    <a:lumOff val="25000"/>
                  </a:schemeClr>
                </a:solidFill>
              </a:rPr>
              <a:t>Deciding what to try next</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76371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458200" cy="2554545"/>
          </a:xfrm>
          <a:prstGeom prst="rect">
            <a:avLst/>
          </a:prstGeom>
          <a:noFill/>
        </p:spPr>
        <p:txBody>
          <a:bodyPr wrap="square" rtlCol="0">
            <a:spAutoFit/>
          </a:bodyPr>
          <a:lstStyle/>
          <a:p>
            <a:r>
              <a:rPr lang="en-US" sz="2000" b="1" dirty="0"/>
              <a:t>Debugging a learning algorithm:</a:t>
            </a:r>
          </a:p>
          <a:p>
            <a:r>
              <a:rPr lang="en-US" sz="2000" dirty="0"/>
              <a:t>Suppose you have implemented regularized linear regression to predict housing prices.</a:t>
            </a:r>
          </a:p>
          <a:p>
            <a:endParaRPr lang="en-US" sz="2000" dirty="0"/>
          </a:p>
          <a:p>
            <a:endParaRPr lang="en-US" sz="2000" dirty="0"/>
          </a:p>
          <a:p>
            <a:endParaRPr lang="en-US" sz="2000" dirty="0"/>
          </a:p>
          <a:p>
            <a:r>
              <a:rPr lang="en-US" sz="2000" dirty="0"/>
              <a:t>However, when you test your hypothesis on a new set of houses, you find that it makes unacceptably large errors in its predictions. What should you try next? </a:t>
            </a:r>
          </a:p>
        </p:txBody>
      </p:sp>
      <p:sp>
        <p:nvSpPr>
          <p:cNvPr id="137" name="TextBox 136"/>
          <p:cNvSpPr txBox="1"/>
          <p:nvPr/>
        </p:nvSpPr>
        <p:spPr>
          <a:xfrm>
            <a:off x="381000" y="2855258"/>
            <a:ext cx="5562600" cy="1938992"/>
          </a:xfrm>
          <a:prstGeom prst="rect">
            <a:avLst/>
          </a:prstGeom>
          <a:noFill/>
        </p:spPr>
        <p:txBody>
          <a:bodyPr wrap="square" rtlCol="0">
            <a:spAutoFit/>
          </a:bodyPr>
          <a:lstStyle/>
          <a:p>
            <a:pPr marL="342900" indent="-342900">
              <a:buFontTx/>
              <a:buChar char="-"/>
            </a:pPr>
            <a:r>
              <a:rPr lang="en-US" sz="2000" dirty="0"/>
              <a:t>Get more training examples</a:t>
            </a:r>
          </a:p>
          <a:p>
            <a:pPr marL="342900" indent="-342900">
              <a:buFontTx/>
              <a:buChar char="-"/>
            </a:pPr>
            <a:r>
              <a:rPr lang="en-US" sz="2000" dirty="0"/>
              <a:t>Try smaller sets of features</a:t>
            </a:r>
          </a:p>
          <a:p>
            <a:pPr marL="342900" indent="-342900">
              <a:buFontTx/>
              <a:buChar char="-"/>
            </a:pPr>
            <a:r>
              <a:rPr lang="en-US" sz="2000" dirty="0"/>
              <a:t>Try getting additional features</a:t>
            </a:r>
          </a:p>
          <a:p>
            <a:pPr marL="342900" indent="-342900">
              <a:buFontTx/>
              <a:buChar char="-"/>
            </a:pPr>
            <a:r>
              <a:rPr lang="en-US" sz="2000" dirty="0"/>
              <a:t>Try adding polynomial features</a:t>
            </a:r>
          </a:p>
          <a:p>
            <a:pPr marL="342900" indent="-342900">
              <a:buFontTx/>
              <a:buChar char="-"/>
            </a:pPr>
            <a:r>
              <a:rPr lang="en-US" sz="2000" dirty="0"/>
              <a:t>Try decreasing</a:t>
            </a:r>
          </a:p>
          <a:p>
            <a:pPr marL="342900" indent="-342900">
              <a:buFontTx/>
              <a:buChar char="-"/>
            </a:pPr>
            <a:r>
              <a:rPr lang="en-US" sz="2000" dirty="0"/>
              <a:t>Try increasing</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996690" y="3821430"/>
            <a:ext cx="1870710" cy="27432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388870" y="4219656"/>
            <a:ext cx="125730" cy="179070"/>
          </a:xfrm>
          <a:prstGeom prst="rect">
            <a:avLst/>
          </a:prstGeom>
        </p:spPr>
      </p:pic>
      <p:pic>
        <p:nvPicPr>
          <p:cNvPr id="139" name="Picture 13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339340" y="4526280"/>
            <a:ext cx="125730" cy="179070"/>
          </a:xfrm>
          <a:prstGeom prst="rect">
            <a:avLst/>
          </a:prstGeom>
        </p:spPr>
      </p:pic>
      <p:sp>
        <p:nvSpPr>
          <p:cNvPr id="5" name="矩形 4"/>
          <p:cNvSpPr/>
          <p:nvPr/>
        </p:nvSpPr>
        <p:spPr>
          <a:xfrm>
            <a:off x="5943600" y="2956620"/>
            <a:ext cx="2861953" cy="1754326"/>
          </a:xfrm>
          <a:prstGeom prst="rect">
            <a:avLst/>
          </a:prstGeom>
        </p:spPr>
        <p:txBody>
          <a:bodyPr wrap="square">
            <a:spAutoFit/>
          </a:bodyPr>
          <a:lstStyle/>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获得更多的训练实例。</a:t>
            </a:r>
            <a:endParaRPr lang="en-US" altLang="zh-CN" b="1" dirty="0">
              <a:solidFill>
                <a:srgbClr val="FF0000"/>
              </a:solidFill>
              <a:latin typeface="微软雅黑" pitchFamily="34" charset="-122"/>
              <a:ea typeface="微软雅黑" pitchFamily="34" charset="-122"/>
            </a:endParaRP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尝试减少特征的数量。</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尝试获得更多的特征。</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尝试增加多项式特征。</a:t>
            </a: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尝试减少正则化程度</a:t>
            </a:r>
            <a:r>
              <a:rPr lang="en-US" altLang="zh-CN" b="1" dirty="0">
                <a:solidFill>
                  <a:srgbClr val="FF0000"/>
                </a:solidFill>
                <a:latin typeface="微软雅黑" pitchFamily="34" charset="-122"/>
                <a:ea typeface="微软雅黑" pitchFamily="34" charset="-122"/>
              </a:rPr>
              <a:t>λ</a:t>
            </a:r>
            <a:r>
              <a:rPr lang="zh-CN" altLang="en-US" b="1" dirty="0">
                <a:solidFill>
                  <a:srgbClr val="FF0000"/>
                </a:solidFill>
                <a:latin typeface="微软雅黑" pitchFamily="34" charset="-122"/>
                <a:ea typeface="微软雅黑" pitchFamily="34" charset="-122"/>
              </a:rPr>
              <a:t>。</a:t>
            </a:r>
            <a:endParaRPr lang="en-US" altLang="zh-CN" b="1" dirty="0">
              <a:solidFill>
                <a:srgbClr val="FF0000"/>
              </a:solidFill>
              <a:latin typeface="微软雅黑" pitchFamily="34" charset="-122"/>
              <a:ea typeface="微软雅黑" pitchFamily="34" charset="-122"/>
            </a:endParaRPr>
          </a:p>
          <a:p>
            <a:pPr marL="285750" indent="-285750">
              <a:lnSpc>
                <a:spcPts val="2200"/>
              </a:lnSpc>
              <a:buFont typeface="Wingdings" pitchFamily="2" charset="2"/>
              <a:buChar char="Ø"/>
            </a:pPr>
            <a:r>
              <a:rPr lang="zh-CN" altLang="en-US" b="1" dirty="0">
                <a:solidFill>
                  <a:srgbClr val="FF0000"/>
                </a:solidFill>
                <a:latin typeface="微软雅黑" pitchFamily="34" charset="-122"/>
                <a:ea typeface="微软雅黑" pitchFamily="34" charset="-122"/>
              </a:rPr>
              <a:t>尝试增加正则化程度</a:t>
            </a:r>
            <a:r>
              <a:rPr lang="en-US" altLang="zh-CN" b="1" dirty="0">
                <a:solidFill>
                  <a:srgbClr val="FF0000"/>
                </a:solidFill>
                <a:latin typeface="微软雅黑" pitchFamily="34" charset="-122"/>
                <a:ea typeface="微软雅黑" pitchFamily="34" charset="-122"/>
              </a:rPr>
              <a:t>λ</a:t>
            </a:r>
            <a:r>
              <a:rPr lang="zh-CN" altLang="en-US" b="1" dirty="0">
                <a:solidFill>
                  <a:srgbClr val="FF0000"/>
                </a:solidFill>
                <a:latin typeface="微软雅黑" pitchFamily="34" charset="-122"/>
                <a:ea typeface="微软雅黑" pitchFamily="34" charset="-122"/>
              </a:rPr>
              <a:t>。</a:t>
            </a:r>
            <a:endParaRPr lang="en-US" altLang="zh-CN" b="1" dirty="0">
              <a:solidFill>
                <a:srgbClr val="FF0000"/>
              </a:solidFill>
              <a:latin typeface="微软雅黑" pitchFamily="34" charset="-122"/>
              <a:ea typeface="微软雅黑" pitchFamily="34" charset="-122"/>
            </a:endParaRPr>
          </a:p>
        </p:txBody>
      </p:sp>
      <p:pic>
        <p:nvPicPr>
          <p:cNvPr id="10" name="Picture 1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828800" y="1165528"/>
            <a:ext cx="5660136" cy="912114"/>
          </a:xfrm>
          <a:prstGeom prst="rect">
            <a:avLst/>
          </a:prstGeom>
        </p:spPr>
      </p:pic>
    </p:spTree>
    <p:extLst>
      <p:ext uri="{BB962C8B-B14F-4D97-AF65-F5344CB8AC3E}">
        <p14:creationId xmlns:p14="http://schemas.microsoft.com/office/powerpoint/2010/main" val="41215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Machine learning diagnostic:</a:t>
            </a:r>
          </a:p>
        </p:txBody>
      </p:sp>
      <p:sp>
        <p:nvSpPr>
          <p:cNvPr id="8" name="TextBox 7"/>
          <p:cNvSpPr txBox="1"/>
          <p:nvPr/>
        </p:nvSpPr>
        <p:spPr>
          <a:xfrm>
            <a:off x="364671" y="1047750"/>
            <a:ext cx="8305800" cy="1384995"/>
          </a:xfrm>
          <a:prstGeom prst="rect">
            <a:avLst/>
          </a:prstGeom>
          <a:noFill/>
        </p:spPr>
        <p:txBody>
          <a:bodyPr wrap="square" rtlCol="0">
            <a:spAutoFit/>
          </a:bodyPr>
          <a:lstStyle/>
          <a:p>
            <a:r>
              <a:rPr lang="en-US" sz="2800" dirty="0"/>
              <a:t>Diagnostic: A test that you can run to gain insight what is/isn’t working with a learning algorithm, and gain guidance as to how best to improve its performance.</a:t>
            </a:r>
          </a:p>
        </p:txBody>
      </p:sp>
      <p:sp>
        <p:nvSpPr>
          <p:cNvPr id="10" name="TextBox 9"/>
          <p:cNvSpPr txBox="1"/>
          <p:nvPr/>
        </p:nvSpPr>
        <p:spPr>
          <a:xfrm>
            <a:off x="375557" y="2563241"/>
            <a:ext cx="8305800" cy="954107"/>
          </a:xfrm>
          <a:prstGeom prst="rect">
            <a:avLst/>
          </a:prstGeom>
          <a:noFill/>
        </p:spPr>
        <p:txBody>
          <a:bodyPr wrap="square" rtlCol="0">
            <a:spAutoFit/>
          </a:bodyPr>
          <a:lstStyle/>
          <a:p>
            <a:r>
              <a:rPr lang="en-US" sz="2800" dirty="0"/>
              <a:t>Diagnostics can take time to implement, but doing so can be a very good use of your time.</a:t>
            </a:r>
          </a:p>
        </p:txBody>
      </p:sp>
      <p:sp>
        <p:nvSpPr>
          <p:cNvPr id="5" name="矩形 4"/>
          <p:cNvSpPr/>
          <p:nvPr/>
        </p:nvSpPr>
        <p:spPr>
          <a:xfrm>
            <a:off x="609600" y="3867150"/>
            <a:ext cx="7772400" cy="646331"/>
          </a:xfrm>
          <a:prstGeom prst="rect">
            <a:avLst/>
          </a:prstGeom>
        </p:spPr>
        <p:txBody>
          <a:bodyPr wrap="square">
            <a:spAutoFit/>
          </a:bodyPr>
          <a:lstStyle/>
          <a:p>
            <a:r>
              <a:rPr lang="zh-CN" altLang="en-US" b="1" dirty="0">
                <a:solidFill>
                  <a:srgbClr val="FF0000"/>
                </a:solidFill>
                <a:latin typeface="微软雅黑" pitchFamily="34" charset="-122"/>
                <a:ea typeface="微软雅黑" pitchFamily="34" charset="-122"/>
              </a:rPr>
              <a:t>“诊断法”：这是一种测试法，通过执行这种测试，能够深入了解这种算法到底是否有用。也能告诉你，要改进算法的效果，什么样的尝试，才有意义。</a:t>
            </a:r>
          </a:p>
        </p:txBody>
      </p:sp>
    </p:spTree>
    <p:extLst>
      <p:ext uri="{BB962C8B-B14F-4D97-AF65-F5344CB8AC3E}">
        <p14:creationId xmlns:p14="http://schemas.microsoft.com/office/powerpoint/2010/main" val="2225688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255345" cy="1676400"/>
          </a:xfrm>
        </p:spPr>
        <p:txBody>
          <a:bodyPr>
            <a:noAutofit/>
          </a:bodyPr>
          <a:lstStyle/>
          <a:p>
            <a:pPr algn="l"/>
            <a:r>
              <a:rPr lang="en-US" sz="4800" dirty="0">
                <a:solidFill>
                  <a:schemeClr val="tx1">
                    <a:lumMod val="75000"/>
                    <a:lumOff val="25000"/>
                  </a:schemeClr>
                </a:solidFill>
              </a:rPr>
              <a:t>Evaluating a hypothesis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183327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4565"/>
            <a:ext cx="7343362" cy="464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219200" y="209550"/>
            <a:ext cx="6553200" cy="369332"/>
          </a:xfrm>
          <a:prstGeom prst="rect">
            <a:avLst/>
          </a:prstGeom>
        </p:spPr>
        <p:txBody>
          <a:bodyPr wrap="square">
            <a:spAutoFit/>
          </a:bodyPr>
          <a:lstStyle/>
          <a:p>
            <a:r>
              <a:rPr lang="zh-CN" altLang="en-US" b="1" dirty="0">
                <a:solidFill>
                  <a:srgbClr val="C00000"/>
                </a:solidFill>
              </a:rPr>
              <a:t>大部分数据挖掘中的算法是机器学习的算法在数据库中的优化。</a:t>
            </a:r>
          </a:p>
        </p:txBody>
      </p:sp>
    </p:spTree>
    <p:extLst>
      <p:ext uri="{BB962C8B-B14F-4D97-AF65-F5344CB8AC3E}">
        <p14:creationId xmlns:p14="http://schemas.microsoft.com/office/powerpoint/2010/main" val="169929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a:t>Evaluating your hypothesis</a:t>
            </a:r>
          </a:p>
        </p:txBody>
      </p:sp>
      <p:sp>
        <p:nvSpPr>
          <p:cNvPr id="9" name="TextBox 8"/>
          <p:cNvSpPr txBox="1"/>
          <p:nvPr/>
        </p:nvSpPr>
        <p:spPr>
          <a:xfrm>
            <a:off x="3962400" y="895350"/>
            <a:ext cx="4343400" cy="954107"/>
          </a:xfrm>
          <a:prstGeom prst="rect">
            <a:avLst/>
          </a:prstGeom>
          <a:noFill/>
        </p:spPr>
        <p:txBody>
          <a:bodyPr wrap="square" rtlCol="0">
            <a:spAutoFit/>
          </a:bodyPr>
          <a:lstStyle/>
          <a:p>
            <a:r>
              <a:rPr lang="en-US" sz="2800" dirty="0"/>
              <a:t>Fails to generalize to new examples not in training set.</a:t>
            </a:r>
          </a:p>
        </p:txBody>
      </p:sp>
      <p:cxnSp>
        <p:nvCxnSpPr>
          <p:cNvPr id="14" name="Straight Arrow Connector 13"/>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3" name="TextBox 12"/>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114800" y="2111204"/>
            <a:ext cx="608076" cy="180594"/>
          </a:xfrm>
          <a:prstGeom prst="rect">
            <a:avLst/>
          </a:prstGeom>
        </p:spPr>
      </p:pic>
      <p:pic>
        <p:nvPicPr>
          <p:cNvPr id="19" name="Picture 18"/>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114800" y="2460965"/>
            <a:ext cx="608076" cy="180594"/>
          </a:xfrm>
          <a:prstGeom prst="rect">
            <a:avLst/>
          </a:prstGeom>
        </p:spPr>
      </p:pic>
      <p:pic>
        <p:nvPicPr>
          <p:cNvPr id="20" name="Picture 1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114800" y="2805606"/>
            <a:ext cx="608076" cy="185166"/>
          </a:xfrm>
          <a:prstGeom prst="rect">
            <a:avLst/>
          </a:prstGeom>
        </p:spPr>
      </p:pic>
      <p:pic>
        <p:nvPicPr>
          <p:cNvPr id="21" name="Picture 2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114800" y="3138600"/>
            <a:ext cx="608076" cy="180594"/>
          </a:xfrm>
          <a:prstGeom prst="rect">
            <a:avLst/>
          </a:prstGeom>
        </p:spPr>
      </p:pic>
      <p:pic>
        <p:nvPicPr>
          <p:cNvPr id="22" name="Picture 21"/>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114800" y="3488361"/>
            <a:ext cx="608076" cy="185166"/>
          </a:xfrm>
          <a:prstGeom prst="rect">
            <a:avLst/>
          </a:prstGeom>
        </p:spPr>
      </p:pic>
      <p:pic>
        <p:nvPicPr>
          <p:cNvPr id="23" name="Picture 2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114800" y="3833002"/>
            <a:ext cx="608076" cy="185166"/>
          </a:xfrm>
          <a:prstGeom prst="rect">
            <a:avLst/>
          </a:prstGeom>
        </p:spPr>
      </p:pic>
      <p:pic>
        <p:nvPicPr>
          <p:cNvPr id="24" name="Picture 23"/>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4114800" y="4241292"/>
            <a:ext cx="518922" cy="692658"/>
          </a:xfrm>
          <a:prstGeom prst="rect">
            <a:avLst/>
          </a:prstGeom>
        </p:spPr>
      </p:pic>
      <p:sp>
        <p:nvSpPr>
          <p:cNvPr id="25" name="TextBox 24"/>
          <p:cNvSpPr txBox="1"/>
          <p:nvPr/>
        </p:nvSpPr>
        <p:spPr>
          <a:xfrm>
            <a:off x="4800600" y="1939846"/>
            <a:ext cx="1981200" cy="461665"/>
          </a:xfrm>
          <a:prstGeom prst="rect">
            <a:avLst/>
          </a:prstGeom>
          <a:noFill/>
        </p:spPr>
        <p:txBody>
          <a:bodyPr wrap="square" rtlCol="0">
            <a:spAutoFit/>
          </a:bodyPr>
          <a:lstStyle/>
          <a:p>
            <a:r>
              <a:rPr lang="en-US" sz="2400" dirty="0"/>
              <a:t>size of house</a:t>
            </a:r>
          </a:p>
        </p:txBody>
      </p:sp>
      <p:sp>
        <p:nvSpPr>
          <p:cNvPr id="26" name="TextBox 25"/>
          <p:cNvSpPr txBox="1"/>
          <p:nvPr/>
        </p:nvSpPr>
        <p:spPr>
          <a:xfrm>
            <a:off x="4800600" y="2255627"/>
            <a:ext cx="2705100" cy="461665"/>
          </a:xfrm>
          <a:prstGeom prst="rect">
            <a:avLst/>
          </a:prstGeom>
          <a:noFill/>
        </p:spPr>
        <p:txBody>
          <a:bodyPr wrap="square" rtlCol="0">
            <a:spAutoFit/>
          </a:bodyPr>
          <a:lstStyle/>
          <a:p>
            <a:r>
              <a:rPr lang="en-US" sz="2400" dirty="0"/>
              <a:t>no. of bedrooms</a:t>
            </a:r>
          </a:p>
        </p:txBody>
      </p:sp>
      <p:sp>
        <p:nvSpPr>
          <p:cNvPr id="27" name="TextBox 26"/>
          <p:cNvSpPr txBox="1"/>
          <p:nvPr/>
        </p:nvSpPr>
        <p:spPr>
          <a:xfrm>
            <a:off x="4800600" y="2626353"/>
            <a:ext cx="3276600" cy="461665"/>
          </a:xfrm>
          <a:prstGeom prst="rect">
            <a:avLst/>
          </a:prstGeom>
          <a:noFill/>
        </p:spPr>
        <p:txBody>
          <a:bodyPr wrap="square" rtlCol="0">
            <a:spAutoFit/>
          </a:bodyPr>
          <a:lstStyle/>
          <a:p>
            <a:r>
              <a:rPr lang="en-US" sz="2400" dirty="0"/>
              <a:t>no. of floors</a:t>
            </a:r>
          </a:p>
        </p:txBody>
      </p:sp>
      <p:sp>
        <p:nvSpPr>
          <p:cNvPr id="28" name="TextBox 27"/>
          <p:cNvSpPr txBox="1"/>
          <p:nvPr/>
        </p:nvSpPr>
        <p:spPr>
          <a:xfrm>
            <a:off x="4807449" y="2974983"/>
            <a:ext cx="1981200" cy="461665"/>
          </a:xfrm>
          <a:prstGeom prst="rect">
            <a:avLst/>
          </a:prstGeom>
          <a:noFill/>
        </p:spPr>
        <p:txBody>
          <a:bodyPr wrap="square" rtlCol="0">
            <a:spAutoFit/>
          </a:bodyPr>
          <a:lstStyle/>
          <a:p>
            <a:r>
              <a:rPr lang="en-US" sz="2400" dirty="0"/>
              <a:t>age of house</a:t>
            </a:r>
          </a:p>
        </p:txBody>
      </p:sp>
      <p:sp>
        <p:nvSpPr>
          <p:cNvPr id="29" name="TextBox 28"/>
          <p:cNvSpPr txBox="1"/>
          <p:nvPr/>
        </p:nvSpPr>
        <p:spPr>
          <a:xfrm>
            <a:off x="4782676" y="3672605"/>
            <a:ext cx="3581400" cy="461665"/>
          </a:xfrm>
          <a:prstGeom prst="rect">
            <a:avLst/>
          </a:prstGeom>
          <a:noFill/>
        </p:spPr>
        <p:txBody>
          <a:bodyPr wrap="square" rtlCol="0">
            <a:spAutoFit/>
          </a:bodyPr>
          <a:lstStyle/>
          <a:p>
            <a:r>
              <a:rPr lang="en-US" sz="2400" dirty="0"/>
              <a:t>kitchen size</a:t>
            </a:r>
          </a:p>
        </p:txBody>
      </p:sp>
      <p:sp>
        <p:nvSpPr>
          <p:cNvPr id="30" name="TextBox 29"/>
          <p:cNvSpPr txBox="1"/>
          <p:nvPr/>
        </p:nvSpPr>
        <p:spPr>
          <a:xfrm>
            <a:off x="4811522" y="3319194"/>
            <a:ext cx="4332478" cy="461665"/>
          </a:xfrm>
          <a:prstGeom prst="rect">
            <a:avLst/>
          </a:prstGeom>
          <a:noFill/>
        </p:spPr>
        <p:txBody>
          <a:bodyPr wrap="square" rtlCol="0">
            <a:spAutoFit/>
          </a:bodyPr>
          <a:lstStyle/>
          <a:p>
            <a:r>
              <a:rPr lang="en-US" sz="2400" dirty="0"/>
              <a:t>average income in neighborhood</a:t>
            </a:r>
          </a:p>
        </p:txBody>
      </p:sp>
      <p:pic>
        <p:nvPicPr>
          <p:cNvPr id="39" name="Picture 3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graphicFrame>
        <p:nvGraphicFramePr>
          <p:cNvPr id="31" name="Chart 30"/>
          <p:cNvGraphicFramePr>
            <a:graphicFrameLocks/>
          </p:cNvGraphicFramePr>
          <p:nvPr>
            <p:extLst>
              <p:ext uri="{D42A27DB-BD31-4B8C-83A1-F6EECF244321}">
                <p14:modId xmlns:p14="http://schemas.microsoft.com/office/powerpoint/2010/main" val="2594491456"/>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19"/>
          </a:graphicData>
        </a:graphic>
      </p:graphicFrame>
      <p:sp>
        <p:nvSpPr>
          <p:cNvPr id="5" name="任意多边形 4"/>
          <p:cNvSpPr/>
          <p:nvPr/>
        </p:nvSpPr>
        <p:spPr>
          <a:xfrm>
            <a:off x="665018" y="1264472"/>
            <a:ext cx="2553195" cy="1804676"/>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2265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4069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400885896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grpSp>
        <p:nvGrpSpPr>
          <p:cNvPr id="4" name="Group 3"/>
          <p:cNvGrpSpPr/>
          <p:nvPr/>
        </p:nvGrpSpPr>
        <p:grpSpPr>
          <a:xfrm>
            <a:off x="5256020" y="3925795"/>
            <a:ext cx="1362692" cy="1062921"/>
            <a:chOff x="5426202" y="2959100"/>
            <a:chExt cx="2269998" cy="1770634"/>
          </a:xfrm>
        </p:grpSpPr>
        <p:pic>
          <p:nvPicPr>
            <p:cNvPr id="55" name="Picture 54"/>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5695950" y="2959100"/>
              <a:ext cx="1492758" cy="400050"/>
            </a:xfrm>
            <a:prstGeom prst="rect">
              <a:avLst/>
            </a:prstGeom>
          </p:spPr>
        </p:pic>
        <p:pic>
          <p:nvPicPr>
            <p:cNvPr id="54" name="Picture 53"/>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5695950" y="3460242"/>
              <a:ext cx="1492758" cy="400050"/>
            </a:xfrm>
            <a:prstGeom prst="rect">
              <a:avLst/>
            </a:prstGeom>
          </p:spPr>
        </p:pic>
        <p:pic>
          <p:nvPicPr>
            <p:cNvPr id="57" name="Picture 56"/>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426202" y="4329684"/>
              <a:ext cx="2269998" cy="400050"/>
            </a:xfrm>
            <a:prstGeom prst="rect">
              <a:avLst/>
            </a:prstGeom>
          </p:spPr>
        </p:pic>
        <p:pic>
          <p:nvPicPr>
            <p:cNvPr id="52" name="Picture 51"/>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6440932" y="3939794"/>
              <a:ext cx="34290" cy="276606"/>
            </a:xfrm>
            <a:prstGeom prst="rect">
              <a:avLst/>
            </a:prstGeom>
          </p:spPr>
        </p:pic>
      </p:grpSp>
      <p:cxnSp>
        <p:nvCxnSpPr>
          <p:cNvPr id="62" name="Straight Connector 61"/>
          <p:cNvCxnSpPr/>
          <p:nvPr/>
        </p:nvCxnSpPr>
        <p:spPr>
          <a:xfrm flipV="1">
            <a:off x="4787900" y="3712957"/>
            <a:ext cx="3238500"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417951" y="1580340"/>
            <a:ext cx="963416" cy="1578955"/>
            <a:chOff x="5455658" y="1569521"/>
            <a:chExt cx="963416" cy="1578955"/>
          </a:xfrm>
        </p:grpSpPr>
        <p:grpSp>
          <p:nvGrpSpPr>
            <p:cNvPr id="5" name="Group 4"/>
            <p:cNvGrpSpPr/>
            <p:nvPr/>
          </p:nvGrpSpPr>
          <p:grpSpPr>
            <a:xfrm>
              <a:off x="5455658" y="1569521"/>
              <a:ext cx="963416" cy="1578955"/>
              <a:chOff x="5715000" y="819150"/>
              <a:chExt cx="1488186" cy="2439007"/>
            </a:xfrm>
          </p:grpSpPr>
          <p:pic>
            <p:nvPicPr>
              <p:cNvPr id="37" name="Picture 36"/>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791200" y="819150"/>
                <a:ext cx="1298448" cy="349758"/>
              </a:xfrm>
              <a:prstGeom prst="rect">
                <a:avLst/>
              </a:prstGeom>
            </p:spPr>
          </p:pic>
          <p:pic>
            <p:nvPicPr>
              <p:cNvPr id="39" name="Picture 38"/>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788152" y="1232753"/>
                <a:ext cx="1298448" cy="349758"/>
              </a:xfrm>
              <a:prstGeom prst="rect">
                <a:avLst/>
              </a:prstGeom>
            </p:spPr>
          </p:pic>
          <p:pic>
            <p:nvPicPr>
              <p:cNvPr id="41" name="Picture 40"/>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5715000" y="2908399"/>
                <a:ext cx="1488186" cy="349758"/>
              </a:xfrm>
              <a:prstGeom prst="rect">
                <a:avLst/>
              </a:prstGeom>
            </p:spPr>
          </p:pic>
          <p:pic>
            <p:nvPicPr>
              <p:cNvPr id="48" name="Picture 4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417310" y="2131878"/>
                <a:ext cx="34291" cy="276606"/>
              </a:xfrm>
              <a:prstGeom prst="rect">
                <a:avLst/>
              </a:prstGeom>
            </p:spPr>
          </p:pic>
        </p:grpSp>
        <p:pic>
          <p:nvPicPr>
            <p:cNvPr id="19" name="Picture 18"/>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5914180" y="2190750"/>
              <a:ext cx="22199" cy="179068"/>
            </a:xfrm>
            <a:prstGeom prst="rect">
              <a:avLst/>
            </a:prstGeom>
          </p:spPr>
        </p:pic>
        <p:pic>
          <p:nvPicPr>
            <p:cNvPr id="20" name="Picture 19"/>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910768" y="2647950"/>
              <a:ext cx="22199" cy="179068"/>
            </a:xfrm>
            <a:prstGeom prst="rect">
              <a:avLst/>
            </a:prstGeom>
          </p:spPr>
        </p:pic>
      </p:grpSp>
      <p:cxnSp>
        <p:nvCxnSpPr>
          <p:cNvPr id="24" name="Straight Arrow Connector 23"/>
          <p:cNvCxnSpPr/>
          <p:nvPr/>
        </p:nvCxnSpPr>
        <p:spPr>
          <a:xfrm>
            <a:off x="4053840" y="2519703"/>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38600" y="4208699"/>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38200" y="1504949"/>
            <a:ext cx="2438400" cy="2214357"/>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38200" y="3790950"/>
            <a:ext cx="2438400" cy="910155"/>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401292" y="446314"/>
            <a:ext cx="4434840" cy="646331"/>
          </a:xfrm>
          <a:prstGeom prst="rect">
            <a:avLst/>
          </a:prstGeom>
        </p:spPr>
        <p:txBody>
          <a:bodyPr wrap="square">
            <a:spAutoFit/>
          </a:bodyPr>
          <a:lstStyle/>
          <a:p>
            <a:r>
              <a:rPr lang="zh-CN" altLang="en-US" b="1" dirty="0">
                <a:solidFill>
                  <a:srgbClr val="FF0000"/>
                </a:solidFill>
                <a:latin typeface="微软雅黑" pitchFamily="34" charset="-122"/>
                <a:ea typeface="微软雅黑" pitchFamily="34" charset="-122"/>
              </a:rPr>
              <a:t>为了检验算法是否过拟合，通常将数据分成训练集（</a:t>
            </a:r>
            <a:r>
              <a:rPr lang="en-US" altLang="zh-CN" b="1" dirty="0">
                <a:solidFill>
                  <a:srgbClr val="FF0000"/>
                </a:solidFill>
                <a:latin typeface="微软雅黑" pitchFamily="34" charset="-122"/>
                <a:ea typeface="微软雅黑" pitchFamily="34" charset="-122"/>
              </a:rPr>
              <a:t>70%</a:t>
            </a:r>
            <a:r>
              <a:rPr lang="zh-CN" altLang="en-US" b="1" dirty="0">
                <a:solidFill>
                  <a:srgbClr val="FF0000"/>
                </a:solidFill>
                <a:latin typeface="微软雅黑" pitchFamily="34" charset="-122"/>
                <a:ea typeface="微软雅黑" pitchFamily="34" charset="-122"/>
              </a:rPr>
              <a:t>）和测试集（</a:t>
            </a:r>
            <a:r>
              <a:rPr lang="en-US" altLang="zh-CN" b="1" dirty="0">
                <a:solidFill>
                  <a:srgbClr val="FF0000"/>
                </a:solidFill>
                <a:latin typeface="微软雅黑" pitchFamily="34" charset="-122"/>
                <a:ea typeface="微软雅黑" pitchFamily="34" charset="-122"/>
              </a:rPr>
              <a:t>30%</a:t>
            </a:r>
            <a:r>
              <a:rPr lang="zh-CN" altLang="en-US" b="1" dirty="0">
                <a:solidFill>
                  <a:srgbClr val="FF0000"/>
                </a:solidFill>
                <a:latin typeface="微软雅黑" pitchFamily="34" charset="-122"/>
                <a:ea typeface="微软雅黑" pitchFamily="34" charset="-122"/>
              </a:rPr>
              <a:t>）！！！</a:t>
            </a:r>
          </a:p>
        </p:txBody>
      </p:sp>
      <p:sp>
        <p:nvSpPr>
          <p:cNvPr id="11" name="右大括号 10"/>
          <p:cNvSpPr/>
          <p:nvPr/>
        </p:nvSpPr>
        <p:spPr>
          <a:xfrm>
            <a:off x="7086600" y="1580339"/>
            <a:ext cx="155448" cy="157895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7338878" y="2074522"/>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Training  Set</a:t>
            </a:r>
          </a:p>
          <a:p>
            <a:r>
              <a:rPr lang="en-US" altLang="zh-CN" b="1" dirty="0">
                <a:solidFill>
                  <a:srgbClr val="FF0000"/>
                </a:solidFill>
                <a:latin typeface="Times New Roman" pitchFamily="18" charset="0"/>
                <a:cs typeface="Times New Roman" pitchFamily="18" charset="0"/>
              </a:rPr>
              <a:t>70%</a:t>
            </a:r>
            <a:endParaRPr lang="zh-CN" altLang="en-US" b="1" dirty="0">
              <a:solidFill>
                <a:srgbClr val="FF0000"/>
              </a:solidFill>
              <a:latin typeface="Times New Roman" pitchFamily="18" charset="0"/>
              <a:cs typeface="Times New Roman" pitchFamily="18" charset="0"/>
            </a:endParaRPr>
          </a:p>
        </p:txBody>
      </p:sp>
      <p:sp>
        <p:nvSpPr>
          <p:cNvPr id="28" name="右大括号 27"/>
          <p:cNvSpPr/>
          <p:nvPr/>
        </p:nvSpPr>
        <p:spPr>
          <a:xfrm>
            <a:off x="7142170" y="3925795"/>
            <a:ext cx="99878" cy="1062922"/>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7394448" y="4165947"/>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Test  Set</a:t>
            </a:r>
          </a:p>
          <a:p>
            <a:r>
              <a:rPr lang="en-US" altLang="zh-CN" b="1">
                <a:solidFill>
                  <a:srgbClr val="FF0000"/>
                </a:solidFill>
                <a:latin typeface="Times New Roman" pitchFamily="18" charset="0"/>
                <a:cs typeface="Times New Roman" pitchFamily="18" charset="0"/>
              </a:rPr>
              <a:t>30</a:t>
            </a:r>
            <a:r>
              <a:rPr lang="en-US" altLang="zh-CN" b="1" dirty="0">
                <a:solidFill>
                  <a:srgbClr val="FF0000"/>
                </a:solidFill>
                <a:latin typeface="Times New Roman" pitchFamily="18" charset="0"/>
                <a:cs typeface="Times New Roman" pitchFamily="18" charset="0"/>
              </a:rPr>
              <a:t>%</a:t>
            </a:r>
            <a:endParaRPr lang="zh-CN" alt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5696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Training/testing procedure for linear regression</a:t>
            </a:r>
          </a:p>
        </p:txBody>
      </p:sp>
      <p:sp>
        <p:nvSpPr>
          <p:cNvPr id="8" name="TextBox 7"/>
          <p:cNvSpPr txBox="1"/>
          <p:nvPr/>
        </p:nvSpPr>
        <p:spPr>
          <a:xfrm>
            <a:off x="342900" y="1086981"/>
            <a:ext cx="8305800" cy="3108543"/>
          </a:xfrm>
          <a:prstGeom prst="rect">
            <a:avLst/>
          </a:prstGeom>
          <a:noFill/>
        </p:spPr>
        <p:txBody>
          <a:bodyPr wrap="square" rtlCol="0">
            <a:spAutoFit/>
          </a:bodyPr>
          <a:lstStyle/>
          <a:p>
            <a:pPr marL="342900" indent="-342900">
              <a:buFontTx/>
              <a:buChar char="-"/>
            </a:pPr>
            <a:r>
              <a:rPr lang="en-US" sz="2800" dirty="0"/>
              <a:t>Learn parameter     from training data (minimizing training error          )</a:t>
            </a:r>
          </a:p>
          <a:p>
            <a:pPr marL="342900" indent="-342900">
              <a:buFontTx/>
              <a:buChar char="-"/>
            </a:pPr>
            <a:endParaRPr lang="en-US" sz="2800" dirty="0"/>
          </a:p>
          <a:p>
            <a:pPr marL="342900" indent="-342900">
              <a:buFontTx/>
              <a:buChar char="-"/>
            </a:pPr>
            <a:r>
              <a:rPr lang="en-US" sz="2800" dirty="0"/>
              <a:t>Compute test set error:</a:t>
            </a:r>
          </a:p>
          <a:p>
            <a:pPr marL="342900" indent="-342900">
              <a:buFontTx/>
              <a:buChar char="-"/>
            </a:pPr>
            <a:endParaRPr lang="en-US" sz="2800" dirty="0"/>
          </a:p>
          <a:p>
            <a:pPr marL="342900" indent="-342900">
              <a:buFontTx/>
              <a:buChar char="-"/>
            </a:pPr>
            <a:endParaRPr lang="en-US" sz="2800" dirty="0"/>
          </a:p>
          <a:p>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276600" y="1201976"/>
            <a:ext cx="149352" cy="256032"/>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852039" y="1626189"/>
            <a:ext cx="624078" cy="357378"/>
          </a:xfrm>
          <a:prstGeom prst="rect">
            <a:avLst/>
          </a:prstGeom>
        </p:spPr>
      </p:pic>
      <p:sp>
        <p:nvSpPr>
          <p:cNvPr id="6" name="矩形 5"/>
          <p:cNvSpPr/>
          <p:nvPr/>
        </p:nvSpPr>
        <p:spPr>
          <a:xfrm>
            <a:off x="4343400" y="1983567"/>
            <a:ext cx="2039854"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Training  Set  70%</a:t>
            </a:r>
            <a:endParaRPr lang="en-US" altLang="zh-CN" dirty="0"/>
          </a:p>
        </p:txBody>
      </p:sp>
      <p:cxnSp>
        <p:nvCxnSpPr>
          <p:cNvPr id="12" name="直接箭头连接符 11"/>
          <p:cNvCxnSpPr/>
          <p:nvPr/>
        </p:nvCxnSpPr>
        <p:spPr>
          <a:xfrm flipH="1" flipV="1">
            <a:off x="3657600" y="1804878"/>
            <a:ext cx="685800" cy="30967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21154" y="4384395"/>
            <a:ext cx="1586973"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Test  Set  30%</a:t>
            </a:r>
            <a:endParaRPr lang="en-US" altLang="zh-CN" dirty="0"/>
          </a:p>
        </p:txBody>
      </p:sp>
      <p:cxnSp>
        <p:nvCxnSpPr>
          <p:cNvPr id="18" name="直接箭头连接符 17"/>
          <p:cNvCxnSpPr/>
          <p:nvPr/>
        </p:nvCxnSpPr>
        <p:spPr>
          <a:xfrm flipH="1" flipV="1">
            <a:off x="4135354" y="4205706"/>
            <a:ext cx="685800" cy="30967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991086" y="3105150"/>
            <a:ext cx="5660136" cy="912114"/>
          </a:xfrm>
          <a:prstGeom prst="rect">
            <a:avLst/>
          </a:prstGeom>
        </p:spPr>
      </p:pic>
    </p:spTree>
    <p:extLst>
      <p:ext uri="{BB962C8B-B14F-4D97-AF65-F5344CB8AC3E}">
        <p14:creationId xmlns:p14="http://schemas.microsoft.com/office/powerpoint/2010/main" val="2253856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14800" y="2419350"/>
            <a:ext cx="4800600" cy="1676400"/>
          </a:xfrm>
        </p:spPr>
        <p:txBody>
          <a:bodyPr>
            <a:noAutofit/>
          </a:bodyPr>
          <a:lstStyle/>
          <a:p>
            <a:pPr algn="l"/>
            <a:r>
              <a:rPr lang="en-US" sz="3600" dirty="0">
                <a:solidFill>
                  <a:schemeClr val="tx1">
                    <a:lumMod val="75000"/>
                    <a:lumOff val="25000"/>
                  </a:schemeClr>
                </a:solidFill>
              </a:rPr>
              <a:t>Model selection and training/validation/test sets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258641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err="1"/>
              <a:t>Overfitting</a:t>
            </a:r>
            <a:r>
              <a:rPr lang="en-US" sz="2400" b="1" dirty="0"/>
              <a:t> example</a:t>
            </a:r>
          </a:p>
        </p:txBody>
      </p:sp>
      <p:cxnSp>
        <p:nvCxnSpPr>
          <p:cNvPr id="9" name="Straight Arrow Connector 8"/>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4" name="TextBox 13"/>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sp>
        <p:nvSpPr>
          <p:cNvPr id="17" name="TextBox 16"/>
          <p:cNvSpPr txBox="1"/>
          <p:nvPr/>
        </p:nvSpPr>
        <p:spPr>
          <a:xfrm>
            <a:off x="3962400" y="895350"/>
            <a:ext cx="4648200" cy="3108543"/>
          </a:xfrm>
          <a:prstGeom prst="rect">
            <a:avLst/>
          </a:prstGeom>
          <a:noFill/>
        </p:spPr>
        <p:txBody>
          <a:bodyPr wrap="square" rtlCol="0">
            <a:spAutoFit/>
          </a:bodyPr>
          <a:lstStyle/>
          <a:p>
            <a:r>
              <a:rPr lang="en-US" sz="2800" dirty="0"/>
              <a:t>Once parameters</a:t>
            </a:r>
          </a:p>
          <a:p>
            <a:r>
              <a:rPr lang="en-US" sz="2800" dirty="0"/>
              <a:t>were fit to some set of data (training set), the error of the parameters as measured on that data (the training error            </a:t>
            </a:r>
            <a:r>
              <a:rPr lang="en-US" sz="2800" dirty="0" err="1">
                <a:solidFill>
                  <a:schemeClr val="bg1"/>
                </a:solidFill>
              </a:rPr>
              <a:t>xxxxx</a:t>
            </a:r>
            <a:r>
              <a:rPr lang="en-US" sz="2800" dirty="0"/>
              <a:t>) is likely to be lower than the actual generalization error.</a:t>
            </a:r>
          </a:p>
        </p:txBody>
      </p:sp>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4800" y="3130549"/>
            <a:ext cx="624078" cy="357378"/>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629400" y="1043832"/>
            <a:ext cx="1880235" cy="322707"/>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4281850674"/>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8"/>
          </a:graphicData>
        </a:graphic>
      </p:graphicFrame>
      <p:sp>
        <p:nvSpPr>
          <p:cNvPr id="20" name="任意多边形 19"/>
          <p:cNvSpPr/>
          <p:nvPr/>
        </p:nvSpPr>
        <p:spPr>
          <a:xfrm>
            <a:off x="665018" y="1264472"/>
            <a:ext cx="2553195" cy="1804676"/>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11714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1143000" y="662285"/>
            <a:ext cx="73152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4" name="TextBox 3"/>
          <p:cNvSpPr txBox="1"/>
          <p:nvPr/>
        </p:nvSpPr>
        <p:spPr>
          <a:xfrm>
            <a:off x="381000" y="2643485"/>
            <a:ext cx="7315200" cy="461665"/>
          </a:xfrm>
          <a:prstGeom prst="rect">
            <a:avLst/>
          </a:prstGeom>
          <a:noFill/>
        </p:spPr>
        <p:txBody>
          <a:bodyPr wrap="square" rtlCol="0">
            <a:spAutoFit/>
          </a:bodyPr>
          <a:lstStyle/>
          <a:p>
            <a:r>
              <a:rPr lang="en-US" sz="2400" dirty="0"/>
              <a:t>Choose</a:t>
            </a:r>
          </a:p>
        </p:txBody>
      </p:sp>
      <p:sp>
        <p:nvSpPr>
          <p:cNvPr id="5" name="TextBox 4"/>
          <p:cNvSpPr txBox="1"/>
          <p:nvPr/>
        </p:nvSpPr>
        <p:spPr>
          <a:xfrm>
            <a:off x="381000" y="3100685"/>
            <a:ext cx="7315200" cy="830997"/>
          </a:xfrm>
          <a:prstGeom prst="rect">
            <a:avLst/>
          </a:prstGeom>
          <a:noFill/>
        </p:spPr>
        <p:txBody>
          <a:bodyPr wrap="square" rtlCol="0">
            <a:spAutoFit/>
          </a:bodyPr>
          <a:lstStyle/>
          <a:p>
            <a:r>
              <a:rPr lang="en-US" sz="2400" dirty="0"/>
              <a:t>How well does the model generalize? Report test set error                     .</a:t>
            </a:r>
          </a:p>
        </p:txBody>
      </p:sp>
      <p:sp>
        <p:nvSpPr>
          <p:cNvPr id="6" name="TextBox 5"/>
          <p:cNvSpPr txBox="1"/>
          <p:nvPr/>
        </p:nvSpPr>
        <p:spPr>
          <a:xfrm>
            <a:off x="381000" y="3837132"/>
            <a:ext cx="8305800" cy="1200329"/>
          </a:xfrm>
          <a:prstGeom prst="rect">
            <a:avLst/>
          </a:prstGeom>
          <a:noFill/>
        </p:spPr>
        <p:txBody>
          <a:bodyPr wrap="square" rtlCol="0">
            <a:spAutoFit/>
          </a:bodyPr>
          <a:lstStyle/>
          <a:p>
            <a:r>
              <a:rPr lang="en-US" sz="2400" dirty="0"/>
              <a:t>Problem:                      is likely to be an optimistic estimate of generalization error. I.e. our extra parameter (    = degree of polynomial) is fit to test set.</a:t>
            </a:r>
          </a:p>
        </p:txBody>
      </p:sp>
      <p:pic>
        <p:nvPicPr>
          <p:cNvPr id="13" name="Picture 1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794510" y="1860550"/>
            <a:ext cx="34290" cy="276606"/>
          </a:xfrm>
          <a:prstGeom prst="rect">
            <a:avLst/>
          </a:prstGeom>
        </p:spPr>
      </p:pic>
      <p:pic>
        <p:nvPicPr>
          <p:cNvPr id="9" name="Picture 8"/>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1828800" y="747416"/>
            <a:ext cx="2017966" cy="280797"/>
          </a:xfrm>
          <a:prstGeom prst="rect">
            <a:avLst/>
          </a:prstGeom>
        </p:spPr>
      </p:pic>
      <p:pic>
        <p:nvPicPr>
          <p:cNvPr id="10" name="Picture 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1803400" y="1098550"/>
            <a:ext cx="2883408" cy="301752"/>
          </a:xfrm>
          <a:prstGeom prst="rect">
            <a:avLst/>
          </a:prstGeom>
        </p:spPr>
      </p:pic>
      <p:pic>
        <p:nvPicPr>
          <p:cNvPr id="11" name="Picture 10"/>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796923" y="1480905"/>
            <a:ext cx="3549777" cy="301752"/>
          </a:xfrm>
          <a:prstGeom prst="rect">
            <a:avLst/>
          </a:prstGeom>
        </p:spPr>
      </p:pic>
      <p:pic>
        <p:nvPicPr>
          <p:cNvPr id="12" name="Picture 1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765173" y="2225548"/>
            <a:ext cx="3771900" cy="301752"/>
          </a:xfrm>
          <a:prstGeom prst="rect">
            <a:avLst/>
          </a:prstGeom>
        </p:spPr>
      </p:pic>
      <p:pic>
        <p:nvPicPr>
          <p:cNvPr id="14" name="Picture 13"/>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1524000" y="2724912"/>
            <a:ext cx="1604772" cy="304038"/>
          </a:xfrm>
          <a:prstGeom prst="rect">
            <a:avLst/>
          </a:prstGeom>
        </p:spPr>
      </p:pic>
      <p:pic>
        <p:nvPicPr>
          <p:cNvPr id="15" name="Picture 14"/>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1221232" y="3516183"/>
            <a:ext cx="1261872" cy="349758"/>
          </a:xfrm>
          <a:prstGeom prst="rect">
            <a:avLst/>
          </a:prstGeom>
        </p:spPr>
      </p:pic>
      <p:pic>
        <p:nvPicPr>
          <p:cNvPr id="17" name="Picture 16"/>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739677" y="3918982"/>
            <a:ext cx="1261872" cy="349758"/>
          </a:xfrm>
          <a:prstGeom prst="rect">
            <a:avLst/>
          </a:prstGeom>
        </p:spPr>
      </p:pic>
      <p:pic>
        <p:nvPicPr>
          <p:cNvPr id="18" name="Picture 17"/>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6172200" y="4355407"/>
            <a:ext cx="146304" cy="214884"/>
          </a:xfrm>
          <a:prstGeom prst="rect">
            <a:avLst/>
          </a:prstGeom>
        </p:spPr>
      </p:pic>
    </p:spTree>
    <p:extLst>
      <p:ext uri="{BB962C8B-B14F-4D97-AF65-F5344CB8AC3E}">
        <p14:creationId xmlns:p14="http://schemas.microsoft.com/office/powerpoint/2010/main" val="26712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7244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357200258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cxnSp>
        <p:nvCxnSpPr>
          <p:cNvPr id="30" name="Straight Arrow Connector 29"/>
          <p:cNvCxnSpPr/>
          <p:nvPr/>
        </p:nvCxnSpPr>
        <p:spPr>
          <a:xfrm flipV="1">
            <a:off x="4038600" y="1116750"/>
            <a:ext cx="1066800" cy="13588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6015154" y="564821"/>
            <a:ext cx="1009764" cy="271996"/>
          </a:xfrm>
          <a:prstGeom prst="rect">
            <a:avLst/>
          </a:prstGeom>
        </p:spPr>
      </p:pic>
      <p:pic>
        <p:nvPicPr>
          <p:cNvPr id="39" name="Picture 38"/>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6012784" y="886467"/>
            <a:ext cx="1009764" cy="271996"/>
          </a:xfrm>
          <a:prstGeom prst="rect">
            <a:avLst/>
          </a:prstGeom>
        </p:spPr>
      </p:pic>
      <p:pic>
        <p:nvPicPr>
          <p:cNvPr id="41" name="Picture 40"/>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5955896" y="1469175"/>
            <a:ext cx="1157317" cy="271996"/>
          </a:xfrm>
          <a:prstGeom prst="rect">
            <a:avLst/>
          </a:prstGeom>
        </p:spPr>
      </p:pic>
      <p:pic>
        <p:nvPicPr>
          <p:cNvPr id="48" name="Picture 47"/>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502061" y="1229771"/>
            <a:ext cx="26666" cy="215108"/>
          </a:xfrm>
          <a:prstGeom prst="rect">
            <a:avLst/>
          </a:prstGeom>
        </p:spPr>
      </p:pic>
      <p:pic>
        <p:nvPicPr>
          <p:cNvPr id="55" name="Picture 54"/>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6002753" y="3521962"/>
            <a:ext cx="1149379" cy="308027"/>
          </a:xfrm>
          <a:prstGeom prst="rect">
            <a:avLst/>
          </a:prstGeom>
        </p:spPr>
      </p:pic>
      <p:pic>
        <p:nvPicPr>
          <p:cNvPr id="54" name="Picture 53"/>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6002753" y="3911685"/>
            <a:ext cx="1149379" cy="308027"/>
          </a:xfrm>
          <a:prstGeom prst="rect">
            <a:avLst/>
          </a:prstGeom>
        </p:spPr>
      </p:pic>
      <p:pic>
        <p:nvPicPr>
          <p:cNvPr id="57" name="Picture 56"/>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719770" y="4587823"/>
            <a:ext cx="1747830" cy="308027"/>
          </a:xfrm>
          <a:prstGeom prst="rect">
            <a:avLst/>
          </a:prstGeom>
        </p:spPr>
      </p:pic>
      <p:pic>
        <p:nvPicPr>
          <p:cNvPr id="52" name="Picture 5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576488" y="4284143"/>
            <a:ext cx="26402" cy="212978"/>
          </a:xfrm>
          <a:prstGeom prst="rect">
            <a:avLst/>
          </a:prstGeom>
        </p:spPr>
      </p:pic>
      <p:cxnSp>
        <p:nvCxnSpPr>
          <p:cNvPr id="64" name="Straight Arrow Connector 63"/>
          <p:cNvCxnSpPr/>
          <p:nvPr/>
        </p:nvCxnSpPr>
        <p:spPr>
          <a:xfrm>
            <a:off x="4114800" y="4284143"/>
            <a:ext cx="990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6017852" y="1924050"/>
            <a:ext cx="1056789" cy="323735"/>
          </a:xfrm>
          <a:prstGeom prst="rect">
            <a:avLst/>
          </a:prstGeom>
        </p:spPr>
      </p:pic>
      <p:pic>
        <p:nvPicPr>
          <p:cNvPr id="8" name="Picture 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6017852" y="2313773"/>
            <a:ext cx="1056789" cy="323735"/>
          </a:xfrm>
          <a:prstGeom prst="rect">
            <a:avLst/>
          </a:prstGeom>
        </p:spPr>
      </p:pic>
      <p:pic>
        <p:nvPicPr>
          <p:cNvPr id="9" name="Picture 8"/>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5750927" y="2993334"/>
            <a:ext cx="1583323" cy="323735"/>
          </a:xfrm>
          <a:prstGeom prst="rect">
            <a:avLst/>
          </a:prstGeom>
        </p:spPr>
      </p:pic>
      <p:pic>
        <p:nvPicPr>
          <p:cNvPr id="19" name="Picture 18"/>
          <p:cNvPicPr>
            <a:picLocks noChangeAspect="1"/>
          </p:cNvPicPr>
          <p:nvPr>
            <p:custDataLst>
              <p:tags r:id="rId12"/>
            </p:custDataLst>
          </p:nvPr>
        </p:nvPicPr>
        <p:blipFill>
          <a:blip r:embed="rId18" cstate="print">
            <a:extLst>
              <a:ext uri="{28A0092B-C50C-407E-A947-70E740481C1C}">
                <a14:useLocalDpi xmlns:a14="http://schemas.microsoft.com/office/drawing/2010/main" val="0"/>
              </a:ext>
            </a:extLst>
          </a:blip>
          <a:stretch>
            <a:fillRect/>
          </a:stretch>
        </p:blipFill>
        <p:spPr>
          <a:xfrm>
            <a:off x="6504125" y="2724806"/>
            <a:ext cx="26666" cy="215108"/>
          </a:xfrm>
          <a:prstGeom prst="rect">
            <a:avLst/>
          </a:prstGeom>
        </p:spPr>
      </p:pic>
      <p:cxnSp>
        <p:nvCxnSpPr>
          <p:cNvPr id="20" name="Straight Connector 19"/>
          <p:cNvCxnSpPr/>
          <p:nvPr/>
        </p:nvCxnSpPr>
        <p:spPr>
          <a:xfrm>
            <a:off x="5380253" y="344959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81625" y="180975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038600" y="2876551"/>
            <a:ext cx="1066800" cy="7994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38200" y="1504949"/>
            <a:ext cx="2438400" cy="1944641"/>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大括号 23"/>
          <p:cNvSpPr/>
          <p:nvPr/>
        </p:nvSpPr>
        <p:spPr>
          <a:xfrm>
            <a:off x="7215322" y="564821"/>
            <a:ext cx="118928" cy="115047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467600" y="822844"/>
            <a:ext cx="1576522"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Training  Set</a:t>
            </a:r>
          </a:p>
          <a:p>
            <a:r>
              <a:rPr lang="en-US" altLang="zh-CN" b="1" dirty="0">
                <a:solidFill>
                  <a:srgbClr val="FF0000"/>
                </a:solidFill>
                <a:latin typeface="Times New Roman" pitchFamily="18" charset="0"/>
                <a:cs typeface="Times New Roman" pitchFamily="18" charset="0"/>
              </a:rPr>
              <a:t>60%</a:t>
            </a:r>
            <a:endParaRPr lang="zh-CN" altLang="en-US" b="1" dirty="0">
              <a:solidFill>
                <a:srgbClr val="FF0000"/>
              </a:solidFill>
              <a:latin typeface="Times New Roman" pitchFamily="18" charset="0"/>
              <a:cs typeface="Times New Roman" pitchFamily="18" charset="0"/>
            </a:endParaRPr>
          </a:p>
        </p:txBody>
      </p:sp>
      <p:sp>
        <p:nvSpPr>
          <p:cNvPr id="26" name="右大括号 25"/>
          <p:cNvSpPr/>
          <p:nvPr/>
        </p:nvSpPr>
        <p:spPr>
          <a:xfrm>
            <a:off x="7348672" y="1930243"/>
            <a:ext cx="118928" cy="132730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7567478" y="2075934"/>
            <a:ext cx="1576522" cy="1200329"/>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Cross validation </a:t>
            </a:r>
          </a:p>
          <a:p>
            <a:r>
              <a:rPr lang="en-US" altLang="zh-CN" b="1" dirty="0">
                <a:solidFill>
                  <a:srgbClr val="FF0000"/>
                </a:solidFill>
                <a:latin typeface="Times New Roman" pitchFamily="18" charset="0"/>
                <a:cs typeface="Times New Roman" pitchFamily="18" charset="0"/>
              </a:rPr>
              <a:t>Set</a:t>
            </a:r>
          </a:p>
          <a:p>
            <a:r>
              <a:rPr lang="en-US" altLang="zh-CN" b="1" dirty="0">
                <a:solidFill>
                  <a:srgbClr val="FF0000"/>
                </a:solidFill>
                <a:latin typeface="Times New Roman" pitchFamily="18" charset="0"/>
                <a:cs typeface="Times New Roman" pitchFamily="18" charset="0"/>
              </a:rPr>
              <a:t>20%</a:t>
            </a:r>
            <a:endParaRPr lang="zh-CN" altLang="en-US" b="1" dirty="0">
              <a:solidFill>
                <a:srgbClr val="FF0000"/>
              </a:solidFill>
              <a:latin typeface="Times New Roman" pitchFamily="18" charset="0"/>
              <a:cs typeface="Times New Roman" pitchFamily="18" charset="0"/>
            </a:endParaRPr>
          </a:p>
        </p:txBody>
      </p:sp>
      <p:sp>
        <p:nvSpPr>
          <p:cNvPr id="28" name="右大括号 27"/>
          <p:cNvSpPr/>
          <p:nvPr/>
        </p:nvSpPr>
        <p:spPr>
          <a:xfrm>
            <a:off x="7553594" y="3549830"/>
            <a:ext cx="118928" cy="132730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7760525" y="3838025"/>
            <a:ext cx="1066800" cy="646331"/>
          </a:xfrm>
          <a:prstGeom prst="rect">
            <a:avLst/>
          </a:prstGeom>
          <a:noFill/>
        </p:spPr>
        <p:txBody>
          <a:bodyPr wrap="square" rtlCol="0">
            <a:spAutoFit/>
          </a:bodyPr>
          <a:lstStyle/>
          <a:p>
            <a:r>
              <a:rPr lang="en-US" altLang="zh-CN" b="1" dirty="0">
                <a:solidFill>
                  <a:srgbClr val="FF0000"/>
                </a:solidFill>
                <a:latin typeface="Times New Roman" pitchFamily="18" charset="0"/>
                <a:cs typeface="Times New Roman" pitchFamily="18" charset="0"/>
              </a:rPr>
              <a:t>Test Set</a:t>
            </a:r>
          </a:p>
          <a:p>
            <a:r>
              <a:rPr lang="en-US" altLang="zh-CN" b="1" dirty="0">
                <a:solidFill>
                  <a:srgbClr val="FF0000"/>
                </a:solidFill>
                <a:latin typeface="Times New Roman" pitchFamily="18" charset="0"/>
                <a:cs typeface="Times New Roman" pitchFamily="18" charset="0"/>
              </a:rPr>
              <a:t>20%</a:t>
            </a:r>
            <a:endParaRPr lang="zh-CN" altLang="en-US" b="1" dirty="0">
              <a:solidFill>
                <a:srgbClr val="FF0000"/>
              </a:solidFill>
              <a:latin typeface="Times New Roman" pitchFamily="18" charset="0"/>
              <a:cs typeface="Times New Roman" pitchFamily="18" charset="0"/>
            </a:endParaRPr>
          </a:p>
        </p:txBody>
      </p:sp>
      <p:sp>
        <p:nvSpPr>
          <p:cNvPr id="32" name="矩形 31"/>
          <p:cNvSpPr/>
          <p:nvPr/>
        </p:nvSpPr>
        <p:spPr>
          <a:xfrm>
            <a:off x="838200" y="3486150"/>
            <a:ext cx="2438400" cy="579548"/>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38200" y="4095750"/>
            <a:ext cx="2438400" cy="579548"/>
          </a:xfrm>
          <a:prstGeom prst="rect">
            <a:avLst/>
          </a:pr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522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Train/validation/test error</a:t>
            </a:r>
            <a:endParaRPr lang="en-US" sz="2400" dirty="0"/>
          </a:p>
        </p:txBody>
      </p:sp>
      <p:sp>
        <p:nvSpPr>
          <p:cNvPr id="3" name="TextBox 2"/>
          <p:cNvSpPr txBox="1"/>
          <p:nvPr/>
        </p:nvSpPr>
        <p:spPr>
          <a:xfrm>
            <a:off x="381000" y="750153"/>
            <a:ext cx="7315200" cy="461665"/>
          </a:xfrm>
          <a:prstGeom prst="rect">
            <a:avLst/>
          </a:prstGeom>
          <a:noFill/>
        </p:spPr>
        <p:txBody>
          <a:bodyPr wrap="square" rtlCol="0">
            <a:spAutoFit/>
          </a:bodyPr>
          <a:lstStyle/>
          <a:p>
            <a:r>
              <a:rPr lang="en-US" sz="2400" dirty="0"/>
              <a:t>Training error:</a:t>
            </a:r>
          </a:p>
        </p:txBody>
      </p:sp>
      <p:sp>
        <p:nvSpPr>
          <p:cNvPr id="5" name="TextBox 4"/>
          <p:cNvSpPr txBox="1"/>
          <p:nvPr/>
        </p:nvSpPr>
        <p:spPr>
          <a:xfrm>
            <a:off x="381000" y="1957685"/>
            <a:ext cx="7315200" cy="461665"/>
          </a:xfrm>
          <a:prstGeom prst="rect">
            <a:avLst/>
          </a:prstGeom>
          <a:noFill/>
        </p:spPr>
        <p:txBody>
          <a:bodyPr wrap="square" rtlCol="0">
            <a:spAutoFit/>
          </a:bodyPr>
          <a:lstStyle/>
          <a:p>
            <a:r>
              <a:rPr lang="en-US" sz="2400" dirty="0"/>
              <a:t>Cross Validation error:</a:t>
            </a:r>
          </a:p>
        </p:txBody>
      </p:sp>
      <p:sp>
        <p:nvSpPr>
          <p:cNvPr id="6" name="TextBox 5"/>
          <p:cNvSpPr txBox="1"/>
          <p:nvPr/>
        </p:nvSpPr>
        <p:spPr>
          <a:xfrm>
            <a:off x="381000" y="3253085"/>
            <a:ext cx="7315200" cy="461665"/>
          </a:xfrm>
          <a:prstGeom prst="rect">
            <a:avLst/>
          </a:prstGeom>
          <a:noFill/>
        </p:spPr>
        <p:txBody>
          <a:bodyPr wrap="square" rtlCol="0">
            <a:spAutoFit/>
          </a:bodyPr>
          <a:lstStyle/>
          <a:p>
            <a:r>
              <a:rPr lang="en-US" sz="2400" dirty="0"/>
              <a:t>Test error:</a:t>
            </a:r>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32026" y="1125581"/>
            <a:ext cx="4613148" cy="832104"/>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40408" y="2416409"/>
            <a:ext cx="4507992" cy="836676"/>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42387" y="3638550"/>
            <a:ext cx="5271516" cy="836676"/>
          </a:xfrm>
          <a:prstGeom prst="rect">
            <a:avLst/>
          </a:prstGeom>
        </p:spPr>
      </p:pic>
    </p:spTree>
    <p:extLst>
      <p:ext uri="{BB962C8B-B14F-4D97-AF65-F5344CB8AC3E}">
        <p14:creationId xmlns:p14="http://schemas.microsoft.com/office/powerpoint/2010/main" val="353948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381000" y="861358"/>
            <a:ext cx="48006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6" name="TextBox 5"/>
          <p:cNvSpPr txBox="1"/>
          <p:nvPr/>
        </p:nvSpPr>
        <p:spPr>
          <a:xfrm>
            <a:off x="381000" y="3409950"/>
            <a:ext cx="8305800" cy="830997"/>
          </a:xfrm>
          <a:prstGeom prst="rect">
            <a:avLst/>
          </a:prstGeom>
          <a:noFill/>
        </p:spPr>
        <p:txBody>
          <a:bodyPr wrap="square" rtlCol="0">
            <a:spAutoFit/>
          </a:bodyPr>
          <a:lstStyle/>
          <a:p>
            <a:r>
              <a:rPr lang="en-US" sz="2400" dirty="0"/>
              <a:t>Pick</a:t>
            </a:r>
          </a:p>
          <a:p>
            <a:r>
              <a:rPr lang="en-US" sz="2400" dirty="0"/>
              <a:t>Estimate generalization error  for test set</a:t>
            </a:r>
          </a:p>
        </p:txBody>
      </p:sp>
      <p:pic>
        <p:nvPicPr>
          <p:cNvPr id="13" name="Picture 1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32510" y="2059623"/>
            <a:ext cx="34290" cy="276606"/>
          </a:xfrm>
          <a:prstGeom prst="rect">
            <a:avLst/>
          </a:prstGeom>
        </p:spPr>
      </p:pic>
      <p:pic>
        <p:nvPicPr>
          <p:cNvPr id="9" name="Picture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066800" y="946489"/>
            <a:ext cx="2017966" cy="280797"/>
          </a:xfrm>
          <a:prstGeom prst="rect">
            <a:avLst/>
          </a:prstGeom>
        </p:spPr>
      </p:pic>
      <p:pic>
        <p:nvPicPr>
          <p:cNvPr id="10" name="Picture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41400" y="1297623"/>
            <a:ext cx="2883408" cy="301752"/>
          </a:xfrm>
          <a:prstGeom prst="rect">
            <a:avLst/>
          </a:prstGeom>
        </p:spPr>
      </p:pic>
      <p:pic>
        <p:nvPicPr>
          <p:cNvPr id="11" name="Picture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34923" y="1679978"/>
            <a:ext cx="3549777" cy="301752"/>
          </a:xfrm>
          <a:prstGeom prst="rect">
            <a:avLst/>
          </a:prstGeom>
        </p:spPr>
      </p:pic>
      <p:pic>
        <p:nvPicPr>
          <p:cNvPr id="12" name="Picture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003173" y="2424621"/>
            <a:ext cx="3771900" cy="301752"/>
          </a:xfrm>
          <a:prstGeom prst="rect">
            <a:avLst/>
          </a:prstGeom>
        </p:spPr>
      </p:pic>
      <p:pic>
        <p:nvPicPr>
          <p:cNvPr id="7" name="Picture 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638800" y="3825448"/>
            <a:ext cx="1261872" cy="349758"/>
          </a:xfrm>
          <a:prstGeom prst="rect">
            <a:avLst/>
          </a:prstGeom>
        </p:spPr>
      </p:pic>
      <p:pic>
        <p:nvPicPr>
          <p:cNvPr id="8" name="Picture 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1094360" y="3484626"/>
            <a:ext cx="2891790" cy="306324"/>
          </a:xfrm>
          <a:prstGeom prst="rect">
            <a:avLst/>
          </a:prstGeom>
        </p:spPr>
      </p:pic>
      <p:sp>
        <p:nvSpPr>
          <p:cNvPr id="5" name="矩形 4"/>
          <p:cNvSpPr/>
          <p:nvPr/>
        </p:nvSpPr>
        <p:spPr>
          <a:xfrm>
            <a:off x="5021008" y="420460"/>
            <a:ext cx="4046792" cy="2106539"/>
          </a:xfrm>
          <a:prstGeom prst="rect">
            <a:avLst/>
          </a:prstGeom>
        </p:spPr>
        <p:txBody>
          <a:bodyPr wrap="square">
            <a:spAutoFit/>
          </a:bodyPr>
          <a:lstStyle/>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使用训练集训练出</a:t>
            </a:r>
            <a:r>
              <a:rPr lang="en-US" altLang="zh-CN" b="1" dirty="0">
                <a:solidFill>
                  <a:srgbClr val="FF0000"/>
                </a:solidFill>
                <a:latin typeface="微软雅黑" pitchFamily="34" charset="-122"/>
                <a:ea typeface="微软雅黑" pitchFamily="34" charset="-122"/>
              </a:rPr>
              <a:t>10</a:t>
            </a:r>
            <a:r>
              <a:rPr lang="zh-CN" altLang="en-US" b="1" dirty="0">
                <a:solidFill>
                  <a:srgbClr val="FF0000"/>
                </a:solidFill>
                <a:latin typeface="微软雅黑" pitchFamily="34" charset="-122"/>
                <a:ea typeface="微软雅黑" pitchFamily="34" charset="-122"/>
              </a:rPr>
              <a:t>个模型</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用</a:t>
            </a:r>
            <a:r>
              <a:rPr lang="en-US" altLang="zh-CN" b="1" dirty="0">
                <a:solidFill>
                  <a:srgbClr val="FF0000"/>
                </a:solidFill>
                <a:latin typeface="微软雅黑" pitchFamily="34" charset="-122"/>
                <a:ea typeface="微软雅黑" pitchFamily="34" charset="-122"/>
              </a:rPr>
              <a:t>10</a:t>
            </a:r>
            <a:r>
              <a:rPr lang="zh-CN" altLang="en-US" b="1" dirty="0">
                <a:solidFill>
                  <a:srgbClr val="FF0000"/>
                </a:solidFill>
                <a:latin typeface="微软雅黑" pitchFamily="34" charset="-122"/>
                <a:ea typeface="微软雅黑" pitchFamily="34" charset="-122"/>
              </a:rPr>
              <a:t>个模型分别对交叉验证集计算得出交叉验证误差（代价函数的值）</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选取代价函数值最小的模型</a:t>
            </a:r>
          </a:p>
          <a:p>
            <a:pPr marL="285750" indent="-285750">
              <a:lnSpc>
                <a:spcPct val="123000"/>
              </a:lnSpc>
              <a:buFont typeface="Wingdings" pitchFamily="2" charset="2"/>
              <a:buChar char="Ø"/>
            </a:pPr>
            <a:r>
              <a:rPr lang="zh-CN" altLang="en-US" b="1" dirty="0">
                <a:solidFill>
                  <a:srgbClr val="FF0000"/>
                </a:solidFill>
                <a:latin typeface="微软雅黑" pitchFamily="34" charset="-122"/>
                <a:ea typeface="微软雅黑" pitchFamily="34" charset="-122"/>
              </a:rPr>
              <a:t>用步骤</a:t>
            </a:r>
            <a:r>
              <a:rPr lang="en-US" altLang="zh-CN" b="1" dirty="0">
                <a:solidFill>
                  <a:srgbClr val="FF0000"/>
                </a:solidFill>
                <a:latin typeface="微软雅黑" pitchFamily="34" charset="-122"/>
                <a:ea typeface="微软雅黑" pitchFamily="34" charset="-122"/>
              </a:rPr>
              <a:t>3</a:t>
            </a:r>
            <a:r>
              <a:rPr lang="zh-CN" altLang="en-US" b="1" dirty="0">
                <a:solidFill>
                  <a:srgbClr val="FF0000"/>
                </a:solidFill>
                <a:latin typeface="微软雅黑" pitchFamily="34" charset="-122"/>
                <a:ea typeface="微软雅黑" pitchFamily="34" charset="-122"/>
              </a:rPr>
              <a:t>中选出的模型对测试集计算得出推广误差（代价函数的值）</a:t>
            </a:r>
          </a:p>
        </p:txBody>
      </p:sp>
    </p:spTree>
    <p:extLst>
      <p:ext uri="{BB962C8B-B14F-4D97-AF65-F5344CB8AC3E}">
        <p14:creationId xmlns:p14="http://schemas.microsoft.com/office/powerpoint/2010/main" val="10733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5375" y="2167000"/>
            <a:ext cx="4800600" cy="1676400"/>
          </a:xfrm>
        </p:spPr>
        <p:txBody>
          <a:bodyPr>
            <a:noAutofit/>
          </a:bodyPr>
          <a:lstStyle/>
          <a:p>
            <a:pPr algn="l"/>
            <a:r>
              <a:rPr lang="en-US" dirty="0">
                <a:solidFill>
                  <a:schemeClr val="tx1">
                    <a:lumMod val="75000"/>
                    <a:lumOff val="25000"/>
                  </a:schemeClr>
                </a:solidFill>
              </a:rPr>
              <a:t>Diagnosing bias vs. variance</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233989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0"/>
            <a:ext cx="6705601" cy="756704"/>
          </a:xfrm>
        </p:spPr>
        <p:txBody>
          <a:bodyPr>
            <a:normAutofit/>
          </a:bodyPr>
          <a:lstStyle/>
          <a:p>
            <a:r>
              <a:rPr lang="zh-CN" altLang="en-US" sz="3200" dirty="0"/>
              <a:t>课程内容</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15"/>
          <a:stretch/>
        </p:blipFill>
        <p:spPr bwMode="auto">
          <a:xfrm>
            <a:off x="76200" y="791531"/>
            <a:ext cx="4495800" cy="43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895350"/>
            <a:ext cx="47148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6200" y="666750"/>
            <a:ext cx="4038600" cy="236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428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5" name="TextBox 44"/>
          <p:cNvSpPr txBox="1"/>
          <p:nvPr/>
        </p:nvSpPr>
        <p:spPr>
          <a:xfrm>
            <a:off x="584744" y="3587214"/>
            <a:ext cx="2228765" cy="830997"/>
          </a:xfrm>
          <a:prstGeom prst="rect">
            <a:avLst/>
          </a:prstGeom>
          <a:noFill/>
        </p:spPr>
        <p:txBody>
          <a:bodyPr wrap="square" rtlCol="0">
            <a:spAutoFit/>
          </a:bodyPr>
          <a:lstStyle/>
          <a:p>
            <a:pPr algn="ctr"/>
            <a:r>
              <a:rPr lang="en-US" sz="2400" dirty="0"/>
              <a:t>High bias</a:t>
            </a:r>
          </a:p>
          <a:p>
            <a:pPr algn="ctr"/>
            <a:r>
              <a:rPr lang="en-US" sz="2400" dirty="0"/>
              <a:t>(</a:t>
            </a:r>
            <a:r>
              <a:rPr lang="en-US" sz="2400" dirty="0" err="1"/>
              <a:t>underfit</a:t>
            </a:r>
            <a:r>
              <a:rPr lang="en-US" sz="2400" dirty="0"/>
              <a:t>)</a:t>
            </a:r>
          </a:p>
        </p:txBody>
      </p:sp>
      <p:sp>
        <p:nvSpPr>
          <p:cNvPr id="46" name="TextBox 45"/>
          <p:cNvSpPr txBox="1"/>
          <p:nvPr/>
        </p:nvSpPr>
        <p:spPr>
          <a:xfrm>
            <a:off x="3410035" y="3586100"/>
            <a:ext cx="2228765" cy="461665"/>
          </a:xfrm>
          <a:prstGeom prst="rect">
            <a:avLst/>
          </a:prstGeom>
          <a:noFill/>
        </p:spPr>
        <p:txBody>
          <a:bodyPr wrap="square" rtlCol="0">
            <a:spAutoFit/>
          </a:bodyPr>
          <a:lstStyle/>
          <a:p>
            <a:pPr algn="ctr"/>
            <a:r>
              <a:rPr lang="en-US" sz="2400" dirty="0"/>
              <a:t>“Just right”</a:t>
            </a:r>
          </a:p>
        </p:txBody>
      </p:sp>
      <p:sp>
        <p:nvSpPr>
          <p:cNvPr id="47" name="TextBox 46"/>
          <p:cNvSpPr txBox="1"/>
          <p:nvPr/>
        </p:nvSpPr>
        <p:spPr>
          <a:xfrm>
            <a:off x="6305635" y="3586100"/>
            <a:ext cx="2228765" cy="830997"/>
          </a:xfrm>
          <a:prstGeom prst="rect">
            <a:avLst/>
          </a:prstGeom>
          <a:noFill/>
        </p:spPr>
        <p:txBody>
          <a:bodyPr wrap="square" rtlCol="0">
            <a:spAutoFit/>
          </a:bodyPr>
          <a:lstStyle/>
          <a:p>
            <a:pPr algn="ctr"/>
            <a:r>
              <a:rPr lang="en-US" sz="2400" dirty="0"/>
              <a:t>High variance</a:t>
            </a:r>
          </a:p>
          <a:p>
            <a:pPr algn="ctr"/>
            <a:r>
              <a:rPr lang="en-US" sz="2400" dirty="0"/>
              <a:t>(</a:t>
            </a:r>
            <a:r>
              <a:rPr lang="en-US" sz="2400" dirty="0" err="1"/>
              <a:t>overfit</a:t>
            </a:r>
            <a:r>
              <a:rPr lang="en-US" sz="2400" dirty="0"/>
              <a:t>)</a:t>
            </a:r>
          </a:p>
        </p:txBody>
      </p:sp>
      <p:pic>
        <p:nvPicPr>
          <p:cNvPr id="48" name="Picture 4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56264" y="3161052"/>
            <a:ext cx="952837" cy="236191"/>
          </a:xfrm>
          <a:prstGeom prst="rect">
            <a:avLst/>
          </a:prstGeom>
        </p:spPr>
      </p:pic>
      <p:pic>
        <p:nvPicPr>
          <p:cNvPr id="49" name="Picture 4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595138" y="3161052"/>
            <a:ext cx="1697355" cy="255083"/>
          </a:xfrm>
          <a:prstGeom prst="rect">
            <a:avLst/>
          </a:prstGeom>
        </p:spPr>
      </p:pic>
      <p:graphicFrame>
        <p:nvGraphicFramePr>
          <p:cNvPr id="53" name="Chart 52"/>
          <p:cNvGraphicFramePr>
            <a:graphicFrameLocks/>
          </p:cNvGraphicFramePr>
          <p:nvPr>
            <p:extLst>
              <p:ext uri="{D42A27DB-BD31-4B8C-83A1-F6EECF244321}">
                <p14:modId xmlns:p14="http://schemas.microsoft.com/office/powerpoint/2010/main" val="921398066"/>
              </p:ext>
            </p:extLst>
          </p:nvPr>
        </p:nvGraphicFramePr>
        <p:xfrm>
          <a:off x="3439503" y="1264475"/>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54" name="TextBox 53"/>
          <p:cNvSpPr txBox="1"/>
          <p:nvPr/>
        </p:nvSpPr>
        <p:spPr>
          <a:xfrm rot="16200000">
            <a:off x="2894417" y="1944471"/>
            <a:ext cx="986671" cy="338554"/>
          </a:xfrm>
          <a:prstGeom prst="rect">
            <a:avLst/>
          </a:prstGeom>
          <a:noFill/>
        </p:spPr>
        <p:txBody>
          <a:bodyPr wrap="square" rtlCol="0">
            <a:spAutoFit/>
          </a:bodyPr>
          <a:lstStyle/>
          <a:p>
            <a:pPr algn="ctr"/>
            <a:r>
              <a:rPr lang="en-US" sz="1600" dirty="0"/>
              <a:t>Price</a:t>
            </a:r>
          </a:p>
        </p:txBody>
      </p:sp>
      <p:sp>
        <p:nvSpPr>
          <p:cNvPr id="55" name="TextBox 20"/>
          <p:cNvSpPr txBox="1"/>
          <p:nvPr/>
        </p:nvSpPr>
        <p:spPr>
          <a:xfrm>
            <a:off x="3984065"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sp>
        <p:nvSpPr>
          <p:cNvPr id="57" name="TextBox 56"/>
          <p:cNvSpPr txBox="1"/>
          <p:nvPr/>
        </p:nvSpPr>
        <p:spPr>
          <a:xfrm rot="16200000">
            <a:off x="5713817" y="1947984"/>
            <a:ext cx="986671" cy="338554"/>
          </a:xfrm>
          <a:prstGeom prst="rect">
            <a:avLst/>
          </a:prstGeom>
          <a:noFill/>
        </p:spPr>
        <p:txBody>
          <a:bodyPr wrap="square" rtlCol="0">
            <a:spAutoFit/>
          </a:bodyPr>
          <a:lstStyle/>
          <a:p>
            <a:pPr algn="ctr"/>
            <a:r>
              <a:rPr lang="en-US" sz="1600" dirty="0"/>
              <a:t>Price</a:t>
            </a:r>
          </a:p>
        </p:txBody>
      </p:sp>
      <p:sp>
        <p:nvSpPr>
          <p:cNvPr id="58" name="TextBox 20"/>
          <p:cNvSpPr txBox="1"/>
          <p:nvPr/>
        </p:nvSpPr>
        <p:spPr>
          <a:xfrm>
            <a:off x="6803465" y="2840120"/>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59" name="Picture 5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972559" y="3138771"/>
            <a:ext cx="3033949" cy="235271"/>
          </a:xfrm>
          <a:prstGeom prst="rect">
            <a:avLst/>
          </a:prstGeom>
        </p:spPr>
      </p:pic>
      <p:grpSp>
        <p:nvGrpSpPr>
          <p:cNvPr id="4" name="组合 3"/>
          <p:cNvGrpSpPr/>
          <p:nvPr/>
        </p:nvGrpSpPr>
        <p:grpSpPr>
          <a:xfrm>
            <a:off x="562100" y="1264475"/>
            <a:ext cx="2220424" cy="1910686"/>
            <a:chOff x="562100" y="1264475"/>
            <a:chExt cx="2220424" cy="1910686"/>
          </a:xfrm>
        </p:grpSpPr>
        <p:grpSp>
          <p:nvGrpSpPr>
            <p:cNvPr id="3" name="Group 2"/>
            <p:cNvGrpSpPr/>
            <p:nvPr/>
          </p:nvGrpSpPr>
          <p:grpSpPr>
            <a:xfrm>
              <a:off x="562100" y="1264475"/>
              <a:ext cx="2220424" cy="1910686"/>
              <a:chOff x="562100" y="1264475"/>
              <a:chExt cx="2220424" cy="1910686"/>
            </a:xfrm>
          </p:grpSpPr>
          <p:graphicFrame>
            <p:nvGraphicFramePr>
              <p:cNvPr id="50" name="Chart 49"/>
              <p:cNvGraphicFramePr>
                <a:graphicFrameLocks/>
              </p:cNvGraphicFramePr>
              <p:nvPr>
                <p:extLst>
                  <p:ext uri="{D42A27DB-BD31-4B8C-83A1-F6EECF244321}">
                    <p14:modId xmlns:p14="http://schemas.microsoft.com/office/powerpoint/2010/main" val="4009974988"/>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0"/>
              </a:graphicData>
            </a:graphic>
          </p:graphicFrame>
          <p:sp>
            <p:nvSpPr>
              <p:cNvPr id="51" name="TextBox 50"/>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2"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cxnSp>
          <p:nvCxnSpPr>
            <p:cNvPr id="6" name="直接连接符 5"/>
            <p:cNvCxnSpPr/>
            <p:nvPr/>
          </p:nvCxnSpPr>
          <p:spPr>
            <a:xfrm flipV="1">
              <a:off x="900654" y="1428750"/>
              <a:ext cx="1537746" cy="1181847"/>
            </a:xfrm>
            <a:prstGeom prst="line">
              <a:avLst/>
            </a:prstGeom>
            <a:ln w="28575">
              <a:solidFill>
                <a:srgbClr val="1109B9"/>
              </a:solidFill>
            </a:ln>
          </p:spPr>
          <p:style>
            <a:lnRef idx="1">
              <a:schemeClr val="accent1"/>
            </a:lnRef>
            <a:fillRef idx="0">
              <a:schemeClr val="accent1"/>
            </a:fillRef>
            <a:effectRef idx="0">
              <a:schemeClr val="accent1"/>
            </a:effectRef>
            <a:fontRef idx="minor">
              <a:schemeClr val="tx1"/>
            </a:fontRef>
          </p:style>
        </p:cxnSp>
      </p:grpSp>
      <p:sp>
        <p:nvSpPr>
          <p:cNvPr id="11" name="弧形 10"/>
          <p:cNvSpPr/>
          <p:nvPr/>
        </p:nvSpPr>
        <p:spPr>
          <a:xfrm rot="15193890">
            <a:off x="4025257" y="1387141"/>
            <a:ext cx="1629808" cy="2279321"/>
          </a:xfrm>
          <a:prstGeom prst="arc">
            <a:avLst>
              <a:gd name="adj1" fmla="val 16229370"/>
              <a:gd name="adj2" fmla="val 2687536"/>
            </a:avLst>
          </a:prstGeom>
          <a:ln w="19050">
            <a:solidFill>
              <a:srgbClr val="1109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6258903" y="1267988"/>
            <a:ext cx="1999397" cy="1755460"/>
            <a:chOff x="6258903" y="1267988"/>
            <a:chExt cx="1999397" cy="1755460"/>
          </a:xfrm>
        </p:grpSpPr>
        <p:graphicFrame>
          <p:nvGraphicFramePr>
            <p:cNvPr id="56" name="Chart 55"/>
            <p:cNvGraphicFramePr>
              <a:graphicFrameLocks/>
            </p:cNvGraphicFramePr>
            <p:nvPr>
              <p:extLst>
                <p:ext uri="{D42A27DB-BD31-4B8C-83A1-F6EECF244321}">
                  <p14:modId xmlns:p14="http://schemas.microsoft.com/office/powerpoint/2010/main" val="2409631065"/>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11"/>
            </a:graphicData>
          </a:graphic>
        </p:graphicFrame>
        <p:sp>
          <p:nvSpPr>
            <p:cNvPr id="27" name="任意多边形 26"/>
            <p:cNvSpPr/>
            <p:nvPr/>
          </p:nvSpPr>
          <p:spPr>
            <a:xfrm>
              <a:off x="6305635" y="1541380"/>
              <a:ext cx="1923965" cy="1335170"/>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12" name="TextBox 11"/>
          <p:cNvSpPr txBox="1"/>
          <p:nvPr/>
        </p:nvSpPr>
        <p:spPr>
          <a:xfrm>
            <a:off x="1171988" y="971550"/>
            <a:ext cx="1669047"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欠拟合</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高偏差</a:t>
            </a:r>
          </a:p>
        </p:txBody>
      </p:sp>
      <p:sp>
        <p:nvSpPr>
          <p:cNvPr id="29" name="TextBox 28"/>
          <p:cNvSpPr txBox="1"/>
          <p:nvPr/>
        </p:nvSpPr>
        <p:spPr>
          <a:xfrm>
            <a:off x="6585493" y="970704"/>
            <a:ext cx="1670650"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过拟合</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高方差</a:t>
            </a:r>
          </a:p>
        </p:txBody>
      </p:sp>
    </p:spTree>
    <p:extLst>
      <p:ext uri="{BB962C8B-B14F-4D97-AF65-F5344CB8AC3E}">
        <p14:creationId xmlns:p14="http://schemas.microsoft.com/office/powerpoint/2010/main" val="3493337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9" name="TextBox 48"/>
          <p:cNvSpPr txBox="1"/>
          <p:nvPr/>
        </p:nvSpPr>
        <p:spPr>
          <a:xfrm>
            <a:off x="381000" y="863435"/>
            <a:ext cx="7315200" cy="367228"/>
          </a:xfrm>
          <a:prstGeom prst="rect">
            <a:avLst/>
          </a:prstGeom>
          <a:noFill/>
        </p:spPr>
        <p:txBody>
          <a:bodyPr wrap="square" rtlCol="0">
            <a:spAutoFit/>
          </a:bodyPr>
          <a:lstStyle/>
          <a:p>
            <a:r>
              <a:rPr lang="en-US" sz="2400" dirty="0"/>
              <a:t>Training error:</a:t>
            </a:r>
          </a:p>
        </p:txBody>
      </p:sp>
      <p:sp>
        <p:nvSpPr>
          <p:cNvPr id="50" name="TextBox 49"/>
          <p:cNvSpPr txBox="1"/>
          <p:nvPr/>
        </p:nvSpPr>
        <p:spPr>
          <a:xfrm>
            <a:off x="381000" y="1494814"/>
            <a:ext cx="7315200" cy="461665"/>
          </a:xfrm>
          <a:prstGeom prst="rect">
            <a:avLst/>
          </a:prstGeom>
          <a:noFill/>
        </p:spPr>
        <p:txBody>
          <a:bodyPr wrap="square" rtlCol="0">
            <a:spAutoFit/>
          </a:bodyPr>
          <a:lstStyle/>
          <a:p>
            <a:r>
              <a:rPr lang="en-US" sz="2400" dirty="0"/>
              <a:t>Cross validation error:</a:t>
            </a:r>
          </a:p>
        </p:txBody>
      </p:sp>
      <p:pic>
        <p:nvPicPr>
          <p:cNvPr id="51" name="Picture 5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426511" y="819150"/>
            <a:ext cx="3669489" cy="661892"/>
          </a:xfrm>
          <a:prstGeom prst="rect">
            <a:avLst/>
          </a:prstGeom>
        </p:spPr>
      </p:pic>
      <p:pic>
        <p:nvPicPr>
          <p:cNvPr id="52" name="Picture 5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429000" y="1481042"/>
            <a:ext cx="3585846" cy="665526"/>
          </a:xfrm>
          <a:prstGeom prst="rect">
            <a:avLst/>
          </a:prstGeom>
        </p:spPr>
      </p:pic>
      <p:grpSp>
        <p:nvGrpSpPr>
          <p:cNvPr id="22" name="组合 21"/>
          <p:cNvGrpSpPr/>
          <p:nvPr/>
        </p:nvGrpSpPr>
        <p:grpSpPr>
          <a:xfrm>
            <a:off x="322789" y="3678755"/>
            <a:ext cx="1679453" cy="1336785"/>
            <a:chOff x="562100" y="1264475"/>
            <a:chExt cx="2220424" cy="1910686"/>
          </a:xfrm>
        </p:grpSpPr>
        <p:grpSp>
          <p:nvGrpSpPr>
            <p:cNvPr id="23" name="Group 2"/>
            <p:cNvGrpSpPr/>
            <p:nvPr/>
          </p:nvGrpSpPr>
          <p:grpSpPr>
            <a:xfrm>
              <a:off x="562100" y="1264475"/>
              <a:ext cx="2220424" cy="1910686"/>
              <a:chOff x="562100" y="1264475"/>
              <a:chExt cx="2220424" cy="1910686"/>
            </a:xfrm>
          </p:grpSpPr>
          <p:graphicFrame>
            <p:nvGraphicFramePr>
              <p:cNvPr id="25" name="Chart 49"/>
              <p:cNvGraphicFramePr>
                <a:graphicFrameLocks/>
              </p:cNvGraphicFramePr>
              <p:nvPr>
                <p:extLst>
                  <p:ext uri="{D42A27DB-BD31-4B8C-83A1-F6EECF244321}">
                    <p14:modId xmlns:p14="http://schemas.microsoft.com/office/powerpoint/2010/main" val="3294845455"/>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7"/>
              </a:graphicData>
            </a:graphic>
          </p:graphicFrame>
          <p:sp>
            <p:nvSpPr>
              <p:cNvPr id="26" name="TextBox 2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2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cxnSp>
          <p:nvCxnSpPr>
            <p:cNvPr id="24" name="直接连接符 23"/>
            <p:cNvCxnSpPr/>
            <p:nvPr/>
          </p:nvCxnSpPr>
          <p:spPr>
            <a:xfrm flipV="1">
              <a:off x="1052151" y="1620412"/>
              <a:ext cx="1262209" cy="1023326"/>
            </a:xfrm>
            <a:prstGeom prst="line">
              <a:avLst/>
            </a:prstGeom>
            <a:ln w="28575">
              <a:solidFill>
                <a:srgbClr val="1109B9"/>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6845570" y="3566189"/>
            <a:ext cx="2011827" cy="1468570"/>
            <a:chOff x="6845570" y="3566189"/>
            <a:chExt cx="2011827" cy="1468570"/>
          </a:xfrm>
        </p:grpSpPr>
        <p:grpSp>
          <p:nvGrpSpPr>
            <p:cNvPr id="30" name="组合 29"/>
            <p:cNvGrpSpPr/>
            <p:nvPr/>
          </p:nvGrpSpPr>
          <p:grpSpPr>
            <a:xfrm>
              <a:off x="7162800" y="3566189"/>
              <a:ext cx="1694597" cy="1269597"/>
              <a:chOff x="6258903" y="1267988"/>
              <a:chExt cx="1999397" cy="1755460"/>
            </a:xfrm>
          </p:grpSpPr>
          <p:graphicFrame>
            <p:nvGraphicFramePr>
              <p:cNvPr id="31" name="Chart 55"/>
              <p:cNvGraphicFramePr>
                <a:graphicFrameLocks/>
              </p:cNvGraphicFramePr>
              <p:nvPr>
                <p:extLst>
                  <p:ext uri="{D42A27DB-BD31-4B8C-83A1-F6EECF244321}">
                    <p14:modId xmlns:p14="http://schemas.microsoft.com/office/powerpoint/2010/main" val="2067886642"/>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32" name="任意多边形 31"/>
              <p:cNvSpPr/>
              <p:nvPr/>
            </p:nvSpPr>
            <p:spPr>
              <a:xfrm>
                <a:off x="6258903" y="1767509"/>
                <a:ext cx="1798115" cy="1109042"/>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33" name="TextBox 32"/>
            <p:cNvSpPr txBox="1"/>
            <p:nvPr/>
          </p:nvSpPr>
          <p:spPr>
            <a:xfrm rot="16200000">
              <a:off x="6521511" y="4039934"/>
              <a:ext cx="986671" cy="338554"/>
            </a:xfrm>
            <a:prstGeom prst="rect">
              <a:avLst/>
            </a:prstGeom>
            <a:noFill/>
          </p:spPr>
          <p:txBody>
            <a:bodyPr wrap="square" rtlCol="0">
              <a:spAutoFit/>
            </a:bodyPr>
            <a:lstStyle/>
            <a:p>
              <a:pPr algn="ctr"/>
              <a:r>
                <a:rPr lang="en-US" sz="1600" dirty="0"/>
                <a:t>Price</a:t>
              </a:r>
            </a:p>
          </p:txBody>
        </p:sp>
        <p:sp>
          <p:nvSpPr>
            <p:cNvPr id="34" name="TextBox 20"/>
            <p:cNvSpPr txBox="1"/>
            <p:nvPr/>
          </p:nvSpPr>
          <p:spPr>
            <a:xfrm>
              <a:off x="7551658" y="4797894"/>
              <a:ext cx="746284" cy="2368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pic>
        <p:nvPicPr>
          <p:cNvPr id="6" name="图片 5"/>
          <p:cNvPicPr>
            <a:picLocks noChangeAspect="1"/>
          </p:cNvPicPr>
          <p:nvPr/>
        </p:nvPicPr>
        <p:blipFill rotWithShape="1">
          <a:blip r:embed="rId9">
            <a:extLst>
              <a:ext uri="{28A0092B-C50C-407E-A947-70E740481C1C}">
                <a14:useLocalDpi xmlns:a14="http://schemas.microsoft.com/office/drawing/2010/main" val="0"/>
              </a:ext>
            </a:extLst>
          </a:blip>
          <a:srcRect r="35966" b="3628"/>
          <a:stretch/>
        </p:blipFill>
        <p:spPr>
          <a:xfrm>
            <a:off x="2429494" y="2146568"/>
            <a:ext cx="4276106" cy="2996932"/>
          </a:xfrm>
          <a:prstGeom prst="rect">
            <a:avLst/>
          </a:prstGeom>
        </p:spPr>
      </p:pic>
      <p:sp>
        <p:nvSpPr>
          <p:cNvPr id="8" name="下箭头 7"/>
          <p:cNvSpPr/>
          <p:nvPr/>
        </p:nvSpPr>
        <p:spPr>
          <a:xfrm rot="3157296">
            <a:off x="1877290" y="2317828"/>
            <a:ext cx="185131" cy="1869689"/>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rot="18197375">
            <a:off x="6547864" y="2983285"/>
            <a:ext cx="167172" cy="1161547"/>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544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Diagnosing bias vs. variance</a:t>
            </a:r>
          </a:p>
        </p:txBody>
      </p:sp>
      <p:sp>
        <p:nvSpPr>
          <p:cNvPr id="49" name="TextBox 48"/>
          <p:cNvSpPr txBox="1"/>
          <p:nvPr/>
        </p:nvSpPr>
        <p:spPr>
          <a:xfrm>
            <a:off x="381000" y="761821"/>
            <a:ext cx="8141152" cy="1200329"/>
          </a:xfrm>
          <a:prstGeom prst="rect">
            <a:avLst/>
          </a:prstGeom>
          <a:noFill/>
        </p:spPr>
        <p:txBody>
          <a:bodyPr wrap="square" rtlCol="0">
            <a:spAutoFit/>
          </a:bodyPr>
          <a:lstStyle/>
          <a:p>
            <a:r>
              <a:rPr lang="en-US" sz="2400" dirty="0"/>
              <a:t>Suppose your learning algorithm is performing less well than you were hoping. (             or                  is high.)  Is it a bias problem or a variance problem?</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96638" y="1227301"/>
            <a:ext cx="758952" cy="306324"/>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0153" y="1208823"/>
            <a:ext cx="934974" cy="306324"/>
          </a:xfrm>
          <a:prstGeom prst="rect">
            <a:avLst/>
          </a:prstGeom>
        </p:spPr>
      </p:pic>
      <p:sp>
        <p:nvSpPr>
          <p:cNvPr id="42" name="TextBox 41"/>
          <p:cNvSpPr txBox="1"/>
          <p:nvPr/>
        </p:nvSpPr>
        <p:spPr>
          <a:xfrm>
            <a:off x="4679874" y="1902484"/>
            <a:ext cx="4006925" cy="461665"/>
          </a:xfrm>
          <a:prstGeom prst="rect">
            <a:avLst/>
          </a:prstGeom>
          <a:noFill/>
        </p:spPr>
        <p:txBody>
          <a:bodyPr wrap="square" rtlCol="0">
            <a:spAutoFit/>
          </a:bodyPr>
          <a:lstStyle/>
          <a:p>
            <a:r>
              <a:rPr lang="en-US" sz="2400" dirty="0"/>
              <a:t>Bias (</a:t>
            </a:r>
            <a:r>
              <a:rPr lang="en-US" sz="2400" dirty="0" err="1"/>
              <a:t>underfit</a:t>
            </a:r>
            <a:r>
              <a:rPr lang="en-US" sz="2400" dirty="0"/>
              <a:t>):</a:t>
            </a:r>
          </a:p>
        </p:txBody>
      </p:sp>
      <p:sp>
        <p:nvSpPr>
          <p:cNvPr id="44" name="TextBox 43"/>
          <p:cNvSpPr txBox="1"/>
          <p:nvPr/>
        </p:nvSpPr>
        <p:spPr>
          <a:xfrm>
            <a:off x="4671950" y="3473516"/>
            <a:ext cx="4006925" cy="461665"/>
          </a:xfrm>
          <a:prstGeom prst="rect">
            <a:avLst/>
          </a:prstGeom>
          <a:noFill/>
        </p:spPr>
        <p:txBody>
          <a:bodyPr wrap="square" rtlCol="0">
            <a:spAutoFit/>
          </a:bodyPr>
          <a:lstStyle/>
          <a:p>
            <a:r>
              <a:rPr lang="en-US" sz="2400" dirty="0"/>
              <a:t>Variance (</a:t>
            </a:r>
            <a:r>
              <a:rPr lang="en-US" sz="2400" dirty="0" err="1"/>
              <a:t>overfit</a:t>
            </a:r>
            <a:r>
              <a:rPr lang="en-US" sz="2400" dirty="0"/>
              <a:t>):</a:t>
            </a:r>
          </a:p>
        </p:txBody>
      </p:sp>
      <p:pic>
        <p:nvPicPr>
          <p:cNvPr id="20" name="图片 19"/>
          <p:cNvPicPr>
            <a:picLocks noChangeAspect="1"/>
          </p:cNvPicPr>
          <p:nvPr/>
        </p:nvPicPr>
        <p:blipFill rotWithShape="1">
          <a:blip r:embed="rId7">
            <a:extLst>
              <a:ext uri="{28A0092B-C50C-407E-A947-70E740481C1C}">
                <a14:useLocalDpi xmlns:a14="http://schemas.microsoft.com/office/drawing/2010/main" val="0"/>
              </a:ext>
            </a:extLst>
          </a:blip>
          <a:srcRect r="35966" b="3628"/>
          <a:stretch/>
        </p:blipFill>
        <p:spPr>
          <a:xfrm>
            <a:off x="179428" y="1962150"/>
            <a:ext cx="4276106" cy="2996932"/>
          </a:xfrm>
          <a:prstGeom prst="rect">
            <a:avLst/>
          </a:prstGeom>
        </p:spPr>
      </p:pic>
      <p:grpSp>
        <p:nvGrpSpPr>
          <p:cNvPr id="16" name="组合 15"/>
          <p:cNvGrpSpPr/>
          <p:nvPr/>
        </p:nvGrpSpPr>
        <p:grpSpPr>
          <a:xfrm>
            <a:off x="4800600" y="2387801"/>
            <a:ext cx="2832020" cy="462526"/>
            <a:chOff x="4800600" y="2387801"/>
            <a:chExt cx="2832020" cy="462526"/>
          </a:xfrm>
        </p:grpSpPr>
        <mc:AlternateContent xmlns:mc="http://schemas.openxmlformats.org/markup-compatibility/2006" xmlns:a14="http://schemas.microsoft.com/office/drawing/2010/main">
          <mc:Choice Requires="a14">
            <p:sp>
              <p:nvSpPr>
                <p:cNvPr id="7" name="矩形 6"/>
                <p:cNvSpPr/>
                <p:nvPr/>
              </p:nvSpPr>
              <p:spPr>
                <a:xfrm>
                  <a:off x="4800600" y="2387801"/>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4800600" y="2387801"/>
                  <a:ext cx="1102353" cy="393569"/>
                </a:xfrm>
                <a:prstGeom prst="rect">
                  <a:avLst/>
                </a:prstGeom>
                <a:blipFill rotWithShape="1">
                  <a:blip r:embed="rId8"/>
                  <a:stretch>
                    <a:fillRect b="-10938"/>
                  </a:stretch>
                </a:blipFill>
              </p:spPr>
              <p:txBody>
                <a:bodyPr/>
                <a:lstStyle/>
                <a:p>
                  <a:r>
                    <a:rPr lang="zh-CN" altLang="en-US">
                      <a:noFill/>
                    </a:rPr>
                    <a:t> </a:t>
                  </a:r>
                </a:p>
              </p:txBody>
            </p:sp>
          </mc:Fallback>
        </mc:AlternateContent>
        <p:sp>
          <p:nvSpPr>
            <p:cNvPr id="11" name="TextBox 10"/>
            <p:cNvSpPr txBox="1"/>
            <p:nvPr/>
          </p:nvSpPr>
          <p:spPr>
            <a:xfrm>
              <a:off x="5926704" y="2388662"/>
              <a:ext cx="1705916" cy="461665"/>
            </a:xfrm>
            <a:prstGeom prst="rect">
              <a:avLst/>
            </a:prstGeom>
            <a:noFill/>
          </p:spPr>
          <p:txBody>
            <a:bodyPr wrap="none" rtlCol="0">
              <a:spAutoFit/>
            </a:bodyPr>
            <a:lstStyle/>
            <a:p>
              <a:r>
                <a:rPr lang="en-US" altLang="zh-CN" sz="2400" dirty="0">
                  <a:solidFill>
                    <a:srgbClr val="FF0000"/>
                  </a:solidFill>
                  <a:latin typeface="Times New Roman" pitchFamily="18" charset="0"/>
                  <a:cs typeface="Times New Roman" pitchFamily="18" charset="0"/>
                </a:rPr>
                <a:t>will be high</a:t>
              </a:r>
              <a:endParaRPr lang="zh-CN" altLang="en-US" sz="2400" dirty="0">
                <a:solidFill>
                  <a:srgbClr val="FF0000"/>
                </a:solidFill>
                <a:latin typeface="Times New Roman" pitchFamily="18" charset="0"/>
                <a:cs typeface="Times New Roman" pitchFamily="18" charset="0"/>
              </a:endParaRPr>
            </a:p>
          </p:txBody>
        </p:sp>
      </p:grpSp>
      <p:grpSp>
        <p:nvGrpSpPr>
          <p:cNvPr id="24" name="组合 23"/>
          <p:cNvGrpSpPr/>
          <p:nvPr/>
        </p:nvGrpSpPr>
        <p:grpSpPr>
          <a:xfrm>
            <a:off x="4880514" y="3935181"/>
            <a:ext cx="2694162" cy="462526"/>
            <a:chOff x="4800600" y="2387801"/>
            <a:chExt cx="2694162" cy="462526"/>
          </a:xfrm>
        </p:grpSpPr>
        <mc:AlternateContent xmlns:mc="http://schemas.openxmlformats.org/markup-compatibility/2006" xmlns:a14="http://schemas.microsoft.com/office/drawing/2010/main">
          <mc:Choice Requires="a14">
            <p:sp>
              <p:nvSpPr>
                <p:cNvPr id="25" name="矩形 24"/>
                <p:cNvSpPr/>
                <p:nvPr/>
              </p:nvSpPr>
              <p:spPr>
                <a:xfrm>
                  <a:off x="4800600" y="2387801"/>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4800600" y="2387801"/>
                  <a:ext cx="1102353" cy="393569"/>
                </a:xfrm>
                <a:prstGeom prst="rect">
                  <a:avLst/>
                </a:prstGeom>
                <a:blipFill rotWithShape="1">
                  <a:blip r:embed="rId9"/>
                  <a:stretch>
                    <a:fillRect b="-10938"/>
                  </a:stretch>
                </a:blipFill>
              </p:spPr>
              <p:txBody>
                <a:bodyPr/>
                <a:lstStyle/>
                <a:p>
                  <a:r>
                    <a:rPr lang="zh-CN" altLang="en-US">
                      <a:noFill/>
                    </a:rPr>
                    <a:t> </a:t>
                  </a:r>
                </a:p>
              </p:txBody>
            </p:sp>
          </mc:Fallback>
        </mc:AlternateContent>
        <p:sp>
          <p:nvSpPr>
            <p:cNvPr id="26" name="TextBox 25"/>
            <p:cNvSpPr txBox="1"/>
            <p:nvPr/>
          </p:nvSpPr>
          <p:spPr>
            <a:xfrm>
              <a:off x="5926704" y="2388662"/>
              <a:ext cx="1568058" cy="461665"/>
            </a:xfrm>
            <a:prstGeom prst="rect">
              <a:avLst/>
            </a:prstGeom>
            <a:noFill/>
          </p:spPr>
          <p:txBody>
            <a:bodyPr wrap="none" rtlCol="0">
              <a:spAutoFit/>
            </a:bodyPr>
            <a:lstStyle/>
            <a:p>
              <a:r>
                <a:rPr lang="en-US" altLang="zh-CN" sz="2400" dirty="0">
                  <a:solidFill>
                    <a:srgbClr val="FF0000"/>
                  </a:solidFill>
                  <a:latin typeface="Times New Roman" pitchFamily="18" charset="0"/>
                  <a:cs typeface="Times New Roman" pitchFamily="18" charset="0"/>
                </a:rPr>
                <a:t>will be low</a:t>
              </a:r>
              <a:endParaRPr lang="zh-CN" altLang="en-US" sz="2400" dirty="0">
                <a:solidFill>
                  <a:srgbClr val="FF0000"/>
                </a:solidFill>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18" name="矩形 17"/>
              <p:cNvSpPr/>
              <p:nvPr/>
            </p:nvSpPr>
            <p:spPr>
              <a:xfrm>
                <a:off x="4833066" y="2850195"/>
                <a:ext cx="2018437" cy="3936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4833066" y="2850195"/>
                <a:ext cx="2018437" cy="393634"/>
              </a:xfrm>
              <a:prstGeom prst="rect">
                <a:avLst/>
              </a:prstGeom>
              <a:blipFill rotWithShape="1">
                <a:blip r:embed="rId10"/>
                <a:stretch>
                  <a:fillRect b="-10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953000" y="4540316"/>
                <a:ext cx="2021644" cy="3936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4953000" y="4540316"/>
                <a:ext cx="2021644" cy="393634"/>
              </a:xfrm>
              <a:prstGeom prst="rect">
                <a:avLst/>
              </a:prstGeom>
              <a:blipFill rotWithShape="1">
                <a:blip r:embed="rId11"/>
                <a:stretch>
                  <a:fillRect b="-10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8851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5375" y="2167000"/>
            <a:ext cx="4800600" cy="1676400"/>
          </a:xfrm>
        </p:spPr>
        <p:txBody>
          <a:bodyPr>
            <a:noAutofit/>
          </a:bodyPr>
          <a:lstStyle/>
          <a:p>
            <a:pPr algn="l"/>
            <a:r>
              <a:rPr lang="en-US" dirty="0">
                <a:solidFill>
                  <a:schemeClr val="tx1">
                    <a:lumMod val="75000"/>
                    <a:lumOff val="25000"/>
                  </a:schemeClr>
                </a:solidFill>
              </a:rPr>
              <a:t>Regularization and bias/variance</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1695390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Linear regression with regularization</a:t>
            </a:r>
          </a:p>
        </p:txBody>
      </p:sp>
      <p:sp>
        <p:nvSpPr>
          <p:cNvPr id="33" name="TextBox 32"/>
          <p:cNvSpPr txBox="1"/>
          <p:nvPr/>
        </p:nvSpPr>
        <p:spPr>
          <a:xfrm>
            <a:off x="518007" y="3872182"/>
            <a:ext cx="2603247" cy="707886"/>
          </a:xfrm>
          <a:prstGeom prst="rect">
            <a:avLst/>
          </a:prstGeom>
          <a:noFill/>
        </p:spPr>
        <p:txBody>
          <a:bodyPr wrap="square" rtlCol="0">
            <a:spAutoFit/>
          </a:bodyPr>
          <a:lstStyle/>
          <a:p>
            <a:pPr algn="ctr"/>
            <a:r>
              <a:rPr lang="en-US" sz="2000" dirty="0"/>
              <a:t>Large </a:t>
            </a:r>
            <a:r>
              <a:rPr lang="en-US" sz="2000" dirty="0">
                <a:solidFill>
                  <a:schemeClr val="bg1"/>
                </a:solidFill>
              </a:rPr>
              <a:t>xx</a:t>
            </a:r>
          </a:p>
          <a:p>
            <a:pPr algn="ctr"/>
            <a:r>
              <a:rPr lang="en-US" sz="2000" dirty="0"/>
              <a:t>High bias (</a:t>
            </a:r>
            <a:r>
              <a:rPr lang="en-US" sz="2000" dirty="0" err="1"/>
              <a:t>underfit</a:t>
            </a:r>
            <a:r>
              <a:rPr lang="en-US" sz="2000" dirty="0"/>
              <a:t>)</a:t>
            </a:r>
          </a:p>
        </p:txBody>
      </p:sp>
      <p:sp>
        <p:nvSpPr>
          <p:cNvPr id="34" name="TextBox 33"/>
          <p:cNvSpPr txBox="1"/>
          <p:nvPr/>
        </p:nvSpPr>
        <p:spPr>
          <a:xfrm>
            <a:off x="3410035" y="3871068"/>
            <a:ext cx="2228765" cy="707886"/>
          </a:xfrm>
          <a:prstGeom prst="rect">
            <a:avLst/>
          </a:prstGeom>
          <a:noFill/>
        </p:spPr>
        <p:txBody>
          <a:bodyPr wrap="square" rtlCol="0">
            <a:spAutoFit/>
          </a:bodyPr>
          <a:lstStyle/>
          <a:p>
            <a:pPr algn="ctr"/>
            <a:r>
              <a:rPr lang="en-US" sz="2000" dirty="0"/>
              <a:t>Intermediate </a:t>
            </a:r>
            <a:r>
              <a:rPr lang="en-US" sz="2000" dirty="0">
                <a:solidFill>
                  <a:schemeClr val="bg1"/>
                </a:solidFill>
              </a:rPr>
              <a:t>xx</a:t>
            </a:r>
            <a:endParaRPr lang="en-US" sz="2000" dirty="0"/>
          </a:p>
          <a:p>
            <a:pPr algn="ctr"/>
            <a:r>
              <a:rPr lang="en-US" sz="2000" dirty="0"/>
              <a:t>“Just right”</a:t>
            </a:r>
          </a:p>
        </p:txBody>
      </p:sp>
      <p:sp>
        <p:nvSpPr>
          <p:cNvPr id="35" name="TextBox 34"/>
          <p:cNvSpPr txBox="1"/>
          <p:nvPr/>
        </p:nvSpPr>
        <p:spPr>
          <a:xfrm>
            <a:off x="5940654" y="3871068"/>
            <a:ext cx="3127145" cy="707886"/>
          </a:xfrm>
          <a:prstGeom prst="rect">
            <a:avLst/>
          </a:prstGeom>
          <a:noFill/>
        </p:spPr>
        <p:txBody>
          <a:bodyPr wrap="square" rtlCol="0">
            <a:spAutoFit/>
          </a:bodyPr>
          <a:lstStyle/>
          <a:p>
            <a:pPr algn="ctr"/>
            <a:r>
              <a:rPr lang="en-US" sz="2000" dirty="0"/>
              <a:t>Small </a:t>
            </a:r>
            <a:r>
              <a:rPr lang="en-US" sz="2000" dirty="0">
                <a:solidFill>
                  <a:schemeClr val="bg1"/>
                </a:solidFill>
              </a:rPr>
              <a:t>xx</a:t>
            </a:r>
            <a:endParaRPr lang="en-US" sz="2000" dirty="0"/>
          </a:p>
          <a:p>
            <a:pPr algn="ctr"/>
            <a:r>
              <a:rPr lang="en-US" sz="2000" dirty="0"/>
              <a:t>High variance (</a:t>
            </a:r>
            <a:r>
              <a:rPr lang="en-US" sz="2000" dirty="0" err="1"/>
              <a:t>overfit</a:t>
            </a:r>
            <a:r>
              <a:rPr lang="en-US" sz="2000" dirty="0"/>
              <a:t>)</a:t>
            </a:r>
          </a:p>
        </p:txBody>
      </p:sp>
      <p:pic>
        <p:nvPicPr>
          <p:cNvPr id="36" name="Picture 35"/>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05712" y="3964558"/>
            <a:ext cx="150876" cy="214884"/>
          </a:xfrm>
          <a:prstGeom prst="rect">
            <a:avLst/>
          </a:prstGeom>
        </p:spPr>
      </p:pic>
      <p:pic>
        <p:nvPicPr>
          <p:cNvPr id="37" name="Picture 3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094954" y="3957066"/>
            <a:ext cx="150876" cy="214884"/>
          </a:xfrm>
          <a:prstGeom prst="rect">
            <a:avLst/>
          </a:prstGeom>
        </p:spPr>
      </p:pic>
      <p:pic>
        <p:nvPicPr>
          <p:cNvPr id="12" name="Picture 1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00078" y="4584517"/>
            <a:ext cx="2818397" cy="207059"/>
          </a:xfrm>
          <a:prstGeom prst="rect">
            <a:avLst/>
          </a:prstGeom>
        </p:spPr>
      </p:pic>
      <p:pic>
        <p:nvPicPr>
          <p:cNvPr id="7" name="Picture 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371600" y="4857750"/>
            <a:ext cx="1034009" cy="232479"/>
          </a:xfrm>
          <a:prstGeom prst="rect">
            <a:avLst/>
          </a:prstGeom>
        </p:spPr>
      </p:pic>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52675" y="904782"/>
            <a:ext cx="5072634" cy="331470"/>
          </a:xfrm>
          <a:prstGeom prst="rect">
            <a:avLst/>
          </a:prstGeom>
        </p:spPr>
      </p:pic>
      <p:grpSp>
        <p:nvGrpSpPr>
          <p:cNvPr id="54" name="Group 53"/>
          <p:cNvGrpSpPr/>
          <p:nvPr/>
        </p:nvGrpSpPr>
        <p:grpSpPr>
          <a:xfrm>
            <a:off x="562100" y="2038350"/>
            <a:ext cx="2220424" cy="1910686"/>
            <a:chOff x="562100" y="1264475"/>
            <a:chExt cx="2220424" cy="1910686"/>
          </a:xfrm>
        </p:grpSpPr>
        <p:graphicFrame>
          <p:nvGraphicFramePr>
            <p:cNvPr id="55" name="Chart 54"/>
            <p:cNvGraphicFramePr>
              <a:graphicFrameLocks/>
            </p:cNvGraphicFramePr>
            <p:nvPr>
              <p:extLst>
                <p:ext uri="{D42A27DB-BD31-4B8C-83A1-F6EECF244321}">
                  <p14:modId xmlns:p14="http://schemas.microsoft.com/office/powerpoint/2010/main" val="1508025239"/>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4"/>
            </a:graphicData>
          </a:graphic>
        </p:graphicFrame>
        <p:sp>
          <p:nvSpPr>
            <p:cNvPr id="56" name="TextBox 5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8" name="Chart 57"/>
          <p:cNvGraphicFramePr>
            <a:graphicFrameLocks/>
          </p:cNvGraphicFramePr>
          <p:nvPr>
            <p:extLst>
              <p:ext uri="{D42A27DB-BD31-4B8C-83A1-F6EECF244321}">
                <p14:modId xmlns:p14="http://schemas.microsoft.com/office/powerpoint/2010/main" val="1485484700"/>
              </p:ext>
            </p:extLst>
          </p:nvPr>
        </p:nvGraphicFramePr>
        <p:xfrm>
          <a:off x="3439503" y="2038350"/>
          <a:ext cx="1999397" cy="1755460"/>
        </p:xfrm>
        <a:graphic>
          <a:graphicData uri="http://schemas.openxmlformats.org/drawingml/2006/chart">
            <c:chart xmlns:c="http://schemas.openxmlformats.org/drawingml/2006/chart" xmlns:r="http://schemas.openxmlformats.org/officeDocument/2006/relationships" r:id="rId15"/>
          </a:graphicData>
        </a:graphic>
      </p:graphicFrame>
      <p:sp>
        <p:nvSpPr>
          <p:cNvPr id="59" name="TextBox 58"/>
          <p:cNvSpPr txBox="1"/>
          <p:nvPr/>
        </p:nvSpPr>
        <p:spPr>
          <a:xfrm rot="16200000">
            <a:off x="2894417" y="2718346"/>
            <a:ext cx="986671" cy="338554"/>
          </a:xfrm>
          <a:prstGeom prst="rect">
            <a:avLst/>
          </a:prstGeom>
          <a:noFill/>
        </p:spPr>
        <p:txBody>
          <a:bodyPr wrap="square" rtlCol="0">
            <a:spAutoFit/>
          </a:bodyPr>
          <a:lstStyle/>
          <a:p>
            <a:pPr algn="ctr"/>
            <a:r>
              <a:rPr lang="en-US" sz="1600" dirty="0"/>
              <a:t>Price</a:t>
            </a:r>
          </a:p>
        </p:txBody>
      </p:sp>
      <p:sp>
        <p:nvSpPr>
          <p:cNvPr id="60" name="TextBox 20"/>
          <p:cNvSpPr txBox="1"/>
          <p:nvPr/>
        </p:nvSpPr>
        <p:spPr>
          <a:xfrm>
            <a:off x="3984065" y="3610482"/>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61" name="Chart 60"/>
          <p:cNvGraphicFramePr>
            <a:graphicFrameLocks/>
          </p:cNvGraphicFramePr>
          <p:nvPr>
            <p:extLst>
              <p:ext uri="{D42A27DB-BD31-4B8C-83A1-F6EECF244321}">
                <p14:modId xmlns:p14="http://schemas.microsoft.com/office/powerpoint/2010/main" val="156380699"/>
              </p:ext>
            </p:extLst>
          </p:nvPr>
        </p:nvGraphicFramePr>
        <p:xfrm>
          <a:off x="6258903" y="2041863"/>
          <a:ext cx="1999397" cy="1755460"/>
        </p:xfrm>
        <a:graphic>
          <a:graphicData uri="http://schemas.openxmlformats.org/drawingml/2006/chart">
            <c:chart xmlns:c="http://schemas.openxmlformats.org/drawingml/2006/chart" xmlns:r="http://schemas.openxmlformats.org/officeDocument/2006/relationships" r:id="rId16"/>
          </a:graphicData>
        </a:graphic>
      </p:graphicFrame>
      <p:sp>
        <p:nvSpPr>
          <p:cNvPr id="62" name="TextBox 61"/>
          <p:cNvSpPr txBox="1"/>
          <p:nvPr/>
        </p:nvSpPr>
        <p:spPr>
          <a:xfrm rot="16200000">
            <a:off x="5713817" y="2721859"/>
            <a:ext cx="986671" cy="338554"/>
          </a:xfrm>
          <a:prstGeom prst="rect">
            <a:avLst/>
          </a:prstGeom>
          <a:noFill/>
        </p:spPr>
        <p:txBody>
          <a:bodyPr wrap="square" rtlCol="0">
            <a:spAutoFit/>
          </a:bodyPr>
          <a:lstStyle/>
          <a:p>
            <a:pPr algn="ctr"/>
            <a:r>
              <a:rPr lang="en-US" sz="1600" dirty="0"/>
              <a:t>Price</a:t>
            </a:r>
          </a:p>
        </p:txBody>
      </p:sp>
      <p:sp>
        <p:nvSpPr>
          <p:cNvPr id="63" name="TextBox 20"/>
          <p:cNvSpPr txBox="1"/>
          <p:nvPr/>
        </p:nvSpPr>
        <p:spPr>
          <a:xfrm>
            <a:off x="6803465" y="3613995"/>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64" name="Picture 63"/>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7719950" y="3968941"/>
            <a:ext cx="150876" cy="214884"/>
          </a:xfrm>
          <a:prstGeom prst="rect">
            <a:avLst/>
          </a:prstGeom>
        </p:spPr>
      </p:pic>
      <p:cxnSp>
        <p:nvCxnSpPr>
          <p:cNvPr id="5" name="直接连接符 4"/>
          <p:cNvCxnSpPr/>
          <p:nvPr/>
        </p:nvCxnSpPr>
        <p:spPr>
          <a:xfrm>
            <a:off x="900654" y="2891136"/>
            <a:ext cx="1766346" cy="0"/>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sp>
        <p:nvSpPr>
          <p:cNvPr id="28" name="弧形 27"/>
          <p:cNvSpPr/>
          <p:nvPr/>
        </p:nvSpPr>
        <p:spPr>
          <a:xfrm rot="15193890">
            <a:off x="4032162" y="2091553"/>
            <a:ext cx="1629808" cy="2279321"/>
          </a:xfrm>
          <a:prstGeom prst="arc">
            <a:avLst>
              <a:gd name="adj1" fmla="val 16229370"/>
              <a:gd name="adj2" fmla="val 2687536"/>
            </a:avLst>
          </a:prstGeom>
          <a:ln w="19050">
            <a:solidFill>
              <a:srgbClr val="1109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6293678" y="2278825"/>
            <a:ext cx="1923965" cy="1335170"/>
          </a:xfrm>
          <a:custGeom>
            <a:avLst/>
            <a:gdLst>
              <a:gd name="connsiteX0" fmla="*/ 0 w 2553195"/>
              <a:gd name="connsiteY0" fmla="*/ 1288723 h 1804676"/>
              <a:gd name="connsiteX1" fmla="*/ 332509 w 2553195"/>
              <a:gd name="connsiteY1" fmla="*/ 1799362 h 1804676"/>
              <a:gd name="connsiteX2" fmla="*/ 593766 w 2553195"/>
              <a:gd name="connsiteY2" fmla="*/ 1003715 h 1804676"/>
              <a:gd name="connsiteX3" fmla="*/ 700644 w 2553195"/>
              <a:gd name="connsiteY3" fmla="*/ 374323 h 1804676"/>
              <a:gd name="connsiteX4" fmla="*/ 997527 w 2553195"/>
              <a:gd name="connsiteY4" fmla="*/ 588079 h 1804676"/>
              <a:gd name="connsiteX5" fmla="*/ 1674421 w 2553195"/>
              <a:gd name="connsiteY5" fmla="*/ 6188 h 1804676"/>
              <a:gd name="connsiteX6" fmla="*/ 2315688 w 2553195"/>
              <a:gd name="connsiteY6" fmla="*/ 291196 h 1804676"/>
              <a:gd name="connsiteX7" fmla="*/ 2553195 w 2553195"/>
              <a:gd name="connsiteY7" fmla="*/ 445575 h 180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3195" h="1804676">
                <a:moveTo>
                  <a:pt x="0" y="1288723"/>
                </a:moveTo>
                <a:cubicBezTo>
                  <a:pt x="116774" y="1567793"/>
                  <a:pt x="233548" y="1846863"/>
                  <a:pt x="332509" y="1799362"/>
                </a:cubicBezTo>
                <a:cubicBezTo>
                  <a:pt x="431470" y="1751861"/>
                  <a:pt x="532410" y="1241221"/>
                  <a:pt x="593766" y="1003715"/>
                </a:cubicBezTo>
                <a:cubicBezTo>
                  <a:pt x="655122" y="766209"/>
                  <a:pt x="633351" y="443596"/>
                  <a:pt x="700644" y="374323"/>
                </a:cubicBezTo>
                <a:cubicBezTo>
                  <a:pt x="767937" y="305050"/>
                  <a:pt x="835231" y="649435"/>
                  <a:pt x="997527" y="588079"/>
                </a:cubicBezTo>
                <a:cubicBezTo>
                  <a:pt x="1159823" y="526723"/>
                  <a:pt x="1454727" y="55669"/>
                  <a:pt x="1674421" y="6188"/>
                </a:cubicBezTo>
                <a:cubicBezTo>
                  <a:pt x="1894115" y="-43293"/>
                  <a:pt x="2169226" y="217965"/>
                  <a:pt x="2315688" y="291196"/>
                </a:cubicBezTo>
                <a:cubicBezTo>
                  <a:pt x="2462150" y="364427"/>
                  <a:pt x="2507672" y="405001"/>
                  <a:pt x="2553195" y="445575"/>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27" name="Picture 1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537060" y="1236252"/>
            <a:ext cx="5660136" cy="912114"/>
          </a:xfrm>
          <a:prstGeom prst="rect">
            <a:avLst/>
          </a:prstGeom>
        </p:spPr>
      </p:pic>
    </p:spTree>
    <p:extLst>
      <p:ext uri="{BB962C8B-B14F-4D97-AF65-F5344CB8AC3E}">
        <p14:creationId xmlns:p14="http://schemas.microsoft.com/office/powerpoint/2010/main" val="370592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44" name="Picture 4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46682" y="904782"/>
            <a:ext cx="5072634" cy="331470"/>
          </a:xfrm>
          <a:prstGeom prst="rect">
            <a:avLst/>
          </a:prstGeom>
        </p:spPr>
      </p:pic>
      <p:pic>
        <p:nvPicPr>
          <p:cNvPr id="45" name="Picture 4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52600" y="2136033"/>
            <a:ext cx="4363974" cy="787159"/>
          </a:xfrm>
          <a:prstGeom prst="rect">
            <a:avLst/>
          </a:prstGeom>
        </p:spPr>
      </p:pic>
      <p:pic>
        <p:nvPicPr>
          <p:cNvPr id="47" name="Picture 4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50621" y="3096962"/>
            <a:ext cx="4264498" cy="791484"/>
          </a:xfrm>
          <a:prstGeom prst="rect">
            <a:avLst/>
          </a:prstGeom>
        </p:spPr>
      </p:pic>
      <p:pic>
        <p:nvPicPr>
          <p:cNvPr id="48" name="Picture 4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738838" y="4011362"/>
            <a:ext cx="4986781" cy="791484"/>
          </a:xfrm>
          <a:prstGeom prst="rect">
            <a:avLst/>
          </a:prstGeom>
        </p:spPr>
      </p:pic>
      <p:pic>
        <p:nvPicPr>
          <p:cNvPr id="9" name="Picture 16"/>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33400" y="1276350"/>
            <a:ext cx="5660136" cy="912114"/>
          </a:xfrm>
          <a:prstGeom prst="rect">
            <a:avLst/>
          </a:prstGeom>
        </p:spPr>
      </p:pic>
    </p:spTree>
    <p:extLst>
      <p:ext uri="{BB962C8B-B14F-4D97-AF65-F5344CB8AC3E}">
        <p14:creationId xmlns:p14="http://schemas.microsoft.com/office/powerpoint/2010/main" val="2711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81000" y="1875294"/>
            <a:ext cx="2895600" cy="2677656"/>
          </a:xfrm>
          <a:prstGeom prst="rect">
            <a:avLst/>
          </a:prstGeom>
          <a:noFill/>
        </p:spPr>
        <p:txBody>
          <a:bodyPr wrap="square" rtlCol="0">
            <a:spAutoFit/>
          </a:bodyPr>
          <a:lstStyle/>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endParaRPr lang="en-US" sz="2400" dirty="0"/>
          </a:p>
          <a:p>
            <a:pPr marL="457200" indent="-457200">
              <a:buFont typeface="+mj-lt"/>
              <a:buAutoNum type="arabicPeriod" startAt="12"/>
            </a:pPr>
            <a:r>
              <a:rPr lang="en-US" sz="2400" dirty="0"/>
              <a:t>Try</a:t>
            </a:r>
          </a:p>
        </p:txBody>
      </p:sp>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528370" y="906764"/>
            <a:ext cx="4241220" cy="277142"/>
          </a:xfrm>
          <a:prstGeom prst="rect">
            <a:avLst/>
          </a:prstGeom>
        </p:spPr>
      </p:pic>
      <p:pic>
        <p:nvPicPr>
          <p:cNvPr id="12" name="Picture 1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447800" y="2038350"/>
            <a:ext cx="590550" cy="182880"/>
          </a:xfrm>
          <a:prstGeom prst="rect">
            <a:avLst/>
          </a:prstGeom>
        </p:spPr>
      </p:pic>
      <p:sp>
        <p:nvSpPr>
          <p:cNvPr id="45" name="TextBox 44"/>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47" name="Picture 4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17" name="Picture 1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447800" y="2419350"/>
            <a:ext cx="901065" cy="182880"/>
          </a:xfrm>
          <a:prstGeom prst="rect">
            <a:avLst/>
          </a:prstGeom>
        </p:spPr>
      </p:pic>
      <p:pic>
        <p:nvPicPr>
          <p:cNvPr id="40" name="Picture 3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440180" y="2784448"/>
            <a:ext cx="908685" cy="182880"/>
          </a:xfrm>
          <a:prstGeom prst="rect">
            <a:avLst/>
          </a:prstGeom>
        </p:spPr>
      </p:pic>
      <p:pic>
        <p:nvPicPr>
          <p:cNvPr id="49" name="Picture 4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447800" y="3150870"/>
            <a:ext cx="914400" cy="182880"/>
          </a:xfrm>
          <a:prstGeom prst="rect">
            <a:avLst/>
          </a:prstGeom>
        </p:spPr>
      </p:pic>
      <p:pic>
        <p:nvPicPr>
          <p:cNvPr id="50" name="Picture 4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451610" y="3500066"/>
            <a:ext cx="910590" cy="182880"/>
          </a:xfrm>
          <a:prstGeom prst="rect">
            <a:avLst/>
          </a:prstGeom>
        </p:spPr>
      </p:pic>
      <p:pic>
        <p:nvPicPr>
          <p:cNvPr id="51" name="Picture 5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451610" y="4232248"/>
            <a:ext cx="716280" cy="182880"/>
          </a:xfrm>
          <a:prstGeom prst="rect">
            <a:avLst/>
          </a:prstGeom>
        </p:spPr>
      </p:pic>
      <p:pic>
        <p:nvPicPr>
          <p:cNvPr id="52" name="Picture 51"/>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1143000" y="3867150"/>
            <a:ext cx="28575" cy="230505"/>
          </a:xfrm>
          <a:prstGeom prst="rect">
            <a:avLst/>
          </a:prstGeom>
        </p:spPr>
      </p:pic>
      <p:sp>
        <p:nvSpPr>
          <p:cNvPr id="53" name="TextBox 52"/>
          <p:cNvSpPr txBox="1"/>
          <p:nvPr/>
        </p:nvSpPr>
        <p:spPr>
          <a:xfrm>
            <a:off x="2477386" y="4552950"/>
            <a:ext cx="6277994" cy="461665"/>
          </a:xfrm>
          <a:prstGeom prst="rect">
            <a:avLst/>
          </a:prstGeom>
          <a:noFill/>
        </p:spPr>
        <p:txBody>
          <a:bodyPr wrap="square" rtlCol="0">
            <a:spAutoFit/>
          </a:bodyPr>
          <a:lstStyle/>
          <a:p>
            <a:r>
              <a:rPr lang="en-US" sz="2400" dirty="0"/>
              <a:t>Pick (say)       .  Test error:</a:t>
            </a:r>
          </a:p>
        </p:txBody>
      </p:sp>
      <p:pic>
        <p:nvPicPr>
          <p:cNvPr id="55" name="Picture 5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3810000" y="4668529"/>
            <a:ext cx="356235" cy="230505"/>
          </a:xfrm>
          <a:prstGeom prst="rect">
            <a:avLst/>
          </a:prstGeom>
        </p:spPr>
      </p:pic>
      <p:sp>
        <p:nvSpPr>
          <p:cNvPr id="3" name="矩形 2"/>
          <p:cNvSpPr/>
          <p:nvPr/>
        </p:nvSpPr>
        <p:spPr>
          <a:xfrm>
            <a:off x="3763171" y="1921460"/>
            <a:ext cx="4572000" cy="2585323"/>
          </a:xfrm>
          <a:prstGeom prst="rect">
            <a:avLst/>
          </a:prstGeom>
        </p:spPr>
        <p:txBody>
          <a:bodyPr>
            <a:spAutoFit/>
          </a:bodyPr>
          <a:lstStyle/>
          <a:p>
            <a:r>
              <a:rPr lang="zh-CN" altLang="en-US" b="1" dirty="0">
                <a:solidFill>
                  <a:srgbClr val="FF0000"/>
                </a:solidFill>
                <a:latin typeface="微软雅黑" pitchFamily="34" charset="-122"/>
                <a:ea typeface="微软雅黑" pitchFamily="34" charset="-122"/>
              </a:rPr>
              <a:t>选择 </a:t>
            </a:r>
            <a:r>
              <a:rPr lang="en-US" altLang="zh-CN" b="1" dirty="0">
                <a:solidFill>
                  <a:srgbClr val="FF0000"/>
                </a:solidFill>
                <a:latin typeface="微软雅黑" pitchFamily="34" charset="-122"/>
                <a:ea typeface="微软雅黑" pitchFamily="34" charset="-122"/>
              </a:rPr>
              <a:t>λ </a:t>
            </a:r>
            <a:r>
              <a:rPr lang="zh-CN" altLang="en-US" b="1" dirty="0">
                <a:solidFill>
                  <a:srgbClr val="FF0000"/>
                </a:solidFill>
                <a:latin typeface="微软雅黑" pitchFamily="34" charset="-122"/>
                <a:ea typeface="微软雅黑" pitchFamily="34" charset="-122"/>
              </a:rPr>
              <a:t>的方法为：</a:t>
            </a:r>
          </a:p>
          <a:p>
            <a:pPr marL="285750" indent="-285750">
              <a:buFont typeface="Wingdings" pitchFamily="2" charset="2"/>
              <a:buChar char="Ø"/>
            </a:pPr>
            <a:endParaRPr lang="zh-CN" altLang="en-US" b="1" dirty="0">
              <a:solidFill>
                <a:srgbClr val="FF0000"/>
              </a:solidFill>
              <a:latin typeface="微软雅黑" pitchFamily="34" charset="-122"/>
              <a:ea typeface="微软雅黑" pitchFamily="34" charset="-122"/>
            </a:endParaRP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使用测试集训练出</a:t>
            </a:r>
            <a:r>
              <a:rPr lang="en-US" altLang="zh-CN" b="1" dirty="0">
                <a:solidFill>
                  <a:srgbClr val="FF0000"/>
                </a:solidFill>
                <a:latin typeface="微软雅黑" pitchFamily="34" charset="-122"/>
                <a:ea typeface="微软雅黑" pitchFamily="34" charset="-122"/>
              </a:rPr>
              <a:t>12</a:t>
            </a:r>
            <a:r>
              <a:rPr lang="zh-CN" altLang="en-US" b="1" dirty="0">
                <a:solidFill>
                  <a:srgbClr val="FF0000"/>
                </a:solidFill>
                <a:latin typeface="微软雅黑" pitchFamily="34" charset="-122"/>
                <a:ea typeface="微软雅黑" pitchFamily="34" charset="-122"/>
              </a:rPr>
              <a:t>个不同程度正则化的模型；</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用</a:t>
            </a:r>
            <a:r>
              <a:rPr lang="en-US" altLang="zh-CN" b="1" dirty="0">
                <a:solidFill>
                  <a:srgbClr val="FF0000"/>
                </a:solidFill>
                <a:latin typeface="微软雅黑" pitchFamily="34" charset="-122"/>
                <a:ea typeface="微软雅黑" pitchFamily="34" charset="-122"/>
              </a:rPr>
              <a:t>12</a:t>
            </a:r>
            <a:r>
              <a:rPr lang="zh-CN" altLang="en-US" b="1" dirty="0">
                <a:solidFill>
                  <a:srgbClr val="FF0000"/>
                </a:solidFill>
                <a:latin typeface="微软雅黑" pitchFamily="34" charset="-122"/>
                <a:ea typeface="微软雅黑" pitchFamily="34" charset="-122"/>
              </a:rPr>
              <a:t>个模型分别对交叉验证集计算得出 交叉验证误差；</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选择得出交叉验证误差最小的模型；</a:t>
            </a:r>
          </a:p>
          <a:p>
            <a:pPr marL="285750" indent="-285750">
              <a:buFont typeface="Wingdings" pitchFamily="2" charset="2"/>
              <a:buChar char="Ø"/>
            </a:pPr>
            <a:r>
              <a:rPr lang="zh-CN" altLang="en-US" b="1" dirty="0">
                <a:solidFill>
                  <a:srgbClr val="FF0000"/>
                </a:solidFill>
                <a:latin typeface="微软雅黑" pitchFamily="34" charset="-122"/>
                <a:ea typeface="微软雅黑" pitchFamily="34" charset="-122"/>
              </a:rPr>
              <a:t>运用步骤</a:t>
            </a:r>
            <a:r>
              <a:rPr lang="en-US" altLang="zh-CN" b="1" dirty="0">
                <a:solidFill>
                  <a:srgbClr val="FF0000"/>
                </a:solidFill>
                <a:latin typeface="微软雅黑" pitchFamily="34" charset="-122"/>
                <a:ea typeface="微软雅黑" pitchFamily="34" charset="-122"/>
              </a:rPr>
              <a:t>3 </a:t>
            </a:r>
            <a:r>
              <a:rPr lang="zh-CN" altLang="en-US" b="1" dirty="0">
                <a:solidFill>
                  <a:srgbClr val="FF0000"/>
                </a:solidFill>
                <a:latin typeface="微软雅黑" pitchFamily="34" charset="-122"/>
                <a:ea typeface="微软雅黑" pitchFamily="34" charset="-122"/>
              </a:rPr>
              <a:t>中选出模型对测试集计算得出推广误差。</a:t>
            </a:r>
          </a:p>
        </p:txBody>
      </p:sp>
      <p:pic>
        <p:nvPicPr>
          <p:cNvPr id="18" name="Picture 16"/>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1484267" y="1216728"/>
            <a:ext cx="5048631" cy="813571"/>
          </a:xfrm>
          <a:prstGeom prst="rect">
            <a:avLst/>
          </a:prstGeom>
        </p:spPr>
      </p:pic>
    </p:spTree>
    <p:extLst>
      <p:ext uri="{BB962C8B-B14F-4D97-AF65-F5344CB8AC3E}">
        <p14:creationId xmlns:p14="http://schemas.microsoft.com/office/powerpoint/2010/main" val="24447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924800" cy="461665"/>
          </a:xfrm>
          <a:prstGeom prst="rect">
            <a:avLst/>
          </a:prstGeom>
          <a:noFill/>
        </p:spPr>
        <p:txBody>
          <a:bodyPr wrap="square" rtlCol="0">
            <a:spAutoFit/>
          </a:bodyPr>
          <a:lstStyle/>
          <a:p>
            <a:r>
              <a:rPr lang="en-US" sz="2400" b="1" dirty="0"/>
              <a:t>Bias/variance as a function of the regularization parameter</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078724" y="409140"/>
            <a:ext cx="150876" cy="214884"/>
          </a:xfrm>
          <a:prstGeom prst="rect">
            <a:avLst/>
          </a:prstGeom>
        </p:spPr>
      </p:pic>
      <p:pic>
        <p:nvPicPr>
          <p:cNvPr id="45" name="Picture 4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2647" y="2429255"/>
            <a:ext cx="3781262" cy="682052"/>
          </a:xfrm>
          <a:prstGeom prst="rect">
            <a:avLst/>
          </a:prstGeom>
        </p:spPr>
      </p:pic>
      <p:pic>
        <p:nvPicPr>
          <p:cNvPr id="47" name="Picture 4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52647" y="3141298"/>
            <a:ext cx="3695069" cy="685800"/>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7825839" y="3029078"/>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825839" y="3029078"/>
                <a:ext cx="1102353" cy="393569"/>
              </a:xfrm>
              <a:prstGeom prst="rect">
                <a:avLst/>
              </a:prstGeom>
              <a:blipFill rotWithShape="1">
                <a:blip r:embed="rId12"/>
                <a:stretch>
                  <a:fillRect b="-10938"/>
                </a:stretch>
              </a:blipFill>
            </p:spPr>
            <p:txBody>
              <a:bodyPr/>
              <a:lstStyle/>
              <a:p>
                <a:r>
                  <a:rPr lang="zh-CN" altLang="en-US">
                    <a:noFill/>
                  </a:rPr>
                  <a:t> </a:t>
                </a:r>
              </a:p>
            </p:txBody>
          </p:sp>
        </mc:Fallback>
      </mc:AlternateContent>
      <p:pic>
        <p:nvPicPr>
          <p:cNvPr id="21"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69659" y="1556359"/>
            <a:ext cx="4565627" cy="735737"/>
          </a:xfrm>
          <a:prstGeom prst="rect">
            <a:avLst/>
          </a:prstGeom>
        </p:spPr>
      </p:pic>
      <p:grpSp>
        <p:nvGrpSpPr>
          <p:cNvPr id="8" name="组合 7"/>
          <p:cNvGrpSpPr/>
          <p:nvPr/>
        </p:nvGrpSpPr>
        <p:grpSpPr>
          <a:xfrm>
            <a:off x="5062053" y="855074"/>
            <a:ext cx="3656646" cy="3850276"/>
            <a:chOff x="5062053" y="855074"/>
            <a:chExt cx="3656646" cy="3850276"/>
          </a:xfrm>
        </p:grpSpPr>
        <p:cxnSp>
          <p:nvCxnSpPr>
            <p:cNvPr id="10"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p:sp>
          <p:nvSpPr>
            <p:cNvPr id="7" name="任意多边形 6"/>
            <p:cNvSpPr/>
            <p:nvPr/>
          </p:nvSpPr>
          <p:spPr>
            <a:xfrm>
              <a:off x="5867400" y="1885951"/>
              <a:ext cx="2286762" cy="2133599"/>
            </a:xfrm>
            <a:custGeom>
              <a:avLst/>
              <a:gdLst>
                <a:gd name="connsiteX0" fmla="*/ 0 w 2422566"/>
                <a:gd name="connsiteY0" fmla="*/ 1674421 h 1690217"/>
                <a:gd name="connsiteX1" fmla="*/ 1377537 w 2422566"/>
                <a:gd name="connsiteY1" fmla="*/ 1448790 h 1690217"/>
                <a:gd name="connsiteX2" fmla="*/ 2422566 w 2422566"/>
                <a:gd name="connsiteY2" fmla="*/ 0 h 1690217"/>
              </a:gdLst>
              <a:ahLst/>
              <a:cxnLst>
                <a:cxn ang="0">
                  <a:pos x="connsiteX0" y="connsiteY0"/>
                </a:cxn>
                <a:cxn ang="0">
                  <a:pos x="connsiteX1" y="connsiteY1"/>
                </a:cxn>
                <a:cxn ang="0">
                  <a:pos x="connsiteX2" y="connsiteY2"/>
                </a:cxn>
              </a:cxnLst>
              <a:rect l="l" t="t" r="r" b="b"/>
              <a:pathLst>
                <a:path w="2422566" h="1690217">
                  <a:moveTo>
                    <a:pt x="0" y="1674421"/>
                  </a:moveTo>
                  <a:cubicBezTo>
                    <a:pt x="486888" y="1701140"/>
                    <a:pt x="973776" y="1727860"/>
                    <a:pt x="1377537" y="1448790"/>
                  </a:cubicBezTo>
                  <a:cubicBezTo>
                    <a:pt x="1781298" y="1169720"/>
                    <a:pt x="2101932" y="584860"/>
                    <a:pt x="2422566" y="0"/>
                  </a:cubicBezTo>
                </a:path>
              </a:pathLst>
            </a:custGeom>
            <a:noFill/>
            <a:ln w="19050">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5818909" y="1888177"/>
              <a:ext cx="2006930" cy="1116290"/>
            </a:xfrm>
            <a:custGeom>
              <a:avLst/>
              <a:gdLst>
                <a:gd name="connsiteX0" fmla="*/ 0 w 2006930"/>
                <a:gd name="connsiteY0" fmla="*/ 0 h 1116290"/>
                <a:gd name="connsiteX1" fmla="*/ 950026 w 2006930"/>
                <a:gd name="connsiteY1" fmla="*/ 1116280 h 1116290"/>
                <a:gd name="connsiteX2" fmla="*/ 2006930 w 2006930"/>
                <a:gd name="connsiteY2" fmla="*/ 23750 h 1116290"/>
                <a:gd name="connsiteX3" fmla="*/ 2006930 w 2006930"/>
                <a:gd name="connsiteY3" fmla="*/ 23750 h 1116290"/>
              </a:gdLst>
              <a:ahLst/>
              <a:cxnLst>
                <a:cxn ang="0">
                  <a:pos x="connsiteX0" y="connsiteY0"/>
                </a:cxn>
                <a:cxn ang="0">
                  <a:pos x="connsiteX1" y="connsiteY1"/>
                </a:cxn>
                <a:cxn ang="0">
                  <a:pos x="connsiteX2" y="connsiteY2"/>
                </a:cxn>
                <a:cxn ang="0">
                  <a:pos x="connsiteX3" y="connsiteY3"/>
                </a:cxn>
              </a:cxnLst>
              <a:rect l="l" t="t" r="r" b="b"/>
              <a:pathLst>
                <a:path w="2006930" h="1116290">
                  <a:moveTo>
                    <a:pt x="0" y="0"/>
                  </a:moveTo>
                  <a:cubicBezTo>
                    <a:pt x="307769" y="556161"/>
                    <a:pt x="615538" y="1112322"/>
                    <a:pt x="950026" y="1116280"/>
                  </a:cubicBezTo>
                  <a:cubicBezTo>
                    <a:pt x="1284514" y="1120238"/>
                    <a:pt x="2006930" y="23750"/>
                    <a:pt x="2006930" y="23750"/>
                  </a:cubicBezTo>
                  <a:lnTo>
                    <a:pt x="2006930" y="23750"/>
                  </a:lnTo>
                </a:path>
              </a:pathLst>
            </a:custGeom>
            <a:noFill/>
            <a:ln w="19050">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p:cNvSpPr/>
                <p:nvPr/>
              </p:nvSpPr>
              <p:spPr>
                <a:xfrm>
                  <a:off x="5410200" y="2419350"/>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410200" y="2419350"/>
                  <a:ext cx="848694" cy="369332"/>
                </a:xfrm>
                <a:prstGeom prst="rect">
                  <a:avLst/>
                </a:prstGeom>
                <a:blipFill rotWithShape="1">
                  <a:blip r:embed="rId1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062053" y="855074"/>
                  <a:ext cx="658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𝐽</m:t>
                        </m:r>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062053" y="855074"/>
                  <a:ext cx="658385" cy="369332"/>
                </a:xfrm>
                <a:prstGeom prst="rect">
                  <a:avLst/>
                </a:prstGeom>
                <a:blipFill rotWithShape="1">
                  <a:blip r:embed="rId15"/>
                  <a:stretch>
                    <a:fillRect b="-8197"/>
                  </a:stretch>
                </a:blipFill>
              </p:spPr>
              <p:txBody>
                <a:bodyPr/>
                <a:lstStyle/>
                <a:p>
                  <a:r>
                    <a:rPr lang="zh-CN" altLang="en-US">
                      <a:noFill/>
                    </a:rPr>
                    <a:t> </a:t>
                  </a:r>
                </a:p>
              </p:txBody>
            </p:sp>
          </mc:Fallback>
        </mc:AlternateContent>
        <p:grpSp>
          <p:nvGrpSpPr>
            <p:cNvPr id="26" name="组合 25"/>
            <p:cNvGrpSpPr/>
            <p:nvPr/>
          </p:nvGrpSpPr>
          <p:grpSpPr>
            <a:xfrm>
              <a:off x="5503223" y="1148741"/>
              <a:ext cx="877163" cy="889609"/>
              <a:chOff x="5503223" y="1148741"/>
              <a:chExt cx="877163" cy="889609"/>
            </a:xfrm>
          </p:grpSpPr>
          <p:cxnSp>
            <p:nvCxnSpPr>
              <p:cNvPr id="19" name="直接箭头连接符 18"/>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03223" y="1148741"/>
                <a:ext cx="877163"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高方差</a:t>
                </a:r>
              </a:p>
            </p:txBody>
          </p:sp>
        </p:grpSp>
        <p:grpSp>
          <p:nvGrpSpPr>
            <p:cNvPr id="30" name="组合 29"/>
            <p:cNvGrpSpPr/>
            <p:nvPr/>
          </p:nvGrpSpPr>
          <p:grpSpPr>
            <a:xfrm>
              <a:off x="7228648" y="1200150"/>
              <a:ext cx="877163" cy="889609"/>
              <a:chOff x="5503223" y="1148741"/>
              <a:chExt cx="877163" cy="889609"/>
            </a:xfrm>
          </p:grpSpPr>
          <p:cxnSp>
            <p:nvCxnSpPr>
              <p:cNvPr id="31" name="直接箭头连接符 30"/>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503223" y="1148741"/>
                <a:ext cx="877163"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高偏差</a:t>
                </a:r>
              </a:p>
            </p:txBody>
          </p:sp>
        </p:grpSp>
        <p:cxnSp>
          <p:nvCxnSpPr>
            <p:cNvPr id="4" name="直接连接符 3"/>
            <p:cNvCxnSpPr/>
            <p:nvPr/>
          </p:nvCxnSpPr>
          <p:spPr>
            <a:xfrm>
              <a:off x="6781800" y="1333407"/>
              <a:ext cx="0" cy="315705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66000" y="953483"/>
              <a:ext cx="685893" cy="369332"/>
            </a:xfrm>
            <a:prstGeom prst="rect">
              <a:avLst/>
            </a:prstGeom>
            <a:noFill/>
          </p:spPr>
          <p:txBody>
            <a:bodyPr wrap="none" rtlCol="0">
              <a:spAutoFit/>
            </a:bodyPr>
            <a:lstStyle/>
            <a:p>
              <a:r>
                <a:rPr lang="en-US" altLang="zh-CN" b="1" dirty="0">
                  <a:solidFill>
                    <a:srgbClr val="FF0000"/>
                  </a:solidFill>
                </a:rPr>
                <a:t>right </a:t>
              </a:r>
              <a:endParaRPr lang="zh-CN" altLang="en-US" b="1" dirty="0">
                <a:solidFill>
                  <a:srgbClr val="FF0000"/>
                </a:solidFill>
              </a:endParaRPr>
            </a:p>
          </p:txBody>
        </p:sp>
      </p:grpSp>
    </p:spTree>
    <p:extLst>
      <p:ext uri="{BB962C8B-B14F-4D97-AF65-F5344CB8AC3E}">
        <p14:creationId xmlns:p14="http://schemas.microsoft.com/office/powerpoint/2010/main" val="304693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09750"/>
            <a:ext cx="4800600" cy="1676400"/>
          </a:xfrm>
        </p:spPr>
        <p:txBody>
          <a:bodyPr>
            <a:noAutofit/>
          </a:bodyPr>
          <a:lstStyle/>
          <a:p>
            <a:pPr algn="l"/>
            <a:r>
              <a:rPr lang="en-US" dirty="0">
                <a:solidFill>
                  <a:schemeClr val="tx1">
                    <a:lumMod val="75000"/>
                    <a:lumOff val="25000"/>
                  </a:schemeClr>
                </a:solidFill>
              </a:rPr>
              <a:t>Learning curves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407564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bias</a:t>
            </a:r>
          </a:p>
        </p:txBody>
      </p:sp>
      <p:cxnSp>
        <p:nvCxnSpPr>
          <p:cNvPr id="3" name="Straight Arrow Connector 2"/>
          <p:cNvCxnSpPr/>
          <p:nvPr/>
        </p:nvCxnSpPr>
        <p:spPr>
          <a:xfrm flipV="1">
            <a:off x="5698675" y="590550"/>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326227"/>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5959592" y="19973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562601" y="242932"/>
            <a:ext cx="1834515" cy="255270"/>
          </a:xfrm>
          <a:prstGeom prst="rect">
            <a:avLst/>
          </a:prstGeom>
        </p:spPr>
      </p:pic>
      <p:sp>
        <p:nvSpPr>
          <p:cNvPr id="49" name="Cross 48"/>
          <p:cNvSpPr/>
          <p:nvPr/>
        </p:nvSpPr>
        <p:spPr>
          <a:xfrm rot="2734294">
            <a:off x="6096088" y="153557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6400278" y="1141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6996617" y="1002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7429247" y="102377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5959592" y="426142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p:cNvSpPr/>
          <p:nvPr/>
        </p:nvSpPr>
        <p:spPr>
          <a:xfrm rot="2734294">
            <a:off x="6068991" y="384520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79"/>
          <p:cNvSpPr/>
          <p:nvPr/>
        </p:nvSpPr>
        <p:spPr>
          <a:xfrm rot="2734294">
            <a:off x="6217393" y="35088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p:cNvSpPr/>
          <p:nvPr/>
        </p:nvSpPr>
        <p:spPr>
          <a:xfrm rot="2734294">
            <a:off x="6585853" y="332729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ross 88"/>
          <p:cNvSpPr/>
          <p:nvPr/>
        </p:nvSpPr>
        <p:spPr>
          <a:xfrm rot="2734294">
            <a:off x="6996617" y="32665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ross 90"/>
          <p:cNvSpPr/>
          <p:nvPr/>
        </p:nvSpPr>
        <p:spPr>
          <a:xfrm rot="2734294">
            <a:off x="7429247" y="3287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ross 91"/>
          <p:cNvSpPr/>
          <p:nvPr/>
        </p:nvSpPr>
        <p:spPr>
          <a:xfrm rot="2734294">
            <a:off x="6412325" y="33870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ross 92"/>
          <p:cNvSpPr/>
          <p:nvPr/>
        </p:nvSpPr>
        <p:spPr>
          <a:xfrm rot="2734294">
            <a:off x="68014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ross 93"/>
          <p:cNvSpPr/>
          <p:nvPr/>
        </p:nvSpPr>
        <p:spPr>
          <a:xfrm rot="2734294">
            <a:off x="7200647" y="328476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ross 94"/>
          <p:cNvSpPr/>
          <p:nvPr/>
        </p:nvSpPr>
        <p:spPr>
          <a:xfrm rot="2734294">
            <a:off x="76396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ross 95"/>
          <p:cNvSpPr/>
          <p:nvPr/>
        </p:nvSpPr>
        <p:spPr>
          <a:xfrm rot="2734294">
            <a:off x="6115652" y="36612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ross 96"/>
          <p:cNvSpPr/>
          <p:nvPr/>
        </p:nvSpPr>
        <p:spPr>
          <a:xfrm rot="2734294">
            <a:off x="5992080" y="4049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ross 97"/>
          <p:cNvSpPr/>
          <p:nvPr/>
        </p:nvSpPr>
        <p:spPr>
          <a:xfrm rot="2734294">
            <a:off x="5920720" y="44383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743927" y="2396019"/>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026235"/>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420144" y="3775815"/>
            <a:ext cx="4419600" cy="707886"/>
          </a:xfrm>
          <a:prstGeom prst="rect">
            <a:avLst/>
          </a:prstGeom>
          <a:noFill/>
        </p:spPr>
        <p:txBody>
          <a:bodyPr wrap="square" rtlCol="0">
            <a:spAutoFit/>
          </a:bodyPr>
          <a:lstStyle/>
          <a:p>
            <a:pPr algn="just"/>
            <a:r>
              <a:rPr lang="zh-CN" altLang="en-US" sz="2000" b="1" dirty="0">
                <a:solidFill>
                  <a:srgbClr val="FF0000"/>
                </a:solidFill>
                <a:latin typeface="微软雅黑" pitchFamily="34" charset="-122"/>
                <a:ea typeface="微软雅黑" pitchFamily="34" charset="-122"/>
              </a:rPr>
              <a:t>如果算法存在高偏差（欠拟合），增加数据到训练集不会有太大帮助！！！</a:t>
            </a:r>
            <a:endParaRPr lang="en-US" sz="2000" b="1" dirty="0">
              <a:solidFill>
                <a:srgbClr val="FF0000"/>
              </a:solidFill>
              <a:latin typeface="微软雅黑" pitchFamily="34" charset="-122"/>
              <a:ea typeface="微软雅黑" pitchFamily="34" charset="-122"/>
            </a:endParaRPr>
          </a:p>
        </p:txBody>
      </p:sp>
      <p:sp>
        <p:nvSpPr>
          <p:cNvPr id="38" name="TextBox 37"/>
          <p:cNvSpPr txBox="1"/>
          <p:nvPr/>
        </p:nvSpPr>
        <p:spPr>
          <a:xfrm>
            <a:off x="1734835" y="331916"/>
            <a:ext cx="2031325"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高偏差（欠拟合）</a:t>
            </a:r>
          </a:p>
        </p:txBody>
      </p:sp>
      <p:cxnSp>
        <p:nvCxnSpPr>
          <p:cNvPr id="7" name="直接连接符 6"/>
          <p:cNvCxnSpPr/>
          <p:nvPr/>
        </p:nvCxnSpPr>
        <p:spPr>
          <a:xfrm flipV="1">
            <a:off x="5698675" y="747415"/>
            <a:ext cx="2045252" cy="1297406"/>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677780" y="3040618"/>
            <a:ext cx="2045252" cy="1297406"/>
          </a:xfrm>
          <a:prstGeom prst="line">
            <a:avLst/>
          </a:prstGeom>
          <a:ln w="19050">
            <a:solidFill>
              <a:srgbClr val="1109B9"/>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49264" y="949608"/>
            <a:ext cx="4632336" cy="2460342"/>
            <a:chOff x="549264" y="949608"/>
            <a:chExt cx="4632336" cy="2460342"/>
          </a:xfrm>
        </p:grpSpPr>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13" name="任意多边形 12"/>
            <p:cNvSpPr/>
            <p:nvPr/>
          </p:nvSpPr>
          <p:spPr>
            <a:xfrm>
              <a:off x="1330035" y="1365663"/>
              <a:ext cx="2690800" cy="679158"/>
            </a:xfrm>
            <a:custGeom>
              <a:avLst/>
              <a:gdLst>
                <a:gd name="connsiteX0" fmla="*/ 0 w 2256312"/>
                <a:gd name="connsiteY0" fmla="*/ 0 h 601585"/>
                <a:gd name="connsiteX1" fmla="*/ 950026 w 2256312"/>
                <a:gd name="connsiteY1" fmla="*/ 534390 h 601585"/>
                <a:gd name="connsiteX2" fmla="*/ 2256312 w 2256312"/>
                <a:gd name="connsiteY2" fmla="*/ 593767 h 601585"/>
                <a:gd name="connsiteX3" fmla="*/ 2256312 w 2256312"/>
                <a:gd name="connsiteY3" fmla="*/ 593767 h 601585"/>
              </a:gdLst>
              <a:ahLst/>
              <a:cxnLst>
                <a:cxn ang="0">
                  <a:pos x="connsiteX0" y="connsiteY0"/>
                </a:cxn>
                <a:cxn ang="0">
                  <a:pos x="connsiteX1" y="connsiteY1"/>
                </a:cxn>
                <a:cxn ang="0">
                  <a:pos x="connsiteX2" y="connsiteY2"/>
                </a:cxn>
                <a:cxn ang="0">
                  <a:pos x="connsiteX3" y="connsiteY3"/>
                </a:cxn>
              </a:cxnLst>
              <a:rect l="l" t="t" r="r" b="b"/>
              <a:pathLst>
                <a:path w="2256312" h="601585">
                  <a:moveTo>
                    <a:pt x="0" y="0"/>
                  </a:moveTo>
                  <a:cubicBezTo>
                    <a:pt x="286987" y="217714"/>
                    <a:pt x="573974" y="435429"/>
                    <a:pt x="950026" y="534390"/>
                  </a:cubicBezTo>
                  <a:cubicBezTo>
                    <a:pt x="1326078" y="633351"/>
                    <a:pt x="2256312" y="593767"/>
                    <a:pt x="2256312" y="593767"/>
                  </a:cubicBezTo>
                  <a:lnTo>
                    <a:pt x="2256312" y="593767"/>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21448747">
              <a:off x="1294402" y="2102694"/>
              <a:ext cx="2735446" cy="663906"/>
            </a:xfrm>
            <a:custGeom>
              <a:avLst/>
              <a:gdLst>
                <a:gd name="connsiteX0" fmla="*/ 0 w 2719450"/>
                <a:gd name="connsiteY0" fmla="*/ 663906 h 663906"/>
                <a:gd name="connsiteX1" fmla="*/ 938151 w 2719450"/>
                <a:gd name="connsiteY1" fmla="*/ 70139 h 663906"/>
                <a:gd name="connsiteX2" fmla="*/ 2719450 w 2719450"/>
                <a:gd name="connsiteY2" fmla="*/ 34513 h 663906"/>
              </a:gdLst>
              <a:ahLst/>
              <a:cxnLst>
                <a:cxn ang="0">
                  <a:pos x="connsiteX0" y="connsiteY0"/>
                </a:cxn>
                <a:cxn ang="0">
                  <a:pos x="connsiteX1" y="connsiteY1"/>
                </a:cxn>
                <a:cxn ang="0">
                  <a:pos x="connsiteX2" y="connsiteY2"/>
                </a:cxn>
              </a:cxnLst>
              <a:rect l="l" t="t" r="r" b="b"/>
              <a:pathLst>
                <a:path w="2719450" h="663906">
                  <a:moveTo>
                    <a:pt x="0" y="663906"/>
                  </a:moveTo>
                  <a:cubicBezTo>
                    <a:pt x="242454" y="419472"/>
                    <a:pt x="484909" y="175038"/>
                    <a:pt x="938151" y="70139"/>
                  </a:cubicBezTo>
                  <a:cubicBezTo>
                    <a:pt x="1391393" y="-34760"/>
                    <a:pt x="2055421" y="-124"/>
                    <a:pt x="2719450" y="34513"/>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矩形 51"/>
                <p:cNvSpPr/>
                <p:nvPr/>
              </p:nvSpPr>
              <p:spPr>
                <a:xfrm>
                  <a:off x="1734835" y="2396554"/>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1734835" y="2396554"/>
                  <a:ext cx="1102353" cy="393569"/>
                </a:xfrm>
                <a:prstGeom prst="rect">
                  <a:avLst/>
                </a:prstGeom>
                <a:blipFill rotWithShape="1">
                  <a:blip r:embed="rId7"/>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1805441" y="1280794"/>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1805441" y="1280794"/>
                  <a:ext cx="848694" cy="369332"/>
                </a:xfrm>
                <a:prstGeom prst="rect">
                  <a:avLst/>
                </a:prstGeom>
                <a:blipFill rotWithShape="1">
                  <a:blip r:embed="rId8"/>
                  <a:stretch>
                    <a:fillRect b="-819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0867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DCB389B-31E3-4EF2-9B2C-148FB96256CC}"/>
              </a:ext>
            </a:extLst>
          </p:cNvPr>
          <p:cNvSpPr>
            <a:spLocks noGrp="1"/>
          </p:cNvSpPr>
          <p:nvPr>
            <p:ph type="title"/>
          </p:nvPr>
        </p:nvSpPr>
        <p:spPr>
          <a:xfrm>
            <a:off x="1143000" y="138646"/>
            <a:ext cx="6705601" cy="756704"/>
          </a:xfrm>
        </p:spPr>
        <p:txBody>
          <a:bodyPr>
            <a:normAutofit/>
          </a:bodyPr>
          <a:lstStyle/>
          <a:p>
            <a:r>
              <a:rPr lang="zh-CN" altLang="en-US" sz="3200" b="1" dirty="0"/>
              <a:t>课程内容</a:t>
            </a:r>
          </a:p>
        </p:txBody>
      </p:sp>
      <p:sp>
        <p:nvSpPr>
          <p:cNvPr id="5" name="文本框 4">
            <a:extLst>
              <a:ext uri="{FF2B5EF4-FFF2-40B4-BE49-F238E27FC236}">
                <a16:creationId xmlns:a16="http://schemas.microsoft.com/office/drawing/2014/main" id="{DAF356F6-5D2B-4B9A-BF8E-D7AA63C924F7}"/>
              </a:ext>
            </a:extLst>
          </p:cNvPr>
          <p:cNvSpPr txBox="1"/>
          <p:nvPr/>
        </p:nvSpPr>
        <p:spPr>
          <a:xfrm>
            <a:off x="152400" y="1276709"/>
            <a:ext cx="2276585" cy="3096040"/>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第八章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应用机器学习的建议</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决定下一步做什么</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评估一个假设</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模型选择和交叉验证集</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诊断偏差和方差</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正则化和偏差</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方差</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学习曲线</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决定下一步做什么</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类偏斜和误差度量</a:t>
            </a:r>
          </a:p>
        </p:txBody>
      </p:sp>
      <p:sp>
        <p:nvSpPr>
          <p:cNvPr id="6" name="文本框 5">
            <a:extLst>
              <a:ext uri="{FF2B5EF4-FFF2-40B4-BE49-F238E27FC236}">
                <a16:creationId xmlns:a16="http://schemas.microsoft.com/office/drawing/2014/main" id="{3D3B5CC6-5D5C-45F3-A93D-3FB430538E10}"/>
              </a:ext>
            </a:extLst>
          </p:cNvPr>
          <p:cNvSpPr txBox="1"/>
          <p:nvPr/>
        </p:nvSpPr>
        <p:spPr>
          <a:xfrm>
            <a:off x="2596620" y="1276709"/>
            <a:ext cx="1762021" cy="2542043"/>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第九章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支持向量机</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优化目标</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大边界的直观理解</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大边界的数学原理</a:t>
            </a:r>
            <a:endParaRPr lang="en-US" altLang="zh-CN" sz="1200"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核函数</a:t>
            </a:r>
            <a:r>
              <a:rPr lang="en-US" altLang="zh-CN" sz="1200" b="1" dirty="0">
                <a:latin typeface="黑体" panose="02010609060101010101" pitchFamily="49" charset="-122"/>
                <a:ea typeface="黑体" panose="02010609060101010101" pitchFamily="49" charset="-122"/>
              </a:rPr>
              <a:t>1</a:t>
            </a: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核函数</a:t>
            </a:r>
            <a:r>
              <a:rPr lang="en-US" altLang="zh-CN" sz="1200" b="1" dirty="0">
                <a:latin typeface="黑体" panose="02010609060101010101" pitchFamily="49" charset="-122"/>
                <a:ea typeface="黑体" panose="02010609060101010101" pitchFamily="49" charset="-122"/>
              </a:rPr>
              <a:t>2</a:t>
            </a: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使用支持向量机</a:t>
            </a:r>
            <a:endParaRPr lang="en-US" altLang="zh-CN" sz="12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F4821482-9CD1-49A5-BF5E-53B2C1248CE5}"/>
              </a:ext>
            </a:extLst>
          </p:cNvPr>
          <p:cNvSpPr txBox="1"/>
          <p:nvPr/>
        </p:nvSpPr>
        <p:spPr>
          <a:xfrm>
            <a:off x="4800600" y="1276350"/>
            <a:ext cx="1909497" cy="3919086"/>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第十章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无监督学习</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indent="-342900">
              <a:lnSpc>
                <a:spcPct val="150000"/>
              </a:lnSpc>
              <a:buAutoNum type="arabicPeriod"/>
            </a:pPr>
            <a:r>
              <a:rPr lang="zh-CN" altLang="en-US" sz="1200" b="1" dirty="0">
                <a:latin typeface="黑体" panose="02010609060101010101" pitchFamily="49" charset="-122"/>
                <a:ea typeface="黑体" panose="02010609060101010101" pitchFamily="49" charset="-122"/>
              </a:rPr>
              <a:t>聚类</a:t>
            </a:r>
            <a:endParaRPr lang="en-US" altLang="zh-CN" sz="120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无监督学习：简介</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en-US" altLang="zh-CN" sz="1050" b="1" dirty="0">
                <a:latin typeface="黑体" panose="02010609060101010101" pitchFamily="49" charset="-122"/>
                <a:ea typeface="黑体" panose="02010609060101010101" pitchFamily="49" charset="-122"/>
              </a:rPr>
              <a:t>K-</a:t>
            </a:r>
            <a:r>
              <a:rPr lang="zh-CN" altLang="en-US" sz="1050" b="1" dirty="0">
                <a:latin typeface="黑体" panose="02010609060101010101" pitchFamily="49" charset="-122"/>
                <a:ea typeface="黑体" panose="02010609060101010101" pitchFamily="49" charset="-122"/>
              </a:rPr>
              <a:t>均值算法</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优化目标</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随机初始化</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选择聚类数</a:t>
            </a:r>
            <a:endParaRPr lang="en-US" altLang="zh-CN" sz="1050" b="1" dirty="0">
              <a:latin typeface="黑体" panose="02010609060101010101" pitchFamily="49" charset="-122"/>
              <a:ea typeface="黑体" panose="02010609060101010101" pitchFamily="49" charset="-122"/>
            </a:endParaRPr>
          </a:p>
          <a:p>
            <a:pPr marL="228600" indent="-228600">
              <a:lnSpc>
                <a:spcPct val="150000"/>
              </a:lnSpc>
              <a:buAutoNum type="arabicPeriod" startAt="2"/>
            </a:pPr>
            <a:r>
              <a:rPr lang="zh-CN" altLang="en-US" sz="1200" b="1" dirty="0">
                <a:latin typeface="黑体" panose="02010609060101010101" pitchFamily="49" charset="-122"/>
                <a:ea typeface="黑体" panose="02010609060101010101" pitchFamily="49" charset="-122"/>
              </a:rPr>
              <a:t> 降维</a:t>
            </a:r>
            <a:endParaRPr lang="en-US" altLang="zh-CN" sz="120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动机</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主成分分析</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选择主成分的数量</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重建的压缩表示</a:t>
            </a:r>
            <a:endParaRPr lang="en-US" altLang="zh-CN" sz="1050" b="1" dirty="0">
              <a:latin typeface="黑体" panose="02010609060101010101" pitchFamily="49" charset="-122"/>
              <a:ea typeface="黑体" panose="02010609060101010101" pitchFamily="49" charset="-122"/>
            </a:endParaRPr>
          </a:p>
          <a:p>
            <a:pPr marL="171450" indent="-171450">
              <a:lnSpc>
                <a:spcPct val="150000"/>
              </a:lnSpc>
              <a:buFont typeface="Arial" panose="020B0604020202020204" pitchFamily="34" charset="0"/>
              <a:buChar char="•"/>
            </a:pPr>
            <a:r>
              <a:rPr lang="zh-CN" altLang="en-US" sz="1050" b="1" dirty="0">
                <a:latin typeface="黑体" panose="02010609060101010101" pitchFamily="49" charset="-122"/>
                <a:ea typeface="黑体" panose="02010609060101010101" pitchFamily="49" charset="-122"/>
              </a:rPr>
              <a:t>主成分分析法的应用建议</a:t>
            </a:r>
            <a:endParaRPr lang="en-US" altLang="zh-CN" sz="1050" b="1"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D5BC5834-1694-4D23-B1A5-CC17FB3DF770}"/>
              </a:ext>
            </a:extLst>
          </p:cNvPr>
          <p:cNvSpPr txBox="1"/>
          <p:nvPr/>
        </p:nvSpPr>
        <p:spPr>
          <a:xfrm>
            <a:off x="6942123" y="1242419"/>
            <a:ext cx="2108269" cy="4105547"/>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第十一章</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有趣的应用</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异常检测</a:t>
            </a:r>
            <a:endParaRPr kumimoji="0" lang="en-US" altLang="zh-CN"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问题的动机</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高斯分布</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算法</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开发和评价一个异常检测系统</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选异常检测和监督学习对比</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选择特征</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228600" marR="0" lvl="0" indent="-228600" algn="l" defTabSz="914400" rtl="0" eaLnBrk="1" fontAlgn="auto" latinLnBrk="0" hangingPunct="1">
              <a:lnSpc>
                <a:spcPct val="150000"/>
              </a:lnSpc>
              <a:spcBef>
                <a:spcPts val="0"/>
              </a:spcBef>
              <a:spcAft>
                <a:spcPts val="0"/>
              </a:spcAft>
              <a:buClrTx/>
              <a:buSzTx/>
              <a:buFontTx/>
              <a:buAutoNum type="arabicPeriod" startAt="2"/>
              <a:tabLst/>
              <a:defRPr/>
            </a:pPr>
            <a:r>
              <a:rPr kumimoji="0" lang="zh-CN" altLang="en-US"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推荐系统</a:t>
            </a:r>
            <a:endParaRPr kumimoji="0" lang="en-US" altLang="zh-CN" sz="12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问题形式化</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050" b="1" dirty="0">
                <a:solidFill>
                  <a:prstClr val="black"/>
                </a:solidFill>
                <a:latin typeface="黑体" panose="02010609060101010101" pitchFamily="49" charset="-122"/>
                <a:ea typeface="黑体" panose="02010609060101010101" pitchFamily="49" charset="-122"/>
              </a:rPr>
              <a:t>基于内容的推荐系统</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协同过滤</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171450" indent="-171450">
              <a:lnSpc>
                <a:spcPct val="150000"/>
              </a:lnSpc>
              <a:buFont typeface="Arial" panose="020B0604020202020204" pitchFamily="34" charset="0"/>
              <a:buChar char="•"/>
              <a:defRPr/>
            </a:pPr>
            <a:r>
              <a:rPr kumimoji="0" lang="zh-CN" altLang="en-US"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协同过滤算法</a:t>
            </a: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105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9" name="矩形 8">
            <a:extLst>
              <a:ext uri="{FF2B5EF4-FFF2-40B4-BE49-F238E27FC236}">
                <a16:creationId xmlns:a16="http://schemas.microsoft.com/office/drawing/2014/main" id="{FFBB7CDA-A3F5-4518-8C51-D39391B286A9}"/>
              </a:ext>
            </a:extLst>
          </p:cNvPr>
          <p:cNvSpPr/>
          <p:nvPr/>
        </p:nvSpPr>
        <p:spPr>
          <a:xfrm>
            <a:off x="188251" y="1292860"/>
            <a:ext cx="2176343" cy="31838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0433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5698675" y="668982"/>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1540516"/>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6651028" y="932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8106963" y="95221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7815335" y="9965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6638796" y="201181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6347168" y="205614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ross 56"/>
          <p:cNvSpPr/>
          <p:nvPr/>
        </p:nvSpPr>
        <p:spPr>
          <a:xfrm rot="2734294">
            <a:off x="5826445" y="245413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ross 59"/>
          <p:cNvSpPr/>
          <p:nvPr/>
        </p:nvSpPr>
        <p:spPr>
          <a:xfrm rot="2734294">
            <a:off x="8115047" y="20011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7823419" y="2045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ross 61"/>
          <p:cNvSpPr/>
          <p:nvPr/>
        </p:nvSpPr>
        <p:spPr>
          <a:xfrm rot="2734294">
            <a:off x="7302696" y="24434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ross 62"/>
          <p:cNvSpPr/>
          <p:nvPr/>
        </p:nvSpPr>
        <p:spPr>
          <a:xfrm rot="2734294">
            <a:off x="7520663" y="21311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15000" y="242932"/>
            <a:ext cx="2621280" cy="274320"/>
          </a:xfrm>
          <a:prstGeom prst="rect">
            <a:avLst/>
          </a:prstGeom>
        </p:spPr>
      </p:pic>
      <p:pic>
        <p:nvPicPr>
          <p:cNvPr id="69" name="Picture 6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67065" y="828473"/>
            <a:ext cx="3781262" cy="682052"/>
          </a:xfrm>
          <a:prstGeom prst="rect">
            <a:avLst/>
          </a:prstGeom>
        </p:spPr>
      </p:pic>
      <p:pic>
        <p:nvPicPr>
          <p:cNvPr id="70" name="Picture 6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67065" y="1540516"/>
            <a:ext cx="3695069" cy="685800"/>
          </a:xfrm>
          <a:prstGeom prst="rect">
            <a:avLst/>
          </a:prstGeom>
        </p:spPr>
      </p:pic>
      <p:cxnSp>
        <p:nvCxnSpPr>
          <p:cNvPr id="71" name="Straight Arrow Connector 70"/>
          <p:cNvCxnSpPr/>
          <p:nvPr/>
        </p:nvCxnSpPr>
        <p:spPr>
          <a:xfrm flipV="1">
            <a:off x="1077388" y="2519806"/>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4507211"/>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734835" y="4633647"/>
            <a:ext cx="209550" cy="114300"/>
          </a:xfrm>
          <a:prstGeom prst="rect">
            <a:avLst/>
          </a:prstGeom>
        </p:spPr>
      </p:pic>
      <p:sp>
        <p:nvSpPr>
          <p:cNvPr id="79" name="TextBox 78"/>
          <p:cNvSpPr txBox="1"/>
          <p:nvPr/>
        </p:nvSpPr>
        <p:spPr>
          <a:xfrm>
            <a:off x="1944385" y="4537019"/>
            <a:ext cx="3237215" cy="369332"/>
          </a:xfrm>
          <a:prstGeom prst="rect">
            <a:avLst/>
          </a:prstGeom>
          <a:noFill/>
        </p:spPr>
        <p:txBody>
          <a:bodyPr wrap="square" rtlCol="0">
            <a:spAutoFit/>
          </a:bodyPr>
          <a:lstStyle/>
          <a:p>
            <a:r>
              <a:rPr lang="en-US" dirty="0"/>
              <a:t>(training set size)</a:t>
            </a:r>
          </a:p>
        </p:txBody>
      </p:sp>
      <p:cxnSp>
        <p:nvCxnSpPr>
          <p:cNvPr id="32" name="Straight Arrow Connector 31"/>
          <p:cNvCxnSpPr/>
          <p:nvPr/>
        </p:nvCxnSpPr>
        <p:spPr>
          <a:xfrm flipV="1">
            <a:off x="7154559" y="6707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18484" y="15422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686392"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550317"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154559"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8484"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Cross 63"/>
          <p:cNvSpPr/>
          <p:nvPr/>
        </p:nvSpPr>
        <p:spPr>
          <a:xfrm rot="2734294">
            <a:off x="6645981"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p:cNvSpPr/>
          <p:nvPr/>
        </p:nvSpPr>
        <p:spPr>
          <a:xfrm rot="2734294">
            <a:off x="6354353"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p:cNvSpPr/>
          <p:nvPr/>
        </p:nvSpPr>
        <p:spPr>
          <a:xfrm rot="2734294">
            <a:off x="5833630"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p:cNvSpPr/>
          <p:nvPr/>
        </p:nvSpPr>
        <p:spPr>
          <a:xfrm rot="2734294">
            <a:off x="6051597"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5685493"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49418"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Cross 74"/>
          <p:cNvSpPr/>
          <p:nvPr/>
        </p:nvSpPr>
        <p:spPr>
          <a:xfrm rot="2734294">
            <a:off x="5921938"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p:cNvSpPr/>
          <p:nvPr/>
        </p:nvSpPr>
        <p:spPr>
          <a:xfrm rot="2734294">
            <a:off x="8104414"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ross 80"/>
          <p:cNvSpPr/>
          <p:nvPr/>
        </p:nvSpPr>
        <p:spPr>
          <a:xfrm rot="2734294">
            <a:off x="7812786"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ross 81"/>
          <p:cNvSpPr/>
          <p:nvPr/>
        </p:nvSpPr>
        <p:spPr>
          <a:xfrm rot="2734294">
            <a:off x="7292063"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ross 82"/>
          <p:cNvSpPr/>
          <p:nvPr/>
        </p:nvSpPr>
        <p:spPr>
          <a:xfrm rot="2734294">
            <a:off x="7510030"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V="1">
            <a:off x="7143926"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07851"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Cross 85"/>
          <p:cNvSpPr/>
          <p:nvPr/>
        </p:nvSpPr>
        <p:spPr>
          <a:xfrm rot="2734294">
            <a:off x="7380371"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ross 86"/>
          <p:cNvSpPr/>
          <p:nvPr/>
        </p:nvSpPr>
        <p:spPr>
          <a:xfrm rot="2734294">
            <a:off x="7943920" y="30698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16200000">
            <a:off x="258322" y="2736951"/>
            <a:ext cx="951215" cy="369332"/>
          </a:xfrm>
          <a:prstGeom prst="rect">
            <a:avLst/>
          </a:prstGeom>
          <a:noFill/>
        </p:spPr>
        <p:txBody>
          <a:bodyPr wrap="square" rtlCol="0">
            <a:spAutoFit/>
          </a:bodyPr>
          <a:lstStyle/>
          <a:p>
            <a:r>
              <a:rPr lang="en-US" dirty="0"/>
              <a:t>error</a:t>
            </a:r>
          </a:p>
        </p:txBody>
      </p:sp>
      <p:grpSp>
        <p:nvGrpSpPr>
          <p:cNvPr id="8" name="组合 7"/>
          <p:cNvGrpSpPr/>
          <p:nvPr/>
        </p:nvGrpSpPr>
        <p:grpSpPr>
          <a:xfrm>
            <a:off x="5891513" y="879676"/>
            <a:ext cx="874068" cy="654653"/>
            <a:chOff x="5891513" y="879676"/>
            <a:chExt cx="874068" cy="654653"/>
          </a:xfrm>
        </p:grpSpPr>
        <p:sp>
          <p:nvSpPr>
            <p:cNvPr id="5" name="任意多边形 4"/>
            <p:cNvSpPr/>
            <p:nvPr/>
          </p:nvSpPr>
          <p:spPr>
            <a:xfrm>
              <a:off x="5891513" y="879676"/>
              <a:ext cx="874068" cy="289823"/>
            </a:xfrm>
            <a:custGeom>
              <a:avLst/>
              <a:gdLst>
                <a:gd name="connsiteX0" fmla="*/ 0 w 844952"/>
                <a:gd name="connsiteY0" fmla="*/ 0 h 509388"/>
                <a:gd name="connsiteX1" fmla="*/ 358815 w 844952"/>
                <a:gd name="connsiteY1" fmla="*/ 509286 h 509388"/>
                <a:gd name="connsiteX2" fmla="*/ 844952 w 844952"/>
                <a:gd name="connsiteY2" fmla="*/ 34724 h 509388"/>
              </a:gdLst>
              <a:ahLst/>
              <a:cxnLst>
                <a:cxn ang="0">
                  <a:pos x="connsiteX0" y="connsiteY0"/>
                </a:cxn>
                <a:cxn ang="0">
                  <a:pos x="connsiteX1" y="connsiteY1"/>
                </a:cxn>
                <a:cxn ang="0">
                  <a:pos x="connsiteX2" y="connsiteY2"/>
                </a:cxn>
              </a:cxnLst>
              <a:rect l="l" t="t" r="r" b="b"/>
              <a:pathLst>
                <a:path w="844952" h="509388">
                  <a:moveTo>
                    <a:pt x="0" y="0"/>
                  </a:moveTo>
                  <a:cubicBezTo>
                    <a:pt x="108995" y="251749"/>
                    <a:pt x="217990" y="503499"/>
                    <a:pt x="358815" y="509286"/>
                  </a:cubicBezTo>
                  <a:cubicBezTo>
                    <a:pt x="499640" y="515073"/>
                    <a:pt x="672296" y="274898"/>
                    <a:pt x="844952" y="3472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969388" y="1164997"/>
              <a:ext cx="614271"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m=1</a:t>
              </a:r>
              <a:endParaRPr lang="zh-CN" altLang="en-US" dirty="0">
                <a:solidFill>
                  <a:srgbClr val="1109B9"/>
                </a:solidFill>
                <a:latin typeface="Times New Roman" pitchFamily="18" charset="0"/>
                <a:cs typeface="Times New Roman" pitchFamily="18" charset="0"/>
              </a:endParaRPr>
            </a:p>
          </p:txBody>
        </p:sp>
      </p:grpSp>
      <p:grpSp>
        <p:nvGrpSpPr>
          <p:cNvPr id="49" name="组合 48"/>
          <p:cNvGrpSpPr/>
          <p:nvPr/>
        </p:nvGrpSpPr>
        <p:grpSpPr>
          <a:xfrm>
            <a:off x="7540087" y="988688"/>
            <a:ext cx="1034223" cy="562365"/>
            <a:chOff x="5969388" y="971964"/>
            <a:chExt cx="1034223" cy="562365"/>
          </a:xfrm>
        </p:grpSpPr>
        <p:sp>
          <p:nvSpPr>
            <p:cNvPr id="50" name="任意多边形 49"/>
            <p:cNvSpPr/>
            <p:nvPr/>
          </p:nvSpPr>
          <p:spPr>
            <a:xfrm flipV="1">
              <a:off x="6129543" y="971964"/>
              <a:ext cx="874068" cy="180811"/>
            </a:xfrm>
            <a:custGeom>
              <a:avLst/>
              <a:gdLst>
                <a:gd name="connsiteX0" fmla="*/ 0 w 844952"/>
                <a:gd name="connsiteY0" fmla="*/ 0 h 509388"/>
                <a:gd name="connsiteX1" fmla="*/ 358815 w 844952"/>
                <a:gd name="connsiteY1" fmla="*/ 509286 h 509388"/>
                <a:gd name="connsiteX2" fmla="*/ 844952 w 844952"/>
                <a:gd name="connsiteY2" fmla="*/ 34724 h 509388"/>
              </a:gdLst>
              <a:ahLst/>
              <a:cxnLst>
                <a:cxn ang="0">
                  <a:pos x="connsiteX0" y="connsiteY0"/>
                </a:cxn>
                <a:cxn ang="0">
                  <a:pos x="connsiteX1" y="connsiteY1"/>
                </a:cxn>
                <a:cxn ang="0">
                  <a:pos x="connsiteX2" y="connsiteY2"/>
                </a:cxn>
              </a:cxnLst>
              <a:rect l="l" t="t" r="r" b="b"/>
              <a:pathLst>
                <a:path w="844952" h="509388">
                  <a:moveTo>
                    <a:pt x="0" y="0"/>
                  </a:moveTo>
                  <a:cubicBezTo>
                    <a:pt x="108995" y="251749"/>
                    <a:pt x="217990" y="503499"/>
                    <a:pt x="358815" y="509286"/>
                  </a:cubicBezTo>
                  <a:cubicBezTo>
                    <a:pt x="499640" y="515073"/>
                    <a:pt x="672296" y="274898"/>
                    <a:pt x="844952" y="3472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5969388" y="1164997"/>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m=2</a:t>
              </a:r>
              <a:endParaRPr lang="zh-CN" altLang="en-US" dirty="0">
                <a:solidFill>
                  <a:srgbClr val="1109B9"/>
                </a:solidFill>
                <a:latin typeface="Times New Roman" pitchFamily="18" charset="0"/>
                <a:cs typeface="Times New Roman" pitchFamily="18" charset="0"/>
              </a:endParaRPr>
            </a:p>
          </p:txBody>
        </p:sp>
      </p:grpSp>
      <p:sp>
        <p:nvSpPr>
          <p:cNvPr id="9" name="任意多边形 8"/>
          <p:cNvSpPr/>
          <p:nvPr/>
        </p:nvSpPr>
        <p:spPr>
          <a:xfrm>
            <a:off x="5873895" y="2038350"/>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6096000" y="2278618"/>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m=3</a:t>
            </a:r>
            <a:endParaRPr lang="zh-CN" altLang="en-US" dirty="0">
              <a:solidFill>
                <a:srgbClr val="1109B9"/>
              </a:solidFill>
              <a:latin typeface="Times New Roman" pitchFamily="18" charset="0"/>
              <a:cs typeface="Times New Roman" pitchFamily="18" charset="0"/>
            </a:endParaRPr>
          </a:p>
        </p:txBody>
      </p:sp>
      <p:sp>
        <p:nvSpPr>
          <p:cNvPr id="77" name="任意多边形 76"/>
          <p:cNvSpPr/>
          <p:nvPr/>
        </p:nvSpPr>
        <p:spPr>
          <a:xfrm>
            <a:off x="7360719" y="2052475"/>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7582824" y="2292743"/>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m=4</a:t>
            </a:r>
            <a:endParaRPr lang="zh-CN" altLang="en-US" dirty="0">
              <a:solidFill>
                <a:srgbClr val="1109B9"/>
              </a:solidFill>
              <a:latin typeface="Times New Roman" pitchFamily="18" charset="0"/>
              <a:cs typeface="Times New Roman" pitchFamily="18" charset="0"/>
            </a:endParaRPr>
          </a:p>
        </p:txBody>
      </p:sp>
      <p:sp>
        <p:nvSpPr>
          <p:cNvPr id="88" name="任意多边形 87"/>
          <p:cNvSpPr/>
          <p:nvPr/>
        </p:nvSpPr>
        <p:spPr>
          <a:xfrm>
            <a:off x="5895968" y="3092659"/>
            <a:ext cx="1036191" cy="556610"/>
          </a:xfrm>
          <a:custGeom>
            <a:avLst/>
            <a:gdLst>
              <a:gd name="connsiteX0" fmla="*/ 1710 w 1055006"/>
              <a:gd name="connsiteY0" fmla="*/ 581637 h 581637"/>
              <a:gd name="connsiteX1" fmla="*/ 140606 w 1055006"/>
              <a:gd name="connsiteY1" fmla="*/ 164949 h 581637"/>
              <a:gd name="connsiteX2" fmla="*/ 892961 w 1055006"/>
              <a:gd name="connsiteY2" fmla="*/ 14478 h 581637"/>
              <a:gd name="connsiteX3" fmla="*/ 1055006 w 1055006"/>
              <a:gd name="connsiteY3" fmla="*/ 14478 h 581637"/>
            </a:gdLst>
            <a:ahLst/>
            <a:cxnLst>
              <a:cxn ang="0">
                <a:pos x="connsiteX0" y="connsiteY0"/>
              </a:cxn>
              <a:cxn ang="0">
                <a:pos x="connsiteX1" y="connsiteY1"/>
              </a:cxn>
              <a:cxn ang="0">
                <a:pos x="connsiteX2" y="connsiteY2"/>
              </a:cxn>
              <a:cxn ang="0">
                <a:pos x="connsiteX3" y="connsiteY3"/>
              </a:cxn>
            </a:cxnLst>
            <a:rect l="l" t="t" r="r" b="b"/>
            <a:pathLst>
              <a:path w="1055006" h="581637">
                <a:moveTo>
                  <a:pt x="1710" y="581637"/>
                </a:moveTo>
                <a:cubicBezTo>
                  <a:pt x="-3113" y="420556"/>
                  <a:pt x="-7936" y="259475"/>
                  <a:pt x="140606" y="164949"/>
                </a:cubicBezTo>
                <a:cubicBezTo>
                  <a:pt x="289148" y="70423"/>
                  <a:pt x="740561" y="39556"/>
                  <a:pt x="892961" y="14478"/>
                </a:cubicBezTo>
                <a:cubicBezTo>
                  <a:pt x="1045361" y="-10600"/>
                  <a:pt x="1050183" y="1939"/>
                  <a:pt x="1055006" y="14478"/>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6118073" y="3332927"/>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m=5</a:t>
            </a:r>
            <a:endParaRPr lang="zh-CN" altLang="en-US" dirty="0">
              <a:solidFill>
                <a:srgbClr val="1109B9"/>
              </a:solidFill>
              <a:latin typeface="Times New Roman" pitchFamily="18" charset="0"/>
              <a:cs typeface="Times New Roman" pitchFamily="18" charset="0"/>
            </a:endParaRPr>
          </a:p>
        </p:txBody>
      </p:sp>
      <p:sp>
        <p:nvSpPr>
          <p:cNvPr id="10" name="任意多边形 9"/>
          <p:cNvSpPr/>
          <p:nvPr/>
        </p:nvSpPr>
        <p:spPr>
          <a:xfrm>
            <a:off x="7272411" y="3086955"/>
            <a:ext cx="1038212" cy="570645"/>
          </a:xfrm>
          <a:custGeom>
            <a:avLst/>
            <a:gdLst>
              <a:gd name="connsiteX0" fmla="*/ 0 w 1006998"/>
              <a:gd name="connsiteY0" fmla="*/ 570645 h 570645"/>
              <a:gd name="connsiteX1" fmla="*/ 497712 w 1006998"/>
              <a:gd name="connsiteY1" fmla="*/ 84508 h 570645"/>
              <a:gd name="connsiteX2" fmla="*/ 1006998 w 1006998"/>
              <a:gd name="connsiteY2" fmla="*/ 3486 h 570645"/>
            </a:gdLst>
            <a:ahLst/>
            <a:cxnLst>
              <a:cxn ang="0">
                <a:pos x="connsiteX0" y="connsiteY0"/>
              </a:cxn>
              <a:cxn ang="0">
                <a:pos x="connsiteX1" y="connsiteY1"/>
              </a:cxn>
              <a:cxn ang="0">
                <a:pos x="connsiteX2" y="connsiteY2"/>
              </a:cxn>
            </a:cxnLst>
            <a:rect l="l" t="t" r="r" b="b"/>
            <a:pathLst>
              <a:path w="1006998" h="570645">
                <a:moveTo>
                  <a:pt x="0" y="570645"/>
                </a:moveTo>
                <a:cubicBezTo>
                  <a:pt x="164939" y="374839"/>
                  <a:pt x="329879" y="179034"/>
                  <a:pt x="497712" y="84508"/>
                </a:cubicBezTo>
                <a:cubicBezTo>
                  <a:pt x="665545" y="-10018"/>
                  <a:pt x="836271" y="-3266"/>
                  <a:pt x="1006998" y="3486"/>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7624583" y="3325412"/>
            <a:ext cx="609462" cy="369332"/>
          </a:xfrm>
          <a:prstGeom prst="rect">
            <a:avLst/>
          </a:prstGeom>
          <a:noFill/>
        </p:spPr>
        <p:txBody>
          <a:bodyPr wrap="none" rtlCol="0">
            <a:spAutoFit/>
          </a:bodyPr>
          <a:lstStyle/>
          <a:p>
            <a:r>
              <a:rPr lang="en-US" altLang="zh-CN" dirty="0">
                <a:solidFill>
                  <a:srgbClr val="1109B9"/>
                </a:solidFill>
                <a:latin typeface="Times New Roman" pitchFamily="18" charset="0"/>
                <a:cs typeface="Times New Roman" pitchFamily="18" charset="0"/>
              </a:rPr>
              <a:t>m=6</a:t>
            </a:r>
            <a:endParaRPr lang="zh-CN" altLang="en-US" dirty="0">
              <a:solidFill>
                <a:srgbClr val="1109B9"/>
              </a:solidFill>
              <a:latin typeface="Times New Roman" pitchFamily="18" charset="0"/>
              <a:cs typeface="Times New Roman" pitchFamily="18" charset="0"/>
            </a:endParaRPr>
          </a:p>
        </p:txBody>
      </p:sp>
      <p:grpSp>
        <p:nvGrpSpPr>
          <p:cNvPr id="13" name="组合 12"/>
          <p:cNvGrpSpPr/>
          <p:nvPr/>
        </p:nvGrpSpPr>
        <p:grpSpPr>
          <a:xfrm>
            <a:off x="1192192" y="2592729"/>
            <a:ext cx="2592730" cy="1909823"/>
            <a:chOff x="1192192" y="2592729"/>
            <a:chExt cx="2592730" cy="1909823"/>
          </a:xfrm>
        </p:grpSpPr>
        <p:sp>
          <p:nvSpPr>
            <p:cNvPr id="11" name="任意多边形 10"/>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2" name="矩形 91"/>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2" name="矩形 91"/>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10"/>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sp>
        <p:nvSpPr>
          <p:cNvPr id="94" name="TextBox 93"/>
          <p:cNvSpPr txBox="1"/>
          <p:nvPr/>
        </p:nvSpPr>
        <p:spPr>
          <a:xfrm>
            <a:off x="424096" y="217910"/>
            <a:ext cx="4267200" cy="461665"/>
          </a:xfrm>
          <a:prstGeom prst="rect">
            <a:avLst/>
          </a:prstGeom>
          <a:noFill/>
        </p:spPr>
        <p:txBody>
          <a:bodyPr wrap="square" rtlCol="0">
            <a:spAutoFit/>
          </a:bodyPr>
          <a:lstStyle/>
          <a:p>
            <a:r>
              <a:rPr lang="en-US" sz="2400" b="1" dirty="0"/>
              <a:t>High Variance</a:t>
            </a:r>
          </a:p>
        </p:txBody>
      </p:sp>
      <p:sp>
        <p:nvSpPr>
          <p:cNvPr id="95" name="TextBox 94"/>
          <p:cNvSpPr txBox="1"/>
          <p:nvPr/>
        </p:nvSpPr>
        <p:spPr>
          <a:xfrm>
            <a:off x="2359746" y="250757"/>
            <a:ext cx="2031325"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高方差（过拟合）</a:t>
            </a:r>
          </a:p>
        </p:txBody>
      </p:sp>
    </p:spTree>
    <p:extLst>
      <p:ext uri="{BB962C8B-B14F-4D97-AF65-F5344CB8AC3E}">
        <p14:creationId xmlns:p14="http://schemas.microsoft.com/office/powerpoint/2010/main" val="40356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variance</a:t>
            </a:r>
          </a:p>
        </p:txBody>
      </p:sp>
      <p:cxnSp>
        <p:nvCxnSpPr>
          <p:cNvPr id="3" name="Straight Arrow Connector 2"/>
          <p:cNvCxnSpPr/>
          <p:nvPr/>
        </p:nvCxnSpPr>
        <p:spPr>
          <a:xfrm flipV="1">
            <a:off x="5698675" y="777949"/>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513626"/>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192125" y="218987"/>
            <a:ext cx="3630930" cy="274320"/>
          </a:xfrm>
          <a:prstGeom prst="rect">
            <a:avLst/>
          </a:prstGeom>
        </p:spPr>
      </p:pic>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43927" y="2583418"/>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213634"/>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9" name="Cross 108"/>
          <p:cNvSpPr/>
          <p:nvPr/>
        </p:nvSpPr>
        <p:spPr>
          <a:xfrm rot="2734294">
            <a:off x="5959592" y="218476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109"/>
          <p:cNvSpPr/>
          <p:nvPr/>
        </p:nvSpPr>
        <p:spPr>
          <a:xfrm rot="2734294">
            <a:off x="6096088" y="17229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110"/>
          <p:cNvSpPr/>
          <p:nvPr/>
        </p:nvSpPr>
        <p:spPr>
          <a:xfrm rot="2734294">
            <a:off x="6400278" y="132901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ross 111"/>
          <p:cNvSpPr/>
          <p:nvPr/>
        </p:nvSpPr>
        <p:spPr>
          <a:xfrm rot="2734294">
            <a:off x="6878359" y="132411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p:cNvSpPr/>
          <p:nvPr/>
        </p:nvSpPr>
        <p:spPr>
          <a:xfrm rot="2734294">
            <a:off x="7429247" y="121117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ross 118"/>
          <p:cNvSpPr/>
          <p:nvPr/>
        </p:nvSpPr>
        <p:spPr>
          <a:xfrm rot="2734294">
            <a:off x="5963252" y="425079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ross 119"/>
          <p:cNvSpPr/>
          <p:nvPr/>
        </p:nvSpPr>
        <p:spPr>
          <a:xfrm rot="2734294">
            <a:off x="6099748" y="37889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ross 120"/>
          <p:cNvSpPr/>
          <p:nvPr/>
        </p:nvSpPr>
        <p:spPr>
          <a:xfrm rot="2734294">
            <a:off x="6403938" y="339504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rot="2734294">
            <a:off x="6882019" y="33901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ross 122"/>
          <p:cNvSpPr/>
          <p:nvPr/>
        </p:nvSpPr>
        <p:spPr>
          <a:xfrm rot="2734294">
            <a:off x="7432907"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ross 123"/>
          <p:cNvSpPr/>
          <p:nvPr/>
        </p:nvSpPr>
        <p:spPr>
          <a:xfrm rot="2734294">
            <a:off x="7734047"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ross 124"/>
          <p:cNvSpPr/>
          <p:nvPr/>
        </p:nvSpPr>
        <p:spPr>
          <a:xfrm rot="2734294">
            <a:off x="7962647" y="35058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ross 125"/>
          <p:cNvSpPr/>
          <p:nvPr/>
        </p:nvSpPr>
        <p:spPr>
          <a:xfrm rot="2734294">
            <a:off x="7182452"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ross 126"/>
          <p:cNvSpPr/>
          <p:nvPr/>
        </p:nvSpPr>
        <p:spPr>
          <a:xfrm rot="2734294">
            <a:off x="6645981" y="32510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ross 127"/>
          <p:cNvSpPr/>
          <p:nvPr/>
        </p:nvSpPr>
        <p:spPr>
          <a:xfrm rot="2734294">
            <a:off x="6234384" y="35558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ross 128"/>
          <p:cNvSpPr/>
          <p:nvPr/>
        </p:nvSpPr>
        <p:spPr>
          <a:xfrm rot="2734294">
            <a:off x="5810852" y="43621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ross 129"/>
          <p:cNvSpPr/>
          <p:nvPr/>
        </p:nvSpPr>
        <p:spPr>
          <a:xfrm rot="2734294">
            <a:off x="6039452" y="4039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906785" y="408617"/>
            <a:ext cx="3237215" cy="369332"/>
          </a:xfrm>
          <a:prstGeom prst="rect">
            <a:avLst/>
          </a:prstGeom>
          <a:noFill/>
        </p:spPr>
        <p:txBody>
          <a:bodyPr wrap="square" rtlCol="0">
            <a:spAutoFit/>
          </a:bodyPr>
          <a:lstStyle/>
          <a:p>
            <a:r>
              <a:rPr lang="en-US" dirty="0"/>
              <a:t>(and small     )</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068969" y="505656"/>
            <a:ext cx="125730" cy="179070"/>
          </a:xfrm>
          <a:prstGeom prst="rect">
            <a:avLst/>
          </a:prstGeom>
        </p:spPr>
      </p:pic>
      <p:sp>
        <p:nvSpPr>
          <p:cNvPr id="57" name="TextBox 56"/>
          <p:cNvSpPr txBox="1"/>
          <p:nvPr/>
        </p:nvSpPr>
        <p:spPr>
          <a:xfrm>
            <a:off x="420144" y="3727395"/>
            <a:ext cx="4419600" cy="707886"/>
          </a:xfrm>
          <a:prstGeom prst="rect">
            <a:avLst/>
          </a:prstGeom>
          <a:noFill/>
        </p:spPr>
        <p:txBody>
          <a:bodyPr wrap="square" rtlCol="0">
            <a:spAutoFit/>
          </a:bodyPr>
          <a:lstStyle/>
          <a:p>
            <a:pPr algn="just"/>
            <a:r>
              <a:rPr lang="zh-CN" altLang="en-US" sz="2000" b="1" dirty="0">
                <a:solidFill>
                  <a:srgbClr val="FF0000"/>
                </a:solidFill>
                <a:latin typeface="微软雅黑" pitchFamily="34" charset="-122"/>
                <a:ea typeface="微软雅黑" pitchFamily="34" charset="-122"/>
              </a:rPr>
              <a:t>高方差（过拟合）的情况下，增加更多数据到训练集可以提高算法效果</a:t>
            </a:r>
            <a:r>
              <a:rPr lang="en-US" altLang="zh-CN" sz="2000" b="1" dirty="0">
                <a:solidFill>
                  <a:srgbClr val="FF0000"/>
                </a:solidFill>
                <a:latin typeface="微软雅黑" pitchFamily="34" charset="-122"/>
                <a:ea typeface="微软雅黑" pitchFamily="34" charset="-122"/>
              </a:rPr>
              <a:t>.</a:t>
            </a:r>
            <a:endParaRPr lang="en-US" sz="2000" b="1" dirty="0">
              <a:solidFill>
                <a:srgbClr val="FF0000"/>
              </a:solidFill>
              <a:latin typeface="微软雅黑" pitchFamily="34" charset="-122"/>
              <a:ea typeface="微软雅黑" pitchFamily="34" charset="-122"/>
            </a:endParaRPr>
          </a:p>
        </p:txBody>
      </p:sp>
      <p:sp>
        <p:nvSpPr>
          <p:cNvPr id="22" name="任意多边形 21"/>
          <p:cNvSpPr/>
          <p:nvPr/>
        </p:nvSpPr>
        <p:spPr>
          <a:xfrm>
            <a:off x="5671595" y="1189255"/>
            <a:ext cx="2002420" cy="1255888"/>
          </a:xfrm>
          <a:custGeom>
            <a:avLst/>
            <a:gdLst>
              <a:gd name="connsiteX0" fmla="*/ 0 w 2002420"/>
              <a:gd name="connsiteY0" fmla="*/ 1056234 h 1255888"/>
              <a:gd name="connsiteX1" fmla="*/ 312516 w 2002420"/>
              <a:gd name="connsiteY1" fmla="*/ 1206704 h 1255888"/>
              <a:gd name="connsiteX2" fmla="*/ 474562 w 2002420"/>
              <a:gd name="connsiteY2" fmla="*/ 303879 h 1255888"/>
              <a:gd name="connsiteX3" fmla="*/ 1018572 w 2002420"/>
              <a:gd name="connsiteY3" fmla="*/ 257580 h 1255888"/>
              <a:gd name="connsiteX4" fmla="*/ 1481559 w 2002420"/>
              <a:gd name="connsiteY4" fmla="*/ 2937 h 1255888"/>
              <a:gd name="connsiteX5" fmla="*/ 2002420 w 2002420"/>
              <a:gd name="connsiteY5" fmla="*/ 141834 h 125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2420" h="1255888">
                <a:moveTo>
                  <a:pt x="0" y="1056234"/>
                </a:moveTo>
                <a:cubicBezTo>
                  <a:pt x="116711" y="1194165"/>
                  <a:pt x="233422" y="1332096"/>
                  <a:pt x="312516" y="1206704"/>
                </a:cubicBezTo>
                <a:cubicBezTo>
                  <a:pt x="391610" y="1081312"/>
                  <a:pt x="356886" y="462066"/>
                  <a:pt x="474562" y="303879"/>
                </a:cubicBezTo>
                <a:cubicBezTo>
                  <a:pt x="592238" y="145692"/>
                  <a:pt x="850739" y="307737"/>
                  <a:pt x="1018572" y="257580"/>
                </a:cubicBezTo>
                <a:cubicBezTo>
                  <a:pt x="1186405" y="207423"/>
                  <a:pt x="1317584" y="22228"/>
                  <a:pt x="1481559" y="2937"/>
                </a:cubicBezTo>
                <a:cubicBezTo>
                  <a:pt x="1645534" y="-16354"/>
                  <a:pt x="1823977" y="62740"/>
                  <a:pt x="2002420" y="141834"/>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613722" y="3250767"/>
            <a:ext cx="2627453" cy="1244933"/>
          </a:xfrm>
          <a:custGeom>
            <a:avLst/>
            <a:gdLst>
              <a:gd name="connsiteX0" fmla="*/ 0 w 2627453"/>
              <a:gd name="connsiteY0" fmla="*/ 1078165 h 1244933"/>
              <a:gd name="connsiteX1" fmla="*/ 347240 w 2627453"/>
              <a:gd name="connsiteY1" fmla="*/ 1193911 h 1244933"/>
              <a:gd name="connsiteX2" fmla="*/ 659756 w 2627453"/>
              <a:gd name="connsiteY2" fmla="*/ 348960 h 1244933"/>
              <a:gd name="connsiteX3" fmla="*/ 1180617 w 2627453"/>
              <a:gd name="connsiteY3" fmla="*/ 1719 h 1244933"/>
              <a:gd name="connsiteX4" fmla="*/ 1354237 w 2627453"/>
              <a:gd name="connsiteY4" fmla="*/ 210063 h 1244933"/>
              <a:gd name="connsiteX5" fmla="*/ 1990845 w 2627453"/>
              <a:gd name="connsiteY5" fmla="*/ 82742 h 1244933"/>
              <a:gd name="connsiteX6" fmla="*/ 2453832 w 2627453"/>
              <a:gd name="connsiteY6" fmla="*/ 360534 h 1244933"/>
              <a:gd name="connsiteX7" fmla="*/ 2627453 w 2627453"/>
              <a:gd name="connsiteY7" fmla="*/ 429982 h 124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453" h="1244933">
                <a:moveTo>
                  <a:pt x="0" y="1078165"/>
                </a:moveTo>
                <a:cubicBezTo>
                  <a:pt x="118640" y="1196805"/>
                  <a:pt x="237281" y="1315445"/>
                  <a:pt x="347240" y="1193911"/>
                </a:cubicBezTo>
                <a:cubicBezTo>
                  <a:pt x="457199" y="1072377"/>
                  <a:pt x="520860" y="547659"/>
                  <a:pt x="659756" y="348960"/>
                </a:cubicBezTo>
                <a:cubicBezTo>
                  <a:pt x="798652" y="150261"/>
                  <a:pt x="1064870" y="24868"/>
                  <a:pt x="1180617" y="1719"/>
                </a:cubicBezTo>
                <a:cubicBezTo>
                  <a:pt x="1296364" y="-21430"/>
                  <a:pt x="1219199" y="196559"/>
                  <a:pt x="1354237" y="210063"/>
                </a:cubicBezTo>
                <a:cubicBezTo>
                  <a:pt x="1489275" y="223567"/>
                  <a:pt x="1807579" y="57664"/>
                  <a:pt x="1990845" y="82742"/>
                </a:cubicBezTo>
                <a:cubicBezTo>
                  <a:pt x="2174111" y="107820"/>
                  <a:pt x="2347731" y="302661"/>
                  <a:pt x="2453832" y="360534"/>
                </a:cubicBezTo>
                <a:cubicBezTo>
                  <a:pt x="2559933" y="418407"/>
                  <a:pt x="2593693" y="424194"/>
                  <a:pt x="2627453" y="429982"/>
                </a:cubicBez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49264" y="949608"/>
            <a:ext cx="4632336" cy="2460342"/>
            <a:chOff x="549264" y="949608"/>
            <a:chExt cx="4632336" cy="2460342"/>
          </a:xfrm>
        </p:grpSpPr>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49264" y="949608"/>
              <a:ext cx="4632336" cy="2460342"/>
              <a:chOff x="549264" y="949608"/>
              <a:chExt cx="4632336" cy="2460342"/>
            </a:xfrm>
          </p:grpSpPr>
          <p:cxnSp>
            <p:nvCxnSpPr>
              <p:cNvPr id="72"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grpSp>
            <p:nvGrpSpPr>
              <p:cNvPr id="44" name="组合 43"/>
              <p:cNvGrpSpPr/>
              <p:nvPr/>
            </p:nvGrpSpPr>
            <p:grpSpPr>
              <a:xfrm>
                <a:off x="1094421" y="1100987"/>
                <a:ext cx="2592730" cy="1909823"/>
                <a:chOff x="1192192" y="2592729"/>
                <a:chExt cx="2592730" cy="1909823"/>
              </a:xfrm>
            </p:grpSpPr>
            <p:sp>
              <p:nvSpPr>
                <p:cNvPr id="45" name="任意多边形 44"/>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矩形 46"/>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9"/>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grpSp>
      </p:grpSp>
    </p:spTree>
    <p:extLst>
      <p:ext uri="{BB962C8B-B14F-4D97-AF65-F5344CB8AC3E}">
        <p14:creationId xmlns:p14="http://schemas.microsoft.com/office/powerpoint/2010/main" val="248433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572000" cy="1676400"/>
          </a:xfrm>
        </p:spPr>
        <p:txBody>
          <a:bodyPr>
            <a:noAutofit/>
          </a:bodyPr>
          <a:lstStyle/>
          <a:p>
            <a:pPr algn="l"/>
            <a:r>
              <a:rPr lang="en-US" dirty="0">
                <a:solidFill>
                  <a:schemeClr val="tx1">
                    <a:lumMod val="75000"/>
                    <a:lumOff val="25000"/>
                  </a:schemeClr>
                </a:solidFill>
              </a:rPr>
              <a:t>Deciding what to try next (revisited)</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Tree>
    <p:extLst>
      <p:ext uri="{BB962C8B-B14F-4D97-AF65-F5344CB8AC3E}">
        <p14:creationId xmlns:p14="http://schemas.microsoft.com/office/powerpoint/2010/main" val="62566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66823" y="278269"/>
            <a:ext cx="8305800" cy="1785104"/>
          </a:xfrm>
          <a:prstGeom prst="rect">
            <a:avLst/>
          </a:prstGeom>
          <a:noFill/>
        </p:spPr>
        <p:txBody>
          <a:bodyPr wrap="square" rtlCol="0">
            <a:spAutoFit/>
          </a:bodyPr>
          <a:lstStyle/>
          <a:p>
            <a:r>
              <a:rPr lang="en-US" sz="2200" b="1" dirty="0"/>
              <a:t>Debugging a learning algorithm:</a:t>
            </a:r>
          </a:p>
          <a:p>
            <a:r>
              <a:rPr lang="en-US" sz="2200" dirty="0"/>
              <a:t>Suppose you have implemented regularized linear regression to predict housing prices. However, when you test your hypothesis in a new set of houses, you find that it makes unacceptably large errors in its prediction. What should you try next? </a:t>
            </a:r>
          </a:p>
        </p:txBody>
      </p:sp>
      <p:grpSp>
        <p:nvGrpSpPr>
          <p:cNvPr id="5" name="组合 4"/>
          <p:cNvGrpSpPr/>
          <p:nvPr/>
        </p:nvGrpSpPr>
        <p:grpSpPr>
          <a:xfrm>
            <a:off x="9580" y="2213753"/>
            <a:ext cx="5846964" cy="2123658"/>
            <a:chOff x="295275" y="2213753"/>
            <a:chExt cx="5846964" cy="2123658"/>
          </a:xfrm>
        </p:grpSpPr>
        <p:sp>
          <p:nvSpPr>
            <p:cNvPr id="137" name="TextBox 136"/>
            <p:cNvSpPr txBox="1"/>
            <p:nvPr/>
          </p:nvSpPr>
          <p:spPr>
            <a:xfrm>
              <a:off x="295275" y="2213753"/>
              <a:ext cx="5562600" cy="2123658"/>
            </a:xfrm>
            <a:prstGeom prst="rect">
              <a:avLst/>
            </a:prstGeom>
            <a:noFill/>
          </p:spPr>
          <p:txBody>
            <a:bodyPr wrap="square" rtlCol="0">
              <a:spAutoFit/>
            </a:bodyPr>
            <a:lstStyle/>
            <a:p>
              <a:pPr marL="342900" indent="-342900">
                <a:buFontTx/>
                <a:buChar char="-"/>
              </a:pPr>
              <a:r>
                <a:rPr lang="en-US" sz="2200" dirty="0"/>
                <a:t>Get more training examples</a:t>
              </a:r>
            </a:p>
            <a:p>
              <a:pPr marL="342900" indent="-342900">
                <a:buFontTx/>
                <a:buChar char="-"/>
              </a:pPr>
              <a:r>
                <a:rPr lang="en-US" sz="2200" dirty="0"/>
                <a:t>Try smaller sets of features</a:t>
              </a:r>
            </a:p>
            <a:p>
              <a:pPr marL="342900" indent="-342900">
                <a:buFontTx/>
                <a:buChar char="-"/>
              </a:pPr>
              <a:r>
                <a:rPr lang="en-US" sz="2200" dirty="0"/>
                <a:t>Try getting additional features</a:t>
              </a:r>
            </a:p>
            <a:p>
              <a:pPr marL="342900" indent="-342900">
                <a:buFontTx/>
                <a:buChar char="-"/>
              </a:pPr>
              <a:r>
                <a:rPr lang="en-US" sz="2200" dirty="0"/>
                <a:t>Try adding polynomial features</a:t>
              </a:r>
            </a:p>
            <a:p>
              <a:pPr marL="342900" indent="-342900">
                <a:buFontTx/>
                <a:buChar char="-"/>
              </a:pPr>
              <a:r>
                <a:rPr lang="en-US" sz="2200" dirty="0"/>
                <a:t>Try decreasing</a:t>
              </a:r>
            </a:p>
            <a:p>
              <a:pPr marL="342900" indent="-342900">
                <a:buFontTx/>
                <a:buChar char="-"/>
              </a:pPr>
              <a:r>
                <a:rPr lang="en-US" sz="2200" dirty="0"/>
                <a:t>Try increasing</a:t>
              </a:r>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42014" y="3276679"/>
              <a:ext cx="1800225" cy="27432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417445" y="3680391"/>
              <a:ext cx="125730" cy="179070"/>
            </a:xfrm>
            <a:prstGeom prst="rect">
              <a:avLst/>
            </a:prstGeom>
          </p:spPr>
        </p:pic>
        <p:pic>
          <p:nvPicPr>
            <p:cNvPr id="139" name="Picture 13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390775" y="4010050"/>
              <a:ext cx="125730" cy="179070"/>
            </a:xfrm>
            <a:prstGeom prst="rect">
              <a:avLst/>
            </a:prstGeom>
          </p:spPr>
        </p:pic>
      </p:grpSp>
      <p:grpSp>
        <p:nvGrpSpPr>
          <p:cNvPr id="6" name="组合 5"/>
          <p:cNvGrpSpPr/>
          <p:nvPr/>
        </p:nvGrpSpPr>
        <p:grpSpPr>
          <a:xfrm>
            <a:off x="3962400" y="2279642"/>
            <a:ext cx="4735301" cy="369332"/>
            <a:chOff x="3962400" y="2279642"/>
            <a:chExt cx="4735301" cy="369332"/>
          </a:xfrm>
        </p:grpSpPr>
        <p:sp>
          <p:nvSpPr>
            <p:cNvPr id="3" name="右箭头 2"/>
            <p:cNvSpPr/>
            <p:nvPr/>
          </p:nvSpPr>
          <p:spPr>
            <a:xfrm>
              <a:off x="3962400" y="2343150"/>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7358873" y="2279642"/>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grpSp>
      <p:sp>
        <p:nvSpPr>
          <p:cNvPr id="12" name="右箭头 11"/>
          <p:cNvSpPr/>
          <p:nvPr/>
        </p:nvSpPr>
        <p:spPr>
          <a:xfrm>
            <a:off x="3952874" y="2635258"/>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349347" y="2571750"/>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sp>
        <p:nvSpPr>
          <p:cNvPr id="14" name="右箭头 13"/>
          <p:cNvSpPr/>
          <p:nvPr/>
        </p:nvSpPr>
        <p:spPr>
          <a:xfrm>
            <a:off x="3962400" y="2951726"/>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358873" y="2888218"/>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16" name="右箭头 15"/>
          <p:cNvSpPr/>
          <p:nvPr/>
        </p:nvSpPr>
        <p:spPr>
          <a:xfrm>
            <a:off x="5867400" y="3311059"/>
            <a:ext cx="1383095" cy="251291"/>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408357" y="3257550"/>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18" name="右箭头 17"/>
          <p:cNvSpPr/>
          <p:nvPr/>
        </p:nvSpPr>
        <p:spPr>
          <a:xfrm>
            <a:off x="4020183" y="3738303"/>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416656" y="3674795"/>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解决高偏差</a:t>
            </a:r>
          </a:p>
        </p:txBody>
      </p:sp>
      <p:sp>
        <p:nvSpPr>
          <p:cNvPr id="20" name="右箭头 19"/>
          <p:cNvSpPr/>
          <p:nvPr/>
        </p:nvSpPr>
        <p:spPr>
          <a:xfrm>
            <a:off x="3962400" y="4108993"/>
            <a:ext cx="3238611" cy="242316"/>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7424172" y="4045485"/>
            <a:ext cx="1338828"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解决高方差</a:t>
            </a:r>
          </a:p>
        </p:txBody>
      </p:sp>
    </p:spTree>
    <p:extLst>
      <p:ext uri="{BB962C8B-B14F-4D97-AF65-F5344CB8AC3E}">
        <p14:creationId xmlns:p14="http://schemas.microsoft.com/office/powerpoint/2010/main" val="13869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18" grpId="0" animBg="1"/>
      <p:bldP spid="19" grpId="0"/>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networks and </a:t>
            </a:r>
            <a:r>
              <a:rPr lang="en-US" sz="2400" b="1" dirty="0" err="1"/>
              <a:t>overfitting</a:t>
            </a:r>
            <a:endParaRPr lang="en-US" sz="2400" b="1" dirty="0"/>
          </a:p>
        </p:txBody>
      </p:sp>
      <p:sp>
        <p:nvSpPr>
          <p:cNvPr id="81" name="TextBox 80"/>
          <p:cNvSpPr txBox="1"/>
          <p:nvPr/>
        </p:nvSpPr>
        <p:spPr>
          <a:xfrm>
            <a:off x="533400" y="819150"/>
            <a:ext cx="3313612" cy="1015663"/>
          </a:xfrm>
          <a:prstGeom prst="rect">
            <a:avLst/>
          </a:prstGeom>
          <a:noFill/>
        </p:spPr>
        <p:txBody>
          <a:bodyPr wrap="square" rtlCol="0">
            <a:spAutoFit/>
          </a:bodyPr>
          <a:lstStyle/>
          <a:p>
            <a:pPr algn="ctr"/>
            <a:r>
              <a:rPr lang="en-US" sz="2000" dirty="0"/>
              <a:t>“Small” neural network</a:t>
            </a:r>
          </a:p>
          <a:p>
            <a:pPr algn="ctr"/>
            <a:r>
              <a:rPr lang="en-US" sz="2000" dirty="0"/>
              <a:t>(fewer parameters; more prone to </a:t>
            </a:r>
            <a:r>
              <a:rPr lang="en-US" sz="2000" dirty="0" err="1"/>
              <a:t>underfitting</a:t>
            </a:r>
            <a:r>
              <a:rPr lang="en-US" sz="2000" dirty="0"/>
              <a:t>)</a:t>
            </a:r>
          </a:p>
        </p:txBody>
      </p:sp>
      <p:sp>
        <p:nvSpPr>
          <p:cNvPr id="119" name="TextBox 118"/>
          <p:cNvSpPr txBox="1"/>
          <p:nvPr/>
        </p:nvSpPr>
        <p:spPr>
          <a:xfrm>
            <a:off x="4419600" y="819150"/>
            <a:ext cx="3538271" cy="1015663"/>
          </a:xfrm>
          <a:prstGeom prst="rect">
            <a:avLst/>
          </a:prstGeom>
          <a:noFill/>
        </p:spPr>
        <p:txBody>
          <a:bodyPr wrap="square" rtlCol="0">
            <a:spAutoFit/>
          </a:bodyPr>
          <a:lstStyle/>
          <a:p>
            <a:pPr algn="ctr"/>
            <a:r>
              <a:rPr lang="en-US" sz="2000" dirty="0"/>
              <a:t>“Large” neural network</a:t>
            </a:r>
          </a:p>
          <a:p>
            <a:pPr algn="ctr"/>
            <a:r>
              <a:rPr lang="en-US" sz="2000" dirty="0"/>
              <a:t>(more parameters; more prone to </a:t>
            </a:r>
            <a:r>
              <a:rPr lang="en-US" sz="2000" dirty="0" err="1"/>
              <a:t>overfitting</a:t>
            </a:r>
            <a:r>
              <a:rPr lang="en-US" sz="2000" dirty="0"/>
              <a:t>)</a:t>
            </a:r>
          </a:p>
        </p:txBody>
      </p:sp>
      <p:grpSp>
        <p:nvGrpSpPr>
          <p:cNvPr id="343" name="Group 342"/>
          <p:cNvGrpSpPr/>
          <p:nvPr/>
        </p:nvGrpSpPr>
        <p:grpSpPr>
          <a:xfrm>
            <a:off x="1558257" y="2266950"/>
            <a:ext cx="1337343" cy="613020"/>
            <a:chOff x="1253012" y="2038350"/>
            <a:chExt cx="1642588" cy="752940"/>
          </a:xfrm>
        </p:grpSpPr>
        <p:sp>
          <p:nvSpPr>
            <p:cNvPr id="133" name="Oval 132"/>
            <p:cNvSpPr/>
            <p:nvPr/>
          </p:nvSpPr>
          <p:spPr>
            <a:xfrm>
              <a:off x="1253012" y="242197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55668" y="21020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991554" y="20383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4" idx="6"/>
            </p:cNvCxnSpPr>
            <p:nvPr/>
          </p:nvCxnSpPr>
          <p:spPr>
            <a:xfrm flipV="1">
              <a:off x="1468343" y="2145111"/>
              <a:ext cx="525867" cy="637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3" idx="6"/>
              <a:endCxn id="135" idx="2"/>
            </p:cNvCxnSpPr>
            <p:nvPr/>
          </p:nvCxnSpPr>
          <p:spPr>
            <a:xfrm flipV="1">
              <a:off x="1465687" y="2145110"/>
              <a:ext cx="525867" cy="3836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991553" y="2315497"/>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a:stCxn id="134" idx="6"/>
              <a:endCxn id="139" idx="2"/>
            </p:cNvCxnSpPr>
            <p:nvPr/>
          </p:nvCxnSpPr>
          <p:spPr>
            <a:xfrm>
              <a:off x="1468343" y="2208851"/>
              <a:ext cx="523210" cy="2134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3" idx="6"/>
              <a:endCxn id="139" idx="2"/>
            </p:cNvCxnSpPr>
            <p:nvPr/>
          </p:nvCxnSpPr>
          <p:spPr>
            <a:xfrm flipV="1">
              <a:off x="1465687" y="2422257"/>
              <a:ext cx="525866" cy="106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6"/>
            </p:cNvCxnSpPr>
            <p:nvPr/>
          </p:nvCxnSpPr>
          <p:spPr>
            <a:xfrm>
              <a:off x="1468343" y="2208851"/>
              <a:ext cx="525865" cy="479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6"/>
              <a:endCxn id="204" idx="2"/>
            </p:cNvCxnSpPr>
            <p:nvPr/>
          </p:nvCxnSpPr>
          <p:spPr>
            <a:xfrm>
              <a:off x="1465687" y="2528731"/>
              <a:ext cx="525867" cy="1557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04" idx="6"/>
              <a:endCxn id="205" idx="2"/>
            </p:cNvCxnSpPr>
            <p:nvPr/>
          </p:nvCxnSpPr>
          <p:spPr>
            <a:xfrm flipV="1">
              <a:off x="2204229" y="2361251"/>
              <a:ext cx="478696" cy="3232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9" idx="6"/>
              <a:endCxn id="205" idx="2"/>
            </p:cNvCxnSpPr>
            <p:nvPr/>
          </p:nvCxnSpPr>
          <p:spPr>
            <a:xfrm flipV="1">
              <a:off x="2204228" y="2361251"/>
              <a:ext cx="478697" cy="610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6"/>
              <a:endCxn id="205" idx="2"/>
            </p:cNvCxnSpPr>
            <p:nvPr/>
          </p:nvCxnSpPr>
          <p:spPr>
            <a:xfrm>
              <a:off x="2204229" y="2145110"/>
              <a:ext cx="478696" cy="2161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1991554" y="257777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682925" y="22544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p:cNvSpPr/>
          <p:nvPr/>
        </p:nvSpPr>
        <p:spPr>
          <a:xfrm>
            <a:off x="6182533" y="259220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182533" y="233206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44284" y="213915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071259" y="236361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344298" y="2225086"/>
            <a:ext cx="399986" cy="19291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6344298" y="2225087"/>
            <a:ext cx="399986" cy="4530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744283" y="236223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6344298" y="2417998"/>
            <a:ext cx="399985" cy="301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6344298" y="2448169"/>
            <a:ext cx="399985" cy="2299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44283" y="257660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6344298" y="2417998"/>
            <a:ext cx="399984" cy="2445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flipV="1">
            <a:off x="6344298" y="2662538"/>
            <a:ext cx="399985" cy="156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744283" y="2786319"/>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6344298" y="2417998"/>
            <a:ext cx="399984" cy="4542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6344298" y="2678139"/>
            <a:ext cx="399985" cy="194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744284" y="300434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6344298" y="2417998"/>
            <a:ext cx="399986" cy="6722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6344298" y="2678139"/>
            <a:ext cx="399986" cy="4121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381501" y="213915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6906049" y="2225086"/>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6906049" y="2225086"/>
            <a:ext cx="475453"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6906048" y="2225086"/>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6906048" y="2225086"/>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6906049" y="2225086"/>
            <a:ext cx="475452" cy="86519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381501" y="2364908"/>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6906049" y="2450842"/>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6906048" y="2450842"/>
            <a:ext cx="475453" cy="2116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6906048" y="2450842"/>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6906047" y="2450842"/>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6906049" y="2225086"/>
            <a:ext cx="475451" cy="2257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382544" y="2572367"/>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6907092" y="2658300"/>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6907092" y="265830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6907092" y="2658300"/>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6906049" y="2448169"/>
            <a:ext cx="476495" cy="2101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6906049" y="2225086"/>
            <a:ext cx="476495" cy="433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81500" y="278045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6906048" y="2866390"/>
            <a:ext cx="475452" cy="58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6906048" y="286639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6906048" y="2662537"/>
            <a:ext cx="475452" cy="20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6906049" y="2448169"/>
            <a:ext cx="475451" cy="4182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6906049" y="2225086"/>
            <a:ext cx="475450" cy="6413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381500" y="300948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6906048" y="3095415"/>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6906048" y="2872254"/>
            <a:ext cx="475452" cy="2231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6906048" y="2662537"/>
            <a:ext cx="475452" cy="4328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6906049" y="2448169"/>
            <a:ext cx="475451" cy="64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6906049" y="2225086"/>
            <a:ext cx="475450" cy="8703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7543266" y="2225086"/>
            <a:ext cx="527993" cy="224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7543266" y="2449550"/>
            <a:ext cx="527993" cy="129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7544309" y="2449550"/>
            <a:ext cx="526950" cy="2087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7543265" y="2449550"/>
            <a:ext cx="527994" cy="4168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7543265" y="2449550"/>
            <a:ext cx="527994" cy="645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071258" y="2588241"/>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69" idx="6"/>
            <a:endCxn id="101" idx="2"/>
          </p:cNvCxnSpPr>
          <p:nvPr/>
        </p:nvCxnSpPr>
        <p:spPr>
          <a:xfrm>
            <a:off x="7543266" y="2450842"/>
            <a:ext cx="527992" cy="2233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5" idx="6"/>
            <a:endCxn id="101" idx="2"/>
          </p:cNvCxnSpPr>
          <p:nvPr/>
        </p:nvCxnSpPr>
        <p:spPr>
          <a:xfrm>
            <a:off x="7544309" y="2658301"/>
            <a:ext cx="526949" cy="158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6"/>
            <a:endCxn id="101" idx="2"/>
          </p:cNvCxnSpPr>
          <p:nvPr/>
        </p:nvCxnSpPr>
        <p:spPr>
          <a:xfrm flipV="1">
            <a:off x="7543265" y="2674175"/>
            <a:ext cx="527993" cy="192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0" idx="6"/>
            <a:endCxn id="101" idx="2"/>
          </p:cNvCxnSpPr>
          <p:nvPr/>
        </p:nvCxnSpPr>
        <p:spPr>
          <a:xfrm flipV="1">
            <a:off x="7543265" y="2674175"/>
            <a:ext cx="527993" cy="4212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7543266" y="2225086"/>
            <a:ext cx="527992" cy="4490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8071257" y="279295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75" idx="6"/>
            <a:endCxn id="107" idx="2"/>
          </p:cNvCxnSpPr>
          <p:nvPr/>
        </p:nvCxnSpPr>
        <p:spPr>
          <a:xfrm>
            <a:off x="7544309" y="2658301"/>
            <a:ext cx="526948" cy="220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4" idx="6"/>
            <a:endCxn id="107" idx="2"/>
          </p:cNvCxnSpPr>
          <p:nvPr/>
        </p:nvCxnSpPr>
        <p:spPr>
          <a:xfrm>
            <a:off x="7543265" y="2866389"/>
            <a:ext cx="527992" cy="124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0" idx="6"/>
            <a:endCxn id="107" idx="2"/>
          </p:cNvCxnSpPr>
          <p:nvPr/>
        </p:nvCxnSpPr>
        <p:spPr>
          <a:xfrm flipV="1">
            <a:off x="7543265" y="2878888"/>
            <a:ext cx="527992" cy="2165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7543266" y="2450842"/>
            <a:ext cx="527991" cy="4280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7543266" y="2225086"/>
            <a:ext cx="527991" cy="653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8071259" y="300948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84" idx="6"/>
            <a:endCxn id="113" idx="2"/>
          </p:cNvCxnSpPr>
          <p:nvPr/>
        </p:nvCxnSpPr>
        <p:spPr>
          <a:xfrm>
            <a:off x="7543265" y="2866389"/>
            <a:ext cx="527994" cy="2290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0" idx="6"/>
            <a:endCxn id="113" idx="2"/>
          </p:cNvCxnSpPr>
          <p:nvPr/>
        </p:nvCxnSpPr>
        <p:spPr>
          <a:xfrm>
            <a:off x="7543265" y="3095416"/>
            <a:ext cx="527994"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7544309" y="2658301"/>
            <a:ext cx="526950" cy="4371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7543266" y="2450842"/>
            <a:ext cx="527993" cy="64457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7543266" y="2225086"/>
            <a:ext cx="527993" cy="8703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8555615" y="2495182"/>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p:cNvCxnSpPr>
            <a:stCxn id="43" idx="6"/>
            <a:endCxn id="215" idx="2"/>
          </p:cNvCxnSpPr>
          <p:nvPr/>
        </p:nvCxnSpPr>
        <p:spPr>
          <a:xfrm>
            <a:off x="8233024" y="2449550"/>
            <a:ext cx="322591" cy="1315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01" idx="6"/>
            <a:endCxn id="215" idx="2"/>
          </p:cNvCxnSpPr>
          <p:nvPr/>
        </p:nvCxnSpPr>
        <p:spPr>
          <a:xfrm flipV="1">
            <a:off x="8233023" y="2581116"/>
            <a:ext cx="322592" cy="9305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07" idx="6"/>
            <a:endCxn id="215" idx="2"/>
          </p:cNvCxnSpPr>
          <p:nvPr/>
        </p:nvCxnSpPr>
        <p:spPr>
          <a:xfrm flipV="1">
            <a:off x="8233022" y="2581116"/>
            <a:ext cx="322593" cy="2977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13" idx="6"/>
            <a:endCxn id="215" idx="2"/>
          </p:cNvCxnSpPr>
          <p:nvPr/>
        </p:nvCxnSpPr>
        <p:spPr>
          <a:xfrm flipV="1">
            <a:off x="8233024" y="2581116"/>
            <a:ext cx="322591" cy="5143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4191000" y="2592205"/>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0999" y="2353100"/>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774275" y="2163820"/>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Arrow Connector 247"/>
          <p:cNvCxnSpPr/>
          <p:nvPr/>
        </p:nvCxnSpPr>
        <p:spPr>
          <a:xfrm flipV="1">
            <a:off x="4358963" y="2248137"/>
            <a:ext cx="415313" cy="1892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4" idx="6"/>
            <a:endCxn id="246" idx="2"/>
          </p:cNvCxnSpPr>
          <p:nvPr/>
        </p:nvCxnSpPr>
        <p:spPr>
          <a:xfrm flipV="1">
            <a:off x="4358963" y="2248138"/>
            <a:ext cx="415312" cy="428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a:off x="4774275" y="2382704"/>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p:cNvCxnSpPr/>
          <p:nvPr/>
        </p:nvCxnSpPr>
        <p:spPr>
          <a:xfrm>
            <a:off x="4358963" y="2437417"/>
            <a:ext cx="415312" cy="296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4" idx="6"/>
            <a:endCxn id="250" idx="2"/>
          </p:cNvCxnSpPr>
          <p:nvPr/>
        </p:nvCxnSpPr>
        <p:spPr>
          <a:xfrm flipV="1">
            <a:off x="4358963" y="2467020"/>
            <a:ext cx="415312" cy="2095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774274" y="2593036"/>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Arrow Connector 253"/>
          <p:cNvCxnSpPr/>
          <p:nvPr/>
        </p:nvCxnSpPr>
        <p:spPr>
          <a:xfrm>
            <a:off x="4358963" y="2437417"/>
            <a:ext cx="415311" cy="23993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4" idx="6"/>
            <a:endCxn id="253" idx="2"/>
          </p:cNvCxnSpPr>
          <p:nvPr/>
        </p:nvCxnSpPr>
        <p:spPr>
          <a:xfrm>
            <a:off x="4358963" y="2676523"/>
            <a:ext cx="415311" cy="8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4774274" y="2798803"/>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45" idx="6"/>
            <a:endCxn id="256" idx="2"/>
          </p:cNvCxnSpPr>
          <p:nvPr/>
        </p:nvCxnSpPr>
        <p:spPr>
          <a:xfrm>
            <a:off x="4358963" y="2437417"/>
            <a:ext cx="415311" cy="4457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a:endCxn id="256" idx="2"/>
          </p:cNvCxnSpPr>
          <p:nvPr/>
        </p:nvCxnSpPr>
        <p:spPr>
          <a:xfrm>
            <a:off x="4358963" y="2676523"/>
            <a:ext cx="415311" cy="2065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4774275" y="3012721"/>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45" idx="6"/>
            <a:endCxn id="259" idx="2"/>
          </p:cNvCxnSpPr>
          <p:nvPr/>
        </p:nvCxnSpPr>
        <p:spPr>
          <a:xfrm>
            <a:off x="4358963" y="2437417"/>
            <a:ext cx="415313" cy="6596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44" idx="6"/>
            <a:endCxn id="259" idx="2"/>
          </p:cNvCxnSpPr>
          <p:nvPr/>
        </p:nvCxnSpPr>
        <p:spPr>
          <a:xfrm>
            <a:off x="4358963" y="2676524"/>
            <a:ext cx="415312" cy="4205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5" name="Oval 314"/>
          <p:cNvSpPr/>
          <p:nvPr/>
        </p:nvSpPr>
        <p:spPr>
          <a:xfrm>
            <a:off x="5411721" y="2436469"/>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Arrow Connector 315"/>
          <p:cNvCxnSpPr>
            <a:stCxn id="246" idx="6"/>
            <a:endCxn id="315" idx="2"/>
          </p:cNvCxnSpPr>
          <p:nvPr/>
        </p:nvCxnSpPr>
        <p:spPr>
          <a:xfrm>
            <a:off x="4942237" y="2248139"/>
            <a:ext cx="469484" cy="2726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50" idx="6"/>
            <a:endCxn id="315" idx="2"/>
          </p:cNvCxnSpPr>
          <p:nvPr/>
        </p:nvCxnSpPr>
        <p:spPr>
          <a:xfrm>
            <a:off x="4942236" y="2467019"/>
            <a:ext cx="469486" cy="537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253" idx="6"/>
            <a:endCxn id="315" idx="2"/>
          </p:cNvCxnSpPr>
          <p:nvPr/>
        </p:nvCxnSpPr>
        <p:spPr>
          <a:xfrm flipV="1">
            <a:off x="4942237" y="2520783"/>
            <a:ext cx="469487" cy="1565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56" idx="6"/>
            <a:endCxn id="315" idx="2"/>
          </p:cNvCxnSpPr>
          <p:nvPr/>
        </p:nvCxnSpPr>
        <p:spPr>
          <a:xfrm flipV="1">
            <a:off x="4942233" y="2520783"/>
            <a:ext cx="469487" cy="3623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59" idx="6"/>
            <a:endCxn id="315" idx="2"/>
          </p:cNvCxnSpPr>
          <p:nvPr/>
        </p:nvCxnSpPr>
        <p:spPr>
          <a:xfrm flipV="1">
            <a:off x="4942233" y="2520783"/>
            <a:ext cx="469484" cy="57625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4" name="TextBox 343"/>
          <p:cNvSpPr txBox="1"/>
          <p:nvPr/>
        </p:nvSpPr>
        <p:spPr>
          <a:xfrm>
            <a:off x="3962400" y="3486150"/>
            <a:ext cx="5105399" cy="1015663"/>
          </a:xfrm>
          <a:prstGeom prst="rect">
            <a:avLst/>
          </a:prstGeom>
          <a:noFill/>
        </p:spPr>
        <p:txBody>
          <a:bodyPr wrap="square" rtlCol="0">
            <a:spAutoFit/>
          </a:bodyPr>
          <a:lstStyle/>
          <a:p>
            <a:pPr algn="ctr"/>
            <a:r>
              <a:rPr lang="en-US" sz="2000" dirty="0"/>
              <a:t>Computationally more expensive.</a:t>
            </a:r>
          </a:p>
          <a:p>
            <a:pPr algn="ctr"/>
            <a:endParaRPr lang="en-US" sz="2000" dirty="0"/>
          </a:p>
          <a:p>
            <a:pPr algn="ctr"/>
            <a:r>
              <a:rPr lang="en-US" sz="2000" dirty="0"/>
              <a:t>Use regularization (   ) to address </a:t>
            </a:r>
            <a:r>
              <a:rPr lang="en-US" sz="2000" dirty="0" err="1"/>
              <a:t>overfitting</a:t>
            </a:r>
            <a:r>
              <a:rPr lang="en-US" sz="2000" dirty="0"/>
              <a:t>.</a:t>
            </a:r>
          </a:p>
        </p:txBody>
      </p:sp>
      <p:sp>
        <p:nvSpPr>
          <p:cNvPr id="345" name="TextBox 344"/>
          <p:cNvSpPr txBox="1"/>
          <p:nvPr/>
        </p:nvSpPr>
        <p:spPr>
          <a:xfrm>
            <a:off x="569730" y="3467040"/>
            <a:ext cx="3352800" cy="400110"/>
          </a:xfrm>
          <a:prstGeom prst="rect">
            <a:avLst/>
          </a:prstGeom>
          <a:noFill/>
        </p:spPr>
        <p:txBody>
          <a:bodyPr wrap="square" rtlCol="0">
            <a:spAutoFit/>
          </a:bodyPr>
          <a:lstStyle/>
          <a:p>
            <a:pPr algn="ctr"/>
            <a:r>
              <a:rPr lang="en-US" sz="2000" dirty="0"/>
              <a:t>Computationally cheaper</a:t>
            </a:r>
          </a:p>
        </p:txBody>
      </p:sp>
      <p:pic>
        <p:nvPicPr>
          <p:cNvPr id="346" name="Picture 34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250242" y="4195700"/>
            <a:ext cx="125730" cy="179070"/>
          </a:xfrm>
          <a:prstGeom prst="rect">
            <a:avLst/>
          </a:prstGeom>
        </p:spPr>
      </p:pic>
      <p:sp>
        <p:nvSpPr>
          <p:cNvPr id="125" name="Oval 124"/>
          <p:cNvSpPr/>
          <p:nvPr/>
        </p:nvSpPr>
        <p:spPr>
          <a:xfrm>
            <a:off x="4776850" y="19459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73160" y="32413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73160" y="1733550"/>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245" idx="6"/>
            <a:endCxn id="125" idx="2"/>
          </p:cNvCxnSpPr>
          <p:nvPr/>
        </p:nvCxnSpPr>
        <p:spPr>
          <a:xfrm flipV="1">
            <a:off x="4358963" y="2030235"/>
            <a:ext cx="417887" cy="407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245" idx="6"/>
            <a:endCxn id="127" idx="2"/>
          </p:cNvCxnSpPr>
          <p:nvPr/>
        </p:nvCxnSpPr>
        <p:spPr>
          <a:xfrm flipV="1">
            <a:off x="4358963" y="1817866"/>
            <a:ext cx="414197" cy="619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45" idx="6"/>
            <a:endCxn id="126" idx="2"/>
          </p:cNvCxnSpPr>
          <p:nvPr/>
        </p:nvCxnSpPr>
        <p:spPr>
          <a:xfrm>
            <a:off x="4358963" y="2437416"/>
            <a:ext cx="414197" cy="8882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44" idx="6"/>
            <a:endCxn id="126" idx="2"/>
          </p:cNvCxnSpPr>
          <p:nvPr/>
        </p:nvCxnSpPr>
        <p:spPr>
          <a:xfrm>
            <a:off x="4358964" y="2676521"/>
            <a:ext cx="414196" cy="649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44" idx="6"/>
            <a:endCxn id="127" idx="2"/>
          </p:cNvCxnSpPr>
          <p:nvPr/>
        </p:nvCxnSpPr>
        <p:spPr>
          <a:xfrm flipV="1">
            <a:off x="4358964" y="1817866"/>
            <a:ext cx="414196" cy="8586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4" idx="6"/>
            <a:endCxn id="125" idx="2"/>
          </p:cNvCxnSpPr>
          <p:nvPr/>
        </p:nvCxnSpPr>
        <p:spPr>
          <a:xfrm flipV="1">
            <a:off x="4358964" y="2030235"/>
            <a:ext cx="417886" cy="6462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6" idx="6"/>
            <a:endCxn id="315" idx="2"/>
          </p:cNvCxnSpPr>
          <p:nvPr/>
        </p:nvCxnSpPr>
        <p:spPr>
          <a:xfrm flipV="1">
            <a:off x="4941125" y="2520785"/>
            <a:ext cx="470596" cy="8048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7" idx="6"/>
            <a:endCxn id="315" idx="2"/>
          </p:cNvCxnSpPr>
          <p:nvPr/>
        </p:nvCxnSpPr>
        <p:spPr>
          <a:xfrm>
            <a:off x="4941125" y="1817866"/>
            <a:ext cx="470596" cy="702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25" idx="6"/>
            <a:endCxn id="315" idx="2"/>
          </p:cNvCxnSpPr>
          <p:nvPr/>
        </p:nvCxnSpPr>
        <p:spPr>
          <a:xfrm>
            <a:off x="4944815" y="2030235"/>
            <a:ext cx="466906" cy="490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065325" y="213393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p:cNvCxnSpPr>
            <a:stCxn id="90" idx="6"/>
            <a:endCxn id="168" idx="2"/>
          </p:cNvCxnSpPr>
          <p:nvPr/>
        </p:nvCxnSpPr>
        <p:spPr>
          <a:xfrm flipV="1">
            <a:off x="7543265" y="2219870"/>
            <a:ext cx="522060" cy="8755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4" idx="6"/>
            <a:endCxn id="168" idx="2"/>
          </p:cNvCxnSpPr>
          <p:nvPr/>
        </p:nvCxnSpPr>
        <p:spPr>
          <a:xfrm flipV="1">
            <a:off x="7543265" y="2219870"/>
            <a:ext cx="522060" cy="6465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5" idx="6"/>
            <a:endCxn id="168" idx="2"/>
          </p:cNvCxnSpPr>
          <p:nvPr/>
        </p:nvCxnSpPr>
        <p:spPr>
          <a:xfrm flipV="1">
            <a:off x="7544309" y="2219870"/>
            <a:ext cx="521016" cy="4384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9" idx="6"/>
            <a:endCxn id="168" idx="2"/>
          </p:cNvCxnSpPr>
          <p:nvPr/>
        </p:nvCxnSpPr>
        <p:spPr>
          <a:xfrm flipV="1">
            <a:off x="7543266" y="2219870"/>
            <a:ext cx="522059" cy="2309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63" idx="6"/>
            <a:endCxn id="168" idx="2"/>
          </p:cNvCxnSpPr>
          <p:nvPr/>
        </p:nvCxnSpPr>
        <p:spPr>
          <a:xfrm flipV="1">
            <a:off x="7543266" y="2219870"/>
            <a:ext cx="522059" cy="52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6"/>
            <a:endCxn id="215" idx="2"/>
          </p:cNvCxnSpPr>
          <p:nvPr/>
        </p:nvCxnSpPr>
        <p:spPr>
          <a:xfrm>
            <a:off x="8227090" y="2219870"/>
            <a:ext cx="328525" cy="3612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847012" y="971550"/>
            <a:ext cx="0" cy="3505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49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2" y="-1"/>
            <a:ext cx="2057400" cy="584775"/>
          </a:xfrm>
          <a:prstGeom prst="rect">
            <a:avLst/>
          </a:prstGeom>
          <a:noFill/>
        </p:spPr>
        <p:txBody>
          <a:bodyPr wrap="square" rtlCol="0">
            <a:spAutoFit/>
          </a:bodyPr>
          <a:lstStyle/>
          <a:p>
            <a:r>
              <a:rPr lang="zh-CN" altLang="en-US" sz="3200" dirty="0"/>
              <a:t>考查要点</a:t>
            </a:r>
          </a:p>
        </p:txBody>
      </p:sp>
      <p:graphicFrame>
        <p:nvGraphicFramePr>
          <p:cNvPr id="4" name="表格 3"/>
          <p:cNvGraphicFramePr>
            <a:graphicFrameLocks noGrp="1"/>
          </p:cNvGraphicFramePr>
          <p:nvPr>
            <p:extLst>
              <p:ext uri="{D42A27DB-BD31-4B8C-83A1-F6EECF244321}">
                <p14:modId xmlns:p14="http://schemas.microsoft.com/office/powerpoint/2010/main" val="1170121085"/>
              </p:ext>
            </p:extLst>
          </p:nvPr>
        </p:nvGraphicFramePr>
        <p:xfrm>
          <a:off x="637141" y="557382"/>
          <a:ext cx="7891622" cy="1660506"/>
        </p:xfrm>
        <a:graphic>
          <a:graphicData uri="http://schemas.openxmlformats.org/drawingml/2006/table">
            <a:tbl>
              <a:tblPr firstRow="1" bandRow="1">
                <a:tableStyleId>{5C22544A-7EE6-4342-B048-85BDC9FD1C3A}</a:tableStyleId>
              </a:tblPr>
              <a:tblGrid>
                <a:gridCol w="1893640">
                  <a:extLst>
                    <a:ext uri="{9D8B030D-6E8A-4147-A177-3AD203B41FA5}">
                      <a16:colId xmlns:a16="http://schemas.microsoft.com/office/drawing/2014/main" val="20000"/>
                    </a:ext>
                  </a:extLst>
                </a:gridCol>
                <a:gridCol w="1534989">
                  <a:extLst>
                    <a:ext uri="{9D8B030D-6E8A-4147-A177-3AD203B41FA5}">
                      <a16:colId xmlns:a16="http://schemas.microsoft.com/office/drawing/2014/main" val="20001"/>
                    </a:ext>
                  </a:extLst>
                </a:gridCol>
                <a:gridCol w="1211782">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51011">
                  <a:extLst>
                    <a:ext uri="{9D8B030D-6E8A-4147-A177-3AD203B41FA5}">
                      <a16:colId xmlns:a16="http://schemas.microsoft.com/office/drawing/2014/main" val="4066831789"/>
                    </a:ext>
                  </a:extLst>
                </a:gridCol>
              </a:tblGrid>
              <a:tr h="392354">
                <a:tc>
                  <a:txBody>
                    <a:bodyPr/>
                    <a:lstStyle/>
                    <a:p>
                      <a:pPr algn="ctr"/>
                      <a:endParaRPr lang="zh-CN" altLang="en-US" dirty="0"/>
                    </a:p>
                  </a:txBody>
                  <a:tcPr/>
                </a:tc>
                <a:tc>
                  <a:txBody>
                    <a:bodyPr/>
                    <a:lstStyle/>
                    <a:p>
                      <a:pPr algn="ctr"/>
                      <a:r>
                        <a:rPr lang="zh-CN" altLang="en-US" dirty="0"/>
                        <a:t>训练数据量</a:t>
                      </a:r>
                      <a:r>
                        <a:rPr lang="en-US" altLang="zh-CN" dirty="0"/>
                        <a:t>m</a:t>
                      </a:r>
                      <a:endParaRPr lang="zh-CN" altLang="en-US" dirty="0"/>
                    </a:p>
                  </a:txBody>
                  <a:tcPr/>
                </a:tc>
                <a:tc>
                  <a:txBody>
                    <a:bodyPr/>
                    <a:lstStyle/>
                    <a:p>
                      <a:pPr algn="ctr"/>
                      <a:r>
                        <a:rPr lang="zh-CN" altLang="en-US" dirty="0"/>
                        <a:t>特征数</a:t>
                      </a:r>
                      <a:r>
                        <a:rPr lang="en-US" altLang="zh-CN" dirty="0"/>
                        <a:t>n</a:t>
                      </a:r>
                      <a:endParaRPr lang="zh-CN" altLang="en-US" dirty="0"/>
                    </a:p>
                  </a:txBody>
                  <a:tcPr/>
                </a:tc>
                <a:tc>
                  <a:txBody>
                    <a:bodyPr/>
                    <a:lstStyle/>
                    <a:p>
                      <a:pPr algn="ctr"/>
                      <a:r>
                        <a:rPr lang="zh-CN" altLang="en-US" dirty="0"/>
                        <a:t>正则化程度</a:t>
                      </a:r>
                      <a:r>
                        <a:rPr lang="en-US" altLang="zh-CN" dirty="0"/>
                        <a:t>λ</a:t>
                      </a:r>
                      <a:endParaRPr lang="zh-CN" altLang="en-US" dirty="0"/>
                    </a:p>
                  </a:txBody>
                  <a:tcPr/>
                </a:tc>
                <a:tc>
                  <a:txBody>
                    <a:bodyPr/>
                    <a:lstStyle/>
                    <a:p>
                      <a:pPr algn="ctr"/>
                      <a:r>
                        <a:rPr lang="zh-CN" altLang="en-US" dirty="0"/>
                        <a:t>多项式特征数</a:t>
                      </a:r>
                    </a:p>
                  </a:txBody>
                  <a:tcPr/>
                </a:tc>
                <a:extLst>
                  <a:ext uri="{0D108BD9-81ED-4DB2-BD59-A6C34878D82A}">
                    <a16:rowId xmlns:a16="http://schemas.microsoft.com/office/drawing/2014/main" val="10000"/>
                  </a:ext>
                </a:extLst>
              </a:tr>
              <a:tr h="593752">
                <a:tc>
                  <a:txBody>
                    <a:bodyPr/>
                    <a:lstStyle/>
                    <a:p>
                      <a:pPr algn="ctr"/>
                      <a:r>
                        <a:rPr lang="zh-CN" altLang="en-US" dirty="0"/>
                        <a:t>欠拟合</a:t>
                      </a:r>
                      <a:r>
                        <a:rPr lang="en-US" altLang="zh-CN" dirty="0"/>
                        <a:t>/</a:t>
                      </a:r>
                      <a:r>
                        <a:rPr lang="zh-CN" altLang="en-US" dirty="0"/>
                        <a:t>高偏差</a:t>
                      </a:r>
                    </a:p>
                  </a:txBody>
                  <a:tcPr anchor="ctr"/>
                </a:tc>
                <a:tc>
                  <a:txBody>
                    <a:bodyPr/>
                    <a:lstStyle/>
                    <a:p>
                      <a:pPr algn="ctr"/>
                      <a:r>
                        <a:rPr lang="zh-CN" altLang="en-US" dirty="0"/>
                        <a:t>  </a:t>
                      </a:r>
                      <a:r>
                        <a:rPr lang="zh-CN" altLang="en-US" b="1" dirty="0">
                          <a:solidFill>
                            <a:srgbClr val="1109B9"/>
                          </a:solidFill>
                        </a:rPr>
                        <a:t>增大</a:t>
                      </a:r>
                      <a:r>
                        <a:rPr lang="en-US" altLang="zh-CN" b="1" dirty="0">
                          <a:solidFill>
                            <a:srgbClr val="1109B9"/>
                          </a:solidFill>
                        </a:rPr>
                        <a:t>m</a:t>
                      </a:r>
                      <a:r>
                        <a:rPr lang="zh-CN" altLang="en-US" b="1" dirty="0">
                          <a:solidFill>
                            <a:srgbClr val="1109B9"/>
                          </a:solidFill>
                        </a:rPr>
                        <a:t>无效</a:t>
                      </a:r>
                    </a:p>
                  </a:txBody>
                  <a:tcPr anchor="ctr"/>
                </a:tc>
                <a:tc>
                  <a:txBody>
                    <a:bodyPr/>
                    <a:lstStyle/>
                    <a:p>
                      <a:pPr algn="ctr"/>
                      <a:r>
                        <a:rPr lang="zh-CN" altLang="en-US" dirty="0"/>
                        <a:t>增大</a:t>
                      </a:r>
                      <a:r>
                        <a:rPr lang="en-US" altLang="zh-CN" dirty="0"/>
                        <a:t>n</a:t>
                      </a:r>
                      <a:endParaRPr lang="zh-CN" altLang="en-US" dirty="0"/>
                    </a:p>
                  </a:txBody>
                  <a:tcPr anchor="ctr"/>
                </a:tc>
                <a:tc>
                  <a:txBody>
                    <a:bodyPr/>
                    <a:lstStyle/>
                    <a:p>
                      <a:pPr algn="ctr"/>
                      <a:r>
                        <a:rPr lang="zh-CN" altLang="en-US" dirty="0"/>
                        <a:t>减小</a:t>
                      </a:r>
                      <a:r>
                        <a:rPr lang="en-US" altLang="zh-CN" dirty="0"/>
                        <a:t>λ</a:t>
                      </a:r>
                      <a:endParaRPr lang="zh-CN" altLang="en-US" dirty="0"/>
                    </a:p>
                  </a:txBody>
                  <a:tcPr anchor="ctr"/>
                </a:tc>
                <a:tc>
                  <a:txBody>
                    <a:bodyPr/>
                    <a:lstStyle/>
                    <a:p>
                      <a:pPr algn="ctr"/>
                      <a:r>
                        <a:rPr lang="zh-CN" altLang="en-US" dirty="0"/>
                        <a:t>增加</a:t>
                      </a:r>
                    </a:p>
                  </a:txBody>
                  <a:tcPr anchor="ctr"/>
                </a:tc>
                <a:extLst>
                  <a:ext uri="{0D108BD9-81ED-4DB2-BD59-A6C34878D82A}">
                    <a16:rowId xmlns:a16="http://schemas.microsoft.com/office/drawing/2014/main" val="10001"/>
                  </a:ext>
                </a:extLst>
              </a:tr>
              <a:tr h="67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过拟合</a:t>
                      </a:r>
                      <a:r>
                        <a:rPr lang="en-US" altLang="zh-CN" dirty="0"/>
                        <a:t>/</a:t>
                      </a:r>
                      <a:r>
                        <a:rPr lang="zh-CN" altLang="en-US" dirty="0"/>
                        <a:t>高方差</a:t>
                      </a:r>
                    </a:p>
                  </a:txBody>
                  <a:tcPr anchor="ctr"/>
                </a:tc>
                <a:tc>
                  <a:txBody>
                    <a:bodyPr/>
                    <a:lstStyle/>
                    <a:p>
                      <a:pPr algn="ctr"/>
                      <a:r>
                        <a:rPr lang="zh-CN" altLang="en-US" dirty="0"/>
                        <a:t> 增大</a:t>
                      </a:r>
                      <a:r>
                        <a:rPr lang="en-US" altLang="zh-CN" dirty="0"/>
                        <a:t>m</a:t>
                      </a:r>
                      <a:endParaRPr lang="zh-CN" altLang="en-US" dirty="0"/>
                    </a:p>
                  </a:txBody>
                  <a:tcPr anchor="ctr"/>
                </a:tc>
                <a:tc>
                  <a:txBody>
                    <a:bodyPr/>
                    <a:lstStyle/>
                    <a:p>
                      <a:pPr algn="ctr"/>
                      <a:r>
                        <a:rPr lang="zh-CN" altLang="en-US" dirty="0"/>
                        <a:t>减小</a:t>
                      </a:r>
                      <a:r>
                        <a:rPr lang="en-US" altLang="zh-CN" dirty="0"/>
                        <a:t>n</a:t>
                      </a:r>
                      <a:endParaRPr lang="zh-CN" altLang="en-US" dirty="0"/>
                    </a:p>
                  </a:txBody>
                  <a:tcPr anchor="ctr"/>
                </a:tc>
                <a:tc>
                  <a:txBody>
                    <a:bodyPr/>
                    <a:lstStyle/>
                    <a:p>
                      <a:pPr algn="ctr"/>
                      <a:r>
                        <a:rPr lang="zh-CN" altLang="en-US" dirty="0"/>
                        <a:t>增大</a:t>
                      </a:r>
                      <a:r>
                        <a:rPr lang="en-US" altLang="zh-CN" dirty="0"/>
                        <a:t>λ</a:t>
                      </a:r>
                      <a:endParaRPr lang="zh-CN" altLang="en-US" dirty="0"/>
                    </a:p>
                  </a:txBody>
                  <a:tcPr anchor="ctr"/>
                </a:tc>
                <a:tc>
                  <a:txBody>
                    <a:bodyPr/>
                    <a:lstStyle/>
                    <a:p>
                      <a:pPr algn="ctr"/>
                      <a:r>
                        <a:rPr lang="zh-CN" altLang="en-US" dirty="0"/>
                        <a:t>减少</a:t>
                      </a:r>
                    </a:p>
                  </a:txBody>
                  <a:tcPr anchor="ctr"/>
                </a:tc>
                <a:extLst>
                  <a:ext uri="{0D108BD9-81ED-4DB2-BD59-A6C34878D82A}">
                    <a16:rowId xmlns:a16="http://schemas.microsoft.com/office/drawing/2014/main" val="10002"/>
                  </a:ext>
                </a:extLst>
              </a:tr>
            </a:tbl>
          </a:graphicData>
        </a:graphic>
      </p:graphicFrame>
      <p:grpSp>
        <p:nvGrpSpPr>
          <p:cNvPr id="6" name="组合 5"/>
          <p:cNvGrpSpPr/>
          <p:nvPr/>
        </p:nvGrpSpPr>
        <p:grpSpPr>
          <a:xfrm>
            <a:off x="-72422" y="2571750"/>
            <a:ext cx="2241866" cy="1794284"/>
            <a:chOff x="549264" y="949608"/>
            <a:chExt cx="3462699" cy="2472752"/>
          </a:xfrm>
        </p:grpSpPr>
        <p:cxnSp>
          <p:nvCxnSpPr>
            <p:cNvPr id="7"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49264" y="949608"/>
              <a:ext cx="3462699" cy="2472752"/>
              <a:chOff x="549264" y="949608"/>
              <a:chExt cx="3462699" cy="2472752"/>
            </a:xfrm>
          </p:grpSpPr>
          <p:cxnSp>
            <p:nvCxnSpPr>
              <p:cNvPr id="9"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77"/>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11" name="TextBox 10"/>
              <p:cNvSpPr txBox="1"/>
              <p:nvPr/>
            </p:nvSpPr>
            <p:spPr>
              <a:xfrm>
                <a:off x="1944386" y="3040620"/>
                <a:ext cx="2067577" cy="381740"/>
              </a:xfrm>
              <a:prstGeom prst="rect">
                <a:avLst/>
              </a:prstGeom>
              <a:noFill/>
            </p:spPr>
            <p:txBody>
              <a:bodyPr wrap="square" rtlCol="0">
                <a:spAutoFit/>
              </a:bodyPr>
              <a:lstStyle/>
              <a:p>
                <a:r>
                  <a:rPr lang="en-US" sz="1200" dirty="0"/>
                  <a:t>(training set size)</a:t>
                </a:r>
              </a:p>
            </p:txBody>
          </p:sp>
          <p:sp>
            <p:nvSpPr>
              <p:cNvPr id="12" name="TextBox 11"/>
              <p:cNvSpPr txBox="1"/>
              <p:nvPr/>
            </p:nvSpPr>
            <p:spPr>
              <a:xfrm rot="16200000">
                <a:off x="258322" y="1240550"/>
                <a:ext cx="951215" cy="369332"/>
              </a:xfrm>
              <a:prstGeom prst="rect">
                <a:avLst/>
              </a:prstGeom>
              <a:noFill/>
            </p:spPr>
            <p:txBody>
              <a:bodyPr wrap="square" rtlCol="0">
                <a:spAutoFit/>
              </a:bodyPr>
              <a:lstStyle/>
              <a:p>
                <a:r>
                  <a:rPr lang="en-US" dirty="0"/>
                  <a:t>error</a:t>
                </a:r>
              </a:p>
            </p:txBody>
          </p:sp>
          <p:grpSp>
            <p:nvGrpSpPr>
              <p:cNvPr id="13" name="组合 12"/>
              <p:cNvGrpSpPr/>
              <p:nvPr/>
            </p:nvGrpSpPr>
            <p:grpSpPr>
              <a:xfrm>
                <a:off x="1094421" y="1100987"/>
                <a:ext cx="2592730" cy="1909823"/>
                <a:chOff x="1192192" y="2592729"/>
                <a:chExt cx="2592730" cy="1909823"/>
              </a:xfrm>
            </p:grpSpPr>
            <p:sp>
              <p:nvSpPr>
                <p:cNvPr id="14" name="任意多边形 13"/>
                <p:cNvSpPr/>
                <p:nvPr/>
              </p:nvSpPr>
              <p:spPr>
                <a:xfrm>
                  <a:off x="1250066" y="2592729"/>
                  <a:ext cx="2534856" cy="1358460"/>
                </a:xfrm>
                <a:custGeom>
                  <a:avLst/>
                  <a:gdLst>
                    <a:gd name="connsiteX0" fmla="*/ 0 w 2534856"/>
                    <a:gd name="connsiteY0" fmla="*/ 0 h 891251"/>
                    <a:gd name="connsiteX1" fmla="*/ 1030147 w 2534856"/>
                    <a:gd name="connsiteY1" fmla="*/ 706056 h 891251"/>
                    <a:gd name="connsiteX2" fmla="*/ 2534856 w 2534856"/>
                    <a:gd name="connsiteY2" fmla="*/ 891251 h 891251"/>
                    <a:gd name="connsiteX3" fmla="*/ 2534856 w 2534856"/>
                    <a:gd name="connsiteY3" fmla="*/ 891251 h 891251"/>
                  </a:gdLst>
                  <a:ahLst/>
                  <a:cxnLst>
                    <a:cxn ang="0">
                      <a:pos x="connsiteX0" y="connsiteY0"/>
                    </a:cxn>
                    <a:cxn ang="0">
                      <a:pos x="connsiteX1" y="connsiteY1"/>
                    </a:cxn>
                    <a:cxn ang="0">
                      <a:pos x="connsiteX2" y="connsiteY2"/>
                    </a:cxn>
                    <a:cxn ang="0">
                      <a:pos x="connsiteX3" y="connsiteY3"/>
                    </a:cxn>
                  </a:cxnLst>
                  <a:rect l="l" t="t" r="r" b="b"/>
                  <a:pathLst>
                    <a:path w="2534856" h="891251">
                      <a:moveTo>
                        <a:pt x="0" y="0"/>
                      </a:moveTo>
                      <a:cubicBezTo>
                        <a:pt x="303835" y="278757"/>
                        <a:pt x="607671" y="557514"/>
                        <a:pt x="1030147" y="706056"/>
                      </a:cubicBezTo>
                      <a:cubicBezTo>
                        <a:pt x="1452623" y="854598"/>
                        <a:pt x="2534856" y="891251"/>
                        <a:pt x="2534856" y="891251"/>
                      </a:cubicBezTo>
                      <a:lnTo>
                        <a:pt x="2534856" y="891251"/>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192192" y="4097438"/>
                  <a:ext cx="2592730" cy="405114"/>
                </a:xfrm>
                <a:custGeom>
                  <a:avLst/>
                  <a:gdLst>
                    <a:gd name="connsiteX0" fmla="*/ 0 w 2534856"/>
                    <a:gd name="connsiteY0" fmla="*/ 810228 h 810228"/>
                    <a:gd name="connsiteX1" fmla="*/ 1122745 w 2534856"/>
                    <a:gd name="connsiteY1" fmla="*/ 300942 h 810228"/>
                    <a:gd name="connsiteX2" fmla="*/ 2534856 w 2534856"/>
                    <a:gd name="connsiteY2" fmla="*/ 0 h 810228"/>
                  </a:gdLst>
                  <a:ahLst/>
                  <a:cxnLst>
                    <a:cxn ang="0">
                      <a:pos x="connsiteX0" y="connsiteY0"/>
                    </a:cxn>
                    <a:cxn ang="0">
                      <a:pos x="connsiteX1" y="connsiteY1"/>
                    </a:cxn>
                    <a:cxn ang="0">
                      <a:pos x="connsiteX2" y="connsiteY2"/>
                    </a:cxn>
                  </a:cxnLst>
                  <a:rect l="l" t="t" r="r" b="b"/>
                  <a:pathLst>
                    <a:path w="2534856" h="810228">
                      <a:moveTo>
                        <a:pt x="0" y="810228"/>
                      </a:moveTo>
                      <a:cubicBezTo>
                        <a:pt x="350134" y="623104"/>
                        <a:pt x="700269" y="435980"/>
                        <a:pt x="1122745" y="300942"/>
                      </a:cubicBezTo>
                      <a:cubicBezTo>
                        <a:pt x="1545221" y="165904"/>
                        <a:pt x="2040038" y="82952"/>
                        <a:pt x="2534856" y="0"/>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p:cNvSpPr/>
                    <p:nvPr/>
                  </p:nvSpPr>
                  <p:spPr>
                    <a:xfrm>
                      <a:off x="1288433" y="395118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288433" y="3951189"/>
                      <a:ext cx="1102353" cy="393569"/>
                    </a:xfrm>
                    <a:prstGeom prst="rect">
                      <a:avLst/>
                    </a:prstGeom>
                    <a:blipFill rotWithShape="1">
                      <a:blip r:embed="rId10"/>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229788" y="2902289"/>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93" name="矩形 92"/>
                    <p:cNvSpPr>
                      <a:spLocks noRot="1" noChangeAspect="1" noMove="1" noResize="1" noEditPoints="1" noAdjustHandles="1" noChangeArrowheads="1" noChangeShapeType="1" noTextEdit="1"/>
                    </p:cNvSpPr>
                    <p:nvPr/>
                  </p:nvSpPr>
                  <p:spPr>
                    <a:xfrm>
                      <a:off x="2229788" y="2902289"/>
                      <a:ext cx="848694" cy="369332"/>
                    </a:xfrm>
                    <a:prstGeom prst="rect">
                      <a:avLst/>
                    </a:prstGeom>
                    <a:blipFill rotWithShape="1">
                      <a:blip r:embed="rId11"/>
                      <a:stretch>
                        <a:fillRect b="-8197"/>
                      </a:stretch>
                    </a:blipFill>
                  </p:spPr>
                  <p:txBody>
                    <a:bodyPr/>
                    <a:lstStyle/>
                    <a:p>
                      <a:r>
                        <a:rPr lang="zh-CN" altLang="en-US">
                          <a:noFill/>
                        </a:rPr>
                        <a:t> </a:t>
                      </a:r>
                    </a:p>
                  </p:txBody>
                </p:sp>
              </mc:Fallback>
            </mc:AlternateContent>
          </p:grpSp>
        </p:grpSp>
      </p:grpSp>
      <p:grpSp>
        <p:nvGrpSpPr>
          <p:cNvPr id="18" name="组合 17"/>
          <p:cNvGrpSpPr/>
          <p:nvPr/>
        </p:nvGrpSpPr>
        <p:grpSpPr>
          <a:xfrm>
            <a:off x="1983159" y="3064516"/>
            <a:ext cx="2588254" cy="1929678"/>
            <a:chOff x="549264" y="949608"/>
            <a:chExt cx="3480584" cy="2441476"/>
          </a:xfrm>
        </p:grpSpPr>
        <p:cxnSp>
          <p:nvCxnSpPr>
            <p:cNvPr id="19"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71"/>
            <p:cNvCxnSpPr>
              <a:cxnSpLocks/>
            </p:cNvCxnSpPr>
            <p:nvPr/>
          </p:nvCxnSpPr>
          <p:spPr>
            <a:xfrm flipV="1">
              <a:off x="904737" y="3015826"/>
              <a:ext cx="2511076" cy="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7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22" name="TextBox 21"/>
            <p:cNvSpPr txBox="1"/>
            <p:nvPr/>
          </p:nvSpPr>
          <p:spPr>
            <a:xfrm>
              <a:off x="1944385" y="3040618"/>
              <a:ext cx="2076449" cy="350466"/>
            </a:xfrm>
            <a:prstGeom prst="rect">
              <a:avLst/>
            </a:prstGeom>
            <a:noFill/>
          </p:spPr>
          <p:txBody>
            <a:bodyPr wrap="square" rtlCol="0">
              <a:spAutoFit/>
            </a:bodyPr>
            <a:lstStyle/>
            <a:p>
              <a:r>
                <a:rPr lang="en-US" sz="1200" dirty="0"/>
                <a:t>(training set size)</a:t>
              </a:r>
            </a:p>
          </p:txBody>
        </p:sp>
        <p:sp>
          <p:nvSpPr>
            <p:cNvPr id="23" name="TextBox 22"/>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24" name="任意多边形 23"/>
            <p:cNvSpPr/>
            <p:nvPr/>
          </p:nvSpPr>
          <p:spPr>
            <a:xfrm>
              <a:off x="1330035" y="1365663"/>
              <a:ext cx="2690800" cy="679158"/>
            </a:xfrm>
            <a:custGeom>
              <a:avLst/>
              <a:gdLst>
                <a:gd name="connsiteX0" fmla="*/ 0 w 2256312"/>
                <a:gd name="connsiteY0" fmla="*/ 0 h 601585"/>
                <a:gd name="connsiteX1" fmla="*/ 950026 w 2256312"/>
                <a:gd name="connsiteY1" fmla="*/ 534390 h 601585"/>
                <a:gd name="connsiteX2" fmla="*/ 2256312 w 2256312"/>
                <a:gd name="connsiteY2" fmla="*/ 593767 h 601585"/>
                <a:gd name="connsiteX3" fmla="*/ 2256312 w 2256312"/>
                <a:gd name="connsiteY3" fmla="*/ 593767 h 601585"/>
              </a:gdLst>
              <a:ahLst/>
              <a:cxnLst>
                <a:cxn ang="0">
                  <a:pos x="connsiteX0" y="connsiteY0"/>
                </a:cxn>
                <a:cxn ang="0">
                  <a:pos x="connsiteX1" y="connsiteY1"/>
                </a:cxn>
                <a:cxn ang="0">
                  <a:pos x="connsiteX2" y="connsiteY2"/>
                </a:cxn>
                <a:cxn ang="0">
                  <a:pos x="connsiteX3" y="connsiteY3"/>
                </a:cxn>
              </a:cxnLst>
              <a:rect l="l" t="t" r="r" b="b"/>
              <a:pathLst>
                <a:path w="2256312" h="601585">
                  <a:moveTo>
                    <a:pt x="0" y="0"/>
                  </a:moveTo>
                  <a:cubicBezTo>
                    <a:pt x="286987" y="217714"/>
                    <a:pt x="573974" y="435429"/>
                    <a:pt x="950026" y="534390"/>
                  </a:cubicBezTo>
                  <a:cubicBezTo>
                    <a:pt x="1326078" y="633351"/>
                    <a:pt x="2256312" y="593767"/>
                    <a:pt x="2256312" y="593767"/>
                  </a:cubicBezTo>
                  <a:lnTo>
                    <a:pt x="2256312" y="593767"/>
                  </a:lnTo>
                </a:path>
              </a:pathLst>
            </a:custGeom>
            <a:noFill/>
            <a:ln>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rot="21448747">
              <a:off x="1294402" y="2102694"/>
              <a:ext cx="2735446" cy="663906"/>
            </a:xfrm>
            <a:custGeom>
              <a:avLst/>
              <a:gdLst>
                <a:gd name="connsiteX0" fmla="*/ 0 w 2719450"/>
                <a:gd name="connsiteY0" fmla="*/ 663906 h 663906"/>
                <a:gd name="connsiteX1" fmla="*/ 938151 w 2719450"/>
                <a:gd name="connsiteY1" fmla="*/ 70139 h 663906"/>
                <a:gd name="connsiteX2" fmla="*/ 2719450 w 2719450"/>
                <a:gd name="connsiteY2" fmla="*/ 34513 h 663906"/>
              </a:gdLst>
              <a:ahLst/>
              <a:cxnLst>
                <a:cxn ang="0">
                  <a:pos x="connsiteX0" y="connsiteY0"/>
                </a:cxn>
                <a:cxn ang="0">
                  <a:pos x="connsiteX1" y="connsiteY1"/>
                </a:cxn>
                <a:cxn ang="0">
                  <a:pos x="connsiteX2" y="connsiteY2"/>
                </a:cxn>
              </a:cxnLst>
              <a:rect l="l" t="t" r="r" b="b"/>
              <a:pathLst>
                <a:path w="2719450" h="663906">
                  <a:moveTo>
                    <a:pt x="0" y="663906"/>
                  </a:moveTo>
                  <a:cubicBezTo>
                    <a:pt x="242454" y="419472"/>
                    <a:pt x="484909" y="175038"/>
                    <a:pt x="938151" y="70139"/>
                  </a:cubicBezTo>
                  <a:cubicBezTo>
                    <a:pt x="1391393" y="-34760"/>
                    <a:pt x="2055421" y="-124"/>
                    <a:pt x="2719450" y="34513"/>
                  </a:cubicBezTo>
                </a:path>
              </a:pathLst>
            </a:custGeom>
            <a:noFill/>
            <a:ln>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矩形 25"/>
                <p:cNvSpPr/>
                <p:nvPr/>
              </p:nvSpPr>
              <p:spPr>
                <a:xfrm>
                  <a:off x="1734835" y="2396554"/>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1734835" y="2396554"/>
                  <a:ext cx="1102353" cy="393569"/>
                </a:xfrm>
                <a:prstGeom prst="rect">
                  <a:avLst/>
                </a:prstGeom>
                <a:blipFill rotWithShape="1">
                  <a:blip r:embed="rId13"/>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805441" y="1280794"/>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1805441" y="1280794"/>
                  <a:ext cx="848694" cy="369332"/>
                </a:xfrm>
                <a:prstGeom prst="rect">
                  <a:avLst/>
                </a:prstGeom>
                <a:blipFill rotWithShape="1">
                  <a:blip r:embed="rId14"/>
                  <a:stretch>
                    <a:fillRect b="-8197"/>
                  </a:stretch>
                </a:blipFill>
              </p:spPr>
              <p:txBody>
                <a:bodyPr/>
                <a:lstStyle/>
                <a:p>
                  <a:r>
                    <a:rPr lang="zh-CN" altLang="en-US">
                      <a:noFill/>
                    </a:rPr>
                    <a:t> </a:t>
                  </a:r>
                </a:p>
              </p:txBody>
            </p:sp>
          </mc:Fallback>
        </mc:AlternateContent>
      </p:grpSp>
      <p:grpSp>
        <p:nvGrpSpPr>
          <p:cNvPr id="45" name="组合 44"/>
          <p:cNvGrpSpPr/>
          <p:nvPr/>
        </p:nvGrpSpPr>
        <p:grpSpPr>
          <a:xfrm>
            <a:off x="6625186" y="2368216"/>
            <a:ext cx="2414340" cy="2321865"/>
            <a:chOff x="4038829" y="1796080"/>
            <a:chExt cx="2414340" cy="2321865"/>
          </a:xfrm>
        </p:grpSpPr>
        <p:grpSp>
          <p:nvGrpSpPr>
            <p:cNvPr id="28" name="组合 27"/>
            <p:cNvGrpSpPr/>
            <p:nvPr/>
          </p:nvGrpSpPr>
          <p:grpSpPr>
            <a:xfrm>
              <a:off x="4038829" y="1796080"/>
              <a:ext cx="2378042" cy="2321865"/>
              <a:chOff x="5176161" y="802600"/>
              <a:chExt cx="3542538" cy="3902750"/>
            </a:xfrm>
          </p:grpSpPr>
          <p:cxnSp>
            <p:nvCxnSpPr>
              <p:cNvPr id="29"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1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p:sp>
            <p:nvSpPr>
              <p:cNvPr id="32" name="任意多边形 31"/>
              <p:cNvSpPr/>
              <p:nvPr/>
            </p:nvSpPr>
            <p:spPr>
              <a:xfrm>
                <a:off x="5867400" y="1885951"/>
                <a:ext cx="2286762" cy="2133599"/>
              </a:xfrm>
              <a:custGeom>
                <a:avLst/>
                <a:gdLst>
                  <a:gd name="connsiteX0" fmla="*/ 0 w 2422566"/>
                  <a:gd name="connsiteY0" fmla="*/ 1674421 h 1690217"/>
                  <a:gd name="connsiteX1" fmla="*/ 1377537 w 2422566"/>
                  <a:gd name="connsiteY1" fmla="*/ 1448790 h 1690217"/>
                  <a:gd name="connsiteX2" fmla="*/ 2422566 w 2422566"/>
                  <a:gd name="connsiteY2" fmla="*/ 0 h 1690217"/>
                </a:gdLst>
                <a:ahLst/>
                <a:cxnLst>
                  <a:cxn ang="0">
                    <a:pos x="connsiteX0" y="connsiteY0"/>
                  </a:cxn>
                  <a:cxn ang="0">
                    <a:pos x="connsiteX1" y="connsiteY1"/>
                  </a:cxn>
                  <a:cxn ang="0">
                    <a:pos x="connsiteX2" y="connsiteY2"/>
                  </a:cxn>
                </a:cxnLst>
                <a:rect l="l" t="t" r="r" b="b"/>
                <a:pathLst>
                  <a:path w="2422566" h="1690217">
                    <a:moveTo>
                      <a:pt x="0" y="1674421"/>
                    </a:moveTo>
                    <a:cubicBezTo>
                      <a:pt x="486888" y="1701140"/>
                      <a:pt x="973776" y="1727860"/>
                      <a:pt x="1377537" y="1448790"/>
                    </a:cubicBezTo>
                    <a:cubicBezTo>
                      <a:pt x="1781298" y="1169720"/>
                      <a:pt x="2101932" y="584860"/>
                      <a:pt x="2422566" y="0"/>
                    </a:cubicBezTo>
                  </a:path>
                </a:pathLst>
              </a:custGeom>
              <a:noFill/>
              <a:ln w="19050">
                <a:solidFill>
                  <a:srgbClr val="110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5818909" y="1888177"/>
                <a:ext cx="2006930" cy="1116290"/>
              </a:xfrm>
              <a:custGeom>
                <a:avLst/>
                <a:gdLst>
                  <a:gd name="connsiteX0" fmla="*/ 0 w 2006930"/>
                  <a:gd name="connsiteY0" fmla="*/ 0 h 1116290"/>
                  <a:gd name="connsiteX1" fmla="*/ 950026 w 2006930"/>
                  <a:gd name="connsiteY1" fmla="*/ 1116280 h 1116290"/>
                  <a:gd name="connsiteX2" fmla="*/ 2006930 w 2006930"/>
                  <a:gd name="connsiteY2" fmla="*/ 23750 h 1116290"/>
                  <a:gd name="connsiteX3" fmla="*/ 2006930 w 2006930"/>
                  <a:gd name="connsiteY3" fmla="*/ 23750 h 1116290"/>
                </a:gdLst>
                <a:ahLst/>
                <a:cxnLst>
                  <a:cxn ang="0">
                    <a:pos x="connsiteX0" y="connsiteY0"/>
                  </a:cxn>
                  <a:cxn ang="0">
                    <a:pos x="connsiteX1" y="connsiteY1"/>
                  </a:cxn>
                  <a:cxn ang="0">
                    <a:pos x="connsiteX2" y="connsiteY2"/>
                  </a:cxn>
                  <a:cxn ang="0">
                    <a:pos x="connsiteX3" y="connsiteY3"/>
                  </a:cxn>
                </a:cxnLst>
                <a:rect l="l" t="t" r="r" b="b"/>
                <a:pathLst>
                  <a:path w="2006930" h="1116290">
                    <a:moveTo>
                      <a:pt x="0" y="0"/>
                    </a:moveTo>
                    <a:cubicBezTo>
                      <a:pt x="307769" y="556161"/>
                      <a:pt x="615538" y="1112322"/>
                      <a:pt x="950026" y="1116280"/>
                    </a:cubicBezTo>
                    <a:cubicBezTo>
                      <a:pt x="1284514" y="1120238"/>
                      <a:pt x="2006930" y="23750"/>
                      <a:pt x="2006930" y="23750"/>
                    </a:cubicBezTo>
                    <a:lnTo>
                      <a:pt x="2006930" y="23750"/>
                    </a:lnTo>
                  </a:path>
                </a:pathLst>
              </a:custGeom>
              <a:noFill/>
              <a:ln w="19050">
                <a:solidFill>
                  <a:srgbClr val="AF1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4" name="矩形 33"/>
                  <p:cNvSpPr/>
                  <p:nvPr/>
                </p:nvSpPr>
                <p:spPr>
                  <a:xfrm>
                    <a:off x="5588189" y="2819800"/>
                    <a:ext cx="84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cv</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5588189" y="2819800"/>
                    <a:ext cx="848694" cy="369332"/>
                  </a:xfrm>
                  <a:prstGeom prst="rect">
                    <a:avLst/>
                  </a:prstGeom>
                  <a:blipFill>
                    <a:blip r:embed="rId16"/>
                    <a:stretch>
                      <a:fillRect l="-2128" r="-20213" b="-8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5176161" y="802600"/>
                    <a:ext cx="658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𝐽</m:t>
                          </m:r>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5176161" y="802600"/>
                    <a:ext cx="658385" cy="369332"/>
                  </a:xfrm>
                  <a:prstGeom prst="rect">
                    <a:avLst/>
                  </a:prstGeom>
                  <a:blipFill rotWithShape="1">
                    <a:blip r:embed="rId17"/>
                    <a:stretch>
                      <a:fillRect l="-1370" r="-10959" b="-83333"/>
                    </a:stretch>
                  </a:blipFill>
                </p:spPr>
                <p:txBody>
                  <a:bodyPr/>
                  <a:lstStyle/>
                  <a:p>
                    <a:r>
                      <a:rPr lang="zh-CN" altLang="en-US">
                        <a:noFill/>
                      </a:rPr>
                      <a:t> </a:t>
                    </a:r>
                  </a:p>
                </p:txBody>
              </p:sp>
            </mc:Fallback>
          </mc:AlternateContent>
          <p:grpSp>
            <p:nvGrpSpPr>
              <p:cNvPr id="36" name="组合 35"/>
              <p:cNvGrpSpPr/>
              <p:nvPr/>
            </p:nvGrpSpPr>
            <p:grpSpPr>
              <a:xfrm>
                <a:off x="5702065" y="1254318"/>
                <a:ext cx="1077453" cy="784032"/>
                <a:chOff x="5702065" y="1254318"/>
                <a:chExt cx="1077453" cy="784032"/>
              </a:xfrm>
            </p:grpSpPr>
            <p:cxnSp>
              <p:nvCxnSpPr>
                <p:cNvPr id="42" name="直接箭头连接符 41"/>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02065" y="1254318"/>
                  <a:ext cx="1077453" cy="517332"/>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高方差</a:t>
                  </a:r>
                </a:p>
              </p:txBody>
            </p:sp>
          </p:grpSp>
          <p:grpSp>
            <p:nvGrpSpPr>
              <p:cNvPr id="37" name="组合 36"/>
              <p:cNvGrpSpPr/>
              <p:nvPr/>
            </p:nvGrpSpPr>
            <p:grpSpPr>
              <a:xfrm>
                <a:off x="7246292" y="1245071"/>
                <a:ext cx="1077453" cy="844688"/>
                <a:chOff x="5520867" y="1193662"/>
                <a:chExt cx="1077453" cy="844688"/>
              </a:xfrm>
            </p:grpSpPr>
            <p:cxnSp>
              <p:nvCxnSpPr>
                <p:cNvPr id="40" name="直接箭头连接符 39"/>
                <p:cNvCxnSpPr/>
                <p:nvPr/>
              </p:nvCxnSpPr>
              <p:spPr>
                <a:xfrm>
                  <a:off x="5943600" y="1504950"/>
                  <a:ext cx="0" cy="533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20867" y="1193662"/>
                  <a:ext cx="1077453" cy="517332"/>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高偏差</a:t>
                  </a:r>
                </a:p>
              </p:txBody>
            </p:sp>
          </p:grpSp>
          <p:cxnSp>
            <p:nvCxnSpPr>
              <p:cNvPr id="38" name="直接连接符 37"/>
              <p:cNvCxnSpPr/>
              <p:nvPr/>
            </p:nvCxnSpPr>
            <p:spPr>
              <a:xfrm>
                <a:off x="6781800" y="1333407"/>
                <a:ext cx="0" cy="315705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93727" y="829081"/>
                <a:ext cx="685893" cy="369332"/>
              </a:xfrm>
              <a:prstGeom prst="rect">
                <a:avLst/>
              </a:prstGeom>
              <a:noFill/>
            </p:spPr>
            <p:txBody>
              <a:bodyPr wrap="none" rtlCol="0">
                <a:spAutoFit/>
              </a:bodyPr>
              <a:lstStyle/>
              <a:p>
                <a:r>
                  <a:rPr lang="en-US" altLang="zh-CN" b="1" dirty="0">
                    <a:solidFill>
                      <a:srgbClr val="FF0000"/>
                    </a:solidFill>
                  </a:rPr>
                  <a:t>right </a:t>
                </a:r>
                <a:endParaRPr lang="zh-CN" altLang="en-US" b="1" dirty="0">
                  <a:solidFill>
                    <a:srgbClr val="FF0000"/>
                  </a:solidFill>
                </a:endParaRPr>
              </a:p>
            </p:txBody>
          </p:sp>
        </p:grpSp>
        <mc:AlternateContent xmlns:mc="http://schemas.openxmlformats.org/markup-compatibility/2006">
          <mc:Choice xmlns:a14="http://schemas.microsoft.com/office/drawing/2010/main" Requires="a14">
            <p:sp>
              <p:nvSpPr>
                <p:cNvPr id="44" name="矩形 43"/>
                <p:cNvSpPr/>
                <p:nvPr/>
              </p:nvSpPr>
              <p:spPr>
                <a:xfrm>
                  <a:off x="5350816" y="3380769"/>
                  <a:ext cx="1102353" cy="3935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𝐽</m:t>
                            </m:r>
                          </m:e>
                          <m:sub>
                            <m:r>
                              <m:rPr>
                                <m:nor/>
                              </m:rPr>
                              <a:rPr lang="zh-CN" altLang="en-US" i="1"/>
                              <m:t>train</m:t>
                            </m:r>
                          </m:sub>
                        </m:sSub>
                        <m:d>
                          <m:dPr>
                            <m:ctrlPr>
                              <a:rPr lang="zh-CN" altLang="en-US" i="1">
                                <a:latin typeface="Cambria Math" panose="02040503050406030204" pitchFamily="18" charset="0"/>
                              </a:rPr>
                            </m:ctrlPr>
                          </m:dPr>
                          <m:e>
                            <m:r>
                              <a:rPr lang="zh-CN" altLang="en-US" i="1">
                                <a:latin typeface="Cambria Math"/>
                              </a:rPr>
                              <m:t>𝜃</m:t>
                            </m:r>
                          </m:e>
                        </m:d>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5350816" y="3380769"/>
                  <a:ext cx="1102353" cy="393569"/>
                </a:xfrm>
                <a:prstGeom prst="rect">
                  <a:avLst/>
                </a:prstGeom>
                <a:blipFill>
                  <a:blip r:embed="rId18"/>
                  <a:stretch>
                    <a:fillRect b="-4615"/>
                  </a:stretch>
                </a:blipFill>
              </p:spPr>
              <p:txBody>
                <a:bodyPr/>
                <a:lstStyle/>
                <a:p>
                  <a:r>
                    <a:rPr lang="zh-CN" altLang="en-US">
                      <a:noFill/>
                    </a:rPr>
                    <a:t> </a:t>
                  </a:r>
                </a:p>
              </p:txBody>
            </p:sp>
          </mc:Fallback>
        </mc:AlternateContent>
      </p:grpSp>
      <p:pic>
        <p:nvPicPr>
          <p:cNvPr id="46" name="图片 45"/>
          <p:cNvPicPr>
            <a:picLocks noChangeAspect="1"/>
          </p:cNvPicPr>
          <p:nvPr/>
        </p:nvPicPr>
        <p:blipFill rotWithShape="1">
          <a:blip r:embed="rId19">
            <a:extLst>
              <a:ext uri="{28A0092B-C50C-407E-A947-70E740481C1C}">
                <a14:useLocalDpi xmlns:a14="http://schemas.microsoft.com/office/drawing/2010/main" val="0"/>
              </a:ext>
            </a:extLst>
          </a:blip>
          <a:srcRect r="35966" b="3628"/>
          <a:stretch/>
        </p:blipFill>
        <p:spPr>
          <a:xfrm>
            <a:off x="3755391" y="2467464"/>
            <a:ext cx="2918717" cy="2045599"/>
          </a:xfrm>
          <a:prstGeom prst="rect">
            <a:avLst/>
          </a:prstGeom>
        </p:spPr>
      </p:pic>
      <p:sp>
        <p:nvSpPr>
          <p:cNvPr id="49" name="TextBox 48"/>
          <p:cNvSpPr txBox="1"/>
          <p:nvPr/>
        </p:nvSpPr>
        <p:spPr>
          <a:xfrm>
            <a:off x="562543" y="2567095"/>
            <a:ext cx="723275" cy="307777"/>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高方差</a:t>
            </a:r>
          </a:p>
        </p:txBody>
      </p:sp>
      <p:sp>
        <p:nvSpPr>
          <p:cNvPr id="50" name="TextBox 49"/>
          <p:cNvSpPr txBox="1"/>
          <p:nvPr/>
        </p:nvSpPr>
        <p:spPr>
          <a:xfrm>
            <a:off x="2615379" y="2958662"/>
            <a:ext cx="723275" cy="307777"/>
          </a:xfrm>
          <a:prstGeom prst="rect">
            <a:avLst/>
          </a:prstGeom>
          <a:noFill/>
        </p:spPr>
        <p:txBody>
          <a:bodyPr wrap="none" rtlCol="0">
            <a:spAutoFit/>
          </a:bodyPr>
          <a:lstStyle/>
          <a:p>
            <a:r>
              <a:rPr lang="zh-CN" altLang="en-US" sz="1400" b="1" dirty="0">
                <a:solidFill>
                  <a:srgbClr val="FF0000"/>
                </a:solidFill>
                <a:latin typeface="微软雅黑" pitchFamily="34" charset="-122"/>
                <a:ea typeface="微软雅黑" pitchFamily="34" charset="-122"/>
              </a:rPr>
              <a:t>高偏差</a:t>
            </a:r>
          </a:p>
        </p:txBody>
      </p:sp>
      <p:cxnSp>
        <p:nvCxnSpPr>
          <p:cNvPr id="56" name="直接箭头连接符 55">
            <a:extLst>
              <a:ext uri="{FF2B5EF4-FFF2-40B4-BE49-F238E27FC236}">
                <a16:creationId xmlns:a16="http://schemas.microsoft.com/office/drawing/2014/main" id="{66AEB7DF-954E-4A39-90E7-8B7770C8BDA8}"/>
              </a:ext>
            </a:extLst>
          </p:cNvPr>
          <p:cNvCxnSpPr/>
          <p:nvPr/>
        </p:nvCxnSpPr>
        <p:spPr>
          <a:xfrm flipH="1">
            <a:off x="1500135" y="895350"/>
            <a:ext cx="1332000" cy="194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直接箭头连接符 56">
            <a:extLst>
              <a:ext uri="{FF2B5EF4-FFF2-40B4-BE49-F238E27FC236}">
                <a16:creationId xmlns:a16="http://schemas.microsoft.com/office/drawing/2014/main" id="{EE2C4096-C637-4E4D-AABF-08FBFE0FDC64}"/>
              </a:ext>
            </a:extLst>
          </p:cNvPr>
          <p:cNvCxnSpPr>
            <a:cxnSpLocks/>
          </p:cNvCxnSpPr>
          <p:nvPr/>
        </p:nvCxnSpPr>
        <p:spPr>
          <a:xfrm flipH="1">
            <a:off x="2822144" y="895350"/>
            <a:ext cx="142033" cy="197952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a:extLst>
              <a:ext uri="{FF2B5EF4-FFF2-40B4-BE49-F238E27FC236}">
                <a16:creationId xmlns:a16="http://schemas.microsoft.com/office/drawing/2014/main" id="{F7C32BA0-A16B-4767-9DA1-D62D033FE9EA}"/>
              </a:ext>
            </a:extLst>
          </p:cNvPr>
          <p:cNvCxnSpPr>
            <a:cxnSpLocks/>
          </p:cNvCxnSpPr>
          <p:nvPr/>
        </p:nvCxnSpPr>
        <p:spPr>
          <a:xfrm>
            <a:off x="6493144" y="895350"/>
            <a:ext cx="729645" cy="153916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8023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prstClr val="black">
                    <a:lumMod val="75000"/>
                    <a:lumOff val="25000"/>
                  </a:prst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a:solidFill>
                  <a:schemeClr val="tx1">
                    <a:lumMod val="75000"/>
                    <a:lumOff val="25000"/>
                  </a:schemeClr>
                </a:solidFill>
              </a:rPr>
              <a:t>Error metrics for skewed classes</a:t>
            </a: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a:spcBef>
                <a:spcPct val="0"/>
              </a:spcBef>
              <a:defRPr/>
            </a:pPr>
            <a:r>
              <a:rPr lang="en-US" sz="2400" dirty="0">
                <a:solidFill>
                  <a:prstClr val="black">
                    <a:lumMod val="75000"/>
                    <a:lumOff val="25000"/>
                  </a:prstClr>
                </a:solidFill>
              </a:rPr>
              <a:t>Machine Learning</a:t>
            </a:r>
          </a:p>
        </p:txBody>
      </p:sp>
    </p:spTree>
    <p:extLst>
      <p:ext uri="{BB962C8B-B14F-4D97-AF65-F5344CB8AC3E}">
        <p14:creationId xmlns:p14="http://schemas.microsoft.com/office/powerpoint/2010/main" val="377675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a:solidFill>
                  <a:prstClr val="black"/>
                </a:solidFill>
              </a:rPr>
              <a:t>Precision</a:t>
            </a:r>
            <a:r>
              <a:rPr lang="zh-CN" altLang="en-US" sz="2200" b="1" dirty="0">
                <a:solidFill>
                  <a:srgbClr val="C00000"/>
                </a:solidFill>
              </a:rPr>
              <a:t>查准率</a:t>
            </a:r>
            <a:r>
              <a:rPr lang="en-US" sz="2200" b="1" dirty="0">
                <a:solidFill>
                  <a:prstClr val="black"/>
                </a:solidFill>
              </a:rPr>
              <a:t>/Recall</a:t>
            </a:r>
            <a:r>
              <a:rPr lang="zh-CN" altLang="en-US" sz="2200" b="1" dirty="0">
                <a:solidFill>
                  <a:srgbClr val="C00000"/>
                </a:solidFill>
              </a:rPr>
              <a:t>查全率</a:t>
            </a:r>
            <a:endParaRPr lang="en-US" sz="2200" b="1" dirty="0">
              <a:solidFill>
                <a:srgbClr val="C00000"/>
              </a:solidFill>
            </a:endParaRPr>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a:solidFill>
                  <a:prstClr val="black"/>
                </a:solidFill>
              </a:rPr>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grpSp>
        <p:nvGrpSpPr>
          <p:cNvPr id="4" name="组合 3"/>
          <p:cNvGrpSpPr/>
          <p:nvPr/>
        </p:nvGrpSpPr>
        <p:grpSpPr>
          <a:xfrm>
            <a:off x="4660594" y="1193459"/>
            <a:ext cx="4114800" cy="923330"/>
            <a:chOff x="3657600" y="1077092"/>
            <a:chExt cx="4114800" cy="923330"/>
          </a:xfrm>
        </p:grpSpPr>
        <p:sp>
          <p:nvSpPr>
            <p:cNvPr id="8" name="TextBox 7"/>
            <p:cNvSpPr txBox="1"/>
            <p:nvPr/>
          </p:nvSpPr>
          <p:spPr>
            <a:xfrm>
              <a:off x="3657600" y="1077092"/>
              <a:ext cx="4114800" cy="923330"/>
            </a:xfrm>
            <a:prstGeom prst="rect">
              <a:avLst/>
            </a:prstGeom>
            <a:noFill/>
          </p:spPr>
          <p:txBody>
            <a:bodyPr wrap="square" rtlCol="0">
              <a:spAutoFit/>
            </a:bodyPr>
            <a:lstStyle/>
            <a:p>
              <a:r>
                <a:rPr lang="en-US" b="1" dirty="0">
                  <a:solidFill>
                    <a:prstClr val="black"/>
                  </a:solidFill>
                </a:rPr>
                <a:t>Precision </a:t>
              </a:r>
            </a:p>
            <a:p>
              <a:r>
                <a:rPr lang="en-US" dirty="0">
                  <a:solidFill>
                    <a:prstClr val="black"/>
                  </a:solidFill>
                </a:rPr>
                <a:t>(Of all patients where we predicted           , what fraction actually has cancer?)</a:t>
              </a:r>
            </a:p>
          </p:txBody>
        </p:sp>
        <p:pic>
          <p:nvPicPr>
            <p:cNvPr id="9" name="Picture 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grpSp>
      <p:sp>
        <p:nvSpPr>
          <p:cNvPr id="10" name="TextBox 9"/>
          <p:cNvSpPr txBox="1"/>
          <p:nvPr/>
        </p:nvSpPr>
        <p:spPr>
          <a:xfrm>
            <a:off x="4660594" y="2876550"/>
            <a:ext cx="4229100" cy="1200329"/>
          </a:xfrm>
          <a:prstGeom prst="rect">
            <a:avLst/>
          </a:prstGeom>
          <a:noFill/>
        </p:spPr>
        <p:txBody>
          <a:bodyPr wrap="square" rtlCol="0">
            <a:spAutoFit/>
          </a:bodyPr>
          <a:lstStyle/>
          <a:p>
            <a:r>
              <a:rPr lang="en-US" b="1" dirty="0">
                <a:solidFill>
                  <a:prstClr val="black"/>
                </a:solidFill>
              </a:rPr>
              <a:t>Recall</a:t>
            </a:r>
          </a:p>
          <a:p>
            <a:r>
              <a:rPr lang="en-US" dirty="0">
                <a:solidFill>
                  <a:prstClr val="black"/>
                </a:solidFill>
              </a:rPr>
              <a:t>(Of all patients that actually have cancer, what fraction did we correctly detect as having cancer?)</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293393"/>
            <a:ext cx="4457700" cy="173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141184"/>
            <a:ext cx="4225214" cy="141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r="6297"/>
          <a:stretch/>
        </p:blipFill>
        <p:spPr bwMode="auto">
          <a:xfrm>
            <a:off x="5622324" y="2161660"/>
            <a:ext cx="2056482" cy="5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2323" y="4076880"/>
            <a:ext cx="2056483" cy="50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247650" y="3816926"/>
            <a:ext cx="4267200" cy="73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5743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66675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prstClr val="black">
                    <a:lumMod val="75000"/>
                    <a:lumOff val="25000"/>
                  </a:prstClr>
                </a:solidFill>
              </a:rPr>
              <a:t>Linear regression with one variable</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224865" y="2241561"/>
            <a:ext cx="4495800" cy="1625589"/>
          </a:xfrm>
        </p:spPr>
        <p:txBody>
          <a:bodyPr>
            <a:noAutofit/>
          </a:bodyPr>
          <a:lstStyle/>
          <a:p>
            <a:pPr algn="l"/>
            <a:r>
              <a:rPr lang="zh-CN" altLang="en-US" sz="5400" dirty="0">
                <a:solidFill>
                  <a:schemeClr val="tx1">
                    <a:lumMod val="75000"/>
                    <a:lumOff val="25000"/>
                  </a:schemeClr>
                </a:solidFill>
              </a:rPr>
              <a:t>知识回顾</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a:spcBef>
                <a:spcPct val="0"/>
              </a:spcBef>
              <a:defRPr/>
            </a:pPr>
            <a:r>
              <a:rPr lang="en-US" sz="2400" dirty="0">
                <a:solidFill>
                  <a:prstClr val="black">
                    <a:lumMod val="75000"/>
                    <a:lumOff val="25000"/>
                  </a:prstClr>
                </a:solidFill>
              </a:rPr>
              <a:t>Machine Learning</a:t>
            </a:r>
          </a:p>
        </p:txBody>
      </p:sp>
      <p:sp>
        <p:nvSpPr>
          <p:cNvPr id="3" name="Rectangle 2"/>
          <p:cNvSpPr/>
          <p:nvPr/>
        </p:nvSpPr>
        <p:spPr>
          <a:xfrm>
            <a:off x="8153400" y="4705350"/>
            <a:ext cx="9906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8777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140743981"/>
              </p:ext>
            </p:extLst>
          </p:nvPr>
        </p:nvGraphicFramePr>
        <p:xfrm>
          <a:off x="3267052" y="133350"/>
          <a:ext cx="53187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898481704"/>
              </p:ext>
            </p:extLst>
          </p:nvPr>
        </p:nvGraphicFramePr>
        <p:xfrm>
          <a:off x="3267052" y="133350"/>
          <a:ext cx="531876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39786" y="119955"/>
            <a:ext cx="2351926" cy="1384995"/>
          </a:xfrm>
          <a:prstGeom prst="rect">
            <a:avLst/>
          </a:prstGeom>
          <a:noFill/>
        </p:spPr>
        <p:txBody>
          <a:bodyPr wrap="none" rtlCol="0">
            <a:spAutoFit/>
          </a:bodyPr>
          <a:lstStyle/>
          <a:p>
            <a:pPr algn="ctr"/>
            <a:r>
              <a:rPr lang="en-US" sz="2800" b="1" dirty="0">
                <a:solidFill>
                  <a:prstClr val="black"/>
                </a:solidFill>
              </a:rPr>
              <a:t>Housing Prices</a:t>
            </a:r>
          </a:p>
          <a:p>
            <a:pPr algn="ctr"/>
            <a:r>
              <a:rPr lang="en-US" sz="2800" b="1" dirty="0">
                <a:solidFill>
                  <a:prstClr val="black"/>
                </a:solidFill>
              </a:rPr>
              <a:t>(Portland, OR)</a:t>
            </a:r>
          </a:p>
          <a:p>
            <a:pPr algn="ctr"/>
            <a:r>
              <a:rPr lang="zh-CN" altLang="en-US" sz="2800" b="1" dirty="0">
                <a:solidFill>
                  <a:prstClr val="black"/>
                </a:solidFill>
              </a:rPr>
              <a:t>房价估计</a:t>
            </a:r>
            <a:endParaRPr lang="en-US" sz="2800" b="1" dirty="0">
              <a:solidFill>
                <a:prstClr val="black"/>
              </a:solidFill>
            </a:endParaRPr>
          </a:p>
        </p:txBody>
      </p:sp>
      <p:sp>
        <p:nvSpPr>
          <p:cNvPr id="9" name="TextBox 8"/>
          <p:cNvSpPr txBox="1"/>
          <p:nvPr/>
        </p:nvSpPr>
        <p:spPr>
          <a:xfrm>
            <a:off x="1828800" y="1371421"/>
            <a:ext cx="1575412" cy="1200329"/>
          </a:xfrm>
          <a:prstGeom prst="rect">
            <a:avLst/>
          </a:prstGeom>
          <a:noFill/>
        </p:spPr>
        <p:txBody>
          <a:bodyPr wrap="square" rtlCol="0">
            <a:spAutoFit/>
          </a:bodyPr>
          <a:lstStyle/>
          <a:p>
            <a:pPr algn="ctr"/>
            <a:r>
              <a:rPr lang="en-US" sz="2400" dirty="0">
                <a:solidFill>
                  <a:prstClr val="black"/>
                </a:solidFill>
              </a:rPr>
              <a:t>Price</a:t>
            </a:r>
          </a:p>
          <a:p>
            <a:pPr algn="ctr"/>
            <a:r>
              <a:rPr lang="en-US" sz="2400" dirty="0">
                <a:solidFill>
                  <a:prstClr val="black"/>
                </a:solidFill>
              </a:rPr>
              <a:t>(in 1000s of dollars)</a:t>
            </a:r>
          </a:p>
        </p:txBody>
      </p:sp>
      <p:sp>
        <p:nvSpPr>
          <p:cNvPr id="10" name="TextBox 9"/>
          <p:cNvSpPr txBox="1"/>
          <p:nvPr/>
        </p:nvSpPr>
        <p:spPr>
          <a:xfrm>
            <a:off x="5309212" y="2800350"/>
            <a:ext cx="1519711" cy="461665"/>
          </a:xfrm>
          <a:prstGeom prst="rect">
            <a:avLst/>
          </a:prstGeom>
          <a:noFill/>
        </p:spPr>
        <p:txBody>
          <a:bodyPr wrap="none" rtlCol="0">
            <a:spAutoFit/>
          </a:bodyPr>
          <a:lstStyle/>
          <a:p>
            <a:r>
              <a:rPr lang="en-US" sz="2400" dirty="0">
                <a:solidFill>
                  <a:prstClr val="black"/>
                </a:solidFill>
              </a:rPr>
              <a:t>Size (feet</a:t>
            </a:r>
            <a:r>
              <a:rPr lang="en-US" sz="2400" baseline="30000" dirty="0">
                <a:solidFill>
                  <a:prstClr val="black"/>
                </a:solidFill>
              </a:rPr>
              <a:t>2</a:t>
            </a:r>
            <a:r>
              <a:rPr lang="en-US" sz="2400" dirty="0">
                <a:solidFill>
                  <a:prstClr val="black"/>
                </a:solidFill>
              </a:rPr>
              <a:t>)</a:t>
            </a:r>
          </a:p>
        </p:txBody>
      </p:sp>
      <p:sp>
        <p:nvSpPr>
          <p:cNvPr id="11" name="TextBox 10"/>
          <p:cNvSpPr txBox="1"/>
          <p:nvPr/>
        </p:nvSpPr>
        <p:spPr>
          <a:xfrm>
            <a:off x="304800" y="3270945"/>
            <a:ext cx="4000500" cy="1354217"/>
          </a:xfrm>
          <a:prstGeom prst="rect">
            <a:avLst/>
          </a:prstGeom>
          <a:noFill/>
        </p:spPr>
        <p:txBody>
          <a:bodyPr wrap="square" rtlCol="0">
            <a:spAutoFit/>
          </a:bodyPr>
          <a:lstStyle/>
          <a:p>
            <a:r>
              <a:rPr lang="en-US" sz="2400" u="sng" dirty="0">
                <a:solidFill>
                  <a:prstClr val="black"/>
                </a:solidFill>
              </a:rPr>
              <a:t>Supervised Learning </a:t>
            </a:r>
            <a:r>
              <a:rPr lang="zh-CN" altLang="en-US" sz="2400" u="sng" dirty="0">
                <a:solidFill>
                  <a:prstClr val="black"/>
                </a:solidFill>
              </a:rPr>
              <a:t>监督学习</a:t>
            </a:r>
            <a:endParaRPr lang="en-US" sz="2400" u="sng" dirty="0">
              <a:solidFill>
                <a:prstClr val="black"/>
              </a:solidFill>
            </a:endParaRPr>
          </a:p>
          <a:p>
            <a:endParaRPr lang="en-US" sz="1000" dirty="0">
              <a:solidFill>
                <a:prstClr val="black"/>
              </a:solidFill>
            </a:endParaRPr>
          </a:p>
          <a:p>
            <a:r>
              <a:rPr lang="en-US" sz="2400" dirty="0">
                <a:solidFill>
                  <a:prstClr val="black"/>
                </a:solidFill>
              </a:rPr>
              <a:t>Given the “right answer” for each example in the data.</a:t>
            </a:r>
          </a:p>
        </p:txBody>
      </p:sp>
      <p:sp>
        <p:nvSpPr>
          <p:cNvPr id="12" name="TextBox 11"/>
          <p:cNvSpPr txBox="1"/>
          <p:nvPr/>
        </p:nvSpPr>
        <p:spPr>
          <a:xfrm>
            <a:off x="4267200" y="3270945"/>
            <a:ext cx="4114800" cy="1015663"/>
          </a:xfrm>
          <a:prstGeom prst="rect">
            <a:avLst/>
          </a:prstGeom>
          <a:noFill/>
        </p:spPr>
        <p:txBody>
          <a:bodyPr wrap="square" rtlCol="0">
            <a:spAutoFit/>
          </a:bodyPr>
          <a:lstStyle/>
          <a:p>
            <a:r>
              <a:rPr lang="en-US" sz="2400" u="sng" dirty="0">
                <a:solidFill>
                  <a:prstClr val="black"/>
                </a:solidFill>
              </a:rPr>
              <a:t>Regression Problem </a:t>
            </a:r>
            <a:r>
              <a:rPr lang="zh-CN" altLang="en-US" sz="2400" u="sng" dirty="0">
                <a:solidFill>
                  <a:prstClr val="black"/>
                </a:solidFill>
              </a:rPr>
              <a:t>回归问题</a:t>
            </a:r>
            <a:r>
              <a:rPr lang="en-US" sz="2400" u="sng" dirty="0">
                <a:solidFill>
                  <a:prstClr val="black"/>
                </a:solidFill>
              </a:rPr>
              <a:t>:</a:t>
            </a:r>
          </a:p>
          <a:p>
            <a:endParaRPr lang="en-US" sz="1000" dirty="0">
              <a:solidFill>
                <a:prstClr val="black"/>
              </a:solidFill>
            </a:endParaRPr>
          </a:p>
          <a:p>
            <a:r>
              <a:rPr lang="en-US" sz="2400" dirty="0">
                <a:solidFill>
                  <a:prstClr val="black"/>
                </a:solidFill>
              </a:rPr>
              <a:t>Predict real-valued output</a:t>
            </a:r>
          </a:p>
        </p:txBody>
      </p:sp>
      <p:cxnSp>
        <p:nvCxnSpPr>
          <p:cNvPr id="14" name="Straight Connector 13"/>
          <p:cNvCxnSpPr/>
          <p:nvPr/>
        </p:nvCxnSpPr>
        <p:spPr>
          <a:xfrm>
            <a:off x="4242079" y="3347145"/>
            <a:ext cx="0" cy="151060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4724400" y="514350"/>
            <a:ext cx="3276600" cy="1371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267200" y="4240441"/>
            <a:ext cx="4761270" cy="830997"/>
          </a:xfrm>
          <a:prstGeom prst="rect">
            <a:avLst/>
          </a:prstGeom>
          <a:noFill/>
        </p:spPr>
        <p:txBody>
          <a:bodyPr wrap="square" rtlCol="0">
            <a:spAutoFit/>
          </a:bodyPr>
          <a:lstStyle/>
          <a:p>
            <a:r>
              <a:rPr lang="en-US" altLang="zh-CN" sz="2400" u="sng" dirty="0">
                <a:solidFill>
                  <a:prstClr val="black"/>
                </a:solidFill>
              </a:rPr>
              <a:t>Classification </a:t>
            </a:r>
            <a:r>
              <a:rPr lang="zh-CN" altLang="en-US" sz="2400" u="sng" dirty="0">
                <a:solidFill>
                  <a:prstClr val="black"/>
                </a:solidFill>
              </a:rPr>
              <a:t>分类问题</a:t>
            </a:r>
            <a:r>
              <a:rPr lang="en-US" altLang="zh-CN" sz="2400" u="sng" dirty="0">
                <a:solidFill>
                  <a:prstClr val="black"/>
                </a:solidFill>
              </a:rPr>
              <a:t>:</a:t>
            </a:r>
          </a:p>
          <a:p>
            <a:r>
              <a:rPr lang="en-US" altLang="zh-CN" sz="2400" u="sng" dirty="0">
                <a:solidFill>
                  <a:prstClr val="black"/>
                </a:solidFill>
              </a:rPr>
              <a:t> </a:t>
            </a:r>
            <a:r>
              <a:rPr lang="en-US" altLang="zh-CN" sz="2400" dirty="0">
                <a:solidFill>
                  <a:prstClr val="black"/>
                </a:solidFill>
              </a:rPr>
              <a:t>discrete-valued output</a:t>
            </a:r>
            <a:endParaRPr lang="zh-CN" altLang="en-US" sz="2400" dirty="0">
              <a:solidFill>
                <a:prstClr val="black"/>
              </a:solidFill>
            </a:endParaRPr>
          </a:p>
        </p:txBody>
      </p:sp>
      <p:grpSp>
        <p:nvGrpSpPr>
          <p:cNvPr id="2" name="组合 1"/>
          <p:cNvGrpSpPr/>
          <p:nvPr/>
        </p:nvGrpSpPr>
        <p:grpSpPr>
          <a:xfrm>
            <a:off x="3760424" y="1351061"/>
            <a:ext cx="2157470" cy="1215718"/>
            <a:chOff x="3760424" y="1351061"/>
            <a:chExt cx="2157470" cy="1215718"/>
          </a:xfrm>
        </p:grpSpPr>
        <p:cxnSp>
          <p:nvCxnSpPr>
            <p:cNvPr id="13" name="直接连接符 12"/>
            <p:cNvCxnSpPr/>
            <p:nvPr/>
          </p:nvCxnSpPr>
          <p:spPr>
            <a:xfrm>
              <a:off x="3810000" y="1504950"/>
              <a:ext cx="1828800"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638800" y="1504950"/>
              <a:ext cx="0" cy="91440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59706" y="2259002"/>
              <a:ext cx="558188" cy="307777"/>
            </a:xfrm>
            <a:prstGeom prst="rect">
              <a:avLst/>
            </a:prstGeom>
            <a:noFill/>
          </p:spPr>
          <p:txBody>
            <a:bodyPr wrap="square" rtlCol="0">
              <a:spAutoFit/>
            </a:bodyPr>
            <a:lstStyle/>
            <a:p>
              <a:r>
                <a:rPr lang="en-US" altLang="zh-CN" sz="1400" dirty="0">
                  <a:solidFill>
                    <a:srgbClr val="FF0000"/>
                  </a:solidFill>
                </a:rPr>
                <a:t>1200</a:t>
              </a:r>
              <a:endParaRPr lang="zh-CN" altLang="en-US" sz="1400" dirty="0">
                <a:solidFill>
                  <a:srgbClr val="FF0000"/>
                </a:solidFill>
              </a:endParaRPr>
            </a:p>
          </p:txBody>
        </p:sp>
        <p:sp>
          <p:nvSpPr>
            <p:cNvPr id="22" name="文本框 21"/>
            <p:cNvSpPr txBox="1"/>
            <p:nvPr/>
          </p:nvSpPr>
          <p:spPr>
            <a:xfrm>
              <a:off x="3760424" y="1351061"/>
              <a:ext cx="558188" cy="307777"/>
            </a:xfrm>
            <a:prstGeom prst="rect">
              <a:avLst/>
            </a:prstGeom>
            <a:noFill/>
          </p:spPr>
          <p:txBody>
            <a:bodyPr wrap="square" rtlCol="0">
              <a:spAutoFit/>
            </a:bodyPr>
            <a:lstStyle/>
            <a:p>
              <a:r>
                <a:rPr lang="en-US" altLang="zh-CN" sz="1400" dirty="0">
                  <a:solidFill>
                    <a:srgbClr val="FF0000"/>
                  </a:solidFill>
                </a:rPr>
                <a:t>220K</a:t>
              </a:r>
              <a:endParaRPr lang="zh-CN" altLang="en-US" sz="1400" dirty="0">
                <a:solidFill>
                  <a:srgbClr val="FF0000"/>
                </a:solidFill>
              </a:endParaRPr>
            </a:p>
          </p:txBody>
        </p:sp>
      </p:grpSp>
    </p:spTree>
    <p:extLst>
      <p:ext uri="{BB962C8B-B14F-4D97-AF65-F5344CB8AC3E}">
        <p14:creationId xmlns:p14="http://schemas.microsoft.com/office/powerpoint/2010/main" val="19857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11" grpId="0"/>
      <p:bldP spid="12"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800600" y="438150"/>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048288" y="399486"/>
            <a:ext cx="2533112" cy="6096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Training Set</a:t>
            </a:r>
          </a:p>
        </p:txBody>
      </p:sp>
      <p:sp>
        <p:nvSpPr>
          <p:cNvPr id="6" name="Rounded Rectangle 5"/>
          <p:cNvSpPr/>
          <p:nvPr/>
        </p:nvSpPr>
        <p:spPr>
          <a:xfrm>
            <a:off x="743488" y="1618686"/>
            <a:ext cx="3142712"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Learning Algorithm</a:t>
            </a:r>
          </a:p>
        </p:txBody>
      </p:sp>
      <p:sp>
        <p:nvSpPr>
          <p:cNvPr id="7" name="Rounded Rectangle 6"/>
          <p:cNvSpPr/>
          <p:nvPr/>
        </p:nvSpPr>
        <p:spPr>
          <a:xfrm>
            <a:off x="1933844" y="2837886"/>
            <a:ext cx="762000"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prstClr val="black"/>
                </a:solidFill>
              </a:rPr>
              <a:t>h</a:t>
            </a:r>
          </a:p>
        </p:txBody>
      </p:sp>
      <p:sp>
        <p:nvSpPr>
          <p:cNvPr id="8" name="TextBox 7"/>
          <p:cNvSpPr txBox="1"/>
          <p:nvPr/>
        </p:nvSpPr>
        <p:spPr>
          <a:xfrm>
            <a:off x="0" y="2807553"/>
            <a:ext cx="1143000" cy="830997"/>
          </a:xfrm>
          <a:prstGeom prst="rect">
            <a:avLst/>
          </a:prstGeom>
          <a:noFill/>
        </p:spPr>
        <p:txBody>
          <a:bodyPr wrap="square" rtlCol="0">
            <a:spAutoFit/>
          </a:bodyPr>
          <a:lstStyle/>
          <a:p>
            <a:pPr algn="ctr"/>
            <a:r>
              <a:rPr lang="en-US" sz="2400" dirty="0">
                <a:solidFill>
                  <a:prstClr val="black"/>
                </a:solidFill>
              </a:rPr>
              <a:t>Size of house</a:t>
            </a:r>
          </a:p>
        </p:txBody>
      </p:sp>
      <p:sp>
        <p:nvSpPr>
          <p:cNvPr id="9" name="TextBox 8"/>
          <p:cNvSpPr txBox="1"/>
          <p:nvPr/>
        </p:nvSpPr>
        <p:spPr>
          <a:xfrm>
            <a:off x="3352800" y="2807553"/>
            <a:ext cx="1447800" cy="830997"/>
          </a:xfrm>
          <a:prstGeom prst="rect">
            <a:avLst/>
          </a:prstGeom>
          <a:noFill/>
        </p:spPr>
        <p:txBody>
          <a:bodyPr wrap="square" rtlCol="0">
            <a:spAutoFit/>
          </a:bodyPr>
          <a:lstStyle/>
          <a:p>
            <a:pPr algn="ctr"/>
            <a:r>
              <a:rPr lang="en-US" sz="2400" dirty="0">
                <a:solidFill>
                  <a:prstClr val="black"/>
                </a:solidFill>
              </a:rPr>
              <a:t>Estimated price</a:t>
            </a:r>
          </a:p>
        </p:txBody>
      </p:sp>
      <p:cxnSp>
        <p:nvCxnSpPr>
          <p:cNvPr id="12" name="Straight Arrow Connector 11"/>
          <p:cNvCxnSpPr>
            <a:stCxn id="5" idx="2"/>
            <a:endCxn id="6" idx="0"/>
          </p:cNvCxnSpPr>
          <p:nvPr/>
        </p:nvCxnSpPr>
        <p:spPr>
          <a:xfrm>
            <a:off x="2314844" y="1009086"/>
            <a:ext cx="0" cy="60960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2314844" y="2205242"/>
            <a:ext cx="0" cy="632644"/>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a:off x="1143000" y="3131164"/>
            <a:ext cx="790844"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2695844" y="3131164"/>
            <a:ext cx="733156"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57800" y="438150"/>
            <a:ext cx="3369833" cy="461665"/>
          </a:xfrm>
          <a:prstGeom prst="rect">
            <a:avLst/>
          </a:prstGeom>
          <a:noFill/>
        </p:spPr>
        <p:txBody>
          <a:bodyPr wrap="none" rtlCol="0">
            <a:spAutoFit/>
          </a:bodyPr>
          <a:lstStyle/>
          <a:p>
            <a:r>
              <a:rPr lang="en-US" sz="2400" b="1" dirty="0">
                <a:solidFill>
                  <a:prstClr val="black"/>
                </a:solidFill>
              </a:rPr>
              <a:t>How do we represent </a:t>
            </a:r>
            <a:r>
              <a:rPr lang="en-US" sz="2400" b="1" i="1" dirty="0">
                <a:solidFill>
                  <a:prstClr val="black"/>
                </a:solidFill>
              </a:rPr>
              <a:t>h</a:t>
            </a:r>
            <a:r>
              <a:rPr lang="en-US" sz="2400" b="1" dirty="0">
                <a:solidFill>
                  <a:prstClr val="black"/>
                </a:solidFill>
              </a:rPr>
              <a:t> ?</a:t>
            </a:r>
          </a:p>
        </p:txBody>
      </p:sp>
      <p:sp>
        <p:nvSpPr>
          <p:cNvPr id="37" name="TextBox 36"/>
          <p:cNvSpPr txBox="1"/>
          <p:nvPr/>
        </p:nvSpPr>
        <p:spPr>
          <a:xfrm>
            <a:off x="4882651" y="3142594"/>
            <a:ext cx="4120130" cy="1015663"/>
          </a:xfrm>
          <a:prstGeom prst="rect">
            <a:avLst/>
          </a:prstGeom>
          <a:noFill/>
        </p:spPr>
        <p:txBody>
          <a:bodyPr wrap="square" rtlCol="0">
            <a:spAutoFit/>
          </a:bodyPr>
          <a:lstStyle/>
          <a:p>
            <a:r>
              <a:rPr lang="en-US" sz="2000" dirty="0">
                <a:solidFill>
                  <a:prstClr val="black"/>
                </a:solidFill>
              </a:rPr>
              <a:t>Linear regression with one variable.</a:t>
            </a:r>
          </a:p>
          <a:p>
            <a:r>
              <a:rPr lang="en-US" sz="2000" dirty="0">
                <a:solidFill>
                  <a:prstClr val="black"/>
                </a:solidFill>
              </a:rPr>
              <a:t>Univariate linear regression (only one variable).</a:t>
            </a:r>
          </a:p>
        </p:txBody>
      </p:sp>
      <mc:AlternateContent xmlns:mc="http://schemas.openxmlformats.org/markup-compatibility/2006" xmlns:a14="http://schemas.microsoft.com/office/drawing/2010/main">
        <mc:Choice Requires="a14">
          <p:sp>
            <p:nvSpPr>
              <p:cNvPr id="2" name="矩形 1"/>
              <p:cNvSpPr/>
              <p:nvPr/>
            </p:nvSpPr>
            <p:spPr>
              <a:xfrm>
                <a:off x="1730857" y="4057086"/>
                <a:ext cx="1331565"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h</m:t>
                      </m:r>
                      <m:r>
                        <a:rPr lang="zh-CN" altLang="en-US"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𝑦</m:t>
                      </m:r>
                    </m:oMath>
                  </m:oMathPara>
                </a14:m>
                <a:endParaRPr lang="zh-CN" altLang="en-US" sz="2400" dirty="0">
                  <a:solidFill>
                    <a:prstClr val="black"/>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730857" y="4057086"/>
                <a:ext cx="1331565" cy="461665"/>
              </a:xfrm>
              <a:prstGeom prst="rect">
                <a:avLst/>
              </a:prstGeom>
              <a:blipFill rotWithShape="0">
                <a:blip r:embed="rId2"/>
                <a:stretch>
                  <a:fillRect l="-917" b="-10667"/>
                </a:stretch>
              </a:blipFill>
            </p:spPr>
            <p:txBody>
              <a:bodyPr/>
              <a:lstStyle/>
              <a:p>
                <a:r>
                  <a:rPr lang="zh-CN" altLang="en-US">
                    <a:noFill/>
                  </a:rPr>
                  <a:t> </a:t>
                </a:r>
              </a:p>
            </p:txBody>
          </p:sp>
        </mc:Fallback>
      </mc:AlternateContent>
      <p:pic>
        <p:nvPicPr>
          <p:cNvPr id="14" name="图片 13"/>
          <p:cNvPicPr>
            <a:picLocks noChangeAspect="1"/>
          </p:cNvPicPr>
          <p:nvPr/>
        </p:nvPicPr>
        <p:blipFill>
          <a:blip r:embed="rId3"/>
          <a:stretch>
            <a:fillRect/>
          </a:stretch>
        </p:blipFill>
        <p:spPr>
          <a:xfrm>
            <a:off x="5674455" y="2025236"/>
            <a:ext cx="2536522" cy="606354"/>
          </a:xfrm>
          <a:prstGeom prst="rect">
            <a:avLst/>
          </a:prstGeom>
        </p:spPr>
      </p:pic>
      <p:sp>
        <p:nvSpPr>
          <p:cNvPr id="20" name="TextBox 36"/>
          <p:cNvSpPr txBox="1"/>
          <p:nvPr/>
        </p:nvSpPr>
        <p:spPr>
          <a:xfrm>
            <a:off x="5029200" y="1313886"/>
            <a:ext cx="2514600" cy="400110"/>
          </a:xfrm>
          <a:prstGeom prst="rect">
            <a:avLst/>
          </a:prstGeom>
          <a:noFill/>
        </p:spPr>
        <p:txBody>
          <a:bodyPr wrap="square" rtlCol="0">
            <a:spAutoFit/>
          </a:bodyPr>
          <a:lstStyle/>
          <a:p>
            <a:r>
              <a:rPr lang="en-US" sz="2000" dirty="0">
                <a:solidFill>
                  <a:prstClr val="black"/>
                </a:solidFill>
              </a:rPr>
              <a:t>Hypothesis </a:t>
            </a:r>
            <a:r>
              <a:rPr lang="zh-CN" altLang="en-US" sz="2000" dirty="0">
                <a:solidFill>
                  <a:prstClr val="black"/>
                </a:solidFill>
              </a:rPr>
              <a:t>假设函数</a:t>
            </a:r>
            <a:r>
              <a:rPr lang="en-US" sz="2000" dirty="0">
                <a:solidFill>
                  <a:prstClr val="black"/>
                </a:solidFill>
              </a:rPr>
              <a:t>:</a:t>
            </a:r>
          </a:p>
        </p:txBody>
      </p:sp>
    </p:spTree>
    <p:extLst>
      <p:ext uri="{BB962C8B-B14F-4D97-AF65-F5344CB8AC3E}">
        <p14:creationId xmlns:p14="http://schemas.microsoft.com/office/powerpoint/2010/main" val="139488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858666" y="433685"/>
            <a:ext cx="0" cy="2133601"/>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30066" y="2338685"/>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4538" y="1119485"/>
            <a:ext cx="324128" cy="461665"/>
          </a:xfrm>
          <a:prstGeom prst="rect">
            <a:avLst/>
          </a:prstGeom>
          <a:noFill/>
        </p:spPr>
        <p:txBody>
          <a:bodyPr wrap="none" rtlCol="0">
            <a:spAutoFit/>
          </a:bodyPr>
          <a:lstStyle/>
          <a:p>
            <a:r>
              <a:rPr lang="en-US" sz="2400" dirty="0"/>
              <a:t>y</a:t>
            </a:r>
          </a:p>
        </p:txBody>
      </p:sp>
      <p:sp>
        <p:nvSpPr>
          <p:cNvPr id="9" name="TextBox 8"/>
          <p:cNvSpPr txBox="1"/>
          <p:nvPr/>
        </p:nvSpPr>
        <p:spPr>
          <a:xfrm>
            <a:off x="2001666" y="2262485"/>
            <a:ext cx="317716" cy="461665"/>
          </a:xfrm>
          <a:prstGeom prst="rect">
            <a:avLst/>
          </a:prstGeom>
          <a:noFill/>
        </p:spPr>
        <p:txBody>
          <a:bodyPr wrap="none" rtlCol="0">
            <a:spAutoFit/>
          </a:bodyPr>
          <a:lstStyle/>
          <a:p>
            <a:r>
              <a:rPr lang="en-US" sz="2400" dirty="0"/>
              <a:t>x</a:t>
            </a:r>
          </a:p>
        </p:txBody>
      </p:sp>
      <p:grpSp>
        <p:nvGrpSpPr>
          <p:cNvPr id="43" name="Group 42"/>
          <p:cNvGrpSpPr/>
          <p:nvPr/>
        </p:nvGrpSpPr>
        <p:grpSpPr>
          <a:xfrm>
            <a:off x="1011066" y="984142"/>
            <a:ext cx="1811743" cy="1108886"/>
            <a:chOff x="1981200" y="760007"/>
            <a:chExt cx="1811743" cy="1108886"/>
          </a:xfrm>
        </p:grpSpPr>
        <p:grpSp>
          <p:nvGrpSpPr>
            <p:cNvPr id="25" name="Group 24"/>
            <p:cNvGrpSpPr/>
            <p:nvPr/>
          </p:nvGrpSpPr>
          <p:grpSpPr>
            <a:xfrm flipV="1">
              <a:off x="1981200" y="1733550"/>
              <a:ext cx="135343" cy="135343"/>
              <a:chOff x="5370863" y="1729085"/>
              <a:chExt cx="914400" cy="914400"/>
            </a:xfrm>
          </p:grpSpPr>
          <p:cxnSp>
            <p:nvCxnSpPr>
              <p:cNvPr id="26" name="Straight Connector 25"/>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flipV="1">
              <a:off x="2438400" y="1675773"/>
              <a:ext cx="135343" cy="135343"/>
              <a:chOff x="5370863" y="1729085"/>
              <a:chExt cx="914400" cy="914400"/>
            </a:xfrm>
          </p:grpSpPr>
          <p:cxnSp>
            <p:nvCxnSpPr>
              <p:cNvPr id="29" name="Straight Connector 28"/>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flipV="1">
              <a:off x="2535773" y="1358615"/>
              <a:ext cx="135343" cy="135343"/>
              <a:chOff x="5370863" y="1729085"/>
              <a:chExt cx="914400" cy="914400"/>
            </a:xfrm>
          </p:grpSpPr>
          <p:cxnSp>
            <p:nvCxnSpPr>
              <p:cNvPr id="32" name="Straight Connector 31"/>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V="1">
              <a:off x="3062986" y="1276350"/>
              <a:ext cx="135343" cy="135343"/>
              <a:chOff x="5370863" y="1729085"/>
              <a:chExt cx="914400" cy="914400"/>
            </a:xfrm>
          </p:grpSpPr>
          <p:cxnSp>
            <p:nvCxnSpPr>
              <p:cNvPr id="35" name="Straight Connector 34"/>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V="1">
              <a:off x="3429000" y="1058510"/>
              <a:ext cx="135343" cy="135343"/>
              <a:chOff x="5370863" y="1729085"/>
              <a:chExt cx="914400" cy="914400"/>
            </a:xfrm>
          </p:grpSpPr>
          <p:cxnSp>
            <p:nvCxnSpPr>
              <p:cNvPr id="38" name="Straight Connector 37"/>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flipV="1">
              <a:off x="3657600" y="760007"/>
              <a:ext cx="135343" cy="135343"/>
              <a:chOff x="5370863" y="1729085"/>
              <a:chExt cx="914400" cy="914400"/>
            </a:xfrm>
          </p:grpSpPr>
          <p:cxnSp>
            <p:nvCxnSpPr>
              <p:cNvPr id="41" name="Straight Connector 40"/>
              <p:cNvCxnSpPr/>
              <p:nvPr/>
            </p:nvCxnSpPr>
            <p:spPr>
              <a:xfrm>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370863" y="1729085"/>
                <a:ext cx="91440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193340" y="3133012"/>
            <a:ext cx="4801737" cy="1384995"/>
            <a:chOff x="532262" y="3130064"/>
            <a:chExt cx="4801737" cy="1384995"/>
          </a:xfrm>
        </p:grpSpPr>
        <p:grpSp>
          <p:nvGrpSpPr>
            <p:cNvPr id="49" name="Group 48"/>
            <p:cNvGrpSpPr/>
            <p:nvPr/>
          </p:nvGrpSpPr>
          <p:grpSpPr>
            <a:xfrm>
              <a:off x="532262" y="3130064"/>
              <a:ext cx="4801737" cy="1384995"/>
              <a:chOff x="837062" y="2368064"/>
              <a:chExt cx="4801737" cy="1384995"/>
            </a:xfrm>
          </p:grpSpPr>
          <p:sp>
            <p:nvSpPr>
              <p:cNvPr id="44" name="TextBox 43"/>
              <p:cNvSpPr txBox="1"/>
              <p:nvPr/>
            </p:nvSpPr>
            <p:spPr>
              <a:xfrm>
                <a:off x="837062" y="2368064"/>
                <a:ext cx="4801737" cy="1384995"/>
              </a:xfrm>
              <a:prstGeom prst="rect">
                <a:avLst/>
              </a:prstGeom>
              <a:noFill/>
            </p:spPr>
            <p:txBody>
              <a:bodyPr wrap="square" rtlCol="0">
                <a:spAutoFit/>
              </a:bodyPr>
              <a:lstStyle/>
              <a:p>
                <a:pPr marL="803275" indent="-803275"/>
                <a:r>
                  <a:rPr lang="en-US" sz="2800" dirty="0"/>
                  <a:t>Idea: Choose             so that                    	          is close to     for our training examples </a:t>
                </a:r>
              </a:p>
            </p:txBody>
          </p:sp>
          <p:pic>
            <p:nvPicPr>
              <p:cNvPr id="46" name="Picture 4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918460" y="2441595"/>
                <a:ext cx="789354" cy="335895"/>
              </a:xfrm>
              <a:prstGeom prst="rect">
                <a:avLst/>
              </a:prstGeom>
            </p:spPr>
          </p:pic>
          <p:pic>
            <p:nvPicPr>
              <p:cNvPr id="48" name="Picture 47"/>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1737257" y="2886668"/>
                <a:ext cx="831342" cy="375084"/>
              </a:xfrm>
              <a:prstGeom prst="rect">
                <a:avLst/>
              </a:prstGeom>
            </p:spPr>
          </p:pic>
        </p:grp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91144" y="3760157"/>
              <a:ext cx="180023" cy="245745"/>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043869" y="4057587"/>
              <a:ext cx="808673" cy="382905"/>
            </a:xfrm>
            <a:prstGeom prst="rect">
              <a:avLst/>
            </a:prstGeom>
          </p:spPr>
        </p:pic>
      </p:grpSp>
      <mc:AlternateContent xmlns:mc="http://schemas.openxmlformats.org/markup-compatibility/2006" xmlns:a14="http://schemas.microsoft.com/office/drawing/2010/main">
        <mc:Choice Requires="a14">
          <p:sp>
            <p:nvSpPr>
              <p:cNvPr id="10" name="矩形 9"/>
              <p:cNvSpPr/>
              <p:nvPr/>
            </p:nvSpPr>
            <p:spPr>
              <a:xfrm>
                <a:off x="4038600" y="537251"/>
                <a:ext cx="39020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800" smtClean="0">
                          <a:latin typeface="Cambria Math" panose="02040503050406030204" pitchFamily="18" charset="0"/>
                        </a:rPr>
                        <m:t>Cost</m:t>
                      </m:r>
                      <m:r>
                        <a:rPr lang="en-US" altLang="zh-CN" sz="2800" smtClean="0">
                          <a:latin typeface="Cambria Math" panose="02040503050406030204" pitchFamily="18" charset="0"/>
                        </a:rPr>
                        <m:t> </m:t>
                      </m:r>
                      <m:r>
                        <m:rPr>
                          <m:sty m:val="p"/>
                        </m:rPr>
                        <a:rPr lang="en-US" altLang="zh-CN" sz="2800" smtClean="0">
                          <a:latin typeface="Cambria Math" panose="02040503050406030204" pitchFamily="18" charset="0"/>
                        </a:rPr>
                        <m:t>function</m:t>
                      </m:r>
                      <m:r>
                        <a:rPr lang="en-US" altLang="zh-CN" sz="2800" b="0" i="0" smtClean="0">
                          <a:latin typeface="Cambria Math"/>
                        </a:rPr>
                        <m:t> </m:t>
                      </m:r>
                      <m:r>
                        <a:rPr lang="zh-CN" altLang="en-US" sz="2800" i="1">
                          <a:latin typeface="Cambria Math"/>
                        </a:rPr>
                        <m:t>代价</m:t>
                      </m:r>
                      <m:r>
                        <a:rPr lang="zh-CN" altLang="en-US" sz="2800" i="1" smtClean="0">
                          <a:latin typeface="Cambria Math"/>
                        </a:rPr>
                        <m:t>函数</m:t>
                      </m:r>
                      <m:r>
                        <a:rPr lang="en-US" altLang="zh-CN" sz="2800">
                          <a:latin typeface="Cambria Math" panose="02040503050406030204" pitchFamily="18" charset="0"/>
                        </a:rPr>
                        <m:t>:</m:t>
                      </m:r>
                    </m:oMath>
                  </m:oMathPara>
                </a14:m>
                <a:endParaRPr lang="en-US" altLang="zh-CN" sz="2800" dirty="0"/>
              </a:p>
            </p:txBody>
          </p:sp>
        </mc:Choice>
        <mc:Fallback xmlns="">
          <p:sp>
            <p:nvSpPr>
              <p:cNvPr id="10" name="矩形 9"/>
              <p:cNvSpPr>
                <a:spLocks noRot="1" noChangeAspect="1" noMove="1" noResize="1" noEditPoints="1" noAdjustHandles="1" noChangeArrowheads="1" noChangeShapeType="1" noTextEdit="1"/>
              </p:cNvSpPr>
              <p:nvPr/>
            </p:nvSpPr>
            <p:spPr>
              <a:xfrm>
                <a:off x="4038600" y="537251"/>
                <a:ext cx="3902030" cy="523220"/>
              </a:xfrm>
              <a:prstGeom prst="rect">
                <a:avLst/>
              </a:prstGeom>
              <a:blipFill rotWithShape="1">
                <a:blip r:embed="rId10"/>
                <a:stretch>
                  <a:fillRect/>
                </a:stretch>
              </a:blipFill>
            </p:spPr>
            <p:txBody>
              <a:bodyPr/>
              <a:lstStyle/>
              <a:p>
                <a:r>
                  <a:rPr lang="zh-CN" altLang="en-US">
                    <a:noFill/>
                  </a:rPr>
                  <a:t> </a:t>
                </a:r>
              </a:p>
            </p:txBody>
          </p:sp>
        </mc:Fallback>
      </mc:AlternateContent>
      <p:cxnSp>
        <p:nvCxnSpPr>
          <p:cNvPr id="12" name="直接连接符 11"/>
          <p:cNvCxnSpPr/>
          <p:nvPr/>
        </p:nvCxnSpPr>
        <p:spPr>
          <a:xfrm flipV="1">
            <a:off x="858666" y="1119485"/>
            <a:ext cx="2265534" cy="9735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1"/>
          <a:stretch>
            <a:fillRect/>
          </a:stretch>
        </p:blipFill>
        <p:spPr>
          <a:xfrm>
            <a:off x="4666862" y="1086313"/>
            <a:ext cx="4143637" cy="871372"/>
          </a:xfrm>
          <a:prstGeom prst="rect">
            <a:avLst/>
          </a:prstGeom>
        </p:spPr>
      </p:pic>
      <p:pic>
        <p:nvPicPr>
          <p:cNvPr id="14" name="图片 13"/>
          <p:cNvPicPr>
            <a:picLocks noChangeAspect="1"/>
          </p:cNvPicPr>
          <p:nvPr/>
        </p:nvPicPr>
        <p:blipFill>
          <a:blip r:embed="rId12"/>
          <a:stretch>
            <a:fillRect/>
          </a:stretch>
        </p:blipFill>
        <p:spPr>
          <a:xfrm>
            <a:off x="5486400" y="2679413"/>
            <a:ext cx="2318806" cy="485920"/>
          </a:xfrm>
          <a:prstGeom prst="rect">
            <a:avLst/>
          </a:prstGeom>
        </p:spPr>
      </p:pic>
      <mc:AlternateContent xmlns:mc="http://schemas.openxmlformats.org/markup-compatibility/2006" xmlns:a14="http://schemas.microsoft.com/office/drawing/2010/main">
        <mc:Choice Requires="a14">
          <p:sp>
            <p:nvSpPr>
              <p:cNvPr id="47" name="矩形 46"/>
              <p:cNvSpPr/>
              <p:nvPr/>
            </p:nvSpPr>
            <p:spPr>
              <a:xfrm>
                <a:off x="4054886" y="2041002"/>
                <a:ext cx="2879314" cy="523220"/>
              </a:xfrm>
              <a:prstGeom prst="rect">
                <a:avLst/>
              </a:prstGeom>
            </p:spPr>
            <p:txBody>
              <a:bodyPr wrap="none">
                <a:spAutoFit/>
              </a:bodyPr>
              <a:lstStyle/>
              <a:p>
                <a14:m>
                  <m:oMath xmlns:m="http://schemas.openxmlformats.org/officeDocument/2006/math">
                    <m:r>
                      <m:rPr>
                        <m:sty m:val="p"/>
                      </m:rPr>
                      <a:rPr lang="en-US" altLang="zh-CN" sz="2800">
                        <a:latin typeface="Cambria Math" panose="02040503050406030204" pitchFamily="18" charset="0"/>
                      </a:rPr>
                      <m:t>For</m:t>
                    </m:r>
                  </m:oMath>
                </a14:m>
                <a:r>
                  <a:rPr lang="en-US" altLang="zh-CN" sz="2800" dirty="0"/>
                  <a:t> each                :</a:t>
                </a:r>
              </a:p>
            </p:txBody>
          </p:sp>
        </mc:Choice>
        <mc:Fallback xmlns="">
          <p:sp>
            <p:nvSpPr>
              <p:cNvPr id="47" name="矩形 46"/>
              <p:cNvSpPr>
                <a:spLocks noRot="1" noChangeAspect="1" noMove="1" noResize="1" noEditPoints="1" noAdjustHandles="1" noChangeArrowheads="1" noChangeShapeType="1" noTextEdit="1"/>
              </p:cNvSpPr>
              <p:nvPr/>
            </p:nvSpPr>
            <p:spPr>
              <a:xfrm>
                <a:off x="4054886" y="2041002"/>
                <a:ext cx="2879314" cy="523220"/>
              </a:xfrm>
              <a:prstGeom prst="rect">
                <a:avLst/>
              </a:prstGeom>
              <a:blipFill rotWithShape="0">
                <a:blip r:embed="rId13"/>
                <a:stretch>
                  <a:fillRect t="-11628" r="-3383" b="-32558"/>
                </a:stretch>
              </a:blipFill>
            </p:spPr>
            <p:txBody>
              <a:bodyPr/>
              <a:lstStyle/>
              <a:p>
                <a:r>
                  <a:rPr lang="zh-CN" altLang="en-US">
                    <a:noFill/>
                  </a:rPr>
                  <a:t> </a:t>
                </a:r>
              </a:p>
            </p:txBody>
          </p:sp>
        </mc:Fallback>
      </mc:AlternateContent>
      <p:pic>
        <p:nvPicPr>
          <p:cNvPr id="16" name="图片 15"/>
          <p:cNvPicPr>
            <a:picLocks noChangeAspect="1"/>
          </p:cNvPicPr>
          <p:nvPr/>
        </p:nvPicPr>
        <p:blipFill>
          <a:blip r:embed="rId14"/>
          <a:stretch>
            <a:fillRect/>
          </a:stretch>
        </p:blipFill>
        <p:spPr>
          <a:xfrm>
            <a:off x="5715000" y="3508201"/>
            <a:ext cx="2530447" cy="919137"/>
          </a:xfrm>
          <a:prstGeom prst="rect">
            <a:avLst/>
          </a:prstGeom>
          <a:ln w="19050">
            <a:solidFill>
              <a:srgbClr val="FF00FF"/>
            </a:solidFill>
          </a:ln>
        </p:spPr>
      </p:pic>
      <p:pic>
        <p:nvPicPr>
          <p:cNvPr id="18" name="图片 17"/>
          <p:cNvPicPr>
            <a:picLocks noChangeAspect="1"/>
          </p:cNvPicPr>
          <p:nvPr/>
        </p:nvPicPr>
        <p:blipFill>
          <a:blip r:embed="rId15"/>
          <a:stretch>
            <a:fillRect/>
          </a:stretch>
        </p:blipFill>
        <p:spPr>
          <a:xfrm>
            <a:off x="5546115" y="2090789"/>
            <a:ext cx="1235685" cy="473433"/>
          </a:xfrm>
          <a:prstGeom prst="rect">
            <a:avLst/>
          </a:prstGeom>
        </p:spPr>
      </p:pic>
    </p:spTree>
    <p:extLst>
      <p:ext uri="{BB962C8B-B14F-4D97-AF65-F5344CB8AC3E}">
        <p14:creationId xmlns:p14="http://schemas.microsoft.com/office/powerpoint/2010/main" val="428834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30808" y="1136923"/>
            <a:ext cx="2580532" cy="359077"/>
          </a:xfrm>
          <a:prstGeom prst="rect">
            <a:avLst/>
          </a:prstGeom>
        </p:spPr>
      </p:pic>
      <p:sp>
        <p:nvSpPr>
          <p:cNvPr id="10" name="TextBox 9"/>
          <p:cNvSpPr txBox="1"/>
          <p:nvPr/>
        </p:nvSpPr>
        <p:spPr>
          <a:xfrm>
            <a:off x="37917" y="997110"/>
            <a:ext cx="3785011" cy="584775"/>
          </a:xfrm>
          <a:prstGeom prst="rect">
            <a:avLst/>
          </a:prstGeom>
          <a:noFill/>
        </p:spPr>
        <p:txBody>
          <a:bodyPr wrap="none" rtlCol="0">
            <a:spAutoFit/>
          </a:bodyPr>
          <a:lstStyle/>
          <a:p>
            <a:r>
              <a:rPr lang="zh-CN" altLang="en-US" sz="3200" dirty="0"/>
              <a:t>假设函数</a:t>
            </a:r>
            <a:r>
              <a:rPr lang="en-US" sz="3200" dirty="0"/>
              <a:t>Hypothesis:</a:t>
            </a:r>
          </a:p>
        </p:txBody>
      </p:sp>
      <p:pic>
        <p:nvPicPr>
          <p:cNvPr id="20" name="Picture 1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744065" y="1919994"/>
            <a:ext cx="755670" cy="321562"/>
          </a:xfrm>
          <a:prstGeom prst="rect">
            <a:avLst/>
          </a:prstGeom>
        </p:spPr>
      </p:pic>
      <p:sp>
        <p:nvSpPr>
          <p:cNvPr id="15" name="TextBox 14"/>
          <p:cNvSpPr txBox="1"/>
          <p:nvPr/>
        </p:nvSpPr>
        <p:spPr>
          <a:xfrm>
            <a:off x="54094" y="1740712"/>
            <a:ext cx="3831113" cy="584775"/>
          </a:xfrm>
          <a:prstGeom prst="rect">
            <a:avLst/>
          </a:prstGeom>
          <a:noFill/>
        </p:spPr>
        <p:txBody>
          <a:bodyPr wrap="none" rtlCol="0">
            <a:spAutoFit/>
          </a:bodyPr>
          <a:lstStyle/>
          <a:p>
            <a:r>
              <a:rPr lang="zh-CN" altLang="en-US" sz="3200" dirty="0"/>
              <a:t>待估参数</a:t>
            </a:r>
            <a:r>
              <a:rPr lang="en-US" sz="3200" dirty="0"/>
              <a:t>Parameters:</a:t>
            </a:r>
          </a:p>
        </p:txBody>
      </p:sp>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19400" y="3081934"/>
            <a:ext cx="5360670" cy="753349"/>
          </a:xfrm>
          <a:prstGeom prst="rect">
            <a:avLst/>
          </a:prstGeom>
        </p:spPr>
      </p:pic>
      <p:sp>
        <p:nvSpPr>
          <p:cNvPr id="17" name="TextBox 16"/>
          <p:cNvSpPr txBox="1"/>
          <p:nvPr/>
        </p:nvSpPr>
        <p:spPr>
          <a:xfrm>
            <a:off x="37917" y="2497159"/>
            <a:ext cx="4219617" cy="584775"/>
          </a:xfrm>
          <a:prstGeom prst="rect">
            <a:avLst/>
          </a:prstGeom>
          <a:noFill/>
        </p:spPr>
        <p:txBody>
          <a:bodyPr wrap="none" rtlCol="0">
            <a:spAutoFit/>
          </a:bodyPr>
          <a:lstStyle/>
          <a:p>
            <a:r>
              <a:rPr lang="zh-CN" altLang="en-US" sz="3200" dirty="0"/>
              <a:t>代价函数</a:t>
            </a:r>
            <a:r>
              <a:rPr lang="en-US" sz="3200" dirty="0"/>
              <a:t>Cost Function:</a:t>
            </a:r>
          </a:p>
        </p:txBody>
      </p:sp>
      <p:pic>
        <p:nvPicPr>
          <p:cNvPr id="2" name="Picture 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116895" y="4231738"/>
            <a:ext cx="2765679" cy="546735"/>
          </a:xfrm>
          <a:prstGeom prst="rect">
            <a:avLst/>
          </a:prstGeom>
        </p:spPr>
      </p:pic>
      <p:sp>
        <p:nvSpPr>
          <p:cNvPr id="19" name="TextBox 18"/>
          <p:cNvSpPr txBox="1"/>
          <p:nvPr/>
        </p:nvSpPr>
        <p:spPr>
          <a:xfrm>
            <a:off x="304799" y="4044373"/>
            <a:ext cx="2704587" cy="584775"/>
          </a:xfrm>
          <a:prstGeom prst="rect">
            <a:avLst/>
          </a:prstGeom>
          <a:noFill/>
        </p:spPr>
        <p:txBody>
          <a:bodyPr wrap="none" rtlCol="0">
            <a:spAutoFit/>
          </a:bodyPr>
          <a:lstStyle/>
          <a:p>
            <a:r>
              <a:rPr lang="zh-CN" altLang="en-US" sz="3200" dirty="0"/>
              <a:t>目标函数</a:t>
            </a:r>
            <a:r>
              <a:rPr lang="en-US" sz="3200" dirty="0"/>
              <a:t>Goal:</a:t>
            </a:r>
          </a:p>
        </p:txBody>
      </p:sp>
      <mc:AlternateContent xmlns:mc="http://schemas.openxmlformats.org/markup-compatibility/2006" xmlns:a14="http://schemas.microsoft.com/office/drawing/2010/main">
        <mc:Choice Requires="a14">
          <p:sp>
            <p:nvSpPr>
              <p:cNvPr id="3" name="矩形 2"/>
              <p:cNvSpPr/>
              <p:nvPr/>
            </p:nvSpPr>
            <p:spPr>
              <a:xfrm>
                <a:off x="3989329" y="215845"/>
                <a:ext cx="25969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r>
                            <a:rPr lang="en-US" altLang="zh-CN" sz="3200">
                              <a:latin typeface="Cambria Math" panose="02040503050406030204" pitchFamily="18" charset="0"/>
                            </a:rPr>
                            <m:t>𝑤h𝑒𝑛</m:t>
                          </m:r>
                          <m:r>
                            <a:rPr lang="en-US" altLang="zh-CN" sz="3200">
                              <a:latin typeface="Cambria Math" panose="02040503050406030204" pitchFamily="18" charset="0"/>
                            </a:rPr>
                            <m:t> </m:t>
                          </m:r>
                          <m:r>
                            <a:rPr lang="zh-CN" altLang="en-US" sz="3200">
                              <a:latin typeface="Cambria Math" panose="02040503050406030204" pitchFamily="18" charset="0"/>
                            </a:rPr>
                            <m:t>𝜃</m:t>
                          </m:r>
                        </m:e>
                        <m:sub>
                          <m:r>
                            <a:rPr lang="zh-CN" altLang="en-US" sz="3200">
                              <a:latin typeface="Cambria Math" panose="02040503050406030204" pitchFamily="18" charset="0"/>
                            </a:rPr>
                            <m:t>0</m:t>
                          </m:r>
                        </m:sub>
                      </m:sSub>
                      <m:r>
                        <a:rPr lang="zh-CN" altLang="en-US" sz="3200">
                          <a:latin typeface="Cambria Math" panose="02040503050406030204" pitchFamily="18" charset="0"/>
                        </a:rPr>
                        <m:t>≠0</m:t>
                      </m:r>
                      <m:r>
                        <a:rPr lang="en-US" altLang="zh-CN" sz="3200" b="0" i="0" smtClean="0">
                          <a:latin typeface="Cambria Math" panose="02040503050406030204" pitchFamily="18" charset="0"/>
                        </a:rPr>
                        <m:t>,</m:t>
                      </m:r>
                    </m:oMath>
                  </m:oMathPara>
                </a14:m>
                <a:endParaRPr lang="zh-CN" altLang="en-US" sz="3200" dirty="0"/>
              </a:p>
            </p:txBody>
          </p:sp>
        </mc:Choice>
        <mc:Fallback xmlns="">
          <p:sp>
            <p:nvSpPr>
              <p:cNvPr id="3" name="矩形 2"/>
              <p:cNvSpPr>
                <a:spLocks noRot="1" noChangeAspect="1" noMove="1" noResize="1" noEditPoints="1" noAdjustHandles="1" noChangeArrowheads="1" noChangeShapeType="1" noTextEdit="1"/>
              </p:cNvSpPr>
              <p:nvPr/>
            </p:nvSpPr>
            <p:spPr>
              <a:xfrm>
                <a:off x="3989329" y="215845"/>
                <a:ext cx="2596993" cy="584775"/>
              </a:xfrm>
              <a:prstGeom prst="rect">
                <a:avLst/>
              </a:prstGeom>
              <a:blipFill>
                <a:blip r:embed="rId10"/>
                <a:stretch>
                  <a:fillRect/>
                </a:stretch>
              </a:blipFill>
            </p:spPr>
            <p:txBody>
              <a:bodyPr/>
              <a:lstStyle/>
              <a:p>
                <a:r>
                  <a:rPr lang="zh-CN" altLang="en-US">
                    <a:noFill/>
                  </a:rPr>
                  <a:t> </a:t>
                </a:r>
              </a:p>
            </p:txBody>
          </p:sp>
        </mc:Fallback>
      </mc:AlternateContent>
      <p:sp>
        <p:nvSpPr>
          <p:cNvPr id="5" name="TextBox 4"/>
          <p:cNvSpPr txBox="1"/>
          <p:nvPr/>
        </p:nvSpPr>
        <p:spPr>
          <a:xfrm>
            <a:off x="740815" y="209550"/>
            <a:ext cx="1832553" cy="584775"/>
          </a:xfrm>
          <a:prstGeom prst="rect">
            <a:avLst/>
          </a:prstGeom>
          <a:noFill/>
        </p:spPr>
        <p:txBody>
          <a:bodyPr wrap="none" rtlCol="0">
            <a:spAutoFit/>
          </a:bodyPr>
          <a:lstStyle/>
          <a:p>
            <a:r>
              <a:rPr lang="zh-CN" altLang="en-US" sz="3200" b="1" dirty="0">
                <a:solidFill>
                  <a:srgbClr val="C00000"/>
                </a:solidFill>
              </a:rPr>
              <a:t>线性回归</a:t>
            </a:r>
          </a:p>
        </p:txBody>
      </p:sp>
    </p:spTree>
    <p:extLst>
      <p:ext uri="{BB962C8B-B14F-4D97-AF65-F5344CB8AC3E}">
        <p14:creationId xmlns:p14="http://schemas.microsoft.com/office/powerpoint/2010/main" val="1461130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19"/>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 &#10;&#10;\;\;\quad\quad{(for $j=1$ and $j=0$)}&#10;&#10;\}&#10;% \delta_i^{(l)} = \left(\sum_j W_{ji}^{(l)} \delta_j^{(l+1)}\right) f'(z_i^{(l)})&#10;&#10;&#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000.\; \theta_1 \approx 0, \theta_2 \approx 0,\dots&#10;$&#10;&#10;&#10;\end{document}"/>
  <p:tag name="IGUANATEXSIZE" val="2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approx \theta_0&#10;$&#10;&#10;&#10;\end{document}"/>
  <p:tag name="IGUANATEXSIZE" val="24"/>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10;$&#10;&#10;&#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1&#10;$&#10;&#10;&#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2&#10;$&#10;&#10;&#10;\end{document}"/>
  <p:tag name="IGUANATEXSIZE" val="20"/>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4&#10;$&#10;&#10;&#10;\end{document}"/>
  <p:tag name="IGUANATEXSIZE" val="20"/>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8&#10;$&#10;&#10;&#10;\end{document}"/>
  <p:tag name="IGUANATEXSIZE" val="20"/>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0"/>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5)}&#10;$&#10;&#10;&#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10;$&#10;&#10;&#10;\end{document}"/>
  <p:tag name="IGUANATEXSIZE" val="20"/>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10;$&#10;% \delta_i^{(l)} = \left(\sum_j W_{ji}^{(l)} \delta_j^{(l+1)}\right) f'(z_i^{(l)})&#10;&#10;&#10;&#10;\end{document}"/>
  <p:tag name="IGUANATEXSIZE" val="24"/>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sum\limits^{m}_{i=1} (h_\theta(x^{(i)})-y^{(i)})^2 \approx 0&#10;$&#10;&#10;\end{document}"/>
  <p:tag name="IGUANATEXSIZE" val="16"/>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y&#10;$&#10;% \delta_i^{(l)} = \left(\sum_j W_{ji}^{(l)} \delta_j^{(l+1)}\right) f'(z_i^{(l)})&#10;&#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displaystyle&#10;\min_\theta J(\theta)&#10;$&#10;&#10;\end{document}"/>
  <p:tag name="IGUANATEXSIZE" val="32"/>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2"/>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displaystyle&#10;\min_\theta J(\theta)&#10;$&#10;&#10;\end{document}"/>
  <p:tag name="IGUANATEXSIZE" val="22"/>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 = 0, 1, 2, 3, \dots, n)&#10;$&#10;&#10;\end{document}"/>
  <p:tag name="IGUANATEXSIZE" val="24"/>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end{document}"/>
  <p:tag name="IGUANATEXSIZE" val="24"/>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0 := \theta_0 - \alpha \frac{1}{m} \sum\limits^{m}_{i=1} (h_\theta(x^{(i)})-y^{(i)}) x_0^{(i)}&#10;$&#10;&#10;\end{document}"/>
  <p:tag name="IGUANATEXSIZE" val="24"/>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j := \theta_j - \alpha &#10;$&#10;&#10;\end{document}"/>
  <p:tag name="IGUANATEXSIZE" val="24"/>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frac{1}{m} \sum\limits^{m}_{i=1} (h_\theta(x^{(i)})-y^{(i)}) x_j^{(i)}&#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y)&#10;$&#10;% \delta_i^{(l)} = \left(\sum_j W_{ji}^{(l)} \delta_j^{(l+1)}\right) f'(z_i^{(l)})&#10;&#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theta_j := \theta_j (1 - \alpha \frac{\lambda}{m}) - \alpha \frac{1}{m} \sum\limits^{m}_{i=1} (h_\theta(x^{(i)})-y^{(i)}) x_j^{(i)}&#10;$&#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 = 0, 1, 2, 3, \dots, n)&#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theta_1$&#10;&#10;% \delta_i^{(l)} = \left(\sum_j W_{ji}^{(l)} \delta_j^{(l+1)}\right) f'(z_i^{(l)})&#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5 =&#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6 =&#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vdots&#10;$&#10;&#10;$&#10;x_{10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2m} \left[ \sum\limits^{m}_{i=1} (h_\theta(x^{(i)})-y^{(i)})^2  + \lambda \sum\limits^n_{j=1} \theta_j^2 \right]&#10;$&#10;&#10;\end{document}"/>
  <p:tag name="IGUANATEXSIZE" val="24"/>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theta_1, \dots, \theta_4&#10;$&#10;&#10;&#10;\end{document}"/>
  <p:tag name="IGUANATEXSIZE" val="28"/>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dots \theta_5 x^5&#10;$&#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d&#10;$&#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cv}, y^{(1)}_{cv})&#10;$&#10;&#10;&#10;\end{document}"/>
  <p:tag name="IGUANATEXSIZE" val="24"/>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cv}, y^{(2)}_{cv})&#10;$&#10;&#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cv})}_{cv}, y^{(m_{cv})}_{cv})&#10;$&#10;&#10;&#10;\end{document}"/>
  <p:tag name="IGUANATEXSIZE" val="24"/>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4)})&#10;$&#10;&#10;&#10;\end{document}"/>
  <p:tag name="IGUANATEXSIZE" val="24"/>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theta_1 x_1 + \dots + \theta_4 x^4&#10;$&#10;&#10;&#10;\end{document}"/>
  <p:tag name="IGUANATEXSIZE" val="24"/>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 (\theta)&#10;$&#10;&#10;&#10;\end{document}"/>
  <p:tag name="IGUANATEXSIZE" val="24"/>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70C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6869</TotalTime>
  <Words>2728</Words>
  <Application>Microsoft Office PowerPoint</Application>
  <PresentationFormat>全屏显示(16:9)</PresentationFormat>
  <Paragraphs>514</Paragraphs>
  <Slides>47</Slides>
  <Notes>26</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47</vt:i4>
      </vt:variant>
    </vt:vector>
  </HeadingPairs>
  <TitlesOfParts>
    <vt:vector size="59" baseType="lpstr">
      <vt:lpstr>黑体</vt:lpstr>
      <vt:lpstr>微软雅黑</vt:lpstr>
      <vt:lpstr>Arial</vt:lpstr>
      <vt:lpstr>Calibri</vt:lpstr>
      <vt:lpstr>Cambria Math</vt:lpstr>
      <vt:lpstr>Times New Roman</vt:lpstr>
      <vt:lpstr>Wingdings</vt:lpstr>
      <vt:lpstr>1_Lecture</vt:lpstr>
      <vt:lpstr>2_Office Theme</vt:lpstr>
      <vt:lpstr>3_Office Theme</vt:lpstr>
      <vt:lpstr>2_Lecture</vt:lpstr>
      <vt:lpstr>3_Lecture</vt:lpstr>
      <vt:lpstr>PowerPoint 演示文稿</vt:lpstr>
      <vt:lpstr>PowerPoint 演示文稿</vt:lpstr>
      <vt:lpstr>课程内容</vt:lpstr>
      <vt:lpstr>课程内容</vt:lpstr>
      <vt:lpstr>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Deciding what to try next</vt:lpstr>
      <vt:lpstr>PowerPoint 演示文稿</vt:lpstr>
      <vt:lpstr>PowerPoint 演示文稿</vt:lpstr>
      <vt:lpstr>Evaluating a hypothesis</vt:lpstr>
      <vt:lpstr>PowerPoint 演示文稿</vt:lpstr>
      <vt:lpstr>PowerPoint 演示文稿</vt:lpstr>
      <vt:lpstr>PowerPoint 演示文稿</vt:lpstr>
      <vt:lpstr>Model selection and training/validation/test sets</vt:lpstr>
      <vt:lpstr>PowerPoint 演示文稿</vt:lpstr>
      <vt:lpstr>PowerPoint 演示文稿</vt:lpstr>
      <vt:lpstr>PowerPoint 演示文稿</vt:lpstr>
      <vt:lpstr>PowerPoint 演示文稿</vt:lpstr>
      <vt:lpstr>PowerPoint 演示文稿</vt:lpstr>
      <vt:lpstr>Diagnosing bias vs. variance</vt:lpstr>
      <vt:lpstr>PowerPoint 演示文稿</vt:lpstr>
      <vt:lpstr>PowerPoint 演示文稿</vt:lpstr>
      <vt:lpstr>PowerPoint 演示文稿</vt:lpstr>
      <vt:lpstr>Regularization and bias/variance</vt:lpstr>
      <vt:lpstr>PowerPoint 演示文稿</vt:lpstr>
      <vt:lpstr>PowerPoint 演示文稿</vt:lpstr>
      <vt:lpstr>PowerPoint 演示文稿</vt:lpstr>
      <vt:lpstr>PowerPoint 演示文稿</vt:lpstr>
      <vt:lpstr>Learning curves</vt:lpstr>
      <vt:lpstr>PowerPoint 演示文稿</vt:lpstr>
      <vt:lpstr>PowerPoint 演示文稿</vt:lpstr>
      <vt:lpstr>PowerPoint 演示文稿</vt:lpstr>
      <vt:lpstr>Deciding what to try next (revisited)</vt:lpstr>
      <vt:lpstr>PowerPoint 演示文稿</vt:lpstr>
      <vt:lpstr>PowerPoint 演示文稿</vt:lpstr>
      <vt:lpstr>PowerPoint 演示文稿</vt:lpstr>
      <vt:lpstr>Error metrics for skewed classes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Cai Xin</cp:lastModifiedBy>
  <cp:revision>608</cp:revision>
  <dcterms:created xsi:type="dcterms:W3CDTF">2010-07-08T21:59:02Z</dcterms:created>
  <dcterms:modified xsi:type="dcterms:W3CDTF">2021-12-12T08:33:55Z</dcterms:modified>
</cp:coreProperties>
</file>