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305" r:id="rId3"/>
    <p:sldId id="306" r:id="rId4"/>
    <p:sldId id="322" r:id="rId5"/>
    <p:sldId id="323" r:id="rId6"/>
    <p:sldId id="326" r:id="rId7"/>
    <p:sldId id="333" r:id="rId8"/>
    <p:sldId id="307" r:id="rId9"/>
    <p:sldId id="329" r:id="rId10"/>
    <p:sldId id="334" r:id="rId11"/>
    <p:sldId id="314" r:id="rId12"/>
    <p:sldId id="315" r:id="rId13"/>
    <p:sldId id="316" r:id="rId14"/>
    <p:sldId id="317" r:id="rId15"/>
    <p:sldId id="320" r:id="rId16"/>
    <p:sldId id="259" r:id="rId17"/>
    <p:sldId id="260" r:id="rId18"/>
    <p:sldId id="313" r:id="rId19"/>
    <p:sldId id="261" r:id="rId20"/>
    <p:sldId id="312" r:id="rId21"/>
    <p:sldId id="262" r:id="rId22"/>
    <p:sldId id="263" r:id="rId23"/>
    <p:sldId id="264" r:id="rId24"/>
    <p:sldId id="267" r:id="rId25"/>
    <p:sldId id="268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288" r:id="rId45"/>
    <p:sldId id="289" r:id="rId46"/>
    <p:sldId id="290" r:id="rId47"/>
    <p:sldId id="291" r:id="rId48"/>
    <p:sldId id="292" r:id="rId49"/>
    <p:sldId id="293" r:id="rId50"/>
    <p:sldId id="294" r:id="rId51"/>
    <p:sldId id="295" r:id="rId52"/>
    <p:sldId id="296" r:id="rId53"/>
    <p:sldId id="297" r:id="rId54"/>
    <p:sldId id="298" r:id="rId55"/>
    <p:sldId id="299" r:id="rId56"/>
    <p:sldId id="332" r:id="rId57"/>
    <p:sldId id="324" r:id="rId58"/>
    <p:sldId id="325" r:id="rId59"/>
  </p:sldIdLst>
  <p:sldSz cx="10058400" cy="7772400"/>
  <p:notesSz cx="10058400" cy="77724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4F5B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37" autoAdjust="0"/>
  </p:normalViewPr>
  <p:slideViewPr>
    <p:cSldViewPr>
      <p:cViewPr varScale="1">
        <p:scale>
          <a:sx n="103" d="100"/>
          <a:sy n="103" d="100"/>
        </p:scale>
        <p:origin x="1733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8278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70413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6929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139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01265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56098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78715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63512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37297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21106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05785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1643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39679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00327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420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97951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73995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55335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55644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20713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16070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79519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8812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91459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15371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56357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31546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80789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33706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889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8909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59898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42502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7035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66142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68014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978029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68932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095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2774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5441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0212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0784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812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62923" y="1752600"/>
            <a:ext cx="4267200" cy="0"/>
          </a:xfrm>
          <a:custGeom>
            <a:avLst/>
            <a:gdLst/>
            <a:ahLst/>
            <a:cxnLst/>
            <a:rect l="l" t="t" r="r" b="b"/>
            <a:pathLst>
              <a:path w="4267200">
                <a:moveTo>
                  <a:pt x="0" y="0"/>
                </a:moveTo>
                <a:lnTo>
                  <a:pt x="4267198" y="1"/>
                </a:lnTo>
              </a:path>
            </a:pathLst>
          </a:custGeom>
          <a:ln w="38099">
            <a:solidFill>
              <a:srgbClr val="797B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91523" y="1143000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838199"/>
                </a:moveTo>
                <a:lnTo>
                  <a:pt x="0" y="0"/>
                </a:lnTo>
              </a:path>
            </a:pathLst>
          </a:custGeom>
          <a:ln w="38099">
            <a:solidFill>
              <a:srgbClr val="43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2663" y="1156065"/>
            <a:ext cx="7613073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3646" y="1919636"/>
            <a:ext cx="8051106" cy="34785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7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ris_flower_data_se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open.163.com/special/opencourse/machinelearning.html" TargetMode="External"/><Relationship Id="rId2" Type="http://schemas.openxmlformats.org/officeDocument/2006/relationships/hyperlink" Target="http://sli.ics.uci.edu/Classes/2016W-17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ursera.org/learn/machine-learning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2600" y="1143000"/>
            <a:ext cx="7281356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Arial"/>
                <a:ea typeface="+mj-ea"/>
                <a:cs typeface="Arial"/>
              </a:rPr>
              <a:t>Machine Learning and Data Mining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52800" y="3124200"/>
            <a:ext cx="3429000" cy="3016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sz="2800" dirty="0" err="1" smtClean="0">
                <a:latin typeface="Arial"/>
                <a:ea typeface="+mj-ea"/>
                <a:cs typeface="Arial"/>
              </a:rPr>
              <a:t>宋笑影</a:t>
            </a:r>
            <a:endParaRPr lang="en-US" sz="2800" dirty="0" smtClean="0">
              <a:latin typeface="Arial"/>
              <a:ea typeface="+mj-ea"/>
              <a:cs typeface="Arial"/>
            </a:endParaRPr>
          </a:p>
          <a:p>
            <a:pPr algn="ctr"/>
            <a:endParaRPr sz="2800" dirty="0">
              <a:latin typeface="Arial"/>
              <a:ea typeface="+mj-ea"/>
              <a:cs typeface="Arial"/>
            </a:endParaRPr>
          </a:p>
          <a:p>
            <a:pPr marL="12700" marR="5080" algn="ctr">
              <a:lnSpc>
                <a:spcPct val="150000"/>
              </a:lnSpc>
            </a:pPr>
            <a:r>
              <a:rPr lang="en-US" altLang="zh-CN" sz="2800" dirty="0" smtClean="0">
                <a:latin typeface="Arial"/>
                <a:ea typeface="+mj-ea"/>
                <a:cs typeface="Arial"/>
              </a:rPr>
              <a:t>Office</a:t>
            </a:r>
            <a:r>
              <a:rPr sz="2800" dirty="0" smtClean="0">
                <a:latin typeface="Arial"/>
                <a:ea typeface="+mj-ea"/>
                <a:cs typeface="Arial"/>
              </a:rPr>
              <a:t>：</a:t>
            </a:r>
            <a:r>
              <a:rPr sz="2800" dirty="0">
                <a:latin typeface="Arial"/>
                <a:ea typeface="+mj-ea"/>
                <a:cs typeface="Arial"/>
              </a:rPr>
              <a:t>武钢楼</a:t>
            </a:r>
            <a:r>
              <a:rPr sz="2800" dirty="0" smtClean="0">
                <a:latin typeface="Arial"/>
                <a:ea typeface="+mj-ea"/>
                <a:cs typeface="Arial"/>
              </a:rPr>
              <a:t>15</a:t>
            </a:r>
            <a:r>
              <a:rPr lang="en-US" sz="2800" dirty="0" smtClean="0">
                <a:latin typeface="Arial"/>
                <a:ea typeface="+mj-ea"/>
                <a:cs typeface="Arial"/>
              </a:rPr>
              <a:t>07</a:t>
            </a:r>
            <a:r>
              <a:rPr sz="2800" dirty="0" smtClean="0">
                <a:latin typeface="Arial"/>
                <a:ea typeface="+mj-ea"/>
                <a:cs typeface="Arial"/>
              </a:rPr>
              <a:t> </a:t>
            </a:r>
            <a:endParaRPr lang="en-US" sz="2800" dirty="0">
              <a:latin typeface="Arial"/>
              <a:ea typeface="+mj-ea"/>
              <a:cs typeface="Arial"/>
            </a:endParaRPr>
          </a:p>
          <a:p>
            <a:pPr marL="12700" marR="5080" algn="ctr">
              <a:lnSpc>
                <a:spcPct val="150000"/>
              </a:lnSpc>
            </a:pPr>
            <a:r>
              <a:rPr sz="2800" dirty="0">
                <a:latin typeface="Arial"/>
                <a:ea typeface="+mj-ea"/>
                <a:cs typeface="Arial"/>
              </a:rPr>
              <a:t>QQ：946983532 </a:t>
            </a:r>
            <a:endParaRPr lang="en-US" sz="2800" dirty="0">
              <a:latin typeface="Arial"/>
              <a:ea typeface="+mj-ea"/>
              <a:cs typeface="Arial"/>
            </a:endParaRPr>
          </a:p>
          <a:p>
            <a:pPr marL="12700" marR="5080" algn="ctr">
              <a:lnSpc>
                <a:spcPct val="150000"/>
              </a:lnSpc>
            </a:pPr>
            <a:r>
              <a:rPr sz="2800" dirty="0">
                <a:latin typeface="Arial"/>
                <a:ea typeface="+mj-ea"/>
                <a:cs typeface="Arial"/>
              </a:rPr>
              <a:t>Tel：13163385332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7239000"/>
            <a:ext cx="8051106" cy="246221"/>
          </a:xfrm>
        </p:spPr>
        <p:txBody>
          <a:bodyPr/>
          <a:lstStyle/>
          <a:p>
            <a:r>
              <a:rPr lang="en-US" altLang="zh-CN" sz="1600" kern="1200" dirty="0"/>
              <a:t>[1] Ian </a:t>
            </a:r>
            <a:r>
              <a:rPr lang="en-US" altLang="zh-CN" sz="1600" kern="1200" dirty="0" err="1"/>
              <a:t>Goofellow</a:t>
            </a:r>
            <a:r>
              <a:rPr lang="en-US" altLang="zh-CN" sz="1600" kern="1200" dirty="0"/>
              <a:t> </a:t>
            </a:r>
            <a:r>
              <a:rPr lang="en-US" altLang="zh-CN" sz="1600" kern="1200" dirty="0" err="1"/>
              <a:t>etal</a:t>
            </a:r>
            <a:r>
              <a:rPr lang="en-US" altLang="zh-CN" sz="1600" kern="1200" dirty="0"/>
              <a:t>. Deep Learning. MIT Press, 2016.</a:t>
            </a:r>
            <a:endParaRPr lang="zh-CN" altLang="en-US" sz="1600" kern="1200" dirty="0"/>
          </a:p>
        </p:txBody>
      </p:sp>
      <p:sp>
        <p:nvSpPr>
          <p:cNvPr id="5" name="文本框 4"/>
          <p:cNvSpPr txBox="1"/>
          <p:nvPr/>
        </p:nvSpPr>
        <p:spPr>
          <a:xfrm>
            <a:off x="1240592" y="2755433"/>
            <a:ext cx="615553" cy="32073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spc="300" dirty="0" smtClean="0"/>
              <a:t>学习方法</a:t>
            </a:r>
            <a:r>
              <a:rPr lang="zh-CN" altLang="en-US" sz="2800" spc="300" dirty="0" smtClean="0">
                <a:solidFill>
                  <a:srgbClr val="FF0000"/>
                </a:solidFill>
              </a:rPr>
              <a:t>关系</a:t>
            </a:r>
            <a:r>
              <a:rPr lang="zh-CN" altLang="en-US" sz="2800" spc="300" dirty="0" smtClean="0"/>
              <a:t>图</a:t>
            </a:r>
            <a:endParaRPr lang="zh-CN" altLang="en-US" sz="2800" spc="300" dirty="0"/>
          </a:p>
        </p:txBody>
      </p:sp>
      <p:sp>
        <p:nvSpPr>
          <p:cNvPr id="6" name="椭圆 5"/>
          <p:cNvSpPr/>
          <p:nvPr/>
        </p:nvSpPr>
        <p:spPr>
          <a:xfrm>
            <a:off x="2441864" y="2366745"/>
            <a:ext cx="6523642" cy="3945302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441864" y="2675136"/>
            <a:ext cx="5101936" cy="334466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441864" y="3157428"/>
            <a:ext cx="3349336" cy="2363933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441864" y="3765536"/>
            <a:ext cx="1901536" cy="1187191"/>
          </a:xfrm>
          <a:prstGeom prst="ellipse">
            <a:avLst/>
          </a:prstGeom>
          <a:solidFill>
            <a:srgbClr val="D14F5B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556847" y="4077784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人工智能</a:t>
            </a:r>
            <a:endParaRPr lang="en-US" altLang="zh-CN" sz="1400" dirty="0" smtClean="0"/>
          </a:p>
          <a:p>
            <a:r>
              <a:rPr lang="zh-CN" altLang="en-US" sz="1400" dirty="0" smtClean="0"/>
              <a:t>比如：专家系统</a:t>
            </a:r>
            <a:endParaRPr lang="zh-CN" altLang="en-US" sz="1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5937076" y="4077784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机器学习</a:t>
            </a:r>
            <a:endParaRPr lang="en-US" altLang="zh-CN" sz="1400" dirty="0" smtClean="0"/>
          </a:p>
          <a:p>
            <a:r>
              <a:rPr lang="zh-CN" altLang="en-US" sz="1400" dirty="0" smtClean="0"/>
              <a:t>比如：逻辑回归</a:t>
            </a:r>
            <a:endParaRPr lang="zh-CN" altLang="en-US" sz="1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356447" y="4077784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表示学习</a:t>
            </a:r>
            <a:endParaRPr lang="en-US" altLang="zh-CN" sz="1400" dirty="0" smtClean="0"/>
          </a:p>
          <a:p>
            <a:r>
              <a:rPr lang="zh-CN" altLang="en-US" sz="1400" dirty="0" smtClean="0"/>
              <a:t>比如：自编码器</a:t>
            </a:r>
            <a:endParaRPr lang="zh-CN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2751683" y="4077784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深度学习</a:t>
            </a:r>
            <a:endParaRPr lang="en-US" altLang="zh-CN" sz="1400" dirty="0" smtClean="0"/>
          </a:p>
          <a:p>
            <a:r>
              <a:rPr lang="zh-CN" altLang="en-US" sz="1400" dirty="0" smtClean="0"/>
              <a:t>比如：</a:t>
            </a:r>
            <a:r>
              <a:rPr lang="en-US" altLang="zh-CN" sz="1400" dirty="0" smtClean="0"/>
              <a:t>MLPs</a:t>
            </a:r>
            <a:r>
              <a:rPr lang="zh-CN" altLang="en-US" sz="1400" dirty="0" smtClean="0"/>
              <a:t>等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1765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2663" y="1156065"/>
            <a:ext cx="7613073" cy="553998"/>
          </a:xfrm>
        </p:spPr>
        <p:txBody>
          <a:bodyPr/>
          <a:lstStyle/>
          <a:p>
            <a:r>
              <a:rPr lang="en-US" altLang="zh-CN" dirty="0" smtClean="0"/>
              <a:t>AI</a:t>
            </a:r>
            <a:r>
              <a:rPr lang="zh-CN" altLang="en-US" dirty="0" smtClean="0"/>
              <a:t>的发展历程：三个阶段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003646" y="2057400"/>
                <a:ext cx="8051106" cy="369332"/>
              </a:xfrm>
            </p:spPr>
            <p:txBody>
              <a:bodyPr/>
              <a:lstStyle/>
              <a:p>
                <a:r>
                  <a:rPr lang="zh-CN" altLang="en-US" b="1" dirty="0" smtClean="0">
                    <a:solidFill>
                      <a:srgbClr val="FF0000"/>
                    </a:solidFill>
                  </a:rPr>
                  <a:t>逻辑推理</a:t>
                </a:r>
                <a:r>
                  <a:rPr lang="zh-CN" alt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CN" altLang="en-US" b="1" dirty="0" smtClean="0"/>
                  <a:t> </a:t>
                </a:r>
                <a:r>
                  <a:rPr lang="zh-CN" altLang="en-US" b="1" dirty="0" smtClean="0">
                    <a:solidFill>
                      <a:srgbClr val="FF0000"/>
                    </a:solidFill>
                  </a:rPr>
                  <a:t>知识</a:t>
                </a:r>
                <a:r>
                  <a:rPr lang="zh-CN" altLang="en-US" b="1" dirty="0" smtClean="0"/>
                  <a:t>工程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1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CN" altLang="en-US" b="1" dirty="0" smtClean="0"/>
                  <a:t> </a:t>
                </a:r>
                <a:r>
                  <a:rPr lang="zh-CN" altLang="en-US" b="1" dirty="0" smtClean="0">
                    <a:solidFill>
                      <a:srgbClr val="FF0000"/>
                    </a:solidFill>
                  </a:rPr>
                  <a:t>机器</a:t>
                </a:r>
                <a:r>
                  <a:rPr lang="zh-CN" altLang="en-US" b="1" dirty="0" smtClean="0"/>
                  <a:t>学习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03646" y="2057400"/>
                <a:ext cx="8051106" cy="369332"/>
              </a:xfrm>
              <a:blipFill rotWithShape="0">
                <a:blip r:embed="rId2"/>
                <a:stretch>
                  <a:fillRect l="-2348" t="-31667" b="-4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2907905"/>
                  </p:ext>
                </p:extLst>
              </p:nvPr>
            </p:nvGraphicFramePr>
            <p:xfrm>
              <a:off x="1003646" y="2778551"/>
              <a:ext cx="8610600" cy="4003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6556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04503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13344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/>
                            <a:t>推理</a:t>
                          </a:r>
                          <a:endParaRPr lang="zh-CN" altLang="en-US" sz="24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zh-CN" altLang="en-US" dirty="0" smtClean="0"/>
                            <a:t>把逻辑推理能力赋予机器。代表成果如图灵奖复方西蒙和纽厄乐研制的“逻辑理论家”程序，证明了逻辑学家罗素和怀特海所著</a:t>
                          </a:r>
                          <a:r>
                            <a:rPr lang="en-US" altLang="zh-CN" dirty="0" smtClean="0"/>
                            <a:t>《</a:t>
                          </a:r>
                          <a:r>
                            <a:rPr lang="zh-CN" altLang="en-US" dirty="0" smtClean="0"/>
                            <a:t>数学原理</a:t>
                          </a:r>
                          <a:r>
                            <a:rPr lang="en-US" altLang="zh-CN" dirty="0" smtClean="0"/>
                            <a:t>》</a:t>
                          </a:r>
                          <a:r>
                            <a:rPr lang="zh-CN" altLang="en-US" dirty="0" smtClean="0"/>
                            <a:t>中的全部定理，</a:t>
                          </a:r>
                          <a:r>
                            <a:rPr lang="en-US" altLang="zh-CN" dirty="0" smtClean="0"/>
                            <a:t>10</a:t>
                          </a:r>
                          <a:r>
                            <a:rPr lang="zh-CN" altLang="en-US" dirty="0" smtClean="0"/>
                            <a:t>年（人力）比</a:t>
                          </a:r>
                          <a:r>
                            <a:rPr lang="en-US" altLang="zh-CN" dirty="0" smtClean="0"/>
                            <a:t>2</a:t>
                          </a:r>
                          <a:r>
                            <a:rPr lang="zh-CN" altLang="en-US" dirty="0" smtClean="0"/>
                            <a:t>月（机器）！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0264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solidFill>
                                <a:srgbClr val="FF0000"/>
                              </a:solidFill>
                            </a:rPr>
                            <a:t>知识</a:t>
                          </a:r>
                          <a:endParaRPr lang="zh-CN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zh-CN" altLang="en-US" dirty="0" smtClean="0">
                              <a:solidFill>
                                <a:srgbClr val="FF0000"/>
                              </a:solidFill>
                            </a:rPr>
                            <a:t>把知识总结后教给机器。代表成果如图灵奖得主、被称为知识工程之父的爱德华</a:t>
                          </a:r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</a:rPr>
                            <a:t>•</a:t>
                          </a:r>
                          <a:r>
                            <a:rPr lang="zh-CN" altLang="en-US" dirty="0" smtClean="0">
                              <a:solidFill>
                                <a:srgbClr val="FF0000"/>
                              </a:solidFill>
                            </a:rPr>
                            <a:t>费根鲍姆的“专家系统”。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6423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solidFill>
                                <a:srgbClr val="0000FF"/>
                              </a:solidFill>
                            </a:rPr>
                            <a:t>学习</a:t>
                          </a:r>
                          <a:endParaRPr lang="zh-CN" altLang="en-US" sz="240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zh-CN" altLang="en-US" dirty="0" smtClean="0">
                              <a:solidFill>
                                <a:srgbClr val="0000FF"/>
                              </a:solidFill>
                            </a:rPr>
                            <a:t>知识表示很难 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zh-CN" altLang="en-US" dirty="0" smtClean="0">
                              <a:solidFill>
                                <a:srgbClr val="0000FF"/>
                              </a:solidFill>
                            </a:rPr>
                            <a:t> 让机器能学  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→ </m:t>
                              </m:r>
                            </m:oMath>
                          </a14:m>
                          <a:r>
                            <a:rPr lang="zh-CN" altLang="en-US" dirty="0" smtClean="0">
                              <a:solidFill>
                                <a:srgbClr val="0000FF"/>
                              </a:solidFill>
                            </a:rPr>
                            <a:t>“利用经验改善系统自身的能力”。</a:t>
                          </a:r>
                          <a:endParaRPr lang="en-US" altLang="zh-CN" dirty="0" smtClean="0">
                            <a:solidFill>
                              <a:srgbClr val="0000FF"/>
                            </a:solidFill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zh-CN" altLang="en-US" b="1" dirty="0" smtClean="0">
                              <a:solidFill>
                                <a:srgbClr val="0000FF"/>
                              </a:solidFill>
                            </a:rPr>
                            <a:t>经验</a:t>
                          </a:r>
                          <a:r>
                            <a:rPr lang="zh-CN" altLang="en-US" dirty="0" smtClean="0">
                              <a:solidFill>
                                <a:srgbClr val="0000FF"/>
                              </a:solidFill>
                            </a:rPr>
                            <a:t>：以数据形式出现 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zh-CN" altLang="en-US" dirty="0" smtClean="0">
                              <a:solidFill>
                                <a:srgbClr val="0000FF"/>
                              </a:solidFill>
                            </a:rPr>
                            <a:t> 数据分析  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zh-CN" altLang="en-US" dirty="0" smtClean="0">
                              <a:solidFill>
                                <a:srgbClr val="0000FF"/>
                              </a:solidFill>
                            </a:rPr>
                            <a:t>方法：</a:t>
                          </a:r>
                          <a:r>
                            <a:rPr lang="zh-CN" altLang="en-US" b="1" u="sng" dirty="0" smtClean="0">
                              <a:solidFill>
                                <a:srgbClr val="0000FF"/>
                              </a:solidFill>
                            </a:rPr>
                            <a:t>机器学习</a:t>
                          </a:r>
                          <a:endParaRPr lang="en-US" altLang="zh-CN" b="1" u="sng" dirty="0" smtClean="0">
                            <a:solidFill>
                              <a:srgbClr val="0000FF"/>
                            </a:solidFill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zh-CN" altLang="en-US" b="1" dirty="0" smtClean="0">
                              <a:solidFill>
                                <a:srgbClr val="0000FF"/>
                              </a:solidFill>
                            </a:rPr>
                            <a:t>内容</a:t>
                          </a:r>
                          <a:r>
                            <a:rPr lang="zh-CN" altLang="en-US" dirty="0" smtClean="0">
                              <a:solidFill>
                                <a:srgbClr val="0000FF"/>
                              </a:solidFill>
                            </a:rPr>
                            <a:t>：</a:t>
                          </a:r>
                          <a:r>
                            <a:rPr lang="zh-CN" altLang="en-US" b="0" u="sng" dirty="0" smtClean="0">
                              <a:solidFill>
                                <a:srgbClr val="0000FF"/>
                              </a:solidFill>
                            </a:rPr>
                            <a:t>监督学习</a:t>
                          </a:r>
                          <a:r>
                            <a:rPr lang="zh-CN" altLang="en-US" dirty="0" smtClean="0">
                              <a:solidFill>
                                <a:srgbClr val="0000FF"/>
                              </a:solidFill>
                            </a:rPr>
                            <a:t>、半监督学习、无监督学习、强化学习等</a:t>
                          </a:r>
                          <a:endParaRPr lang="zh-CN" altLang="en-US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2907905"/>
                  </p:ext>
                </p:extLst>
              </p:nvPr>
            </p:nvGraphicFramePr>
            <p:xfrm>
              <a:off x="1003646" y="2778551"/>
              <a:ext cx="8610600" cy="4003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6556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04503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13344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/>
                            <a:t>推理</a:t>
                          </a:r>
                          <a:endParaRPr lang="zh-CN" altLang="en-US" sz="24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zh-CN" altLang="en-US" dirty="0" smtClean="0"/>
                            <a:t>把逻辑推理能力赋予机器。代表成果如图灵奖复方西蒙和纽厄乐研制的“逻辑理论家”程序，证明了逻辑学家罗素和怀特海所著</a:t>
                          </a:r>
                          <a:r>
                            <a:rPr lang="en-US" altLang="zh-CN" dirty="0" smtClean="0"/>
                            <a:t>《</a:t>
                          </a:r>
                          <a:r>
                            <a:rPr lang="zh-CN" altLang="en-US" dirty="0" smtClean="0"/>
                            <a:t>数学原理</a:t>
                          </a:r>
                          <a:r>
                            <a:rPr lang="en-US" altLang="zh-CN" dirty="0" smtClean="0"/>
                            <a:t>》</a:t>
                          </a:r>
                          <a:r>
                            <a:rPr lang="zh-CN" altLang="en-US" dirty="0" smtClean="0"/>
                            <a:t>中的全部定理，</a:t>
                          </a:r>
                          <a:r>
                            <a:rPr lang="en-US" altLang="zh-CN" dirty="0" smtClean="0"/>
                            <a:t>10</a:t>
                          </a:r>
                          <a:r>
                            <a:rPr lang="zh-CN" altLang="en-US" dirty="0" smtClean="0"/>
                            <a:t>年（人力）比</a:t>
                          </a:r>
                          <a:r>
                            <a:rPr lang="en-US" altLang="zh-CN" dirty="0" smtClean="0"/>
                            <a:t>2</a:t>
                          </a:r>
                          <a:r>
                            <a:rPr lang="zh-CN" altLang="en-US" dirty="0" smtClean="0"/>
                            <a:t>月（机器）！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0264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solidFill>
                                <a:srgbClr val="FF0000"/>
                              </a:solidFill>
                            </a:rPr>
                            <a:t>知识</a:t>
                          </a:r>
                          <a:endParaRPr lang="zh-CN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zh-CN" altLang="en-US" dirty="0" smtClean="0">
                              <a:solidFill>
                                <a:srgbClr val="FF0000"/>
                              </a:solidFill>
                            </a:rPr>
                            <a:t>把知识总结后教给机器。代表成果如图灵奖得主、被称为知识工程之父的爱德华</a:t>
                          </a:r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</a:rPr>
                            <a:t>•</a:t>
                          </a:r>
                          <a:r>
                            <a:rPr lang="zh-CN" altLang="en-US" dirty="0" smtClean="0">
                              <a:solidFill>
                                <a:srgbClr val="FF0000"/>
                              </a:solidFill>
                            </a:rPr>
                            <a:t>费根鲍姆的“专家系统”。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6423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solidFill>
                                <a:srgbClr val="0000FF"/>
                              </a:solidFill>
                            </a:rPr>
                            <a:t>学习</a:t>
                          </a:r>
                          <a:endParaRPr lang="zh-CN" altLang="en-US" sz="240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2299" t="-144074" r="-346" b="-7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1449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2663" y="1156065"/>
            <a:ext cx="7613073" cy="553998"/>
          </a:xfrm>
        </p:spPr>
        <p:txBody>
          <a:bodyPr/>
          <a:lstStyle/>
          <a:p>
            <a:r>
              <a:rPr lang="zh-CN" altLang="en-US" dirty="0" smtClean="0"/>
              <a:t>通俗定义：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2133600"/>
            <a:ext cx="8051106" cy="369332"/>
          </a:xfrm>
        </p:spPr>
        <p:txBody>
          <a:bodyPr/>
          <a:lstStyle/>
          <a:p>
            <a:r>
              <a:rPr lang="zh-CN" altLang="en-US" u="sng" dirty="0" smtClean="0">
                <a:solidFill>
                  <a:srgbClr val="FF0000"/>
                </a:solidFill>
              </a:rPr>
              <a:t>任何通过数据训练的学习算法的相关研究都属于机器学习</a:t>
            </a:r>
            <a:endParaRPr lang="zh-CN" altLang="en-US" u="sng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4400" y="2819400"/>
            <a:ext cx="86513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Arial"/>
                <a:cs typeface="Arial"/>
              </a:rPr>
              <a:t>经典</a:t>
            </a:r>
            <a:r>
              <a:rPr lang="en-US" altLang="zh-CN" sz="2400" b="1" dirty="0">
                <a:latin typeface="Arial"/>
                <a:cs typeface="Arial"/>
              </a:rPr>
              <a:t>ML</a:t>
            </a:r>
            <a:r>
              <a:rPr lang="zh-CN" altLang="en-US" sz="2400" b="1" dirty="0">
                <a:latin typeface="Arial"/>
                <a:cs typeface="Arial"/>
              </a:rPr>
              <a:t>算法</a:t>
            </a:r>
            <a:r>
              <a:rPr lang="zh-CN" altLang="en-US" sz="2400" dirty="0">
                <a:latin typeface="Arial"/>
                <a:cs typeface="Arial"/>
              </a:rPr>
              <a:t>：</a:t>
            </a:r>
            <a:endParaRPr lang="en-US" altLang="zh-CN" sz="2400" dirty="0">
              <a:latin typeface="Arial"/>
              <a:cs typeface="Arial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/>
                <a:cs typeface="Arial"/>
              </a:rPr>
              <a:t>K-</a:t>
            </a:r>
            <a:r>
              <a:rPr lang="zh-CN" altLang="en-US" sz="2400" dirty="0">
                <a:latin typeface="Arial"/>
                <a:cs typeface="Arial"/>
              </a:rPr>
              <a:t>线性回归（</a:t>
            </a:r>
            <a:r>
              <a:rPr lang="en-US" altLang="zh-CN" sz="2400" dirty="0">
                <a:latin typeface="Arial"/>
                <a:cs typeface="Arial"/>
              </a:rPr>
              <a:t>Linear Regression</a:t>
            </a:r>
            <a:r>
              <a:rPr lang="zh-CN" altLang="en-US" sz="2400" dirty="0">
                <a:latin typeface="Arial"/>
                <a:cs typeface="Arial"/>
              </a:rPr>
              <a:t>）</a:t>
            </a:r>
            <a:endParaRPr lang="en-US" altLang="zh-CN" sz="2400" dirty="0">
              <a:latin typeface="Arial"/>
              <a:cs typeface="Arial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/>
                <a:cs typeface="Arial"/>
              </a:rPr>
              <a:t>K-</a:t>
            </a:r>
            <a:r>
              <a:rPr lang="zh-CN" altLang="en-US" sz="2400" dirty="0">
                <a:latin typeface="Arial"/>
                <a:cs typeface="Arial"/>
              </a:rPr>
              <a:t>均值聚类方法（</a:t>
            </a:r>
            <a:r>
              <a:rPr lang="en-US" altLang="zh-CN" sz="2400" dirty="0">
                <a:latin typeface="Arial"/>
                <a:cs typeface="Arial"/>
              </a:rPr>
              <a:t>K-means</a:t>
            </a:r>
            <a:r>
              <a:rPr lang="zh-CN" altLang="en-US" sz="2400" dirty="0">
                <a:latin typeface="Arial"/>
                <a:cs typeface="Arial"/>
              </a:rPr>
              <a:t>）</a:t>
            </a:r>
            <a:endParaRPr lang="en-US" altLang="zh-CN" sz="2400" dirty="0">
              <a:latin typeface="Arial"/>
              <a:cs typeface="Arial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Arial"/>
                <a:cs typeface="Arial"/>
              </a:rPr>
              <a:t>主成分分析（</a:t>
            </a:r>
            <a:r>
              <a:rPr lang="en-US" altLang="zh-CN" sz="2400" dirty="0">
                <a:latin typeface="Arial"/>
                <a:cs typeface="Arial"/>
              </a:rPr>
              <a:t>Principal Component Analysis, PCA</a:t>
            </a:r>
            <a:r>
              <a:rPr lang="zh-CN" altLang="en-US" sz="2400" dirty="0">
                <a:latin typeface="Arial"/>
                <a:cs typeface="Arial"/>
              </a:rPr>
              <a:t>）</a:t>
            </a:r>
            <a:endParaRPr lang="en-US" altLang="zh-CN" sz="2400" dirty="0">
              <a:latin typeface="Arial"/>
              <a:cs typeface="Arial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Arial"/>
                <a:cs typeface="Arial"/>
              </a:rPr>
              <a:t>决策树（</a:t>
            </a:r>
            <a:r>
              <a:rPr lang="en-US" altLang="zh-CN" sz="2400" dirty="0">
                <a:latin typeface="Arial"/>
                <a:cs typeface="Arial"/>
              </a:rPr>
              <a:t>Decision Trees</a:t>
            </a:r>
            <a:r>
              <a:rPr lang="zh-CN" altLang="en-US" sz="2400" dirty="0">
                <a:latin typeface="Arial"/>
                <a:cs typeface="Arial"/>
              </a:rPr>
              <a:t>）和随机森林 （</a:t>
            </a:r>
            <a:r>
              <a:rPr lang="en-US" altLang="zh-CN" sz="2400" dirty="0">
                <a:latin typeface="Arial"/>
                <a:cs typeface="Arial"/>
              </a:rPr>
              <a:t>Random Forest</a:t>
            </a:r>
            <a:r>
              <a:rPr lang="zh-CN" altLang="en-US" sz="2400" dirty="0">
                <a:latin typeface="Arial"/>
                <a:cs typeface="Arial"/>
              </a:rPr>
              <a:t>）</a:t>
            </a:r>
            <a:endParaRPr lang="en-US" altLang="zh-CN" sz="2400" dirty="0">
              <a:latin typeface="Arial"/>
              <a:cs typeface="Arial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Arial"/>
                <a:cs typeface="Arial"/>
              </a:rPr>
              <a:t>支持向量机（</a:t>
            </a:r>
            <a:r>
              <a:rPr lang="en-US" altLang="zh-CN" sz="2400" dirty="0">
                <a:latin typeface="Arial"/>
                <a:cs typeface="Arial"/>
              </a:rPr>
              <a:t>Support Vector Machines</a:t>
            </a:r>
            <a:r>
              <a:rPr lang="zh-CN" altLang="en-US" sz="2400" dirty="0">
                <a:latin typeface="Arial"/>
                <a:cs typeface="Arial"/>
              </a:rPr>
              <a:t>）</a:t>
            </a:r>
            <a:endParaRPr lang="en-US" altLang="zh-CN" sz="2400" dirty="0">
              <a:latin typeface="Arial"/>
              <a:cs typeface="Arial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Arial"/>
                <a:cs typeface="Arial"/>
              </a:rPr>
              <a:t>人工神经网络（</a:t>
            </a:r>
            <a:r>
              <a:rPr lang="en-US" altLang="zh-CN" sz="2400" dirty="0">
                <a:latin typeface="Arial"/>
                <a:cs typeface="Arial"/>
              </a:rPr>
              <a:t>Artificial Neural Networks</a:t>
            </a:r>
            <a:r>
              <a:rPr lang="zh-CN" altLang="en-US" sz="2400" dirty="0">
                <a:latin typeface="Arial"/>
                <a:cs typeface="Arial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99895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2663" y="1156065"/>
            <a:ext cx="7613073" cy="553998"/>
          </a:xfrm>
        </p:spPr>
        <p:txBody>
          <a:bodyPr/>
          <a:lstStyle/>
          <a:p>
            <a:r>
              <a:rPr lang="zh-CN" altLang="en-US" dirty="0" smtClean="0"/>
              <a:t>正式些的定义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03646" y="2041965"/>
            <a:ext cx="8051106" cy="369332"/>
          </a:xfrm>
        </p:spPr>
        <p:txBody>
          <a:bodyPr/>
          <a:lstStyle/>
          <a:p>
            <a:pPr algn="ctr"/>
            <a:r>
              <a:rPr lang="zh-CN" altLang="en-US" u="sng" dirty="0" smtClean="0">
                <a:solidFill>
                  <a:srgbClr val="FF0000"/>
                </a:solidFill>
              </a:rPr>
              <a:t>利用经验改善系统自身的性能！</a:t>
            </a:r>
            <a:endParaRPr lang="zh-CN" altLang="en-US" u="sng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30540" y="2743200"/>
            <a:ext cx="81499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50000"/>
              </a:lnSpc>
              <a:buClr>
                <a:srgbClr val="6699FF"/>
              </a:buClr>
              <a:tabLst>
                <a:tab pos="355600" algn="l"/>
              </a:tabLst>
            </a:pPr>
            <a:r>
              <a:rPr lang="zh-CN" altLang="en-US" sz="2400" dirty="0">
                <a:latin typeface="Arial"/>
                <a:cs typeface="Arial"/>
              </a:rPr>
              <a:t>具体涉及：</a:t>
            </a:r>
            <a:endParaRPr lang="en-US" altLang="zh-CN" sz="2400" dirty="0">
              <a:latin typeface="Arial"/>
              <a:cs typeface="Arial"/>
            </a:endParaRPr>
          </a:p>
          <a:p>
            <a:pPr marL="355600" indent="-342900">
              <a:lnSpc>
                <a:spcPct val="150000"/>
              </a:lnSpc>
              <a:buClr>
                <a:srgbClr val="6699FF"/>
              </a:buClr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zh-CN" altLang="en-US" sz="2400" dirty="0">
                <a:solidFill>
                  <a:srgbClr val="FF0000"/>
                </a:solidFill>
                <a:latin typeface="Arial"/>
                <a:cs typeface="Arial"/>
              </a:rPr>
              <a:t>学习</a:t>
            </a:r>
            <a:r>
              <a:rPr lang="zh-CN" altLang="en-US" sz="2400" dirty="0">
                <a:latin typeface="Arial"/>
                <a:cs typeface="Arial"/>
              </a:rPr>
              <a:t>是一个蕴含特定目的的知识获取过程，其</a:t>
            </a:r>
            <a:r>
              <a:rPr lang="zh-CN" altLang="en-US" sz="2400" dirty="0">
                <a:solidFill>
                  <a:srgbClr val="FF0000"/>
                </a:solidFill>
                <a:latin typeface="Arial"/>
                <a:cs typeface="Arial"/>
              </a:rPr>
              <a:t>内部</a:t>
            </a:r>
            <a:r>
              <a:rPr lang="zh-CN" altLang="en-US" sz="2400" dirty="0">
                <a:latin typeface="Arial"/>
                <a:cs typeface="Arial"/>
              </a:rPr>
              <a:t>表现为新知识的不断建立和修正，而</a:t>
            </a:r>
            <a:r>
              <a:rPr lang="zh-CN" altLang="en-US" sz="2400" dirty="0">
                <a:solidFill>
                  <a:srgbClr val="FF0000"/>
                </a:solidFill>
                <a:latin typeface="Arial"/>
                <a:cs typeface="Arial"/>
              </a:rPr>
              <a:t>外部</a:t>
            </a:r>
            <a:r>
              <a:rPr lang="zh-CN" altLang="en-US" sz="2400" dirty="0">
                <a:latin typeface="Arial"/>
                <a:cs typeface="Arial"/>
              </a:rPr>
              <a:t>则表现为性能改善。</a:t>
            </a:r>
            <a:endParaRPr lang="en-US" altLang="zh-CN" sz="2400" dirty="0">
              <a:latin typeface="Arial"/>
              <a:cs typeface="Arial"/>
            </a:endParaRPr>
          </a:p>
          <a:p>
            <a:pPr marL="355600" indent="-342900">
              <a:lnSpc>
                <a:spcPct val="150000"/>
              </a:lnSpc>
              <a:buClr>
                <a:srgbClr val="6699FF"/>
              </a:buClr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zh-CN" altLang="en-US" sz="2400" dirty="0">
                <a:solidFill>
                  <a:srgbClr val="FF0000"/>
                </a:solidFill>
                <a:latin typeface="Arial"/>
                <a:cs typeface="Arial"/>
              </a:rPr>
              <a:t>经验</a:t>
            </a:r>
            <a:r>
              <a:rPr lang="zh-CN" altLang="en-US" sz="2400" dirty="0">
                <a:latin typeface="Arial"/>
                <a:cs typeface="Arial"/>
              </a:rPr>
              <a:t>（数据和常识），在此更多指的是数据，即从数据中总结规律用于将来的</a:t>
            </a:r>
            <a:r>
              <a:rPr lang="zh-CN" altLang="en-US" sz="2400" dirty="0" smtClean="0">
                <a:latin typeface="Arial"/>
                <a:cs typeface="Arial"/>
              </a:rPr>
              <a:t>预测。</a:t>
            </a:r>
            <a:endParaRPr lang="en-US" altLang="zh-CN" sz="2400" dirty="0">
              <a:latin typeface="Arial"/>
              <a:cs typeface="Arial"/>
            </a:endParaRPr>
          </a:p>
          <a:p>
            <a:pPr marL="355600" indent="-342900">
              <a:lnSpc>
                <a:spcPct val="150000"/>
              </a:lnSpc>
              <a:buClr>
                <a:srgbClr val="6699FF"/>
              </a:buClr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zh-CN" altLang="en-US" sz="2400" dirty="0">
                <a:solidFill>
                  <a:srgbClr val="FF0000"/>
                </a:solidFill>
                <a:latin typeface="Arial"/>
                <a:cs typeface="Arial"/>
              </a:rPr>
              <a:t>具体如何学习</a:t>
            </a:r>
            <a:r>
              <a:rPr lang="en-US" altLang="zh-CN" sz="2400" dirty="0">
                <a:latin typeface="Arial"/>
                <a:cs typeface="Arial"/>
              </a:rPr>
              <a:t>——</a:t>
            </a:r>
            <a:r>
              <a:rPr lang="zh-CN" altLang="en-US" sz="2400" dirty="0">
                <a:latin typeface="Arial"/>
                <a:cs typeface="Arial"/>
              </a:rPr>
              <a:t>视数据包含的信息相应</a:t>
            </a:r>
            <a:r>
              <a:rPr lang="zh-CN" altLang="en-US" sz="2400" dirty="0" smtClean="0">
                <a:latin typeface="Arial"/>
                <a:cs typeface="Arial"/>
              </a:rPr>
              <a:t>学习。</a:t>
            </a:r>
            <a:endParaRPr lang="zh-CN" alt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407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2663" y="1156065"/>
            <a:ext cx="7613073" cy="553998"/>
          </a:xfrm>
        </p:spPr>
        <p:txBody>
          <a:bodyPr/>
          <a:lstStyle/>
          <a:p>
            <a:r>
              <a:rPr lang="zh-CN" altLang="en-US" dirty="0" smtClean="0"/>
              <a:t>学习系统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3572079" y="2209800"/>
            <a:ext cx="2673214" cy="9088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模型空间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（</a:t>
            </a:r>
            <a:r>
              <a:rPr lang="en-US" altLang="zh-CN" dirty="0" smtClean="0">
                <a:solidFill>
                  <a:schemeClr val="tx1"/>
                </a:solidFill>
              </a:rPr>
              <a:t>linear/nonlinear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803786" y="4348453"/>
            <a:ext cx="2209800" cy="1371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学习算法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95312" y="4500853"/>
            <a:ext cx="2356852" cy="1066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数据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（</a:t>
            </a:r>
            <a:r>
              <a:rPr lang="en-US" altLang="zh-CN" dirty="0" smtClean="0">
                <a:solidFill>
                  <a:schemeClr val="tx1"/>
                </a:solidFill>
              </a:rPr>
              <a:t>big/small data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7083136" y="4527747"/>
            <a:ext cx="2518064" cy="1066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</a:t>
            </a:r>
            <a:r>
              <a:rPr lang="zh-CN" altLang="en-US" dirty="0" smtClean="0">
                <a:solidFill>
                  <a:schemeClr val="tx1"/>
                </a:solidFill>
              </a:rPr>
              <a:t>得模型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2935075" y="4805653"/>
            <a:ext cx="685800" cy="35858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6205461" y="4854959"/>
            <a:ext cx="685800" cy="35858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4653191" y="3319752"/>
            <a:ext cx="381000" cy="83820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94581" y="6225298"/>
            <a:ext cx="5669236" cy="120032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机器学习的主要内容：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               研究在计算机上从数据中产生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的算法，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</a:t>
            </a:r>
            <a:r>
              <a:rPr lang="zh-CN" altLang="en-US" dirty="0" smtClean="0"/>
              <a:t>即“学习算法”（</a:t>
            </a:r>
            <a:r>
              <a:rPr lang="en-US" altLang="zh-CN" dirty="0" smtClean="0"/>
              <a:t>learning algorithm</a:t>
            </a:r>
            <a:r>
              <a:rPr lang="zh-CN" altLang="en-US" dirty="0" smtClean="0"/>
              <a:t>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603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2663" y="1156065"/>
            <a:ext cx="7613073" cy="553998"/>
          </a:xfrm>
        </p:spPr>
        <p:txBody>
          <a:bodyPr/>
          <a:lstStyle/>
          <a:p>
            <a:r>
              <a:rPr lang="zh-CN" altLang="en-US" dirty="0" smtClean="0"/>
              <a:t>模型选择指导原则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14400" y="2286000"/>
                <a:ext cx="8051106" cy="3693319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kern="1200" dirty="0">
                    <a:solidFill>
                      <a:srgbClr val="FF0000"/>
                    </a:solidFill>
                  </a:rPr>
                  <a:t>No Free Lunch Theorem</a:t>
                </a:r>
              </a:p>
              <a:p>
                <a:endParaRPr lang="en-US" altLang="zh-CN" kern="1200" dirty="0"/>
              </a:p>
              <a:p>
                <a:r>
                  <a:rPr lang="zh-CN" altLang="en-US" kern="1200" dirty="0"/>
                  <a:t>（没有免费午餐定理） </a:t>
                </a:r>
                <a14:m>
                  <m:oMath xmlns:m="http://schemas.openxmlformats.org/officeDocument/2006/math">
                    <m:r>
                      <a:rPr lang="zh-CN" altLang="en-US" kern="120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CN" altLang="en-US" kern="1200" dirty="0"/>
                  <a:t> </a:t>
                </a:r>
                <a:r>
                  <a:rPr lang="zh-CN" altLang="en-US" u="sng" kern="1200" dirty="0"/>
                  <a:t>模型</a:t>
                </a:r>
                <a:r>
                  <a:rPr lang="zh-CN" altLang="en-US" u="sng" kern="1200" dirty="0" smtClean="0"/>
                  <a:t>选择</a:t>
                </a:r>
                <a:endParaRPr lang="en-US" altLang="zh-CN" u="sng" kern="1200" dirty="0" smtClean="0"/>
              </a:p>
              <a:p>
                <a:endParaRPr lang="en-US" altLang="zh-CN" kern="1200" dirty="0" smtClean="0"/>
              </a:p>
              <a:p>
                <a:r>
                  <a:rPr lang="zh-CN" altLang="en-US" kern="1200" dirty="0" smtClean="0">
                    <a:solidFill>
                      <a:srgbClr val="FF0000"/>
                    </a:solidFill>
                  </a:rPr>
                  <a:t>没有</a:t>
                </a:r>
                <a:r>
                  <a:rPr lang="zh-CN" altLang="en-US" kern="1200" dirty="0">
                    <a:solidFill>
                      <a:srgbClr val="FF0000"/>
                    </a:solidFill>
                  </a:rPr>
                  <a:t>天生优越的学习器，只有充分利用了与问题相关先验知识的模型才是最优的！</a:t>
                </a:r>
                <a:endParaRPr lang="en-US" altLang="zh-CN" kern="1200" dirty="0">
                  <a:solidFill>
                    <a:srgbClr val="FF0000"/>
                  </a:solidFill>
                </a:endParaRPr>
              </a:p>
              <a:p>
                <a:endParaRPr lang="en-US" altLang="zh-CN" kern="1200" dirty="0"/>
              </a:p>
              <a:p>
                <a:r>
                  <a:rPr lang="zh-CN" altLang="en-US" b="1" kern="1200" dirty="0"/>
                  <a:t>事实是</a:t>
                </a:r>
                <a:r>
                  <a:rPr lang="zh-CN" altLang="en-US" kern="1200" dirty="0"/>
                  <a:t>：</a:t>
                </a:r>
                <a:endParaRPr lang="en-US" altLang="zh-CN" kern="1200" dirty="0"/>
              </a:p>
              <a:p>
                <a:r>
                  <a:rPr lang="zh-CN" altLang="en-US" kern="1200" dirty="0"/>
                  <a:t>样本（经验）有限，先验甚少，因此从中所建的模型几乎没有一个是对的，只有相对较好的！</a:t>
                </a:r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14400" y="2286000"/>
                <a:ext cx="8051106" cy="3693319"/>
              </a:xfrm>
              <a:blipFill rotWithShape="0">
                <a:blip r:embed="rId2"/>
                <a:stretch>
                  <a:fillRect l="-2271" t="-2310" r="-681" b="-34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439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923" y="1752600"/>
            <a:ext cx="4265295" cy="0"/>
          </a:xfrm>
          <a:custGeom>
            <a:avLst/>
            <a:gdLst/>
            <a:ahLst/>
            <a:cxnLst/>
            <a:rect l="l" t="t" r="r" b="b"/>
            <a:pathLst>
              <a:path w="4265295">
                <a:moveTo>
                  <a:pt x="0" y="0"/>
                </a:moveTo>
                <a:lnTo>
                  <a:pt x="4265023" y="1"/>
                </a:lnTo>
              </a:path>
            </a:pathLst>
          </a:custGeom>
          <a:ln w="32751">
            <a:solidFill>
              <a:srgbClr val="797B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91523" y="1143427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837772"/>
                </a:moveTo>
                <a:lnTo>
                  <a:pt x="0" y="0"/>
                </a:lnTo>
              </a:path>
            </a:pathLst>
          </a:custGeom>
          <a:ln w="32751">
            <a:solidFill>
              <a:srgbClr val="43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dirty="0"/>
              <a:t>Machine</a:t>
            </a:r>
            <a:r>
              <a:rPr spc="-5" dirty="0"/>
              <a:t> learnin</a:t>
            </a:r>
            <a:r>
              <a:rPr dirty="0"/>
              <a:t>g (ML)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22663" y="1932336"/>
            <a:ext cx="6906895" cy="1623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6699FF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One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(important)</a:t>
            </a:r>
            <a:r>
              <a:rPr sz="2400" spc="-5" dirty="0">
                <a:latin typeface="Arial"/>
                <a:cs typeface="Arial"/>
              </a:rPr>
              <a:t> par</a:t>
            </a:r>
            <a:r>
              <a:rPr sz="2400" dirty="0">
                <a:latin typeface="Arial"/>
                <a:cs typeface="Arial"/>
              </a:rPr>
              <a:t>t </a:t>
            </a:r>
            <a:r>
              <a:rPr sz="2400" spc="-2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AI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95"/>
              </a:spcBef>
              <a:buClr>
                <a:srgbClr val="6699FF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Making</a:t>
            </a:r>
            <a:r>
              <a:rPr sz="2400" spc="-5" dirty="0">
                <a:latin typeface="Arial"/>
                <a:cs typeface="Arial"/>
              </a:rPr>
              <a:t> prediction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(or</a:t>
            </a:r>
            <a:r>
              <a:rPr sz="2400" spc="-5" dirty="0">
                <a:latin typeface="Arial"/>
                <a:cs typeface="Arial"/>
              </a:rPr>
              <a:t> decisions)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buClr>
                <a:srgbClr val="6699FF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Getting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bette</a:t>
            </a:r>
            <a:r>
              <a:rPr sz="2400" dirty="0">
                <a:latin typeface="Arial"/>
                <a:cs typeface="Arial"/>
              </a:rPr>
              <a:t>r </a:t>
            </a:r>
            <a:r>
              <a:rPr sz="2400" spc="-5" dirty="0">
                <a:latin typeface="Arial"/>
                <a:cs typeface="Arial"/>
              </a:rPr>
              <a:t>wit</a:t>
            </a:r>
            <a:r>
              <a:rPr sz="2400" dirty="0">
                <a:latin typeface="Arial"/>
                <a:cs typeface="Arial"/>
              </a:rPr>
              <a:t>h </a:t>
            </a:r>
            <a:r>
              <a:rPr sz="2400" spc="-5" dirty="0">
                <a:latin typeface="Arial"/>
                <a:cs typeface="Arial"/>
              </a:rPr>
              <a:t>experienc</a:t>
            </a:r>
            <a:r>
              <a:rPr sz="2400" dirty="0">
                <a:latin typeface="Arial"/>
                <a:cs typeface="Arial"/>
              </a:rPr>
              <a:t>e (data)</a:t>
            </a:r>
          </a:p>
          <a:p>
            <a:pPr marL="355600" indent="-342900">
              <a:lnSpc>
                <a:spcPct val="100000"/>
              </a:lnSpc>
              <a:spcBef>
                <a:spcPts val="520"/>
              </a:spcBef>
              <a:buClr>
                <a:srgbClr val="6699FF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Problems</a:t>
            </a:r>
            <a:r>
              <a:rPr sz="2400" spc="-5" dirty="0">
                <a:latin typeface="Arial"/>
                <a:cs typeface="Arial"/>
              </a:rPr>
              <a:t> whos</a:t>
            </a:r>
            <a:r>
              <a:rPr sz="2400" dirty="0">
                <a:latin typeface="Arial"/>
                <a:cs typeface="Arial"/>
              </a:rPr>
              <a:t>e solutions</a:t>
            </a:r>
            <a:r>
              <a:rPr sz="2400" spc="-5" dirty="0">
                <a:latin typeface="Arial"/>
                <a:cs typeface="Arial"/>
              </a:rPr>
              <a:t> ar</a:t>
            </a:r>
            <a:r>
              <a:rPr sz="2400" dirty="0">
                <a:latin typeface="Arial"/>
                <a:cs typeface="Arial"/>
              </a:rPr>
              <a:t>e “hard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to</a:t>
            </a:r>
            <a:r>
              <a:rPr sz="2400" spc="-5" dirty="0">
                <a:latin typeface="Arial"/>
                <a:cs typeface="Arial"/>
              </a:rPr>
              <a:t> describe”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22663" y="4648200"/>
            <a:ext cx="3001958" cy="20685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00600" y="4632325"/>
            <a:ext cx="3465508" cy="21002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pc="-30" dirty="0"/>
              <a:t>T</a:t>
            </a:r>
            <a:r>
              <a:rPr dirty="0"/>
              <a:t>ypes</a:t>
            </a:r>
            <a:r>
              <a:rPr spc="-5" dirty="0"/>
              <a:t> </a:t>
            </a:r>
            <a:r>
              <a:rPr dirty="0"/>
              <a:t>o</a:t>
            </a:r>
            <a:r>
              <a:rPr spc="-10" dirty="0"/>
              <a:t>f</a:t>
            </a:r>
            <a:r>
              <a:rPr spc="-5" dirty="0"/>
              <a:t> </a:t>
            </a:r>
            <a:r>
              <a:rPr dirty="0"/>
              <a:t>predi</a:t>
            </a:r>
            <a:r>
              <a:rPr spc="-20" dirty="0"/>
              <a:t>c</a:t>
            </a:r>
            <a:r>
              <a:rPr spc="-15" dirty="0"/>
              <a:t>t</a:t>
            </a:r>
            <a:r>
              <a:rPr dirty="0"/>
              <a:t>ion</a:t>
            </a:r>
            <a:r>
              <a:rPr spc="-5" dirty="0"/>
              <a:t> </a:t>
            </a:r>
            <a:r>
              <a:rPr dirty="0"/>
              <a:t>problems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2663" y="1932336"/>
            <a:ext cx="7503159" cy="2502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6699FF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Supervised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learning</a:t>
            </a:r>
          </a:p>
          <a:p>
            <a:pPr marL="755650" lvl="1" indent="-285750">
              <a:lnSpc>
                <a:spcPct val="100000"/>
              </a:lnSpc>
              <a:spcBef>
                <a:spcPts val="400"/>
              </a:spcBef>
              <a:buClr>
                <a:srgbClr val="00FFFF"/>
              </a:buClr>
              <a:buFont typeface="Arial"/>
              <a:buChar char="–"/>
              <a:tabLst>
                <a:tab pos="755650" algn="l"/>
              </a:tabLst>
            </a:pPr>
            <a:r>
              <a:rPr sz="2000" dirty="0">
                <a:latin typeface="Arial"/>
                <a:cs typeface="Arial"/>
              </a:rPr>
              <a:t>“Labeled”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raining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a</a:t>
            </a:r>
          </a:p>
          <a:p>
            <a:pPr marL="755650" lvl="1" indent="-285750">
              <a:lnSpc>
                <a:spcPct val="100000"/>
              </a:lnSpc>
              <a:spcBef>
                <a:spcPts val="500"/>
              </a:spcBef>
              <a:buClr>
                <a:srgbClr val="00FFFF"/>
              </a:buClr>
              <a:buFont typeface="Arial"/>
              <a:buChar char="–"/>
              <a:tabLst>
                <a:tab pos="755650" algn="l"/>
                <a:tab pos="5570220" algn="l"/>
              </a:tabLst>
            </a:pPr>
            <a:r>
              <a:rPr sz="2000" dirty="0">
                <a:latin typeface="Arial"/>
                <a:cs typeface="Arial"/>
              </a:rPr>
              <a:t>Every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example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desired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arge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value	(a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“be</a:t>
            </a:r>
            <a:r>
              <a:rPr sz="2000" spc="-10" dirty="0">
                <a:latin typeface="Arial"/>
                <a:cs typeface="Arial"/>
              </a:rPr>
              <a:t>st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answer”)</a:t>
            </a:r>
          </a:p>
          <a:p>
            <a:pPr marL="755650" lvl="1" indent="-285750">
              <a:lnSpc>
                <a:spcPct val="100000"/>
              </a:lnSpc>
              <a:spcBef>
                <a:spcPts val="500"/>
              </a:spcBef>
              <a:buClr>
                <a:srgbClr val="00FFFF"/>
              </a:buClr>
              <a:buFont typeface="Arial"/>
              <a:buChar char="–"/>
              <a:tabLst>
                <a:tab pos="755650" algn="l"/>
              </a:tabLst>
            </a:pPr>
            <a:r>
              <a:rPr sz="2000" dirty="0">
                <a:latin typeface="Arial"/>
                <a:cs typeface="Arial"/>
              </a:rPr>
              <a:t>Reward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predi</a:t>
            </a:r>
            <a:r>
              <a:rPr sz="2000" spc="-10" dirty="0">
                <a:latin typeface="Arial"/>
                <a:cs typeface="Arial"/>
              </a:rPr>
              <a:t>ct</a:t>
            </a:r>
            <a:r>
              <a:rPr sz="2000" dirty="0">
                <a:latin typeface="Arial"/>
                <a:cs typeface="Arial"/>
              </a:rPr>
              <a:t>ion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being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close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arge</a:t>
            </a:r>
            <a:r>
              <a:rPr sz="2000" spc="-10" dirty="0">
                <a:latin typeface="Arial"/>
                <a:cs typeface="Arial"/>
              </a:rPr>
              <a:t>t</a:t>
            </a:r>
            <a:endParaRPr sz="20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7"/>
              </a:spcBef>
              <a:buClr>
                <a:srgbClr val="00FFFF"/>
              </a:buClr>
              <a:buFont typeface="Arial"/>
              <a:buChar char="–"/>
            </a:pPr>
            <a:endParaRPr sz="295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buClr>
                <a:srgbClr val="00FFFF"/>
              </a:buClr>
              <a:buFont typeface="Arial"/>
              <a:buChar char="–"/>
              <a:tabLst>
                <a:tab pos="755650" algn="l"/>
              </a:tabLst>
            </a:pPr>
            <a:r>
              <a:rPr sz="2000" dirty="0">
                <a:latin typeface="Arial"/>
                <a:cs typeface="Arial"/>
              </a:rPr>
              <a:t>Classi</a:t>
            </a:r>
            <a:r>
              <a:rPr sz="2000" spc="-10" dirty="0">
                <a:latin typeface="Arial"/>
                <a:cs typeface="Arial"/>
              </a:rPr>
              <a:t>fication: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discre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e-valued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predi</a:t>
            </a:r>
            <a:r>
              <a:rPr sz="2000" spc="-10" dirty="0">
                <a:latin typeface="Arial"/>
                <a:cs typeface="Arial"/>
              </a:rPr>
              <a:t>ct</a:t>
            </a:r>
            <a:r>
              <a:rPr sz="2000" dirty="0">
                <a:latin typeface="Arial"/>
                <a:cs typeface="Arial"/>
              </a:rPr>
              <a:t>ion</a:t>
            </a:r>
          </a:p>
          <a:p>
            <a:pPr marL="755650" lvl="1" indent="-285750">
              <a:lnSpc>
                <a:spcPct val="100000"/>
              </a:lnSpc>
              <a:spcBef>
                <a:spcPts val="400"/>
              </a:spcBef>
              <a:buClr>
                <a:srgbClr val="00FFFF"/>
              </a:buClr>
              <a:buFont typeface="Arial"/>
              <a:buChar char="–"/>
              <a:tabLst>
                <a:tab pos="755650" algn="l"/>
              </a:tabLst>
            </a:pPr>
            <a:r>
              <a:rPr sz="2000" dirty="0">
                <a:latin typeface="Arial"/>
                <a:cs typeface="Arial"/>
              </a:rPr>
              <a:t>Regression</a:t>
            </a:r>
            <a:r>
              <a:rPr sz="2000" spc="-10" dirty="0">
                <a:latin typeface="Arial"/>
                <a:cs typeface="Arial"/>
              </a:rPr>
              <a:t>: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inuous-valued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predi</a:t>
            </a:r>
            <a:r>
              <a:rPr sz="2000" spc="-10" dirty="0">
                <a:latin typeface="Arial"/>
                <a:cs typeface="Arial"/>
              </a:rPr>
              <a:t>ct</a:t>
            </a:r>
            <a:r>
              <a:rPr sz="2000" dirty="0">
                <a:latin typeface="Arial"/>
                <a:cs typeface="Arial"/>
              </a:rPr>
              <a:t>ion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5029200"/>
            <a:ext cx="4335414" cy="2362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5105400"/>
            <a:ext cx="3810000" cy="20901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86000"/>
            <a:ext cx="8458200" cy="4543493"/>
          </a:xfrm>
          <a:prstGeom prst="rect">
            <a:avLst/>
          </a:prstGeom>
        </p:spPr>
      </p:pic>
      <p:sp>
        <p:nvSpPr>
          <p:cNvPr id="7" name="任意多边形 6"/>
          <p:cNvSpPr/>
          <p:nvPr/>
        </p:nvSpPr>
        <p:spPr>
          <a:xfrm>
            <a:off x="1371600" y="5715000"/>
            <a:ext cx="451743" cy="503310"/>
          </a:xfrm>
          <a:custGeom>
            <a:avLst/>
            <a:gdLst>
              <a:gd name="connsiteX0" fmla="*/ 0 w 451743"/>
              <a:gd name="connsiteY0" fmla="*/ 221986 h 503310"/>
              <a:gd name="connsiteX1" fmla="*/ 109728 w 451743"/>
              <a:gd name="connsiteY1" fmla="*/ 499964 h 503310"/>
              <a:gd name="connsiteX2" fmla="*/ 416966 w 451743"/>
              <a:gd name="connsiteY2" fmla="*/ 53737 h 503310"/>
              <a:gd name="connsiteX3" fmla="*/ 431597 w 451743"/>
              <a:gd name="connsiteY3" fmla="*/ 24476 h 50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743" h="503310">
                <a:moveTo>
                  <a:pt x="0" y="221986"/>
                </a:moveTo>
                <a:cubicBezTo>
                  <a:pt x="20117" y="374995"/>
                  <a:pt x="40234" y="528005"/>
                  <a:pt x="109728" y="499964"/>
                </a:cubicBezTo>
                <a:cubicBezTo>
                  <a:pt x="179222" y="471923"/>
                  <a:pt x="363321" y="132985"/>
                  <a:pt x="416966" y="53737"/>
                </a:cubicBezTo>
                <a:cubicBezTo>
                  <a:pt x="470611" y="-25511"/>
                  <a:pt x="451104" y="-518"/>
                  <a:pt x="431597" y="24476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83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pc="-30" dirty="0"/>
              <a:t>T</a:t>
            </a:r>
            <a:r>
              <a:rPr dirty="0"/>
              <a:t>ypes</a:t>
            </a:r>
            <a:r>
              <a:rPr spc="-5" dirty="0"/>
              <a:t> </a:t>
            </a:r>
            <a:r>
              <a:rPr dirty="0"/>
              <a:t>o</a:t>
            </a:r>
            <a:r>
              <a:rPr spc="-10" dirty="0"/>
              <a:t>f</a:t>
            </a:r>
            <a:r>
              <a:rPr spc="-5" dirty="0"/>
              <a:t> </a:t>
            </a:r>
            <a:r>
              <a:rPr dirty="0"/>
              <a:t>predi</a:t>
            </a:r>
            <a:r>
              <a:rPr spc="-20" dirty="0"/>
              <a:t>c</a:t>
            </a:r>
            <a:r>
              <a:rPr spc="-15" dirty="0"/>
              <a:t>t</a:t>
            </a:r>
            <a:r>
              <a:rPr dirty="0"/>
              <a:t>ion</a:t>
            </a:r>
            <a:r>
              <a:rPr spc="-5" dirty="0"/>
              <a:t> </a:t>
            </a:r>
            <a:r>
              <a:rPr dirty="0"/>
              <a:t>problems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2663" y="1932336"/>
            <a:ext cx="5469890" cy="2210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6699FF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Supervised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learning</a:t>
            </a:r>
          </a:p>
          <a:p>
            <a:pPr marL="355600" indent="-342900">
              <a:lnSpc>
                <a:spcPct val="100000"/>
              </a:lnSpc>
              <a:spcBef>
                <a:spcPts val="495"/>
              </a:spcBef>
              <a:buClr>
                <a:srgbClr val="6699FF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Unsupervised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learning</a:t>
            </a:r>
          </a:p>
          <a:p>
            <a:pPr marL="755650" lvl="1" indent="-285750">
              <a:lnSpc>
                <a:spcPct val="100000"/>
              </a:lnSpc>
              <a:spcBef>
                <a:spcPts val="525"/>
              </a:spcBef>
              <a:buClr>
                <a:srgbClr val="00FFFF"/>
              </a:buClr>
              <a:buFont typeface="Arial"/>
              <a:buChar char="–"/>
              <a:tabLst>
                <a:tab pos="755650" algn="l"/>
              </a:tabLst>
            </a:pPr>
            <a:r>
              <a:rPr sz="2000" dirty="0">
                <a:latin typeface="Arial"/>
                <a:cs typeface="Arial"/>
              </a:rPr>
              <a:t>No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known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arge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values</a:t>
            </a:r>
          </a:p>
          <a:p>
            <a:pPr marL="755650" lvl="1" indent="-285750">
              <a:lnSpc>
                <a:spcPct val="100000"/>
              </a:lnSpc>
              <a:spcBef>
                <a:spcPts val="500"/>
              </a:spcBef>
              <a:buClr>
                <a:srgbClr val="00FFFF"/>
              </a:buClr>
              <a:buFont typeface="Arial"/>
              <a:buChar char="–"/>
              <a:tabLst>
                <a:tab pos="755650" algn="l"/>
              </a:tabLst>
            </a:pPr>
            <a:r>
              <a:rPr sz="2000" dirty="0">
                <a:latin typeface="Arial"/>
                <a:cs typeface="Arial"/>
              </a:rPr>
              <a:t>No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arge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=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hing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predi</a:t>
            </a:r>
            <a:r>
              <a:rPr sz="2000" spc="-10" dirty="0">
                <a:latin typeface="Arial"/>
                <a:cs typeface="Arial"/>
              </a:rPr>
              <a:t>ct</a:t>
            </a:r>
            <a:r>
              <a:rPr sz="2000" dirty="0">
                <a:latin typeface="Arial"/>
                <a:cs typeface="Arial"/>
              </a:rPr>
              <a:t>?</a:t>
            </a:r>
          </a:p>
          <a:p>
            <a:pPr marL="755650" lvl="1" indent="-285750">
              <a:lnSpc>
                <a:spcPct val="100000"/>
              </a:lnSpc>
              <a:spcBef>
                <a:spcPts val="400"/>
              </a:spcBef>
              <a:buClr>
                <a:srgbClr val="00FFFF"/>
              </a:buClr>
              <a:buFont typeface="Arial"/>
              <a:buChar char="–"/>
              <a:tabLst>
                <a:tab pos="755650" algn="l"/>
              </a:tabLst>
            </a:pPr>
            <a:r>
              <a:rPr sz="2000" dirty="0">
                <a:latin typeface="Arial"/>
                <a:cs typeface="Arial"/>
              </a:rPr>
              <a:t>Reward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“pa</a:t>
            </a:r>
            <a:r>
              <a:rPr sz="2000" spc="-10" dirty="0">
                <a:latin typeface="Arial"/>
                <a:cs typeface="Arial"/>
              </a:rPr>
              <a:t>tt</a:t>
            </a:r>
            <a:r>
              <a:rPr sz="2000" dirty="0">
                <a:latin typeface="Arial"/>
                <a:cs typeface="Arial"/>
              </a:rPr>
              <a:t>erns”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“explaining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ea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ures”</a:t>
            </a:r>
          </a:p>
          <a:p>
            <a:pPr marL="755650" lvl="1" indent="-285750">
              <a:lnSpc>
                <a:spcPct val="100000"/>
              </a:lnSpc>
              <a:spcBef>
                <a:spcPts val="500"/>
              </a:spcBef>
              <a:buClr>
                <a:srgbClr val="00FFFF"/>
              </a:buClr>
              <a:buFont typeface="Arial"/>
              <a:buChar char="–"/>
              <a:tabLst>
                <a:tab pos="755650" algn="l"/>
              </a:tabLst>
            </a:pPr>
            <a:r>
              <a:rPr sz="2000" spc="-10" dirty="0">
                <a:latin typeface="Arial"/>
                <a:cs typeface="Arial"/>
              </a:rPr>
              <a:t>Often,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mining</a:t>
            </a:r>
          </a:p>
        </p:txBody>
      </p:sp>
      <p:sp>
        <p:nvSpPr>
          <p:cNvPr id="4" name="object 4"/>
          <p:cNvSpPr/>
          <p:nvPr/>
        </p:nvSpPr>
        <p:spPr>
          <a:xfrm>
            <a:off x="4022062" y="4241800"/>
            <a:ext cx="3751259" cy="2971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01258" y="4721406"/>
            <a:ext cx="0" cy="141605"/>
          </a:xfrm>
          <a:custGeom>
            <a:avLst/>
            <a:gdLst/>
            <a:ahLst/>
            <a:cxnLst/>
            <a:rect l="l" t="t" r="r" b="b"/>
            <a:pathLst>
              <a:path h="141604">
                <a:moveTo>
                  <a:pt x="0" y="14143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01258" y="5078275"/>
            <a:ext cx="0" cy="1019175"/>
          </a:xfrm>
          <a:custGeom>
            <a:avLst/>
            <a:gdLst/>
            <a:ahLst/>
            <a:cxnLst/>
            <a:rect l="l" t="t" r="r" b="b"/>
            <a:pathLst>
              <a:path h="1019175">
                <a:moveTo>
                  <a:pt x="0" y="1019177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01257" y="6435984"/>
            <a:ext cx="0" cy="269875"/>
          </a:xfrm>
          <a:custGeom>
            <a:avLst/>
            <a:gdLst/>
            <a:ahLst/>
            <a:cxnLst/>
            <a:rect l="l" t="t" r="r" b="b"/>
            <a:pathLst>
              <a:path h="269875">
                <a:moveTo>
                  <a:pt x="0" y="269797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63157" y="469600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63157" y="665498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05796" y="5663671"/>
            <a:ext cx="2277745" cy="0"/>
          </a:xfrm>
          <a:custGeom>
            <a:avLst/>
            <a:gdLst/>
            <a:ahLst/>
            <a:cxnLst/>
            <a:rect l="l" t="t" r="r" b="b"/>
            <a:pathLst>
              <a:path w="2277745">
                <a:moveTo>
                  <a:pt x="0" y="0"/>
                </a:moveTo>
                <a:lnTo>
                  <a:pt x="2277268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80396" y="562557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32265" y="562557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13063" y="5544139"/>
            <a:ext cx="398145" cy="2463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900"/>
              </a:lnSpc>
            </a:pPr>
            <a:r>
              <a:rPr sz="800" b="1" spc="-5" dirty="0">
                <a:latin typeface="MS PGothic"/>
                <a:cs typeface="MS PGothic"/>
              </a:rPr>
              <a:t>“</a:t>
            </a:r>
            <a:r>
              <a:rPr sz="800" b="1" spc="-5" dirty="0">
                <a:latin typeface="Arial"/>
                <a:cs typeface="Arial"/>
              </a:rPr>
              <a:t>Chick fli</a:t>
            </a:r>
            <a:r>
              <a:rPr sz="800" b="1" dirty="0">
                <a:latin typeface="Arial"/>
                <a:cs typeface="Arial"/>
              </a:rPr>
              <a:t>cks</a:t>
            </a:r>
            <a:r>
              <a:rPr sz="800" b="1" spc="-5" dirty="0">
                <a:latin typeface="MS PGothic"/>
                <a:cs typeface="MS PGothic"/>
              </a:rPr>
              <a:t>”</a:t>
            </a:r>
            <a:r>
              <a:rPr sz="800" b="1" spc="-5" dirty="0">
                <a:latin typeface="Arial"/>
                <a:cs typeface="Arial"/>
              </a:rPr>
              <a:t>?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78817" y="4548092"/>
            <a:ext cx="38735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dirty="0">
                <a:latin typeface="Arial"/>
                <a:cs typeface="Arial"/>
              </a:rPr>
              <a:t>serious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60855" y="6817100"/>
            <a:ext cx="432434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dirty="0">
                <a:latin typeface="Arial"/>
                <a:cs typeface="Arial"/>
              </a:rPr>
              <a:t>esca</a:t>
            </a:r>
            <a:r>
              <a:rPr sz="800" b="1" spc="-5" dirty="0">
                <a:latin typeface="Arial"/>
                <a:cs typeface="Arial"/>
              </a:rPr>
              <a:t>pist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03802" y="6402784"/>
            <a:ext cx="41529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28575" algn="ctr">
              <a:lnSpc>
                <a:spcPct val="99000"/>
              </a:lnSpc>
            </a:pPr>
            <a:r>
              <a:rPr sz="800" dirty="0">
                <a:solidFill>
                  <a:srgbClr val="9933FF"/>
                </a:solidFill>
                <a:latin typeface="Arial"/>
                <a:cs typeface="Arial"/>
              </a:rPr>
              <a:t>The Princess Diaries</a:t>
            </a:r>
            <a:endParaRPr sz="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71374" y="6149744"/>
            <a:ext cx="421005" cy="24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2555" marR="5080" indent="-110489">
              <a:lnSpc>
                <a:spcPts val="900"/>
              </a:lnSpc>
            </a:pPr>
            <a:r>
              <a:rPr sz="800" dirty="0">
                <a:solidFill>
                  <a:srgbClr val="9933FF"/>
                </a:solidFill>
                <a:latin typeface="Arial"/>
                <a:cs typeface="Arial"/>
              </a:rPr>
              <a:t>The</a:t>
            </a:r>
            <a:r>
              <a:rPr sz="800" spc="-5" dirty="0">
                <a:solidFill>
                  <a:srgbClr val="9933FF"/>
                </a:solidFill>
                <a:latin typeface="Arial"/>
                <a:cs typeface="Arial"/>
              </a:rPr>
              <a:t> Lion </a:t>
            </a:r>
            <a:r>
              <a:rPr sz="800" dirty="0">
                <a:solidFill>
                  <a:srgbClr val="9933FF"/>
                </a:solidFill>
                <a:latin typeface="Arial"/>
                <a:cs typeface="Arial"/>
              </a:rPr>
              <a:t>King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75685" y="4614828"/>
            <a:ext cx="52260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solidFill>
                  <a:srgbClr val="9933FF"/>
                </a:solidFill>
                <a:latin typeface="Arial"/>
                <a:cs typeface="Arial"/>
              </a:rPr>
              <a:t>Bravehea</a:t>
            </a:r>
            <a:r>
              <a:rPr sz="800" spc="-5" dirty="0">
                <a:solidFill>
                  <a:srgbClr val="9933FF"/>
                </a:solidFill>
                <a:latin typeface="Arial"/>
                <a:cs typeface="Arial"/>
              </a:rPr>
              <a:t>rt</a:t>
            </a:r>
            <a:endParaRPr sz="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30195" y="5314855"/>
            <a:ext cx="401955" cy="24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5560">
              <a:lnSpc>
                <a:spcPts val="900"/>
              </a:lnSpc>
            </a:pPr>
            <a:r>
              <a:rPr sz="800" dirty="0">
                <a:solidFill>
                  <a:srgbClr val="9933FF"/>
                </a:solidFill>
                <a:latin typeface="Arial"/>
                <a:cs typeface="Arial"/>
              </a:rPr>
              <a:t>Lethal </a:t>
            </a:r>
            <a:r>
              <a:rPr sz="800" spc="-15" dirty="0">
                <a:solidFill>
                  <a:srgbClr val="9933FF"/>
                </a:solidFill>
                <a:latin typeface="Arial"/>
                <a:cs typeface="Arial"/>
              </a:rPr>
              <a:t>W</a:t>
            </a:r>
            <a:r>
              <a:rPr sz="800" spc="-5" dirty="0">
                <a:solidFill>
                  <a:srgbClr val="9933FF"/>
                </a:solidFill>
                <a:latin typeface="Arial"/>
                <a:cs typeface="Arial"/>
              </a:rPr>
              <a:t>eapo</a:t>
            </a:r>
            <a:r>
              <a:rPr sz="800" dirty="0">
                <a:solidFill>
                  <a:srgbClr val="9933FF"/>
                </a:solidFill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36776" y="6450055"/>
            <a:ext cx="669925" cy="24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8445" marR="5080" indent="-246379">
              <a:lnSpc>
                <a:spcPts val="900"/>
              </a:lnSpc>
            </a:pPr>
            <a:r>
              <a:rPr sz="800" spc="-5" dirty="0">
                <a:solidFill>
                  <a:srgbClr val="9933FF"/>
                </a:solidFill>
                <a:latin typeface="Arial"/>
                <a:cs typeface="Arial"/>
              </a:rPr>
              <a:t>Independence Day</a:t>
            </a:r>
            <a:endParaRPr sz="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09251" y="4915138"/>
            <a:ext cx="454659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solidFill>
                  <a:srgbClr val="9933FF"/>
                </a:solidFill>
                <a:latin typeface="Arial"/>
                <a:cs typeface="Arial"/>
              </a:rPr>
              <a:t>Amadeus</a:t>
            </a:r>
            <a:endParaRPr sz="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99617" y="4700333"/>
            <a:ext cx="319405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5085">
              <a:lnSpc>
                <a:spcPct val="99000"/>
              </a:lnSpc>
            </a:pPr>
            <a:r>
              <a:rPr sz="800" dirty="0">
                <a:solidFill>
                  <a:srgbClr val="9933FF"/>
                </a:solidFill>
                <a:latin typeface="Arial"/>
                <a:cs typeface="Arial"/>
              </a:rPr>
              <a:t>The Color Purple</a:t>
            </a:r>
            <a:endParaRPr sz="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05145" y="6182418"/>
            <a:ext cx="38735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28575" algn="ctr">
              <a:lnSpc>
                <a:spcPct val="99000"/>
              </a:lnSpc>
            </a:pPr>
            <a:r>
              <a:rPr sz="800" dirty="0">
                <a:solidFill>
                  <a:srgbClr val="9933FF"/>
                </a:solidFill>
                <a:latin typeface="Arial"/>
                <a:cs typeface="Arial"/>
              </a:rPr>
              <a:t>Dumb and Dumber</a:t>
            </a:r>
            <a:endParaRPr sz="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206816" y="5510772"/>
            <a:ext cx="426720" cy="2463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3990" marR="5080" indent="-161925">
              <a:lnSpc>
                <a:spcPts val="900"/>
              </a:lnSpc>
            </a:pPr>
            <a:r>
              <a:rPr sz="800" spc="-10" dirty="0">
                <a:solidFill>
                  <a:srgbClr val="9933FF"/>
                </a:solidFill>
                <a:latin typeface="Arial"/>
                <a:cs typeface="Arial"/>
              </a:rPr>
              <a:t>Ocean</a:t>
            </a:r>
            <a:r>
              <a:rPr sz="800" spc="-10" dirty="0">
                <a:solidFill>
                  <a:srgbClr val="AB56FF"/>
                </a:solidFill>
                <a:latin typeface="MS PGothic"/>
                <a:cs typeface="MS PGothic"/>
              </a:rPr>
              <a:t>’</a:t>
            </a:r>
            <a:r>
              <a:rPr sz="800" spc="-10" dirty="0">
                <a:solidFill>
                  <a:srgbClr val="9933FF"/>
                </a:solidFill>
                <a:latin typeface="Arial"/>
                <a:cs typeface="Arial"/>
              </a:rPr>
              <a:t>s </a:t>
            </a:r>
            <a:r>
              <a:rPr sz="800" spc="-60" dirty="0">
                <a:solidFill>
                  <a:srgbClr val="9933FF"/>
                </a:solidFill>
                <a:latin typeface="Arial"/>
                <a:cs typeface="Arial"/>
              </a:rPr>
              <a:t>11</a:t>
            </a:r>
            <a:endParaRPr sz="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84036" y="5349614"/>
            <a:ext cx="511809" cy="24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 marR="5080" indent="-28575">
              <a:lnSpc>
                <a:spcPts val="900"/>
              </a:lnSpc>
            </a:pPr>
            <a:r>
              <a:rPr sz="800" dirty="0">
                <a:solidFill>
                  <a:srgbClr val="9933FF"/>
                </a:solidFill>
                <a:latin typeface="Arial"/>
                <a:cs typeface="Arial"/>
              </a:rPr>
              <a:t>Sense</a:t>
            </a:r>
            <a:r>
              <a:rPr sz="800" spc="-5" dirty="0">
                <a:solidFill>
                  <a:srgbClr val="9933F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9933FF"/>
                </a:solidFill>
                <a:latin typeface="Arial"/>
                <a:cs typeface="Arial"/>
              </a:rPr>
              <a:t>and Sensibili</a:t>
            </a:r>
            <a:r>
              <a:rPr sz="800" spc="-5" dirty="0">
                <a:solidFill>
                  <a:srgbClr val="9933FF"/>
                </a:solidFill>
                <a:latin typeface="Arial"/>
                <a:cs typeface="Arial"/>
              </a:rPr>
              <a:t>t</a:t>
            </a:r>
            <a:r>
              <a:rPr sz="800" dirty="0">
                <a:solidFill>
                  <a:srgbClr val="9933FF"/>
                </a:solidFill>
                <a:latin typeface="Arial"/>
                <a:cs typeface="Arial"/>
              </a:rPr>
              <a:t>y</a:t>
            </a:r>
            <a:endParaRPr sz="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488661" y="5129788"/>
            <a:ext cx="193996" cy="225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2663" y="1156065"/>
            <a:ext cx="7613073" cy="553998"/>
          </a:xfrm>
        </p:spPr>
        <p:txBody>
          <a:bodyPr/>
          <a:lstStyle/>
          <a:p>
            <a:r>
              <a:rPr lang="zh-CN" altLang="en-US" dirty="0"/>
              <a:t>课程考核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03646" y="2286000"/>
            <a:ext cx="8051106" cy="4708981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ea typeface="+mj-ea"/>
              </a:rPr>
              <a:t>课程考核办法：</a:t>
            </a:r>
            <a:endParaRPr lang="en-US" altLang="zh-CN" sz="3600" dirty="0"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zh-CN" altLang="en-US" sz="3200" dirty="0" smtClean="0">
                <a:solidFill>
                  <a:srgbClr val="0000FF"/>
                </a:solidFill>
                <a:latin typeface="Arial"/>
                <a:ea typeface="+mj-ea"/>
                <a:cs typeface="Arial"/>
              </a:rPr>
              <a:t>闭卷考试</a:t>
            </a:r>
            <a:endParaRPr lang="en-US" altLang="zh-CN" sz="3200" dirty="0">
              <a:solidFill>
                <a:srgbClr val="0000FF"/>
              </a:solidFill>
              <a:latin typeface="Arial"/>
              <a:ea typeface="+mj-ea"/>
              <a:cs typeface="Arial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3600" dirty="0">
              <a:ea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ea typeface="+mj-ea"/>
              </a:rPr>
              <a:t>总评成绩构成：</a:t>
            </a:r>
            <a:endParaRPr lang="en-US" altLang="zh-CN" sz="3600" dirty="0"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zh-CN" altLang="en-US" sz="3200" dirty="0">
                <a:solidFill>
                  <a:srgbClr val="0000FF"/>
                </a:solidFill>
                <a:latin typeface="Arial"/>
                <a:ea typeface="+mj-ea"/>
                <a:cs typeface="Arial"/>
              </a:rPr>
              <a:t>平时成绩 </a:t>
            </a:r>
            <a:r>
              <a:rPr lang="en-US" altLang="zh-CN" sz="3200" dirty="0">
                <a:solidFill>
                  <a:srgbClr val="0000FF"/>
                </a:solidFill>
                <a:latin typeface="Arial"/>
                <a:ea typeface="+mj-ea"/>
                <a:cs typeface="Arial"/>
              </a:rPr>
              <a:t>30%</a:t>
            </a:r>
          </a:p>
          <a:p>
            <a:pPr lvl="1">
              <a:lnSpc>
                <a:spcPct val="150000"/>
              </a:lnSpc>
            </a:pPr>
            <a:r>
              <a:rPr lang="zh-CN" altLang="en-US" sz="3200" dirty="0">
                <a:solidFill>
                  <a:srgbClr val="0000FF"/>
                </a:solidFill>
                <a:latin typeface="Arial"/>
                <a:ea typeface="+mj-ea"/>
                <a:cs typeface="Arial"/>
              </a:rPr>
              <a:t>考试成绩</a:t>
            </a:r>
            <a:r>
              <a:rPr lang="en-US" altLang="zh-CN" sz="3200" dirty="0">
                <a:solidFill>
                  <a:srgbClr val="0000FF"/>
                </a:solidFill>
                <a:latin typeface="Arial"/>
                <a:ea typeface="+mj-ea"/>
                <a:cs typeface="Arial"/>
              </a:rPr>
              <a:t>70%</a:t>
            </a:r>
          </a:p>
        </p:txBody>
      </p:sp>
    </p:spTree>
    <p:extLst>
      <p:ext uri="{BB962C8B-B14F-4D97-AF65-F5344CB8AC3E}">
        <p14:creationId xmlns:p14="http://schemas.microsoft.com/office/powerpoint/2010/main" val="300856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362200"/>
            <a:ext cx="8763000" cy="4256934"/>
          </a:xfrm>
          <a:prstGeom prst="rect">
            <a:avLst/>
          </a:prstGeom>
        </p:spPr>
      </p:pic>
      <p:sp>
        <p:nvSpPr>
          <p:cNvPr id="5" name="任意多边形 4"/>
          <p:cNvSpPr/>
          <p:nvPr/>
        </p:nvSpPr>
        <p:spPr>
          <a:xfrm>
            <a:off x="1371600" y="4191000"/>
            <a:ext cx="451743" cy="503310"/>
          </a:xfrm>
          <a:custGeom>
            <a:avLst/>
            <a:gdLst>
              <a:gd name="connsiteX0" fmla="*/ 0 w 451743"/>
              <a:gd name="connsiteY0" fmla="*/ 221986 h 503310"/>
              <a:gd name="connsiteX1" fmla="*/ 109728 w 451743"/>
              <a:gd name="connsiteY1" fmla="*/ 499964 h 503310"/>
              <a:gd name="connsiteX2" fmla="*/ 416966 w 451743"/>
              <a:gd name="connsiteY2" fmla="*/ 53737 h 503310"/>
              <a:gd name="connsiteX3" fmla="*/ 431597 w 451743"/>
              <a:gd name="connsiteY3" fmla="*/ 24476 h 50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743" h="503310">
                <a:moveTo>
                  <a:pt x="0" y="221986"/>
                </a:moveTo>
                <a:cubicBezTo>
                  <a:pt x="20117" y="374995"/>
                  <a:pt x="40234" y="528005"/>
                  <a:pt x="109728" y="499964"/>
                </a:cubicBezTo>
                <a:cubicBezTo>
                  <a:pt x="179222" y="471923"/>
                  <a:pt x="363321" y="132985"/>
                  <a:pt x="416966" y="53737"/>
                </a:cubicBezTo>
                <a:cubicBezTo>
                  <a:pt x="470611" y="-25511"/>
                  <a:pt x="451104" y="-518"/>
                  <a:pt x="431597" y="24476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1371600" y="4953000"/>
            <a:ext cx="451743" cy="503310"/>
          </a:xfrm>
          <a:custGeom>
            <a:avLst/>
            <a:gdLst>
              <a:gd name="connsiteX0" fmla="*/ 0 w 451743"/>
              <a:gd name="connsiteY0" fmla="*/ 221986 h 503310"/>
              <a:gd name="connsiteX1" fmla="*/ 109728 w 451743"/>
              <a:gd name="connsiteY1" fmla="*/ 499964 h 503310"/>
              <a:gd name="connsiteX2" fmla="*/ 416966 w 451743"/>
              <a:gd name="connsiteY2" fmla="*/ 53737 h 503310"/>
              <a:gd name="connsiteX3" fmla="*/ 431597 w 451743"/>
              <a:gd name="connsiteY3" fmla="*/ 24476 h 50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743" h="503310">
                <a:moveTo>
                  <a:pt x="0" y="221986"/>
                </a:moveTo>
                <a:cubicBezTo>
                  <a:pt x="20117" y="374995"/>
                  <a:pt x="40234" y="528005"/>
                  <a:pt x="109728" y="499964"/>
                </a:cubicBezTo>
                <a:cubicBezTo>
                  <a:pt x="179222" y="471923"/>
                  <a:pt x="363321" y="132985"/>
                  <a:pt x="416966" y="53737"/>
                </a:cubicBezTo>
                <a:cubicBezTo>
                  <a:pt x="470611" y="-25511"/>
                  <a:pt x="451104" y="-518"/>
                  <a:pt x="431597" y="24476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31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pc="-30" dirty="0"/>
              <a:t>T</a:t>
            </a:r>
            <a:r>
              <a:rPr dirty="0"/>
              <a:t>ypes</a:t>
            </a:r>
            <a:r>
              <a:rPr spc="-5" dirty="0"/>
              <a:t> </a:t>
            </a:r>
            <a:r>
              <a:rPr dirty="0"/>
              <a:t>o</a:t>
            </a:r>
            <a:r>
              <a:rPr spc="-10" dirty="0"/>
              <a:t>f</a:t>
            </a:r>
            <a:r>
              <a:rPr spc="-5" dirty="0"/>
              <a:t> </a:t>
            </a:r>
            <a:r>
              <a:rPr dirty="0"/>
              <a:t>predi</a:t>
            </a:r>
            <a:r>
              <a:rPr spc="-20" dirty="0"/>
              <a:t>c</a:t>
            </a:r>
            <a:r>
              <a:rPr spc="-15" dirty="0"/>
              <a:t>t</a:t>
            </a:r>
            <a:r>
              <a:rPr dirty="0"/>
              <a:t>ion</a:t>
            </a:r>
            <a:r>
              <a:rPr spc="-5" dirty="0"/>
              <a:t> </a:t>
            </a:r>
            <a:r>
              <a:rPr dirty="0"/>
              <a:t>problems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2663" y="1932336"/>
            <a:ext cx="6811645" cy="39882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6699FF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Supervised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learning</a:t>
            </a:r>
          </a:p>
          <a:p>
            <a:pPr marL="355600" indent="-342900">
              <a:lnSpc>
                <a:spcPct val="100000"/>
              </a:lnSpc>
              <a:spcBef>
                <a:spcPts val="495"/>
              </a:spcBef>
              <a:buClr>
                <a:srgbClr val="6699FF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Unsupervised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learning</a:t>
            </a: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buClr>
                <a:srgbClr val="6699FF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Semi-supervised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learning</a:t>
            </a:r>
          </a:p>
          <a:p>
            <a:pPr marL="755650" lvl="1" indent="-285750">
              <a:lnSpc>
                <a:spcPct val="100000"/>
              </a:lnSpc>
              <a:spcBef>
                <a:spcPts val="425"/>
              </a:spcBef>
              <a:buClr>
                <a:srgbClr val="00FFFF"/>
              </a:buClr>
              <a:buFont typeface="Arial"/>
              <a:buChar char="–"/>
              <a:tabLst>
                <a:tab pos="755650" algn="l"/>
              </a:tabLst>
            </a:pPr>
            <a:r>
              <a:rPr sz="2000" dirty="0">
                <a:latin typeface="Arial"/>
                <a:cs typeface="Arial"/>
              </a:rPr>
              <a:t>Similar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supervised</a:t>
            </a:r>
          </a:p>
          <a:p>
            <a:pPr marL="755650" lvl="1" indent="-285750">
              <a:lnSpc>
                <a:spcPct val="100000"/>
              </a:lnSpc>
              <a:spcBef>
                <a:spcPts val="500"/>
              </a:spcBef>
              <a:buClr>
                <a:srgbClr val="00FFFF"/>
              </a:buClr>
              <a:buFont typeface="Arial"/>
              <a:buChar char="–"/>
              <a:tabLst>
                <a:tab pos="755650" algn="l"/>
              </a:tabLst>
            </a:pPr>
            <a:r>
              <a:rPr sz="2000" dirty="0">
                <a:latin typeface="Arial"/>
                <a:cs typeface="Arial"/>
              </a:rPr>
              <a:t>some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have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unknown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arge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values</a:t>
            </a:r>
          </a:p>
          <a:p>
            <a:pPr lvl="1">
              <a:lnSpc>
                <a:spcPct val="100000"/>
              </a:lnSpc>
              <a:buClr>
                <a:srgbClr val="00FFFF"/>
              </a:buClr>
              <a:buFont typeface="Arial"/>
              <a:buChar char="–"/>
            </a:pP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195"/>
              </a:spcBef>
              <a:buClr>
                <a:srgbClr val="6699FF"/>
              </a:buClr>
              <a:buFont typeface="Arial"/>
              <a:buChar char="•"/>
              <a:tabLst>
                <a:tab pos="355600" algn="l"/>
              </a:tabLst>
            </a:pPr>
            <a:r>
              <a:rPr lang="en-US" altLang="zh-CN" sz="2400" spc="-15" dirty="0" smtClean="0">
                <a:latin typeface="Arial"/>
                <a:cs typeface="Arial"/>
              </a:rPr>
              <a:t>E.g.</a:t>
            </a:r>
            <a:r>
              <a:rPr lang="en-US" altLang="zh-CN" sz="2400" spc="-15" dirty="0">
                <a:latin typeface="Arial"/>
                <a:cs typeface="Arial"/>
              </a:rPr>
              <a:t> </a:t>
            </a:r>
            <a:r>
              <a:rPr sz="2400" dirty="0" smtClean="0">
                <a:latin typeface="Arial"/>
                <a:cs typeface="Arial"/>
              </a:rPr>
              <a:t>medical</a:t>
            </a:r>
            <a:r>
              <a:rPr sz="2400" spc="-5" dirty="0" smtClean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da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a</a:t>
            </a:r>
          </a:p>
          <a:p>
            <a:pPr marL="755650" lvl="1" indent="-285750">
              <a:lnSpc>
                <a:spcPct val="100000"/>
              </a:lnSpc>
              <a:spcBef>
                <a:spcPts val="425"/>
              </a:spcBef>
              <a:buClr>
                <a:srgbClr val="00FFFF"/>
              </a:buClr>
              <a:buFont typeface="Arial"/>
              <a:buChar char="–"/>
              <a:tabLst>
                <a:tab pos="755650" algn="l"/>
              </a:tabLst>
            </a:pPr>
            <a:r>
              <a:rPr sz="2000" dirty="0">
                <a:latin typeface="Arial"/>
                <a:cs typeface="Arial"/>
              </a:rPr>
              <a:t>Lo</a:t>
            </a:r>
            <a:r>
              <a:rPr sz="2000" spc="-10" dirty="0">
                <a:latin typeface="Arial"/>
                <a:cs typeface="Arial"/>
              </a:rPr>
              <a:t>ts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ien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,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ew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known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ou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comes</a:t>
            </a:r>
          </a:p>
          <a:p>
            <a:pPr marL="355600" indent="-342900">
              <a:lnSpc>
                <a:spcPct val="100000"/>
              </a:lnSpc>
              <a:spcBef>
                <a:spcPts val="595"/>
              </a:spcBef>
              <a:buClr>
                <a:srgbClr val="6699FF"/>
              </a:buClr>
              <a:buFont typeface="Arial"/>
              <a:buChar char="•"/>
              <a:tabLst>
                <a:tab pos="355600" algn="l"/>
              </a:tabLst>
            </a:pPr>
            <a:r>
              <a:rPr lang="en-US" altLang="zh-CN" sz="2400" spc="-15" dirty="0">
                <a:latin typeface="Arial"/>
                <a:cs typeface="Arial"/>
              </a:rPr>
              <a:t>E.g. </a:t>
            </a:r>
            <a:r>
              <a:rPr sz="2400" dirty="0" smtClean="0">
                <a:latin typeface="Arial"/>
                <a:cs typeface="Arial"/>
              </a:rPr>
              <a:t>image</a:t>
            </a:r>
            <a:r>
              <a:rPr sz="2400" spc="-5" dirty="0" smtClean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agging</a:t>
            </a:r>
          </a:p>
          <a:p>
            <a:pPr marL="755650" lvl="1" indent="-285750">
              <a:lnSpc>
                <a:spcPct val="100000"/>
              </a:lnSpc>
              <a:spcBef>
                <a:spcPts val="525"/>
              </a:spcBef>
              <a:buClr>
                <a:srgbClr val="00FFFF"/>
              </a:buClr>
              <a:buFont typeface="Arial"/>
              <a:buChar char="–"/>
              <a:tabLst>
                <a:tab pos="755650" algn="l"/>
              </a:tabLst>
            </a:pPr>
            <a:r>
              <a:rPr sz="2000" dirty="0">
                <a:latin typeface="Arial"/>
                <a:cs typeface="Arial"/>
              </a:rPr>
              <a:t>Lo</a:t>
            </a:r>
            <a:r>
              <a:rPr sz="2000" spc="-10" dirty="0">
                <a:latin typeface="Arial"/>
                <a:cs typeface="Arial"/>
              </a:rPr>
              <a:t>ts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images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li</a:t>
            </a:r>
            <a:r>
              <a:rPr sz="2000" spc="-10" dirty="0">
                <a:latin typeface="Arial"/>
                <a:cs typeface="Arial"/>
              </a:rPr>
              <a:t>kr,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bu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only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some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hem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agged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pc="-30" dirty="0"/>
              <a:t>T</a:t>
            </a:r>
            <a:r>
              <a:rPr dirty="0"/>
              <a:t>ypes</a:t>
            </a:r>
            <a:r>
              <a:rPr spc="-5" dirty="0"/>
              <a:t> </a:t>
            </a:r>
            <a:r>
              <a:rPr dirty="0"/>
              <a:t>o</a:t>
            </a:r>
            <a:r>
              <a:rPr spc="-10" dirty="0"/>
              <a:t>f</a:t>
            </a:r>
            <a:r>
              <a:rPr spc="-5" dirty="0"/>
              <a:t> </a:t>
            </a:r>
            <a:r>
              <a:rPr dirty="0"/>
              <a:t>predi</a:t>
            </a:r>
            <a:r>
              <a:rPr spc="-20" dirty="0"/>
              <a:t>c</a:t>
            </a:r>
            <a:r>
              <a:rPr spc="-15" dirty="0"/>
              <a:t>t</a:t>
            </a:r>
            <a:r>
              <a:rPr dirty="0"/>
              <a:t>ion</a:t>
            </a:r>
            <a:r>
              <a:rPr spc="-5" dirty="0"/>
              <a:t> </a:t>
            </a:r>
            <a:r>
              <a:rPr dirty="0"/>
              <a:t>problems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2663" y="1932336"/>
            <a:ext cx="6397337" cy="2957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6699FF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Supervised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learning</a:t>
            </a:r>
          </a:p>
          <a:p>
            <a:pPr marL="355600" indent="-342900">
              <a:lnSpc>
                <a:spcPct val="100000"/>
              </a:lnSpc>
              <a:spcBef>
                <a:spcPts val="495"/>
              </a:spcBef>
              <a:buClr>
                <a:srgbClr val="6699FF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Unsupervised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learning</a:t>
            </a: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buClr>
                <a:srgbClr val="6699FF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Semi-supervised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learning</a:t>
            </a:r>
          </a:p>
          <a:p>
            <a:pPr marL="355600" indent="-342900">
              <a:lnSpc>
                <a:spcPct val="100000"/>
              </a:lnSpc>
              <a:spcBef>
                <a:spcPts val="520"/>
              </a:spcBef>
              <a:buClr>
                <a:srgbClr val="6699FF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Rein</a:t>
            </a:r>
            <a:r>
              <a:rPr sz="2400" spc="-10" dirty="0">
                <a:latin typeface="Arial"/>
                <a:cs typeface="Arial"/>
              </a:rPr>
              <a:t>forcement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learning</a:t>
            </a:r>
          </a:p>
          <a:p>
            <a:pPr>
              <a:lnSpc>
                <a:spcPct val="100000"/>
              </a:lnSpc>
              <a:spcBef>
                <a:spcPts val="37"/>
              </a:spcBef>
              <a:buClr>
                <a:srgbClr val="6699FF"/>
              </a:buClr>
              <a:buFont typeface="Arial"/>
              <a:buChar char="•"/>
            </a:pPr>
            <a:endParaRPr sz="35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6699FF"/>
              </a:buClr>
              <a:buFont typeface="Arial"/>
              <a:buChar char="•"/>
              <a:tabLst>
                <a:tab pos="355600" algn="l"/>
              </a:tabLst>
            </a:pPr>
            <a:r>
              <a:rPr lang="en-US" altLang="zh-CN" sz="2400" spc="-10" dirty="0" smtClean="0">
                <a:latin typeface="Arial"/>
                <a:cs typeface="Arial"/>
              </a:rPr>
              <a:t>Strategy: perform an action in a state</a:t>
            </a:r>
            <a:endParaRPr sz="2400" dirty="0" smtClean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25"/>
              </a:spcBef>
              <a:buClr>
                <a:srgbClr val="00FFFF"/>
              </a:buClr>
              <a:buFont typeface="Arial"/>
              <a:buChar char="–"/>
              <a:tabLst>
                <a:tab pos="755650" algn="l"/>
              </a:tabLst>
            </a:pPr>
            <a:r>
              <a:rPr sz="2000" dirty="0" smtClean="0">
                <a:latin typeface="Arial"/>
                <a:cs typeface="Arial"/>
              </a:rPr>
              <a:t>No</a:t>
            </a:r>
            <a:r>
              <a:rPr sz="2000" spc="-5" dirty="0" smtClean="0">
                <a:latin typeface="Arial"/>
                <a:cs typeface="Arial"/>
              </a:rPr>
              <a:t> </a:t>
            </a:r>
            <a:r>
              <a:rPr sz="2000" dirty="0" smtClean="0">
                <a:latin typeface="Arial"/>
                <a:cs typeface="Arial"/>
              </a:rPr>
              <a:t>answe</a:t>
            </a:r>
            <a:r>
              <a:rPr sz="2000" spc="-10" dirty="0" smtClean="0">
                <a:latin typeface="Arial"/>
                <a:cs typeface="Arial"/>
              </a:rPr>
              <a:t>rs,</a:t>
            </a:r>
            <a:r>
              <a:rPr sz="2000" spc="-5" dirty="0" smtClean="0">
                <a:latin typeface="Arial"/>
                <a:cs typeface="Arial"/>
              </a:rPr>
              <a:t> </a:t>
            </a:r>
            <a:r>
              <a:rPr sz="2000" dirty="0" smtClean="0">
                <a:latin typeface="Arial"/>
                <a:cs typeface="Arial"/>
              </a:rPr>
              <a:t>ju</a:t>
            </a:r>
            <a:r>
              <a:rPr sz="2000" spc="-10" dirty="0" smtClean="0">
                <a:latin typeface="Arial"/>
                <a:cs typeface="Arial"/>
              </a:rPr>
              <a:t>st</a:t>
            </a:r>
            <a:r>
              <a:rPr sz="2000" spc="-5" dirty="0" smtClean="0">
                <a:latin typeface="Arial"/>
                <a:cs typeface="Arial"/>
              </a:rPr>
              <a:t> </a:t>
            </a:r>
            <a:r>
              <a:rPr sz="2000" dirty="0" smtClean="0">
                <a:latin typeface="Arial"/>
                <a:cs typeface="Arial"/>
              </a:rPr>
              <a:t>“be</a:t>
            </a:r>
            <a:r>
              <a:rPr sz="2000" spc="-10" dirty="0" smtClean="0">
                <a:latin typeface="Arial"/>
                <a:cs typeface="Arial"/>
              </a:rPr>
              <a:t>tt</a:t>
            </a:r>
            <a:r>
              <a:rPr sz="2000" dirty="0" smtClean="0">
                <a:latin typeface="Arial"/>
                <a:cs typeface="Arial"/>
              </a:rPr>
              <a:t>er”</a:t>
            </a:r>
            <a:r>
              <a:rPr sz="2000" spc="-5" dirty="0" smtClean="0">
                <a:latin typeface="Arial"/>
                <a:cs typeface="Arial"/>
              </a:rPr>
              <a:t> </a:t>
            </a:r>
            <a:r>
              <a:rPr sz="2000" dirty="0" smtClean="0">
                <a:latin typeface="Arial"/>
                <a:cs typeface="Arial"/>
              </a:rPr>
              <a:t>or</a:t>
            </a:r>
            <a:r>
              <a:rPr sz="2000" spc="-5" dirty="0" smtClean="0">
                <a:latin typeface="Arial"/>
                <a:cs typeface="Arial"/>
              </a:rPr>
              <a:t> </a:t>
            </a:r>
            <a:r>
              <a:rPr sz="2000" dirty="0" smtClean="0">
                <a:latin typeface="Arial"/>
                <a:cs typeface="Arial"/>
              </a:rPr>
              <a:t>“worse”</a:t>
            </a:r>
          </a:p>
        </p:txBody>
      </p:sp>
      <p:sp>
        <p:nvSpPr>
          <p:cNvPr id="43" name="矩形 42"/>
          <p:cNvSpPr/>
          <p:nvPr/>
        </p:nvSpPr>
        <p:spPr>
          <a:xfrm>
            <a:off x="6400800" y="6429707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AlphaGo</a:t>
            </a:r>
            <a:endParaRPr lang="zh-CN" altLang="en-US" dirty="0"/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098" y="5446244"/>
            <a:ext cx="3962730" cy="1981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2663" y="1919636"/>
            <a:ext cx="6697980" cy="3406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6699FF"/>
              </a:buClr>
              <a:buFont typeface="Arial"/>
              <a:buChar char="•"/>
              <a:tabLst>
                <a:tab pos="355600" algn="l"/>
              </a:tabLst>
            </a:pPr>
            <a:r>
              <a:rPr sz="2400" spc="-30" dirty="0">
                <a:latin typeface="Arial"/>
                <a:cs typeface="Arial"/>
              </a:rPr>
              <a:t>W</a:t>
            </a:r>
            <a:r>
              <a:rPr sz="2400" dirty="0">
                <a:latin typeface="Arial"/>
                <a:cs typeface="Arial"/>
              </a:rPr>
              <a:t>ha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machine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learning?</a:t>
            </a:r>
          </a:p>
          <a:p>
            <a:pPr marL="755650" lvl="1" indent="-285750">
              <a:lnSpc>
                <a:spcPct val="100000"/>
              </a:lnSpc>
              <a:spcBef>
                <a:spcPts val="400"/>
              </a:spcBef>
              <a:buClr>
                <a:srgbClr val="00FFFF"/>
              </a:buClr>
              <a:buFont typeface="Arial"/>
              <a:buChar char="–"/>
              <a:tabLst>
                <a:tab pos="755650" algn="l"/>
              </a:tabLst>
            </a:pPr>
            <a:r>
              <a:rPr sz="2000" dirty="0">
                <a:latin typeface="Arial"/>
                <a:cs typeface="Arial"/>
              </a:rPr>
              <a:t>Da</a:t>
            </a:r>
            <a:r>
              <a:rPr sz="2000" spc="-10" dirty="0">
                <a:latin typeface="Arial"/>
                <a:cs typeface="Arial"/>
              </a:rPr>
              <a:t>ta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science</a:t>
            </a:r>
          </a:p>
          <a:p>
            <a:pPr marL="755650" lvl="1" indent="-285750">
              <a:lnSpc>
                <a:spcPct val="100000"/>
              </a:lnSpc>
              <a:spcBef>
                <a:spcPts val="500"/>
              </a:spcBef>
              <a:buClr>
                <a:srgbClr val="00FFFF"/>
              </a:buClr>
              <a:buFont typeface="Arial"/>
              <a:buChar char="–"/>
              <a:tabLst>
                <a:tab pos="755650" algn="l"/>
              </a:tabLst>
            </a:pPr>
            <a:r>
              <a:rPr sz="2000" dirty="0">
                <a:latin typeface="Arial"/>
                <a:cs typeface="Arial"/>
              </a:rPr>
              <a:t>How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learn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rom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improve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pe</a:t>
            </a:r>
            <a:r>
              <a:rPr sz="2000" spc="-10" dirty="0">
                <a:latin typeface="Arial"/>
                <a:cs typeface="Arial"/>
              </a:rPr>
              <a:t>rf</a:t>
            </a:r>
            <a:r>
              <a:rPr sz="2000" dirty="0">
                <a:latin typeface="Arial"/>
                <a:cs typeface="Arial"/>
              </a:rPr>
              <a:t>ormance?</a:t>
            </a:r>
          </a:p>
          <a:p>
            <a:pPr lvl="1">
              <a:lnSpc>
                <a:spcPct val="100000"/>
              </a:lnSpc>
              <a:buClr>
                <a:srgbClr val="00FFFF"/>
              </a:buClr>
              <a:buFont typeface="Arial"/>
              <a:buChar char="–"/>
            </a:pP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195"/>
              </a:spcBef>
              <a:buClr>
                <a:srgbClr val="6699FF"/>
              </a:buClr>
              <a:buFont typeface="Arial"/>
              <a:buChar char="•"/>
              <a:tabLst>
                <a:tab pos="355600" algn="l"/>
              </a:tabLst>
            </a:pPr>
            <a:r>
              <a:rPr sz="2400" spc="-15" dirty="0">
                <a:latin typeface="Arial"/>
                <a:cs typeface="Arial"/>
              </a:rPr>
              <a:t>Types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f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machine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learning</a:t>
            </a:r>
          </a:p>
          <a:p>
            <a:pPr marL="755650" lvl="1" indent="-285750">
              <a:lnSpc>
                <a:spcPct val="100000"/>
              </a:lnSpc>
              <a:spcBef>
                <a:spcPts val="425"/>
              </a:spcBef>
              <a:buClr>
                <a:srgbClr val="00FFFF"/>
              </a:buClr>
              <a:buFont typeface="Arial"/>
              <a:buChar char="–"/>
              <a:tabLst>
                <a:tab pos="755650" algn="l"/>
              </a:tabLst>
            </a:pPr>
            <a:r>
              <a:rPr sz="2000" dirty="0">
                <a:latin typeface="Arial"/>
                <a:cs typeface="Arial"/>
              </a:rPr>
              <a:t>Supervised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learning</a:t>
            </a:r>
          </a:p>
          <a:p>
            <a:pPr marL="755650" lvl="1" indent="-285750">
              <a:lnSpc>
                <a:spcPct val="100000"/>
              </a:lnSpc>
              <a:spcBef>
                <a:spcPts val="500"/>
              </a:spcBef>
              <a:buClr>
                <a:srgbClr val="00FFFF"/>
              </a:buClr>
              <a:buFont typeface="Arial"/>
              <a:buChar char="–"/>
              <a:tabLst>
                <a:tab pos="755650" algn="l"/>
              </a:tabLst>
            </a:pPr>
            <a:r>
              <a:rPr sz="2000" dirty="0">
                <a:latin typeface="Arial"/>
                <a:cs typeface="Arial"/>
              </a:rPr>
              <a:t>Unsupervised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learning</a:t>
            </a:r>
          </a:p>
          <a:p>
            <a:pPr marL="755650" lvl="1" indent="-285750">
              <a:lnSpc>
                <a:spcPct val="100000"/>
              </a:lnSpc>
              <a:spcBef>
                <a:spcPts val="500"/>
              </a:spcBef>
              <a:buClr>
                <a:srgbClr val="00FFFF"/>
              </a:buClr>
              <a:buFont typeface="Arial"/>
              <a:buChar char="–"/>
              <a:tabLst>
                <a:tab pos="755650" algn="l"/>
              </a:tabLst>
            </a:pPr>
            <a:r>
              <a:rPr sz="2000" dirty="0">
                <a:latin typeface="Arial"/>
                <a:cs typeface="Arial"/>
              </a:rPr>
              <a:t>Semi-supervised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learning</a:t>
            </a:r>
          </a:p>
          <a:p>
            <a:pPr marL="755650" lvl="1" indent="-285750">
              <a:lnSpc>
                <a:spcPct val="100000"/>
              </a:lnSpc>
              <a:spcBef>
                <a:spcPts val="500"/>
              </a:spcBef>
              <a:buClr>
                <a:srgbClr val="00FFFF"/>
              </a:buClr>
              <a:buFont typeface="Arial"/>
              <a:buChar char="–"/>
              <a:tabLst>
                <a:tab pos="755650" algn="l"/>
              </a:tabLst>
            </a:pPr>
            <a:r>
              <a:rPr sz="2000" dirty="0">
                <a:latin typeface="Arial"/>
                <a:cs typeface="Arial"/>
              </a:rPr>
              <a:t>Rein</a:t>
            </a:r>
            <a:r>
              <a:rPr sz="2000" spc="-10" dirty="0">
                <a:latin typeface="Arial"/>
                <a:cs typeface="Arial"/>
              </a:rPr>
              <a:t>forcement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 smtClean="0">
                <a:latin typeface="Arial"/>
                <a:cs typeface="Arial"/>
              </a:rPr>
              <a:t>learning</a:t>
            </a:r>
            <a:endParaRPr lang="en-US" sz="2000" dirty="0" smtClean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8379" y="955929"/>
            <a:ext cx="632904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Machine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Learning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and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Da</a:t>
            </a:r>
            <a:r>
              <a:rPr sz="3200" spc="-15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Mining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86200" y="3048000"/>
            <a:ext cx="579120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spc="-15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-15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rodu</a:t>
            </a:r>
            <a:r>
              <a:rPr sz="3200" spc="-20" dirty="0">
                <a:latin typeface="Arial"/>
                <a:cs typeface="Arial"/>
              </a:rPr>
              <a:t>c</a:t>
            </a:r>
            <a:r>
              <a:rPr sz="3200" spc="-15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ion</a:t>
            </a:r>
            <a:r>
              <a:rPr sz="3200" spc="-10" dirty="0">
                <a:latin typeface="Arial"/>
                <a:cs typeface="Arial"/>
              </a:rPr>
              <a:t>:</a:t>
            </a:r>
            <a:r>
              <a:rPr sz="3200" spc="-5" dirty="0">
                <a:latin typeface="Arial"/>
                <a:cs typeface="Arial"/>
              </a:rPr>
              <a:t> </a:t>
            </a:r>
            <a:endParaRPr lang="en-US" sz="3200" spc="-5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200" dirty="0" smtClean="0">
                <a:latin typeface="Arial"/>
                <a:cs typeface="Arial"/>
              </a:rPr>
              <a:t>Da</a:t>
            </a:r>
            <a:r>
              <a:rPr sz="3200" spc="-15" dirty="0" smtClean="0">
                <a:latin typeface="Arial"/>
                <a:cs typeface="Arial"/>
              </a:rPr>
              <a:t>t</a:t>
            </a:r>
            <a:r>
              <a:rPr sz="3200" dirty="0" smtClean="0">
                <a:latin typeface="Arial"/>
                <a:cs typeface="Arial"/>
              </a:rPr>
              <a:t>a</a:t>
            </a:r>
            <a:r>
              <a:rPr sz="3200" spc="-5" dirty="0" smtClean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Explora</a:t>
            </a:r>
            <a:r>
              <a:rPr sz="3200" spc="-15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ion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-25" dirty="0">
                <a:latin typeface="Arial"/>
                <a:cs typeface="Arial"/>
              </a:rPr>
              <a:t>&amp;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Visualiza</a:t>
            </a:r>
            <a:r>
              <a:rPr sz="3200" spc="-15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43200" y="393584"/>
            <a:ext cx="15621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Times New Roman"/>
                <a:cs typeface="Times New Roman"/>
              </a:rPr>
              <a:t>+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8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521305" y="2362200"/>
            <a:ext cx="3200400" cy="365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Da</a:t>
            </a:r>
            <a:r>
              <a:rPr spc="-15" dirty="0"/>
              <a:t>t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explora</a:t>
            </a:r>
            <a:r>
              <a:rPr spc="-15" dirty="0"/>
              <a:t>t</a:t>
            </a:r>
            <a:r>
              <a:rPr dirty="0"/>
              <a:t>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2663" y="1919636"/>
            <a:ext cx="6218555" cy="4277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6699FF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Machine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learning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da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science</a:t>
            </a:r>
          </a:p>
          <a:p>
            <a:pPr marL="755650" lvl="1" indent="-285750">
              <a:lnSpc>
                <a:spcPct val="100000"/>
              </a:lnSpc>
              <a:spcBef>
                <a:spcPts val="400"/>
              </a:spcBef>
              <a:buClr>
                <a:srgbClr val="00FFFF"/>
              </a:buClr>
              <a:buFont typeface="Arial"/>
              <a:buChar char="–"/>
              <a:tabLst>
                <a:tab pos="755650" algn="l"/>
              </a:tabLst>
            </a:pPr>
            <a:r>
              <a:rPr sz="2000" dirty="0">
                <a:latin typeface="Arial"/>
                <a:cs typeface="Arial"/>
              </a:rPr>
              <a:t>Look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ge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“f</a:t>
            </a:r>
            <a:r>
              <a:rPr sz="2000" dirty="0">
                <a:latin typeface="Arial"/>
                <a:cs typeface="Arial"/>
              </a:rPr>
              <a:t>eel”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wha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migh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work</a:t>
            </a:r>
          </a:p>
          <a:p>
            <a:pPr lvl="1">
              <a:lnSpc>
                <a:spcPct val="100000"/>
              </a:lnSpc>
              <a:buClr>
                <a:srgbClr val="00FFFF"/>
              </a:buClr>
              <a:buFont typeface="Arial"/>
              <a:buChar char="–"/>
            </a:pP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195"/>
              </a:spcBef>
              <a:buClr>
                <a:srgbClr val="6699FF"/>
              </a:buClr>
              <a:buFont typeface="Arial"/>
              <a:buChar char="•"/>
              <a:tabLst>
                <a:tab pos="355600" algn="l"/>
              </a:tabLst>
            </a:pPr>
            <a:r>
              <a:rPr sz="2400" spc="-30" dirty="0">
                <a:latin typeface="Arial"/>
                <a:cs typeface="Arial"/>
              </a:rPr>
              <a:t>W</a:t>
            </a:r>
            <a:r>
              <a:rPr sz="2400" dirty="0">
                <a:latin typeface="Arial"/>
                <a:cs typeface="Arial"/>
              </a:rPr>
              <a:t>ha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ypes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f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da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do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have?</a:t>
            </a:r>
          </a:p>
          <a:p>
            <a:pPr marL="755650" lvl="1" indent="-285750">
              <a:lnSpc>
                <a:spcPct val="100000"/>
              </a:lnSpc>
              <a:spcBef>
                <a:spcPts val="425"/>
              </a:spcBef>
              <a:buClr>
                <a:srgbClr val="00FFFF"/>
              </a:buClr>
              <a:buFont typeface="Arial"/>
              <a:buChar char="–"/>
              <a:tabLst>
                <a:tab pos="755650" algn="l"/>
                <a:tab pos="2562225" algn="l"/>
              </a:tabLst>
            </a:pPr>
            <a:r>
              <a:rPr sz="2000" dirty="0">
                <a:latin typeface="Arial"/>
                <a:cs typeface="Arial"/>
              </a:rPr>
              <a:t>Binary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values?	(spa</a:t>
            </a:r>
            <a:r>
              <a:rPr sz="2000" spc="-15" dirty="0">
                <a:latin typeface="Arial"/>
                <a:cs typeface="Arial"/>
              </a:rPr>
              <a:t>m;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gende</a:t>
            </a:r>
            <a:r>
              <a:rPr sz="2000" spc="-10" dirty="0">
                <a:latin typeface="Arial"/>
                <a:cs typeface="Arial"/>
              </a:rPr>
              <a:t>r;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…)</a:t>
            </a:r>
          </a:p>
          <a:p>
            <a:pPr marL="755650" lvl="1" indent="-285750">
              <a:lnSpc>
                <a:spcPct val="100000"/>
              </a:lnSpc>
              <a:spcBef>
                <a:spcPts val="500"/>
              </a:spcBef>
              <a:buClr>
                <a:srgbClr val="00FFFF"/>
              </a:buClr>
              <a:buFont typeface="Arial"/>
              <a:buChar char="–"/>
              <a:tabLst>
                <a:tab pos="755650" algn="l"/>
                <a:tab pos="2266315" algn="l"/>
              </a:tabLst>
            </a:pPr>
            <a:r>
              <a:rPr sz="2000" dirty="0">
                <a:latin typeface="Arial"/>
                <a:cs typeface="Arial"/>
              </a:rPr>
              <a:t>Ca</a:t>
            </a:r>
            <a:r>
              <a:rPr sz="2000" spc="-10" dirty="0">
                <a:latin typeface="Arial"/>
                <a:cs typeface="Arial"/>
              </a:rPr>
              <a:t>tegories?	(home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st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label</a:t>
            </a:r>
            <a:r>
              <a:rPr sz="2000" spc="-10" dirty="0">
                <a:latin typeface="Arial"/>
                <a:cs typeface="Arial"/>
              </a:rPr>
              <a:t>s;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…)</a:t>
            </a:r>
          </a:p>
          <a:p>
            <a:pPr marL="755650" lvl="1" indent="-285750">
              <a:lnSpc>
                <a:spcPct val="100000"/>
              </a:lnSpc>
              <a:spcBef>
                <a:spcPts val="500"/>
              </a:spcBef>
              <a:buClr>
                <a:srgbClr val="00FFFF"/>
              </a:buClr>
              <a:buFont typeface="Arial"/>
              <a:buChar char="–"/>
              <a:tabLst>
                <a:tab pos="755650" algn="l"/>
                <a:tab pos="2633345" algn="l"/>
              </a:tabLst>
            </a:pPr>
            <a:r>
              <a:rPr sz="2000" spc="-10" dirty="0">
                <a:latin typeface="Arial"/>
                <a:cs typeface="Arial"/>
              </a:rPr>
              <a:t>Integer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values?	(1</a:t>
            </a:r>
            <a:r>
              <a:rPr sz="2000" spc="-10" dirty="0">
                <a:latin typeface="Arial"/>
                <a:cs typeface="Arial"/>
              </a:rPr>
              <a:t>..</a:t>
            </a:r>
            <a:r>
              <a:rPr sz="2000" dirty="0">
                <a:latin typeface="Arial"/>
                <a:cs typeface="Arial"/>
              </a:rPr>
              <a:t>5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st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rs;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age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bracke</a:t>
            </a:r>
            <a:r>
              <a:rPr sz="2000" spc="-10" dirty="0">
                <a:latin typeface="Arial"/>
                <a:cs typeface="Arial"/>
              </a:rPr>
              <a:t>ts;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…)</a:t>
            </a:r>
          </a:p>
          <a:p>
            <a:pPr marL="755650" lvl="1" indent="-285750">
              <a:lnSpc>
                <a:spcPct val="100000"/>
              </a:lnSpc>
              <a:spcBef>
                <a:spcPts val="500"/>
              </a:spcBef>
              <a:buClr>
                <a:srgbClr val="00FFFF"/>
              </a:buClr>
              <a:buFont typeface="Arial"/>
              <a:buChar char="–"/>
              <a:tabLst>
                <a:tab pos="755650" algn="l"/>
              </a:tabLst>
            </a:pPr>
            <a:r>
              <a:rPr sz="2000" dirty="0">
                <a:latin typeface="Arial"/>
                <a:cs typeface="Arial"/>
              </a:rPr>
              <a:t>(nearly)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real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values?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(pixel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ensi</a:t>
            </a:r>
            <a:r>
              <a:rPr sz="2000" spc="-10" dirty="0">
                <a:latin typeface="Arial"/>
                <a:cs typeface="Arial"/>
              </a:rPr>
              <a:t>ty;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price</a:t>
            </a:r>
            <a:r>
              <a:rPr sz="2000" spc="-10" dirty="0">
                <a:latin typeface="Arial"/>
                <a:cs typeface="Arial"/>
              </a:rPr>
              <a:t>s;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…)</a:t>
            </a:r>
          </a:p>
          <a:p>
            <a:pPr lvl="1">
              <a:lnSpc>
                <a:spcPct val="100000"/>
              </a:lnSpc>
              <a:spcBef>
                <a:spcPts val="53"/>
              </a:spcBef>
              <a:buClr>
                <a:srgbClr val="00FFFF"/>
              </a:buClr>
              <a:buFont typeface="Arial"/>
              <a:buChar char="–"/>
            </a:pPr>
            <a:endParaRPr sz="19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6699FF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Are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here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missing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da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a?</a:t>
            </a: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6699FF"/>
              </a:buClr>
              <a:buFont typeface="Arial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6699FF"/>
              </a:buClr>
              <a:buFont typeface="Arial"/>
              <a:buChar char="•"/>
              <a:tabLst>
                <a:tab pos="355600" algn="l"/>
                <a:tab pos="3303904" algn="l"/>
              </a:tabLst>
            </a:pPr>
            <a:r>
              <a:rPr sz="2400" dirty="0">
                <a:latin typeface="Arial"/>
                <a:cs typeface="Arial"/>
              </a:rPr>
              <a:t>“Shape”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f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he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da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a?	</a:t>
            </a:r>
            <a:r>
              <a:rPr sz="2400" spc="-2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u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liers?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Represen</a:t>
            </a:r>
            <a:r>
              <a:rPr spc="-15" dirty="0"/>
              <a:t>t</a:t>
            </a:r>
            <a:r>
              <a:rPr dirty="0"/>
              <a:t>ing</a:t>
            </a:r>
            <a:r>
              <a:rPr spc="-5" dirty="0"/>
              <a:t> </a:t>
            </a:r>
            <a:r>
              <a:rPr dirty="0"/>
              <a:t>da</a:t>
            </a:r>
            <a:r>
              <a:rPr spc="-15" dirty="0"/>
              <a:t>t</a:t>
            </a:r>
            <a:r>
              <a:rPr dirty="0"/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2663" y="1929272"/>
            <a:ext cx="479488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6699FF"/>
              </a:buClr>
              <a:buFont typeface="Arial"/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Example</a:t>
            </a:r>
            <a:r>
              <a:rPr sz="2800" spc="-10" dirty="0">
                <a:latin typeface="Arial"/>
                <a:cs typeface="Arial"/>
              </a:rPr>
              <a:t>: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isher’s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“I</a:t>
            </a:r>
            <a:r>
              <a:rPr sz="2800" dirty="0">
                <a:latin typeface="Arial"/>
                <a:cs typeface="Arial"/>
              </a:rPr>
              <a:t>ris”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da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2663" y="2379145"/>
            <a:ext cx="5142230" cy="4423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1155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  <a:hlinkClick r:id="rId3"/>
              </a:rPr>
              <a:t>http://</a:t>
            </a:r>
            <a:r>
              <a:rPr sz="1800" dirty="0">
                <a:latin typeface="Arial"/>
                <a:cs typeface="Arial"/>
                <a:hlinkClick r:id="rId3"/>
              </a:rPr>
              <a:t>en</a:t>
            </a:r>
            <a:r>
              <a:rPr sz="1800" spc="-5" dirty="0">
                <a:latin typeface="Arial"/>
                <a:cs typeface="Arial"/>
                <a:hlinkClick r:id="rId3"/>
              </a:rPr>
              <a:t>.</a:t>
            </a:r>
            <a:r>
              <a:rPr sz="1800" dirty="0">
                <a:latin typeface="Arial"/>
                <a:cs typeface="Arial"/>
                <a:hlinkClick r:id="rId3"/>
              </a:rPr>
              <a:t>wikipedia</a:t>
            </a:r>
            <a:r>
              <a:rPr sz="1800" spc="-5" dirty="0">
                <a:latin typeface="Arial"/>
                <a:cs typeface="Arial"/>
                <a:hlinkClick r:id="rId3"/>
              </a:rPr>
              <a:t>.</a:t>
            </a:r>
            <a:r>
              <a:rPr sz="1800" dirty="0">
                <a:latin typeface="Arial"/>
                <a:cs typeface="Arial"/>
                <a:hlinkClick r:id="rId3"/>
              </a:rPr>
              <a:t>or</a:t>
            </a:r>
            <a:r>
              <a:rPr sz="1800" spc="-5" dirty="0">
                <a:latin typeface="Arial"/>
                <a:cs typeface="Arial"/>
                <a:hlinkClick r:id="rId3"/>
              </a:rPr>
              <a:t>g/</a:t>
            </a:r>
            <a:r>
              <a:rPr sz="1800" dirty="0">
                <a:latin typeface="Arial"/>
                <a:cs typeface="Arial"/>
                <a:hlinkClick r:id="rId3"/>
              </a:rPr>
              <a:t>wiki</a:t>
            </a:r>
            <a:r>
              <a:rPr sz="1800" spc="-10" dirty="0">
                <a:latin typeface="Arial"/>
                <a:cs typeface="Arial"/>
                <a:hlinkClick r:id="rId3"/>
              </a:rPr>
              <a:t>/</a:t>
            </a:r>
            <a:r>
              <a:rPr sz="1800" spc="-5" dirty="0">
                <a:latin typeface="Arial"/>
                <a:cs typeface="Arial"/>
                <a:hlinkClick r:id="rId3"/>
              </a:rPr>
              <a:t>I</a:t>
            </a:r>
            <a:r>
              <a:rPr sz="1800" dirty="0">
                <a:latin typeface="Arial"/>
                <a:cs typeface="Arial"/>
                <a:hlinkClick r:id="rId3"/>
              </a:rPr>
              <a:t>ris_</a:t>
            </a:r>
            <a:r>
              <a:rPr sz="1800" spc="-5" dirty="0">
                <a:latin typeface="Arial"/>
                <a:cs typeface="Arial"/>
                <a:hlinkClick r:id="rId3"/>
              </a:rPr>
              <a:t>f</a:t>
            </a:r>
            <a:r>
              <a:rPr sz="1800" dirty="0">
                <a:latin typeface="Arial"/>
                <a:cs typeface="Arial"/>
                <a:hlinkClick r:id="rId3"/>
              </a:rPr>
              <a:t>lower_da</a:t>
            </a:r>
            <a:r>
              <a:rPr sz="1800" spc="-5" dirty="0">
                <a:latin typeface="Arial"/>
                <a:cs typeface="Arial"/>
                <a:hlinkClick r:id="rId3"/>
              </a:rPr>
              <a:t>t</a:t>
            </a:r>
            <a:r>
              <a:rPr sz="1800" dirty="0">
                <a:latin typeface="Arial"/>
                <a:cs typeface="Arial"/>
                <a:hlinkClick r:id="rId3"/>
              </a:rPr>
              <a:t>a_se</a:t>
            </a:r>
            <a:r>
              <a:rPr sz="1800" spc="-5" dirty="0">
                <a:latin typeface="Arial"/>
                <a:cs typeface="Arial"/>
                <a:hlinkClick r:id="rId3"/>
              </a:rPr>
              <a:t>t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6699FF"/>
              </a:buClr>
              <a:buFont typeface="Arial"/>
              <a:buChar char="•"/>
              <a:tabLst>
                <a:tab pos="355600" algn="l"/>
              </a:tabLst>
            </a:pPr>
            <a:r>
              <a:rPr sz="2800" spc="-2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hree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di</a:t>
            </a:r>
            <a:r>
              <a:rPr sz="2800" spc="-10" dirty="0">
                <a:latin typeface="Arial"/>
                <a:cs typeface="Arial"/>
              </a:rPr>
              <a:t>ff</a:t>
            </a:r>
            <a:r>
              <a:rPr sz="2800" dirty="0">
                <a:latin typeface="Arial"/>
                <a:cs typeface="Arial"/>
              </a:rPr>
              <a:t>eren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ypes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10" dirty="0">
                <a:latin typeface="Arial"/>
                <a:cs typeface="Arial"/>
              </a:rPr>
              <a:t>f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iris</a:t>
            </a:r>
          </a:p>
          <a:p>
            <a:pPr marL="755650" lvl="1" indent="-285750">
              <a:lnSpc>
                <a:spcPct val="100000"/>
              </a:lnSpc>
              <a:spcBef>
                <a:spcPts val="540"/>
              </a:spcBef>
              <a:buClr>
                <a:srgbClr val="00FFFF"/>
              </a:buClr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“Cla</a:t>
            </a:r>
            <a:r>
              <a:rPr sz="2400" spc="-10" dirty="0">
                <a:latin typeface="Arial"/>
                <a:cs typeface="Arial"/>
              </a:rPr>
              <a:t>ss”,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</a:t>
            </a:r>
          </a:p>
          <a:p>
            <a:pPr lvl="1">
              <a:lnSpc>
                <a:spcPct val="100000"/>
              </a:lnSpc>
              <a:spcBef>
                <a:spcPts val="33"/>
              </a:spcBef>
              <a:buClr>
                <a:srgbClr val="00FFFF"/>
              </a:buClr>
              <a:buFont typeface="Arial"/>
              <a:buChar char="–"/>
            </a:pPr>
            <a:endParaRPr sz="35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6699FF"/>
              </a:buClr>
              <a:buFont typeface="Arial"/>
              <a:buChar char="•"/>
              <a:tabLst>
                <a:tab pos="355600" algn="l"/>
              </a:tabLst>
            </a:pPr>
            <a:r>
              <a:rPr sz="2800" spc="-2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our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“f</a:t>
            </a:r>
            <a:r>
              <a:rPr sz="2800" dirty="0">
                <a:latin typeface="Arial"/>
                <a:cs typeface="Arial"/>
              </a:rPr>
              <a:t>ea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ure</a:t>
            </a:r>
            <a:r>
              <a:rPr sz="2800" spc="-15" dirty="0">
                <a:latin typeface="Arial"/>
                <a:cs typeface="Arial"/>
              </a:rPr>
              <a:t>s”,</a:t>
            </a:r>
            <a:r>
              <a:rPr sz="2800" spc="-5" dirty="0">
                <a:latin typeface="Arial"/>
                <a:cs typeface="Arial"/>
              </a:rPr>
              <a:t> x</a:t>
            </a:r>
            <a:r>
              <a:rPr sz="2775" baseline="-21021" dirty="0">
                <a:latin typeface="Arial"/>
                <a:cs typeface="Arial"/>
              </a:rPr>
              <a:t>1</a:t>
            </a:r>
            <a:r>
              <a:rPr sz="2800" spc="-10" dirty="0">
                <a:latin typeface="Arial"/>
                <a:cs typeface="Arial"/>
              </a:rPr>
              <a:t>,</a:t>
            </a:r>
            <a:r>
              <a:rPr sz="2800" dirty="0">
                <a:latin typeface="Arial"/>
                <a:cs typeface="Arial"/>
              </a:rPr>
              <a:t>…</a:t>
            </a:r>
            <a:r>
              <a:rPr sz="2800" spc="-10" dirty="0">
                <a:latin typeface="Arial"/>
                <a:cs typeface="Arial"/>
              </a:rPr>
              <a:t>,</a:t>
            </a:r>
            <a:r>
              <a:rPr sz="2800" dirty="0">
                <a:latin typeface="Arial"/>
                <a:cs typeface="Arial"/>
              </a:rPr>
              <a:t>x</a:t>
            </a:r>
            <a:r>
              <a:rPr sz="2775" baseline="-21021" dirty="0">
                <a:latin typeface="Arial"/>
                <a:cs typeface="Arial"/>
              </a:rPr>
              <a:t>4</a:t>
            </a:r>
          </a:p>
          <a:p>
            <a:pPr marL="927100" marR="2023110" lvl="1" indent="-457200">
              <a:lnSpc>
                <a:spcPts val="3500"/>
              </a:lnSpc>
              <a:spcBef>
                <a:spcPts val="140"/>
              </a:spcBef>
              <a:buClr>
                <a:srgbClr val="00FFFF"/>
              </a:buClr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Leng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h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&amp;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wid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h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f </a:t>
            </a:r>
            <a:r>
              <a:rPr sz="2400" dirty="0">
                <a:latin typeface="Arial"/>
                <a:cs typeface="Arial"/>
              </a:rPr>
              <a:t>sepals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&amp;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pe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als</a:t>
            </a:r>
          </a:p>
          <a:p>
            <a:pPr lvl="1">
              <a:lnSpc>
                <a:spcPct val="100000"/>
              </a:lnSpc>
              <a:spcBef>
                <a:spcPts val="43"/>
              </a:spcBef>
              <a:buClr>
                <a:srgbClr val="00FFFF"/>
              </a:buClr>
              <a:buFont typeface="Arial"/>
              <a:buChar char="–"/>
            </a:pPr>
            <a:endParaRPr sz="33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6699FF"/>
              </a:buClr>
              <a:buFont typeface="Arial"/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150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examples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(da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poin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s)</a:t>
            </a:r>
          </a:p>
        </p:txBody>
      </p:sp>
      <p:sp>
        <p:nvSpPr>
          <p:cNvPr id="5" name="object 5"/>
          <p:cNvSpPr/>
          <p:nvPr/>
        </p:nvSpPr>
        <p:spPr>
          <a:xfrm>
            <a:off x="7087523" y="1263651"/>
            <a:ext cx="2193923" cy="16446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87523" y="3168650"/>
            <a:ext cx="2193923" cy="16446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87523" y="5149850"/>
            <a:ext cx="2193923" cy="17843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663" y="1156065"/>
            <a:ext cx="7613073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dirty="0"/>
              <a:t>Represen</a:t>
            </a:r>
            <a:r>
              <a:rPr spc="-15" dirty="0"/>
              <a:t>t</a:t>
            </a:r>
            <a:r>
              <a:rPr dirty="0"/>
              <a:t>ing</a:t>
            </a:r>
            <a:r>
              <a:rPr spc="-5" dirty="0"/>
              <a:t> </a:t>
            </a:r>
            <a:r>
              <a:rPr spc="-15" dirty="0"/>
              <a:t>t</a:t>
            </a:r>
            <a:r>
              <a:rPr dirty="0"/>
              <a:t>he</a:t>
            </a:r>
            <a:r>
              <a:rPr spc="-5" dirty="0"/>
              <a:t> </a:t>
            </a:r>
            <a:r>
              <a:rPr dirty="0" smtClean="0"/>
              <a:t>da</a:t>
            </a:r>
            <a:r>
              <a:rPr spc="-15" dirty="0" smtClean="0"/>
              <a:t>t</a:t>
            </a:r>
            <a:r>
              <a:rPr dirty="0" smtClean="0"/>
              <a:t>a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22663" y="1922700"/>
            <a:ext cx="6242050" cy="194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6699FF"/>
              </a:buClr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Have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observa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ions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(da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poin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s)</a:t>
            </a:r>
          </a:p>
          <a:p>
            <a:pPr>
              <a:lnSpc>
                <a:spcPct val="100000"/>
              </a:lnSpc>
              <a:buClr>
                <a:srgbClr val="6699FF"/>
              </a:buClr>
              <a:buFont typeface="Arial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2"/>
              </a:spcBef>
              <a:buClr>
                <a:srgbClr val="6699FF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6699FF"/>
              </a:buClr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Each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observa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ion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ve</a:t>
            </a:r>
            <a:r>
              <a:rPr sz="2000" spc="-10" dirty="0">
                <a:latin typeface="Arial"/>
                <a:cs typeface="Arial"/>
              </a:rPr>
              <a:t>ct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consi</a:t>
            </a:r>
            <a:r>
              <a:rPr sz="2000" spc="-10" dirty="0">
                <a:latin typeface="Arial"/>
                <a:cs typeface="Arial"/>
              </a:rPr>
              <a:t>st</a:t>
            </a:r>
            <a:r>
              <a:rPr sz="2000" dirty="0">
                <a:latin typeface="Arial"/>
                <a:cs typeface="Arial"/>
              </a:rPr>
              <a:t>ing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ea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ures</a:t>
            </a: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6699FF"/>
              </a:buClr>
              <a:buFont typeface="Arial"/>
              <a:buChar char="•"/>
            </a:pPr>
            <a:endParaRPr sz="100" dirty="0">
              <a:latin typeface="Times New Roman"/>
              <a:cs typeface="Times New Roman"/>
            </a:endParaRPr>
          </a:p>
          <a:p>
            <a:pPr marL="378460">
              <a:lnSpc>
                <a:spcPts val="1000"/>
              </a:lnSpc>
              <a:buClr>
                <a:srgbClr val="6699FF"/>
              </a:buClr>
              <a:buFont typeface="Arial"/>
              <a:buChar char="•"/>
            </a:pPr>
            <a:endParaRPr sz="1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6699FF"/>
              </a:buClr>
              <a:buFont typeface="Arial"/>
              <a:buChar char="•"/>
              <a:tabLst>
                <a:tab pos="355600" algn="l"/>
              </a:tabLst>
            </a:pPr>
            <a:r>
              <a:rPr sz="2000" spc="-10" dirty="0">
                <a:latin typeface="Arial"/>
                <a:cs typeface="Arial"/>
              </a:rPr>
              <a:t>Often,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represen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his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“da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rix”</a:t>
            </a:r>
          </a:p>
        </p:txBody>
      </p:sp>
      <p:sp>
        <p:nvSpPr>
          <p:cNvPr id="10" name="object 10"/>
          <p:cNvSpPr/>
          <p:nvPr/>
        </p:nvSpPr>
        <p:spPr>
          <a:xfrm>
            <a:off x="1753523" y="3894138"/>
            <a:ext cx="3348037" cy="1439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77323" y="2209800"/>
            <a:ext cx="1968362" cy="5581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7552025" y="2286000"/>
                <a:ext cx="1415579" cy="14141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025" y="2286000"/>
                <a:ext cx="1415579" cy="14141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bject 6"/>
          <p:cNvSpPr/>
          <p:nvPr/>
        </p:nvSpPr>
        <p:spPr>
          <a:xfrm>
            <a:off x="3963323" y="5592763"/>
            <a:ext cx="5562600" cy="1570355"/>
          </a:xfrm>
          <a:custGeom>
            <a:avLst/>
            <a:gdLst/>
            <a:ahLst/>
            <a:cxnLst/>
            <a:rect l="l" t="t" r="r" b="b"/>
            <a:pathLst>
              <a:path w="5562600" h="1570354">
                <a:moveTo>
                  <a:pt x="0" y="0"/>
                </a:moveTo>
                <a:lnTo>
                  <a:pt x="5562600" y="0"/>
                </a:lnTo>
                <a:lnTo>
                  <a:pt x="5562600" y="1570037"/>
                </a:lnTo>
                <a:lnTo>
                  <a:pt x="0" y="1570037"/>
                </a:lnTo>
                <a:lnTo>
                  <a:pt x="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/>
          <p:cNvSpPr/>
          <p:nvPr/>
        </p:nvSpPr>
        <p:spPr>
          <a:xfrm>
            <a:off x="3963323" y="5592763"/>
            <a:ext cx="5560060" cy="1569720"/>
          </a:xfrm>
          <a:custGeom>
            <a:avLst/>
            <a:gdLst/>
            <a:ahLst/>
            <a:cxnLst/>
            <a:rect l="l" t="t" r="r" b="b"/>
            <a:pathLst>
              <a:path w="5560059" h="1569720">
                <a:moveTo>
                  <a:pt x="0" y="0"/>
                </a:moveTo>
                <a:lnTo>
                  <a:pt x="5559763" y="0"/>
                </a:lnTo>
                <a:lnTo>
                  <a:pt x="5559763" y="1569236"/>
                </a:lnTo>
                <a:lnTo>
                  <a:pt x="0" y="1569236"/>
                </a:lnTo>
                <a:lnTo>
                  <a:pt x="0" y="0"/>
                </a:lnTo>
                <a:close/>
              </a:path>
            </a:pathLst>
          </a:custGeom>
          <a:ln w="190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8"/>
          <p:cNvSpPr txBox="1"/>
          <p:nvPr/>
        </p:nvSpPr>
        <p:spPr>
          <a:xfrm>
            <a:off x="4054763" y="5678173"/>
            <a:ext cx="4192270" cy="44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10"/>
              </a:lnSpc>
              <a:tabLst>
                <a:tab pos="1828164" algn="l"/>
              </a:tabLst>
            </a:pPr>
            <a:r>
              <a:rPr sz="1600" spc="-10" dirty="0">
                <a:latin typeface="Times New Roman"/>
                <a:cs typeface="Times New Roman"/>
              </a:rPr>
              <a:t>import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numpy</a:t>
            </a:r>
            <a:r>
              <a:rPr sz="1600" dirty="0">
                <a:latin typeface="Times New Roman"/>
                <a:cs typeface="Times New Roman"/>
              </a:rPr>
              <a:t> as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np	</a:t>
            </a:r>
            <a:r>
              <a:rPr sz="1600" dirty="0">
                <a:solidFill>
                  <a:srgbClr val="008000"/>
                </a:solidFill>
                <a:latin typeface="Times New Roman"/>
                <a:cs typeface="Times New Roman"/>
              </a:rPr>
              <a:t># </a:t>
            </a:r>
            <a:r>
              <a:rPr sz="1600" spc="-10" dirty="0">
                <a:solidFill>
                  <a:srgbClr val="008000"/>
                </a:solidFill>
                <a:latin typeface="Times New Roman"/>
                <a:cs typeface="Times New Roman"/>
              </a:rPr>
              <a:t>import</a:t>
            </a:r>
            <a:r>
              <a:rPr sz="1600" spc="-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08000"/>
                </a:solidFill>
                <a:latin typeface="Times New Roman"/>
                <a:cs typeface="Times New Roman"/>
              </a:rPr>
              <a:t>numpy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ts val="1900"/>
              </a:lnSpc>
            </a:pPr>
            <a:r>
              <a:rPr sz="1600" spc="-10" dirty="0">
                <a:latin typeface="Times New Roman"/>
                <a:cs typeface="Times New Roman"/>
              </a:rPr>
              <a:t>iris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=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np.genfromtxt("data/iris.txt</a:t>
            </a:r>
            <a:r>
              <a:rPr sz="1600" spc="-15" dirty="0">
                <a:latin typeface="Times New Roman"/>
                <a:cs typeface="Times New Roman"/>
              </a:rPr>
              <a:t>",delimiter=None)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9"/>
          <p:cNvSpPr txBox="1"/>
          <p:nvPr/>
        </p:nvSpPr>
        <p:spPr>
          <a:xfrm>
            <a:off x="4054763" y="6160570"/>
            <a:ext cx="1125855" cy="987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10"/>
              </a:lnSpc>
            </a:pPr>
            <a:r>
              <a:rPr sz="1600" dirty="0">
                <a:latin typeface="Times New Roman"/>
                <a:cs typeface="Times New Roman"/>
              </a:rPr>
              <a:t>X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=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iris[:,</a:t>
            </a:r>
            <a:r>
              <a:rPr sz="1600" spc="-10" dirty="0" smtClean="0">
                <a:latin typeface="Times New Roman"/>
                <a:cs typeface="Times New Roman"/>
              </a:rPr>
              <a:t>0:</a:t>
            </a:r>
            <a:r>
              <a:rPr lang="en-US" sz="1600" spc="-10" dirty="0" smtClean="0">
                <a:latin typeface="Times New Roman"/>
                <a:cs typeface="Times New Roman"/>
              </a:rPr>
              <a:t>3</a:t>
            </a:r>
            <a:r>
              <a:rPr sz="1600" spc="-10" dirty="0" smtClean="0">
                <a:latin typeface="Times New Roman"/>
                <a:cs typeface="Times New Roman"/>
              </a:rPr>
              <a:t>]</a:t>
            </a:r>
            <a:endParaRPr sz="1600" dirty="0">
              <a:latin typeface="Times New Roman"/>
              <a:cs typeface="Times New Roman"/>
            </a:endParaRPr>
          </a:p>
          <a:p>
            <a:pPr marR="22860">
              <a:lnSpc>
                <a:spcPts val="1900"/>
              </a:lnSpc>
              <a:spcBef>
                <a:spcPts val="70"/>
              </a:spcBef>
            </a:pPr>
            <a:r>
              <a:rPr sz="1600" dirty="0">
                <a:latin typeface="Times New Roman"/>
                <a:cs typeface="Times New Roman"/>
              </a:rPr>
              <a:t>Y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=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iris[:,4] print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X.shape</a:t>
            </a:r>
            <a:endParaRPr sz="1600" dirty="0">
              <a:latin typeface="Times New Roman"/>
              <a:cs typeface="Times New Roman"/>
            </a:endParaRPr>
          </a:p>
          <a:p>
            <a:pPr marR="67945" algn="ctr">
              <a:lnSpc>
                <a:spcPts val="1914"/>
              </a:lnSpc>
              <a:spcBef>
                <a:spcPts val="20"/>
              </a:spcBef>
            </a:pPr>
            <a:r>
              <a:rPr sz="1600" dirty="0">
                <a:latin typeface="Times New Roman"/>
                <a:cs typeface="Times New Roman"/>
              </a:rPr>
              <a:t>(150, 4)</a:t>
            </a:r>
          </a:p>
        </p:txBody>
      </p:sp>
      <p:sp>
        <p:nvSpPr>
          <p:cNvPr id="16" name="object 10"/>
          <p:cNvSpPr txBox="1"/>
          <p:nvPr/>
        </p:nvSpPr>
        <p:spPr>
          <a:xfrm>
            <a:off x="5883563" y="6160570"/>
            <a:ext cx="333756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14"/>
              </a:lnSpc>
            </a:pPr>
            <a:r>
              <a:rPr sz="1600" dirty="0">
                <a:solidFill>
                  <a:srgbClr val="008000"/>
                </a:solidFill>
                <a:latin typeface="Times New Roman"/>
                <a:cs typeface="Times New Roman"/>
              </a:rPr>
              <a:t># </a:t>
            </a:r>
            <a:r>
              <a:rPr sz="1600" spc="-10" dirty="0">
                <a:solidFill>
                  <a:srgbClr val="008000"/>
                </a:solidFill>
                <a:latin typeface="Times New Roman"/>
                <a:cs typeface="Times New Roman"/>
              </a:rPr>
              <a:t>load</a:t>
            </a:r>
            <a:r>
              <a:rPr sz="1600" spc="-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08000"/>
                </a:solidFill>
                <a:latin typeface="Times New Roman"/>
                <a:cs typeface="Times New Roman"/>
              </a:rPr>
              <a:t>data</a:t>
            </a:r>
            <a:r>
              <a:rPr sz="16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08000"/>
                </a:solidFill>
                <a:latin typeface="Times New Roman"/>
                <a:cs typeface="Times New Roman"/>
              </a:rPr>
              <a:t>and</a:t>
            </a:r>
            <a:r>
              <a:rPr sz="1600" spc="-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08000"/>
                </a:solidFill>
                <a:latin typeface="Times New Roman"/>
                <a:cs typeface="Times New Roman"/>
              </a:rPr>
              <a:t>spli</a:t>
            </a:r>
            <a:r>
              <a:rPr sz="1600" spc="-5" dirty="0">
                <a:solidFill>
                  <a:srgbClr val="008000"/>
                </a:solidFill>
                <a:latin typeface="Times New Roman"/>
                <a:cs typeface="Times New Roman"/>
              </a:rPr>
              <a:t>t</a:t>
            </a:r>
            <a:r>
              <a:rPr sz="16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08000"/>
                </a:solidFill>
                <a:latin typeface="Times New Roman"/>
                <a:cs typeface="Times New Roman"/>
              </a:rPr>
              <a:t>into</a:t>
            </a:r>
            <a:r>
              <a:rPr sz="1600" spc="-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08000"/>
                </a:solidFill>
                <a:latin typeface="Times New Roman"/>
                <a:cs typeface="Times New Roman"/>
              </a:rPr>
              <a:t>features,</a:t>
            </a:r>
            <a:r>
              <a:rPr sz="16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08000"/>
                </a:solidFill>
                <a:latin typeface="Times New Roman"/>
                <a:cs typeface="Times New Roman"/>
              </a:rPr>
              <a:t>ta</a:t>
            </a:r>
            <a:r>
              <a:rPr sz="1600" spc="-40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1600" spc="-10" dirty="0">
                <a:solidFill>
                  <a:srgbClr val="008000"/>
                </a:solidFill>
                <a:latin typeface="Times New Roman"/>
                <a:cs typeface="Times New Roman"/>
              </a:rPr>
              <a:t>gets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1"/>
          <p:cNvSpPr txBox="1"/>
          <p:nvPr/>
        </p:nvSpPr>
        <p:spPr>
          <a:xfrm>
            <a:off x="5883563" y="6643171"/>
            <a:ext cx="272034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14"/>
              </a:lnSpc>
            </a:pPr>
            <a:r>
              <a:rPr sz="1600" dirty="0">
                <a:solidFill>
                  <a:srgbClr val="008000"/>
                </a:solidFill>
                <a:latin typeface="Times New Roman"/>
                <a:cs typeface="Times New Roman"/>
              </a:rPr>
              <a:t># 150 </a:t>
            </a:r>
            <a:r>
              <a:rPr sz="1600" spc="-10" dirty="0">
                <a:solidFill>
                  <a:srgbClr val="008000"/>
                </a:solidFill>
                <a:latin typeface="Times New Roman"/>
                <a:cs typeface="Times New Roman"/>
              </a:rPr>
              <a:t>data points; 4 features each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Basic</a:t>
            </a:r>
            <a:r>
              <a:rPr spc="-5" dirty="0"/>
              <a:t> </a:t>
            </a:r>
            <a:r>
              <a:rPr spc="-20" dirty="0"/>
              <a:t>s</a:t>
            </a:r>
            <a:r>
              <a:rPr spc="-15" dirty="0"/>
              <a:t>t</a:t>
            </a:r>
            <a:r>
              <a:rPr dirty="0"/>
              <a:t>a</a:t>
            </a:r>
            <a:r>
              <a:rPr spc="-15" dirty="0"/>
              <a:t>t</a:t>
            </a:r>
            <a:r>
              <a:rPr dirty="0"/>
              <a:t>i</a:t>
            </a:r>
            <a:r>
              <a:rPr spc="-20" dirty="0"/>
              <a:t>s</a:t>
            </a:r>
            <a:r>
              <a:rPr spc="-15" dirty="0"/>
              <a:t>t</a:t>
            </a:r>
            <a:r>
              <a:rPr dirty="0"/>
              <a:t>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2663" y="1929272"/>
            <a:ext cx="6694170" cy="1689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6699FF"/>
              </a:buClr>
              <a:buFont typeface="Arial"/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Look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basic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</a:t>
            </a:r>
            <a:r>
              <a:rPr sz="2800" spc="-10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orma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ion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abou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ea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ures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15"/>
              </a:spcBef>
              <a:buClr>
                <a:srgbClr val="00FFFF"/>
              </a:buClr>
              <a:buFont typeface="Arial"/>
              <a:buChar char="–"/>
              <a:tabLst>
                <a:tab pos="755650" algn="l"/>
                <a:tab pos="3042920" algn="l"/>
              </a:tabLst>
            </a:pPr>
            <a:r>
              <a:rPr sz="2400" dirty="0">
                <a:latin typeface="Arial"/>
                <a:cs typeface="Arial"/>
              </a:rPr>
              <a:t>Average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value?	(mean</a:t>
            </a:r>
            <a:r>
              <a:rPr sz="2400" spc="-10" dirty="0">
                <a:latin typeface="Arial"/>
                <a:cs typeface="Arial"/>
              </a:rPr>
              <a:t>,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median</a:t>
            </a:r>
            <a:r>
              <a:rPr sz="2400" spc="-10" dirty="0">
                <a:latin typeface="Arial"/>
                <a:cs typeface="Arial"/>
              </a:rPr>
              <a:t>,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tc.</a:t>
            </a:r>
            <a:r>
              <a:rPr sz="240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20"/>
              </a:spcBef>
              <a:buClr>
                <a:srgbClr val="00FFFF"/>
              </a:buClr>
              <a:buFont typeface="Arial"/>
              <a:buChar char="–"/>
              <a:tabLst>
                <a:tab pos="755650" algn="l"/>
                <a:tab pos="2364740" algn="l"/>
              </a:tabLst>
            </a:pPr>
            <a:r>
              <a:rPr sz="2400" dirty="0">
                <a:latin typeface="Arial"/>
                <a:cs typeface="Arial"/>
              </a:rPr>
              <a:t>“Spread”?	</a:t>
            </a:r>
            <a:r>
              <a:rPr sz="2400" spc="-10" dirty="0">
                <a:latin typeface="Arial"/>
                <a:cs typeface="Arial"/>
              </a:rPr>
              <a:t>(st</a:t>
            </a:r>
            <a:r>
              <a:rPr sz="2400" dirty="0">
                <a:latin typeface="Arial"/>
                <a:cs typeface="Arial"/>
              </a:rPr>
              <a:t>andard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devia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ion</a:t>
            </a:r>
            <a:r>
              <a:rPr sz="2400" spc="-10" dirty="0">
                <a:latin typeface="Arial"/>
                <a:cs typeface="Arial"/>
              </a:rPr>
              <a:t>,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tc.</a:t>
            </a:r>
            <a:r>
              <a:rPr sz="240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20"/>
              </a:spcBef>
              <a:buClr>
                <a:srgbClr val="00FFFF"/>
              </a:buClr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Maximum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/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Minimum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values?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91723" y="5029200"/>
            <a:ext cx="6858000" cy="2062480"/>
          </a:xfrm>
          <a:custGeom>
            <a:avLst/>
            <a:gdLst/>
            <a:ahLst/>
            <a:cxnLst/>
            <a:rect l="l" t="t" r="r" b="b"/>
            <a:pathLst>
              <a:path w="6858000" h="2062479">
                <a:moveTo>
                  <a:pt x="0" y="0"/>
                </a:moveTo>
                <a:lnTo>
                  <a:pt x="6857998" y="0"/>
                </a:lnTo>
                <a:lnTo>
                  <a:pt x="6857998" y="2062162"/>
                </a:lnTo>
                <a:lnTo>
                  <a:pt x="0" y="2062162"/>
                </a:lnTo>
                <a:lnTo>
                  <a:pt x="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91723" y="5029200"/>
            <a:ext cx="6858000" cy="2062480"/>
          </a:xfrm>
          <a:custGeom>
            <a:avLst/>
            <a:gdLst/>
            <a:ahLst/>
            <a:cxnLst/>
            <a:rect l="l" t="t" r="r" b="b"/>
            <a:pathLst>
              <a:path w="6858000" h="2062479">
                <a:moveTo>
                  <a:pt x="0" y="0"/>
                </a:moveTo>
                <a:lnTo>
                  <a:pt x="6857998" y="0"/>
                </a:lnTo>
                <a:lnTo>
                  <a:pt x="6857998" y="2062162"/>
                </a:lnTo>
                <a:lnTo>
                  <a:pt x="0" y="2062162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70463" y="5101910"/>
            <a:ext cx="2328545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10"/>
              </a:lnSpc>
            </a:pPr>
            <a:r>
              <a:rPr sz="1600" spc="-10" dirty="0">
                <a:latin typeface="Times New Roman"/>
                <a:cs typeface="Times New Roman"/>
              </a:rPr>
              <a:t>print np.mean(X, axis=0)</a:t>
            </a:r>
            <a:endParaRPr sz="1600" dirty="0">
              <a:latin typeface="Times New Roman"/>
              <a:cs typeface="Times New Roman"/>
            </a:endParaRPr>
          </a:p>
          <a:p>
            <a:pPr marL="114300">
              <a:lnSpc>
                <a:spcPts val="1910"/>
              </a:lnSpc>
              <a:tabLst>
                <a:tab pos="994410" algn="l"/>
                <a:tab pos="1756410" algn="l"/>
              </a:tabLst>
            </a:pPr>
            <a:r>
              <a:rPr sz="1600" dirty="0">
                <a:latin typeface="Times New Roman"/>
                <a:cs typeface="Times New Roman"/>
              </a:rPr>
              <a:t>[ 5.8433	3.0573	3.7580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176528" y="5101910"/>
            <a:ext cx="3867785" cy="1930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009015" indent="236854">
              <a:lnSpc>
                <a:spcPts val="1900"/>
              </a:lnSpc>
            </a:pPr>
            <a:r>
              <a:rPr sz="1600" dirty="0">
                <a:solidFill>
                  <a:srgbClr val="008000"/>
                </a:solidFill>
                <a:latin typeface="Times New Roman"/>
                <a:cs typeface="Times New Roman"/>
              </a:rPr>
              <a:t># </a:t>
            </a:r>
            <a:r>
              <a:rPr sz="1600" spc="-10" dirty="0">
                <a:solidFill>
                  <a:srgbClr val="008000"/>
                </a:solidFill>
                <a:latin typeface="Times New Roman"/>
                <a:cs typeface="Times New Roman"/>
              </a:rPr>
              <a:t>compute mean of each feature</a:t>
            </a:r>
            <a:r>
              <a:rPr sz="1600" spc="-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1.1993 ]</a:t>
            </a:r>
            <a:endParaRPr sz="1600">
              <a:latin typeface="Times New Roman"/>
              <a:cs typeface="Times New Roman"/>
            </a:endParaRPr>
          </a:p>
          <a:p>
            <a:pPr marL="12700" marR="5080" indent="236854">
              <a:lnSpc>
                <a:spcPts val="1900"/>
              </a:lnSpc>
            </a:pPr>
            <a:r>
              <a:rPr sz="1600" dirty="0">
                <a:solidFill>
                  <a:srgbClr val="008000"/>
                </a:solidFill>
                <a:latin typeface="Times New Roman"/>
                <a:cs typeface="Times New Roman"/>
              </a:rPr>
              <a:t>#</a:t>
            </a:r>
            <a:r>
              <a:rPr sz="1600" spc="-10" dirty="0">
                <a:solidFill>
                  <a:srgbClr val="008000"/>
                </a:solidFill>
                <a:latin typeface="Times New Roman"/>
                <a:cs typeface="Times New Roman"/>
              </a:rPr>
              <a:t>compute standard deviation of each feature</a:t>
            </a:r>
            <a:r>
              <a:rPr sz="1600" spc="-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0.7622 ]</a:t>
            </a:r>
            <a:endParaRPr sz="1600">
              <a:latin typeface="Times New Roman"/>
              <a:cs typeface="Times New Roman"/>
            </a:endParaRPr>
          </a:p>
          <a:p>
            <a:pPr marL="55880" indent="193675">
              <a:lnSpc>
                <a:spcPts val="1839"/>
              </a:lnSpc>
            </a:pPr>
            <a:r>
              <a:rPr sz="1600" dirty="0">
                <a:solidFill>
                  <a:srgbClr val="008000"/>
                </a:solidFill>
                <a:latin typeface="Times New Roman"/>
                <a:cs typeface="Times New Roman"/>
              </a:rPr>
              <a:t># </a:t>
            </a:r>
            <a:r>
              <a:rPr sz="1600" spc="-10" dirty="0">
                <a:solidFill>
                  <a:srgbClr val="008000"/>
                </a:solidFill>
                <a:latin typeface="Times New Roman"/>
                <a:cs typeface="Times New Roman"/>
              </a:rPr>
              <a:t>la</a:t>
            </a:r>
            <a:r>
              <a:rPr sz="1600" spc="-30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1600" spc="-10" dirty="0">
                <a:solidFill>
                  <a:srgbClr val="008000"/>
                </a:solidFill>
                <a:latin typeface="Times New Roman"/>
                <a:cs typeface="Times New Roman"/>
              </a:rPr>
              <a:t>ge</a:t>
            </a:r>
            <a:r>
              <a:rPr sz="1600" dirty="0">
                <a:solidFill>
                  <a:srgbClr val="008000"/>
                </a:solidFill>
                <a:latin typeface="Times New Roman"/>
                <a:cs typeface="Times New Roman"/>
              </a:rPr>
              <a:t>s</a:t>
            </a:r>
            <a:r>
              <a:rPr sz="1600" spc="-5" dirty="0">
                <a:solidFill>
                  <a:srgbClr val="008000"/>
                </a:solidFill>
                <a:latin typeface="Times New Roman"/>
                <a:cs typeface="Times New Roman"/>
              </a:rPr>
              <a:t>t</a:t>
            </a:r>
            <a:r>
              <a:rPr sz="16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08000"/>
                </a:solidFill>
                <a:latin typeface="Times New Roman"/>
                <a:cs typeface="Times New Roman"/>
              </a:rPr>
              <a:t>value</a:t>
            </a:r>
            <a:r>
              <a:rPr sz="16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08000"/>
                </a:solidFill>
                <a:latin typeface="Times New Roman"/>
                <a:cs typeface="Times New Roman"/>
              </a:rPr>
              <a:t>pe</a:t>
            </a:r>
            <a:r>
              <a:rPr sz="1600" dirty="0">
                <a:solidFill>
                  <a:srgbClr val="008000"/>
                </a:solidFill>
                <a:latin typeface="Times New Roman"/>
                <a:cs typeface="Times New Roman"/>
              </a:rPr>
              <a:t>r </a:t>
            </a:r>
            <a:r>
              <a:rPr sz="1600" spc="-10" dirty="0">
                <a:solidFill>
                  <a:srgbClr val="008000"/>
                </a:solidFill>
                <a:latin typeface="Times New Roman"/>
                <a:cs typeface="Times New Roman"/>
              </a:rPr>
              <a:t>feature</a:t>
            </a:r>
            <a:endParaRPr sz="1600">
              <a:latin typeface="Times New Roman"/>
              <a:cs typeface="Times New Roman"/>
            </a:endParaRPr>
          </a:p>
          <a:p>
            <a:pPr marL="55880">
              <a:lnSpc>
                <a:spcPts val="1910"/>
              </a:lnSpc>
              <a:spcBef>
                <a:spcPts val="80"/>
              </a:spcBef>
            </a:pPr>
            <a:r>
              <a:rPr sz="1600" dirty="0">
                <a:latin typeface="Times New Roman"/>
                <a:cs typeface="Times New Roman"/>
              </a:rPr>
              <a:t>2.5236 ]</a:t>
            </a:r>
            <a:endParaRPr sz="1600">
              <a:latin typeface="Times New Roman"/>
              <a:cs typeface="Times New Roman"/>
            </a:endParaRPr>
          </a:p>
          <a:p>
            <a:pPr marL="63500" marR="1376045" indent="186055">
              <a:lnSpc>
                <a:spcPts val="1900"/>
              </a:lnSpc>
              <a:spcBef>
                <a:spcPts val="70"/>
              </a:spcBef>
            </a:pPr>
            <a:r>
              <a:rPr sz="1600" dirty="0">
                <a:solidFill>
                  <a:srgbClr val="008000"/>
                </a:solidFill>
                <a:latin typeface="Times New Roman"/>
                <a:cs typeface="Times New Roman"/>
              </a:rPr>
              <a:t># s</a:t>
            </a:r>
            <a:r>
              <a:rPr sz="1600" spc="-10" dirty="0">
                <a:solidFill>
                  <a:srgbClr val="008000"/>
                </a:solidFill>
                <a:latin typeface="Times New Roman"/>
                <a:cs typeface="Times New Roman"/>
              </a:rPr>
              <a:t>malles</a:t>
            </a:r>
            <a:r>
              <a:rPr sz="1600" spc="-5" dirty="0">
                <a:solidFill>
                  <a:srgbClr val="008000"/>
                </a:solidFill>
                <a:latin typeface="Times New Roman"/>
                <a:cs typeface="Times New Roman"/>
              </a:rPr>
              <a:t>t </a:t>
            </a:r>
            <a:r>
              <a:rPr sz="1600" spc="-10" dirty="0">
                <a:solidFill>
                  <a:srgbClr val="008000"/>
                </a:solidFill>
                <a:latin typeface="Times New Roman"/>
                <a:cs typeface="Times New Roman"/>
              </a:rPr>
              <a:t>value per feature</a:t>
            </a:r>
            <a:r>
              <a:rPr sz="1600" spc="-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0.0536  ]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70463" y="5584510"/>
            <a:ext cx="2328545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10"/>
              </a:lnSpc>
            </a:pPr>
            <a:r>
              <a:rPr sz="1600" spc="-10" dirty="0">
                <a:latin typeface="Times New Roman"/>
                <a:cs typeface="Times New Roman"/>
              </a:rPr>
              <a:t>print np.s</a:t>
            </a:r>
            <a:r>
              <a:rPr sz="1600" spc="-5" dirty="0">
                <a:latin typeface="Times New Roman"/>
                <a:cs typeface="Times New Roman"/>
              </a:rPr>
              <a:t>td(X, </a:t>
            </a:r>
            <a:r>
              <a:rPr sz="1600" spc="-10" dirty="0">
                <a:latin typeface="Times New Roman"/>
                <a:cs typeface="Times New Roman"/>
              </a:rPr>
              <a:t>axis=0)</a:t>
            </a:r>
            <a:endParaRPr sz="1600">
              <a:latin typeface="Times New Roman"/>
              <a:cs typeface="Times New Roman"/>
            </a:endParaRPr>
          </a:p>
          <a:p>
            <a:pPr marL="114300">
              <a:lnSpc>
                <a:spcPts val="1910"/>
              </a:lnSpc>
              <a:tabLst>
                <a:tab pos="994410" algn="l"/>
                <a:tab pos="1756410" algn="l"/>
              </a:tabLst>
            </a:pPr>
            <a:r>
              <a:rPr sz="1600" dirty="0">
                <a:latin typeface="Times New Roman"/>
                <a:cs typeface="Times New Roman"/>
              </a:rPr>
              <a:t>[ 0.8281	0.4359	1.7653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70463" y="6067110"/>
            <a:ext cx="237172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Times New Roman"/>
                <a:cs typeface="Times New Roman"/>
              </a:rPr>
              <a:t>print np.max(X, axis=0)</a:t>
            </a:r>
            <a:endParaRPr sz="1600" dirty="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80"/>
              </a:spcBef>
              <a:tabLst>
                <a:tab pos="1037590" algn="l"/>
                <a:tab pos="1799589" algn="l"/>
              </a:tabLst>
            </a:pPr>
            <a:r>
              <a:rPr sz="1600" dirty="0">
                <a:latin typeface="Times New Roman"/>
                <a:cs typeface="Times New Roman"/>
              </a:rPr>
              <a:t>[  7.94</a:t>
            </a:r>
            <a:r>
              <a:rPr sz="1600" spc="-60" dirty="0">
                <a:latin typeface="Times New Roman"/>
                <a:cs typeface="Times New Roman"/>
              </a:rPr>
              <a:t>1</a:t>
            </a:r>
            <a:r>
              <a:rPr sz="1600" dirty="0">
                <a:latin typeface="Times New Roman"/>
                <a:cs typeface="Times New Roman"/>
              </a:rPr>
              <a:t>1	4.3632	6.8606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670463" y="6562410"/>
            <a:ext cx="2379345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10"/>
              </a:lnSpc>
            </a:pPr>
            <a:r>
              <a:rPr sz="1600" spc="-10" dirty="0">
                <a:latin typeface="Times New Roman"/>
                <a:cs typeface="Times New Roman"/>
              </a:rPr>
              <a:t>print np.min(X, axis=0)</a:t>
            </a:r>
            <a:endParaRPr sz="1600" dirty="0">
              <a:latin typeface="Times New Roman"/>
              <a:cs typeface="Times New Roman"/>
            </a:endParaRPr>
          </a:p>
          <a:p>
            <a:pPr marL="114300">
              <a:lnSpc>
                <a:spcPts val="1910"/>
              </a:lnSpc>
              <a:tabLst>
                <a:tab pos="1045210" algn="l"/>
                <a:tab pos="1807210" algn="l"/>
              </a:tabLst>
            </a:pPr>
            <a:r>
              <a:rPr sz="1600" dirty="0">
                <a:latin typeface="Times New Roman"/>
                <a:cs typeface="Times New Roman"/>
              </a:rPr>
              <a:t>[  4.2985	1.9708	1.0331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Hi</a:t>
            </a:r>
            <a:r>
              <a:rPr spc="-20" dirty="0"/>
              <a:t>s</a:t>
            </a:r>
            <a:r>
              <a:rPr spc="-15" dirty="0"/>
              <a:t>t</a:t>
            </a:r>
            <a:r>
              <a:rPr dirty="0"/>
              <a:t>ograms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2663" y="1919636"/>
            <a:ext cx="7687309" cy="1642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6699FF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Coun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he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da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alling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each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f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K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bins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00"/>
              </a:spcBef>
              <a:buClr>
                <a:srgbClr val="00FFFF"/>
              </a:buClr>
              <a:buFont typeface="Arial"/>
              <a:buChar char="–"/>
              <a:tabLst>
                <a:tab pos="755650" algn="l"/>
              </a:tabLst>
            </a:pPr>
            <a:r>
              <a:rPr sz="2000" dirty="0">
                <a:latin typeface="Arial"/>
                <a:cs typeface="Arial"/>
              </a:rPr>
              <a:t>“Summarize”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leng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h-K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ve</a:t>
            </a:r>
            <a:r>
              <a:rPr sz="2000" spc="-10" dirty="0">
                <a:latin typeface="Arial"/>
                <a:cs typeface="Arial"/>
              </a:rPr>
              <a:t>ct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coun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plo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00"/>
              </a:spcBef>
              <a:buClr>
                <a:srgbClr val="00FFFF"/>
              </a:buClr>
              <a:buFont typeface="Arial"/>
              <a:buChar char="–"/>
              <a:tabLst>
                <a:tab pos="755650" algn="l"/>
              </a:tabLst>
            </a:pPr>
            <a:r>
              <a:rPr sz="2000" dirty="0">
                <a:latin typeface="Arial"/>
                <a:cs typeface="Arial"/>
              </a:rPr>
              <a:t>Value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K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ermines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“summariza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ion</a:t>
            </a:r>
            <a:r>
              <a:rPr sz="2000" spc="-10" dirty="0">
                <a:latin typeface="Arial"/>
                <a:cs typeface="Arial"/>
              </a:rPr>
              <a:t>”;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depends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#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405"/>
              </a:spcBef>
              <a:buClr>
                <a:srgbClr val="6699FF"/>
              </a:buClr>
              <a:buFont typeface="Arial"/>
              <a:buChar char="•"/>
              <a:tabLst>
                <a:tab pos="1155700" algn="l"/>
              </a:tabLst>
            </a:pPr>
            <a:r>
              <a:rPr sz="1600" spc="-15" dirty="0">
                <a:latin typeface="Arial"/>
                <a:cs typeface="Arial"/>
              </a:rPr>
              <a:t>K</a:t>
            </a:r>
            <a:r>
              <a:rPr sz="1600" spc="-5" dirty="0">
                <a:latin typeface="Arial"/>
                <a:cs typeface="Arial"/>
              </a:rPr>
              <a:t> t</a:t>
            </a:r>
            <a:r>
              <a:rPr sz="1600" dirty="0">
                <a:latin typeface="Arial"/>
                <a:cs typeface="Arial"/>
              </a:rPr>
              <a:t>oo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big</a:t>
            </a:r>
            <a:r>
              <a:rPr sz="1600" spc="-5" dirty="0">
                <a:latin typeface="Arial"/>
                <a:cs typeface="Arial"/>
              </a:rPr>
              <a:t>: </a:t>
            </a:r>
            <a:r>
              <a:rPr sz="1600" dirty="0">
                <a:latin typeface="Arial"/>
                <a:cs typeface="Arial"/>
              </a:rPr>
              <a:t>every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da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poin</a:t>
            </a:r>
            <a:r>
              <a:rPr sz="1600" spc="-5" dirty="0">
                <a:latin typeface="Arial"/>
                <a:cs typeface="Arial"/>
              </a:rPr>
              <a:t>t f</a:t>
            </a:r>
            <a:r>
              <a:rPr sz="1600" dirty="0">
                <a:latin typeface="Arial"/>
                <a:cs typeface="Arial"/>
              </a:rPr>
              <a:t>alls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own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bin</a:t>
            </a:r>
            <a:r>
              <a:rPr sz="1600" spc="-5" dirty="0">
                <a:latin typeface="Arial"/>
                <a:cs typeface="Arial"/>
              </a:rPr>
              <a:t>; </a:t>
            </a:r>
            <a:r>
              <a:rPr sz="1600" dirty="0">
                <a:latin typeface="Arial"/>
                <a:cs typeface="Arial"/>
              </a:rPr>
              <a:t>ju</a:t>
            </a:r>
            <a:r>
              <a:rPr sz="1600" spc="-10" dirty="0">
                <a:latin typeface="Arial"/>
                <a:cs typeface="Arial"/>
              </a:rPr>
              <a:t>st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“memorizes”</a:t>
            </a:r>
            <a:endParaRPr sz="16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80"/>
              </a:spcBef>
              <a:buClr>
                <a:srgbClr val="6699FF"/>
              </a:buClr>
              <a:buFont typeface="Arial"/>
              <a:buChar char="•"/>
              <a:tabLst>
                <a:tab pos="1155700" algn="l"/>
              </a:tabLst>
            </a:pPr>
            <a:r>
              <a:rPr sz="1600" spc="-15" dirty="0">
                <a:latin typeface="Arial"/>
                <a:cs typeface="Arial"/>
              </a:rPr>
              <a:t>K</a:t>
            </a:r>
            <a:r>
              <a:rPr sz="1600" spc="-5" dirty="0">
                <a:latin typeface="Arial"/>
                <a:cs typeface="Arial"/>
              </a:rPr>
              <a:t> t</a:t>
            </a:r>
            <a:r>
              <a:rPr sz="1600" dirty="0">
                <a:latin typeface="Arial"/>
                <a:cs typeface="Arial"/>
              </a:rPr>
              <a:t>oo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small</a:t>
            </a:r>
            <a:r>
              <a:rPr sz="1600" spc="-5" dirty="0">
                <a:latin typeface="Arial"/>
                <a:cs typeface="Arial"/>
              </a:rPr>
              <a:t>: </a:t>
            </a:r>
            <a:r>
              <a:rPr sz="1600" dirty="0">
                <a:latin typeface="Arial"/>
                <a:cs typeface="Arial"/>
              </a:rPr>
              <a:t>all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da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one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or</a:t>
            </a:r>
            <a:r>
              <a:rPr sz="1600" spc="-5" dirty="0">
                <a:latin typeface="Arial"/>
                <a:cs typeface="Arial"/>
              </a:rPr>
              <a:t> t</a:t>
            </a:r>
            <a:r>
              <a:rPr sz="1600" dirty="0">
                <a:latin typeface="Arial"/>
                <a:cs typeface="Arial"/>
              </a:rPr>
              <a:t>wo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bin</a:t>
            </a:r>
            <a:r>
              <a:rPr sz="1600" spc="-10" dirty="0">
                <a:latin typeface="Arial"/>
                <a:cs typeface="Arial"/>
              </a:rPr>
              <a:t>s;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oversimpli</a:t>
            </a:r>
            <a:r>
              <a:rPr sz="1600" spc="-5" dirty="0">
                <a:latin typeface="Arial"/>
                <a:cs typeface="Arial"/>
              </a:rPr>
              <a:t>f</a:t>
            </a:r>
            <a:r>
              <a:rPr sz="1600" dirty="0">
                <a:latin typeface="Arial"/>
                <a:cs typeface="Arial"/>
              </a:rPr>
              <a:t>ies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20323" y="5943600"/>
            <a:ext cx="6705600" cy="1323975"/>
          </a:xfrm>
          <a:custGeom>
            <a:avLst/>
            <a:gdLst/>
            <a:ahLst/>
            <a:cxnLst/>
            <a:rect l="l" t="t" r="r" b="b"/>
            <a:pathLst>
              <a:path w="6705600" h="1323975">
                <a:moveTo>
                  <a:pt x="0" y="0"/>
                </a:moveTo>
                <a:lnTo>
                  <a:pt x="6705598" y="0"/>
                </a:lnTo>
                <a:lnTo>
                  <a:pt x="6705598" y="1323974"/>
                </a:lnTo>
                <a:lnTo>
                  <a:pt x="0" y="1323974"/>
                </a:lnTo>
                <a:lnTo>
                  <a:pt x="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20323" y="5943600"/>
            <a:ext cx="6705600" cy="1323975"/>
          </a:xfrm>
          <a:custGeom>
            <a:avLst/>
            <a:gdLst/>
            <a:ahLst/>
            <a:cxnLst/>
            <a:rect l="l" t="t" r="r" b="b"/>
            <a:pathLst>
              <a:path w="6705600" h="1323975">
                <a:moveTo>
                  <a:pt x="0" y="0"/>
                </a:moveTo>
                <a:lnTo>
                  <a:pt x="6705598" y="0"/>
                </a:lnTo>
                <a:lnTo>
                  <a:pt x="6705598" y="1323974"/>
                </a:lnTo>
                <a:lnTo>
                  <a:pt x="0" y="1323974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11763" y="6029010"/>
            <a:ext cx="2483485" cy="1168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sz="1600" dirty="0">
                <a:solidFill>
                  <a:srgbClr val="008000"/>
                </a:solidFill>
                <a:latin typeface="Times New Roman"/>
                <a:cs typeface="Times New Roman"/>
              </a:rPr>
              <a:t>% H</a:t>
            </a:r>
            <a:r>
              <a:rPr sz="1600" spc="-5" dirty="0">
                <a:solidFill>
                  <a:srgbClr val="008000"/>
                </a:solidFill>
                <a:latin typeface="Times New Roman"/>
                <a:cs typeface="Times New Roman"/>
              </a:rPr>
              <a:t>is</a:t>
            </a:r>
            <a:r>
              <a:rPr sz="1600" spc="-10" dirty="0">
                <a:solidFill>
                  <a:srgbClr val="008000"/>
                </a:solidFill>
                <a:latin typeface="Times New Roman"/>
                <a:cs typeface="Times New Roman"/>
              </a:rPr>
              <a:t>tograms </a:t>
            </a:r>
            <a:r>
              <a:rPr sz="1600" spc="-5" dirty="0">
                <a:solidFill>
                  <a:srgbClr val="008000"/>
                </a:solidFill>
                <a:latin typeface="Times New Roman"/>
                <a:cs typeface="Times New Roman"/>
              </a:rPr>
              <a:t>in M</a:t>
            </a:r>
            <a:r>
              <a:rPr sz="1600" spc="-10" dirty="0">
                <a:solidFill>
                  <a:srgbClr val="008000"/>
                </a:solidFill>
                <a:latin typeface="Times New Roman"/>
                <a:cs typeface="Times New Roman"/>
              </a:rPr>
              <a:t>atPlotLib </a:t>
            </a:r>
            <a:r>
              <a:rPr sz="1600" spc="-10" dirty="0">
                <a:latin typeface="Times New Roman"/>
                <a:cs typeface="Times New Roman"/>
              </a:rPr>
              <a:t>import matplotlib.pyplot as plt</a:t>
            </a:r>
            <a:r>
              <a:rPr sz="1600" spc="-5" dirty="0">
                <a:latin typeface="Times New Roman"/>
                <a:cs typeface="Times New Roman"/>
              </a:rPr>
              <a:t> X1 </a:t>
            </a:r>
            <a:r>
              <a:rPr sz="1600" spc="-10" dirty="0">
                <a:latin typeface="Times New Roman"/>
                <a:cs typeface="Times New Roman"/>
              </a:rPr>
              <a:t>= X</a:t>
            </a:r>
            <a:r>
              <a:rPr sz="1600" spc="-5" dirty="0">
                <a:latin typeface="Times New Roman"/>
                <a:cs typeface="Times New Roman"/>
              </a:rPr>
              <a:t>[:,0]</a:t>
            </a:r>
            <a:endParaRPr sz="1600">
              <a:latin typeface="Times New Roman"/>
              <a:cs typeface="Times New Roman"/>
            </a:endParaRPr>
          </a:p>
          <a:p>
            <a:pPr marR="323850">
              <a:lnSpc>
                <a:spcPts val="1900"/>
              </a:lnSpc>
            </a:pPr>
            <a:r>
              <a:rPr sz="1600" spc="-10" dirty="0">
                <a:latin typeface="Times New Roman"/>
                <a:cs typeface="Times New Roman"/>
              </a:rPr>
              <a:t>Bins = np.linspace(4,8,17) plt.his</a:t>
            </a:r>
            <a:r>
              <a:rPr sz="1600" spc="-5" dirty="0">
                <a:latin typeface="Times New Roman"/>
                <a:cs typeface="Times New Roman"/>
              </a:rPr>
              <a:t>t( X1, </a:t>
            </a:r>
            <a:r>
              <a:rPr sz="1600" spc="-10" dirty="0">
                <a:latin typeface="Times New Roman"/>
                <a:cs typeface="Times New Roman"/>
              </a:rPr>
              <a:t>bins=Bins 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54963" y="6511610"/>
            <a:ext cx="2178685" cy="685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10"/>
              </a:lnSpc>
            </a:pPr>
            <a:r>
              <a:rPr sz="1600" dirty="0">
                <a:solidFill>
                  <a:srgbClr val="008000"/>
                </a:solidFill>
                <a:latin typeface="Times New Roman"/>
                <a:cs typeface="Times New Roman"/>
              </a:rPr>
              <a:t># </a:t>
            </a:r>
            <a:r>
              <a:rPr sz="1600" spc="-10" dirty="0">
                <a:solidFill>
                  <a:srgbClr val="008000"/>
                </a:solidFill>
                <a:latin typeface="Times New Roman"/>
                <a:cs typeface="Times New Roman"/>
              </a:rPr>
              <a:t>extract </a:t>
            </a:r>
            <a:r>
              <a:rPr sz="1600" spc="-5" dirty="0">
                <a:solidFill>
                  <a:srgbClr val="008000"/>
                </a:solidFill>
                <a:latin typeface="Times New Roman"/>
                <a:cs typeface="Times New Roman"/>
              </a:rPr>
              <a:t>first </a:t>
            </a:r>
            <a:r>
              <a:rPr sz="1600" spc="-10" dirty="0">
                <a:solidFill>
                  <a:srgbClr val="008000"/>
                </a:solidFill>
                <a:latin typeface="Times New Roman"/>
                <a:cs typeface="Times New Roman"/>
              </a:rPr>
              <a:t>feature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ts val="1900"/>
              </a:lnSpc>
            </a:pPr>
            <a:r>
              <a:rPr sz="1600" dirty="0">
                <a:solidFill>
                  <a:srgbClr val="008000"/>
                </a:solidFill>
                <a:latin typeface="Times New Roman"/>
                <a:cs typeface="Times New Roman"/>
              </a:rPr>
              <a:t># us</a:t>
            </a:r>
            <a:r>
              <a:rPr sz="1600" spc="-10" dirty="0">
                <a:solidFill>
                  <a:srgbClr val="008000"/>
                </a:solidFill>
                <a:latin typeface="Times New Roman"/>
                <a:cs typeface="Times New Roman"/>
              </a:rPr>
              <a:t>e explicit bin locations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ts val="1905"/>
              </a:lnSpc>
            </a:pPr>
            <a:r>
              <a:rPr sz="1600" dirty="0">
                <a:solidFill>
                  <a:srgbClr val="008000"/>
                </a:solidFill>
                <a:latin typeface="Times New Roman"/>
                <a:cs typeface="Times New Roman"/>
              </a:rPr>
              <a:t># </a:t>
            </a:r>
            <a:r>
              <a:rPr sz="1600" spc="-10" dirty="0">
                <a:solidFill>
                  <a:srgbClr val="008000"/>
                </a:solidFill>
                <a:latin typeface="Times New Roman"/>
                <a:cs typeface="Times New Roman"/>
              </a:rPr>
              <a:t>generate the plot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34523" y="3657600"/>
            <a:ext cx="5576887" cy="2309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2663" y="1156065"/>
            <a:ext cx="7613073" cy="553998"/>
          </a:xfrm>
        </p:spPr>
        <p:txBody>
          <a:bodyPr/>
          <a:lstStyle/>
          <a:p>
            <a:r>
              <a:rPr lang="zh-CN" altLang="en-US" dirty="0" smtClean="0"/>
              <a:t>推荐网址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2362200"/>
            <a:ext cx="8521354" cy="4062651"/>
          </a:xfrm>
        </p:spPr>
        <p:txBody>
          <a:bodyPr/>
          <a:lstStyle/>
          <a:p>
            <a:r>
              <a:rPr lang="zh-CN" altLang="en-US" dirty="0"/>
              <a:t>加州大学公开课 </a:t>
            </a:r>
            <a:r>
              <a:rPr lang="zh-CN" altLang="en-US" dirty="0" smtClean="0"/>
              <a:t>：机器学习与数据挖掘</a:t>
            </a:r>
            <a:endParaRPr lang="sv-SE" altLang="zh-CN" dirty="0" smtClean="0"/>
          </a:p>
          <a:p>
            <a:r>
              <a:rPr lang="sv-SE" altLang="zh-CN" dirty="0" smtClean="0"/>
              <a:t>Coursera </a:t>
            </a:r>
            <a:r>
              <a:rPr lang="sv-SE" altLang="zh-CN" dirty="0"/>
              <a:t>( </a:t>
            </a:r>
            <a:r>
              <a:rPr lang="en-US" altLang="zh-CN" dirty="0"/>
              <a:t>Alexander </a:t>
            </a:r>
            <a:r>
              <a:rPr lang="en-US" altLang="zh-CN" dirty="0" err="1" smtClean="0"/>
              <a:t>Ihler</a:t>
            </a:r>
            <a:r>
              <a:rPr lang="zh-CN" altLang="en-US" dirty="0" smtClean="0"/>
              <a:t>）：</a:t>
            </a:r>
            <a:endParaRPr lang="en-US" altLang="zh-CN" dirty="0">
              <a:hlinkClick r:id="rId2"/>
            </a:endParaRPr>
          </a:p>
          <a:p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sli.ics.uci.edu/Classes/2016W-178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斯坦福大学公开课 ：机器学习</a:t>
            </a:r>
            <a:r>
              <a:rPr lang="zh-CN" altLang="en-US" dirty="0" smtClean="0"/>
              <a:t>课程</a:t>
            </a:r>
            <a:endParaRPr lang="en-US" altLang="zh-CN" dirty="0"/>
          </a:p>
          <a:p>
            <a:r>
              <a:rPr lang="sv-SE" altLang="zh-CN" dirty="0" smtClean="0"/>
              <a:t>Coursera </a:t>
            </a:r>
            <a:r>
              <a:rPr lang="sv-SE" altLang="zh-CN" dirty="0"/>
              <a:t>(Andrew Ng): </a:t>
            </a:r>
            <a:endParaRPr lang="sv-SE" altLang="zh-CN" dirty="0" smtClean="0"/>
          </a:p>
          <a:p>
            <a:r>
              <a:rPr lang="sv-SE" altLang="zh-CN" dirty="0">
                <a:hlinkClick r:id="rId3"/>
              </a:rPr>
              <a:t>http://</a:t>
            </a:r>
            <a:r>
              <a:rPr lang="sv-SE" altLang="zh-CN" dirty="0" smtClean="0">
                <a:hlinkClick r:id="rId3"/>
              </a:rPr>
              <a:t>open.163.com/special/opencourse/machinelearning.html</a:t>
            </a:r>
            <a:endParaRPr lang="sv-SE" altLang="zh-CN" dirty="0" smtClean="0"/>
          </a:p>
          <a:p>
            <a:r>
              <a:rPr lang="sv-SE" altLang="zh-CN" dirty="0" smtClean="0">
                <a:hlinkClick r:id="rId4"/>
              </a:rPr>
              <a:t>https</a:t>
            </a:r>
            <a:r>
              <a:rPr lang="sv-SE" altLang="zh-CN" dirty="0">
                <a:hlinkClick r:id="rId4"/>
              </a:rPr>
              <a:t>://</a:t>
            </a:r>
            <a:r>
              <a:rPr lang="sv-SE" altLang="zh-CN" dirty="0" smtClean="0">
                <a:hlinkClick r:id="rId4"/>
              </a:rPr>
              <a:t>www.coursera.org/learn/machine-learning</a:t>
            </a:r>
            <a:endParaRPr lang="sv-SE" altLang="zh-CN" dirty="0" smtClean="0"/>
          </a:p>
          <a:p>
            <a:endParaRPr lang="sv-SE" altLang="zh-CN" dirty="0"/>
          </a:p>
          <a:p>
            <a:endParaRPr lang="sv-SE" altLang="zh-CN" dirty="0"/>
          </a:p>
        </p:txBody>
      </p:sp>
    </p:spTree>
    <p:extLst>
      <p:ext uri="{BB962C8B-B14F-4D97-AF65-F5344CB8AC3E}">
        <p14:creationId xmlns:p14="http://schemas.microsoft.com/office/powerpoint/2010/main" val="309779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Sca</a:t>
            </a:r>
            <a:r>
              <a:rPr spc="-15" dirty="0"/>
              <a:t>tt</a:t>
            </a:r>
            <a:r>
              <a:rPr dirty="0"/>
              <a:t>erplo</a:t>
            </a:r>
            <a:r>
              <a:rPr spc="-15" dirty="0"/>
              <a:t>t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2663" y="1919636"/>
            <a:ext cx="6654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6699FF"/>
              </a:buClr>
              <a:buFont typeface="Arial"/>
              <a:buChar char="•"/>
              <a:tabLst>
                <a:tab pos="355600" algn="l"/>
              </a:tabLst>
            </a:pPr>
            <a:r>
              <a:rPr sz="2400" spc="-10" dirty="0">
                <a:latin typeface="Arial"/>
                <a:cs typeface="Arial"/>
              </a:rPr>
              <a:t>Illustrate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he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rela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ionship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ween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wo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ea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ures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63323" y="6477000"/>
            <a:ext cx="5486400" cy="584200"/>
          </a:xfrm>
          <a:prstGeom prst="rect">
            <a:avLst/>
          </a:prstGeom>
          <a:solidFill>
            <a:srgbClr val="E0E0E0"/>
          </a:solidFill>
          <a:ln w="1904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1280">
              <a:lnSpc>
                <a:spcPts val="1910"/>
              </a:lnSpc>
            </a:pPr>
            <a:r>
              <a:rPr sz="1600" dirty="0">
                <a:solidFill>
                  <a:srgbClr val="008000"/>
                </a:solidFill>
                <a:latin typeface="Times New Roman"/>
                <a:cs typeface="Times New Roman"/>
              </a:rPr>
              <a:t>% P</a:t>
            </a:r>
            <a:r>
              <a:rPr sz="1600" spc="-10" dirty="0">
                <a:solidFill>
                  <a:srgbClr val="008000"/>
                </a:solidFill>
                <a:latin typeface="Times New Roman"/>
                <a:cs typeface="Times New Roman"/>
              </a:rPr>
              <a:t>lotting </a:t>
            </a:r>
            <a:r>
              <a:rPr sz="1600" spc="-5" dirty="0">
                <a:solidFill>
                  <a:srgbClr val="008000"/>
                </a:solidFill>
                <a:latin typeface="Times New Roman"/>
                <a:cs typeface="Times New Roman"/>
              </a:rPr>
              <a:t>in M</a:t>
            </a:r>
            <a:r>
              <a:rPr sz="1600" spc="-10" dirty="0">
                <a:solidFill>
                  <a:srgbClr val="008000"/>
                </a:solidFill>
                <a:latin typeface="Times New Roman"/>
                <a:cs typeface="Times New Roman"/>
              </a:rPr>
              <a:t>atPlotLib</a:t>
            </a:r>
            <a:endParaRPr sz="1600">
              <a:latin typeface="Times New Roman"/>
              <a:cs typeface="Times New Roman"/>
            </a:endParaRPr>
          </a:p>
          <a:p>
            <a:pPr marL="81280">
              <a:lnSpc>
                <a:spcPts val="1910"/>
              </a:lnSpc>
              <a:tabLst>
                <a:tab pos="2479675" algn="l"/>
              </a:tabLst>
            </a:pPr>
            <a:r>
              <a:rPr sz="1600" spc="-10" dirty="0">
                <a:latin typeface="Times New Roman"/>
                <a:cs typeface="Times New Roman"/>
              </a:rPr>
              <a:t>plt.plot(X</a:t>
            </a:r>
            <a:r>
              <a:rPr sz="1600" spc="-5" dirty="0">
                <a:latin typeface="Times New Roman"/>
                <a:cs typeface="Times New Roman"/>
              </a:rPr>
              <a:t>[:,0], X[:,1], </a:t>
            </a:r>
            <a:r>
              <a:rPr sz="1600" spc="-10" dirty="0">
                <a:latin typeface="Times New Roman"/>
                <a:cs typeface="Times New Roman"/>
              </a:rPr>
              <a:t>’b.’);	</a:t>
            </a:r>
            <a:r>
              <a:rPr sz="1600" spc="-10" dirty="0">
                <a:solidFill>
                  <a:srgbClr val="008000"/>
                </a:solidFill>
                <a:latin typeface="Times New Roman"/>
                <a:cs typeface="Times New Roman"/>
              </a:rPr>
              <a:t>% plot data points as blue dots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04460" y="6248400"/>
            <a:ext cx="1273063" cy="3511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43924" y="4648200"/>
            <a:ext cx="351189" cy="12730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53498" y="2362200"/>
            <a:ext cx="5762623" cy="39338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Sca</a:t>
            </a:r>
            <a:r>
              <a:rPr spc="-15" dirty="0"/>
              <a:t>tt</a:t>
            </a:r>
            <a:r>
              <a:rPr dirty="0"/>
              <a:t>erplo</a:t>
            </a:r>
            <a:r>
              <a:rPr spc="-15" dirty="0"/>
              <a:t>t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2663" y="1919636"/>
            <a:ext cx="7162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6699FF"/>
              </a:buClr>
              <a:buFont typeface="Arial"/>
              <a:buChar char="•"/>
              <a:tabLst>
                <a:tab pos="355600" algn="l"/>
              </a:tabLst>
            </a:pPr>
            <a:r>
              <a:rPr sz="2400" spc="-15" dirty="0">
                <a:latin typeface="Arial"/>
                <a:cs typeface="Arial"/>
              </a:rPr>
              <a:t>For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more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han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wo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ea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ures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use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pair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plo</a:t>
            </a:r>
            <a:r>
              <a:rPr sz="2400" spc="-10" dirty="0">
                <a:latin typeface="Arial"/>
                <a:cs typeface="Arial"/>
              </a:rPr>
              <a:t>t: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63123" y="2893109"/>
            <a:ext cx="438986" cy="3072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63123" y="3807509"/>
            <a:ext cx="438986" cy="3072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63123" y="4874309"/>
            <a:ext cx="438986" cy="3072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63123" y="6017309"/>
            <a:ext cx="438986" cy="3072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06123" y="6855508"/>
            <a:ext cx="438986" cy="3072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19736" y="6855508"/>
            <a:ext cx="438986" cy="3072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96923" y="6855508"/>
            <a:ext cx="438985" cy="3072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16123" y="6855508"/>
            <a:ext cx="438985" cy="3072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60012" y="2486025"/>
            <a:ext cx="5599109" cy="42195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Supervised</a:t>
            </a:r>
            <a:r>
              <a:rPr spc="-5" dirty="0"/>
              <a:t> </a:t>
            </a:r>
            <a:r>
              <a:rPr dirty="0"/>
              <a:t>learning</a:t>
            </a:r>
            <a:r>
              <a:rPr spc="-5" dirty="0"/>
              <a:t> </a:t>
            </a:r>
            <a:r>
              <a:rPr dirty="0"/>
              <a:t>and</a:t>
            </a:r>
            <a:r>
              <a:rPr spc="-5" dirty="0"/>
              <a:t> </a:t>
            </a:r>
            <a:r>
              <a:rPr spc="-15" dirty="0"/>
              <a:t>t</a:t>
            </a:r>
            <a:r>
              <a:rPr dirty="0"/>
              <a:t>arge</a:t>
            </a:r>
            <a:r>
              <a:rPr spc="-15" dirty="0"/>
              <a:t>t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2663" y="1929272"/>
            <a:ext cx="7483475" cy="885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6699FF"/>
              </a:buClr>
              <a:buFont typeface="Arial"/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Supervised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learning</a:t>
            </a:r>
            <a:r>
              <a:rPr sz="2800" spc="-10" dirty="0">
                <a:latin typeface="Arial"/>
                <a:cs typeface="Arial"/>
              </a:rPr>
              <a:t>: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predi</a:t>
            </a:r>
            <a:r>
              <a:rPr sz="2800" spc="-15" dirty="0">
                <a:latin typeface="Arial"/>
                <a:cs typeface="Arial"/>
              </a:rPr>
              <a:t>ct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arge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values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10"/>
              </a:spcBef>
              <a:buClr>
                <a:srgbClr val="6699FF"/>
              </a:buClr>
              <a:buFont typeface="Arial"/>
              <a:buChar char="•"/>
              <a:tabLst>
                <a:tab pos="355600" algn="l"/>
              </a:tabLst>
            </a:pPr>
            <a:r>
              <a:rPr sz="2800" spc="-2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or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discre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arge</a:t>
            </a:r>
            <a:r>
              <a:rPr sz="2800" spc="-10" dirty="0">
                <a:latin typeface="Arial"/>
                <a:cs typeface="Arial"/>
              </a:rPr>
              <a:t>ts,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10" dirty="0">
                <a:latin typeface="Arial"/>
                <a:cs typeface="Arial"/>
              </a:rPr>
              <a:t>ft</a:t>
            </a:r>
            <a:r>
              <a:rPr sz="2800" dirty="0">
                <a:latin typeface="Arial"/>
                <a:cs typeface="Arial"/>
              </a:rPr>
              <a:t>en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visualize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wi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h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color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2923" y="2895600"/>
            <a:ext cx="3808412" cy="15763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923" y="5257800"/>
            <a:ext cx="3808412" cy="15763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15323" y="4495800"/>
            <a:ext cx="3886200" cy="584200"/>
          </a:xfrm>
          <a:prstGeom prst="rect">
            <a:avLst/>
          </a:prstGeom>
          <a:solidFill>
            <a:srgbClr val="E0E0E0"/>
          </a:solidFill>
          <a:ln w="1904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93115" marR="184785" indent="-711200">
              <a:lnSpc>
                <a:spcPts val="1900"/>
              </a:lnSpc>
            </a:pPr>
            <a:r>
              <a:rPr sz="1600" spc="-10" dirty="0">
                <a:latin typeface="Times New Roman"/>
                <a:cs typeface="Times New Roman"/>
              </a:rPr>
              <a:t>plt.his</a:t>
            </a:r>
            <a:r>
              <a:rPr sz="1600" spc="-5" dirty="0">
                <a:latin typeface="Times New Roman"/>
                <a:cs typeface="Times New Roman"/>
              </a:rPr>
              <a:t>t( [X[Y</a:t>
            </a:r>
            <a:r>
              <a:rPr sz="1600" spc="-10" dirty="0">
                <a:latin typeface="Times New Roman"/>
                <a:cs typeface="Times New Roman"/>
              </a:rPr>
              <a:t>==c,1] for c </a:t>
            </a:r>
            <a:r>
              <a:rPr sz="1600" spc="-5" dirty="0">
                <a:latin typeface="Times New Roman"/>
                <a:cs typeface="Times New Roman"/>
              </a:rPr>
              <a:t>in </a:t>
            </a:r>
            <a:r>
              <a:rPr sz="1600" spc="-10" dirty="0">
                <a:latin typeface="Times New Roman"/>
                <a:cs typeface="Times New Roman"/>
              </a:rPr>
              <a:t>np.unique(Y)] , bins=20,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hi</a:t>
            </a:r>
            <a:r>
              <a:rPr sz="1600" dirty="0">
                <a:latin typeface="Times New Roman"/>
                <a:cs typeface="Times New Roman"/>
              </a:rPr>
              <a:t>s</a:t>
            </a:r>
            <a:r>
              <a:rPr sz="1600" spc="-10" dirty="0">
                <a:latin typeface="Times New Roman"/>
                <a:cs typeface="Times New Roman"/>
              </a:rPr>
              <a:t>ttype</a:t>
            </a:r>
            <a:r>
              <a:rPr sz="1600" dirty="0">
                <a:latin typeface="Times New Roman"/>
                <a:cs typeface="Times New Roman"/>
              </a:rPr>
              <a:t>='</a:t>
            </a:r>
            <a:r>
              <a:rPr sz="1600" spc="-10" dirty="0">
                <a:latin typeface="Times New Roman"/>
                <a:cs typeface="Times New Roman"/>
              </a:rPr>
              <a:t>ba</a:t>
            </a:r>
            <a:r>
              <a:rPr sz="1600" dirty="0">
                <a:latin typeface="Times New Roman"/>
                <a:cs typeface="Times New Roman"/>
              </a:rPr>
              <a:t>rs</a:t>
            </a:r>
            <a:r>
              <a:rPr sz="1600" spc="-10" dirty="0">
                <a:latin typeface="Times New Roman"/>
                <a:cs typeface="Times New Roman"/>
              </a:rPr>
              <a:t>tacke</a:t>
            </a:r>
            <a:r>
              <a:rPr sz="1600" dirty="0">
                <a:latin typeface="Times New Roman"/>
                <a:cs typeface="Times New Roman"/>
              </a:rPr>
              <a:t>d’)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5323" y="6858000"/>
            <a:ext cx="3886200" cy="338455"/>
          </a:xfrm>
          <a:prstGeom prst="rect">
            <a:avLst/>
          </a:prstGeom>
          <a:solidFill>
            <a:srgbClr val="E0E0E0"/>
          </a:solidFill>
          <a:ln w="1904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1280">
              <a:lnSpc>
                <a:spcPct val="100000"/>
              </a:lnSpc>
            </a:pPr>
            <a:r>
              <a:rPr sz="1600" spc="-10" dirty="0">
                <a:latin typeface="Times New Roman"/>
                <a:cs typeface="Times New Roman"/>
              </a:rPr>
              <a:t>ml.his</a:t>
            </a:r>
            <a:r>
              <a:rPr sz="1600" spc="-5" dirty="0">
                <a:latin typeface="Times New Roman"/>
                <a:cs typeface="Times New Roman"/>
              </a:rPr>
              <a:t>ty(X[:,1],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-210" dirty="0">
                <a:latin typeface="Times New Roman"/>
                <a:cs typeface="Times New Roman"/>
              </a:rPr>
              <a:t>Y</a:t>
            </a:r>
            <a:r>
              <a:rPr sz="1600" dirty="0">
                <a:latin typeface="Times New Roman"/>
                <a:cs typeface="Times New Roman"/>
              </a:rPr>
              <a:t>, </a:t>
            </a:r>
            <a:r>
              <a:rPr sz="1600" spc="-10" dirty="0">
                <a:latin typeface="Times New Roman"/>
                <a:cs typeface="Times New Roman"/>
              </a:rPr>
              <a:t>bi</a:t>
            </a:r>
            <a:r>
              <a:rPr sz="1600" dirty="0">
                <a:latin typeface="Times New Roman"/>
                <a:cs typeface="Times New Roman"/>
              </a:rPr>
              <a:t>ns</a:t>
            </a:r>
            <a:r>
              <a:rPr sz="1600" spc="-10" dirty="0">
                <a:latin typeface="Times New Roman"/>
                <a:cs typeface="Times New Roman"/>
              </a:rPr>
              <a:t>=20)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63523" y="5867400"/>
            <a:ext cx="3581400" cy="1078230"/>
          </a:xfrm>
          <a:prstGeom prst="rect">
            <a:avLst/>
          </a:prstGeom>
          <a:solidFill>
            <a:srgbClr val="E0E0E0"/>
          </a:solidFill>
          <a:ln w="1904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1280">
              <a:lnSpc>
                <a:spcPts val="1910"/>
              </a:lnSpc>
            </a:pPr>
            <a:r>
              <a:rPr sz="1600" spc="-10" dirty="0">
                <a:latin typeface="Times New Roman"/>
                <a:cs typeface="Times New Roman"/>
              </a:rPr>
              <a:t>colors = ['b','g','</a:t>
            </a:r>
            <a:r>
              <a:rPr sz="1600" spc="-5" dirty="0">
                <a:latin typeface="Times New Roman"/>
                <a:cs typeface="Times New Roman"/>
              </a:rPr>
              <a:t>r</a:t>
            </a:r>
            <a:r>
              <a:rPr sz="1600" dirty="0">
                <a:latin typeface="Times New Roman"/>
                <a:cs typeface="Times New Roman"/>
              </a:rPr>
              <a:t>']</a:t>
            </a:r>
          </a:p>
          <a:p>
            <a:pPr marL="81280">
              <a:lnSpc>
                <a:spcPts val="1900"/>
              </a:lnSpc>
            </a:pPr>
            <a:r>
              <a:rPr sz="1600" dirty="0">
                <a:latin typeface="Times New Roman"/>
                <a:cs typeface="Times New Roman"/>
              </a:rPr>
              <a:t>for </a:t>
            </a:r>
            <a:r>
              <a:rPr sz="1600" spc="-10" dirty="0">
                <a:latin typeface="Times New Roman"/>
                <a:cs typeface="Times New Roman"/>
              </a:rPr>
              <a:t>c </a:t>
            </a:r>
            <a:r>
              <a:rPr sz="1600" spc="-5" dirty="0">
                <a:latin typeface="Times New Roman"/>
                <a:cs typeface="Times New Roman"/>
              </a:rPr>
              <a:t>in </a:t>
            </a:r>
            <a:r>
              <a:rPr sz="1600" spc="-10" dirty="0">
                <a:latin typeface="Times New Roman"/>
                <a:cs typeface="Times New Roman"/>
              </a:rPr>
              <a:t>np.unique(Y</a:t>
            </a:r>
            <a:r>
              <a:rPr sz="1600" spc="-5" dirty="0">
                <a:latin typeface="Times New Roman"/>
                <a:cs typeface="Times New Roman"/>
              </a:rPr>
              <a:t>):</a:t>
            </a:r>
            <a:endParaRPr sz="1600" dirty="0">
              <a:latin typeface="Times New Roman"/>
              <a:cs typeface="Times New Roman"/>
            </a:endParaRPr>
          </a:p>
          <a:p>
            <a:pPr marL="1249680" marR="135890" indent="-762000">
              <a:lnSpc>
                <a:spcPts val="1900"/>
              </a:lnSpc>
              <a:spcBef>
                <a:spcPts val="70"/>
              </a:spcBef>
            </a:pPr>
            <a:r>
              <a:rPr sz="1600" spc="-10" dirty="0">
                <a:latin typeface="Times New Roman"/>
                <a:cs typeface="Times New Roman"/>
              </a:rPr>
              <a:t>plt.plot( X[Y==c,0], X[Y==c,1], 'o', color=colors[int(c)] )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96812" y="2890838"/>
            <a:ext cx="4329109" cy="29559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2663" y="1929272"/>
            <a:ext cx="5389245" cy="2134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6699FF"/>
              </a:buClr>
              <a:buFont typeface="Arial"/>
              <a:buChar char="•"/>
              <a:tabLst>
                <a:tab pos="355600" algn="l"/>
              </a:tabLst>
            </a:pPr>
            <a:r>
              <a:rPr sz="2800" spc="-2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15" dirty="0">
                <a:latin typeface="Arial"/>
                <a:cs typeface="Arial"/>
              </a:rPr>
              <a:t>rst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st</a:t>
            </a:r>
            <a:r>
              <a:rPr sz="2800" dirty="0">
                <a:latin typeface="Arial"/>
                <a:cs typeface="Arial"/>
              </a:rPr>
              <a:t>ep</a:t>
            </a:r>
            <a:r>
              <a:rPr sz="2800" spc="-10" dirty="0">
                <a:latin typeface="Arial"/>
                <a:cs typeface="Arial"/>
              </a:rPr>
              <a:t>: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ge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eel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or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da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15"/>
              </a:spcBef>
              <a:buClr>
                <a:srgbClr val="00FFFF"/>
              </a:buClr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Basic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st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st</a:t>
            </a:r>
            <a:r>
              <a:rPr sz="2400" dirty="0">
                <a:latin typeface="Arial"/>
                <a:cs typeface="Arial"/>
              </a:rPr>
              <a:t>ics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20"/>
              </a:spcBef>
              <a:buClr>
                <a:srgbClr val="00FFFF"/>
              </a:buClr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Hi</a:t>
            </a:r>
            <a:r>
              <a:rPr sz="2400" spc="-10" dirty="0">
                <a:latin typeface="Arial"/>
                <a:cs typeface="Arial"/>
              </a:rPr>
              <a:t>st</a:t>
            </a:r>
            <a:r>
              <a:rPr sz="2400" dirty="0">
                <a:latin typeface="Arial"/>
                <a:cs typeface="Arial"/>
              </a:rPr>
              <a:t>ograms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20"/>
              </a:spcBef>
              <a:buClr>
                <a:srgbClr val="00FFFF"/>
              </a:buClr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Sca</a:t>
            </a:r>
            <a:r>
              <a:rPr sz="2400" spc="-10" dirty="0">
                <a:latin typeface="Arial"/>
                <a:cs typeface="Arial"/>
              </a:rPr>
              <a:t>tt</a:t>
            </a:r>
            <a:r>
              <a:rPr sz="2400" dirty="0">
                <a:latin typeface="Arial"/>
                <a:cs typeface="Arial"/>
              </a:rPr>
              <a:t>erplo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&amp;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Pair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Plo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20"/>
              </a:spcBef>
              <a:buClr>
                <a:srgbClr val="00FFFF"/>
              </a:buClr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Using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color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or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discre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arge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8379" y="955929"/>
            <a:ext cx="632904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Machine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Learning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and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Da</a:t>
            </a:r>
            <a:r>
              <a:rPr sz="3200" spc="-15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Mining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76600" y="3276600"/>
            <a:ext cx="610362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spc="-15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-15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rodu</a:t>
            </a:r>
            <a:r>
              <a:rPr sz="3200" spc="-20" dirty="0">
                <a:latin typeface="Arial"/>
                <a:cs typeface="Arial"/>
              </a:rPr>
              <a:t>c</a:t>
            </a:r>
            <a:r>
              <a:rPr sz="3200" spc="-15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ion</a:t>
            </a:r>
            <a:r>
              <a:rPr sz="3200" spc="-10" dirty="0" smtClean="0">
                <a:latin typeface="Arial"/>
                <a:cs typeface="Arial"/>
              </a:rPr>
              <a:t>:</a:t>
            </a:r>
            <a:endParaRPr lang="en-US" sz="3200" spc="-10" dirty="0" smtClean="0">
              <a:latin typeface="Arial"/>
              <a:cs typeface="Arial"/>
            </a:endParaRPr>
          </a:p>
          <a:p>
            <a:pPr marL="12700" algn="ctr">
              <a:lnSpc>
                <a:spcPct val="100000"/>
              </a:lnSpc>
            </a:pPr>
            <a:r>
              <a:rPr sz="3200" spc="-5" dirty="0" smtClean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Supervised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Learning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43200" y="393584"/>
            <a:ext cx="15621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Times New Roman"/>
                <a:cs typeface="Times New Roman"/>
              </a:rPr>
              <a:t>+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8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762000" y="2432685"/>
            <a:ext cx="3200400" cy="365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How</a:t>
            </a:r>
            <a:r>
              <a:rPr spc="-5" dirty="0"/>
              <a:t> </a:t>
            </a:r>
            <a:r>
              <a:rPr dirty="0"/>
              <a:t>does</a:t>
            </a:r>
            <a:r>
              <a:rPr spc="-5" dirty="0"/>
              <a:t> </a:t>
            </a:r>
            <a:r>
              <a:rPr dirty="0"/>
              <a:t>machine</a:t>
            </a:r>
            <a:r>
              <a:rPr spc="-5" dirty="0"/>
              <a:t> </a:t>
            </a:r>
            <a:r>
              <a:rPr dirty="0"/>
              <a:t>learning</a:t>
            </a:r>
            <a:r>
              <a:rPr spc="-5" dirty="0"/>
              <a:t> </a:t>
            </a:r>
            <a:r>
              <a:rPr dirty="0"/>
              <a:t>work?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2663" y="1904682"/>
            <a:ext cx="3248025" cy="34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6699FF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MS PGothic"/>
                <a:cs typeface="MS PGothic"/>
              </a:rPr>
              <a:t>“</a:t>
            </a:r>
            <a:r>
              <a:rPr sz="2400" dirty="0">
                <a:latin typeface="Arial"/>
                <a:cs typeface="Arial"/>
              </a:rPr>
              <a:t>Me</a:t>
            </a:r>
            <a:r>
              <a:rPr sz="2400" spc="-10" dirty="0">
                <a:latin typeface="Arial"/>
                <a:cs typeface="Arial"/>
              </a:rPr>
              <a:t>ta-programmin</a:t>
            </a:r>
            <a:r>
              <a:rPr sz="2400" spc="-5" dirty="0">
                <a:latin typeface="Arial"/>
                <a:cs typeface="Arial"/>
              </a:rPr>
              <a:t>g</a:t>
            </a:r>
            <a:r>
              <a:rPr sz="2400" dirty="0">
                <a:latin typeface="MS PGothic"/>
                <a:cs typeface="MS PGothic"/>
              </a:rPr>
              <a:t>”</a:t>
            </a:r>
            <a:endParaRPr sz="2400">
              <a:latin typeface="MS PGothic"/>
              <a:cs typeface="MS P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9863" y="2326559"/>
            <a:ext cx="4561840" cy="1016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Clr>
                <a:srgbClr val="00FFFF"/>
              </a:buClr>
              <a:buFont typeface="Arial"/>
              <a:buChar char="–"/>
              <a:tabLst>
                <a:tab pos="298450" algn="l"/>
              </a:tabLst>
            </a:pPr>
            <a:r>
              <a:rPr sz="2000" dirty="0">
                <a:latin typeface="Arial"/>
                <a:cs typeface="Arial"/>
              </a:rPr>
              <a:t>Predi</a:t>
            </a:r>
            <a:r>
              <a:rPr sz="2000" spc="-10" dirty="0">
                <a:latin typeface="Arial"/>
                <a:cs typeface="Arial"/>
              </a:rPr>
              <a:t>ct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–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apply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rules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examples</a:t>
            </a:r>
            <a:endParaRPr sz="20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500"/>
              </a:spcBef>
              <a:buClr>
                <a:srgbClr val="00FFFF"/>
              </a:buClr>
              <a:buFont typeface="Arial"/>
              <a:buChar char="–"/>
              <a:tabLst>
                <a:tab pos="298450" algn="l"/>
              </a:tabLst>
            </a:pPr>
            <a:r>
              <a:rPr sz="2000" dirty="0">
                <a:latin typeface="Arial"/>
                <a:cs typeface="Arial"/>
              </a:rPr>
              <a:t>Score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–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ge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eedback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pe</a:t>
            </a:r>
            <a:r>
              <a:rPr sz="2000" spc="-10" dirty="0">
                <a:latin typeface="Arial"/>
                <a:cs typeface="Arial"/>
              </a:rPr>
              <a:t>rf</a:t>
            </a:r>
            <a:r>
              <a:rPr sz="2000" dirty="0">
                <a:latin typeface="Arial"/>
                <a:cs typeface="Arial"/>
              </a:rPr>
              <a:t>ormance</a:t>
            </a:r>
            <a:endParaRPr sz="20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500"/>
              </a:spcBef>
              <a:buClr>
                <a:srgbClr val="00FFFF"/>
              </a:buClr>
              <a:buFont typeface="Arial"/>
              <a:buChar char="–"/>
              <a:tabLst>
                <a:tab pos="298450" algn="l"/>
              </a:tabLst>
            </a:pPr>
            <a:r>
              <a:rPr sz="2000" dirty="0">
                <a:latin typeface="Arial"/>
                <a:cs typeface="Arial"/>
              </a:rPr>
              <a:t>Learn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–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change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predi</a:t>
            </a:r>
            <a:r>
              <a:rPr sz="2000" spc="-10" dirty="0">
                <a:latin typeface="Arial"/>
                <a:cs typeface="Arial"/>
              </a:rPr>
              <a:t>ct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10" dirty="0">
                <a:latin typeface="Arial"/>
                <a:cs typeface="Arial"/>
              </a:rPr>
              <a:t>tt</a:t>
            </a:r>
            <a:r>
              <a:rPr sz="2000" dirty="0">
                <a:latin typeface="Arial"/>
                <a:cs typeface="Arial"/>
              </a:rPr>
              <a:t>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77523" y="3810000"/>
            <a:ext cx="2362200" cy="2057400"/>
          </a:xfrm>
          <a:custGeom>
            <a:avLst/>
            <a:gdLst/>
            <a:ahLst/>
            <a:cxnLst/>
            <a:rect l="l" t="t" r="r" b="b"/>
            <a:pathLst>
              <a:path w="2362200" h="2057400">
                <a:moveTo>
                  <a:pt x="0" y="0"/>
                </a:moveTo>
                <a:lnTo>
                  <a:pt x="2362200" y="0"/>
                </a:lnTo>
                <a:lnTo>
                  <a:pt x="23622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solidFill>
            <a:srgbClr val="CDD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77523" y="3810000"/>
            <a:ext cx="2362200" cy="2057400"/>
          </a:xfrm>
          <a:custGeom>
            <a:avLst/>
            <a:gdLst/>
            <a:ahLst/>
            <a:cxnLst/>
            <a:rect l="l" t="t" r="r" b="b"/>
            <a:pathLst>
              <a:path w="2362200" h="2057400">
                <a:moveTo>
                  <a:pt x="0" y="0"/>
                </a:moveTo>
                <a:lnTo>
                  <a:pt x="2362199" y="0"/>
                </a:lnTo>
                <a:lnTo>
                  <a:pt x="2362199" y="2057399"/>
                </a:lnTo>
                <a:lnTo>
                  <a:pt x="0" y="2057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56263" y="3887671"/>
            <a:ext cx="21920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Times New Roman"/>
                <a:cs typeface="Times New Roman"/>
              </a:rPr>
              <a:t>P</a:t>
            </a:r>
            <a:r>
              <a:rPr sz="1800" b="1" spc="-45" dirty="0">
                <a:latin typeface="Times New Roman"/>
                <a:cs typeface="Times New Roman"/>
              </a:rPr>
              <a:t>r</a:t>
            </a:r>
            <a:r>
              <a:rPr sz="1800" b="1" spc="-10" dirty="0">
                <a:latin typeface="Times New Roman"/>
                <a:cs typeface="Times New Roman"/>
              </a:rPr>
              <a:t>ogr</a:t>
            </a:r>
            <a:r>
              <a:rPr sz="1800" b="1" dirty="0">
                <a:latin typeface="Times New Roman"/>
                <a:cs typeface="Times New Roman"/>
              </a:rPr>
              <a:t>am  </a:t>
            </a:r>
            <a:r>
              <a:rPr sz="1800" b="1" spc="-10" dirty="0">
                <a:latin typeface="Times New Roman"/>
                <a:cs typeface="Times New Roman"/>
              </a:rPr>
              <a:t>(“Lear</a:t>
            </a:r>
            <a:r>
              <a:rPr sz="1800" b="1" dirty="0">
                <a:latin typeface="Times New Roman"/>
                <a:cs typeface="Times New Roman"/>
              </a:rPr>
              <a:t>n</a:t>
            </a:r>
            <a:r>
              <a:rPr sz="1800" b="1" spc="-10" dirty="0">
                <a:latin typeface="Times New Roman"/>
                <a:cs typeface="Times New Roman"/>
              </a:rPr>
              <a:t>er</a:t>
            </a:r>
            <a:r>
              <a:rPr sz="1800" b="1" dirty="0">
                <a:latin typeface="Times New Roman"/>
                <a:cs typeface="Times New Roman"/>
              </a:rPr>
              <a:t>”)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56263" y="4433771"/>
            <a:ext cx="2241550" cy="134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33350">
              <a:lnSpc>
                <a:spcPts val="2100"/>
              </a:lnSpc>
              <a:tabLst>
                <a:tab pos="1991995" algn="l"/>
              </a:tabLst>
            </a:pPr>
            <a:r>
              <a:rPr sz="1800" spc="-10" dirty="0">
                <a:latin typeface="Times New Roman"/>
                <a:cs typeface="Times New Roman"/>
              </a:rPr>
              <a:t>Characterized by s</a:t>
            </a:r>
            <a:r>
              <a:rPr sz="1800" spc="-15" dirty="0">
                <a:latin typeface="Times New Roman"/>
                <a:cs typeface="Times New Roman"/>
              </a:rPr>
              <a:t>ome </a:t>
            </a:r>
            <a:r>
              <a:rPr sz="1800" spc="-15" dirty="0">
                <a:latin typeface="MS PGothic"/>
                <a:cs typeface="MS PGothic"/>
              </a:rPr>
              <a:t>“</a:t>
            </a:r>
            <a:r>
              <a:rPr sz="1800" spc="-10" dirty="0">
                <a:latin typeface="Times New Roman"/>
                <a:cs typeface="Times New Roman"/>
              </a:rPr>
              <a:t>parameters</a:t>
            </a:r>
            <a:r>
              <a:rPr sz="1800" spc="-10" dirty="0">
                <a:latin typeface="MS PGothic"/>
                <a:cs typeface="MS PGothic"/>
              </a:rPr>
              <a:t>”	</a:t>
            </a:r>
            <a:r>
              <a:rPr sz="1800" spc="-150" dirty="0">
                <a:latin typeface="Trebuchet MS"/>
                <a:cs typeface="Trebuchet MS"/>
              </a:rPr>
              <a:t>µ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P</a:t>
            </a:r>
            <a:r>
              <a:rPr sz="1800" spc="-10" dirty="0">
                <a:latin typeface="Times New Roman"/>
                <a:cs typeface="Times New Roman"/>
              </a:rPr>
              <a:t>rocedure (us</a:t>
            </a:r>
            <a:r>
              <a:rPr sz="1800" spc="-5" dirty="0">
                <a:latin typeface="Times New Roman"/>
                <a:cs typeface="Times New Roman"/>
              </a:rPr>
              <a:t>ing </a:t>
            </a:r>
            <a:r>
              <a:rPr sz="1800" spc="-150" dirty="0">
                <a:latin typeface="Trebuchet MS"/>
                <a:cs typeface="Trebuchet MS"/>
              </a:rPr>
              <a:t>µ</a:t>
            </a:r>
            <a:r>
              <a:rPr sz="1800" spc="-150" dirty="0">
                <a:latin typeface="Times New Roman"/>
                <a:cs typeface="Times New Roman"/>
              </a:rPr>
              <a:t>)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spc="-10" dirty="0">
                <a:latin typeface="Times New Roman"/>
                <a:cs typeface="Times New Roman"/>
              </a:rPr>
              <a:t>that outputs a prediction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96323" y="4648200"/>
            <a:ext cx="1524000" cy="2057400"/>
          </a:xfrm>
          <a:custGeom>
            <a:avLst/>
            <a:gdLst/>
            <a:ahLst/>
            <a:cxnLst/>
            <a:rect l="l" t="t" r="r" b="b"/>
            <a:pathLst>
              <a:path w="1524000" h="2057400">
                <a:moveTo>
                  <a:pt x="0" y="0"/>
                </a:moveTo>
                <a:lnTo>
                  <a:pt x="1524000" y="0"/>
                </a:lnTo>
                <a:lnTo>
                  <a:pt x="1524000" y="2057399"/>
                </a:lnTo>
                <a:lnTo>
                  <a:pt x="0" y="2057399"/>
                </a:lnTo>
                <a:lnTo>
                  <a:pt x="0" y="0"/>
                </a:lnTo>
                <a:close/>
              </a:path>
            </a:pathLst>
          </a:custGeom>
          <a:solidFill>
            <a:srgbClr val="78A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96323" y="4648200"/>
            <a:ext cx="1524000" cy="2057400"/>
          </a:xfrm>
          <a:custGeom>
            <a:avLst/>
            <a:gdLst/>
            <a:ahLst/>
            <a:cxnLst/>
            <a:rect l="l" t="t" r="r" b="b"/>
            <a:pathLst>
              <a:path w="1524000" h="2057400">
                <a:moveTo>
                  <a:pt x="0" y="0"/>
                </a:moveTo>
                <a:lnTo>
                  <a:pt x="1523999" y="0"/>
                </a:lnTo>
                <a:lnTo>
                  <a:pt x="1523999" y="2057399"/>
                </a:lnTo>
                <a:lnTo>
                  <a:pt x="0" y="2057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75063" y="4725871"/>
            <a:ext cx="1361440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100"/>
              </a:lnSpc>
            </a:pPr>
            <a:r>
              <a:rPr sz="1800" b="1" spc="-150" dirty="0">
                <a:latin typeface="Times New Roman"/>
                <a:cs typeface="Times New Roman"/>
              </a:rPr>
              <a:t>T</a:t>
            </a:r>
            <a:r>
              <a:rPr sz="1800" b="1" spc="-10" dirty="0">
                <a:latin typeface="Times New Roman"/>
                <a:cs typeface="Times New Roman"/>
              </a:rPr>
              <a:t>rai</a:t>
            </a:r>
            <a:r>
              <a:rPr sz="1800" b="1" dirty="0">
                <a:latin typeface="Times New Roman"/>
                <a:cs typeface="Times New Roman"/>
              </a:rPr>
              <a:t>n</a:t>
            </a:r>
            <a:r>
              <a:rPr sz="1800" b="1" spc="-5" dirty="0">
                <a:latin typeface="Times New Roman"/>
                <a:cs typeface="Times New Roman"/>
              </a:rPr>
              <a:t>i</a:t>
            </a:r>
            <a:r>
              <a:rPr sz="1800" b="1" dirty="0">
                <a:latin typeface="Times New Roman"/>
                <a:cs typeface="Times New Roman"/>
              </a:rPr>
              <a:t>ng data </a:t>
            </a:r>
            <a:r>
              <a:rPr sz="1800" b="1" spc="-10" dirty="0">
                <a:latin typeface="Times New Roman"/>
                <a:cs typeface="Times New Roman"/>
              </a:rPr>
              <a:t>(e</a:t>
            </a:r>
            <a:r>
              <a:rPr sz="1800" b="1" dirty="0">
                <a:latin typeface="Times New Roman"/>
                <a:cs typeface="Times New Roman"/>
              </a:rPr>
              <a:t>xamp</a:t>
            </a:r>
            <a:r>
              <a:rPr sz="1800" b="1" spc="-10" dirty="0">
                <a:latin typeface="Times New Roman"/>
                <a:cs typeface="Times New Roman"/>
              </a:rPr>
              <a:t>le</a:t>
            </a:r>
            <a:r>
              <a:rPr sz="1800" b="1" dirty="0">
                <a:latin typeface="Times New Roman"/>
                <a:cs typeface="Times New Roman"/>
              </a:rPr>
              <a:t>s)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7323" y="5334000"/>
            <a:ext cx="1066800" cy="381000"/>
          </a:xfrm>
          <a:prstGeom prst="rect">
            <a:avLst/>
          </a:prstGeom>
          <a:solidFill>
            <a:srgbClr val="CDDFFF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>
              <a:lnSpc>
                <a:spcPct val="100000"/>
              </a:lnSpc>
            </a:pPr>
            <a:r>
              <a:rPr sz="1800" b="1" spc="-10" dirty="0">
                <a:latin typeface="Times New Roman"/>
                <a:cs typeface="Times New Roman"/>
              </a:rPr>
              <a:t>Featu</a:t>
            </a:r>
            <a:r>
              <a:rPr sz="1800" b="1" spc="-45" dirty="0">
                <a:latin typeface="Times New Roman"/>
                <a:cs typeface="Times New Roman"/>
              </a:rPr>
              <a:t>r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20323" y="5486400"/>
            <a:ext cx="407034" cy="0"/>
          </a:xfrm>
          <a:custGeom>
            <a:avLst/>
            <a:gdLst/>
            <a:ahLst/>
            <a:cxnLst/>
            <a:rect l="l" t="t" r="r" b="b"/>
            <a:pathLst>
              <a:path w="407035">
                <a:moveTo>
                  <a:pt x="0" y="0"/>
                </a:moveTo>
                <a:lnTo>
                  <a:pt x="406790" y="0"/>
                </a:lnTo>
              </a:path>
            </a:pathLst>
          </a:custGeom>
          <a:ln w="507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49334" y="5372206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3039" y="0"/>
                </a:moveTo>
                <a:lnTo>
                  <a:pt x="11893" y="3763"/>
                </a:lnTo>
                <a:lnTo>
                  <a:pt x="3439" y="12495"/>
                </a:lnTo>
                <a:lnTo>
                  <a:pt x="1817" y="15799"/>
                </a:lnTo>
                <a:lnTo>
                  <a:pt x="85" y="27634"/>
                </a:lnTo>
                <a:lnTo>
                  <a:pt x="3849" y="38779"/>
                </a:lnTo>
                <a:lnTo>
                  <a:pt x="12581" y="47233"/>
                </a:lnTo>
                <a:lnTo>
                  <a:pt x="127370" y="114193"/>
                </a:lnTo>
                <a:lnTo>
                  <a:pt x="9542" y="183231"/>
                </a:lnTo>
                <a:lnTo>
                  <a:pt x="2210" y="192680"/>
                </a:lnTo>
                <a:lnTo>
                  <a:pt x="0" y="204235"/>
                </a:lnTo>
                <a:lnTo>
                  <a:pt x="3439" y="215892"/>
                </a:lnTo>
                <a:lnTo>
                  <a:pt x="5516" y="218930"/>
                </a:lnTo>
                <a:lnTo>
                  <a:pt x="14965" y="226263"/>
                </a:lnTo>
                <a:lnTo>
                  <a:pt x="26520" y="228473"/>
                </a:lnTo>
                <a:lnTo>
                  <a:pt x="38178" y="225033"/>
                </a:lnTo>
                <a:lnTo>
                  <a:pt x="228189" y="114193"/>
                </a:lnTo>
                <a:lnTo>
                  <a:pt x="34873" y="1731"/>
                </a:lnTo>
                <a:lnTo>
                  <a:pt x="230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630321" y="3124200"/>
            <a:ext cx="2362200" cy="1295400"/>
          </a:xfrm>
          <a:prstGeom prst="rect">
            <a:avLst/>
          </a:prstGeom>
          <a:solidFill>
            <a:srgbClr val="CDDFFF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>
              <a:lnSpc>
                <a:spcPct val="100000"/>
              </a:lnSpc>
            </a:pPr>
            <a:r>
              <a:rPr sz="1800" b="1" spc="-10" dirty="0">
                <a:latin typeface="Times New Roman"/>
                <a:cs typeface="Times New Roman"/>
              </a:rPr>
              <a:t>Learn</a:t>
            </a:r>
            <a:r>
              <a:rPr sz="1800" b="1" spc="-5" dirty="0">
                <a:latin typeface="Times New Roman"/>
                <a:cs typeface="Times New Roman"/>
              </a:rPr>
              <a:t>ing </a:t>
            </a:r>
            <a:r>
              <a:rPr sz="1800" b="1" spc="-10" dirty="0">
                <a:latin typeface="Times New Roman"/>
                <a:cs typeface="Times New Roman"/>
              </a:rPr>
              <a:t>algorithm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850">
              <a:latin typeface="Times New Roman"/>
              <a:cs typeface="Times New Roman"/>
            </a:endParaRPr>
          </a:p>
          <a:p>
            <a:pPr marL="86360">
              <a:lnSpc>
                <a:spcPts val="2130"/>
              </a:lnSpc>
            </a:pPr>
            <a:r>
              <a:rPr sz="1800" spc="-10" dirty="0">
                <a:latin typeface="Times New Roman"/>
                <a:cs typeface="Times New Roman"/>
              </a:rPr>
              <a:t>Change </a:t>
            </a:r>
            <a:r>
              <a:rPr sz="1800" spc="-150" dirty="0">
                <a:latin typeface="Trebuchet MS"/>
                <a:cs typeface="Trebuchet MS"/>
              </a:rPr>
              <a:t>µ</a:t>
            </a:r>
            <a:endParaRPr sz="1800">
              <a:latin typeface="Trebuchet MS"/>
              <a:cs typeface="Trebuchet MS"/>
            </a:endParaRPr>
          </a:p>
          <a:p>
            <a:pPr marL="86360">
              <a:lnSpc>
                <a:spcPts val="2130"/>
              </a:lnSpc>
            </a:pPr>
            <a:r>
              <a:rPr sz="1800" spc="-10" dirty="0">
                <a:latin typeface="Times New Roman"/>
                <a:cs typeface="Times New Roman"/>
              </a:rPr>
              <a:t>Improve performance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891687" y="4517244"/>
            <a:ext cx="1211580" cy="2245360"/>
          </a:xfrm>
          <a:custGeom>
            <a:avLst/>
            <a:gdLst/>
            <a:ahLst/>
            <a:cxnLst/>
            <a:rect l="l" t="t" r="r" b="b"/>
            <a:pathLst>
              <a:path w="1211579" h="2245359">
                <a:moveTo>
                  <a:pt x="0" y="2187747"/>
                </a:moveTo>
                <a:lnTo>
                  <a:pt x="110331" y="2213940"/>
                </a:lnTo>
                <a:lnTo>
                  <a:pt x="219868" y="2234578"/>
                </a:lnTo>
                <a:lnTo>
                  <a:pt x="327818" y="2244897"/>
                </a:lnTo>
                <a:lnTo>
                  <a:pt x="380206" y="2244897"/>
                </a:lnTo>
                <a:lnTo>
                  <a:pt x="431799" y="2240134"/>
                </a:lnTo>
                <a:lnTo>
                  <a:pt x="482599" y="2229815"/>
                </a:lnTo>
                <a:lnTo>
                  <a:pt x="531812" y="2213940"/>
                </a:lnTo>
                <a:lnTo>
                  <a:pt x="579437" y="2190921"/>
                </a:lnTo>
                <a:lnTo>
                  <a:pt x="626269" y="2161553"/>
                </a:lnTo>
                <a:lnTo>
                  <a:pt x="670719" y="2123453"/>
                </a:lnTo>
                <a:lnTo>
                  <a:pt x="714375" y="2077415"/>
                </a:lnTo>
                <a:lnTo>
                  <a:pt x="755649" y="2022647"/>
                </a:lnTo>
                <a:lnTo>
                  <a:pt x="794543" y="1957559"/>
                </a:lnTo>
                <a:lnTo>
                  <a:pt x="831849" y="1882153"/>
                </a:lnTo>
                <a:lnTo>
                  <a:pt x="866774" y="1797221"/>
                </a:lnTo>
                <a:lnTo>
                  <a:pt x="899318" y="1702765"/>
                </a:lnTo>
                <a:lnTo>
                  <a:pt x="931068" y="1600371"/>
                </a:lnTo>
                <a:lnTo>
                  <a:pt x="960436" y="1489247"/>
                </a:lnTo>
                <a:lnTo>
                  <a:pt x="989011" y="1371771"/>
                </a:lnTo>
                <a:lnTo>
                  <a:pt x="1015999" y="1247947"/>
                </a:lnTo>
                <a:lnTo>
                  <a:pt x="1041399" y="1117771"/>
                </a:lnTo>
                <a:lnTo>
                  <a:pt x="1066005" y="982040"/>
                </a:lnTo>
                <a:lnTo>
                  <a:pt x="1089817" y="842341"/>
                </a:lnTo>
                <a:lnTo>
                  <a:pt x="1134267" y="551828"/>
                </a:lnTo>
                <a:lnTo>
                  <a:pt x="1177130" y="250203"/>
                </a:lnTo>
                <a:lnTo>
                  <a:pt x="1211485" y="0"/>
                </a:lnTo>
              </a:path>
            </a:pathLst>
          </a:custGeom>
          <a:ln w="57149">
            <a:solidFill>
              <a:srgbClr val="8448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952239" y="4461060"/>
            <a:ext cx="255270" cy="268605"/>
          </a:xfrm>
          <a:custGeom>
            <a:avLst/>
            <a:gdLst/>
            <a:ahLst/>
            <a:cxnLst/>
            <a:rect l="l" t="t" r="r" b="b"/>
            <a:pathLst>
              <a:path w="255270" h="268604">
                <a:moveTo>
                  <a:pt x="205049" y="112367"/>
                </a:moveTo>
                <a:lnTo>
                  <a:pt x="143219" y="112367"/>
                </a:lnTo>
                <a:lnTo>
                  <a:pt x="204460" y="257606"/>
                </a:lnTo>
                <a:lnTo>
                  <a:pt x="213833" y="265162"/>
                </a:lnTo>
                <a:lnTo>
                  <a:pt x="225406" y="268197"/>
                </a:lnTo>
                <a:lnTo>
                  <a:pt x="237600" y="266056"/>
                </a:lnTo>
                <a:lnTo>
                  <a:pt x="244655" y="261878"/>
                </a:lnTo>
                <a:lnTo>
                  <a:pt x="252211" y="252505"/>
                </a:lnTo>
                <a:lnTo>
                  <a:pt x="255246" y="240933"/>
                </a:lnTo>
                <a:lnTo>
                  <a:pt x="253104" y="228738"/>
                </a:lnTo>
                <a:lnTo>
                  <a:pt x="205049" y="112367"/>
                </a:lnTo>
                <a:close/>
              </a:path>
              <a:path w="255270" h="268604">
                <a:moveTo>
                  <a:pt x="158647" y="0"/>
                </a:moveTo>
                <a:lnTo>
                  <a:pt x="1797" y="202315"/>
                </a:lnTo>
                <a:lnTo>
                  <a:pt x="0" y="214074"/>
                </a:lnTo>
                <a:lnTo>
                  <a:pt x="3102" y="225491"/>
                </a:lnTo>
                <a:lnTo>
                  <a:pt x="10905" y="234929"/>
                </a:lnTo>
                <a:lnTo>
                  <a:pt x="18408" y="239166"/>
                </a:lnTo>
                <a:lnTo>
                  <a:pt x="30167" y="240963"/>
                </a:lnTo>
                <a:lnTo>
                  <a:pt x="41584" y="237860"/>
                </a:lnTo>
                <a:lnTo>
                  <a:pt x="51022" y="230056"/>
                </a:lnTo>
                <a:lnTo>
                  <a:pt x="143219" y="112367"/>
                </a:lnTo>
                <a:lnTo>
                  <a:pt x="205049" y="112367"/>
                </a:lnTo>
                <a:lnTo>
                  <a:pt x="158647" y="0"/>
                </a:lnTo>
                <a:close/>
              </a:path>
            </a:pathLst>
          </a:custGeom>
          <a:solidFill>
            <a:srgbClr val="8448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81572" y="3705184"/>
            <a:ext cx="848994" cy="1092835"/>
          </a:xfrm>
          <a:custGeom>
            <a:avLst/>
            <a:gdLst/>
            <a:ahLst/>
            <a:cxnLst/>
            <a:rect l="l" t="t" r="r" b="b"/>
            <a:pathLst>
              <a:path w="848995" h="1092835">
                <a:moveTo>
                  <a:pt x="848749" y="47624"/>
                </a:moveTo>
                <a:lnTo>
                  <a:pt x="773343" y="15081"/>
                </a:lnTo>
                <a:lnTo>
                  <a:pt x="736037" y="3968"/>
                </a:lnTo>
                <a:lnTo>
                  <a:pt x="699525" y="0"/>
                </a:lnTo>
                <a:lnTo>
                  <a:pt x="663806" y="4762"/>
                </a:lnTo>
                <a:lnTo>
                  <a:pt x="595544" y="49212"/>
                </a:lnTo>
                <a:lnTo>
                  <a:pt x="563000" y="93662"/>
                </a:lnTo>
                <a:lnTo>
                  <a:pt x="533631" y="161924"/>
                </a:lnTo>
                <a:lnTo>
                  <a:pt x="520137" y="206374"/>
                </a:lnTo>
                <a:lnTo>
                  <a:pt x="506644" y="255587"/>
                </a:lnTo>
                <a:lnTo>
                  <a:pt x="482831" y="365918"/>
                </a:lnTo>
                <a:lnTo>
                  <a:pt x="459019" y="485774"/>
                </a:lnTo>
                <a:lnTo>
                  <a:pt x="434413" y="607218"/>
                </a:lnTo>
                <a:lnTo>
                  <a:pt x="407425" y="720724"/>
                </a:lnTo>
                <a:lnTo>
                  <a:pt x="392344" y="773112"/>
                </a:lnTo>
                <a:lnTo>
                  <a:pt x="376469" y="820737"/>
                </a:lnTo>
                <a:lnTo>
                  <a:pt x="359006" y="862806"/>
                </a:lnTo>
                <a:lnTo>
                  <a:pt x="340750" y="897731"/>
                </a:lnTo>
                <a:lnTo>
                  <a:pt x="300269" y="954087"/>
                </a:lnTo>
                <a:lnTo>
                  <a:pt x="255819" y="997743"/>
                </a:lnTo>
                <a:lnTo>
                  <a:pt x="208194" y="1031081"/>
                </a:lnTo>
                <a:lnTo>
                  <a:pt x="158981" y="1055687"/>
                </a:lnTo>
                <a:lnTo>
                  <a:pt x="106594" y="1073149"/>
                </a:lnTo>
                <a:lnTo>
                  <a:pt x="53413" y="1085056"/>
                </a:lnTo>
                <a:lnTo>
                  <a:pt x="0" y="1092797"/>
                </a:lnTo>
              </a:path>
            </a:pathLst>
          </a:custGeom>
          <a:ln w="57149">
            <a:solidFill>
              <a:srgbClr val="8448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25448" y="4646285"/>
            <a:ext cx="268605" cy="254635"/>
          </a:xfrm>
          <a:custGeom>
            <a:avLst/>
            <a:gdLst/>
            <a:ahLst/>
            <a:cxnLst/>
            <a:rect l="l" t="t" r="r" b="b"/>
            <a:pathLst>
              <a:path w="268604" h="254635">
                <a:moveTo>
                  <a:pt x="216498" y="0"/>
                </a:moveTo>
                <a:lnTo>
                  <a:pt x="204666" y="363"/>
                </a:lnTo>
                <a:lnTo>
                  <a:pt x="193667" y="5765"/>
                </a:lnTo>
                <a:lnTo>
                  <a:pt x="0" y="159830"/>
                </a:lnTo>
                <a:lnTo>
                  <a:pt x="237353" y="254529"/>
                </a:lnTo>
                <a:lnTo>
                  <a:pt x="249328" y="253143"/>
                </a:lnTo>
                <a:lnTo>
                  <a:pt x="259615" y="247008"/>
                </a:lnTo>
                <a:lnTo>
                  <a:pt x="266637" y="236792"/>
                </a:lnTo>
                <a:lnTo>
                  <a:pt x="268591" y="228876"/>
                </a:lnTo>
                <a:lnTo>
                  <a:pt x="267205" y="216901"/>
                </a:lnTo>
                <a:lnTo>
                  <a:pt x="261070" y="206614"/>
                </a:lnTo>
                <a:lnTo>
                  <a:pt x="250855" y="199591"/>
                </a:lnTo>
                <a:lnTo>
                  <a:pt x="112248" y="143562"/>
                </a:lnTo>
                <a:lnTo>
                  <a:pt x="235096" y="44193"/>
                </a:lnTo>
                <a:lnTo>
                  <a:pt x="239583" y="33169"/>
                </a:lnTo>
                <a:lnTo>
                  <a:pt x="239219" y="21336"/>
                </a:lnTo>
                <a:lnTo>
                  <a:pt x="233818" y="10337"/>
                </a:lnTo>
                <a:lnTo>
                  <a:pt x="227523" y="4487"/>
                </a:lnTo>
                <a:lnTo>
                  <a:pt x="216498" y="0"/>
                </a:lnTo>
                <a:close/>
              </a:path>
            </a:pathLst>
          </a:custGeom>
          <a:solidFill>
            <a:srgbClr val="8448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36012" y="5867400"/>
            <a:ext cx="1447800" cy="609600"/>
          </a:xfrm>
          <a:custGeom>
            <a:avLst/>
            <a:gdLst/>
            <a:ahLst/>
            <a:cxnLst/>
            <a:rect l="l" t="t" r="r" b="b"/>
            <a:pathLst>
              <a:path w="1447800" h="609600">
                <a:moveTo>
                  <a:pt x="0" y="0"/>
                </a:moveTo>
                <a:lnTo>
                  <a:pt x="1447798" y="0"/>
                </a:lnTo>
                <a:lnTo>
                  <a:pt x="1447798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CDD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36011" y="5867400"/>
            <a:ext cx="1447800" cy="609600"/>
          </a:xfrm>
          <a:custGeom>
            <a:avLst/>
            <a:gdLst/>
            <a:ahLst/>
            <a:cxnLst/>
            <a:rect l="l" t="t" r="r" b="b"/>
            <a:pathLst>
              <a:path w="1447800" h="609600">
                <a:moveTo>
                  <a:pt x="0" y="0"/>
                </a:moveTo>
                <a:lnTo>
                  <a:pt x="1447799" y="0"/>
                </a:lnTo>
                <a:lnTo>
                  <a:pt x="1447799" y="609599"/>
                </a:lnTo>
                <a:lnTo>
                  <a:pt x="0" y="609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336011" y="5867400"/>
            <a:ext cx="144780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 marR="42545">
              <a:lnSpc>
                <a:spcPts val="2100"/>
              </a:lnSpc>
            </a:pPr>
            <a:r>
              <a:rPr sz="1800" b="1" spc="-10" dirty="0">
                <a:latin typeface="Times New Roman"/>
                <a:cs typeface="Times New Roman"/>
              </a:rPr>
              <a:t>Feedback </a:t>
            </a:r>
            <a:r>
              <a:rPr sz="1800" b="1" spc="-5" dirty="0">
                <a:latin typeface="Times New Roman"/>
                <a:cs typeface="Times New Roman"/>
              </a:rPr>
              <a:t>/ </a:t>
            </a:r>
            <a:r>
              <a:rPr sz="1800" b="1" spc="-185" dirty="0">
                <a:latin typeface="Times New Roman"/>
                <a:cs typeface="Times New Roman"/>
              </a:rPr>
              <a:t>T</a:t>
            </a:r>
            <a:r>
              <a:rPr sz="1800" b="1" spc="-10" dirty="0">
                <a:latin typeface="Times New Roman"/>
                <a:cs typeface="Times New Roman"/>
              </a:rPr>
              <a:t>arge</a:t>
            </a:r>
            <a:r>
              <a:rPr sz="1800" b="1" dirty="0">
                <a:latin typeface="Times New Roman"/>
                <a:cs typeface="Times New Roman"/>
              </a:rPr>
              <a:t>t </a:t>
            </a:r>
            <a:r>
              <a:rPr sz="1800" b="1" spc="-10" dirty="0">
                <a:latin typeface="Times New Roman"/>
                <a:cs typeface="Times New Roman"/>
              </a:rPr>
              <a:t>val</a:t>
            </a:r>
            <a:r>
              <a:rPr sz="1800" b="1" dirty="0">
                <a:latin typeface="Times New Roman"/>
                <a:cs typeface="Times New Roman"/>
              </a:rPr>
              <a:t>u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34829" y="6248400"/>
            <a:ext cx="2057400" cy="914400"/>
          </a:xfrm>
          <a:prstGeom prst="rect">
            <a:avLst/>
          </a:prstGeom>
          <a:solidFill>
            <a:srgbClr val="78ACFF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 marR="97790">
              <a:lnSpc>
                <a:spcPts val="2100"/>
              </a:lnSpc>
            </a:pPr>
            <a:r>
              <a:rPr sz="1800" b="1" dirty="0">
                <a:latin typeface="Times New Roman"/>
                <a:cs typeface="Times New Roman"/>
              </a:rPr>
              <a:t>S</a:t>
            </a:r>
            <a:r>
              <a:rPr sz="1800" b="1" spc="-10" dirty="0">
                <a:latin typeface="Times New Roman"/>
                <a:cs typeface="Times New Roman"/>
              </a:rPr>
              <a:t>co</a:t>
            </a:r>
            <a:r>
              <a:rPr sz="1800" b="1" spc="-45" dirty="0">
                <a:latin typeface="Times New Roman"/>
                <a:cs typeface="Times New Roman"/>
              </a:rPr>
              <a:t>r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p</a:t>
            </a:r>
            <a:r>
              <a:rPr sz="1800" b="1" spc="-10" dirty="0">
                <a:latin typeface="Times New Roman"/>
                <a:cs typeface="Times New Roman"/>
              </a:rPr>
              <a:t>erfor</a:t>
            </a:r>
            <a:r>
              <a:rPr sz="1800" b="1" dirty="0">
                <a:latin typeface="Times New Roman"/>
                <a:cs typeface="Times New Roman"/>
              </a:rPr>
              <a:t>man</a:t>
            </a:r>
            <a:r>
              <a:rPr sz="1800" b="1" spc="-10" dirty="0">
                <a:latin typeface="Times New Roman"/>
                <a:cs typeface="Times New Roman"/>
              </a:rPr>
              <a:t>ce (“c</a:t>
            </a:r>
            <a:r>
              <a:rPr sz="1800" b="1" dirty="0">
                <a:latin typeface="Times New Roman"/>
                <a:cs typeface="Times New Roman"/>
              </a:rPr>
              <a:t>ost fun</a:t>
            </a:r>
            <a:r>
              <a:rPr sz="1800" b="1" spc="-10" dirty="0">
                <a:latin typeface="Times New Roman"/>
                <a:cs typeface="Times New Roman"/>
              </a:rPr>
              <a:t>cti</a:t>
            </a:r>
            <a:r>
              <a:rPr sz="1800" b="1" dirty="0">
                <a:latin typeface="Times New Roman"/>
                <a:cs typeface="Times New Roman"/>
              </a:rPr>
              <a:t>on”)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859932" y="6096000"/>
            <a:ext cx="834390" cy="617855"/>
          </a:xfrm>
          <a:custGeom>
            <a:avLst/>
            <a:gdLst/>
            <a:ahLst/>
            <a:cxnLst/>
            <a:rect l="l" t="t" r="r" b="b"/>
            <a:pathLst>
              <a:path w="834389" h="617854">
                <a:moveTo>
                  <a:pt x="0" y="0"/>
                </a:moveTo>
                <a:lnTo>
                  <a:pt x="834199" y="617701"/>
                </a:lnTo>
              </a:path>
            </a:pathLst>
          </a:custGeom>
          <a:ln w="50799">
            <a:solidFill>
              <a:srgbClr val="83A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93501" y="6526248"/>
            <a:ext cx="241300" cy="217804"/>
          </a:xfrm>
          <a:custGeom>
            <a:avLst/>
            <a:gdLst/>
            <a:ahLst/>
            <a:cxnLst/>
            <a:rect l="l" t="t" r="r" b="b"/>
            <a:pathLst>
              <a:path w="241300" h="217804">
                <a:moveTo>
                  <a:pt x="15016" y="144955"/>
                </a:moveTo>
                <a:lnTo>
                  <a:pt x="4884" y="153019"/>
                </a:lnTo>
                <a:lnTo>
                  <a:pt x="0" y="165436"/>
                </a:lnTo>
                <a:lnTo>
                  <a:pt x="1996" y="178438"/>
                </a:lnTo>
                <a:lnTo>
                  <a:pt x="10060" y="188571"/>
                </a:lnTo>
                <a:lnTo>
                  <a:pt x="22477" y="193455"/>
                </a:lnTo>
                <a:lnTo>
                  <a:pt x="241142" y="217451"/>
                </a:lnTo>
                <a:lnTo>
                  <a:pt x="215332" y="157455"/>
                </a:lnTo>
                <a:lnTo>
                  <a:pt x="160117" y="157455"/>
                </a:lnTo>
                <a:lnTo>
                  <a:pt x="15016" y="144955"/>
                </a:lnTo>
                <a:close/>
              </a:path>
              <a:path w="241300" h="217804">
                <a:moveTo>
                  <a:pt x="133172" y="0"/>
                </a:moveTo>
                <a:lnTo>
                  <a:pt x="121039" y="1975"/>
                </a:lnTo>
                <a:lnTo>
                  <a:pt x="118152" y="3435"/>
                </a:lnTo>
                <a:lnTo>
                  <a:pt x="109484" y="11902"/>
                </a:lnTo>
                <a:lnTo>
                  <a:pt x="105739" y="23199"/>
                </a:lnTo>
                <a:lnTo>
                  <a:pt x="107713" y="35332"/>
                </a:lnTo>
                <a:lnTo>
                  <a:pt x="160117" y="157455"/>
                </a:lnTo>
                <a:lnTo>
                  <a:pt x="215332" y="157455"/>
                </a:lnTo>
                <a:lnTo>
                  <a:pt x="152937" y="12412"/>
                </a:lnTo>
                <a:lnTo>
                  <a:pt x="144469" y="3744"/>
                </a:lnTo>
                <a:lnTo>
                  <a:pt x="133172" y="0"/>
                </a:lnTo>
                <a:close/>
              </a:path>
            </a:pathLst>
          </a:custGeom>
          <a:solidFill>
            <a:srgbClr val="83A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38650" y="5791200"/>
            <a:ext cx="67945" cy="407670"/>
          </a:xfrm>
          <a:custGeom>
            <a:avLst/>
            <a:gdLst/>
            <a:ahLst/>
            <a:cxnLst/>
            <a:rect l="l" t="t" r="r" b="b"/>
            <a:pathLst>
              <a:path w="67945" h="407670">
                <a:moveTo>
                  <a:pt x="67909" y="0"/>
                </a:moveTo>
                <a:lnTo>
                  <a:pt x="0" y="407475"/>
                </a:lnTo>
              </a:path>
            </a:pathLst>
          </a:custGeom>
          <a:ln w="507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51334" y="6009056"/>
            <a:ext cx="225425" cy="239395"/>
          </a:xfrm>
          <a:custGeom>
            <a:avLst/>
            <a:gdLst/>
            <a:ahLst/>
            <a:cxnLst/>
            <a:rect l="l" t="t" r="r" b="b"/>
            <a:pathLst>
              <a:path w="225425" h="239395">
                <a:moveTo>
                  <a:pt x="30699" y="0"/>
                </a:moveTo>
                <a:lnTo>
                  <a:pt x="18484" y="43"/>
                </a:lnTo>
                <a:lnTo>
                  <a:pt x="15660" y="933"/>
                </a:lnTo>
                <a:lnTo>
                  <a:pt x="5505" y="8010"/>
                </a:lnTo>
                <a:lnTo>
                  <a:pt x="0" y="18657"/>
                </a:lnTo>
                <a:lnTo>
                  <a:pt x="42" y="30873"/>
                </a:lnTo>
                <a:lnTo>
                  <a:pt x="79028" y="239342"/>
                </a:lnTo>
                <a:lnTo>
                  <a:pt x="161645" y="139895"/>
                </a:lnTo>
                <a:lnTo>
                  <a:pt x="95602" y="139895"/>
                </a:lnTo>
                <a:lnTo>
                  <a:pt x="48424" y="15660"/>
                </a:lnTo>
                <a:lnTo>
                  <a:pt x="41346" y="5505"/>
                </a:lnTo>
                <a:lnTo>
                  <a:pt x="30699" y="0"/>
                </a:lnTo>
                <a:close/>
              </a:path>
              <a:path w="225425" h="239395">
                <a:moveTo>
                  <a:pt x="205295" y="29047"/>
                </a:moveTo>
                <a:lnTo>
                  <a:pt x="193475" y="29373"/>
                </a:lnTo>
                <a:lnTo>
                  <a:pt x="182924" y="35152"/>
                </a:lnTo>
                <a:lnTo>
                  <a:pt x="95602" y="139895"/>
                </a:lnTo>
                <a:lnTo>
                  <a:pt x="161645" y="139895"/>
                </a:lnTo>
                <a:lnTo>
                  <a:pt x="219596" y="70138"/>
                </a:lnTo>
                <a:lnTo>
                  <a:pt x="224918" y="59143"/>
                </a:lnTo>
                <a:lnTo>
                  <a:pt x="224593" y="47323"/>
                </a:lnTo>
                <a:lnTo>
                  <a:pt x="218814" y="36772"/>
                </a:lnTo>
                <a:lnTo>
                  <a:pt x="216290" y="34368"/>
                </a:lnTo>
                <a:lnTo>
                  <a:pt x="205295" y="29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dirty="0"/>
              <a:t>Supervised</a:t>
            </a:r>
            <a:r>
              <a:rPr spc="-5" dirty="0"/>
              <a:t> </a:t>
            </a:r>
            <a:r>
              <a:rPr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2663" y="1932336"/>
            <a:ext cx="2321560" cy="104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6699FF"/>
              </a:buClr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Notation</a:t>
            </a:r>
            <a:endParaRPr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00"/>
              </a:spcBef>
              <a:buClr>
                <a:srgbClr val="00FFFF"/>
              </a:buClr>
              <a:buFont typeface="Arial"/>
              <a:buChar char="–"/>
              <a:tabLst>
                <a:tab pos="755650" algn="l"/>
                <a:tab pos="2181225" algn="l"/>
              </a:tabLst>
            </a:pPr>
            <a:r>
              <a:rPr sz="2000" spc="-15" dirty="0">
                <a:latin typeface="Arial"/>
                <a:cs typeface="Arial"/>
              </a:rPr>
              <a:t>Fea</a:t>
            </a:r>
            <a:r>
              <a:rPr sz="2000" spc="-10" dirty="0">
                <a:latin typeface="Arial"/>
                <a:cs typeface="Arial"/>
              </a:rPr>
              <a:t>tures	</a:t>
            </a:r>
            <a:r>
              <a:rPr sz="2000" i="1" spc="-10" dirty="0">
                <a:latin typeface="Arial"/>
                <a:cs typeface="Arial"/>
              </a:rPr>
              <a:t>x</a:t>
            </a:r>
            <a:endParaRPr sz="20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00"/>
              </a:spcBef>
              <a:buClr>
                <a:srgbClr val="00FFFF"/>
              </a:buClr>
              <a:buFont typeface="Arial"/>
              <a:buChar char="–"/>
              <a:tabLst>
                <a:tab pos="755650" algn="l"/>
                <a:tab pos="2181225" algn="l"/>
              </a:tabLst>
            </a:pPr>
            <a:r>
              <a:rPr sz="2000" spc="-15" dirty="0">
                <a:latin typeface="Arial"/>
                <a:cs typeface="Arial"/>
              </a:rPr>
              <a:t>Targe</a:t>
            </a:r>
            <a:r>
              <a:rPr sz="2000" spc="-10" dirty="0">
                <a:latin typeface="Arial"/>
                <a:cs typeface="Arial"/>
              </a:rPr>
              <a:t>ts	</a:t>
            </a:r>
            <a:r>
              <a:rPr sz="2000" i="1" spc="-10" dirty="0">
                <a:latin typeface="Arial"/>
                <a:cs typeface="Arial"/>
              </a:rPr>
              <a:t>y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9863" y="3063159"/>
            <a:ext cx="2014459" cy="7412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Clr>
                <a:srgbClr val="00FFFF"/>
              </a:buClr>
              <a:buFont typeface="Arial"/>
              <a:buChar char="–"/>
              <a:tabLst>
                <a:tab pos="298450" algn="l"/>
                <a:tab pos="1695450" algn="l"/>
              </a:tabLst>
            </a:pPr>
            <a:r>
              <a:rPr sz="2000" dirty="0">
                <a:latin typeface="Arial"/>
                <a:cs typeface="Arial"/>
              </a:rPr>
              <a:t>Predi</a:t>
            </a:r>
            <a:r>
              <a:rPr sz="2000" spc="-10" dirty="0">
                <a:latin typeface="Arial"/>
                <a:cs typeface="Arial"/>
              </a:rPr>
              <a:t>ctions	</a:t>
            </a:r>
            <a:r>
              <a:rPr sz="2000" i="1" spc="-10" dirty="0">
                <a:latin typeface="Arial"/>
                <a:cs typeface="Arial"/>
              </a:rPr>
              <a:t>ŷ</a:t>
            </a:r>
            <a:endParaRPr sz="20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450"/>
              </a:spcBef>
              <a:buClr>
                <a:srgbClr val="00FFFF"/>
              </a:buClr>
              <a:buFont typeface="Arial"/>
              <a:buChar char="–"/>
              <a:tabLst>
                <a:tab pos="298450" algn="l"/>
              </a:tabLst>
            </a:pPr>
            <a:r>
              <a:rPr sz="2000" dirty="0">
                <a:latin typeface="Arial"/>
                <a:cs typeface="Arial"/>
              </a:rPr>
              <a:t>Parame</a:t>
            </a:r>
            <a:r>
              <a:rPr sz="2000" spc="-10" dirty="0">
                <a:latin typeface="Arial"/>
                <a:cs typeface="Arial"/>
              </a:rPr>
              <a:t>ters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lang="en-US" altLang="zh-CN" sz="2400" spc="-150" dirty="0">
                <a:latin typeface="Trebuchet MS"/>
                <a:cs typeface="Trebuchet MS"/>
              </a:rPr>
              <a:t>µ</a:t>
            </a:r>
            <a:endParaRPr sz="2050" dirty="0">
              <a:latin typeface="Symbol"/>
              <a:cs typeface="Symbo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77523" y="3810000"/>
            <a:ext cx="2362200" cy="2057400"/>
          </a:xfrm>
          <a:custGeom>
            <a:avLst/>
            <a:gdLst/>
            <a:ahLst/>
            <a:cxnLst/>
            <a:rect l="l" t="t" r="r" b="b"/>
            <a:pathLst>
              <a:path w="2362200" h="2057400">
                <a:moveTo>
                  <a:pt x="0" y="0"/>
                </a:moveTo>
                <a:lnTo>
                  <a:pt x="2362200" y="0"/>
                </a:lnTo>
                <a:lnTo>
                  <a:pt x="23622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solidFill>
            <a:srgbClr val="CDD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77523" y="3810000"/>
            <a:ext cx="2362200" cy="2057400"/>
          </a:xfrm>
          <a:custGeom>
            <a:avLst/>
            <a:gdLst/>
            <a:ahLst/>
            <a:cxnLst/>
            <a:rect l="l" t="t" r="r" b="b"/>
            <a:pathLst>
              <a:path w="2362200" h="2057400">
                <a:moveTo>
                  <a:pt x="0" y="0"/>
                </a:moveTo>
                <a:lnTo>
                  <a:pt x="2362199" y="0"/>
                </a:lnTo>
                <a:lnTo>
                  <a:pt x="2362199" y="2057399"/>
                </a:lnTo>
                <a:lnTo>
                  <a:pt x="0" y="2057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56263" y="3887671"/>
            <a:ext cx="21920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Times New Roman"/>
                <a:cs typeface="Times New Roman"/>
              </a:rPr>
              <a:t>P</a:t>
            </a:r>
            <a:r>
              <a:rPr sz="1800" b="1" spc="-45" dirty="0">
                <a:latin typeface="Times New Roman"/>
                <a:cs typeface="Times New Roman"/>
              </a:rPr>
              <a:t>r</a:t>
            </a:r>
            <a:r>
              <a:rPr sz="1800" b="1" spc="-10" dirty="0">
                <a:latin typeface="Times New Roman"/>
                <a:cs typeface="Times New Roman"/>
              </a:rPr>
              <a:t>ogr</a:t>
            </a:r>
            <a:r>
              <a:rPr sz="1800" b="1" dirty="0">
                <a:latin typeface="Times New Roman"/>
                <a:cs typeface="Times New Roman"/>
              </a:rPr>
              <a:t>am  </a:t>
            </a:r>
            <a:r>
              <a:rPr sz="1800" b="1" spc="-10" dirty="0">
                <a:latin typeface="Times New Roman"/>
                <a:cs typeface="Times New Roman"/>
              </a:rPr>
              <a:t>(“Lear</a:t>
            </a:r>
            <a:r>
              <a:rPr sz="1800" b="1" dirty="0">
                <a:latin typeface="Times New Roman"/>
                <a:cs typeface="Times New Roman"/>
              </a:rPr>
              <a:t>n</a:t>
            </a:r>
            <a:r>
              <a:rPr sz="1800" b="1" spc="-10" dirty="0">
                <a:latin typeface="Times New Roman"/>
                <a:cs typeface="Times New Roman"/>
              </a:rPr>
              <a:t>er</a:t>
            </a:r>
            <a:r>
              <a:rPr sz="1800" b="1" dirty="0">
                <a:latin typeface="Times New Roman"/>
                <a:cs typeface="Times New Roman"/>
              </a:rPr>
              <a:t>”)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56263" y="4433771"/>
            <a:ext cx="2241550" cy="134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33350">
              <a:lnSpc>
                <a:spcPts val="2100"/>
              </a:lnSpc>
              <a:tabLst>
                <a:tab pos="1991995" algn="l"/>
              </a:tabLst>
            </a:pPr>
            <a:r>
              <a:rPr sz="1800" spc="-10" dirty="0">
                <a:latin typeface="Times New Roman"/>
                <a:cs typeface="Times New Roman"/>
              </a:rPr>
              <a:t>Characterized by s</a:t>
            </a:r>
            <a:r>
              <a:rPr sz="1800" spc="-15" dirty="0">
                <a:latin typeface="Times New Roman"/>
                <a:cs typeface="Times New Roman"/>
              </a:rPr>
              <a:t>ome </a:t>
            </a:r>
            <a:r>
              <a:rPr sz="1800" spc="-15" dirty="0">
                <a:latin typeface="MS PGothic"/>
                <a:cs typeface="MS PGothic"/>
              </a:rPr>
              <a:t>“</a:t>
            </a:r>
            <a:r>
              <a:rPr sz="1800" spc="-10" dirty="0">
                <a:latin typeface="Times New Roman"/>
                <a:cs typeface="Times New Roman"/>
              </a:rPr>
              <a:t>parameters</a:t>
            </a:r>
            <a:r>
              <a:rPr sz="1800" spc="-10" dirty="0">
                <a:latin typeface="MS PGothic"/>
                <a:cs typeface="MS PGothic"/>
              </a:rPr>
              <a:t>”	</a:t>
            </a:r>
            <a:r>
              <a:rPr sz="1800" spc="-150" dirty="0">
                <a:latin typeface="Trebuchet MS"/>
                <a:cs typeface="Trebuchet MS"/>
              </a:rPr>
              <a:t>µ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P</a:t>
            </a:r>
            <a:r>
              <a:rPr sz="1800" spc="-10" dirty="0">
                <a:latin typeface="Times New Roman"/>
                <a:cs typeface="Times New Roman"/>
              </a:rPr>
              <a:t>rocedure (us</a:t>
            </a:r>
            <a:r>
              <a:rPr sz="1800" spc="-5" dirty="0">
                <a:latin typeface="Times New Roman"/>
                <a:cs typeface="Times New Roman"/>
              </a:rPr>
              <a:t>ing </a:t>
            </a:r>
            <a:r>
              <a:rPr sz="1800" spc="-150" dirty="0">
                <a:latin typeface="Trebuchet MS"/>
                <a:cs typeface="Trebuchet MS"/>
              </a:rPr>
              <a:t>µ</a:t>
            </a:r>
            <a:r>
              <a:rPr sz="1800" spc="-150" dirty="0">
                <a:latin typeface="Times New Roman"/>
                <a:cs typeface="Times New Roman"/>
              </a:rPr>
              <a:t>)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spc="-10" dirty="0">
                <a:latin typeface="Times New Roman"/>
                <a:cs typeface="Times New Roman"/>
              </a:rPr>
              <a:t>that outputs a prediction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96323" y="4648200"/>
            <a:ext cx="1524000" cy="2057400"/>
          </a:xfrm>
          <a:custGeom>
            <a:avLst/>
            <a:gdLst/>
            <a:ahLst/>
            <a:cxnLst/>
            <a:rect l="l" t="t" r="r" b="b"/>
            <a:pathLst>
              <a:path w="1524000" h="2057400">
                <a:moveTo>
                  <a:pt x="0" y="0"/>
                </a:moveTo>
                <a:lnTo>
                  <a:pt x="1524000" y="0"/>
                </a:lnTo>
                <a:lnTo>
                  <a:pt x="1524000" y="2057399"/>
                </a:lnTo>
                <a:lnTo>
                  <a:pt x="0" y="2057399"/>
                </a:lnTo>
                <a:lnTo>
                  <a:pt x="0" y="0"/>
                </a:lnTo>
                <a:close/>
              </a:path>
            </a:pathLst>
          </a:custGeom>
          <a:solidFill>
            <a:srgbClr val="78A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96323" y="4648200"/>
            <a:ext cx="1524000" cy="2057400"/>
          </a:xfrm>
          <a:custGeom>
            <a:avLst/>
            <a:gdLst/>
            <a:ahLst/>
            <a:cxnLst/>
            <a:rect l="l" t="t" r="r" b="b"/>
            <a:pathLst>
              <a:path w="1524000" h="2057400">
                <a:moveTo>
                  <a:pt x="0" y="0"/>
                </a:moveTo>
                <a:lnTo>
                  <a:pt x="1523999" y="0"/>
                </a:lnTo>
                <a:lnTo>
                  <a:pt x="1523999" y="2057399"/>
                </a:lnTo>
                <a:lnTo>
                  <a:pt x="0" y="2057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75063" y="4725871"/>
            <a:ext cx="1361440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100"/>
              </a:lnSpc>
            </a:pPr>
            <a:r>
              <a:rPr sz="1800" b="1" spc="-150" dirty="0">
                <a:latin typeface="Times New Roman"/>
                <a:cs typeface="Times New Roman"/>
              </a:rPr>
              <a:t>T</a:t>
            </a:r>
            <a:r>
              <a:rPr sz="1800" b="1" spc="-10" dirty="0">
                <a:latin typeface="Times New Roman"/>
                <a:cs typeface="Times New Roman"/>
              </a:rPr>
              <a:t>rai</a:t>
            </a:r>
            <a:r>
              <a:rPr sz="1800" b="1" dirty="0">
                <a:latin typeface="Times New Roman"/>
                <a:cs typeface="Times New Roman"/>
              </a:rPr>
              <a:t>n</a:t>
            </a:r>
            <a:r>
              <a:rPr sz="1800" b="1" spc="-5" dirty="0">
                <a:latin typeface="Times New Roman"/>
                <a:cs typeface="Times New Roman"/>
              </a:rPr>
              <a:t>i</a:t>
            </a:r>
            <a:r>
              <a:rPr sz="1800" b="1" dirty="0">
                <a:latin typeface="Times New Roman"/>
                <a:cs typeface="Times New Roman"/>
              </a:rPr>
              <a:t>ng data </a:t>
            </a:r>
            <a:r>
              <a:rPr sz="1800" b="1" spc="-10" dirty="0">
                <a:latin typeface="Times New Roman"/>
                <a:cs typeface="Times New Roman"/>
              </a:rPr>
              <a:t>(e</a:t>
            </a:r>
            <a:r>
              <a:rPr sz="1800" b="1" dirty="0">
                <a:latin typeface="Times New Roman"/>
                <a:cs typeface="Times New Roman"/>
              </a:rPr>
              <a:t>xamp</a:t>
            </a:r>
            <a:r>
              <a:rPr sz="1800" b="1" spc="-10" dirty="0">
                <a:latin typeface="Times New Roman"/>
                <a:cs typeface="Times New Roman"/>
              </a:rPr>
              <a:t>le</a:t>
            </a:r>
            <a:r>
              <a:rPr sz="1800" b="1" dirty="0">
                <a:latin typeface="Times New Roman"/>
                <a:cs typeface="Times New Roman"/>
              </a:rPr>
              <a:t>s)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7323" y="5334000"/>
            <a:ext cx="1066800" cy="381000"/>
          </a:xfrm>
          <a:prstGeom prst="rect">
            <a:avLst/>
          </a:prstGeom>
          <a:solidFill>
            <a:srgbClr val="CDDFFF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>
              <a:lnSpc>
                <a:spcPct val="100000"/>
              </a:lnSpc>
            </a:pPr>
            <a:r>
              <a:rPr sz="1800" b="1" spc="-10" dirty="0">
                <a:latin typeface="Times New Roman"/>
                <a:cs typeface="Times New Roman"/>
              </a:rPr>
              <a:t>Featu</a:t>
            </a:r>
            <a:r>
              <a:rPr sz="1800" b="1" spc="-45" dirty="0">
                <a:latin typeface="Times New Roman"/>
                <a:cs typeface="Times New Roman"/>
              </a:rPr>
              <a:t>r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20323" y="5486400"/>
            <a:ext cx="407034" cy="0"/>
          </a:xfrm>
          <a:custGeom>
            <a:avLst/>
            <a:gdLst/>
            <a:ahLst/>
            <a:cxnLst/>
            <a:rect l="l" t="t" r="r" b="b"/>
            <a:pathLst>
              <a:path w="407035">
                <a:moveTo>
                  <a:pt x="0" y="0"/>
                </a:moveTo>
                <a:lnTo>
                  <a:pt x="406790" y="0"/>
                </a:lnTo>
              </a:path>
            </a:pathLst>
          </a:custGeom>
          <a:ln w="507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49334" y="5372206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3039" y="0"/>
                </a:moveTo>
                <a:lnTo>
                  <a:pt x="11893" y="3763"/>
                </a:lnTo>
                <a:lnTo>
                  <a:pt x="3439" y="12495"/>
                </a:lnTo>
                <a:lnTo>
                  <a:pt x="1817" y="15799"/>
                </a:lnTo>
                <a:lnTo>
                  <a:pt x="85" y="27634"/>
                </a:lnTo>
                <a:lnTo>
                  <a:pt x="3849" y="38779"/>
                </a:lnTo>
                <a:lnTo>
                  <a:pt x="12581" y="47233"/>
                </a:lnTo>
                <a:lnTo>
                  <a:pt x="127370" y="114193"/>
                </a:lnTo>
                <a:lnTo>
                  <a:pt x="9542" y="183231"/>
                </a:lnTo>
                <a:lnTo>
                  <a:pt x="2210" y="192680"/>
                </a:lnTo>
                <a:lnTo>
                  <a:pt x="0" y="204235"/>
                </a:lnTo>
                <a:lnTo>
                  <a:pt x="3439" y="215892"/>
                </a:lnTo>
                <a:lnTo>
                  <a:pt x="5516" y="218930"/>
                </a:lnTo>
                <a:lnTo>
                  <a:pt x="14965" y="226263"/>
                </a:lnTo>
                <a:lnTo>
                  <a:pt x="26520" y="228473"/>
                </a:lnTo>
                <a:lnTo>
                  <a:pt x="38178" y="225033"/>
                </a:lnTo>
                <a:lnTo>
                  <a:pt x="228189" y="114193"/>
                </a:lnTo>
                <a:lnTo>
                  <a:pt x="34873" y="1731"/>
                </a:lnTo>
                <a:lnTo>
                  <a:pt x="230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630321" y="3124200"/>
            <a:ext cx="2362200" cy="1295400"/>
          </a:xfrm>
          <a:prstGeom prst="rect">
            <a:avLst/>
          </a:prstGeom>
          <a:solidFill>
            <a:srgbClr val="CDDFFF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>
              <a:lnSpc>
                <a:spcPct val="100000"/>
              </a:lnSpc>
            </a:pPr>
            <a:r>
              <a:rPr sz="1800" b="1" spc="-10" dirty="0">
                <a:latin typeface="Times New Roman"/>
                <a:cs typeface="Times New Roman"/>
              </a:rPr>
              <a:t>Learn</a:t>
            </a:r>
            <a:r>
              <a:rPr sz="1800" b="1" spc="-5" dirty="0">
                <a:latin typeface="Times New Roman"/>
                <a:cs typeface="Times New Roman"/>
              </a:rPr>
              <a:t>ing </a:t>
            </a:r>
            <a:r>
              <a:rPr sz="1800" b="1" spc="-10" dirty="0">
                <a:latin typeface="Times New Roman"/>
                <a:cs typeface="Times New Roman"/>
              </a:rPr>
              <a:t>algorithm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850">
              <a:latin typeface="Times New Roman"/>
              <a:cs typeface="Times New Roman"/>
            </a:endParaRPr>
          </a:p>
          <a:p>
            <a:pPr marL="86360">
              <a:lnSpc>
                <a:spcPts val="2130"/>
              </a:lnSpc>
            </a:pPr>
            <a:r>
              <a:rPr sz="1800" spc="-10" dirty="0">
                <a:latin typeface="Times New Roman"/>
                <a:cs typeface="Times New Roman"/>
              </a:rPr>
              <a:t>Change </a:t>
            </a:r>
            <a:r>
              <a:rPr sz="1800" spc="-150" dirty="0">
                <a:latin typeface="Trebuchet MS"/>
                <a:cs typeface="Trebuchet MS"/>
              </a:rPr>
              <a:t>µ</a:t>
            </a:r>
            <a:endParaRPr sz="1800">
              <a:latin typeface="Trebuchet MS"/>
              <a:cs typeface="Trebuchet MS"/>
            </a:endParaRPr>
          </a:p>
          <a:p>
            <a:pPr marL="86360">
              <a:lnSpc>
                <a:spcPts val="2130"/>
              </a:lnSpc>
            </a:pPr>
            <a:r>
              <a:rPr sz="1800" spc="-10" dirty="0">
                <a:latin typeface="Times New Roman"/>
                <a:cs typeface="Times New Roman"/>
              </a:rPr>
              <a:t>Improve performance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891687" y="4517244"/>
            <a:ext cx="1211580" cy="2245360"/>
          </a:xfrm>
          <a:custGeom>
            <a:avLst/>
            <a:gdLst/>
            <a:ahLst/>
            <a:cxnLst/>
            <a:rect l="l" t="t" r="r" b="b"/>
            <a:pathLst>
              <a:path w="1211579" h="2245359">
                <a:moveTo>
                  <a:pt x="0" y="2187747"/>
                </a:moveTo>
                <a:lnTo>
                  <a:pt x="110331" y="2213940"/>
                </a:lnTo>
                <a:lnTo>
                  <a:pt x="219868" y="2234578"/>
                </a:lnTo>
                <a:lnTo>
                  <a:pt x="327818" y="2244897"/>
                </a:lnTo>
                <a:lnTo>
                  <a:pt x="380206" y="2244897"/>
                </a:lnTo>
                <a:lnTo>
                  <a:pt x="431799" y="2240134"/>
                </a:lnTo>
                <a:lnTo>
                  <a:pt x="482599" y="2229815"/>
                </a:lnTo>
                <a:lnTo>
                  <a:pt x="531812" y="2213940"/>
                </a:lnTo>
                <a:lnTo>
                  <a:pt x="579437" y="2190921"/>
                </a:lnTo>
                <a:lnTo>
                  <a:pt x="626269" y="2161553"/>
                </a:lnTo>
                <a:lnTo>
                  <a:pt x="670719" y="2123453"/>
                </a:lnTo>
                <a:lnTo>
                  <a:pt x="714375" y="2077415"/>
                </a:lnTo>
                <a:lnTo>
                  <a:pt x="755649" y="2022647"/>
                </a:lnTo>
                <a:lnTo>
                  <a:pt x="794543" y="1957559"/>
                </a:lnTo>
                <a:lnTo>
                  <a:pt x="831849" y="1882153"/>
                </a:lnTo>
                <a:lnTo>
                  <a:pt x="866774" y="1797221"/>
                </a:lnTo>
                <a:lnTo>
                  <a:pt x="899318" y="1702765"/>
                </a:lnTo>
                <a:lnTo>
                  <a:pt x="931068" y="1600371"/>
                </a:lnTo>
                <a:lnTo>
                  <a:pt x="960436" y="1489247"/>
                </a:lnTo>
                <a:lnTo>
                  <a:pt x="989011" y="1371771"/>
                </a:lnTo>
                <a:lnTo>
                  <a:pt x="1015999" y="1247947"/>
                </a:lnTo>
                <a:lnTo>
                  <a:pt x="1041399" y="1117771"/>
                </a:lnTo>
                <a:lnTo>
                  <a:pt x="1066005" y="982040"/>
                </a:lnTo>
                <a:lnTo>
                  <a:pt x="1089817" y="842341"/>
                </a:lnTo>
                <a:lnTo>
                  <a:pt x="1134267" y="551828"/>
                </a:lnTo>
                <a:lnTo>
                  <a:pt x="1177130" y="250203"/>
                </a:lnTo>
                <a:lnTo>
                  <a:pt x="1211485" y="0"/>
                </a:lnTo>
              </a:path>
            </a:pathLst>
          </a:custGeom>
          <a:ln w="57149">
            <a:solidFill>
              <a:srgbClr val="8448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952239" y="4461060"/>
            <a:ext cx="255270" cy="268605"/>
          </a:xfrm>
          <a:custGeom>
            <a:avLst/>
            <a:gdLst/>
            <a:ahLst/>
            <a:cxnLst/>
            <a:rect l="l" t="t" r="r" b="b"/>
            <a:pathLst>
              <a:path w="255270" h="268604">
                <a:moveTo>
                  <a:pt x="205049" y="112367"/>
                </a:moveTo>
                <a:lnTo>
                  <a:pt x="143219" y="112367"/>
                </a:lnTo>
                <a:lnTo>
                  <a:pt x="204460" y="257606"/>
                </a:lnTo>
                <a:lnTo>
                  <a:pt x="213833" y="265162"/>
                </a:lnTo>
                <a:lnTo>
                  <a:pt x="225406" y="268197"/>
                </a:lnTo>
                <a:lnTo>
                  <a:pt x="237600" y="266056"/>
                </a:lnTo>
                <a:lnTo>
                  <a:pt x="244655" y="261878"/>
                </a:lnTo>
                <a:lnTo>
                  <a:pt x="252211" y="252505"/>
                </a:lnTo>
                <a:lnTo>
                  <a:pt x="255246" y="240933"/>
                </a:lnTo>
                <a:lnTo>
                  <a:pt x="253104" y="228738"/>
                </a:lnTo>
                <a:lnTo>
                  <a:pt x="205049" y="112367"/>
                </a:lnTo>
                <a:close/>
              </a:path>
              <a:path w="255270" h="268604">
                <a:moveTo>
                  <a:pt x="158647" y="0"/>
                </a:moveTo>
                <a:lnTo>
                  <a:pt x="1797" y="202315"/>
                </a:lnTo>
                <a:lnTo>
                  <a:pt x="0" y="214074"/>
                </a:lnTo>
                <a:lnTo>
                  <a:pt x="3102" y="225491"/>
                </a:lnTo>
                <a:lnTo>
                  <a:pt x="10905" y="234929"/>
                </a:lnTo>
                <a:lnTo>
                  <a:pt x="18408" y="239166"/>
                </a:lnTo>
                <a:lnTo>
                  <a:pt x="30167" y="240963"/>
                </a:lnTo>
                <a:lnTo>
                  <a:pt x="41584" y="237860"/>
                </a:lnTo>
                <a:lnTo>
                  <a:pt x="51022" y="230056"/>
                </a:lnTo>
                <a:lnTo>
                  <a:pt x="143219" y="112367"/>
                </a:lnTo>
                <a:lnTo>
                  <a:pt x="205049" y="112367"/>
                </a:lnTo>
                <a:lnTo>
                  <a:pt x="158647" y="0"/>
                </a:lnTo>
                <a:close/>
              </a:path>
            </a:pathLst>
          </a:custGeom>
          <a:solidFill>
            <a:srgbClr val="8448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81572" y="3705184"/>
            <a:ext cx="848994" cy="1092835"/>
          </a:xfrm>
          <a:custGeom>
            <a:avLst/>
            <a:gdLst/>
            <a:ahLst/>
            <a:cxnLst/>
            <a:rect l="l" t="t" r="r" b="b"/>
            <a:pathLst>
              <a:path w="848995" h="1092835">
                <a:moveTo>
                  <a:pt x="848749" y="47624"/>
                </a:moveTo>
                <a:lnTo>
                  <a:pt x="773343" y="15081"/>
                </a:lnTo>
                <a:lnTo>
                  <a:pt x="736037" y="3968"/>
                </a:lnTo>
                <a:lnTo>
                  <a:pt x="699525" y="0"/>
                </a:lnTo>
                <a:lnTo>
                  <a:pt x="663806" y="4762"/>
                </a:lnTo>
                <a:lnTo>
                  <a:pt x="595544" y="49212"/>
                </a:lnTo>
                <a:lnTo>
                  <a:pt x="563000" y="93662"/>
                </a:lnTo>
                <a:lnTo>
                  <a:pt x="533631" y="161924"/>
                </a:lnTo>
                <a:lnTo>
                  <a:pt x="520137" y="206374"/>
                </a:lnTo>
                <a:lnTo>
                  <a:pt x="506644" y="255587"/>
                </a:lnTo>
                <a:lnTo>
                  <a:pt x="482831" y="365918"/>
                </a:lnTo>
                <a:lnTo>
                  <a:pt x="459019" y="485774"/>
                </a:lnTo>
                <a:lnTo>
                  <a:pt x="434413" y="607218"/>
                </a:lnTo>
                <a:lnTo>
                  <a:pt x="407425" y="720724"/>
                </a:lnTo>
                <a:lnTo>
                  <a:pt x="392344" y="773112"/>
                </a:lnTo>
                <a:lnTo>
                  <a:pt x="376469" y="820737"/>
                </a:lnTo>
                <a:lnTo>
                  <a:pt x="359006" y="862806"/>
                </a:lnTo>
                <a:lnTo>
                  <a:pt x="340750" y="897731"/>
                </a:lnTo>
                <a:lnTo>
                  <a:pt x="300269" y="954087"/>
                </a:lnTo>
                <a:lnTo>
                  <a:pt x="255819" y="997743"/>
                </a:lnTo>
                <a:lnTo>
                  <a:pt x="208194" y="1031081"/>
                </a:lnTo>
                <a:lnTo>
                  <a:pt x="158981" y="1055687"/>
                </a:lnTo>
                <a:lnTo>
                  <a:pt x="106594" y="1073149"/>
                </a:lnTo>
                <a:lnTo>
                  <a:pt x="53413" y="1085056"/>
                </a:lnTo>
                <a:lnTo>
                  <a:pt x="0" y="1092797"/>
                </a:lnTo>
              </a:path>
            </a:pathLst>
          </a:custGeom>
          <a:ln w="57149">
            <a:solidFill>
              <a:srgbClr val="8448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25448" y="4646285"/>
            <a:ext cx="268605" cy="254635"/>
          </a:xfrm>
          <a:custGeom>
            <a:avLst/>
            <a:gdLst/>
            <a:ahLst/>
            <a:cxnLst/>
            <a:rect l="l" t="t" r="r" b="b"/>
            <a:pathLst>
              <a:path w="268604" h="254635">
                <a:moveTo>
                  <a:pt x="216498" y="0"/>
                </a:moveTo>
                <a:lnTo>
                  <a:pt x="204666" y="363"/>
                </a:lnTo>
                <a:lnTo>
                  <a:pt x="193667" y="5765"/>
                </a:lnTo>
                <a:lnTo>
                  <a:pt x="0" y="159830"/>
                </a:lnTo>
                <a:lnTo>
                  <a:pt x="237353" y="254529"/>
                </a:lnTo>
                <a:lnTo>
                  <a:pt x="249328" y="253143"/>
                </a:lnTo>
                <a:lnTo>
                  <a:pt x="259615" y="247008"/>
                </a:lnTo>
                <a:lnTo>
                  <a:pt x="266637" y="236792"/>
                </a:lnTo>
                <a:lnTo>
                  <a:pt x="268591" y="228876"/>
                </a:lnTo>
                <a:lnTo>
                  <a:pt x="267205" y="216901"/>
                </a:lnTo>
                <a:lnTo>
                  <a:pt x="261070" y="206614"/>
                </a:lnTo>
                <a:lnTo>
                  <a:pt x="250855" y="199591"/>
                </a:lnTo>
                <a:lnTo>
                  <a:pt x="112248" y="143562"/>
                </a:lnTo>
                <a:lnTo>
                  <a:pt x="235096" y="44193"/>
                </a:lnTo>
                <a:lnTo>
                  <a:pt x="239583" y="33169"/>
                </a:lnTo>
                <a:lnTo>
                  <a:pt x="239219" y="21336"/>
                </a:lnTo>
                <a:lnTo>
                  <a:pt x="233818" y="10337"/>
                </a:lnTo>
                <a:lnTo>
                  <a:pt x="227523" y="4487"/>
                </a:lnTo>
                <a:lnTo>
                  <a:pt x="216498" y="0"/>
                </a:lnTo>
                <a:close/>
              </a:path>
            </a:pathLst>
          </a:custGeom>
          <a:solidFill>
            <a:srgbClr val="8448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36012" y="5867400"/>
            <a:ext cx="1447800" cy="609600"/>
          </a:xfrm>
          <a:custGeom>
            <a:avLst/>
            <a:gdLst/>
            <a:ahLst/>
            <a:cxnLst/>
            <a:rect l="l" t="t" r="r" b="b"/>
            <a:pathLst>
              <a:path w="1447800" h="609600">
                <a:moveTo>
                  <a:pt x="0" y="0"/>
                </a:moveTo>
                <a:lnTo>
                  <a:pt x="1447798" y="0"/>
                </a:lnTo>
                <a:lnTo>
                  <a:pt x="1447798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CDD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36011" y="5867400"/>
            <a:ext cx="1447800" cy="609600"/>
          </a:xfrm>
          <a:custGeom>
            <a:avLst/>
            <a:gdLst/>
            <a:ahLst/>
            <a:cxnLst/>
            <a:rect l="l" t="t" r="r" b="b"/>
            <a:pathLst>
              <a:path w="1447800" h="609600">
                <a:moveTo>
                  <a:pt x="0" y="0"/>
                </a:moveTo>
                <a:lnTo>
                  <a:pt x="1447799" y="0"/>
                </a:lnTo>
                <a:lnTo>
                  <a:pt x="1447799" y="609599"/>
                </a:lnTo>
                <a:lnTo>
                  <a:pt x="0" y="609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336011" y="5867400"/>
            <a:ext cx="144780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 marR="42545">
              <a:lnSpc>
                <a:spcPts val="2100"/>
              </a:lnSpc>
            </a:pPr>
            <a:r>
              <a:rPr sz="1800" b="1" spc="-10" dirty="0">
                <a:latin typeface="Times New Roman"/>
                <a:cs typeface="Times New Roman"/>
              </a:rPr>
              <a:t>Feedback </a:t>
            </a:r>
            <a:r>
              <a:rPr sz="1800" b="1" spc="-5" dirty="0">
                <a:latin typeface="Times New Roman"/>
                <a:cs typeface="Times New Roman"/>
              </a:rPr>
              <a:t>/ </a:t>
            </a:r>
            <a:r>
              <a:rPr sz="1800" b="1" spc="-185" dirty="0">
                <a:latin typeface="Times New Roman"/>
                <a:cs typeface="Times New Roman"/>
              </a:rPr>
              <a:t>T</a:t>
            </a:r>
            <a:r>
              <a:rPr sz="1800" b="1" spc="-10" dirty="0">
                <a:latin typeface="Times New Roman"/>
                <a:cs typeface="Times New Roman"/>
              </a:rPr>
              <a:t>arge</a:t>
            </a:r>
            <a:r>
              <a:rPr sz="1800" b="1" dirty="0">
                <a:latin typeface="Times New Roman"/>
                <a:cs typeface="Times New Roman"/>
              </a:rPr>
              <a:t>t </a:t>
            </a:r>
            <a:r>
              <a:rPr sz="1800" b="1" spc="-10" dirty="0">
                <a:latin typeface="Times New Roman"/>
                <a:cs typeface="Times New Roman"/>
              </a:rPr>
              <a:t>val</a:t>
            </a:r>
            <a:r>
              <a:rPr sz="1800" b="1" dirty="0">
                <a:latin typeface="Times New Roman"/>
                <a:cs typeface="Times New Roman"/>
              </a:rPr>
              <a:t>u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34829" y="6248400"/>
            <a:ext cx="2057400" cy="914400"/>
          </a:xfrm>
          <a:prstGeom prst="rect">
            <a:avLst/>
          </a:prstGeom>
          <a:solidFill>
            <a:srgbClr val="78ACFF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 marR="97790">
              <a:lnSpc>
                <a:spcPts val="2100"/>
              </a:lnSpc>
            </a:pPr>
            <a:r>
              <a:rPr sz="1800" b="1" dirty="0">
                <a:latin typeface="Times New Roman"/>
                <a:cs typeface="Times New Roman"/>
              </a:rPr>
              <a:t>S</a:t>
            </a:r>
            <a:r>
              <a:rPr sz="1800" b="1" spc="-10" dirty="0">
                <a:latin typeface="Times New Roman"/>
                <a:cs typeface="Times New Roman"/>
              </a:rPr>
              <a:t>co</a:t>
            </a:r>
            <a:r>
              <a:rPr sz="1800" b="1" spc="-45" dirty="0">
                <a:latin typeface="Times New Roman"/>
                <a:cs typeface="Times New Roman"/>
              </a:rPr>
              <a:t>r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p</a:t>
            </a:r>
            <a:r>
              <a:rPr sz="1800" b="1" spc="-10" dirty="0">
                <a:latin typeface="Times New Roman"/>
                <a:cs typeface="Times New Roman"/>
              </a:rPr>
              <a:t>erfor</a:t>
            </a:r>
            <a:r>
              <a:rPr sz="1800" b="1" dirty="0">
                <a:latin typeface="Times New Roman"/>
                <a:cs typeface="Times New Roman"/>
              </a:rPr>
              <a:t>man</a:t>
            </a:r>
            <a:r>
              <a:rPr sz="1800" b="1" spc="-10" dirty="0">
                <a:latin typeface="Times New Roman"/>
                <a:cs typeface="Times New Roman"/>
              </a:rPr>
              <a:t>ce (“c</a:t>
            </a:r>
            <a:r>
              <a:rPr sz="1800" b="1" dirty="0">
                <a:latin typeface="Times New Roman"/>
                <a:cs typeface="Times New Roman"/>
              </a:rPr>
              <a:t>ost fun</a:t>
            </a:r>
            <a:r>
              <a:rPr sz="1800" b="1" spc="-10" dirty="0">
                <a:latin typeface="Times New Roman"/>
                <a:cs typeface="Times New Roman"/>
              </a:rPr>
              <a:t>cti</a:t>
            </a:r>
            <a:r>
              <a:rPr sz="1800" b="1" dirty="0">
                <a:latin typeface="Times New Roman"/>
                <a:cs typeface="Times New Roman"/>
              </a:rPr>
              <a:t>on”)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859932" y="6096000"/>
            <a:ext cx="834390" cy="617855"/>
          </a:xfrm>
          <a:custGeom>
            <a:avLst/>
            <a:gdLst/>
            <a:ahLst/>
            <a:cxnLst/>
            <a:rect l="l" t="t" r="r" b="b"/>
            <a:pathLst>
              <a:path w="834389" h="617854">
                <a:moveTo>
                  <a:pt x="0" y="0"/>
                </a:moveTo>
                <a:lnTo>
                  <a:pt x="834199" y="617701"/>
                </a:lnTo>
              </a:path>
            </a:pathLst>
          </a:custGeom>
          <a:ln w="50799">
            <a:solidFill>
              <a:srgbClr val="83A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93501" y="6526248"/>
            <a:ext cx="241300" cy="217804"/>
          </a:xfrm>
          <a:custGeom>
            <a:avLst/>
            <a:gdLst/>
            <a:ahLst/>
            <a:cxnLst/>
            <a:rect l="l" t="t" r="r" b="b"/>
            <a:pathLst>
              <a:path w="241300" h="217804">
                <a:moveTo>
                  <a:pt x="15016" y="144955"/>
                </a:moveTo>
                <a:lnTo>
                  <a:pt x="4884" y="153019"/>
                </a:lnTo>
                <a:lnTo>
                  <a:pt x="0" y="165436"/>
                </a:lnTo>
                <a:lnTo>
                  <a:pt x="1996" y="178438"/>
                </a:lnTo>
                <a:lnTo>
                  <a:pt x="10060" y="188571"/>
                </a:lnTo>
                <a:lnTo>
                  <a:pt x="22477" y="193455"/>
                </a:lnTo>
                <a:lnTo>
                  <a:pt x="241142" y="217451"/>
                </a:lnTo>
                <a:lnTo>
                  <a:pt x="215332" y="157455"/>
                </a:lnTo>
                <a:lnTo>
                  <a:pt x="160117" y="157455"/>
                </a:lnTo>
                <a:lnTo>
                  <a:pt x="15016" y="144955"/>
                </a:lnTo>
                <a:close/>
              </a:path>
              <a:path w="241300" h="217804">
                <a:moveTo>
                  <a:pt x="133172" y="0"/>
                </a:moveTo>
                <a:lnTo>
                  <a:pt x="121039" y="1975"/>
                </a:lnTo>
                <a:lnTo>
                  <a:pt x="118152" y="3435"/>
                </a:lnTo>
                <a:lnTo>
                  <a:pt x="109484" y="11902"/>
                </a:lnTo>
                <a:lnTo>
                  <a:pt x="105739" y="23199"/>
                </a:lnTo>
                <a:lnTo>
                  <a:pt x="107713" y="35332"/>
                </a:lnTo>
                <a:lnTo>
                  <a:pt x="160117" y="157455"/>
                </a:lnTo>
                <a:lnTo>
                  <a:pt x="215332" y="157455"/>
                </a:lnTo>
                <a:lnTo>
                  <a:pt x="152937" y="12412"/>
                </a:lnTo>
                <a:lnTo>
                  <a:pt x="144469" y="3744"/>
                </a:lnTo>
                <a:lnTo>
                  <a:pt x="133172" y="0"/>
                </a:lnTo>
                <a:close/>
              </a:path>
            </a:pathLst>
          </a:custGeom>
          <a:solidFill>
            <a:srgbClr val="83A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38650" y="5791200"/>
            <a:ext cx="67945" cy="407670"/>
          </a:xfrm>
          <a:custGeom>
            <a:avLst/>
            <a:gdLst/>
            <a:ahLst/>
            <a:cxnLst/>
            <a:rect l="l" t="t" r="r" b="b"/>
            <a:pathLst>
              <a:path w="67945" h="407670">
                <a:moveTo>
                  <a:pt x="67909" y="0"/>
                </a:moveTo>
                <a:lnTo>
                  <a:pt x="0" y="407475"/>
                </a:lnTo>
              </a:path>
            </a:pathLst>
          </a:custGeom>
          <a:ln w="507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51334" y="6009056"/>
            <a:ext cx="225425" cy="239395"/>
          </a:xfrm>
          <a:custGeom>
            <a:avLst/>
            <a:gdLst/>
            <a:ahLst/>
            <a:cxnLst/>
            <a:rect l="l" t="t" r="r" b="b"/>
            <a:pathLst>
              <a:path w="225425" h="239395">
                <a:moveTo>
                  <a:pt x="30699" y="0"/>
                </a:moveTo>
                <a:lnTo>
                  <a:pt x="18484" y="43"/>
                </a:lnTo>
                <a:lnTo>
                  <a:pt x="15660" y="933"/>
                </a:lnTo>
                <a:lnTo>
                  <a:pt x="5505" y="8010"/>
                </a:lnTo>
                <a:lnTo>
                  <a:pt x="0" y="18657"/>
                </a:lnTo>
                <a:lnTo>
                  <a:pt x="42" y="30873"/>
                </a:lnTo>
                <a:lnTo>
                  <a:pt x="79028" y="239342"/>
                </a:lnTo>
                <a:lnTo>
                  <a:pt x="161645" y="139895"/>
                </a:lnTo>
                <a:lnTo>
                  <a:pt x="95602" y="139895"/>
                </a:lnTo>
                <a:lnTo>
                  <a:pt x="48424" y="15660"/>
                </a:lnTo>
                <a:lnTo>
                  <a:pt x="41346" y="5505"/>
                </a:lnTo>
                <a:lnTo>
                  <a:pt x="30699" y="0"/>
                </a:lnTo>
                <a:close/>
              </a:path>
              <a:path w="225425" h="239395">
                <a:moveTo>
                  <a:pt x="205295" y="29047"/>
                </a:moveTo>
                <a:lnTo>
                  <a:pt x="193475" y="29373"/>
                </a:lnTo>
                <a:lnTo>
                  <a:pt x="182924" y="35152"/>
                </a:lnTo>
                <a:lnTo>
                  <a:pt x="95602" y="139895"/>
                </a:lnTo>
                <a:lnTo>
                  <a:pt x="161645" y="139895"/>
                </a:lnTo>
                <a:lnTo>
                  <a:pt x="219596" y="70138"/>
                </a:lnTo>
                <a:lnTo>
                  <a:pt x="224918" y="59143"/>
                </a:lnTo>
                <a:lnTo>
                  <a:pt x="224593" y="47323"/>
                </a:lnTo>
                <a:lnTo>
                  <a:pt x="218814" y="36772"/>
                </a:lnTo>
                <a:lnTo>
                  <a:pt x="216290" y="34368"/>
                </a:lnTo>
                <a:lnTo>
                  <a:pt x="205295" y="29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Regression</a:t>
            </a:r>
            <a:r>
              <a:rPr spc="-10" dirty="0"/>
              <a:t>;</a:t>
            </a:r>
            <a:r>
              <a:rPr spc="-5" dirty="0"/>
              <a:t> </a:t>
            </a:r>
            <a:r>
              <a:rPr dirty="0"/>
              <a:t>Sca</a:t>
            </a:r>
            <a:r>
              <a:rPr spc="-15" dirty="0"/>
              <a:t>tt</a:t>
            </a:r>
            <a:r>
              <a:rPr dirty="0"/>
              <a:t>er</a:t>
            </a:r>
            <a:r>
              <a:rPr spc="-5" dirty="0"/>
              <a:t> </a:t>
            </a:r>
            <a:r>
              <a:rPr dirty="0"/>
              <a:t>plo</a:t>
            </a:r>
            <a:r>
              <a:rPr spc="-15" dirty="0"/>
              <a:t>t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2663" y="5440043"/>
            <a:ext cx="7666355" cy="1016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6699FF"/>
              </a:buClr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Sugge</a:t>
            </a:r>
            <a:r>
              <a:rPr sz="3200" spc="-20" dirty="0">
                <a:latin typeface="Arial"/>
                <a:cs typeface="Arial"/>
              </a:rPr>
              <a:t>s</a:t>
            </a:r>
            <a:r>
              <a:rPr sz="3200" spc="-15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rela</a:t>
            </a:r>
            <a:r>
              <a:rPr sz="3200" spc="-15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ionship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be</a:t>
            </a:r>
            <a:r>
              <a:rPr sz="3200" spc="-15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ween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x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and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y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6699FF"/>
              </a:buClr>
              <a:buFont typeface="Arial"/>
              <a:buChar char="•"/>
              <a:tabLst>
                <a:tab pos="355600" algn="l"/>
              </a:tabLst>
            </a:pPr>
            <a:r>
              <a:rPr sz="3200" i="1" dirty="0">
                <a:latin typeface="Arial"/>
                <a:cs typeface="Arial"/>
              </a:rPr>
              <a:t>Predi</a:t>
            </a:r>
            <a:r>
              <a:rPr sz="3200" i="1" spc="-20" dirty="0">
                <a:latin typeface="Arial"/>
                <a:cs typeface="Arial"/>
              </a:rPr>
              <a:t>c</a:t>
            </a:r>
            <a:r>
              <a:rPr sz="3200" i="1" spc="-15" dirty="0">
                <a:latin typeface="Arial"/>
                <a:cs typeface="Arial"/>
              </a:rPr>
              <a:t>t</a:t>
            </a:r>
            <a:r>
              <a:rPr sz="3200" i="1" dirty="0">
                <a:latin typeface="Arial"/>
                <a:cs typeface="Arial"/>
              </a:rPr>
              <a:t>io</a:t>
            </a:r>
            <a:r>
              <a:rPr sz="3200" i="1" spc="-5" dirty="0">
                <a:latin typeface="Arial"/>
                <a:cs typeface="Arial"/>
              </a:rPr>
              <a:t>n</a:t>
            </a:r>
            <a:r>
              <a:rPr sz="3200" spc="-10" dirty="0">
                <a:latin typeface="Arial"/>
                <a:cs typeface="Arial"/>
              </a:rPr>
              <a:t>: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new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-15" dirty="0">
                <a:latin typeface="Arial"/>
                <a:cs typeface="Arial"/>
              </a:rPr>
              <a:t>x,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wha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is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y?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2636" y="4837112"/>
            <a:ext cx="3764279" cy="1905"/>
          </a:xfrm>
          <a:custGeom>
            <a:avLst/>
            <a:gdLst/>
            <a:ahLst/>
            <a:cxnLst/>
            <a:rect l="l" t="t" r="r" b="b"/>
            <a:pathLst>
              <a:path w="3764279" h="1904">
                <a:moveTo>
                  <a:pt x="0" y="0"/>
                </a:moveTo>
                <a:lnTo>
                  <a:pt x="3763961" y="1586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2636" y="2092325"/>
            <a:ext cx="1905" cy="2746375"/>
          </a:xfrm>
          <a:custGeom>
            <a:avLst/>
            <a:gdLst/>
            <a:ahLst/>
            <a:cxnLst/>
            <a:rect l="l" t="t" r="r" b="b"/>
            <a:pathLst>
              <a:path w="1905" h="2746375">
                <a:moveTo>
                  <a:pt x="0" y="2746374"/>
                </a:moveTo>
                <a:lnTo>
                  <a:pt x="1587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2636" y="4794250"/>
            <a:ext cx="1905" cy="44450"/>
          </a:xfrm>
          <a:custGeom>
            <a:avLst/>
            <a:gdLst/>
            <a:ahLst/>
            <a:cxnLst/>
            <a:rect l="l" t="t" r="r" b="b"/>
            <a:pathLst>
              <a:path w="1905" h="44450">
                <a:moveTo>
                  <a:pt x="0" y="44449"/>
                </a:moveTo>
                <a:lnTo>
                  <a:pt x="1587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83823" y="4794250"/>
            <a:ext cx="1905" cy="44450"/>
          </a:xfrm>
          <a:custGeom>
            <a:avLst/>
            <a:gdLst/>
            <a:ahLst/>
            <a:cxnLst/>
            <a:rect l="l" t="t" r="r" b="b"/>
            <a:pathLst>
              <a:path w="1905" h="44450">
                <a:moveTo>
                  <a:pt x="0" y="44449"/>
                </a:moveTo>
                <a:lnTo>
                  <a:pt x="1588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66598" y="4794250"/>
            <a:ext cx="1905" cy="44450"/>
          </a:xfrm>
          <a:custGeom>
            <a:avLst/>
            <a:gdLst/>
            <a:ahLst/>
            <a:cxnLst/>
            <a:rect l="l" t="t" r="r" b="b"/>
            <a:pathLst>
              <a:path w="1904" h="44450">
                <a:moveTo>
                  <a:pt x="0" y="44449"/>
                </a:moveTo>
                <a:lnTo>
                  <a:pt x="1587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09448" y="4872315"/>
            <a:ext cx="1670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20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02636" y="4837112"/>
            <a:ext cx="33655" cy="1905"/>
          </a:xfrm>
          <a:custGeom>
            <a:avLst/>
            <a:gdLst/>
            <a:ahLst/>
            <a:cxnLst/>
            <a:rect l="l" t="t" r="r" b="b"/>
            <a:pathLst>
              <a:path w="33655" h="1904">
                <a:moveTo>
                  <a:pt x="0" y="0"/>
                </a:moveTo>
                <a:lnTo>
                  <a:pt x="33337" y="1586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15323" y="4781827"/>
            <a:ext cx="166370" cy="243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100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marL="82550">
              <a:lnSpc>
                <a:spcPts val="955"/>
              </a:lnSpc>
            </a:pPr>
            <a:r>
              <a:rPr sz="100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26673" y="4872315"/>
            <a:ext cx="1670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02636" y="3465514"/>
            <a:ext cx="65405" cy="0"/>
          </a:xfrm>
          <a:custGeom>
            <a:avLst/>
            <a:gdLst/>
            <a:ahLst/>
            <a:cxnLst/>
            <a:rect l="l" t="t" r="r" b="b"/>
            <a:pathLst>
              <a:path w="65405">
                <a:moveTo>
                  <a:pt x="0" y="0"/>
                </a:moveTo>
                <a:lnTo>
                  <a:pt x="65087" y="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50236" y="3413403"/>
            <a:ext cx="1670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20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02636" y="2093914"/>
            <a:ext cx="33655" cy="1905"/>
          </a:xfrm>
          <a:custGeom>
            <a:avLst/>
            <a:gdLst/>
            <a:ahLst/>
            <a:cxnLst/>
            <a:rect l="l" t="t" r="r" b="b"/>
            <a:pathLst>
              <a:path w="33655" h="1905">
                <a:moveTo>
                  <a:pt x="0" y="0"/>
                </a:moveTo>
                <a:lnTo>
                  <a:pt x="33337" y="1587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43923" y="4419710"/>
            <a:ext cx="77470" cy="72390"/>
          </a:xfrm>
          <a:custGeom>
            <a:avLst/>
            <a:gdLst/>
            <a:ahLst/>
            <a:cxnLst/>
            <a:rect l="l" t="t" r="r" b="b"/>
            <a:pathLst>
              <a:path w="77469" h="72389">
                <a:moveTo>
                  <a:pt x="35846" y="0"/>
                </a:moveTo>
                <a:lnTo>
                  <a:pt x="21784" y="3603"/>
                </a:lnTo>
                <a:lnTo>
                  <a:pt x="10402" y="11547"/>
                </a:lnTo>
                <a:lnTo>
                  <a:pt x="2780" y="22818"/>
                </a:lnTo>
                <a:lnTo>
                  <a:pt x="0" y="36402"/>
                </a:lnTo>
                <a:lnTo>
                  <a:pt x="1022" y="44673"/>
                </a:lnTo>
                <a:lnTo>
                  <a:pt x="6334" y="55885"/>
                </a:lnTo>
                <a:lnTo>
                  <a:pt x="15852" y="64747"/>
                </a:lnTo>
                <a:lnTo>
                  <a:pt x="29208" y="70477"/>
                </a:lnTo>
                <a:lnTo>
                  <a:pt x="46033" y="72294"/>
                </a:lnTo>
                <a:lnTo>
                  <a:pt x="58604" y="67682"/>
                </a:lnTo>
                <a:lnTo>
                  <a:pt x="68619" y="58976"/>
                </a:lnTo>
                <a:lnTo>
                  <a:pt x="75181" y="46655"/>
                </a:lnTo>
                <a:lnTo>
                  <a:pt x="77393" y="31196"/>
                </a:lnTo>
                <a:lnTo>
                  <a:pt x="72904" y="18841"/>
                </a:lnTo>
                <a:lnTo>
                  <a:pt x="63994" y="8923"/>
                </a:lnTo>
                <a:lnTo>
                  <a:pt x="51397" y="2343"/>
                </a:lnTo>
                <a:lnTo>
                  <a:pt x="35846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43923" y="4419710"/>
            <a:ext cx="77470" cy="72390"/>
          </a:xfrm>
          <a:custGeom>
            <a:avLst/>
            <a:gdLst/>
            <a:ahLst/>
            <a:cxnLst/>
            <a:rect l="l" t="t" r="r" b="b"/>
            <a:pathLst>
              <a:path w="77469" h="72389">
                <a:moveTo>
                  <a:pt x="0" y="36402"/>
                </a:moveTo>
                <a:lnTo>
                  <a:pt x="2780" y="22818"/>
                </a:lnTo>
                <a:lnTo>
                  <a:pt x="10402" y="11547"/>
                </a:lnTo>
                <a:lnTo>
                  <a:pt x="21784" y="3603"/>
                </a:lnTo>
                <a:lnTo>
                  <a:pt x="35846" y="0"/>
                </a:lnTo>
                <a:lnTo>
                  <a:pt x="51397" y="2342"/>
                </a:lnTo>
                <a:lnTo>
                  <a:pt x="63994" y="8923"/>
                </a:lnTo>
                <a:lnTo>
                  <a:pt x="72904" y="18840"/>
                </a:lnTo>
                <a:lnTo>
                  <a:pt x="77393" y="31195"/>
                </a:lnTo>
                <a:lnTo>
                  <a:pt x="75181" y="46654"/>
                </a:lnTo>
                <a:lnTo>
                  <a:pt x="68619" y="58976"/>
                </a:lnTo>
                <a:lnTo>
                  <a:pt x="58604" y="67682"/>
                </a:lnTo>
                <a:lnTo>
                  <a:pt x="46034" y="72294"/>
                </a:lnTo>
                <a:lnTo>
                  <a:pt x="29208" y="70477"/>
                </a:lnTo>
                <a:lnTo>
                  <a:pt x="15852" y="64747"/>
                </a:lnTo>
                <a:lnTo>
                  <a:pt x="6334" y="55885"/>
                </a:lnTo>
                <a:lnTo>
                  <a:pt x="1022" y="44673"/>
                </a:lnTo>
                <a:lnTo>
                  <a:pt x="0" y="36402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12248" y="4059401"/>
            <a:ext cx="79375" cy="72390"/>
          </a:xfrm>
          <a:custGeom>
            <a:avLst/>
            <a:gdLst/>
            <a:ahLst/>
            <a:cxnLst/>
            <a:rect l="l" t="t" r="r" b="b"/>
            <a:pathLst>
              <a:path w="79375" h="72389">
                <a:moveTo>
                  <a:pt x="35917" y="0"/>
                </a:moveTo>
                <a:lnTo>
                  <a:pt x="21804" y="3745"/>
                </a:lnTo>
                <a:lnTo>
                  <a:pt x="10402" y="11707"/>
                </a:lnTo>
                <a:lnTo>
                  <a:pt x="2778" y="22902"/>
                </a:lnTo>
                <a:lnTo>
                  <a:pt x="0" y="36349"/>
                </a:lnTo>
                <a:lnTo>
                  <a:pt x="1500" y="46186"/>
                </a:lnTo>
                <a:lnTo>
                  <a:pt x="7304" y="56801"/>
                </a:lnTo>
                <a:lnTo>
                  <a:pt x="17226" y="65119"/>
                </a:lnTo>
                <a:lnTo>
                  <a:pt x="31000" y="70416"/>
                </a:lnTo>
                <a:lnTo>
                  <a:pt x="48360" y="71973"/>
                </a:lnTo>
                <a:lnTo>
                  <a:pt x="60669" y="67060"/>
                </a:lnTo>
                <a:lnTo>
                  <a:pt x="70415" y="58183"/>
                </a:lnTo>
                <a:lnTo>
                  <a:pt x="76739" y="45718"/>
                </a:lnTo>
                <a:lnTo>
                  <a:pt x="78781" y="30042"/>
                </a:lnTo>
                <a:lnTo>
                  <a:pt x="73925" y="18089"/>
                </a:lnTo>
                <a:lnTo>
                  <a:pt x="64723" y="8532"/>
                </a:lnTo>
                <a:lnTo>
                  <a:pt x="51834" y="2220"/>
                </a:lnTo>
                <a:lnTo>
                  <a:pt x="35917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12248" y="4059401"/>
            <a:ext cx="79375" cy="72390"/>
          </a:xfrm>
          <a:custGeom>
            <a:avLst/>
            <a:gdLst/>
            <a:ahLst/>
            <a:cxnLst/>
            <a:rect l="l" t="t" r="r" b="b"/>
            <a:pathLst>
              <a:path w="79375" h="72389">
                <a:moveTo>
                  <a:pt x="0" y="36350"/>
                </a:moveTo>
                <a:lnTo>
                  <a:pt x="2778" y="22902"/>
                </a:lnTo>
                <a:lnTo>
                  <a:pt x="10402" y="11707"/>
                </a:lnTo>
                <a:lnTo>
                  <a:pt x="21804" y="3745"/>
                </a:lnTo>
                <a:lnTo>
                  <a:pt x="35917" y="0"/>
                </a:lnTo>
                <a:lnTo>
                  <a:pt x="51834" y="2220"/>
                </a:lnTo>
                <a:lnTo>
                  <a:pt x="64722" y="8532"/>
                </a:lnTo>
                <a:lnTo>
                  <a:pt x="73924" y="18089"/>
                </a:lnTo>
                <a:lnTo>
                  <a:pt x="78781" y="30042"/>
                </a:lnTo>
                <a:lnTo>
                  <a:pt x="76739" y="45718"/>
                </a:lnTo>
                <a:lnTo>
                  <a:pt x="70415" y="58183"/>
                </a:lnTo>
                <a:lnTo>
                  <a:pt x="60668" y="67060"/>
                </a:lnTo>
                <a:lnTo>
                  <a:pt x="48359" y="71973"/>
                </a:lnTo>
                <a:lnTo>
                  <a:pt x="30999" y="70416"/>
                </a:lnTo>
                <a:lnTo>
                  <a:pt x="17225" y="65118"/>
                </a:lnTo>
                <a:lnTo>
                  <a:pt x="7303" y="56801"/>
                </a:lnTo>
                <a:lnTo>
                  <a:pt x="1499" y="46186"/>
                </a:lnTo>
                <a:lnTo>
                  <a:pt x="0" y="36350"/>
                </a:lnTo>
                <a:close/>
              </a:path>
            </a:pathLst>
          </a:custGeom>
          <a:ln w="935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04337" y="3859249"/>
            <a:ext cx="76200" cy="71755"/>
          </a:xfrm>
          <a:custGeom>
            <a:avLst/>
            <a:gdLst/>
            <a:ahLst/>
            <a:cxnLst/>
            <a:rect l="l" t="t" r="r" b="b"/>
            <a:pathLst>
              <a:path w="76200" h="71754">
                <a:moveTo>
                  <a:pt x="36386" y="0"/>
                </a:moveTo>
                <a:lnTo>
                  <a:pt x="22159" y="3231"/>
                </a:lnTo>
                <a:lnTo>
                  <a:pt x="10600" y="10960"/>
                </a:lnTo>
                <a:lnTo>
                  <a:pt x="2838" y="22130"/>
                </a:lnTo>
                <a:lnTo>
                  <a:pt x="0" y="35683"/>
                </a:lnTo>
                <a:lnTo>
                  <a:pt x="351" y="40539"/>
                </a:lnTo>
                <a:lnTo>
                  <a:pt x="4727" y="52708"/>
                </a:lnTo>
                <a:lnTo>
                  <a:pt x="13593" y="62474"/>
                </a:lnTo>
                <a:lnTo>
                  <a:pt x="26303" y="68936"/>
                </a:lnTo>
                <a:lnTo>
                  <a:pt x="42209" y="71195"/>
                </a:lnTo>
                <a:lnTo>
                  <a:pt x="55578" y="67348"/>
                </a:lnTo>
                <a:lnTo>
                  <a:pt x="66351" y="59179"/>
                </a:lnTo>
                <a:lnTo>
                  <a:pt x="73517" y="47398"/>
                </a:lnTo>
                <a:lnTo>
                  <a:pt x="76070" y="32715"/>
                </a:lnTo>
                <a:lnTo>
                  <a:pt x="72226" y="19862"/>
                </a:lnTo>
                <a:lnTo>
                  <a:pt x="63724" y="9468"/>
                </a:lnTo>
                <a:lnTo>
                  <a:pt x="51473" y="2518"/>
                </a:lnTo>
                <a:lnTo>
                  <a:pt x="36386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04337" y="3859249"/>
            <a:ext cx="76200" cy="71755"/>
          </a:xfrm>
          <a:custGeom>
            <a:avLst/>
            <a:gdLst/>
            <a:ahLst/>
            <a:cxnLst/>
            <a:rect l="l" t="t" r="r" b="b"/>
            <a:pathLst>
              <a:path w="76200" h="71754">
                <a:moveTo>
                  <a:pt x="0" y="35683"/>
                </a:moveTo>
                <a:lnTo>
                  <a:pt x="2838" y="22130"/>
                </a:lnTo>
                <a:lnTo>
                  <a:pt x="10600" y="10961"/>
                </a:lnTo>
                <a:lnTo>
                  <a:pt x="22159" y="3231"/>
                </a:lnTo>
                <a:lnTo>
                  <a:pt x="36386" y="0"/>
                </a:lnTo>
                <a:lnTo>
                  <a:pt x="51473" y="2518"/>
                </a:lnTo>
                <a:lnTo>
                  <a:pt x="63724" y="9468"/>
                </a:lnTo>
                <a:lnTo>
                  <a:pt x="72226" y="19862"/>
                </a:lnTo>
                <a:lnTo>
                  <a:pt x="76070" y="32715"/>
                </a:lnTo>
                <a:lnTo>
                  <a:pt x="73517" y="47398"/>
                </a:lnTo>
                <a:lnTo>
                  <a:pt x="66351" y="59179"/>
                </a:lnTo>
                <a:lnTo>
                  <a:pt x="55579" y="67348"/>
                </a:lnTo>
                <a:lnTo>
                  <a:pt x="42210" y="71196"/>
                </a:lnTo>
                <a:lnTo>
                  <a:pt x="26303" y="68936"/>
                </a:lnTo>
                <a:lnTo>
                  <a:pt x="13594" y="62474"/>
                </a:lnTo>
                <a:lnTo>
                  <a:pt x="4727" y="52709"/>
                </a:lnTo>
                <a:lnTo>
                  <a:pt x="351" y="40540"/>
                </a:lnTo>
                <a:lnTo>
                  <a:pt x="0" y="35683"/>
                </a:lnTo>
                <a:close/>
              </a:path>
            </a:pathLst>
          </a:custGeom>
          <a:ln w="935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04337" y="3859249"/>
            <a:ext cx="76200" cy="71755"/>
          </a:xfrm>
          <a:custGeom>
            <a:avLst/>
            <a:gdLst/>
            <a:ahLst/>
            <a:cxnLst/>
            <a:rect l="l" t="t" r="r" b="b"/>
            <a:pathLst>
              <a:path w="76200" h="71754">
                <a:moveTo>
                  <a:pt x="36386" y="0"/>
                </a:moveTo>
                <a:lnTo>
                  <a:pt x="22159" y="3231"/>
                </a:lnTo>
                <a:lnTo>
                  <a:pt x="10600" y="10960"/>
                </a:lnTo>
                <a:lnTo>
                  <a:pt x="2838" y="22130"/>
                </a:lnTo>
                <a:lnTo>
                  <a:pt x="0" y="35683"/>
                </a:lnTo>
                <a:lnTo>
                  <a:pt x="351" y="40539"/>
                </a:lnTo>
                <a:lnTo>
                  <a:pt x="4727" y="52708"/>
                </a:lnTo>
                <a:lnTo>
                  <a:pt x="13593" y="62474"/>
                </a:lnTo>
                <a:lnTo>
                  <a:pt x="26303" y="68936"/>
                </a:lnTo>
                <a:lnTo>
                  <a:pt x="42209" y="71195"/>
                </a:lnTo>
                <a:lnTo>
                  <a:pt x="55578" y="67348"/>
                </a:lnTo>
                <a:lnTo>
                  <a:pt x="66351" y="59179"/>
                </a:lnTo>
                <a:lnTo>
                  <a:pt x="73517" y="47398"/>
                </a:lnTo>
                <a:lnTo>
                  <a:pt x="76070" y="32715"/>
                </a:lnTo>
                <a:lnTo>
                  <a:pt x="72226" y="19862"/>
                </a:lnTo>
                <a:lnTo>
                  <a:pt x="63724" y="9468"/>
                </a:lnTo>
                <a:lnTo>
                  <a:pt x="51473" y="2518"/>
                </a:lnTo>
                <a:lnTo>
                  <a:pt x="36386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04337" y="3859249"/>
            <a:ext cx="76200" cy="71755"/>
          </a:xfrm>
          <a:custGeom>
            <a:avLst/>
            <a:gdLst/>
            <a:ahLst/>
            <a:cxnLst/>
            <a:rect l="l" t="t" r="r" b="b"/>
            <a:pathLst>
              <a:path w="76200" h="71754">
                <a:moveTo>
                  <a:pt x="0" y="35683"/>
                </a:moveTo>
                <a:lnTo>
                  <a:pt x="2838" y="22130"/>
                </a:lnTo>
                <a:lnTo>
                  <a:pt x="10600" y="10961"/>
                </a:lnTo>
                <a:lnTo>
                  <a:pt x="22159" y="3231"/>
                </a:lnTo>
                <a:lnTo>
                  <a:pt x="36386" y="0"/>
                </a:lnTo>
                <a:lnTo>
                  <a:pt x="51473" y="2518"/>
                </a:lnTo>
                <a:lnTo>
                  <a:pt x="63724" y="9468"/>
                </a:lnTo>
                <a:lnTo>
                  <a:pt x="72226" y="19862"/>
                </a:lnTo>
                <a:lnTo>
                  <a:pt x="76070" y="32715"/>
                </a:lnTo>
                <a:lnTo>
                  <a:pt x="73517" y="47398"/>
                </a:lnTo>
                <a:lnTo>
                  <a:pt x="66351" y="59179"/>
                </a:lnTo>
                <a:lnTo>
                  <a:pt x="55579" y="67348"/>
                </a:lnTo>
                <a:lnTo>
                  <a:pt x="42210" y="71196"/>
                </a:lnTo>
                <a:lnTo>
                  <a:pt x="26303" y="68936"/>
                </a:lnTo>
                <a:lnTo>
                  <a:pt x="13594" y="62474"/>
                </a:lnTo>
                <a:lnTo>
                  <a:pt x="4727" y="52709"/>
                </a:lnTo>
                <a:lnTo>
                  <a:pt x="351" y="40540"/>
                </a:lnTo>
                <a:lnTo>
                  <a:pt x="0" y="35683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67898" y="3649774"/>
            <a:ext cx="77470" cy="72390"/>
          </a:xfrm>
          <a:custGeom>
            <a:avLst/>
            <a:gdLst/>
            <a:ahLst/>
            <a:cxnLst/>
            <a:rect l="l" t="t" r="r" b="b"/>
            <a:pathLst>
              <a:path w="77469" h="72389">
                <a:moveTo>
                  <a:pt x="35846" y="0"/>
                </a:moveTo>
                <a:lnTo>
                  <a:pt x="21784" y="3603"/>
                </a:lnTo>
                <a:lnTo>
                  <a:pt x="10402" y="11547"/>
                </a:lnTo>
                <a:lnTo>
                  <a:pt x="2780" y="22818"/>
                </a:lnTo>
                <a:lnTo>
                  <a:pt x="0" y="36402"/>
                </a:lnTo>
                <a:lnTo>
                  <a:pt x="1022" y="44672"/>
                </a:lnTo>
                <a:lnTo>
                  <a:pt x="6334" y="55885"/>
                </a:lnTo>
                <a:lnTo>
                  <a:pt x="15852" y="64747"/>
                </a:lnTo>
                <a:lnTo>
                  <a:pt x="29208" y="70477"/>
                </a:lnTo>
                <a:lnTo>
                  <a:pt x="46033" y="72294"/>
                </a:lnTo>
                <a:lnTo>
                  <a:pt x="58604" y="67682"/>
                </a:lnTo>
                <a:lnTo>
                  <a:pt x="68619" y="58976"/>
                </a:lnTo>
                <a:lnTo>
                  <a:pt x="75181" y="46655"/>
                </a:lnTo>
                <a:lnTo>
                  <a:pt x="77393" y="31196"/>
                </a:lnTo>
                <a:lnTo>
                  <a:pt x="72903" y="18841"/>
                </a:lnTo>
                <a:lnTo>
                  <a:pt x="63994" y="8923"/>
                </a:lnTo>
                <a:lnTo>
                  <a:pt x="51397" y="2343"/>
                </a:lnTo>
                <a:lnTo>
                  <a:pt x="35846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67898" y="3649774"/>
            <a:ext cx="77470" cy="72390"/>
          </a:xfrm>
          <a:custGeom>
            <a:avLst/>
            <a:gdLst/>
            <a:ahLst/>
            <a:cxnLst/>
            <a:rect l="l" t="t" r="r" b="b"/>
            <a:pathLst>
              <a:path w="77469" h="72389">
                <a:moveTo>
                  <a:pt x="0" y="36402"/>
                </a:moveTo>
                <a:lnTo>
                  <a:pt x="2780" y="22818"/>
                </a:lnTo>
                <a:lnTo>
                  <a:pt x="10402" y="11547"/>
                </a:lnTo>
                <a:lnTo>
                  <a:pt x="21784" y="3603"/>
                </a:lnTo>
                <a:lnTo>
                  <a:pt x="35846" y="0"/>
                </a:lnTo>
                <a:lnTo>
                  <a:pt x="51397" y="2342"/>
                </a:lnTo>
                <a:lnTo>
                  <a:pt x="63994" y="8923"/>
                </a:lnTo>
                <a:lnTo>
                  <a:pt x="72904" y="18840"/>
                </a:lnTo>
                <a:lnTo>
                  <a:pt x="77393" y="31195"/>
                </a:lnTo>
                <a:lnTo>
                  <a:pt x="75181" y="46654"/>
                </a:lnTo>
                <a:lnTo>
                  <a:pt x="68619" y="58976"/>
                </a:lnTo>
                <a:lnTo>
                  <a:pt x="58604" y="67682"/>
                </a:lnTo>
                <a:lnTo>
                  <a:pt x="46034" y="72294"/>
                </a:lnTo>
                <a:lnTo>
                  <a:pt x="29208" y="70477"/>
                </a:lnTo>
                <a:lnTo>
                  <a:pt x="15852" y="64747"/>
                </a:lnTo>
                <a:lnTo>
                  <a:pt x="6334" y="55885"/>
                </a:lnTo>
                <a:lnTo>
                  <a:pt x="1022" y="44673"/>
                </a:lnTo>
                <a:lnTo>
                  <a:pt x="0" y="36402"/>
                </a:lnTo>
                <a:close/>
              </a:path>
            </a:pathLst>
          </a:custGeom>
          <a:ln w="935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467898" y="3649774"/>
            <a:ext cx="77470" cy="72390"/>
          </a:xfrm>
          <a:custGeom>
            <a:avLst/>
            <a:gdLst/>
            <a:ahLst/>
            <a:cxnLst/>
            <a:rect l="l" t="t" r="r" b="b"/>
            <a:pathLst>
              <a:path w="77469" h="72389">
                <a:moveTo>
                  <a:pt x="35846" y="0"/>
                </a:moveTo>
                <a:lnTo>
                  <a:pt x="21784" y="3603"/>
                </a:lnTo>
                <a:lnTo>
                  <a:pt x="10402" y="11547"/>
                </a:lnTo>
                <a:lnTo>
                  <a:pt x="2780" y="22818"/>
                </a:lnTo>
                <a:lnTo>
                  <a:pt x="0" y="36402"/>
                </a:lnTo>
                <a:lnTo>
                  <a:pt x="1022" y="44672"/>
                </a:lnTo>
                <a:lnTo>
                  <a:pt x="6334" y="55885"/>
                </a:lnTo>
                <a:lnTo>
                  <a:pt x="15852" y="64747"/>
                </a:lnTo>
                <a:lnTo>
                  <a:pt x="29208" y="70477"/>
                </a:lnTo>
                <a:lnTo>
                  <a:pt x="46033" y="72294"/>
                </a:lnTo>
                <a:lnTo>
                  <a:pt x="58604" y="67682"/>
                </a:lnTo>
                <a:lnTo>
                  <a:pt x="68619" y="58976"/>
                </a:lnTo>
                <a:lnTo>
                  <a:pt x="75181" y="46655"/>
                </a:lnTo>
                <a:lnTo>
                  <a:pt x="77393" y="31196"/>
                </a:lnTo>
                <a:lnTo>
                  <a:pt x="72903" y="18841"/>
                </a:lnTo>
                <a:lnTo>
                  <a:pt x="63994" y="8923"/>
                </a:lnTo>
                <a:lnTo>
                  <a:pt x="51397" y="2343"/>
                </a:lnTo>
                <a:lnTo>
                  <a:pt x="35846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467898" y="3649774"/>
            <a:ext cx="77470" cy="72390"/>
          </a:xfrm>
          <a:custGeom>
            <a:avLst/>
            <a:gdLst/>
            <a:ahLst/>
            <a:cxnLst/>
            <a:rect l="l" t="t" r="r" b="b"/>
            <a:pathLst>
              <a:path w="77469" h="72389">
                <a:moveTo>
                  <a:pt x="0" y="36402"/>
                </a:moveTo>
                <a:lnTo>
                  <a:pt x="2780" y="22818"/>
                </a:lnTo>
                <a:lnTo>
                  <a:pt x="10402" y="11547"/>
                </a:lnTo>
                <a:lnTo>
                  <a:pt x="21784" y="3603"/>
                </a:lnTo>
                <a:lnTo>
                  <a:pt x="35846" y="0"/>
                </a:lnTo>
                <a:lnTo>
                  <a:pt x="51397" y="2342"/>
                </a:lnTo>
                <a:lnTo>
                  <a:pt x="63994" y="8923"/>
                </a:lnTo>
                <a:lnTo>
                  <a:pt x="72904" y="18840"/>
                </a:lnTo>
                <a:lnTo>
                  <a:pt x="77393" y="31195"/>
                </a:lnTo>
                <a:lnTo>
                  <a:pt x="75181" y="46654"/>
                </a:lnTo>
                <a:lnTo>
                  <a:pt x="68619" y="58976"/>
                </a:lnTo>
                <a:lnTo>
                  <a:pt x="58604" y="67682"/>
                </a:lnTo>
                <a:lnTo>
                  <a:pt x="46034" y="72294"/>
                </a:lnTo>
                <a:lnTo>
                  <a:pt x="29208" y="70477"/>
                </a:lnTo>
                <a:lnTo>
                  <a:pt x="15852" y="64747"/>
                </a:lnTo>
                <a:lnTo>
                  <a:pt x="6334" y="55885"/>
                </a:lnTo>
                <a:lnTo>
                  <a:pt x="1022" y="44673"/>
                </a:lnTo>
                <a:lnTo>
                  <a:pt x="0" y="36402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658398" y="3192574"/>
            <a:ext cx="77470" cy="72390"/>
          </a:xfrm>
          <a:custGeom>
            <a:avLst/>
            <a:gdLst/>
            <a:ahLst/>
            <a:cxnLst/>
            <a:rect l="l" t="t" r="r" b="b"/>
            <a:pathLst>
              <a:path w="77469" h="72389">
                <a:moveTo>
                  <a:pt x="35846" y="0"/>
                </a:moveTo>
                <a:lnTo>
                  <a:pt x="21784" y="3603"/>
                </a:lnTo>
                <a:lnTo>
                  <a:pt x="10402" y="11547"/>
                </a:lnTo>
                <a:lnTo>
                  <a:pt x="2780" y="22818"/>
                </a:lnTo>
                <a:lnTo>
                  <a:pt x="0" y="36402"/>
                </a:lnTo>
                <a:lnTo>
                  <a:pt x="1022" y="44672"/>
                </a:lnTo>
                <a:lnTo>
                  <a:pt x="6334" y="55885"/>
                </a:lnTo>
                <a:lnTo>
                  <a:pt x="15852" y="64747"/>
                </a:lnTo>
                <a:lnTo>
                  <a:pt x="29208" y="70477"/>
                </a:lnTo>
                <a:lnTo>
                  <a:pt x="46033" y="72294"/>
                </a:lnTo>
                <a:lnTo>
                  <a:pt x="58604" y="67682"/>
                </a:lnTo>
                <a:lnTo>
                  <a:pt x="68619" y="58976"/>
                </a:lnTo>
                <a:lnTo>
                  <a:pt x="75181" y="46655"/>
                </a:lnTo>
                <a:lnTo>
                  <a:pt x="77393" y="31196"/>
                </a:lnTo>
                <a:lnTo>
                  <a:pt x="72903" y="18841"/>
                </a:lnTo>
                <a:lnTo>
                  <a:pt x="63994" y="8923"/>
                </a:lnTo>
                <a:lnTo>
                  <a:pt x="51397" y="2343"/>
                </a:lnTo>
                <a:lnTo>
                  <a:pt x="35846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58398" y="3192574"/>
            <a:ext cx="77470" cy="72390"/>
          </a:xfrm>
          <a:custGeom>
            <a:avLst/>
            <a:gdLst/>
            <a:ahLst/>
            <a:cxnLst/>
            <a:rect l="l" t="t" r="r" b="b"/>
            <a:pathLst>
              <a:path w="77469" h="72389">
                <a:moveTo>
                  <a:pt x="0" y="36402"/>
                </a:moveTo>
                <a:lnTo>
                  <a:pt x="2780" y="22818"/>
                </a:lnTo>
                <a:lnTo>
                  <a:pt x="10402" y="11547"/>
                </a:lnTo>
                <a:lnTo>
                  <a:pt x="21784" y="3603"/>
                </a:lnTo>
                <a:lnTo>
                  <a:pt x="35846" y="0"/>
                </a:lnTo>
                <a:lnTo>
                  <a:pt x="51397" y="2342"/>
                </a:lnTo>
                <a:lnTo>
                  <a:pt x="63994" y="8923"/>
                </a:lnTo>
                <a:lnTo>
                  <a:pt x="72904" y="18840"/>
                </a:lnTo>
                <a:lnTo>
                  <a:pt x="77393" y="31195"/>
                </a:lnTo>
                <a:lnTo>
                  <a:pt x="75181" y="46654"/>
                </a:lnTo>
                <a:lnTo>
                  <a:pt x="68619" y="58976"/>
                </a:lnTo>
                <a:lnTo>
                  <a:pt x="58604" y="67682"/>
                </a:lnTo>
                <a:lnTo>
                  <a:pt x="46034" y="72294"/>
                </a:lnTo>
                <a:lnTo>
                  <a:pt x="29208" y="70477"/>
                </a:lnTo>
                <a:lnTo>
                  <a:pt x="15852" y="64747"/>
                </a:lnTo>
                <a:lnTo>
                  <a:pt x="6334" y="55885"/>
                </a:lnTo>
                <a:lnTo>
                  <a:pt x="1022" y="44673"/>
                </a:lnTo>
                <a:lnTo>
                  <a:pt x="0" y="36402"/>
                </a:lnTo>
                <a:close/>
              </a:path>
            </a:pathLst>
          </a:custGeom>
          <a:ln w="935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58398" y="3192574"/>
            <a:ext cx="77470" cy="72390"/>
          </a:xfrm>
          <a:custGeom>
            <a:avLst/>
            <a:gdLst/>
            <a:ahLst/>
            <a:cxnLst/>
            <a:rect l="l" t="t" r="r" b="b"/>
            <a:pathLst>
              <a:path w="77469" h="72389">
                <a:moveTo>
                  <a:pt x="35846" y="0"/>
                </a:moveTo>
                <a:lnTo>
                  <a:pt x="21784" y="3603"/>
                </a:lnTo>
                <a:lnTo>
                  <a:pt x="10402" y="11547"/>
                </a:lnTo>
                <a:lnTo>
                  <a:pt x="2780" y="22818"/>
                </a:lnTo>
                <a:lnTo>
                  <a:pt x="0" y="36402"/>
                </a:lnTo>
                <a:lnTo>
                  <a:pt x="1022" y="44672"/>
                </a:lnTo>
                <a:lnTo>
                  <a:pt x="6334" y="55885"/>
                </a:lnTo>
                <a:lnTo>
                  <a:pt x="15852" y="64747"/>
                </a:lnTo>
                <a:lnTo>
                  <a:pt x="29208" y="70477"/>
                </a:lnTo>
                <a:lnTo>
                  <a:pt x="46033" y="72294"/>
                </a:lnTo>
                <a:lnTo>
                  <a:pt x="58604" y="67682"/>
                </a:lnTo>
                <a:lnTo>
                  <a:pt x="68619" y="58976"/>
                </a:lnTo>
                <a:lnTo>
                  <a:pt x="75181" y="46655"/>
                </a:lnTo>
                <a:lnTo>
                  <a:pt x="77393" y="31196"/>
                </a:lnTo>
                <a:lnTo>
                  <a:pt x="72903" y="18841"/>
                </a:lnTo>
                <a:lnTo>
                  <a:pt x="63994" y="8923"/>
                </a:lnTo>
                <a:lnTo>
                  <a:pt x="51397" y="2343"/>
                </a:lnTo>
                <a:lnTo>
                  <a:pt x="35846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658398" y="3192574"/>
            <a:ext cx="77470" cy="72390"/>
          </a:xfrm>
          <a:custGeom>
            <a:avLst/>
            <a:gdLst/>
            <a:ahLst/>
            <a:cxnLst/>
            <a:rect l="l" t="t" r="r" b="b"/>
            <a:pathLst>
              <a:path w="77469" h="72389">
                <a:moveTo>
                  <a:pt x="0" y="36402"/>
                </a:moveTo>
                <a:lnTo>
                  <a:pt x="2780" y="22818"/>
                </a:lnTo>
                <a:lnTo>
                  <a:pt x="10402" y="11547"/>
                </a:lnTo>
                <a:lnTo>
                  <a:pt x="21784" y="3603"/>
                </a:lnTo>
                <a:lnTo>
                  <a:pt x="35846" y="0"/>
                </a:lnTo>
                <a:lnTo>
                  <a:pt x="51397" y="2342"/>
                </a:lnTo>
                <a:lnTo>
                  <a:pt x="63994" y="8923"/>
                </a:lnTo>
                <a:lnTo>
                  <a:pt x="72904" y="18840"/>
                </a:lnTo>
                <a:lnTo>
                  <a:pt x="77393" y="31195"/>
                </a:lnTo>
                <a:lnTo>
                  <a:pt x="75181" y="46654"/>
                </a:lnTo>
                <a:lnTo>
                  <a:pt x="68619" y="58976"/>
                </a:lnTo>
                <a:lnTo>
                  <a:pt x="58604" y="67682"/>
                </a:lnTo>
                <a:lnTo>
                  <a:pt x="46034" y="72294"/>
                </a:lnTo>
                <a:lnTo>
                  <a:pt x="29208" y="70477"/>
                </a:lnTo>
                <a:lnTo>
                  <a:pt x="15852" y="64747"/>
                </a:lnTo>
                <a:lnTo>
                  <a:pt x="6334" y="55885"/>
                </a:lnTo>
                <a:lnTo>
                  <a:pt x="1022" y="44673"/>
                </a:lnTo>
                <a:lnTo>
                  <a:pt x="0" y="36402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223548" y="3376681"/>
            <a:ext cx="76200" cy="73025"/>
          </a:xfrm>
          <a:custGeom>
            <a:avLst/>
            <a:gdLst/>
            <a:ahLst/>
            <a:cxnLst/>
            <a:rect l="l" t="t" r="r" b="b"/>
            <a:pathLst>
              <a:path w="76200" h="73025">
                <a:moveTo>
                  <a:pt x="35759" y="0"/>
                </a:moveTo>
                <a:lnTo>
                  <a:pt x="21754" y="3453"/>
                </a:lnTo>
                <a:lnTo>
                  <a:pt x="10397" y="11377"/>
                </a:lnTo>
                <a:lnTo>
                  <a:pt x="2781" y="22723"/>
                </a:lnTo>
                <a:lnTo>
                  <a:pt x="0" y="36444"/>
                </a:lnTo>
                <a:lnTo>
                  <a:pt x="628" y="43042"/>
                </a:lnTo>
                <a:lnTo>
                  <a:pt x="5422" y="54881"/>
                </a:lnTo>
                <a:lnTo>
                  <a:pt x="14525" y="64314"/>
                </a:lnTo>
                <a:lnTo>
                  <a:pt x="27443" y="70492"/>
                </a:lnTo>
                <a:lnTo>
                  <a:pt x="43685" y="72565"/>
                </a:lnTo>
                <a:lnTo>
                  <a:pt x="56518" y="68281"/>
                </a:lnTo>
                <a:lnTo>
                  <a:pt x="66802" y="59755"/>
                </a:lnTo>
                <a:lnTo>
                  <a:pt x="73597" y="47583"/>
                </a:lnTo>
                <a:lnTo>
                  <a:pt x="75963" y="32364"/>
                </a:lnTo>
                <a:lnTo>
                  <a:pt x="71847" y="19601"/>
                </a:lnTo>
                <a:lnTo>
                  <a:pt x="63232" y="9316"/>
                </a:lnTo>
                <a:lnTo>
                  <a:pt x="50932" y="2464"/>
                </a:lnTo>
                <a:lnTo>
                  <a:pt x="3575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223548" y="3376681"/>
            <a:ext cx="76200" cy="73025"/>
          </a:xfrm>
          <a:custGeom>
            <a:avLst/>
            <a:gdLst/>
            <a:ahLst/>
            <a:cxnLst/>
            <a:rect l="l" t="t" r="r" b="b"/>
            <a:pathLst>
              <a:path w="76200" h="73025">
                <a:moveTo>
                  <a:pt x="0" y="36445"/>
                </a:moveTo>
                <a:lnTo>
                  <a:pt x="2781" y="22724"/>
                </a:lnTo>
                <a:lnTo>
                  <a:pt x="10397" y="11377"/>
                </a:lnTo>
                <a:lnTo>
                  <a:pt x="21754" y="3453"/>
                </a:lnTo>
                <a:lnTo>
                  <a:pt x="35759" y="0"/>
                </a:lnTo>
                <a:lnTo>
                  <a:pt x="50931" y="2464"/>
                </a:lnTo>
                <a:lnTo>
                  <a:pt x="63232" y="9316"/>
                </a:lnTo>
                <a:lnTo>
                  <a:pt x="71847" y="19601"/>
                </a:lnTo>
                <a:lnTo>
                  <a:pt x="75963" y="32363"/>
                </a:lnTo>
                <a:lnTo>
                  <a:pt x="73597" y="47583"/>
                </a:lnTo>
                <a:lnTo>
                  <a:pt x="66802" y="59755"/>
                </a:lnTo>
                <a:lnTo>
                  <a:pt x="56518" y="68281"/>
                </a:lnTo>
                <a:lnTo>
                  <a:pt x="43685" y="72565"/>
                </a:lnTo>
                <a:lnTo>
                  <a:pt x="27443" y="70492"/>
                </a:lnTo>
                <a:lnTo>
                  <a:pt x="14525" y="64314"/>
                </a:lnTo>
                <a:lnTo>
                  <a:pt x="5422" y="54881"/>
                </a:lnTo>
                <a:lnTo>
                  <a:pt x="628" y="43041"/>
                </a:lnTo>
                <a:lnTo>
                  <a:pt x="0" y="36445"/>
                </a:lnTo>
                <a:close/>
              </a:path>
            </a:pathLst>
          </a:custGeom>
          <a:ln w="935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23548" y="3376681"/>
            <a:ext cx="76200" cy="73025"/>
          </a:xfrm>
          <a:custGeom>
            <a:avLst/>
            <a:gdLst/>
            <a:ahLst/>
            <a:cxnLst/>
            <a:rect l="l" t="t" r="r" b="b"/>
            <a:pathLst>
              <a:path w="76200" h="73025">
                <a:moveTo>
                  <a:pt x="35759" y="0"/>
                </a:moveTo>
                <a:lnTo>
                  <a:pt x="21754" y="3453"/>
                </a:lnTo>
                <a:lnTo>
                  <a:pt x="10397" y="11377"/>
                </a:lnTo>
                <a:lnTo>
                  <a:pt x="2781" y="22723"/>
                </a:lnTo>
                <a:lnTo>
                  <a:pt x="0" y="36444"/>
                </a:lnTo>
                <a:lnTo>
                  <a:pt x="628" y="43042"/>
                </a:lnTo>
                <a:lnTo>
                  <a:pt x="5422" y="54881"/>
                </a:lnTo>
                <a:lnTo>
                  <a:pt x="14525" y="64314"/>
                </a:lnTo>
                <a:lnTo>
                  <a:pt x="27443" y="70492"/>
                </a:lnTo>
                <a:lnTo>
                  <a:pt x="43685" y="72565"/>
                </a:lnTo>
                <a:lnTo>
                  <a:pt x="56518" y="68281"/>
                </a:lnTo>
                <a:lnTo>
                  <a:pt x="66802" y="59755"/>
                </a:lnTo>
                <a:lnTo>
                  <a:pt x="73597" y="47583"/>
                </a:lnTo>
                <a:lnTo>
                  <a:pt x="75963" y="32364"/>
                </a:lnTo>
                <a:lnTo>
                  <a:pt x="71847" y="19601"/>
                </a:lnTo>
                <a:lnTo>
                  <a:pt x="63232" y="9316"/>
                </a:lnTo>
                <a:lnTo>
                  <a:pt x="50932" y="2464"/>
                </a:lnTo>
                <a:lnTo>
                  <a:pt x="3575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223548" y="3376681"/>
            <a:ext cx="76200" cy="73025"/>
          </a:xfrm>
          <a:custGeom>
            <a:avLst/>
            <a:gdLst/>
            <a:ahLst/>
            <a:cxnLst/>
            <a:rect l="l" t="t" r="r" b="b"/>
            <a:pathLst>
              <a:path w="76200" h="73025">
                <a:moveTo>
                  <a:pt x="0" y="36445"/>
                </a:moveTo>
                <a:lnTo>
                  <a:pt x="2781" y="22724"/>
                </a:lnTo>
                <a:lnTo>
                  <a:pt x="10397" y="11377"/>
                </a:lnTo>
                <a:lnTo>
                  <a:pt x="21754" y="3453"/>
                </a:lnTo>
                <a:lnTo>
                  <a:pt x="35759" y="0"/>
                </a:lnTo>
                <a:lnTo>
                  <a:pt x="50931" y="2464"/>
                </a:lnTo>
                <a:lnTo>
                  <a:pt x="63232" y="9316"/>
                </a:lnTo>
                <a:lnTo>
                  <a:pt x="71847" y="19601"/>
                </a:lnTo>
                <a:lnTo>
                  <a:pt x="75963" y="32363"/>
                </a:lnTo>
                <a:lnTo>
                  <a:pt x="73597" y="47583"/>
                </a:lnTo>
                <a:lnTo>
                  <a:pt x="66802" y="59755"/>
                </a:lnTo>
                <a:lnTo>
                  <a:pt x="56518" y="68281"/>
                </a:lnTo>
                <a:lnTo>
                  <a:pt x="43685" y="72565"/>
                </a:lnTo>
                <a:lnTo>
                  <a:pt x="27443" y="70492"/>
                </a:lnTo>
                <a:lnTo>
                  <a:pt x="14525" y="64314"/>
                </a:lnTo>
                <a:lnTo>
                  <a:pt x="5422" y="54881"/>
                </a:lnTo>
                <a:lnTo>
                  <a:pt x="628" y="43041"/>
                </a:lnTo>
                <a:lnTo>
                  <a:pt x="0" y="36445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595023" y="3313276"/>
            <a:ext cx="79375" cy="72390"/>
          </a:xfrm>
          <a:custGeom>
            <a:avLst/>
            <a:gdLst/>
            <a:ahLst/>
            <a:cxnLst/>
            <a:rect l="l" t="t" r="r" b="b"/>
            <a:pathLst>
              <a:path w="79375" h="72389">
                <a:moveTo>
                  <a:pt x="35917" y="0"/>
                </a:moveTo>
                <a:lnTo>
                  <a:pt x="21804" y="3745"/>
                </a:lnTo>
                <a:lnTo>
                  <a:pt x="10402" y="11706"/>
                </a:lnTo>
                <a:lnTo>
                  <a:pt x="2778" y="22902"/>
                </a:lnTo>
                <a:lnTo>
                  <a:pt x="0" y="36349"/>
                </a:lnTo>
                <a:lnTo>
                  <a:pt x="1499" y="46186"/>
                </a:lnTo>
                <a:lnTo>
                  <a:pt x="7304" y="56801"/>
                </a:lnTo>
                <a:lnTo>
                  <a:pt x="17225" y="65119"/>
                </a:lnTo>
                <a:lnTo>
                  <a:pt x="30999" y="70416"/>
                </a:lnTo>
                <a:lnTo>
                  <a:pt x="48359" y="71973"/>
                </a:lnTo>
                <a:lnTo>
                  <a:pt x="60668" y="67060"/>
                </a:lnTo>
                <a:lnTo>
                  <a:pt x="70415" y="58183"/>
                </a:lnTo>
                <a:lnTo>
                  <a:pt x="76739" y="45718"/>
                </a:lnTo>
                <a:lnTo>
                  <a:pt x="78781" y="30042"/>
                </a:lnTo>
                <a:lnTo>
                  <a:pt x="73924" y="18089"/>
                </a:lnTo>
                <a:lnTo>
                  <a:pt x="64722" y="8532"/>
                </a:lnTo>
                <a:lnTo>
                  <a:pt x="51834" y="2220"/>
                </a:lnTo>
                <a:lnTo>
                  <a:pt x="35917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95023" y="3313276"/>
            <a:ext cx="79375" cy="72390"/>
          </a:xfrm>
          <a:custGeom>
            <a:avLst/>
            <a:gdLst/>
            <a:ahLst/>
            <a:cxnLst/>
            <a:rect l="l" t="t" r="r" b="b"/>
            <a:pathLst>
              <a:path w="79375" h="72389">
                <a:moveTo>
                  <a:pt x="0" y="36350"/>
                </a:moveTo>
                <a:lnTo>
                  <a:pt x="2778" y="22902"/>
                </a:lnTo>
                <a:lnTo>
                  <a:pt x="10402" y="11706"/>
                </a:lnTo>
                <a:lnTo>
                  <a:pt x="21804" y="3745"/>
                </a:lnTo>
                <a:lnTo>
                  <a:pt x="35917" y="0"/>
                </a:lnTo>
                <a:lnTo>
                  <a:pt x="51834" y="2220"/>
                </a:lnTo>
                <a:lnTo>
                  <a:pt x="64723" y="8532"/>
                </a:lnTo>
                <a:lnTo>
                  <a:pt x="73924" y="18089"/>
                </a:lnTo>
                <a:lnTo>
                  <a:pt x="78781" y="30042"/>
                </a:lnTo>
                <a:lnTo>
                  <a:pt x="76739" y="45718"/>
                </a:lnTo>
                <a:lnTo>
                  <a:pt x="70415" y="58183"/>
                </a:lnTo>
                <a:lnTo>
                  <a:pt x="60668" y="67060"/>
                </a:lnTo>
                <a:lnTo>
                  <a:pt x="48359" y="71973"/>
                </a:lnTo>
                <a:lnTo>
                  <a:pt x="31000" y="70416"/>
                </a:lnTo>
                <a:lnTo>
                  <a:pt x="17226" y="65119"/>
                </a:lnTo>
                <a:lnTo>
                  <a:pt x="7304" y="56801"/>
                </a:lnTo>
                <a:lnTo>
                  <a:pt x="1499" y="46186"/>
                </a:lnTo>
                <a:lnTo>
                  <a:pt x="0" y="36350"/>
                </a:lnTo>
                <a:close/>
              </a:path>
            </a:pathLst>
          </a:custGeom>
          <a:ln w="935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595023" y="3313276"/>
            <a:ext cx="79375" cy="72390"/>
          </a:xfrm>
          <a:custGeom>
            <a:avLst/>
            <a:gdLst/>
            <a:ahLst/>
            <a:cxnLst/>
            <a:rect l="l" t="t" r="r" b="b"/>
            <a:pathLst>
              <a:path w="79375" h="72389">
                <a:moveTo>
                  <a:pt x="35917" y="0"/>
                </a:moveTo>
                <a:lnTo>
                  <a:pt x="21804" y="3745"/>
                </a:lnTo>
                <a:lnTo>
                  <a:pt x="10402" y="11706"/>
                </a:lnTo>
                <a:lnTo>
                  <a:pt x="2778" y="22902"/>
                </a:lnTo>
                <a:lnTo>
                  <a:pt x="0" y="36349"/>
                </a:lnTo>
                <a:lnTo>
                  <a:pt x="1499" y="46186"/>
                </a:lnTo>
                <a:lnTo>
                  <a:pt x="7304" y="56801"/>
                </a:lnTo>
                <a:lnTo>
                  <a:pt x="17225" y="65119"/>
                </a:lnTo>
                <a:lnTo>
                  <a:pt x="30999" y="70416"/>
                </a:lnTo>
                <a:lnTo>
                  <a:pt x="48359" y="71973"/>
                </a:lnTo>
                <a:lnTo>
                  <a:pt x="60668" y="67060"/>
                </a:lnTo>
                <a:lnTo>
                  <a:pt x="70415" y="58183"/>
                </a:lnTo>
                <a:lnTo>
                  <a:pt x="76739" y="45718"/>
                </a:lnTo>
                <a:lnTo>
                  <a:pt x="78781" y="30042"/>
                </a:lnTo>
                <a:lnTo>
                  <a:pt x="73924" y="18089"/>
                </a:lnTo>
                <a:lnTo>
                  <a:pt x="64722" y="8532"/>
                </a:lnTo>
                <a:lnTo>
                  <a:pt x="51834" y="2220"/>
                </a:lnTo>
                <a:lnTo>
                  <a:pt x="35917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595023" y="3313276"/>
            <a:ext cx="79375" cy="72390"/>
          </a:xfrm>
          <a:custGeom>
            <a:avLst/>
            <a:gdLst/>
            <a:ahLst/>
            <a:cxnLst/>
            <a:rect l="l" t="t" r="r" b="b"/>
            <a:pathLst>
              <a:path w="79375" h="72389">
                <a:moveTo>
                  <a:pt x="0" y="36350"/>
                </a:moveTo>
                <a:lnTo>
                  <a:pt x="2778" y="22902"/>
                </a:lnTo>
                <a:lnTo>
                  <a:pt x="10402" y="11706"/>
                </a:lnTo>
                <a:lnTo>
                  <a:pt x="21804" y="3745"/>
                </a:lnTo>
                <a:lnTo>
                  <a:pt x="35917" y="0"/>
                </a:lnTo>
                <a:lnTo>
                  <a:pt x="51834" y="2220"/>
                </a:lnTo>
                <a:lnTo>
                  <a:pt x="64723" y="8532"/>
                </a:lnTo>
                <a:lnTo>
                  <a:pt x="73924" y="18089"/>
                </a:lnTo>
                <a:lnTo>
                  <a:pt x="78781" y="30042"/>
                </a:lnTo>
                <a:lnTo>
                  <a:pt x="76739" y="45718"/>
                </a:lnTo>
                <a:lnTo>
                  <a:pt x="70415" y="58183"/>
                </a:lnTo>
                <a:lnTo>
                  <a:pt x="60668" y="67060"/>
                </a:lnTo>
                <a:lnTo>
                  <a:pt x="48359" y="71973"/>
                </a:lnTo>
                <a:lnTo>
                  <a:pt x="31000" y="70416"/>
                </a:lnTo>
                <a:lnTo>
                  <a:pt x="17226" y="65119"/>
                </a:lnTo>
                <a:lnTo>
                  <a:pt x="7304" y="56801"/>
                </a:lnTo>
                <a:lnTo>
                  <a:pt x="1499" y="46186"/>
                </a:lnTo>
                <a:lnTo>
                  <a:pt x="0" y="36350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785523" y="2992507"/>
            <a:ext cx="78105" cy="71120"/>
          </a:xfrm>
          <a:custGeom>
            <a:avLst/>
            <a:gdLst/>
            <a:ahLst/>
            <a:cxnLst/>
            <a:rect l="l" t="t" r="r" b="b"/>
            <a:pathLst>
              <a:path w="78104" h="71119">
                <a:moveTo>
                  <a:pt x="36463" y="0"/>
                </a:moveTo>
                <a:lnTo>
                  <a:pt x="22181" y="3387"/>
                </a:lnTo>
                <a:lnTo>
                  <a:pt x="10600" y="11140"/>
                </a:lnTo>
                <a:lnTo>
                  <a:pt x="2835" y="22235"/>
                </a:lnTo>
                <a:lnTo>
                  <a:pt x="0" y="35650"/>
                </a:lnTo>
                <a:lnTo>
                  <a:pt x="679" y="42287"/>
                </a:lnTo>
                <a:lnTo>
                  <a:pt x="5616" y="53801"/>
                </a:lnTo>
                <a:lnTo>
                  <a:pt x="14915" y="62969"/>
                </a:lnTo>
                <a:lnTo>
                  <a:pt x="28082" y="68969"/>
                </a:lnTo>
                <a:lnTo>
                  <a:pt x="44621" y="70981"/>
                </a:lnTo>
                <a:lnTo>
                  <a:pt x="57711" y="66780"/>
                </a:lnTo>
                <a:lnTo>
                  <a:pt x="68199" y="58421"/>
                </a:lnTo>
                <a:lnTo>
                  <a:pt x="75125" y="46478"/>
                </a:lnTo>
                <a:lnTo>
                  <a:pt x="77530" y="31524"/>
                </a:lnTo>
                <a:lnTo>
                  <a:pt x="73293" y="19087"/>
                </a:lnTo>
                <a:lnTo>
                  <a:pt x="64489" y="9069"/>
                </a:lnTo>
                <a:lnTo>
                  <a:pt x="51939" y="2398"/>
                </a:lnTo>
                <a:lnTo>
                  <a:pt x="36463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785523" y="2992507"/>
            <a:ext cx="78105" cy="71120"/>
          </a:xfrm>
          <a:custGeom>
            <a:avLst/>
            <a:gdLst/>
            <a:ahLst/>
            <a:cxnLst/>
            <a:rect l="l" t="t" r="r" b="b"/>
            <a:pathLst>
              <a:path w="78104" h="71119">
                <a:moveTo>
                  <a:pt x="0" y="35650"/>
                </a:moveTo>
                <a:lnTo>
                  <a:pt x="2835" y="22236"/>
                </a:lnTo>
                <a:lnTo>
                  <a:pt x="10600" y="11140"/>
                </a:lnTo>
                <a:lnTo>
                  <a:pt x="22181" y="3387"/>
                </a:lnTo>
                <a:lnTo>
                  <a:pt x="36462" y="0"/>
                </a:lnTo>
                <a:lnTo>
                  <a:pt x="51938" y="2398"/>
                </a:lnTo>
                <a:lnTo>
                  <a:pt x="64489" y="9069"/>
                </a:lnTo>
                <a:lnTo>
                  <a:pt x="73293" y="19087"/>
                </a:lnTo>
                <a:lnTo>
                  <a:pt x="77530" y="31524"/>
                </a:lnTo>
                <a:lnTo>
                  <a:pt x="75125" y="46478"/>
                </a:lnTo>
                <a:lnTo>
                  <a:pt x="68200" y="58422"/>
                </a:lnTo>
                <a:lnTo>
                  <a:pt x="57712" y="66780"/>
                </a:lnTo>
                <a:lnTo>
                  <a:pt x="44622" y="70981"/>
                </a:lnTo>
                <a:lnTo>
                  <a:pt x="28083" y="68970"/>
                </a:lnTo>
                <a:lnTo>
                  <a:pt x="14916" y="62970"/>
                </a:lnTo>
                <a:lnTo>
                  <a:pt x="5616" y="53802"/>
                </a:lnTo>
                <a:lnTo>
                  <a:pt x="679" y="42288"/>
                </a:lnTo>
                <a:lnTo>
                  <a:pt x="0" y="35650"/>
                </a:lnTo>
                <a:close/>
              </a:path>
            </a:pathLst>
          </a:custGeom>
          <a:ln w="935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785523" y="2992507"/>
            <a:ext cx="78105" cy="71120"/>
          </a:xfrm>
          <a:custGeom>
            <a:avLst/>
            <a:gdLst/>
            <a:ahLst/>
            <a:cxnLst/>
            <a:rect l="l" t="t" r="r" b="b"/>
            <a:pathLst>
              <a:path w="78104" h="71119">
                <a:moveTo>
                  <a:pt x="36463" y="0"/>
                </a:moveTo>
                <a:lnTo>
                  <a:pt x="22181" y="3387"/>
                </a:lnTo>
                <a:lnTo>
                  <a:pt x="10600" y="11140"/>
                </a:lnTo>
                <a:lnTo>
                  <a:pt x="2835" y="22235"/>
                </a:lnTo>
                <a:lnTo>
                  <a:pt x="0" y="35650"/>
                </a:lnTo>
                <a:lnTo>
                  <a:pt x="679" y="42287"/>
                </a:lnTo>
                <a:lnTo>
                  <a:pt x="5616" y="53801"/>
                </a:lnTo>
                <a:lnTo>
                  <a:pt x="14915" y="62969"/>
                </a:lnTo>
                <a:lnTo>
                  <a:pt x="28082" y="68969"/>
                </a:lnTo>
                <a:lnTo>
                  <a:pt x="44621" y="70981"/>
                </a:lnTo>
                <a:lnTo>
                  <a:pt x="57711" y="66780"/>
                </a:lnTo>
                <a:lnTo>
                  <a:pt x="68199" y="58421"/>
                </a:lnTo>
                <a:lnTo>
                  <a:pt x="75125" y="46478"/>
                </a:lnTo>
                <a:lnTo>
                  <a:pt x="77530" y="31524"/>
                </a:lnTo>
                <a:lnTo>
                  <a:pt x="73293" y="19087"/>
                </a:lnTo>
                <a:lnTo>
                  <a:pt x="64489" y="9069"/>
                </a:lnTo>
                <a:lnTo>
                  <a:pt x="51939" y="2398"/>
                </a:lnTo>
                <a:lnTo>
                  <a:pt x="36463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785523" y="2992507"/>
            <a:ext cx="78105" cy="71120"/>
          </a:xfrm>
          <a:custGeom>
            <a:avLst/>
            <a:gdLst/>
            <a:ahLst/>
            <a:cxnLst/>
            <a:rect l="l" t="t" r="r" b="b"/>
            <a:pathLst>
              <a:path w="78104" h="71119">
                <a:moveTo>
                  <a:pt x="0" y="35650"/>
                </a:moveTo>
                <a:lnTo>
                  <a:pt x="2835" y="22236"/>
                </a:lnTo>
                <a:lnTo>
                  <a:pt x="10600" y="11140"/>
                </a:lnTo>
                <a:lnTo>
                  <a:pt x="22181" y="3387"/>
                </a:lnTo>
                <a:lnTo>
                  <a:pt x="36462" y="0"/>
                </a:lnTo>
                <a:lnTo>
                  <a:pt x="51938" y="2398"/>
                </a:lnTo>
                <a:lnTo>
                  <a:pt x="64489" y="9069"/>
                </a:lnTo>
                <a:lnTo>
                  <a:pt x="73293" y="19087"/>
                </a:lnTo>
                <a:lnTo>
                  <a:pt x="77530" y="31524"/>
                </a:lnTo>
                <a:lnTo>
                  <a:pt x="75125" y="46478"/>
                </a:lnTo>
                <a:lnTo>
                  <a:pt x="68200" y="58422"/>
                </a:lnTo>
                <a:lnTo>
                  <a:pt x="57712" y="66780"/>
                </a:lnTo>
                <a:lnTo>
                  <a:pt x="44622" y="70981"/>
                </a:lnTo>
                <a:lnTo>
                  <a:pt x="28083" y="68970"/>
                </a:lnTo>
                <a:lnTo>
                  <a:pt x="14916" y="62970"/>
                </a:lnTo>
                <a:lnTo>
                  <a:pt x="5616" y="53802"/>
                </a:lnTo>
                <a:lnTo>
                  <a:pt x="679" y="42288"/>
                </a:lnTo>
                <a:lnTo>
                  <a:pt x="0" y="35650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158585" y="2879835"/>
            <a:ext cx="77470" cy="72390"/>
          </a:xfrm>
          <a:custGeom>
            <a:avLst/>
            <a:gdLst/>
            <a:ahLst/>
            <a:cxnLst/>
            <a:rect l="l" t="t" r="r" b="b"/>
            <a:pathLst>
              <a:path w="77470" h="72389">
                <a:moveTo>
                  <a:pt x="35845" y="0"/>
                </a:moveTo>
                <a:lnTo>
                  <a:pt x="21783" y="3603"/>
                </a:lnTo>
                <a:lnTo>
                  <a:pt x="10401" y="11548"/>
                </a:lnTo>
                <a:lnTo>
                  <a:pt x="2780" y="22819"/>
                </a:lnTo>
                <a:lnTo>
                  <a:pt x="0" y="36403"/>
                </a:lnTo>
                <a:lnTo>
                  <a:pt x="1022" y="44674"/>
                </a:lnTo>
                <a:lnTo>
                  <a:pt x="6334" y="55886"/>
                </a:lnTo>
                <a:lnTo>
                  <a:pt x="15853" y="64747"/>
                </a:lnTo>
                <a:lnTo>
                  <a:pt x="29209" y="70477"/>
                </a:lnTo>
                <a:lnTo>
                  <a:pt x="46035" y="72293"/>
                </a:lnTo>
                <a:lnTo>
                  <a:pt x="58605" y="67681"/>
                </a:lnTo>
                <a:lnTo>
                  <a:pt x="68620" y="58975"/>
                </a:lnTo>
                <a:lnTo>
                  <a:pt x="75182" y="46654"/>
                </a:lnTo>
                <a:lnTo>
                  <a:pt x="77393" y="31194"/>
                </a:lnTo>
                <a:lnTo>
                  <a:pt x="72903" y="18839"/>
                </a:lnTo>
                <a:lnTo>
                  <a:pt x="63993" y="8922"/>
                </a:lnTo>
                <a:lnTo>
                  <a:pt x="51396" y="2342"/>
                </a:lnTo>
                <a:lnTo>
                  <a:pt x="35845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158585" y="2879835"/>
            <a:ext cx="77470" cy="72390"/>
          </a:xfrm>
          <a:custGeom>
            <a:avLst/>
            <a:gdLst/>
            <a:ahLst/>
            <a:cxnLst/>
            <a:rect l="l" t="t" r="r" b="b"/>
            <a:pathLst>
              <a:path w="77470" h="72389">
                <a:moveTo>
                  <a:pt x="0" y="36402"/>
                </a:moveTo>
                <a:lnTo>
                  <a:pt x="2780" y="22818"/>
                </a:lnTo>
                <a:lnTo>
                  <a:pt x="10402" y="11547"/>
                </a:lnTo>
                <a:lnTo>
                  <a:pt x="21784" y="3603"/>
                </a:lnTo>
                <a:lnTo>
                  <a:pt x="35846" y="0"/>
                </a:lnTo>
                <a:lnTo>
                  <a:pt x="51397" y="2342"/>
                </a:lnTo>
                <a:lnTo>
                  <a:pt x="63994" y="8923"/>
                </a:lnTo>
                <a:lnTo>
                  <a:pt x="72904" y="18840"/>
                </a:lnTo>
                <a:lnTo>
                  <a:pt x="77393" y="31195"/>
                </a:lnTo>
                <a:lnTo>
                  <a:pt x="75181" y="46654"/>
                </a:lnTo>
                <a:lnTo>
                  <a:pt x="68619" y="58976"/>
                </a:lnTo>
                <a:lnTo>
                  <a:pt x="58604" y="67682"/>
                </a:lnTo>
                <a:lnTo>
                  <a:pt x="46033" y="72294"/>
                </a:lnTo>
                <a:lnTo>
                  <a:pt x="29208" y="70477"/>
                </a:lnTo>
                <a:lnTo>
                  <a:pt x="15852" y="64747"/>
                </a:lnTo>
                <a:lnTo>
                  <a:pt x="6334" y="55885"/>
                </a:lnTo>
                <a:lnTo>
                  <a:pt x="1022" y="44673"/>
                </a:lnTo>
                <a:lnTo>
                  <a:pt x="0" y="36402"/>
                </a:lnTo>
                <a:close/>
              </a:path>
            </a:pathLst>
          </a:custGeom>
          <a:ln w="935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158585" y="2879835"/>
            <a:ext cx="77470" cy="72390"/>
          </a:xfrm>
          <a:custGeom>
            <a:avLst/>
            <a:gdLst/>
            <a:ahLst/>
            <a:cxnLst/>
            <a:rect l="l" t="t" r="r" b="b"/>
            <a:pathLst>
              <a:path w="77470" h="72389">
                <a:moveTo>
                  <a:pt x="35845" y="0"/>
                </a:moveTo>
                <a:lnTo>
                  <a:pt x="21783" y="3603"/>
                </a:lnTo>
                <a:lnTo>
                  <a:pt x="10401" y="11548"/>
                </a:lnTo>
                <a:lnTo>
                  <a:pt x="2780" y="22819"/>
                </a:lnTo>
                <a:lnTo>
                  <a:pt x="0" y="36403"/>
                </a:lnTo>
                <a:lnTo>
                  <a:pt x="1022" y="44674"/>
                </a:lnTo>
                <a:lnTo>
                  <a:pt x="6334" y="55886"/>
                </a:lnTo>
                <a:lnTo>
                  <a:pt x="15853" y="64747"/>
                </a:lnTo>
                <a:lnTo>
                  <a:pt x="29209" y="70477"/>
                </a:lnTo>
                <a:lnTo>
                  <a:pt x="46035" y="72293"/>
                </a:lnTo>
                <a:lnTo>
                  <a:pt x="58605" y="67681"/>
                </a:lnTo>
                <a:lnTo>
                  <a:pt x="68620" y="58975"/>
                </a:lnTo>
                <a:lnTo>
                  <a:pt x="75182" y="46654"/>
                </a:lnTo>
                <a:lnTo>
                  <a:pt x="77393" y="31194"/>
                </a:lnTo>
                <a:lnTo>
                  <a:pt x="72903" y="18839"/>
                </a:lnTo>
                <a:lnTo>
                  <a:pt x="63993" y="8922"/>
                </a:lnTo>
                <a:lnTo>
                  <a:pt x="51396" y="2342"/>
                </a:lnTo>
                <a:lnTo>
                  <a:pt x="35845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158585" y="2879835"/>
            <a:ext cx="77470" cy="72390"/>
          </a:xfrm>
          <a:custGeom>
            <a:avLst/>
            <a:gdLst/>
            <a:ahLst/>
            <a:cxnLst/>
            <a:rect l="l" t="t" r="r" b="b"/>
            <a:pathLst>
              <a:path w="77470" h="72389">
                <a:moveTo>
                  <a:pt x="0" y="36402"/>
                </a:moveTo>
                <a:lnTo>
                  <a:pt x="2780" y="22818"/>
                </a:lnTo>
                <a:lnTo>
                  <a:pt x="10402" y="11547"/>
                </a:lnTo>
                <a:lnTo>
                  <a:pt x="21784" y="3603"/>
                </a:lnTo>
                <a:lnTo>
                  <a:pt x="35846" y="0"/>
                </a:lnTo>
                <a:lnTo>
                  <a:pt x="51397" y="2342"/>
                </a:lnTo>
                <a:lnTo>
                  <a:pt x="63994" y="8923"/>
                </a:lnTo>
                <a:lnTo>
                  <a:pt x="72904" y="18840"/>
                </a:lnTo>
                <a:lnTo>
                  <a:pt x="77393" y="31195"/>
                </a:lnTo>
                <a:lnTo>
                  <a:pt x="75181" y="46654"/>
                </a:lnTo>
                <a:lnTo>
                  <a:pt x="68619" y="58976"/>
                </a:lnTo>
                <a:lnTo>
                  <a:pt x="58604" y="67682"/>
                </a:lnTo>
                <a:lnTo>
                  <a:pt x="46033" y="72294"/>
                </a:lnTo>
                <a:lnTo>
                  <a:pt x="29208" y="70477"/>
                </a:lnTo>
                <a:lnTo>
                  <a:pt x="15852" y="64747"/>
                </a:lnTo>
                <a:lnTo>
                  <a:pt x="6334" y="55885"/>
                </a:lnTo>
                <a:lnTo>
                  <a:pt x="1022" y="44673"/>
                </a:lnTo>
                <a:lnTo>
                  <a:pt x="0" y="36402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541173" y="2903649"/>
            <a:ext cx="77470" cy="72390"/>
          </a:xfrm>
          <a:custGeom>
            <a:avLst/>
            <a:gdLst/>
            <a:ahLst/>
            <a:cxnLst/>
            <a:rect l="l" t="t" r="r" b="b"/>
            <a:pathLst>
              <a:path w="77470" h="72389">
                <a:moveTo>
                  <a:pt x="35846" y="0"/>
                </a:moveTo>
                <a:lnTo>
                  <a:pt x="21784" y="3603"/>
                </a:lnTo>
                <a:lnTo>
                  <a:pt x="10402" y="11547"/>
                </a:lnTo>
                <a:lnTo>
                  <a:pt x="2780" y="22818"/>
                </a:lnTo>
                <a:lnTo>
                  <a:pt x="0" y="36402"/>
                </a:lnTo>
                <a:lnTo>
                  <a:pt x="1022" y="44672"/>
                </a:lnTo>
                <a:lnTo>
                  <a:pt x="6334" y="55885"/>
                </a:lnTo>
                <a:lnTo>
                  <a:pt x="15852" y="64747"/>
                </a:lnTo>
                <a:lnTo>
                  <a:pt x="29208" y="70477"/>
                </a:lnTo>
                <a:lnTo>
                  <a:pt x="46033" y="72294"/>
                </a:lnTo>
                <a:lnTo>
                  <a:pt x="58604" y="67682"/>
                </a:lnTo>
                <a:lnTo>
                  <a:pt x="68619" y="58976"/>
                </a:lnTo>
                <a:lnTo>
                  <a:pt x="75181" y="46655"/>
                </a:lnTo>
                <a:lnTo>
                  <a:pt x="77393" y="31196"/>
                </a:lnTo>
                <a:lnTo>
                  <a:pt x="72903" y="18841"/>
                </a:lnTo>
                <a:lnTo>
                  <a:pt x="63994" y="8923"/>
                </a:lnTo>
                <a:lnTo>
                  <a:pt x="51397" y="2343"/>
                </a:lnTo>
                <a:lnTo>
                  <a:pt x="35846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541173" y="2903649"/>
            <a:ext cx="77470" cy="72390"/>
          </a:xfrm>
          <a:custGeom>
            <a:avLst/>
            <a:gdLst/>
            <a:ahLst/>
            <a:cxnLst/>
            <a:rect l="l" t="t" r="r" b="b"/>
            <a:pathLst>
              <a:path w="77470" h="72389">
                <a:moveTo>
                  <a:pt x="0" y="36402"/>
                </a:moveTo>
                <a:lnTo>
                  <a:pt x="2780" y="22818"/>
                </a:lnTo>
                <a:lnTo>
                  <a:pt x="10402" y="11547"/>
                </a:lnTo>
                <a:lnTo>
                  <a:pt x="21784" y="3603"/>
                </a:lnTo>
                <a:lnTo>
                  <a:pt x="35846" y="0"/>
                </a:lnTo>
                <a:lnTo>
                  <a:pt x="51397" y="2342"/>
                </a:lnTo>
                <a:lnTo>
                  <a:pt x="63994" y="8923"/>
                </a:lnTo>
                <a:lnTo>
                  <a:pt x="72904" y="18840"/>
                </a:lnTo>
                <a:lnTo>
                  <a:pt x="77393" y="31195"/>
                </a:lnTo>
                <a:lnTo>
                  <a:pt x="75181" y="46654"/>
                </a:lnTo>
                <a:lnTo>
                  <a:pt x="68619" y="58976"/>
                </a:lnTo>
                <a:lnTo>
                  <a:pt x="58604" y="67682"/>
                </a:lnTo>
                <a:lnTo>
                  <a:pt x="46033" y="72294"/>
                </a:lnTo>
                <a:lnTo>
                  <a:pt x="29208" y="70477"/>
                </a:lnTo>
                <a:lnTo>
                  <a:pt x="15852" y="64747"/>
                </a:lnTo>
                <a:lnTo>
                  <a:pt x="6334" y="55885"/>
                </a:lnTo>
                <a:lnTo>
                  <a:pt x="1022" y="44673"/>
                </a:lnTo>
                <a:lnTo>
                  <a:pt x="0" y="36402"/>
                </a:lnTo>
                <a:close/>
              </a:path>
            </a:pathLst>
          </a:custGeom>
          <a:ln w="935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541173" y="2903649"/>
            <a:ext cx="77470" cy="72390"/>
          </a:xfrm>
          <a:custGeom>
            <a:avLst/>
            <a:gdLst/>
            <a:ahLst/>
            <a:cxnLst/>
            <a:rect l="l" t="t" r="r" b="b"/>
            <a:pathLst>
              <a:path w="77470" h="72389">
                <a:moveTo>
                  <a:pt x="35846" y="0"/>
                </a:moveTo>
                <a:lnTo>
                  <a:pt x="21784" y="3603"/>
                </a:lnTo>
                <a:lnTo>
                  <a:pt x="10402" y="11547"/>
                </a:lnTo>
                <a:lnTo>
                  <a:pt x="2780" y="22818"/>
                </a:lnTo>
                <a:lnTo>
                  <a:pt x="0" y="36402"/>
                </a:lnTo>
                <a:lnTo>
                  <a:pt x="1022" y="44672"/>
                </a:lnTo>
                <a:lnTo>
                  <a:pt x="6334" y="55885"/>
                </a:lnTo>
                <a:lnTo>
                  <a:pt x="15852" y="64747"/>
                </a:lnTo>
                <a:lnTo>
                  <a:pt x="29208" y="70477"/>
                </a:lnTo>
                <a:lnTo>
                  <a:pt x="46033" y="72294"/>
                </a:lnTo>
                <a:lnTo>
                  <a:pt x="58604" y="67682"/>
                </a:lnTo>
                <a:lnTo>
                  <a:pt x="68619" y="58976"/>
                </a:lnTo>
                <a:lnTo>
                  <a:pt x="75181" y="46655"/>
                </a:lnTo>
                <a:lnTo>
                  <a:pt x="77393" y="31196"/>
                </a:lnTo>
                <a:lnTo>
                  <a:pt x="72903" y="18841"/>
                </a:lnTo>
                <a:lnTo>
                  <a:pt x="63994" y="8923"/>
                </a:lnTo>
                <a:lnTo>
                  <a:pt x="51397" y="2343"/>
                </a:lnTo>
                <a:lnTo>
                  <a:pt x="35846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541173" y="2903649"/>
            <a:ext cx="77470" cy="72390"/>
          </a:xfrm>
          <a:custGeom>
            <a:avLst/>
            <a:gdLst/>
            <a:ahLst/>
            <a:cxnLst/>
            <a:rect l="l" t="t" r="r" b="b"/>
            <a:pathLst>
              <a:path w="77470" h="72389">
                <a:moveTo>
                  <a:pt x="0" y="36402"/>
                </a:moveTo>
                <a:lnTo>
                  <a:pt x="2780" y="22818"/>
                </a:lnTo>
                <a:lnTo>
                  <a:pt x="10402" y="11547"/>
                </a:lnTo>
                <a:lnTo>
                  <a:pt x="21784" y="3603"/>
                </a:lnTo>
                <a:lnTo>
                  <a:pt x="35846" y="0"/>
                </a:lnTo>
                <a:lnTo>
                  <a:pt x="51397" y="2342"/>
                </a:lnTo>
                <a:lnTo>
                  <a:pt x="63994" y="8923"/>
                </a:lnTo>
                <a:lnTo>
                  <a:pt x="72904" y="18840"/>
                </a:lnTo>
                <a:lnTo>
                  <a:pt x="77393" y="31195"/>
                </a:lnTo>
                <a:lnTo>
                  <a:pt x="75181" y="46654"/>
                </a:lnTo>
                <a:lnTo>
                  <a:pt x="68619" y="58976"/>
                </a:lnTo>
                <a:lnTo>
                  <a:pt x="58604" y="67682"/>
                </a:lnTo>
                <a:lnTo>
                  <a:pt x="46033" y="72294"/>
                </a:lnTo>
                <a:lnTo>
                  <a:pt x="29208" y="70477"/>
                </a:lnTo>
                <a:lnTo>
                  <a:pt x="15852" y="64747"/>
                </a:lnTo>
                <a:lnTo>
                  <a:pt x="6334" y="55885"/>
                </a:lnTo>
                <a:lnTo>
                  <a:pt x="1022" y="44673"/>
                </a:lnTo>
                <a:lnTo>
                  <a:pt x="0" y="36402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731673" y="2279718"/>
            <a:ext cx="78105" cy="71120"/>
          </a:xfrm>
          <a:custGeom>
            <a:avLst/>
            <a:gdLst/>
            <a:ahLst/>
            <a:cxnLst/>
            <a:rect l="l" t="t" r="r" b="b"/>
            <a:pathLst>
              <a:path w="78104" h="71119">
                <a:moveTo>
                  <a:pt x="36462" y="0"/>
                </a:moveTo>
                <a:lnTo>
                  <a:pt x="22180" y="3388"/>
                </a:lnTo>
                <a:lnTo>
                  <a:pt x="10600" y="11141"/>
                </a:lnTo>
                <a:lnTo>
                  <a:pt x="2835" y="22236"/>
                </a:lnTo>
                <a:lnTo>
                  <a:pt x="0" y="35651"/>
                </a:lnTo>
                <a:lnTo>
                  <a:pt x="679" y="42289"/>
                </a:lnTo>
                <a:lnTo>
                  <a:pt x="5616" y="53803"/>
                </a:lnTo>
                <a:lnTo>
                  <a:pt x="14916" y="62970"/>
                </a:lnTo>
                <a:lnTo>
                  <a:pt x="28083" y="68971"/>
                </a:lnTo>
                <a:lnTo>
                  <a:pt x="44622" y="70982"/>
                </a:lnTo>
                <a:lnTo>
                  <a:pt x="57712" y="66781"/>
                </a:lnTo>
                <a:lnTo>
                  <a:pt x="68200" y="58422"/>
                </a:lnTo>
                <a:lnTo>
                  <a:pt x="75125" y="46478"/>
                </a:lnTo>
                <a:lnTo>
                  <a:pt x="77529" y="31524"/>
                </a:lnTo>
                <a:lnTo>
                  <a:pt x="73293" y="19087"/>
                </a:lnTo>
                <a:lnTo>
                  <a:pt x="64488" y="9069"/>
                </a:lnTo>
                <a:lnTo>
                  <a:pt x="51938" y="2397"/>
                </a:lnTo>
                <a:lnTo>
                  <a:pt x="36462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731673" y="2279718"/>
            <a:ext cx="78105" cy="71120"/>
          </a:xfrm>
          <a:custGeom>
            <a:avLst/>
            <a:gdLst/>
            <a:ahLst/>
            <a:cxnLst/>
            <a:rect l="l" t="t" r="r" b="b"/>
            <a:pathLst>
              <a:path w="78104" h="71119">
                <a:moveTo>
                  <a:pt x="0" y="35650"/>
                </a:moveTo>
                <a:lnTo>
                  <a:pt x="2835" y="22236"/>
                </a:lnTo>
                <a:lnTo>
                  <a:pt x="10600" y="11140"/>
                </a:lnTo>
                <a:lnTo>
                  <a:pt x="22181" y="3387"/>
                </a:lnTo>
                <a:lnTo>
                  <a:pt x="36462" y="0"/>
                </a:lnTo>
                <a:lnTo>
                  <a:pt x="51938" y="2398"/>
                </a:lnTo>
                <a:lnTo>
                  <a:pt x="64489" y="9069"/>
                </a:lnTo>
                <a:lnTo>
                  <a:pt x="73293" y="19087"/>
                </a:lnTo>
                <a:lnTo>
                  <a:pt x="77530" y="31524"/>
                </a:lnTo>
                <a:lnTo>
                  <a:pt x="75125" y="46478"/>
                </a:lnTo>
                <a:lnTo>
                  <a:pt x="68200" y="58422"/>
                </a:lnTo>
                <a:lnTo>
                  <a:pt x="57712" y="66780"/>
                </a:lnTo>
                <a:lnTo>
                  <a:pt x="44622" y="70981"/>
                </a:lnTo>
                <a:lnTo>
                  <a:pt x="28083" y="68970"/>
                </a:lnTo>
                <a:lnTo>
                  <a:pt x="14916" y="62970"/>
                </a:lnTo>
                <a:lnTo>
                  <a:pt x="5616" y="53802"/>
                </a:lnTo>
                <a:lnTo>
                  <a:pt x="679" y="42288"/>
                </a:lnTo>
                <a:lnTo>
                  <a:pt x="0" y="35650"/>
                </a:lnTo>
                <a:close/>
              </a:path>
            </a:pathLst>
          </a:custGeom>
          <a:ln w="935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731673" y="2279718"/>
            <a:ext cx="78105" cy="71120"/>
          </a:xfrm>
          <a:custGeom>
            <a:avLst/>
            <a:gdLst/>
            <a:ahLst/>
            <a:cxnLst/>
            <a:rect l="l" t="t" r="r" b="b"/>
            <a:pathLst>
              <a:path w="78104" h="71119">
                <a:moveTo>
                  <a:pt x="36462" y="0"/>
                </a:moveTo>
                <a:lnTo>
                  <a:pt x="22180" y="3388"/>
                </a:lnTo>
                <a:lnTo>
                  <a:pt x="10600" y="11141"/>
                </a:lnTo>
                <a:lnTo>
                  <a:pt x="2835" y="22236"/>
                </a:lnTo>
                <a:lnTo>
                  <a:pt x="0" y="35651"/>
                </a:lnTo>
                <a:lnTo>
                  <a:pt x="679" y="42289"/>
                </a:lnTo>
                <a:lnTo>
                  <a:pt x="5616" y="53803"/>
                </a:lnTo>
                <a:lnTo>
                  <a:pt x="14916" y="62970"/>
                </a:lnTo>
                <a:lnTo>
                  <a:pt x="28083" y="68971"/>
                </a:lnTo>
                <a:lnTo>
                  <a:pt x="44622" y="70982"/>
                </a:lnTo>
                <a:lnTo>
                  <a:pt x="57712" y="66781"/>
                </a:lnTo>
                <a:lnTo>
                  <a:pt x="68200" y="58422"/>
                </a:lnTo>
                <a:lnTo>
                  <a:pt x="75125" y="46478"/>
                </a:lnTo>
                <a:lnTo>
                  <a:pt x="77529" y="31524"/>
                </a:lnTo>
                <a:lnTo>
                  <a:pt x="73293" y="19087"/>
                </a:lnTo>
                <a:lnTo>
                  <a:pt x="64488" y="9069"/>
                </a:lnTo>
                <a:lnTo>
                  <a:pt x="51938" y="2397"/>
                </a:lnTo>
                <a:lnTo>
                  <a:pt x="36462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731673" y="2279718"/>
            <a:ext cx="78105" cy="71120"/>
          </a:xfrm>
          <a:custGeom>
            <a:avLst/>
            <a:gdLst/>
            <a:ahLst/>
            <a:cxnLst/>
            <a:rect l="l" t="t" r="r" b="b"/>
            <a:pathLst>
              <a:path w="78104" h="71119">
                <a:moveTo>
                  <a:pt x="0" y="35650"/>
                </a:moveTo>
                <a:lnTo>
                  <a:pt x="2835" y="22236"/>
                </a:lnTo>
                <a:lnTo>
                  <a:pt x="10600" y="11140"/>
                </a:lnTo>
                <a:lnTo>
                  <a:pt x="22181" y="3387"/>
                </a:lnTo>
                <a:lnTo>
                  <a:pt x="36462" y="0"/>
                </a:lnTo>
                <a:lnTo>
                  <a:pt x="51938" y="2398"/>
                </a:lnTo>
                <a:lnTo>
                  <a:pt x="64489" y="9069"/>
                </a:lnTo>
                <a:lnTo>
                  <a:pt x="73293" y="19087"/>
                </a:lnTo>
                <a:lnTo>
                  <a:pt x="77530" y="31524"/>
                </a:lnTo>
                <a:lnTo>
                  <a:pt x="75125" y="46478"/>
                </a:lnTo>
                <a:lnTo>
                  <a:pt x="68200" y="58422"/>
                </a:lnTo>
                <a:lnTo>
                  <a:pt x="57712" y="66780"/>
                </a:lnTo>
                <a:lnTo>
                  <a:pt x="44622" y="70981"/>
                </a:lnTo>
                <a:lnTo>
                  <a:pt x="28083" y="68970"/>
                </a:lnTo>
                <a:lnTo>
                  <a:pt x="14916" y="62970"/>
                </a:lnTo>
                <a:lnTo>
                  <a:pt x="5616" y="53802"/>
                </a:lnTo>
                <a:lnTo>
                  <a:pt x="679" y="42288"/>
                </a:lnTo>
                <a:lnTo>
                  <a:pt x="0" y="35650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688195" y="2374590"/>
            <a:ext cx="254000" cy="89344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70" dirty="0">
                <a:latin typeface="Times New Roman"/>
                <a:cs typeface="Times New Roman"/>
              </a:rPr>
              <a:t>T</a:t>
            </a:r>
            <a:r>
              <a:rPr sz="1800" b="1" dirty="0">
                <a:latin typeface="Times New Roman"/>
                <a:cs typeface="Times New Roman"/>
              </a:rPr>
              <a:t>arget  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048924" y="4724894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03594" y="0"/>
                </a:moveTo>
                <a:lnTo>
                  <a:pt x="62894" y="11689"/>
                </a:lnTo>
                <a:lnTo>
                  <a:pt x="30007" y="36608"/>
                </a:lnTo>
                <a:lnTo>
                  <a:pt x="8015" y="71673"/>
                </a:lnTo>
                <a:lnTo>
                  <a:pt x="0" y="113805"/>
                </a:lnTo>
                <a:lnTo>
                  <a:pt x="518" y="124762"/>
                </a:lnTo>
                <a:lnTo>
                  <a:pt x="12274" y="165372"/>
                </a:lnTo>
                <a:lnTo>
                  <a:pt x="37240" y="198178"/>
                </a:lnTo>
                <a:lnTo>
                  <a:pt x="72372" y="220111"/>
                </a:lnTo>
                <a:lnTo>
                  <a:pt x="114628" y="228104"/>
                </a:lnTo>
                <a:lnTo>
                  <a:pt x="128931" y="227175"/>
                </a:lnTo>
                <a:lnTo>
                  <a:pt x="168217" y="214461"/>
                </a:lnTo>
                <a:lnTo>
                  <a:pt x="199829" y="188807"/>
                </a:lnTo>
                <a:lnTo>
                  <a:pt x="220880" y="152712"/>
                </a:lnTo>
                <a:lnTo>
                  <a:pt x="228486" y="108679"/>
                </a:lnTo>
                <a:lnTo>
                  <a:pt x="227031" y="94896"/>
                </a:lnTo>
                <a:lnTo>
                  <a:pt x="213223" y="57172"/>
                </a:lnTo>
                <a:lnTo>
                  <a:pt x="186758" y="26985"/>
                </a:lnTo>
                <a:lnTo>
                  <a:pt x="149569" y="7028"/>
                </a:lnTo>
                <a:lnTo>
                  <a:pt x="103594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048924" y="4724894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113805"/>
                </a:moveTo>
                <a:lnTo>
                  <a:pt x="8015" y="71673"/>
                </a:lnTo>
                <a:lnTo>
                  <a:pt x="30007" y="36608"/>
                </a:lnTo>
                <a:lnTo>
                  <a:pt x="62893" y="11689"/>
                </a:lnTo>
                <a:lnTo>
                  <a:pt x="103593" y="0"/>
                </a:lnTo>
                <a:lnTo>
                  <a:pt x="119775" y="740"/>
                </a:lnTo>
                <a:lnTo>
                  <a:pt x="163037" y="12377"/>
                </a:lnTo>
                <a:lnTo>
                  <a:pt x="196866" y="36044"/>
                </a:lnTo>
                <a:lnTo>
                  <a:pt x="219328" y="69043"/>
                </a:lnTo>
                <a:lnTo>
                  <a:pt x="228486" y="108679"/>
                </a:lnTo>
                <a:lnTo>
                  <a:pt x="227623" y="124084"/>
                </a:lnTo>
                <a:lnTo>
                  <a:pt x="215214" y="165749"/>
                </a:lnTo>
                <a:lnTo>
                  <a:pt x="190322" y="198642"/>
                </a:lnTo>
                <a:lnTo>
                  <a:pt x="155832" y="220260"/>
                </a:lnTo>
                <a:lnTo>
                  <a:pt x="114628" y="228104"/>
                </a:lnTo>
                <a:lnTo>
                  <a:pt x="99939" y="227178"/>
                </a:lnTo>
                <a:lnTo>
                  <a:pt x="59719" y="214198"/>
                </a:lnTo>
                <a:lnTo>
                  <a:pt x="27637" y="188299"/>
                </a:lnTo>
                <a:lnTo>
                  <a:pt x="6737" y="152551"/>
                </a:lnTo>
                <a:lnTo>
                  <a:pt x="0" y="11380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172748" y="2254250"/>
            <a:ext cx="0" cy="2590800"/>
          </a:xfrm>
          <a:custGeom>
            <a:avLst/>
            <a:gdLst/>
            <a:ahLst/>
            <a:cxnLst/>
            <a:rect l="l" t="t" r="r" b="b"/>
            <a:pathLst>
              <a:path h="2590800">
                <a:moveTo>
                  <a:pt x="0" y="259079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744123" y="27432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0" y="457199"/>
                </a:moveTo>
                <a:lnTo>
                  <a:pt x="5983" y="383039"/>
                </a:lnTo>
                <a:lnTo>
                  <a:pt x="23308" y="312689"/>
                </a:lnTo>
                <a:lnTo>
                  <a:pt x="51031" y="247090"/>
                </a:lnTo>
                <a:lnTo>
                  <a:pt x="88213" y="187183"/>
                </a:lnTo>
                <a:lnTo>
                  <a:pt x="133910" y="133910"/>
                </a:lnTo>
                <a:lnTo>
                  <a:pt x="187183" y="88213"/>
                </a:lnTo>
                <a:lnTo>
                  <a:pt x="247090" y="51031"/>
                </a:lnTo>
                <a:lnTo>
                  <a:pt x="312689" y="23308"/>
                </a:lnTo>
                <a:lnTo>
                  <a:pt x="383039" y="5983"/>
                </a:lnTo>
                <a:lnTo>
                  <a:pt x="457199" y="0"/>
                </a:lnTo>
                <a:lnTo>
                  <a:pt x="494697" y="1515"/>
                </a:lnTo>
                <a:lnTo>
                  <a:pt x="567070" y="13287"/>
                </a:lnTo>
                <a:lnTo>
                  <a:pt x="635162" y="35929"/>
                </a:lnTo>
                <a:lnTo>
                  <a:pt x="698033" y="68499"/>
                </a:lnTo>
                <a:lnTo>
                  <a:pt x="754740" y="110056"/>
                </a:lnTo>
                <a:lnTo>
                  <a:pt x="804343" y="159659"/>
                </a:lnTo>
                <a:lnTo>
                  <a:pt x="845900" y="216366"/>
                </a:lnTo>
                <a:lnTo>
                  <a:pt x="878470" y="279237"/>
                </a:lnTo>
                <a:lnTo>
                  <a:pt x="901112" y="347329"/>
                </a:lnTo>
                <a:lnTo>
                  <a:pt x="912884" y="419702"/>
                </a:lnTo>
                <a:lnTo>
                  <a:pt x="914399" y="457199"/>
                </a:lnTo>
                <a:lnTo>
                  <a:pt x="912884" y="494697"/>
                </a:lnTo>
                <a:lnTo>
                  <a:pt x="901112" y="567070"/>
                </a:lnTo>
                <a:lnTo>
                  <a:pt x="878470" y="635162"/>
                </a:lnTo>
                <a:lnTo>
                  <a:pt x="845900" y="698033"/>
                </a:lnTo>
                <a:lnTo>
                  <a:pt x="804343" y="754740"/>
                </a:lnTo>
                <a:lnTo>
                  <a:pt x="754740" y="804343"/>
                </a:lnTo>
                <a:lnTo>
                  <a:pt x="698033" y="845900"/>
                </a:lnTo>
                <a:lnTo>
                  <a:pt x="635162" y="878470"/>
                </a:lnTo>
                <a:lnTo>
                  <a:pt x="567070" y="901112"/>
                </a:lnTo>
                <a:lnTo>
                  <a:pt x="494697" y="912884"/>
                </a:lnTo>
                <a:lnTo>
                  <a:pt x="457199" y="914399"/>
                </a:lnTo>
                <a:lnTo>
                  <a:pt x="419702" y="912884"/>
                </a:lnTo>
                <a:lnTo>
                  <a:pt x="347329" y="901112"/>
                </a:lnTo>
                <a:lnTo>
                  <a:pt x="279237" y="878470"/>
                </a:lnTo>
                <a:lnTo>
                  <a:pt x="216366" y="845900"/>
                </a:lnTo>
                <a:lnTo>
                  <a:pt x="159659" y="804343"/>
                </a:lnTo>
                <a:lnTo>
                  <a:pt x="110056" y="754740"/>
                </a:lnTo>
                <a:lnTo>
                  <a:pt x="68499" y="698033"/>
                </a:lnTo>
                <a:lnTo>
                  <a:pt x="35929" y="635162"/>
                </a:lnTo>
                <a:lnTo>
                  <a:pt x="13287" y="567070"/>
                </a:lnTo>
                <a:lnTo>
                  <a:pt x="1515" y="494697"/>
                </a:lnTo>
                <a:lnTo>
                  <a:pt x="0" y="457199"/>
                </a:lnTo>
                <a:close/>
              </a:path>
            </a:pathLst>
          </a:custGeom>
          <a:ln w="253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850236" y="2041803"/>
            <a:ext cx="4027170" cy="862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40</a:t>
            </a:r>
            <a:endParaRPr sz="1000">
              <a:latin typeface="Arial"/>
              <a:cs typeface="Arial"/>
            </a:endParaRPr>
          </a:p>
          <a:p>
            <a:pPr marL="2594610">
              <a:lnSpc>
                <a:spcPct val="100000"/>
              </a:lnSpc>
              <a:spcBef>
                <a:spcPts val="810"/>
              </a:spcBef>
            </a:pPr>
            <a:r>
              <a:rPr sz="4800" i="1" baseline="-16493" dirty="0">
                <a:latin typeface="Arial"/>
                <a:cs typeface="Arial"/>
              </a:rPr>
              <a:t>y</a:t>
            </a:r>
            <a:r>
              <a:rPr sz="2100" i="1" spc="10" dirty="0">
                <a:latin typeface="Arial"/>
                <a:cs typeface="Arial"/>
              </a:rPr>
              <a:t>(new)</a:t>
            </a:r>
            <a:r>
              <a:rPr sz="2100" i="1" spc="5" dirty="0">
                <a:latin typeface="Arial"/>
                <a:cs typeface="Arial"/>
              </a:rPr>
              <a:t> </a:t>
            </a:r>
            <a:r>
              <a:rPr sz="4800" i="1" baseline="-16493" dirty="0">
                <a:latin typeface="Arial"/>
                <a:cs typeface="Arial"/>
              </a:rPr>
              <a:t>=?</a:t>
            </a:r>
            <a:endParaRPr sz="4800" baseline="-16493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218150" y="4212758"/>
            <a:ext cx="1120775" cy="934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695">
              <a:lnSpc>
                <a:spcPct val="100000"/>
              </a:lnSpc>
            </a:pPr>
            <a:r>
              <a:rPr sz="4800" i="1" baseline="-16493" dirty="0">
                <a:latin typeface="Arial"/>
                <a:cs typeface="Arial"/>
              </a:rPr>
              <a:t>x</a:t>
            </a:r>
            <a:r>
              <a:rPr sz="2100" i="1" spc="10" dirty="0">
                <a:latin typeface="Arial"/>
                <a:cs typeface="Arial"/>
              </a:rPr>
              <a:t>(new)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30"/>
              </a:spcBef>
            </a:pPr>
            <a:r>
              <a:rPr sz="1800" b="1" spc="-10" dirty="0">
                <a:latin typeface="Times New Roman"/>
                <a:cs typeface="Times New Roman"/>
              </a:rPr>
              <a:t>Featu</a:t>
            </a:r>
            <a:r>
              <a:rPr sz="1800" b="1" spc="-45" dirty="0">
                <a:latin typeface="Times New Roman"/>
                <a:cs typeface="Times New Roman"/>
              </a:rPr>
              <a:t>r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x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915323" y="2667000"/>
            <a:ext cx="3962400" cy="2209800"/>
          </a:xfrm>
          <a:custGeom>
            <a:avLst/>
            <a:gdLst/>
            <a:ahLst/>
            <a:cxnLst/>
            <a:rect l="l" t="t" r="r" b="b"/>
            <a:pathLst>
              <a:path w="3962400" h="2209800">
                <a:moveTo>
                  <a:pt x="0" y="2209799"/>
                </a:moveTo>
                <a:lnTo>
                  <a:pt x="53170" y="2133854"/>
                </a:lnTo>
                <a:lnTo>
                  <a:pt x="106570" y="2058013"/>
                </a:lnTo>
                <a:lnTo>
                  <a:pt x="160429" y="1982380"/>
                </a:lnTo>
                <a:lnTo>
                  <a:pt x="214978" y="1907056"/>
                </a:lnTo>
                <a:lnTo>
                  <a:pt x="270444" y="1832148"/>
                </a:lnTo>
                <a:lnTo>
                  <a:pt x="327059" y="1757757"/>
                </a:lnTo>
                <a:lnTo>
                  <a:pt x="385052" y="1683988"/>
                </a:lnTo>
                <a:lnTo>
                  <a:pt x="444653" y="1610943"/>
                </a:lnTo>
                <a:lnTo>
                  <a:pt x="506090" y="1538728"/>
                </a:lnTo>
                <a:lnTo>
                  <a:pt x="569594" y="1467445"/>
                </a:lnTo>
                <a:lnTo>
                  <a:pt x="635395" y="1397197"/>
                </a:lnTo>
                <a:lnTo>
                  <a:pt x="703722" y="1328089"/>
                </a:lnTo>
                <a:lnTo>
                  <a:pt x="774804" y="1260224"/>
                </a:lnTo>
                <a:lnTo>
                  <a:pt x="848871" y="1193706"/>
                </a:lnTo>
                <a:lnTo>
                  <a:pt x="926154" y="1128637"/>
                </a:lnTo>
                <a:lnTo>
                  <a:pt x="1006881" y="1065123"/>
                </a:lnTo>
                <a:lnTo>
                  <a:pt x="1091282" y="1003266"/>
                </a:lnTo>
                <a:lnTo>
                  <a:pt x="1179588" y="943170"/>
                </a:lnTo>
                <a:lnTo>
                  <a:pt x="1272026" y="884938"/>
                </a:lnTo>
                <a:lnTo>
                  <a:pt x="1368828" y="828674"/>
                </a:lnTo>
                <a:lnTo>
                  <a:pt x="1470146" y="774448"/>
                </a:lnTo>
                <a:lnTo>
                  <a:pt x="1575827" y="722190"/>
                </a:lnTo>
                <a:lnTo>
                  <a:pt x="1685642" y="671796"/>
                </a:lnTo>
                <a:lnTo>
                  <a:pt x="1799361" y="623163"/>
                </a:lnTo>
                <a:lnTo>
                  <a:pt x="1916754" y="576188"/>
                </a:lnTo>
                <a:lnTo>
                  <a:pt x="2037591" y="530766"/>
                </a:lnTo>
                <a:lnTo>
                  <a:pt x="2161643" y="486794"/>
                </a:lnTo>
                <a:lnTo>
                  <a:pt x="2288681" y="444169"/>
                </a:lnTo>
                <a:lnTo>
                  <a:pt x="2418474" y="402787"/>
                </a:lnTo>
                <a:lnTo>
                  <a:pt x="2550794" y="362545"/>
                </a:lnTo>
                <a:lnTo>
                  <a:pt x="2685409" y="323338"/>
                </a:lnTo>
                <a:lnTo>
                  <a:pt x="2822092" y="285064"/>
                </a:lnTo>
                <a:lnTo>
                  <a:pt x="2960611" y="247618"/>
                </a:lnTo>
                <a:lnTo>
                  <a:pt x="3100739" y="210897"/>
                </a:lnTo>
                <a:lnTo>
                  <a:pt x="3242243" y="174798"/>
                </a:lnTo>
                <a:lnTo>
                  <a:pt x="3384897" y="139217"/>
                </a:lnTo>
                <a:lnTo>
                  <a:pt x="3528468" y="104050"/>
                </a:lnTo>
                <a:lnTo>
                  <a:pt x="3672729" y="69194"/>
                </a:lnTo>
                <a:lnTo>
                  <a:pt x="3817449" y="34545"/>
                </a:lnTo>
                <a:lnTo>
                  <a:pt x="3962398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143923" y="2895600"/>
            <a:ext cx="1041461" cy="4460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061609" y="3010708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03639" y="0"/>
                </a:moveTo>
                <a:lnTo>
                  <a:pt x="62923" y="11674"/>
                </a:lnTo>
                <a:lnTo>
                  <a:pt x="30021" y="36579"/>
                </a:lnTo>
                <a:lnTo>
                  <a:pt x="8019" y="71632"/>
                </a:lnTo>
                <a:lnTo>
                  <a:pt x="0" y="113750"/>
                </a:lnTo>
                <a:lnTo>
                  <a:pt x="507" y="124584"/>
                </a:lnTo>
                <a:lnTo>
                  <a:pt x="12234" y="165216"/>
                </a:lnTo>
                <a:lnTo>
                  <a:pt x="37185" y="198044"/>
                </a:lnTo>
                <a:lnTo>
                  <a:pt x="72303" y="219993"/>
                </a:lnTo>
                <a:lnTo>
                  <a:pt x="114531" y="227993"/>
                </a:lnTo>
                <a:lnTo>
                  <a:pt x="128893" y="227066"/>
                </a:lnTo>
                <a:lnTo>
                  <a:pt x="168168" y="214391"/>
                </a:lnTo>
                <a:lnTo>
                  <a:pt x="199812" y="188760"/>
                </a:lnTo>
                <a:lnTo>
                  <a:pt x="220887" y="152693"/>
                </a:lnTo>
                <a:lnTo>
                  <a:pt x="228503" y="108697"/>
                </a:lnTo>
                <a:lnTo>
                  <a:pt x="227056" y="94913"/>
                </a:lnTo>
                <a:lnTo>
                  <a:pt x="213261" y="57187"/>
                </a:lnTo>
                <a:lnTo>
                  <a:pt x="186800" y="26994"/>
                </a:lnTo>
                <a:lnTo>
                  <a:pt x="149612" y="7032"/>
                </a:lnTo>
                <a:lnTo>
                  <a:pt x="103639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061609" y="3010708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113750"/>
                </a:moveTo>
                <a:lnTo>
                  <a:pt x="8019" y="71632"/>
                </a:lnTo>
                <a:lnTo>
                  <a:pt x="30021" y="36579"/>
                </a:lnTo>
                <a:lnTo>
                  <a:pt x="62922" y="11674"/>
                </a:lnTo>
                <a:lnTo>
                  <a:pt x="103639" y="0"/>
                </a:lnTo>
                <a:lnTo>
                  <a:pt x="119820" y="741"/>
                </a:lnTo>
                <a:lnTo>
                  <a:pt x="163080" y="12383"/>
                </a:lnTo>
                <a:lnTo>
                  <a:pt x="196908" y="36054"/>
                </a:lnTo>
                <a:lnTo>
                  <a:pt x="219363" y="69058"/>
                </a:lnTo>
                <a:lnTo>
                  <a:pt x="228504" y="108697"/>
                </a:lnTo>
                <a:lnTo>
                  <a:pt x="227639" y="124088"/>
                </a:lnTo>
                <a:lnTo>
                  <a:pt x="215215" y="165720"/>
                </a:lnTo>
                <a:lnTo>
                  <a:pt x="190295" y="198587"/>
                </a:lnTo>
                <a:lnTo>
                  <a:pt x="155771" y="220181"/>
                </a:lnTo>
                <a:lnTo>
                  <a:pt x="114531" y="227992"/>
                </a:lnTo>
                <a:lnTo>
                  <a:pt x="99854" y="227066"/>
                </a:lnTo>
                <a:lnTo>
                  <a:pt x="59656" y="214075"/>
                </a:lnTo>
                <a:lnTo>
                  <a:pt x="27587" y="188158"/>
                </a:lnTo>
                <a:lnTo>
                  <a:pt x="6704" y="152387"/>
                </a:lnTo>
                <a:lnTo>
                  <a:pt x="0" y="11375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Neare</a:t>
            </a:r>
            <a:r>
              <a:rPr spc="-15" dirty="0"/>
              <a:t>st</a:t>
            </a:r>
            <a:r>
              <a:rPr spc="-5" dirty="0"/>
              <a:t> </a:t>
            </a:r>
            <a:r>
              <a:rPr dirty="0"/>
              <a:t>neighbor</a:t>
            </a:r>
            <a:r>
              <a:rPr spc="-5" dirty="0"/>
              <a:t> </a:t>
            </a:r>
            <a:r>
              <a:rPr dirty="0"/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2663" y="5427894"/>
            <a:ext cx="7227570" cy="930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3835"/>
              </a:lnSpc>
              <a:buClr>
                <a:srgbClr val="6699FF"/>
              </a:buClr>
              <a:buFont typeface="Arial"/>
              <a:buChar char="•"/>
              <a:tabLst>
                <a:tab pos="355600" algn="l"/>
              </a:tabLst>
            </a:pPr>
            <a:r>
              <a:rPr sz="3200" spc="-25" dirty="0">
                <a:latin typeface="Arial"/>
                <a:cs typeface="Arial"/>
              </a:rPr>
              <a:t>F</a:t>
            </a:r>
            <a:r>
              <a:rPr sz="3200" dirty="0">
                <a:latin typeface="Arial"/>
                <a:cs typeface="Arial"/>
              </a:rPr>
              <a:t>ind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-15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raining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da</a:t>
            </a:r>
            <a:r>
              <a:rPr sz="3200" spc="-15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um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i="1" dirty="0">
                <a:latin typeface="Arial"/>
                <a:cs typeface="Arial"/>
              </a:rPr>
              <a:t>x</a:t>
            </a:r>
            <a:r>
              <a:rPr sz="3150" i="1" spc="7" baseline="25132" dirty="0">
                <a:latin typeface="Arial"/>
                <a:cs typeface="Arial"/>
              </a:rPr>
              <a:t>(i)</a:t>
            </a:r>
            <a:r>
              <a:rPr sz="3150" i="1" baseline="25132" dirty="0">
                <a:latin typeface="Arial"/>
                <a:cs typeface="Arial"/>
              </a:rPr>
              <a:t> </a:t>
            </a:r>
            <a:r>
              <a:rPr sz="3150" i="1" spc="-419" baseline="25132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close</a:t>
            </a:r>
            <a:r>
              <a:rPr sz="3200" spc="-15" dirty="0">
                <a:latin typeface="Arial"/>
                <a:cs typeface="Arial"/>
              </a:rPr>
              <a:t>st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-15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o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i="1" dirty="0">
                <a:latin typeface="Arial"/>
                <a:cs typeface="Arial"/>
              </a:rPr>
              <a:t>x</a:t>
            </a:r>
            <a:r>
              <a:rPr sz="3150" i="1" spc="15" baseline="25132" dirty="0">
                <a:latin typeface="Arial"/>
                <a:cs typeface="Arial"/>
              </a:rPr>
              <a:t>(new)</a:t>
            </a:r>
            <a:endParaRPr sz="3150" baseline="25132">
              <a:latin typeface="Arial"/>
              <a:cs typeface="Arial"/>
            </a:endParaRPr>
          </a:p>
          <a:p>
            <a:pPr marL="354965">
              <a:lnSpc>
                <a:spcPts val="3835"/>
              </a:lnSpc>
            </a:pPr>
            <a:r>
              <a:rPr sz="3200" dirty="0">
                <a:latin typeface="Arial"/>
                <a:cs typeface="Arial"/>
              </a:rPr>
              <a:t>Predi</a:t>
            </a:r>
            <a:r>
              <a:rPr sz="3200" spc="-15" dirty="0">
                <a:latin typeface="Arial"/>
                <a:cs typeface="Arial"/>
              </a:rPr>
              <a:t>ct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i="1" dirty="0">
                <a:latin typeface="Arial"/>
                <a:cs typeface="Arial"/>
              </a:rPr>
              <a:t>y</a:t>
            </a:r>
            <a:r>
              <a:rPr sz="3150" i="1" spc="7" baseline="25132" dirty="0">
                <a:latin typeface="Arial"/>
                <a:cs typeface="Arial"/>
              </a:rPr>
              <a:t>(i)</a:t>
            </a:r>
            <a:endParaRPr sz="3150" baseline="25132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2636" y="4837112"/>
            <a:ext cx="3764279" cy="1905"/>
          </a:xfrm>
          <a:custGeom>
            <a:avLst/>
            <a:gdLst/>
            <a:ahLst/>
            <a:cxnLst/>
            <a:rect l="l" t="t" r="r" b="b"/>
            <a:pathLst>
              <a:path w="3764279" h="1904">
                <a:moveTo>
                  <a:pt x="0" y="0"/>
                </a:moveTo>
                <a:lnTo>
                  <a:pt x="3763961" y="1586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2636" y="2092325"/>
            <a:ext cx="1905" cy="2746375"/>
          </a:xfrm>
          <a:custGeom>
            <a:avLst/>
            <a:gdLst/>
            <a:ahLst/>
            <a:cxnLst/>
            <a:rect l="l" t="t" r="r" b="b"/>
            <a:pathLst>
              <a:path w="1905" h="2746375">
                <a:moveTo>
                  <a:pt x="0" y="2746374"/>
                </a:moveTo>
                <a:lnTo>
                  <a:pt x="1587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2636" y="4794250"/>
            <a:ext cx="1905" cy="44450"/>
          </a:xfrm>
          <a:custGeom>
            <a:avLst/>
            <a:gdLst/>
            <a:ahLst/>
            <a:cxnLst/>
            <a:rect l="l" t="t" r="r" b="b"/>
            <a:pathLst>
              <a:path w="1905" h="44450">
                <a:moveTo>
                  <a:pt x="0" y="44449"/>
                </a:moveTo>
                <a:lnTo>
                  <a:pt x="1587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83823" y="4794250"/>
            <a:ext cx="1905" cy="44450"/>
          </a:xfrm>
          <a:custGeom>
            <a:avLst/>
            <a:gdLst/>
            <a:ahLst/>
            <a:cxnLst/>
            <a:rect l="l" t="t" r="r" b="b"/>
            <a:pathLst>
              <a:path w="1905" h="44450">
                <a:moveTo>
                  <a:pt x="0" y="44449"/>
                </a:moveTo>
                <a:lnTo>
                  <a:pt x="1588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66598" y="4794250"/>
            <a:ext cx="1905" cy="44450"/>
          </a:xfrm>
          <a:custGeom>
            <a:avLst/>
            <a:gdLst/>
            <a:ahLst/>
            <a:cxnLst/>
            <a:rect l="l" t="t" r="r" b="b"/>
            <a:pathLst>
              <a:path w="1904" h="44450">
                <a:moveTo>
                  <a:pt x="0" y="44449"/>
                </a:moveTo>
                <a:lnTo>
                  <a:pt x="1587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02636" y="4837112"/>
            <a:ext cx="33655" cy="1905"/>
          </a:xfrm>
          <a:custGeom>
            <a:avLst/>
            <a:gdLst/>
            <a:ahLst/>
            <a:cxnLst/>
            <a:rect l="l" t="t" r="r" b="b"/>
            <a:pathLst>
              <a:path w="33655" h="1904">
                <a:moveTo>
                  <a:pt x="0" y="0"/>
                </a:moveTo>
                <a:lnTo>
                  <a:pt x="33337" y="1586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15323" y="4781827"/>
            <a:ext cx="166370" cy="243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100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marL="82550">
              <a:lnSpc>
                <a:spcPts val="955"/>
              </a:lnSpc>
            </a:pPr>
            <a:r>
              <a:rPr sz="100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26673" y="4872315"/>
            <a:ext cx="1670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09448" y="4872315"/>
            <a:ext cx="1670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20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02636" y="3465514"/>
            <a:ext cx="33655" cy="1905"/>
          </a:xfrm>
          <a:custGeom>
            <a:avLst/>
            <a:gdLst/>
            <a:ahLst/>
            <a:cxnLst/>
            <a:rect l="l" t="t" r="r" b="b"/>
            <a:pathLst>
              <a:path w="33655" h="1904">
                <a:moveTo>
                  <a:pt x="0" y="0"/>
                </a:moveTo>
                <a:lnTo>
                  <a:pt x="33337" y="1587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50236" y="3413403"/>
            <a:ext cx="1670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20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02636" y="2093914"/>
            <a:ext cx="33655" cy="1905"/>
          </a:xfrm>
          <a:custGeom>
            <a:avLst/>
            <a:gdLst/>
            <a:ahLst/>
            <a:cxnLst/>
            <a:rect l="l" t="t" r="r" b="b"/>
            <a:pathLst>
              <a:path w="33655" h="1905">
                <a:moveTo>
                  <a:pt x="0" y="0"/>
                </a:moveTo>
                <a:lnTo>
                  <a:pt x="33337" y="1587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48923" y="4724894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03593" y="0"/>
                </a:moveTo>
                <a:lnTo>
                  <a:pt x="62893" y="11689"/>
                </a:lnTo>
                <a:lnTo>
                  <a:pt x="30007" y="36608"/>
                </a:lnTo>
                <a:lnTo>
                  <a:pt x="8015" y="71673"/>
                </a:lnTo>
                <a:lnTo>
                  <a:pt x="0" y="113805"/>
                </a:lnTo>
                <a:lnTo>
                  <a:pt x="518" y="124762"/>
                </a:lnTo>
                <a:lnTo>
                  <a:pt x="12274" y="165372"/>
                </a:lnTo>
                <a:lnTo>
                  <a:pt x="37239" y="198178"/>
                </a:lnTo>
                <a:lnTo>
                  <a:pt x="72371" y="220112"/>
                </a:lnTo>
                <a:lnTo>
                  <a:pt x="114628" y="228104"/>
                </a:lnTo>
                <a:lnTo>
                  <a:pt x="128931" y="227175"/>
                </a:lnTo>
                <a:lnTo>
                  <a:pt x="168217" y="214461"/>
                </a:lnTo>
                <a:lnTo>
                  <a:pt x="199829" y="188807"/>
                </a:lnTo>
                <a:lnTo>
                  <a:pt x="220880" y="152712"/>
                </a:lnTo>
                <a:lnTo>
                  <a:pt x="228486" y="108678"/>
                </a:lnTo>
                <a:lnTo>
                  <a:pt x="227031" y="94895"/>
                </a:lnTo>
                <a:lnTo>
                  <a:pt x="213223" y="57172"/>
                </a:lnTo>
                <a:lnTo>
                  <a:pt x="186757" y="26985"/>
                </a:lnTo>
                <a:lnTo>
                  <a:pt x="149569" y="7028"/>
                </a:lnTo>
                <a:lnTo>
                  <a:pt x="103593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48923" y="4724894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113805"/>
                </a:moveTo>
                <a:lnTo>
                  <a:pt x="8015" y="71673"/>
                </a:lnTo>
                <a:lnTo>
                  <a:pt x="30007" y="36608"/>
                </a:lnTo>
                <a:lnTo>
                  <a:pt x="62893" y="11689"/>
                </a:lnTo>
                <a:lnTo>
                  <a:pt x="103593" y="0"/>
                </a:lnTo>
                <a:lnTo>
                  <a:pt x="119775" y="740"/>
                </a:lnTo>
                <a:lnTo>
                  <a:pt x="163037" y="12377"/>
                </a:lnTo>
                <a:lnTo>
                  <a:pt x="196866" y="36044"/>
                </a:lnTo>
                <a:lnTo>
                  <a:pt x="219328" y="69043"/>
                </a:lnTo>
                <a:lnTo>
                  <a:pt x="228486" y="108679"/>
                </a:lnTo>
                <a:lnTo>
                  <a:pt x="227623" y="124084"/>
                </a:lnTo>
                <a:lnTo>
                  <a:pt x="215214" y="165749"/>
                </a:lnTo>
                <a:lnTo>
                  <a:pt x="190322" y="198642"/>
                </a:lnTo>
                <a:lnTo>
                  <a:pt x="155832" y="220260"/>
                </a:lnTo>
                <a:lnTo>
                  <a:pt x="114628" y="228104"/>
                </a:lnTo>
                <a:lnTo>
                  <a:pt x="99939" y="227178"/>
                </a:lnTo>
                <a:lnTo>
                  <a:pt x="59719" y="214198"/>
                </a:lnTo>
                <a:lnTo>
                  <a:pt x="27638" y="188299"/>
                </a:lnTo>
                <a:lnTo>
                  <a:pt x="6737" y="152551"/>
                </a:lnTo>
                <a:lnTo>
                  <a:pt x="0" y="11380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63223" y="2254250"/>
            <a:ext cx="0" cy="2590800"/>
          </a:xfrm>
          <a:custGeom>
            <a:avLst/>
            <a:gdLst/>
            <a:ahLst/>
            <a:cxnLst/>
            <a:rect l="l" t="t" r="r" b="b"/>
            <a:pathLst>
              <a:path h="2590800">
                <a:moveTo>
                  <a:pt x="0" y="259079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44123" y="27432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0" y="457199"/>
                </a:moveTo>
                <a:lnTo>
                  <a:pt x="5983" y="383039"/>
                </a:lnTo>
                <a:lnTo>
                  <a:pt x="23308" y="312689"/>
                </a:lnTo>
                <a:lnTo>
                  <a:pt x="51031" y="247090"/>
                </a:lnTo>
                <a:lnTo>
                  <a:pt x="88213" y="187183"/>
                </a:lnTo>
                <a:lnTo>
                  <a:pt x="133910" y="133910"/>
                </a:lnTo>
                <a:lnTo>
                  <a:pt x="187183" y="88213"/>
                </a:lnTo>
                <a:lnTo>
                  <a:pt x="247090" y="51031"/>
                </a:lnTo>
                <a:lnTo>
                  <a:pt x="312689" y="23308"/>
                </a:lnTo>
                <a:lnTo>
                  <a:pt x="383039" y="5983"/>
                </a:lnTo>
                <a:lnTo>
                  <a:pt x="457199" y="0"/>
                </a:lnTo>
                <a:lnTo>
                  <a:pt x="494697" y="1515"/>
                </a:lnTo>
                <a:lnTo>
                  <a:pt x="567070" y="13287"/>
                </a:lnTo>
                <a:lnTo>
                  <a:pt x="635162" y="35929"/>
                </a:lnTo>
                <a:lnTo>
                  <a:pt x="698033" y="68499"/>
                </a:lnTo>
                <a:lnTo>
                  <a:pt x="754740" y="110056"/>
                </a:lnTo>
                <a:lnTo>
                  <a:pt x="804343" y="159659"/>
                </a:lnTo>
                <a:lnTo>
                  <a:pt x="845900" y="216366"/>
                </a:lnTo>
                <a:lnTo>
                  <a:pt x="878470" y="279237"/>
                </a:lnTo>
                <a:lnTo>
                  <a:pt x="901112" y="347329"/>
                </a:lnTo>
                <a:lnTo>
                  <a:pt x="912884" y="419702"/>
                </a:lnTo>
                <a:lnTo>
                  <a:pt x="914399" y="457199"/>
                </a:lnTo>
                <a:lnTo>
                  <a:pt x="912884" y="494697"/>
                </a:lnTo>
                <a:lnTo>
                  <a:pt x="901112" y="567070"/>
                </a:lnTo>
                <a:lnTo>
                  <a:pt x="878470" y="635162"/>
                </a:lnTo>
                <a:lnTo>
                  <a:pt x="845900" y="698033"/>
                </a:lnTo>
                <a:lnTo>
                  <a:pt x="804343" y="754740"/>
                </a:lnTo>
                <a:lnTo>
                  <a:pt x="754740" y="804343"/>
                </a:lnTo>
                <a:lnTo>
                  <a:pt x="698033" y="845900"/>
                </a:lnTo>
                <a:lnTo>
                  <a:pt x="635162" y="878470"/>
                </a:lnTo>
                <a:lnTo>
                  <a:pt x="567070" y="901112"/>
                </a:lnTo>
                <a:lnTo>
                  <a:pt x="494697" y="912884"/>
                </a:lnTo>
                <a:lnTo>
                  <a:pt x="457199" y="914399"/>
                </a:lnTo>
                <a:lnTo>
                  <a:pt x="419702" y="912884"/>
                </a:lnTo>
                <a:lnTo>
                  <a:pt x="347329" y="901112"/>
                </a:lnTo>
                <a:lnTo>
                  <a:pt x="279237" y="878470"/>
                </a:lnTo>
                <a:lnTo>
                  <a:pt x="216366" y="845900"/>
                </a:lnTo>
                <a:lnTo>
                  <a:pt x="159659" y="804343"/>
                </a:lnTo>
                <a:lnTo>
                  <a:pt x="110056" y="754740"/>
                </a:lnTo>
                <a:lnTo>
                  <a:pt x="68499" y="698033"/>
                </a:lnTo>
                <a:lnTo>
                  <a:pt x="35929" y="635162"/>
                </a:lnTo>
                <a:lnTo>
                  <a:pt x="13287" y="567070"/>
                </a:lnTo>
                <a:lnTo>
                  <a:pt x="1515" y="494697"/>
                </a:lnTo>
                <a:lnTo>
                  <a:pt x="0" y="457199"/>
                </a:lnTo>
                <a:close/>
              </a:path>
            </a:pathLst>
          </a:custGeom>
          <a:ln w="253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50236" y="2041803"/>
            <a:ext cx="4027170" cy="862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40</a:t>
            </a:r>
            <a:endParaRPr sz="1000">
              <a:latin typeface="Arial"/>
              <a:cs typeface="Arial"/>
            </a:endParaRPr>
          </a:p>
          <a:p>
            <a:pPr marL="2594610">
              <a:lnSpc>
                <a:spcPct val="100000"/>
              </a:lnSpc>
              <a:spcBef>
                <a:spcPts val="810"/>
              </a:spcBef>
            </a:pPr>
            <a:r>
              <a:rPr sz="4800" i="1" baseline="-16493" dirty="0">
                <a:latin typeface="Arial"/>
                <a:cs typeface="Arial"/>
              </a:rPr>
              <a:t>y</a:t>
            </a:r>
            <a:r>
              <a:rPr sz="2100" i="1" spc="10" dirty="0">
                <a:latin typeface="Arial"/>
                <a:cs typeface="Arial"/>
              </a:rPr>
              <a:t>(new)</a:t>
            </a:r>
            <a:r>
              <a:rPr sz="2100" i="1" spc="5" dirty="0">
                <a:latin typeface="Arial"/>
                <a:cs typeface="Arial"/>
              </a:rPr>
              <a:t> </a:t>
            </a:r>
            <a:r>
              <a:rPr sz="4800" i="1" baseline="-16493" dirty="0">
                <a:latin typeface="Arial"/>
                <a:cs typeface="Arial"/>
              </a:rPr>
              <a:t>=?</a:t>
            </a:r>
            <a:endParaRPr sz="4800" baseline="-16493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18150" y="4212758"/>
            <a:ext cx="1120775" cy="1007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695">
              <a:lnSpc>
                <a:spcPct val="100000"/>
              </a:lnSpc>
            </a:pPr>
            <a:r>
              <a:rPr sz="4800" i="1" baseline="-16493" dirty="0">
                <a:latin typeface="Arial"/>
                <a:cs typeface="Arial"/>
              </a:rPr>
              <a:t>x</a:t>
            </a:r>
            <a:r>
              <a:rPr sz="2100" i="1" spc="10" dirty="0">
                <a:latin typeface="Arial"/>
                <a:cs typeface="Arial"/>
              </a:rPr>
              <a:t>(new)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Times New Roman"/>
                <a:cs typeface="Times New Roman"/>
              </a:rPr>
              <a:t>Featu</a:t>
            </a:r>
            <a:r>
              <a:rPr sz="1800" b="1" spc="-45" dirty="0">
                <a:latin typeface="Times New Roman"/>
                <a:cs typeface="Times New Roman"/>
              </a:rPr>
              <a:t>r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x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88195" y="2374590"/>
            <a:ext cx="254000" cy="89344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70" dirty="0">
                <a:latin typeface="Times New Roman"/>
                <a:cs typeface="Times New Roman"/>
              </a:rPr>
              <a:t>T</a:t>
            </a:r>
            <a:r>
              <a:rPr sz="1800" b="1" dirty="0">
                <a:latin typeface="Times New Roman"/>
                <a:cs typeface="Times New Roman"/>
              </a:rPr>
              <a:t>arget  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143923" y="4419710"/>
            <a:ext cx="77470" cy="72390"/>
          </a:xfrm>
          <a:custGeom>
            <a:avLst/>
            <a:gdLst/>
            <a:ahLst/>
            <a:cxnLst/>
            <a:rect l="l" t="t" r="r" b="b"/>
            <a:pathLst>
              <a:path w="77469" h="72389">
                <a:moveTo>
                  <a:pt x="35846" y="0"/>
                </a:moveTo>
                <a:lnTo>
                  <a:pt x="21784" y="3603"/>
                </a:lnTo>
                <a:lnTo>
                  <a:pt x="10402" y="11547"/>
                </a:lnTo>
                <a:lnTo>
                  <a:pt x="2780" y="22818"/>
                </a:lnTo>
                <a:lnTo>
                  <a:pt x="0" y="36402"/>
                </a:lnTo>
                <a:lnTo>
                  <a:pt x="1022" y="44673"/>
                </a:lnTo>
                <a:lnTo>
                  <a:pt x="6334" y="55885"/>
                </a:lnTo>
                <a:lnTo>
                  <a:pt x="15852" y="64747"/>
                </a:lnTo>
                <a:lnTo>
                  <a:pt x="29208" y="70477"/>
                </a:lnTo>
                <a:lnTo>
                  <a:pt x="46033" y="72294"/>
                </a:lnTo>
                <a:lnTo>
                  <a:pt x="58604" y="67682"/>
                </a:lnTo>
                <a:lnTo>
                  <a:pt x="68619" y="58976"/>
                </a:lnTo>
                <a:lnTo>
                  <a:pt x="75181" y="46655"/>
                </a:lnTo>
                <a:lnTo>
                  <a:pt x="77393" y="31196"/>
                </a:lnTo>
                <a:lnTo>
                  <a:pt x="72904" y="18841"/>
                </a:lnTo>
                <a:lnTo>
                  <a:pt x="63994" y="8923"/>
                </a:lnTo>
                <a:lnTo>
                  <a:pt x="51397" y="2343"/>
                </a:lnTo>
                <a:lnTo>
                  <a:pt x="35846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43923" y="4419710"/>
            <a:ext cx="77470" cy="72390"/>
          </a:xfrm>
          <a:custGeom>
            <a:avLst/>
            <a:gdLst/>
            <a:ahLst/>
            <a:cxnLst/>
            <a:rect l="l" t="t" r="r" b="b"/>
            <a:pathLst>
              <a:path w="77469" h="72389">
                <a:moveTo>
                  <a:pt x="0" y="36402"/>
                </a:moveTo>
                <a:lnTo>
                  <a:pt x="2780" y="22818"/>
                </a:lnTo>
                <a:lnTo>
                  <a:pt x="10402" y="11547"/>
                </a:lnTo>
                <a:lnTo>
                  <a:pt x="21784" y="3603"/>
                </a:lnTo>
                <a:lnTo>
                  <a:pt x="35846" y="0"/>
                </a:lnTo>
                <a:lnTo>
                  <a:pt x="51397" y="2342"/>
                </a:lnTo>
                <a:lnTo>
                  <a:pt x="63994" y="8923"/>
                </a:lnTo>
                <a:lnTo>
                  <a:pt x="72904" y="18840"/>
                </a:lnTo>
                <a:lnTo>
                  <a:pt x="77393" y="31195"/>
                </a:lnTo>
                <a:lnTo>
                  <a:pt x="75181" y="46654"/>
                </a:lnTo>
                <a:lnTo>
                  <a:pt x="68619" y="58976"/>
                </a:lnTo>
                <a:lnTo>
                  <a:pt x="58604" y="67682"/>
                </a:lnTo>
                <a:lnTo>
                  <a:pt x="46034" y="72294"/>
                </a:lnTo>
                <a:lnTo>
                  <a:pt x="29208" y="70477"/>
                </a:lnTo>
                <a:lnTo>
                  <a:pt x="15852" y="64747"/>
                </a:lnTo>
                <a:lnTo>
                  <a:pt x="6334" y="55885"/>
                </a:lnTo>
                <a:lnTo>
                  <a:pt x="1022" y="44673"/>
                </a:lnTo>
                <a:lnTo>
                  <a:pt x="0" y="36402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12248" y="4059401"/>
            <a:ext cx="79375" cy="72390"/>
          </a:xfrm>
          <a:custGeom>
            <a:avLst/>
            <a:gdLst/>
            <a:ahLst/>
            <a:cxnLst/>
            <a:rect l="l" t="t" r="r" b="b"/>
            <a:pathLst>
              <a:path w="79375" h="72389">
                <a:moveTo>
                  <a:pt x="35917" y="0"/>
                </a:moveTo>
                <a:lnTo>
                  <a:pt x="21804" y="3745"/>
                </a:lnTo>
                <a:lnTo>
                  <a:pt x="10402" y="11707"/>
                </a:lnTo>
                <a:lnTo>
                  <a:pt x="2778" y="22902"/>
                </a:lnTo>
                <a:lnTo>
                  <a:pt x="0" y="36349"/>
                </a:lnTo>
                <a:lnTo>
                  <a:pt x="1500" y="46186"/>
                </a:lnTo>
                <a:lnTo>
                  <a:pt x="7304" y="56801"/>
                </a:lnTo>
                <a:lnTo>
                  <a:pt x="17226" y="65119"/>
                </a:lnTo>
                <a:lnTo>
                  <a:pt x="31000" y="70416"/>
                </a:lnTo>
                <a:lnTo>
                  <a:pt x="48360" y="71973"/>
                </a:lnTo>
                <a:lnTo>
                  <a:pt x="60669" y="67060"/>
                </a:lnTo>
                <a:lnTo>
                  <a:pt x="70415" y="58183"/>
                </a:lnTo>
                <a:lnTo>
                  <a:pt x="76739" y="45718"/>
                </a:lnTo>
                <a:lnTo>
                  <a:pt x="78781" y="30042"/>
                </a:lnTo>
                <a:lnTo>
                  <a:pt x="73925" y="18089"/>
                </a:lnTo>
                <a:lnTo>
                  <a:pt x="64723" y="8532"/>
                </a:lnTo>
                <a:lnTo>
                  <a:pt x="51834" y="2220"/>
                </a:lnTo>
                <a:lnTo>
                  <a:pt x="35917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12248" y="4059401"/>
            <a:ext cx="79375" cy="72390"/>
          </a:xfrm>
          <a:custGeom>
            <a:avLst/>
            <a:gdLst/>
            <a:ahLst/>
            <a:cxnLst/>
            <a:rect l="l" t="t" r="r" b="b"/>
            <a:pathLst>
              <a:path w="79375" h="72389">
                <a:moveTo>
                  <a:pt x="0" y="36350"/>
                </a:moveTo>
                <a:lnTo>
                  <a:pt x="2778" y="22902"/>
                </a:lnTo>
                <a:lnTo>
                  <a:pt x="10402" y="11707"/>
                </a:lnTo>
                <a:lnTo>
                  <a:pt x="21804" y="3745"/>
                </a:lnTo>
                <a:lnTo>
                  <a:pt x="35917" y="0"/>
                </a:lnTo>
                <a:lnTo>
                  <a:pt x="51834" y="2220"/>
                </a:lnTo>
                <a:lnTo>
                  <a:pt x="64722" y="8532"/>
                </a:lnTo>
                <a:lnTo>
                  <a:pt x="73924" y="18089"/>
                </a:lnTo>
                <a:lnTo>
                  <a:pt x="78781" y="30042"/>
                </a:lnTo>
                <a:lnTo>
                  <a:pt x="76739" y="45718"/>
                </a:lnTo>
                <a:lnTo>
                  <a:pt x="70415" y="58183"/>
                </a:lnTo>
                <a:lnTo>
                  <a:pt x="60668" y="67060"/>
                </a:lnTo>
                <a:lnTo>
                  <a:pt x="48359" y="71973"/>
                </a:lnTo>
                <a:lnTo>
                  <a:pt x="30999" y="70416"/>
                </a:lnTo>
                <a:lnTo>
                  <a:pt x="17225" y="65118"/>
                </a:lnTo>
                <a:lnTo>
                  <a:pt x="7303" y="56801"/>
                </a:lnTo>
                <a:lnTo>
                  <a:pt x="1499" y="46186"/>
                </a:lnTo>
                <a:lnTo>
                  <a:pt x="0" y="36350"/>
                </a:lnTo>
                <a:close/>
              </a:path>
            </a:pathLst>
          </a:custGeom>
          <a:ln w="935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4337" y="3859249"/>
            <a:ext cx="76200" cy="71755"/>
          </a:xfrm>
          <a:custGeom>
            <a:avLst/>
            <a:gdLst/>
            <a:ahLst/>
            <a:cxnLst/>
            <a:rect l="l" t="t" r="r" b="b"/>
            <a:pathLst>
              <a:path w="76200" h="71754">
                <a:moveTo>
                  <a:pt x="36386" y="0"/>
                </a:moveTo>
                <a:lnTo>
                  <a:pt x="22159" y="3231"/>
                </a:lnTo>
                <a:lnTo>
                  <a:pt x="10600" y="10960"/>
                </a:lnTo>
                <a:lnTo>
                  <a:pt x="2838" y="22130"/>
                </a:lnTo>
                <a:lnTo>
                  <a:pt x="0" y="35683"/>
                </a:lnTo>
                <a:lnTo>
                  <a:pt x="351" y="40539"/>
                </a:lnTo>
                <a:lnTo>
                  <a:pt x="4727" y="52708"/>
                </a:lnTo>
                <a:lnTo>
                  <a:pt x="13593" y="62474"/>
                </a:lnTo>
                <a:lnTo>
                  <a:pt x="26303" y="68936"/>
                </a:lnTo>
                <a:lnTo>
                  <a:pt x="42209" y="71195"/>
                </a:lnTo>
                <a:lnTo>
                  <a:pt x="55578" y="67348"/>
                </a:lnTo>
                <a:lnTo>
                  <a:pt x="66351" y="59179"/>
                </a:lnTo>
                <a:lnTo>
                  <a:pt x="73517" y="47398"/>
                </a:lnTo>
                <a:lnTo>
                  <a:pt x="76070" y="32715"/>
                </a:lnTo>
                <a:lnTo>
                  <a:pt x="72226" y="19862"/>
                </a:lnTo>
                <a:lnTo>
                  <a:pt x="63724" y="9468"/>
                </a:lnTo>
                <a:lnTo>
                  <a:pt x="51473" y="2518"/>
                </a:lnTo>
                <a:lnTo>
                  <a:pt x="36386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04337" y="3859249"/>
            <a:ext cx="76200" cy="71755"/>
          </a:xfrm>
          <a:custGeom>
            <a:avLst/>
            <a:gdLst/>
            <a:ahLst/>
            <a:cxnLst/>
            <a:rect l="l" t="t" r="r" b="b"/>
            <a:pathLst>
              <a:path w="76200" h="71754">
                <a:moveTo>
                  <a:pt x="0" y="35683"/>
                </a:moveTo>
                <a:lnTo>
                  <a:pt x="2838" y="22130"/>
                </a:lnTo>
                <a:lnTo>
                  <a:pt x="10600" y="10961"/>
                </a:lnTo>
                <a:lnTo>
                  <a:pt x="22159" y="3231"/>
                </a:lnTo>
                <a:lnTo>
                  <a:pt x="36386" y="0"/>
                </a:lnTo>
                <a:lnTo>
                  <a:pt x="51473" y="2518"/>
                </a:lnTo>
                <a:lnTo>
                  <a:pt x="63724" y="9468"/>
                </a:lnTo>
                <a:lnTo>
                  <a:pt x="72226" y="19862"/>
                </a:lnTo>
                <a:lnTo>
                  <a:pt x="76070" y="32715"/>
                </a:lnTo>
                <a:lnTo>
                  <a:pt x="73517" y="47398"/>
                </a:lnTo>
                <a:lnTo>
                  <a:pt x="66351" y="59179"/>
                </a:lnTo>
                <a:lnTo>
                  <a:pt x="55579" y="67348"/>
                </a:lnTo>
                <a:lnTo>
                  <a:pt x="42210" y="71196"/>
                </a:lnTo>
                <a:lnTo>
                  <a:pt x="26303" y="68936"/>
                </a:lnTo>
                <a:lnTo>
                  <a:pt x="13594" y="62474"/>
                </a:lnTo>
                <a:lnTo>
                  <a:pt x="4727" y="52709"/>
                </a:lnTo>
                <a:lnTo>
                  <a:pt x="351" y="40540"/>
                </a:lnTo>
                <a:lnTo>
                  <a:pt x="0" y="35683"/>
                </a:lnTo>
                <a:close/>
              </a:path>
            </a:pathLst>
          </a:custGeom>
          <a:ln w="935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04337" y="3859249"/>
            <a:ext cx="76200" cy="71755"/>
          </a:xfrm>
          <a:custGeom>
            <a:avLst/>
            <a:gdLst/>
            <a:ahLst/>
            <a:cxnLst/>
            <a:rect l="l" t="t" r="r" b="b"/>
            <a:pathLst>
              <a:path w="76200" h="71754">
                <a:moveTo>
                  <a:pt x="36386" y="0"/>
                </a:moveTo>
                <a:lnTo>
                  <a:pt x="22159" y="3231"/>
                </a:lnTo>
                <a:lnTo>
                  <a:pt x="10600" y="10960"/>
                </a:lnTo>
                <a:lnTo>
                  <a:pt x="2838" y="22130"/>
                </a:lnTo>
                <a:lnTo>
                  <a:pt x="0" y="35683"/>
                </a:lnTo>
                <a:lnTo>
                  <a:pt x="351" y="40539"/>
                </a:lnTo>
                <a:lnTo>
                  <a:pt x="4727" y="52708"/>
                </a:lnTo>
                <a:lnTo>
                  <a:pt x="13593" y="62474"/>
                </a:lnTo>
                <a:lnTo>
                  <a:pt x="26303" y="68936"/>
                </a:lnTo>
                <a:lnTo>
                  <a:pt x="42209" y="71195"/>
                </a:lnTo>
                <a:lnTo>
                  <a:pt x="55578" y="67348"/>
                </a:lnTo>
                <a:lnTo>
                  <a:pt x="66351" y="59179"/>
                </a:lnTo>
                <a:lnTo>
                  <a:pt x="73517" y="47398"/>
                </a:lnTo>
                <a:lnTo>
                  <a:pt x="76070" y="32715"/>
                </a:lnTo>
                <a:lnTo>
                  <a:pt x="72226" y="19862"/>
                </a:lnTo>
                <a:lnTo>
                  <a:pt x="63724" y="9468"/>
                </a:lnTo>
                <a:lnTo>
                  <a:pt x="51473" y="2518"/>
                </a:lnTo>
                <a:lnTo>
                  <a:pt x="36386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04337" y="3859249"/>
            <a:ext cx="76200" cy="71755"/>
          </a:xfrm>
          <a:custGeom>
            <a:avLst/>
            <a:gdLst/>
            <a:ahLst/>
            <a:cxnLst/>
            <a:rect l="l" t="t" r="r" b="b"/>
            <a:pathLst>
              <a:path w="76200" h="71754">
                <a:moveTo>
                  <a:pt x="0" y="35683"/>
                </a:moveTo>
                <a:lnTo>
                  <a:pt x="2838" y="22130"/>
                </a:lnTo>
                <a:lnTo>
                  <a:pt x="10600" y="10961"/>
                </a:lnTo>
                <a:lnTo>
                  <a:pt x="22159" y="3231"/>
                </a:lnTo>
                <a:lnTo>
                  <a:pt x="36386" y="0"/>
                </a:lnTo>
                <a:lnTo>
                  <a:pt x="51473" y="2518"/>
                </a:lnTo>
                <a:lnTo>
                  <a:pt x="63724" y="9468"/>
                </a:lnTo>
                <a:lnTo>
                  <a:pt x="72226" y="19862"/>
                </a:lnTo>
                <a:lnTo>
                  <a:pt x="76070" y="32715"/>
                </a:lnTo>
                <a:lnTo>
                  <a:pt x="73517" y="47398"/>
                </a:lnTo>
                <a:lnTo>
                  <a:pt x="66351" y="59179"/>
                </a:lnTo>
                <a:lnTo>
                  <a:pt x="55579" y="67348"/>
                </a:lnTo>
                <a:lnTo>
                  <a:pt x="42210" y="71196"/>
                </a:lnTo>
                <a:lnTo>
                  <a:pt x="26303" y="68936"/>
                </a:lnTo>
                <a:lnTo>
                  <a:pt x="13594" y="62474"/>
                </a:lnTo>
                <a:lnTo>
                  <a:pt x="4727" y="52709"/>
                </a:lnTo>
                <a:lnTo>
                  <a:pt x="351" y="40540"/>
                </a:lnTo>
                <a:lnTo>
                  <a:pt x="0" y="35683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467898" y="3649774"/>
            <a:ext cx="77470" cy="72390"/>
          </a:xfrm>
          <a:custGeom>
            <a:avLst/>
            <a:gdLst/>
            <a:ahLst/>
            <a:cxnLst/>
            <a:rect l="l" t="t" r="r" b="b"/>
            <a:pathLst>
              <a:path w="77469" h="72389">
                <a:moveTo>
                  <a:pt x="35846" y="0"/>
                </a:moveTo>
                <a:lnTo>
                  <a:pt x="21784" y="3603"/>
                </a:lnTo>
                <a:lnTo>
                  <a:pt x="10402" y="11547"/>
                </a:lnTo>
                <a:lnTo>
                  <a:pt x="2780" y="22818"/>
                </a:lnTo>
                <a:lnTo>
                  <a:pt x="0" y="36402"/>
                </a:lnTo>
                <a:lnTo>
                  <a:pt x="1022" y="44672"/>
                </a:lnTo>
                <a:lnTo>
                  <a:pt x="6334" y="55885"/>
                </a:lnTo>
                <a:lnTo>
                  <a:pt x="15852" y="64747"/>
                </a:lnTo>
                <a:lnTo>
                  <a:pt x="29208" y="70477"/>
                </a:lnTo>
                <a:lnTo>
                  <a:pt x="46033" y="72294"/>
                </a:lnTo>
                <a:lnTo>
                  <a:pt x="58604" y="67682"/>
                </a:lnTo>
                <a:lnTo>
                  <a:pt x="68619" y="58976"/>
                </a:lnTo>
                <a:lnTo>
                  <a:pt x="75181" y="46655"/>
                </a:lnTo>
                <a:lnTo>
                  <a:pt x="77393" y="31196"/>
                </a:lnTo>
                <a:lnTo>
                  <a:pt x="72903" y="18841"/>
                </a:lnTo>
                <a:lnTo>
                  <a:pt x="63994" y="8923"/>
                </a:lnTo>
                <a:lnTo>
                  <a:pt x="51397" y="2343"/>
                </a:lnTo>
                <a:lnTo>
                  <a:pt x="35846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467898" y="3649774"/>
            <a:ext cx="77470" cy="72390"/>
          </a:xfrm>
          <a:custGeom>
            <a:avLst/>
            <a:gdLst/>
            <a:ahLst/>
            <a:cxnLst/>
            <a:rect l="l" t="t" r="r" b="b"/>
            <a:pathLst>
              <a:path w="77469" h="72389">
                <a:moveTo>
                  <a:pt x="0" y="36402"/>
                </a:moveTo>
                <a:lnTo>
                  <a:pt x="2780" y="22818"/>
                </a:lnTo>
                <a:lnTo>
                  <a:pt x="10402" y="11547"/>
                </a:lnTo>
                <a:lnTo>
                  <a:pt x="21784" y="3603"/>
                </a:lnTo>
                <a:lnTo>
                  <a:pt x="35846" y="0"/>
                </a:lnTo>
                <a:lnTo>
                  <a:pt x="51397" y="2342"/>
                </a:lnTo>
                <a:lnTo>
                  <a:pt x="63994" y="8923"/>
                </a:lnTo>
                <a:lnTo>
                  <a:pt x="72904" y="18840"/>
                </a:lnTo>
                <a:lnTo>
                  <a:pt x="77393" y="31195"/>
                </a:lnTo>
                <a:lnTo>
                  <a:pt x="75181" y="46654"/>
                </a:lnTo>
                <a:lnTo>
                  <a:pt x="68619" y="58976"/>
                </a:lnTo>
                <a:lnTo>
                  <a:pt x="58604" y="67682"/>
                </a:lnTo>
                <a:lnTo>
                  <a:pt x="46034" y="72294"/>
                </a:lnTo>
                <a:lnTo>
                  <a:pt x="29208" y="70477"/>
                </a:lnTo>
                <a:lnTo>
                  <a:pt x="15852" y="64747"/>
                </a:lnTo>
                <a:lnTo>
                  <a:pt x="6334" y="55885"/>
                </a:lnTo>
                <a:lnTo>
                  <a:pt x="1022" y="44673"/>
                </a:lnTo>
                <a:lnTo>
                  <a:pt x="0" y="36402"/>
                </a:lnTo>
                <a:close/>
              </a:path>
            </a:pathLst>
          </a:custGeom>
          <a:ln w="935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467898" y="3649774"/>
            <a:ext cx="77470" cy="72390"/>
          </a:xfrm>
          <a:custGeom>
            <a:avLst/>
            <a:gdLst/>
            <a:ahLst/>
            <a:cxnLst/>
            <a:rect l="l" t="t" r="r" b="b"/>
            <a:pathLst>
              <a:path w="77469" h="72389">
                <a:moveTo>
                  <a:pt x="35846" y="0"/>
                </a:moveTo>
                <a:lnTo>
                  <a:pt x="21784" y="3603"/>
                </a:lnTo>
                <a:lnTo>
                  <a:pt x="10402" y="11547"/>
                </a:lnTo>
                <a:lnTo>
                  <a:pt x="2780" y="22818"/>
                </a:lnTo>
                <a:lnTo>
                  <a:pt x="0" y="36402"/>
                </a:lnTo>
                <a:lnTo>
                  <a:pt x="1022" y="44672"/>
                </a:lnTo>
                <a:lnTo>
                  <a:pt x="6334" y="55885"/>
                </a:lnTo>
                <a:lnTo>
                  <a:pt x="15852" y="64747"/>
                </a:lnTo>
                <a:lnTo>
                  <a:pt x="29208" y="70477"/>
                </a:lnTo>
                <a:lnTo>
                  <a:pt x="46033" y="72294"/>
                </a:lnTo>
                <a:lnTo>
                  <a:pt x="58604" y="67682"/>
                </a:lnTo>
                <a:lnTo>
                  <a:pt x="68619" y="58976"/>
                </a:lnTo>
                <a:lnTo>
                  <a:pt x="75181" y="46655"/>
                </a:lnTo>
                <a:lnTo>
                  <a:pt x="77393" y="31196"/>
                </a:lnTo>
                <a:lnTo>
                  <a:pt x="72903" y="18841"/>
                </a:lnTo>
                <a:lnTo>
                  <a:pt x="63994" y="8923"/>
                </a:lnTo>
                <a:lnTo>
                  <a:pt x="51397" y="2343"/>
                </a:lnTo>
                <a:lnTo>
                  <a:pt x="35846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467898" y="3649774"/>
            <a:ext cx="77470" cy="72390"/>
          </a:xfrm>
          <a:custGeom>
            <a:avLst/>
            <a:gdLst/>
            <a:ahLst/>
            <a:cxnLst/>
            <a:rect l="l" t="t" r="r" b="b"/>
            <a:pathLst>
              <a:path w="77469" h="72389">
                <a:moveTo>
                  <a:pt x="0" y="36402"/>
                </a:moveTo>
                <a:lnTo>
                  <a:pt x="2780" y="22818"/>
                </a:lnTo>
                <a:lnTo>
                  <a:pt x="10402" y="11547"/>
                </a:lnTo>
                <a:lnTo>
                  <a:pt x="21784" y="3603"/>
                </a:lnTo>
                <a:lnTo>
                  <a:pt x="35846" y="0"/>
                </a:lnTo>
                <a:lnTo>
                  <a:pt x="51397" y="2342"/>
                </a:lnTo>
                <a:lnTo>
                  <a:pt x="63994" y="8923"/>
                </a:lnTo>
                <a:lnTo>
                  <a:pt x="72904" y="18840"/>
                </a:lnTo>
                <a:lnTo>
                  <a:pt x="77393" y="31195"/>
                </a:lnTo>
                <a:lnTo>
                  <a:pt x="75181" y="46654"/>
                </a:lnTo>
                <a:lnTo>
                  <a:pt x="68619" y="58976"/>
                </a:lnTo>
                <a:lnTo>
                  <a:pt x="58604" y="67682"/>
                </a:lnTo>
                <a:lnTo>
                  <a:pt x="46034" y="72294"/>
                </a:lnTo>
                <a:lnTo>
                  <a:pt x="29208" y="70477"/>
                </a:lnTo>
                <a:lnTo>
                  <a:pt x="15852" y="64747"/>
                </a:lnTo>
                <a:lnTo>
                  <a:pt x="6334" y="55885"/>
                </a:lnTo>
                <a:lnTo>
                  <a:pt x="1022" y="44673"/>
                </a:lnTo>
                <a:lnTo>
                  <a:pt x="0" y="36402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658398" y="3192574"/>
            <a:ext cx="77470" cy="72390"/>
          </a:xfrm>
          <a:custGeom>
            <a:avLst/>
            <a:gdLst/>
            <a:ahLst/>
            <a:cxnLst/>
            <a:rect l="l" t="t" r="r" b="b"/>
            <a:pathLst>
              <a:path w="77469" h="72389">
                <a:moveTo>
                  <a:pt x="35846" y="0"/>
                </a:moveTo>
                <a:lnTo>
                  <a:pt x="21784" y="3603"/>
                </a:lnTo>
                <a:lnTo>
                  <a:pt x="10402" y="11547"/>
                </a:lnTo>
                <a:lnTo>
                  <a:pt x="2780" y="22818"/>
                </a:lnTo>
                <a:lnTo>
                  <a:pt x="0" y="36402"/>
                </a:lnTo>
                <a:lnTo>
                  <a:pt x="1022" y="44672"/>
                </a:lnTo>
                <a:lnTo>
                  <a:pt x="6334" y="55885"/>
                </a:lnTo>
                <a:lnTo>
                  <a:pt x="15852" y="64747"/>
                </a:lnTo>
                <a:lnTo>
                  <a:pt x="29208" y="70477"/>
                </a:lnTo>
                <a:lnTo>
                  <a:pt x="46033" y="72294"/>
                </a:lnTo>
                <a:lnTo>
                  <a:pt x="58604" y="67682"/>
                </a:lnTo>
                <a:lnTo>
                  <a:pt x="68619" y="58976"/>
                </a:lnTo>
                <a:lnTo>
                  <a:pt x="75181" y="46655"/>
                </a:lnTo>
                <a:lnTo>
                  <a:pt x="77393" y="31196"/>
                </a:lnTo>
                <a:lnTo>
                  <a:pt x="72903" y="18841"/>
                </a:lnTo>
                <a:lnTo>
                  <a:pt x="63994" y="8923"/>
                </a:lnTo>
                <a:lnTo>
                  <a:pt x="51397" y="2343"/>
                </a:lnTo>
                <a:lnTo>
                  <a:pt x="35846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658398" y="3192574"/>
            <a:ext cx="77470" cy="72390"/>
          </a:xfrm>
          <a:custGeom>
            <a:avLst/>
            <a:gdLst/>
            <a:ahLst/>
            <a:cxnLst/>
            <a:rect l="l" t="t" r="r" b="b"/>
            <a:pathLst>
              <a:path w="77469" h="72389">
                <a:moveTo>
                  <a:pt x="0" y="36402"/>
                </a:moveTo>
                <a:lnTo>
                  <a:pt x="2780" y="22818"/>
                </a:lnTo>
                <a:lnTo>
                  <a:pt x="10402" y="11547"/>
                </a:lnTo>
                <a:lnTo>
                  <a:pt x="21784" y="3603"/>
                </a:lnTo>
                <a:lnTo>
                  <a:pt x="35846" y="0"/>
                </a:lnTo>
                <a:lnTo>
                  <a:pt x="51397" y="2342"/>
                </a:lnTo>
                <a:lnTo>
                  <a:pt x="63994" y="8923"/>
                </a:lnTo>
                <a:lnTo>
                  <a:pt x="72904" y="18840"/>
                </a:lnTo>
                <a:lnTo>
                  <a:pt x="77393" y="31195"/>
                </a:lnTo>
                <a:lnTo>
                  <a:pt x="75181" y="46654"/>
                </a:lnTo>
                <a:lnTo>
                  <a:pt x="68619" y="58976"/>
                </a:lnTo>
                <a:lnTo>
                  <a:pt x="58604" y="67682"/>
                </a:lnTo>
                <a:lnTo>
                  <a:pt x="46034" y="72294"/>
                </a:lnTo>
                <a:lnTo>
                  <a:pt x="29208" y="70477"/>
                </a:lnTo>
                <a:lnTo>
                  <a:pt x="15852" y="64747"/>
                </a:lnTo>
                <a:lnTo>
                  <a:pt x="6334" y="55885"/>
                </a:lnTo>
                <a:lnTo>
                  <a:pt x="1022" y="44673"/>
                </a:lnTo>
                <a:lnTo>
                  <a:pt x="0" y="36402"/>
                </a:lnTo>
                <a:close/>
              </a:path>
            </a:pathLst>
          </a:custGeom>
          <a:ln w="935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658398" y="3192574"/>
            <a:ext cx="77470" cy="72390"/>
          </a:xfrm>
          <a:custGeom>
            <a:avLst/>
            <a:gdLst/>
            <a:ahLst/>
            <a:cxnLst/>
            <a:rect l="l" t="t" r="r" b="b"/>
            <a:pathLst>
              <a:path w="77469" h="72389">
                <a:moveTo>
                  <a:pt x="35846" y="0"/>
                </a:moveTo>
                <a:lnTo>
                  <a:pt x="21784" y="3603"/>
                </a:lnTo>
                <a:lnTo>
                  <a:pt x="10402" y="11547"/>
                </a:lnTo>
                <a:lnTo>
                  <a:pt x="2780" y="22818"/>
                </a:lnTo>
                <a:lnTo>
                  <a:pt x="0" y="36402"/>
                </a:lnTo>
                <a:lnTo>
                  <a:pt x="1022" y="44672"/>
                </a:lnTo>
                <a:lnTo>
                  <a:pt x="6334" y="55885"/>
                </a:lnTo>
                <a:lnTo>
                  <a:pt x="15852" y="64747"/>
                </a:lnTo>
                <a:lnTo>
                  <a:pt x="29208" y="70477"/>
                </a:lnTo>
                <a:lnTo>
                  <a:pt x="46033" y="72294"/>
                </a:lnTo>
                <a:lnTo>
                  <a:pt x="58604" y="67682"/>
                </a:lnTo>
                <a:lnTo>
                  <a:pt x="68619" y="58976"/>
                </a:lnTo>
                <a:lnTo>
                  <a:pt x="75181" y="46655"/>
                </a:lnTo>
                <a:lnTo>
                  <a:pt x="77393" y="31196"/>
                </a:lnTo>
                <a:lnTo>
                  <a:pt x="72903" y="18841"/>
                </a:lnTo>
                <a:lnTo>
                  <a:pt x="63994" y="8923"/>
                </a:lnTo>
                <a:lnTo>
                  <a:pt x="51397" y="2343"/>
                </a:lnTo>
                <a:lnTo>
                  <a:pt x="35846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658398" y="3192574"/>
            <a:ext cx="77470" cy="72390"/>
          </a:xfrm>
          <a:custGeom>
            <a:avLst/>
            <a:gdLst/>
            <a:ahLst/>
            <a:cxnLst/>
            <a:rect l="l" t="t" r="r" b="b"/>
            <a:pathLst>
              <a:path w="77469" h="72389">
                <a:moveTo>
                  <a:pt x="0" y="36402"/>
                </a:moveTo>
                <a:lnTo>
                  <a:pt x="2780" y="22818"/>
                </a:lnTo>
                <a:lnTo>
                  <a:pt x="10402" y="11547"/>
                </a:lnTo>
                <a:lnTo>
                  <a:pt x="21784" y="3603"/>
                </a:lnTo>
                <a:lnTo>
                  <a:pt x="35846" y="0"/>
                </a:lnTo>
                <a:lnTo>
                  <a:pt x="51397" y="2342"/>
                </a:lnTo>
                <a:lnTo>
                  <a:pt x="63994" y="8923"/>
                </a:lnTo>
                <a:lnTo>
                  <a:pt x="72904" y="18840"/>
                </a:lnTo>
                <a:lnTo>
                  <a:pt x="77393" y="31195"/>
                </a:lnTo>
                <a:lnTo>
                  <a:pt x="75181" y="46654"/>
                </a:lnTo>
                <a:lnTo>
                  <a:pt x="68619" y="58976"/>
                </a:lnTo>
                <a:lnTo>
                  <a:pt x="58604" y="67682"/>
                </a:lnTo>
                <a:lnTo>
                  <a:pt x="46034" y="72294"/>
                </a:lnTo>
                <a:lnTo>
                  <a:pt x="29208" y="70477"/>
                </a:lnTo>
                <a:lnTo>
                  <a:pt x="15852" y="64747"/>
                </a:lnTo>
                <a:lnTo>
                  <a:pt x="6334" y="55885"/>
                </a:lnTo>
                <a:lnTo>
                  <a:pt x="1022" y="44673"/>
                </a:lnTo>
                <a:lnTo>
                  <a:pt x="0" y="36402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23548" y="3376681"/>
            <a:ext cx="76200" cy="73025"/>
          </a:xfrm>
          <a:custGeom>
            <a:avLst/>
            <a:gdLst/>
            <a:ahLst/>
            <a:cxnLst/>
            <a:rect l="l" t="t" r="r" b="b"/>
            <a:pathLst>
              <a:path w="76200" h="73025">
                <a:moveTo>
                  <a:pt x="35759" y="0"/>
                </a:moveTo>
                <a:lnTo>
                  <a:pt x="21754" y="3453"/>
                </a:lnTo>
                <a:lnTo>
                  <a:pt x="10397" y="11377"/>
                </a:lnTo>
                <a:lnTo>
                  <a:pt x="2781" y="22723"/>
                </a:lnTo>
                <a:lnTo>
                  <a:pt x="0" y="36444"/>
                </a:lnTo>
                <a:lnTo>
                  <a:pt x="628" y="43042"/>
                </a:lnTo>
                <a:lnTo>
                  <a:pt x="5422" y="54881"/>
                </a:lnTo>
                <a:lnTo>
                  <a:pt x="14525" y="64314"/>
                </a:lnTo>
                <a:lnTo>
                  <a:pt x="27443" y="70492"/>
                </a:lnTo>
                <a:lnTo>
                  <a:pt x="43685" y="72565"/>
                </a:lnTo>
                <a:lnTo>
                  <a:pt x="56518" y="68281"/>
                </a:lnTo>
                <a:lnTo>
                  <a:pt x="66802" y="59755"/>
                </a:lnTo>
                <a:lnTo>
                  <a:pt x="73597" y="47583"/>
                </a:lnTo>
                <a:lnTo>
                  <a:pt x="75963" y="32364"/>
                </a:lnTo>
                <a:lnTo>
                  <a:pt x="71847" y="19601"/>
                </a:lnTo>
                <a:lnTo>
                  <a:pt x="63232" y="9316"/>
                </a:lnTo>
                <a:lnTo>
                  <a:pt x="50932" y="2464"/>
                </a:lnTo>
                <a:lnTo>
                  <a:pt x="3575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23548" y="3376681"/>
            <a:ext cx="76200" cy="73025"/>
          </a:xfrm>
          <a:custGeom>
            <a:avLst/>
            <a:gdLst/>
            <a:ahLst/>
            <a:cxnLst/>
            <a:rect l="l" t="t" r="r" b="b"/>
            <a:pathLst>
              <a:path w="76200" h="73025">
                <a:moveTo>
                  <a:pt x="0" y="36445"/>
                </a:moveTo>
                <a:lnTo>
                  <a:pt x="2781" y="22724"/>
                </a:lnTo>
                <a:lnTo>
                  <a:pt x="10397" y="11377"/>
                </a:lnTo>
                <a:lnTo>
                  <a:pt x="21754" y="3453"/>
                </a:lnTo>
                <a:lnTo>
                  <a:pt x="35759" y="0"/>
                </a:lnTo>
                <a:lnTo>
                  <a:pt x="50931" y="2464"/>
                </a:lnTo>
                <a:lnTo>
                  <a:pt x="63232" y="9316"/>
                </a:lnTo>
                <a:lnTo>
                  <a:pt x="71847" y="19601"/>
                </a:lnTo>
                <a:lnTo>
                  <a:pt x="75963" y="32363"/>
                </a:lnTo>
                <a:lnTo>
                  <a:pt x="73597" y="47583"/>
                </a:lnTo>
                <a:lnTo>
                  <a:pt x="66802" y="59755"/>
                </a:lnTo>
                <a:lnTo>
                  <a:pt x="56518" y="68281"/>
                </a:lnTo>
                <a:lnTo>
                  <a:pt x="43685" y="72565"/>
                </a:lnTo>
                <a:lnTo>
                  <a:pt x="27443" y="70492"/>
                </a:lnTo>
                <a:lnTo>
                  <a:pt x="14525" y="64314"/>
                </a:lnTo>
                <a:lnTo>
                  <a:pt x="5422" y="54881"/>
                </a:lnTo>
                <a:lnTo>
                  <a:pt x="628" y="43041"/>
                </a:lnTo>
                <a:lnTo>
                  <a:pt x="0" y="36445"/>
                </a:lnTo>
                <a:close/>
              </a:path>
            </a:pathLst>
          </a:custGeom>
          <a:ln w="935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23548" y="3376681"/>
            <a:ext cx="76200" cy="73025"/>
          </a:xfrm>
          <a:custGeom>
            <a:avLst/>
            <a:gdLst/>
            <a:ahLst/>
            <a:cxnLst/>
            <a:rect l="l" t="t" r="r" b="b"/>
            <a:pathLst>
              <a:path w="76200" h="73025">
                <a:moveTo>
                  <a:pt x="35759" y="0"/>
                </a:moveTo>
                <a:lnTo>
                  <a:pt x="21754" y="3453"/>
                </a:lnTo>
                <a:lnTo>
                  <a:pt x="10397" y="11377"/>
                </a:lnTo>
                <a:lnTo>
                  <a:pt x="2781" y="22723"/>
                </a:lnTo>
                <a:lnTo>
                  <a:pt x="0" y="36444"/>
                </a:lnTo>
                <a:lnTo>
                  <a:pt x="628" y="43042"/>
                </a:lnTo>
                <a:lnTo>
                  <a:pt x="5422" y="54881"/>
                </a:lnTo>
                <a:lnTo>
                  <a:pt x="14525" y="64314"/>
                </a:lnTo>
                <a:lnTo>
                  <a:pt x="27443" y="70492"/>
                </a:lnTo>
                <a:lnTo>
                  <a:pt x="43685" y="72565"/>
                </a:lnTo>
                <a:lnTo>
                  <a:pt x="56518" y="68281"/>
                </a:lnTo>
                <a:lnTo>
                  <a:pt x="66802" y="59755"/>
                </a:lnTo>
                <a:lnTo>
                  <a:pt x="73597" y="47583"/>
                </a:lnTo>
                <a:lnTo>
                  <a:pt x="75963" y="32364"/>
                </a:lnTo>
                <a:lnTo>
                  <a:pt x="71847" y="19601"/>
                </a:lnTo>
                <a:lnTo>
                  <a:pt x="63232" y="9316"/>
                </a:lnTo>
                <a:lnTo>
                  <a:pt x="50932" y="2464"/>
                </a:lnTo>
                <a:lnTo>
                  <a:pt x="3575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23548" y="3376681"/>
            <a:ext cx="76200" cy="73025"/>
          </a:xfrm>
          <a:custGeom>
            <a:avLst/>
            <a:gdLst/>
            <a:ahLst/>
            <a:cxnLst/>
            <a:rect l="l" t="t" r="r" b="b"/>
            <a:pathLst>
              <a:path w="76200" h="73025">
                <a:moveTo>
                  <a:pt x="0" y="36445"/>
                </a:moveTo>
                <a:lnTo>
                  <a:pt x="2781" y="22724"/>
                </a:lnTo>
                <a:lnTo>
                  <a:pt x="10397" y="11377"/>
                </a:lnTo>
                <a:lnTo>
                  <a:pt x="21754" y="3453"/>
                </a:lnTo>
                <a:lnTo>
                  <a:pt x="35759" y="0"/>
                </a:lnTo>
                <a:lnTo>
                  <a:pt x="50931" y="2464"/>
                </a:lnTo>
                <a:lnTo>
                  <a:pt x="63232" y="9316"/>
                </a:lnTo>
                <a:lnTo>
                  <a:pt x="71847" y="19601"/>
                </a:lnTo>
                <a:lnTo>
                  <a:pt x="75963" y="32363"/>
                </a:lnTo>
                <a:lnTo>
                  <a:pt x="73597" y="47583"/>
                </a:lnTo>
                <a:lnTo>
                  <a:pt x="66802" y="59755"/>
                </a:lnTo>
                <a:lnTo>
                  <a:pt x="56518" y="68281"/>
                </a:lnTo>
                <a:lnTo>
                  <a:pt x="43685" y="72565"/>
                </a:lnTo>
                <a:lnTo>
                  <a:pt x="27443" y="70492"/>
                </a:lnTo>
                <a:lnTo>
                  <a:pt x="14525" y="64314"/>
                </a:lnTo>
                <a:lnTo>
                  <a:pt x="5422" y="54881"/>
                </a:lnTo>
                <a:lnTo>
                  <a:pt x="628" y="43041"/>
                </a:lnTo>
                <a:lnTo>
                  <a:pt x="0" y="36445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595023" y="3313276"/>
            <a:ext cx="79375" cy="72390"/>
          </a:xfrm>
          <a:custGeom>
            <a:avLst/>
            <a:gdLst/>
            <a:ahLst/>
            <a:cxnLst/>
            <a:rect l="l" t="t" r="r" b="b"/>
            <a:pathLst>
              <a:path w="79375" h="72389">
                <a:moveTo>
                  <a:pt x="35917" y="0"/>
                </a:moveTo>
                <a:lnTo>
                  <a:pt x="21804" y="3745"/>
                </a:lnTo>
                <a:lnTo>
                  <a:pt x="10402" y="11706"/>
                </a:lnTo>
                <a:lnTo>
                  <a:pt x="2778" y="22902"/>
                </a:lnTo>
                <a:lnTo>
                  <a:pt x="0" y="36349"/>
                </a:lnTo>
                <a:lnTo>
                  <a:pt x="1499" y="46186"/>
                </a:lnTo>
                <a:lnTo>
                  <a:pt x="7304" y="56801"/>
                </a:lnTo>
                <a:lnTo>
                  <a:pt x="17225" y="65119"/>
                </a:lnTo>
                <a:lnTo>
                  <a:pt x="30999" y="70416"/>
                </a:lnTo>
                <a:lnTo>
                  <a:pt x="48359" y="71973"/>
                </a:lnTo>
                <a:lnTo>
                  <a:pt x="60668" y="67060"/>
                </a:lnTo>
                <a:lnTo>
                  <a:pt x="70415" y="58183"/>
                </a:lnTo>
                <a:lnTo>
                  <a:pt x="76739" y="45718"/>
                </a:lnTo>
                <a:lnTo>
                  <a:pt x="78781" y="30042"/>
                </a:lnTo>
                <a:lnTo>
                  <a:pt x="73924" y="18089"/>
                </a:lnTo>
                <a:lnTo>
                  <a:pt x="64722" y="8532"/>
                </a:lnTo>
                <a:lnTo>
                  <a:pt x="51834" y="2220"/>
                </a:lnTo>
                <a:lnTo>
                  <a:pt x="35917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95023" y="3313276"/>
            <a:ext cx="79375" cy="72390"/>
          </a:xfrm>
          <a:custGeom>
            <a:avLst/>
            <a:gdLst/>
            <a:ahLst/>
            <a:cxnLst/>
            <a:rect l="l" t="t" r="r" b="b"/>
            <a:pathLst>
              <a:path w="79375" h="72389">
                <a:moveTo>
                  <a:pt x="0" y="36350"/>
                </a:moveTo>
                <a:lnTo>
                  <a:pt x="2778" y="22902"/>
                </a:lnTo>
                <a:lnTo>
                  <a:pt x="10402" y="11706"/>
                </a:lnTo>
                <a:lnTo>
                  <a:pt x="21804" y="3745"/>
                </a:lnTo>
                <a:lnTo>
                  <a:pt x="35917" y="0"/>
                </a:lnTo>
                <a:lnTo>
                  <a:pt x="51834" y="2220"/>
                </a:lnTo>
                <a:lnTo>
                  <a:pt x="64723" y="8532"/>
                </a:lnTo>
                <a:lnTo>
                  <a:pt x="73924" y="18089"/>
                </a:lnTo>
                <a:lnTo>
                  <a:pt x="78781" y="30042"/>
                </a:lnTo>
                <a:lnTo>
                  <a:pt x="76739" y="45718"/>
                </a:lnTo>
                <a:lnTo>
                  <a:pt x="70415" y="58183"/>
                </a:lnTo>
                <a:lnTo>
                  <a:pt x="60668" y="67060"/>
                </a:lnTo>
                <a:lnTo>
                  <a:pt x="48359" y="71973"/>
                </a:lnTo>
                <a:lnTo>
                  <a:pt x="31000" y="70416"/>
                </a:lnTo>
                <a:lnTo>
                  <a:pt x="17226" y="65119"/>
                </a:lnTo>
                <a:lnTo>
                  <a:pt x="7304" y="56801"/>
                </a:lnTo>
                <a:lnTo>
                  <a:pt x="1499" y="46186"/>
                </a:lnTo>
                <a:lnTo>
                  <a:pt x="0" y="36350"/>
                </a:lnTo>
                <a:close/>
              </a:path>
            </a:pathLst>
          </a:custGeom>
          <a:ln w="935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595023" y="3313276"/>
            <a:ext cx="79375" cy="72390"/>
          </a:xfrm>
          <a:custGeom>
            <a:avLst/>
            <a:gdLst/>
            <a:ahLst/>
            <a:cxnLst/>
            <a:rect l="l" t="t" r="r" b="b"/>
            <a:pathLst>
              <a:path w="79375" h="72389">
                <a:moveTo>
                  <a:pt x="35917" y="0"/>
                </a:moveTo>
                <a:lnTo>
                  <a:pt x="21804" y="3745"/>
                </a:lnTo>
                <a:lnTo>
                  <a:pt x="10402" y="11706"/>
                </a:lnTo>
                <a:lnTo>
                  <a:pt x="2778" y="22902"/>
                </a:lnTo>
                <a:lnTo>
                  <a:pt x="0" y="36349"/>
                </a:lnTo>
                <a:lnTo>
                  <a:pt x="1499" y="46186"/>
                </a:lnTo>
                <a:lnTo>
                  <a:pt x="7304" y="56801"/>
                </a:lnTo>
                <a:lnTo>
                  <a:pt x="17225" y="65119"/>
                </a:lnTo>
                <a:lnTo>
                  <a:pt x="30999" y="70416"/>
                </a:lnTo>
                <a:lnTo>
                  <a:pt x="48359" y="71973"/>
                </a:lnTo>
                <a:lnTo>
                  <a:pt x="60668" y="67060"/>
                </a:lnTo>
                <a:lnTo>
                  <a:pt x="70415" y="58183"/>
                </a:lnTo>
                <a:lnTo>
                  <a:pt x="76739" y="45718"/>
                </a:lnTo>
                <a:lnTo>
                  <a:pt x="78781" y="30042"/>
                </a:lnTo>
                <a:lnTo>
                  <a:pt x="73924" y="18089"/>
                </a:lnTo>
                <a:lnTo>
                  <a:pt x="64722" y="8532"/>
                </a:lnTo>
                <a:lnTo>
                  <a:pt x="51834" y="2220"/>
                </a:lnTo>
                <a:lnTo>
                  <a:pt x="35917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595023" y="3313276"/>
            <a:ext cx="79375" cy="72390"/>
          </a:xfrm>
          <a:custGeom>
            <a:avLst/>
            <a:gdLst/>
            <a:ahLst/>
            <a:cxnLst/>
            <a:rect l="l" t="t" r="r" b="b"/>
            <a:pathLst>
              <a:path w="79375" h="72389">
                <a:moveTo>
                  <a:pt x="0" y="36350"/>
                </a:moveTo>
                <a:lnTo>
                  <a:pt x="2778" y="22902"/>
                </a:lnTo>
                <a:lnTo>
                  <a:pt x="10402" y="11706"/>
                </a:lnTo>
                <a:lnTo>
                  <a:pt x="21804" y="3745"/>
                </a:lnTo>
                <a:lnTo>
                  <a:pt x="35917" y="0"/>
                </a:lnTo>
                <a:lnTo>
                  <a:pt x="51834" y="2220"/>
                </a:lnTo>
                <a:lnTo>
                  <a:pt x="64723" y="8532"/>
                </a:lnTo>
                <a:lnTo>
                  <a:pt x="73924" y="18089"/>
                </a:lnTo>
                <a:lnTo>
                  <a:pt x="78781" y="30042"/>
                </a:lnTo>
                <a:lnTo>
                  <a:pt x="76739" y="45718"/>
                </a:lnTo>
                <a:lnTo>
                  <a:pt x="70415" y="58183"/>
                </a:lnTo>
                <a:lnTo>
                  <a:pt x="60668" y="67060"/>
                </a:lnTo>
                <a:lnTo>
                  <a:pt x="48359" y="71973"/>
                </a:lnTo>
                <a:lnTo>
                  <a:pt x="31000" y="70416"/>
                </a:lnTo>
                <a:lnTo>
                  <a:pt x="17226" y="65119"/>
                </a:lnTo>
                <a:lnTo>
                  <a:pt x="7304" y="56801"/>
                </a:lnTo>
                <a:lnTo>
                  <a:pt x="1499" y="46186"/>
                </a:lnTo>
                <a:lnTo>
                  <a:pt x="0" y="36350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785523" y="2992507"/>
            <a:ext cx="78105" cy="71120"/>
          </a:xfrm>
          <a:custGeom>
            <a:avLst/>
            <a:gdLst/>
            <a:ahLst/>
            <a:cxnLst/>
            <a:rect l="l" t="t" r="r" b="b"/>
            <a:pathLst>
              <a:path w="78104" h="71119">
                <a:moveTo>
                  <a:pt x="36463" y="0"/>
                </a:moveTo>
                <a:lnTo>
                  <a:pt x="22181" y="3387"/>
                </a:lnTo>
                <a:lnTo>
                  <a:pt x="10600" y="11140"/>
                </a:lnTo>
                <a:lnTo>
                  <a:pt x="2835" y="22235"/>
                </a:lnTo>
                <a:lnTo>
                  <a:pt x="0" y="35650"/>
                </a:lnTo>
                <a:lnTo>
                  <a:pt x="679" y="42287"/>
                </a:lnTo>
                <a:lnTo>
                  <a:pt x="5616" y="53801"/>
                </a:lnTo>
                <a:lnTo>
                  <a:pt x="14915" y="62969"/>
                </a:lnTo>
                <a:lnTo>
                  <a:pt x="28082" y="68969"/>
                </a:lnTo>
                <a:lnTo>
                  <a:pt x="44621" y="70981"/>
                </a:lnTo>
                <a:lnTo>
                  <a:pt x="57711" y="66780"/>
                </a:lnTo>
                <a:lnTo>
                  <a:pt x="68199" y="58421"/>
                </a:lnTo>
                <a:lnTo>
                  <a:pt x="75125" y="46478"/>
                </a:lnTo>
                <a:lnTo>
                  <a:pt x="77530" y="31524"/>
                </a:lnTo>
                <a:lnTo>
                  <a:pt x="73293" y="19087"/>
                </a:lnTo>
                <a:lnTo>
                  <a:pt x="64489" y="9069"/>
                </a:lnTo>
                <a:lnTo>
                  <a:pt x="51939" y="2398"/>
                </a:lnTo>
                <a:lnTo>
                  <a:pt x="36463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785523" y="2992507"/>
            <a:ext cx="78105" cy="71120"/>
          </a:xfrm>
          <a:custGeom>
            <a:avLst/>
            <a:gdLst/>
            <a:ahLst/>
            <a:cxnLst/>
            <a:rect l="l" t="t" r="r" b="b"/>
            <a:pathLst>
              <a:path w="78104" h="71119">
                <a:moveTo>
                  <a:pt x="0" y="35650"/>
                </a:moveTo>
                <a:lnTo>
                  <a:pt x="2835" y="22236"/>
                </a:lnTo>
                <a:lnTo>
                  <a:pt x="10600" y="11140"/>
                </a:lnTo>
                <a:lnTo>
                  <a:pt x="22181" y="3387"/>
                </a:lnTo>
                <a:lnTo>
                  <a:pt x="36462" y="0"/>
                </a:lnTo>
                <a:lnTo>
                  <a:pt x="51938" y="2398"/>
                </a:lnTo>
                <a:lnTo>
                  <a:pt x="64489" y="9069"/>
                </a:lnTo>
                <a:lnTo>
                  <a:pt x="73293" y="19087"/>
                </a:lnTo>
                <a:lnTo>
                  <a:pt x="77530" y="31524"/>
                </a:lnTo>
                <a:lnTo>
                  <a:pt x="75125" y="46478"/>
                </a:lnTo>
                <a:lnTo>
                  <a:pt x="68200" y="58422"/>
                </a:lnTo>
                <a:lnTo>
                  <a:pt x="57712" y="66780"/>
                </a:lnTo>
                <a:lnTo>
                  <a:pt x="44622" y="70981"/>
                </a:lnTo>
                <a:lnTo>
                  <a:pt x="28083" y="68970"/>
                </a:lnTo>
                <a:lnTo>
                  <a:pt x="14916" y="62970"/>
                </a:lnTo>
                <a:lnTo>
                  <a:pt x="5616" y="53802"/>
                </a:lnTo>
                <a:lnTo>
                  <a:pt x="679" y="42288"/>
                </a:lnTo>
                <a:lnTo>
                  <a:pt x="0" y="35650"/>
                </a:lnTo>
                <a:close/>
              </a:path>
            </a:pathLst>
          </a:custGeom>
          <a:ln w="935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785523" y="2992507"/>
            <a:ext cx="78105" cy="71120"/>
          </a:xfrm>
          <a:custGeom>
            <a:avLst/>
            <a:gdLst/>
            <a:ahLst/>
            <a:cxnLst/>
            <a:rect l="l" t="t" r="r" b="b"/>
            <a:pathLst>
              <a:path w="78104" h="71119">
                <a:moveTo>
                  <a:pt x="36463" y="0"/>
                </a:moveTo>
                <a:lnTo>
                  <a:pt x="22181" y="3387"/>
                </a:lnTo>
                <a:lnTo>
                  <a:pt x="10600" y="11140"/>
                </a:lnTo>
                <a:lnTo>
                  <a:pt x="2835" y="22235"/>
                </a:lnTo>
                <a:lnTo>
                  <a:pt x="0" y="35650"/>
                </a:lnTo>
                <a:lnTo>
                  <a:pt x="679" y="42287"/>
                </a:lnTo>
                <a:lnTo>
                  <a:pt x="5616" y="53801"/>
                </a:lnTo>
                <a:lnTo>
                  <a:pt x="14915" y="62969"/>
                </a:lnTo>
                <a:lnTo>
                  <a:pt x="28082" y="68969"/>
                </a:lnTo>
                <a:lnTo>
                  <a:pt x="44621" y="70981"/>
                </a:lnTo>
                <a:lnTo>
                  <a:pt x="57711" y="66780"/>
                </a:lnTo>
                <a:lnTo>
                  <a:pt x="68199" y="58421"/>
                </a:lnTo>
                <a:lnTo>
                  <a:pt x="75125" y="46478"/>
                </a:lnTo>
                <a:lnTo>
                  <a:pt x="77530" y="31524"/>
                </a:lnTo>
                <a:lnTo>
                  <a:pt x="73293" y="19087"/>
                </a:lnTo>
                <a:lnTo>
                  <a:pt x="64489" y="9069"/>
                </a:lnTo>
                <a:lnTo>
                  <a:pt x="51939" y="2398"/>
                </a:lnTo>
                <a:lnTo>
                  <a:pt x="36463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785523" y="2992507"/>
            <a:ext cx="78105" cy="71120"/>
          </a:xfrm>
          <a:custGeom>
            <a:avLst/>
            <a:gdLst/>
            <a:ahLst/>
            <a:cxnLst/>
            <a:rect l="l" t="t" r="r" b="b"/>
            <a:pathLst>
              <a:path w="78104" h="71119">
                <a:moveTo>
                  <a:pt x="0" y="35650"/>
                </a:moveTo>
                <a:lnTo>
                  <a:pt x="2835" y="22236"/>
                </a:lnTo>
                <a:lnTo>
                  <a:pt x="10600" y="11140"/>
                </a:lnTo>
                <a:lnTo>
                  <a:pt x="22181" y="3387"/>
                </a:lnTo>
                <a:lnTo>
                  <a:pt x="36462" y="0"/>
                </a:lnTo>
                <a:lnTo>
                  <a:pt x="51938" y="2398"/>
                </a:lnTo>
                <a:lnTo>
                  <a:pt x="64489" y="9069"/>
                </a:lnTo>
                <a:lnTo>
                  <a:pt x="73293" y="19087"/>
                </a:lnTo>
                <a:lnTo>
                  <a:pt x="77530" y="31524"/>
                </a:lnTo>
                <a:lnTo>
                  <a:pt x="75125" y="46478"/>
                </a:lnTo>
                <a:lnTo>
                  <a:pt x="68200" y="58422"/>
                </a:lnTo>
                <a:lnTo>
                  <a:pt x="57712" y="66780"/>
                </a:lnTo>
                <a:lnTo>
                  <a:pt x="44622" y="70981"/>
                </a:lnTo>
                <a:lnTo>
                  <a:pt x="28083" y="68970"/>
                </a:lnTo>
                <a:lnTo>
                  <a:pt x="14916" y="62970"/>
                </a:lnTo>
                <a:lnTo>
                  <a:pt x="5616" y="53802"/>
                </a:lnTo>
                <a:lnTo>
                  <a:pt x="679" y="42288"/>
                </a:lnTo>
                <a:lnTo>
                  <a:pt x="0" y="35650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158585" y="2879835"/>
            <a:ext cx="77470" cy="72390"/>
          </a:xfrm>
          <a:custGeom>
            <a:avLst/>
            <a:gdLst/>
            <a:ahLst/>
            <a:cxnLst/>
            <a:rect l="l" t="t" r="r" b="b"/>
            <a:pathLst>
              <a:path w="77470" h="72389">
                <a:moveTo>
                  <a:pt x="35845" y="0"/>
                </a:moveTo>
                <a:lnTo>
                  <a:pt x="21783" y="3603"/>
                </a:lnTo>
                <a:lnTo>
                  <a:pt x="10401" y="11548"/>
                </a:lnTo>
                <a:lnTo>
                  <a:pt x="2780" y="22819"/>
                </a:lnTo>
                <a:lnTo>
                  <a:pt x="0" y="36403"/>
                </a:lnTo>
                <a:lnTo>
                  <a:pt x="1022" y="44674"/>
                </a:lnTo>
                <a:lnTo>
                  <a:pt x="6334" y="55886"/>
                </a:lnTo>
                <a:lnTo>
                  <a:pt x="15853" y="64747"/>
                </a:lnTo>
                <a:lnTo>
                  <a:pt x="29209" y="70477"/>
                </a:lnTo>
                <a:lnTo>
                  <a:pt x="46035" y="72293"/>
                </a:lnTo>
                <a:lnTo>
                  <a:pt x="58605" y="67681"/>
                </a:lnTo>
                <a:lnTo>
                  <a:pt x="68620" y="58975"/>
                </a:lnTo>
                <a:lnTo>
                  <a:pt x="75182" y="46654"/>
                </a:lnTo>
                <a:lnTo>
                  <a:pt x="77393" y="31194"/>
                </a:lnTo>
                <a:lnTo>
                  <a:pt x="72903" y="18839"/>
                </a:lnTo>
                <a:lnTo>
                  <a:pt x="63993" y="8922"/>
                </a:lnTo>
                <a:lnTo>
                  <a:pt x="51396" y="2342"/>
                </a:lnTo>
                <a:lnTo>
                  <a:pt x="35845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158585" y="2879835"/>
            <a:ext cx="77470" cy="72390"/>
          </a:xfrm>
          <a:custGeom>
            <a:avLst/>
            <a:gdLst/>
            <a:ahLst/>
            <a:cxnLst/>
            <a:rect l="l" t="t" r="r" b="b"/>
            <a:pathLst>
              <a:path w="77470" h="72389">
                <a:moveTo>
                  <a:pt x="0" y="36402"/>
                </a:moveTo>
                <a:lnTo>
                  <a:pt x="2780" y="22818"/>
                </a:lnTo>
                <a:lnTo>
                  <a:pt x="10402" y="11547"/>
                </a:lnTo>
                <a:lnTo>
                  <a:pt x="21784" y="3603"/>
                </a:lnTo>
                <a:lnTo>
                  <a:pt x="35846" y="0"/>
                </a:lnTo>
                <a:lnTo>
                  <a:pt x="51397" y="2342"/>
                </a:lnTo>
                <a:lnTo>
                  <a:pt x="63994" y="8923"/>
                </a:lnTo>
                <a:lnTo>
                  <a:pt x="72904" y="18840"/>
                </a:lnTo>
                <a:lnTo>
                  <a:pt x="77393" y="31195"/>
                </a:lnTo>
                <a:lnTo>
                  <a:pt x="75181" y="46654"/>
                </a:lnTo>
                <a:lnTo>
                  <a:pt x="68619" y="58976"/>
                </a:lnTo>
                <a:lnTo>
                  <a:pt x="58604" y="67682"/>
                </a:lnTo>
                <a:lnTo>
                  <a:pt x="46033" y="72294"/>
                </a:lnTo>
                <a:lnTo>
                  <a:pt x="29208" y="70477"/>
                </a:lnTo>
                <a:lnTo>
                  <a:pt x="15852" y="64747"/>
                </a:lnTo>
                <a:lnTo>
                  <a:pt x="6334" y="55885"/>
                </a:lnTo>
                <a:lnTo>
                  <a:pt x="1022" y="44673"/>
                </a:lnTo>
                <a:lnTo>
                  <a:pt x="0" y="36402"/>
                </a:lnTo>
                <a:close/>
              </a:path>
            </a:pathLst>
          </a:custGeom>
          <a:ln w="935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158585" y="2879835"/>
            <a:ext cx="77470" cy="72390"/>
          </a:xfrm>
          <a:custGeom>
            <a:avLst/>
            <a:gdLst/>
            <a:ahLst/>
            <a:cxnLst/>
            <a:rect l="l" t="t" r="r" b="b"/>
            <a:pathLst>
              <a:path w="77470" h="72389">
                <a:moveTo>
                  <a:pt x="35845" y="0"/>
                </a:moveTo>
                <a:lnTo>
                  <a:pt x="21783" y="3603"/>
                </a:lnTo>
                <a:lnTo>
                  <a:pt x="10401" y="11548"/>
                </a:lnTo>
                <a:lnTo>
                  <a:pt x="2780" y="22819"/>
                </a:lnTo>
                <a:lnTo>
                  <a:pt x="0" y="36403"/>
                </a:lnTo>
                <a:lnTo>
                  <a:pt x="1022" y="44674"/>
                </a:lnTo>
                <a:lnTo>
                  <a:pt x="6334" y="55886"/>
                </a:lnTo>
                <a:lnTo>
                  <a:pt x="15853" y="64747"/>
                </a:lnTo>
                <a:lnTo>
                  <a:pt x="29209" y="70477"/>
                </a:lnTo>
                <a:lnTo>
                  <a:pt x="46035" y="72293"/>
                </a:lnTo>
                <a:lnTo>
                  <a:pt x="58605" y="67681"/>
                </a:lnTo>
                <a:lnTo>
                  <a:pt x="68620" y="58975"/>
                </a:lnTo>
                <a:lnTo>
                  <a:pt x="75182" y="46654"/>
                </a:lnTo>
                <a:lnTo>
                  <a:pt x="77393" y="31194"/>
                </a:lnTo>
                <a:lnTo>
                  <a:pt x="72903" y="18839"/>
                </a:lnTo>
                <a:lnTo>
                  <a:pt x="63993" y="8922"/>
                </a:lnTo>
                <a:lnTo>
                  <a:pt x="51396" y="2342"/>
                </a:lnTo>
                <a:lnTo>
                  <a:pt x="35845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158585" y="2879835"/>
            <a:ext cx="77470" cy="72390"/>
          </a:xfrm>
          <a:custGeom>
            <a:avLst/>
            <a:gdLst/>
            <a:ahLst/>
            <a:cxnLst/>
            <a:rect l="l" t="t" r="r" b="b"/>
            <a:pathLst>
              <a:path w="77470" h="72389">
                <a:moveTo>
                  <a:pt x="0" y="36402"/>
                </a:moveTo>
                <a:lnTo>
                  <a:pt x="2780" y="22818"/>
                </a:lnTo>
                <a:lnTo>
                  <a:pt x="10402" y="11547"/>
                </a:lnTo>
                <a:lnTo>
                  <a:pt x="21784" y="3603"/>
                </a:lnTo>
                <a:lnTo>
                  <a:pt x="35846" y="0"/>
                </a:lnTo>
                <a:lnTo>
                  <a:pt x="51397" y="2342"/>
                </a:lnTo>
                <a:lnTo>
                  <a:pt x="63994" y="8923"/>
                </a:lnTo>
                <a:lnTo>
                  <a:pt x="72904" y="18840"/>
                </a:lnTo>
                <a:lnTo>
                  <a:pt x="77393" y="31195"/>
                </a:lnTo>
                <a:lnTo>
                  <a:pt x="75181" y="46654"/>
                </a:lnTo>
                <a:lnTo>
                  <a:pt x="68619" y="58976"/>
                </a:lnTo>
                <a:lnTo>
                  <a:pt x="58604" y="67682"/>
                </a:lnTo>
                <a:lnTo>
                  <a:pt x="46033" y="72294"/>
                </a:lnTo>
                <a:lnTo>
                  <a:pt x="29208" y="70477"/>
                </a:lnTo>
                <a:lnTo>
                  <a:pt x="15852" y="64747"/>
                </a:lnTo>
                <a:lnTo>
                  <a:pt x="6334" y="55885"/>
                </a:lnTo>
                <a:lnTo>
                  <a:pt x="1022" y="44673"/>
                </a:lnTo>
                <a:lnTo>
                  <a:pt x="0" y="36402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541173" y="2903649"/>
            <a:ext cx="77470" cy="72390"/>
          </a:xfrm>
          <a:custGeom>
            <a:avLst/>
            <a:gdLst/>
            <a:ahLst/>
            <a:cxnLst/>
            <a:rect l="l" t="t" r="r" b="b"/>
            <a:pathLst>
              <a:path w="77470" h="72389">
                <a:moveTo>
                  <a:pt x="35846" y="0"/>
                </a:moveTo>
                <a:lnTo>
                  <a:pt x="21784" y="3603"/>
                </a:lnTo>
                <a:lnTo>
                  <a:pt x="10402" y="11547"/>
                </a:lnTo>
                <a:lnTo>
                  <a:pt x="2780" y="22818"/>
                </a:lnTo>
                <a:lnTo>
                  <a:pt x="0" y="36402"/>
                </a:lnTo>
                <a:lnTo>
                  <a:pt x="1022" y="44672"/>
                </a:lnTo>
                <a:lnTo>
                  <a:pt x="6334" y="55885"/>
                </a:lnTo>
                <a:lnTo>
                  <a:pt x="15852" y="64747"/>
                </a:lnTo>
                <a:lnTo>
                  <a:pt x="29208" y="70477"/>
                </a:lnTo>
                <a:lnTo>
                  <a:pt x="46033" y="72294"/>
                </a:lnTo>
                <a:lnTo>
                  <a:pt x="58604" y="67682"/>
                </a:lnTo>
                <a:lnTo>
                  <a:pt x="68619" y="58976"/>
                </a:lnTo>
                <a:lnTo>
                  <a:pt x="75181" y="46655"/>
                </a:lnTo>
                <a:lnTo>
                  <a:pt x="77393" y="31196"/>
                </a:lnTo>
                <a:lnTo>
                  <a:pt x="72903" y="18841"/>
                </a:lnTo>
                <a:lnTo>
                  <a:pt x="63994" y="8923"/>
                </a:lnTo>
                <a:lnTo>
                  <a:pt x="51397" y="2343"/>
                </a:lnTo>
                <a:lnTo>
                  <a:pt x="35846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541173" y="2903649"/>
            <a:ext cx="77470" cy="72390"/>
          </a:xfrm>
          <a:custGeom>
            <a:avLst/>
            <a:gdLst/>
            <a:ahLst/>
            <a:cxnLst/>
            <a:rect l="l" t="t" r="r" b="b"/>
            <a:pathLst>
              <a:path w="77470" h="72389">
                <a:moveTo>
                  <a:pt x="0" y="36402"/>
                </a:moveTo>
                <a:lnTo>
                  <a:pt x="2780" y="22818"/>
                </a:lnTo>
                <a:lnTo>
                  <a:pt x="10402" y="11547"/>
                </a:lnTo>
                <a:lnTo>
                  <a:pt x="21784" y="3603"/>
                </a:lnTo>
                <a:lnTo>
                  <a:pt x="35846" y="0"/>
                </a:lnTo>
                <a:lnTo>
                  <a:pt x="51397" y="2342"/>
                </a:lnTo>
                <a:lnTo>
                  <a:pt x="63994" y="8923"/>
                </a:lnTo>
                <a:lnTo>
                  <a:pt x="72904" y="18840"/>
                </a:lnTo>
                <a:lnTo>
                  <a:pt x="77393" y="31195"/>
                </a:lnTo>
                <a:lnTo>
                  <a:pt x="75181" y="46654"/>
                </a:lnTo>
                <a:lnTo>
                  <a:pt x="68619" y="58976"/>
                </a:lnTo>
                <a:lnTo>
                  <a:pt x="58604" y="67682"/>
                </a:lnTo>
                <a:lnTo>
                  <a:pt x="46033" y="72294"/>
                </a:lnTo>
                <a:lnTo>
                  <a:pt x="29208" y="70477"/>
                </a:lnTo>
                <a:lnTo>
                  <a:pt x="15852" y="64747"/>
                </a:lnTo>
                <a:lnTo>
                  <a:pt x="6334" y="55885"/>
                </a:lnTo>
                <a:lnTo>
                  <a:pt x="1022" y="44673"/>
                </a:lnTo>
                <a:lnTo>
                  <a:pt x="0" y="36402"/>
                </a:lnTo>
                <a:close/>
              </a:path>
            </a:pathLst>
          </a:custGeom>
          <a:ln w="935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541173" y="2903649"/>
            <a:ext cx="77470" cy="72390"/>
          </a:xfrm>
          <a:custGeom>
            <a:avLst/>
            <a:gdLst/>
            <a:ahLst/>
            <a:cxnLst/>
            <a:rect l="l" t="t" r="r" b="b"/>
            <a:pathLst>
              <a:path w="77470" h="72389">
                <a:moveTo>
                  <a:pt x="35846" y="0"/>
                </a:moveTo>
                <a:lnTo>
                  <a:pt x="21784" y="3603"/>
                </a:lnTo>
                <a:lnTo>
                  <a:pt x="10402" y="11547"/>
                </a:lnTo>
                <a:lnTo>
                  <a:pt x="2780" y="22818"/>
                </a:lnTo>
                <a:lnTo>
                  <a:pt x="0" y="36402"/>
                </a:lnTo>
                <a:lnTo>
                  <a:pt x="1022" y="44672"/>
                </a:lnTo>
                <a:lnTo>
                  <a:pt x="6334" y="55885"/>
                </a:lnTo>
                <a:lnTo>
                  <a:pt x="15852" y="64747"/>
                </a:lnTo>
                <a:lnTo>
                  <a:pt x="29208" y="70477"/>
                </a:lnTo>
                <a:lnTo>
                  <a:pt x="46033" y="72294"/>
                </a:lnTo>
                <a:lnTo>
                  <a:pt x="58604" y="67682"/>
                </a:lnTo>
                <a:lnTo>
                  <a:pt x="68619" y="58976"/>
                </a:lnTo>
                <a:lnTo>
                  <a:pt x="75181" y="46655"/>
                </a:lnTo>
                <a:lnTo>
                  <a:pt x="77393" y="31196"/>
                </a:lnTo>
                <a:lnTo>
                  <a:pt x="72903" y="18841"/>
                </a:lnTo>
                <a:lnTo>
                  <a:pt x="63994" y="8923"/>
                </a:lnTo>
                <a:lnTo>
                  <a:pt x="51397" y="2343"/>
                </a:lnTo>
                <a:lnTo>
                  <a:pt x="35846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541173" y="2903649"/>
            <a:ext cx="77470" cy="72390"/>
          </a:xfrm>
          <a:custGeom>
            <a:avLst/>
            <a:gdLst/>
            <a:ahLst/>
            <a:cxnLst/>
            <a:rect l="l" t="t" r="r" b="b"/>
            <a:pathLst>
              <a:path w="77470" h="72389">
                <a:moveTo>
                  <a:pt x="0" y="36402"/>
                </a:moveTo>
                <a:lnTo>
                  <a:pt x="2780" y="22818"/>
                </a:lnTo>
                <a:lnTo>
                  <a:pt x="10402" y="11547"/>
                </a:lnTo>
                <a:lnTo>
                  <a:pt x="21784" y="3603"/>
                </a:lnTo>
                <a:lnTo>
                  <a:pt x="35846" y="0"/>
                </a:lnTo>
                <a:lnTo>
                  <a:pt x="51397" y="2342"/>
                </a:lnTo>
                <a:lnTo>
                  <a:pt x="63994" y="8923"/>
                </a:lnTo>
                <a:lnTo>
                  <a:pt x="72904" y="18840"/>
                </a:lnTo>
                <a:lnTo>
                  <a:pt x="77393" y="31195"/>
                </a:lnTo>
                <a:lnTo>
                  <a:pt x="75181" y="46654"/>
                </a:lnTo>
                <a:lnTo>
                  <a:pt x="68619" y="58976"/>
                </a:lnTo>
                <a:lnTo>
                  <a:pt x="58604" y="67682"/>
                </a:lnTo>
                <a:lnTo>
                  <a:pt x="46033" y="72294"/>
                </a:lnTo>
                <a:lnTo>
                  <a:pt x="29208" y="70477"/>
                </a:lnTo>
                <a:lnTo>
                  <a:pt x="15852" y="64747"/>
                </a:lnTo>
                <a:lnTo>
                  <a:pt x="6334" y="55885"/>
                </a:lnTo>
                <a:lnTo>
                  <a:pt x="1022" y="44673"/>
                </a:lnTo>
                <a:lnTo>
                  <a:pt x="0" y="36402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731673" y="2279718"/>
            <a:ext cx="78105" cy="71120"/>
          </a:xfrm>
          <a:custGeom>
            <a:avLst/>
            <a:gdLst/>
            <a:ahLst/>
            <a:cxnLst/>
            <a:rect l="l" t="t" r="r" b="b"/>
            <a:pathLst>
              <a:path w="78104" h="71119">
                <a:moveTo>
                  <a:pt x="36462" y="0"/>
                </a:moveTo>
                <a:lnTo>
                  <a:pt x="22180" y="3388"/>
                </a:lnTo>
                <a:lnTo>
                  <a:pt x="10600" y="11141"/>
                </a:lnTo>
                <a:lnTo>
                  <a:pt x="2835" y="22236"/>
                </a:lnTo>
                <a:lnTo>
                  <a:pt x="0" y="35651"/>
                </a:lnTo>
                <a:lnTo>
                  <a:pt x="679" y="42289"/>
                </a:lnTo>
                <a:lnTo>
                  <a:pt x="5616" y="53803"/>
                </a:lnTo>
                <a:lnTo>
                  <a:pt x="14916" y="62970"/>
                </a:lnTo>
                <a:lnTo>
                  <a:pt x="28083" y="68971"/>
                </a:lnTo>
                <a:lnTo>
                  <a:pt x="44622" y="70982"/>
                </a:lnTo>
                <a:lnTo>
                  <a:pt x="57712" y="66781"/>
                </a:lnTo>
                <a:lnTo>
                  <a:pt x="68200" y="58422"/>
                </a:lnTo>
                <a:lnTo>
                  <a:pt x="75125" y="46478"/>
                </a:lnTo>
                <a:lnTo>
                  <a:pt x="77529" y="31524"/>
                </a:lnTo>
                <a:lnTo>
                  <a:pt x="73293" y="19087"/>
                </a:lnTo>
                <a:lnTo>
                  <a:pt x="64488" y="9069"/>
                </a:lnTo>
                <a:lnTo>
                  <a:pt x="51938" y="2397"/>
                </a:lnTo>
                <a:lnTo>
                  <a:pt x="36462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731673" y="2279718"/>
            <a:ext cx="78105" cy="71120"/>
          </a:xfrm>
          <a:custGeom>
            <a:avLst/>
            <a:gdLst/>
            <a:ahLst/>
            <a:cxnLst/>
            <a:rect l="l" t="t" r="r" b="b"/>
            <a:pathLst>
              <a:path w="78104" h="71119">
                <a:moveTo>
                  <a:pt x="0" y="35650"/>
                </a:moveTo>
                <a:lnTo>
                  <a:pt x="2835" y="22236"/>
                </a:lnTo>
                <a:lnTo>
                  <a:pt x="10600" y="11140"/>
                </a:lnTo>
                <a:lnTo>
                  <a:pt x="22181" y="3387"/>
                </a:lnTo>
                <a:lnTo>
                  <a:pt x="36462" y="0"/>
                </a:lnTo>
                <a:lnTo>
                  <a:pt x="51938" y="2398"/>
                </a:lnTo>
                <a:lnTo>
                  <a:pt x="64489" y="9069"/>
                </a:lnTo>
                <a:lnTo>
                  <a:pt x="73293" y="19087"/>
                </a:lnTo>
                <a:lnTo>
                  <a:pt x="77530" y="31524"/>
                </a:lnTo>
                <a:lnTo>
                  <a:pt x="75125" y="46478"/>
                </a:lnTo>
                <a:lnTo>
                  <a:pt x="68200" y="58422"/>
                </a:lnTo>
                <a:lnTo>
                  <a:pt x="57712" y="66780"/>
                </a:lnTo>
                <a:lnTo>
                  <a:pt x="44622" y="70981"/>
                </a:lnTo>
                <a:lnTo>
                  <a:pt x="28083" y="68970"/>
                </a:lnTo>
                <a:lnTo>
                  <a:pt x="14916" y="62970"/>
                </a:lnTo>
                <a:lnTo>
                  <a:pt x="5616" y="53802"/>
                </a:lnTo>
                <a:lnTo>
                  <a:pt x="679" y="42288"/>
                </a:lnTo>
                <a:lnTo>
                  <a:pt x="0" y="35650"/>
                </a:lnTo>
                <a:close/>
              </a:path>
            </a:pathLst>
          </a:custGeom>
          <a:ln w="935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731673" y="2279718"/>
            <a:ext cx="78105" cy="71120"/>
          </a:xfrm>
          <a:custGeom>
            <a:avLst/>
            <a:gdLst/>
            <a:ahLst/>
            <a:cxnLst/>
            <a:rect l="l" t="t" r="r" b="b"/>
            <a:pathLst>
              <a:path w="78104" h="71119">
                <a:moveTo>
                  <a:pt x="36462" y="0"/>
                </a:moveTo>
                <a:lnTo>
                  <a:pt x="22180" y="3388"/>
                </a:lnTo>
                <a:lnTo>
                  <a:pt x="10600" y="11141"/>
                </a:lnTo>
                <a:lnTo>
                  <a:pt x="2835" y="22236"/>
                </a:lnTo>
                <a:lnTo>
                  <a:pt x="0" y="35651"/>
                </a:lnTo>
                <a:lnTo>
                  <a:pt x="679" y="42289"/>
                </a:lnTo>
                <a:lnTo>
                  <a:pt x="5616" y="53803"/>
                </a:lnTo>
                <a:lnTo>
                  <a:pt x="14916" y="62970"/>
                </a:lnTo>
                <a:lnTo>
                  <a:pt x="28083" y="68971"/>
                </a:lnTo>
                <a:lnTo>
                  <a:pt x="44622" y="70982"/>
                </a:lnTo>
                <a:lnTo>
                  <a:pt x="57712" y="66781"/>
                </a:lnTo>
                <a:lnTo>
                  <a:pt x="68200" y="58422"/>
                </a:lnTo>
                <a:lnTo>
                  <a:pt x="75125" y="46478"/>
                </a:lnTo>
                <a:lnTo>
                  <a:pt x="77529" y="31524"/>
                </a:lnTo>
                <a:lnTo>
                  <a:pt x="73293" y="19087"/>
                </a:lnTo>
                <a:lnTo>
                  <a:pt x="64488" y="9069"/>
                </a:lnTo>
                <a:lnTo>
                  <a:pt x="51938" y="2397"/>
                </a:lnTo>
                <a:lnTo>
                  <a:pt x="36462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731673" y="2279718"/>
            <a:ext cx="78105" cy="71120"/>
          </a:xfrm>
          <a:custGeom>
            <a:avLst/>
            <a:gdLst/>
            <a:ahLst/>
            <a:cxnLst/>
            <a:rect l="l" t="t" r="r" b="b"/>
            <a:pathLst>
              <a:path w="78104" h="71119">
                <a:moveTo>
                  <a:pt x="0" y="35650"/>
                </a:moveTo>
                <a:lnTo>
                  <a:pt x="2835" y="22236"/>
                </a:lnTo>
                <a:lnTo>
                  <a:pt x="10600" y="11140"/>
                </a:lnTo>
                <a:lnTo>
                  <a:pt x="22181" y="3387"/>
                </a:lnTo>
                <a:lnTo>
                  <a:pt x="36462" y="0"/>
                </a:lnTo>
                <a:lnTo>
                  <a:pt x="51938" y="2398"/>
                </a:lnTo>
                <a:lnTo>
                  <a:pt x="64489" y="9069"/>
                </a:lnTo>
                <a:lnTo>
                  <a:pt x="73293" y="19087"/>
                </a:lnTo>
                <a:lnTo>
                  <a:pt x="77530" y="31524"/>
                </a:lnTo>
                <a:lnTo>
                  <a:pt x="75125" y="46478"/>
                </a:lnTo>
                <a:lnTo>
                  <a:pt x="68200" y="58422"/>
                </a:lnTo>
                <a:lnTo>
                  <a:pt x="57712" y="66780"/>
                </a:lnTo>
                <a:lnTo>
                  <a:pt x="44622" y="70981"/>
                </a:lnTo>
                <a:lnTo>
                  <a:pt x="28083" y="68970"/>
                </a:lnTo>
                <a:lnTo>
                  <a:pt x="14916" y="62970"/>
                </a:lnTo>
                <a:lnTo>
                  <a:pt x="5616" y="53802"/>
                </a:lnTo>
                <a:lnTo>
                  <a:pt x="679" y="42288"/>
                </a:lnTo>
                <a:lnTo>
                  <a:pt x="0" y="35650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087023" y="3334079"/>
            <a:ext cx="151765" cy="152400"/>
          </a:xfrm>
          <a:custGeom>
            <a:avLst/>
            <a:gdLst/>
            <a:ahLst/>
            <a:cxnLst/>
            <a:rect l="l" t="t" r="r" b="b"/>
            <a:pathLst>
              <a:path w="151764" h="152400">
                <a:moveTo>
                  <a:pt x="69062" y="0"/>
                </a:moveTo>
                <a:lnTo>
                  <a:pt x="30187" y="15125"/>
                </a:lnTo>
                <a:lnTo>
                  <a:pt x="5343" y="47782"/>
                </a:lnTo>
                <a:lnTo>
                  <a:pt x="0" y="75870"/>
                </a:lnTo>
                <a:lnTo>
                  <a:pt x="641" y="85785"/>
                </a:lnTo>
                <a:lnTo>
                  <a:pt x="16750" y="123187"/>
                </a:lnTo>
                <a:lnTo>
                  <a:pt x="50395" y="146933"/>
                </a:lnTo>
                <a:lnTo>
                  <a:pt x="79826" y="151985"/>
                </a:lnTo>
                <a:lnTo>
                  <a:pt x="92953" y="150189"/>
                </a:lnTo>
                <a:lnTo>
                  <a:pt x="126613" y="131689"/>
                </a:lnTo>
                <a:lnTo>
                  <a:pt x="147392" y="95660"/>
                </a:lnTo>
                <a:lnTo>
                  <a:pt x="151354" y="63264"/>
                </a:lnTo>
                <a:lnTo>
                  <a:pt x="147887" y="50174"/>
                </a:lnTo>
                <a:lnTo>
                  <a:pt x="124505" y="17990"/>
                </a:lnTo>
                <a:lnTo>
                  <a:pt x="85039" y="1153"/>
                </a:lnTo>
                <a:lnTo>
                  <a:pt x="69062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087023" y="3334080"/>
            <a:ext cx="151765" cy="152400"/>
          </a:xfrm>
          <a:custGeom>
            <a:avLst/>
            <a:gdLst/>
            <a:ahLst/>
            <a:cxnLst/>
            <a:rect l="l" t="t" r="r" b="b"/>
            <a:pathLst>
              <a:path w="151764" h="152400">
                <a:moveTo>
                  <a:pt x="0" y="75870"/>
                </a:moveTo>
                <a:lnTo>
                  <a:pt x="11637" y="35376"/>
                </a:lnTo>
                <a:lnTo>
                  <a:pt x="41929" y="7793"/>
                </a:lnTo>
                <a:lnTo>
                  <a:pt x="69062" y="0"/>
                </a:lnTo>
                <a:lnTo>
                  <a:pt x="85039" y="1153"/>
                </a:lnTo>
                <a:lnTo>
                  <a:pt x="124505" y="17990"/>
                </a:lnTo>
                <a:lnTo>
                  <a:pt x="147887" y="50174"/>
                </a:lnTo>
                <a:lnTo>
                  <a:pt x="151354" y="63264"/>
                </a:lnTo>
                <a:lnTo>
                  <a:pt x="150498" y="80231"/>
                </a:lnTo>
                <a:lnTo>
                  <a:pt x="135244" y="121491"/>
                </a:lnTo>
                <a:lnTo>
                  <a:pt x="105263" y="146140"/>
                </a:lnTo>
                <a:lnTo>
                  <a:pt x="79826" y="151984"/>
                </a:lnTo>
                <a:lnTo>
                  <a:pt x="64548" y="150696"/>
                </a:lnTo>
                <a:lnTo>
                  <a:pt x="26291" y="132939"/>
                </a:lnTo>
                <a:lnTo>
                  <a:pt x="3719" y="99370"/>
                </a:lnTo>
                <a:lnTo>
                  <a:pt x="0" y="7587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Neare</a:t>
            </a:r>
            <a:r>
              <a:rPr spc="-15" dirty="0"/>
              <a:t>st</a:t>
            </a:r>
            <a:r>
              <a:rPr spc="-5" dirty="0"/>
              <a:t> </a:t>
            </a:r>
            <a:r>
              <a:rPr dirty="0"/>
              <a:t>neighbor</a:t>
            </a:r>
            <a:r>
              <a:rPr spc="-5" dirty="0"/>
              <a:t> </a:t>
            </a:r>
            <a:r>
              <a:rPr dirty="0"/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2663" y="5440043"/>
            <a:ext cx="6195695" cy="1016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6699FF"/>
              </a:buClr>
              <a:buFont typeface="Arial"/>
              <a:buChar char="•"/>
              <a:tabLst>
                <a:tab pos="355600" algn="l"/>
                <a:tab pos="3834129" algn="l"/>
                <a:tab pos="4646930" algn="l"/>
              </a:tabLst>
            </a:pPr>
            <a:r>
              <a:rPr sz="3200" dirty="0">
                <a:latin typeface="Arial"/>
                <a:cs typeface="Arial"/>
              </a:rPr>
              <a:t>De</a:t>
            </a:r>
            <a:r>
              <a:rPr sz="3200" spc="-15" dirty="0">
                <a:latin typeface="Arial"/>
                <a:cs typeface="Arial"/>
              </a:rPr>
              <a:t>f</a:t>
            </a:r>
            <a:r>
              <a:rPr sz="3200" dirty="0">
                <a:latin typeface="Arial"/>
                <a:cs typeface="Arial"/>
              </a:rPr>
              <a:t>ines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-15" dirty="0">
                <a:latin typeface="Arial"/>
                <a:cs typeface="Arial"/>
              </a:rPr>
              <a:t>f</a:t>
            </a:r>
            <a:r>
              <a:rPr sz="3200" dirty="0">
                <a:latin typeface="Arial"/>
                <a:cs typeface="Arial"/>
              </a:rPr>
              <a:t>un</a:t>
            </a:r>
            <a:r>
              <a:rPr sz="3200" spc="-20" dirty="0">
                <a:latin typeface="Arial"/>
                <a:cs typeface="Arial"/>
              </a:rPr>
              <a:t>c</a:t>
            </a:r>
            <a:r>
              <a:rPr sz="3200" spc="-15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ion	</a:t>
            </a:r>
            <a:r>
              <a:rPr sz="3200" spc="-15" dirty="0">
                <a:latin typeface="Arial"/>
                <a:cs typeface="Arial"/>
              </a:rPr>
              <a:t>f</a:t>
            </a:r>
            <a:r>
              <a:rPr sz="3200" dirty="0">
                <a:latin typeface="Arial"/>
                <a:cs typeface="Arial"/>
              </a:rPr>
              <a:t>(x)	implici</a:t>
            </a:r>
            <a:r>
              <a:rPr sz="3200" spc="-15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ly</a:t>
            </a: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6699FF"/>
              </a:buClr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MS PGothic"/>
                <a:cs typeface="MS PGothic"/>
              </a:rPr>
              <a:t>“</a:t>
            </a:r>
            <a:r>
              <a:rPr sz="3200" spc="-25" dirty="0">
                <a:latin typeface="Arial"/>
                <a:cs typeface="Arial"/>
              </a:rPr>
              <a:t>F</a:t>
            </a:r>
            <a:r>
              <a:rPr sz="3200" dirty="0">
                <a:latin typeface="Arial"/>
                <a:cs typeface="Arial"/>
              </a:rPr>
              <a:t>orm</a:t>
            </a:r>
            <a:r>
              <a:rPr sz="3200" dirty="0">
                <a:latin typeface="MS PGothic"/>
                <a:cs typeface="MS PGothic"/>
              </a:rPr>
              <a:t>”</a:t>
            </a:r>
            <a:r>
              <a:rPr sz="3200" spc="-90" dirty="0">
                <a:latin typeface="MS PGothic"/>
                <a:cs typeface="MS PGothic"/>
              </a:rPr>
              <a:t> </a:t>
            </a:r>
            <a:r>
              <a:rPr sz="3200" dirty="0">
                <a:latin typeface="Arial"/>
                <a:cs typeface="Arial"/>
              </a:rPr>
              <a:t>is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piecewise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con</a:t>
            </a:r>
            <a:r>
              <a:rPr sz="3200" spc="-20" dirty="0">
                <a:latin typeface="Arial"/>
                <a:cs typeface="Arial"/>
              </a:rPr>
              <a:t>s</a:t>
            </a:r>
            <a:r>
              <a:rPr sz="3200" spc="-15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an</a:t>
            </a:r>
            <a:r>
              <a:rPr sz="3200" spc="-10" dirty="0">
                <a:latin typeface="Arial"/>
                <a:cs typeface="Arial"/>
              </a:rPr>
              <a:t>t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2636" y="4837112"/>
            <a:ext cx="3764279" cy="1905"/>
          </a:xfrm>
          <a:custGeom>
            <a:avLst/>
            <a:gdLst/>
            <a:ahLst/>
            <a:cxnLst/>
            <a:rect l="l" t="t" r="r" b="b"/>
            <a:pathLst>
              <a:path w="3764279" h="1904">
                <a:moveTo>
                  <a:pt x="0" y="0"/>
                </a:moveTo>
                <a:lnTo>
                  <a:pt x="3763961" y="1586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2636" y="2092325"/>
            <a:ext cx="1905" cy="2746375"/>
          </a:xfrm>
          <a:custGeom>
            <a:avLst/>
            <a:gdLst/>
            <a:ahLst/>
            <a:cxnLst/>
            <a:rect l="l" t="t" r="r" b="b"/>
            <a:pathLst>
              <a:path w="1905" h="2746375">
                <a:moveTo>
                  <a:pt x="0" y="2746374"/>
                </a:moveTo>
                <a:lnTo>
                  <a:pt x="1587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2636" y="4794250"/>
            <a:ext cx="1905" cy="44450"/>
          </a:xfrm>
          <a:custGeom>
            <a:avLst/>
            <a:gdLst/>
            <a:ahLst/>
            <a:cxnLst/>
            <a:rect l="l" t="t" r="r" b="b"/>
            <a:pathLst>
              <a:path w="1905" h="44450">
                <a:moveTo>
                  <a:pt x="0" y="44449"/>
                </a:moveTo>
                <a:lnTo>
                  <a:pt x="1587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83823" y="4794250"/>
            <a:ext cx="1905" cy="44450"/>
          </a:xfrm>
          <a:custGeom>
            <a:avLst/>
            <a:gdLst/>
            <a:ahLst/>
            <a:cxnLst/>
            <a:rect l="l" t="t" r="r" b="b"/>
            <a:pathLst>
              <a:path w="1905" h="44450">
                <a:moveTo>
                  <a:pt x="0" y="44449"/>
                </a:moveTo>
                <a:lnTo>
                  <a:pt x="1588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66598" y="4794250"/>
            <a:ext cx="1905" cy="44450"/>
          </a:xfrm>
          <a:custGeom>
            <a:avLst/>
            <a:gdLst/>
            <a:ahLst/>
            <a:cxnLst/>
            <a:rect l="l" t="t" r="r" b="b"/>
            <a:pathLst>
              <a:path w="1904" h="44450">
                <a:moveTo>
                  <a:pt x="0" y="44449"/>
                </a:moveTo>
                <a:lnTo>
                  <a:pt x="1587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02636" y="4837112"/>
            <a:ext cx="33655" cy="1905"/>
          </a:xfrm>
          <a:custGeom>
            <a:avLst/>
            <a:gdLst/>
            <a:ahLst/>
            <a:cxnLst/>
            <a:rect l="l" t="t" r="r" b="b"/>
            <a:pathLst>
              <a:path w="33655" h="1904">
                <a:moveTo>
                  <a:pt x="0" y="0"/>
                </a:moveTo>
                <a:lnTo>
                  <a:pt x="33337" y="1586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15323" y="4781827"/>
            <a:ext cx="166370" cy="243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100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marL="82550">
              <a:lnSpc>
                <a:spcPts val="955"/>
              </a:lnSpc>
            </a:pPr>
            <a:r>
              <a:rPr sz="100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26673" y="4872315"/>
            <a:ext cx="1670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09448" y="4872315"/>
            <a:ext cx="1670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20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02636" y="3465514"/>
            <a:ext cx="33655" cy="1905"/>
          </a:xfrm>
          <a:custGeom>
            <a:avLst/>
            <a:gdLst/>
            <a:ahLst/>
            <a:cxnLst/>
            <a:rect l="l" t="t" r="r" b="b"/>
            <a:pathLst>
              <a:path w="33655" h="1904">
                <a:moveTo>
                  <a:pt x="0" y="0"/>
                </a:moveTo>
                <a:lnTo>
                  <a:pt x="33337" y="1587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50236" y="3413403"/>
            <a:ext cx="1670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20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02636" y="2093914"/>
            <a:ext cx="33655" cy="1905"/>
          </a:xfrm>
          <a:custGeom>
            <a:avLst/>
            <a:gdLst/>
            <a:ahLst/>
            <a:cxnLst/>
            <a:rect l="l" t="t" r="r" b="b"/>
            <a:pathLst>
              <a:path w="33655" h="1905">
                <a:moveTo>
                  <a:pt x="0" y="0"/>
                </a:moveTo>
                <a:lnTo>
                  <a:pt x="33337" y="1587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50236" y="2041803"/>
            <a:ext cx="1670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40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8195" y="2374590"/>
            <a:ext cx="254000" cy="89344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70" dirty="0">
                <a:latin typeface="Times New Roman"/>
                <a:cs typeface="Times New Roman"/>
              </a:rPr>
              <a:t>T</a:t>
            </a:r>
            <a:r>
              <a:rPr sz="1800" b="1" dirty="0">
                <a:latin typeface="Times New Roman"/>
                <a:cs typeface="Times New Roman"/>
              </a:rPr>
              <a:t>arget  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18150" y="4965585"/>
            <a:ext cx="9544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Times New Roman"/>
                <a:cs typeface="Times New Roman"/>
              </a:rPr>
              <a:t>Featu</a:t>
            </a:r>
            <a:r>
              <a:rPr sz="1800" b="1" spc="-45" dirty="0">
                <a:latin typeface="Times New Roman"/>
                <a:cs typeface="Times New Roman"/>
              </a:rPr>
              <a:t>r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x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43923" y="4419710"/>
            <a:ext cx="77470" cy="72390"/>
          </a:xfrm>
          <a:custGeom>
            <a:avLst/>
            <a:gdLst/>
            <a:ahLst/>
            <a:cxnLst/>
            <a:rect l="l" t="t" r="r" b="b"/>
            <a:pathLst>
              <a:path w="77469" h="72389">
                <a:moveTo>
                  <a:pt x="35846" y="0"/>
                </a:moveTo>
                <a:lnTo>
                  <a:pt x="21784" y="3603"/>
                </a:lnTo>
                <a:lnTo>
                  <a:pt x="10402" y="11547"/>
                </a:lnTo>
                <a:lnTo>
                  <a:pt x="2780" y="22818"/>
                </a:lnTo>
                <a:lnTo>
                  <a:pt x="0" y="36402"/>
                </a:lnTo>
                <a:lnTo>
                  <a:pt x="1022" y="44673"/>
                </a:lnTo>
                <a:lnTo>
                  <a:pt x="6334" y="55885"/>
                </a:lnTo>
                <a:lnTo>
                  <a:pt x="15852" y="64747"/>
                </a:lnTo>
                <a:lnTo>
                  <a:pt x="29208" y="70477"/>
                </a:lnTo>
                <a:lnTo>
                  <a:pt x="46033" y="72294"/>
                </a:lnTo>
                <a:lnTo>
                  <a:pt x="58604" y="67682"/>
                </a:lnTo>
                <a:lnTo>
                  <a:pt x="68619" y="58976"/>
                </a:lnTo>
                <a:lnTo>
                  <a:pt x="75181" y="46655"/>
                </a:lnTo>
                <a:lnTo>
                  <a:pt x="77393" y="31196"/>
                </a:lnTo>
                <a:lnTo>
                  <a:pt x="72904" y="18841"/>
                </a:lnTo>
                <a:lnTo>
                  <a:pt x="63994" y="8923"/>
                </a:lnTo>
                <a:lnTo>
                  <a:pt x="51397" y="2343"/>
                </a:lnTo>
                <a:lnTo>
                  <a:pt x="35846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43923" y="4419710"/>
            <a:ext cx="77470" cy="72390"/>
          </a:xfrm>
          <a:custGeom>
            <a:avLst/>
            <a:gdLst/>
            <a:ahLst/>
            <a:cxnLst/>
            <a:rect l="l" t="t" r="r" b="b"/>
            <a:pathLst>
              <a:path w="77469" h="72389">
                <a:moveTo>
                  <a:pt x="0" y="36402"/>
                </a:moveTo>
                <a:lnTo>
                  <a:pt x="2780" y="22818"/>
                </a:lnTo>
                <a:lnTo>
                  <a:pt x="10402" y="11547"/>
                </a:lnTo>
                <a:lnTo>
                  <a:pt x="21784" y="3603"/>
                </a:lnTo>
                <a:lnTo>
                  <a:pt x="35846" y="0"/>
                </a:lnTo>
                <a:lnTo>
                  <a:pt x="51397" y="2342"/>
                </a:lnTo>
                <a:lnTo>
                  <a:pt x="63994" y="8923"/>
                </a:lnTo>
                <a:lnTo>
                  <a:pt x="72904" y="18840"/>
                </a:lnTo>
                <a:lnTo>
                  <a:pt x="77393" y="31195"/>
                </a:lnTo>
                <a:lnTo>
                  <a:pt x="75181" y="46654"/>
                </a:lnTo>
                <a:lnTo>
                  <a:pt x="68619" y="58976"/>
                </a:lnTo>
                <a:lnTo>
                  <a:pt x="58604" y="67682"/>
                </a:lnTo>
                <a:lnTo>
                  <a:pt x="46034" y="72294"/>
                </a:lnTo>
                <a:lnTo>
                  <a:pt x="29208" y="70477"/>
                </a:lnTo>
                <a:lnTo>
                  <a:pt x="15852" y="64747"/>
                </a:lnTo>
                <a:lnTo>
                  <a:pt x="6334" y="55885"/>
                </a:lnTo>
                <a:lnTo>
                  <a:pt x="1022" y="44673"/>
                </a:lnTo>
                <a:lnTo>
                  <a:pt x="0" y="36402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12248" y="4059401"/>
            <a:ext cx="79375" cy="72390"/>
          </a:xfrm>
          <a:custGeom>
            <a:avLst/>
            <a:gdLst/>
            <a:ahLst/>
            <a:cxnLst/>
            <a:rect l="l" t="t" r="r" b="b"/>
            <a:pathLst>
              <a:path w="79375" h="72389">
                <a:moveTo>
                  <a:pt x="35917" y="0"/>
                </a:moveTo>
                <a:lnTo>
                  <a:pt x="21804" y="3745"/>
                </a:lnTo>
                <a:lnTo>
                  <a:pt x="10402" y="11707"/>
                </a:lnTo>
                <a:lnTo>
                  <a:pt x="2778" y="22902"/>
                </a:lnTo>
                <a:lnTo>
                  <a:pt x="0" y="36349"/>
                </a:lnTo>
                <a:lnTo>
                  <a:pt x="1500" y="46186"/>
                </a:lnTo>
                <a:lnTo>
                  <a:pt x="7304" y="56801"/>
                </a:lnTo>
                <a:lnTo>
                  <a:pt x="17226" y="65119"/>
                </a:lnTo>
                <a:lnTo>
                  <a:pt x="31000" y="70416"/>
                </a:lnTo>
                <a:lnTo>
                  <a:pt x="48360" y="71973"/>
                </a:lnTo>
                <a:lnTo>
                  <a:pt x="60669" y="67060"/>
                </a:lnTo>
                <a:lnTo>
                  <a:pt x="70415" y="58183"/>
                </a:lnTo>
                <a:lnTo>
                  <a:pt x="76739" y="45718"/>
                </a:lnTo>
                <a:lnTo>
                  <a:pt x="78781" y="30042"/>
                </a:lnTo>
                <a:lnTo>
                  <a:pt x="73925" y="18089"/>
                </a:lnTo>
                <a:lnTo>
                  <a:pt x="64723" y="8532"/>
                </a:lnTo>
                <a:lnTo>
                  <a:pt x="51834" y="2220"/>
                </a:lnTo>
                <a:lnTo>
                  <a:pt x="35917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12248" y="4059401"/>
            <a:ext cx="79375" cy="72390"/>
          </a:xfrm>
          <a:custGeom>
            <a:avLst/>
            <a:gdLst/>
            <a:ahLst/>
            <a:cxnLst/>
            <a:rect l="l" t="t" r="r" b="b"/>
            <a:pathLst>
              <a:path w="79375" h="72389">
                <a:moveTo>
                  <a:pt x="0" y="36350"/>
                </a:moveTo>
                <a:lnTo>
                  <a:pt x="2778" y="22902"/>
                </a:lnTo>
                <a:lnTo>
                  <a:pt x="10402" y="11707"/>
                </a:lnTo>
                <a:lnTo>
                  <a:pt x="21804" y="3745"/>
                </a:lnTo>
                <a:lnTo>
                  <a:pt x="35917" y="0"/>
                </a:lnTo>
                <a:lnTo>
                  <a:pt x="51834" y="2220"/>
                </a:lnTo>
                <a:lnTo>
                  <a:pt x="64722" y="8532"/>
                </a:lnTo>
                <a:lnTo>
                  <a:pt x="73924" y="18089"/>
                </a:lnTo>
                <a:lnTo>
                  <a:pt x="78781" y="30042"/>
                </a:lnTo>
                <a:lnTo>
                  <a:pt x="76739" y="45718"/>
                </a:lnTo>
                <a:lnTo>
                  <a:pt x="70415" y="58183"/>
                </a:lnTo>
                <a:lnTo>
                  <a:pt x="60668" y="67060"/>
                </a:lnTo>
                <a:lnTo>
                  <a:pt x="48359" y="71973"/>
                </a:lnTo>
                <a:lnTo>
                  <a:pt x="30999" y="70416"/>
                </a:lnTo>
                <a:lnTo>
                  <a:pt x="17225" y="65118"/>
                </a:lnTo>
                <a:lnTo>
                  <a:pt x="7303" y="56801"/>
                </a:lnTo>
                <a:lnTo>
                  <a:pt x="1499" y="46186"/>
                </a:lnTo>
                <a:lnTo>
                  <a:pt x="0" y="36350"/>
                </a:lnTo>
                <a:close/>
              </a:path>
            </a:pathLst>
          </a:custGeom>
          <a:ln w="935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04337" y="3859249"/>
            <a:ext cx="76200" cy="71755"/>
          </a:xfrm>
          <a:custGeom>
            <a:avLst/>
            <a:gdLst/>
            <a:ahLst/>
            <a:cxnLst/>
            <a:rect l="l" t="t" r="r" b="b"/>
            <a:pathLst>
              <a:path w="76200" h="71754">
                <a:moveTo>
                  <a:pt x="36386" y="0"/>
                </a:moveTo>
                <a:lnTo>
                  <a:pt x="22159" y="3231"/>
                </a:lnTo>
                <a:lnTo>
                  <a:pt x="10600" y="10960"/>
                </a:lnTo>
                <a:lnTo>
                  <a:pt x="2838" y="22130"/>
                </a:lnTo>
                <a:lnTo>
                  <a:pt x="0" y="35683"/>
                </a:lnTo>
                <a:lnTo>
                  <a:pt x="351" y="40539"/>
                </a:lnTo>
                <a:lnTo>
                  <a:pt x="4727" y="52708"/>
                </a:lnTo>
                <a:lnTo>
                  <a:pt x="13593" y="62474"/>
                </a:lnTo>
                <a:lnTo>
                  <a:pt x="26303" y="68936"/>
                </a:lnTo>
                <a:lnTo>
                  <a:pt x="42209" y="71195"/>
                </a:lnTo>
                <a:lnTo>
                  <a:pt x="55578" y="67348"/>
                </a:lnTo>
                <a:lnTo>
                  <a:pt x="66351" y="59179"/>
                </a:lnTo>
                <a:lnTo>
                  <a:pt x="73517" y="47398"/>
                </a:lnTo>
                <a:lnTo>
                  <a:pt x="76070" y="32715"/>
                </a:lnTo>
                <a:lnTo>
                  <a:pt x="72226" y="19862"/>
                </a:lnTo>
                <a:lnTo>
                  <a:pt x="63724" y="9468"/>
                </a:lnTo>
                <a:lnTo>
                  <a:pt x="51473" y="2518"/>
                </a:lnTo>
                <a:lnTo>
                  <a:pt x="36386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04337" y="3859249"/>
            <a:ext cx="76200" cy="71755"/>
          </a:xfrm>
          <a:custGeom>
            <a:avLst/>
            <a:gdLst/>
            <a:ahLst/>
            <a:cxnLst/>
            <a:rect l="l" t="t" r="r" b="b"/>
            <a:pathLst>
              <a:path w="76200" h="71754">
                <a:moveTo>
                  <a:pt x="0" y="35683"/>
                </a:moveTo>
                <a:lnTo>
                  <a:pt x="2838" y="22130"/>
                </a:lnTo>
                <a:lnTo>
                  <a:pt x="10600" y="10961"/>
                </a:lnTo>
                <a:lnTo>
                  <a:pt x="22159" y="3231"/>
                </a:lnTo>
                <a:lnTo>
                  <a:pt x="36386" y="0"/>
                </a:lnTo>
                <a:lnTo>
                  <a:pt x="51473" y="2518"/>
                </a:lnTo>
                <a:lnTo>
                  <a:pt x="63724" y="9468"/>
                </a:lnTo>
                <a:lnTo>
                  <a:pt x="72226" y="19862"/>
                </a:lnTo>
                <a:lnTo>
                  <a:pt x="76070" y="32715"/>
                </a:lnTo>
                <a:lnTo>
                  <a:pt x="73517" y="47398"/>
                </a:lnTo>
                <a:lnTo>
                  <a:pt x="66351" y="59179"/>
                </a:lnTo>
                <a:lnTo>
                  <a:pt x="55579" y="67348"/>
                </a:lnTo>
                <a:lnTo>
                  <a:pt x="42210" y="71196"/>
                </a:lnTo>
                <a:lnTo>
                  <a:pt x="26303" y="68936"/>
                </a:lnTo>
                <a:lnTo>
                  <a:pt x="13594" y="62474"/>
                </a:lnTo>
                <a:lnTo>
                  <a:pt x="4727" y="52709"/>
                </a:lnTo>
                <a:lnTo>
                  <a:pt x="351" y="40540"/>
                </a:lnTo>
                <a:lnTo>
                  <a:pt x="0" y="35683"/>
                </a:lnTo>
                <a:close/>
              </a:path>
            </a:pathLst>
          </a:custGeom>
          <a:ln w="935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904337" y="3859249"/>
            <a:ext cx="76200" cy="71755"/>
          </a:xfrm>
          <a:custGeom>
            <a:avLst/>
            <a:gdLst/>
            <a:ahLst/>
            <a:cxnLst/>
            <a:rect l="l" t="t" r="r" b="b"/>
            <a:pathLst>
              <a:path w="76200" h="71754">
                <a:moveTo>
                  <a:pt x="36386" y="0"/>
                </a:moveTo>
                <a:lnTo>
                  <a:pt x="22159" y="3231"/>
                </a:lnTo>
                <a:lnTo>
                  <a:pt x="10600" y="10960"/>
                </a:lnTo>
                <a:lnTo>
                  <a:pt x="2838" y="22130"/>
                </a:lnTo>
                <a:lnTo>
                  <a:pt x="0" y="35683"/>
                </a:lnTo>
                <a:lnTo>
                  <a:pt x="351" y="40539"/>
                </a:lnTo>
                <a:lnTo>
                  <a:pt x="4727" y="52708"/>
                </a:lnTo>
                <a:lnTo>
                  <a:pt x="13593" y="62474"/>
                </a:lnTo>
                <a:lnTo>
                  <a:pt x="26303" y="68936"/>
                </a:lnTo>
                <a:lnTo>
                  <a:pt x="42209" y="71195"/>
                </a:lnTo>
                <a:lnTo>
                  <a:pt x="55578" y="67348"/>
                </a:lnTo>
                <a:lnTo>
                  <a:pt x="66351" y="59179"/>
                </a:lnTo>
                <a:lnTo>
                  <a:pt x="73517" y="47398"/>
                </a:lnTo>
                <a:lnTo>
                  <a:pt x="76070" y="32715"/>
                </a:lnTo>
                <a:lnTo>
                  <a:pt x="72226" y="19862"/>
                </a:lnTo>
                <a:lnTo>
                  <a:pt x="63724" y="9468"/>
                </a:lnTo>
                <a:lnTo>
                  <a:pt x="51473" y="2518"/>
                </a:lnTo>
                <a:lnTo>
                  <a:pt x="36386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904337" y="3859249"/>
            <a:ext cx="76200" cy="71755"/>
          </a:xfrm>
          <a:custGeom>
            <a:avLst/>
            <a:gdLst/>
            <a:ahLst/>
            <a:cxnLst/>
            <a:rect l="l" t="t" r="r" b="b"/>
            <a:pathLst>
              <a:path w="76200" h="71754">
                <a:moveTo>
                  <a:pt x="0" y="35683"/>
                </a:moveTo>
                <a:lnTo>
                  <a:pt x="2838" y="22130"/>
                </a:lnTo>
                <a:lnTo>
                  <a:pt x="10600" y="10961"/>
                </a:lnTo>
                <a:lnTo>
                  <a:pt x="22159" y="3231"/>
                </a:lnTo>
                <a:lnTo>
                  <a:pt x="36386" y="0"/>
                </a:lnTo>
                <a:lnTo>
                  <a:pt x="51473" y="2518"/>
                </a:lnTo>
                <a:lnTo>
                  <a:pt x="63724" y="9468"/>
                </a:lnTo>
                <a:lnTo>
                  <a:pt x="72226" y="19862"/>
                </a:lnTo>
                <a:lnTo>
                  <a:pt x="76070" y="32715"/>
                </a:lnTo>
                <a:lnTo>
                  <a:pt x="73517" y="47398"/>
                </a:lnTo>
                <a:lnTo>
                  <a:pt x="66351" y="59179"/>
                </a:lnTo>
                <a:lnTo>
                  <a:pt x="55579" y="67348"/>
                </a:lnTo>
                <a:lnTo>
                  <a:pt x="42210" y="71196"/>
                </a:lnTo>
                <a:lnTo>
                  <a:pt x="26303" y="68936"/>
                </a:lnTo>
                <a:lnTo>
                  <a:pt x="13594" y="62474"/>
                </a:lnTo>
                <a:lnTo>
                  <a:pt x="4727" y="52709"/>
                </a:lnTo>
                <a:lnTo>
                  <a:pt x="351" y="40540"/>
                </a:lnTo>
                <a:lnTo>
                  <a:pt x="0" y="35683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467898" y="3649774"/>
            <a:ext cx="77470" cy="72390"/>
          </a:xfrm>
          <a:custGeom>
            <a:avLst/>
            <a:gdLst/>
            <a:ahLst/>
            <a:cxnLst/>
            <a:rect l="l" t="t" r="r" b="b"/>
            <a:pathLst>
              <a:path w="77469" h="72389">
                <a:moveTo>
                  <a:pt x="35846" y="0"/>
                </a:moveTo>
                <a:lnTo>
                  <a:pt x="21784" y="3603"/>
                </a:lnTo>
                <a:lnTo>
                  <a:pt x="10402" y="11547"/>
                </a:lnTo>
                <a:lnTo>
                  <a:pt x="2780" y="22818"/>
                </a:lnTo>
                <a:lnTo>
                  <a:pt x="0" y="36402"/>
                </a:lnTo>
                <a:lnTo>
                  <a:pt x="1022" y="44672"/>
                </a:lnTo>
                <a:lnTo>
                  <a:pt x="6334" y="55885"/>
                </a:lnTo>
                <a:lnTo>
                  <a:pt x="15852" y="64747"/>
                </a:lnTo>
                <a:lnTo>
                  <a:pt x="29208" y="70477"/>
                </a:lnTo>
                <a:lnTo>
                  <a:pt x="46033" y="72294"/>
                </a:lnTo>
                <a:lnTo>
                  <a:pt x="58604" y="67682"/>
                </a:lnTo>
                <a:lnTo>
                  <a:pt x="68619" y="58976"/>
                </a:lnTo>
                <a:lnTo>
                  <a:pt x="75181" y="46655"/>
                </a:lnTo>
                <a:lnTo>
                  <a:pt x="77393" y="31196"/>
                </a:lnTo>
                <a:lnTo>
                  <a:pt x="72903" y="18841"/>
                </a:lnTo>
                <a:lnTo>
                  <a:pt x="63994" y="8923"/>
                </a:lnTo>
                <a:lnTo>
                  <a:pt x="51397" y="2343"/>
                </a:lnTo>
                <a:lnTo>
                  <a:pt x="35846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467898" y="3649774"/>
            <a:ext cx="77470" cy="72390"/>
          </a:xfrm>
          <a:custGeom>
            <a:avLst/>
            <a:gdLst/>
            <a:ahLst/>
            <a:cxnLst/>
            <a:rect l="l" t="t" r="r" b="b"/>
            <a:pathLst>
              <a:path w="77469" h="72389">
                <a:moveTo>
                  <a:pt x="0" y="36402"/>
                </a:moveTo>
                <a:lnTo>
                  <a:pt x="2780" y="22818"/>
                </a:lnTo>
                <a:lnTo>
                  <a:pt x="10402" y="11547"/>
                </a:lnTo>
                <a:lnTo>
                  <a:pt x="21784" y="3603"/>
                </a:lnTo>
                <a:lnTo>
                  <a:pt x="35846" y="0"/>
                </a:lnTo>
                <a:lnTo>
                  <a:pt x="51397" y="2342"/>
                </a:lnTo>
                <a:lnTo>
                  <a:pt x="63994" y="8923"/>
                </a:lnTo>
                <a:lnTo>
                  <a:pt x="72904" y="18840"/>
                </a:lnTo>
                <a:lnTo>
                  <a:pt x="77393" y="31195"/>
                </a:lnTo>
                <a:lnTo>
                  <a:pt x="75181" y="46654"/>
                </a:lnTo>
                <a:lnTo>
                  <a:pt x="68619" y="58976"/>
                </a:lnTo>
                <a:lnTo>
                  <a:pt x="58604" y="67682"/>
                </a:lnTo>
                <a:lnTo>
                  <a:pt x="46034" y="72294"/>
                </a:lnTo>
                <a:lnTo>
                  <a:pt x="29208" y="70477"/>
                </a:lnTo>
                <a:lnTo>
                  <a:pt x="15852" y="64747"/>
                </a:lnTo>
                <a:lnTo>
                  <a:pt x="6334" y="55885"/>
                </a:lnTo>
                <a:lnTo>
                  <a:pt x="1022" y="44673"/>
                </a:lnTo>
                <a:lnTo>
                  <a:pt x="0" y="36402"/>
                </a:lnTo>
                <a:close/>
              </a:path>
            </a:pathLst>
          </a:custGeom>
          <a:ln w="935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467898" y="3649774"/>
            <a:ext cx="77470" cy="72390"/>
          </a:xfrm>
          <a:custGeom>
            <a:avLst/>
            <a:gdLst/>
            <a:ahLst/>
            <a:cxnLst/>
            <a:rect l="l" t="t" r="r" b="b"/>
            <a:pathLst>
              <a:path w="77469" h="72389">
                <a:moveTo>
                  <a:pt x="35846" y="0"/>
                </a:moveTo>
                <a:lnTo>
                  <a:pt x="21784" y="3603"/>
                </a:lnTo>
                <a:lnTo>
                  <a:pt x="10402" y="11547"/>
                </a:lnTo>
                <a:lnTo>
                  <a:pt x="2780" y="22818"/>
                </a:lnTo>
                <a:lnTo>
                  <a:pt x="0" y="36402"/>
                </a:lnTo>
                <a:lnTo>
                  <a:pt x="1022" y="44672"/>
                </a:lnTo>
                <a:lnTo>
                  <a:pt x="6334" y="55885"/>
                </a:lnTo>
                <a:lnTo>
                  <a:pt x="15852" y="64747"/>
                </a:lnTo>
                <a:lnTo>
                  <a:pt x="29208" y="70477"/>
                </a:lnTo>
                <a:lnTo>
                  <a:pt x="46033" y="72294"/>
                </a:lnTo>
                <a:lnTo>
                  <a:pt x="58604" y="67682"/>
                </a:lnTo>
                <a:lnTo>
                  <a:pt x="68619" y="58976"/>
                </a:lnTo>
                <a:lnTo>
                  <a:pt x="75181" y="46655"/>
                </a:lnTo>
                <a:lnTo>
                  <a:pt x="77393" y="31196"/>
                </a:lnTo>
                <a:lnTo>
                  <a:pt x="72903" y="18841"/>
                </a:lnTo>
                <a:lnTo>
                  <a:pt x="63994" y="8923"/>
                </a:lnTo>
                <a:lnTo>
                  <a:pt x="51397" y="2343"/>
                </a:lnTo>
                <a:lnTo>
                  <a:pt x="35846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467898" y="3649774"/>
            <a:ext cx="77470" cy="72390"/>
          </a:xfrm>
          <a:custGeom>
            <a:avLst/>
            <a:gdLst/>
            <a:ahLst/>
            <a:cxnLst/>
            <a:rect l="l" t="t" r="r" b="b"/>
            <a:pathLst>
              <a:path w="77469" h="72389">
                <a:moveTo>
                  <a:pt x="0" y="36402"/>
                </a:moveTo>
                <a:lnTo>
                  <a:pt x="2780" y="22818"/>
                </a:lnTo>
                <a:lnTo>
                  <a:pt x="10402" y="11547"/>
                </a:lnTo>
                <a:lnTo>
                  <a:pt x="21784" y="3603"/>
                </a:lnTo>
                <a:lnTo>
                  <a:pt x="35846" y="0"/>
                </a:lnTo>
                <a:lnTo>
                  <a:pt x="51397" y="2342"/>
                </a:lnTo>
                <a:lnTo>
                  <a:pt x="63994" y="8923"/>
                </a:lnTo>
                <a:lnTo>
                  <a:pt x="72904" y="18840"/>
                </a:lnTo>
                <a:lnTo>
                  <a:pt x="77393" y="31195"/>
                </a:lnTo>
                <a:lnTo>
                  <a:pt x="75181" y="46654"/>
                </a:lnTo>
                <a:lnTo>
                  <a:pt x="68619" y="58976"/>
                </a:lnTo>
                <a:lnTo>
                  <a:pt x="58604" y="67682"/>
                </a:lnTo>
                <a:lnTo>
                  <a:pt x="46034" y="72294"/>
                </a:lnTo>
                <a:lnTo>
                  <a:pt x="29208" y="70477"/>
                </a:lnTo>
                <a:lnTo>
                  <a:pt x="15852" y="64747"/>
                </a:lnTo>
                <a:lnTo>
                  <a:pt x="6334" y="55885"/>
                </a:lnTo>
                <a:lnTo>
                  <a:pt x="1022" y="44673"/>
                </a:lnTo>
                <a:lnTo>
                  <a:pt x="0" y="36402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658398" y="3192574"/>
            <a:ext cx="77470" cy="72390"/>
          </a:xfrm>
          <a:custGeom>
            <a:avLst/>
            <a:gdLst/>
            <a:ahLst/>
            <a:cxnLst/>
            <a:rect l="l" t="t" r="r" b="b"/>
            <a:pathLst>
              <a:path w="77469" h="72389">
                <a:moveTo>
                  <a:pt x="35846" y="0"/>
                </a:moveTo>
                <a:lnTo>
                  <a:pt x="21784" y="3603"/>
                </a:lnTo>
                <a:lnTo>
                  <a:pt x="10402" y="11547"/>
                </a:lnTo>
                <a:lnTo>
                  <a:pt x="2780" y="22818"/>
                </a:lnTo>
                <a:lnTo>
                  <a:pt x="0" y="36402"/>
                </a:lnTo>
                <a:lnTo>
                  <a:pt x="1022" y="44672"/>
                </a:lnTo>
                <a:lnTo>
                  <a:pt x="6334" y="55885"/>
                </a:lnTo>
                <a:lnTo>
                  <a:pt x="15852" y="64747"/>
                </a:lnTo>
                <a:lnTo>
                  <a:pt x="29208" y="70477"/>
                </a:lnTo>
                <a:lnTo>
                  <a:pt x="46033" y="72294"/>
                </a:lnTo>
                <a:lnTo>
                  <a:pt x="58604" y="67682"/>
                </a:lnTo>
                <a:lnTo>
                  <a:pt x="68619" y="58976"/>
                </a:lnTo>
                <a:lnTo>
                  <a:pt x="75181" y="46655"/>
                </a:lnTo>
                <a:lnTo>
                  <a:pt x="77393" y="31196"/>
                </a:lnTo>
                <a:lnTo>
                  <a:pt x="72903" y="18841"/>
                </a:lnTo>
                <a:lnTo>
                  <a:pt x="63994" y="8923"/>
                </a:lnTo>
                <a:lnTo>
                  <a:pt x="51397" y="2343"/>
                </a:lnTo>
                <a:lnTo>
                  <a:pt x="35846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658398" y="3192574"/>
            <a:ext cx="77470" cy="72390"/>
          </a:xfrm>
          <a:custGeom>
            <a:avLst/>
            <a:gdLst/>
            <a:ahLst/>
            <a:cxnLst/>
            <a:rect l="l" t="t" r="r" b="b"/>
            <a:pathLst>
              <a:path w="77469" h="72389">
                <a:moveTo>
                  <a:pt x="0" y="36402"/>
                </a:moveTo>
                <a:lnTo>
                  <a:pt x="2780" y="22818"/>
                </a:lnTo>
                <a:lnTo>
                  <a:pt x="10402" y="11547"/>
                </a:lnTo>
                <a:lnTo>
                  <a:pt x="21784" y="3603"/>
                </a:lnTo>
                <a:lnTo>
                  <a:pt x="35846" y="0"/>
                </a:lnTo>
                <a:lnTo>
                  <a:pt x="51397" y="2342"/>
                </a:lnTo>
                <a:lnTo>
                  <a:pt x="63994" y="8923"/>
                </a:lnTo>
                <a:lnTo>
                  <a:pt x="72904" y="18840"/>
                </a:lnTo>
                <a:lnTo>
                  <a:pt x="77393" y="31195"/>
                </a:lnTo>
                <a:lnTo>
                  <a:pt x="75181" y="46654"/>
                </a:lnTo>
                <a:lnTo>
                  <a:pt x="68619" y="58976"/>
                </a:lnTo>
                <a:lnTo>
                  <a:pt x="58604" y="67682"/>
                </a:lnTo>
                <a:lnTo>
                  <a:pt x="46034" y="72294"/>
                </a:lnTo>
                <a:lnTo>
                  <a:pt x="29208" y="70477"/>
                </a:lnTo>
                <a:lnTo>
                  <a:pt x="15852" y="64747"/>
                </a:lnTo>
                <a:lnTo>
                  <a:pt x="6334" y="55885"/>
                </a:lnTo>
                <a:lnTo>
                  <a:pt x="1022" y="44673"/>
                </a:lnTo>
                <a:lnTo>
                  <a:pt x="0" y="36402"/>
                </a:lnTo>
                <a:close/>
              </a:path>
            </a:pathLst>
          </a:custGeom>
          <a:ln w="935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658398" y="3192574"/>
            <a:ext cx="77470" cy="72390"/>
          </a:xfrm>
          <a:custGeom>
            <a:avLst/>
            <a:gdLst/>
            <a:ahLst/>
            <a:cxnLst/>
            <a:rect l="l" t="t" r="r" b="b"/>
            <a:pathLst>
              <a:path w="77469" h="72389">
                <a:moveTo>
                  <a:pt x="35846" y="0"/>
                </a:moveTo>
                <a:lnTo>
                  <a:pt x="21784" y="3603"/>
                </a:lnTo>
                <a:lnTo>
                  <a:pt x="10402" y="11547"/>
                </a:lnTo>
                <a:lnTo>
                  <a:pt x="2780" y="22818"/>
                </a:lnTo>
                <a:lnTo>
                  <a:pt x="0" y="36402"/>
                </a:lnTo>
                <a:lnTo>
                  <a:pt x="1022" y="44672"/>
                </a:lnTo>
                <a:lnTo>
                  <a:pt x="6334" y="55885"/>
                </a:lnTo>
                <a:lnTo>
                  <a:pt x="15852" y="64747"/>
                </a:lnTo>
                <a:lnTo>
                  <a:pt x="29208" y="70477"/>
                </a:lnTo>
                <a:lnTo>
                  <a:pt x="46033" y="72294"/>
                </a:lnTo>
                <a:lnTo>
                  <a:pt x="58604" y="67682"/>
                </a:lnTo>
                <a:lnTo>
                  <a:pt x="68619" y="58976"/>
                </a:lnTo>
                <a:lnTo>
                  <a:pt x="75181" y="46655"/>
                </a:lnTo>
                <a:lnTo>
                  <a:pt x="77393" y="31196"/>
                </a:lnTo>
                <a:lnTo>
                  <a:pt x="72903" y="18841"/>
                </a:lnTo>
                <a:lnTo>
                  <a:pt x="63994" y="8923"/>
                </a:lnTo>
                <a:lnTo>
                  <a:pt x="51397" y="2343"/>
                </a:lnTo>
                <a:lnTo>
                  <a:pt x="35846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658398" y="3192574"/>
            <a:ext cx="77470" cy="72390"/>
          </a:xfrm>
          <a:custGeom>
            <a:avLst/>
            <a:gdLst/>
            <a:ahLst/>
            <a:cxnLst/>
            <a:rect l="l" t="t" r="r" b="b"/>
            <a:pathLst>
              <a:path w="77469" h="72389">
                <a:moveTo>
                  <a:pt x="0" y="36402"/>
                </a:moveTo>
                <a:lnTo>
                  <a:pt x="2780" y="22818"/>
                </a:lnTo>
                <a:lnTo>
                  <a:pt x="10402" y="11547"/>
                </a:lnTo>
                <a:lnTo>
                  <a:pt x="21784" y="3603"/>
                </a:lnTo>
                <a:lnTo>
                  <a:pt x="35846" y="0"/>
                </a:lnTo>
                <a:lnTo>
                  <a:pt x="51397" y="2342"/>
                </a:lnTo>
                <a:lnTo>
                  <a:pt x="63994" y="8923"/>
                </a:lnTo>
                <a:lnTo>
                  <a:pt x="72904" y="18840"/>
                </a:lnTo>
                <a:lnTo>
                  <a:pt x="77393" y="31195"/>
                </a:lnTo>
                <a:lnTo>
                  <a:pt x="75181" y="46654"/>
                </a:lnTo>
                <a:lnTo>
                  <a:pt x="68619" y="58976"/>
                </a:lnTo>
                <a:lnTo>
                  <a:pt x="58604" y="67682"/>
                </a:lnTo>
                <a:lnTo>
                  <a:pt x="46034" y="72294"/>
                </a:lnTo>
                <a:lnTo>
                  <a:pt x="29208" y="70477"/>
                </a:lnTo>
                <a:lnTo>
                  <a:pt x="15852" y="64747"/>
                </a:lnTo>
                <a:lnTo>
                  <a:pt x="6334" y="55885"/>
                </a:lnTo>
                <a:lnTo>
                  <a:pt x="1022" y="44673"/>
                </a:lnTo>
                <a:lnTo>
                  <a:pt x="0" y="36402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223548" y="3376681"/>
            <a:ext cx="76200" cy="73025"/>
          </a:xfrm>
          <a:custGeom>
            <a:avLst/>
            <a:gdLst/>
            <a:ahLst/>
            <a:cxnLst/>
            <a:rect l="l" t="t" r="r" b="b"/>
            <a:pathLst>
              <a:path w="76200" h="73025">
                <a:moveTo>
                  <a:pt x="35759" y="0"/>
                </a:moveTo>
                <a:lnTo>
                  <a:pt x="21754" y="3453"/>
                </a:lnTo>
                <a:lnTo>
                  <a:pt x="10397" y="11377"/>
                </a:lnTo>
                <a:lnTo>
                  <a:pt x="2781" y="22723"/>
                </a:lnTo>
                <a:lnTo>
                  <a:pt x="0" y="36444"/>
                </a:lnTo>
                <a:lnTo>
                  <a:pt x="628" y="43042"/>
                </a:lnTo>
                <a:lnTo>
                  <a:pt x="5422" y="54881"/>
                </a:lnTo>
                <a:lnTo>
                  <a:pt x="14525" y="64314"/>
                </a:lnTo>
                <a:lnTo>
                  <a:pt x="27443" y="70492"/>
                </a:lnTo>
                <a:lnTo>
                  <a:pt x="43685" y="72565"/>
                </a:lnTo>
                <a:lnTo>
                  <a:pt x="56518" y="68281"/>
                </a:lnTo>
                <a:lnTo>
                  <a:pt x="66802" y="59755"/>
                </a:lnTo>
                <a:lnTo>
                  <a:pt x="73597" y="47583"/>
                </a:lnTo>
                <a:lnTo>
                  <a:pt x="75963" y="32364"/>
                </a:lnTo>
                <a:lnTo>
                  <a:pt x="71847" y="19601"/>
                </a:lnTo>
                <a:lnTo>
                  <a:pt x="63232" y="9316"/>
                </a:lnTo>
                <a:lnTo>
                  <a:pt x="50932" y="2464"/>
                </a:lnTo>
                <a:lnTo>
                  <a:pt x="3575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223548" y="3376681"/>
            <a:ext cx="76200" cy="73025"/>
          </a:xfrm>
          <a:custGeom>
            <a:avLst/>
            <a:gdLst/>
            <a:ahLst/>
            <a:cxnLst/>
            <a:rect l="l" t="t" r="r" b="b"/>
            <a:pathLst>
              <a:path w="76200" h="73025">
                <a:moveTo>
                  <a:pt x="0" y="36445"/>
                </a:moveTo>
                <a:lnTo>
                  <a:pt x="2781" y="22724"/>
                </a:lnTo>
                <a:lnTo>
                  <a:pt x="10397" y="11377"/>
                </a:lnTo>
                <a:lnTo>
                  <a:pt x="21754" y="3453"/>
                </a:lnTo>
                <a:lnTo>
                  <a:pt x="35759" y="0"/>
                </a:lnTo>
                <a:lnTo>
                  <a:pt x="50931" y="2464"/>
                </a:lnTo>
                <a:lnTo>
                  <a:pt x="63232" y="9316"/>
                </a:lnTo>
                <a:lnTo>
                  <a:pt x="71847" y="19601"/>
                </a:lnTo>
                <a:lnTo>
                  <a:pt x="75963" y="32363"/>
                </a:lnTo>
                <a:lnTo>
                  <a:pt x="73597" y="47583"/>
                </a:lnTo>
                <a:lnTo>
                  <a:pt x="66802" y="59755"/>
                </a:lnTo>
                <a:lnTo>
                  <a:pt x="56518" y="68281"/>
                </a:lnTo>
                <a:lnTo>
                  <a:pt x="43685" y="72565"/>
                </a:lnTo>
                <a:lnTo>
                  <a:pt x="27443" y="70492"/>
                </a:lnTo>
                <a:lnTo>
                  <a:pt x="14525" y="64314"/>
                </a:lnTo>
                <a:lnTo>
                  <a:pt x="5422" y="54881"/>
                </a:lnTo>
                <a:lnTo>
                  <a:pt x="628" y="43041"/>
                </a:lnTo>
                <a:lnTo>
                  <a:pt x="0" y="36445"/>
                </a:lnTo>
                <a:close/>
              </a:path>
            </a:pathLst>
          </a:custGeom>
          <a:ln w="935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223548" y="3376681"/>
            <a:ext cx="76200" cy="73025"/>
          </a:xfrm>
          <a:custGeom>
            <a:avLst/>
            <a:gdLst/>
            <a:ahLst/>
            <a:cxnLst/>
            <a:rect l="l" t="t" r="r" b="b"/>
            <a:pathLst>
              <a:path w="76200" h="73025">
                <a:moveTo>
                  <a:pt x="35759" y="0"/>
                </a:moveTo>
                <a:lnTo>
                  <a:pt x="21754" y="3453"/>
                </a:lnTo>
                <a:lnTo>
                  <a:pt x="10397" y="11377"/>
                </a:lnTo>
                <a:lnTo>
                  <a:pt x="2781" y="22723"/>
                </a:lnTo>
                <a:lnTo>
                  <a:pt x="0" y="36444"/>
                </a:lnTo>
                <a:lnTo>
                  <a:pt x="628" y="43042"/>
                </a:lnTo>
                <a:lnTo>
                  <a:pt x="5422" y="54881"/>
                </a:lnTo>
                <a:lnTo>
                  <a:pt x="14525" y="64314"/>
                </a:lnTo>
                <a:lnTo>
                  <a:pt x="27443" y="70492"/>
                </a:lnTo>
                <a:lnTo>
                  <a:pt x="43685" y="72565"/>
                </a:lnTo>
                <a:lnTo>
                  <a:pt x="56518" y="68281"/>
                </a:lnTo>
                <a:lnTo>
                  <a:pt x="66802" y="59755"/>
                </a:lnTo>
                <a:lnTo>
                  <a:pt x="73597" y="47583"/>
                </a:lnTo>
                <a:lnTo>
                  <a:pt x="75963" y="32364"/>
                </a:lnTo>
                <a:lnTo>
                  <a:pt x="71847" y="19601"/>
                </a:lnTo>
                <a:lnTo>
                  <a:pt x="63232" y="9316"/>
                </a:lnTo>
                <a:lnTo>
                  <a:pt x="50932" y="2464"/>
                </a:lnTo>
                <a:lnTo>
                  <a:pt x="3575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223548" y="3376681"/>
            <a:ext cx="76200" cy="73025"/>
          </a:xfrm>
          <a:custGeom>
            <a:avLst/>
            <a:gdLst/>
            <a:ahLst/>
            <a:cxnLst/>
            <a:rect l="l" t="t" r="r" b="b"/>
            <a:pathLst>
              <a:path w="76200" h="73025">
                <a:moveTo>
                  <a:pt x="0" y="36445"/>
                </a:moveTo>
                <a:lnTo>
                  <a:pt x="2781" y="22724"/>
                </a:lnTo>
                <a:lnTo>
                  <a:pt x="10397" y="11377"/>
                </a:lnTo>
                <a:lnTo>
                  <a:pt x="21754" y="3453"/>
                </a:lnTo>
                <a:lnTo>
                  <a:pt x="35759" y="0"/>
                </a:lnTo>
                <a:lnTo>
                  <a:pt x="50931" y="2464"/>
                </a:lnTo>
                <a:lnTo>
                  <a:pt x="63232" y="9316"/>
                </a:lnTo>
                <a:lnTo>
                  <a:pt x="71847" y="19601"/>
                </a:lnTo>
                <a:lnTo>
                  <a:pt x="75963" y="32363"/>
                </a:lnTo>
                <a:lnTo>
                  <a:pt x="73597" y="47583"/>
                </a:lnTo>
                <a:lnTo>
                  <a:pt x="66802" y="59755"/>
                </a:lnTo>
                <a:lnTo>
                  <a:pt x="56518" y="68281"/>
                </a:lnTo>
                <a:lnTo>
                  <a:pt x="43685" y="72565"/>
                </a:lnTo>
                <a:lnTo>
                  <a:pt x="27443" y="70492"/>
                </a:lnTo>
                <a:lnTo>
                  <a:pt x="14525" y="64314"/>
                </a:lnTo>
                <a:lnTo>
                  <a:pt x="5422" y="54881"/>
                </a:lnTo>
                <a:lnTo>
                  <a:pt x="628" y="43041"/>
                </a:lnTo>
                <a:lnTo>
                  <a:pt x="0" y="36445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595023" y="3313276"/>
            <a:ext cx="79375" cy="72390"/>
          </a:xfrm>
          <a:custGeom>
            <a:avLst/>
            <a:gdLst/>
            <a:ahLst/>
            <a:cxnLst/>
            <a:rect l="l" t="t" r="r" b="b"/>
            <a:pathLst>
              <a:path w="79375" h="72389">
                <a:moveTo>
                  <a:pt x="35917" y="0"/>
                </a:moveTo>
                <a:lnTo>
                  <a:pt x="21804" y="3745"/>
                </a:lnTo>
                <a:lnTo>
                  <a:pt x="10402" y="11706"/>
                </a:lnTo>
                <a:lnTo>
                  <a:pt x="2778" y="22902"/>
                </a:lnTo>
                <a:lnTo>
                  <a:pt x="0" y="36349"/>
                </a:lnTo>
                <a:lnTo>
                  <a:pt x="1499" y="46186"/>
                </a:lnTo>
                <a:lnTo>
                  <a:pt x="7304" y="56801"/>
                </a:lnTo>
                <a:lnTo>
                  <a:pt x="17225" y="65119"/>
                </a:lnTo>
                <a:lnTo>
                  <a:pt x="30999" y="70416"/>
                </a:lnTo>
                <a:lnTo>
                  <a:pt x="48359" y="71973"/>
                </a:lnTo>
                <a:lnTo>
                  <a:pt x="60668" y="67060"/>
                </a:lnTo>
                <a:lnTo>
                  <a:pt x="70415" y="58183"/>
                </a:lnTo>
                <a:lnTo>
                  <a:pt x="76739" y="45718"/>
                </a:lnTo>
                <a:lnTo>
                  <a:pt x="78781" y="30042"/>
                </a:lnTo>
                <a:lnTo>
                  <a:pt x="73924" y="18089"/>
                </a:lnTo>
                <a:lnTo>
                  <a:pt x="64722" y="8532"/>
                </a:lnTo>
                <a:lnTo>
                  <a:pt x="51834" y="2220"/>
                </a:lnTo>
                <a:lnTo>
                  <a:pt x="35917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595023" y="3313276"/>
            <a:ext cx="79375" cy="72390"/>
          </a:xfrm>
          <a:custGeom>
            <a:avLst/>
            <a:gdLst/>
            <a:ahLst/>
            <a:cxnLst/>
            <a:rect l="l" t="t" r="r" b="b"/>
            <a:pathLst>
              <a:path w="79375" h="72389">
                <a:moveTo>
                  <a:pt x="0" y="36350"/>
                </a:moveTo>
                <a:lnTo>
                  <a:pt x="2778" y="22902"/>
                </a:lnTo>
                <a:lnTo>
                  <a:pt x="10402" y="11706"/>
                </a:lnTo>
                <a:lnTo>
                  <a:pt x="21804" y="3745"/>
                </a:lnTo>
                <a:lnTo>
                  <a:pt x="35917" y="0"/>
                </a:lnTo>
                <a:lnTo>
                  <a:pt x="51834" y="2220"/>
                </a:lnTo>
                <a:lnTo>
                  <a:pt x="64723" y="8532"/>
                </a:lnTo>
                <a:lnTo>
                  <a:pt x="73924" y="18089"/>
                </a:lnTo>
                <a:lnTo>
                  <a:pt x="78781" y="30042"/>
                </a:lnTo>
                <a:lnTo>
                  <a:pt x="76739" y="45718"/>
                </a:lnTo>
                <a:lnTo>
                  <a:pt x="70415" y="58183"/>
                </a:lnTo>
                <a:lnTo>
                  <a:pt x="60668" y="67060"/>
                </a:lnTo>
                <a:lnTo>
                  <a:pt x="48359" y="71973"/>
                </a:lnTo>
                <a:lnTo>
                  <a:pt x="31000" y="70416"/>
                </a:lnTo>
                <a:lnTo>
                  <a:pt x="17226" y="65119"/>
                </a:lnTo>
                <a:lnTo>
                  <a:pt x="7304" y="56801"/>
                </a:lnTo>
                <a:lnTo>
                  <a:pt x="1499" y="46186"/>
                </a:lnTo>
                <a:lnTo>
                  <a:pt x="0" y="36350"/>
                </a:lnTo>
                <a:close/>
              </a:path>
            </a:pathLst>
          </a:custGeom>
          <a:ln w="935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595023" y="3313276"/>
            <a:ext cx="79375" cy="72390"/>
          </a:xfrm>
          <a:custGeom>
            <a:avLst/>
            <a:gdLst/>
            <a:ahLst/>
            <a:cxnLst/>
            <a:rect l="l" t="t" r="r" b="b"/>
            <a:pathLst>
              <a:path w="79375" h="72389">
                <a:moveTo>
                  <a:pt x="35917" y="0"/>
                </a:moveTo>
                <a:lnTo>
                  <a:pt x="21804" y="3745"/>
                </a:lnTo>
                <a:lnTo>
                  <a:pt x="10402" y="11706"/>
                </a:lnTo>
                <a:lnTo>
                  <a:pt x="2778" y="22902"/>
                </a:lnTo>
                <a:lnTo>
                  <a:pt x="0" y="36349"/>
                </a:lnTo>
                <a:lnTo>
                  <a:pt x="1499" y="46186"/>
                </a:lnTo>
                <a:lnTo>
                  <a:pt x="7304" y="56801"/>
                </a:lnTo>
                <a:lnTo>
                  <a:pt x="17225" y="65119"/>
                </a:lnTo>
                <a:lnTo>
                  <a:pt x="30999" y="70416"/>
                </a:lnTo>
                <a:lnTo>
                  <a:pt x="48359" y="71973"/>
                </a:lnTo>
                <a:lnTo>
                  <a:pt x="60668" y="67060"/>
                </a:lnTo>
                <a:lnTo>
                  <a:pt x="70415" y="58183"/>
                </a:lnTo>
                <a:lnTo>
                  <a:pt x="76739" y="45718"/>
                </a:lnTo>
                <a:lnTo>
                  <a:pt x="78781" y="30042"/>
                </a:lnTo>
                <a:lnTo>
                  <a:pt x="73924" y="18089"/>
                </a:lnTo>
                <a:lnTo>
                  <a:pt x="64722" y="8532"/>
                </a:lnTo>
                <a:lnTo>
                  <a:pt x="51834" y="2220"/>
                </a:lnTo>
                <a:lnTo>
                  <a:pt x="35917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595023" y="3313276"/>
            <a:ext cx="79375" cy="72390"/>
          </a:xfrm>
          <a:custGeom>
            <a:avLst/>
            <a:gdLst/>
            <a:ahLst/>
            <a:cxnLst/>
            <a:rect l="l" t="t" r="r" b="b"/>
            <a:pathLst>
              <a:path w="79375" h="72389">
                <a:moveTo>
                  <a:pt x="0" y="36350"/>
                </a:moveTo>
                <a:lnTo>
                  <a:pt x="2778" y="22902"/>
                </a:lnTo>
                <a:lnTo>
                  <a:pt x="10402" y="11706"/>
                </a:lnTo>
                <a:lnTo>
                  <a:pt x="21804" y="3745"/>
                </a:lnTo>
                <a:lnTo>
                  <a:pt x="35917" y="0"/>
                </a:lnTo>
                <a:lnTo>
                  <a:pt x="51834" y="2220"/>
                </a:lnTo>
                <a:lnTo>
                  <a:pt x="64723" y="8532"/>
                </a:lnTo>
                <a:lnTo>
                  <a:pt x="73924" y="18089"/>
                </a:lnTo>
                <a:lnTo>
                  <a:pt x="78781" y="30042"/>
                </a:lnTo>
                <a:lnTo>
                  <a:pt x="76739" y="45718"/>
                </a:lnTo>
                <a:lnTo>
                  <a:pt x="70415" y="58183"/>
                </a:lnTo>
                <a:lnTo>
                  <a:pt x="60668" y="67060"/>
                </a:lnTo>
                <a:lnTo>
                  <a:pt x="48359" y="71973"/>
                </a:lnTo>
                <a:lnTo>
                  <a:pt x="31000" y="70416"/>
                </a:lnTo>
                <a:lnTo>
                  <a:pt x="17226" y="65119"/>
                </a:lnTo>
                <a:lnTo>
                  <a:pt x="7304" y="56801"/>
                </a:lnTo>
                <a:lnTo>
                  <a:pt x="1499" y="46186"/>
                </a:lnTo>
                <a:lnTo>
                  <a:pt x="0" y="36350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785523" y="2992507"/>
            <a:ext cx="78105" cy="71120"/>
          </a:xfrm>
          <a:custGeom>
            <a:avLst/>
            <a:gdLst/>
            <a:ahLst/>
            <a:cxnLst/>
            <a:rect l="l" t="t" r="r" b="b"/>
            <a:pathLst>
              <a:path w="78104" h="71119">
                <a:moveTo>
                  <a:pt x="36463" y="0"/>
                </a:moveTo>
                <a:lnTo>
                  <a:pt x="22181" y="3387"/>
                </a:lnTo>
                <a:lnTo>
                  <a:pt x="10600" y="11140"/>
                </a:lnTo>
                <a:lnTo>
                  <a:pt x="2835" y="22235"/>
                </a:lnTo>
                <a:lnTo>
                  <a:pt x="0" y="35650"/>
                </a:lnTo>
                <a:lnTo>
                  <a:pt x="679" y="42287"/>
                </a:lnTo>
                <a:lnTo>
                  <a:pt x="5616" y="53801"/>
                </a:lnTo>
                <a:lnTo>
                  <a:pt x="14915" y="62969"/>
                </a:lnTo>
                <a:lnTo>
                  <a:pt x="28082" y="68969"/>
                </a:lnTo>
                <a:lnTo>
                  <a:pt x="44621" y="70981"/>
                </a:lnTo>
                <a:lnTo>
                  <a:pt x="57711" y="66780"/>
                </a:lnTo>
                <a:lnTo>
                  <a:pt x="68199" y="58421"/>
                </a:lnTo>
                <a:lnTo>
                  <a:pt x="75125" y="46478"/>
                </a:lnTo>
                <a:lnTo>
                  <a:pt x="77530" y="31524"/>
                </a:lnTo>
                <a:lnTo>
                  <a:pt x="73293" y="19087"/>
                </a:lnTo>
                <a:lnTo>
                  <a:pt x="64489" y="9069"/>
                </a:lnTo>
                <a:lnTo>
                  <a:pt x="51939" y="2398"/>
                </a:lnTo>
                <a:lnTo>
                  <a:pt x="36463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785523" y="2992507"/>
            <a:ext cx="78105" cy="71120"/>
          </a:xfrm>
          <a:custGeom>
            <a:avLst/>
            <a:gdLst/>
            <a:ahLst/>
            <a:cxnLst/>
            <a:rect l="l" t="t" r="r" b="b"/>
            <a:pathLst>
              <a:path w="78104" h="71119">
                <a:moveTo>
                  <a:pt x="0" y="35650"/>
                </a:moveTo>
                <a:lnTo>
                  <a:pt x="2835" y="22236"/>
                </a:lnTo>
                <a:lnTo>
                  <a:pt x="10600" y="11140"/>
                </a:lnTo>
                <a:lnTo>
                  <a:pt x="22181" y="3387"/>
                </a:lnTo>
                <a:lnTo>
                  <a:pt x="36462" y="0"/>
                </a:lnTo>
                <a:lnTo>
                  <a:pt x="51938" y="2398"/>
                </a:lnTo>
                <a:lnTo>
                  <a:pt x="64489" y="9069"/>
                </a:lnTo>
                <a:lnTo>
                  <a:pt x="73293" y="19087"/>
                </a:lnTo>
                <a:lnTo>
                  <a:pt x="77530" y="31524"/>
                </a:lnTo>
                <a:lnTo>
                  <a:pt x="75125" y="46478"/>
                </a:lnTo>
                <a:lnTo>
                  <a:pt x="68200" y="58422"/>
                </a:lnTo>
                <a:lnTo>
                  <a:pt x="57712" y="66780"/>
                </a:lnTo>
                <a:lnTo>
                  <a:pt x="44622" y="70981"/>
                </a:lnTo>
                <a:lnTo>
                  <a:pt x="28083" y="68970"/>
                </a:lnTo>
                <a:lnTo>
                  <a:pt x="14916" y="62970"/>
                </a:lnTo>
                <a:lnTo>
                  <a:pt x="5616" y="53802"/>
                </a:lnTo>
                <a:lnTo>
                  <a:pt x="679" y="42288"/>
                </a:lnTo>
                <a:lnTo>
                  <a:pt x="0" y="35650"/>
                </a:lnTo>
                <a:close/>
              </a:path>
            </a:pathLst>
          </a:custGeom>
          <a:ln w="935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785523" y="2992507"/>
            <a:ext cx="78105" cy="71120"/>
          </a:xfrm>
          <a:custGeom>
            <a:avLst/>
            <a:gdLst/>
            <a:ahLst/>
            <a:cxnLst/>
            <a:rect l="l" t="t" r="r" b="b"/>
            <a:pathLst>
              <a:path w="78104" h="71119">
                <a:moveTo>
                  <a:pt x="36463" y="0"/>
                </a:moveTo>
                <a:lnTo>
                  <a:pt x="22181" y="3387"/>
                </a:lnTo>
                <a:lnTo>
                  <a:pt x="10600" y="11140"/>
                </a:lnTo>
                <a:lnTo>
                  <a:pt x="2835" y="22235"/>
                </a:lnTo>
                <a:lnTo>
                  <a:pt x="0" y="35650"/>
                </a:lnTo>
                <a:lnTo>
                  <a:pt x="679" y="42287"/>
                </a:lnTo>
                <a:lnTo>
                  <a:pt x="5616" y="53801"/>
                </a:lnTo>
                <a:lnTo>
                  <a:pt x="14915" y="62969"/>
                </a:lnTo>
                <a:lnTo>
                  <a:pt x="28082" y="68969"/>
                </a:lnTo>
                <a:lnTo>
                  <a:pt x="44621" y="70981"/>
                </a:lnTo>
                <a:lnTo>
                  <a:pt x="57711" y="66780"/>
                </a:lnTo>
                <a:lnTo>
                  <a:pt x="68199" y="58421"/>
                </a:lnTo>
                <a:lnTo>
                  <a:pt x="75125" y="46478"/>
                </a:lnTo>
                <a:lnTo>
                  <a:pt x="77530" y="31524"/>
                </a:lnTo>
                <a:lnTo>
                  <a:pt x="73293" y="19087"/>
                </a:lnTo>
                <a:lnTo>
                  <a:pt x="64489" y="9069"/>
                </a:lnTo>
                <a:lnTo>
                  <a:pt x="51939" y="2398"/>
                </a:lnTo>
                <a:lnTo>
                  <a:pt x="36463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785523" y="2992507"/>
            <a:ext cx="78105" cy="71120"/>
          </a:xfrm>
          <a:custGeom>
            <a:avLst/>
            <a:gdLst/>
            <a:ahLst/>
            <a:cxnLst/>
            <a:rect l="l" t="t" r="r" b="b"/>
            <a:pathLst>
              <a:path w="78104" h="71119">
                <a:moveTo>
                  <a:pt x="0" y="35650"/>
                </a:moveTo>
                <a:lnTo>
                  <a:pt x="2835" y="22236"/>
                </a:lnTo>
                <a:lnTo>
                  <a:pt x="10600" y="11140"/>
                </a:lnTo>
                <a:lnTo>
                  <a:pt x="22181" y="3387"/>
                </a:lnTo>
                <a:lnTo>
                  <a:pt x="36462" y="0"/>
                </a:lnTo>
                <a:lnTo>
                  <a:pt x="51938" y="2398"/>
                </a:lnTo>
                <a:lnTo>
                  <a:pt x="64489" y="9069"/>
                </a:lnTo>
                <a:lnTo>
                  <a:pt x="73293" y="19087"/>
                </a:lnTo>
                <a:lnTo>
                  <a:pt x="77530" y="31524"/>
                </a:lnTo>
                <a:lnTo>
                  <a:pt x="75125" y="46478"/>
                </a:lnTo>
                <a:lnTo>
                  <a:pt x="68200" y="58422"/>
                </a:lnTo>
                <a:lnTo>
                  <a:pt x="57712" y="66780"/>
                </a:lnTo>
                <a:lnTo>
                  <a:pt x="44622" y="70981"/>
                </a:lnTo>
                <a:lnTo>
                  <a:pt x="28083" y="68970"/>
                </a:lnTo>
                <a:lnTo>
                  <a:pt x="14916" y="62970"/>
                </a:lnTo>
                <a:lnTo>
                  <a:pt x="5616" y="53802"/>
                </a:lnTo>
                <a:lnTo>
                  <a:pt x="679" y="42288"/>
                </a:lnTo>
                <a:lnTo>
                  <a:pt x="0" y="35650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158585" y="2879835"/>
            <a:ext cx="77470" cy="72390"/>
          </a:xfrm>
          <a:custGeom>
            <a:avLst/>
            <a:gdLst/>
            <a:ahLst/>
            <a:cxnLst/>
            <a:rect l="l" t="t" r="r" b="b"/>
            <a:pathLst>
              <a:path w="77470" h="72389">
                <a:moveTo>
                  <a:pt x="35845" y="0"/>
                </a:moveTo>
                <a:lnTo>
                  <a:pt x="21783" y="3603"/>
                </a:lnTo>
                <a:lnTo>
                  <a:pt x="10401" y="11548"/>
                </a:lnTo>
                <a:lnTo>
                  <a:pt x="2780" y="22819"/>
                </a:lnTo>
                <a:lnTo>
                  <a:pt x="0" y="36403"/>
                </a:lnTo>
                <a:lnTo>
                  <a:pt x="1022" y="44674"/>
                </a:lnTo>
                <a:lnTo>
                  <a:pt x="6334" y="55886"/>
                </a:lnTo>
                <a:lnTo>
                  <a:pt x="15853" y="64747"/>
                </a:lnTo>
                <a:lnTo>
                  <a:pt x="29209" y="70477"/>
                </a:lnTo>
                <a:lnTo>
                  <a:pt x="46035" y="72293"/>
                </a:lnTo>
                <a:lnTo>
                  <a:pt x="58605" y="67681"/>
                </a:lnTo>
                <a:lnTo>
                  <a:pt x="68620" y="58975"/>
                </a:lnTo>
                <a:lnTo>
                  <a:pt x="75182" y="46654"/>
                </a:lnTo>
                <a:lnTo>
                  <a:pt x="77393" y="31194"/>
                </a:lnTo>
                <a:lnTo>
                  <a:pt x="72903" y="18839"/>
                </a:lnTo>
                <a:lnTo>
                  <a:pt x="63993" y="8922"/>
                </a:lnTo>
                <a:lnTo>
                  <a:pt x="51396" y="2342"/>
                </a:lnTo>
                <a:lnTo>
                  <a:pt x="35845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158585" y="2879835"/>
            <a:ext cx="77470" cy="72390"/>
          </a:xfrm>
          <a:custGeom>
            <a:avLst/>
            <a:gdLst/>
            <a:ahLst/>
            <a:cxnLst/>
            <a:rect l="l" t="t" r="r" b="b"/>
            <a:pathLst>
              <a:path w="77470" h="72389">
                <a:moveTo>
                  <a:pt x="0" y="36402"/>
                </a:moveTo>
                <a:lnTo>
                  <a:pt x="2780" y="22818"/>
                </a:lnTo>
                <a:lnTo>
                  <a:pt x="10402" y="11547"/>
                </a:lnTo>
                <a:lnTo>
                  <a:pt x="21784" y="3603"/>
                </a:lnTo>
                <a:lnTo>
                  <a:pt x="35846" y="0"/>
                </a:lnTo>
                <a:lnTo>
                  <a:pt x="51397" y="2342"/>
                </a:lnTo>
                <a:lnTo>
                  <a:pt x="63994" y="8923"/>
                </a:lnTo>
                <a:lnTo>
                  <a:pt x="72904" y="18840"/>
                </a:lnTo>
                <a:lnTo>
                  <a:pt x="77393" y="31195"/>
                </a:lnTo>
                <a:lnTo>
                  <a:pt x="75181" y="46654"/>
                </a:lnTo>
                <a:lnTo>
                  <a:pt x="68619" y="58976"/>
                </a:lnTo>
                <a:lnTo>
                  <a:pt x="58604" y="67682"/>
                </a:lnTo>
                <a:lnTo>
                  <a:pt x="46033" y="72294"/>
                </a:lnTo>
                <a:lnTo>
                  <a:pt x="29208" y="70477"/>
                </a:lnTo>
                <a:lnTo>
                  <a:pt x="15852" y="64747"/>
                </a:lnTo>
                <a:lnTo>
                  <a:pt x="6334" y="55885"/>
                </a:lnTo>
                <a:lnTo>
                  <a:pt x="1022" y="44673"/>
                </a:lnTo>
                <a:lnTo>
                  <a:pt x="0" y="36402"/>
                </a:lnTo>
                <a:close/>
              </a:path>
            </a:pathLst>
          </a:custGeom>
          <a:ln w="935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158585" y="2879835"/>
            <a:ext cx="77470" cy="72390"/>
          </a:xfrm>
          <a:custGeom>
            <a:avLst/>
            <a:gdLst/>
            <a:ahLst/>
            <a:cxnLst/>
            <a:rect l="l" t="t" r="r" b="b"/>
            <a:pathLst>
              <a:path w="77470" h="72389">
                <a:moveTo>
                  <a:pt x="35845" y="0"/>
                </a:moveTo>
                <a:lnTo>
                  <a:pt x="21783" y="3603"/>
                </a:lnTo>
                <a:lnTo>
                  <a:pt x="10401" y="11548"/>
                </a:lnTo>
                <a:lnTo>
                  <a:pt x="2780" y="22819"/>
                </a:lnTo>
                <a:lnTo>
                  <a:pt x="0" y="36403"/>
                </a:lnTo>
                <a:lnTo>
                  <a:pt x="1022" y="44674"/>
                </a:lnTo>
                <a:lnTo>
                  <a:pt x="6334" y="55886"/>
                </a:lnTo>
                <a:lnTo>
                  <a:pt x="15853" y="64747"/>
                </a:lnTo>
                <a:lnTo>
                  <a:pt x="29209" y="70477"/>
                </a:lnTo>
                <a:lnTo>
                  <a:pt x="46035" y="72293"/>
                </a:lnTo>
                <a:lnTo>
                  <a:pt x="58605" y="67681"/>
                </a:lnTo>
                <a:lnTo>
                  <a:pt x="68620" y="58975"/>
                </a:lnTo>
                <a:lnTo>
                  <a:pt x="75182" y="46654"/>
                </a:lnTo>
                <a:lnTo>
                  <a:pt x="77393" y="31194"/>
                </a:lnTo>
                <a:lnTo>
                  <a:pt x="72903" y="18839"/>
                </a:lnTo>
                <a:lnTo>
                  <a:pt x="63993" y="8922"/>
                </a:lnTo>
                <a:lnTo>
                  <a:pt x="51396" y="2342"/>
                </a:lnTo>
                <a:lnTo>
                  <a:pt x="35845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158585" y="2879835"/>
            <a:ext cx="77470" cy="72390"/>
          </a:xfrm>
          <a:custGeom>
            <a:avLst/>
            <a:gdLst/>
            <a:ahLst/>
            <a:cxnLst/>
            <a:rect l="l" t="t" r="r" b="b"/>
            <a:pathLst>
              <a:path w="77470" h="72389">
                <a:moveTo>
                  <a:pt x="0" y="36402"/>
                </a:moveTo>
                <a:lnTo>
                  <a:pt x="2780" y="22818"/>
                </a:lnTo>
                <a:lnTo>
                  <a:pt x="10402" y="11547"/>
                </a:lnTo>
                <a:lnTo>
                  <a:pt x="21784" y="3603"/>
                </a:lnTo>
                <a:lnTo>
                  <a:pt x="35846" y="0"/>
                </a:lnTo>
                <a:lnTo>
                  <a:pt x="51397" y="2342"/>
                </a:lnTo>
                <a:lnTo>
                  <a:pt x="63994" y="8923"/>
                </a:lnTo>
                <a:lnTo>
                  <a:pt x="72904" y="18840"/>
                </a:lnTo>
                <a:lnTo>
                  <a:pt x="77393" y="31195"/>
                </a:lnTo>
                <a:lnTo>
                  <a:pt x="75181" y="46654"/>
                </a:lnTo>
                <a:lnTo>
                  <a:pt x="68619" y="58976"/>
                </a:lnTo>
                <a:lnTo>
                  <a:pt x="58604" y="67682"/>
                </a:lnTo>
                <a:lnTo>
                  <a:pt x="46033" y="72294"/>
                </a:lnTo>
                <a:lnTo>
                  <a:pt x="29208" y="70477"/>
                </a:lnTo>
                <a:lnTo>
                  <a:pt x="15852" y="64747"/>
                </a:lnTo>
                <a:lnTo>
                  <a:pt x="6334" y="55885"/>
                </a:lnTo>
                <a:lnTo>
                  <a:pt x="1022" y="44673"/>
                </a:lnTo>
                <a:lnTo>
                  <a:pt x="0" y="36402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541173" y="2903649"/>
            <a:ext cx="77470" cy="72390"/>
          </a:xfrm>
          <a:custGeom>
            <a:avLst/>
            <a:gdLst/>
            <a:ahLst/>
            <a:cxnLst/>
            <a:rect l="l" t="t" r="r" b="b"/>
            <a:pathLst>
              <a:path w="77470" h="72389">
                <a:moveTo>
                  <a:pt x="35846" y="0"/>
                </a:moveTo>
                <a:lnTo>
                  <a:pt x="21784" y="3603"/>
                </a:lnTo>
                <a:lnTo>
                  <a:pt x="10402" y="11547"/>
                </a:lnTo>
                <a:lnTo>
                  <a:pt x="2780" y="22818"/>
                </a:lnTo>
                <a:lnTo>
                  <a:pt x="0" y="36402"/>
                </a:lnTo>
                <a:lnTo>
                  <a:pt x="1022" y="44672"/>
                </a:lnTo>
                <a:lnTo>
                  <a:pt x="6334" y="55885"/>
                </a:lnTo>
                <a:lnTo>
                  <a:pt x="15852" y="64747"/>
                </a:lnTo>
                <a:lnTo>
                  <a:pt x="29208" y="70477"/>
                </a:lnTo>
                <a:lnTo>
                  <a:pt x="46033" y="72294"/>
                </a:lnTo>
                <a:lnTo>
                  <a:pt x="58604" y="67682"/>
                </a:lnTo>
                <a:lnTo>
                  <a:pt x="68619" y="58976"/>
                </a:lnTo>
                <a:lnTo>
                  <a:pt x="75181" y="46655"/>
                </a:lnTo>
                <a:lnTo>
                  <a:pt x="77393" y="31196"/>
                </a:lnTo>
                <a:lnTo>
                  <a:pt x="72903" y="18841"/>
                </a:lnTo>
                <a:lnTo>
                  <a:pt x="63994" y="8923"/>
                </a:lnTo>
                <a:lnTo>
                  <a:pt x="51397" y="2343"/>
                </a:lnTo>
                <a:lnTo>
                  <a:pt x="35846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541173" y="2903649"/>
            <a:ext cx="77470" cy="72390"/>
          </a:xfrm>
          <a:custGeom>
            <a:avLst/>
            <a:gdLst/>
            <a:ahLst/>
            <a:cxnLst/>
            <a:rect l="l" t="t" r="r" b="b"/>
            <a:pathLst>
              <a:path w="77470" h="72389">
                <a:moveTo>
                  <a:pt x="0" y="36402"/>
                </a:moveTo>
                <a:lnTo>
                  <a:pt x="2780" y="22818"/>
                </a:lnTo>
                <a:lnTo>
                  <a:pt x="10402" y="11547"/>
                </a:lnTo>
                <a:lnTo>
                  <a:pt x="21784" y="3603"/>
                </a:lnTo>
                <a:lnTo>
                  <a:pt x="35846" y="0"/>
                </a:lnTo>
                <a:lnTo>
                  <a:pt x="51397" y="2342"/>
                </a:lnTo>
                <a:lnTo>
                  <a:pt x="63994" y="8923"/>
                </a:lnTo>
                <a:lnTo>
                  <a:pt x="72904" y="18840"/>
                </a:lnTo>
                <a:lnTo>
                  <a:pt x="77393" y="31195"/>
                </a:lnTo>
                <a:lnTo>
                  <a:pt x="75181" y="46654"/>
                </a:lnTo>
                <a:lnTo>
                  <a:pt x="68619" y="58976"/>
                </a:lnTo>
                <a:lnTo>
                  <a:pt x="58604" y="67682"/>
                </a:lnTo>
                <a:lnTo>
                  <a:pt x="46033" y="72294"/>
                </a:lnTo>
                <a:lnTo>
                  <a:pt x="29208" y="70477"/>
                </a:lnTo>
                <a:lnTo>
                  <a:pt x="15852" y="64747"/>
                </a:lnTo>
                <a:lnTo>
                  <a:pt x="6334" y="55885"/>
                </a:lnTo>
                <a:lnTo>
                  <a:pt x="1022" y="44673"/>
                </a:lnTo>
                <a:lnTo>
                  <a:pt x="0" y="36402"/>
                </a:lnTo>
                <a:close/>
              </a:path>
            </a:pathLst>
          </a:custGeom>
          <a:ln w="935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541173" y="2903649"/>
            <a:ext cx="77470" cy="72390"/>
          </a:xfrm>
          <a:custGeom>
            <a:avLst/>
            <a:gdLst/>
            <a:ahLst/>
            <a:cxnLst/>
            <a:rect l="l" t="t" r="r" b="b"/>
            <a:pathLst>
              <a:path w="77470" h="72389">
                <a:moveTo>
                  <a:pt x="35846" y="0"/>
                </a:moveTo>
                <a:lnTo>
                  <a:pt x="21784" y="3603"/>
                </a:lnTo>
                <a:lnTo>
                  <a:pt x="10402" y="11547"/>
                </a:lnTo>
                <a:lnTo>
                  <a:pt x="2780" y="22818"/>
                </a:lnTo>
                <a:lnTo>
                  <a:pt x="0" y="36402"/>
                </a:lnTo>
                <a:lnTo>
                  <a:pt x="1022" y="44672"/>
                </a:lnTo>
                <a:lnTo>
                  <a:pt x="6334" y="55885"/>
                </a:lnTo>
                <a:lnTo>
                  <a:pt x="15852" y="64747"/>
                </a:lnTo>
                <a:lnTo>
                  <a:pt x="29208" y="70477"/>
                </a:lnTo>
                <a:lnTo>
                  <a:pt x="46033" y="72294"/>
                </a:lnTo>
                <a:lnTo>
                  <a:pt x="58604" y="67682"/>
                </a:lnTo>
                <a:lnTo>
                  <a:pt x="68619" y="58976"/>
                </a:lnTo>
                <a:lnTo>
                  <a:pt x="75181" y="46655"/>
                </a:lnTo>
                <a:lnTo>
                  <a:pt x="77393" y="31196"/>
                </a:lnTo>
                <a:lnTo>
                  <a:pt x="72903" y="18841"/>
                </a:lnTo>
                <a:lnTo>
                  <a:pt x="63994" y="8923"/>
                </a:lnTo>
                <a:lnTo>
                  <a:pt x="51397" y="2343"/>
                </a:lnTo>
                <a:lnTo>
                  <a:pt x="35846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41173" y="2903649"/>
            <a:ext cx="77470" cy="72390"/>
          </a:xfrm>
          <a:custGeom>
            <a:avLst/>
            <a:gdLst/>
            <a:ahLst/>
            <a:cxnLst/>
            <a:rect l="l" t="t" r="r" b="b"/>
            <a:pathLst>
              <a:path w="77470" h="72389">
                <a:moveTo>
                  <a:pt x="0" y="36402"/>
                </a:moveTo>
                <a:lnTo>
                  <a:pt x="2780" y="22818"/>
                </a:lnTo>
                <a:lnTo>
                  <a:pt x="10402" y="11547"/>
                </a:lnTo>
                <a:lnTo>
                  <a:pt x="21784" y="3603"/>
                </a:lnTo>
                <a:lnTo>
                  <a:pt x="35846" y="0"/>
                </a:lnTo>
                <a:lnTo>
                  <a:pt x="51397" y="2342"/>
                </a:lnTo>
                <a:lnTo>
                  <a:pt x="63994" y="8923"/>
                </a:lnTo>
                <a:lnTo>
                  <a:pt x="72904" y="18840"/>
                </a:lnTo>
                <a:lnTo>
                  <a:pt x="77393" y="31195"/>
                </a:lnTo>
                <a:lnTo>
                  <a:pt x="75181" y="46654"/>
                </a:lnTo>
                <a:lnTo>
                  <a:pt x="68619" y="58976"/>
                </a:lnTo>
                <a:lnTo>
                  <a:pt x="58604" y="67682"/>
                </a:lnTo>
                <a:lnTo>
                  <a:pt x="46033" y="72294"/>
                </a:lnTo>
                <a:lnTo>
                  <a:pt x="29208" y="70477"/>
                </a:lnTo>
                <a:lnTo>
                  <a:pt x="15852" y="64747"/>
                </a:lnTo>
                <a:lnTo>
                  <a:pt x="6334" y="55885"/>
                </a:lnTo>
                <a:lnTo>
                  <a:pt x="1022" y="44673"/>
                </a:lnTo>
                <a:lnTo>
                  <a:pt x="0" y="36402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731673" y="2279718"/>
            <a:ext cx="78105" cy="71120"/>
          </a:xfrm>
          <a:custGeom>
            <a:avLst/>
            <a:gdLst/>
            <a:ahLst/>
            <a:cxnLst/>
            <a:rect l="l" t="t" r="r" b="b"/>
            <a:pathLst>
              <a:path w="78104" h="71119">
                <a:moveTo>
                  <a:pt x="36462" y="0"/>
                </a:moveTo>
                <a:lnTo>
                  <a:pt x="22180" y="3388"/>
                </a:lnTo>
                <a:lnTo>
                  <a:pt x="10600" y="11141"/>
                </a:lnTo>
                <a:lnTo>
                  <a:pt x="2835" y="22236"/>
                </a:lnTo>
                <a:lnTo>
                  <a:pt x="0" y="35651"/>
                </a:lnTo>
                <a:lnTo>
                  <a:pt x="679" y="42289"/>
                </a:lnTo>
                <a:lnTo>
                  <a:pt x="5616" y="53803"/>
                </a:lnTo>
                <a:lnTo>
                  <a:pt x="14916" y="62970"/>
                </a:lnTo>
                <a:lnTo>
                  <a:pt x="28083" y="68971"/>
                </a:lnTo>
                <a:lnTo>
                  <a:pt x="44622" y="70982"/>
                </a:lnTo>
                <a:lnTo>
                  <a:pt x="57712" y="66781"/>
                </a:lnTo>
                <a:lnTo>
                  <a:pt x="68200" y="58422"/>
                </a:lnTo>
                <a:lnTo>
                  <a:pt x="75125" y="46478"/>
                </a:lnTo>
                <a:lnTo>
                  <a:pt x="77529" y="31524"/>
                </a:lnTo>
                <a:lnTo>
                  <a:pt x="73293" y="19087"/>
                </a:lnTo>
                <a:lnTo>
                  <a:pt x="64488" y="9069"/>
                </a:lnTo>
                <a:lnTo>
                  <a:pt x="51938" y="2397"/>
                </a:lnTo>
                <a:lnTo>
                  <a:pt x="36462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731673" y="2279718"/>
            <a:ext cx="78105" cy="71120"/>
          </a:xfrm>
          <a:custGeom>
            <a:avLst/>
            <a:gdLst/>
            <a:ahLst/>
            <a:cxnLst/>
            <a:rect l="l" t="t" r="r" b="b"/>
            <a:pathLst>
              <a:path w="78104" h="71119">
                <a:moveTo>
                  <a:pt x="0" y="35650"/>
                </a:moveTo>
                <a:lnTo>
                  <a:pt x="2835" y="22236"/>
                </a:lnTo>
                <a:lnTo>
                  <a:pt x="10600" y="11140"/>
                </a:lnTo>
                <a:lnTo>
                  <a:pt x="22181" y="3387"/>
                </a:lnTo>
                <a:lnTo>
                  <a:pt x="36462" y="0"/>
                </a:lnTo>
                <a:lnTo>
                  <a:pt x="51938" y="2398"/>
                </a:lnTo>
                <a:lnTo>
                  <a:pt x="64489" y="9069"/>
                </a:lnTo>
                <a:lnTo>
                  <a:pt x="73293" y="19087"/>
                </a:lnTo>
                <a:lnTo>
                  <a:pt x="77530" y="31524"/>
                </a:lnTo>
                <a:lnTo>
                  <a:pt x="75125" y="46478"/>
                </a:lnTo>
                <a:lnTo>
                  <a:pt x="68200" y="58422"/>
                </a:lnTo>
                <a:lnTo>
                  <a:pt x="57712" y="66780"/>
                </a:lnTo>
                <a:lnTo>
                  <a:pt x="44622" y="70981"/>
                </a:lnTo>
                <a:lnTo>
                  <a:pt x="28083" y="68970"/>
                </a:lnTo>
                <a:lnTo>
                  <a:pt x="14916" y="62970"/>
                </a:lnTo>
                <a:lnTo>
                  <a:pt x="5616" y="53802"/>
                </a:lnTo>
                <a:lnTo>
                  <a:pt x="679" y="42288"/>
                </a:lnTo>
                <a:lnTo>
                  <a:pt x="0" y="35650"/>
                </a:lnTo>
                <a:close/>
              </a:path>
            </a:pathLst>
          </a:custGeom>
          <a:ln w="935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731673" y="2279718"/>
            <a:ext cx="78105" cy="71120"/>
          </a:xfrm>
          <a:custGeom>
            <a:avLst/>
            <a:gdLst/>
            <a:ahLst/>
            <a:cxnLst/>
            <a:rect l="l" t="t" r="r" b="b"/>
            <a:pathLst>
              <a:path w="78104" h="71119">
                <a:moveTo>
                  <a:pt x="36462" y="0"/>
                </a:moveTo>
                <a:lnTo>
                  <a:pt x="22180" y="3388"/>
                </a:lnTo>
                <a:lnTo>
                  <a:pt x="10600" y="11141"/>
                </a:lnTo>
                <a:lnTo>
                  <a:pt x="2835" y="22236"/>
                </a:lnTo>
                <a:lnTo>
                  <a:pt x="0" y="35651"/>
                </a:lnTo>
                <a:lnTo>
                  <a:pt x="679" y="42289"/>
                </a:lnTo>
                <a:lnTo>
                  <a:pt x="5616" y="53803"/>
                </a:lnTo>
                <a:lnTo>
                  <a:pt x="14916" y="62970"/>
                </a:lnTo>
                <a:lnTo>
                  <a:pt x="28083" y="68971"/>
                </a:lnTo>
                <a:lnTo>
                  <a:pt x="44622" y="70982"/>
                </a:lnTo>
                <a:lnTo>
                  <a:pt x="57712" y="66781"/>
                </a:lnTo>
                <a:lnTo>
                  <a:pt x="68200" y="58422"/>
                </a:lnTo>
                <a:lnTo>
                  <a:pt x="75125" y="46478"/>
                </a:lnTo>
                <a:lnTo>
                  <a:pt x="77529" y="31524"/>
                </a:lnTo>
                <a:lnTo>
                  <a:pt x="73293" y="19087"/>
                </a:lnTo>
                <a:lnTo>
                  <a:pt x="64488" y="9069"/>
                </a:lnTo>
                <a:lnTo>
                  <a:pt x="51938" y="2397"/>
                </a:lnTo>
                <a:lnTo>
                  <a:pt x="36462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731673" y="2279718"/>
            <a:ext cx="78105" cy="71120"/>
          </a:xfrm>
          <a:custGeom>
            <a:avLst/>
            <a:gdLst/>
            <a:ahLst/>
            <a:cxnLst/>
            <a:rect l="l" t="t" r="r" b="b"/>
            <a:pathLst>
              <a:path w="78104" h="71119">
                <a:moveTo>
                  <a:pt x="0" y="35650"/>
                </a:moveTo>
                <a:lnTo>
                  <a:pt x="2835" y="22236"/>
                </a:lnTo>
                <a:lnTo>
                  <a:pt x="10600" y="11140"/>
                </a:lnTo>
                <a:lnTo>
                  <a:pt x="22181" y="3387"/>
                </a:lnTo>
                <a:lnTo>
                  <a:pt x="36462" y="0"/>
                </a:lnTo>
                <a:lnTo>
                  <a:pt x="51938" y="2398"/>
                </a:lnTo>
                <a:lnTo>
                  <a:pt x="64489" y="9069"/>
                </a:lnTo>
                <a:lnTo>
                  <a:pt x="73293" y="19087"/>
                </a:lnTo>
                <a:lnTo>
                  <a:pt x="77530" y="31524"/>
                </a:lnTo>
                <a:lnTo>
                  <a:pt x="75125" y="46478"/>
                </a:lnTo>
                <a:lnTo>
                  <a:pt x="68200" y="58422"/>
                </a:lnTo>
                <a:lnTo>
                  <a:pt x="57712" y="66780"/>
                </a:lnTo>
                <a:lnTo>
                  <a:pt x="44622" y="70981"/>
                </a:lnTo>
                <a:lnTo>
                  <a:pt x="28083" y="68970"/>
                </a:lnTo>
                <a:lnTo>
                  <a:pt x="14916" y="62970"/>
                </a:lnTo>
                <a:lnTo>
                  <a:pt x="5616" y="53802"/>
                </a:lnTo>
                <a:lnTo>
                  <a:pt x="679" y="42288"/>
                </a:lnTo>
                <a:lnTo>
                  <a:pt x="0" y="35650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01048" y="4457700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0999" y="1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448723" y="4095750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1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829723" y="3895725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0999" y="1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210723" y="3686175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0999" y="1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591723" y="3228975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0999" y="1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972723" y="3419475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199" y="1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429923" y="335280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799" y="1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734723" y="3038475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799" y="1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029998" y="2928938"/>
            <a:ext cx="628650" cy="0"/>
          </a:xfrm>
          <a:custGeom>
            <a:avLst/>
            <a:gdLst/>
            <a:ahLst/>
            <a:cxnLst/>
            <a:rect l="l" t="t" r="r" b="b"/>
            <a:pathLst>
              <a:path w="628650">
                <a:moveTo>
                  <a:pt x="0" y="0"/>
                </a:moveTo>
                <a:lnTo>
                  <a:pt x="628650" y="0"/>
                </a:lnTo>
              </a:path>
            </a:pathLst>
          </a:custGeom>
          <a:ln w="539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591973" y="2324100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599" y="1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7011321" y="1752600"/>
            <a:ext cx="2438400" cy="1200150"/>
          </a:xfrm>
          <a:prstGeom prst="rect">
            <a:avLst/>
          </a:prstGeom>
          <a:solidFill>
            <a:srgbClr val="CDDFFF"/>
          </a:solidFill>
          <a:ln w="9524">
            <a:solidFill>
              <a:srgbClr val="0678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>
              <a:lnSpc>
                <a:spcPts val="2130"/>
              </a:lnSpc>
            </a:pPr>
            <a:r>
              <a:rPr sz="1800" b="1" spc="-10" dirty="0">
                <a:latin typeface="MS PGothic"/>
                <a:cs typeface="MS PGothic"/>
              </a:rPr>
              <a:t>“</a:t>
            </a:r>
            <a:r>
              <a:rPr sz="1800" b="1" spc="-15" dirty="0">
                <a:latin typeface="Times New Roman"/>
                <a:cs typeface="Times New Roman"/>
              </a:rPr>
              <a:t>P</a:t>
            </a:r>
            <a:r>
              <a:rPr sz="1800" b="1" spc="-45" dirty="0">
                <a:latin typeface="Times New Roman"/>
                <a:cs typeface="Times New Roman"/>
              </a:rPr>
              <a:t>r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d</a:t>
            </a:r>
            <a:r>
              <a:rPr sz="1800" b="1" spc="-10" dirty="0">
                <a:latin typeface="Times New Roman"/>
                <a:cs typeface="Times New Roman"/>
              </a:rPr>
              <a:t>ictor</a:t>
            </a:r>
            <a:r>
              <a:rPr sz="1800" b="1" spc="-10" dirty="0">
                <a:latin typeface="MS PGothic"/>
                <a:cs typeface="MS PGothic"/>
              </a:rPr>
              <a:t>”</a:t>
            </a:r>
            <a:r>
              <a:rPr sz="1800" b="1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200660" indent="-114300">
              <a:lnSpc>
                <a:spcPts val="2130"/>
              </a:lnSpc>
            </a:pPr>
            <a:r>
              <a:rPr sz="1800" dirty="0">
                <a:latin typeface="Times New Roman"/>
                <a:cs typeface="Times New Roman"/>
              </a:rPr>
              <a:t>G</a:t>
            </a:r>
            <a:r>
              <a:rPr sz="1800" spc="-10" dirty="0">
                <a:latin typeface="Times New Roman"/>
                <a:cs typeface="Times New Roman"/>
              </a:rPr>
              <a:t>iven new features</a:t>
            </a:r>
            <a:r>
              <a:rPr sz="1800" spc="-5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200660" marR="264795">
              <a:lnSpc>
                <a:spcPts val="2100"/>
              </a:lnSpc>
              <a:spcBef>
                <a:spcPts val="160"/>
              </a:spcBef>
            </a:pPr>
            <a:r>
              <a:rPr sz="1800" dirty="0">
                <a:latin typeface="Times New Roman"/>
                <a:cs typeface="Times New Roman"/>
              </a:rPr>
              <a:t>F</a:t>
            </a:r>
            <a:r>
              <a:rPr sz="1800" spc="-5" dirty="0">
                <a:latin typeface="Times New Roman"/>
                <a:cs typeface="Times New Roman"/>
              </a:rPr>
              <a:t>ind </a:t>
            </a:r>
            <a:r>
              <a:rPr sz="1800" spc="-10" dirty="0">
                <a:latin typeface="Times New Roman"/>
                <a:cs typeface="Times New Roman"/>
              </a:rPr>
              <a:t>neares</a:t>
            </a:r>
            <a:r>
              <a:rPr sz="1800" spc="-5" dirty="0">
                <a:latin typeface="Times New Roman"/>
                <a:cs typeface="Times New Roman"/>
              </a:rPr>
              <a:t>t </a:t>
            </a:r>
            <a:r>
              <a:rPr sz="1800" spc="-10" dirty="0">
                <a:latin typeface="Times New Roman"/>
                <a:cs typeface="Times New Roman"/>
              </a:rPr>
              <a:t>example Return </a:t>
            </a:r>
            <a:r>
              <a:rPr sz="1800" spc="-5" dirty="0">
                <a:latin typeface="Times New Roman"/>
                <a:cs typeface="Times New Roman"/>
              </a:rPr>
              <a:t>its </a:t>
            </a:r>
            <a:r>
              <a:rPr sz="1800" spc="-10" dirty="0">
                <a:latin typeface="Times New Roman"/>
                <a:cs typeface="Times New Roman"/>
              </a:rPr>
              <a:t>value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2663" y="1156065"/>
            <a:ext cx="7613073" cy="553998"/>
          </a:xfrm>
        </p:spPr>
        <p:txBody>
          <a:bodyPr/>
          <a:lstStyle/>
          <a:p>
            <a:r>
              <a:rPr lang="zh-CN" altLang="en-US" dirty="0"/>
              <a:t>推荐</a:t>
            </a:r>
            <a:r>
              <a:rPr lang="zh-CN" altLang="en-US" dirty="0" smtClean="0"/>
              <a:t>教材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133600"/>
            <a:ext cx="8839200" cy="492442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000" i="1" dirty="0" smtClean="0"/>
              <a:t>Machine Learning</a:t>
            </a:r>
            <a:r>
              <a:rPr lang="en-US" altLang="zh-CN" sz="2000" dirty="0" smtClean="0"/>
              <a:t>, T. Mitchell, 1997, McGraw Hill, New York (</a:t>
            </a:r>
            <a:r>
              <a:rPr lang="zh-CN" altLang="en-US" sz="2000" dirty="0" smtClean="0"/>
              <a:t>第一本机器学习专门性教材</a:t>
            </a:r>
            <a:r>
              <a:rPr lang="en-US" altLang="zh-CN" sz="20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000" i="1" dirty="0" smtClean="0"/>
              <a:t>机器学习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周志华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清华大学出版社</a:t>
            </a:r>
            <a:endParaRPr lang="en-US" altLang="zh-CN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i="1" dirty="0" smtClean="0"/>
              <a:t>机器学习与数据挖掘</a:t>
            </a:r>
            <a:r>
              <a:rPr lang="en-US" altLang="zh-CN" sz="2000" dirty="0" smtClean="0"/>
              <a:t>, </a:t>
            </a:r>
            <a:r>
              <a:rPr lang="zh-CN" altLang="en-US" sz="2000" dirty="0"/>
              <a:t>周志华</a:t>
            </a:r>
            <a:r>
              <a:rPr lang="en-US" altLang="zh-CN" sz="2000" dirty="0"/>
              <a:t>, </a:t>
            </a:r>
            <a:r>
              <a:rPr lang="en-US" altLang="zh-CN" sz="2000" dirty="0" smtClean="0"/>
              <a:t>2007</a:t>
            </a:r>
            <a:r>
              <a:rPr lang="zh-CN" altLang="en-US" sz="2000" dirty="0" smtClean="0"/>
              <a:t>，中国计算机学会通讯</a:t>
            </a:r>
            <a:endParaRPr lang="sv-SE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i="1" dirty="0" smtClean="0"/>
              <a:t>Introduction to Machine Learning</a:t>
            </a:r>
            <a:r>
              <a:rPr lang="en-US" altLang="zh-CN" sz="2000" dirty="0" smtClean="0"/>
              <a:t>, E. </a:t>
            </a:r>
            <a:r>
              <a:rPr lang="en-US" altLang="zh-CN" sz="2000" dirty="0" err="1" smtClean="0"/>
              <a:t>Alpaydin</a:t>
            </a:r>
            <a:r>
              <a:rPr lang="en-US" altLang="zh-CN" sz="2000" dirty="0" smtClean="0"/>
              <a:t>, 2004, MIT Press, Cambridge, MA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i="1" dirty="0" smtClean="0"/>
              <a:t>Pattern Classification</a:t>
            </a:r>
            <a:r>
              <a:rPr lang="en-US" altLang="zh-CN" sz="2000" dirty="0" smtClean="0"/>
              <a:t>, R. O. </a:t>
            </a:r>
            <a:r>
              <a:rPr lang="en-US" altLang="zh-CN" sz="2000" dirty="0" err="1" smtClean="0"/>
              <a:t>Duda</a:t>
            </a:r>
            <a:r>
              <a:rPr lang="en-US" altLang="zh-CN" sz="2000" dirty="0" smtClean="0"/>
              <a:t>, 2001, John Wiley &amp; Sons, New York</a:t>
            </a:r>
          </a:p>
          <a:p>
            <a:pPr marL="457200" indent="-457200">
              <a:buFont typeface="+mj-lt"/>
              <a:buAutoNum type="arabicPeriod"/>
            </a:pPr>
            <a:endParaRPr lang="en-US" altLang="zh-CN" sz="2000" dirty="0" smtClean="0"/>
          </a:p>
          <a:p>
            <a:pPr marL="457200" indent="-457200">
              <a:buFont typeface="+mj-lt"/>
              <a:buAutoNum type="arabicPeriod"/>
            </a:pPr>
            <a:endParaRPr lang="en-US" altLang="zh-CN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i="1" dirty="0" smtClean="0"/>
              <a:t>The Elements of Statistical Learning</a:t>
            </a:r>
            <a:r>
              <a:rPr lang="en-US" altLang="zh-CN" sz="2000" dirty="0" smtClean="0"/>
              <a:t>, T. Hastie, 2009, 2</a:t>
            </a:r>
            <a:r>
              <a:rPr lang="en-US" altLang="zh-CN" sz="2000" baseline="30000" dirty="0" smtClean="0"/>
              <a:t>nd</a:t>
            </a:r>
            <a:r>
              <a:rPr lang="en-US" altLang="zh-CN" sz="2000" dirty="0" smtClean="0"/>
              <a:t> edition, Springer, New York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i="1" dirty="0" smtClean="0"/>
              <a:t>Pattern </a:t>
            </a:r>
            <a:r>
              <a:rPr lang="en-US" altLang="zh-CN" sz="2000" i="1" dirty="0"/>
              <a:t>Recognition </a:t>
            </a:r>
            <a:r>
              <a:rPr lang="en-US" altLang="zh-CN" sz="2000" i="1" dirty="0" smtClean="0"/>
              <a:t>and </a:t>
            </a:r>
            <a:r>
              <a:rPr lang="en-US" altLang="zh-CN" sz="2000" i="1" dirty="0"/>
              <a:t>Machine </a:t>
            </a:r>
            <a:r>
              <a:rPr lang="en-US" altLang="zh-CN" sz="2000" i="1" dirty="0" smtClean="0"/>
              <a:t>Learning</a:t>
            </a:r>
            <a:r>
              <a:rPr lang="en-US" altLang="zh-CN" sz="2000" dirty="0" smtClean="0"/>
              <a:t>, C. M</a:t>
            </a:r>
            <a:r>
              <a:rPr lang="en-US" altLang="zh-CN" sz="2000" dirty="0"/>
              <a:t>. </a:t>
            </a:r>
            <a:r>
              <a:rPr lang="en-US" altLang="zh-CN" sz="2000" dirty="0" smtClean="0"/>
              <a:t>Bishop, Springer, New York (</a:t>
            </a:r>
            <a:r>
              <a:rPr lang="zh-CN" altLang="en-US" sz="2000" dirty="0" smtClean="0"/>
              <a:t>偏向于贝叶斯学习算法</a:t>
            </a:r>
            <a:r>
              <a:rPr lang="en-US" altLang="zh-CN" sz="2000" dirty="0" smtClean="0"/>
              <a:t>)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i="1" dirty="0" smtClean="0"/>
              <a:t>Understanding </a:t>
            </a:r>
            <a:r>
              <a:rPr lang="en-US" altLang="zh-CN" sz="2000" i="1" dirty="0"/>
              <a:t>Machine </a:t>
            </a:r>
            <a:r>
              <a:rPr lang="en-US" altLang="zh-CN" sz="2000" i="1" dirty="0" smtClean="0"/>
              <a:t>Learning</a:t>
            </a:r>
            <a:r>
              <a:rPr lang="en-US" altLang="zh-CN" sz="2000" dirty="0" smtClean="0"/>
              <a:t>, S. </a:t>
            </a:r>
            <a:r>
              <a:rPr lang="en-US" altLang="zh-CN" sz="2000" dirty="0" err="1" smtClean="0"/>
              <a:t>Shalev-Shwartz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S. Ben-David, 2014,Cambridge University Press, Cambridge, UK. (</a:t>
            </a:r>
            <a:r>
              <a:rPr lang="zh-CN" altLang="en-US" sz="2000" dirty="0" smtClean="0"/>
              <a:t>侧重于理论介绍</a:t>
            </a:r>
            <a:r>
              <a:rPr lang="en-US" altLang="zh-CN" sz="2000" dirty="0" smtClean="0"/>
              <a:t>)</a:t>
            </a:r>
            <a:endParaRPr lang="en-US" altLang="zh-CN" sz="2000" dirty="0"/>
          </a:p>
          <a:p>
            <a:r>
              <a:rPr lang="en-US" altLang="zh-CN" sz="2000" dirty="0" smtClean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58058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Linear</a:t>
            </a:r>
            <a:r>
              <a:rPr spc="-5" dirty="0"/>
              <a:t> </a:t>
            </a:r>
            <a:r>
              <a:rPr dirty="0"/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2663" y="5440043"/>
            <a:ext cx="6805930" cy="1016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6699FF"/>
              </a:buClr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De</a:t>
            </a:r>
            <a:r>
              <a:rPr sz="3200" spc="-15" dirty="0">
                <a:latin typeface="Arial"/>
                <a:cs typeface="Arial"/>
              </a:rPr>
              <a:t>f</a:t>
            </a:r>
            <a:r>
              <a:rPr sz="3200" dirty="0">
                <a:latin typeface="Arial"/>
                <a:cs typeface="Arial"/>
              </a:rPr>
              <a:t>ine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-15" dirty="0">
                <a:latin typeface="Arial"/>
                <a:cs typeface="Arial"/>
              </a:rPr>
              <a:t>f</a:t>
            </a:r>
            <a:r>
              <a:rPr sz="3200" dirty="0">
                <a:latin typeface="Arial"/>
                <a:cs typeface="Arial"/>
              </a:rPr>
              <a:t>orm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</a:t>
            </a:r>
            <a:r>
              <a:rPr sz="3200" spc="-10" dirty="0">
                <a:latin typeface="Arial"/>
                <a:cs typeface="Arial"/>
              </a:rPr>
              <a:t>f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-15" dirty="0">
                <a:latin typeface="Arial"/>
                <a:cs typeface="Arial"/>
              </a:rPr>
              <a:t>f</a:t>
            </a:r>
            <a:r>
              <a:rPr sz="3200" dirty="0">
                <a:latin typeface="Arial"/>
                <a:cs typeface="Arial"/>
              </a:rPr>
              <a:t>un</a:t>
            </a:r>
            <a:r>
              <a:rPr sz="3200" spc="-20" dirty="0">
                <a:latin typeface="Arial"/>
                <a:cs typeface="Arial"/>
              </a:rPr>
              <a:t>c</a:t>
            </a:r>
            <a:r>
              <a:rPr sz="3200" spc="-15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ion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-15" dirty="0">
                <a:latin typeface="Arial"/>
                <a:cs typeface="Arial"/>
              </a:rPr>
              <a:t>f</a:t>
            </a:r>
            <a:r>
              <a:rPr sz="3200" dirty="0">
                <a:latin typeface="Arial"/>
                <a:cs typeface="Arial"/>
              </a:rPr>
              <a:t>(x)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explici</a:t>
            </a:r>
            <a:r>
              <a:rPr sz="3200" spc="-15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ly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6699FF"/>
              </a:buClr>
              <a:buFont typeface="Arial"/>
              <a:buChar char="•"/>
              <a:tabLst>
                <a:tab pos="355600" algn="l"/>
              </a:tabLst>
            </a:pPr>
            <a:r>
              <a:rPr sz="3200" spc="-25" dirty="0">
                <a:latin typeface="Arial"/>
                <a:cs typeface="Arial"/>
              </a:rPr>
              <a:t>F</a:t>
            </a:r>
            <a:r>
              <a:rPr sz="3200" dirty="0">
                <a:latin typeface="Arial"/>
                <a:cs typeface="Arial"/>
              </a:rPr>
              <a:t>ind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good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-15" dirty="0">
                <a:latin typeface="Arial"/>
                <a:cs typeface="Arial"/>
              </a:rPr>
              <a:t>f</a:t>
            </a:r>
            <a:r>
              <a:rPr sz="3200" dirty="0">
                <a:latin typeface="Arial"/>
                <a:cs typeface="Arial"/>
              </a:rPr>
              <a:t>(x)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wi</a:t>
            </a:r>
            <a:r>
              <a:rPr sz="3200" spc="-15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hin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-15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ha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-15" dirty="0">
                <a:latin typeface="Arial"/>
                <a:cs typeface="Arial"/>
              </a:rPr>
              <a:t>f</a:t>
            </a:r>
            <a:r>
              <a:rPr sz="3200" dirty="0">
                <a:latin typeface="Arial"/>
                <a:cs typeface="Arial"/>
              </a:rPr>
              <a:t>amily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2636" y="4837112"/>
            <a:ext cx="3764279" cy="1905"/>
          </a:xfrm>
          <a:custGeom>
            <a:avLst/>
            <a:gdLst/>
            <a:ahLst/>
            <a:cxnLst/>
            <a:rect l="l" t="t" r="r" b="b"/>
            <a:pathLst>
              <a:path w="3764279" h="1904">
                <a:moveTo>
                  <a:pt x="0" y="0"/>
                </a:moveTo>
                <a:lnTo>
                  <a:pt x="3763961" y="1586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2636" y="2092325"/>
            <a:ext cx="1905" cy="2746375"/>
          </a:xfrm>
          <a:custGeom>
            <a:avLst/>
            <a:gdLst/>
            <a:ahLst/>
            <a:cxnLst/>
            <a:rect l="l" t="t" r="r" b="b"/>
            <a:pathLst>
              <a:path w="1905" h="2746375">
                <a:moveTo>
                  <a:pt x="0" y="2746374"/>
                </a:moveTo>
                <a:lnTo>
                  <a:pt x="1587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2636" y="4794250"/>
            <a:ext cx="1905" cy="44450"/>
          </a:xfrm>
          <a:custGeom>
            <a:avLst/>
            <a:gdLst/>
            <a:ahLst/>
            <a:cxnLst/>
            <a:rect l="l" t="t" r="r" b="b"/>
            <a:pathLst>
              <a:path w="1905" h="44450">
                <a:moveTo>
                  <a:pt x="0" y="44449"/>
                </a:moveTo>
                <a:lnTo>
                  <a:pt x="1587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83823" y="4794250"/>
            <a:ext cx="1905" cy="44450"/>
          </a:xfrm>
          <a:custGeom>
            <a:avLst/>
            <a:gdLst/>
            <a:ahLst/>
            <a:cxnLst/>
            <a:rect l="l" t="t" r="r" b="b"/>
            <a:pathLst>
              <a:path w="1905" h="44450">
                <a:moveTo>
                  <a:pt x="0" y="44449"/>
                </a:moveTo>
                <a:lnTo>
                  <a:pt x="1588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66598" y="4794250"/>
            <a:ext cx="1905" cy="44450"/>
          </a:xfrm>
          <a:custGeom>
            <a:avLst/>
            <a:gdLst/>
            <a:ahLst/>
            <a:cxnLst/>
            <a:rect l="l" t="t" r="r" b="b"/>
            <a:pathLst>
              <a:path w="1904" h="44450">
                <a:moveTo>
                  <a:pt x="0" y="44449"/>
                </a:moveTo>
                <a:lnTo>
                  <a:pt x="1587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02636" y="4837112"/>
            <a:ext cx="33655" cy="1905"/>
          </a:xfrm>
          <a:custGeom>
            <a:avLst/>
            <a:gdLst/>
            <a:ahLst/>
            <a:cxnLst/>
            <a:rect l="l" t="t" r="r" b="b"/>
            <a:pathLst>
              <a:path w="33655" h="1904">
                <a:moveTo>
                  <a:pt x="0" y="0"/>
                </a:moveTo>
                <a:lnTo>
                  <a:pt x="33337" y="1586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15323" y="4781827"/>
            <a:ext cx="166370" cy="243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100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marL="82550">
              <a:lnSpc>
                <a:spcPts val="955"/>
              </a:lnSpc>
            </a:pPr>
            <a:r>
              <a:rPr sz="100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26673" y="4872315"/>
            <a:ext cx="1670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09448" y="4872315"/>
            <a:ext cx="1670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20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02636" y="3465514"/>
            <a:ext cx="33655" cy="1905"/>
          </a:xfrm>
          <a:custGeom>
            <a:avLst/>
            <a:gdLst/>
            <a:ahLst/>
            <a:cxnLst/>
            <a:rect l="l" t="t" r="r" b="b"/>
            <a:pathLst>
              <a:path w="33655" h="1904">
                <a:moveTo>
                  <a:pt x="0" y="0"/>
                </a:moveTo>
                <a:lnTo>
                  <a:pt x="33337" y="1587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50236" y="3413403"/>
            <a:ext cx="1670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20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02636" y="2093914"/>
            <a:ext cx="33655" cy="1905"/>
          </a:xfrm>
          <a:custGeom>
            <a:avLst/>
            <a:gdLst/>
            <a:ahLst/>
            <a:cxnLst/>
            <a:rect l="l" t="t" r="r" b="b"/>
            <a:pathLst>
              <a:path w="33655" h="1905">
                <a:moveTo>
                  <a:pt x="0" y="0"/>
                </a:moveTo>
                <a:lnTo>
                  <a:pt x="33337" y="1587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50236" y="2041803"/>
            <a:ext cx="1670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40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8195" y="2374590"/>
            <a:ext cx="254000" cy="89344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70" dirty="0">
                <a:latin typeface="Times New Roman"/>
                <a:cs typeface="Times New Roman"/>
              </a:rPr>
              <a:t>T</a:t>
            </a:r>
            <a:r>
              <a:rPr sz="1800" b="1" dirty="0">
                <a:latin typeface="Times New Roman"/>
                <a:cs typeface="Times New Roman"/>
              </a:rPr>
              <a:t>arget  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18150" y="4965585"/>
            <a:ext cx="9544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Times New Roman"/>
                <a:cs typeface="Times New Roman"/>
              </a:rPr>
              <a:t>Featu</a:t>
            </a:r>
            <a:r>
              <a:rPr sz="1800" b="1" spc="-45" dirty="0">
                <a:latin typeface="Times New Roman"/>
                <a:cs typeface="Times New Roman"/>
              </a:rPr>
              <a:t>r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x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43923" y="4419710"/>
            <a:ext cx="77470" cy="72390"/>
          </a:xfrm>
          <a:custGeom>
            <a:avLst/>
            <a:gdLst/>
            <a:ahLst/>
            <a:cxnLst/>
            <a:rect l="l" t="t" r="r" b="b"/>
            <a:pathLst>
              <a:path w="77469" h="72389">
                <a:moveTo>
                  <a:pt x="35846" y="0"/>
                </a:moveTo>
                <a:lnTo>
                  <a:pt x="21784" y="3603"/>
                </a:lnTo>
                <a:lnTo>
                  <a:pt x="10402" y="11547"/>
                </a:lnTo>
                <a:lnTo>
                  <a:pt x="2780" y="22818"/>
                </a:lnTo>
                <a:lnTo>
                  <a:pt x="0" y="36402"/>
                </a:lnTo>
                <a:lnTo>
                  <a:pt x="1022" y="44673"/>
                </a:lnTo>
                <a:lnTo>
                  <a:pt x="6334" y="55885"/>
                </a:lnTo>
                <a:lnTo>
                  <a:pt x="15852" y="64747"/>
                </a:lnTo>
                <a:lnTo>
                  <a:pt x="29208" y="70477"/>
                </a:lnTo>
                <a:lnTo>
                  <a:pt x="46033" y="72294"/>
                </a:lnTo>
                <a:lnTo>
                  <a:pt x="58604" y="67682"/>
                </a:lnTo>
                <a:lnTo>
                  <a:pt x="68619" y="58976"/>
                </a:lnTo>
                <a:lnTo>
                  <a:pt x="75181" y="46655"/>
                </a:lnTo>
                <a:lnTo>
                  <a:pt x="77393" y="31196"/>
                </a:lnTo>
                <a:lnTo>
                  <a:pt x="72904" y="18841"/>
                </a:lnTo>
                <a:lnTo>
                  <a:pt x="63994" y="8923"/>
                </a:lnTo>
                <a:lnTo>
                  <a:pt x="51397" y="2343"/>
                </a:lnTo>
                <a:lnTo>
                  <a:pt x="35846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43923" y="4419710"/>
            <a:ext cx="77470" cy="72390"/>
          </a:xfrm>
          <a:custGeom>
            <a:avLst/>
            <a:gdLst/>
            <a:ahLst/>
            <a:cxnLst/>
            <a:rect l="l" t="t" r="r" b="b"/>
            <a:pathLst>
              <a:path w="77469" h="72389">
                <a:moveTo>
                  <a:pt x="0" y="36402"/>
                </a:moveTo>
                <a:lnTo>
                  <a:pt x="2780" y="22818"/>
                </a:lnTo>
                <a:lnTo>
                  <a:pt x="10402" y="11547"/>
                </a:lnTo>
                <a:lnTo>
                  <a:pt x="21784" y="3603"/>
                </a:lnTo>
                <a:lnTo>
                  <a:pt x="35846" y="0"/>
                </a:lnTo>
                <a:lnTo>
                  <a:pt x="51397" y="2342"/>
                </a:lnTo>
                <a:lnTo>
                  <a:pt x="63994" y="8923"/>
                </a:lnTo>
                <a:lnTo>
                  <a:pt x="72904" y="18840"/>
                </a:lnTo>
                <a:lnTo>
                  <a:pt x="77393" y="31195"/>
                </a:lnTo>
                <a:lnTo>
                  <a:pt x="75181" y="46654"/>
                </a:lnTo>
                <a:lnTo>
                  <a:pt x="68619" y="58976"/>
                </a:lnTo>
                <a:lnTo>
                  <a:pt x="58604" y="67682"/>
                </a:lnTo>
                <a:lnTo>
                  <a:pt x="46034" y="72294"/>
                </a:lnTo>
                <a:lnTo>
                  <a:pt x="29208" y="70477"/>
                </a:lnTo>
                <a:lnTo>
                  <a:pt x="15852" y="64747"/>
                </a:lnTo>
                <a:lnTo>
                  <a:pt x="6334" y="55885"/>
                </a:lnTo>
                <a:lnTo>
                  <a:pt x="1022" y="44673"/>
                </a:lnTo>
                <a:lnTo>
                  <a:pt x="0" y="36402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12248" y="4059401"/>
            <a:ext cx="79375" cy="72390"/>
          </a:xfrm>
          <a:custGeom>
            <a:avLst/>
            <a:gdLst/>
            <a:ahLst/>
            <a:cxnLst/>
            <a:rect l="l" t="t" r="r" b="b"/>
            <a:pathLst>
              <a:path w="79375" h="72389">
                <a:moveTo>
                  <a:pt x="35917" y="0"/>
                </a:moveTo>
                <a:lnTo>
                  <a:pt x="21804" y="3745"/>
                </a:lnTo>
                <a:lnTo>
                  <a:pt x="10402" y="11707"/>
                </a:lnTo>
                <a:lnTo>
                  <a:pt x="2778" y="22902"/>
                </a:lnTo>
                <a:lnTo>
                  <a:pt x="0" y="36349"/>
                </a:lnTo>
                <a:lnTo>
                  <a:pt x="1500" y="46186"/>
                </a:lnTo>
                <a:lnTo>
                  <a:pt x="7304" y="56801"/>
                </a:lnTo>
                <a:lnTo>
                  <a:pt x="17226" y="65119"/>
                </a:lnTo>
                <a:lnTo>
                  <a:pt x="31000" y="70416"/>
                </a:lnTo>
                <a:lnTo>
                  <a:pt x="48360" y="71973"/>
                </a:lnTo>
                <a:lnTo>
                  <a:pt x="60669" y="67060"/>
                </a:lnTo>
                <a:lnTo>
                  <a:pt x="70415" y="58183"/>
                </a:lnTo>
                <a:lnTo>
                  <a:pt x="76739" y="45718"/>
                </a:lnTo>
                <a:lnTo>
                  <a:pt x="78781" y="30042"/>
                </a:lnTo>
                <a:lnTo>
                  <a:pt x="73925" y="18089"/>
                </a:lnTo>
                <a:lnTo>
                  <a:pt x="64723" y="8532"/>
                </a:lnTo>
                <a:lnTo>
                  <a:pt x="51834" y="2220"/>
                </a:lnTo>
                <a:lnTo>
                  <a:pt x="35917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12248" y="4059401"/>
            <a:ext cx="79375" cy="72390"/>
          </a:xfrm>
          <a:custGeom>
            <a:avLst/>
            <a:gdLst/>
            <a:ahLst/>
            <a:cxnLst/>
            <a:rect l="l" t="t" r="r" b="b"/>
            <a:pathLst>
              <a:path w="79375" h="72389">
                <a:moveTo>
                  <a:pt x="0" y="36350"/>
                </a:moveTo>
                <a:lnTo>
                  <a:pt x="2778" y="22902"/>
                </a:lnTo>
                <a:lnTo>
                  <a:pt x="10402" y="11707"/>
                </a:lnTo>
                <a:lnTo>
                  <a:pt x="21804" y="3745"/>
                </a:lnTo>
                <a:lnTo>
                  <a:pt x="35917" y="0"/>
                </a:lnTo>
                <a:lnTo>
                  <a:pt x="51834" y="2220"/>
                </a:lnTo>
                <a:lnTo>
                  <a:pt x="64722" y="8532"/>
                </a:lnTo>
                <a:lnTo>
                  <a:pt x="73924" y="18089"/>
                </a:lnTo>
                <a:lnTo>
                  <a:pt x="78781" y="30042"/>
                </a:lnTo>
                <a:lnTo>
                  <a:pt x="76739" y="45718"/>
                </a:lnTo>
                <a:lnTo>
                  <a:pt x="70415" y="58183"/>
                </a:lnTo>
                <a:lnTo>
                  <a:pt x="60668" y="67060"/>
                </a:lnTo>
                <a:lnTo>
                  <a:pt x="48359" y="71973"/>
                </a:lnTo>
                <a:lnTo>
                  <a:pt x="30999" y="70416"/>
                </a:lnTo>
                <a:lnTo>
                  <a:pt x="17225" y="65118"/>
                </a:lnTo>
                <a:lnTo>
                  <a:pt x="7303" y="56801"/>
                </a:lnTo>
                <a:lnTo>
                  <a:pt x="1499" y="46186"/>
                </a:lnTo>
                <a:lnTo>
                  <a:pt x="0" y="36350"/>
                </a:lnTo>
                <a:close/>
              </a:path>
            </a:pathLst>
          </a:custGeom>
          <a:ln w="935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04337" y="3859249"/>
            <a:ext cx="76200" cy="71755"/>
          </a:xfrm>
          <a:custGeom>
            <a:avLst/>
            <a:gdLst/>
            <a:ahLst/>
            <a:cxnLst/>
            <a:rect l="l" t="t" r="r" b="b"/>
            <a:pathLst>
              <a:path w="76200" h="71754">
                <a:moveTo>
                  <a:pt x="36386" y="0"/>
                </a:moveTo>
                <a:lnTo>
                  <a:pt x="22159" y="3231"/>
                </a:lnTo>
                <a:lnTo>
                  <a:pt x="10600" y="10960"/>
                </a:lnTo>
                <a:lnTo>
                  <a:pt x="2838" y="22130"/>
                </a:lnTo>
                <a:lnTo>
                  <a:pt x="0" y="35683"/>
                </a:lnTo>
                <a:lnTo>
                  <a:pt x="351" y="40539"/>
                </a:lnTo>
                <a:lnTo>
                  <a:pt x="4727" y="52708"/>
                </a:lnTo>
                <a:lnTo>
                  <a:pt x="13593" y="62474"/>
                </a:lnTo>
                <a:lnTo>
                  <a:pt x="26303" y="68936"/>
                </a:lnTo>
                <a:lnTo>
                  <a:pt x="42209" y="71195"/>
                </a:lnTo>
                <a:lnTo>
                  <a:pt x="55578" y="67348"/>
                </a:lnTo>
                <a:lnTo>
                  <a:pt x="66351" y="59179"/>
                </a:lnTo>
                <a:lnTo>
                  <a:pt x="73517" y="47398"/>
                </a:lnTo>
                <a:lnTo>
                  <a:pt x="76070" y="32715"/>
                </a:lnTo>
                <a:lnTo>
                  <a:pt x="72226" y="19862"/>
                </a:lnTo>
                <a:lnTo>
                  <a:pt x="63724" y="9468"/>
                </a:lnTo>
                <a:lnTo>
                  <a:pt x="51473" y="2518"/>
                </a:lnTo>
                <a:lnTo>
                  <a:pt x="36386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04337" y="3859249"/>
            <a:ext cx="76200" cy="71755"/>
          </a:xfrm>
          <a:custGeom>
            <a:avLst/>
            <a:gdLst/>
            <a:ahLst/>
            <a:cxnLst/>
            <a:rect l="l" t="t" r="r" b="b"/>
            <a:pathLst>
              <a:path w="76200" h="71754">
                <a:moveTo>
                  <a:pt x="0" y="35683"/>
                </a:moveTo>
                <a:lnTo>
                  <a:pt x="2838" y="22130"/>
                </a:lnTo>
                <a:lnTo>
                  <a:pt x="10600" y="10961"/>
                </a:lnTo>
                <a:lnTo>
                  <a:pt x="22159" y="3231"/>
                </a:lnTo>
                <a:lnTo>
                  <a:pt x="36386" y="0"/>
                </a:lnTo>
                <a:lnTo>
                  <a:pt x="51473" y="2518"/>
                </a:lnTo>
                <a:lnTo>
                  <a:pt x="63724" y="9468"/>
                </a:lnTo>
                <a:lnTo>
                  <a:pt x="72226" y="19862"/>
                </a:lnTo>
                <a:lnTo>
                  <a:pt x="76070" y="32715"/>
                </a:lnTo>
                <a:lnTo>
                  <a:pt x="73517" y="47398"/>
                </a:lnTo>
                <a:lnTo>
                  <a:pt x="66351" y="59179"/>
                </a:lnTo>
                <a:lnTo>
                  <a:pt x="55579" y="67348"/>
                </a:lnTo>
                <a:lnTo>
                  <a:pt x="42210" y="71196"/>
                </a:lnTo>
                <a:lnTo>
                  <a:pt x="26303" y="68936"/>
                </a:lnTo>
                <a:lnTo>
                  <a:pt x="13594" y="62474"/>
                </a:lnTo>
                <a:lnTo>
                  <a:pt x="4727" y="52709"/>
                </a:lnTo>
                <a:lnTo>
                  <a:pt x="351" y="40540"/>
                </a:lnTo>
                <a:lnTo>
                  <a:pt x="0" y="35683"/>
                </a:lnTo>
                <a:close/>
              </a:path>
            </a:pathLst>
          </a:custGeom>
          <a:ln w="935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904337" y="3859249"/>
            <a:ext cx="76200" cy="71755"/>
          </a:xfrm>
          <a:custGeom>
            <a:avLst/>
            <a:gdLst/>
            <a:ahLst/>
            <a:cxnLst/>
            <a:rect l="l" t="t" r="r" b="b"/>
            <a:pathLst>
              <a:path w="76200" h="71754">
                <a:moveTo>
                  <a:pt x="36386" y="0"/>
                </a:moveTo>
                <a:lnTo>
                  <a:pt x="22159" y="3231"/>
                </a:lnTo>
                <a:lnTo>
                  <a:pt x="10600" y="10960"/>
                </a:lnTo>
                <a:lnTo>
                  <a:pt x="2838" y="22130"/>
                </a:lnTo>
                <a:lnTo>
                  <a:pt x="0" y="35683"/>
                </a:lnTo>
                <a:lnTo>
                  <a:pt x="351" y="40539"/>
                </a:lnTo>
                <a:lnTo>
                  <a:pt x="4727" y="52708"/>
                </a:lnTo>
                <a:lnTo>
                  <a:pt x="13593" y="62474"/>
                </a:lnTo>
                <a:lnTo>
                  <a:pt x="26303" y="68936"/>
                </a:lnTo>
                <a:lnTo>
                  <a:pt x="42209" y="71195"/>
                </a:lnTo>
                <a:lnTo>
                  <a:pt x="55578" y="67348"/>
                </a:lnTo>
                <a:lnTo>
                  <a:pt x="66351" y="59179"/>
                </a:lnTo>
                <a:lnTo>
                  <a:pt x="73517" y="47398"/>
                </a:lnTo>
                <a:lnTo>
                  <a:pt x="76070" y="32715"/>
                </a:lnTo>
                <a:lnTo>
                  <a:pt x="72226" y="19862"/>
                </a:lnTo>
                <a:lnTo>
                  <a:pt x="63724" y="9468"/>
                </a:lnTo>
                <a:lnTo>
                  <a:pt x="51473" y="2518"/>
                </a:lnTo>
                <a:lnTo>
                  <a:pt x="36386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904337" y="3859249"/>
            <a:ext cx="76200" cy="71755"/>
          </a:xfrm>
          <a:custGeom>
            <a:avLst/>
            <a:gdLst/>
            <a:ahLst/>
            <a:cxnLst/>
            <a:rect l="l" t="t" r="r" b="b"/>
            <a:pathLst>
              <a:path w="76200" h="71754">
                <a:moveTo>
                  <a:pt x="0" y="35683"/>
                </a:moveTo>
                <a:lnTo>
                  <a:pt x="2838" y="22130"/>
                </a:lnTo>
                <a:lnTo>
                  <a:pt x="10600" y="10961"/>
                </a:lnTo>
                <a:lnTo>
                  <a:pt x="22159" y="3231"/>
                </a:lnTo>
                <a:lnTo>
                  <a:pt x="36386" y="0"/>
                </a:lnTo>
                <a:lnTo>
                  <a:pt x="51473" y="2518"/>
                </a:lnTo>
                <a:lnTo>
                  <a:pt x="63724" y="9468"/>
                </a:lnTo>
                <a:lnTo>
                  <a:pt x="72226" y="19862"/>
                </a:lnTo>
                <a:lnTo>
                  <a:pt x="76070" y="32715"/>
                </a:lnTo>
                <a:lnTo>
                  <a:pt x="73517" y="47398"/>
                </a:lnTo>
                <a:lnTo>
                  <a:pt x="66351" y="59179"/>
                </a:lnTo>
                <a:lnTo>
                  <a:pt x="55579" y="67348"/>
                </a:lnTo>
                <a:lnTo>
                  <a:pt x="42210" y="71196"/>
                </a:lnTo>
                <a:lnTo>
                  <a:pt x="26303" y="68936"/>
                </a:lnTo>
                <a:lnTo>
                  <a:pt x="13594" y="62474"/>
                </a:lnTo>
                <a:lnTo>
                  <a:pt x="4727" y="52709"/>
                </a:lnTo>
                <a:lnTo>
                  <a:pt x="351" y="40540"/>
                </a:lnTo>
                <a:lnTo>
                  <a:pt x="0" y="35683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467898" y="3649774"/>
            <a:ext cx="77470" cy="72390"/>
          </a:xfrm>
          <a:custGeom>
            <a:avLst/>
            <a:gdLst/>
            <a:ahLst/>
            <a:cxnLst/>
            <a:rect l="l" t="t" r="r" b="b"/>
            <a:pathLst>
              <a:path w="77469" h="72389">
                <a:moveTo>
                  <a:pt x="35846" y="0"/>
                </a:moveTo>
                <a:lnTo>
                  <a:pt x="21784" y="3603"/>
                </a:lnTo>
                <a:lnTo>
                  <a:pt x="10402" y="11547"/>
                </a:lnTo>
                <a:lnTo>
                  <a:pt x="2780" y="22818"/>
                </a:lnTo>
                <a:lnTo>
                  <a:pt x="0" y="36402"/>
                </a:lnTo>
                <a:lnTo>
                  <a:pt x="1022" y="44672"/>
                </a:lnTo>
                <a:lnTo>
                  <a:pt x="6334" y="55885"/>
                </a:lnTo>
                <a:lnTo>
                  <a:pt x="15852" y="64747"/>
                </a:lnTo>
                <a:lnTo>
                  <a:pt x="29208" y="70477"/>
                </a:lnTo>
                <a:lnTo>
                  <a:pt x="46033" y="72294"/>
                </a:lnTo>
                <a:lnTo>
                  <a:pt x="58604" y="67682"/>
                </a:lnTo>
                <a:lnTo>
                  <a:pt x="68619" y="58976"/>
                </a:lnTo>
                <a:lnTo>
                  <a:pt x="75181" y="46655"/>
                </a:lnTo>
                <a:lnTo>
                  <a:pt x="77393" y="31196"/>
                </a:lnTo>
                <a:lnTo>
                  <a:pt x="72903" y="18841"/>
                </a:lnTo>
                <a:lnTo>
                  <a:pt x="63994" y="8923"/>
                </a:lnTo>
                <a:lnTo>
                  <a:pt x="51397" y="2343"/>
                </a:lnTo>
                <a:lnTo>
                  <a:pt x="35846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467898" y="3649774"/>
            <a:ext cx="77470" cy="72390"/>
          </a:xfrm>
          <a:custGeom>
            <a:avLst/>
            <a:gdLst/>
            <a:ahLst/>
            <a:cxnLst/>
            <a:rect l="l" t="t" r="r" b="b"/>
            <a:pathLst>
              <a:path w="77469" h="72389">
                <a:moveTo>
                  <a:pt x="0" y="36402"/>
                </a:moveTo>
                <a:lnTo>
                  <a:pt x="2780" y="22818"/>
                </a:lnTo>
                <a:lnTo>
                  <a:pt x="10402" y="11547"/>
                </a:lnTo>
                <a:lnTo>
                  <a:pt x="21784" y="3603"/>
                </a:lnTo>
                <a:lnTo>
                  <a:pt x="35846" y="0"/>
                </a:lnTo>
                <a:lnTo>
                  <a:pt x="51397" y="2342"/>
                </a:lnTo>
                <a:lnTo>
                  <a:pt x="63994" y="8923"/>
                </a:lnTo>
                <a:lnTo>
                  <a:pt x="72904" y="18840"/>
                </a:lnTo>
                <a:lnTo>
                  <a:pt x="77393" y="31195"/>
                </a:lnTo>
                <a:lnTo>
                  <a:pt x="75181" y="46654"/>
                </a:lnTo>
                <a:lnTo>
                  <a:pt x="68619" y="58976"/>
                </a:lnTo>
                <a:lnTo>
                  <a:pt x="58604" y="67682"/>
                </a:lnTo>
                <a:lnTo>
                  <a:pt x="46034" y="72294"/>
                </a:lnTo>
                <a:lnTo>
                  <a:pt x="29208" y="70477"/>
                </a:lnTo>
                <a:lnTo>
                  <a:pt x="15852" y="64747"/>
                </a:lnTo>
                <a:lnTo>
                  <a:pt x="6334" y="55885"/>
                </a:lnTo>
                <a:lnTo>
                  <a:pt x="1022" y="44673"/>
                </a:lnTo>
                <a:lnTo>
                  <a:pt x="0" y="36402"/>
                </a:lnTo>
                <a:close/>
              </a:path>
            </a:pathLst>
          </a:custGeom>
          <a:ln w="935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467898" y="3649774"/>
            <a:ext cx="77470" cy="72390"/>
          </a:xfrm>
          <a:custGeom>
            <a:avLst/>
            <a:gdLst/>
            <a:ahLst/>
            <a:cxnLst/>
            <a:rect l="l" t="t" r="r" b="b"/>
            <a:pathLst>
              <a:path w="77469" h="72389">
                <a:moveTo>
                  <a:pt x="35846" y="0"/>
                </a:moveTo>
                <a:lnTo>
                  <a:pt x="21784" y="3603"/>
                </a:lnTo>
                <a:lnTo>
                  <a:pt x="10402" y="11547"/>
                </a:lnTo>
                <a:lnTo>
                  <a:pt x="2780" y="22818"/>
                </a:lnTo>
                <a:lnTo>
                  <a:pt x="0" y="36402"/>
                </a:lnTo>
                <a:lnTo>
                  <a:pt x="1022" y="44672"/>
                </a:lnTo>
                <a:lnTo>
                  <a:pt x="6334" y="55885"/>
                </a:lnTo>
                <a:lnTo>
                  <a:pt x="15852" y="64747"/>
                </a:lnTo>
                <a:lnTo>
                  <a:pt x="29208" y="70477"/>
                </a:lnTo>
                <a:lnTo>
                  <a:pt x="46033" y="72294"/>
                </a:lnTo>
                <a:lnTo>
                  <a:pt x="58604" y="67682"/>
                </a:lnTo>
                <a:lnTo>
                  <a:pt x="68619" y="58976"/>
                </a:lnTo>
                <a:lnTo>
                  <a:pt x="75181" y="46655"/>
                </a:lnTo>
                <a:lnTo>
                  <a:pt x="77393" y="31196"/>
                </a:lnTo>
                <a:lnTo>
                  <a:pt x="72903" y="18841"/>
                </a:lnTo>
                <a:lnTo>
                  <a:pt x="63994" y="8923"/>
                </a:lnTo>
                <a:lnTo>
                  <a:pt x="51397" y="2343"/>
                </a:lnTo>
                <a:lnTo>
                  <a:pt x="35846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467898" y="3649774"/>
            <a:ext cx="77470" cy="72390"/>
          </a:xfrm>
          <a:custGeom>
            <a:avLst/>
            <a:gdLst/>
            <a:ahLst/>
            <a:cxnLst/>
            <a:rect l="l" t="t" r="r" b="b"/>
            <a:pathLst>
              <a:path w="77469" h="72389">
                <a:moveTo>
                  <a:pt x="0" y="36402"/>
                </a:moveTo>
                <a:lnTo>
                  <a:pt x="2780" y="22818"/>
                </a:lnTo>
                <a:lnTo>
                  <a:pt x="10402" y="11547"/>
                </a:lnTo>
                <a:lnTo>
                  <a:pt x="21784" y="3603"/>
                </a:lnTo>
                <a:lnTo>
                  <a:pt x="35846" y="0"/>
                </a:lnTo>
                <a:lnTo>
                  <a:pt x="51397" y="2342"/>
                </a:lnTo>
                <a:lnTo>
                  <a:pt x="63994" y="8923"/>
                </a:lnTo>
                <a:lnTo>
                  <a:pt x="72904" y="18840"/>
                </a:lnTo>
                <a:lnTo>
                  <a:pt x="77393" y="31195"/>
                </a:lnTo>
                <a:lnTo>
                  <a:pt x="75181" y="46654"/>
                </a:lnTo>
                <a:lnTo>
                  <a:pt x="68619" y="58976"/>
                </a:lnTo>
                <a:lnTo>
                  <a:pt x="58604" y="67682"/>
                </a:lnTo>
                <a:lnTo>
                  <a:pt x="46034" y="72294"/>
                </a:lnTo>
                <a:lnTo>
                  <a:pt x="29208" y="70477"/>
                </a:lnTo>
                <a:lnTo>
                  <a:pt x="15852" y="64747"/>
                </a:lnTo>
                <a:lnTo>
                  <a:pt x="6334" y="55885"/>
                </a:lnTo>
                <a:lnTo>
                  <a:pt x="1022" y="44673"/>
                </a:lnTo>
                <a:lnTo>
                  <a:pt x="0" y="36402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658398" y="3192574"/>
            <a:ext cx="77470" cy="72390"/>
          </a:xfrm>
          <a:custGeom>
            <a:avLst/>
            <a:gdLst/>
            <a:ahLst/>
            <a:cxnLst/>
            <a:rect l="l" t="t" r="r" b="b"/>
            <a:pathLst>
              <a:path w="77469" h="72389">
                <a:moveTo>
                  <a:pt x="35846" y="0"/>
                </a:moveTo>
                <a:lnTo>
                  <a:pt x="21784" y="3603"/>
                </a:lnTo>
                <a:lnTo>
                  <a:pt x="10402" y="11547"/>
                </a:lnTo>
                <a:lnTo>
                  <a:pt x="2780" y="22818"/>
                </a:lnTo>
                <a:lnTo>
                  <a:pt x="0" y="36402"/>
                </a:lnTo>
                <a:lnTo>
                  <a:pt x="1022" y="44672"/>
                </a:lnTo>
                <a:lnTo>
                  <a:pt x="6334" y="55885"/>
                </a:lnTo>
                <a:lnTo>
                  <a:pt x="15852" y="64747"/>
                </a:lnTo>
                <a:lnTo>
                  <a:pt x="29208" y="70477"/>
                </a:lnTo>
                <a:lnTo>
                  <a:pt x="46033" y="72294"/>
                </a:lnTo>
                <a:lnTo>
                  <a:pt x="58604" y="67682"/>
                </a:lnTo>
                <a:lnTo>
                  <a:pt x="68619" y="58976"/>
                </a:lnTo>
                <a:lnTo>
                  <a:pt x="75181" y="46655"/>
                </a:lnTo>
                <a:lnTo>
                  <a:pt x="77393" y="31196"/>
                </a:lnTo>
                <a:lnTo>
                  <a:pt x="72903" y="18841"/>
                </a:lnTo>
                <a:lnTo>
                  <a:pt x="63994" y="8923"/>
                </a:lnTo>
                <a:lnTo>
                  <a:pt x="51397" y="2343"/>
                </a:lnTo>
                <a:lnTo>
                  <a:pt x="35846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658398" y="3192574"/>
            <a:ext cx="77470" cy="72390"/>
          </a:xfrm>
          <a:custGeom>
            <a:avLst/>
            <a:gdLst/>
            <a:ahLst/>
            <a:cxnLst/>
            <a:rect l="l" t="t" r="r" b="b"/>
            <a:pathLst>
              <a:path w="77469" h="72389">
                <a:moveTo>
                  <a:pt x="0" y="36402"/>
                </a:moveTo>
                <a:lnTo>
                  <a:pt x="2780" y="22818"/>
                </a:lnTo>
                <a:lnTo>
                  <a:pt x="10402" y="11547"/>
                </a:lnTo>
                <a:lnTo>
                  <a:pt x="21784" y="3603"/>
                </a:lnTo>
                <a:lnTo>
                  <a:pt x="35846" y="0"/>
                </a:lnTo>
                <a:lnTo>
                  <a:pt x="51397" y="2342"/>
                </a:lnTo>
                <a:lnTo>
                  <a:pt x="63994" y="8923"/>
                </a:lnTo>
                <a:lnTo>
                  <a:pt x="72904" y="18840"/>
                </a:lnTo>
                <a:lnTo>
                  <a:pt x="77393" y="31195"/>
                </a:lnTo>
                <a:lnTo>
                  <a:pt x="75181" y="46654"/>
                </a:lnTo>
                <a:lnTo>
                  <a:pt x="68619" y="58976"/>
                </a:lnTo>
                <a:lnTo>
                  <a:pt x="58604" y="67682"/>
                </a:lnTo>
                <a:lnTo>
                  <a:pt x="46034" y="72294"/>
                </a:lnTo>
                <a:lnTo>
                  <a:pt x="29208" y="70477"/>
                </a:lnTo>
                <a:lnTo>
                  <a:pt x="15852" y="64747"/>
                </a:lnTo>
                <a:lnTo>
                  <a:pt x="6334" y="55885"/>
                </a:lnTo>
                <a:lnTo>
                  <a:pt x="1022" y="44673"/>
                </a:lnTo>
                <a:lnTo>
                  <a:pt x="0" y="36402"/>
                </a:lnTo>
                <a:close/>
              </a:path>
            </a:pathLst>
          </a:custGeom>
          <a:ln w="935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658398" y="3192574"/>
            <a:ext cx="77470" cy="72390"/>
          </a:xfrm>
          <a:custGeom>
            <a:avLst/>
            <a:gdLst/>
            <a:ahLst/>
            <a:cxnLst/>
            <a:rect l="l" t="t" r="r" b="b"/>
            <a:pathLst>
              <a:path w="77469" h="72389">
                <a:moveTo>
                  <a:pt x="35846" y="0"/>
                </a:moveTo>
                <a:lnTo>
                  <a:pt x="21784" y="3603"/>
                </a:lnTo>
                <a:lnTo>
                  <a:pt x="10402" y="11547"/>
                </a:lnTo>
                <a:lnTo>
                  <a:pt x="2780" y="22818"/>
                </a:lnTo>
                <a:lnTo>
                  <a:pt x="0" y="36402"/>
                </a:lnTo>
                <a:lnTo>
                  <a:pt x="1022" y="44672"/>
                </a:lnTo>
                <a:lnTo>
                  <a:pt x="6334" y="55885"/>
                </a:lnTo>
                <a:lnTo>
                  <a:pt x="15852" y="64747"/>
                </a:lnTo>
                <a:lnTo>
                  <a:pt x="29208" y="70477"/>
                </a:lnTo>
                <a:lnTo>
                  <a:pt x="46033" y="72294"/>
                </a:lnTo>
                <a:lnTo>
                  <a:pt x="58604" y="67682"/>
                </a:lnTo>
                <a:lnTo>
                  <a:pt x="68619" y="58976"/>
                </a:lnTo>
                <a:lnTo>
                  <a:pt x="75181" y="46655"/>
                </a:lnTo>
                <a:lnTo>
                  <a:pt x="77393" y="31196"/>
                </a:lnTo>
                <a:lnTo>
                  <a:pt x="72903" y="18841"/>
                </a:lnTo>
                <a:lnTo>
                  <a:pt x="63994" y="8923"/>
                </a:lnTo>
                <a:lnTo>
                  <a:pt x="51397" y="2343"/>
                </a:lnTo>
                <a:lnTo>
                  <a:pt x="35846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658398" y="3192574"/>
            <a:ext cx="77470" cy="72390"/>
          </a:xfrm>
          <a:custGeom>
            <a:avLst/>
            <a:gdLst/>
            <a:ahLst/>
            <a:cxnLst/>
            <a:rect l="l" t="t" r="r" b="b"/>
            <a:pathLst>
              <a:path w="77469" h="72389">
                <a:moveTo>
                  <a:pt x="0" y="36402"/>
                </a:moveTo>
                <a:lnTo>
                  <a:pt x="2780" y="22818"/>
                </a:lnTo>
                <a:lnTo>
                  <a:pt x="10402" y="11547"/>
                </a:lnTo>
                <a:lnTo>
                  <a:pt x="21784" y="3603"/>
                </a:lnTo>
                <a:lnTo>
                  <a:pt x="35846" y="0"/>
                </a:lnTo>
                <a:lnTo>
                  <a:pt x="51397" y="2342"/>
                </a:lnTo>
                <a:lnTo>
                  <a:pt x="63994" y="8923"/>
                </a:lnTo>
                <a:lnTo>
                  <a:pt x="72904" y="18840"/>
                </a:lnTo>
                <a:lnTo>
                  <a:pt x="77393" y="31195"/>
                </a:lnTo>
                <a:lnTo>
                  <a:pt x="75181" y="46654"/>
                </a:lnTo>
                <a:lnTo>
                  <a:pt x="68619" y="58976"/>
                </a:lnTo>
                <a:lnTo>
                  <a:pt x="58604" y="67682"/>
                </a:lnTo>
                <a:lnTo>
                  <a:pt x="46034" y="72294"/>
                </a:lnTo>
                <a:lnTo>
                  <a:pt x="29208" y="70477"/>
                </a:lnTo>
                <a:lnTo>
                  <a:pt x="15852" y="64747"/>
                </a:lnTo>
                <a:lnTo>
                  <a:pt x="6334" y="55885"/>
                </a:lnTo>
                <a:lnTo>
                  <a:pt x="1022" y="44673"/>
                </a:lnTo>
                <a:lnTo>
                  <a:pt x="0" y="36402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223548" y="3376681"/>
            <a:ext cx="76200" cy="73025"/>
          </a:xfrm>
          <a:custGeom>
            <a:avLst/>
            <a:gdLst/>
            <a:ahLst/>
            <a:cxnLst/>
            <a:rect l="l" t="t" r="r" b="b"/>
            <a:pathLst>
              <a:path w="76200" h="73025">
                <a:moveTo>
                  <a:pt x="35759" y="0"/>
                </a:moveTo>
                <a:lnTo>
                  <a:pt x="21754" y="3453"/>
                </a:lnTo>
                <a:lnTo>
                  <a:pt x="10397" y="11377"/>
                </a:lnTo>
                <a:lnTo>
                  <a:pt x="2781" y="22723"/>
                </a:lnTo>
                <a:lnTo>
                  <a:pt x="0" y="36444"/>
                </a:lnTo>
                <a:lnTo>
                  <a:pt x="628" y="43042"/>
                </a:lnTo>
                <a:lnTo>
                  <a:pt x="5422" y="54881"/>
                </a:lnTo>
                <a:lnTo>
                  <a:pt x="14525" y="64314"/>
                </a:lnTo>
                <a:lnTo>
                  <a:pt x="27443" y="70492"/>
                </a:lnTo>
                <a:lnTo>
                  <a:pt x="43685" y="72565"/>
                </a:lnTo>
                <a:lnTo>
                  <a:pt x="56518" y="68281"/>
                </a:lnTo>
                <a:lnTo>
                  <a:pt x="66802" y="59755"/>
                </a:lnTo>
                <a:lnTo>
                  <a:pt x="73597" y="47583"/>
                </a:lnTo>
                <a:lnTo>
                  <a:pt x="75963" y="32364"/>
                </a:lnTo>
                <a:lnTo>
                  <a:pt x="71847" y="19601"/>
                </a:lnTo>
                <a:lnTo>
                  <a:pt x="63232" y="9316"/>
                </a:lnTo>
                <a:lnTo>
                  <a:pt x="50932" y="2464"/>
                </a:lnTo>
                <a:lnTo>
                  <a:pt x="3575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223548" y="3376681"/>
            <a:ext cx="76200" cy="73025"/>
          </a:xfrm>
          <a:custGeom>
            <a:avLst/>
            <a:gdLst/>
            <a:ahLst/>
            <a:cxnLst/>
            <a:rect l="l" t="t" r="r" b="b"/>
            <a:pathLst>
              <a:path w="76200" h="73025">
                <a:moveTo>
                  <a:pt x="0" y="36445"/>
                </a:moveTo>
                <a:lnTo>
                  <a:pt x="2781" y="22724"/>
                </a:lnTo>
                <a:lnTo>
                  <a:pt x="10397" y="11377"/>
                </a:lnTo>
                <a:lnTo>
                  <a:pt x="21754" y="3453"/>
                </a:lnTo>
                <a:lnTo>
                  <a:pt x="35759" y="0"/>
                </a:lnTo>
                <a:lnTo>
                  <a:pt x="50931" y="2464"/>
                </a:lnTo>
                <a:lnTo>
                  <a:pt x="63232" y="9316"/>
                </a:lnTo>
                <a:lnTo>
                  <a:pt x="71847" y="19601"/>
                </a:lnTo>
                <a:lnTo>
                  <a:pt x="75963" y="32363"/>
                </a:lnTo>
                <a:lnTo>
                  <a:pt x="73597" y="47583"/>
                </a:lnTo>
                <a:lnTo>
                  <a:pt x="66802" y="59755"/>
                </a:lnTo>
                <a:lnTo>
                  <a:pt x="56518" y="68281"/>
                </a:lnTo>
                <a:lnTo>
                  <a:pt x="43685" y="72565"/>
                </a:lnTo>
                <a:lnTo>
                  <a:pt x="27443" y="70492"/>
                </a:lnTo>
                <a:lnTo>
                  <a:pt x="14525" y="64314"/>
                </a:lnTo>
                <a:lnTo>
                  <a:pt x="5422" y="54881"/>
                </a:lnTo>
                <a:lnTo>
                  <a:pt x="628" y="43041"/>
                </a:lnTo>
                <a:lnTo>
                  <a:pt x="0" y="36445"/>
                </a:lnTo>
                <a:close/>
              </a:path>
            </a:pathLst>
          </a:custGeom>
          <a:ln w="935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223548" y="3376681"/>
            <a:ext cx="76200" cy="73025"/>
          </a:xfrm>
          <a:custGeom>
            <a:avLst/>
            <a:gdLst/>
            <a:ahLst/>
            <a:cxnLst/>
            <a:rect l="l" t="t" r="r" b="b"/>
            <a:pathLst>
              <a:path w="76200" h="73025">
                <a:moveTo>
                  <a:pt x="35759" y="0"/>
                </a:moveTo>
                <a:lnTo>
                  <a:pt x="21754" y="3453"/>
                </a:lnTo>
                <a:lnTo>
                  <a:pt x="10397" y="11377"/>
                </a:lnTo>
                <a:lnTo>
                  <a:pt x="2781" y="22723"/>
                </a:lnTo>
                <a:lnTo>
                  <a:pt x="0" y="36444"/>
                </a:lnTo>
                <a:lnTo>
                  <a:pt x="628" y="43042"/>
                </a:lnTo>
                <a:lnTo>
                  <a:pt x="5422" y="54881"/>
                </a:lnTo>
                <a:lnTo>
                  <a:pt x="14525" y="64314"/>
                </a:lnTo>
                <a:lnTo>
                  <a:pt x="27443" y="70492"/>
                </a:lnTo>
                <a:lnTo>
                  <a:pt x="43685" y="72565"/>
                </a:lnTo>
                <a:lnTo>
                  <a:pt x="56518" y="68281"/>
                </a:lnTo>
                <a:lnTo>
                  <a:pt x="66802" y="59755"/>
                </a:lnTo>
                <a:lnTo>
                  <a:pt x="73597" y="47583"/>
                </a:lnTo>
                <a:lnTo>
                  <a:pt x="75963" y="32364"/>
                </a:lnTo>
                <a:lnTo>
                  <a:pt x="71847" y="19601"/>
                </a:lnTo>
                <a:lnTo>
                  <a:pt x="63232" y="9316"/>
                </a:lnTo>
                <a:lnTo>
                  <a:pt x="50932" y="2464"/>
                </a:lnTo>
                <a:lnTo>
                  <a:pt x="3575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223548" y="3376681"/>
            <a:ext cx="76200" cy="73025"/>
          </a:xfrm>
          <a:custGeom>
            <a:avLst/>
            <a:gdLst/>
            <a:ahLst/>
            <a:cxnLst/>
            <a:rect l="l" t="t" r="r" b="b"/>
            <a:pathLst>
              <a:path w="76200" h="73025">
                <a:moveTo>
                  <a:pt x="0" y="36445"/>
                </a:moveTo>
                <a:lnTo>
                  <a:pt x="2781" y="22724"/>
                </a:lnTo>
                <a:lnTo>
                  <a:pt x="10397" y="11377"/>
                </a:lnTo>
                <a:lnTo>
                  <a:pt x="21754" y="3453"/>
                </a:lnTo>
                <a:lnTo>
                  <a:pt x="35759" y="0"/>
                </a:lnTo>
                <a:lnTo>
                  <a:pt x="50931" y="2464"/>
                </a:lnTo>
                <a:lnTo>
                  <a:pt x="63232" y="9316"/>
                </a:lnTo>
                <a:lnTo>
                  <a:pt x="71847" y="19601"/>
                </a:lnTo>
                <a:lnTo>
                  <a:pt x="75963" y="32363"/>
                </a:lnTo>
                <a:lnTo>
                  <a:pt x="73597" y="47583"/>
                </a:lnTo>
                <a:lnTo>
                  <a:pt x="66802" y="59755"/>
                </a:lnTo>
                <a:lnTo>
                  <a:pt x="56518" y="68281"/>
                </a:lnTo>
                <a:lnTo>
                  <a:pt x="43685" y="72565"/>
                </a:lnTo>
                <a:lnTo>
                  <a:pt x="27443" y="70492"/>
                </a:lnTo>
                <a:lnTo>
                  <a:pt x="14525" y="64314"/>
                </a:lnTo>
                <a:lnTo>
                  <a:pt x="5422" y="54881"/>
                </a:lnTo>
                <a:lnTo>
                  <a:pt x="628" y="43041"/>
                </a:lnTo>
                <a:lnTo>
                  <a:pt x="0" y="36445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595023" y="3313276"/>
            <a:ext cx="79375" cy="72390"/>
          </a:xfrm>
          <a:custGeom>
            <a:avLst/>
            <a:gdLst/>
            <a:ahLst/>
            <a:cxnLst/>
            <a:rect l="l" t="t" r="r" b="b"/>
            <a:pathLst>
              <a:path w="79375" h="72389">
                <a:moveTo>
                  <a:pt x="35917" y="0"/>
                </a:moveTo>
                <a:lnTo>
                  <a:pt x="21804" y="3745"/>
                </a:lnTo>
                <a:lnTo>
                  <a:pt x="10402" y="11706"/>
                </a:lnTo>
                <a:lnTo>
                  <a:pt x="2778" y="22902"/>
                </a:lnTo>
                <a:lnTo>
                  <a:pt x="0" y="36349"/>
                </a:lnTo>
                <a:lnTo>
                  <a:pt x="1499" y="46186"/>
                </a:lnTo>
                <a:lnTo>
                  <a:pt x="7304" y="56801"/>
                </a:lnTo>
                <a:lnTo>
                  <a:pt x="17225" y="65119"/>
                </a:lnTo>
                <a:lnTo>
                  <a:pt x="30999" y="70416"/>
                </a:lnTo>
                <a:lnTo>
                  <a:pt x="48359" y="71973"/>
                </a:lnTo>
                <a:lnTo>
                  <a:pt x="60668" y="67060"/>
                </a:lnTo>
                <a:lnTo>
                  <a:pt x="70415" y="58183"/>
                </a:lnTo>
                <a:lnTo>
                  <a:pt x="76739" y="45718"/>
                </a:lnTo>
                <a:lnTo>
                  <a:pt x="78781" y="30042"/>
                </a:lnTo>
                <a:lnTo>
                  <a:pt x="73924" y="18089"/>
                </a:lnTo>
                <a:lnTo>
                  <a:pt x="64722" y="8532"/>
                </a:lnTo>
                <a:lnTo>
                  <a:pt x="51834" y="2220"/>
                </a:lnTo>
                <a:lnTo>
                  <a:pt x="35917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595023" y="3313276"/>
            <a:ext cx="79375" cy="72390"/>
          </a:xfrm>
          <a:custGeom>
            <a:avLst/>
            <a:gdLst/>
            <a:ahLst/>
            <a:cxnLst/>
            <a:rect l="l" t="t" r="r" b="b"/>
            <a:pathLst>
              <a:path w="79375" h="72389">
                <a:moveTo>
                  <a:pt x="0" y="36350"/>
                </a:moveTo>
                <a:lnTo>
                  <a:pt x="2778" y="22902"/>
                </a:lnTo>
                <a:lnTo>
                  <a:pt x="10402" y="11706"/>
                </a:lnTo>
                <a:lnTo>
                  <a:pt x="21804" y="3745"/>
                </a:lnTo>
                <a:lnTo>
                  <a:pt x="35917" y="0"/>
                </a:lnTo>
                <a:lnTo>
                  <a:pt x="51834" y="2220"/>
                </a:lnTo>
                <a:lnTo>
                  <a:pt x="64723" y="8532"/>
                </a:lnTo>
                <a:lnTo>
                  <a:pt x="73924" y="18089"/>
                </a:lnTo>
                <a:lnTo>
                  <a:pt x="78781" y="30042"/>
                </a:lnTo>
                <a:lnTo>
                  <a:pt x="76739" y="45718"/>
                </a:lnTo>
                <a:lnTo>
                  <a:pt x="70415" y="58183"/>
                </a:lnTo>
                <a:lnTo>
                  <a:pt x="60668" y="67060"/>
                </a:lnTo>
                <a:lnTo>
                  <a:pt x="48359" y="71973"/>
                </a:lnTo>
                <a:lnTo>
                  <a:pt x="31000" y="70416"/>
                </a:lnTo>
                <a:lnTo>
                  <a:pt x="17226" y="65119"/>
                </a:lnTo>
                <a:lnTo>
                  <a:pt x="7304" y="56801"/>
                </a:lnTo>
                <a:lnTo>
                  <a:pt x="1499" y="46186"/>
                </a:lnTo>
                <a:lnTo>
                  <a:pt x="0" y="36350"/>
                </a:lnTo>
                <a:close/>
              </a:path>
            </a:pathLst>
          </a:custGeom>
          <a:ln w="935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595023" y="3313276"/>
            <a:ext cx="79375" cy="72390"/>
          </a:xfrm>
          <a:custGeom>
            <a:avLst/>
            <a:gdLst/>
            <a:ahLst/>
            <a:cxnLst/>
            <a:rect l="l" t="t" r="r" b="b"/>
            <a:pathLst>
              <a:path w="79375" h="72389">
                <a:moveTo>
                  <a:pt x="35917" y="0"/>
                </a:moveTo>
                <a:lnTo>
                  <a:pt x="21804" y="3745"/>
                </a:lnTo>
                <a:lnTo>
                  <a:pt x="10402" y="11706"/>
                </a:lnTo>
                <a:lnTo>
                  <a:pt x="2778" y="22902"/>
                </a:lnTo>
                <a:lnTo>
                  <a:pt x="0" y="36349"/>
                </a:lnTo>
                <a:lnTo>
                  <a:pt x="1499" y="46186"/>
                </a:lnTo>
                <a:lnTo>
                  <a:pt x="7304" y="56801"/>
                </a:lnTo>
                <a:lnTo>
                  <a:pt x="17225" y="65119"/>
                </a:lnTo>
                <a:lnTo>
                  <a:pt x="30999" y="70416"/>
                </a:lnTo>
                <a:lnTo>
                  <a:pt x="48359" y="71973"/>
                </a:lnTo>
                <a:lnTo>
                  <a:pt x="60668" y="67060"/>
                </a:lnTo>
                <a:lnTo>
                  <a:pt x="70415" y="58183"/>
                </a:lnTo>
                <a:lnTo>
                  <a:pt x="76739" y="45718"/>
                </a:lnTo>
                <a:lnTo>
                  <a:pt x="78781" y="30042"/>
                </a:lnTo>
                <a:lnTo>
                  <a:pt x="73924" y="18089"/>
                </a:lnTo>
                <a:lnTo>
                  <a:pt x="64722" y="8532"/>
                </a:lnTo>
                <a:lnTo>
                  <a:pt x="51834" y="2220"/>
                </a:lnTo>
                <a:lnTo>
                  <a:pt x="35917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595023" y="3313276"/>
            <a:ext cx="79375" cy="72390"/>
          </a:xfrm>
          <a:custGeom>
            <a:avLst/>
            <a:gdLst/>
            <a:ahLst/>
            <a:cxnLst/>
            <a:rect l="l" t="t" r="r" b="b"/>
            <a:pathLst>
              <a:path w="79375" h="72389">
                <a:moveTo>
                  <a:pt x="0" y="36350"/>
                </a:moveTo>
                <a:lnTo>
                  <a:pt x="2778" y="22902"/>
                </a:lnTo>
                <a:lnTo>
                  <a:pt x="10402" y="11706"/>
                </a:lnTo>
                <a:lnTo>
                  <a:pt x="21804" y="3745"/>
                </a:lnTo>
                <a:lnTo>
                  <a:pt x="35917" y="0"/>
                </a:lnTo>
                <a:lnTo>
                  <a:pt x="51834" y="2220"/>
                </a:lnTo>
                <a:lnTo>
                  <a:pt x="64723" y="8532"/>
                </a:lnTo>
                <a:lnTo>
                  <a:pt x="73924" y="18089"/>
                </a:lnTo>
                <a:lnTo>
                  <a:pt x="78781" y="30042"/>
                </a:lnTo>
                <a:lnTo>
                  <a:pt x="76739" y="45718"/>
                </a:lnTo>
                <a:lnTo>
                  <a:pt x="70415" y="58183"/>
                </a:lnTo>
                <a:lnTo>
                  <a:pt x="60668" y="67060"/>
                </a:lnTo>
                <a:lnTo>
                  <a:pt x="48359" y="71973"/>
                </a:lnTo>
                <a:lnTo>
                  <a:pt x="31000" y="70416"/>
                </a:lnTo>
                <a:lnTo>
                  <a:pt x="17226" y="65119"/>
                </a:lnTo>
                <a:lnTo>
                  <a:pt x="7304" y="56801"/>
                </a:lnTo>
                <a:lnTo>
                  <a:pt x="1499" y="46186"/>
                </a:lnTo>
                <a:lnTo>
                  <a:pt x="0" y="36350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785523" y="2992507"/>
            <a:ext cx="78105" cy="71120"/>
          </a:xfrm>
          <a:custGeom>
            <a:avLst/>
            <a:gdLst/>
            <a:ahLst/>
            <a:cxnLst/>
            <a:rect l="l" t="t" r="r" b="b"/>
            <a:pathLst>
              <a:path w="78104" h="71119">
                <a:moveTo>
                  <a:pt x="36463" y="0"/>
                </a:moveTo>
                <a:lnTo>
                  <a:pt x="22181" y="3387"/>
                </a:lnTo>
                <a:lnTo>
                  <a:pt x="10600" y="11140"/>
                </a:lnTo>
                <a:lnTo>
                  <a:pt x="2835" y="22235"/>
                </a:lnTo>
                <a:lnTo>
                  <a:pt x="0" y="35650"/>
                </a:lnTo>
                <a:lnTo>
                  <a:pt x="679" y="42287"/>
                </a:lnTo>
                <a:lnTo>
                  <a:pt x="5616" y="53801"/>
                </a:lnTo>
                <a:lnTo>
                  <a:pt x="14915" y="62969"/>
                </a:lnTo>
                <a:lnTo>
                  <a:pt x="28082" y="68969"/>
                </a:lnTo>
                <a:lnTo>
                  <a:pt x="44621" y="70981"/>
                </a:lnTo>
                <a:lnTo>
                  <a:pt x="57711" y="66780"/>
                </a:lnTo>
                <a:lnTo>
                  <a:pt x="68199" y="58421"/>
                </a:lnTo>
                <a:lnTo>
                  <a:pt x="75125" y="46478"/>
                </a:lnTo>
                <a:lnTo>
                  <a:pt x="77530" y="31524"/>
                </a:lnTo>
                <a:lnTo>
                  <a:pt x="73293" y="19087"/>
                </a:lnTo>
                <a:lnTo>
                  <a:pt x="64489" y="9069"/>
                </a:lnTo>
                <a:lnTo>
                  <a:pt x="51939" y="2398"/>
                </a:lnTo>
                <a:lnTo>
                  <a:pt x="36463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785523" y="2992507"/>
            <a:ext cx="78105" cy="71120"/>
          </a:xfrm>
          <a:custGeom>
            <a:avLst/>
            <a:gdLst/>
            <a:ahLst/>
            <a:cxnLst/>
            <a:rect l="l" t="t" r="r" b="b"/>
            <a:pathLst>
              <a:path w="78104" h="71119">
                <a:moveTo>
                  <a:pt x="0" y="35650"/>
                </a:moveTo>
                <a:lnTo>
                  <a:pt x="2835" y="22236"/>
                </a:lnTo>
                <a:lnTo>
                  <a:pt x="10600" y="11140"/>
                </a:lnTo>
                <a:lnTo>
                  <a:pt x="22181" y="3387"/>
                </a:lnTo>
                <a:lnTo>
                  <a:pt x="36462" y="0"/>
                </a:lnTo>
                <a:lnTo>
                  <a:pt x="51938" y="2398"/>
                </a:lnTo>
                <a:lnTo>
                  <a:pt x="64489" y="9069"/>
                </a:lnTo>
                <a:lnTo>
                  <a:pt x="73293" y="19087"/>
                </a:lnTo>
                <a:lnTo>
                  <a:pt x="77530" y="31524"/>
                </a:lnTo>
                <a:lnTo>
                  <a:pt x="75125" y="46478"/>
                </a:lnTo>
                <a:lnTo>
                  <a:pt x="68200" y="58422"/>
                </a:lnTo>
                <a:lnTo>
                  <a:pt x="57712" y="66780"/>
                </a:lnTo>
                <a:lnTo>
                  <a:pt x="44622" y="70981"/>
                </a:lnTo>
                <a:lnTo>
                  <a:pt x="28083" y="68970"/>
                </a:lnTo>
                <a:lnTo>
                  <a:pt x="14916" y="62970"/>
                </a:lnTo>
                <a:lnTo>
                  <a:pt x="5616" y="53802"/>
                </a:lnTo>
                <a:lnTo>
                  <a:pt x="679" y="42288"/>
                </a:lnTo>
                <a:lnTo>
                  <a:pt x="0" y="35650"/>
                </a:lnTo>
                <a:close/>
              </a:path>
            </a:pathLst>
          </a:custGeom>
          <a:ln w="935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785523" y="2992507"/>
            <a:ext cx="78105" cy="71120"/>
          </a:xfrm>
          <a:custGeom>
            <a:avLst/>
            <a:gdLst/>
            <a:ahLst/>
            <a:cxnLst/>
            <a:rect l="l" t="t" r="r" b="b"/>
            <a:pathLst>
              <a:path w="78104" h="71119">
                <a:moveTo>
                  <a:pt x="36463" y="0"/>
                </a:moveTo>
                <a:lnTo>
                  <a:pt x="22181" y="3387"/>
                </a:lnTo>
                <a:lnTo>
                  <a:pt x="10600" y="11140"/>
                </a:lnTo>
                <a:lnTo>
                  <a:pt x="2835" y="22235"/>
                </a:lnTo>
                <a:lnTo>
                  <a:pt x="0" y="35650"/>
                </a:lnTo>
                <a:lnTo>
                  <a:pt x="679" y="42287"/>
                </a:lnTo>
                <a:lnTo>
                  <a:pt x="5616" y="53801"/>
                </a:lnTo>
                <a:lnTo>
                  <a:pt x="14915" y="62969"/>
                </a:lnTo>
                <a:lnTo>
                  <a:pt x="28082" y="68969"/>
                </a:lnTo>
                <a:lnTo>
                  <a:pt x="44621" y="70981"/>
                </a:lnTo>
                <a:lnTo>
                  <a:pt x="57711" y="66780"/>
                </a:lnTo>
                <a:lnTo>
                  <a:pt x="68199" y="58421"/>
                </a:lnTo>
                <a:lnTo>
                  <a:pt x="75125" y="46478"/>
                </a:lnTo>
                <a:lnTo>
                  <a:pt x="77530" y="31524"/>
                </a:lnTo>
                <a:lnTo>
                  <a:pt x="73293" y="19087"/>
                </a:lnTo>
                <a:lnTo>
                  <a:pt x="64489" y="9069"/>
                </a:lnTo>
                <a:lnTo>
                  <a:pt x="51939" y="2398"/>
                </a:lnTo>
                <a:lnTo>
                  <a:pt x="36463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785523" y="2992507"/>
            <a:ext cx="78105" cy="71120"/>
          </a:xfrm>
          <a:custGeom>
            <a:avLst/>
            <a:gdLst/>
            <a:ahLst/>
            <a:cxnLst/>
            <a:rect l="l" t="t" r="r" b="b"/>
            <a:pathLst>
              <a:path w="78104" h="71119">
                <a:moveTo>
                  <a:pt x="0" y="35650"/>
                </a:moveTo>
                <a:lnTo>
                  <a:pt x="2835" y="22236"/>
                </a:lnTo>
                <a:lnTo>
                  <a:pt x="10600" y="11140"/>
                </a:lnTo>
                <a:lnTo>
                  <a:pt x="22181" y="3387"/>
                </a:lnTo>
                <a:lnTo>
                  <a:pt x="36462" y="0"/>
                </a:lnTo>
                <a:lnTo>
                  <a:pt x="51938" y="2398"/>
                </a:lnTo>
                <a:lnTo>
                  <a:pt x="64489" y="9069"/>
                </a:lnTo>
                <a:lnTo>
                  <a:pt x="73293" y="19087"/>
                </a:lnTo>
                <a:lnTo>
                  <a:pt x="77530" y="31524"/>
                </a:lnTo>
                <a:lnTo>
                  <a:pt x="75125" y="46478"/>
                </a:lnTo>
                <a:lnTo>
                  <a:pt x="68200" y="58422"/>
                </a:lnTo>
                <a:lnTo>
                  <a:pt x="57712" y="66780"/>
                </a:lnTo>
                <a:lnTo>
                  <a:pt x="44622" y="70981"/>
                </a:lnTo>
                <a:lnTo>
                  <a:pt x="28083" y="68970"/>
                </a:lnTo>
                <a:lnTo>
                  <a:pt x="14916" y="62970"/>
                </a:lnTo>
                <a:lnTo>
                  <a:pt x="5616" y="53802"/>
                </a:lnTo>
                <a:lnTo>
                  <a:pt x="679" y="42288"/>
                </a:lnTo>
                <a:lnTo>
                  <a:pt x="0" y="35650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158585" y="2879835"/>
            <a:ext cx="77470" cy="72390"/>
          </a:xfrm>
          <a:custGeom>
            <a:avLst/>
            <a:gdLst/>
            <a:ahLst/>
            <a:cxnLst/>
            <a:rect l="l" t="t" r="r" b="b"/>
            <a:pathLst>
              <a:path w="77470" h="72389">
                <a:moveTo>
                  <a:pt x="35845" y="0"/>
                </a:moveTo>
                <a:lnTo>
                  <a:pt x="21783" y="3603"/>
                </a:lnTo>
                <a:lnTo>
                  <a:pt x="10401" y="11548"/>
                </a:lnTo>
                <a:lnTo>
                  <a:pt x="2780" y="22819"/>
                </a:lnTo>
                <a:lnTo>
                  <a:pt x="0" y="36403"/>
                </a:lnTo>
                <a:lnTo>
                  <a:pt x="1022" y="44674"/>
                </a:lnTo>
                <a:lnTo>
                  <a:pt x="6334" y="55886"/>
                </a:lnTo>
                <a:lnTo>
                  <a:pt x="15853" y="64747"/>
                </a:lnTo>
                <a:lnTo>
                  <a:pt x="29209" y="70477"/>
                </a:lnTo>
                <a:lnTo>
                  <a:pt x="46035" y="72293"/>
                </a:lnTo>
                <a:lnTo>
                  <a:pt x="58605" y="67681"/>
                </a:lnTo>
                <a:lnTo>
                  <a:pt x="68620" y="58975"/>
                </a:lnTo>
                <a:lnTo>
                  <a:pt x="75182" y="46654"/>
                </a:lnTo>
                <a:lnTo>
                  <a:pt x="77393" y="31194"/>
                </a:lnTo>
                <a:lnTo>
                  <a:pt x="72903" y="18839"/>
                </a:lnTo>
                <a:lnTo>
                  <a:pt x="63993" y="8922"/>
                </a:lnTo>
                <a:lnTo>
                  <a:pt x="51396" y="2342"/>
                </a:lnTo>
                <a:lnTo>
                  <a:pt x="35845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158585" y="2879835"/>
            <a:ext cx="77470" cy="72390"/>
          </a:xfrm>
          <a:custGeom>
            <a:avLst/>
            <a:gdLst/>
            <a:ahLst/>
            <a:cxnLst/>
            <a:rect l="l" t="t" r="r" b="b"/>
            <a:pathLst>
              <a:path w="77470" h="72389">
                <a:moveTo>
                  <a:pt x="0" y="36402"/>
                </a:moveTo>
                <a:lnTo>
                  <a:pt x="2780" y="22818"/>
                </a:lnTo>
                <a:lnTo>
                  <a:pt x="10402" y="11547"/>
                </a:lnTo>
                <a:lnTo>
                  <a:pt x="21784" y="3603"/>
                </a:lnTo>
                <a:lnTo>
                  <a:pt x="35846" y="0"/>
                </a:lnTo>
                <a:lnTo>
                  <a:pt x="51397" y="2342"/>
                </a:lnTo>
                <a:lnTo>
                  <a:pt x="63994" y="8923"/>
                </a:lnTo>
                <a:lnTo>
                  <a:pt x="72904" y="18840"/>
                </a:lnTo>
                <a:lnTo>
                  <a:pt x="77393" y="31195"/>
                </a:lnTo>
                <a:lnTo>
                  <a:pt x="75181" y="46654"/>
                </a:lnTo>
                <a:lnTo>
                  <a:pt x="68619" y="58976"/>
                </a:lnTo>
                <a:lnTo>
                  <a:pt x="58604" y="67682"/>
                </a:lnTo>
                <a:lnTo>
                  <a:pt x="46033" y="72294"/>
                </a:lnTo>
                <a:lnTo>
                  <a:pt x="29208" y="70477"/>
                </a:lnTo>
                <a:lnTo>
                  <a:pt x="15852" y="64747"/>
                </a:lnTo>
                <a:lnTo>
                  <a:pt x="6334" y="55885"/>
                </a:lnTo>
                <a:lnTo>
                  <a:pt x="1022" y="44673"/>
                </a:lnTo>
                <a:lnTo>
                  <a:pt x="0" y="36402"/>
                </a:lnTo>
                <a:close/>
              </a:path>
            </a:pathLst>
          </a:custGeom>
          <a:ln w="935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158585" y="2879835"/>
            <a:ext cx="77470" cy="72390"/>
          </a:xfrm>
          <a:custGeom>
            <a:avLst/>
            <a:gdLst/>
            <a:ahLst/>
            <a:cxnLst/>
            <a:rect l="l" t="t" r="r" b="b"/>
            <a:pathLst>
              <a:path w="77470" h="72389">
                <a:moveTo>
                  <a:pt x="35845" y="0"/>
                </a:moveTo>
                <a:lnTo>
                  <a:pt x="21783" y="3603"/>
                </a:lnTo>
                <a:lnTo>
                  <a:pt x="10401" y="11548"/>
                </a:lnTo>
                <a:lnTo>
                  <a:pt x="2780" y="22819"/>
                </a:lnTo>
                <a:lnTo>
                  <a:pt x="0" y="36403"/>
                </a:lnTo>
                <a:lnTo>
                  <a:pt x="1022" y="44674"/>
                </a:lnTo>
                <a:lnTo>
                  <a:pt x="6334" y="55886"/>
                </a:lnTo>
                <a:lnTo>
                  <a:pt x="15853" y="64747"/>
                </a:lnTo>
                <a:lnTo>
                  <a:pt x="29209" y="70477"/>
                </a:lnTo>
                <a:lnTo>
                  <a:pt x="46035" y="72293"/>
                </a:lnTo>
                <a:lnTo>
                  <a:pt x="58605" y="67681"/>
                </a:lnTo>
                <a:lnTo>
                  <a:pt x="68620" y="58975"/>
                </a:lnTo>
                <a:lnTo>
                  <a:pt x="75182" y="46654"/>
                </a:lnTo>
                <a:lnTo>
                  <a:pt x="77393" y="31194"/>
                </a:lnTo>
                <a:lnTo>
                  <a:pt x="72903" y="18839"/>
                </a:lnTo>
                <a:lnTo>
                  <a:pt x="63993" y="8922"/>
                </a:lnTo>
                <a:lnTo>
                  <a:pt x="51396" y="2342"/>
                </a:lnTo>
                <a:lnTo>
                  <a:pt x="35845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158585" y="2879835"/>
            <a:ext cx="77470" cy="72390"/>
          </a:xfrm>
          <a:custGeom>
            <a:avLst/>
            <a:gdLst/>
            <a:ahLst/>
            <a:cxnLst/>
            <a:rect l="l" t="t" r="r" b="b"/>
            <a:pathLst>
              <a:path w="77470" h="72389">
                <a:moveTo>
                  <a:pt x="0" y="36402"/>
                </a:moveTo>
                <a:lnTo>
                  <a:pt x="2780" y="22818"/>
                </a:lnTo>
                <a:lnTo>
                  <a:pt x="10402" y="11547"/>
                </a:lnTo>
                <a:lnTo>
                  <a:pt x="21784" y="3603"/>
                </a:lnTo>
                <a:lnTo>
                  <a:pt x="35846" y="0"/>
                </a:lnTo>
                <a:lnTo>
                  <a:pt x="51397" y="2342"/>
                </a:lnTo>
                <a:lnTo>
                  <a:pt x="63994" y="8923"/>
                </a:lnTo>
                <a:lnTo>
                  <a:pt x="72904" y="18840"/>
                </a:lnTo>
                <a:lnTo>
                  <a:pt x="77393" y="31195"/>
                </a:lnTo>
                <a:lnTo>
                  <a:pt x="75181" y="46654"/>
                </a:lnTo>
                <a:lnTo>
                  <a:pt x="68619" y="58976"/>
                </a:lnTo>
                <a:lnTo>
                  <a:pt x="58604" y="67682"/>
                </a:lnTo>
                <a:lnTo>
                  <a:pt x="46033" y="72294"/>
                </a:lnTo>
                <a:lnTo>
                  <a:pt x="29208" y="70477"/>
                </a:lnTo>
                <a:lnTo>
                  <a:pt x="15852" y="64747"/>
                </a:lnTo>
                <a:lnTo>
                  <a:pt x="6334" y="55885"/>
                </a:lnTo>
                <a:lnTo>
                  <a:pt x="1022" y="44673"/>
                </a:lnTo>
                <a:lnTo>
                  <a:pt x="0" y="36402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541173" y="2903649"/>
            <a:ext cx="77470" cy="72390"/>
          </a:xfrm>
          <a:custGeom>
            <a:avLst/>
            <a:gdLst/>
            <a:ahLst/>
            <a:cxnLst/>
            <a:rect l="l" t="t" r="r" b="b"/>
            <a:pathLst>
              <a:path w="77470" h="72389">
                <a:moveTo>
                  <a:pt x="35846" y="0"/>
                </a:moveTo>
                <a:lnTo>
                  <a:pt x="21784" y="3603"/>
                </a:lnTo>
                <a:lnTo>
                  <a:pt x="10402" y="11547"/>
                </a:lnTo>
                <a:lnTo>
                  <a:pt x="2780" y="22818"/>
                </a:lnTo>
                <a:lnTo>
                  <a:pt x="0" y="36402"/>
                </a:lnTo>
                <a:lnTo>
                  <a:pt x="1022" y="44672"/>
                </a:lnTo>
                <a:lnTo>
                  <a:pt x="6334" y="55885"/>
                </a:lnTo>
                <a:lnTo>
                  <a:pt x="15852" y="64747"/>
                </a:lnTo>
                <a:lnTo>
                  <a:pt x="29208" y="70477"/>
                </a:lnTo>
                <a:lnTo>
                  <a:pt x="46033" y="72294"/>
                </a:lnTo>
                <a:lnTo>
                  <a:pt x="58604" y="67682"/>
                </a:lnTo>
                <a:lnTo>
                  <a:pt x="68619" y="58976"/>
                </a:lnTo>
                <a:lnTo>
                  <a:pt x="75181" y="46655"/>
                </a:lnTo>
                <a:lnTo>
                  <a:pt x="77393" y="31196"/>
                </a:lnTo>
                <a:lnTo>
                  <a:pt x="72903" y="18841"/>
                </a:lnTo>
                <a:lnTo>
                  <a:pt x="63994" y="8923"/>
                </a:lnTo>
                <a:lnTo>
                  <a:pt x="51397" y="2343"/>
                </a:lnTo>
                <a:lnTo>
                  <a:pt x="35846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541173" y="2903649"/>
            <a:ext cx="77470" cy="72390"/>
          </a:xfrm>
          <a:custGeom>
            <a:avLst/>
            <a:gdLst/>
            <a:ahLst/>
            <a:cxnLst/>
            <a:rect l="l" t="t" r="r" b="b"/>
            <a:pathLst>
              <a:path w="77470" h="72389">
                <a:moveTo>
                  <a:pt x="0" y="36402"/>
                </a:moveTo>
                <a:lnTo>
                  <a:pt x="2780" y="22818"/>
                </a:lnTo>
                <a:lnTo>
                  <a:pt x="10402" y="11547"/>
                </a:lnTo>
                <a:lnTo>
                  <a:pt x="21784" y="3603"/>
                </a:lnTo>
                <a:lnTo>
                  <a:pt x="35846" y="0"/>
                </a:lnTo>
                <a:lnTo>
                  <a:pt x="51397" y="2342"/>
                </a:lnTo>
                <a:lnTo>
                  <a:pt x="63994" y="8923"/>
                </a:lnTo>
                <a:lnTo>
                  <a:pt x="72904" y="18840"/>
                </a:lnTo>
                <a:lnTo>
                  <a:pt x="77393" y="31195"/>
                </a:lnTo>
                <a:lnTo>
                  <a:pt x="75181" y="46654"/>
                </a:lnTo>
                <a:lnTo>
                  <a:pt x="68619" y="58976"/>
                </a:lnTo>
                <a:lnTo>
                  <a:pt x="58604" y="67682"/>
                </a:lnTo>
                <a:lnTo>
                  <a:pt x="46033" y="72294"/>
                </a:lnTo>
                <a:lnTo>
                  <a:pt x="29208" y="70477"/>
                </a:lnTo>
                <a:lnTo>
                  <a:pt x="15852" y="64747"/>
                </a:lnTo>
                <a:lnTo>
                  <a:pt x="6334" y="55885"/>
                </a:lnTo>
                <a:lnTo>
                  <a:pt x="1022" y="44673"/>
                </a:lnTo>
                <a:lnTo>
                  <a:pt x="0" y="36402"/>
                </a:lnTo>
                <a:close/>
              </a:path>
            </a:pathLst>
          </a:custGeom>
          <a:ln w="935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541173" y="2903649"/>
            <a:ext cx="77470" cy="72390"/>
          </a:xfrm>
          <a:custGeom>
            <a:avLst/>
            <a:gdLst/>
            <a:ahLst/>
            <a:cxnLst/>
            <a:rect l="l" t="t" r="r" b="b"/>
            <a:pathLst>
              <a:path w="77470" h="72389">
                <a:moveTo>
                  <a:pt x="35846" y="0"/>
                </a:moveTo>
                <a:lnTo>
                  <a:pt x="21784" y="3603"/>
                </a:lnTo>
                <a:lnTo>
                  <a:pt x="10402" y="11547"/>
                </a:lnTo>
                <a:lnTo>
                  <a:pt x="2780" y="22818"/>
                </a:lnTo>
                <a:lnTo>
                  <a:pt x="0" y="36402"/>
                </a:lnTo>
                <a:lnTo>
                  <a:pt x="1022" y="44672"/>
                </a:lnTo>
                <a:lnTo>
                  <a:pt x="6334" y="55885"/>
                </a:lnTo>
                <a:lnTo>
                  <a:pt x="15852" y="64747"/>
                </a:lnTo>
                <a:lnTo>
                  <a:pt x="29208" y="70477"/>
                </a:lnTo>
                <a:lnTo>
                  <a:pt x="46033" y="72294"/>
                </a:lnTo>
                <a:lnTo>
                  <a:pt x="58604" y="67682"/>
                </a:lnTo>
                <a:lnTo>
                  <a:pt x="68619" y="58976"/>
                </a:lnTo>
                <a:lnTo>
                  <a:pt x="75181" y="46655"/>
                </a:lnTo>
                <a:lnTo>
                  <a:pt x="77393" y="31196"/>
                </a:lnTo>
                <a:lnTo>
                  <a:pt x="72903" y="18841"/>
                </a:lnTo>
                <a:lnTo>
                  <a:pt x="63994" y="8923"/>
                </a:lnTo>
                <a:lnTo>
                  <a:pt x="51397" y="2343"/>
                </a:lnTo>
                <a:lnTo>
                  <a:pt x="35846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41173" y="2903649"/>
            <a:ext cx="77470" cy="72390"/>
          </a:xfrm>
          <a:custGeom>
            <a:avLst/>
            <a:gdLst/>
            <a:ahLst/>
            <a:cxnLst/>
            <a:rect l="l" t="t" r="r" b="b"/>
            <a:pathLst>
              <a:path w="77470" h="72389">
                <a:moveTo>
                  <a:pt x="0" y="36402"/>
                </a:moveTo>
                <a:lnTo>
                  <a:pt x="2780" y="22818"/>
                </a:lnTo>
                <a:lnTo>
                  <a:pt x="10402" y="11547"/>
                </a:lnTo>
                <a:lnTo>
                  <a:pt x="21784" y="3603"/>
                </a:lnTo>
                <a:lnTo>
                  <a:pt x="35846" y="0"/>
                </a:lnTo>
                <a:lnTo>
                  <a:pt x="51397" y="2342"/>
                </a:lnTo>
                <a:lnTo>
                  <a:pt x="63994" y="8923"/>
                </a:lnTo>
                <a:lnTo>
                  <a:pt x="72904" y="18840"/>
                </a:lnTo>
                <a:lnTo>
                  <a:pt x="77393" y="31195"/>
                </a:lnTo>
                <a:lnTo>
                  <a:pt x="75181" y="46654"/>
                </a:lnTo>
                <a:lnTo>
                  <a:pt x="68619" y="58976"/>
                </a:lnTo>
                <a:lnTo>
                  <a:pt x="58604" y="67682"/>
                </a:lnTo>
                <a:lnTo>
                  <a:pt x="46033" y="72294"/>
                </a:lnTo>
                <a:lnTo>
                  <a:pt x="29208" y="70477"/>
                </a:lnTo>
                <a:lnTo>
                  <a:pt x="15852" y="64747"/>
                </a:lnTo>
                <a:lnTo>
                  <a:pt x="6334" y="55885"/>
                </a:lnTo>
                <a:lnTo>
                  <a:pt x="1022" y="44673"/>
                </a:lnTo>
                <a:lnTo>
                  <a:pt x="0" y="36402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731673" y="2279718"/>
            <a:ext cx="78105" cy="71120"/>
          </a:xfrm>
          <a:custGeom>
            <a:avLst/>
            <a:gdLst/>
            <a:ahLst/>
            <a:cxnLst/>
            <a:rect l="l" t="t" r="r" b="b"/>
            <a:pathLst>
              <a:path w="78104" h="71119">
                <a:moveTo>
                  <a:pt x="36462" y="0"/>
                </a:moveTo>
                <a:lnTo>
                  <a:pt x="22180" y="3388"/>
                </a:lnTo>
                <a:lnTo>
                  <a:pt x="10600" y="11141"/>
                </a:lnTo>
                <a:lnTo>
                  <a:pt x="2835" y="22236"/>
                </a:lnTo>
                <a:lnTo>
                  <a:pt x="0" y="35651"/>
                </a:lnTo>
                <a:lnTo>
                  <a:pt x="679" y="42289"/>
                </a:lnTo>
                <a:lnTo>
                  <a:pt x="5616" y="53803"/>
                </a:lnTo>
                <a:lnTo>
                  <a:pt x="14916" y="62970"/>
                </a:lnTo>
                <a:lnTo>
                  <a:pt x="28083" y="68971"/>
                </a:lnTo>
                <a:lnTo>
                  <a:pt x="44622" y="70982"/>
                </a:lnTo>
                <a:lnTo>
                  <a:pt x="57712" y="66781"/>
                </a:lnTo>
                <a:lnTo>
                  <a:pt x="68200" y="58422"/>
                </a:lnTo>
                <a:lnTo>
                  <a:pt x="75125" y="46478"/>
                </a:lnTo>
                <a:lnTo>
                  <a:pt x="77529" y="31524"/>
                </a:lnTo>
                <a:lnTo>
                  <a:pt x="73293" y="19087"/>
                </a:lnTo>
                <a:lnTo>
                  <a:pt x="64488" y="9069"/>
                </a:lnTo>
                <a:lnTo>
                  <a:pt x="51938" y="2397"/>
                </a:lnTo>
                <a:lnTo>
                  <a:pt x="36462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731673" y="2279718"/>
            <a:ext cx="78105" cy="71120"/>
          </a:xfrm>
          <a:custGeom>
            <a:avLst/>
            <a:gdLst/>
            <a:ahLst/>
            <a:cxnLst/>
            <a:rect l="l" t="t" r="r" b="b"/>
            <a:pathLst>
              <a:path w="78104" h="71119">
                <a:moveTo>
                  <a:pt x="0" y="35650"/>
                </a:moveTo>
                <a:lnTo>
                  <a:pt x="2835" y="22236"/>
                </a:lnTo>
                <a:lnTo>
                  <a:pt x="10600" y="11140"/>
                </a:lnTo>
                <a:lnTo>
                  <a:pt x="22181" y="3387"/>
                </a:lnTo>
                <a:lnTo>
                  <a:pt x="36462" y="0"/>
                </a:lnTo>
                <a:lnTo>
                  <a:pt x="51938" y="2398"/>
                </a:lnTo>
                <a:lnTo>
                  <a:pt x="64489" y="9069"/>
                </a:lnTo>
                <a:lnTo>
                  <a:pt x="73293" y="19087"/>
                </a:lnTo>
                <a:lnTo>
                  <a:pt x="77530" y="31524"/>
                </a:lnTo>
                <a:lnTo>
                  <a:pt x="75125" y="46478"/>
                </a:lnTo>
                <a:lnTo>
                  <a:pt x="68200" y="58422"/>
                </a:lnTo>
                <a:lnTo>
                  <a:pt x="57712" y="66780"/>
                </a:lnTo>
                <a:lnTo>
                  <a:pt x="44622" y="70981"/>
                </a:lnTo>
                <a:lnTo>
                  <a:pt x="28083" y="68970"/>
                </a:lnTo>
                <a:lnTo>
                  <a:pt x="14916" y="62970"/>
                </a:lnTo>
                <a:lnTo>
                  <a:pt x="5616" y="53802"/>
                </a:lnTo>
                <a:lnTo>
                  <a:pt x="679" y="42288"/>
                </a:lnTo>
                <a:lnTo>
                  <a:pt x="0" y="35650"/>
                </a:lnTo>
                <a:close/>
              </a:path>
            </a:pathLst>
          </a:custGeom>
          <a:ln w="935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731673" y="2279718"/>
            <a:ext cx="78105" cy="71120"/>
          </a:xfrm>
          <a:custGeom>
            <a:avLst/>
            <a:gdLst/>
            <a:ahLst/>
            <a:cxnLst/>
            <a:rect l="l" t="t" r="r" b="b"/>
            <a:pathLst>
              <a:path w="78104" h="71119">
                <a:moveTo>
                  <a:pt x="36462" y="0"/>
                </a:moveTo>
                <a:lnTo>
                  <a:pt x="22180" y="3388"/>
                </a:lnTo>
                <a:lnTo>
                  <a:pt x="10600" y="11141"/>
                </a:lnTo>
                <a:lnTo>
                  <a:pt x="2835" y="22236"/>
                </a:lnTo>
                <a:lnTo>
                  <a:pt x="0" y="35651"/>
                </a:lnTo>
                <a:lnTo>
                  <a:pt x="679" y="42289"/>
                </a:lnTo>
                <a:lnTo>
                  <a:pt x="5616" y="53803"/>
                </a:lnTo>
                <a:lnTo>
                  <a:pt x="14916" y="62970"/>
                </a:lnTo>
                <a:lnTo>
                  <a:pt x="28083" y="68971"/>
                </a:lnTo>
                <a:lnTo>
                  <a:pt x="44622" y="70982"/>
                </a:lnTo>
                <a:lnTo>
                  <a:pt x="57712" y="66781"/>
                </a:lnTo>
                <a:lnTo>
                  <a:pt x="68200" y="58422"/>
                </a:lnTo>
                <a:lnTo>
                  <a:pt x="75125" y="46478"/>
                </a:lnTo>
                <a:lnTo>
                  <a:pt x="77529" y="31524"/>
                </a:lnTo>
                <a:lnTo>
                  <a:pt x="73293" y="19087"/>
                </a:lnTo>
                <a:lnTo>
                  <a:pt x="64488" y="9069"/>
                </a:lnTo>
                <a:lnTo>
                  <a:pt x="51938" y="2397"/>
                </a:lnTo>
                <a:lnTo>
                  <a:pt x="36462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731673" y="2279718"/>
            <a:ext cx="78105" cy="71120"/>
          </a:xfrm>
          <a:custGeom>
            <a:avLst/>
            <a:gdLst/>
            <a:ahLst/>
            <a:cxnLst/>
            <a:rect l="l" t="t" r="r" b="b"/>
            <a:pathLst>
              <a:path w="78104" h="71119">
                <a:moveTo>
                  <a:pt x="0" y="35650"/>
                </a:moveTo>
                <a:lnTo>
                  <a:pt x="2835" y="22236"/>
                </a:lnTo>
                <a:lnTo>
                  <a:pt x="10600" y="11140"/>
                </a:lnTo>
                <a:lnTo>
                  <a:pt x="22181" y="3387"/>
                </a:lnTo>
                <a:lnTo>
                  <a:pt x="36462" y="0"/>
                </a:lnTo>
                <a:lnTo>
                  <a:pt x="51938" y="2398"/>
                </a:lnTo>
                <a:lnTo>
                  <a:pt x="64489" y="9069"/>
                </a:lnTo>
                <a:lnTo>
                  <a:pt x="73293" y="19087"/>
                </a:lnTo>
                <a:lnTo>
                  <a:pt x="77530" y="31524"/>
                </a:lnTo>
                <a:lnTo>
                  <a:pt x="75125" y="46478"/>
                </a:lnTo>
                <a:lnTo>
                  <a:pt x="68200" y="58422"/>
                </a:lnTo>
                <a:lnTo>
                  <a:pt x="57712" y="66780"/>
                </a:lnTo>
                <a:lnTo>
                  <a:pt x="44622" y="70981"/>
                </a:lnTo>
                <a:lnTo>
                  <a:pt x="28083" y="68970"/>
                </a:lnTo>
                <a:lnTo>
                  <a:pt x="14916" y="62970"/>
                </a:lnTo>
                <a:lnTo>
                  <a:pt x="5616" y="53802"/>
                </a:lnTo>
                <a:lnTo>
                  <a:pt x="679" y="42288"/>
                </a:lnTo>
                <a:lnTo>
                  <a:pt x="0" y="35650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67723" y="2324100"/>
            <a:ext cx="4133850" cy="2095500"/>
          </a:xfrm>
          <a:custGeom>
            <a:avLst/>
            <a:gdLst/>
            <a:ahLst/>
            <a:cxnLst/>
            <a:rect l="l" t="t" r="r" b="b"/>
            <a:pathLst>
              <a:path w="4133850" h="2095500">
                <a:moveTo>
                  <a:pt x="0" y="2095499"/>
                </a:moveTo>
                <a:lnTo>
                  <a:pt x="4133848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935123" y="1752600"/>
            <a:ext cx="2514600" cy="1478280"/>
          </a:xfrm>
          <a:custGeom>
            <a:avLst/>
            <a:gdLst/>
            <a:ahLst/>
            <a:cxnLst/>
            <a:rect l="l" t="t" r="r" b="b"/>
            <a:pathLst>
              <a:path w="2514600" h="1478280">
                <a:moveTo>
                  <a:pt x="0" y="0"/>
                </a:moveTo>
                <a:lnTo>
                  <a:pt x="2514598" y="0"/>
                </a:lnTo>
                <a:lnTo>
                  <a:pt x="2514598" y="1477963"/>
                </a:lnTo>
                <a:lnTo>
                  <a:pt x="0" y="1477963"/>
                </a:lnTo>
                <a:lnTo>
                  <a:pt x="0" y="0"/>
                </a:lnTo>
                <a:close/>
              </a:path>
            </a:pathLst>
          </a:custGeom>
          <a:solidFill>
            <a:srgbClr val="CDD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935123" y="1752600"/>
            <a:ext cx="2514600" cy="1478280"/>
          </a:xfrm>
          <a:custGeom>
            <a:avLst/>
            <a:gdLst/>
            <a:ahLst/>
            <a:cxnLst/>
            <a:rect l="l" t="t" r="r" b="b"/>
            <a:pathLst>
              <a:path w="2514600" h="1478280">
                <a:moveTo>
                  <a:pt x="0" y="0"/>
                </a:moveTo>
                <a:lnTo>
                  <a:pt x="2514599" y="0"/>
                </a:lnTo>
                <a:lnTo>
                  <a:pt x="2514599" y="1477962"/>
                </a:lnTo>
                <a:lnTo>
                  <a:pt x="0" y="1477962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67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7013861" y="1817766"/>
            <a:ext cx="128841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30"/>
              </a:lnSpc>
            </a:pPr>
            <a:r>
              <a:rPr sz="1800" b="1" spc="-10" dirty="0">
                <a:latin typeface="MS PGothic"/>
                <a:cs typeface="MS PGothic"/>
              </a:rPr>
              <a:t>“</a:t>
            </a:r>
            <a:r>
              <a:rPr sz="1800" b="1" spc="-15" dirty="0">
                <a:latin typeface="Times New Roman"/>
                <a:cs typeface="Times New Roman"/>
              </a:rPr>
              <a:t>P</a:t>
            </a:r>
            <a:r>
              <a:rPr sz="1800" b="1" spc="-45" dirty="0">
                <a:latin typeface="Times New Roman"/>
                <a:cs typeface="Times New Roman"/>
              </a:rPr>
              <a:t>r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d</a:t>
            </a:r>
            <a:r>
              <a:rPr sz="1800" b="1" spc="-10" dirty="0">
                <a:latin typeface="Times New Roman"/>
                <a:cs typeface="Times New Roman"/>
              </a:rPr>
              <a:t>ictor</a:t>
            </a:r>
            <a:r>
              <a:rPr sz="1800" b="1" spc="-10" dirty="0">
                <a:latin typeface="MS PGothic"/>
                <a:cs typeface="MS PGothic"/>
              </a:rPr>
              <a:t>”</a:t>
            </a:r>
            <a:r>
              <a:rPr sz="1800" b="1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30"/>
              </a:lnSpc>
            </a:pPr>
            <a:r>
              <a:rPr sz="1800" spc="-10" dirty="0">
                <a:latin typeface="Times New Roman"/>
                <a:cs typeface="Times New Roman"/>
              </a:rPr>
              <a:t>Evaluate line: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128161" y="2922471"/>
            <a:ext cx="70485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Times New Roman"/>
                <a:cs typeface="Times New Roman"/>
              </a:rPr>
              <a:t>return 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7518444" y="2390794"/>
            <a:ext cx="1470705" cy="2528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Measuring</a:t>
            </a:r>
            <a:r>
              <a:rPr spc="-5" dirty="0"/>
              <a:t> </a:t>
            </a:r>
            <a:r>
              <a:rPr dirty="0"/>
              <a:t>error</a:t>
            </a:r>
          </a:p>
        </p:txBody>
      </p:sp>
      <p:sp>
        <p:nvSpPr>
          <p:cNvPr id="3" name="object 3"/>
          <p:cNvSpPr/>
          <p:nvPr/>
        </p:nvSpPr>
        <p:spPr>
          <a:xfrm>
            <a:off x="3639902" y="4098380"/>
            <a:ext cx="1905" cy="500380"/>
          </a:xfrm>
          <a:custGeom>
            <a:avLst/>
            <a:gdLst/>
            <a:ahLst/>
            <a:cxnLst/>
            <a:rect l="l" t="t" r="r" b="b"/>
            <a:pathLst>
              <a:path w="1904" h="500379">
                <a:moveTo>
                  <a:pt x="0" y="0"/>
                </a:moveTo>
                <a:lnTo>
                  <a:pt x="1525" y="500313"/>
                </a:lnTo>
              </a:path>
            </a:pathLst>
          </a:custGeom>
          <a:ln w="38159">
            <a:solidFill>
              <a:srgbClr val="43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31247" y="2048316"/>
            <a:ext cx="1905" cy="500380"/>
          </a:xfrm>
          <a:custGeom>
            <a:avLst/>
            <a:gdLst/>
            <a:ahLst/>
            <a:cxnLst/>
            <a:rect l="l" t="t" r="r" b="b"/>
            <a:pathLst>
              <a:path w="1904" h="500380">
                <a:moveTo>
                  <a:pt x="0" y="0"/>
                </a:moveTo>
                <a:lnTo>
                  <a:pt x="1526" y="500313"/>
                </a:lnTo>
              </a:path>
            </a:pathLst>
          </a:custGeom>
          <a:ln w="38159">
            <a:solidFill>
              <a:srgbClr val="43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21125" y="4406500"/>
            <a:ext cx="1905" cy="393700"/>
          </a:xfrm>
          <a:custGeom>
            <a:avLst/>
            <a:gdLst/>
            <a:ahLst/>
            <a:cxnLst/>
            <a:rect l="l" t="t" r="r" b="b"/>
            <a:pathLst>
              <a:path w="1904" h="393700">
                <a:moveTo>
                  <a:pt x="0" y="0"/>
                </a:moveTo>
                <a:lnTo>
                  <a:pt x="1525" y="393538"/>
                </a:lnTo>
              </a:path>
            </a:pathLst>
          </a:custGeom>
          <a:ln w="38159">
            <a:solidFill>
              <a:srgbClr val="43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82045" y="3947370"/>
            <a:ext cx="1905" cy="181610"/>
          </a:xfrm>
          <a:custGeom>
            <a:avLst/>
            <a:gdLst/>
            <a:ahLst/>
            <a:cxnLst/>
            <a:rect l="l" t="t" r="r" b="b"/>
            <a:pathLst>
              <a:path w="1904" h="181610">
                <a:moveTo>
                  <a:pt x="0" y="0"/>
                </a:moveTo>
                <a:lnTo>
                  <a:pt x="1525" y="181516"/>
                </a:lnTo>
              </a:path>
            </a:pathLst>
          </a:custGeom>
          <a:ln w="38159">
            <a:solidFill>
              <a:srgbClr val="43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52590" y="3683486"/>
            <a:ext cx="1905" cy="122555"/>
          </a:xfrm>
          <a:custGeom>
            <a:avLst/>
            <a:gdLst/>
            <a:ahLst/>
            <a:cxnLst/>
            <a:rect l="l" t="t" r="r" b="b"/>
            <a:pathLst>
              <a:path w="1904" h="122554">
                <a:moveTo>
                  <a:pt x="0" y="0"/>
                </a:moveTo>
                <a:lnTo>
                  <a:pt x="1525" y="122027"/>
                </a:lnTo>
              </a:path>
            </a:pathLst>
          </a:custGeom>
          <a:ln w="38159">
            <a:solidFill>
              <a:srgbClr val="43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38390" y="3437905"/>
            <a:ext cx="1905" cy="304165"/>
          </a:xfrm>
          <a:custGeom>
            <a:avLst/>
            <a:gdLst/>
            <a:ahLst/>
            <a:cxnLst/>
            <a:rect l="l" t="t" r="r" b="b"/>
            <a:pathLst>
              <a:path w="1904" h="304164">
                <a:moveTo>
                  <a:pt x="0" y="0"/>
                </a:moveTo>
                <a:lnTo>
                  <a:pt x="1526" y="303543"/>
                </a:lnTo>
              </a:path>
            </a:pathLst>
          </a:custGeom>
          <a:ln w="38159">
            <a:solidFill>
              <a:srgbClr val="43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20611" y="3219781"/>
            <a:ext cx="1905" cy="107314"/>
          </a:xfrm>
          <a:custGeom>
            <a:avLst/>
            <a:gdLst/>
            <a:ahLst/>
            <a:cxnLst/>
            <a:rect l="l" t="t" r="r" b="b"/>
            <a:pathLst>
              <a:path w="1904" h="107314">
                <a:moveTo>
                  <a:pt x="0" y="0"/>
                </a:moveTo>
                <a:lnTo>
                  <a:pt x="1526" y="106774"/>
                </a:lnTo>
              </a:path>
            </a:pathLst>
          </a:custGeom>
          <a:ln w="38159">
            <a:solidFill>
              <a:srgbClr val="43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04357" y="3228932"/>
            <a:ext cx="1905" cy="426084"/>
          </a:xfrm>
          <a:custGeom>
            <a:avLst/>
            <a:gdLst/>
            <a:ahLst/>
            <a:cxnLst/>
            <a:rect l="l" t="t" r="r" b="b"/>
            <a:pathLst>
              <a:path w="1904" h="426085">
                <a:moveTo>
                  <a:pt x="0" y="0"/>
                </a:moveTo>
                <a:lnTo>
                  <a:pt x="1526" y="425572"/>
                </a:lnTo>
              </a:path>
            </a:pathLst>
          </a:custGeom>
          <a:ln w="38159">
            <a:solidFill>
              <a:srgbClr val="43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65277" y="2618794"/>
            <a:ext cx="1905" cy="120650"/>
          </a:xfrm>
          <a:custGeom>
            <a:avLst/>
            <a:gdLst/>
            <a:ahLst/>
            <a:cxnLst/>
            <a:rect l="l" t="t" r="r" b="b"/>
            <a:pathLst>
              <a:path w="1904" h="120650">
                <a:moveTo>
                  <a:pt x="0" y="0"/>
                </a:moveTo>
                <a:lnTo>
                  <a:pt x="1526" y="120501"/>
                </a:lnTo>
              </a:path>
            </a:pathLst>
          </a:custGeom>
          <a:ln w="38159">
            <a:solidFill>
              <a:srgbClr val="43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47501" y="2644725"/>
            <a:ext cx="1905" cy="347980"/>
          </a:xfrm>
          <a:custGeom>
            <a:avLst/>
            <a:gdLst/>
            <a:ahLst/>
            <a:cxnLst/>
            <a:rect l="l" t="t" r="r" b="b"/>
            <a:pathLst>
              <a:path w="1904" h="347980">
                <a:moveTo>
                  <a:pt x="0" y="0"/>
                </a:moveTo>
                <a:lnTo>
                  <a:pt x="1526" y="347778"/>
                </a:lnTo>
              </a:path>
            </a:pathLst>
          </a:custGeom>
          <a:ln w="38159">
            <a:solidFill>
              <a:srgbClr val="43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73891" y="3851273"/>
            <a:ext cx="1905" cy="183515"/>
          </a:xfrm>
          <a:custGeom>
            <a:avLst/>
            <a:gdLst/>
            <a:ahLst/>
            <a:cxnLst/>
            <a:rect l="l" t="t" r="r" b="b"/>
            <a:pathLst>
              <a:path w="1904" h="183514">
                <a:moveTo>
                  <a:pt x="0" y="0"/>
                </a:moveTo>
                <a:lnTo>
                  <a:pt x="1525" y="183041"/>
                </a:lnTo>
              </a:path>
            </a:pathLst>
          </a:custGeom>
          <a:ln w="38159">
            <a:solidFill>
              <a:srgbClr val="43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32802" y="4513274"/>
            <a:ext cx="1905" cy="181610"/>
          </a:xfrm>
          <a:custGeom>
            <a:avLst/>
            <a:gdLst/>
            <a:ahLst/>
            <a:cxnLst/>
            <a:rect l="l" t="t" r="r" b="b"/>
            <a:pathLst>
              <a:path w="1904" h="181610">
                <a:moveTo>
                  <a:pt x="0" y="0"/>
                </a:moveTo>
                <a:lnTo>
                  <a:pt x="1525" y="181516"/>
                </a:lnTo>
              </a:path>
            </a:pathLst>
          </a:custGeom>
          <a:ln w="38159">
            <a:solidFill>
              <a:srgbClr val="43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64265" y="3472989"/>
            <a:ext cx="1905" cy="304165"/>
          </a:xfrm>
          <a:custGeom>
            <a:avLst/>
            <a:gdLst/>
            <a:ahLst/>
            <a:cxnLst/>
            <a:rect l="l" t="t" r="r" b="b"/>
            <a:pathLst>
              <a:path w="1904" h="304164">
                <a:moveTo>
                  <a:pt x="0" y="0"/>
                </a:moveTo>
                <a:lnTo>
                  <a:pt x="1525" y="303543"/>
                </a:lnTo>
              </a:path>
            </a:pathLst>
          </a:custGeom>
          <a:ln w="38159">
            <a:solidFill>
              <a:srgbClr val="43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67832" y="2507445"/>
            <a:ext cx="5794375" cy="2350770"/>
          </a:xfrm>
          <a:custGeom>
            <a:avLst/>
            <a:gdLst/>
            <a:ahLst/>
            <a:cxnLst/>
            <a:rect l="l" t="t" r="r" b="b"/>
            <a:pathLst>
              <a:path w="5794375" h="2350770">
                <a:moveTo>
                  <a:pt x="0" y="2350557"/>
                </a:moveTo>
                <a:lnTo>
                  <a:pt x="5793924" y="0"/>
                </a:lnTo>
              </a:path>
            </a:pathLst>
          </a:custGeom>
          <a:ln w="381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67832" y="5910491"/>
            <a:ext cx="5767070" cy="3175"/>
          </a:xfrm>
          <a:custGeom>
            <a:avLst/>
            <a:gdLst/>
            <a:ahLst/>
            <a:cxnLst/>
            <a:rect l="l" t="t" r="r" b="b"/>
            <a:pathLst>
              <a:path w="5767070" h="3175">
                <a:moveTo>
                  <a:pt x="0" y="0"/>
                </a:moveTo>
                <a:lnTo>
                  <a:pt x="5766464" y="305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67832" y="1981200"/>
            <a:ext cx="1905" cy="3931285"/>
          </a:xfrm>
          <a:custGeom>
            <a:avLst/>
            <a:gdLst/>
            <a:ahLst/>
            <a:cxnLst/>
            <a:rect l="l" t="t" r="r" b="b"/>
            <a:pathLst>
              <a:path w="1905" h="3931285">
                <a:moveTo>
                  <a:pt x="0" y="3930816"/>
                </a:moveTo>
                <a:lnTo>
                  <a:pt x="1526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67832" y="5846426"/>
            <a:ext cx="1905" cy="66040"/>
          </a:xfrm>
          <a:custGeom>
            <a:avLst/>
            <a:gdLst/>
            <a:ahLst/>
            <a:cxnLst/>
            <a:rect l="l" t="t" r="r" b="b"/>
            <a:pathLst>
              <a:path w="1905" h="66039">
                <a:moveTo>
                  <a:pt x="0" y="65589"/>
                </a:moveTo>
                <a:lnTo>
                  <a:pt x="1526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067335" y="5958489"/>
            <a:ext cx="9652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834297" y="5846426"/>
            <a:ext cx="3175" cy="66040"/>
          </a:xfrm>
          <a:custGeom>
            <a:avLst/>
            <a:gdLst/>
            <a:ahLst/>
            <a:cxnLst/>
            <a:rect l="l" t="t" r="r" b="b"/>
            <a:pathLst>
              <a:path w="3175" h="66039">
                <a:moveTo>
                  <a:pt x="0" y="65589"/>
                </a:moveTo>
                <a:lnTo>
                  <a:pt x="305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792612" y="5958489"/>
            <a:ext cx="1670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20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067832" y="5910491"/>
            <a:ext cx="50800" cy="3175"/>
          </a:xfrm>
          <a:custGeom>
            <a:avLst/>
            <a:gdLst/>
            <a:ahLst/>
            <a:cxnLst/>
            <a:rect l="l" t="t" r="r" b="b"/>
            <a:pathLst>
              <a:path w="50800" h="3175">
                <a:moveTo>
                  <a:pt x="0" y="0"/>
                </a:moveTo>
                <a:lnTo>
                  <a:pt x="50343" y="305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59023" y="5819683"/>
            <a:ext cx="9652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292083" y="4707367"/>
            <a:ext cx="118110" cy="113030"/>
          </a:xfrm>
          <a:custGeom>
            <a:avLst/>
            <a:gdLst/>
            <a:ahLst/>
            <a:cxnLst/>
            <a:rect l="l" t="t" r="r" b="b"/>
            <a:pathLst>
              <a:path w="118110" h="113029">
                <a:moveTo>
                  <a:pt x="52617" y="0"/>
                </a:moveTo>
                <a:lnTo>
                  <a:pt x="15201" y="18383"/>
                </a:lnTo>
                <a:lnTo>
                  <a:pt x="0" y="56064"/>
                </a:lnTo>
                <a:lnTo>
                  <a:pt x="657" y="64468"/>
                </a:lnTo>
                <a:lnTo>
                  <a:pt x="20896" y="98671"/>
                </a:lnTo>
                <a:lnTo>
                  <a:pt x="62016" y="112452"/>
                </a:lnTo>
                <a:lnTo>
                  <a:pt x="75144" y="110475"/>
                </a:lnTo>
                <a:lnTo>
                  <a:pt x="106293" y="88316"/>
                </a:lnTo>
                <a:lnTo>
                  <a:pt x="117715" y="44442"/>
                </a:lnTo>
                <a:lnTo>
                  <a:pt x="113304" y="32243"/>
                </a:lnTo>
                <a:lnTo>
                  <a:pt x="83621" y="5691"/>
                </a:lnTo>
                <a:lnTo>
                  <a:pt x="52617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92083" y="4707367"/>
            <a:ext cx="118110" cy="113030"/>
          </a:xfrm>
          <a:custGeom>
            <a:avLst/>
            <a:gdLst/>
            <a:ahLst/>
            <a:cxnLst/>
            <a:rect l="l" t="t" r="r" b="b"/>
            <a:pathLst>
              <a:path w="118110" h="113029">
                <a:moveTo>
                  <a:pt x="0" y="56064"/>
                </a:moveTo>
                <a:lnTo>
                  <a:pt x="15201" y="18384"/>
                </a:lnTo>
                <a:lnTo>
                  <a:pt x="52617" y="0"/>
                </a:lnTo>
                <a:lnTo>
                  <a:pt x="69074" y="1402"/>
                </a:lnTo>
                <a:lnTo>
                  <a:pt x="105985" y="21475"/>
                </a:lnTo>
                <a:lnTo>
                  <a:pt x="117714" y="44442"/>
                </a:lnTo>
                <a:lnTo>
                  <a:pt x="116684" y="61271"/>
                </a:lnTo>
                <a:lnTo>
                  <a:pt x="97634" y="98283"/>
                </a:lnTo>
                <a:lnTo>
                  <a:pt x="62016" y="112452"/>
                </a:lnTo>
                <a:lnTo>
                  <a:pt x="46610" y="110802"/>
                </a:lnTo>
                <a:lnTo>
                  <a:pt x="11333" y="89001"/>
                </a:lnTo>
                <a:lnTo>
                  <a:pt x="0" y="56064"/>
                </a:lnTo>
                <a:close/>
              </a:path>
            </a:pathLst>
          </a:custGeom>
          <a:ln w="935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292083" y="4707367"/>
            <a:ext cx="118110" cy="113030"/>
          </a:xfrm>
          <a:custGeom>
            <a:avLst/>
            <a:gdLst/>
            <a:ahLst/>
            <a:cxnLst/>
            <a:rect l="l" t="t" r="r" b="b"/>
            <a:pathLst>
              <a:path w="118110" h="113029">
                <a:moveTo>
                  <a:pt x="52617" y="0"/>
                </a:moveTo>
                <a:lnTo>
                  <a:pt x="15201" y="18383"/>
                </a:lnTo>
                <a:lnTo>
                  <a:pt x="0" y="56064"/>
                </a:lnTo>
                <a:lnTo>
                  <a:pt x="657" y="64468"/>
                </a:lnTo>
                <a:lnTo>
                  <a:pt x="20896" y="98671"/>
                </a:lnTo>
                <a:lnTo>
                  <a:pt x="62016" y="112452"/>
                </a:lnTo>
                <a:lnTo>
                  <a:pt x="75144" y="110475"/>
                </a:lnTo>
                <a:lnTo>
                  <a:pt x="106293" y="88316"/>
                </a:lnTo>
                <a:lnTo>
                  <a:pt x="117715" y="44442"/>
                </a:lnTo>
                <a:lnTo>
                  <a:pt x="113304" y="32243"/>
                </a:lnTo>
                <a:lnTo>
                  <a:pt x="83621" y="5691"/>
                </a:lnTo>
                <a:lnTo>
                  <a:pt x="52617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92083" y="4707367"/>
            <a:ext cx="118110" cy="113030"/>
          </a:xfrm>
          <a:custGeom>
            <a:avLst/>
            <a:gdLst/>
            <a:ahLst/>
            <a:cxnLst/>
            <a:rect l="l" t="t" r="r" b="b"/>
            <a:pathLst>
              <a:path w="118110" h="113029">
                <a:moveTo>
                  <a:pt x="0" y="56064"/>
                </a:moveTo>
                <a:lnTo>
                  <a:pt x="15201" y="18384"/>
                </a:lnTo>
                <a:lnTo>
                  <a:pt x="52617" y="0"/>
                </a:lnTo>
                <a:lnTo>
                  <a:pt x="69074" y="1402"/>
                </a:lnTo>
                <a:lnTo>
                  <a:pt x="105985" y="21475"/>
                </a:lnTo>
                <a:lnTo>
                  <a:pt x="117714" y="44442"/>
                </a:lnTo>
                <a:lnTo>
                  <a:pt x="116684" y="61271"/>
                </a:lnTo>
                <a:lnTo>
                  <a:pt x="97634" y="98283"/>
                </a:lnTo>
                <a:lnTo>
                  <a:pt x="62016" y="112452"/>
                </a:lnTo>
                <a:lnTo>
                  <a:pt x="46610" y="110802"/>
                </a:lnTo>
                <a:lnTo>
                  <a:pt x="11333" y="89001"/>
                </a:lnTo>
                <a:lnTo>
                  <a:pt x="0" y="56064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84982" y="4056042"/>
            <a:ext cx="119380" cy="111125"/>
          </a:xfrm>
          <a:custGeom>
            <a:avLst/>
            <a:gdLst/>
            <a:ahLst/>
            <a:cxnLst/>
            <a:rect l="l" t="t" r="r" b="b"/>
            <a:pathLst>
              <a:path w="119379" h="111125">
                <a:moveTo>
                  <a:pt x="53251" y="0"/>
                </a:moveTo>
                <a:lnTo>
                  <a:pt x="15383" y="18145"/>
                </a:lnTo>
                <a:lnTo>
                  <a:pt x="0" y="55304"/>
                </a:lnTo>
                <a:lnTo>
                  <a:pt x="676" y="63662"/>
                </a:lnTo>
                <a:lnTo>
                  <a:pt x="21189" y="97356"/>
                </a:lnTo>
                <a:lnTo>
                  <a:pt x="62796" y="110931"/>
                </a:lnTo>
                <a:lnTo>
                  <a:pt x="76096" y="108983"/>
                </a:lnTo>
                <a:lnTo>
                  <a:pt x="107643" y="87093"/>
                </a:lnTo>
                <a:lnTo>
                  <a:pt x="119184" y="43676"/>
                </a:lnTo>
                <a:lnTo>
                  <a:pt x="114690" y="31681"/>
                </a:lnTo>
                <a:lnTo>
                  <a:pt x="84619" y="5587"/>
                </a:lnTo>
                <a:lnTo>
                  <a:pt x="53251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84982" y="4056042"/>
            <a:ext cx="119380" cy="111125"/>
          </a:xfrm>
          <a:custGeom>
            <a:avLst/>
            <a:gdLst/>
            <a:ahLst/>
            <a:cxnLst/>
            <a:rect l="l" t="t" r="r" b="b"/>
            <a:pathLst>
              <a:path w="119379" h="111125">
                <a:moveTo>
                  <a:pt x="0" y="55303"/>
                </a:moveTo>
                <a:lnTo>
                  <a:pt x="15384" y="18144"/>
                </a:lnTo>
                <a:lnTo>
                  <a:pt x="53252" y="0"/>
                </a:lnTo>
                <a:lnTo>
                  <a:pt x="69901" y="1375"/>
                </a:lnTo>
                <a:lnTo>
                  <a:pt x="107264" y="21098"/>
                </a:lnTo>
                <a:lnTo>
                  <a:pt x="119184" y="43677"/>
                </a:lnTo>
                <a:lnTo>
                  <a:pt x="118154" y="60339"/>
                </a:lnTo>
                <a:lnTo>
                  <a:pt x="98874" y="96944"/>
                </a:lnTo>
                <a:lnTo>
                  <a:pt x="62795" y="110931"/>
                </a:lnTo>
                <a:lnTo>
                  <a:pt x="47210" y="109305"/>
                </a:lnTo>
                <a:lnTo>
                  <a:pt x="11505" y="87829"/>
                </a:lnTo>
                <a:lnTo>
                  <a:pt x="0" y="55303"/>
                </a:lnTo>
                <a:close/>
              </a:path>
            </a:pathLst>
          </a:custGeom>
          <a:ln w="935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84982" y="4056042"/>
            <a:ext cx="119380" cy="111125"/>
          </a:xfrm>
          <a:custGeom>
            <a:avLst/>
            <a:gdLst/>
            <a:ahLst/>
            <a:cxnLst/>
            <a:rect l="l" t="t" r="r" b="b"/>
            <a:pathLst>
              <a:path w="119379" h="111125">
                <a:moveTo>
                  <a:pt x="53251" y="0"/>
                </a:moveTo>
                <a:lnTo>
                  <a:pt x="15383" y="18145"/>
                </a:lnTo>
                <a:lnTo>
                  <a:pt x="0" y="55304"/>
                </a:lnTo>
                <a:lnTo>
                  <a:pt x="676" y="63662"/>
                </a:lnTo>
                <a:lnTo>
                  <a:pt x="21189" y="97356"/>
                </a:lnTo>
                <a:lnTo>
                  <a:pt x="62796" y="110931"/>
                </a:lnTo>
                <a:lnTo>
                  <a:pt x="76096" y="108983"/>
                </a:lnTo>
                <a:lnTo>
                  <a:pt x="107643" y="87093"/>
                </a:lnTo>
                <a:lnTo>
                  <a:pt x="119184" y="43676"/>
                </a:lnTo>
                <a:lnTo>
                  <a:pt x="114690" y="31681"/>
                </a:lnTo>
                <a:lnTo>
                  <a:pt x="84619" y="5587"/>
                </a:lnTo>
                <a:lnTo>
                  <a:pt x="53251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584982" y="4056042"/>
            <a:ext cx="119380" cy="111125"/>
          </a:xfrm>
          <a:custGeom>
            <a:avLst/>
            <a:gdLst/>
            <a:ahLst/>
            <a:cxnLst/>
            <a:rect l="l" t="t" r="r" b="b"/>
            <a:pathLst>
              <a:path w="119379" h="111125">
                <a:moveTo>
                  <a:pt x="0" y="55303"/>
                </a:moveTo>
                <a:lnTo>
                  <a:pt x="15384" y="18144"/>
                </a:lnTo>
                <a:lnTo>
                  <a:pt x="53252" y="0"/>
                </a:lnTo>
                <a:lnTo>
                  <a:pt x="69901" y="1375"/>
                </a:lnTo>
                <a:lnTo>
                  <a:pt x="107264" y="21098"/>
                </a:lnTo>
                <a:lnTo>
                  <a:pt x="119184" y="43677"/>
                </a:lnTo>
                <a:lnTo>
                  <a:pt x="118154" y="60339"/>
                </a:lnTo>
                <a:lnTo>
                  <a:pt x="98874" y="96944"/>
                </a:lnTo>
                <a:lnTo>
                  <a:pt x="62795" y="110931"/>
                </a:lnTo>
                <a:lnTo>
                  <a:pt x="47210" y="109305"/>
                </a:lnTo>
                <a:lnTo>
                  <a:pt x="11505" y="87829"/>
                </a:lnTo>
                <a:lnTo>
                  <a:pt x="0" y="55303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74832" y="4635613"/>
            <a:ext cx="121285" cy="108585"/>
          </a:xfrm>
          <a:custGeom>
            <a:avLst/>
            <a:gdLst/>
            <a:ahLst/>
            <a:cxnLst/>
            <a:rect l="l" t="t" r="r" b="b"/>
            <a:pathLst>
              <a:path w="121285" h="108585">
                <a:moveTo>
                  <a:pt x="54439" y="0"/>
                </a:moveTo>
                <a:lnTo>
                  <a:pt x="15742" y="17537"/>
                </a:lnTo>
                <a:lnTo>
                  <a:pt x="0" y="53838"/>
                </a:lnTo>
                <a:lnTo>
                  <a:pt x="454" y="60479"/>
                </a:lnTo>
                <a:lnTo>
                  <a:pt x="20600" y="94273"/>
                </a:lnTo>
                <a:lnTo>
                  <a:pt x="62093" y="107980"/>
                </a:lnTo>
                <a:lnTo>
                  <a:pt x="75902" y="106324"/>
                </a:lnTo>
                <a:lnTo>
                  <a:pt x="108673" y="85369"/>
                </a:lnTo>
                <a:lnTo>
                  <a:pt x="120843" y="43160"/>
                </a:lnTo>
                <a:lnTo>
                  <a:pt x="116409" y="31337"/>
                </a:lnTo>
                <a:lnTo>
                  <a:pt x="86109" y="5559"/>
                </a:lnTo>
                <a:lnTo>
                  <a:pt x="5443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74832" y="4635613"/>
            <a:ext cx="121285" cy="108585"/>
          </a:xfrm>
          <a:custGeom>
            <a:avLst/>
            <a:gdLst/>
            <a:ahLst/>
            <a:cxnLst/>
            <a:rect l="l" t="t" r="r" b="b"/>
            <a:pathLst>
              <a:path w="121285" h="108585">
                <a:moveTo>
                  <a:pt x="0" y="53838"/>
                </a:moveTo>
                <a:lnTo>
                  <a:pt x="15742" y="17536"/>
                </a:lnTo>
                <a:lnTo>
                  <a:pt x="54439" y="0"/>
                </a:lnTo>
                <a:lnTo>
                  <a:pt x="71241" y="1380"/>
                </a:lnTo>
                <a:lnTo>
                  <a:pt x="108963" y="20893"/>
                </a:lnTo>
                <a:lnTo>
                  <a:pt x="120843" y="43160"/>
                </a:lnTo>
                <a:lnTo>
                  <a:pt x="119705" y="59367"/>
                </a:lnTo>
                <a:lnTo>
                  <a:pt x="99530" y="94897"/>
                </a:lnTo>
                <a:lnTo>
                  <a:pt x="62093" y="107980"/>
                </a:lnTo>
                <a:lnTo>
                  <a:pt x="46617" y="106323"/>
                </a:lnTo>
                <a:lnTo>
                  <a:pt x="10930" y="84695"/>
                </a:lnTo>
                <a:lnTo>
                  <a:pt x="0" y="53838"/>
                </a:lnTo>
                <a:close/>
              </a:path>
            </a:pathLst>
          </a:custGeom>
          <a:ln w="935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74832" y="4635613"/>
            <a:ext cx="121285" cy="108585"/>
          </a:xfrm>
          <a:custGeom>
            <a:avLst/>
            <a:gdLst/>
            <a:ahLst/>
            <a:cxnLst/>
            <a:rect l="l" t="t" r="r" b="b"/>
            <a:pathLst>
              <a:path w="121285" h="108585">
                <a:moveTo>
                  <a:pt x="54439" y="0"/>
                </a:moveTo>
                <a:lnTo>
                  <a:pt x="15742" y="17537"/>
                </a:lnTo>
                <a:lnTo>
                  <a:pt x="0" y="53838"/>
                </a:lnTo>
                <a:lnTo>
                  <a:pt x="454" y="60479"/>
                </a:lnTo>
                <a:lnTo>
                  <a:pt x="20600" y="94273"/>
                </a:lnTo>
                <a:lnTo>
                  <a:pt x="62093" y="107980"/>
                </a:lnTo>
                <a:lnTo>
                  <a:pt x="75902" y="106324"/>
                </a:lnTo>
                <a:lnTo>
                  <a:pt x="108673" y="85369"/>
                </a:lnTo>
                <a:lnTo>
                  <a:pt x="120843" y="43160"/>
                </a:lnTo>
                <a:lnTo>
                  <a:pt x="116409" y="31337"/>
                </a:lnTo>
                <a:lnTo>
                  <a:pt x="86109" y="5559"/>
                </a:lnTo>
                <a:lnTo>
                  <a:pt x="5443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874832" y="4635613"/>
            <a:ext cx="121285" cy="108585"/>
          </a:xfrm>
          <a:custGeom>
            <a:avLst/>
            <a:gdLst/>
            <a:ahLst/>
            <a:cxnLst/>
            <a:rect l="l" t="t" r="r" b="b"/>
            <a:pathLst>
              <a:path w="121285" h="108585">
                <a:moveTo>
                  <a:pt x="0" y="53838"/>
                </a:moveTo>
                <a:lnTo>
                  <a:pt x="15742" y="17536"/>
                </a:lnTo>
                <a:lnTo>
                  <a:pt x="54439" y="0"/>
                </a:lnTo>
                <a:lnTo>
                  <a:pt x="71241" y="1380"/>
                </a:lnTo>
                <a:lnTo>
                  <a:pt x="108963" y="20893"/>
                </a:lnTo>
                <a:lnTo>
                  <a:pt x="120843" y="43160"/>
                </a:lnTo>
                <a:lnTo>
                  <a:pt x="119705" y="59367"/>
                </a:lnTo>
                <a:lnTo>
                  <a:pt x="99530" y="94897"/>
                </a:lnTo>
                <a:lnTo>
                  <a:pt x="62093" y="107980"/>
                </a:lnTo>
                <a:lnTo>
                  <a:pt x="46617" y="106323"/>
                </a:lnTo>
                <a:lnTo>
                  <a:pt x="10930" y="84695"/>
                </a:lnTo>
                <a:lnTo>
                  <a:pt x="0" y="53838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55527" y="4719636"/>
            <a:ext cx="119380" cy="112395"/>
          </a:xfrm>
          <a:custGeom>
            <a:avLst/>
            <a:gdLst/>
            <a:ahLst/>
            <a:cxnLst/>
            <a:rect l="l" t="t" r="r" b="b"/>
            <a:pathLst>
              <a:path w="119379" h="112395">
                <a:moveTo>
                  <a:pt x="52687" y="0"/>
                </a:moveTo>
                <a:lnTo>
                  <a:pt x="15203" y="18518"/>
                </a:lnTo>
                <a:lnTo>
                  <a:pt x="0" y="55997"/>
                </a:lnTo>
                <a:lnTo>
                  <a:pt x="958" y="66050"/>
                </a:lnTo>
                <a:lnTo>
                  <a:pt x="22086" y="99111"/>
                </a:lnTo>
                <a:lnTo>
                  <a:pt x="64284" y="112310"/>
                </a:lnTo>
                <a:lnTo>
                  <a:pt x="77278" y="110079"/>
                </a:lnTo>
                <a:lnTo>
                  <a:pt x="114275" y="75072"/>
                </a:lnTo>
                <a:lnTo>
                  <a:pt x="118983" y="43377"/>
                </a:lnTo>
                <a:lnTo>
                  <a:pt x="114345" y="31427"/>
                </a:lnTo>
                <a:lnTo>
                  <a:pt x="84115" y="5502"/>
                </a:lnTo>
                <a:lnTo>
                  <a:pt x="52687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55527" y="4719636"/>
            <a:ext cx="119380" cy="112395"/>
          </a:xfrm>
          <a:custGeom>
            <a:avLst/>
            <a:gdLst/>
            <a:ahLst/>
            <a:cxnLst/>
            <a:rect l="l" t="t" r="r" b="b"/>
            <a:pathLst>
              <a:path w="119379" h="112395">
                <a:moveTo>
                  <a:pt x="0" y="55996"/>
                </a:moveTo>
                <a:lnTo>
                  <a:pt x="15204" y="18518"/>
                </a:lnTo>
                <a:lnTo>
                  <a:pt x="52687" y="0"/>
                </a:lnTo>
                <a:lnTo>
                  <a:pt x="69374" y="1339"/>
                </a:lnTo>
                <a:lnTo>
                  <a:pt x="106833" y="20897"/>
                </a:lnTo>
                <a:lnTo>
                  <a:pt x="118983" y="43378"/>
                </a:lnTo>
                <a:lnTo>
                  <a:pt x="118064" y="60321"/>
                </a:lnTo>
                <a:lnTo>
                  <a:pt x="99457" y="97584"/>
                </a:lnTo>
                <a:lnTo>
                  <a:pt x="64282" y="112310"/>
                </a:lnTo>
                <a:lnTo>
                  <a:pt x="48418" y="110753"/>
                </a:lnTo>
                <a:lnTo>
                  <a:pt x="12267" y="89788"/>
                </a:lnTo>
                <a:lnTo>
                  <a:pt x="0" y="55996"/>
                </a:lnTo>
                <a:close/>
              </a:path>
            </a:pathLst>
          </a:custGeom>
          <a:ln w="935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55527" y="4719636"/>
            <a:ext cx="119380" cy="112395"/>
          </a:xfrm>
          <a:custGeom>
            <a:avLst/>
            <a:gdLst/>
            <a:ahLst/>
            <a:cxnLst/>
            <a:rect l="l" t="t" r="r" b="b"/>
            <a:pathLst>
              <a:path w="119379" h="112395">
                <a:moveTo>
                  <a:pt x="52687" y="0"/>
                </a:moveTo>
                <a:lnTo>
                  <a:pt x="15203" y="18518"/>
                </a:lnTo>
                <a:lnTo>
                  <a:pt x="0" y="55997"/>
                </a:lnTo>
                <a:lnTo>
                  <a:pt x="958" y="66050"/>
                </a:lnTo>
                <a:lnTo>
                  <a:pt x="22086" y="99111"/>
                </a:lnTo>
                <a:lnTo>
                  <a:pt x="64284" y="112310"/>
                </a:lnTo>
                <a:lnTo>
                  <a:pt x="77278" y="110079"/>
                </a:lnTo>
                <a:lnTo>
                  <a:pt x="114275" y="75072"/>
                </a:lnTo>
                <a:lnTo>
                  <a:pt x="118983" y="43377"/>
                </a:lnTo>
                <a:lnTo>
                  <a:pt x="114345" y="31427"/>
                </a:lnTo>
                <a:lnTo>
                  <a:pt x="84115" y="5502"/>
                </a:lnTo>
                <a:lnTo>
                  <a:pt x="52687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55527" y="4719636"/>
            <a:ext cx="119380" cy="112395"/>
          </a:xfrm>
          <a:custGeom>
            <a:avLst/>
            <a:gdLst/>
            <a:ahLst/>
            <a:cxnLst/>
            <a:rect l="l" t="t" r="r" b="b"/>
            <a:pathLst>
              <a:path w="119379" h="112395">
                <a:moveTo>
                  <a:pt x="0" y="55996"/>
                </a:moveTo>
                <a:lnTo>
                  <a:pt x="15204" y="18518"/>
                </a:lnTo>
                <a:lnTo>
                  <a:pt x="52687" y="0"/>
                </a:lnTo>
                <a:lnTo>
                  <a:pt x="69374" y="1339"/>
                </a:lnTo>
                <a:lnTo>
                  <a:pt x="106833" y="20897"/>
                </a:lnTo>
                <a:lnTo>
                  <a:pt x="118983" y="43378"/>
                </a:lnTo>
                <a:lnTo>
                  <a:pt x="118064" y="60321"/>
                </a:lnTo>
                <a:lnTo>
                  <a:pt x="99457" y="97584"/>
                </a:lnTo>
                <a:lnTo>
                  <a:pt x="64282" y="112310"/>
                </a:lnTo>
                <a:lnTo>
                  <a:pt x="48418" y="110753"/>
                </a:lnTo>
                <a:lnTo>
                  <a:pt x="12267" y="89788"/>
                </a:lnTo>
                <a:lnTo>
                  <a:pt x="0" y="55996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448427" y="4412800"/>
            <a:ext cx="116839" cy="108585"/>
          </a:xfrm>
          <a:custGeom>
            <a:avLst/>
            <a:gdLst/>
            <a:ahLst/>
            <a:cxnLst/>
            <a:rect l="l" t="t" r="r" b="b"/>
            <a:pathLst>
              <a:path w="116839" h="108585">
                <a:moveTo>
                  <a:pt x="53696" y="0"/>
                </a:moveTo>
                <a:lnTo>
                  <a:pt x="15568" y="17475"/>
                </a:lnTo>
                <a:lnTo>
                  <a:pt x="0" y="54714"/>
                </a:lnTo>
                <a:lnTo>
                  <a:pt x="11" y="55832"/>
                </a:lnTo>
                <a:lnTo>
                  <a:pt x="24619" y="97627"/>
                </a:lnTo>
                <a:lnTo>
                  <a:pt x="70449" y="108517"/>
                </a:lnTo>
                <a:lnTo>
                  <a:pt x="83233" y="104461"/>
                </a:lnTo>
                <a:lnTo>
                  <a:pt x="110984" y="76317"/>
                </a:lnTo>
                <a:lnTo>
                  <a:pt x="116753" y="46162"/>
                </a:lnTo>
                <a:lnTo>
                  <a:pt x="112895" y="33610"/>
                </a:lnTo>
                <a:lnTo>
                  <a:pt x="84116" y="6051"/>
                </a:lnTo>
                <a:lnTo>
                  <a:pt x="53696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448427" y="4412800"/>
            <a:ext cx="116839" cy="108585"/>
          </a:xfrm>
          <a:custGeom>
            <a:avLst/>
            <a:gdLst/>
            <a:ahLst/>
            <a:cxnLst/>
            <a:rect l="l" t="t" r="r" b="b"/>
            <a:pathLst>
              <a:path w="116839" h="108585">
                <a:moveTo>
                  <a:pt x="0" y="54713"/>
                </a:moveTo>
                <a:lnTo>
                  <a:pt x="15568" y="17474"/>
                </a:lnTo>
                <a:lnTo>
                  <a:pt x="53696" y="0"/>
                </a:lnTo>
                <a:lnTo>
                  <a:pt x="69823" y="1533"/>
                </a:lnTo>
                <a:lnTo>
                  <a:pt x="105963" y="22481"/>
                </a:lnTo>
                <a:lnTo>
                  <a:pt x="116753" y="46162"/>
                </a:lnTo>
                <a:lnTo>
                  <a:pt x="115402" y="62250"/>
                </a:lnTo>
                <a:lnTo>
                  <a:pt x="94510" y="97614"/>
                </a:lnTo>
                <a:lnTo>
                  <a:pt x="70449" y="108517"/>
                </a:lnTo>
                <a:lnTo>
                  <a:pt x="52849" y="107508"/>
                </a:lnTo>
                <a:lnTo>
                  <a:pt x="14272" y="89429"/>
                </a:lnTo>
                <a:lnTo>
                  <a:pt x="0" y="54713"/>
                </a:lnTo>
                <a:close/>
              </a:path>
            </a:pathLst>
          </a:custGeom>
          <a:ln w="935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448427" y="4412800"/>
            <a:ext cx="116839" cy="108585"/>
          </a:xfrm>
          <a:custGeom>
            <a:avLst/>
            <a:gdLst/>
            <a:ahLst/>
            <a:cxnLst/>
            <a:rect l="l" t="t" r="r" b="b"/>
            <a:pathLst>
              <a:path w="116839" h="108585">
                <a:moveTo>
                  <a:pt x="53696" y="0"/>
                </a:moveTo>
                <a:lnTo>
                  <a:pt x="15568" y="17475"/>
                </a:lnTo>
                <a:lnTo>
                  <a:pt x="0" y="54714"/>
                </a:lnTo>
                <a:lnTo>
                  <a:pt x="11" y="55832"/>
                </a:lnTo>
                <a:lnTo>
                  <a:pt x="24619" y="97627"/>
                </a:lnTo>
                <a:lnTo>
                  <a:pt x="70449" y="108517"/>
                </a:lnTo>
                <a:lnTo>
                  <a:pt x="83233" y="104461"/>
                </a:lnTo>
                <a:lnTo>
                  <a:pt x="110984" y="76317"/>
                </a:lnTo>
                <a:lnTo>
                  <a:pt x="116753" y="46162"/>
                </a:lnTo>
                <a:lnTo>
                  <a:pt x="112895" y="33610"/>
                </a:lnTo>
                <a:lnTo>
                  <a:pt x="84116" y="6051"/>
                </a:lnTo>
                <a:lnTo>
                  <a:pt x="53696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448427" y="4412800"/>
            <a:ext cx="116839" cy="108585"/>
          </a:xfrm>
          <a:custGeom>
            <a:avLst/>
            <a:gdLst/>
            <a:ahLst/>
            <a:cxnLst/>
            <a:rect l="l" t="t" r="r" b="b"/>
            <a:pathLst>
              <a:path w="116839" h="108585">
                <a:moveTo>
                  <a:pt x="0" y="54713"/>
                </a:moveTo>
                <a:lnTo>
                  <a:pt x="15568" y="17474"/>
                </a:lnTo>
                <a:lnTo>
                  <a:pt x="53696" y="0"/>
                </a:lnTo>
                <a:lnTo>
                  <a:pt x="69823" y="1533"/>
                </a:lnTo>
                <a:lnTo>
                  <a:pt x="105963" y="22481"/>
                </a:lnTo>
                <a:lnTo>
                  <a:pt x="116753" y="46162"/>
                </a:lnTo>
                <a:lnTo>
                  <a:pt x="115402" y="62250"/>
                </a:lnTo>
                <a:lnTo>
                  <a:pt x="94510" y="97614"/>
                </a:lnTo>
                <a:lnTo>
                  <a:pt x="70449" y="108517"/>
                </a:lnTo>
                <a:lnTo>
                  <a:pt x="52849" y="107508"/>
                </a:lnTo>
                <a:lnTo>
                  <a:pt x="14272" y="89429"/>
                </a:lnTo>
                <a:lnTo>
                  <a:pt x="0" y="54713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741327" y="4092588"/>
            <a:ext cx="118110" cy="111125"/>
          </a:xfrm>
          <a:custGeom>
            <a:avLst/>
            <a:gdLst/>
            <a:ahLst/>
            <a:cxnLst/>
            <a:rect l="l" t="t" r="r" b="b"/>
            <a:pathLst>
              <a:path w="118110" h="111125">
                <a:moveTo>
                  <a:pt x="53187" y="0"/>
                </a:moveTo>
                <a:lnTo>
                  <a:pt x="15383" y="18006"/>
                </a:lnTo>
                <a:lnTo>
                  <a:pt x="0" y="55367"/>
                </a:lnTo>
                <a:lnTo>
                  <a:pt x="420" y="62014"/>
                </a:lnTo>
                <a:lnTo>
                  <a:pt x="20006" y="96883"/>
                </a:lnTo>
                <a:lnTo>
                  <a:pt x="60486" y="111035"/>
                </a:lnTo>
                <a:lnTo>
                  <a:pt x="73925" y="109356"/>
                </a:lnTo>
                <a:lnTo>
                  <a:pt x="105958" y="87875"/>
                </a:lnTo>
                <a:lnTo>
                  <a:pt x="117901" y="44754"/>
                </a:lnTo>
                <a:lnTo>
                  <a:pt x="113641" y="32507"/>
                </a:lnTo>
                <a:lnTo>
                  <a:pt x="84123" y="5777"/>
                </a:lnTo>
                <a:lnTo>
                  <a:pt x="53187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741327" y="4092588"/>
            <a:ext cx="118110" cy="111125"/>
          </a:xfrm>
          <a:custGeom>
            <a:avLst/>
            <a:gdLst/>
            <a:ahLst/>
            <a:cxnLst/>
            <a:rect l="l" t="t" r="r" b="b"/>
            <a:pathLst>
              <a:path w="118110" h="111125">
                <a:moveTo>
                  <a:pt x="0" y="55366"/>
                </a:moveTo>
                <a:lnTo>
                  <a:pt x="15383" y="18005"/>
                </a:lnTo>
                <a:lnTo>
                  <a:pt x="53187" y="0"/>
                </a:lnTo>
                <a:lnTo>
                  <a:pt x="69602" y="1437"/>
                </a:lnTo>
                <a:lnTo>
                  <a:pt x="106412" y="21682"/>
                </a:lnTo>
                <a:lnTo>
                  <a:pt x="117901" y="44754"/>
                </a:lnTo>
                <a:lnTo>
                  <a:pt x="116761" y="61291"/>
                </a:lnTo>
                <a:lnTo>
                  <a:pt x="97027" y="97631"/>
                </a:lnTo>
                <a:lnTo>
                  <a:pt x="60486" y="111035"/>
                </a:lnTo>
                <a:lnTo>
                  <a:pt x="45388" y="109324"/>
                </a:lnTo>
                <a:lnTo>
                  <a:pt x="10583" y="86998"/>
                </a:lnTo>
                <a:lnTo>
                  <a:pt x="0" y="55366"/>
                </a:lnTo>
                <a:close/>
              </a:path>
            </a:pathLst>
          </a:custGeom>
          <a:ln w="935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741327" y="4092588"/>
            <a:ext cx="118110" cy="111125"/>
          </a:xfrm>
          <a:custGeom>
            <a:avLst/>
            <a:gdLst/>
            <a:ahLst/>
            <a:cxnLst/>
            <a:rect l="l" t="t" r="r" b="b"/>
            <a:pathLst>
              <a:path w="118110" h="111125">
                <a:moveTo>
                  <a:pt x="53187" y="0"/>
                </a:moveTo>
                <a:lnTo>
                  <a:pt x="15383" y="18006"/>
                </a:lnTo>
                <a:lnTo>
                  <a:pt x="0" y="55367"/>
                </a:lnTo>
                <a:lnTo>
                  <a:pt x="420" y="62014"/>
                </a:lnTo>
                <a:lnTo>
                  <a:pt x="20006" y="96883"/>
                </a:lnTo>
                <a:lnTo>
                  <a:pt x="60486" y="111035"/>
                </a:lnTo>
                <a:lnTo>
                  <a:pt x="73925" y="109356"/>
                </a:lnTo>
                <a:lnTo>
                  <a:pt x="105958" y="87875"/>
                </a:lnTo>
                <a:lnTo>
                  <a:pt x="117901" y="44754"/>
                </a:lnTo>
                <a:lnTo>
                  <a:pt x="113641" y="32507"/>
                </a:lnTo>
                <a:lnTo>
                  <a:pt x="84123" y="5777"/>
                </a:lnTo>
                <a:lnTo>
                  <a:pt x="53187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741327" y="4092588"/>
            <a:ext cx="118110" cy="111125"/>
          </a:xfrm>
          <a:custGeom>
            <a:avLst/>
            <a:gdLst/>
            <a:ahLst/>
            <a:cxnLst/>
            <a:rect l="l" t="t" r="r" b="b"/>
            <a:pathLst>
              <a:path w="118110" h="111125">
                <a:moveTo>
                  <a:pt x="0" y="55366"/>
                </a:moveTo>
                <a:lnTo>
                  <a:pt x="15383" y="18005"/>
                </a:lnTo>
                <a:lnTo>
                  <a:pt x="53187" y="0"/>
                </a:lnTo>
                <a:lnTo>
                  <a:pt x="69602" y="1437"/>
                </a:lnTo>
                <a:lnTo>
                  <a:pt x="106412" y="21682"/>
                </a:lnTo>
                <a:lnTo>
                  <a:pt x="117901" y="44754"/>
                </a:lnTo>
                <a:lnTo>
                  <a:pt x="116761" y="61291"/>
                </a:lnTo>
                <a:lnTo>
                  <a:pt x="97027" y="97631"/>
                </a:lnTo>
                <a:lnTo>
                  <a:pt x="60486" y="111035"/>
                </a:lnTo>
                <a:lnTo>
                  <a:pt x="45388" y="109324"/>
                </a:lnTo>
                <a:lnTo>
                  <a:pt x="10583" y="86998"/>
                </a:lnTo>
                <a:lnTo>
                  <a:pt x="0" y="55366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020497" y="3798196"/>
            <a:ext cx="118110" cy="111125"/>
          </a:xfrm>
          <a:custGeom>
            <a:avLst/>
            <a:gdLst/>
            <a:ahLst/>
            <a:cxnLst/>
            <a:rect l="l" t="t" r="r" b="b"/>
            <a:pathLst>
              <a:path w="118110" h="111125">
                <a:moveTo>
                  <a:pt x="53188" y="0"/>
                </a:moveTo>
                <a:lnTo>
                  <a:pt x="15384" y="18005"/>
                </a:lnTo>
                <a:lnTo>
                  <a:pt x="0" y="55366"/>
                </a:lnTo>
                <a:lnTo>
                  <a:pt x="419" y="62012"/>
                </a:lnTo>
                <a:lnTo>
                  <a:pt x="20006" y="96880"/>
                </a:lnTo>
                <a:lnTo>
                  <a:pt x="60485" y="111033"/>
                </a:lnTo>
                <a:lnTo>
                  <a:pt x="73925" y="109354"/>
                </a:lnTo>
                <a:lnTo>
                  <a:pt x="105959" y="87873"/>
                </a:lnTo>
                <a:lnTo>
                  <a:pt x="117902" y="44753"/>
                </a:lnTo>
                <a:lnTo>
                  <a:pt x="113642" y="32506"/>
                </a:lnTo>
                <a:lnTo>
                  <a:pt x="84125" y="5777"/>
                </a:lnTo>
                <a:lnTo>
                  <a:pt x="53188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020497" y="3798196"/>
            <a:ext cx="118110" cy="111125"/>
          </a:xfrm>
          <a:custGeom>
            <a:avLst/>
            <a:gdLst/>
            <a:ahLst/>
            <a:cxnLst/>
            <a:rect l="l" t="t" r="r" b="b"/>
            <a:pathLst>
              <a:path w="118110" h="111125">
                <a:moveTo>
                  <a:pt x="0" y="55365"/>
                </a:moveTo>
                <a:lnTo>
                  <a:pt x="15384" y="18005"/>
                </a:lnTo>
                <a:lnTo>
                  <a:pt x="53188" y="0"/>
                </a:lnTo>
                <a:lnTo>
                  <a:pt x="69603" y="1437"/>
                </a:lnTo>
                <a:lnTo>
                  <a:pt x="106413" y="21682"/>
                </a:lnTo>
                <a:lnTo>
                  <a:pt x="117902" y="44754"/>
                </a:lnTo>
                <a:lnTo>
                  <a:pt x="116761" y="61292"/>
                </a:lnTo>
                <a:lnTo>
                  <a:pt x="97026" y="97630"/>
                </a:lnTo>
                <a:lnTo>
                  <a:pt x="60484" y="111033"/>
                </a:lnTo>
                <a:lnTo>
                  <a:pt x="45386" y="109322"/>
                </a:lnTo>
                <a:lnTo>
                  <a:pt x="10582" y="86995"/>
                </a:lnTo>
                <a:lnTo>
                  <a:pt x="0" y="55365"/>
                </a:lnTo>
                <a:close/>
              </a:path>
            </a:pathLst>
          </a:custGeom>
          <a:ln w="935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020497" y="3798196"/>
            <a:ext cx="118110" cy="111125"/>
          </a:xfrm>
          <a:custGeom>
            <a:avLst/>
            <a:gdLst/>
            <a:ahLst/>
            <a:cxnLst/>
            <a:rect l="l" t="t" r="r" b="b"/>
            <a:pathLst>
              <a:path w="118110" h="111125">
                <a:moveTo>
                  <a:pt x="53188" y="0"/>
                </a:moveTo>
                <a:lnTo>
                  <a:pt x="15384" y="18005"/>
                </a:lnTo>
                <a:lnTo>
                  <a:pt x="0" y="55366"/>
                </a:lnTo>
                <a:lnTo>
                  <a:pt x="419" y="62012"/>
                </a:lnTo>
                <a:lnTo>
                  <a:pt x="20006" y="96880"/>
                </a:lnTo>
                <a:lnTo>
                  <a:pt x="60485" y="111033"/>
                </a:lnTo>
                <a:lnTo>
                  <a:pt x="73925" y="109354"/>
                </a:lnTo>
                <a:lnTo>
                  <a:pt x="105959" y="87873"/>
                </a:lnTo>
                <a:lnTo>
                  <a:pt x="117902" y="44753"/>
                </a:lnTo>
                <a:lnTo>
                  <a:pt x="113642" y="32506"/>
                </a:lnTo>
                <a:lnTo>
                  <a:pt x="84125" y="5777"/>
                </a:lnTo>
                <a:lnTo>
                  <a:pt x="53188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20497" y="3798196"/>
            <a:ext cx="118110" cy="111125"/>
          </a:xfrm>
          <a:custGeom>
            <a:avLst/>
            <a:gdLst/>
            <a:ahLst/>
            <a:cxnLst/>
            <a:rect l="l" t="t" r="r" b="b"/>
            <a:pathLst>
              <a:path w="118110" h="111125">
                <a:moveTo>
                  <a:pt x="0" y="55365"/>
                </a:moveTo>
                <a:lnTo>
                  <a:pt x="15384" y="18005"/>
                </a:lnTo>
                <a:lnTo>
                  <a:pt x="53188" y="0"/>
                </a:lnTo>
                <a:lnTo>
                  <a:pt x="69603" y="1437"/>
                </a:lnTo>
                <a:lnTo>
                  <a:pt x="106413" y="21682"/>
                </a:lnTo>
                <a:lnTo>
                  <a:pt x="117902" y="44754"/>
                </a:lnTo>
                <a:lnTo>
                  <a:pt x="116761" y="61292"/>
                </a:lnTo>
                <a:lnTo>
                  <a:pt x="97026" y="97630"/>
                </a:lnTo>
                <a:lnTo>
                  <a:pt x="60484" y="111033"/>
                </a:lnTo>
                <a:lnTo>
                  <a:pt x="45386" y="109322"/>
                </a:lnTo>
                <a:lnTo>
                  <a:pt x="10582" y="86995"/>
                </a:lnTo>
                <a:lnTo>
                  <a:pt x="0" y="55365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313396" y="4092588"/>
            <a:ext cx="118110" cy="111125"/>
          </a:xfrm>
          <a:custGeom>
            <a:avLst/>
            <a:gdLst/>
            <a:ahLst/>
            <a:cxnLst/>
            <a:rect l="l" t="t" r="r" b="b"/>
            <a:pathLst>
              <a:path w="118110" h="111125">
                <a:moveTo>
                  <a:pt x="53187" y="0"/>
                </a:moveTo>
                <a:lnTo>
                  <a:pt x="15383" y="18006"/>
                </a:lnTo>
                <a:lnTo>
                  <a:pt x="0" y="55367"/>
                </a:lnTo>
                <a:lnTo>
                  <a:pt x="420" y="62016"/>
                </a:lnTo>
                <a:lnTo>
                  <a:pt x="20007" y="96883"/>
                </a:lnTo>
                <a:lnTo>
                  <a:pt x="60488" y="111035"/>
                </a:lnTo>
                <a:lnTo>
                  <a:pt x="73927" y="109356"/>
                </a:lnTo>
                <a:lnTo>
                  <a:pt x="105960" y="87874"/>
                </a:lnTo>
                <a:lnTo>
                  <a:pt x="117902" y="44753"/>
                </a:lnTo>
                <a:lnTo>
                  <a:pt x="113641" y="32506"/>
                </a:lnTo>
                <a:lnTo>
                  <a:pt x="84123" y="5777"/>
                </a:lnTo>
                <a:lnTo>
                  <a:pt x="53187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313396" y="4092588"/>
            <a:ext cx="118110" cy="111125"/>
          </a:xfrm>
          <a:custGeom>
            <a:avLst/>
            <a:gdLst/>
            <a:ahLst/>
            <a:cxnLst/>
            <a:rect l="l" t="t" r="r" b="b"/>
            <a:pathLst>
              <a:path w="118110" h="111125">
                <a:moveTo>
                  <a:pt x="0" y="55366"/>
                </a:moveTo>
                <a:lnTo>
                  <a:pt x="15383" y="18005"/>
                </a:lnTo>
                <a:lnTo>
                  <a:pt x="53187" y="0"/>
                </a:lnTo>
                <a:lnTo>
                  <a:pt x="69602" y="1437"/>
                </a:lnTo>
                <a:lnTo>
                  <a:pt x="106412" y="21682"/>
                </a:lnTo>
                <a:lnTo>
                  <a:pt x="117901" y="44754"/>
                </a:lnTo>
                <a:lnTo>
                  <a:pt x="116761" y="61292"/>
                </a:lnTo>
                <a:lnTo>
                  <a:pt x="97027" y="97631"/>
                </a:lnTo>
                <a:lnTo>
                  <a:pt x="60486" y="111035"/>
                </a:lnTo>
                <a:lnTo>
                  <a:pt x="45388" y="109324"/>
                </a:lnTo>
                <a:lnTo>
                  <a:pt x="10583" y="86998"/>
                </a:lnTo>
                <a:lnTo>
                  <a:pt x="0" y="55366"/>
                </a:lnTo>
                <a:close/>
              </a:path>
            </a:pathLst>
          </a:custGeom>
          <a:ln w="935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313396" y="4092588"/>
            <a:ext cx="118110" cy="111125"/>
          </a:xfrm>
          <a:custGeom>
            <a:avLst/>
            <a:gdLst/>
            <a:ahLst/>
            <a:cxnLst/>
            <a:rect l="l" t="t" r="r" b="b"/>
            <a:pathLst>
              <a:path w="118110" h="111125">
                <a:moveTo>
                  <a:pt x="53187" y="0"/>
                </a:moveTo>
                <a:lnTo>
                  <a:pt x="15383" y="18006"/>
                </a:lnTo>
                <a:lnTo>
                  <a:pt x="0" y="55367"/>
                </a:lnTo>
                <a:lnTo>
                  <a:pt x="420" y="62016"/>
                </a:lnTo>
                <a:lnTo>
                  <a:pt x="20007" y="96883"/>
                </a:lnTo>
                <a:lnTo>
                  <a:pt x="60488" y="111035"/>
                </a:lnTo>
                <a:lnTo>
                  <a:pt x="73927" y="109356"/>
                </a:lnTo>
                <a:lnTo>
                  <a:pt x="105960" y="87874"/>
                </a:lnTo>
                <a:lnTo>
                  <a:pt x="117902" y="44753"/>
                </a:lnTo>
                <a:lnTo>
                  <a:pt x="113641" y="32506"/>
                </a:lnTo>
                <a:lnTo>
                  <a:pt x="84123" y="5777"/>
                </a:lnTo>
                <a:lnTo>
                  <a:pt x="53187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313396" y="4092588"/>
            <a:ext cx="118110" cy="111125"/>
          </a:xfrm>
          <a:custGeom>
            <a:avLst/>
            <a:gdLst/>
            <a:ahLst/>
            <a:cxnLst/>
            <a:rect l="l" t="t" r="r" b="b"/>
            <a:pathLst>
              <a:path w="118110" h="111125">
                <a:moveTo>
                  <a:pt x="0" y="55366"/>
                </a:moveTo>
                <a:lnTo>
                  <a:pt x="15383" y="18005"/>
                </a:lnTo>
                <a:lnTo>
                  <a:pt x="53187" y="0"/>
                </a:lnTo>
                <a:lnTo>
                  <a:pt x="69602" y="1437"/>
                </a:lnTo>
                <a:lnTo>
                  <a:pt x="106412" y="21682"/>
                </a:lnTo>
                <a:lnTo>
                  <a:pt x="117901" y="44754"/>
                </a:lnTo>
                <a:lnTo>
                  <a:pt x="116761" y="61292"/>
                </a:lnTo>
                <a:lnTo>
                  <a:pt x="97027" y="97631"/>
                </a:lnTo>
                <a:lnTo>
                  <a:pt x="60486" y="111035"/>
                </a:lnTo>
                <a:lnTo>
                  <a:pt x="45388" y="109324"/>
                </a:lnTo>
                <a:lnTo>
                  <a:pt x="10583" y="86998"/>
                </a:lnTo>
                <a:lnTo>
                  <a:pt x="0" y="55366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604771" y="3392454"/>
            <a:ext cx="118110" cy="111125"/>
          </a:xfrm>
          <a:custGeom>
            <a:avLst/>
            <a:gdLst/>
            <a:ahLst/>
            <a:cxnLst/>
            <a:rect l="l" t="t" r="r" b="b"/>
            <a:pathLst>
              <a:path w="118110" h="111125">
                <a:moveTo>
                  <a:pt x="53189" y="0"/>
                </a:moveTo>
                <a:lnTo>
                  <a:pt x="15384" y="18005"/>
                </a:lnTo>
                <a:lnTo>
                  <a:pt x="0" y="55365"/>
                </a:lnTo>
                <a:lnTo>
                  <a:pt x="419" y="62011"/>
                </a:lnTo>
                <a:lnTo>
                  <a:pt x="20006" y="96880"/>
                </a:lnTo>
                <a:lnTo>
                  <a:pt x="60485" y="111033"/>
                </a:lnTo>
                <a:lnTo>
                  <a:pt x="73925" y="109354"/>
                </a:lnTo>
                <a:lnTo>
                  <a:pt x="105959" y="87873"/>
                </a:lnTo>
                <a:lnTo>
                  <a:pt x="117902" y="44754"/>
                </a:lnTo>
                <a:lnTo>
                  <a:pt x="113643" y="32507"/>
                </a:lnTo>
                <a:lnTo>
                  <a:pt x="84126" y="5777"/>
                </a:lnTo>
                <a:lnTo>
                  <a:pt x="5318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604771" y="3392454"/>
            <a:ext cx="118110" cy="111125"/>
          </a:xfrm>
          <a:custGeom>
            <a:avLst/>
            <a:gdLst/>
            <a:ahLst/>
            <a:cxnLst/>
            <a:rect l="l" t="t" r="r" b="b"/>
            <a:pathLst>
              <a:path w="118110" h="111125">
                <a:moveTo>
                  <a:pt x="0" y="55365"/>
                </a:moveTo>
                <a:lnTo>
                  <a:pt x="15384" y="18005"/>
                </a:lnTo>
                <a:lnTo>
                  <a:pt x="53188" y="0"/>
                </a:lnTo>
                <a:lnTo>
                  <a:pt x="69603" y="1437"/>
                </a:lnTo>
                <a:lnTo>
                  <a:pt x="106413" y="21682"/>
                </a:lnTo>
                <a:lnTo>
                  <a:pt x="117902" y="44754"/>
                </a:lnTo>
                <a:lnTo>
                  <a:pt x="116761" y="61292"/>
                </a:lnTo>
                <a:lnTo>
                  <a:pt x="97026" y="97630"/>
                </a:lnTo>
                <a:lnTo>
                  <a:pt x="60484" y="111033"/>
                </a:lnTo>
                <a:lnTo>
                  <a:pt x="45386" y="109322"/>
                </a:lnTo>
                <a:lnTo>
                  <a:pt x="10582" y="86995"/>
                </a:lnTo>
                <a:lnTo>
                  <a:pt x="0" y="55365"/>
                </a:lnTo>
                <a:close/>
              </a:path>
            </a:pathLst>
          </a:custGeom>
          <a:ln w="935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604771" y="3392454"/>
            <a:ext cx="118110" cy="111125"/>
          </a:xfrm>
          <a:custGeom>
            <a:avLst/>
            <a:gdLst/>
            <a:ahLst/>
            <a:cxnLst/>
            <a:rect l="l" t="t" r="r" b="b"/>
            <a:pathLst>
              <a:path w="118110" h="111125">
                <a:moveTo>
                  <a:pt x="53189" y="0"/>
                </a:moveTo>
                <a:lnTo>
                  <a:pt x="15384" y="18005"/>
                </a:lnTo>
                <a:lnTo>
                  <a:pt x="0" y="55365"/>
                </a:lnTo>
                <a:lnTo>
                  <a:pt x="419" y="62011"/>
                </a:lnTo>
                <a:lnTo>
                  <a:pt x="20006" y="96880"/>
                </a:lnTo>
                <a:lnTo>
                  <a:pt x="60485" y="111033"/>
                </a:lnTo>
                <a:lnTo>
                  <a:pt x="73925" y="109354"/>
                </a:lnTo>
                <a:lnTo>
                  <a:pt x="105959" y="87873"/>
                </a:lnTo>
                <a:lnTo>
                  <a:pt x="117902" y="44754"/>
                </a:lnTo>
                <a:lnTo>
                  <a:pt x="113643" y="32507"/>
                </a:lnTo>
                <a:lnTo>
                  <a:pt x="84126" y="5777"/>
                </a:lnTo>
                <a:lnTo>
                  <a:pt x="5318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604771" y="3392454"/>
            <a:ext cx="118110" cy="111125"/>
          </a:xfrm>
          <a:custGeom>
            <a:avLst/>
            <a:gdLst/>
            <a:ahLst/>
            <a:cxnLst/>
            <a:rect l="l" t="t" r="r" b="b"/>
            <a:pathLst>
              <a:path w="118110" h="111125">
                <a:moveTo>
                  <a:pt x="0" y="55365"/>
                </a:moveTo>
                <a:lnTo>
                  <a:pt x="15384" y="18005"/>
                </a:lnTo>
                <a:lnTo>
                  <a:pt x="53188" y="0"/>
                </a:lnTo>
                <a:lnTo>
                  <a:pt x="69603" y="1437"/>
                </a:lnTo>
                <a:lnTo>
                  <a:pt x="106413" y="21682"/>
                </a:lnTo>
                <a:lnTo>
                  <a:pt x="117902" y="44754"/>
                </a:lnTo>
                <a:lnTo>
                  <a:pt x="116761" y="61292"/>
                </a:lnTo>
                <a:lnTo>
                  <a:pt x="97026" y="97630"/>
                </a:lnTo>
                <a:lnTo>
                  <a:pt x="60484" y="111033"/>
                </a:lnTo>
                <a:lnTo>
                  <a:pt x="45386" y="109322"/>
                </a:lnTo>
                <a:lnTo>
                  <a:pt x="10582" y="86995"/>
                </a:lnTo>
                <a:lnTo>
                  <a:pt x="0" y="55365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896146" y="3761530"/>
            <a:ext cx="118110" cy="108585"/>
          </a:xfrm>
          <a:custGeom>
            <a:avLst/>
            <a:gdLst/>
            <a:ahLst/>
            <a:cxnLst/>
            <a:rect l="l" t="t" r="r" b="b"/>
            <a:pathLst>
              <a:path w="118110" h="108585">
                <a:moveTo>
                  <a:pt x="53763" y="0"/>
                </a:moveTo>
                <a:lnTo>
                  <a:pt x="15568" y="17625"/>
                </a:lnTo>
                <a:lnTo>
                  <a:pt x="0" y="54661"/>
                </a:lnTo>
                <a:lnTo>
                  <a:pt x="86" y="57634"/>
                </a:lnTo>
                <a:lnTo>
                  <a:pt x="25943" y="97969"/>
                </a:lnTo>
                <a:lnTo>
                  <a:pt x="72672" y="108197"/>
                </a:lnTo>
                <a:lnTo>
                  <a:pt x="85292" y="103934"/>
                </a:lnTo>
                <a:lnTo>
                  <a:pt x="112545" y="75464"/>
                </a:lnTo>
                <a:lnTo>
                  <a:pt x="118077" y="45059"/>
                </a:lnTo>
                <a:lnTo>
                  <a:pt x="113974" y="32766"/>
                </a:lnTo>
                <a:lnTo>
                  <a:pt x="84629" y="5860"/>
                </a:lnTo>
                <a:lnTo>
                  <a:pt x="53763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896146" y="3761530"/>
            <a:ext cx="118110" cy="108585"/>
          </a:xfrm>
          <a:custGeom>
            <a:avLst/>
            <a:gdLst/>
            <a:ahLst/>
            <a:cxnLst/>
            <a:rect l="l" t="t" r="r" b="b"/>
            <a:pathLst>
              <a:path w="118110" h="108585">
                <a:moveTo>
                  <a:pt x="0" y="54661"/>
                </a:moveTo>
                <a:lnTo>
                  <a:pt x="15568" y="17625"/>
                </a:lnTo>
                <a:lnTo>
                  <a:pt x="53764" y="0"/>
                </a:lnTo>
                <a:lnTo>
                  <a:pt x="70134" y="1471"/>
                </a:lnTo>
                <a:lnTo>
                  <a:pt x="106840" y="21884"/>
                </a:lnTo>
                <a:lnTo>
                  <a:pt x="118078" y="45059"/>
                </a:lnTo>
                <a:lnTo>
                  <a:pt x="116828" y="61294"/>
                </a:lnTo>
                <a:lnTo>
                  <a:pt x="96398" y="96948"/>
                </a:lnTo>
                <a:lnTo>
                  <a:pt x="72673" y="108197"/>
                </a:lnTo>
                <a:lnTo>
                  <a:pt x="54722" y="107334"/>
                </a:lnTo>
                <a:lnTo>
                  <a:pt x="15345" y="90106"/>
                </a:lnTo>
                <a:lnTo>
                  <a:pt x="0" y="54661"/>
                </a:lnTo>
                <a:close/>
              </a:path>
            </a:pathLst>
          </a:custGeom>
          <a:ln w="935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896146" y="3761530"/>
            <a:ext cx="118110" cy="108585"/>
          </a:xfrm>
          <a:custGeom>
            <a:avLst/>
            <a:gdLst/>
            <a:ahLst/>
            <a:cxnLst/>
            <a:rect l="l" t="t" r="r" b="b"/>
            <a:pathLst>
              <a:path w="118110" h="108585">
                <a:moveTo>
                  <a:pt x="53763" y="0"/>
                </a:moveTo>
                <a:lnTo>
                  <a:pt x="15568" y="17625"/>
                </a:lnTo>
                <a:lnTo>
                  <a:pt x="0" y="54661"/>
                </a:lnTo>
                <a:lnTo>
                  <a:pt x="86" y="57634"/>
                </a:lnTo>
                <a:lnTo>
                  <a:pt x="25943" y="97969"/>
                </a:lnTo>
                <a:lnTo>
                  <a:pt x="72672" y="108197"/>
                </a:lnTo>
                <a:lnTo>
                  <a:pt x="85292" y="103934"/>
                </a:lnTo>
                <a:lnTo>
                  <a:pt x="112545" y="75464"/>
                </a:lnTo>
                <a:lnTo>
                  <a:pt x="118077" y="45059"/>
                </a:lnTo>
                <a:lnTo>
                  <a:pt x="113974" y="32766"/>
                </a:lnTo>
                <a:lnTo>
                  <a:pt x="84629" y="5860"/>
                </a:lnTo>
                <a:lnTo>
                  <a:pt x="53763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896146" y="3761530"/>
            <a:ext cx="118110" cy="108585"/>
          </a:xfrm>
          <a:custGeom>
            <a:avLst/>
            <a:gdLst/>
            <a:ahLst/>
            <a:cxnLst/>
            <a:rect l="l" t="t" r="r" b="b"/>
            <a:pathLst>
              <a:path w="118110" h="108585">
                <a:moveTo>
                  <a:pt x="0" y="54661"/>
                </a:moveTo>
                <a:lnTo>
                  <a:pt x="15568" y="17625"/>
                </a:lnTo>
                <a:lnTo>
                  <a:pt x="53764" y="0"/>
                </a:lnTo>
                <a:lnTo>
                  <a:pt x="70134" y="1471"/>
                </a:lnTo>
                <a:lnTo>
                  <a:pt x="106840" y="21884"/>
                </a:lnTo>
                <a:lnTo>
                  <a:pt x="118078" y="45059"/>
                </a:lnTo>
                <a:lnTo>
                  <a:pt x="116828" y="61294"/>
                </a:lnTo>
                <a:lnTo>
                  <a:pt x="96398" y="96948"/>
                </a:lnTo>
                <a:lnTo>
                  <a:pt x="72673" y="108197"/>
                </a:lnTo>
                <a:lnTo>
                  <a:pt x="54722" y="107334"/>
                </a:lnTo>
                <a:lnTo>
                  <a:pt x="15345" y="90106"/>
                </a:lnTo>
                <a:lnTo>
                  <a:pt x="0" y="54661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176841" y="3491543"/>
            <a:ext cx="118110" cy="108585"/>
          </a:xfrm>
          <a:custGeom>
            <a:avLst/>
            <a:gdLst/>
            <a:ahLst/>
            <a:cxnLst/>
            <a:rect l="l" t="t" r="r" b="b"/>
            <a:pathLst>
              <a:path w="118110" h="108585">
                <a:moveTo>
                  <a:pt x="53763" y="0"/>
                </a:moveTo>
                <a:lnTo>
                  <a:pt x="15568" y="17625"/>
                </a:lnTo>
                <a:lnTo>
                  <a:pt x="0" y="54661"/>
                </a:lnTo>
                <a:lnTo>
                  <a:pt x="86" y="57635"/>
                </a:lnTo>
                <a:lnTo>
                  <a:pt x="25944" y="97969"/>
                </a:lnTo>
                <a:lnTo>
                  <a:pt x="72674" y="108196"/>
                </a:lnTo>
                <a:lnTo>
                  <a:pt x="85293" y="103934"/>
                </a:lnTo>
                <a:lnTo>
                  <a:pt x="112546" y="75463"/>
                </a:lnTo>
                <a:lnTo>
                  <a:pt x="118078" y="45058"/>
                </a:lnTo>
                <a:lnTo>
                  <a:pt x="113975" y="32765"/>
                </a:lnTo>
                <a:lnTo>
                  <a:pt x="84629" y="5860"/>
                </a:lnTo>
                <a:lnTo>
                  <a:pt x="53763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176841" y="3491543"/>
            <a:ext cx="118110" cy="108585"/>
          </a:xfrm>
          <a:custGeom>
            <a:avLst/>
            <a:gdLst/>
            <a:ahLst/>
            <a:cxnLst/>
            <a:rect l="l" t="t" r="r" b="b"/>
            <a:pathLst>
              <a:path w="118110" h="108585">
                <a:moveTo>
                  <a:pt x="0" y="54661"/>
                </a:moveTo>
                <a:lnTo>
                  <a:pt x="15568" y="17625"/>
                </a:lnTo>
                <a:lnTo>
                  <a:pt x="53764" y="0"/>
                </a:lnTo>
                <a:lnTo>
                  <a:pt x="70134" y="1471"/>
                </a:lnTo>
                <a:lnTo>
                  <a:pt x="106840" y="21884"/>
                </a:lnTo>
                <a:lnTo>
                  <a:pt x="118078" y="45059"/>
                </a:lnTo>
                <a:lnTo>
                  <a:pt x="116828" y="61294"/>
                </a:lnTo>
                <a:lnTo>
                  <a:pt x="96398" y="96948"/>
                </a:lnTo>
                <a:lnTo>
                  <a:pt x="72673" y="108197"/>
                </a:lnTo>
                <a:lnTo>
                  <a:pt x="54722" y="107334"/>
                </a:lnTo>
                <a:lnTo>
                  <a:pt x="15345" y="90106"/>
                </a:lnTo>
                <a:lnTo>
                  <a:pt x="0" y="54661"/>
                </a:lnTo>
                <a:close/>
              </a:path>
            </a:pathLst>
          </a:custGeom>
          <a:ln w="935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176841" y="3491543"/>
            <a:ext cx="118110" cy="108585"/>
          </a:xfrm>
          <a:custGeom>
            <a:avLst/>
            <a:gdLst/>
            <a:ahLst/>
            <a:cxnLst/>
            <a:rect l="l" t="t" r="r" b="b"/>
            <a:pathLst>
              <a:path w="118110" h="108585">
                <a:moveTo>
                  <a:pt x="53763" y="0"/>
                </a:moveTo>
                <a:lnTo>
                  <a:pt x="15568" y="17625"/>
                </a:lnTo>
                <a:lnTo>
                  <a:pt x="0" y="54661"/>
                </a:lnTo>
                <a:lnTo>
                  <a:pt x="86" y="57635"/>
                </a:lnTo>
                <a:lnTo>
                  <a:pt x="25944" y="97969"/>
                </a:lnTo>
                <a:lnTo>
                  <a:pt x="72674" y="108196"/>
                </a:lnTo>
                <a:lnTo>
                  <a:pt x="85293" y="103934"/>
                </a:lnTo>
                <a:lnTo>
                  <a:pt x="112546" y="75463"/>
                </a:lnTo>
                <a:lnTo>
                  <a:pt x="118078" y="45058"/>
                </a:lnTo>
                <a:lnTo>
                  <a:pt x="113975" y="32765"/>
                </a:lnTo>
                <a:lnTo>
                  <a:pt x="84629" y="5860"/>
                </a:lnTo>
                <a:lnTo>
                  <a:pt x="53763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176841" y="3491543"/>
            <a:ext cx="118110" cy="108585"/>
          </a:xfrm>
          <a:custGeom>
            <a:avLst/>
            <a:gdLst/>
            <a:ahLst/>
            <a:cxnLst/>
            <a:rect l="l" t="t" r="r" b="b"/>
            <a:pathLst>
              <a:path w="118110" h="108585">
                <a:moveTo>
                  <a:pt x="0" y="54661"/>
                </a:moveTo>
                <a:lnTo>
                  <a:pt x="15568" y="17625"/>
                </a:lnTo>
                <a:lnTo>
                  <a:pt x="53764" y="0"/>
                </a:lnTo>
                <a:lnTo>
                  <a:pt x="70134" y="1471"/>
                </a:lnTo>
                <a:lnTo>
                  <a:pt x="106840" y="21884"/>
                </a:lnTo>
                <a:lnTo>
                  <a:pt x="118078" y="45059"/>
                </a:lnTo>
                <a:lnTo>
                  <a:pt x="116828" y="61294"/>
                </a:lnTo>
                <a:lnTo>
                  <a:pt x="96398" y="96948"/>
                </a:lnTo>
                <a:lnTo>
                  <a:pt x="72673" y="108197"/>
                </a:lnTo>
                <a:lnTo>
                  <a:pt x="54722" y="107334"/>
                </a:lnTo>
                <a:lnTo>
                  <a:pt x="15345" y="90106"/>
                </a:lnTo>
                <a:lnTo>
                  <a:pt x="0" y="54661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471267" y="3674533"/>
            <a:ext cx="115570" cy="110489"/>
          </a:xfrm>
          <a:custGeom>
            <a:avLst/>
            <a:gdLst/>
            <a:ahLst/>
            <a:cxnLst/>
            <a:rect l="l" t="t" r="r" b="b"/>
            <a:pathLst>
              <a:path w="115570" h="110489">
                <a:moveTo>
                  <a:pt x="53031" y="0"/>
                </a:moveTo>
                <a:lnTo>
                  <a:pt x="15376" y="17708"/>
                </a:lnTo>
                <a:lnTo>
                  <a:pt x="0" y="55476"/>
                </a:lnTo>
                <a:lnTo>
                  <a:pt x="7" y="56389"/>
                </a:lnTo>
                <a:lnTo>
                  <a:pt x="24216" y="98932"/>
                </a:lnTo>
                <a:lnTo>
                  <a:pt x="69541" y="110026"/>
                </a:lnTo>
                <a:lnTo>
                  <a:pt x="82157" y="105915"/>
                </a:lnTo>
                <a:lnTo>
                  <a:pt x="109552" y="77425"/>
                </a:lnTo>
                <a:lnTo>
                  <a:pt x="115260" y="46943"/>
                </a:lnTo>
                <a:lnTo>
                  <a:pt x="111476" y="34183"/>
                </a:lnTo>
                <a:lnTo>
                  <a:pt x="83080" y="6157"/>
                </a:lnTo>
                <a:lnTo>
                  <a:pt x="53031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471267" y="3674534"/>
            <a:ext cx="115570" cy="110489"/>
          </a:xfrm>
          <a:custGeom>
            <a:avLst/>
            <a:gdLst/>
            <a:ahLst/>
            <a:cxnLst/>
            <a:rect l="l" t="t" r="r" b="b"/>
            <a:pathLst>
              <a:path w="115570" h="110489">
                <a:moveTo>
                  <a:pt x="0" y="55476"/>
                </a:moveTo>
                <a:lnTo>
                  <a:pt x="15376" y="17709"/>
                </a:lnTo>
                <a:lnTo>
                  <a:pt x="53031" y="0"/>
                </a:lnTo>
                <a:lnTo>
                  <a:pt x="68961" y="1560"/>
                </a:lnTo>
                <a:lnTo>
                  <a:pt x="104645" y="22867"/>
                </a:lnTo>
                <a:lnTo>
                  <a:pt x="115259" y="46943"/>
                </a:lnTo>
                <a:lnTo>
                  <a:pt x="113917" y="63202"/>
                </a:lnTo>
                <a:lnTo>
                  <a:pt x="93287" y="98981"/>
                </a:lnTo>
                <a:lnTo>
                  <a:pt x="69541" y="110027"/>
                </a:lnTo>
                <a:lnTo>
                  <a:pt x="52128" y="108998"/>
                </a:lnTo>
                <a:lnTo>
                  <a:pt x="14000" y="90584"/>
                </a:lnTo>
                <a:lnTo>
                  <a:pt x="0" y="55476"/>
                </a:lnTo>
                <a:close/>
              </a:path>
            </a:pathLst>
          </a:custGeom>
          <a:ln w="935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471267" y="3674533"/>
            <a:ext cx="115570" cy="110489"/>
          </a:xfrm>
          <a:custGeom>
            <a:avLst/>
            <a:gdLst/>
            <a:ahLst/>
            <a:cxnLst/>
            <a:rect l="l" t="t" r="r" b="b"/>
            <a:pathLst>
              <a:path w="115570" h="110489">
                <a:moveTo>
                  <a:pt x="53031" y="0"/>
                </a:moveTo>
                <a:lnTo>
                  <a:pt x="15376" y="17708"/>
                </a:lnTo>
                <a:lnTo>
                  <a:pt x="0" y="55476"/>
                </a:lnTo>
                <a:lnTo>
                  <a:pt x="7" y="56389"/>
                </a:lnTo>
                <a:lnTo>
                  <a:pt x="24216" y="98932"/>
                </a:lnTo>
                <a:lnTo>
                  <a:pt x="69541" y="110026"/>
                </a:lnTo>
                <a:lnTo>
                  <a:pt x="82157" y="105915"/>
                </a:lnTo>
                <a:lnTo>
                  <a:pt x="109552" y="77425"/>
                </a:lnTo>
                <a:lnTo>
                  <a:pt x="115260" y="46943"/>
                </a:lnTo>
                <a:lnTo>
                  <a:pt x="111476" y="34183"/>
                </a:lnTo>
                <a:lnTo>
                  <a:pt x="83080" y="6157"/>
                </a:lnTo>
                <a:lnTo>
                  <a:pt x="53031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471267" y="3674534"/>
            <a:ext cx="115570" cy="110489"/>
          </a:xfrm>
          <a:custGeom>
            <a:avLst/>
            <a:gdLst/>
            <a:ahLst/>
            <a:cxnLst/>
            <a:rect l="l" t="t" r="r" b="b"/>
            <a:pathLst>
              <a:path w="115570" h="110489">
                <a:moveTo>
                  <a:pt x="0" y="55476"/>
                </a:moveTo>
                <a:lnTo>
                  <a:pt x="15376" y="17709"/>
                </a:lnTo>
                <a:lnTo>
                  <a:pt x="53031" y="0"/>
                </a:lnTo>
                <a:lnTo>
                  <a:pt x="68961" y="1560"/>
                </a:lnTo>
                <a:lnTo>
                  <a:pt x="104645" y="22867"/>
                </a:lnTo>
                <a:lnTo>
                  <a:pt x="115259" y="46943"/>
                </a:lnTo>
                <a:lnTo>
                  <a:pt x="113917" y="63202"/>
                </a:lnTo>
                <a:lnTo>
                  <a:pt x="93287" y="98981"/>
                </a:lnTo>
                <a:lnTo>
                  <a:pt x="69541" y="110027"/>
                </a:lnTo>
                <a:lnTo>
                  <a:pt x="52128" y="108998"/>
                </a:lnTo>
                <a:lnTo>
                  <a:pt x="14000" y="90584"/>
                </a:lnTo>
                <a:lnTo>
                  <a:pt x="0" y="55476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759590" y="3134803"/>
            <a:ext cx="120650" cy="111125"/>
          </a:xfrm>
          <a:custGeom>
            <a:avLst/>
            <a:gdLst/>
            <a:ahLst/>
            <a:cxnLst/>
            <a:rect l="l" t="t" r="r" b="b"/>
            <a:pathLst>
              <a:path w="120650" h="111125">
                <a:moveTo>
                  <a:pt x="53308" y="0"/>
                </a:moveTo>
                <a:lnTo>
                  <a:pt x="15381" y="18277"/>
                </a:lnTo>
                <a:lnTo>
                  <a:pt x="0" y="55235"/>
                </a:lnTo>
                <a:lnTo>
                  <a:pt x="990" y="65252"/>
                </a:lnTo>
                <a:lnTo>
                  <a:pt x="22408" y="97799"/>
                </a:lnTo>
                <a:lnTo>
                  <a:pt x="65092" y="110789"/>
                </a:lnTo>
                <a:lnTo>
                  <a:pt x="78252" y="108588"/>
                </a:lnTo>
                <a:lnTo>
                  <a:pt x="109315" y="86306"/>
                </a:lnTo>
                <a:lnTo>
                  <a:pt x="120444" y="42610"/>
                </a:lnTo>
                <a:lnTo>
                  <a:pt x="115718" y="30865"/>
                </a:lnTo>
                <a:lnTo>
                  <a:pt x="85098" y="5399"/>
                </a:lnTo>
                <a:lnTo>
                  <a:pt x="53308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759590" y="3134803"/>
            <a:ext cx="120650" cy="111125"/>
          </a:xfrm>
          <a:custGeom>
            <a:avLst/>
            <a:gdLst/>
            <a:ahLst/>
            <a:cxnLst/>
            <a:rect l="l" t="t" r="r" b="b"/>
            <a:pathLst>
              <a:path w="120650" h="111125">
                <a:moveTo>
                  <a:pt x="0" y="55235"/>
                </a:moveTo>
                <a:lnTo>
                  <a:pt x="15381" y="18278"/>
                </a:lnTo>
                <a:lnTo>
                  <a:pt x="53307" y="0"/>
                </a:lnTo>
                <a:lnTo>
                  <a:pt x="70185" y="1312"/>
                </a:lnTo>
                <a:lnTo>
                  <a:pt x="108097" y="20519"/>
                </a:lnTo>
                <a:lnTo>
                  <a:pt x="120444" y="42610"/>
                </a:lnTo>
                <a:lnTo>
                  <a:pt x="119529" y="59388"/>
                </a:lnTo>
                <a:lnTo>
                  <a:pt x="100711" y="96246"/>
                </a:lnTo>
                <a:lnTo>
                  <a:pt x="65092" y="110788"/>
                </a:lnTo>
                <a:lnTo>
                  <a:pt x="49049" y="109256"/>
                </a:lnTo>
                <a:lnTo>
                  <a:pt x="12467" y="88623"/>
                </a:lnTo>
                <a:lnTo>
                  <a:pt x="0" y="55235"/>
                </a:lnTo>
                <a:close/>
              </a:path>
            </a:pathLst>
          </a:custGeom>
          <a:ln w="935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759590" y="3134803"/>
            <a:ext cx="120650" cy="111125"/>
          </a:xfrm>
          <a:custGeom>
            <a:avLst/>
            <a:gdLst/>
            <a:ahLst/>
            <a:cxnLst/>
            <a:rect l="l" t="t" r="r" b="b"/>
            <a:pathLst>
              <a:path w="120650" h="111125">
                <a:moveTo>
                  <a:pt x="53308" y="0"/>
                </a:moveTo>
                <a:lnTo>
                  <a:pt x="15381" y="18277"/>
                </a:lnTo>
                <a:lnTo>
                  <a:pt x="0" y="55235"/>
                </a:lnTo>
                <a:lnTo>
                  <a:pt x="990" y="65252"/>
                </a:lnTo>
                <a:lnTo>
                  <a:pt x="22408" y="97799"/>
                </a:lnTo>
                <a:lnTo>
                  <a:pt x="65092" y="110789"/>
                </a:lnTo>
                <a:lnTo>
                  <a:pt x="78252" y="108588"/>
                </a:lnTo>
                <a:lnTo>
                  <a:pt x="109315" y="86306"/>
                </a:lnTo>
                <a:lnTo>
                  <a:pt x="120444" y="42610"/>
                </a:lnTo>
                <a:lnTo>
                  <a:pt x="115718" y="30865"/>
                </a:lnTo>
                <a:lnTo>
                  <a:pt x="85098" y="5399"/>
                </a:lnTo>
                <a:lnTo>
                  <a:pt x="53308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759590" y="3134803"/>
            <a:ext cx="120650" cy="111125"/>
          </a:xfrm>
          <a:custGeom>
            <a:avLst/>
            <a:gdLst/>
            <a:ahLst/>
            <a:cxnLst/>
            <a:rect l="l" t="t" r="r" b="b"/>
            <a:pathLst>
              <a:path w="120650" h="111125">
                <a:moveTo>
                  <a:pt x="0" y="55235"/>
                </a:moveTo>
                <a:lnTo>
                  <a:pt x="15381" y="18278"/>
                </a:lnTo>
                <a:lnTo>
                  <a:pt x="53307" y="0"/>
                </a:lnTo>
                <a:lnTo>
                  <a:pt x="70185" y="1312"/>
                </a:lnTo>
                <a:lnTo>
                  <a:pt x="108097" y="20519"/>
                </a:lnTo>
                <a:lnTo>
                  <a:pt x="120444" y="42610"/>
                </a:lnTo>
                <a:lnTo>
                  <a:pt x="119529" y="59388"/>
                </a:lnTo>
                <a:lnTo>
                  <a:pt x="100711" y="96246"/>
                </a:lnTo>
                <a:lnTo>
                  <a:pt x="65092" y="110788"/>
                </a:lnTo>
                <a:lnTo>
                  <a:pt x="49049" y="109256"/>
                </a:lnTo>
                <a:lnTo>
                  <a:pt x="12467" y="88623"/>
                </a:lnTo>
                <a:lnTo>
                  <a:pt x="0" y="55235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040285" y="3577084"/>
            <a:ext cx="119380" cy="111125"/>
          </a:xfrm>
          <a:custGeom>
            <a:avLst/>
            <a:gdLst/>
            <a:ahLst/>
            <a:cxnLst/>
            <a:rect l="l" t="t" r="r" b="b"/>
            <a:pathLst>
              <a:path w="119379" h="111125">
                <a:moveTo>
                  <a:pt x="53252" y="0"/>
                </a:moveTo>
                <a:lnTo>
                  <a:pt x="15384" y="18144"/>
                </a:lnTo>
                <a:lnTo>
                  <a:pt x="0" y="55303"/>
                </a:lnTo>
                <a:lnTo>
                  <a:pt x="676" y="63662"/>
                </a:lnTo>
                <a:lnTo>
                  <a:pt x="21190" y="97357"/>
                </a:lnTo>
                <a:lnTo>
                  <a:pt x="62798" y="110931"/>
                </a:lnTo>
                <a:lnTo>
                  <a:pt x="76097" y="108983"/>
                </a:lnTo>
                <a:lnTo>
                  <a:pt x="107645" y="87093"/>
                </a:lnTo>
                <a:lnTo>
                  <a:pt x="119186" y="43675"/>
                </a:lnTo>
                <a:lnTo>
                  <a:pt x="114691" y="31681"/>
                </a:lnTo>
                <a:lnTo>
                  <a:pt x="84620" y="5588"/>
                </a:lnTo>
                <a:lnTo>
                  <a:pt x="53252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040285" y="3577084"/>
            <a:ext cx="119380" cy="111125"/>
          </a:xfrm>
          <a:custGeom>
            <a:avLst/>
            <a:gdLst/>
            <a:ahLst/>
            <a:cxnLst/>
            <a:rect l="l" t="t" r="r" b="b"/>
            <a:pathLst>
              <a:path w="119379" h="111125">
                <a:moveTo>
                  <a:pt x="0" y="55303"/>
                </a:moveTo>
                <a:lnTo>
                  <a:pt x="15384" y="18144"/>
                </a:lnTo>
                <a:lnTo>
                  <a:pt x="53252" y="0"/>
                </a:lnTo>
                <a:lnTo>
                  <a:pt x="69901" y="1375"/>
                </a:lnTo>
                <a:lnTo>
                  <a:pt x="107265" y="21097"/>
                </a:lnTo>
                <a:lnTo>
                  <a:pt x="119186" y="43675"/>
                </a:lnTo>
                <a:lnTo>
                  <a:pt x="118156" y="60338"/>
                </a:lnTo>
                <a:lnTo>
                  <a:pt x="98877" y="96942"/>
                </a:lnTo>
                <a:lnTo>
                  <a:pt x="62798" y="110931"/>
                </a:lnTo>
                <a:lnTo>
                  <a:pt x="47213" y="109304"/>
                </a:lnTo>
                <a:lnTo>
                  <a:pt x="11506" y="87831"/>
                </a:lnTo>
                <a:lnTo>
                  <a:pt x="0" y="55303"/>
                </a:lnTo>
                <a:close/>
              </a:path>
            </a:pathLst>
          </a:custGeom>
          <a:ln w="935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040285" y="3577084"/>
            <a:ext cx="119380" cy="111125"/>
          </a:xfrm>
          <a:custGeom>
            <a:avLst/>
            <a:gdLst/>
            <a:ahLst/>
            <a:cxnLst/>
            <a:rect l="l" t="t" r="r" b="b"/>
            <a:pathLst>
              <a:path w="119379" h="111125">
                <a:moveTo>
                  <a:pt x="53252" y="0"/>
                </a:moveTo>
                <a:lnTo>
                  <a:pt x="15384" y="18144"/>
                </a:lnTo>
                <a:lnTo>
                  <a:pt x="0" y="55303"/>
                </a:lnTo>
                <a:lnTo>
                  <a:pt x="676" y="63662"/>
                </a:lnTo>
                <a:lnTo>
                  <a:pt x="21190" y="97357"/>
                </a:lnTo>
                <a:lnTo>
                  <a:pt x="62798" y="110931"/>
                </a:lnTo>
                <a:lnTo>
                  <a:pt x="76097" y="108983"/>
                </a:lnTo>
                <a:lnTo>
                  <a:pt x="107645" y="87093"/>
                </a:lnTo>
                <a:lnTo>
                  <a:pt x="119186" y="43675"/>
                </a:lnTo>
                <a:lnTo>
                  <a:pt x="114691" y="31681"/>
                </a:lnTo>
                <a:lnTo>
                  <a:pt x="84620" y="5588"/>
                </a:lnTo>
                <a:lnTo>
                  <a:pt x="53252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040285" y="3577084"/>
            <a:ext cx="119380" cy="111125"/>
          </a:xfrm>
          <a:custGeom>
            <a:avLst/>
            <a:gdLst/>
            <a:ahLst/>
            <a:cxnLst/>
            <a:rect l="l" t="t" r="r" b="b"/>
            <a:pathLst>
              <a:path w="119379" h="111125">
                <a:moveTo>
                  <a:pt x="0" y="55303"/>
                </a:moveTo>
                <a:lnTo>
                  <a:pt x="15384" y="18144"/>
                </a:lnTo>
                <a:lnTo>
                  <a:pt x="53252" y="0"/>
                </a:lnTo>
                <a:lnTo>
                  <a:pt x="69901" y="1375"/>
                </a:lnTo>
                <a:lnTo>
                  <a:pt x="107265" y="21097"/>
                </a:lnTo>
                <a:lnTo>
                  <a:pt x="119186" y="43675"/>
                </a:lnTo>
                <a:lnTo>
                  <a:pt x="118156" y="60338"/>
                </a:lnTo>
                <a:lnTo>
                  <a:pt x="98877" y="96942"/>
                </a:lnTo>
                <a:lnTo>
                  <a:pt x="62798" y="110931"/>
                </a:lnTo>
                <a:lnTo>
                  <a:pt x="47213" y="109304"/>
                </a:lnTo>
                <a:lnTo>
                  <a:pt x="11506" y="87831"/>
                </a:lnTo>
                <a:lnTo>
                  <a:pt x="0" y="55303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331660" y="3085801"/>
            <a:ext cx="118110" cy="108585"/>
          </a:xfrm>
          <a:custGeom>
            <a:avLst/>
            <a:gdLst/>
            <a:ahLst/>
            <a:cxnLst/>
            <a:rect l="l" t="t" r="r" b="b"/>
            <a:pathLst>
              <a:path w="118109" h="108585">
                <a:moveTo>
                  <a:pt x="53763" y="0"/>
                </a:moveTo>
                <a:lnTo>
                  <a:pt x="15568" y="17625"/>
                </a:lnTo>
                <a:lnTo>
                  <a:pt x="0" y="54661"/>
                </a:lnTo>
                <a:lnTo>
                  <a:pt x="86" y="57635"/>
                </a:lnTo>
                <a:lnTo>
                  <a:pt x="25944" y="97969"/>
                </a:lnTo>
                <a:lnTo>
                  <a:pt x="72674" y="108196"/>
                </a:lnTo>
                <a:lnTo>
                  <a:pt x="85294" y="103934"/>
                </a:lnTo>
                <a:lnTo>
                  <a:pt x="112546" y="75463"/>
                </a:lnTo>
                <a:lnTo>
                  <a:pt x="118078" y="45058"/>
                </a:lnTo>
                <a:lnTo>
                  <a:pt x="113975" y="32765"/>
                </a:lnTo>
                <a:lnTo>
                  <a:pt x="84630" y="5860"/>
                </a:lnTo>
                <a:lnTo>
                  <a:pt x="53763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331660" y="3085801"/>
            <a:ext cx="118110" cy="108585"/>
          </a:xfrm>
          <a:custGeom>
            <a:avLst/>
            <a:gdLst/>
            <a:ahLst/>
            <a:cxnLst/>
            <a:rect l="l" t="t" r="r" b="b"/>
            <a:pathLst>
              <a:path w="118109" h="108585">
                <a:moveTo>
                  <a:pt x="0" y="54661"/>
                </a:moveTo>
                <a:lnTo>
                  <a:pt x="15568" y="17625"/>
                </a:lnTo>
                <a:lnTo>
                  <a:pt x="53764" y="0"/>
                </a:lnTo>
                <a:lnTo>
                  <a:pt x="70134" y="1471"/>
                </a:lnTo>
                <a:lnTo>
                  <a:pt x="106840" y="21884"/>
                </a:lnTo>
                <a:lnTo>
                  <a:pt x="118078" y="45059"/>
                </a:lnTo>
                <a:lnTo>
                  <a:pt x="116828" y="61294"/>
                </a:lnTo>
                <a:lnTo>
                  <a:pt x="96398" y="96948"/>
                </a:lnTo>
                <a:lnTo>
                  <a:pt x="72673" y="108197"/>
                </a:lnTo>
                <a:lnTo>
                  <a:pt x="54722" y="107334"/>
                </a:lnTo>
                <a:lnTo>
                  <a:pt x="15345" y="90106"/>
                </a:lnTo>
                <a:lnTo>
                  <a:pt x="0" y="54661"/>
                </a:lnTo>
                <a:close/>
              </a:path>
            </a:pathLst>
          </a:custGeom>
          <a:ln w="935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331660" y="3085801"/>
            <a:ext cx="118110" cy="108585"/>
          </a:xfrm>
          <a:custGeom>
            <a:avLst/>
            <a:gdLst/>
            <a:ahLst/>
            <a:cxnLst/>
            <a:rect l="l" t="t" r="r" b="b"/>
            <a:pathLst>
              <a:path w="118109" h="108585">
                <a:moveTo>
                  <a:pt x="53763" y="0"/>
                </a:moveTo>
                <a:lnTo>
                  <a:pt x="15568" y="17625"/>
                </a:lnTo>
                <a:lnTo>
                  <a:pt x="0" y="54661"/>
                </a:lnTo>
                <a:lnTo>
                  <a:pt x="86" y="57635"/>
                </a:lnTo>
                <a:lnTo>
                  <a:pt x="25944" y="97969"/>
                </a:lnTo>
                <a:lnTo>
                  <a:pt x="72674" y="108196"/>
                </a:lnTo>
                <a:lnTo>
                  <a:pt x="85294" y="103934"/>
                </a:lnTo>
                <a:lnTo>
                  <a:pt x="112546" y="75463"/>
                </a:lnTo>
                <a:lnTo>
                  <a:pt x="118078" y="45058"/>
                </a:lnTo>
                <a:lnTo>
                  <a:pt x="113975" y="32765"/>
                </a:lnTo>
                <a:lnTo>
                  <a:pt x="84630" y="5860"/>
                </a:lnTo>
                <a:lnTo>
                  <a:pt x="53763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331660" y="3085801"/>
            <a:ext cx="118110" cy="108585"/>
          </a:xfrm>
          <a:custGeom>
            <a:avLst/>
            <a:gdLst/>
            <a:ahLst/>
            <a:cxnLst/>
            <a:rect l="l" t="t" r="r" b="b"/>
            <a:pathLst>
              <a:path w="118109" h="108585">
                <a:moveTo>
                  <a:pt x="0" y="54661"/>
                </a:moveTo>
                <a:lnTo>
                  <a:pt x="15568" y="17625"/>
                </a:lnTo>
                <a:lnTo>
                  <a:pt x="53764" y="0"/>
                </a:lnTo>
                <a:lnTo>
                  <a:pt x="70134" y="1471"/>
                </a:lnTo>
                <a:lnTo>
                  <a:pt x="106840" y="21884"/>
                </a:lnTo>
                <a:lnTo>
                  <a:pt x="118078" y="45059"/>
                </a:lnTo>
                <a:lnTo>
                  <a:pt x="116828" y="61294"/>
                </a:lnTo>
                <a:lnTo>
                  <a:pt x="96398" y="96948"/>
                </a:lnTo>
                <a:lnTo>
                  <a:pt x="72673" y="108197"/>
                </a:lnTo>
                <a:lnTo>
                  <a:pt x="54722" y="107334"/>
                </a:lnTo>
                <a:lnTo>
                  <a:pt x="15345" y="90106"/>
                </a:lnTo>
                <a:lnTo>
                  <a:pt x="0" y="54661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626085" y="2974510"/>
            <a:ext cx="118110" cy="111125"/>
          </a:xfrm>
          <a:custGeom>
            <a:avLst/>
            <a:gdLst/>
            <a:ahLst/>
            <a:cxnLst/>
            <a:rect l="l" t="t" r="r" b="b"/>
            <a:pathLst>
              <a:path w="118109" h="111125">
                <a:moveTo>
                  <a:pt x="53189" y="0"/>
                </a:moveTo>
                <a:lnTo>
                  <a:pt x="15384" y="18004"/>
                </a:lnTo>
                <a:lnTo>
                  <a:pt x="0" y="55365"/>
                </a:lnTo>
                <a:lnTo>
                  <a:pt x="419" y="62010"/>
                </a:lnTo>
                <a:lnTo>
                  <a:pt x="20005" y="96880"/>
                </a:lnTo>
                <a:lnTo>
                  <a:pt x="60483" y="111033"/>
                </a:lnTo>
                <a:lnTo>
                  <a:pt x="73923" y="109354"/>
                </a:lnTo>
                <a:lnTo>
                  <a:pt x="105958" y="87874"/>
                </a:lnTo>
                <a:lnTo>
                  <a:pt x="117901" y="44755"/>
                </a:lnTo>
                <a:lnTo>
                  <a:pt x="113642" y="32508"/>
                </a:lnTo>
                <a:lnTo>
                  <a:pt x="84125" y="5777"/>
                </a:lnTo>
                <a:lnTo>
                  <a:pt x="5318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626085" y="2974510"/>
            <a:ext cx="118110" cy="111125"/>
          </a:xfrm>
          <a:custGeom>
            <a:avLst/>
            <a:gdLst/>
            <a:ahLst/>
            <a:cxnLst/>
            <a:rect l="l" t="t" r="r" b="b"/>
            <a:pathLst>
              <a:path w="118109" h="111125">
                <a:moveTo>
                  <a:pt x="0" y="55365"/>
                </a:moveTo>
                <a:lnTo>
                  <a:pt x="15384" y="18005"/>
                </a:lnTo>
                <a:lnTo>
                  <a:pt x="53188" y="0"/>
                </a:lnTo>
                <a:lnTo>
                  <a:pt x="69603" y="1437"/>
                </a:lnTo>
                <a:lnTo>
                  <a:pt x="106413" y="21682"/>
                </a:lnTo>
                <a:lnTo>
                  <a:pt x="117902" y="44754"/>
                </a:lnTo>
                <a:lnTo>
                  <a:pt x="116761" y="61292"/>
                </a:lnTo>
                <a:lnTo>
                  <a:pt x="97026" y="97631"/>
                </a:lnTo>
                <a:lnTo>
                  <a:pt x="60484" y="111033"/>
                </a:lnTo>
                <a:lnTo>
                  <a:pt x="45386" y="109322"/>
                </a:lnTo>
                <a:lnTo>
                  <a:pt x="10582" y="86995"/>
                </a:lnTo>
                <a:lnTo>
                  <a:pt x="0" y="55365"/>
                </a:lnTo>
                <a:close/>
              </a:path>
            </a:pathLst>
          </a:custGeom>
          <a:ln w="935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626085" y="2974510"/>
            <a:ext cx="118110" cy="111125"/>
          </a:xfrm>
          <a:custGeom>
            <a:avLst/>
            <a:gdLst/>
            <a:ahLst/>
            <a:cxnLst/>
            <a:rect l="l" t="t" r="r" b="b"/>
            <a:pathLst>
              <a:path w="118109" h="111125">
                <a:moveTo>
                  <a:pt x="53189" y="0"/>
                </a:moveTo>
                <a:lnTo>
                  <a:pt x="15384" y="18004"/>
                </a:lnTo>
                <a:lnTo>
                  <a:pt x="0" y="55365"/>
                </a:lnTo>
                <a:lnTo>
                  <a:pt x="419" y="62010"/>
                </a:lnTo>
                <a:lnTo>
                  <a:pt x="20005" y="96880"/>
                </a:lnTo>
                <a:lnTo>
                  <a:pt x="60483" y="111033"/>
                </a:lnTo>
                <a:lnTo>
                  <a:pt x="73923" y="109354"/>
                </a:lnTo>
                <a:lnTo>
                  <a:pt x="105958" y="87874"/>
                </a:lnTo>
                <a:lnTo>
                  <a:pt x="117901" y="44755"/>
                </a:lnTo>
                <a:lnTo>
                  <a:pt x="113642" y="32508"/>
                </a:lnTo>
                <a:lnTo>
                  <a:pt x="84125" y="5777"/>
                </a:lnTo>
                <a:lnTo>
                  <a:pt x="5318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626085" y="2974510"/>
            <a:ext cx="118110" cy="111125"/>
          </a:xfrm>
          <a:custGeom>
            <a:avLst/>
            <a:gdLst/>
            <a:ahLst/>
            <a:cxnLst/>
            <a:rect l="l" t="t" r="r" b="b"/>
            <a:pathLst>
              <a:path w="118109" h="111125">
                <a:moveTo>
                  <a:pt x="0" y="55365"/>
                </a:moveTo>
                <a:lnTo>
                  <a:pt x="15384" y="18005"/>
                </a:lnTo>
                <a:lnTo>
                  <a:pt x="53188" y="0"/>
                </a:lnTo>
                <a:lnTo>
                  <a:pt x="69603" y="1437"/>
                </a:lnTo>
                <a:lnTo>
                  <a:pt x="106413" y="21682"/>
                </a:lnTo>
                <a:lnTo>
                  <a:pt x="117902" y="44754"/>
                </a:lnTo>
                <a:lnTo>
                  <a:pt x="116761" y="61292"/>
                </a:lnTo>
                <a:lnTo>
                  <a:pt x="97026" y="97631"/>
                </a:lnTo>
                <a:lnTo>
                  <a:pt x="60484" y="111033"/>
                </a:lnTo>
                <a:lnTo>
                  <a:pt x="45386" y="109322"/>
                </a:lnTo>
                <a:lnTo>
                  <a:pt x="10582" y="86995"/>
                </a:lnTo>
                <a:lnTo>
                  <a:pt x="0" y="55365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903730" y="2913496"/>
            <a:ext cx="118110" cy="111125"/>
          </a:xfrm>
          <a:custGeom>
            <a:avLst/>
            <a:gdLst/>
            <a:ahLst/>
            <a:cxnLst/>
            <a:rect l="l" t="t" r="r" b="b"/>
            <a:pathLst>
              <a:path w="118109" h="111125">
                <a:moveTo>
                  <a:pt x="53188" y="0"/>
                </a:moveTo>
                <a:lnTo>
                  <a:pt x="15383" y="18005"/>
                </a:lnTo>
                <a:lnTo>
                  <a:pt x="0" y="55366"/>
                </a:lnTo>
                <a:lnTo>
                  <a:pt x="419" y="62011"/>
                </a:lnTo>
                <a:lnTo>
                  <a:pt x="20005" y="96880"/>
                </a:lnTo>
                <a:lnTo>
                  <a:pt x="60484" y="111033"/>
                </a:lnTo>
                <a:lnTo>
                  <a:pt x="73923" y="109354"/>
                </a:lnTo>
                <a:lnTo>
                  <a:pt x="105958" y="87874"/>
                </a:lnTo>
                <a:lnTo>
                  <a:pt x="117901" y="44754"/>
                </a:lnTo>
                <a:lnTo>
                  <a:pt x="113641" y="32507"/>
                </a:lnTo>
                <a:lnTo>
                  <a:pt x="84124" y="5777"/>
                </a:lnTo>
                <a:lnTo>
                  <a:pt x="53188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903730" y="2913496"/>
            <a:ext cx="118110" cy="111125"/>
          </a:xfrm>
          <a:custGeom>
            <a:avLst/>
            <a:gdLst/>
            <a:ahLst/>
            <a:cxnLst/>
            <a:rect l="l" t="t" r="r" b="b"/>
            <a:pathLst>
              <a:path w="118109" h="111125">
                <a:moveTo>
                  <a:pt x="0" y="55365"/>
                </a:moveTo>
                <a:lnTo>
                  <a:pt x="15384" y="18005"/>
                </a:lnTo>
                <a:lnTo>
                  <a:pt x="53188" y="0"/>
                </a:lnTo>
                <a:lnTo>
                  <a:pt x="69603" y="1437"/>
                </a:lnTo>
                <a:lnTo>
                  <a:pt x="106413" y="21682"/>
                </a:lnTo>
                <a:lnTo>
                  <a:pt x="117902" y="44754"/>
                </a:lnTo>
                <a:lnTo>
                  <a:pt x="116761" y="61292"/>
                </a:lnTo>
                <a:lnTo>
                  <a:pt x="97026" y="97631"/>
                </a:lnTo>
                <a:lnTo>
                  <a:pt x="60484" y="111033"/>
                </a:lnTo>
                <a:lnTo>
                  <a:pt x="45386" y="109322"/>
                </a:lnTo>
                <a:lnTo>
                  <a:pt x="10582" y="86995"/>
                </a:lnTo>
                <a:lnTo>
                  <a:pt x="0" y="55365"/>
                </a:lnTo>
                <a:close/>
              </a:path>
            </a:pathLst>
          </a:custGeom>
          <a:ln w="935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903730" y="2913496"/>
            <a:ext cx="118110" cy="111125"/>
          </a:xfrm>
          <a:custGeom>
            <a:avLst/>
            <a:gdLst/>
            <a:ahLst/>
            <a:cxnLst/>
            <a:rect l="l" t="t" r="r" b="b"/>
            <a:pathLst>
              <a:path w="118109" h="111125">
                <a:moveTo>
                  <a:pt x="53188" y="0"/>
                </a:moveTo>
                <a:lnTo>
                  <a:pt x="15383" y="18005"/>
                </a:lnTo>
                <a:lnTo>
                  <a:pt x="0" y="55366"/>
                </a:lnTo>
                <a:lnTo>
                  <a:pt x="419" y="62011"/>
                </a:lnTo>
                <a:lnTo>
                  <a:pt x="20005" y="96880"/>
                </a:lnTo>
                <a:lnTo>
                  <a:pt x="60484" y="111033"/>
                </a:lnTo>
                <a:lnTo>
                  <a:pt x="73923" y="109354"/>
                </a:lnTo>
                <a:lnTo>
                  <a:pt x="105958" y="87874"/>
                </a:lnTo>
                <a:lnTo>
                  <a:pt x="117901" y="44754"/>
                </a:lnTo>
                <a:lnTo>
                  <a:pt x="113641" y="32507"/>
                </a:lnTo>
                <a:lnTo>
                  <a:pt x="84124" y="5777"/>
                </a:lnTo>
                <a:lnTo>
                  <a:pt x="53188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903730" y="2913496"/>
            <a:ext cx="118110" cy="111125"/>
          </a:xfrm>
          <a:custGeom>
            <a:avLst/>
            <a:gdLst/>
            <a:ahLst/>
            <a:cxnLst/>
            <a:rect l="l" t="t" r="r" b="b"/>
            <a:pathLst>
              <a:path w="118109" h="111125">
                <a:moveTo>
                  <a:pt x="0" y="55365"/>
                </a:moveTo>
                <a:lnTo>
                  <a:pt x="15384" y="18005"/>
                </a:lnTo>
                <a:lnTo>
                  <a:pt x="53188" y="0"/>
                </a:lnTo>
                <a:lnTo>
                  <a:pt x="69603" y="1437"/>
                </a:lnTo>
                <a:lnTo>
                  <a:pt x="106413" y="21682"/>
                </a:lnTo>
                <a:lnTo>
                  <a:pt x="117902" y="44754"/>
                </a:lnTo>
                <a:lnTo>
                  <a:pt x="116761" y="61292"/>
                </a:lnTo>
                <a:lnTo>
                  <a:pt x="97026" y="97631"/>
                </a:lnTo>
                <a:lnTo>
                  <a:pt x="60484" y="111033"/>
                </a:lnTo>
                <a:lnTo>
                  <a:pt x="45386" y="109322"/>
                </a:lnTo>
                <a:lnTo>
                  <a:pt x="10582" y="86995"/>
                </a:lnTo>
                <a:lnTo>
                  <a:pt x="0" y="55365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195105" y="2558154"/>
            <a:ext cx="120650" cy="109855"/>
          </a:xfrm>
          <a:custGeom>
            <a:avLst/>
            <a:gdLst/>
            <a:ahLst/>
            <a:cxnLst/>
            <a:rect l="l" t="t" r="r" b="b"/>
            <a:pathLst>
              <a:path w="120650" h="109855">
                <a:moveTo>
                  <a:pt x="53871" y="0"/>
                </a:moveTo>
                <a:lnTo>
                  <a:pt x="15561" y="17908"/>
                </a:lnTo>
                <a:lnTo>
                  <a:pt x="0" y="54540"/>
                </a:lnTo>
                <a:lnTo>
                  <a:pt x="702" y="62887"/>
                </a:lnTo>
                <a:lnTo>
                  <a:pt x="21504" y="96049"/>
                </a:lnTo>
                <a:lnTo>
                  <a:pt x="63611" y="109404"/>
                </a:lnTo>
                <a:lnTo>
                  <a:pt x="77075" y="107478"/>
                </a:lnTo>
                <a:lnTo>
                  <a:pt x="109003" y="85851"/>
                </a:lnTo>
                <a:lnTo>
                  <a:pt x="120650" y="42888"/>
                </a:lnTo>
                <a:lnTo>
                  <a:pt x="116066" y="31103"/>
                </a:lnTo>
                <a:lnTo>
                  <a:pt x="85603" y="5480"/>
                </a:lnTo>
                <a:lnTo>
                  <a:pt x="53871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195105" y="2558154"/>
            <a:ext cx="120650" cy="109855"/>
          </a:xfrm>
          <a:custGeom>
            <a:avLst/>
            <a:gdLst/>
            <a:ahLst/>
            <a:cxnLst/>
            <a:rect l="l" t="t" r="r" b="b"/>
            <a:pathLst>
              <a:path w="120650" h="109855">
                <a:moveTo>
                  <a:pt x="0" y="54540"/>
                </a:moveTo>
                <a:lnTo>
                  <a:pt x="15561" y="17907"/>
                </a:lnTo>
                <a:lnTo>
                  <a:pt x="53871" y="0"/>
                </a:lnTo>
                <a:lnTo>
                  <a:pt x="70712" y="1347"/>
                </a:lnTo>
                <a:lnTo>
                  <a:pt x="108530" y="20708"/>
                </a:lnTo>
                <a:lnTo>
                  <a:pt x="120649" y="42889"/>
                </a:lnTo>
                <a:lnTo>
                  <a:pt x="119622" y="59386"/>
                </a:lnTo>
                <a:lnTo>
                  <a:pt x="100131" y="95586"/>
                </a:lnTo>
                <a:lnTo>
                  <a:pt x="63609" y="109404"/>
                </a:lnTo>
                <a:lnTo>
                  <a:pt x="47840" y="107804"/>
                </a:lnTo>
                <a:lnTo>
                  <a:pt x="11696" y="86674"/>
                </a:lnTo>
                <a:lnTo>
                  <a:pt x="0" y="54540"/>
                </a:lnTo>
                <a:close/>
              </a:path>
            </a:pathLst>
          </a:custGeom>
          <a:ln w="935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195105" y="2558154"/>
            <a:ext cx="120650" cy="109855"/>
          </a:xfrm>
          <a:custGeom>
            <a:avLst/>
            <a:gdLst/>
            <a:ahLst/>
            <a:cxnLst/>
            <a:rect l="l" t="t" r="r" b="b"/>
            <a:pathLst>
              <a:path w="120650" h="109855">
                <a:moveTo>
                  <a:pt x="53871" y="0"/>
                </a:moveTo>
                <a:lnTo>
                  <a:pt x="15561" y="17908"/>
                </a:lnTo>
                <a:lnTo>
                  <a:pt x="0" y="54540"/>
                </a:lnTo>
                <a:lnTo>
                  <a:pt x="702" y="62887"/>
                </a:lnTo>
                <a:lnTo>
                  <a:pt x="21504" y="96049"/>
                </a:lnTo>
                <a:lnTo>
                  <a:pt x="63611" y="109404"/>
                </a:lnTo>
                <a:lnTo>
                  <a:pt x="77075" y="107478"/>
                </a:lnTo>
                <a:lnTo>
                  <a:pt x="109003" y="85851"/>
                </a:lnTo>
                <a:lnTo>
                  <a:pt x="120650" y="42888"/>
                </a:lnTo>
                <a:lnTo>
                  <a:pt x="116066" y="31103"/>
                </a:lnTo>
                <a:lnTo>
                  <a:pt x="85603" y="5480"/>
                </a:lnTo>
                <a:lnTo>
                  <a:pt x="53871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195105" y="2558154"/>
            <a:ext cx="120650" cy="109855"/>
          </a:xfrm>
          <a:custGeom>
            <a:avLst/>
            <a:gdLst/>
            <a:ahLst/>
            <a:cxnLst/>
            <a:rect l="l" t="t" r="r" b="b"/>
            <a:pathLst>
              <a:path w="120650" h="109855">
                <a:moveTo>
                  <a:pt x="0" y="54540"/>
                </a:moveTo>
                <a:lnTo>
                  <a:pt x="15561" y="17907"/>
                </a:lnTo>
                <a:lnTo>
                  <a:pt x="53871" y="0"/>
                </a:lnTo>
                <a:lnTo>
                  <a:pt x="70712" y="1347"/>
                </a:lnTo>
                <a:lnTo>
                  <a:pt x="108530" y="20708"/>
                </a:lnTo>
                <a:lnTo>
                  <a:pt x="120649" y="42889"/>
                </a:lnTo>
                <a:lnTo>
                  <a:pt x="119622" y="59386"/>
                </a:lnTo>
                <a:lnTo>
                  <a:pt x="100131" y="95586"/>
                </a:lnTo>
                <a:lnTo>
                  <a:pt x="63609" y="109404"/>
                </a:lnTo>
                <a:lnTo>
                  <a:pt x="47840" y="107804"/>
                </a:lnTo>
                <a:lnTo>
                  <a:pt x="11696" y="86674"/>
                </a:lnTo>
                <a:lnTo>
                  <a:pt x="0" y="54540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489530" y="2950105"/>
            <a:ext cx="118110" cy="111125"/>
          </a:xfrm>
          <a:custGeom>
            <a:avLst/>
            <a:gdLst/>
            <a:ahLst/>
            <a:cxnLst/>
            <a:rect l="l" t="t" r="r" b="b"/>
            <a:pathLst>
              <a:path w="118109" h="111125">
                <a:moveTo>
                  <a:pt x="53189" y="0"/>
                </a:moveTo>
                <a:lnTo>
                  <a:pt x="15384" y="18004"/>
                </a:lnTo>
                <a:lnTo>
                  <a:pt x="0" y="55365"/>
                </a:lnTo>
                <a:lnTo>
                  <a:pt x="419" y="62010"/>
                </a:lnTo>
                <a:lnTo>
                  <a:pt x="20005" y="96880"/>
                </a:lnTo>
                <a:lnTo>
                  <a:pt x="60483" y="111033"/>
                </a:lnTo>
                <a:lnTo>
                  <a:pt x="73923" y="109354"/>
                </a:lnTo>
                <a:lnTo>
                  <a:pt x="105958" y="87874"/>
                </a:lnTo>
                <a:lnTo>
                  <a:pt x="117901" y="44755"/>
                </a:lnTo>
                <a:lnTo>
                  <a:pt x="113642" y="32508"/>
                </a:lnTo>
                <a:lnTo>
                  <a:pt x="84125" y="5777"/>
                </a:lnTo>
                <a:lnTo>
                  <a:pt x="5318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489530" y="2950105"/>
            <a:ext cx="118110" cy="111125"/>
          </a:xfrm>
          <a:custGeom>
            <a:avLst/>
            <a:gdLst/>
            <a:ahLst/>
            <a:cxnLst/>
            <a:rect l="l" t="t" r="r" b="b"/>
            <a:pathLst>
              <a:path w="118109" h="111125">
                <a:moveTo>
                  <a:pt x="0" y="55365"/>
                </a:moveTo>
                <a:lnTo>
                  <a:pt x="15384" y="18005"/>
                </a:lnTo>
                <a:lnTo>
                  <a:pt x="53188" y="0"/>
                </a:lnTo>
                <a:lnTo>
                  <a:pt x="69603" y="1437"/>
                </a:lnTo>
                <a:lnTo>
                  <a:pt x="106413" y="21682"/>
                </a:lnTo>
                <a:lnTo>
                  <a:pt x="117902" y="44754"/>
                </a:lnTo>
                <a:lnTo>
                  <a:pt x="116761" y="61292"/>
                </a:lnTo>
                <a:lnTo>
                  <a:pt x="97026" y="97631"/>
                </a:lnTo>
                <a:lnTo>
                  <a:pt x="60484" y="111033"/>
                </a:lnTo>
                <a:lnTo>
                  <a:pt x="45386" y="109322"/>
                </a:lnTo>
                <a:lnTo>
                  <a:pt x="10582" y="86995"/>
                </a:lnTo>
                <a:lnTo>
                  <a:pt x="0" y="55365"/>
                </a:lnTo>
                <a:close/>
              </a:path>
            </a:pathLst>
          </a:custGeom>
          <a:ln w="935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489530" y="2950105"/>
            <a:ext cx="118110" cy="111125"/>
          </a:xfrm>
          <a:custGeom>
            <a:avLst/>
            <a:gdLst/>
            <a:ahLst/>
            <a:cxnLst/>
            <a:rect l="l" t="t" r="r" b="b"/>
            <a:pathLst>
              <a:path w="118109" h="111125">
                <a:moveTo>
                  <a:pt x="53189" y="0"/>
                </a:moveTo>
                <a:lnTo>
                  <a:pt x="15384" y="18004"/>
                </a:lnTo>
                <a:lnTo>
                  <a:pt x="0" y="55365"/>
                </a:lnTo>
                <a:lnTo>
                  <a:pt x="419" y="62010"/>
                </a:lnTo>
                <a:lnTo>
                  <a:pt x="20005" y="96880"/>
                </a:lnTo>
                <a:lnTo>
                  <a:pt x="60483" y="111033"/>
                </a:lnTo>
                <a:lnTo>
                  <a:pt x="73923" y="109354"/>
                </a:lnTo>
                <a:lnTo>
                  <a:pt x="105958" y="87874"/>
                </a:lnTo>
                <a:lnTo>
                  <a:pt x="117901" y="44755"/>
                </a:lnTo>
                <a:lnTo>
                  <a:pt x="113642" y="32508"/>
                </a:lnTo>
                <a:lnTo>
                  <a:pt x="84125" y="5777"/>
                </a:lnTo>
                <a:lnTo>
                  <a:pt x="5318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489530" y="2950105"/>
            <a:ext cx="118110" cy="111125"/>
          </a:xfrm>
          <a:custGeom>
            <a:avLst/>
            <a:gdLst/>
            <a:ahLst/>
            <a:cxnLst/>
            <a:rect l="l" t="t" r="r" b="b"/>
            <a:pathLst>
              <a:path w="118109" h="111125">
                <a:moveTo>
                  <a:pt x="0" y="55365"/>
                </a:moveTo>
                <a:lnTo>
                  <a:pt x="15384" y="18005"/>
                </a:lnTo>
                <a:lnTo>
                  <a:pt x="53188" y="0"/>
                </a:lnTo>
                <a:lnTo>
                  <a:pt x="69603" y="1437"/>
                </a:lnTo>
                <a:lnTo>
                  <a:pt x="106413" y="21682"/>
                </a:lnTo>
                <a:lnTo>
                  <a:pt x="117902" y="44754"/>
                </a:lnTo>
                <a:lnTo>
                  <a:pt x="116761" y="61292"/>
                </a:lnTo>
                <a:lnTo>
                  <a:pt x="97026" y="97631"/>
                </a:lnTo>
                <a:lnTo>
                  <a:pt x="60484" y="111033"/>
                </a:lnTo>
                <a:lnTo>
                  <a:pt x="45386" y="109322"/>
                </a:lnTo>
                <a:lnTo>
                  <a:pt x="10582" y="86995"/>
                </a:lnTo>
                <a:lnTo>
                  <a:pt x="0" y="55365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780904" y="1993655"/>
            <a:ext cx="118110" cy="108585"/>
          </a:xfrm>
          <a:custGeom>
            <a:avLst/>
            <a:gdLst/>
            <a:ahLst/>
            <a:cxnLst/>
            <a:rect l="l" t="t" r="r" b="b"/>
            <a:pathLst>
              <a:path w="118109" h="108585">
                <a:moveTo>
                  <a:pt x="53763" y="0"/>
                </a:moveTo>
                <a:lnTo>
                  <a:pt x="15568" y="17625"/>
                </a:lnTo>
                <a:lnTo>
                  <a:pt x="0" y="54661"/>
                </a:lnTo>
                <a:lnTo>
                  <a:pt x="86" y="57634"/>
                </a:lnTo>
                <a:lnTo>
                  <a:pt x="25943" y="97969"/>
                </a:lnTo>
                <a:lnTo>
                  <a:pt x="72672" y="108197"/>
                </a:lnTo>
                <a:lnTo>
                  <a:pt x="85292" y="103934"/>
                </a:lnTo>
                <a:lnTo>
                  <a:pt x="112545" y="75464"/>
                </a:lnTo>
                <a:lnTo>
                  <a:pt x="118077" y="45059"/>
                </a:lnTo>
                <a:lnTo>
                  <a:pt x="113974" y="32766"/>
                </a:lnTo>
                <a:lnTo>
                  <a:pt x="84629" y="5860"/>
                </a:lnTo>
                <a:lnTo>
                  <a:pt x="53763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780904" y="1993655"/>
            <a:ext cx="118110" cy="108585"/>
          </a:xfrm>
          <a:custGeom>
            <a:avLst/>
            <a:gdLst/>
            <a:ahLst/>
            <a:cxnLst/>
            <a:rect l="l" t="t" r="r" b="b"/>
            <a:pathLst>
              <a:path w="118109" h="108585">
                <a:moveTo>
                  <a:pt x="0" y="54661"/>
                </a:moveTo>
                <a:lnTo>
                  <a:pt x="15568" y="17625"/>
                </a:lnTo>
                <a:lnTo>
                  <a:pt x="53764" y="0"/>
                </a:lnTo>
                <a:lnTo>
                  <a:pt x="70134" y="1471"/>
                </a:lnTo>
                <a:lnTo>
                  <a:pt x="106840" y="21884"/>
                </a:lnTo>
                <a:lnTo>
                  <a:pt x="118078" y="45059"/>
                </a:lnTo>
                <a:lnTo>
                  <a:pt x="116828" y="61294"/>
                </a:lnTo>
                <a:lnTo>
                  <a:pt x="96398" y="96948"/>
                </a:lnTo>
                <a:lnTo>
                  <a:pt x="72673" y="108197"/>
                </a:lnTo>
                <a:lnTo>
                  <a:pt x="54722" y="107334"/>
                </a:lnTo>
                <a:lnTo>
                  <a:pt x="15345" y="90106"/>
                </a:lnTo>
                <a:lnTo>
                  <a:pt x="0" y="54661"/>
                </a:lnTo>
                <a:close/>
              </a:path>
            </a:pathLst>
          </a:custGeom>
          <a:ln w="935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780904" y="1993655"/>
            <a:ext cx="118110" cy="108585"/>
          </a:xfrm>
          <a:custGeom>
            <a:avLst/>
            <a:gdLst/>
            <a:ahLst/>
            <a:cxnLst/>
            <a:rect l="l" t="t" r="r" b="b"/>
            <a:pathLst>
              <a:path w="118109" h="108585">
                <a:moveTo>
                  <a:pt x="53763" y="0"/>
                </a:moveTo>
                <a:lnTo>
                  <a:pt x="15568" y="17625"/>
                </a:lnTo>
                <a:lnTo>
                  <a:pt x="0" y="54661"/>
                </a:lnTo>
                <a:lnTo>
                  <a:pt x="86" y="57634"/>
                </a:lnTo>
                <a:lnTo>
                  <a:pt x="25943" y="97969"/>
                </a:lnTo>
                <a:lnTo>
                  <a:pt x="72672" y="108197"/>
                </a:lnTo>
                <a:lnTo>
                  <a:pt x="85292" y="103934"/>
                </a:lnTo>
                <a:lnTo>
                  <a:pt x="112545" y="75464"/>
                </a:lnTo>
                <a:lnTo>
                  <a:pt x="118077" y="45059"/>
                </a:lnTo>
                <a:lnTo>
                  <a:pt x="113974" y="32766"/>
                </a:lnTo>
                <a:lnTo>
                  <a:pt x="84629" y="5860"/>
                </a:lnTo>
                <a:lnTo>
                  <a:pt x="53763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780904" y="1993655"/>
            <a:ext cx="118110" cy="108585"/>
          </a:xfrm>
          <a:custGeom>
            <a:avLst/>
            <a:gdLst/>
            <a:ahLst/>
            <a:cxnLst/>
            <a:rect l="l" t="t" r="r" b="b"/>
            <a:pathLst>
              <a:path w="118109" h="108585">
                <a:moveTo>
                  <a:pt x="0" y="54661"/>
                </a:moveTo>
                <a:lnTo>
                  <a:pt x="15568" y="17625"/>
                </a:lnTo>
                <a:lnTo>
                  <a:pt x="53764" y="0"/>
                </a:lnTo>
                <a:lnTo>
                  <a:pt x="70134" y="1471"/>
                </a:lnTo>
                <a:lnTo>
                  <a:pt x="106840" y="21884"/>
                </a:lnTo>
                <a:lnTo>
                  <a:pt x="118078" y="45059"/>
                </a:lnTo>
                <a:lnTo>
                  <a:pt x="116828" y="61294"/>
                </a:lnTo>
                <a:lnTo>
                  <a:pt x="96398" y="96948"/>
                </a:lnTo>
                <a:lnTo>
                  <a:pt x="72673" y="108197"/>
                </a:lnTo>
                <a:lnTo>
                  <a:pt x="54722" y="107334"/>
                </a:lnTo>
                <a:lnTo>
                  <a:pt x="15345" y="90106"/>
                </a:lnTo>
                <a:lnTo>
                  <a:pt x="0" y="54661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673419" y="3756702"/>
            <a:ext cx="1905" cy="2171065"/>
          </a:xfrm>
          <a:custGeom>
            <a:avLst/>
            <a:gdLst/>
            <a:ahLst/>
            <a:cxnLst/>
            <a:rect l="l" t="t" r="r" b="b"/>
            <a:pathLst>
              <a:path w="1904" h="2171065">
                <a:moveTo>
                  <a:pt x="0" y="2170567"/>
                </a:moveTo>
                <a:lnTo>
                  <a:pt x="1525" y="0"/>
                </a:lnTo>
              </a:path>
            </a:pathLst>
          </a:custGeom>
          <a:ln w="28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041898" y="3416551"/>
            <a:ext cx="2633345" cy="1905"/>
          </a:xfrm>
          <a:custGeom>
            <a:avLst/>
            <a:gdLst/>
            <a:ahLst/>
            <a:cxnLst/>
            <a:rect l="l" t="t" r="r" b="b"/>
            <a:pathLst>
              <a:path w="2633345" h="1904">
                <a:moveTo>
                  <a:pt x="2633047" y="0"/>
                </a:moveTo>
                <a:lnTo>
                  <a:pt x="0" y="1525"/>
                </a:lnTo>
              </a:path>
            </a:pathLst>
          </a:custGeom>
          <a:ln w="28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663569" y="3665182"/>
            <a:ext cx="270016" cy="4270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051050" y="3776533"/>
            <a:ext cx="2633345" cy="1905"/>
          </a:xfrm>
          <a:custGeom>
            <a:avLst/>
            <a:gdLst/>
            <a:ahLst/>
            <a:cxnLst/>
            <a:rect l="l" t="t" r="r" b="b"/>
            <a:pathLst>
              <a:path w="2633345" h="1904">
                <a:moveTo>
                  <a:pt x="2633046" y="0"/>
                </a:moveTo>
                <a:lnTo>
                  <a:pt x="0" y="1525"/>
                </a:lnTo>
              </a:path>
            </a:pathLst>
          </a:custGeom>
          <a:ln w="28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672722" y="3135887"/>
            <a:ext cx="257811" cy="3279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175478" y="3428212"/>
            <a:ext cx="1905" cy="321945"/>
          </a:xfrm>
          <a:custGeom>
            <a:avLst/>
            <a:gdLst/>
            <a:ahLst/>
            <a:cxnLst/>
            <a:rect l="l" t="t" r="r" b="b"/>
            <a:pathLst>
              <a:path w="1904" h="321945">
                <a:moveTo>
                  <a:pt x="0" y="0"/>
                </a:moveTo>
                <a:lnTo>
                  <a:pt x="1348" y="321739"/>
                </a:lnTo>
              </a:path>
            </a:pathLst>
          </a:custGeom>
          <a:ln w="28439">
            <a:solidFill>
              <a:srgbClr val="43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133057" y="339977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42301" y="0"/>
                </a:moveTo>
                <a:lnTo>
                  <a:pt x="0" y="85498"/>
                </a:lnTo>
                <a:lnTo>
                  <a:pt x="85318" y="85140"/>
                </a:lnTo>
                <a:lnTo>
                  <a:pt x="42301" y="0"/>
                </a:lnTo>
                <a:close/>
              </a:path>
            </a:pathLst>
          </a:custGeom>
          <a:solidFill>
            <a:srgbClr val="434D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133928" y="369289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319" y="0"/>
                </a:moveTo>
                <a:lnTo>
                  <a:pt x="0" y="356"/>
                </a:lnTo>
                <a:lnTo>
                  <a:pt x="43017" y="85497"/>
                </a:lnTo>
                <a:lnTo>
                  <a:pt x="85319" y="0"/>
                </a:lnTo>
                <a:close/>
              </a:path>
            </a:pathLst>
          </a:custGeom>
          <a:solidFill>
            <a:srgbClr val="434D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 txBox="1"/>
          <p:nvPr/>
        </p:nvSpPr>
        <p:spPr>
          <a:xfrm>
            <a:off x="3269308" y="2906255"/>
            <a:ext cx="2515870" cy="34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Error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or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34DD6"/>
                </a:solidFill>
                <a:latin typeface="MS PGothic"/>
                <a:cs typeface="MS PGothic"/>
              </a:rPr>
              <a:t>“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residua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434DD6"/>
                </a:solidFill>
                <a:latin typeface="MS PGothic"/>
                <a:cs typeface="MS PGothic"/>
              </a:rPr>
              <a:t>”</a:t>
            </a:r>
            <a:endParaRPr sz="2400">
              <a:latin typeface="MS PGothic"/>
              <a:cs typeface="MS PGothic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954523" y="3114928"/>
            <a:ext cx="1669414" cy="939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4480" marR="5080" indent="-272415">
              <a:lnSpc>
                <a:spcPct val="166400"/>
              </a:lnSpc>
            </a:pPr>
            <a:r>
              <a:rPr sz="2400" spc="-20" dirty="0">
                <a:latin typeface="Arial"/>
                <a:cs typeface="Arial"/>
              </a:rPr>
              <a:t>Observa</a:t>
            </a:r>
            <a:r>
              <a:rPr sz="2400" spc="-10" dirty="0">
                <a:latin typeface="Arial"/>
                <a:cs typeface="Arial"/>
              </a:rPr>
              <a:t>tion Prediction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5526970" y="5983708"/>
            <a:ext cx="292898" cy="2440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303622" y="4470565"/>
            <a:ext cx="2930199" cy="4644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905822" y="6324600"/>
            <a:ext cx="4124300" cy="7943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6723" y="2613025"/>
            <a:ext cx="3200399" cy="2400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Regression</a:t>
            </a:r>
            <a:r>
              <a:rPr spc="-5" dirty="0"/>
              <a:t> </a:t>
            </a:r>
            <a:r>
              <a:rPr spc="-20" dirty="0"/>
              <a:t>vs.</a:t>
            </a:r>
            <a:r>
              <a:rPr spc="-5" dirty="0"/>
              <a:t> </a:t>
            </a:r>
            <a:r>
              <a:rPr dirty="0"/>
              <a:t>Classi</a:t>
            </a:r>
            <a:r>
              <a:rPr spc="-15" dirty="0"/>
              <a:t>f</a:t>
            </a:r>
            <a:r>
              <a:rPr dirty="0"/>
              <a:t>ica</a:t>
            </a:r>
            <a:r>
              <a:rPr spc="-15" dirty="0"/>
              <a:t>t</a:t>
            </a:r>
            <a:r>
              <a:rPr dirty="0"/>
              <a:t>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70263" y="2439871"/>
            <a:ext cx="10883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R</a:t>
            </a:r>
            <a:r>
              <a:rPr sz="1800" b="1" spc="-10" dirty="0">
                <a:latin typeface="Times New Roman"/>
                <a:cs typeface="Times New Roman"/>
              </a:rPr>
              <a:t>eg</a:t>
            </a:r>
            <a:r>
              <a:rPr sz="1800" b="1" spc="-45" dirty="0">
                <a:latin typeface="Times New Roman"/>
                <a:cs typeface="Times New Roman"/>
              </a:rPr>
              <a:t>r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ss</a:t>
            </a:r>
            <a:r>
              <a:rPr sz="1800" b="1" spc="-5" dirty="0">
                <a:latin typeface="Times New Roman"/>
                <a:cs typeface="Times New Roman"/>
              </a:rPr>
              <a:t>i</a:t>
            </a:r>
            <a:r>
              <a:rPr sz="1800" b="1" dirty="0">
                <a:latin typeface="Times New Roman"/>
                <a:cs typeface="Times New Roman"/>
              </a:rPr>
              <a:t>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0263" y="5106871"/>
            <a:ext cx="1931670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30"/>
              </a:lnSpc>
            </a:pPr>
            <a:r>
              <a:rPr sz="1800" dirty="0">
                <a:latin typeface="Times New Roman"/>
                <a:cs typeface="Times New Roman"/>
              </a:rPr>
              <a:t>F</a:t>
            </a:r>
            <a:r>
              <a:rPr sz="1800" spc="-10" dirty="0">
                <a:latin typeface="Times New Roman"/>
                <a:cs typeface="Times New Roman"/>
              </a:rPr>
              <a:t>eatures x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30"/>
              </a:lnSpc>
            </a:pPr>
            <a:r>
              <a:rPr sz="1800" spc="-10" dirty="0">
                <a:latin typeface="Times New Roman"/>
                <a:cs typeface="Times New Roman"/>
              </a:rPr>
              <a:t>Real-valued ta</a:t>
            </a:r>
            <a:r>
              <a:rPr sz="1800" spc="-35" dirty="0">
                <a:latin typeface="Times New Roman"/>
                <a:cs typeface="Times New Roman"/>
              </a:rPr>
              <a:t>r</a:t>
            </a:r>
            <a:r>
              <a:rPr sz="1800" spc="-10" dirty="0">
                <a:latin typeface="Times New Roman"/>
                <a:cs typeface="Times New Roman"/>
              </a:rPr>
              <a:t>get</a:t>
            </a:r>
            <a:r>
              <a:rPr sz="1800" dirty="0">
                <a:latin typeface="Times New Roman"/>
                <a:cs typeface="Times New Roman"/>
              </a:rPr>
              <a:t>  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0263" y="5919671"/>
            <a:ext cx="30480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P</a:t>
            </a:r>
            <a:r>
              <a:rPr sz="1800" spc="-10" dirty="0">
                <a:latin typeface="Times New Roman"/>
                <a:cs typeface="Times New Roman"/>
              </a:rPr>
              <a:t>redict continuous function  ŷ(x)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0263" y="3811471"/>
            <a:ext cx="1397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18063" y="4497271"/>
            <a:ext cx="1397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x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32663" y="2439871"/>
            <a:ext cx="13462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C</a:t>
            </a:r>
            <a:r>
              <a:rPr sz="1800" b="1" spc="-5" dirty="0">
                <a:latin typeface="Times New Roman"/>
                <a:cs typeface="Times New Roman"/>
              </a:rPr>
              <a:t>lass</a:t>
            </a:r>
            <a:r>
              <a:rPr sz="1800" b="1" spc="-10" dirty="0">
                <a:latin typeface="Times New Roman"/>
                <a:cs typeface="Times New Roman"/>
              </a:rPr>
              <a:t>ification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13663" y="5106871"/>
            <a:ext cx="2755265" cy="1066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55395">
              <a:lnSpc>
                <a:spcPts val="2100"/>
              </a:lnSpc>
            </a:pPr>
            <a:r>
              <a:rPr sz="1800" dirty="0">
                <a:latin typeface="Times New Roman"/>
                <a:cs typeface="Times New Roman"/>
              </a:rPr>
              <a:t>F</a:t>
            </a:r>
            <a:r>
              <a:rPr sz="1800" spc="-10" dirty="0">
                <a:latin typeface="Times New Roman"/>
                <a:cs typeface="Times New Roman"/>
              </a:rPr>
              <a:t>eatures x D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-10" dirty="0">
                <a:latin typeface="Times New Roman"/>
                <a:cs typeface="Times New Roman"/>
              </a:rPr>
              <a:t>crete class  c</a:t>
            </a:r>
            <a:endParaRPr sz="1800">
              <a:latin typeface="Times New Roman"/>
              <a:cs typeface="Times New Roman"/>
            </a:endParaRPr>
          </a:p>
          <a:p>
            <a:pPr marL="12700" marR="5080" indent="285750">
              <a:lnSpc>
                <a:spcPts val="21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(us</a:t>
            </a:r>
            <a:r>
              <a:rPr sz="1800" spc="-10" dirty="0">
                <a:latin typeface="Times New Roman"/>
                <a:cs typeface="Times New Roman"/>
              </a:rPr>
              <a:t>ually 0/1  or +1/</a:t>
            </a:r>
            <a:r>
              <a:rPr sz="1800" dirty="0">
                <a:latin typeface="Times New Roman"/>
                <a:cs typeface="Times New Roman"/>
              </a:rPr>
              <a:t>-1 ) P</a:t>
            </a:r>
            <a:r>
              <a:rPr sz="1800" spc="-10" dirty="0">
                <a:latin typeface="Times New Roman"/>
                <a:cs typeface="Times New Roman"/>
              </a:rPr>
              <a:t>redict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di</a:t>
            </a:r>
            <a:r>
              <a:rPr sz="1800" dirty="0">
                <a:latin typeface="Times New Roman"/>
                <a:cs typeface="Times New Roman"/>
              </a:rPr>
              <a:t>s</a:t>
            </a:r>
            <a:r>
              <a:rPr sz="1800" spc="-10" dirty="0">
                <a:latin typeface="Times New Roman"/>
                <a:cs typeface="Times New Roman"/>
              </a:rPr>
              <a:t>crete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functi</a:t>
            </a:r>
            <a:r>
              <a:rPr sz="1800" dirty="0">
                <a:latin typeface="Times New Roman"/>
                <a:cs typeface="Times New Roman"/>
              </a:rPr>
              <a:t>on  ŷ(x)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08863" y="3659071"/>
            <a:ext cx="1397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80463" y="4421071"/>
            <a:ext cx="1397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x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411123" y="4225925"/>
            <a:ext cx="1168400" cy="0"/>
          </a:xfrm>
          <a:custGeom>
            <a:avLst/>
            <a:gdLst/>
            <a:ahLst/>
            <a:cxnLst/>
            <a:rect l="l" t="t" r="r" b="b"/>
            <a:pathLst>
              <a:path w="1168400">
                <a:moveTo>
                  <a:pt x="0" y="0"/>
                </a:moveTo>
                <a:lnTo>
                  <a:pt x="1168399" y="1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79523" y="3403600"/>
            <a:ext cx="1168400" cy="0"/>
          </a:xfrm>
          <a:custGeom>
            <a:avLst/>
            <a:gdLst/>
            <a:ahLst/>
            <a:cxnLst/>
            <a:rect l="l" t="t" r="r" b="b"/>
            <a:pathLst>
              <a:path w="1168400">
                <a:moveTo>
                  <a:pt x="0" y="0"/>
                </a:moveTo>
                <a:lnTo>
                  <a:pt x="1168399" y="1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93810" y="3402014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19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12723" y="4166492"/>
            <a:ext cx="101600" cy="99695"/>
          </a:xfrm>
          <a:custGeom>
            <a:avLst/>
            <a:gdLst/>
            <a:ahLst/>
            <a:cxnLst/>
            <a:rect l="l" t="t" r="r" b="b"/>
            <a:pathLst>
              <a:path w="101600" h="99695">
                <a:moveTo>
                  <a:pt x="41268" y="0"/>
                </a:moveTo>
                <a:lnTo>
                  <a:pt x="7758" y="22912"/>
                </a:lnTo>
                <a:lnTo>
                  <a:pt x="0" y="49907"/>
                </a:lnTo>
                <a:lnTo>
                  <a:pt x="297" y="55403"/>
                </a:lnTo>
                <a:lnTo>
                  <a:pt x="30560" y="94160"/>
                </a:lnTo>
                <a:lnTo>
                  <a:pt x="62708" y="99292"/>
                </a:lnTo>
                <a:lnTo>
                  <a:pt x="75317" y="94299"/>
                </a:lnTo>
                <a:lnTo>
                  <a:pt x="86023" y="86103"/>
                </a:lnTo>
                <a:lnTo>
                  <a:pt x="94303" y="75125"/>
                </a:lnTo>
                <a:lnTo>
                  <a:pt x="99632" y="61782"/>
                </a:lnTo>
                <a:lnTo>
                  <a:pt x="101486" y="46494"/>
                </a:lnTo>
                <a:lnTo>
                  <a:pt x="98914" y="33802"/>
                </a:lnTo>
                <a:lnTo>
                  <a:pt x="72509" y="5792"/>
                </a:lnTo>
                <a:lnTo>
                  <a:pt x="41268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65123" y="4166492"/>
            <a:ext cx="101600" cy="99695"/>
          </a:xfrm>
          <a:custGeom>
            <a:avLst/>
            <a:gdLst/>
            <a:ahLst/>
            <a:cxnLst/>
            <a:rect l="l" t="t" r="r" b="b"/>
            <a:pathLst>
              <a:path w="101600" h="99695">
                <a:moveTo>
                  <a:pt x="41268" y="0"/>
                </a:moveTo>
                <a:lnTo>
                  <a:pt x="7758" y="22912"/>
                </a:lnTo>
                <a:lnTo>
                  <a:pt x="0" y="49907"/>
                </a:lnTo>
                <a:lnTo>
                  <a:pt x="297" y="55403"/>
                </a:lnTo>
                <a:lnTo>
                  <a:pt x="30561" y="94160"/>
                </a:lnTo>
                <a:lnTo>
                  <a:pt x="62708" y="99292"/>
                </a:lnTo>
                <a:lnTo>
                  <a:pt x="75317" y="94299"/>
                </a:lnTo>
                <a:lnTo>
                  <a:pt x="86023" y="86104"/>
                </a:lnTo>
                <a:lnTo>
                  <a:pt x="94303" y="75125"/>
                </a:lnTo>
                <a:lnTo>
                  <a:pt x="99632" y="61782"/>
                </a:lnTo>
                <a:lnTo>
                  <a:pt x="101486" y="46494"/>
                </a:lnTo>
                <a:lnTo>
                  <a:pt x="98914" y="33802"/>
                </a:lnTo>
                <a:lnTo>
                  <a:pt x="72509" y="5792"/>
                </a:lnTo>
                <a:lnTo>
                  <a:pt x="41268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22323" y="4166492"/>
            <a:ext cx="101600" cy="99695"/>
          </a:xfrm>
          <a:custGeom>
            <a:avLst/>
            <a:gdLst/>
            <a:ahLst/>
            <a:cxnLst/>
            <a:rect l="l" t="t" r="r" b="b"/>
            <a:pathLst>
              <a:path w="101600" h="99695">
                <a:moveTo>
                  <a:pt x="41268" y="0"/>
                </a:moveTo>
                <a:lnTo>
                  <a:pt x="7758" y="22912"/>
                </a:lnTo>
                <a:lnTo>
                  <a:pt x="0" y="49907"/>
                </a:lnTo>
                <a:lnTo>
                  <a:pt x="297" y="55403"/>
                </a:lnTo>
                <a:lnTo>
                  <a:pt x="30561" y="94160"/>
                </a:lnTo>
                <a:lnTo>
                  <a:pt x="62708" y="99292"/>
                </a:lnTo>
                <a:lnTo>
                  <a:pt x="75317" y="94299"/>
                </a:lnTo>
                <a:lnTo>
                  <a:pt x="86023" y="86104"/>
                </a:lnTo>
                <a:lnTo>
                  <a:pt x="94303" y="75125"/>
                </a:lnTo>
                <a:lnTo>
                  <a:pt x="99632" y="61782"/>
                </a:lnTo>
                <a:lnTo>
                  <a:pt x="101486" y="46494"/>
                </a:lnTo>
                <a:lnTo>
                  <a:pt x="98914" y="33802"/>
                </a:lnTo>
                <a:lnTo>
                  <a:pt x="72509" y="5792"/>
                </a:lnTo>
                <a:lnTo>
                  <a:pt x="41268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74723" y="4166492"/>
            <a:ext cx="101600" cy="99695"/>
          </a:xfrm>
          <a:custGeom>
            <a:avLst/>
            <a:gdLst/>
            <a:ahLst/>
            <a:cxnLst/>
            <a:rect l="l" t="t" r="r" b="b"/>
            <a:pathLst>
              <a:path w="101600" h="99695">
                <a:moveTo>
                  <a:pt x="41268" y="0"/>
                </a:moveTo>
                <a:lnTo>
                  <a:pt x="7758" y="22912"/>
                </a:lnTo>
                <a:lnTo>
                  <a:pt x="0" y="49907"/>
                </a:lnTo>
                <a:lnTo>
                  <a:pt x="297" y="55403"/>
                </a:lnTo>
                <a:lnTo>
                  <a:pt x="30560" y="94160"/>
                </a:lnTo>
                <a:lnTo>
                  <a:pt x="62708" y="99292"/>
                </a:lnTo>
                <a:lnTo>
                  <a:pt x="75317" y="94299"/>
                </a:lnTo>
                <a:lnTo>
                  <a:pt x="86023" y="86103"/>
                </a:lnTo>
                <a:lnTo>
                  <a:pt x="94303" y="75125"/>
                </a:lnTo>
                <a:lnTo>
                  <a:pt x="99632" y="61782"/>
                </a:lnTo>
                <a:lnTo>
                  <a:pt x="101486" y="46494"/>
                </a:lnTo>
                <a:lnTo>
                  <a:pt x="98914" y="33802"/>
                </a:lnTo>
                <a:lnTo>
                  <a:pt x="72509" y="5792"/>
                </a:lnTo>
                <a:lnTo>
                  <a:pt x="41268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81121" y="4166492"/>
            <a:ext cx="101600" cy="99695"/>
          </a:xfrm>
          <a:custGeom>
            <a:avLst/>
            <a:gdLst/>
            <a:ahLst/>
            <a:cxnLst/>
            <a:rect l="l" t="t" r="r" b="b"/>
            <a:pathLst>
              <a:path w="101600" h="99695">
                <a:moveTo>
                  <a:pt x="41268" y="0"/>
                </a:moveTo>
                <a:lnTo>
                  <a:pt x="7758" y="22912"/>
                </a:lnTo>
                <a:lnTo>
                  <a:pt x="0" y="49907"/>
                </a:lnTo>
                <a:lnTo>
                  <a:pt x="297" y="55403"/>
                </a:lnTo>
                <a:lnTo>
                  <a:pt x="30561" y="94160"/>
                </a:lnTo>
                <a:lnTo>
                  <a:pt x="62709" y="99292"/>
                </a:lnTo>
                <a:lnTo>
                  <a:pt x="75317" y="94299"/>
                </a:lnTo>
                <a:lnTo>
                  <a:pt x="86024" y="86104"/>
                </a:lnTo>
                <a:lnTo>
                  <a:pt x="94303" y="75125"/>
                </a:lnTo>
                <a:lnTo>
                  <a:pt x="99632" y="61782"/>
                </a:lnTo>
                <a:lnTo>
                  <a:pt x="101486" y="46494"/>
                </a:lnTo>
                <a:lnTo>
                  <a:pt x="98914" y="33802"/>
                </a:lnTo>
                <a:lnTo>
                  <a:pt x="72510" y="5792"/>
                </a:lnTo>
                <a:lnTo>
                  <a:pt x="41268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30321" y="3353692"/>
            <a:ext cx="101600" cy="99695"/>
          </a:xfrm>
          <a:custGeom>
            <a:avLst/>
            <a:gdLst/>
            <a:ahLst/>
            <a:cxnLst/>
            <a:rect l="l" t="t" r="r" b="b"/>
            <a:pathLst>
              <a:path w="101600" h="99695">
                <a:moveTo>
                  <a:pt x="41268" y="0"/>
                </a:moveTo>
                <a:lnTo>
                  <a:pt x="7758" y="22912"/>
                </a:lnTo>
                <a:lnTo>
                  <a:pt x="0" y="49907"/>
                </a:lnTo>
                <a:lnTo>
                  <a:pt x="297" y="55403"/>
                </a:lnTo>
                <a:lnTo>
                  <a:pt x="30561" y="94160"/>
                </a:lnTo>
                <a:lnTo>
                  <a:pt x="62709" y="99292"/>
                </a:lnTo>
                <a:lnTo>
                  <a:pt x="75317" y="94299"/>
                </a:lnTo>
                <a:lnTo>
                  <a:pt x="86024" y="86104"/>
                </a:lnTo>
                <a:lnTo>
                  <a:pt x="94303" y="75125"/>
                </a:lnTo>
                <a:lnTo>
                  <a:pt x="99632" y="61782"/>
                </a:lnTo>
                <a:lnTo>
                  <a:pt x="101486" y="46494"/>
                </a:lnTo>
                <a:lnTo>
                  <a:pt x="98914" y="33802"/>
                </a:lnTo>
                <a:lnTo>
                  <a:pt x="72510" y="5792"/>
                </a:lnTo>
                <a:lnTo>
                  <a:pt x="41268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84321" y="3353692"/>
            <a:ext cx="101600" cy="99695"/>
          </a:xfrm>
          <a:custGeom>
            <a:avLst/>
            <a:gdLst/>
            <a:ahLst/>
            <a:cxnLst/>
            <a:rect l="l" t="t" r="r" b="b"/>
            <a:pathLst>
              <a:path w="101600" h="99695">
                <a:moveTo>
                  <a:pt x="41268" y="0"/>
                </a:moveTo>
                <a:lnTo>
                  <a:pt x="7758" y="22912"/>
                </a:lnTo>
                <a:lnTo>
                  <a:pt x="0" y="49907"/>
                </a:lnTo>
                <a:lnTo>
                  <a:pt x="297" y="55403"/>
                </a:lnTo>
                <a:lnTo>
                  <a:pt x="30561" y="94160"/>
                </a:lnTo>
                <a:lnTo>
                  <a:pt x="62709" y="99292"/>
                </a:lnTo>
                <a:lnTo>
                  <a:pt x="75317" y="94299"/>
                </a:lnTo>
                <a:lnTo>
                  <a:pt x="86024" y="86104"/>
                </a:lnTo>
                <a:lnTo>
                  <a:pt x="94303" y="75125"/>
                </a:lnTo>
                <a:lnTo>
                  <a:pt x="99632" y="61782"/>
                </a:lnTo>
                <a:lnTo>
                  <a:pt x="101486" y="46494"/>
                </a:lnTo>
                <a:lnTo>
                  <a:pt x="98914" y="33802"/>
                </a:lnTo>
                <a:lnTo>
                  <a:pt x="72510" y="5792"/>
                </a:lnTo>
                <a:lnTo>
                  <a:pt x="41268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27123" y="3353692"/>
            <a:ext cx="101600" cy="99695"/>
          </a:xfrm>
          <a:custGeom>
            <a:avLst/>
            <a:gdLst/>
            <a:ahLst/>
            <a:cxnLst/>
            <a:rect l="l" t="t" r="r" b="b"/>
            <a:pathLst>
              <a:path w="101600" h="99695">
                <a:moveTo>
                  <a:pt x="41268" y="0"/>
                </a:moveTo>
                <a:lnTo>
                  <a:pt x="7758" y="22912"/>
                </a:lnTo>
                <a:lnTo>
                  <a:pt x="0" y="49907"/>
                </a:lnTo>
                <a:lnTo>
                  <a:pt x="297" y="55401"/>
                </a:lnTo>
                <a:lnTo>
                  <a:pt x="30560" y="94160"/>
                </a:lnTo>
                <a:lnTo>
                  <a:pt x="62707" y="99293"/>
                </a:lnTo>
                <a:lnTo>
                  <a:pt x="75316" y="94300"/>
                </a:lnTo>
                <a:lnTo>
                  <a:pt x="86022" y="86104"/>
                </a:lnTo>
                <a:lnTo>
                  <a:pt x="94302" y="75126"/>
                </a:lnTo>
                <a:lnTo>
                  <a:pt x="99631" y="61783"/>
                </a:lnTo>
                <a:lnTo>
                  <a:pt x="101485" y="46495"/>
                </a:lnTo>
                <a:lnTo>
                  <a:pt x="98913" y="33802"/>
                </a:lnTo>
                <a:lnTo>
                  <a:pt x="72509" y="5793"/>
                </a:lnTo>
                <a:lnTo>
                  <a:pt x="41268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341521" y="3353692"/>
            <a:ext cx="101600" cy="99695"/>
          </a:xfrm>
          <a:custGeom>
            <a:avLst/>
            <a:gdLst/>
            <a:ahLst/>
            <a:cxnLst/>
            <a:rect l="l" t="t" r="r" b="b"/>
            <a:pathLst>
              <a:path w="101600" h="99695">
                <a:moveTo>
                  <a:pt x="41268" y="0"/>
                </a:moveTo>
                <a:lnTo>
                  <a:pt x="7758" y="22912"/>
                </a:lnTo>
                <a:lnTo>
                  <a:pt x="0" y="49907"/>
                </a:lnTo>
                <a:lnTo>
                  <a:pt x="297" y="55403"/>
                </a:lnTo>
                <a:lnTo>
                  <a:pt x="30561" y="94160"/>
                </a:lnTo>
                <a:lnTo>
                  <a:pt x="62709" y="99292"/>
                </a:lnTo>
                <a:lnTo>
                  <a:pt x="75317" y="94299"/>
                </a:lnTo>
                <a:lnTo>
                  <a:pt x="86024" y="86104"/>
                </a:lnTo>
                <a:lnTo>
                  <a:pt x="94303" y="75125"/>
                </a:lnTo>
                <a:lnTo>
                  <a:pt x="99632" y="61782"/>
                </a:lnTo>
                <a:lnTo>
                  <a:pt x="101486" y="46494"/>
                </a:lnTo>
                <a:lnTo>
                  <a:pt x="98914" y="33802"/>
                </a:lnTo>
                <a:lnTo>
                  <a:pt x="72510" y="5792"/>
                </a:lnTo>
                <a:lnTo>
                  <a:pt x="41268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112922" y="5054468"/>
            <a:ext cx="2336800" cy="0"/>
          </a:xfrm>
          <a:custGeom>
            <a:avLst/>
            <a:gdLst/>
            <a:ahLst/>
            <a:cxnLst/>
            <a:rect l="l" t="t" r="r" b="b"/>
            <a:pathLst>
              <a:path w="2336800">
                <a:moveTo>
                  <a:pt x="0" y="0"/>
                </a:moveTo>
                <a:lnTo>
                  <a:pt x="2336799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214521" y="4995187"/>
            <a:ext cx="101600" cy="99695"/>
          </a:xfrm>
          <a:custGeom>
            <a:avLst/>
            <a:gdLst/>
            <a:ahLst/>
            <a:cxnLst/>
            <a:rect l="l" t="t" r="r" b="b"/>
            <a:pathLst>
              <a:path w="101600" h="99695">
                <a:moveTo>
                  <a:pt x="41176" y="0"/>
                </a:moveTo>
                <a:lnTo>
                  <a:pt x="7739" y="22984"/>
                </a:lnTo>
                <a:lnTo>
                  <a:pt x="0" y="50020"/>
                </a:lnTo>
                <a:lnTo>
                  <a:pt x="327" y="55796"/>
                </a:lnTo>
                <a:lnTo>
                  <a:pt x="30724" y="94410"/>
                </a:lnTo>
                <a:lnTo>
                  <a:pt x="62920" y="99483"/>
                </a:lnTo>
                <a:lnTo>
                  <a:pt x="75502" y="94410"/>
                </a:lnTo>
                <a:lnTo>
                  <a:pt x="86113" y="86200"/>
                </a:lnTo>
                <a:lnTo>
                  <a:pt x="94343" y="75178"/>
                </a:lnTo>
                <a:lnTo>
                  <a:pt x="99637" y="61784"/>
                </a:lnTo>
                <a:lnTo>
                  <a:pt x="101474" y="46428"/>
                </a:lnTo>
                <a:lnTo>
                  <a:pt x="98868" y="33743"/>
                </a:lnTo>
                <a:lnTo>
                  <a:pt x="72425" y="5770"/>
                </a:lnTo>
                <a:lnTo>
                  <a:pt x="41176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366921" y="4995187"/>
            <a:ext cx="101600" cy="99695"/>
          </a:xfrm>
          <a:custGeom>
            <a:avLst/>
            <a:gdLst/>
            <a:ahLst/>
            <a:cxnLst/>
            <a:rect l="l" t="t" r="r" b="b"/>
            <a:pathLst>
              <a:path w="101600" h="99695">
                <a:moveTo>
                  <a:pt x="41176" y="0"/>
                </a:moveTo>
                <a:lnTo>
                  <a:pt x="7739" y="22984"/>
                </a:lnTo>
                <a:lnTo>
                  <a:pt x="0" y="50020"/>
                </a:lnTo>
                <a:lnTo>
                  <a:pt x="327" y="55796"/>
                </a:lnTo>
                <a:lnTo>
                  <a:pt x="30724" y="94410"/>
                </a:lnTo>
                <a:lnTo>
                  <a:pt x="62920" y="99483"/>
                </a:lnTo>
                <a:lnTo>
                  <a:pt x="75502" y="94410"/>
                </a:lnTo>
                <a:lnTo>
                  <a:pt x="86113" y="86200"/>
                </a:lnTo>
                <a:lnTo>
                  <a:pt x="94343" y="75178"/>
                </a:lnTo>
                <a:lnTo>
                  <a:pt x="99637" y="61784"/>
                </a:lnTo>
                <a:lnTo>
                  <a:pt x="101474" y="46428"/>
                </a:lnTo>
                <a:lnTo>
                  <a:pt x="98868" y="33743"/>
                </a:lnTo>
                <a:lnTo>
                  <a:pt x="72425" y="5770"/>
                </a:lnTo>
                <a:lnTo>
                  <a:pt x="41176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824121" y="4995187"/>
            <a:ext cx="101600" cy="99695"/>
          </a:xfrm>
          <a:custGeom>
            <a:avLst/>
            <a:gdLst/>
            <a:ahLst/>
            <a:cxnLst/>
            <a:rect l="l" t="t" r="r" b="b"/>
            <a:pathLst>
              <a:path w="101600" h="99695">
                <a:moveTo>
                  <a:pt x="41176" y="0"/>
                </a:moveTo>
                <a:lnTo>
                  <a:pt x="7739" y="22984"/>
                </a:lnTo>
                <a:lnTo>
                  <a:pt x="0" y="50020"/>
                </a:lnTo>
                <a:lnTo>
                  <a:pt x="327" y="55796"/>
                </a:lnTo>
                <a:lnTo>
                  <a:pt x="30724" y="94410"/>
                </a:lnTo>
                <a:lnTo>
                  <a:pt x="62920" y="99483"/>
                </a:lnTo>
                <a:lnTo>
                  <a:pt x="75502" y="94410"/>
                </a:lnTo>
                <a:lnTo>
                  <a:pt x="86113" y="86200"/>
                </a:lnTo>
                <a:lnTo>
                  <a:pt x="94343" y="75178"/>
                </a:lnTo>
                <a:lnTo>
                  <a:pt x="99637" y="61784"/>
                </a:lnTo>
                <a:lnTo>
                  <a:pt x="101474" y="46428"/>
                </a:lnTo>
                <a:lnTo>
                  <a:pt x="98868" y="33743"/>
                </a:lnTo>
                <a:lnTo>
                  <a:pt x="72425" y="5770"/>
                </a:lnTo>
                <a:lnTo>
                  <a:pt x="41176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976521" y="4995187"/>
            <a:ext cx="101600" cy="99695"/>
          </a:xfrm>
          <a:custGeom>
            <a:avLst/>
            <a:gdLst/>
            <a:ahLst/>
            <a:cxnLst/>
            <a:rect l="l" t="t" r="r" b="b"/>
            <a:pathLst>
              <a:path w="101600" h="99695">
                <a:moveTo>
                  <a:pt x="41176" y="0"/>
                </a:moveTo>
                <a:lnTo>
                  <a:pt x="7739" y="22984"/>
                </a:lnTo>
                <a:lnTo>
                  <a:pt x="0" y="50020"/>
                </a:lnTo>
                <a:lnTo>
                  <a:pt x="327" y="55796"/>
                </a:lnTo>
                <a:lnTo>
                  <a:pt x="30724" y="94410"/>
                </a:lnTo>
                <a:lnTo>
                  <a:pt x="62920" y="99483"/>
                </a:lnTo>
                <a:lnTo>
                  <a:pt x="75502" y="94410"/>
                </a:lnTo>
                <a:lnTo>
                  <a:pt x="86113" y="86200"/>
                </a:lnTo>
                <a:lnTo>
                  <a:pt x="94343" y="75178"/>
                </a:lnTo>
                <a:lnTo>
                  <a:pt x="99637" y="61784"/>
                </a:lnTo>
                <a:lnTo>
                  <a:pt x="101474" y="46428"/>
                </a:lnTo>
                <a:lnTo>
                  <a:pt x="98868" y="33743"/>
                </a:lnTo>
                <a:lnTo>
                  <a:pt x="72425" y="5770"/>
                </a:lnTo>
                <a:lnTo>
                  <a:pt x="41176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382921" y="4995187"/>
            <a:ext cx="101600" cy="99695"/>
          </a:xfrm>
          <a:custGeom>
            <a:avLst/>
            <a:gdLst/>
            <a:ahLst/>
            <a:cxnLst/>
            <a:rect l="l" t="t" r="r" b="b"/>
            <a:pathLst>
              <a:path w="101600" h="99695">
                <a:moveTo>
                  <a:pt x="41176" y="0"/>
                </a:moveTo>
                <a:lnTo>
                  <a:pt x="7739" y="22984"/>
                </a:lnTo>
                <a:lnTo>
                  <a:pt x="0" y="50020"/>
                </a:lnTo>
                <a:lnTo>
                  <a:pt x="327" y="55796"/>
                </a:lnTo>
                <a:lnTo>
                  <a:pt x="30724" y="94410"/>
                </a:lnTo>
                <a:lnTo>
                  <a:pt x="62920" y="99483"/>
                </a:lnTo>
                <a:lnTo>
                  <a:pt x="75502" y="94410"/>
                </a:lnTo>
                <a:lnTo>
                  <a:pt x="86113" y="86200"/>
                </a:lnTo>
                <a:lnTo>
                  <a:pt x="94343" y="75178"/>
                </a:lnTo>
                <a:lnTo>
                  <a:pt x="99637" y="61784"/>
                </a:lnTo>
                <a:lnTo>
                  <a:pt x="101474" y="46428"/>
                </a:lnTo>
                <a:lnTo>
                  <a:pt x="98868" y="33743"/>
                </a:lnTo>
                <a:lnTo>
                  <a:pt x="72425" y="5770"/>
                </a:lnTo>
                <a:lnTo>
                  <a:pt x="41176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32121" y="5004447"/>
            <a:ext cx="101600" cy="99695"/>
          </a:xfrm>
          <a:custGeom>
            <a:avLst/>
            <a:gdLst/>
            <a:ahLst/>
            <a:cxnLst/>
            <a:rect l="l" t="t" r="r" b="b"/>
            <a:pathLst>
              <a:path w="101600" h="99695">
                <a:moveTo>
                  <a:pt x="41176" y="0"/>
                </a:moveTo>
                <a:lnTo>
                  <a:pt x="7739" y="22985"/>
                </a:lnTo>
                <a:lnTo>
                  <a:pt x="0" y="50020"/>
                </a:lnTo>
                <a:lnTo>
                  <a:pt x="327" y="55796"/>
                </a:lnTo>
                <a:lnTo>
                  <a:pt x="30724" y="94410"/>
                </a:lnTo>
                <a:lnTo>
                  <a:pt x="62920" y="99483"/>
                </a:lnTo>
                <a:lnTo>
                  <a:pt x="75502" y="94410"/>
                </a:lnTo>
                <a:lnTo>
                  <a:pt x="86113" y="86200"/>
                </a:lnTo>
                <a:lnTo>
                  <a:pt x="94343" y="75178"/>
                </a:lnTo>
                <a:lnTo>
                  <a:pt x="99637" y="61784"/>
                </a:lnTo>
                <a:lnTo>
                  <a:pt x="101474" y="46428"/>
                </a:lnTo>
                <a:lnTo>
                  <a:pt x="98868" y="33744"/>
                </a:lnTo>
                <a:lnTo>
                  <a:pt x="72425" y="5770"/>
                </a:lnTo>
                <a:lnTo>
                  <a:pt x="41176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586121" y="5004447"/>
            <a:ext cx="101600" cy="99695"/>
          </a:xfrm>
          <a:custGeom>
            <a:avLst/>
            <a:gdLst/>
            <a:ahLst/>
            <a:cxnLst/>
            <a:rect l="l" t="t" r="r" b="b"/>
            <a:pathLst>
              <a:path w="101600" h="99695">
                <a:moveTo>
                  <a:pt x="41176" y="0"/>
                </a:moveTo>
                <a:lnTo>
                  <a:pt x="7739" y="22985"/>
                </a:lnTo>
                <a:lnTo>
                  <a:pt x="0" y="50020"/>
                </a:lnTo>
                <a:lnTo>
                  <a:pt x="327" y="55796"/>
                </a:lnTo>
                <a:lnTo>
                  <a:pt x="30724" y="94410"/>
                </a:lnTo>
                <a:lnTo>
                  <a:pt x="62920" y="99483"/>
                </a:lnTo>
                <a:lnTo>
                  <a:pt x="75502" y="94410"/>
                </a:lnTo>
                <a:lnTo>
                  <a:pt x="86113" y="86200"/>
                </a:lnTo>
                <a:lnTo>
                  <a:pt x="94343" y="75178"/>
                </a:lnTo>
                <a:lnTo>
                  <a:pt x="99637" y="61784"/>
                </a:lnTo>
                <a:lnTo>
                  <a:pt x="101474" y="46428"/>
                </a:lnTo>
                <a:lnTo>
                  <a:pt x="98868" y="33744"/>
                </a:lnTo>
                <a:lnTo>
                  <a:pt x="72425" y="5770"/>
                </a:lnTo>
                <a:lnTo>
                  <a:pt x="41176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128921" y="5004447"/>
            <a:ext cx="101600" cy="99695"/>
          </a:xfrm>
          <a:custGeom>
            <a:avLst/>
            <a:gdLst/>
            <a:ahLst/>
            <a:cxnLst/>
            <a:rect l="l" t="t" r="r" b="b"/>
            <a:pathLst>
              <a:path w="101600" h="99695">
                <a:moveTo>
                  <a:pt x="41176" y="0"/>
                </a:moveTo>
                <a:lnTo>
                  <a:pt x="7739" y="22985"/>
                </a:lnTo>
                <a:lnTo>
                  <a:pt x="0" y="50020"/>
                </a:lnTo>
                <a:lnTo>
                  <a:pt x="327" y="55796"/>
                </a:lnTo>
                <a:lnTo>
                  <a:pt x="30724" y="94410"/>
                </a:lnTo>
                <a:lnTo>
                  <a:pt x="62920" y="99483"/>
                </a:lnTo>
                <a:lnTo>
                  <a:pt x="75502" y="94410"/>
                </a:lnTo>
                <a:lnTo>
                  <a:pt x="86113" y="86200"/>
                </a:lnTo>
                <a:lnTo>
                  <a:pt x="94343" y="75178"/>
                </a:lnTo>
                <a:lnTo>
                  <a:pt x="99637" y="61784"/>
                </a:lnTo>
                <a:lnTo>
                  <a:pt x="101474" y="46428"/>
                </a:lnTo>
                <a:lnTo>
                  <a:pt x="98868" y="33744"/>
                </a:lnTo>
                <a:lnTo>
                  <a:pt x="72425" y="5770"/>
                </a:lnTo>
                <a:lnTo>
                  <a:pt x="41176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043323" y="5004447"/>
            <a:ext cx="101600" cy="99695"/>
          </a:xfrm>
          <a:custGeom>
            <a:avLst/>
            <a:gdLst/>
            <a:ahLst/>
            <a:cxnLst/>
            <a:rect l="l" t="t" r="r" b="b"/>
            <a:pathLst>
              <a:path w="101600" h="99695">
                <a:moveTo>
                  <a:pt x="41176" y="0"/>
                </a:moveTo>
                <a:lnTo>
                  <a:pt x="7739" y="22985"/>
                </a:lnTo>
                <a:lnTo>
                  <a:pt x="0" y="50020"/>
                </a:lnTo>
                <a:lnTo>
                  <a:pt x="327" y="55796"/>
                </a:lnTo>
                <a:lnTo>
                  <a:pt x="30723" y="94410"/>
                </a:lnTo>
                <a:lnTo>
                  <a:pt x="62920" y="99483"/>
                </a:lnTo>
                <a:lnTo>
                  <a:pt x="75502" y="94410"/>
                </a:lnTo>
                <a:lnTo>
                  <a:pt x="86113" y="86200"/>
                </a:lnTo>
                <a:lnTo>
                  <a:pt x="94343" y="75178"/>
                </a:lnTo>
                <a:lnTo>
                  <a:pt x="99637" y="61783"/>
                </a:lnTo>
                <a:lnTo>
                  <a:pt x="101474" y="46428"/>
                </a:lnTo>
                <a:lnTo>
                  <a:pt x="98868" y="33744"/>
                </a:lnTo>
                <a:lnTo>
                  <a:pt x="72424" y="5770"/>
                </a:lnTo>
                <a:lnTo>
                  <a:pt x="41176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8290211" y="5137035"/>
            <a:ext cx="1397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x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873048" y="3875286"/>
            <a:ext cx="657860" cy="722630"/>
          </a:xfrm>
          <a:custGeom>
            <a:avLst/>
            <a:gdLst/>
            <a:ahLst/>
            <a:cxnLst/>
            <a:rect l="l" t="t" r="r" b="b"/>
            <a:pathLst>
              <a:path w="657859" h="722629">
                <a:moveTo>
                  <a:pt x="537928" y="539390"/>
                </a:moveTo>
                <a:lnTo>
                  <a:pt x="523608" y="722405"/>
                </a:lnTo>
                <a:lnTo>
                  <a:pt x="655593" y="689207"/>
                </a:lnTo>
                <a:lnTo>
                  <a:pt x="630842" y="657692"/>
                </a:lnTo>
                <a:lnTo>
                  <a:pt x="638726" y="637594"/>
                </a:lnTo>
                <a:lnTo>
                  <a:pt x="645218" y="616827"/>
                </a:lnTo>
                <a:lnTo>
                  <a:pt x="650330" y="595457"/>
                </a:lnTo>
                <a:lnTo>
                  <a:pt x="654075" y="573546"/>
                </a:lnTo>
                <a:lnTo>
                  <a:pt x="654730" y="567413"/>
                </a:lnTo>
                <a:lnTo>
                  <a:pt x="559936" y="567413"/>
                </a:lnTo>
                <a:lnTo>
                  <a:pt x="537928" y="539390"/>
                </a:lnTo>
                <a:close/>
              </a:path>
              <a:path w="657859" h="722629">
                <a:moveTo>
                  <a:pt x="428361" y="94100"/>
                </a:moveTo>
                <a:lnTo>
                  <a:pt x="178168" y="94100"/>
                </a:lnTo>
                <a:lnTo>
                  <a:pt x="191928" y="94864"/>
                </a:lnTo>
                <a:lnTo>
                  <a:pt x="205911" y="96428"/>
                </a:lnTo>
                <a:lnTo>
                  <a:pt x="248937" y="105912"/>
                </a:lnTo>
                <a:lnTo>
                  <a:pt x="293009" y="122572"/>
                </a:lnTo>
                <a:lnTo>
                  <a:pt x="345704" y="151642"/>
                </a:lnTo>
                <a:lnTo>
                  <a:pt x="389382" y="183865"/>
                </a:lnTo>
                <a:lnTo>
                  <a:pt x="429311" y="221017"/>
                </a:lnTo>
                <a:lnTo>
                  <a:pt x="465001" y="262211"/>
                </a:lnTo>
                <a:lnTo>
                  <a:pt x="495965" y="306563"/>
                </a:lnTo>
                <a:lnTo>
                  <a:pt x="521713" y="353188"/>
                </a:lnTo>
                <a:lnTo>
                  <a:pt x="541757" y="401203"/>
                </a:lnTo>
                <a:lnTo>
                  <a:pt x="555608" y="449721"/>
                </a:lnTo>
                <a:lnTo>
                  <a:pt x="562778" y="497858"/>
                </a:lnTo>
                <a:lnTo>
                  <a:pt x="563704" y="521507"/>
                </a:lnTo>
                <a:lnTo>
                  <a:pt x="562778" y="544729"/>
                </a:lnTo>
                <a:lnTo>
                  <a:pt x="559936" y="567413"/>
                </a:lnTo>
                <a:lnTo>
                  <a:pt x="654730" y="567413"/>
                </a:lnTo>
                <a:lnTo>
                  <a:pt x="656467" y="551160"/>
                </a:lnTo>
                <a:lnTo>
                  <a:pt x="657517" y="528362"/>
                </a:lnTo>
                <a:lnTo>
                  <a:pt x="657240" y="505217"/>
                </a:lnTo>
                <a:lnTo>
                  <a:pt x="652753" y="458139"/>
                </a:lnTo>
                <a:lnTo>
                  <a:pt x="643110" y="410442"/>
                </a:lnTo>
                <a:lnTo>
                  <a:pt x="628415" y="362636"/>
                </a:lnTo>
                <a:lnTo>
                  <a:pt x="608771" y="315236"/>
                </a:lnTo>
                <a:lnTo>
                  <a:pt x="584282" y="268754"/>
                </a:lnTo>
                <a:lnTo>
                  <a:pt x="555052" y="223703"/>
                </a:lnTo>
                <a:lnTo>
                  <a:pt x="515144" y="173682"/>
                </a:lnTo>
                <a:lnTo>
                  <a:pt x="464623" y="123253"/>
                </a:lnTo>
                <a:lnTo>
                  <a:pt x="437926" y="101091"/>
                </a:lnTo>
                <a:lnTo>
                  <a:pt x="428361" y="94100"/>
                </a:lnTo>
                <a:close/>
              </a:path>
              <a:path w="657859" h="722629">
                <a:moveTo>
                  <a:pt x="179532" y="0"/>
                </a:moveTo>
                <a:lnTo>
                  <a:pt x="123781" y="3234"/>
                </a:lnTo>
                <a:lnTo>
                  <a:pt x="71040" y="16466"/>
                </a:lnTo>
                <a:lnTo>
                  <a:pt x="22419" y="39996"/>
                </a:lnTo>
                <a:lnTo>
                  <a:pt x="0" y="55717"/>
                </a:lnTo>
                <a:lnTo>
                  <a:pt x="58832" y="130626"/>
                </a:lnTo>
                <a:lnTo>
                  <a:pt x="68867" y="123349"/>
                </a:lnTo>
                <a:lnTo>
                  <a:pt x="79396" y="116879"/>
                </a:lnTo>
                <a:lnTo>
                  <a:pt x="125910" y="99060"/>
                </a:lnTo>
                <a:lnTo>
                  <a:pt x="164660" y="94137"/>
                </a:lnTo>
                <a:lnTo>
                  <a:pt x="428361" y="94100"/>
                </a:lnTo>
                <a:lnTo>
                  <a:pt x="410457" y="81015"/>
                </a:lnTo>
                <a:lnTo>
                  <a:pt x="353756" y="47270"/>
                </a:lnTo>
                <a:lnTo>
                  <a:pt x="295629" y="22318"/>
                </a:lnTo>
                <a:lnTo>
                  <a:pt x="237185" y="6461"/>
                </a:lnTo>
                <a:lnTo>
                  <a:pt x="208190" y="2037"/>
                </a:lnTo>
                <a:lnTo>
                  <a:pt x="179532" y="0"/>
                </a:lnTo>
                <a:close/>
              </a:path>
            </a:pathLst>
          </a:custGeom>
          <a:solidFill>
            <a:srgbClr val="78A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873048" y="3875286"/>
            <a:ext cx="657860" cy="722630"/>
          </a:xfrm>
          <a:custGeom>
            <a:avLst/>
            <a:gdLst/>
            <a:ahLst/>
            <a:cxnLst/>
            <a:rect l="l" t="t" r="r" b="b"/>
            <a:pathLst>
              <a:path w="657859" h="722629">
                <a:moveTo>
                  <a:pt x="0" y="55717"/>
                </a:moveTo>
                <a:lnTo>
                  <a:pt x="46146" y="26925"/>
                </a:lnTo>
                <a:lnTo>
                  <a:pt x="96965" y="8582"/>
                </a:lnTo>
                <a:lnTo>
                  <a:pt x="151350" y="386"/>
                </a:lnTo>
                <a:lnTo>
                  <a:pt x="179533" y="0"/>
                </a:lnTo>
                <a:lnTo>
                  <a:pt x="208190" y="2037"/>
                </a:lnTo>
                <a:lnTo>
                  <a:pt x="266377" y="13234"/>
                </a:lnTo>
                <a:lnTo>
                  <a:pt x="324802" y="33676"/>
                </a:lnTo>
                <a:lnTo>
                  <a:pt x="382354" y="63062"/>
                </a:lnTo>
                <a:lnTo>
                  <a:pt x="437926" y="101091"/>
                </a:lnTo>
                <a:lnTo>
                  <a:pt x="490408" y="147462"/>
                </a:lnTo>
                <a:lnTo>
                  <a:pt x="538691" y="201875"/>
                </a:lnTo>
                <a:lnTo>
                  <a:pt x="570253" y="246018"/>
                </a:lnTo>
                <a:lnTo>
                  <a:pt x="597126" y="291848"/>
                </a:lnTo>
                <a:lnTo>
                  <a:pt x="619205" y="338853"/>
                </a:lnTo>
                <a:lnTo>
                  <a:pt x="636388" y="386520"/>
                </a:lnTo>
                <a:lnTo>
                  <a:pt x="648570" y="434336"/>
                </a:lnTo>
                <a:lnTo>
                  <a:pt x="655648" y="481788"/>
                </a:lnTo>
                <a:lnTo>
                  <a:pt x="657517" y="528362"/>
                </a:lnTo>
                <a:lnTo>
                  <a:pt x="656467" y="551160"/>
                </a:lnTo>
                <a:lnTo>
                  <a:pt x="650330" y="595457"/>
                </a:lnTo>
                <a:lnTo>
                  <a:pt x="638726" y="637594"/>
                </a:lnTo>
                <a:lnTo>
                  <a:pt x="630841" y="657692"/>
                </a:lnTo>
                <a:lnTo>
                  <a:pt x="655593" y="689208"/>
                </a:lnTo>
                <a:lnTo>
                  <a:pt x="523607" y="722405"/>
                </a:lnTo>
                <a:lnTo>
                  <a:pt x="537929" y="539390"/>
                </a:lnTo>
                <a:lnTo>
                  <a:pt x="559937" y="567413"/>
                </a:lnTo>
                <a:lnTo>
                  <a:pt x="562778" y="544729"/>
                </a:lnTo>
                <a:lnTo>
                  <a:pt x="562778" y="497858"/>
                </a:lnTo>
                <a:lnTo>
                  <a:pt x="555608" y="449721"/>
                </a:lnTo>
                <a:lnTo>
                  <a:pt x="541757" y="401203"/>
                </a:lnTo>
                <a:lnTo>
                  <a:pt x="521713" y="353189"/>
                </a:lnTo>
                <a:lnTo>
                  <a:pt x="495965" y="306563"/>
                </a:lnTo>
                <a:lnTo>
                  <a:pt x="465001" y="262211"/>
                </a:lnTo>
                <a:lnTo>
                  <a:pt x="429311" y="221017"/>
                </a:lnTo>
                <a:lnTo>
                  <a:pt x="389382" y="183866"/>
                </a:lnTo>
                <a:lnTo>
                  <a:pt x="345704" y="151643"/>
                </a:lnTo>
                <a:lnTo>
                  <a:pt x="307806" y="129717"/>
                </a:lnTo>
                <a:lnTo>
                  <a:pt x="263548" y="110670"/>
                </a:lnTo>
                <a:lnTo>
                  <a:pt x="220093" y="98791"/>
                </a:lnTo>
                <a:lnTo>
                  <a:pt x="178169" y="94101"/>
                </a:lnTo>
                <a:lnTo>
                  <a:pt x="164660" y="94138"/>
                </a:lnTo>
                <a:lnTo>
                  <a:pt x="125911" y="99061"/>
                </a:lnTo>
                <a:lnTo>
                  <a:pt x="79396" y="116880"/>
                </a:lnTo>
                <a:lnTo>
                  <a:pt x="58832" y="130626"/>
                </a:lnTo>
                <a:lnTo>
                  <a:pt x="0" y="55717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537861" y="3875166"/>
            <a:ext cx="83820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MS PGothic"/>
                <a:cs typeface="MS PGothic"/>
              </a:rPr>
              <a:t>“</a:t>
            </a:r>
            <a:r>
              <a:rPr sz="1800" spc="-10" dirty="0">
                <a:latin typeface="Times New Roman"/>
                <a:cs typeface="Times New Roman"/>
              </a:rPr>
              <a:t>flatten</a:t>
            </a:r>
            <a:r>
              <a:rPr sz="1800" spc="-10" dirty="0">
                <a:latin typeface="MS PGothic"/>
                <a:cs typeface="MS PGothic"/>
              </a:rPr>
              <a:t>”</a:t>
            </a:r>
            <a:endParaRPr sz="1800">
              <a:latin typeface="MS PGothic"/>
              <a:cs typeface="MS P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Classi</a:t>
            </a:r>
            <a:r>
              <a:rPr spc="-15" dirty="0"/>
              <a:t>f</a:t>
            </a:r>
            <a:r>
              <a:rPr dirty="0"/>
              <a:t>ica</a:t>
            </a:r>
            <a:r>
              <a:rPr spc="-15" dirty="0"/>
              <a:t>t</a:t>
            </a:r>
            <a:r>
              <a:rPr dirty="0"/>
              <a:t>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31187" y="6903921"/>
            <a:ext cx="571500" cy="296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X</a:t>
            </a:r>
            <a:r>
              <a:rPr sz="1800" b="1" baseline="-20833" dirty="0">
                <a:latin typeface="Times New Roman"/>
                <a:cs typeface="Times New Roman"/>
              </a:rPr>
              <a:t>1  </a:t>
            </a:r>
            <a:r>
              <a:rPr sz="1800" b="1" spc="1195" dirty="0">
                <a:latin typeface="Arial"/>
                <a:cs typeface="Arial"/>
              </a:rPr>
              <a:t>!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1595" y="4271022"/>
            <a:ext cx="296545" cy="5715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X</a:t>
            </a:r>
            <a:r>
              <a:rPr sz="1800" b="1" baseline="-20833" dirty="0">
                <a:latin typeface="Times New Roman"/>
                <a:cs typeface="Times New Roman"/>
              </a:rPr>
              <a:t>2  </a:t>
            </a:r>
            <a:r>
              <a:rPr sz="1800" b="1" dirty="0">
                <a:latin typeface="Arial"/>
                <a:cs typeface="Arial"/>
              </a:rPr>
              <a:t>!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1123" y="2133601"/>
            <a:ext cx="6781800" cy="457200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937385" algn="ctr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?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10923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6643" y="173664"/>
                </a:lnTo>
                <a:lnTo>
                  <a:pt x="25515" y="123545"/>
                </a:lnTo>
                <a:lnTo>
                  <a:pt x="55028" y="79829"/>
                </a:lnTo>
                <a:lnTo>
                  <a:pt x="93591" y="44106"/>
                </a:lnTo>
                <a:lnTo>
                  <a:pt x="139618" y="17964"/>
                </a:lnTo>
                <a:lnTo>
                  <a:pt x="191519" y="2991"/>
                </a:lnTo>
                <a:lnTo>
                  <a:pt x="228600" y="0"/>
                </a:lnTo>
                <a:lnTo>
                  <a:pt x="247348" y="757"/>
                </a:lnTo>
                <a:lnTo>
                  <a:pt x="300855" y="11654"/>
                </a:lnTo>
                <a:lnTo>
                  <a:pt x="349016" y="34249"/>
                </a:lnTo>
                <a:lnTo>
                  <a:pt x="390244" y="66955"/>
                </a:lnTo>
                <a:lnTo>
                  <a:pt x="422950" y="108183"/>
                </a:lnTo>
                <a:lnTo>
                  <a:pt x="445545" y="156344"/>
                </a:lnTo>
                <a:lnTo>
                  <a:pt x="456442" y="209851"/>
                </a:lnTo>
                <a:lnTo>
                  <a:pt x="457199" y="228599"/>
                </a:lnTo>
                <a:lnTo>
                  <a:pt x="456442" y="247348"/>
                </a:lnTo>
                <a:lnTo>
                  <a:pt x="445545" y="300855"/>
                </a:lnTo>
                <a:lnTo>
                  <a:pt x="422950" y="349016"/>
                </a:lnTo>
                <a:lnTo>
                  <a:pt x="390244" y="390244"/>
                </a:lnTo>
                <a:lnTo>
                  <a:pt x="349016" y="422950"/>
                </a:lnTo>
                <a:lnTo>
                  <a:pt x="300855" y="445545"/>
                </a:lnTo>
                <a:lnTo>
                  <a:pt x="247348" y="456442"/>
                </a:lnTo>
                <a:lnTo>
                  <a:pt x="228600" y="457199"/>
                </a:lnTo>
                <a:lnTo>
                  <a:pt x="209851" y="456442"/>
                </a:lnTo>
                <a:lnTo>
                  <a:pt x="156344" y="445545"/>
                </a:lnTo>
                <a:lnTo>
                  <a:pt x="108183" y="422950"/>
                </a:lnTo>
                <a:lnTo>
                  <a:pt x="66955" y="390244"/>
                </a:lnTo>
                <a:lnTo>
                  <a:pt x="34249" y="349016"/>
                </a:lnTo>
                <a:lnTo>
                  <a:pt x="11654" y="300855"/>
                </a:lnTo>
                <a:lnTo>
                  <a:pt x="757" y="247348"/>
                </a:lnTo>
                <a:lnTo>
                  <a:pt x="0" y="228599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25523" y="3810104"/>
            <a:ext cx="203200" cy="202565"/>
          </a:xfrm>
          <a:custGeom>
            <a:avLst/>
            <a:gdLst/>
            <a:ahLst/>
            <a:cxnLst/>
            <a:rect l="l" t="t" r="r" b="b"/>
            <a:pathLst>
              <a:path w="203200" h="202564">
                <a:moveTo>
                  <a:pt x="96957" y="0"/>
                </a:moveTo>
                <a:lnTo>
                  <a:pt x="55905" y="10726"/>
                </a:lnTo>
                <a:lnTo>
                  <a:pt x="23643" y="36335"/>
                </a:lnTo>
                <a:lnTo>
                  <a:pt x="4071" y="72926"/>
                </a:lnTo>
                <a:lnTo>
                  <a:pt x="0" y="101495"/>
                </a:lnTo>
                <a:lnTo>
                  <a:pt x="924" y="115215"/>
                </a:lnTo>
                <a:lnTo>
                  <a:pt x="14266" y="152711"/>
                </a:lnTo>
                <a:lnTo>
                  <a:pt x="41739" y="181783"/>
                </a:lnTo>
                <a:lnTo>
                  <a:pt x="81136" y="199100"/>
                </a:lnTo>
                <a:lnTo>
                  <a:pt x="112935" y="202467"/>
                </a:lnTo>
                <a:lnTo>
                  <a:pt x="126481" y="199996"/>
                </a:lnTo>
                <a:lnTo>
                  <a:pt x="162470" y="182268"/>
                </a:lnTo>
                <a:lnTo>
                  <a:pt x="188792" y="151099"/>
                </a:lnTo>
                <a:lnTo>
                  <a:pt x="201980" y="109096"/>
                </a:lnTo>
                <a:lnTo>
                  <a:pt x="202859" y="93139"/>
                </a:lnTo>
                <a:lnTo>
                  <a:pt x="200733" y="79202"/>
                </a:lnTo>
                <a:lnTo>
                  <a:pt x="183718" y="42062"/>
                </a:lnTo>
                <a:lnTo>
                  <a:pt x="153201" y="14769"/>
                </a:lnTo>
                <a:lnTo>
                  <a:pt x="112334" y="970"/>
                </a:lnTo>
                <a:lnTo>
                  <a:pt x="96957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01523" y="2819504"/>
            <a:ext cx="203200" cy="202565"/>
          </a:xfrm>
          <a:custGeom>
            <a:avLst/>
            <a:gdLst/>
            <a:ahLst/>
            <a:cxnLst/>
            <a:rect l="l" t="t" r="r" b="b"/>
            <a:pathLst>
              <a:path w="203200" h="202564">
                <a:moveTo>
                  <a:pt x="96957" y="0"/>
                </a:moveTo>
                <a:lnTo>
                  <a:pt x="55905" y="10726"/>
                </a:lnTo>
                <a:lnTo>
                  <a:pt x="23643" y="36335"/>
                </a:lnTo>
                <a:lnTo>
                  <a:pt x="4071" y="72926"/>
                </a:lnTo>
                <a:lnTo>
                  <a:pt x="0" y="101495"/>
                </a:lnTo>
                <a:lnTo>
                  <a:pt x="925" y="115216"/>
                </a:lnTo>
                <a:lnTo>
                  <a:pt x="14266" y="152712"/>
                </a:lnTo>
                <a:lnTo>
                  <a:pt x="41740" y="181784"/>
                </a:lnTo>
                <a:lnTo>
                  <a:pt x="81138" y="199100"/>
                </a:lnTo>
                <a:lnTo>
                  <a:pt x="112936" y="202467"/>
                </a:lnTo>
                <a:lnTo>
                  <a:pt x="126482" y="199996"/>
                </a:lnTo>
                <a:lnTo>
                  <a:pt x="162471" y="182268"/>
                </a:lnTo>
                <a:lnTo>
                  <a:pt x="188793" y="151098"/>
                </a:lnTo>
                <a:lnTo>
                  <a:pt x="201981" y="109095"/>
                </a:lnTo>
                <a:lnTo>
                  <a:pt x="202860" y="93138"/>
                </a:lnTo>
                <a:lnTo>
                  <a:pt x="200734" y="79201"/>
                </a:lnTo>
                <a:lnTo>
                  <a:pt x="183719" y="42061"/>
                </a:lnTo>
                <a:lnTo>
                  <a:pt x="153201" y="14769"/>
                </a:lnTo>
                <a:lnTo>
                  <a:pt x="112334" y="970"/>
                </a:lnTo>
                <a:lnTo>
                  <a:pt x="96957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68123" y="3886304"/>
            <a:ext cx="203200" cy="202565"/>
          </a:xfrm>
          <a:custGeom>
            <a:avLst/>
            <a:gdLst/>
            <a:ahLst/>
            <a:cxnLst/>
            <a:rect l="l" t="t" r="r" b="b"/>
            <a:pathLst>
              <a:path w="203200" h="202564">
                <a:moveTo>
                  <a:pt x="96957" y="0"/>
                </a:moveTo>
                <a:lnTo>
                  <a:pt x="55905" y="10726"/>
                </a:lnTo>
                <a:lnTo>
                  <a:pt x="23643" y="36335"/>
                </a:lnTo>
                <a:lnTo>
                  <a:pt x="4071" y="72926"/>
                </a:lnTo>
                <a:lnTo>
                  <a:pt x="0" y="101495"/>
                </a:lnTo>
                <a:lnTo>
                  <a:pt x="925" y="115216"/>
                </a:lnTo>
                <a:lnTo>
                  <a:pt x="14266" y="152712"/>
                </a:lnTo>
                <a:lnTo>
                  <a:pt x="41740" y="181784"/>
                </a:lnTo>
                <a:lnTo>
                  <a:pt x="81138" y="199100"/>
                </a:lnTo>
                <a:lnTo>
                  <a:pt x="112937" y="202467"/>
                </a:lnTo>
                <a:lnTo>
                  <a:pt x="126482" y="199996"/>
                </a:lnTo>
                <a:lnTo>
                  <a:pt x="162472" y="182268"/>
                </a:lnTo>
                <a:lnTo>
                  <a:pt x="188793" y="151098"/>
                </a:lnTo>
                <a:lnTo>
                  <a:pt x="201981" y="109095"/>
                </a:lnTo>
                <a:lnTo>
                  <a:pt x="202860" y="93138"/>
                </a:lnTo>
                <a:lnTo>
                  <a:pt x="200734" y="79201"/>
                </a:lnTo>
                <a:lnTo>
                  <a:pt x="183719" y="42061"/>
                </a:lnTo>
                <a:lnTo>
                  <a:pt x="153202" y="14769"/>
                </a:lnTo>
                <a:lnTo>
                  <a:pt x="112335" y="970"/>
                </a:lnTo>
                <a:lnTo>
                  <a:pt x="96957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02923" y="4572104"/>
            <a:ext cx="203200" cy="202565"/>
          </a:xfrm>
          <a:custGeom>
            <a:avLst/>
            <a:gdLst/>
            <a:ahLst/>
            <a:cxnLst/>
            <a:rect l="l" t="t" r="r" b="b"/>
            <a:pathLst>
              <a:path w="203200" h="202564">
                <a:moveTo>
                  <a:pt x="96957" y="0"/>
                </a:moveTo>
                <a:lnTo>
                  <a:pt x="55905" y="10726"/>
                </a:lnTo>
                <a:lnTo>
                  <a:pt x="23643" y="36335"/>
                </a:lnTo>
                <a:lnTo>
                  <a:pt x="4071" y="72926"/>
                </a:lnTo>
                <a:lnTo>
                  <a:pt x="0" y="101495"/>
                </a:lnTo>
                <a:lnTo>
                  <a:pt x="925" y="115216"/>
                </a:lnTo>
                <a:lnTo>
                  <a:pt x="14266" y="152712"/>
                </a:lnTo>
                <a:lnTo>
                  <a:pt x="41740" y="181784"/>
                </a:lnTo>
                <a:lnTo>
                  <a:pt x="81138" y="199100"/>
                </a:lnTo>
                <a:lnTo>
                  <a:pt x="112937" y="202467"/>
                </a:lnTo>
                <a:lnTo>
                  <a:pt x="126483" y="199996"/>
                </a:lnTo>
                <a:lnTo>
                  <a:pt x="162472" y="182268"/>
                </a:lnTo>
                <a:lnTo>
                  <a:pt x="188793" y="151098"/>
                </a:lnTo>
                <a:lnTo>
                  <a:pt x="201981" y="109095"/>
                </a:lnTo>
                <a:lnTo>
                  <a:pt x="202860" y="93138"/>
                </a:lnTo>
                <a:lnTo>
                  <a:pt x="200734" y="79200"/>
                </a:lnTo>
                <a:lnTo>
                  <a:pt x="183719" y="42061"/>
                </a:lnTo>
                <a:lnTo>
                  <a:pt x="153202" y="14768"/>
                </a:lnTo>
                <a:lnTo>
                  <a:pt x="112335" y="970"/>
                </a:lnTo>
                <a:lnTo>
                  <a:pt x="96957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63123" y="4953104"/>
            <a:ext cx="203200" cy="202565"/>
          </a:xfrm>
          <a:custGeom>
            <a:avLst/>
            <a:gdLst/>
            <a:ahLst/>
            <a:cxnLst/>
            <a:rect l="l" t="t" r="r" b="b"/>
            <a:pathLst>
              <a:path w="203200" h="202564">
                <a:moveTo>
                  <a:pt x="96957" y="0"/>
                </a:moveTo>
                <a:lnTo>
                  <a:pt x="55905" y="10726"/>
                </a:lnTo>
                <a:lnTo>
                  <a:pt x="23643" y="36335"/>
                </a:lnTo>
                <a:lnTo>
                  <a:pt x="4071" y="72926"/>
                </a:lnTo>
                <a:lnTo>
                  <a:pt x="0" y="101495"/>
                </a:lnTo>
                <a:lnTo>
                  <a:pt x="925" y="115216"/>
                </a:lnTo>
                <a:lnTo>
                  <a:pt x="14266" y="152712"/>
                </a:lnTo>
                <a:lnTo>
                  <a:pt x="41740" y="181784"/>
                </a:lnTo>
                <a:lnTo>
                  <a:pt x="81138" y="199100"/>
                </a:lnTo>
                <a:lnTo>
                  <a:pt x="112937" y="202467"/>
                </a:lnTo>
                <a:lnTo>
                  <a:pt x="126483" y="199996"/>
                </a:lnTo>
                <a:lnTo>
                  <a:pt x="162472" y="182268"/>
                </a:lnTo>
                <a:lnTo>
                  <a:pt x="188793" y="151098"/>
                </a:lnTo>
                <a:lnTo>
                  <a:pt x="201981" y="109095"/>
                </a:lnTo>
                <a:lnTo>
                  <a:pt x="202860" y="93138"/>
                </a:lnTo>
                <a:lnTo>
                  <a:pt x="200734" y="79200"/>
                </a:lnTo>
                <a:lnTo>
                  <a:pt x="183719" y="42061"/>
                </a:lnTo>
                <a:lnTo>
                  <a:pt x="153202" y="14768"/>
                </a:lnTo>
                <a:lnTo>
                  <a:pt x="112335" y="970"/>
                </a:lnTo>
                <a:lnTo>
                  <a:pt x="96957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15923" y="4572104"/>
            <a:ext cx="203200" cy="202565"/>
          </a:xfrm>
          <a:custGeom>
            <a:avLst/>
            <a:gdLst/>
            <a:ahLst/>
            <a:cxnLst/>
            <a:rect l="l" t="t" r="r" b="b"/>
            <a:pathLst>
              <a:path w="203200" h="202564">
                <a:moveTo>
                  <a:pt x="96957" y="0"/>
                </a:moveTo>
                <a:lnTo>
                  <a:pt x="55905" y="10726"/>
                </a:lnTo>
                <a:lnTo>
                  <a:pt x="23643" y="36335"/>
                </a:lnTo>
                <a:lnTo>
                  <a:pt x="4071" y="72926"/>
                </a:lnTo>
                <a:lnTo>
                  <a:pt x="0" y="101495"/>
                </a:lnTo>
                <a:lnTo>
                  <a:pt x="925" y="115216"/>
                </a:lnTo>
                <a:lnTo>
                  <a:pt x="14266" y="152712"/>
                </a:lnTo>
                <a:lnTo>
                  <a:pt x="41740" y="181784"/>
                </a:lnTo>
                <a:lnTo>
                  <a:pt x="81138" y="199100"/>
                </a:lnTo>
                <a:lnTo>
                  <a:pt x="112937" y="202467"/>
                </a:lnTo>
                <a:lnTo>
                  <a:pt x="126482" y="199996"/>
                </a:lnTo>
                <a:lnTo>
                  <a:pt x="162471" y="182268"/>
                </a:lnTo>
                <a:lnTo>
                  <a:pt x="188793" y="151098"/>
                </a:lnTo>
                <a:lnTo>
                  <a:pt x="201981" y="109095"/>
                </a:lnTo>
                <a:lnTo>
                  <a:pt x="202860" y="93138"/>
                </a:lnTo>
                <a:lnTo>
                  <a:pt x="200734" y="79200"/>
                </a:lnTo>
                <a:lnTo>
                  <a:pt x="183719" y="42061"/>
                </a:lnTo>
                <a:lnTo>
                  <a:pt x="153201" y="14768"/>
                </a:lnTo>
                <a:lnTo>
                  <a:pt x="112334" y="970"/>
                </a:lnTo>
                <a:lnTo>
                  <a:pt x="96957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01723" y="5334104"/>
            <a:ext cx="203200" cy="202565"/>
          </a:xfrm>
          <a:custGeom>
            <a:avLst/>
            <a:gdLst/>
            <a:ahLst/>
            <a:cxnLst/>
            <a:rect l="l" t="t" r="r" b="b"/>
            <a:pathLst>
              <a:path w="203200" h="202564">
                <a:moveTo>
                  <a:pt x="96957" y="0"/>
                </a:moveTo>
                <a:lnTo>
                  <a:pt x="55905" y="10726"/>
                </a:lnTo>
                <a:lnTo>
                  <a:pt x="23643" y="36335"/>
                </a:lnTo>
                <a:lnTo>
                  <a:pt x="4071" y="72926"/>
                </a:lnTo>
                <a:lnTo>
                  <a:pt x="0" y="101495"/>
                </a:lnTo>
                <a:lnTo>
                  <a:pt x="924" y="115215"/>
                </a:lnTo>
                <a:lnTo>
                  <a:pt x="14266" y="152711"/>
                </a:lnTo>
                <a:lnTo>
                  <a:pt x="41739" y="181783"/>
                </a:lnTo>
                <a:lnTo>
                  <a:pt x="81137" y="199100"/>
                </a:lnTo>
                <a:lnTo>
                  <a:pt x="112935" y="202467"/>
                </a:lnTo>
                <a:lnTo>
                  <a:pt x="126481" y="199996"/>
                </a:lnTo>
                <a:lnTo>
                  <a:pt x="162471" y="182268"/>
                </a:lnTo>
                <a:lnTo>
                  <a:pt x="188792" y="151098"/>
                </a:lnTo>
                <a:lnTo>
                  <a:pt x="201980" y="109096"/>
                </a:lnTo>
                <a:lnTo>
                  <a:pt x="202859" y="93139"/>
                </a:lnTo>
                <a:lnTo>
                  <a:pt x="200733" y="79201"/>
                </a:lnTo>
                <a:lnTo>
                  <a:pt x="183718" y="42061"/>
                </a:lnTo>
                <a:lnTo>
                  <a:pt x="153202" y="14768"/>
                </a:lnTo>
                <a:lnTo>
                  <a:pt x="112335" y="970"/>
                </a:lnTo>
                <a:lnTo>
                  <a:pt x="96957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53723" y="6019904"/>
            <a:ext cx="203200" cy="202565"/>
          </a:xfrm>
          <a:custGeom>
            <a:avLst/>
            <a:gdLst/>
            <a:ahLst/>
            <a:cxnLst/>
            <a:rect l="l" t="t" r="r" b="b"/>
            <a:pathLst>
              <a:path w="203200" h="202564">
                <a:moveTo>
                  <a:pt x="96957" y="0"/>
                </a:moveTo>
                <a:lnTo>
                  <a:pt x="55905" y="10726"/>
                </a:lnTo>
                <a:lnTo>
                  <a:pt x="23643" y="36335"/>
                </a:lnTo>
                <a:lnTo>
                  <a:pt x="4071" y="72926"/>
                </a:lnTo>
                <a:lnTo>
                  <a:pt x="0" y="101495"/>
                </a:lnTo>
                <a:lnTo>
                  <a:pt x="925" y="115216"/>
                </a:lnTo>
                <a:lnTo>
                  <a:pt x="14266" y="152712"/>
                </a:lnTo>
                <a:lnTo>
                  <a:pt x="41740" y="181784"/>
                </a:lnTo>
                <a:lnTo>
                  <a:pt x="81138" y="199100"/>
                </a:lnTo>
                <a:lnTo>
                  <a:pt x="112937" y="202467"/>
                </a:lnTo>
                <a:lnTo>
                  <a:pt x="126483" y="199996"/>
                </a:lnTo>
                <a:lnTo>
                  <a:pt x="162472" y="182268"/>
                </a:lnTo>
                <a:lnTo>
                  <a:pt x="188793" y="151098"/>
                </a:lnTo>
                <a:lnTo>
                  <a:pt x="201981" y="109095"/>
                </a:lnTo>
                <a:lnTo>
                  <a:pt x="202860" y="93138"/>
                </a:lnTo>
                <a:lnTo>
                  <a:pt x="200734" y="79200"/>
                </a:lnTo>
                <a:lnTo>
                  <a:pt x="183719" y="42061"/>
                </a:lnTo>
                <a:lnTo>
                  <a:pt x="153202" y="14768"/>
                </a:lnTo>
                <a:lnTo>
                  <a:pt x="112335" y="970"/>
                </a:lnTo>
                <a:lnTo>
                  <a:pt x="96957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1123" y="2106613"/>
            <a:ext cx="6804025" cy="4572000"/>
          </a:xfrm>
          <a:custGeom>
            <a:avLst/>
            <a:gdLst/>
            <a:ahLst/>
            <a:cxnLst/>
            <a:rect l="l" t="t" r="r" b="b"/>
            <a:pathLst>
              <a:path w="6804025" h="4572000">
                <a:moveTo>
                  <a:pt x="1628654" y="3286123"/>
                </a:moveTo>
                <a:lnTo>
                  <a:pt x="14287" y="4114798"/>
                </a:lnTo>
                <a:lnTo>
                  <a:pt x="0" y="4571999"/>
                </a:lnTo>
                <a:lnTo>
                  <a:pt x="6767965" y="4558425"/>
                </a:lnTo>
                <a:lnTo>
                  <a:pt x="6800348" y="4557711"/>
                </a:lnTo>
                <a:lnTo>
                  <a:pt x="6798722" y="4537946"/>
                </a:lnTo>
                <a:lnTo>
                  <a:pt x="6797467" y="4475520"/>
                </a:lnTo>
                <a:lnTo>
                  <a:pt x="6796553" y="4373891"/>
                </a:lnTo>
                <a:lnTo>
                  <a:pt x="6795950" y="4236518"/>
                </a:lnTo>
                <a:lnTo>
                  <a:pt x="6795718" y="4114798"/>
                </a:lnTo>
                <a:lnTo>
                  <a:pt x="6795598" y="3986587"/>
                </a:lnTo>
                <a:lnTo>
                  <a:pt x="6795704" y="3644527"/>
                </a:lnTo>
                <a:lnTo>
                  <a:pt x="6796067" y="3386136"/>
                </a:lnTo>
                <a:lnTo>
                  <a:pt x="3028726" y="3386136"/>
                </a:lnTo>
                <a:lnTo>
                  <a:pt x="1842349" y="3310231"/>
                </a:lnTo>
                <a:lnTo>
                  <a:pt x="1729010" y="3300992"/>
                </a:lnTo>
                <a:lnTo>
                  <a:pt x="1686552" y="3296778"/>
                </a:lnTo>
                <a:lnTo>
                  <a:pt x="1635321" y="3289314"/>
                </a:lnTo>
                <a:lnTo>
                  <a:pt x="1628654" y="3286123"/>
                </a:lnTo>
                <a:close/>
              </a:path>
              <a:path w="6804025" h="4572000">
                <a:moveTo>
                  <a:pt x="6804023" y="0"/>
                </a:moveTo>
                <a:lnTo>
                  <a:pt x="5128835" y="14287"/>
                </a:lnTo>
                <a:lnTo>
                  <a:pt x="3614472" y="1643061"/>
                </a:lnTo>
                <a:lnTo>
                  <a:pt x="3028726" y="3386136"/>
                </a:lnTo>
                <a:lnTo>
                  <a:pt x="6796067" y="3386136"/>
                </a:lnTo>
                <a:lnTo>
                  <a:pt x="6796543" y="3134563"/>
                </a:lnTo>
                <a:lnTo>
                  <a:pt x="6797173" y="2855368"/>
                </a:lnTo>
                <a:lnTo>
                  <a:pt x="6797903" y="2564643"/>
                </a:lnTo>
                <a:lnTo>
                  <a:pt x="6798703" y="2265846"/>
                </a:lnTo>
                <a:lnTo>
                  <a:pt x="6801224" y="1355619"/>
                </a:lnTo>
                <a:lnTo>
                  <a:pt x="6802005" y="1059129"/>
                </a:lnTo>
                <a:lnTo>
                  <a:pt x="6802705" y="771862"/>
                </a:lnTo>
                <a:lnTo>
                  <a:pt x="6803295" y="497279"/>
                </a:lnTo>
                <a:lnTo>
                  <a:pt x="6803744" y="238839"/>
                </a:lnTo>
                <a:lnTo>
                  <a:pt x="6804023" y="0"/>
                </a:lnTo>
                <a:close/>
              </a:path>
            </a:pathLst>
          </a:custGeom>
          <a:solidFill>
            <a:srgbClr val="008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01123" y="2106614"/>
            <a:ext cx="6804025" cy="4572000"/>
          </a:xfrm>
          <a:custGeom>
            <a:avLst/>
            <a:gdLst/>
            <a:ahLst/>
            <a:cxnLst/>
            <a:rect l="l" t="t" r="r" b="b"/>
            <a:pathLst>
              <a:path w="6804025" h="4572000">
                <a:moveTo>
                  <a:pt x="0" y="4571998"/>
                </a:moveTo>
                <a:lnTo>
                  <a:pt x="14286" y="4114798"/>
                </a:lnTo>
                <a:lnTo>
                  <a:pt x="87290" y="4077365"/>
                </a:lnTo>
                <a:lnTo>
                  <a:pt x="146489" y="4047090"/>
                </a:lnTo>
                <a:lnTo>
                  <a:pt x="194318" y="4022711"/>
                </a:lnTo>
                <a:lnTo>
                  <a:pt x="233215" y="4002965"/>
                </a:lnTo>
                <a:lnTo>
                  <a:pt x="293955" y="3972314"/>
                </a:lnTo>
                <a:lnTo>
                  <a:pt x="320670" y="3958884"/>
                </a:lnTo>
                <a:lnTo>
                  <a:pt x="348198" y="3945032"/>
                </a:lnTo>
                <a:lnTo>
                  <a:pt x="415435" y="3911013"/>
                </a:lnTo>
                <a:lnTo>
                  <a:pt x="460016" y="3888318"/>
                </a:lnTo>
                <a:lnTo>
                  <a:pt x="515154" y="3860150"/>
                </a:lnTo>
                <a:lnTo>
                  <a:pt x="583285" y="3825243"/>
                </a:lnTo>
                <a:lnTo>
                  <a:pt x="666846" y="3782335"/>
                </a:lnTo>
                <a:lnTo>
                  <a:pt x="768272" y="3730163"/>
                </a:lnTo>
                <a:lnTo>
                  <a:pt x="890000" y="3667464"/>
                </a:lnTo>
                <a:lnTo>
                  <a:pt x="1034466" y="3592973"/>
                </a:lnTo>
                <a:lnTo>
                  <a:pt x="1204106" y="3505429"/>
                </a:lnTo>
                <a:lnTo>
                  <a:pt x="1401357" y="3403566"/>
                </a:lnTo>
                <a:lnTo>
                  <a:pt x="1628654" y="3286123"/>
                </a:lnTo>
                <a:lnTo>
                  <a:pt x="1635321" y="3289314"/>
                </a:lnTo>
                <a:lnTo>
                  <a:pt x="1686552" y="3296778"/>
                </a:lnTo>
                <a:lnTo>
                  <a:pt x="1729010" y="3300992"/>
                </a:lnTo>
                <a:lnTo>
                  <a:pt x="1781293" y="3305486"/>
                </a:lnTo>
                <a:lnTo>
                  <a:pt x="1842349" y="3310231"/>
                </a:lnTo>
                <a:lnTo>
                  <a:pt x="1911124" y="3315197"/>
                </a:lnTo>
                <a:lnTo>
                  <a:pt x="1986567" y="3320353"/>
                </a:lnTo>
                <a:lnTo>
                  <a:pt x="2067624" y="3325669"/>
                </a:lnTo>
                <a:lnTo>
                  <a:pt x="2153242" y="3331116"/>
                </a:lnTo>
                <a:lnTo>
                  <a:pt x="2242369" y="3336663"/>
                </a:lnTo>
                <a:lnTo>
                  <a:pt x="2333953" y="3342280"/>
                </a:lnTo>
                <a:lnTo>
                  <a:pt x="2426940" y="3347938"/>
                </a:lnTo>
                <a:lnTo>
                  <a:pt x="2520278" y="3353605"/>
                </a:lnTo>
                <a:lnTo>
                  <a:pt x="2612915" y="3359252"/>
                </a:lnTo>
                <a:lnTo>
                  <a:pt x="2703797" y="3364850"/>
                </a:lnTo>
                <a:lnTo>
                  <a:pt x="2791871" y="3370367"/>
                </a:lnTo>
                <a:lnTo>
                  <a:pt x="2876086" y="3375773"/>
                </a:lnTo>
                <a:lnTo>
                  <a:pt x="2955389" y="3381040"/>
                </a:lnTo>
                <a:lnTo>
                  <a:pt x="3028726" y="3386135"/>
                </a:lnTo>
                <a:lnTo>
                  <a:pt x="3614471" y="1643061"/>
                </a:lnTo>
                <a:lnTo>
                  <a:pt x="5128834" y="14287"/>
                </a:lnTo>
                <a:lnTo>
                  <a:pt x="6804023" y="0"/>
                </a:lnTo>
                <a:lnTo>
                  <a:pt x="6803744" y="238839"/>
                </a:lnTo>
                <a:lnTo>
                  <a:pt x="6803294" y="497279"/>
                </a:lnTo>
                <a:lnTo>
                  <a:pt x="6802705" y="771862"/>
                </a:lnTo>
                <a:lnTo>
                  <a:pt x="6802004" y="1059129"/>
                </a:lnTo>
                <a:lnTo>
                  <a:pt x="6801224" y="1355619"/>
                </a:lnTo>
                <a:lnTo>
                  <a:pt x="6800394" y="1657875"/>
                </a:lnTo>
                <a:lnTo>
                  <a:pt x="6799543" y="1962437"/>
                </a:lnTo>
                <a:lnTo>
                  <a:pt x="6798703" y="2265846"/>
                </a:lnTo>
                <a:lnTo>
                  <a:pt x="6797903" y="2564642"/>
                </a:lnTo>
                <a:lnTo>
                  <a:pt x="6797173" y="2855368"/>
                </a:lnTo>
                <a:lnTo>
                  <a:pt x="6796543" y="3134563"/>
                </a:lnTo>
                <a:lnTo>
                  <a:pt x="6796043" y="3398769"/>
                </a:lnTo>
                <a:lnTo>
                  <a:pt x="6795704" y="3644526"/>
                </a:lnTo>
                <a:lnTo>
                  <a:pt x="6795555" y="3868376"/>
                </a:lnTo>
                <a:lnTo>
                  <a:pt x="6795627" y="4066860"/>
                </a:lnTo>
                <a:lnTo>
                  <a:pt x="6795950" y="4236517"/>
                </a:lnTo>
                <a:lnTo>
                  <a:pt x="6796553" y="4373890"/>
                </a:lnTo>
                <a:lnTo>
                  <a:pt x="6797467" y="4475520"/>
                </a:lnTo>
                <a:lnTo>
                  <a:pt x="6798722" y="4537946"/>
                </a:lnTo>
                <a:lnTo>
                  <a:pt x="6800348" y="4557710"/>
                </a:lnTo>
                <a:lnTo>
                  <a:pt x="6767965" y="4558424"/>
                </a:lnTo>
                <a:lnTo>
                  <a:pt x="6672522" y="4559139"/>
                </a:lnTo>
                <a:lnTo>
                  <a:pt x="6519130" y="4559853"/>
                </a:lnTo>
                <a:lnTo>
                  <a:pt x="6312904" y="4560568"/>
                </a:lnTo>
                <a:lnTo>
                  <a:pt x="6058956" y="4561282"/>
                </a:lnTo>
                <a:lnTo>
                  <a:pt x="5762400" y="4561996"/>
                </a:lnTo>
                <a:lnTo>
                  <a:pt x="5428347" y="4562711"/>
                </a:lnTo>
                <a:lnTo>
                  <a:pt x="5061913" y="4563425"/>
                </a:lnTo>
                <a:lnTo>
                  <a:pt x="4668208" y="4564140"/>
                </a:lnTo>
                <a:lnTo>
                  <a:pt x="4252347" y="4564854"/>
                </a:lnTo>
                <a:lnTo>
                  <a:pt x="3819443" y="4565568"/>
                </a:lnTo>
                <a:lnTo>
                  <a:pt x="3374608" y="4566283"/>
                </a:lnTo>
                <a:lnTo>
                  <a:pt x="2922956" y="4566997"/>
                </a:lnTo>
                <a:lnTo>
                  <a:pt x="2469599" y="4567712"/>
                </a:lnTo>
                <a:lnTo>
                  <a:pt x="2019652" y="4568426"/>
                </a:lnTo>
                <a:lnTo>
                  <a:pt x="1578226" y="4569140"/>
                </a:lnTo>
                <a:lnTo>
                  <a:pt x="1150434" y="4569855"/>
                </a:lnTo>
                <a:lnTo>
                  <a:pt x="741391" y="4570569"/>
                </a:lnTo>
                <a:lnTo>
                  <a:pt x="356208" y="4571284"/>
                </a:lnTo>
                <a:lnTo>
                  <a:pt x="0" y="4571998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0012" y="2127250"/>
            <a:ext cx="5140325" cy="4102100"/>
          </a:xfrm>
          <a:custGeom>
            <a:avLst/>
            <a:gdLst/>
            <a:ahLst/>
            <a:cxnLst/>
            <a:rect l="l" t="t" r="r" b="b"/>
            <a:pathLst>
              <a:path w="5140325" h="4102100">
                <a:moveTo>
                  <a:pt x="0" y="0"/>
                </a:moveTo>
                <a:lnTo>
                  <a:pt x="5005" y="583976"/>
                </a:lnTo>
                <a:lnTo>
                  <a:pt x="9438" y="1090225"/>
                </a:lnTo>
                <a:lnTo>
                  <a:pt x="13331" y="1525055"/>
                </a:lnTo>
                <a:lnTo>
                  <a:pt x="16712" y="1894774"/>
                </a:lnTo>
                <a:lnTo>
                  <a:pt x="19611" y="2205689"/>
                </a:lnTo>
                <a:lnTo>
                  <a:pt x="25724" y="2848686"/>
                </a:lnTo>
                <a:lnTo>
                  <a:pt x="27000" y="2987461"/>
                </a:lnTo>
                <a:lnTo>
                  <a:pt x="27945" y="3098970"/>
                </a:lnTo>
                <a:lnTo>
                  <a:pt x="28589" y="3189521"/>
                </a:lnTo>
                <a:lnTo>
                  <a:pt x="28962" y="3265421"/>
                </a:lnTo>
                <a:lnTo>
                  <a:pt x="29017" y="3398499"/>
                </a:lnTo>
                <a:lnTo>
                  <a:pt x="28759" y="3468291"/>
                </a:lnTo>
                <a:lnTo>
                  <a:pt x="28351" y="3548664"/>
                </a:lnTo>
                <a:lnTo>
                  <a:pt x="27822" y="3645923"/>
                </a:lnTo>
                <a:lnTo>
                  <a:pt x="27203" y="3766377"/>
                </a:lnTo>
                <a:lnTo>
                  <a:pt x="26524" y="3916333"/>
                </a:lnTo>
                <a:lnTo>
                  <a:pt x="25815" y="4102100"/>
                </a:lnTo>
                <a:lnTo>
                  <a:pt x="1611598" y="3287579"/>
                </a:lnTo>
                <a:lnTo>
                  <a:pt x="3069038" y="3287579"/>
                </a:lnTo>
                <a:lnTo>
                  <a:pt x="3625971" y="1629959"/>
                </a:lnTo>
                <a:lnTo>
                  <a:pt x="5140323" y="919"/>
                </a:lnTo>
                <a:lnTo>
                  <a:pt x="0" y="0"/>
                </a:lnTo>
                <a:close/>
              </a:path>
              <a:path w="5140325" h="4102100">
                <a:moveTo>
                  <a:pt x="3069038" y="3287579"/>
                </a:moveTo>
                <a:lnTo>
                  <a:pt x="1611598" y="3287579"/>
                </a:lnTo>
                <a:lnTo>
                  <a:pt x="3040231" y="3373319"/>
                </a:lnTo>
                <a:lnTo>
                  <a:pt x="3069038" y="3287579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90012" y="2127250"/>
            <a:ext cx="5140325" cy="4102100"/>
          </a:xfrm>
          <a:custGeom>
            <a:avLst/>
            <a:gdLst/>
            <a:ahLst/>
            <a:cxnLst/>
            <a:rect l="l" t="t" r="r" b="b"/>
            <a:pathLst>
              <a:path w="5140325" h="4102100">
                <a:moveTo>
                  <a:pt x="0" y="0"/>
                </a:moveTo>
                <a:lnTo>
                  <a:pt x="5005" y="583975"/>
                </a:lnTo>
                <a:lnTo>
                  <a:pt x="9439" y="1090225"/>
                </a:lnTo>
                <a:lnTo>
                  <a:pt x="13331" y="1525055"/>
                </a:lnTo>
                <a:lnTo>
                  <a:pt x="16712" y="1894773"/>
                </a:lnTo>
                <a:lnTo>
                  <a:pt x="19612" y="2205688"/>
                </a:lnTo>
                <a:lnTo>
                  <a:pt x="22061" y="2464107"/>
                </a:lnTo>
                <a:lnTo>
                  <a:pt x="24088" y="2676337"/>
                </a:lnTo>
                <a:lnTo>
                  <a:pt x="25725" y="2848685"/>
                </a:lnTo>
                <a:lnTo>
                  <a:pt x="27001" y="2987460"/>
                </a:lnTo>
                <a:lnTo>
                  <a:pt x="27946" y="3098969"/>
                </a:lnTo>
                <a:lnTo>
                  <a:pt x="28590" y="3189520"/>
                </a:lnTo>
                <a:lnTo>
                  <a:pt x="28963" y="3265420"/>
                </a:lnTo>
                <a:lnTo>
                  <a:pt x="29096" y="3332976"/>
                </a:lnTo>
                <a:lnTo>
                  <a:pt x="29018" y="3398497"/>
                </a:lnTo>
                <a:lnTo>
                  <a:pt x="28760" y="3468290"/>
                </a:lnTo>
                <a:lnTo>
                  <a:pt x="28352" y="3548663"/>
                </a:lnTo>
                <a:lnTo>
                  <a:pt x="27823" y="3645922"/>
                </a:lnTo>
                <a:lnTo>
                  <a:pt x="27204" y="3766376"/>
                </a:lnTo>
                <a:lnTo>
                  <a:pt x="26525" y="3916332"/>
                </a:lnTo>
                <a:lnTo>
                  <a:pt x="25815" y="4102098"/>
                </a:lnTo>
                <a:lnTo>
                  <a:pt x="1611598" y="3287579"/>
                </a:lnTo>
                <a:lnTo>
                  <a:pt x="3040232" y="3373318"/>
                </a:lnTo>
                <a:lnTo>
                  <a:pt x="3625972" y="1629959"/>
                </a:lnTo>
                <a:lnTo>
                  <a:pt x="5140323" y="919"/>
                </a:lnTo>
                <a:lnTo>
                  <a:pt x="4907784" y="873"/>
                </a:lnTo>
                <a:lnTo>
                  <a:pt x="4719047" y="827"/>
                </a:lnTo>
                <a:lnTo>
                  <a:pt x="4566381" y="781"/>
                </a:lnTo>
                <a:lnTo>
                  <a:pt x="4442057" y="735"/>
                </a:lnTo>
                <a:lnTo>
                  <a:pt x="4338346" y="689"/>
                </a:lnTo>
                <a:lnTo>
                  <a:pt x="4247517" y="643"/>
                </a:lnTo>
                <a:lnTo>
                  <a:pt x="4161842" y="597"/>
                </a:lnTo>
                <a:lnTo>
                  <a:pt x="4073590" y="551"/>
                </a:lnTo>
                <a:lnTo>
                  <a:pt x="3975032" y="505"/>
                </a:lnTo>
                <a:lnTo>
                  <a:pt x="3858438" y="459"/>
                </a:lnTo>
                <a:lnTo>
                  <a:pt x="3716078" y="413"/>
                </a:lnTo>
                <a:lnTo>
                  <a:pt x="3540223" y="367"/>
                </a:lnTo>
                <a:lnTo>
                  <a:pt x="3323144" y="321"/>
                </a:lnTo>
                <a:lnTo>
                  <a:pt x="3057109" y="275"/>
                </a:lnTo>
                <a:lnTo>
                  <a:pt x="2734391" y="229"/>
                </a:lnTo>
                <a:lnTo>
                  <a:pt x="2347259" y="183"/>
                </a:lnTo>
                <a:lnTo>
                  <a:pt x="1887984" y="137"/>
                </a:lnTo>
                <a:lnTo>
                  <a:pt x="1348835" y="91"/>
                </a:lnTo>
                <a:lnTo>
                  <a:pt x="722083" y="4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Classi</a:t>
            </a:r>
            <a:r>
              <a:rPr spc="-15" dirty="0"/>
              <a:t>f</a:t>
            </a:r>
            <a:r>
              <a:rPr dirty="0"/>
              <a:t>ica</a:t>
            </a:r>
            <a:r>
              <a:rPr spc="-15" dirty="0"/>
              <a:t>t</a:t>
            </a:r>
            <a:r>
              <a:rPr dirty="0"/>
              <a:t>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931187" y="6903921"/>
            <a:ext cx="571500" cy="296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X</a:t>
            </a:r>
            <a:r>
              <a:rPr sz="1800" b="1" baseline="-20833" dirty="0">
                <a:latin typeface="Times New Roman"/>
                <a:cs typeface="Times New Roman"/>
              </a:rPr>
              <a:t>1  </a:t>
            </a:r>
            <a:r>
              <a:rPr sz="1800" b="1" spc="1195" dirty="0">
                <a:latin typeface="Arial"/>
                <a:cs typeface="Arial"/>
              </a:rPr>
              <a:t>!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1595" y="4271022"/>
            <a:ext cx="296545" cy="5715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X</a:t>
            </a:r>
            <a:r>
              <a:rPr sz="1800" b="1" baseline="-20833" dirty="0">
                <a:latin typeface="Times New Roman"/>
                <a:cs typeface="Times New Roman"/>
              </a:rPr>
              <a:t>2  </a:t>
            </a:r>
            <a:r>
              <a:rPr sz="1800" b="1" dirty="0">
                <a:latin typeface="Arial"/>
                <a:cs typeface="Arial"/>
              </a:rPr>
              <a:t>!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49988" y="4916371"/>
            <a:ext cx="1397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?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10923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6643" y="173664"/>
                </a:lnTo>
                <a:lnTo>
                  <a:pt x="25515" y="123545"/>
                </a:lnTo>
                <a:lnTo>
                  <a:pt x="55028" y="79829"/>
                </a:lnTo>
                <a:lnTo>
                  <a:pt x="93591" y="44106"/>
                </a:lnTo>
                <a:lnTo>
                  <a:pt x="139618" y="17964"/>
                </a:lnTo>
                <a:lnTo>
                  <a:pt x="191519" y="2991"/>
                </a:lnTo>
                <a:lnTo>
                  <a:pt x="228600" y="0"/>
                </a:lnTo>
                <a:lnTo>
                  <a:pt x="247348" y="757"/>
                </a:lnTo>
                <a:lnTo>
                  <a:pt x="300855" y="11654"/>
                </a:lnTo>
                <a:lnTo>
                  <a:pt x="349016" y="34249"/>
                </a:lnTo>
                <a:lnTo>
                  <a:pt x="390244" y="66955"/>
                </a:lnTo>
                <a:lnTo>
                  <a:pt x="422950" y="108183"/>
                </a:lnTo>
                <a:lnTo>
                  <a:pt x="445545" y="156344"/>
                </a:lnTo>
                <a:lnTo>
                  <a:pt x="456442" y="209851"/>
                </a:lnTo>
                <a:lnTo>
                  <a:pt x="457199" y="228599"/>
                </a:lnTo>
                <a:lnTo>
                  <a:pt x="456442" y="247348"/>
                </a:lnTo>
                <a:lnTo>
                  <a:pt x="445545" y="300855"/>
                </a:lnTo>
                <a:lnTo>
                  <a:pt x="422950" y="349016"/>
                </a:lnTo>
                <a:lnTo>
                  <a:pt x="390244" y="390244"/>
                </a:lnTo>
                <a:lnTo>
                  <a:pt x="349016" y="422950"/>
                </a:lnTo>
                <a:lnTo>
                  <a:pt x="300855" y="445545"/>
                </a:lnTo>
                <a:lnTo>
                  <a:pt x="247348" y="456442"/>
                </a:lnTo>
                <a:lnTo>
                  <a:pt x="228600" y="457199"/>
                </a:lnTo>
                <a:lnTo>
                  <a:pt x="209851" y="456442"/>
                </a:lnTo>
                <a:lnTo>
                  <a:pt x="156344" y="445545"/>
                </a:lnTo>
                <a:lnTo>
                  <a:pt x="108183" y="422950"/>
                </a:lnTo>
                <a:lnTo>
                  <a:pt x="66955" y="390244"/>
                </a:lnTo>
                <a:lnTo>
                  <a:pt x="34249" y="349016"/>
                </a:lnTo>
                <a:lnTo>
                  <a:pt x="11654" y="300855"/>
                </a:lnTo>
                <a:lnTo>
                  <a:pt x="757" y="247348"/>
                </a:lnTo>
                <a:lnTo>
                  <a:pt x="0" y="228599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56063" y="2363671"/>
            <a:ext cx="279654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A</a:t>
            </a:r>
            <a:r>
              <a:rPr sz="1800" b="1" spc="-5" dirty="0">
                <a:latin typeface="Times New Roman"/>
                <a:cs typeface="Times New Roman"/>
              </a:rPr>
              <a:t>ll p</a:t>
            </a:r>
            <a:r>
              <a:rPr sz="1800" b="1" spc="-10" dirty="0">
                <a:latin typeface="Times New Roman"/>
                <a:cs typeface="Times New Roman"/>
              </a:rPr>
              <a:t>oints whe</a:t>
            </a:r>
            <a:r>
              <a:rPr sz="1800" b="1" spc="-45" dirty="0">
                <a:latin typeface="Times New Roman"/>
                <a:cs typeface="Times New Roman"/>
              </a:rPr>
              <a:t>r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w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d</a:t>
            </a:r>
            <a:r>
              <a:rPr sz="1800" b="1" spc="-10" dirty="0">
                <a:latin typeface="Times New Roman"/>
                <a:cs typeface="Times New Roman"/>
              </a:rPr>
              <a:t>eci</a:t>
            </a:r>
            <a:r>
              <a:rPr sz="1800" b="1" dirty="0">
                <a:latin typeface="Times New Roman"/>
                <a:cs typeface="Times New Roman"/>
              </a:rPr>
              <a:t>d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13663" y="6249871"/>
            <a:ext cx="28721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A</a:t>
            </a:r>
            <a:r>
              <a:rPr sz="1800" b="1" spc="-5" dirty="0">
                <a:latin typeface="Times New Roman"/>
                <a:cs typeface="Times New Roman"/>
              </a:rPr>
              <a:t>ll p</a:t>
            </a:r>
            <a:r>
              <a:rPr sz="1800" b="1" spc="-10" dirty="0">
                <a:latin typeface="Times New Roman"/>
                <a:cs typeface="Times New Roman"/>
              </a:rPr>
              <a:t>oints whe</a:t>
            </a:r>
            <a:r>
              <a:rPr sz="1800" b="1" spc="-45" dirty="0">
                <a:latin typeface="Times New Roman"/>
                <a:cs typeface="Times New Roman"/>
              </a:rPr>
              <a:t>r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w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d</a:t>
            </a:r>
            <a:r>
              <a:rPr sz="1800" b="1" spc="-10" dirty="0">
                <a:latin typeface="Times New Roman"/>
                <a:cs typeface="Times New Roman"/>
              </a:rPr>
              <a:t>eci</a:t>
            </a:r>
            <a:r>
              <a:rPr sz="1800" b="1" dirty="0">
                <a:latin typeface="Times New Roman"/>
                <a:cs typeface="Times New Roman"/>
              </a:rPr>
              <a:t>d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-1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42263" y="2298585"/>
            <a:ext cx="188658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D</a:t>
            </a:r>
            <a:r>
              <a:rPr sz="1800" b="1" spc="-10" dirty="0">
                <a:latin typeface="Times New Roman"/>
                <a:cs typeface="Times New Roman"/>
              </a:rPr>
              <a:t>ecis</a:t>
            </a:r>
            <a:r>
              <a:rPr sz="1800" b="1" spc="-5" dirty="0">
                <a:latin typeface="Times New Roman"/>
                <a:cs typeface="Times New Roman"/>
              </a:rPr>
              <a:t>ion Bound</a:t>
            </a:r>
            <a:r>
              <a:rPr sz="1800" b="1" spc="-10" dirty="0">
                <a:latin typeface="Times New Roman"/>
                <a:cs typeface="Times New Roman"/>
              </a:rPr>
              <a:t>ary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325523" y="3810104"/>
            <a:ext cx="203200" cy="202565"/>
          </a:xfrm>
          <a:custGeom>
            <a:avLst/>
            <a:gdLst/>
            <a:ahLst/>
            <a:cxnLst/>
            <a:rect l="l" t="t" r="r" b="b"/>
            <a:pathLst>
              <a:path w="203200" h="202564">
                <a:moveTo>
                  <a:pt x="96957" y="0"/>
                </a:moveTo>
                <a:lnTo>
                  <a:pt x="55905" y="10726"/>
                </a:lnTo>
                <a:lnTo>
                  <a:pt x="23643" y="36335"/>
                </a:lnTo>
                <a:lnTo>
                  <a:pt x="4071" y="72926"/>
                </a:lnTo>
                <a:lnTo>
                  <a:pt x="0" y="101495"/>
                </a:lnTo>
                <a:lnTo>
                  <a:pt x="924" y="115215"/>
                </a:lnTo>
                <a:lnTo>
                  <a:pt x="14266" y="152711"/>
                </a:lnTo>
                <a:lnTo>
                  <a:pt x="41739" y="181783"/>
                </a:lnTo>
                <a:lnTo>
                  <a:pt x="81136" y="199100"/>
                </a:lnTo>
                <a:lnTo>
                  <a:pt x="112935" y="202467"/>
                </a:lnTo>
                <a:lnTo>
                  <a:pt x="126481" y="199996"/>
                </a:lnTo>
                <a:lnTo>
                  <a:pt x="162470" y="182268"/>
                </a:lnTo>
                <a:lnTo>
                  <a:pt x="188792" y="151099"/>
                </a:lnTo>
                <a:lnTo>
                  <a:pt x="201980" y="109096"/>
                </a:lnTo>
                <a:lnTo>
                  <a:pt x="202859" y="93139"/>
                </a:lnTo>
                <a:lnTo>
                  <a:pt x="200733" y="79202"/>
                </a:lnTo>
                <a:lnTo>
                  <a:pt x="183718" y="42062"/>
                </a:lnTo>
                <a:lnTo>
                  <a:pt x="153201" y="14769"/>
                </a:lnTo>
                <a:lnTo>
                  <a:pt x="112334" y="970"/>
                </a:lnTo>
                <a:lnTo>
                  <a:pt x="96957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01523" y="2819504"/>
            <a:ext cx="203200" cy="202565"/>
          </a:xfrm>
          <a:custGeom>
            <a:avLst/>
            <a:gdLst/>
            <a:ahLst/>
            <a:cxnLst/>
            <a:rect l="l" t="t" r="r" b="b"/>
            <a:pathLst>
              <a:path w="203200" h="202564">
                <a:moveTo>
                  <a:pt x="96957" y="0"/>
                </a:moveTo>
                <a:lnTo>
                  <a:pt x="55905" y="10726"/>
                </a:lnTo>
                <a:lnTo>
                  <a:pt x="23643" y="36335"/>
                </a:lnTo>
                <a:lnTo>
                  <a:pt x="4071" y="72926"/>
                </a:lnTo>
                <a:lnTo>
                  <a:pt x="0" y="101495"/>
                </a:lnTo>
                <a:lnTo>
                  <a:pt x="925" y="115216"/>
                </a:lnTo>
                <a:lnTo>
                  <a:pt x="14266" y="152712"/>
                </a:lnTo>
                <a:lnTo>
                  <a:pt x="41740" y="181784"/>
                </a:lnTo>
                <a:lnTo>
                  <a:pt x="81138" y="199100"/>
                </a:lnTo>
                <a:lnTo>
                  <a:pt x="112936" y="202467"/>
                </a:lnTo>
                <a:lnTo>
                  <a:pt x="126482" y="199996"/>
                </a:lnTo>
                <a:lnTo>
                  <a:pt x="162471" y="182268"/>
                </a:lnTo>
                <a:lnTo>
                  <a:pt x="188793" y="151098"/>
                </a:lnTo>
                <a:lnTo>
                  <a:pt x="201981" y="109095"/>
                </a:lnTo>
                <a:lnTo>
                  <a:pt x="202860" y="93138"/>
                </a:lnTo>
                <a:lnTo>
                  <a:pt x="200734" y="79201"/>
                </a:lnTo>
                <a:lnTo>
                  <a:pt x="183719" y="42061"/>
                </a:lnTo>
                <a:lnTo>
                  <a:pt x="153201" y="14769"/>
                </a:lnTo>
                <a:lnTo>
                  <a:pt x="112334" y="970"/>
                </a:lnTo>
                <a:lnTo>
                  <a:pt x="96957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68123" y="3886304"/>
            <a:ext cx="203200" cy="202565"/>
          </a:xfrm>
          <a:custGeom>
            <a:avLst/>
            <a:gdLst/>
            <a:ahLst/>
            <a:cxnLst/>
            <a:rect l="l" t="t" r="r" b="b"/>
            <a:pathLst>
              <a:path w="203200" h="202564">
                <a:moveTo>
                  <a:pt x="96957" y="0"/>
                </a:moveTo>
                <a:lnTo>
                  <a:pt x="55905" y="10726"/>
                </a:lnTo>
                <a:lnTo>
                  <a:pt x="23643" y="36335"/>
                </a:lnTo>
                <a:lnTo>
                  <a:pt x="4071" y="72926"/>
                </a:lnTo>
                <a:lnTo>
                  <a:pt x="0" y="101495"/>
                </a:lnTo>
                <a:lnTo>
                  <a:pt x="925" y="115216"/>
                </a:lnTo>
                <a:lnTo>
                  <a:pt x="14266" y="152712"/>
                </a:lnTo>
                <a:lnTo>
                  <a:pt x="41740" y="181784"/>
                </a:lnTo>
                <a:lnTo>
                  <a:pt x="81138" y="199100"/>
                </a:lnTo>
                <a:lnTo>
                  <a:pt x="112937" y="202467"/>
                </a:lnTo>
                <a:lnTo>
                  <a:pt x="126482" y="199996"/>
                </a:lnTo>
                <a:lnTo>
                  <a:pt x="162472" y="182268"/>
                </a:lnTo>
                <a:lnTo>
                  <a:pt x="188793" y="151098"/>
                </a:lnTo>
                <a:lnTo>
                  <a:pt x="201981" y="109095"/>
                </a:lnTo>
                <a:lnTo>
                  <a:pt x="202860" y="93138"/>
                </a:lnTo>
                <a:lnTo>
                  <a:pt x="200734" y="79201"/>
                </a:lnTo>
                <a:lnTo>
                  <a:pt x="183719" y="42061"/>
                </a:lnTo>
                <a:lnTo>
                  <a:pt x="153202" y="14769"/>
                </a:lnTo>
                <a:lnTo>
                  <a:pt x="112335" y="970"/>
                </a:lnTo>
                <a:lnTo>
                  <a:pt x="96957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02923" y="4572104"/>
            <a:ext cx="203200" cy="202565"/>
          </a:xfrm>
          <a:custGeom>
            <a:avLst/>
            <a:gdLst/>
            <a:ahLst/>
            <a:cxnLst/>
            <a:rect l="l" t="t" r="r" b="b"/>
            <a:pathLst>
              <a:path w="203200" h="202564">
                <a:moveTo>
                  <a:pt x="96957" y="0"/>
                </a:moveTo>
                <a:lnTo>
                  <a:pt x="55905" y="10726"/>
                </a:lnTo>
                <a:lnTo>
                  <a:pt x="23643" y="36335"/>
                </a:lnTo>
                <a:lnTo>
                  <a:pt x="4071" y="72926"/>
                </a:lnTo>
                <a:lnTo>
                  <a:pt x="0" y="101495"/>
                </a:lnTo>
                <a:lnTo>
                  <a:pt x="925" y="115216"/>
                </a:lnTo>
                <a:lnTo>
                  <a:pt x="14266" y="152712"/>
                </a:lnTo>
                <a:lnTo>
                  <a:pt x="41740" y="181784"/>
                </a:lnTo>
                <a:lnTo>
                  <a:pt x="81138" y="199100"/>
                </a:lnTo>
                <a:lnTo>
                  <a:pt x="112937" y="202467"/>
                </a:lnTo>
                <a:lnTo>
                  <a:pt x="126483" y="199996"/>
                </a:lnTo>
                <a:lnTo>
                  <a:pt x="162472" y="182268"/>
                </a:lnTo>
                <a:lnTo>
                  <a:pt x="188793" y="151098"/>
                </a:lnTo>
                <a:lnTo>
                  <a:pt x="201981" y="109095"/>
                </a:lnTo>
                <a:lnTo>
                  <a:pt x="202860" y="93138"/>
                </a:lnTo>
                <a:lnTo>
                  <a:pt x="200734" y="79200"/>
                </a:lnTo>
                <a:lnTo>
                  <a:pt x="183719" y="42061"/>
                </a:lnTo>
                <a:lnTo>
                  <a:pt x="153202" y="14768"/>
                </a:lnTo>
                <a:lnTo>
                  <a:pt x="112335" y="970"/>
                </a:lnTo>
                <a:lnTo>
                  <a:pt x="96957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63123" y="4953104"/>
            <a:ext cx="203200" cy="202565"/>
          </a:xfrm>
          <a:custGeom>
            <a:avLst/>
            <a:gdLst/>
            <a:ahLst/>
            <a:cxnLst/>
            <a:rect l="l" t="t" r="r" b="b"/>
            <a:pathLst>
              <a:path w="203200" h="202564">
                <a:moveTo>
                  <a:pt x="96957" y="0"/>
                </a:moveTo>
                <a:lnTo>
                  <a:pt x="55905" y="10726"/>
                </a:lnTo>
                <a:lnTo>
                  <a:pt x="23643" y="36335"/>
                </a:lnTo>
                <a:lnTo>
                  <a:pt x="4071" y="72926"/>
                </a:lnTo>
                <a:lnTo>
                  <a:pt x="0" y="101495"/>
                </a:lnTo>
                <a:lnTo>
                  <a:pt x="925" y="115216"/>
                </a:lnTo>
                <a:lnTo>
                  <a:pt x="14266" y="152712"/>
                </a:lnTo>
                <a:lnTo>
                  <a:pt x="41740" y="181784"/>
                </a:lnTo>
                <a:lnTo>
                  <a:pt x="81138" y="199100"/>
                </a:lnTo>
                <a:lnTo>
                  <a:pt x="112937" y="202467"/>
                </a:lnTo>
                <a:lnTo>
                  <a:pt x="126483" y="199996"/>
                </a:lnTo>
                <a:lnTo>
                  <a:pt x="162472" y="182268"/>
                </a:lnTo>
                <a:lnTo>
                  <a:pt x="188793" y="151098"/>
                </a:lnTo>
                <a:lnTo>
                  <a:pt x="201981" y="109095"/>
                </a:lnTo>
                <a:lnTo>
                  <a:pt x="202860" y="93138"/>
                </a:lnTo>
                <a:lnTo>
                  <a:pt x="200734" y="79200"/>
                </a:lnTo>
                <a:lnTo>
                  <a:pt x="183719" y="42061"/>
                </a:lnTo>
                <a:lnTo>
                  <a:pt x="153202" y="14768"/>
                </a:lnTo>
                <a:lnTo>
                  <a:pt x="112335" y="970"/>
                </a:lnTo>
                <a:lnTo>
                  <a:pt x="96957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15923" y="4572104"/>
            <a:ext cx="203200" cy="202565"/>
          </a:xfrm>
          <a:custGeom>
            <a:avLst/>
            <a:gdLst/>
            <a:ahLst/>
            <a:cxnLst/>
            <a:rect l="l" t="t" r="r" b="b"/>
            <a:pathLst>
              <a:path w="203200" h="202564">
                <a:moveTo>
                  <a:pt x="96957" y="0"/>
                </a:moveTo>
                <a:lnTo>
                  <a:pt x="55905" y="10726"/>
                </a:lnTo>
                <a:lnTo>
                  <a:pt x="23643" y="36335"/>
                </a:lnTo>
                <a:lnTo>
                  <a:pt x="4071" y="72926"/>
                </a:lnTo>
                <a:lnTo>
                  <a:pt x="0" y="101495"/>
                </a:lnTo>
                <a:lnTo>
                  <a:pt x="925" y="115216"/>
                </a:lnTo>
                <a:lnTo>
                  <a:pt x="14266" y="152712"/>
                </a:lnTo>
                <a:lnTo>
                  <a:pt x="41740" y="181784"/>
                </a:lnTo>
                <a:lnTo>
                  <a:pt x="81138" y="199100"/>
                </a:lnTo>
                <a:lnTo>
                  <a:pt x="112937" y="202467"/>
                </a:lnTo>
                <a:lnTo>
                  <a:pt x="126482" y="199996"/>
                </a:lnTo>
                <a:lnTo>
                  <a:pt x="162471" y="182268"/>
                </a:lnTo>
                <a:lnTo>
                  <a:pt x="188793" y="151098"/>
                </a:lnTo>
                <a:lnTo>
                  <a:pt x="201981" y="109095"/>
                </a:lnTo>
                <a:lnTo>
                  <a:pt x="202860" y="93138"/>
                </a:lnTo>
                <a:lnTo>
                  <a:pt x="200734" y="79200"/>
                </a:lnTo>
                <a:lnTo>
                  <a:pt x="183719" y="42061"/>
                </a:lnTo>
                <a:lnTo>
                  <a:pt x="153201" y="14768"/>
                </a:lnTo>
                <a:lnTo>
                  <a:pt x="112334" y="970"/>
                </a:lnTo>
                <a:lnTo>
                  <a:pt x="96957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01723" y="5334104"/>
            <a:ext cx="203200" cy="202565"/>
          </a:xfrm>
          <a:custGeom>
            <a:avLst/>
            <a:gdLst/>
            <a:ahLst/>
            <a:cxnLst/>
            <a:rect l="l" t="t" r="r" b="b"/>
            <a:pathLst>
              <a:path w="203200" h="202564">
                <a:moveTo>
                  <a:pt x="96957" y="0"/>
                </a:moveTo>
                <a:lnTo>
                  <a:pt x="55905" y="10726"/>
                </a:lnTo>
                <a:lnTo>
                  <a:pt x="23643" y="36335"/>
                </a:lnTo>
                <a:lnTo>
                  <a:pt x="4071" y="72926"/>
                </a:lnTo>
                <a:lnTo>
                  <a:pt x="0" y="101495"/>
                </a:lnTo>
                <a:lnTo>
                  <a:pt x="924" y="115215"/>
                </a:lnTo>
                <a:lnTo>
                  <a:pt x="14266" y="152711"/>
                </a:lnTo>
                <a:lnTo>
                  <a:pt x="41739" y="181783"/>
                </a:lnTo>
                <a:lnTo>
                  <a:pt x="81137" y="199100"/>
                </a:lnTo>
                <a:lnTo>
                  <a:pt x="112935" y="202467"/>
                </a:lnTo>
                <a:lnTo>
                  <a:pt x="126481" y="199996"/>
                </a:lnTo>
                <a:lnTo>
                  <a:pt x="162471" y="182268"/>
                </a:lnTo>
                <a:lnTo>
                  <a:pt x="188792" y="151098"/>
                </a:lnTo>
                <a:lnTo>
                  <a:pt x="201980" y="109096"/>
                </a:lnTo>
                <a:lnTo>
                  <a:pt x="202859" y="93139"/>
                </a:lnTo>
                <a:lnTo>
                  <a:pt x="200733" y="79201"/>
                </a:lnTo>
                <a:lnTo>
                  <a:pt x="183718" y="42061"/>
                </a:lnTo>
                <a:lnTo>
                  <a:pt x="153202" y="14768"/>
                </a:lnTo>
                <a:lnTo>
                  <a:pt x="112335" y="970"/>
                </a:lnTo>
                <a:lnTo>
                  <a:pt x="96957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53723" y="6019904"/>
            <a:ext cx="203200" cy="202565"/>
          </a:xfrm>
          <a:custGeom>
            <a:avLst/>
            <a:gdLst/>
            <a:ahLst/>
            <a:cxnLst/>
            <a:rect l="l" t="t" r="r" b="b"/>
            <a:pathLst>
              <a:path w="203200" h="202564">
                <a:moveTo>
                  <a:pt x="96957" y="0"/>
                </a:moveTo>
                <a:lnTo>
                  <a:pt x="55905" y="10726"/>
                </a:lnTo>
                <a:lnTo>
                  <a:pt x="23643" y="36335"/>
                </a:lnTo>
                <a:lnTo>
                  <a:pt x="4071" y="72926"/>
                </a:lnTo>
                <a:lnTo>
                  <a:pt x="0" y="101495"/>
                </a:lnTo>
                <a:lnTo>
                  <a:pt x="925" y="115216"/>
                </a:lnTo>
                <a:lnTo>
                  <a:pt x="14266" y="152712"/>
                </a:lnTo>
                <a:lnTo>
                  <a:pt x="41740" y="181784"/>
                </a:lnTo>
                <a:lnTo>
                  <a:pt x="81138" y="199100"/>
                </a:lnTo>
                <a:lnTo>
                  <a:pt x="112937" y="202467"/>
                </a:lnTo>
                <a:lnTo>
                  <a:pt x="126483" y="199996"/>
                </a:lnTo>
                <a:lnTo>
                  <a:pt x="162472" y="182268"/>
                </a:lnTo>
                <a:lnTo>
                  <a:pt x="188793" y="151098"/>
                </a:lnTo>
                <a:lnTo>
                  <a:pt x="201981" y="109095"/>
                </a:lnTo>
                <a:lnTo>
                  <a:pt x="202860" y="93138"/>
                </a:lnTo>
                <a:lnTo>
                  <a:pt x="200734" y="79200"/>
                </a:lnTo>
                <a:lnTo>
                  <a:pt x="183719" y="42061"/>
                </a:lnTo>
                <a:lnTo>
                  <a:pt x="153202" y="14768"/>
                </a:lnTo>
                <a:lnTo>
                  <a:pt x="112335" y="970"/>
                </a:lnTo>
                <a:lnTo>
                  <a:pt x="96957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Measuring</a:t>
            </a:r>
            <a:r>
              <a:rPr spc="-5" dirty="0"/>
              <a:t> </a:t>
            </a:r>
            <a:r>
              <a:rPr dirty="0"/>
              <a:t>error</a:t>
            </a:r>
          </a:p>
        </p:txBody>
      </p:sp>
      <p:sp>
        <p:nvSpPr>
          <p:cNvPr id="3" name="object 3"/>
          <p:cNvSpPr/>
          <p:nvPr/>
        </p:nvSpPr>
        <p:spPr>
          <a:xfrm>
            <a:off x="3215149" y="1855788"/>
            <a:ext cx="5876290" cy="3948429"/>
          </a:xfrm>
          <a:custGeom>
            <a:avLst/>
            <a:gdLst/>
            <a:ahLst/>
            <a:cxnLst/>
            <a:rect l="l" t="t" r="r" b="b"/>
            <a:pathLst>
              <a:path w="5876290" h="3948429">
                <a:moveTo>
                  <a:pt x="1406469" y="2837922"/>
                </a:moveTo>
                <a:lnTo>
                  <a:pt x="12338" y="3553573"/>
                </a:lnTo>
                <a:lnTo>
                  <a:pt x="0" y="3948414"/>
                </a:lnTo>
                <a:lnTo>
                  <a:pt x="5844657" y="3936692"/>
                </a:lnTo>
                <a:lnTo>
                  <a:pt x="5872622" y="3936075"/>
                </a:lnTo>
                <a:lnTo>
                  <a:pt x="5871218" y="3919006"/>
                </a:lnTo>
                <a:lnTo>
                  <a:pt x="5870134" y="3865094"/>
                </a:lnTo>
                <a:lnTo>
                  <a:pt x="5869345" y="3777327"/>
                </a:lnTo>
                <a:lnTo>
                  <a:pt x="5868824" y="3658690"/>
                </a:lnTo>
                <a:lnTo>
                  <a:pt x="5868624" y="3553573"/>
                </a:lnTo>
                <a:lnTo>
                  <a:pt x="5868503" y="3393544"/>
                </a:lnTo>
                <a:lnTo>
                  <a:pt x="5868612" y="3147442"/>
                </a:lnTo>
                <a:lnTo>
                  <a:pt x="5868926" y="2924294"/>
                </a:lnTo>
                <a:lnTo>
                  <a:pt x="2615538" y="2924294"/>
                </a:lnTo>
                <a:lnTo>
                  <a:pt x="1591010" y="2858742"/>
                </a:lnTo>
                <a:lnTo>
                  <a:pt x="1493133" y="2850763"/>
                </a:lnTo>
                <a:lnTo>
                  <a:pt x="1429195" y="2843754"/>
                </a:lnTo>
                <a:lnTo>
                  <a:pt x="1412226" y="2840678"/>
                </a:lnTo>
                <a:lnTo>
                  <a:pt x="1406469" y="2837922"/>
                </a:lnTo>
                <a:close/>
              </a:path>
              <a:path w="5876290" h="3948429">
                <a:moveTo>
                  <a:pt x="5875797" y="0"/>
                </a:moveTo>
                <a:lnTo>
                  <a:pt x="4429142" y="12338"/>
                </a:lnTo>
                <a:lnTo>
                  <a:pt x="3121374" y="1418960"/>
                </a:lnTo>
                <a:lnTo>
                  <a:pt x="2615538" y="2924294"/>
                </a:lnTo>
                <a:lnTo>
                  <a:pt x="5868926" y="2924294"/>
                </a:lnTo>
                <a:lnTo>
                  <a:pt x="5869337" y="2707033"/>
                </a:lnTo>
                <a:lnTo>
                  <a:pt x="5869881" y="2465918"/>
                </a:lnTo>
                <a:lnTo>
                  <a:pt x="5870511" y="2214845"/>
                </a:lnTo>
                <a:lnTo>
                  <a:pt x="5871202" y="1956802"/>
                </a:lnTo>
                <a:lnTo>
                  <a:pt x="5873380" y="1170723"/>
                </a:lnTo>
                <a:lnTo>
                  <a:pt x="5874054" y="914672"/>
                </a:lnTo>
                <a:lnTo>
                  <a:pt x="5874658" y="666586"/>
                </a:lnTo>
                <a:lnTo>
                  <a:pt x="5875168" y="429454"/>
                </a:lnTo>
                <a:lnTo>
                  <a:pt x="5875556" y="206263"/>
                </a:lnTo>
                <a:lnTo>
                  <a:pt x="5875797" y="0"/>
                </a:lnTo>
                <a:close/>
              </a:path>
            </a:pathLst>
          </a:custGeom>
          <a:solidFill>
            <a:srgbClr val="008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15149" y="1855789"/>
            <a:ext cx="5876290" cy="3948429"/>
          </a:xfrm>
          <a:custGeom>
            <a:avLst/>
            <a:gdLst/>
            <a:ahLst/>
            <a:cxnLst/>
            <a:rect l="l" t="t" r="r" b="b"/>
            <a:pathLst>
              <a:path w="5876290" h="3948429">
                <a:moveTo>
                  <a:pt x="0" y="3948413"/>
                </a:moveTo>
                <a:lnTo>
                  <a:pt x="12337" y="3553572"/>
                </a:lnTo>
                <a:lnTo>
                  <a:pt x="75382" y="3521245"/>
                </a:lnTo>
                <a:lnTo>
                  <a:pt x="126504" y="3495099"/>
                </a:lnTo>
                <a:lnTo>
                  <a:pt x="167808" y="3474046"/>
                </a:lnTo>
                <a:lnTo>
                  <a:pt x="229379" y="3442848"/>
                </a:lnTo>
                <a:lnTo>
                  <a:pt x="276923" y="3418923"/>
                </a:lnTo>
                <a:lnTo>
                  <a:pt x="300696" y="3406961"/>
                </a:lnTo>
                <a:lnTo>
                  <a:pt x="358760" y="3377582"/>
                </a:lnTo>
                <a:lnTo>
                  <a:pt x="397259" y="3357983"/>
                </a:lnTo>
                <a:lnTo>
                  <a:pt x="444875" y="3333656"/>
                </a:lnTo>
                <a:lnTo>
                  <a:pt x="503712" y="3303510"/>
                </a:lnTo>
                <a:lnTo>
                  <a:pt x="575873" y="3266455"/>
                </a:lnTo>
                <a:lnTo>
                  <a:pt x="663462" y="3221399"/>
                </a:lnTo>
                <a:lnTo>
                  <a:pt x="768584" y="3167251"/>
                </a:lnTo>
                <a:lnTo>
                  <a:pt x="893341" y="3102920"/>
                </a:lnTo>
                <a:lnTo>
                  <a:pt x="1039838" y="3027316"/>
                </a:lnTo>
                <a:lnTo>
                  <a:pt x="1210179" y="2939347"/>
                </a:lnTo>
                <a:lnTo>
                  <a:pt x="1406468" y="2837923"/>
                </a:lnTo>
                <a:lnTo>
                  <a:pt x="1412225" y="2840678"/>
                </a:lnTo>
                <a:lnTo>
                  <a:pt x="1456467" y="2847124"/>
                </a:lnTo>
                <a:lnTo>
                  <a:pt x="1538283" y="2854644"/>
                </a:lnTo>
                <a:lnTo>
                  <a:pt x="1591010" y="2858742"/>
                </a:lnTo>
                <a:lnTo>
                  <a:pt x="1650403" y="2863030"/>
                </a:lnTo>
                <a:lnTo>
                  <a:pt x="1715553" y="2867483"/>
                </a:lnTo>
                <a:lnTo>
                  <a:pt x="1785552" y="2872074"/>
                </a:lnTo>
                <a:lnTo>
                  <a:pt x="1859490" y="2876778"/>
                </a:lnTo>
                <a:lnTo>
                  <a:pt x="1936458" y="2881568"/>
                </a:lnTo>
                <a:lnTo>
                  <a:pt x="2015548" y="2886419"/>
                </a:lnTo>
                <a:lnTo>
                  <a:pt x="2095849" y="2891305"/>
                </a:lnTo>
                <a:lnTo>
                  <a:pt x="2176454" y="2896200"/>
                </a:lnTo>
                <a:lnTo>
                  <a:pt x="2256452" y="2901077"/>
                </a:lnTo>
                <a:lnTo>
                  <a:pt x="2334936" y="2905911"/>
                </a:lnTo>
                <a:lnTo>
                  <a:pt x="2410995" y="2910675"/>
                </a:lnTo>
                <a:lnTo>
                  <a:pt x="2483721" y="2915344"/>
                </a:lnTo>
                <a:lnTo>
                  <a:pt x="2552205" y="2919893"/>
                </a:lnTo>
                <a:lnTo>
                  <a:pt x="2615537" y="2924293"/>
                </a:lnTo>
                <a:lnTo>
                  <a:pt x="3121373" y="1418961"/>
                </a:lnTo>
                <a:lnTo>
                  <a:pt x="4429140" y="12338"/>
                </a:lnTo>
                <a:lnTo>
                  <a:pt x="5875796" y="0"/>
                </a:lnTo>
                <a:lnTo>
                  <a:pt x="5875555" y="206263"/>
                </a:lnTo>
                <a:lnTo>
                  <a:pt x="5875167" y="429454"/>
                </a:lnTo>
                <a:lnTo>
                  <a:pt x="5874658" y="666586"/>
                </a:lnTo>
                <a:lnTo>
                  <a:pt x="5874053" y="914672"/>
                </a:lnTo>
                <a:lnTo>
                  <a:pt x="5873379" y="1170724"/>
                </a:lnTo>
                <a:lnTo>
                  <a:pt x="5872662" y="1431754"/>
                </a:lnTo>
                <a:lnTo>
                  <a:pt x="5871927" y="1694776"/>
                </a:lnTo>
                <a:lnTo>
                  <a:pt x="5871202" y="1956802"/>
                </a:lnTo>
                <a:lnTo>
                  <a:pt x="5870510" y="2214845"/>
                </a:lnTo>
                <a:lnTo>
                  <a:pt x="5869880" y="2465918"/>
                </a:lnTo>
                <a:lnTo>
                  <a:pt x="5869336" y="2707033"/>
                </a:lnTo>
                <a:lnTo>
                  <a:pt x="5868904" y="2935204"/>
                </a:lnTo>
                <a:lnTo>
                  <a:pt x="5868611" y="3147442"/>
                </a:lnTo>
                <a:lnTo>
                  <a:pt x="5868483" y="3340760"/>
                </a:lnTo>
                <a:lnTo>
                  <a:pt x="5868545" y="3512172"/>
                </a:lnTo>
                <a:lnTo>
                  <a:pt x="5868823" y="3658690"/>
                </a:lnTo>
                <a:lnTo>
                  <a:pt x="5869344" y="3777326"/>
                </a:lnTo>
                <a:lnTo>
                  <a:pt x="5870133" y="3865094"/>
                </a:lnTo>
                <a:lnTo>
                  <a:pt x="5871217" y="3919006"/>
                </a:lnTo>
                <a:lnTo>
                  <a:pt x="5872621" y="3936074"/>
                </a:lnTo>
                <a:lnTo>
                  <a:pt x="5844656" y="3936691"/>
                </a:lnTo>
                <a:lnTo>
                  <a:pt x="5762234" y="3937308"/>
                </a:lnTo>
                <a:lnTo>
                  <a:pt x="5629768" y="3937925"/>
                </a:lnTo>
                <a:lnTo>
                  <a:pt x="5451676" y="3938542"/>
                </a:lnTo>
                <a:lnTo>
                  <a:pt x="5232373" y="3939159"/>
                </a:lnTo>
                <a:lnTo>
                  <a:pt x="4976274" y="3939776"/>
                </a:lnTo>
                <a:lnTo>
                  <a:pt x="4687794" y="3940393"/>
                </a:lnTo>
                <a:lnTo>
                  <a:pt x="4371350" y="3941010"/>
                </a:lnTo>
                <a:lnTo>
                  <a:pt x="4031356" y="3941627"/>
                </a:lnTo>
                <a:lnTo>
                  <a:pt x="3672228" y="3942244"/>
                </a:lnTo>
                <a:lnTo>
                  <a:pt x="3298382" y="3942861"/>
                </a:lnTo>
                <a:lnTo>
                  <a:pt x="2914233" y="3943478"/>
                </a:lnTo>
                <a:lnTo>
                  <a:pt x="2524197" y="3944095"/>
                </a:lnTo>
                <a:lnTo>
                  <a:pt x="2132689" y="3944712"/>
                </a:lnTo>
                <a:lnTo>
                  <a:pt x="1744124" y="3945328"/>
                </a:lnTo>
                <a:lnTo>
                  <a:pt x="1362919" y="3945945"/>
                </a:lnTo>
                <a:lnTo>
                  <a:pt x="993488" y="3946562"/>
                </a:lnTo>
                <a:lnTo>
                  <a:pt x="640248" y="3947179"/>
                </a:lnTo>
                <a:lnTo>
                  <a:pt x="307613" y="3947796"/>
                </a:lnTo>
                <a:lnTo>
                  <a:pt x="0" y="3948413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05553" y="1873610"/>
            <a:ext cx="4439285" cy="3542665"/>
          </a:xfrm>
          <a:custGeom>
            <a:avLst/>
            <a:gdLst/>
            <a:ahLst/>
            <a:cxnLst/>
            <a:rect l="l" t="t" r="r" b="b"/>
            <a:pathLst>
              <a:path w="4439284" h="3542665">
                <a:moveTo>
                  <a:pt x="0" y="0"/>
                </a:moveTo>
                <a:lnTo>
                  <a:pt x="4322" y="504326"/>
                </a:lnTo>
                <a:lnTo>
                  <a:pt x="8151" y="941527"/>
                </a:lnTo>
                <a:lnTo>
                  <a:pt x="11512" y="1317049"/>
                </a:lnTo>
                <a:lnTo>
                  <a:pt x="14432" y="1636341"/>
                </a:lnTo>
                <a:lnTo>
                  <a:pt x="16937" y="1904850"/>
                </a:lnTo>
                <a:lnTo>
                  <a:pt x="22216" y="2460147"/>
                </a:lnTo>
                <a:lnTo>
                  <a:pt x="23317" y="2579994"/>
                </a:lnTo>
                <a:lnTo>
                  <a:pt x="24133" y="2676294"/>
                </a:lnTo>
                <a:lnTo>
                  <a:pt x="24690" y="2754495"/>
                </a:lnTo>
                <a:lnTo>
                  <a:pt x="25012" y="2820042"/>
                </a:lnTo>
                <a:lnTo>
                  <a:pt x="25060" y="2934969"/>
                </a:lnTo>
                <a:lnTo>
                  <a:pt x="24837" y="2995243"/>
                </a:lnTo>
                <a:lnTo>
                  <a:pt x="24484" y="3064653"/>
                </a:lnTo>
                <a:lnTo>
                  <a:pt x="24028" y="3148647"/>
                </a:lnTo>
                <a:lnTo>
                  <a:pt x="23493" y="3252672"/>
                </a:lnTo>
                <a:lnTo>
                  <a:pt x="22907" y="3382176"/>
                </a:lnTo>
                <a:lnTo>
                  <a:pt x="22294" y="3542605"/>
                </a:lnTo>
                <a:lnTo>
                  <a:pt x="1391739" y="2839178"/>
                </a:lnTo>
                <a:lnTo>
                  <a:pt x="2650350" y="2839178"/>
                </a:lnTo>
                <a:lnTo>
                  <a:pt x="3131305" y="1407645"/>
                </a:lnTo>
                <a:lnTo>
                  <a:pt x="4439065" y="793"/>
                </a:lnTo>
                <a:lnTo>
                  <a:pt x="0" y="0"/>
                </a:lnTo>
                <a:close/>
              </a:path>
              <a:path w="4439284" h="3542665">
                <a:moveTo>
                  <a:pt x="2650350" y="2839178"/>
                </a:moveTo>
                <a:lnTo>
                  <a:pt x="1391739" y="2839178"/>
                </a:lnTo>
                <a:lnTo>
                  <a:pt x="2625473" y="2913225"/>
                </a:lnTo>
                <a:lnTo>
                  <a:pt x="2650350" y="2839178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05553" y="1873610"/>
            <a:ext cx="4439285" cy="3542665"/>
          </a:xfrm>
          <a:custGeom>
            <a:avLst/>
            <a:gdLst/>
            <a:ahLst/>
            <a:cxnLst/>
            <a:rect l="l" t="t" r="r" b="b"/>
            <a:pathLst>
              <a:path w="4439284" h="3542665">
                <a:moveTo>
                  <a:pt x="0" y="0"/>
                </a:moveTo>
                <a:lnTo>
                  <a:pt x="4322" y="504326"/>
                </a:lnTo>
                <a:lnTo>
                  <a:pt x="8151" y="941527"/>
                </a:lnTo>
                <a:lnTo>
                  <a:pt x="11512" y="1317049"/>
                </a:lnTo>
                <a:lnTo>
                  <a:pt x="14432" y="1636341"/>
                </a:lnTo>
                <a:lnTo>
                  <a:pt x="16936" y="1904850"/>
                </a:lnTo>
                <a:lnTo>
                  <a:pt x="19051" y="2128022"/>
                </a:lnTo>
                <a:lnTo>
                  <a:pt x="20802" y="2311306"/>
                </a:lnTo>
                <a:lnTo>
                  <a:pt x="22215" y="2460147"/>
                </a:lnTo>
                <a:lnTo>
                  <a:pt x="23317" y="2579994"/>
                </a:lnTo>
                <a:lnTo>
                  <a:pt x="24133" y="2676295"/>
                </a:lnTo>
                <a:lnTo>
                  <a:pt x="24689" y="2754495"/>
                </a:lnTo>
                <a:lnTo>
                  <a:pt x="25012" y="2820042"/>
                </a:lnTo>
                <a:lnTo>
                  <a:pt x="25127" y="2878385"/>
                </a:lnTo>
                <a:lnTo>
                  <a:pt x="25059" y="2934969"/>
                </a:lnTo>
                <a:lnTo>
                  <a:pt x="24837" y="2995243"/>
                </a:lnTo>
                <a:lnTo>
                  <a:pt x="24484" y="3064653"/>
                </a:lnTo>
                <a:lnTo>
                  <a:pt x="24027" y="3148647"/>
                </a:lnTo>
                <a:lnTo>
                  <a:pt x="23492" y="3252672"/>
                </a:lnTo>
                <a:lnTo>
                  <a:pt x="22906" y="3382175"/>
                </a:lnTo>
                <a:lnTo>
                  <a:pt x="22293" y="3542605"/>
                </a:lnTo>
                <a:lnTo>
                  <a:pt x="1391738" y="2839179"/>
                </a:lnTo>
                <a:lnTo>
                  <a:pt x="2625473" y="2913224"/>
                </a:lnTo>
                <a:lnTo>
                  <a:pt x="3131305" y="1407645"/>
                </a:lnTo>
                <a:lnTo>
                  <a:pt x="4439063" y="793"/>
                </a:lnTo>
                <a:lnTo>
                  <a:pt x="4238248" y="754"/>
                </a:lnTo>
                <a:lnTo>
                  <a:pt x="4075259" y="714"/>
                </a:lnTo>
                <a:lnTo>
                  <a:pt x="3943420" y="674"/>
                </a:lnTo>
                <a:lnTo>
                  <a:pt x="3836057" y="635"/>
                </a:lnTo>
                <a:lnTo>
                  <a:pt x="3746494" y="595"/>
                </a:lnTo>
                <a:lnTo>
                  <a:pt x="3668057" y="555"/>
                </a:lnTo>
                <a:lnTo>
                  <a:pt x="3594070" y="515"/>
                </a:lnTo>
                <a:lnTo>
                  <a:pt x="3517857" y="476"/>
                </a:lnTo>
                <a:lnTo>
                  <a:pt x="3432745" y="436"/>
                </a:lnTo>
                <a:lnTo>
                  <a:pt x="3332057" y="396"/>
                </a:lnTo>
                <a:lnTo>
                  <a:pt x="3209118" y="357"/>
                </a:lnTo>
                <a:lnTo>
                  <a:pt x="3057254" y="317"/>
                </a:lnTo>
                <a:lnTo>
                  <a:pt x="2869790" y="277"/>
                </a:lnTo>
                <a:lnTo>
                  <a:pt x="2640049" y="238"/>
                </a:lnTo>
                <a:lnTo>
                  <a:pt x="2361357" y="198"/>
                </a:lnTo>
                <a:lnTo>
                  <a:pt x="2027038" y="158"/>
                </a:lnTo>
                <a:lnTo>
                  <a:pt x="1630419" y="118"/>
                </a:lnTo>
                <a:lnTo>
                  <a:pt x="1164822" y="79"/>
                </a:lnTo>
                <a:lnTo>
                  <a:pt x="623574" y="3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175662" y="5444532"/>
            <a:ext cx="2872105" cy="8616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2005" indent="-78994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A</a:t>
            </a:r>
            <a:r>
              <a:rPr sz="1800" b="1" spc="-5" dirty="0">
                <a:latin typeface="Times New Roman"/>
                <a:cs typeface="Times New Roman"/>
              </a:rPr>
              <a:t>ll p</a:t>
            </a:r>
            <a:r>
              <a:rPr sz="1800" b="1" spc="-10" dirty="0">
                <a:latin typeface="Times New Roman"/>
                <a:cs typeface="Times New Roman"/>
              </a:rPr>
              <a:t>oints whe</a:t>
            </a:r>
            <a:r>
              <a:rPr sz="1800" b="1" spc="-45" dirty="0">
                <a:latin typeface="Times New Roman"/>
                <a:cs typeface="Times New Roman"/>
              </a:rPr>
              <a:t>r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w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d</a:t>
            </a:r>
            <a:r>
              <a:rPr sz="1800" b="1" spc="-10" dirty="0">
                <a:latin typeface="Times New Roman"/>
                <a:cs typeface="Times New Roman"/>
              </a:rPr>
              <a:t>eci</a:t>
            </a:r>
            <a:r>
              <a:rPr sz="1800" b="1" dirty="0">
                <a:latin typeface="Times New Roman"/>
                <a:cs typeface="Times New Roman"/>
              </a:rPr>
              <a:t>d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-1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Times New Roman"/>
              <a:cs typeface="Times New Roman"/>
            </a:endParaRPr>
          </a:p>
          <a:p>
            <a:pPr marL="802005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X</a:t>
            </a:r>
            <a:r>
              <a:rPr sz="1800" b="1" baseline="-20833" dirty="0">
                <a:latin typeface="Times New Roman"/>
                <a:cs typeface="Times New Roman"/>
              </a:rPr>
              <a:t>1  </a:t>
            </a:r>
            <a:r>
              <a:rPr sz="1800" b="1" spc="1195" dirty="0">
                <a:latin typeface="Arial"/>
                <a:cs typeface="Arial"/>
              </a:rPr>
              <a:t>!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97994" y="3636303"/>
            <a:ext cx="296545" cy="5715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X</a:t>
            </a:r>
            <a:r>
              <a:rPr sz="1800" b="1" baseline="-20833" dirty="0">
                <a:latin typeface="Times New Roman"/>
                <a:cs typeface="Times New Roman"/>
              </a:rPr>
              <a:t>2  </a:t>
            </a:r>
            <a:r>
              <a:rPr sz="1800" b="1" dirty="0">
                <a:latin typeface="Arial"/>
                <a:cs typeface="Arial"/>
              </a:rPr>
              <a:t>!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59694" y="2088380"/>
            <a:ext cx="279654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A</a:t>
            </a:r>
            <a:r>
              <a:rPr sz="1800" b="1" spc="-5" dirty="0">
                <a:latin typeface="Times New Roman"/>
                <a:cs typeface="Times New Roman"/>
              </a:rPr>
              <a:t>ll p</a:t>
            </a:r>
            <a:r>
              <a:rPr sz="1800" b="1" spc="-10" dirty="0">
                <a:latin typeface="Times New Roman"/>
                <a:cs typeface="Times New Roman"/>
              </a:rPr>
              <a:t>oints whe</a:t>
            </a:r>
            <a:r>
              <a:rPr sz="1800" b="1" spc="-45" dirty="0">
                <a:latin typeface="Times New Roman"/>
                <a:cs typeface="Times New Roman"/>
              </a:rPr>
              <a:t>r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w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d</a:t>
            </a:r>
            <a:r>
              <a:rPr sz="1800" b="1" spc="-10" dirty="0">
                <a:latin typeface="Times New Roman"/>
                <a:cs typeface="Times New Roman"/>
              </a:rPr>
              <a:t>eci</a:t>
            </a:r>
            <a:r>
              <a:rPr sz="1800" b="1" dirty="0">
                <a:latin typeface="Times New Roman"/>
                <a:cs typeface="Times New Roman"/>
              </a:rPr>
              <a:t>d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15727" y="2032169"/>
            <a:ext cx="188658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D</a:t>
            </a:r>
            <a:r>
              <a:rPr sz="1800" b="1" spc="-10" dirty="0">
                <a:latin typeface="Times New Roman"/>
                <a:cs typeface="Times New Roman"/>
              </a:rPr>
              <a:t>ecis</a:t>
            </a:r>
            <a:r>
              <a:rPr sz="1800" b="1" spc="-5" dirty="0">
                <a:latin typeface="Times New Roman"/>
                <a:cs typeface="Times New Roman"/>
              </a:rPr>
              <a:t>ion Bound</a:t>
            </a:r>
            <a:r>
              <a:rPr sz="1800" b="1" spc="-10" dirty="0">
                <a:latin typeface="Times New Roman"/>
                <a:cs typeface="Times New Roman"/>
              </a:rPr>
              <a:t>ary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295032" y="3327564"/>
            <a:ext cx="175260" cy="175260"/>
          </a:xfrm>
          <a:custGeom>
            <a:avLst/>
            <a:gdLst/>
            <a:ahLst/>
            <a:cxnLst/>
            <a:rect l="l" t="t" r="r" b="b"/>
            <a:pathLst>
              <a:path w="175259" h="175260">
                <a:moveTo>
                  <a:pt x="76461" y="0"/>
                </a:moveTo>
                <a:lnTo>
                  <a:pt x="37469" y="15102"/>
                </a:lnTo>
                <a:lnTo>
                  <a:pt x="10238" y="45853"/>
                </a:lnTo>
                <a:lnTo>
                  <a:pt x="0" y="87024"/>
                </a:lnTo>
                <a:lnTo>
                  <a:pt x="918" y="99757"/>
                </a:lnTo>
                <a:lnTo>
                  <a:pt x="16479" y="138059"/>
                </a:lnTo>
                <a:lnTo>
                  <a:pt x="47650" y="164741"/>
                </a:lnTo>
                <a:lnTo>
                  <a:pt x="89707" y="174746"/>
                </a:lnTo>
                <a:lnTo>
                  <a:pt x="103663" y="173317"/>
                </a:lnTo>
                <a:lnTo>
                  <a:pt x="140425" y="156756"/>
                </a:lnTo>
                <a:lnTo>
                  <a:pt x="165862" y="124666"/>
                </a:lnTo>
                <a:lnTo>
                  <a:pt x="175258" y="80753"/>
                </a:lnTo>
                <a:lnTo>
                  <a:pt x="173248" y="67410"/>
                </a:lnTo>
                <a:lnTo>
                  <a:pt x="155539" y="32461"/>
                </a:lnTo>
                <a:lnTo>
                  <a:pt x="122387" y="8534"/>
                </a:lnTo>
                <a:lnTo>
                  <a:pt x="76461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78940" y="2472074"/>
            <a:ext cx="175260" cy="175260"/>
          </a:xfrm>
          <a:custGeom>
            <a:avLst/>
            <a:gdLst/>
            <a:ahLst/>
            <a:cxnLst/>
            <a:rect l="l" t="t" r="r" b="b"/>
            <a:pathLst>
              <a:path w="175260" h="175260">
                <a:moveTo>
                  <a:pt x="76462" y="0"/>
                </a:moveTo>
                <a:lnTo>
                  <a:pt x="37469" y="15102"/>
                </a:lnTo>
                <a:lnTo>
                  <a:pt x="10239" y="45853"/>
                </a:lnTo>
                <a:lnTo>
                  <a:pt x="0" y="87024"/>
                </a:lnTo>
                <a:lnTo>
                  <a:pt x="918" y="99759"/>
                </a:lnTo>
                <a:lnTo>
                  <a:pt x="16480" y="138059"/>
                </a:lnTo>
                <a:lnTo>
                  <a:pt x="47652" y="164741"/>
                </a:lnTo>
                <a:lnTo>
                  <a:pt x="89709" y="174746"/>
                </a:lnTo>
                <a:lnTo>
                  <a:pt x="103665" y="173317"/>
                </a:lnTo>
                <a:lnTo>
                  <a:pt x="140427" y="156756"/>
                </a:lnTo>
                <a:lnTo>
                  <a:pt x="165863" y="124666"/>
                </a:lnTo>
                <a:lnTo>
                  <a:pt x="175259" y="80752"/>
                </a:lnTo>
                <a:lnTo>
                  <a:pt x="173249" y="67409"/>
                </a:lnTo>
                <a:lnTo>
                  <a:pt x="155540" y="32460"/>
                </a:lnTo>
                <a:lnTo>
                  <a:pt x="122388" y="8534"/>
                </a:lnTo>
                <a:lnTo>
                  <a:pt x="76462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18308" y="3393371"/>
            <a:ext cx="175260" cy="175260"/>
          </a:xfrm>
          <a:custGeom>
            <a:avLst/>
            <a:gdLst/>
            <a:ahLst/>
            <a:cxnLst/>
            <a:rect l="l" t="t" r="r" b="b"/>
            <a:pathLst>
              <a:path w="175260" h="175260">
                <a:moveTo>
                  <a:pt x="76461" y="0"/>
                </a:moveTo>
                <a:lnTo>
                  <a:pt x="37469" y="15102"/>
                </a:lnTo>
                <a:lnTo>
                  <a:pt x="10238" y="45853"/>
                </a:lnTo>
                <a:lnTo>
                  <a:pt x="0" y="87024"/>
                </a:lnTo>
                <a:lnTo>
                  <a:pt x="918" y="99755"/>
                </a:lnTo>
                <a:lnTo>
                  <a:pt x="16478" y="138057"/>
                </a:lnTo>
                <a:lnTo>
                  <a:pt x="47649" y="164739"/>
                </a:lnTo>
                <a:lnTo>
                  <a:pt x="89706" y="174745"/>
                </a:lnTo>
                <a:lnTo>
                  <a:pt x="103662" y="173316"/>
                </a:lnTo>
                <a:lnTo>
                  <a:pt x="140424" y="156756"/>
                </a:lnTo>
                <a:lnTo>
                  <a:pt x="165862" y="124666"/>
                </a:lnTo>
                <a:lnTo>
                  <a:pt x="175258" y="80753"/>
                </a:lnTo>
                <a:lnTo>
                  <a:pt x="173248" y="67409"/>
                </a:lnTo>
                <a:lnTo>
                  <a:pt x="155539" y="32461"/>
                </a:lnTo>
                <a:lnTo>
                  <a:pt x="122387" y="8534"/>
                </a:lnTo>
                <a:lnTo>
                  <a:pt x="76461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84784" y="3985633"/>
            <a:ext cx="175260" cy="175260"/>
          </a:xfrm>
          <a:custGeom>
            <a:avLst/>
            <a:gdLst/>
            <a:ahLst/>
            <a:cxnLst/>
            <a:rect l="l" t="t" r="r" b="b"/>
            <a:pathLst>
              <a:path w="175260" h="175260">
                <a:moveTo>
                  <a:pt x="76461" y="0"/>
                </a:moveTo>
                <a:lnTo>
                  <a:pt x="37469" y="15102"/>
                </a:lnTo>
                <a:lnTo>
                  <a:pt x="10238" y="45853"/>
                </a:lnTo>
                <a:lnTo>
                  <a:pt x="0" y="87024"/>
                </a:lnTo>
                <a:lnTo>
                  <a:pt x="918" y="99757"/>
                </a:lnTo>
                <a:lnTo>
                  <a:pt x="16479" y="138059"/>
                </a:lnTo>
                <a:lnTo>
                  <a:pt x="47650" y="164741"/>
                </a:lnTo>
                <a:lnTo>
                  <a:pt x="89707" y="174746"/>
                </a:lnTo>
                <a:lnTo>
                  <a:pt x="103663" y="173317"/>
                </a:lnTo>
                <a:lnTo>
                  <a:pt x="140425" y="156756"/>
                </a:lnTo>
                <a:lnTo>
                  <a:pt x="165862" y="124666"/>
                </a:lnTo>
                <a:lnTo>
                  <a:pt x="175258" y="80753"/>
                </a:lnTo>
                <a:lnTo>
                  <a:pt x="173248" y="67409"/>
                </a:lnTo>
                <a:lnTo>
                  <a:pt x="155539" y="32461"/>
                </a:lnTo>
                <a:lnTo>
                  <a:pt x="122387" y="8534"/>
                </a:lnTo>
                <a:lnTo>
                  <a:pt x="76461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73196" y="4314668"/>
            <a:ext cx="175260" cy="175260"/>
          </a:xfrm>
          <a:custGeom>
            <a:avLst/>
            <a:gdLst/>
            <a:ahLst/>
            <a:cxnLst/>
            <a:rect l="l" t="t" r="r" b="b"/>
            <a:pathLst>
              <a:path w="175260" h="175260">
                <a:moveTo>
                  <a:pt x="76461" y="0"/>
                </a:moveTo>
                <a:lnTo>
                  <a:pt x="37469" y="15102"/>
                </a:lnTo>
                <a:lnTo>
                  <a:pt x="10238" y="45854"/>
                </a:lnTo>
                <a:lnTo>
                  <a:pt x="0" y="87024"/>
                </a:lnTo>
                <a:lnTo>
                  <a:pt x="918" y="99757"/>
                </a:lnTo>
                <a:lnTo>
                  <a:pt x="16479" y="138059"/>
                </a:lnTo>
                <a:lnTo>
                  <a:pt x="47650" y="164741"/>
                </a:lnTo>
                <a:lnTo>
                  <a:pt x="89707" y="174746"/>
                </a:lnTo>
                <a:lnTo>
                  <a:pt x="103663" y="173317"/>
                </a:lnTo>
                <a:lnTo>
                  <a:pt x="140425" y="156756"/>
                </a:lnTo>
                <a:lnTo>
                  <a:pt x="165862" y="124666"/>
                </a:lnTo>
                <a:lnTo>
                  <a:pt x="175258" y="80753"/>
                </a:lnTo>
                <a:lnTo>
                  <a:pt x="173248" y="67410"/>
                </a:lnTo>
                <a:lnTo>
                  <a:pt x="155539" y="32461"/>
                </a:lnTo>
                <a:lnTo>
                  <a:pt x="122387" y="8534"/>
                </a:lnTo>
                <a:lnTo>
                  <a:pt x="76461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68596" y="3985633"/>
            <a:ext cx="175260" cy="175260"/>
          </a:xfrm>
          <a:custGeom>
            <a:avLst/>
            <a:gdLst/>
            <a:ahLst/>
            <a:cxnLst/>
            <a:rect l="l" t="t" r="r" b="b"/>
            <a:pathLst>
              <a:path w="175259" h="175260">
                <a:moveTo>
                  <a:pt x="76462" y="0"/>
                </a:moveTo>
                <a:lnTo>
                  <a:pt x="37469" y="15102"/>
                </a:lnTo>
                <a:lnTo>
                  <a:pt x="10239" y="45853"/>
                </a:lnTo>
                <a:lnTo>
                  <a:pt x="0" y="87024"/>
                </a:lnTo>
                <a:lnTo>
                  <a:pt x="918" y="99757"/>
                </a:lnTo>
                <a:lnTo>
                  <a:pt x="16479" y="138059"/>
                </a:lnTo>
                <a:lnTo>
                  <a:pt x="47651" y="164741"/>
                </a:lnTo>
                <a:lnTo>
                  <a:pt x="89707" y="174746"/>
                </a:lnTo>
                <a:lnTo>
                  <a:pt x="103663" y="173317"/>
                </a:lnTo>
                <a:lnTo>
                  <a:pt x="140425" y="156757"/>
                </a:lnTo>
                <a:lnTo>
                  <a:pt x="165862" y="124666"/>
                </a:lnTo>
                <a:lnTo>
                  <a:pt x="175258" y="80753"/>
                </a:lnTo>
                <a:lnTo>
                  <a:pt x="173248" y="67410"/>
                </a:lnTo>
                <a:lnTo>
                  <a:pt x="155539" y="32461"/>
                </a:lnTo>
                <a:lnTo>
                  <a:pt x="122387" y="8534"/>
                </a:lnTo>
                <a:lnTo>
                  <a:pt x="76462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360835" y="4643703"/>
            <a:ext cx="175260" cy="175260"/>
          </a:xfrm>
          <a:custGeom>
            <a:avLst/>
            <a:gdLst/>
            <a:ahLst/>
            <a:cxnLst/>
            <a:rect l="l" t="t" r="r" b="b"/>
            <a:pathLst>
              <a:path w="175259" h="175260">
                <a:moveTo>
                  <a:pt x="76462" y="0"/>
                </a:moveTo>
                <a:lnTo>
                  <a:pt x="37469" y="15102"/>
                </a:lnTo>
                <a:lnTo>
                  <a:pt x="10239" y="45853"/>
                </a:lnTo>
                <a:lnTo>
                  <a:pt x="0" y="87024"/>
                </a:lnTo>
                <a:lnTo>
                  <a:pt x="918" y="99758"/>
                </a:lnTo>
                <a:lnTo>
                  <a:pt x="16480" y="138059"/>
                </a:lnTo>
                <a:lnTo>
                  <a:pt x="47652" y="164741"/>
                </a:lnTo>
                <a:lnTo>
                  <a:pt x="89709" y="174746"/>
                </a:lnTo>
                <a:lnTo>
                  <a:pt x="103664" y="173317"/>
                </a:lnTo>
                <a:lnTo>
                  <a:pt x="140426" y="156756"/>
                </a:lnTo>
                <a:lnTo>
                  <a:pt x="165863" y="124666"/>
                </a:lnTo>
                <a:lnTo>
                  <a:pt x="175259" y="80752"/>
                </a:lnTo>
                <a:lnTo>
                  <a:pt x="173249" y="67409"/>
                </a:lnTo>
                <a:lnTo>
                  <a:pt x="155539" y="32460"/>
                </a:lnTo>
                <a:lnTo>
                  <a:pt x="122387" y="8534"/>
                </a:lnTo>
                <a:lnTo>
                  <a:pt x="76462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28655" y="5235965"/>
            <a:ext cx="175260" cy="175260"/>
          </a:xfrm>
          <a:custGeom>
            <a:avLst/>
            <a:gdLst/>
            <a:ahLst/>
            <a:cxnLst/>
            <a:rect l="l" t="t" r="r" b="b"/>
            <a:pathLst>
              <a:path w="175260" h="175260">
                <a:moveTo>
                  <a:pt x="76461" y="0"/>
                </a:moveTo>
                <a:lnTo>
                  <a:pt x="37469" y="15102"/>
                </a:lnTo>
                <a:lnTo>
                  <a:pt x="10238" y="45853"/>
                </a:lnTo>
                <a:lnTo>
                  <a:pt x="0" y="87024"/>
                </a:lnTo>
                <a:lnTo>
                  <a:pt x="918" y="99757"/>
                </a:lnTo>
                <a:lnTo>
                  <a:pt x="16479" y="138059"/>
                </a:lnTo>
                <a:lnTo>
                  <a:pt x="47650" y="164741"/>
                </a:lnTo>
                <a:lnTo>
                  <a:pt x="89707" y="174746"/>
                </a:lnTo>
                <a:lnTo>
                  <a:pt x="103663" y="173317"/>
                </a:lnTo>
                <a:lnTo>
                  <a:pt x="140425" y="156756"/>
                </a:lnTo>
                <a:lnTo>
                  <a:pt x="165862" y="124666"/>
                </a:lnTo>
                <a:lnTo>
                  <a:pt x="175258" y="80753"/>
                </a:lnTo>
                <a:lnTo>
                  <a:pt x="173248" y="67410"/>
                </a:lnTo>
                <a:lnTo>
                  <a:pt x="155539" y="32461"/>
                </a:lnTo>
                <a:lnTo>
                  <a:pt x="122387" y="8534"/>
                </a:lnTo>
                <a:lnTo>
                  <a:pt x="76461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50589" y="3590792"/>
            <a:ext cx="175260" cy="175260"/>
          </a:xfrm>
          <a:custGeom>
            <a:avLst/>
            <a:gdLst/>
            <a:ahLst/>
            <a:cxnLst/>
            <a:rect l="l" t="t" r="r" b="b"/>
            <a:pathLst>
              <a:path w="175260" h="175260">
                <a:moveTo>
                  <a:pt x="76461" y="0"/>
                </a:moveTo>
                <a:lnTo>
                  <a:pt x="37469" y="15102"/>
                </a:lnTo>
                <a:lnTo>
                  <a:pt x="10238" y="45853"/>
                </a:lnTo>
                <a:lnTo>
                  <a:pt x="0" y="87024"/>
                </a:lnTo>
                <a:lnTo>
                  <a:pt x="918" y="99757"/>
                </a:lnTo>
                <a:lnTo>
                  <a:pt x="16479" y="138059"/>
                </a:lnTo>
                <a:lnTo>
                  <a:pt x="47650" y="164741"/>
                </a:lnTo>
                <a:lnTo>
                  <a:pt x="89707" y="174746"/>
                </a:lnTo>
                <a:lnTo>
                  <a:pt x="103663" y="173317"/>
                </a:lnTo>
                <a:lnTo>
                  <a:pt x="140425" y="156756"/>
                </a:lnTo>
                <a:lnTo>
                  <a:pt x="165862" y="124666"/>
                </a:lnTo>
                <a:lnTo>
                  <a:pt x="175258" y="80753"/>
                </a:lnTo>
                <a:lnTo>
                  <a:pt x="173248" y="67409"/>
                </a:lnTo>
                <a:lnTo>
                  <a:pt x="155539" y="32461"/>
                </a:lnTo>
                <a:lnTo>
                  <a:pt x="122387" y="8534"/>
                </a:lnTo>
                <a:lnTo>
                  <a:pt x="76461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82771" y="4117247"/>
            <a:ext cx="175260" cy="175260"/>
          </a:xfrm>
          <a:custGeom>
            <a:avLst/>
            <a:gdLst/>
            <a:ahLst/>
            <a:cxnLst/>
            <a:rect l="l" t="t" r="r" b="b"/>
            <a:pathLst>
              <a:path w="175259" h="175260">
                <a:moveTo>
                  <a:pt x="76462" y="0"/>
                </a:moveTo>
                <a:lnTo>
                  <a:pt x="37469" y="15102"/>
                </a:lnTo>
                <a:lnTo>
                  <a:pt x="10239" y="45854"/>
                </a:lnTo>
                <a:lnTo>
                  <a:pt x="0" y="87024"/>
                </a:lnTo>
                <a:lnTo>
                  <a:pt x="918" y="99757"/>
                </a:lnTo>
                <a:lnTo>
                  <a:pt x="16479" y="138058"/>
                </a:lnTo>
                <a:lnTo>
                  <a:pt x="47650" y="164741"/>
                </a:lnTo>
                <a:lnTo>
                  <a:pt x="89707" y="174746"/>
                </a:lnTo>
                <a:lnTo>
                  <a:pt x="103663" y="173317"/>
                </a:lnTo>
                <a:lnTo>
                  <a:pt x="140425" y="156756"/>
                </a:lnTo>
                <a:lnTo>
                  <a:pt x="165862" y="124666"/>
                </a:lnTo>
                <a:lnTo>
                  <a:pt x="175258" y="80754"/>
                </a:lnTo>
                <a:lnTo>
                  <a:pt x="173248" y="67410"/>
                </a:lnTo>
                <a:lnTo>
                  <a:pt x="155539" y="32461"/>
                </a:lnTo>
                <a:lnTo>
                  <a:pt x="122387" y="8534"/>
                </a:lnTo>
                <a:lnTo>
                  <a:pt x="76462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82198" y="6324600"/>
            <a:ext cx="3971548" cy="7943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2663" y="1919636"/>
            <a:ext cx="5130800" cy="3391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6699FF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Supervised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learning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00"/>
              </a:spcBef>
              <a:buClr>
                <a:srgbClr val="00FFFF"/>
              </a:buClr>
              <a:buFont typeface="Arial"/>
              <a:buChar char="–"/>
              <a:tabLst>
                <a:tab pos="755650" algn="l"/>
              </a:tabLst>
            </a:pPr>
            <a:r>
              <a:rPr sz="2000" spc="-15" dirty="0">
                <a:latin typeface="Arial"/>
                <a:cs typeface="Arial"/>
              </a:rPr>
              <a:t>Training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: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ea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ures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x,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arge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95"/>
              </a:spcBef>
              <a:buClr>
                <a:srgbClr val="6699FF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Regression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25"/>
              </a:spcBef>
              <a:buClr>
                <a:srgbClr val="00FFFF"/>
              </a:buClr>
              <a:buFont typeface="Arial"/>
              <a:buChar char="–"/>
              <a:tabLst>
                <a:tab pos="755650" algn="l"/>
              </a:tabLst>
            </a:pPr>
            <a:r>
              <a:rPr sz="2000" spc="-10" dirty="0">
                <a:latin typeface="Arial"/>
                <a:cs typeface="Arial"/>
              </a:rPr>
              <a:t>(x,y)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sca</a:t>
            </a:r>
            <a:r>
              <a:rPr sz="2000" spc="-10" dirty="0">
                <a:latin typeface="Arial"/>
                <a:cs typeface="Arial"/>
              </a:rPr>
              <a:t>tt</a:t>
            </a:r>
            <a:r>
              <a:rPr sz="2000" dirty="0">
                <a:latin typeface="Arial"/>
                <a:cs typeface="Arial"/>
              </a:rPr>
              <a:t>erplo</a:t>
            </a:r>
            <a:r>
              <a:rPr sz="2000" spc="-10" dirty="0">
                <a:latin typeface="Arial"/>
                <a:cs typeface="Arial"/>
              </a:rPr>
              <a:t>ts;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predi</a:t>
            </a:r>
            <a:r>
              <a:rPr sz="2000" spc="-10" dirty="0">
                <a:latin typeface="Arial"/>
                <a:cs typeface="Arial"/>
              </a:rPr>
              <a:t>ct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ou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pu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(x)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00"/>
              </a:spcBef>
              <a:buClr>
                <a:srgbClr val="00FFFF"/>
              </a:buClr>
              <a:buFont typeface="Arial"/>
              <a:buChar char="–"/>
              <a:tabLst>
                <a:tab pos="755650" algn="l"/>
              </a:tabLst>
            </a:pPr>
            <a:r>
              <a:rPr sz="2000" dirty="0">
                <a:latin typeface="Arial"/>
                <a:cs typeface="Arial"/>
              </a:rPr>
              <a:t>Mean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squared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error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95"/>
              </a:spcBef>
              <a:buClr>
                <a:srgbClr val="6699FF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Classi</a:t>
            </a:r>
            <a:r>
              <a:rPr sz="2400" spc="-10" dirty="0">
                <a:latin typeface="Arial"/>
                <a:cs typeface="Arial"/>
              </a:rPr>
              <a:t>fication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25"/>
              </a:spcBef>
              <a:buClr>
                <a:srgbClr val="00FFFF"/>
              </a:buClr>
              <a:buFont typeface="Arial"/>
              <a:buChar char="–"/>
              <a:tabLst>
                <a:tab pos="755650" algn="l"/>
              </a:tabLst>
            </a:pPr>
            <a:r>
              <a:rPr sz="2000" spc="-10" dirty="0">
                <a:latin typeface="Arial"/>
                <a:cs typeface="Arial"/>
              </a:rPr>
              <a:t>(x,x)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sca</a:t>
            </a:r>
            <a:r>
              <a:rPr sz="2000" spc="-10" dirty="0">
                <a:latin typeface="Arial"/>
                <a:cs typeface="Arial"/>
              </a:rPr>
              <a:t>tt</a:t>
            </a:r>
            <a:r>
              <a:rPr sz="2000" dirty="0">
                <a:latin typeface="Arial"/>
                <a:cs typeface="Arial"/>
              </a:rPr>
              <a:t>erplo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00"/>
              </a:spcBef>
              <a:buClr>
                <a:srgbClr val="00FFFF"/>
              </a:buClr>
              <a:buFont typeface="Arial"/>
              <a:buChar char="–"/>
              <a:tabLst>
                <a:tab pos="755650" algn="l"/>
              </a:tabLst>
            </a:pPr>
            <a:r>
              <a:rPr sz="2000" dirty="0">
                <a:latin typeface="Arial"/>
                <a:cs typeface="Arial"/>
              </a:rPr>
              <a:t>Decision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boundarie</a:t>
            </a:r>
            <a:r>
              <a:rPr sz="2000" spc="-10" dirty="0">
                <a:latin typeface="Arial"/>
                <a:cs typeface="Arial"/>
              </a:rPr>
              <a:t>s,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colors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symbols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00"/>
              </a:spcBef>
              <a:buClr>
                <a:srgbClr val="00FFFF"/>
              </a:buClr>
              <a:buFont typeface="Arial"/>
              <a:buChar char="–"/>
              <a:tabLst>
                <a:tab pos="755650" algn="l"/>
              </a:tabLst>
            </a:pPr>
            <a:r>
              <a:rPr sz="2000" dirty="0">
                <a:latin typeface="Arial"/>
                <a:cs typeface="Arial"/>
              </a:rPr>
              <a:t>Empirical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error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8379" y="955929"/>
            <a:ext cx="632904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Machine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Learning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and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Da</a:t>
            </a:r>
            <a:r>
              <a:rPr sz="3200" spc="-15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Mining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000" y="3200400"/>
            <a:ext cx="563880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spc="-15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-15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rodu</a:t>
            </a:r>
            <a:r>
              <a:rPr sz="3200" spc="-20" dirty="0">
                <a:latin typeface="Arial"/>
                <a:cs typeface="Arial"/>
              </a:rPr>
              <a:t>c</a:t>
            </a:r>
            <a:r>
              <a:rPr sz="3200" spc="-15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ion</a:t>
            </a:r>
            <a:r>
              <a:rPr sz="3200" spc="-10" dirty="0">
                <a:latin typeface="Arial"/>
                <a:cs typeface="Arial"/>
              </a:rPr>
              <a:t>:</a:t>
            </a:r>
            <a:r>
              <a:rPr sz="3200" spc="-5" dirty="0">
                <a:latin typeface="Arial"/>
                <a:cs typeface="Arial"/>
              </a:rPr>
              <a:t> </a:t>
            </a:r>
            <a:endParaRPr lang="en-US" sz="3200" spc="-5" dirty="0" smtClean="0">
              <a:latin typeface="Arial"/>
              <a:cs typeface="Arial"/>
            </a:endParaRPr>
          </a:p>
          <a:p>
            <a:pPr marL="12700" algn="ctr">
              <a:lnSpc>
                <a:spcPct val="100000"/>
              </a:lnSpc>
            </a:pPr>
            <a:r>
              <a:rPr sz="3200" spc="-30" dirty="0" err="1" smtClean="0">
                <a:latin typeface="Arial"/>
                <a:cs typeface="Arial"/>
              </a:rPr>
              <a:t>O</a:t>
            </a:r>
            <a:r>
              <a:rPr sz="3200" dirty="0" err="1" smtClean="0">
                <a:latin typeface="Arial"/>
                <a:cs typeface="Arial"/>
              </a:rPr>
              <a:t>ve</a:t>
            </a:r>
            <a:r>
              <a:rPr sz="3200" spc="-15" dirty="0" err="1" smtClean="0">
                <a:latin typeface="Arial"/>
                <a:cs typeface="Arial"/>
              </a:rPr>
              <a:t>rf</a:t>
            </a:r>
            <a:r>
              <a:rPr sz="3200" dirty="0" err="1" smtClean="0">
                <a:latin typeface="Arial"/>
                <a:cs typeface="Arial"/>
              </a:rPr>
              <a:t>i</a:t>
            </a:r>
            <a:r>
              <a:rPr sz="3200" spc="-15" dirty="0" err="1" smtClean="0">
                <a:latin typeface="Arial"/>
                <a:cs typeface="Arial"/>
              </a:rPr>
              <a:t>tt</a:t>
            </a:r>
            <a:r>
              <a:rPr sz="3200" dirty="0" err="1" smtClean="0">
                <a:latin typeface="Arial"/>
                <a:cs typeface="Arial"/>
              </a:rPr>
              <a:t>ing</a:t>
            </a:r>
            <a:r>
              <a:rPr sz="3200" spc="-5" dirty="0" smtClean="0">
                <a:latin typeface="Arial"/>
                <a:cs typeface="Arial"/>
              </a:rPr>
              <a:t> </a:t>
            </a:r>
            <a:r>
              <a:rPr sz="3200" spc="-25" dirty="0">
                <a:latin typeface="Arial"/>
                <a:cs typeface="Arial"/>
              </a:rPr>
              <a:t>&amp;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complexi</a:t>
            </a:r>
            <a:r>
              <a:rPr sz="3200" spc="-15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43200" y="393584"/>
            <a:ext cx="15621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Times New Roman"/>
                <a:cs typeface="Times New Roman"/>
              </a:rPr>
              <a:t>+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8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838200" y="2602885"/>
            <a:ext cx="3200400" cy="365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10723" y="2895600"/>
            <a:ext cx="0" cy="3098800"/>
          </a:xfrm>
          <a:custGeom>
            <a:avLst/>
            <a:gdLst/>
            <a:ahLst/>
            <a:cxnLst/>
            <a:rect l="l" t="t" r="r" b="b"/>
            <a:pathLst>
              <a:path h="3098800">
                <a:moveTo>
                  <a:pt x="0" y="309879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72623" y="28702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10723" y="5994400"/>
            <a:ext cx="5994400" cy="0"/>
          </a:xfrm>
          <a:custGeom>
            <a:avLst/>
            <a:gdLst/>
            <a:ahLst/>
            <a:cxnLst/>
            <a:rect l="l" t="t" r="r" b="b"/>
            <a:pathLst>
              <a:path w="5994400">
                <a:moveTo>
                  <a:pt x="0" y="0"/>
                </a:moveTo>
                <a:lnTo>
                  <a:pt x="5994398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54323" y="59563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47261" y="6163155"/>
            <a:ext cx="2457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3663" y="3115155"/>
            <a:ext cx="2457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5" dirty="0"/>
              <a:t>O</a:t>
            </a:r>
            <a:r>
              <a:rPr dirty="0"/>
              <a:t>ve</a:t>
            </a:r>
            <a:r>
              <a:rPr spc="-15" dirty="0"/>
              <a:t>rf</a:t>
            </a:r>
            <a:r>
              <a:rPr dirty="0"/>
              <a:t>i</a:t>
            </a:r>
            <a:r>
              <a:rPr spc="-15" dirty="0"/>
              <a:t>tt</a:t>
            </a:r>
            <a:r>
              <a:rPr dirty="0"/>
              <a:t>ing</a:t>
            </a:r>
            <a:r>
              <a:rPr spc="-5" dirty="0"/>
              <a:t> </a:t>
            </a:r>
            <a:r>
              <a:rPr dirty="0"/>
              <a:t>and</a:t>
            </a:r>
            <a:r>
              <a:rPr spc="-5" dirty="0"/>
              <a:t> </a:t>
            </a:r>
            <a:r>
              <a:rPr dirty="0"/>
              <a:t>complexi</a:t>
            </a:r>
            <a:r>
              <a:rPr spc="-15" dirty="0"/>
              <a:t>t</a:t>
            </a:r>
            <a:r>
              <a:rPr dirty="0"/>
              <a:t>y</a:t>
            </a:r>
          </a:p>
        </p:txBody>
      </p:sp>
      <p:sp>
        <p:nvSpPr>
          <p:cNvPr id="9" name="object 9"/>
          <p:cNvSpPr/>
          <p:nvPr/>
        </p:nvSpPr>
        <p:spPr>
          <a:xfrm>
            <a:off x="2667923" y="5080165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34531" y="0"/>
                </a:moveTo>
                <a:lnTo>
                  <a:pt x="20964" y="3896"/>
                </a:lnTo>
                <a:lnTo>
                  <a:pt x="10002" y="12202"/>
                </a:lnTo>
                <a:lnTo>
                  <a:pt x="2671" y="23891"/>
                </a:lnTo>
                <a:lnTo>
                  <a:pt x="0" y="37935"/>
                </a:lnTo>
                <a:lnTo>
                  <a:pt x="1340" y="47850"/>
                </a:lnTo>
                <a:lnTo>
                  <a:pt x="6850" y="59057"/>
                </a:lnTo>
                <a:lnTo>
                  <a:pt x="16382" y="67847"/>
                </a:lnTo>
                <a:lnTo>
                  <a:pt x="29676" y="73449"/>
                </a:lnTo>
                <a:lnTo>
                  <a:pt x="46476" y="75094"/>
                </a:lnTo>
                <a:lnTo>
                  <a:pt x="58276" y="69969"/>
                </a:lnTo>
                <a:lnTo>
                  <a:pt x="67622" y="60745"/>
                </a:lnTo>
                <a:lnTo>
                  <a:pt x="73696" y="47830"/>
                </a:lnTo>
                <a:lnTo>
                  <a:pt x="75677" y="31631"/>
                </a:lnTo>
                <a:lnTo>
                  <a:pt x="71074" y="19057"/>
                </a:lnTo>
                <a:lnTo>
                  <a:pt x="62252" y="8994"/>
                </a:lnTo>
                <a:lnTo>
                  <a:pt x="49856" y="2342"/>
                </a:lnTo>
                <a:lnTo>
                  <a:pt x="34531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67923" y="5080165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0" y="37935"/>
                </a:moveTo>
                <a:lnTo>
                  <a:pt x="2671" y="23891"/>
                </a:lnTo>
                <a:lnTo>
                  <a:pt x="10002" y="12202"/>
                </a:lnTo>
                <a:lnTo>
                  <a:pt x="20964" y="3896"/>
                </a:lnTo>
                <a:lnTo>
                  <a:pt x="34531" y="0"/>
                </a:lnTo>
                <a:lnTo>
                  <a:pt x="49856" y="2343"/>
                </a:lnTo>
                <a:lnTo>
                  <a:pt x="62252" y="8995"/>
                </a:lnTo>
                <a:lnTo>
                  <a:pt x="71074" y="19057"/>
                </a:lnTo>
                <a:lnTo>
                  <a:pt x="75677" y="31632"/>
                </a:lnTo>
                <a:lnTo>
                  <a:pt x="73696" y="47830"/>
                </a:lnTo>
                <a:lnTo>
                  <a:pt x="67622" y="60745"/>
                </a:lnTo>
                <a:lnTo>
                  <a:pt x="58275" y="69969"/>
                </a:lnTo>
                <a:lnTo>
                  <a:pt x="46476" y="75094"/>
                </a:lnTo>
                <a:lnTo>
                  <a:pt x="29676" y="73449"/>
                </a:lnTo>
                <a:lnTo>
                  <a:pt x="16382" y="67846"/>
                </a:lnTo>
                <a:lnTo>
                  <a:pt x="6850" y="59057"/>
                </a:lnTo>
                <a:lnTo>
                  <a:pt x="1340" y="47850"/>
                </a:lnTo>
                <a:lnTo>
                  <a:pt x="0" y="37935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923" y="4318165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34531" y="0"/>
                </a:moveTo>
                <a:lnTo>
                  <a:pt x="20964" y="3896"/>
                </a:lnTo>
                <a:lnTo>
                  <a:pt x="10002" y="12203"/>
                </a:lnTo>
                <a:lnTo>
                  <a:pt x="2671" y="23891"/>
                </a:lnTo>
                <a:lnTo>
                  <a:pt x="0" y="37935"/>
                </a:lnTo>
                <a:lnTo>
                  <a:pt x="1340" y="47850"/>
                </a:lnTo>
                <a:lnTo>
                  <a:pt x="6850" y="59057"/>
                </a:lnTo>
                <a:lnTo>
                  <a:pt x="16382" y="67847"/>
                </a:lnTo>
                <a:lnTo>
                  <a:pt x="29676" y="73449"/>
                </a:lnTo>
                <a:lnTo>
                  <a:pt x="46476" y="75094"/>
                </a:lnTo>
                <a:lnTo>
                  <a:pt x="58276" y="69969"/>
                </a:lnTo>
                <a:lnTo>
                  <a:pt x="67622" y="60745"/>
                </a:lnTo>
                <a:lnTo>
                  <a:pt x="73696" y="47830"/>
                </a:lnTo>
                <a:lnTo>
                  <a:pt x="75677" y="31632"/>
                </a:lnTo>
                <a:lnTo>
                  <a:pt x="71074" y="19057"/>
                </a:lnTo>
                <a:lnTo>
                  <a:pt x="62252" y="8995"/>
                </a:lnTo>
                <a:lnTo>
                  <a:pt x="49856" y="2343"/>
                </a:lnTo>
                <a:lnTo>
                  <a:pt x="34531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48923" y="4318165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0" y="37935"/>
                </a:moveTo>
                <a:lnTo>
                  <a:pt x="2671" y="23891"/>
                </a:lnTo>
                <a:lnTo>
                  <a:pt x="10002" y="12202"/>
                </a:lnTo>
                <a:lnTo>
                  <a:pt x="20964" y="3896"/>
                </a:lnTo>
                <a:lnTo>
                  <a:pt x="34531" y="0"/>
                </a:lnTo>
                <a:lnTo>
                  <a:pt x="49856" y="2343"/>
                </a:lnTo>
                <a:lnTo>
                  <a:pt x="62252" y="8995"/>
                </a:lnTo>
                <a:lnTo>
                  <a:pt x="71074" y="19057"/>
                </a:lnTo>
                <a:lnTo>
                  <a:pt x="75677" y="31632"/>
                </a:lnTo>
                <a:lnTo>
                  <a:pt x="73696" y="47830"/>
                </a:lnTo>
                <a:lnTo>
                  <a:pt x="67622" y="60745"/>
                </a:lnTo>
                <a:lnTo>
                  <a:pt x="58275" y="69969"/>
                </a:lnTo>
                <a:lnTo>
                  <a:pt x="46476" y="75094"/>
                </a:lnTo>
                <a:lnTo>
                  <a:pt x="29676" y="73449"/>
                </a:lnTo>
                <a:lnTo>
                  <a:pt x="16382" y="67846"/>
                </a:lnTo>
                <a:lnTo>
                  <a:pt x="6850" y="59057"/>
                </a:lnTo>
                <a:lnTo>
                  <a:pt x="1340" y="47850"/>
                </a:lnTo>
                <a:lnTo>
                  <a:pt x="0" y="37935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58523" y="4546765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34531" y="0"/>
                </a:moveTo>
                <a:lnTo>
                  <a:pt x="20964" y="3896"/>
                </a:lnTo>
                <a:lnTo>
                  <a:pt x="10002" y="12203"/>
                </a:lnTo>
                <a:lnTo>
                  <a:pt x="2671" y="23891"/>
                </a:lnTo>
                <a:lnTo>
                  <a:pt x="0" y="37935"/>
                </a:lnTo>
                <a:lnTo>
                  <a:pt x="1340" y="47850"/>
                </a:lnTo>
                <a:lnTo>
                  <a:pt x="6850" y="59057"/>
                </a:lnTo>
                <a:lnTo>
                  <a:pt x="16382" y="67847"/>
                </a:lnTo>
                <a:lnTo>
                  <a:pt x="29676" y="73449"/>
                </a:lnTo>
                <a:lnTo>
                  <a:pt x="46476" y="75094"/>
                </a:lnTo>
                <a:lnTo>
                  <a:pt x="58276" y="69969"/>
                </a:lnTo>
                <a:lnTo>
                  <a:pt x="67622" y="60745"/>
                </a:lnTo>
                <a:lnTo>
                  <a:pt x="73696" y="47830"/>
                </a:lnTo>
                <a:lnTo>
                  <a:pt x="75677" y="31632"/>
                </a:lnTo>
                <a:lnTo>
                  <a:pt x="71074" y="19057"/>
                </a:lnTo>
                <a:lnTo>
                  <a:pt x="62252" y="8995"/>
                </a:lnTo>
                <a:lnTo>
                  <a:pt x="49856" y="2343"/>
                </a:lnTo>
                <a:lnTo>
                  <a:pt x="34531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58523" y="4546765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0" y="37935"/>
                </a:moveTo>
                <a:lnTo>
                  <a:pt x="2671" y="23891"/>
                </a:lnTo>
                <a:lnTo>
                  <a:pt x="10002" y="12202"/>
                </a:lnTo>
                <a:lnTo>
                  <a:pt x="20964" y="3896"/>
                </a:lnTo>
                <a:lnTo>
                  <a:pt x="34531" y="0"/>
                </a:lnTo>
                <a:lnTo>
                  <a:pt x="49856" y="2343"/>
                </a:lnTo>
                <a:lnTo>
                  <a:pt x="62252" y="8995"/>
                </a:lnTo>
                <a:lnTo>
                  <a:pt x="71074" y="19057"/>
                </a:lnTo>
                <a:lnTo>
                  <a:pt x="75677" y="31632"/>
                </a:lnTo>
                <a:lnTo>
                  <a:pt x="73696" y="47830"/>
                </a:lnTo>
                <a:lnTo>
                  <a:pt x="67622" y="60745"/>
                </a:lnTo>
                <a:lnTo>
                  <a:pt x="58275" y="69969"/>
                </a:lnTo>
                <a:lnTo>
                  <a:pt x="46476" y="75094"/>
                </a:lnTo>
                <a:lnTo>
                  <a:pt x="29676" y="73449"/>
                </a:lnTo>
                <a:lnTo>
                  <a:pt x="16382" y="67846"/>
                </a:lnTo>
                <a:lnTo>
                  <a:pt x="6850" y="59057"/>
                </a:lnTo>
                <a:lnTo>
                  <a:pt x="1340" y="47850"/>
                </a:lnTo>
                <a:lnTo>
                  <a:pt x="0" y="37935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39523" y="4013365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34531" y="0"/>
                </a:moveTo>
                <a:lnTo>
                  <a:pt x="20964" y="3896"/>
                </a:lnTo>
                <a:lnTo>
                  <a:pt x="10002" y="12203"/>
                </a:lnTo>
                <a:lnTo>
                  <a:pt x="2671" y="23891"/>
                </a:lnTo>
                <a:lnTo>
                  <a:pt x="0" y="37935"/>
                </a:lnTo>
                <a:lnTo>
                  <a:pt x="1340" y="47850"/>
                </a:lnTo>
                <a:lnTo>
                  <a:pt x="6850" y="59057"/>
                </a:lnTo>
                <a:lnTo>
                  <a:pt x="16382" y="67847"/>
                </a:lnTo>
                <a:lnTo>
                  <a:pt x="29676" y="73449"/>
                </a:lnTo>
                <a:lnTo>
                  <a:pt x="46476" y="75094"/>
                </a:lnTo>
                <a:lnTo>
                  <a:pt x="58276" y="69969"/>
                </a:lnTo>
                <a:lnTo>
                  <a:pt x="67622" y="60745"/>
                </a:lnTo>
                <a:lnTo>
                  <a:pt x="73696" y="47830"/>
                </a:lnTo>
                <a:lnTo>
                  <a:pt x="75677" y="31632"/>
                </a:lnTo>
                <a:lnTo>
                  <a:pt x="71074" y="19057"/>
                </a:lnTo>
                <a:lnTo>
                  <a:pt x="62252" y="8995"/>
                </a:lnTo>
                <a:lnTo>
                  <a:pt x="49856" y="2343"/>
                </a:lnTo>
                <a:lnTo>
                  <a:pt x="34531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39523" y="4013365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0" y="37935"/>
                </a:moveTo>
                <a:lnTo>
                  <a:pt x="2671" y="23891"/>
                </a:lnTo>
                <a:lnTo>
                  <a:pt x="10002" y="12202"/>
                </a:lnTo>
                <a:lnTo>
                  <a:pt x="20964" y="3896"/>
                </a:lnTo>
                <a:lnTo>
                  <a:pt x="34531" y="0"/>
                </a:lnTo>
                <a:lnTo>
                  <a:pt x="49856" y="2343"/>
                </a:lnTo>
                <a:lnTo>
                  <a:pt x="62252" y="8995"/>
                </a:lnTo>
                <a:lnTo>
                  <a:pt x="71074" y="19057"/>
                </a:lnTo>
                <a:lnTo>
                  <a:pt x="75677" y="31632"/>
                </a:lnTo>
                <a:lnTo>
                  <a:pt x="73696" y="47830"/>
                </a:lnTo>
                <a:lnTo>
                  <a:pt x="67622" y="60745"/>
                </a:lnTo>
                <a:lnTo>
                  <a:pt x="58275" y="69969"/>
                </a:lnTo>
                <a:lnTo>
                  <a:pt x="46476" y="75094"/>
                </a:lnTo>
                <a:lnTo>
                  <a:pt x="29676" y="73449"/>
                </a:lnTo>
                <a:lnTo>
                  <a:pt x="16382" y="67846"/>
                </a:lnTo>
                <a:lnTo>
                  <a:pt x="6850" y="59057"/>
                </a:lnTo>
                <a:lnTo>
                  <a:pt x="1340" y="47850"/>
                </a:lnTo>
                <a:lnTo>
                  <a:pt x="0" y="37935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25323" y="4165765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34531" y="0"/>
                </a:moveTo>
                <a:lnTo>
                  <a:pt x="20964" y="3896"/>
                </a:lnTo>
                <a:lnTo>
                  <a:pt x="10002" y="12203"/>
                </a:lnTo>
                <a:lnTo>
                  <a:pt x="2671" y="23891"/>
                </a:lnTo>
                <a:lnTo>
                  <a:pt x="0" y="37935"/>
                </a:lnTo>
                <a:lnTo>
                  <a:pt x="1340" y="47850"/>
                </a:lnTo>
                <a:lnTo>
                  <a:pt x="6850" y="59057"/>
                </a:lnTo>
                <a:lnTo>
                  <a:pt x="16381" y="67847"/>
                </a:lnTo>
                <a:lnTo>
                  <a:pt x="29676" y="73449"/>
                </a:lnTo>
                <a:lnTo>
                  <a:pt x="46476" y="75094"/>
                </a:lnTo>
                <a:lnTo>
                  <a:pt x="58275" y="69969"/>
                </a:lnTo>
                <a:lnTo>
                  <a:pt x="67622" y="60745"/>
                </a:lnTo>
                <a:lnTo>
                  <a:pt x="73696" y="47830"/>
                </a:lnTo>
                <a:lnTo>
                  <a:pt x="75677" y="31632"/>
                </a:lnTo>
                <a:lnTo>
                  <a:pt x="71074" y="19057"/>
                </a:lnTo>
                <a:lnTo>
                  <a:pt x="62252" y="8995"/>
                </a:lnTo>
                <a:lnTo>
                  <a:pt x="49856" y="2343"/>
                </a:lnTo>
                <a:lnTo>
                  <a:pt x="34531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25323" y="4165765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0" y="37935"/>
                </a:moveTo>
                <a:lnTo>
                  <a:pt x="2671" y="23891"/>
                </a:lnTo>
                <a:lnTo>
                  <a:pt x="10002" y="12202"/>
                </a:lnTo>
                <a:lnTo>
                  <a:pt x="20964" y="3896"/>
                </a:lnTo>
                <a:lnTo>
                  <a:pt x="34531" y="0"/>
                </a:lnTo>
                <a:lnTo>
                  <a:pt x="49856" y="2343"/>
                </a:lnTo>
                <a:lnTo>
                  <a:pt x="62252" y="8995"/>
                </a:lnTo>
                <a:lnTo>
                  <a:pt x="71074" y="19057"/>
                </a:lnTo>
                <a:lnTo>
                  <a:pt x="75677" y="31632"/>
                </a:lnTo>
                <a:lnTo>
                  <a:pt x="73696" y="47830"/>
                </a:lnTo>
                <a:lnTo>
                  <a:pt x="67622" y="60745"/>
                </a:lnTo>
                <a:lnTo>
                  <a:pt x="58275" y="69969"/>
                </a:lnTo>
                <a:lnTo>
                  <a:pt x="46476" y="75094"/>
                </a:lnTo>
                <a:lnTo>
                  <a:pt x="29676" y="73449"/>
                </a:lnTo>
                <a:lnTo>
                  <a:pt x="16382" y="67846"/>
                </a:lnTo>
                <a:lnTo>
                  <a:pt x="6850" y="59057"/>
                </a:lnTo>
                <a:lnTo>
                  <a:pt x="1340" y="47850"/>
                </a:lnTo>
                <a:lnTo>
                  <a:pt x="0" y="37935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87323" y="4013365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34531" y="0"/>
                </a:moveTo>
                <a:lnTo>
                  <a:pt x="20964" y="3896"/>
                </a:lnTo>
                <a:lnTo>
                  <a:pt x="10002" y="12203"/>
                </a:lnTo>
                <a:lnTo>
                  <a:pt x="2671" y="23891"/>
                </a:lnTo>
                <a:lnTo>
                  <a:pt x="0" y="37935"/>
                </a:lnTo>
                <a:lnTo>
                  <a:pt x="1340" y="47850"/>
                </a:lnTo>
                <a:lnTo>
                  <a:pt x="6850" y="59057"/>
                </a:lnTo>
                <a:lnTo>
                  <a:pt x="16381" y="67847"/>
                </a:lnTo>
                <a:lnTo>
                  <a:pt x="29676" y="73449"/>
                </a:lnTo>
                <a:lnTo>
                  <a:pt x="46476" y="75094"/>
                </a:lnTo>
                <a:lnTo>
                  <a:pt x="58275" y="69969"/>
                </a:lnTo>
                <a:lnTo>
                  <a:pt x="67622" y="60745"/>
                </a:lnTo>
                <a:lnTo>
                  <a:pt x="73696" y="47830"/>
                </a:lnTo>
                <a:lnTo>
                  <a:pt x="75677" y="31632"/>
                </a:lnTo>
                <a:lnTo>
                  <a:pt x="71074" y="19057"/>
                </a:lnTo>
                <a:lnTo>
                  <a:pt x="62252" y="8995"/>
                </a:lnTo>
                <a:lnTo>
                  <a:pt x="49856" y="2343"/>
                </a:lnTo>
                <a:lnTo>
                  <a:pt x="34531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87323" y="4013365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0" y="37935"/>
                </a:moveTo>
                <a:lnTo>
                  <a:pt x="2671" y="23891"/>
                </a:lnTo>
                <a:lnTo>
                  <a:pt x="10002" y="12202"/>
                </a:lnTo>
                <a:lnTo>
                  <a:pt x="20964" y="3896"/>
                </a:lnTo>
                <a:lnTo>
                  <a:pt x="34531" y="0"/>
                </a:lnTo>
                <a:lnTo>
                  <a:pt x="49856" y="2343"/>
                </a:lnTo>
                <a:lnTo>
                  <a:pt x="62252" y="8995"/>
                </a:lnTo>
                <a:lnTo>
                  <a:pt x="71074" y="19057"/>
                </a:lnTo>
                <a:lnTo>
                  <a:pt x="75677" y="31632"/>
                </a:lnTo>
                <a:lnTo>
                  <a:pt x="73696" y="47830"/>
                </a:lnTo>
                <a:lnTo>
                  <a:pt x="67622" y="60745"/>
                </a:lnTo>
                <a:lnTo>
                  <a:pt x="58275" y="69969"/>
                </a:lnTo>
                <a:lnTo>
                  <a:pt x="46476" y="75094"/>
                </a:lnTo>
                <a:lnTo>
                  <a:pt x="29676" y="73449"/>
                </a:lnTo>
                <a:lnTo>
                  <a:pt x="16382" y="67846"/>
                </a:lnTo>
                <a:lnTo>
                  <a:pt x="6850" y="59057"/>
                </a:lnTo>
                <a:lnTo>
                  <a:pt x="1340" y="47850"/>
                </a:lnTo>
                <a:lnTo>
                  <a:pt x="0" y="37935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944523" y="2870364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34531" y="0"/>
                </a:moveTo>
                <a:lnTo>
                  <a:pt x="20964" y="3896"/>
                </a:lnTo>
                <a:lnTo>
                  <a:pt x="10002" y="12203"/>
                </a:lnTo>
                <a:lnTo>
                  <a:pt x="2671" y="23891"/>
                </a:lnTo>
                <a:lnTo>
                  <a:pt x="0" y="37935"/>
                </a:lnTo>
                <a:lnTo>
                  <a:pt x="1340" y="47850"/>
                </a:lnTo>
                <a:lnTo>
                  <a:pt x="6850" y="59057"/>
                </a:lnTo>
                <a:lnTo>
                  <a:pt x="16381" y="67847"/>
                </a:lnTo>
                <a:lnTo>
                  <a:pt x="29676" y="73449"/>
                </a:lnTo>
                <a:lnTo>
                  <a:pt x="46476" y="75094"/>
                </a:lnTo>
                <a:lnTo>
                  <a:pt x="58275" y="69969"/>
                </a:lnTo>
                <a:lnTo>
                  <a:pt x="67622" y="60745"/>
                </a:lnTo>
                <a:lnTo>
                  <a:pt x="73696" y="47830"/>
                </a:lnTo>
                <a:lnTo>
                  <a:pt x="75677" y="31632"/>
                </a:lnTo>
                <a:lnTo>
                  <a:pt x="71074" y="19057"/>
                </a:lnTo>
                <a:lnTo>
                  <a:pt x="62252" y="8995"/>
                </a:lnTo>
                <a:lnTo>
                  <a:pt x="49856" y="2343"/>
                </a:lnTo>
                <a:lnTo>
                  <a:pt x="34531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944523" y="2870365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0" y="37935"/>
                </a:moveTo>
                <a:lnTo>
                  <a:pt x="2671" y="23891"/>
                </a:lnTo>
                <a:lnTo>
                  <a:pt x="10002" y="12202"/>
                </a:lnTo>
                <a:lnTo>
                  <a:pt x="20964" y="3896"/>
                </a:lnTo>
                <a:lnTo>
                  <a:pt x="34531" y="0"/>
                </a:lnTo>
                <a:lnTo>
                  <a:pt x="49856" y="2343"/>
                </a:lnTo>
                <a:lnTo>
                  <a:pt x="62252" y="8995"/>
                </a:lnTo>
                <a:lnTo>
                  <a:pt x="71074" y="19057"/>
                </a:lnTo>
                <a:lnTo>
                  <a:pt x="75677" y="31632"/>
                </a:lnTo>
                <a:lnTo>
                  <a:pt x="73696" y="47830"/>
                </a:lnTo>
                <a:lnTo>
                  <a:pt x="67622" y="60745"/>
                </a:lnTo>
                <a:lnTo>
                  <a:pt x="58275" y="69969"/>
                </a:lnTo>
                <a:lnTo>
                  <a:pt x="46476" y="75094"/>
                </a:lnTo>
                <a:lnTo>
                  <a:pt x="29676" y="73449"/>
                </a:lnTo>
                <a:lnTo>
                  <a:pt x="16382" y="67846"/>
                </a:lnTo>
                <a:lnTo>
                  <a:pt x="6850" y="59057"/>
                </a:lnTo>
                <a:lnTo>
                  <a:pt x="1340" y="47850"/>
                </a:lnTo>
                <a:lnTo>
                  <a:pt x="0" y="37935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82721" y="3098964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34531" y="0"/>
                </a:moveTo>
                <a:lnTo>
                  <a:pt x="20964" y="3896"/>
                </a:lnTo>
                <a:lnTo>
                  <a:pt x="10002" y="12203"/>
                </a:lnTo>
                <a:lnTo>
                  <a:pt x="2671" y="23891"/>
                </a:lnTo>
                <a:lnTo>
                  <a:pt x="0" y="37935"/>
                </a:lnTo>
                <a:lnTo>
                  <a:pt x="1340" y="47850"/>
                </a:lnTo>
                <a:lnTo>
                  <a:pt x="6850" y="59057"/>
                </a:lnTo>
                <a:lnTo>
                  <a:pt x="16382" y="67847"/>
                </a:lnTo>
                <a:lnTo>
                  <a:pt x="29677" y="73449"/>
                </a:lnTo>
                <a:lnTo>
                  <a:pt x="46476" y="75094"/>
                </a:lnTo>
                <a:lnTo>
                  <a:pt x="58276" y="69970"/>
                </a:lnTo>
                <a:lnTo>
                  <a:pt x="67622" y="60745"/>
                </a:lnTo>
                <a:lnTo>
                  <a:pt x="73696" y="47830"/>
                </a:lnTo>
                <a:lnTo>
                  <a:pt x="75677" y="31632"/>
                </a:lnTo>
                <a:lnTo>
                  <a:pt x="71074" y="19058"/>
                </a:lnTo>
                <a:lnTo>
                  <a:pt x="62252" y="8995"/>
                </a:lnTo>
                <a:lnTo>
                  <a:pt x="49856" y="2343"/>
                </a:lnTo>
                <a:lnTo>
                  <a:pt x="34531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782721" y="3098965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0" y="37935"/>
                </a:moveTo>
                <a:lnTo>
                  <a:pt x="2671" y="23891"/>
                </a:lnTo>
                <a:lnTo>
                  <a:pt x="10002" y="12202"/>
                </a:lnTo>
                <a:lnTo>
                  <a:pt x="20964" y="3896"/>
                </a:lnTo>
                <a:lnTo>
                  <a:pt x="34531" y="0"/>
                </a:lnTo>
                <a:lnTo>
                  <a:pt x="49856" y="2343"/>
                </a:lnTo>
                <a:lnTo>
                  <a:pt x="62252" y="8995"/>
                </a:lnTo>
                <a:lnTo>
                  <a:pt x="71074" y="19057"/>
                </a:lnTo>
                <a:lnTo>
                  <a:pt x="75677" y="31632"/>
                </a:lnTo>
                <a:lnTo>
                  <a:pt x="73696" y="47830"/>
                </a:lnTo>
                <a:lnTo>
                  <a:pt x="67622" y="60745"/>
                </a:lnTo>
                <a:lnTo>
                  <a:pt x="58275" y="69969"/>
                </a:lnTo>
                <a:lnTo>
                  <a:pt x="46476" y="75094"/>
                </a:lnTo>
                <a:lnTo>
                  <a:pt x="29676" y="73449"/>
                </a:lnTo>
                <a:lnTo>
                  <a:pt x="16382" y="67846"/>
                </a:lnTo>
                <a:lnTo>
                  <a:pt x="6850" y="59057"/>
                </a:lnTo>
                <a:lnTo>
                  <a:pt x="1340" y="47850"/>
                </a:lnTo>
                <a:lnTo>
                  <a:pt x="0" y="37935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10723" y="2895600"/>
            <a:ext cx="0" cy="3098800"/>
          </a:xfrm>
          <a:custGeom>
            <a:avLst/>
            <a:gdLst/>
            <a:ahLst/>
            <a:cxnLst/>
            <a:rect l="l" t="t" r="r" b="b"/>
            <a:pathLst>
              <a:path h="3098800">
                <a:moveTo>
                  <a:pt x="0" y="309879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72623" y="28702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10723" y="5994400"/>
            <a:ext cx="5994400" cy="0"/>
          </a:xfrm>
          <a:custGeom>
            <a:avLst/>
            <a:gdLst/>
            <a:ahLst/>
            <a:cxnLst/>
            <a:rect l="l" t="t" r="r" b="b"/>
            <a:pathLst>
              <a:path w="5994400">
                <a:moveTo>
                  <a:pt x="0" y="0"/>
                </a:moveTo>
                <a:lnTo>
                  <a:pt x="5994398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54323" y="59563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47261" y="6163155"/>
            <a:ext cx="2457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3663" y="3115155"/>
            <a:ext cx="2457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5" dirty="0"/>
              <a:t>O</a:t>
            </a:r>
            <a:r>
              <a:rPr dirty="0"/>
              <a:t>ve</a:t>
            </a:r>
            <a:r>
              <a:rPr spc="-15" dirty="0"/>
              <a:t>rf</a:t>
            </a:r>
            <a:r>
              <a:rPr dirty="0"/>
              <a:t>i</a:t>
            </a:r>
            <a:r>
              <a:rPr spc="-15" dirty="0"/>
              <a:t>tt</a:t>
            </a:r>
            <a:r>
              <a:rPr dirty="0"/>
              <a:t>ing</a:t>
            </a:r>
            <a:r>
              <a:rPr spc="-5" dirty="0"/>
              <a:t> </a:t>
            </a:r>
            <a:r>
              <a:rPr dirty="0"/>
              <a:t>and</a:t>
            </a:r>
            <a:r>
              <a:rPr spc="-5" dirty="0"/>
              <a:t> </a:t>
            </a:r>
            <a:r>
              <a:rPr dirty="0"/>
              <a:t>complexi</a:t>
            </a:r>
            <a:r>
              <a:rPr spc="-15" dirty="0"/>
              <a:t>t</a:t>
            </a:r>
            <a:r>
              <a:rPr dirty="0"/>
              <a:t>y</a:t>
            </a:r>
          </a:p>
        </p:txBody>
      </p:sp>
      <p:sp>
        <p:nvSpPr>
          <p:cNvPr id="9" name="object 9"/>
          <p:cNvSpPr/>
          <p:nvPr/>
        </p:nvSpPr>
        <p:spPr>
          <a:xfrm>
            <a:off x="1753523" y="2362200"/>
            <a:ext cx="5867400" cy="3124200"/>
          </a:xfrm>
          <a:custGeom>
            <a:avLst/>
            <a:gdLst/>
            <a:ahLst/>
            <a:cxnLst/>
            <a:rect l="l" t="t" r="r" b="b"/>
            <a:pathLst>
              <a:path w="5867400" h="3124200">
                <a:moveTo>
                  <a:pt x="0" y="3124199"/>
                </a:moveTo>
                <a:lnTo>
                  <a:pt x="5867398" y="0"/>
                </a:lnTo>
              </a:path>
            </a:pathLst>
          </a:custGeom>
          <a:ln w="28574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023263" y="1981382"/>
            <a:ext cx="305244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Simple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model</a:t>
            </a:r>
            <a:r>
              <a:rPr sz="1800" spc="-5" dirty="0">
                <a:latin typeface="Arial"/>
                <a:cs typeface="Arial"/>
              </a:rPr>
              <a:t>: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Y=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+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+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67923" y="5080165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34531" y="0"/>
                </a:moveTo>
                <a:lnTo>
                  <a:pt x="20964" y="3896"/>
                </a:lnTo>
                <a:lnTo>
                  <a:pt x="10002" y="12202"/>
                </a:lnTo>
                <a:lnTo>
                  <a:pt x="2671" y="23891"/>
                </a:lnTo>
                <a:lnTo>
                  <a:pt x="0" y="37935"/>
                </a:lnTo>
                <a:lnTo>
                  <a:pt x="1340" y="47850"/>
                </a:lnTo>
                <a:lnTo>
                  <a:pt x="6850" y="59057"/>
                </a:lnTo>
                <a:lnTo>
                  <a:pt x="16382" y="67847"/>
                </a:lnTo>
                <a:lnTo>
                  <a:pt x="29676" y="73449"/>
                </a:lnTo>
                <a:lnTo>
                  <a:pt x="46476" y="75094"/>
                </a:lnTo>
                <a:lnTo>
                  <a:pt x="58276" y="69969"/>
                </a:lnTo>
                <a:lnTo>
                  <a:pt x="67622" y="60745"/>
                </a:lnTo>
                <a:lnTo>
                  <a:pt x="73696" y="47830"/>
                </a:lnTo>
                <a:lnTo>
                  <a:pt x="75677" y="31631"/>
                </a:lnTo>
                <a:lnTo>
                  <a:pt x="71074" y="19057"/>
                </a:lnTo>
                <a:lnTo>
                  <a:pt x="62252" y="8994"/>
                </a:lnTo>
                <a:lnTo>
                  <a:pt x="49856" y="2342"/>
                </a:lnTo>
                <a:lnTo>
                  <a:pt x="34531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67923" y="5080165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0" y="37935"/>
                </a:moveTo>
                <a:lnTo>
                  <a:pt x="2671" y="23891"/>
                </a:lnTo>
                <a:lnTo>
                  <a:pt x="10002" y="12202"/>
                </a:lnTo>
                <a:lnTo>
                  <a:pt x="20964" y="3896"/>
                </a:lnTo>
                <a:lnTo>
                  <a:pt x="34531" y="0"/>
                </a:lnTo>
                <a:lnTo>
                  <a:pt x="49856" y="2343"/>
                </a:lnTo>
                <a:lnTo>
                  <a:pt x="62252" y="8995"/>
                </a:lnTo>
                <a:lnTo>
                  <a:pt x="71074" y="19057"/>
                </a:lnTo>
                <a:lnTo>
                  <a:pt x="75677" y="31632"/>
                </a:lnTo>
                <a:lnTo>
                  <a:pt x="73696" y="47830"/>
                </a:lnTo>
                <a:lnTo>
                  <a:pt x="67622" y="60745"/>
                </a:lnTo>
                <a:lnTo>
                  <a:pt x="58275" y="69969"/>
                </a:lnTo>
                <a:lnTo>
                  <a:pt x="46476" y="75094"/>
                </a:lnTo>
                <a:lnTo>
                  <a:pt x="29676" y="73449"/>
                </a:lnTo>
                <a:lnTo>
                  <a:pt x="16382" y="67846"/>
                </a:lnTo>
                <a:lnTo>
                  <a:pt x="6850" y="59057"/>
                </a:lnTo>
                <a:lnTo>
                  <a:pt x="1340" y="47850"/>
                </a:lnTo>
                <a:lnTo>
                  <a:pt x="0" y="37935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48923" y="4318165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34531" y="0"/>
                </a:moveTo>
                <a:lnTo>
                  <a:pt x="20964" y="3896"/>
                </a:lnTo>
                <a:lnTo>
                  <a:pt x="10002" y="12203"/>
                </a:lnTo>
                <a:lnTo>
                  <a:pt x="2671" y="23891"/>
                </a:lnTo>
                <a:lnTo>
                  <a:pt x="0" y="37935"/>
                </a:lnTo>
                <a:lnTo>
                  <a:pt x="1340" y="47850"/>
                </a:lnTo>
                <a:lnTo>
                  <a:pt x="6850" y="59057"/>
                </a:lnTo>
                <a:lnTo>
                  <a:pt x="16382" y="67847"/>
                </a:lnTo>
                <a:lnTo>
                  <a:pt x="29676" y="73449"/>
                </a:lnTo>
                <a:lnTo>
                  <a:pt x="46476" y="75094"/>
                </a:lnTo>
                <a:lnTo>
                  <a:pt x="58276" y="69969"/>
                </a:lnTo>
                <a:lnTo>
                  <a:pt x="67622" y="60745"/>
                </a:lnTo>
                <a:lnTo>
                  <a:pt x="73696" y="47830"/>
                </a:lnTo>
                <a:lnTo>
                  <a:pt x="75677" y="31632"/>
                </a:lnTo>
                <a:lnTo>
                  <a:pt x="71074" y="19057"/>
                </a:lnTo>
                <a:lnTo>
                  <a:pt x="62252" y="8995"/>
                </a:lnTo>
                <a:lnTo>
                  <a:pt x="49856" y="2343"/>
                </a:lnTo>
                <a:lnTo>
                  <a:pt x="34531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48923" y="4318165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0" y="37935"/>
                </a:moveTo>
                <a:lnTo>
                  <a:pt x="2671" y="23891"/>
                </a:lnTo>
                <a:lnTo>
                  <a:pt x="10002" y="12202"/>
                </a:lnTo>
                <a:lnTo>
                  <a:pt x="20964" y="3896"/>
                </a:lnTo>
                <a:lnTo>
                  <a:pt x="34531" y="0"/>
                </a:lnTo>
                <a:lnTo>
                  <a:pt x="49856" y="2343"/>
                </a:lnTo>
                <a:lnTo>
                  <a:pt x="62252" y="8995"/>
                </a:lnTo>
                <a:lnTo>
                  <a:pt x="71074" y="19057"/>
                </a:lnTo>
                <a:lnTo>
                  <a:pt x="75677" y="31632"/>
                </a:lnTo>
                <a:lnTo>
                  <a:pt x="73696" y="47830"/>
                </a:lnTo>
                <a:lnTo>
                  <a:pt x="67622" y="60745"/>
                </a:lnTo>
                <a:lnTo>
                  <a:pt x="58275" y="69969"/>
                </a:lnTo>
                <a:lnTo>
                  <a:pt x="46476" y="75094"/>
                </a:lnTo>
                <a:lnTo>
                  <a:pt x="29676" y="73449"/>
                </a:lnTo>
                <a:lnTo>
                  <a:pt x="16382" y="67846"/>
                </a:lnTo>
                <a:lnTo>
                  <a:pt x="6850" y="59057"/>
                </a:lnTo>
                <a:lnTo>
                  <a:pt x="1340" y="47850"/>
                </a:lnTo>
                <a:lnTo>
                  <a:pt x="0" y="37935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58523" y="4546765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34531" y="0"/>
                </a:moveTo>
                <a:lnTo>
                  <a:pt x="20964" y="3896"/>
                </a:lnTo>
                <a:lnTo>
                  <a:pt x="10002" y="12203"/>
                </a:lnTo>
                <a:lnTo>
                  <a:pt x="2671" y="23891"/>
                </a:lnTo>
                <a:lnTo>
                  <a:pt x="0" y="37935"/>
                </a:lnTo>
                <a:lnTo>
                  <a:pt x="1340" y="47850"/>
                </a:lnTo>
                <a:lnTo>
                  <a:pt x="6850" y="59057"/>
                </a:lnTo>
                <a:lnTo>
                  <a:pt x="16382" y="67847"/>
                </a:lnTo>
                <a:lnTo>
                  <a:pt x="29676" y="73449"/>
                </a:lnTo>
                <a:lnTo>
                  <a:pt x="46476" y="75094"/>
                </a:lnTo>
                <a:lnTo>
                  <a:pt x="58276" y="69969"/>
                </a:lnTo>
                <a:lnTo>
                  <a:pt x="67622" y="60745"/>
                </a:lnTo>
                <a:lnTo>
                  <a:pt x="73696" y="47830"/>
                </a:lnTo>
                <a:lnTo>
                  <a:pt x="75677" y="31632"/>
                </a:lnTo>
                <a:lnTo>
                  <a:pt x="71074" y="19057"/>
                </a:lnTo>
                <a:lnTo>
                  <a:pt x="62252" y="8995"/>
                </a:lnTo>
                <a:lnTo>
                  <a:pt x="49856" y="2343"/>
                </a:lnTo>
                <a:lnTo>
                  <a:pt x="34531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58523" y="4546765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0" y="37935"/>
                </a:moveTo>
                <a:lnTo>
                  <a:pt x="2671" y="23891"/>
                </a:lnTo>
                <a:lnTo>
                  <a:pt x="10002" y="12202"/>
                </a:lnTo>
                <a:lnTo>
                  <a:pt x="20964" y="3896"/>
                </a:lnTo>
                <a:lnTo>
                  <a:pt x="34531" y="0"/>
                </a:lnTo>
                <a:lnTo>
                  <a:pt x="49856" y="2343"/>
                </a:lnTo>
                <a:lnTo>
                  <a:pt x="62252" y="8995"/>
                </a:lnTo>
                <a:lnTo>
                  <a:pt x="71074" y="19057"/>
                </a:lnTo>
                <a:lnTo>
                  <a:pt x="75677" y="31632"/>
                </a:lnTo>
                <a:lnTo>
                  <a:pt x="73696" y="47830"/>
                </a:lnTo>
                <a:lnTo>
                  <a:pt x="67622" y="60745"/>
                </a:lnTo>
                <a:lnTo>
                  <a:pt x="58275" y="69969"/>
                </a:lnTo>
                <a:lnTo>
                  <a:pt x="46476" y="75094"/>
                </a:lnTo>
                <a:lnTo>
                  <a:pt x="29676" y="73449"/>
                </a:lnTo>
                <a:lnTo>
                  <a:pt x="16382" y="67846"/>
                </a:lnTo>
                <a:lnTo>
                  <a:pt x="6850" y="59057"/>
                </a:lnTo>
                <a:lnTo>
                  <a:pt x="1340" y="47850"/>
                </a:lnTo>
                <a:lnTo>
                  <a:pt x="0" y="37935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39523" y="4013365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34531" y="0"/>
                </a:moveTo>
                <a:lnTo>
                  <a:pt x="20964" y="3896"/>
                </a:lnTo>
                <a:lnTo>
                  <a:pt x="10002" y="12203"/>
                </a:lnTo>
                <a:lnTo>
                  <a:pt x="2671" y="23891"/>
                </a:lnTo>
                <a:lnTo>
                  <a:pt x="0" y="37935"/>
                </a:lnTo>
                <a:lnTo>
                  <a:pt x="1340" y="47850"/>
                </a:lnTo>
                <a:lnTo>
                  <a:pt x="6850" y="59057"/>
                </a:lnTo>
                <a:lnTo>
                  <a:pt x="16382" y="67847"/>
                </a:lnTo>
                <a:lnTo>
                  <a:pt x="29676" y="73449"/>
                </a:lnTo>
                <a:lnTo>
                  <a:pt x="46476" y="75094"/>
                </a:lnTo>
                <a:lnTo>
                  <a:pt x="58276" y="69969"/>
                </a:lnTo>
                <a:lnTo>
                  <a:pt x="67622" y="60745"/>
                </a:lnTo>
                <a:lnTo>
                  <a:pt x="73696" y="47830"/>
                </a:lnTo>
                <a:lnTo>
                  <a:pt x="75677" y="31632"/>
                </a:lnTo>
                <a:lnTo>
                  <a:pt x="71074" y="19057"/>
                </a:lnTo>
                <a:lnTo>
                  <a:pt x="62252" y="8995"/>
                </a:lnTo>
                <a:lnTo>
                  <a:pt x="49856" y="2343"/>
                </a:lnTo>
                <a:lnTo>
                  <a:pt x="34531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39523" y="4013365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0" y="37935"/>
                </a:moveTo>
                <a:lnTo>
                  <a:pt x="2671" y="23891"/>
                </a:lnTo>
                <a:lnTo>
                  <a:pt x="10002" y="12202"/>
                </a:lnTo>
                <a:lnTo>
                  <a:pt x="20964" y="3896"/>
                </a:lnTo>
                <a:lnTo>
                  <a:pt x="34531" y="0"/>
                </a:lnTo>
                <a:lnTo>
                  <a:pt x="49856" y="2343"/>
                </a:lnTo>
                <a:lnTo>
                  <a:pt x="62252" y="8995"/>
                </a:lnTo>
                <a:lnTo>
                  <a:pt x="71074" y="19057"/>
                </a:lnTo>
                <a:lnTo>
                  <a:pt x="75677" y="31632"/>
                </a:lnTo>
                <a:lnTo>
                  <a:pt x="73696" y="47830"/>
                </a:lnTo>
                <a:lnTo>
                  <a:pt x="67622" y="60745"/>
                </a:lnTo>
                <a:lnTo>
                  <a:pt x="58275" y="69969"/>
                </a:lnTo>
                <a:lnTo>
                  <a:pt x="46476" y="75094"/>
                </a:lnTo>
                <a:lnTo>
                  <a:pt x="29676" y="73449"/>
                </a:lnTo>
                <a:lnTo>
                  <a:pt x="16382" y="67846"/>
                </a:lnTo>
                <a:lnTo>
                  <a:pt x="6850" y="59057"/>
                </a:lnTo>
                <a:lnTo>
                  <a:pt x="1340" y="47850"/>
                </a:lnTo>
                <a:lnTo>
                  <a:pt x="0" y="37935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25323" y="4165765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34531" y="0"/>
                </a:moveTo>
                <a:lnTo>
                  <a:pt x="20964" y="3896"/>
                </a:lnTo>
                <a:lnTo>
                  <a:pt x="10002" y="12203"/>
                </a:lnTo>
                <a:lnTo>
                  <a:pt x="2671" y="23891"/>
                </a:lnTo>
                <a:lnTo>
                  <a:pt x="0" y="37935"/>
                </a:lnTo>
                <a:lnTo>
                  <a:pt x="1340" y="47850"/>
                </a:lnTo>
                <a:lnTo>
                  <a:pt x="6850" y="59057"/>
                </a:lnTo>
                <a:lnTo>
                  <a:pt x="16381" y="67847"/>
                </a:lnTo>
                <a:lnTo>
                  <a:pt x="29676" y="73449"/>
                </a:lnTo>
                <a:lnTo>
                  <a:pt x="46476" y="75094"/>
                </a:lnTo>
                <a:lnTo>
                  <a:pt x="58275" y="69969"/>
                </a:lnTo>
                <a:lnTo>
                  <a:pt x="67622" y="60745"/>
                </a:lnTo>
                <a:lnTo>
                  <a:pt x="73696" y="47830"/>
                </a:lnTo>
                <a:lnTo>
                  <a:pt x="75677" y="31632"/>
                </a:lnTo>
                <a:lnTo>
                  <a:pt x="71074" y="19057"/>
                </a:lnTo>
                <a:lnTo>
                  <a:pt x="62252" y="8995"/>
                </a:lnTo>
                <a:lnTo>
                  <a:pt x="49856" y="2343"/>
                </a:lnTo>
                <a:lnTo>
                  <a:pt x="34531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25323" y="4165765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0" y="37935"/>
                </a:moveTo>
                <a:lnTo>
                  <a:pt x="2671" y="23891"/>
                </a:lnTo>
                <a:lnTo>
                  <a:pt x="10002" y="12202"/>
                </a:lnTo>
                <a:lnTo>
                  <a:pt x="20964" y="3896"/>
                </a:lnTo>
                <a:lnTo>
                  <a:pt x="34531" y="0"/>
                </a:lnTo>
                <a:lnTo>
                  <a:pt x="49856" y="2343"/>
                </a:lnTo>
                <a:lnTo>
                  <a:pt x="62252" y="8995"/>
                </a:lnTo>
                <a:lnTo>
                  <a:pt x="71074" y="19057"/>
                </a:lnTo>
                <a:lnTo>
                  <a:pt x="75677" y="31632"/>
                </a:lnTo>
                <a:lnTo>
                  <a:pt x="73696" y="47830"/>
                </a:lnTo>
                <a:lnTo>
                  <a:pt x="67622" y="60745"/>
                </a:lnTo>
                <a:lnTo>
                  <a:pt x="58275" y="69969"/>
                </a:lnTo>
                <a:lnTo>
                  <a:pt x="46476" y="75094"/>
                </a:lnTo>
                <a:lnTo>
                  <a:pt x="29676" y="73449"/>
                </a:lnTo>
                <a:lnTo>
                  <a:pt x="16382" y="67846"/>
                </a:lnTo>
                <a:lnTo>
                  <a:pt x="6850" y="59057"/>
                </a:lnTo>
                <a:lnTo>
                  <a:pt x="1340" y="47850"/>
                </a:lnTo>
                <a:lnTo>
                  <a:pt x="0" y="37935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87323" y="4013365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34531" y="0"/>
                </a:moveTo>
                <a:lnTo>
                  <a:pt x="20964" y="3896"/>
                </a:lnTo>
                <a:lnTo>
                  <a:pt x="10002" y="12203"/>
                </a:lnTo>
                <a:lnTo>
                  <a:pt x="2671" y="23891"/>
                </a:lnTo>
                <a:lnTo>
                  <a:pt x="0" y="37935"/>
                </a:lnTo>
                <a:lnTo>
                  <a:pt x="1340" y="47850"/>
                </a:lnTo>
                <a:lnTo>
                  <a:pt x="6850" y="59057"/>
                </a:lnTo>
                <a:lnTo>
                  <a:pt x="16381" y="67847"/>
                </a:lnTo>
                <a:lnTo>
                  <a:pt x="29676" y="73449"/>
                </a:lnTo>
                <a:lnTo>
                  <a:pt x="46476" y="75094"/>
                </a:lnTo>
                <a:lnTo>
                  <a:pt x="58275" y="69969"/>
                </a:lnTo>
                <a:lnTo>
                  <a:pt x="67622" y="60745"/>
                </a:lnTo>
                <a:lnTo>
                  <a:pt x="73696" y="47830"/>
                </a:lnTo>
                <a:lnTo>
                  <a:pt x="75677" y="31632"/>
                </a:lnTo>
                <a:lnTo>
                  <a:pt x="71074" y="19057"/>
                </a:lnTo>
                <a:lnTo>
                  <a:pt x="62252" y="8995"/>
                </a:lnTo>
                <a:lnTo>
                  <a:pt x="49856" y="2343"/>
                </a:lnTo>
                <a:lnTo>
                  <a:pt x="34531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87323" y="4013365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0" y="37935"/>
                </a:moveTo>
                <a:lnTo>
                  <a:pt x="2671" y="23891"/>
                </a:lnTo>
                <a:lnTo>
                  <a:pt x="10002" y="12202"/>
                </a:lnTo>
                <a:lnTo>
                  <a:pt x="20964" y="3896"/>
                </a:lnTo>
                <a:lnTo>
                  <a:pt x="34531" y="0"/>
                </a:lnTo>
                <a:lnTo>
                  <a:pt x="49856" y="2343"/>
                </a:lnTo>
                <a:lnTo>
                  <a:pt x="62252" y="8995"/>
                </a:lnTo>
                <a:lnTo>
                  <a:pt x="71074" y="19057"/>
                </a:lnTo>
                <a:lnTo>
                  <a:pt x="75677" y="31632"/>
                </a:lnTo>
                <a:lnTo>
                  <a:pt x="73696" y="47830"/>
                </a:lnTo>
                <a:lnTo>
                  <a:pt x="67622" y="60745"/>
                </a:lnTo>
                <a:lnTo>
                  <a:pt x="58275" y="69969"/>
                </a:lnTo>
                <a:lnTo>
                  <a:pt x="46476" y="75094"/>
                </a:lnTo>
                <a:lnTo>
                  <a:pt x="29676" y="73449"/>
                </a:lnTo>
                <a:lnTo>
                  <a:pt x="16382" y="67846"/>
                </a:lnTo>
                <a:lnTo>
                  <a:pt x="6850" y="59057"/>
                </a:lnTo>
                <a:lnTo>
                  <a:pt x="1340" y="47850"/>
                </a:lnTo>
                <a:lnTo>
                  <a:pt x="0" y="37935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44523" y="2870364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34531" y="0"/>
                </a:moveTo>
                <a:lnTo>
                  <a:pt x="20964" y="3896"/>
                </a:lnTo>
                <a:lnTo>
                  <a:pt x="10002" y="12203"/>
                </a:lnTo>
                <a:lnTo>
                  <a:pt x="2671" y="23891"/>
                </a:lnTo>
                <a:lnTo>
                  <a:pt x="0" y="37935"/>
                </a:lnTo>
                <a:lnTo>
                  <a:pt x="1340" y="47850"/>
                </a:lnTo>
                <a:lnTo>
                  <a:pt x="6850" y="59057"/>
                </a:lnTo>
                <a:lnTo>
                  <a:pt x="16381" y="67847"/>
                </a:lnTo>
                <a:lnTo>
                  <a:pt x="29676" y="73449"/>
                </a:lnTo>
                <a:lnTo>
                  <a:pt x="46476" y="75094"/>
                </a:lnTo>
                <a:lnTo>
                  <a:pt x="58275" y="69969"/>
                </a:lnTo>
                <a:lnTo>
                  <a:pt x="67622" y="60745"/>
                </a:lnTo>
                <a:lnTo>
                  <a:pt x="73696" y="47830"/>
                </a:lnTo>
                <a:lnTo>
                  <a:pt x="75677" y="31632"/>
                </a:lnTo>
                <a:lnTo>
                  <a:pt x="71074" y="19057"/>
                </a:lnTo>
                <a:lnTo>
                  <a:pt x="62252" y="8995"/>
                </a:lnTo>
                <a:lnTo>
                  <a:pt x="49856" y="2343"/>
                </a:lnTo>
                <a:lnTo>
                  <a:pt x="34531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944523" y="2870365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0" y="37935"/>
                </a:moveTo>
                <a:lnTo>
                  <a:pt x="2671" y="23891"/>
                </a:lnTo>
                <a:lnTo>
                  <a:pt x="10002" y="12202"/>
                </a:lnTo>
                <a:lnTo>
                  <a:pt x="20964" y="3896"/>
                </a:lnTo>
                <a:lnTo>
                  <a:pt x="34531" y="0"/>
                </a:lnTo>
                <a:lnTo>
                  <a:pt x="49856" y="2343"/>
                </a:lnTo>
                <a:lnTo>
                  <a:pt x="62252" y="8995"/>
                </a:lnTo>
                <a:lnTo>
                  <a:pt x="71074" y="19057"/>
                </a:lnTo>
                <a:lnTo>
                  <a:pt x="75677" y="31632"/>
                </a:lnTo>
                <a:lnTo>
                  <a:pt x="73696" y="47830"/>
                </a:lnTo>
                <a:lnTo>
                  <a:pt x="67622" y="60745"/>
                </a:lnTo>
                <a:lnTo>
                  <a:pt x="58275" y="69969"/>
                </a:lnTo>
                <a:lnTo>
                  <a:pt x="46476" y="75094"/>
                </a:lnTo>
                <a:lnTo>
                  <a:pt x="29676" y="73449"/>
                </a:lnTo>
                <a:lnTo>
                  <a:pt x="16382" y="67846"/>
                </a:lnTo>
                <a:lnTo>
                  <a:pt x="6850" y="59057"/>
                </a:lnTo>
                <a:lnTo>
                  <a:pt x="1340" y="47850"/>
                </a:lnTo>
                <a:lnTo>
                  <a:pt x="0" y="37935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782721" y="3098964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34531" y="0"/>
                </a:moveTo>
                <a:lnTo>
                  <a:pt x="20964" y="3896"/>
                </a:lnTo>
                <a:lnTo>
                  <a:pt x="10002" y="12203"/>
                </a:lnTo>
                <a:lnTo>
                  <a:pt x="2671" y="23891"/>
                </a:lnTo>
                <a:lnTo>
                  <a:pt x="0" y="37935"/>
                </a:lnTo>
                <a:lnTo>
                  <a:pt x="1340" y="47850"/>
                </a:lnTo>
                <a:lnTo>
                  <a:pt x="6850" y="59057"/>
                </a:lnTo>
                <a:lnTo>
                  <a:pt x="16382" y="67847"/>
                </a:lnTo>
                <a:lnTo>
                  <a:pt x="29677" y="73449"/>
                </a:lnTo>
                <a:lnTo>
                  <a:pt x="46476" y="75094"/>
                </a:lnTo>
                <a:lnTo>
                  <a:pt x="58276" y="69970"/>
                </a:lnTo>
                <a:lnTo>
                  <a:pt x="67622" y="60745"/>
                </a:lnTo>
                <a:lnTo>
                  <a:pt x="73696" y="47830"/>
                </a:lnTo>
                <a:lnTo>
                  <a:pt x="75677" y="31632"/>
                </a:lnTo>
                <a:lnTo>
                  <a:pt x="71074" y="19058"/>
                </a:lnTo>
                <a:lnTo>
                  <a:pt x="62252" y="8995"/>
                </a:lnTo>
                <a:lnTo>
                  <a:pt x="49856" y="2343"/>
                </a:lnTo>
                <a:lnTo>
                  <a:pt x="34531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782721" y="3098965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0" y="37935"/>
                </a:moveTo>
                <a:lnTo>
                  <a:pt x="2671" y="23891"/>
                </a:lnTo>
                <a:lnTo>
                  <a:pt x="10002" y="12202"/>
                </a:lnTo>
                <a:lnTo>
                  <a:pt x="20964" y="3896"/>
                </a:lnTo>
                <a:lnTo>
                  <a:pt x="34531" y="0"/>
                </a:lnTo>
                <a:lnTo>
                  <a:pt x="49856" y="2343"/>
                </a:lnTo>
                <a:lnTo>
                  <a:pt x="62252" y="8995"/>
                </a:lnTo>
                <a:lnTo>
                  <a:pt x="71074" y="19057"/>
                </a:lnTo>
                <a:lnTo>
                  <a:pt x="75677" y="31632"/>
                </a:lnTo>
                <a:lnTo>
                  <a:pt x="73696" y="47830"/>
                </a:lnTo>
                <a:lnTo>
                  <a:pt x="67622" y="60745"/>
                </a:lnTo>
                <a:lnTo>
                  <a:pt x="58275" y="69969"/>
                </a:lnTo>
                <a:lnTo>
                  <a:pt x="46476" y="75094"/>
                </a:lnTo>
                <a:lnTo>
                  <a:pt x="29676" y="73449"/>
                </a:lnTo>
                <a:lnTo>
                  <a:pt x="16382" y="67846"/>
                </a:lnTo>
                <a:lnTo>
                  <a:pt x="6850" y="59057"/>
                </a:lnTo>
                <a:lnTo>
                  <a:pt x="1340" y="47850"/>
                </a:lnTo>
                <a:lnTo>
                  <a:pt x="0" y="37935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2663" y="1156065"/>
            <a:ext cx="7613073" cy="1107996"/>
          </a:xfrm>
        </p:spPr>
        <p:txBody>
          <a:bodyPr/>
          <a:lstStyle/>
          <a:p>
            <a:r>
              <a:rPr lang="zh-CN" altLang="en-US" dirty="0"/>
              <a:t>数学基础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03646" y="2438400"/>
            <a:ext cx="8051106" cy="1477328"/>
          </a:xfrm>
        </p:spPr>
        <p:txBody>
          <a:bodyPr/>
          <a:lstStyle/>
          <a:p>
            <a:r>
              <a:rPr lang="zh-CN" altLang="en-US" dirty="0" smtClean="0"/>
              <a:t>线性代数</a:t>
            </a:r>
            <a:endParaRPr lang="en-US" altLang="zh-CN" dirty="0" smtClean="0"/>
          </a:p>
          <a:p>
            <a:r>
              <a:rPr lang="zh-CN" altLang="en-US" dirty="0" smtClean="0"/>
              <a:t>概率论</a:t>
            </a:r>
            <a:endParaRPr lang="en-US" altLang="zh-CN" dirty="0" smtClean="0"/>
          </a:p>
          <a:p>
            <a:r>
              <a:rPr lang="zh-CN" altLang="en-US" dirty="0" smtClean="0"/>
              <a:t>高等数学</a:t>
            </a:r>
            <a:endParaRPr lang="en-US" altLang="zh-CN" dirty="0" smtClean="0"/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56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10723" y="2895600"/>
            <a:ext cx="0" cy="3098800"/>
          </a:xfrm>
          <a:custGeom>
            <a:avLst/>
            <a:gdLst/>
            <a:ahLst/>
            <a:cxnLst/>
            <a:rect l="l" t="t" r="r" b="b"/>
            <a:pathLst>
              <a:path h="3098800">
                <a:moveTo>
                  <a:pt x="0" y="309879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72623" y="28702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10723" y="5994400"/>
            <a:ext cx="5994400" cy="0"/>
          </a:xfrm>
          <a:custGeom>
            <a:avLst/>
            <a:gdLst/>
            <a:ahLst/>
            <a:cxnLst/>
            <a:rect l="l" t="t" r="r" b="b"/>
            <a:pathLst>
              <a:path w="5994400">
                <a:moveTo>
                  <a:pt x="0" y="0"/>
                </a:moveTo>
                <a:lnTo>
                  <a:pt x="5994398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54323" y="59563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47261" y="6163155"/>
            <a:ext cx="2457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3663" y="3115155"/>
            <a:ext cx="2457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5" dirty="0"/>
              <a:t>O</a:t>
            </a:r>
            <a:r>
              <a:rPr dirty="0"/>
              <a:t>ve</a:t>
            </a:r>
            <a:r>
              <a:rPr spc="-15" dirty="0"/>
              <a:t>rf</a:t>
            </a:r>
            <a:r>
              <a:rPr dirty="0"/>
              <a:t>i</a:t>
            </a:r>
            <a:r>
              <a:rPr spc="-15" dirty="0"/>
              <a:t>tt</a:t>
            </a:r>
            <a:r>
              <a:rPr dirty="0"/>
              <a:t>ing</a:t>
            </a:r>
            <a:r>
              <a:rPr spc="-5" dirty="0"/>
              <a:t> </a:t>
            </a:r>
            <a:r>
              <a:rPr dirty="0"/>
              <a:t>and</a:t>
            </a:r>
            <a:r>
              <a:rPr spc="-5" dirty="0"/>
              <a:t> </a:t>
            </a:r>
            <a:r>
              <a:rPr dirty="0"/>
              <a:t>complexi</a:t>
            </a:r>
            <a:r>
              <a:rPr spc="-15" dirty="0"/>
              <a:t>t</a:t>
            </a:r>
            <a:r>
              <a:rPr dirty="0"/>
              <a:t>y</a:t>
            </a:r>
          </a:p>
        </p:txBody>
      </p:sp>
      <p:sp>
        <p:nvSpPr>
          <p:cNvPr id="9" name="object 9"/>
          <p:cNvSpPr/>
          <p:nvPr/>
        </p:nvSpPr>
        <p:spPr>
          <a:xfrm>
            <a:off x="2744123" y="2256967"/>
            <a:ext cx="4800600" cy="4441190"/>
          </a:xfrm>
          <a:custGeom>
            <a:avLst/>
            <a:gdLst/>
            <a:ahLst/>
            <a:cxnLst/>
            <a:rect l="l" t="t" r="r" b="b"/>
            <a:pathLst>
              <a:path w="4800600" h="4441190">
                <a:moveTo>
                  <a:pt x="0" y="2899233"/>
                </a:moveTo>
                <a:lnTo>
                  <a:pt x="1909" y="2778348"/>
                </a:lnTo>
                <a:lnTo>
                  <a:pt x="3848" y="2657964"/>
                </a:lnTo>
                <a:lnTo>
                  <a:pt x="5843" y="2538580"/>
                </a:lnTo>
                <a:lnTo>
                  <a:pt x="7924" y="2420697"/>
                </a:lnTo>
                <a:lnTo>
                  <a:pt x="10120" y="2304813"/>
                </a:lnTo>
                <a:lnTo>
                  <a:pt x="12458" y="2191430"/>
                </a:lnTo>
                <a:lnTo>
                  <a:pt x="14968" y="2081047"/>
                </a:lnTo>
                <a:lnTo>
                  <a:pt x="17678" y="1974165"/>
                </a:lnTo>
                <a:lnTo>
                  <a:pt x="20616" y="1871283"/>
                </a:lnTo>
                <a:lnTo>
                  <a:pt x="23812" y="1772902"/>
                </a:lnTo>
                <a:lnTo>
                  <a:pt x="27293" y="1679521"/>
                </a:lnTo>
                <a:lnTo>
                  <a:pt x="31089" y="1591641"/>
                </a:lnTo>
                <a:lnTo>
                  <a:pt x="35228" y="1509762"/>
                </a:lnTo>
                <a:lnTo>
                  <a:pt x="39738" y="1434383"/>
                </a:lnTo>
                <a:lnTo>
                  <a:pt x="44648" y="1366006"/>
                </a:lnTo>
                <a:lnTo>
                  <a:pt x="49987" y="1305129"/>
                </a:lnTo>
                <a:lnTo>
                  <a:pt x="55783" y="1252253"/>
                </a:lnTo>
                <a:lnTo>
                  <a:pt x="62064" y="1207879"/>
                </a:lnTo>
                <a:lnTo>
                  <a:pt x="76199" y="1146633"/>
                </a:lnTo>
                <a:lnTo>
                  <a:pt x="92201" y="1128688"/>
                </a:lnTo>
                <a:lnTo>
                  <a:pt x="100774" y="1136360"/>
                </a:lnTo>
                <a:lnTo>
                  <a:pt x="119062" y="1180566"/>
                </a:lnTo>
                <a:lnTo>
                  <a:pt x="138874" y="1257347"/>
                </a:lnTo>
                <a:lnTo>
                  <a:pt x="149351" y="1305739"/>
                </a:lnTo>
                <a:lnTo>
                  <a:pt x="160210" y="1359617"/>
                </a:lnTo>
                <a:lnTo>
                  <a:pt x="171449" y="1418096"/>
                </a:lnTo>
                <a:lnTo>
                  <a:pt x="183070" y="1480289"/>
                </a:lnTo>
                <a:lnTo>
                  <a:pt x="195071" y="1545311"/>
                </a:lnTo>
                <a:lnTo>
                  <a:pt x="207454" y="1612277"/>
                </a:lnTo>
                <a:lnTo>
                  <a:pt x="220217" y="1680300"/>
                </a:lnTo>
                <a:lnTo>
                  <a:pt x="233362" y="1748494"/>
                </a:lnTo>
                <a:lnTo>
                  <a:pt x="246887" y="1815974"/>
                </a:lnTo>
                <a:lnTo>
                  <a:pt x="260794" y="1881853"/>
                </a:lnTo>
                <a:lnTo>
                  <a:pt x="275081" y="1945247"/>
                </a:lnTo>
                <a:lnTo>
                  <a:pt x="289750" y="2005269"/>
                </a:lnTo>
                <a:lnTo>
                  <a:pt x="304799" y="2061033"/>
                </a:lnTo>
                <a:lnTo>
                  <a:pt x="320592" y="2117649"/>
                </a:lnTo>
                <a:lnTo>
                  <a:pt x="337413" y="2180210"/>
                </a:lnTo>
                <a:lnTo>
                  <a:pt x="355149" y="2247799"/>
                </a:lnTo>
                <a:lnTo>
                  <a:pt x="373684" y="2319503"/>
                </a:lnTo>
                <a:lnTo>
                  <a:pt x="392906" y="2394408"/>
                </a:lnTo>
                <a:lnTo>
                  <a:pt x="412699" y="2471598"/>
                </a:lnTo>
                <a:lnTo>
                  <a:pt x="432949" y="2550161"/>
                </a:lnTo>
                <a:lnTo>
                  <a:pt x="453542" y="2629180"/>
                </a:lnTo>
                <a:lnTo>
                  <a:pt x="474363" y="2707742"/>
                </a:lnTo>
                <a:lnTo>
                  <a:pt x="495299" y="2784933"/>
                </a:lnTo>
                <a:lnTo>
                  <a:pt x="516235" y="2859837"/>
                </a:lnTo>
                <a:lnTo>
                  <a:pt x="537057" y="2931541"/>
                </a:lnTo>
                <a:lnTo>
                  <a:pt x="557650" y="2999131"/>
                </a:lnTo>
                <a:lnTo>
                  <a:pt x="577900" y="3061691"/>
                </a:lnTo>
                <a:lnTo>
                  <a:pt x="597693" y="3118308"/>
                </a:lnTo>
                <a:lnTo>
                  <a:pt x="616915" y="3168066"/>
                </a:lnTo>
                <a:lnTo>
                  <a:pt x="635450" y="3210052"/>
                </a:lnTo>
                <a:lnTo>
                  <a:pt x="670007" y="3267050"/>
                </a:lnTo>
                <a:lnTo>
                  <a:pt x="700758" y="3283647"/>
                </a:lnTo>
                <a:lnTo>
                  <a:pt x="715175" y="3278975"/>
                </a:lnTo>
                <a:lnTo>
                  <a:pt x="742492" y="3247314"/>
                </a:lnTo>
                <a:lnTo>
                  <a:pt x="767981" y="3189135"/>
                </a:lnTo>
                <a:lnTo>
                  <a:pt x="780111" y="3151316"/>
                </a:lnTo>
                <a:lnTo>
                  <a:pt x="791870" y="3108325"/>
                </a:lnTo>
                <a:lnTo>
                  <a:pt x="803286" y="3060648"/>
                </a:lnTo>
                <a:lnTo>
                  <a:pt x="814387" y="3008770"/>
                </a:lnTo>
                <a:lnTo>
                  <a:pt x="825203" y="2953177"/>
                </a:lnTo>
                <a:lnTo>
                  <a:pt x="835761" y="2894356"/>
                </a:lnTo>
                <a:lnTo>
                  <a:pt x="846091" y="2832791"/>
                </a:lnTo>
                <a:lnTo>
                  <a:pt x="856221" y="2768969"/>
                </a:lnTo>
                <a:lnTo>
                  <a:pt x="866179" y="2703375"/>
                </a:lnTo>
                <a:lnTo>
                  <a:pt x="875995" y="2636495"/>
                </a:lnTo>
                <a:lnTo>
                  <a:pt x="885696" y="2568815"/>
                </a:lnTo>
                <a:lnTo>
                  <a:pt x="895311" y="2500821"/>
                </a:lnTo>
                <a:lnTo>
                  <a:pt x="904870" y="2432998"/>
                </a:lnTo>
                <a:lnTo>
                  <a:pt x="914399" y="2365833"/>
                </a:lnTo>
                <a:lnTo>
                  <a:pt x="923648" y="2293676"/>
                </a:lnTo>
                <a:lnTo>
                  <a:pt x="932383" y="2211490"/>
                </a:lnTo>
                <a:lnTo>
                  <a:pt x="940660" y="2120674"/>
                </a:lnTo>
                <a:lnTo>
                  <a:pt x="948537" y="2022628"/>
                </a:lnTo>
                <a:lnTo>
                  <a:pt x="956071" y="1918753"/>
                </a:lnTo>
                <a:lnTo>
                  <a:pt x="963320" y="1810449"/>
                </a:lnTo>
                <a:lnTo>
                  <a:pt x="970340" y="1699116"/>
                </a:lnTo>
                <a:lnTo>
                  <a:pt x="977188" y="1586155"/>
                </a:lnTo>
                <a:lnTo>
                  <a:pt x="983922" y="1472964"/>
                </a:lnTo>
                <a:lnTo>
                  <a:pt x="990599" y="1360946"/>
                </a:lnTo>
                <a:lnTo>
                  <a:pt x="997276" y="1251499"/>
                </a:lnTo>
                <a:lnTo>
                  <a:pt x="1004011" y="1146024"/>
                </a:lnTo>
                <a:lnTo>
                  <a:pt x="1010859" y="1045921"/>
                </a:lnTo>
                <a:lnTo>
                  <a:pt x="1017879" y="952590"/>
                </a:lnTo>
                <a:lnTo>
                  <a:pt x="1025127" y="867432"/>
                </a:lnTo>
                <a:lnTo>
                  <a:pt x="1032662" y="791846"/>
                </a:lnTo>
                <a:lnTo>
                  <a:pt x="1040539" y="727233"/>
                </a:lnTo>
                <a:lnTo>
                  <a:pt x="1048816" y="674993"/>
                </a:lnTo>
                <a:lnTo>
                  <a:pt x="1057551" y="636527"/>
                </a:lnTo>
                <a:lnTo>
                  <a:pt x="1076329" y="603242"/>
                </a:lnTo>
                <a:lnTo>
                  <a:pt x="1085887" y="603403"/>
                </a:lnTo>
                <a:lnTo>
                  <a:pt x="1115020" y="659668"/>
                </a:lnTo>
                <a:lnTo>
                  <a:pt x="1135108" y="738516"/>
                </a:lnTo>
                <a:lnTo>
                  <a:pt x="1145438" y="788798"/>
                </a:lnTo>
                <a:lnTo>
                  <a:pt x="1155996" y="845634"/>
                </a:lnTo>
                <a:lnTo>
                  <a:pt x="1166812" y="908508"/>
                </a:lnTo>
                <a:lnTo>
                  <a:pt x="1177913" y="976907"/>
                </a:lnTo>
                <a:lnTo>
                  <a:pt x="1189329" y="1050316"/>
                </a:lnTo>
                <a:lnTo>
                  <a:pt x="1201088" y="1128221"/>
                </a:lnTo>
                <a:lnTo>
                  <a:pt x="1213218" y="1210108"/>
                </a:lnTo>
                <a:lnTo>
                  <a:pt x="1225748" y="1295461"/>
                </a:lnTo>
                <a:lnTo>
                  <a:pt x="1238707" y="1383767"/>
                </a:lnTo>
                <a:lnTo>
                  <a:pt x="1252122" y="1474512"/>
                </a:lnTo>
                <a:lnTo>
                  <a:pt x="1266024" y="1567181"/>
                </a:lnTo>
                <a:lnTo>
                  <a:pt x="1280440" y="1661259"/>
                </a:lnTo>
                <a:lnTo>
                  <a:pt x="1295399" y="1756233"/>
                </a:lnTo>
                <a:lnTo>
                  <a:pt x="1310739" y="1863251"/>
                </a:lnTo>
                <a:lnTo>
                  <a:pt x="1326298" y="1991729"/>
                </a:lnTo>
                <a:lnTo>
                  <a:pt x="1342105" y="2138552"/>
                </a:lnTo>
                <a:lnTo>
                  <a:pt x="1358188" y="2300606"/>
                </a:lnTo>
                <a:lnTo>
                  <a:pt x="1374576" y="2474775"/>
                </a:lnTo>
                <a:lnTo>
                  <a:pt x="1391297" y="2657945"/>
                </a:lnTo>
                <a:lnTo>
                  <a:pt x="1408380" y="2847002"/>
                </a:lnTo>
                <a:lnTo>
                  <a:pt x="1425854" y="3038831"/>
                </a:lnTo>
                <a:lnTo>
                  <a:pt x="1443746" y="3230317"/>
                </a:lnTo>
                <a:lnTo>
                  <a:pt x="1462087" y="3418345"/>
                </a:lnTo>
                <a:lnTo>
                  <a:pt x="1480903" y="3599801"/>
                </a:lnTo>
                <a:lnTo>
                  <a:pt x="1500225" y="3771570"/>
                </a:lnTo>
                <a:lnTo>
                  <a:pt x="1520080" y="3930537"/>
                </a:lnTo>
                <a:lnTo>
                  <a:pt x="1540497" y="4073589"/>
                </a:lnTo>
                <a:lnTo>
                  <a:pt x="1561504" y="4197609"/>
                </a:lnTo>
                <a:lnTo>
                  <a:pt x="1583130" y="4299483"/>
                </a:lnTo>
                <a:lnTo>
                  <a:pt x="1605405" y="4376098"/>
                </a:lnTo>
                <a:lnTo>
                  <a:pt x="1628355" y="4424337"/>
                </a:lnTo>
                <a:lnTo>
                  <a:pt x="1652010" y="4441087"/>
                </a:lnTo>
                <a:lnTo>
                  <a:pt x="1676399" y="4423232"/>
                </a:lnTo>
                <a:lnTo>
                  <a:pt x="1701812" y="4363811"/>
                </a:lnTo>
                <a:lnTo>
                  <a:pt x="1728444" y="4261041"/>
                </a:lnTo>
                <a:lnTo>
                  <a:pt x="1756181" y="4119580"/>
                </a:lnTo>
                <a:lnTo>
                  <a:pt x="1784908" y="3944087"/>
                </a:lnTo>
                <a:lnTo>
                  <a:pt x="1814512" y="3739218"/>
                </a:lnTo>
                <a:lnTo>
                  <a:pt x="1844877" y="3509633"/>
                </a:lnTo>
                <a:lnTo>
                  <a:pt x="1875891" y="3259987"/>
                </a:lnTo>
                <a:lnTo>
                  <a:pt x="1907438" y="2994940"/>
                </a:lnTo>
                <a:lnTo>
                  <a:pt x="1939403" y="2719148"/>
                </a:lnTo>
                <a:lnTo>
                  <a:pt x="1971674" y="2437270"/>
                </a:lnTo>
                <a:lnTo>
                  <a:pt x="2004135" y="2153964"/>
                </a:lnTo>
                <a:lnTo>
                  <a:pt x="2036673" y="1873886"/>
                </a:lnTo>
                <a:lnTo>
                  <a:pt x="2069172" y="1601695"/>
                </a:lnTo>
                <a:lnTo>
                  <a:pt x="2101519" y="1342048"/>
                </a:lnTo>
                <a:lnTo>
                  <a:pt x="2133599" y="1099603"/>
                </a:lnTo>
                <a:lnTo>
                  <a:pt x="2165298" y="879019"/>
                </a:lnTo>
                <a:lnTo>
                  <a:pt x="2196502" y="684952"/>
                </a:lnTo>
                <a:lnTo>
                  <a:pt x="2227096" y="522060"/>
                </a:lnTo>
                <a:lnTo>
                  <a:pt x="2256967" y="395001"/>
                </a:lnTo>
                <a:lnTo>
                  <a:pt x="2285999" y="308433"/>
                </a:lnTo>
                <a:lnTo>
                  <a:pt x="2314841" y="258494"/>
                </a:lnTo>
                <a:lnTo>
                  <a:pt x="2344140" y="236577"/>
                </a:lnTo>
                <a:lnTo>
                  <a:pt x="2373781" y="240225"/>
                </a:lnTo>
                <a:lnTo>
                  <a:pt x="2403652" y="266980"/>
                </a:lnTo>
                <a:lnTo>
                  <a:pt x="2433636" y="314386"/>
                </a:lnTo>
                <a:lnTo>
                  <a:pt x="2463621" y="379985"/>
                </a:lnTo>
                <a:lnTo>
                  <a:pt x="2493492" y="461319"/>
                </a:lnTo>
                <a:lnTo>
                  <a:pt x="2523133" y="555931"/>
                </a:lnTo>
                <a:lnTo>
                  <a:pt x="2552432" y="661363"/>
                </a:lnTo>
                <a:lnTo>
                  <a:pt x="2581274" y="775158"/>
                </a:lnTo>
                <a:lnTo>
                  <a:pt x="2609544" y="894859"/>
                </a:lnTo>
                <a:lnTo>
                  <a:pt x="2637129" y="1018007"/>
                </a:lnTo>
                <a:lnTo>
                  <a:pt x="2663913" y="1142147"/>
                </a:lnTo>
                <a:lnTo>
                  <a:pt x="2689783" y="1264819"/>
                </a:lnTo>
                <a:lnTo>
                  <a:pt x="2714624" y="1383567"/>
                </a:lnTo>
                <a:lnTo>
                  <a:pt x="2738322" y="1495934"/>
                </a:lnTo>
                <a:lnTo>
                  <a:pt x="2760763" y="1599461"/>
                </a:lnTo>
                <a:lnTo>
                  <a:pt x="2781832" y="1691692"/>
                </a:lnTo>
                <a:lnTo>
                  <a:pt x="2801416" y="1770168"/>
                </a:lnTo>
                <a:lnTo>
                  <a:pt x="2819399" y="1832433"/>
                </a:lnTo>
                <a:lnTo>
                  <a:pt x="2835525" y="1886440"/>
                </a:lnTo>
                <a:lnTo>
                  <a:pt x="2849726" y="1941399"/>
                </a:lnTo>
                <a:lnTo>
                  <a:pt x="2862176" y="1996739"/>
                </a:lnTo>
                <a:lnTo>
                  <a:pt x="2873044" y="2051889"/>
                </a:lnTo>
                <a:lnTo>
                  <a:pt x="2882502" y="2106277"/>
                </a:lnTo>
                <a:lnTo>
                  <a:pt x="2890722" y="2159331"/>
                </a:lnTo>
                <a:lnTo>
                  <a:pt x="2897875" y="2210480"/>
                </a:lnTo>
                <a:lnTo>
                  <a:pt x="2904133" y="2259153"/>
                </a:lnTo>
                <a:lnTo>
                  <a:pt x="2909667" y="2304778"/>
                </a:lnTo>
                <a:lnTo>
                  <a:pt x="2914649" y="2346783"/>
                </a:lnTo>
                <a:lnTo>
                  <a:pt x="2919249" y="2384597"/>
                </a:lnTo>
                <a:lnTo>
                  <a:pt x="2927993" y="2445366"/>
                </a:lnTo>
                <a:lnTo>
                  <a:pt x="2937271" y="2482514"/>
                </a:lnTo>
                <a:lnTo>
                  <a:pt x="2948453" y="2491467"/>
                </a:lnTo>
                <a:lnTo>
                  <a:pt x="2955187" y="2483943"/>
                </a:lnTo>
                <a:lnTo>
                  <a:pt x="2971799" y="2442033"/>
                </a:lnTo>
                <a:lnTo>
                  <a:pt x="2981238" y="2404161"/>
                </a:lnTo>
                <a:lnTo>
                  <a:pt x="2990544" y="2352422"/>
                </a:lnTo>
                <a:lnTo>
                  <a:pt x="2999774" y="2288185"/>
                </a:lnTo>
                <a:lnTo>
                  <a:pt x="3008984" y="2212823"/>
                </a:lnTo>
                <a:lnTo>
                  <a:pt x="3018233" y="2127708"/>
                </a:lnTo>
                <a:lnTo>
                  <a:pt x="3027577" y="2034210"/>
                </a:lnTo>
                <a:lnTo>
                  <a:pt x="3037074" y="1933703"/>
                </a:lnTo>
                <a:lnTo>
                  <a:pt x="3046780" y="1827556"/>
                </a:lnTo>
                <a:lnTo>
                  <a:pt x="3056752" y="1717142"/>
                </a:lnTo>
                <a:lnTo>
                  <a:pt x="3067049" y="1603833"/>
                </a:lnTo>
                <a:lnTo>
                  <a:pt x="3077726" y="1489000"/>
                </a:lnTo>
                <a:lnTo>
                  <a:pt x="3088842" y="1374014"/>
                </a:lnTo>
                <a:lnTo>
                  <a:pt x="3100453" y="1260247"/>
                </a:lnTo>
                <a:lnTo>
                  <a:pt x="3112616" y="1149071"/>
                </a:lnTo>
                <a:lnTo>
                  <a:pt x="3125389" y="1041858"/>
                </a:lnTo>
                <a:lnTo>
                  <a:pt x="3138829" y="939979"/>
                </a:lnTo>
                <a:lnTo>
                  <a:pt x="3152993" y="844805"/>
                </a:lnTo>
                <a:lnTo>
                  <a:pt x="3167938" y="757708"/>
                </a:lnTo>
                <a:lnTo>
                  <a:pt x="3183721" y="680061"/>
                </a:lnTo>
                <a:lnTo>
                  <a:pt x="3200399" y="613233"/>
                </a:lnTo>
                <a:lnTo>
                  <a:pt x="3218191" y="553526"/>
                </a:lnTo>
                <a:lnTo>
                  <a:pt x="3237203" y="496381"/>
                </a:lnTo>
                <a:lnTo>
                  <a:pt x="3257320" y="441883"/>
                </a:lnTo>
                <a:lnTo>
                  <a:pt x="3278428" y="390120"/>
                </a:lnTo>
                <a:lnTo>
                  <a:pt x="3300411" y="341175"/>
                </a:lnTo>
                <a:lnTo>
                  <a:pt x="3323157" y="295136"/>
                </a:lnTo>
                <a:lnTo>
                  <a:pt x="3346550" y="252088"/>
                </a:lnTo>
                <a:lnTo>
                  <a:pt x="3370477" y="212116"/>
                </a:lnTo>
                <a:lnTo>
                  <a:pt x="3394823" y="175307"/>
                </a:lnTo>
                <a:lnTo>
                  <a:pt x="3419474" y="141746"/>
                </a:lnTo>
                <a:lnTo>
                  <a:pt x="3444315" y="111518"/>
                </a:lnTo>
                <a:lnTo>
                  <a:pt x="3494112" y="61407"/>
                </a:lnTo>
                <a:lnTo>
                  <a:pt x="3543299" y="25660"/>
                </a:lnTo>
                <a:lnTo>
                  <a:pt x="3590962" y="4962"/>
                </a:lnTo>
                <a:lnTo>
                  <a:pt x="3636186" y="0"/>
                </a:lnTo>
                <a:lnTo>
                  <a:pt x="3657599" y="3633"/>
                </a:lnTo>
                <a:lnTo>
                  <a:pt x="3697070" y="25388"/>
                </a:lnTo>
                <a:lnTo>
                  <a:pt x="3732579" y="66422"/>
                </a:lnTo>
                <a:lnTo>
                  <a:pt x="3765498" y="124677"/>
                </a:lnTo>
                <a:lnTo>
                  <a:pt x="3781414" y="159619"/>
                </a:lnTo>
                <a:lnTo>
                  <a:pt x="3797197" y="198096"/>
                </a:lnTo>
                <a:lnTo>
                  <a:pt x="3813018" y="239849"/>
                </a:lnTo>
                <a:lnTo>
                  <a:pt x="3829049" y="284621"/>
                </a:lnTo>
                <a:lnTo>
                  <a:pt x="3845460" y="332155"/>
                </a:lnTo>
                <a:lnTo>
                  <a:pt x="3862424" y="382195"/>
                </a:lnTo>
                <a:lnTo>
                  <a:pt x="3880112" y="434482"/>
                </a:lnTo>
                <a:lnTo>
                  <a:pt x="3898695" y="488761"/>
                </a:lnTo>
                <a:lnTo>
                  <a:pt x="3918345" y="544772"/>
                </a:lnTo>
                <a:lnTo>
                  <a:pt x="3939234" y="602260"/>
                </a:lnTo>
                <a:lnTo>
                  <a:pt x="3961532" y="660968"/>
                </a:lnTo>
                <a:lnTo>
                  <a:pt x="3985411" y="720637"/>
                </a:lnTo>
                <a:lnTo>
                  <a:pt x="4011043" y="781011"/>
                </a:lnTo>
                <a:lnTo>
                  <a:pt x="4038599" y="841833"/>
                </a:lnTo>
                <a:lnTo>
                  <a:pt x="4067876" y="904198"/>
                </a:lnTo>
                <a:lnTo>
                  <a:pt x="4098511" y="969278"/>
                </a:lnTo>
                <a:lnTo>
                  <a:pt x="4130431" y="1036929"/>
                </a:lnTo>
                <a:lnTo>
                  <a:pt x="4163567" y="1107009"/>
                </a:lnTo>
                <a:lnTo>
                  <a:pt x="4197845" y="1179375"/>
                </a:lnTo>
                <a:lnTo>
                  <a:pt x="4233194" y="1253885"/>
                </a:lnTo>
                <a:lnTo>
                  <a:pt x="4269544" y="1330394"/>
                </a:lnTo>
                <a:lnTo>
                  <a:pt x="4306822" y="1408761"/>
                </a:lnTo>
                <a:lnTo>
                  <a:pt x="4344958" y="1488842"/>
                </a:lnTo>
                <a:lnTo>
                  <a:pt x="4383880" y="1570495"/>
                </a:lnTo>
                <a:lnTo>
                  <a:pt x="4423516" y="1653577"/>
                </a:lnTo>
                <a:lnTo>
                  <a:pt x="4463794" y="1737945"/>
                </a:lnTo>
                <a:lnTo>
                  <a:pt x="4504645" y="1823456"/>
                </a:lnTo>
                <a:lnTo>
                  <a:pt x="4545995" y="1909966"/>
                </a:lnTo>
                <a:lnTo>
                  <a:pt x="4587774" y="1997334"/>
                </a:lnTo>
                <a:lnTo>
                  <a:pt x="4629910" y="2085417"/>
                </a:lnTo>
                <a:lnTo>
                  <a:pt x="4672332" y="2174071"/>
                </a:lnTo>
                <a:lnTo>
                  <a:pt x="4714969" y="2263153"/>
                </a:lnTo>
                <a:lnTo>
                  <a:pt x="4757748" y="2352522"/>
                </a:lnTo>
                <a:lnTo>
                  <a:pt x="4800598" y="2442033"/>
                </a:lnTo>
              </a:path>
            </a:pathLst>
          </a:custGeom>
          <a:ln w="28574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099463" y="1905182"/>
            <a:ext cx="3090545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30"/>
              </a:lnSpc>
            </a:pPr>
            <a:r>
              <a:rPr sz="1800" spc="-15" dirty="0">
                <a:latin typeface="Arial"/>
                <a:cs typeface="Arial"/>
              </a:rPr>
              <a:t>Y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=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high-order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polynomial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ts val="2130"/>
              </a:lnSpc>
            </a:pPr>
            <a:r>
              <a:rPr sz="1800" b="1" dirty="0">
                <a:latin typeface="Arial"/>
                <a:cs typeface="Arial"/>
              </a:rPr>
              <a:t>(c</a:t>
            </a:r>
            <a:r>
              <a:rPr sz="1800" b="1" spc="-15" dirty="0">
                <a:latin typeface="Arial"/>
                <a:cs typeface="Arial"/>
              </a:rPr>
              <a:t>om</a:t>
            </a:r>
            <a:r>
              <a:rPr sz="1800" b="1" spc="-10" dirty="0">
                <a:latin typeface="Arial"/>
                <a:cs typeface="Arial"/>
              </a:rPr>
              <a:t>plex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</a:t>
            </a:r>
            <a:r>
              <a:rPr sz="1800" b="1" spc="-15" dirty="0">
                <a:latin typeface="Arial"/>
                <a:cs typeface="Arial"/>
              </a:rPr>
              <a:t>od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67923" y="5080165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34531" y="0"/>
                </a:moveTo>
                <a:lnTo>
                  <a:pt x="20964" y="3896"/>
                </a:lnTo>
                <a:lnTo>
                  <a:pt x="10002" y="12202"/>
                </a:lnTo>
                <a:lnTo>
                  <a:pt x="2671" y="23891"/>
                </a:lnTo>
                <a:lnTo>
                  <a:pt x="0" y="37935"/>
                </a:lnTo>
                <a:lnTo>
                  <a:pt x="1340" y="47850"/>
                </a:lnTo>
                <a:lnTo>
                  <a:pt x="6850" y="59057"/>
                </a:lnTo>
                <a:lnTo>
                  <a:pt x="16382" y="67847"/>
                </a:lnTo>
                <a:lnTo>
                  <a:pt x="29676" y="73449"/>
                </a:lnTo>
                <a:lnTo>
                  <a:pt x="46476" y="75094"/>
                </a:lnTo>
                <a:lnTo>
                  <a:pt x="58276" y="69969"/>
                </a:lnTo>
                <a:lnTo>
                  <a:pt x="67622" y="60745"/>
                </a:lnTo>
                <a:lnTo>
                  <a:pt x="73696" y="47830"/>
                </a:lnTo>
                <a:lnTo>
                  <a:pt x="75677" y="31631"/>
                </a:lnTo>
                <a:lnTo>
                  <a:pt x="71074" y="19057"/>
                </a:lnTo>
                <a:lnTo>
                  <a:pt x="62252" y="8994"/>
                </a:lnTo>
                <a:lnTo>
                  <a:pt x="49856" y="2342"/>
                </a:lnTo>
                <a:lnTo>
                  <a:pt x="34531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67923" y="5080165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0" y="37935"/>
                </a:moveTo>
                <a:lnTo>
                  <a:pt x="2671" y="23891"/>
                </a:lnTo>
                <a:lnTo>
                  <a:pt x="10002" y="12202"/>
                </a:lnTo>
                <a:lnTo>
                  <a:pt x="20964" y="3896"/>
                </a:lnTo>
                <a:lnTo>
                  <a:pt x="34531" y="0"/>
                </a:lnTo>
                <a:lnTo>
                  <a:pt x="49856" y="2343"/>
                </a:lnTo>
                <a:lnTo>
                  <a:pt x="62252" y="8995"/>
                </a:lnTo>
                <a:lnTo>
                  <a:pt x="71074" y="19057"/>
                </a:lnTo>
                <a:lnTo>
                  <a:pt x="75677" y="31632"/>
                </a:lnTo>
                <a:lnTo>
                  <a:pt x="73696" y="47830"/>
                </a:lnTo>
                <a:lnTo>
                  <a:pt x="67622" y="60745"/>
                </a:lnTo>
                <a:lnTo>
                  <a:pt x="58275" y="69969"/>
                </a:lnTo>
                <a:lnTo>
                  <a:pt x="46476" y="75094"/>
                </a:lnTo>
                <a:lnTo>
                  <a:pt x="29676" y="73449"/>
                </a:lnTo>
                <a:lnTo>
                  <a:pt x="16382" y="67846"/>
                </a:lnTo>
                <a:lnTo>
                  <a:pt x="6850" y="59057"/>
                </a:lnTo>
                <a:lnTo>
                  <a:pt x="1340" y="47850"/>
                </a:lnTo>
                <a:lnTo>
                  <a:pt x="0" y="37935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48923" y="4318165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34531" y="0"/>
                </a:moveTo>
                <a:lnTo>
                  <a:pt x="20964" y="3896"/>
                </a:lnTo>
                <a:lnTo>
                  <a:pt x="10002" y="12203"/>
                </a:lnTo>
                <a:lnTo>
                  <a:pt x="2671" y="23891"/>
                </a:lnTo>
                <a:lnTo>
                  <a:pt x="0" y="37935"/>
                </a:lnTo>
                <a:lnTo>
                  <a:pt x="1340" y="47850"/>
                </a:lnTo>
                <a:lnTo>
                  <a:pt x="6850" y="59057"/>
                </a:lnTo>
                <a:lnTo>
                  <a:pt x="16382" y="67847"/>
                </a:lnTo>
                <a:lnTo>
                  <a:pt x="29676" y="73449"/>
                </a:lnTo>
                <a:lnTo>
                  <a:pt x="46476" y="75094"/>
                </a:lnTo>
                <a:lnTo>
                  <a:pt x="58276" y="69969"/>
                </a:lnTo>
                <a:lnTo>
                  <a:pt x="67622" y="60745"/>
                </a:lnTo>
                <a:lnTo>
                  <a:pt x="73696" y="47830"/>
                </a:lnTo>
                <a:lnTo>
                  <a:pt x="75677" y="31632"/>
                </a:lnTo>
                <a:lnTo>
                  <a:pt x="71074" y="19057"/>
                </a:lnTo>
                <a:lnTo>
                  <a:pt x="62252" y="8995"/>
                </a:lnTo>
                <a:lnTo>
                  <a:pt x="49856" y="2343"/>
                </a:lnTo>
                <a:lnTo>
                  <a:pt x="34531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48923" y="4318165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0" y="37935"/>
                </a:moveTo>
                <a:lnTo>
                  <a:pt x="2671" y="23891"/>
                </a:lnTo>
                <a:lnTo>
                  <a:pt x="10002" y="12202"/>
                </a:lnTo>
                <a:lnTo>
                  <a:pt x="20964" y="3896"/>
                </a:lnTo>
                <a:lnTo>
                  <a:pt x="34531" y="0"/>
                </a:lnTo>
                <a:lnTo>
                  <a:pt x="49856" y="2343"/>
                </a:lnTo>
                <a:lnTo>
                  <a:pt x="62252" y="8995"/>
                </a:lnTo>
                <a:lnTo>
                  <a:pt x="71074" y="19057"/>
                </a:lnTo>
                <a:lnTo>
                  <a:pt x="75677" y="31632"/>
                </a:lnTo>
                <a:lnTo>
                  <a:pt x="73696" y="47830"/>
                </a:lnTo>
                <a:lnTo>
                  <a:pt x="67622" y="60745"/>
                </a:lnTo>
                <a:lnTo>
                  <a:pt x="58275" y="69969"/>
                </a:lnTo>
                <a:lnTo>
                  <a:pt x="46476" y="75094"/>
                </a:lnTo>
                <a:lnTo>
                  <a:pt x="29676" y="73449"/>
                </a:lnTo>
                <a:lnTo>
                  <a:pt x="16382" y="67846"/>
                </a:lnTo>
                <a:lnTo>
                  <a:pt x="6850" y="59057"/>
                </a:lnTo>
                <a:lnTo>
                  <a:pt x="1340" y="47850"/>
                </a:lnTo>
                <a:lnTo>
                  <a:pt x="0" y="37935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58523" y="4546765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34531" y="0"/>
                </a:moveTo>
                <a:lnTo>
                  <a:pt x="20964" y="3896"/>
                </a:lnTo>
                <a:lnTo>
                  <a:pt x="10002" y="12203"/>
                </a:lnTo>
                <a:lnTo>
                  <a:pt x="2671" y="23891"/>
                </a:lnTo>
                <a:lnTo>
                  <a:pt x="0" y="37935"/>
                </a:lnTo>
                <a:lnTo>
                  <a:pt x="1340" y="47850"/>
                </a:lnTo>
                <a:lnTo>
                  <a:pt x="6850" y="59057"/>
                </a:lnTo>
                <a:lnTo>
                  <a:pt x="16382" y="67847"/>
                </a:lnTo>
                <a:lnTo>
                  <a:pt x="29676" y="73449"/>
                </a:lnTo>
                <a:lnTo>
                  <a:pt x="46476" y="75094"/>
                </a:lnTo>
                <a:lnTo>
                  <a:pt x="58276" y="69969"/>
                </a:lnTo>
                <a:lnTo>
                  <a:pt x="67622" y="60745"/>
                </a:lnTo>
                <a:lnTo>
                  <a:pt x="73696" y="47830"/>
                </a:lnTo>
                <a:lnTo>
                  <a:pt x="75677" y="31632"/>
                </a:lnTo>
                <a:lnTo>
                  <a:pt x="71074" y="19057"/>
                </a:lnTo>
                <a:lnTo>
                  <a:pt x="62252" y="8995"/>
                </a:lnTo>
                <a:lnTo>
                  <a:pt x="49856" y="2343"/>
                </a:lnTo>
                <a:lnTo>
                  <a:pt x="34531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58523" y="4546765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0" y="37935"/>
                </a:moveTo>
                <a:lnTo>
                  <a:pt x="2671" y="23891"/>
                </a:lnTo>
                <a:lnTo>
                  <a:pt x="10002" y="12202"/>
                </a:lnTo>
                <a:lnTo>
                  <a:pt x="20964" y="3896"/>
                </a:lnTo>
                <a:lnTo>
                  <a:pt x="34531" y="0"/>
                </a:lnTo>
                <a:lnTo>
                  <a:pt x="49856" y="2343"/>
                </a:lnTo>
                <a:lnTo>
                  <a:pt x="62252" y="8995"/>
                </a:lnTo>
                <a:lnTo>
                  <a:pt x="71074" y="19057"/>
                </a:lnTo>
                <a:lnTo>
                  <a:pt x="75677" y="31632"/>
                </a:lnTo>
                <a:lnTo>
                  <a:pt x="73696" y="47830"/>
                </a:lnTo>
                <a:lnTo>
                  <a:pt x="67622" y="60745"/>
                </a:lnTo>
                <a:lnTo>
                  <a:pt x="58275" y="69969"/>
                </a:lnTo>
                <a:lnTo>
                  <a:pt x="46476" y="75094"/>
                </a:lnTo>
                <a:lnTo>
                  <a:pt x="29676" y="73449"/>
                </a:lnTo>
                <a:lnTo>
                  <a:pt x="16382" y="67846"/>
                </a:lnTo>
                <a:lnTo>
                  <a:pt x="6850" y="59057"/>
                </a:lnTo>
                <a:lnTo>
                  <a:pt x="1340" y="47850"/>
                </a:lnTo>
                <a:lnTo>
                  <a:pt x="0" y="37935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39523" y="4013365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34531" y="0"/>
                </a:moveTo>
                <a:lnTo>
                  <a:pt x="20964" y="3896"/>
                </a:lnTo>
                <a:lnTo>
                  <a:pt x="10002" y="12203"/>
                </a:lnTo>
                <a:lnTo>
                  <a:pt x="2671" y="23891"/>
                </a:lnTo>
                <a:lnTo>
                  <a:pt x="0" y="37935"/>
                </a:lnTo>
                <a:lnTo>
                  <a:pt x="1340" y="47850"/>
                </a:lnTo>
                <a:lnTo>
                  <a:pt x="6850" y="59057"/>
                </a:lnTo>
                <a:lnTo>
                  <a:pt x="16382" y="67847"/>
                </a:lnTo>
                <a:lnTo>
                  <a:pt x="29676" y="73449"/>
                </a:lnTo>
                <a:lnTo>
                  <a:pt x="46476" y="75094"/>
                </a:lnTo>
                <a:lnTo>
                  <a:pt x="58276" y="69969"/>
                </a:lnTo>
                <a:lnTo>
                  <a:pt x="67622" y="60745"/>
                </a:lnTo>
                <a:lnTo>
                  <a:pt x="73696" y="47830"/>
                </a:lnTo>
                <a:lnTo>
                  <a:pt x="75677" y="31632"/>
                </a:lnTo>
                <a:lnTo>
                  <a:pt x="71074" y="19057"/>
                </a:lnTo>
                <a:lnTo>
                  <a:pt x="62252" y="8995"/>
                </a:lnTo>
                <a:lnTo>
                  <a:pt x="49856" y="2343"/>
                </a:lnTo>
                <a:lnTo>
                  <a:pt x="34531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39523" y="4013365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0" y="37935"/>
                </a:moveTo>
                <a:lnTo>
                  <a:pt x="2671" y="23891"/>
                </a:lnTo>
                <a:lnTo>
                  <a:pt x="10002" y="12202"/>
                </a:lnTo>
                <a:lnTo>
                  <a:pt x="20964" y="3896"/>
                </a:lnTo>
                <a:lnTo>
                  <a:pt x="34531" y="0"/>
                </a:lnTo>
                <a:lnTo>
                  <a:pt x="49856" y="2343"/>
                </a:lnTo>
                <a:lnTo>
                  <a:pt x="62252" y="8995"/>
                </a:lnTo>
                <a:lnTo>
                  <a:pt x="71074" y="19057"/>
                </a:lnTo>
                <a:lnTo>
                  <a:pt x="75677" y="31632"/>
                </a:lnTo>
                <a:lnTo>
                  <a:pt x="73696" y="47830"/>
                </a:lnTo>
                <a:lnTo>
                  <a:pt x="67622" y="60745"/>
                </a:lnTo>
                <a:lnTo>
                  <a:pt x="58275" y="69969"/>
                </a:lnTo>
                <a:lnTo>
                  <a:pt x="46476" y="75094"/>
                </a:lnTo>
                <a:lnTo>
                  <a:pt x="29676" y="73449"/>
                </a:lnTo>
                <a:lnTo>
                  <a:pt x="16382" y="67846"/>
                </a:lnTo>
                <a:lnTo>
                  <a:pt x="6850" y="59057"/>
                </a:lnTo>
                <a:lnTo>
                  <a:pt x="1340" y="47850"/>
                </a:lnTo>
                <a:lnTo>
                  <a:pt x="0" y="37935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25323" y="4165765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34531" y="0"/>
                </a:moveTo>
                <a:lnTo>
                  <a:pt x="20964" y="3896"/>
                </a:lnTo>
                <a:lnTo>
                  <a:pt x="10002" y="12203"/>
                </a:lnTo>
                <a:lnTo>
                  <a:pt x="2671" y="23891"/>
                </a:lnTo>
                <a:lnTo>
                  <a:pt x="0" y="37935"/>
                </a:lnTo>
                <a:lnTo>
                  <a:pt x="1340" y="47850"/>
                </a:lnTo>
                <a:lnTo>
                  <a:pt x="6850" y="59057"/>
                </a:lnTo>
                <a:lnTo>
                  <a:pt x="16381" y="67847"/>
                </a:lnTo>
                <a:lnTo>
                  <a:pt x="29676" y="73449"/>
                </a:lnTo>
                <a:lnTo>
                  <a:pt x="46476" y="75094"/>
                </a:lnTo>
                <a:lnTo>
                  <a:pt x="58275" y="69969"/>
                </a:lnTo>
                <a:lnTo>
                  <a:pt x="67622" y="60745"/>
                </a:lnTo>
                <a:lnTo>
                  <a:pt x="73696" y="47830"/>
                </a:lnTo>
                <a:lnTo>
                  <a:pt x="75677" y="31632"/>
                </a:lnTo>
                <a:lnTo>
                  <a:pt x="71074" y="19057"/>
                </a:lnTo>
                <a:lnTo>
                  <a:pt x="62252" y="8995"/>
                </a:lnTo>
                <a:lnTo>
                  <a:pt x="49856" y="2343"/>
                </a:lnTo>
                <a:lnTo>
                  <a:pt x="34531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25323" y="4165765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0" y="37935"/>
                </a:moveTo>
                <a:lnTo>
                  <a:pt x="2671" y="23891"/>
                </a:lnTo>
                <a:lnTo>
                  <a:pt x="10002" y="12202"/>
                </a:lnTo>
                <a:lnTo>
                  <a:pt x="20964" y="3896"/>
                </a:lnTo>
                <a:lnTo>
                  <a:pt x="34531" y="0"/>
                </a:lnTo>
                <a:lnTo>
                  <a:pt x="49856" y="2343"/>
                </a:lnTo>
                <a:lnTo>
                  <a:pt x="62252" y="8995"/>
                </a:lnTo>
                <a:lnTo>
                  <a:pt x="71074" y="19057"/>
                </a:lnTo>
                <a:lnTo>
                  <a:pt x="75677" y="31632"/>
                </a:lnTo>
                <a:lnTo>
                  <a:pt x="73696" y="47830"/>
                </a:lnTo>
                <a:lnTo>
                  <a:pt x="67622" y="60745"/>
                </a:lnTo>
                <a:lnTo>
                  <a:pt x="58275" y="69969"/>
                </a:lnTo>
                <a:lnTo>
                  <a:pt x="46476" y="75094"/>
                </a:lnTo>
                <a:lnTo>
                  <a:pt x="29676" y="73449"/>
                </a:lnTo>
                <a:lnTo>
                  <a:pt x="16382" y="67846"/>
                </a:lnTo>
                <a:lnTo>
                  <a:pt x="6850" y="59057"/>
                </a:lnTo>
                <a:lnTo>
                  <a:pt x="1340" y="47850"/>
                </a:lnTo>
                <a:lnTo>
                  <a:pt x="0" y="37935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87323" y="4013365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34531" y="0"/>
                </a:moveTo>
                <a:lnTo>
                  <a:pt x="20964" y="3896"/>
                </a:lnTo>
                <a:lnTo>
                  <a:pt x="10002" y="12203"/>
                </a:lnTo>
                <a:lnTo>
                  <a:pt x="2671" y="23891"/>
                </a:lnTo>
                <a:lnTo>
                  <a:pt x="0" y="37935"/>
                </a:lnTo>
                <a:lnTo>
                  <a:pt x="1340" y="47850"/>
                </a:lnTo>
                <a:lnTo>
                  <a:pt x="6850" y="59057"/>
                </a:lnTo>
                <a:lnTo>
                  <a:pt x="16381" y="67847"/>
                </a:lnTo>
                <a:lnTo>
                  <a:pt x="29676" y="73449"/>
                </a:lnTo>
                <a:lnTo>
                  <a:pt x="46476" y="75094"/>
                </a:lnTo>
                <a:lnTo>
                  <a:pt x="58275" y="69969"/>
                </a:lnTo>
                <a:lnTo>
                  <a:pt x="67622" y="60745"/>
                </a:lnTo>
                <a:lnTo>
                  <a:pt x="73696" y="47830"/>
                </a:lnTo>
                <a:lnTo>
                  <a:pt x="75677" y="31632"/>
                </a:lnTo>
                <a:lnTo>
                  <a:pt x="71074" y="19057"/>
                </a:lnTo>
                <a:lnTo>
                  <a:pt x="62252" y="8995"/>
                </a:lnTo>
                <a:lnTo>
                  <a:pt x="49856" y="2343"/>
                </a:lnTo>
                <a:lnTo>
                  <a:pt x="34531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87323" y="4013365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0" y="37935"/>
                </a:moveTo>
                <a:lnTo>
                  <a:pt x="2671" y="23891"/>
                </a:lnTo>
                <a:lnTo>
                  <a:pt x="10002" y="12202"/>
                </a:lnTo>
                <a:lnTo>
                  <a:pt x="20964" y="3896"/>
                </a:lnTo>
                <a:lnTo>
                  <a:pt x="34531" y="0"/>
                </a:lnTo>
                <a:lnTo>
                  <a:pt x="49856" y="2343"/>
                </a:lnTo>
                <a:lnTo>
                  <a:pt x="62252" y="8995"/>
                </a:lnTo>
                <a:lnTo>
                  <a:pt x="71074" y="19057"/>
                </a:lnTo>
                <a:lnTo>
                  <a:pt x="75677" y="31632"/>
                </a:lnTo>
                <a:lnTo>
                  <a:pt x="73696" y="47830"/>
                </a:lnTo>
                <a:lnTo>
                  <a:pt x="67622" y="60745"/>
                </a:lnTo>
                <a:lnTo>
                  <a:pt x="58275" y="69969"/>
                </a:lnTo>
                <a:lnTo>
                  <a:pt x="46476" y="75094"/>
                </a:lnTo>
                <a:lnTo>
                  <a:pt x="29676" y="73449"/>
                </a:lnTo>
                <a:lnTo>
                  <a:pt x="16382" y="67846"/>
                </a:lnTo>
                <a:lnTo>
                  <a:pt x="6850" y="59057"/>
                </a:lnTo>
                <a:lnTo>
                  <a:pt x="1340" y="47850"/>
                </a:lnTo>
                <a:lnTo>
                  <a:pt x="0" y="37935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44523" y="2870364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34531" y="0"/>
                </a:moveTo>
                <a:lnTo>
                  <a:pt x="20964" y="3896"/>
                </a:lnTo>
                <a:lnTo>
                  <a:pt x="10002" y="12203"/>
                </a:lnTo>
                <a:lnTo>
                  <a:pt x="2671" y="23891"/>
                </a:lnTo>
                <a:lnTo>
                  <a:pt x="0" y="37935"/>
                </a:lnTo>
                <a:lnTo>
                  <a:pt x="1340" y="47850"/>
                </a:lnTo>
                <a:lnTo>
                  <a:pt x="6850" y="59057"/>
                </a:lnTo>
                <a:lnTo>
                  <a:pt x="16381" y="67847"/>
                </a:lnTo>
                <a:lnTo>
                  <a:pt x="29676" y="73449"/>
                </a:lnTo>
                <a:lnTo>
                  <a:pt x="46476" y="75094"/>
                </a:lnTo>
                <a:lnTo>
                  <a:pt x="58275" y="69969"/>
                </a:lnTo>
                <a:lnTo>
                  <a:pt x="67622" y="60745"/>
                </a:lnTo>
                <a:lnTo>
                  <a:pt x="73696" y="47830"/>
                </a:lnTo>
                <a:lnTo>
                  <a:pt x="75677" y="31632"/>
                </a:lnTo>
                <a:lnTo>
                  <a:pt x="71074" y="19057"/>
                </a:lnTo>
                <a:lnTo>
                  <a:pt x="62252" y="8995"/>
                </a:lnTo>
                <a:lnTo>
                  <a:pt x="49856" y="2343"/>
                </a:lnTo>
                <a:lnTo>
                  <a:pt x="34531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944523" y="2870365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0" y="37935"/>
                </a:moveTo>
                <a:lnTo>
                  <a:pt x="2671" y="23891"/>
                </a:lnTo>
                <a:lnTo>
                  <a:pt x="10002" y="12202"/>
                </a:lnTo>
                <a:lnTo>
                  <a:pt x="20964" y="3896"/>
                </a:lnTo>
                <a:lnTo>
                  <a:pt x="34531" y="0"/>
                </a:lnTo>
                <a:lnTo>
                  <a:pt x="49856" y="2343"/>
                </a:lnTo>
                <a:lnTo>
                  <a:pt x="62252" y="8995"/>
                </a:lnTo>
                <a:lnTo>
                  <a:pt x="71074" y="19057"/>
                </a:lnTo>
                <a:lnTo>
                  <a:pt x="75677" y="31632"/>
                </a:lnTo>
                <a:lnTo>
                  <a:pt x="73696" y="47830"/>
                </a:lnTo>
                <a:lnTo>
                  <a:pt x="67622" y="60745"/>
                </a:lnTo>
                <a:lnTo>
                  <a:pt x="58275" y="69969"/>
                </a:lnTo>
                <a:lnTo>
                  <a:pt x="46476" y="75094"/>
                </a:lnTo>
                <a:lnTo>
                  <a:pt x="29676" y="73449"/>
                </a:lnTo>
                <a:lnTo>
                  <a:pt x="16382" y="67846"/>
                </a:lnTo>
                <a:lnTo>
                  <a:pt x="6850" y="59057"/>
                </a:lnTo>
                <a:lnTo>
                  <a:pt x="1340" y="47850"/>
                </a:lnTo>
                <a:lnTo>
                  <a:pt x="0" y="37935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782721" y="3098964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34531" y="0"/>
                </a:moveTo>
                <a:lnTo>
                  <a:pt x="20964" y="3896"/>
                </a:lnTo>
                <a:lnTo>
                  <a:pt x="10002" y="12203"/>
                </a:lnTo>
                <a:lnTo>
                  <a:pt x="2671" y="23891"/>
                </a:lnTo>
                <a:lnTo>
                  <a:pt x="0" y="37935"/>
                </a:lnTo>
                <a:lnTo>
                  <a:pt x="1340" y="47850"/>
                </a:lnTo>
                <a:lnTo>
                  <a:pt x="6850" y="59057"/>
                </a:lnTo>
                <a:lnTo>
                  <a:pt x="16382" y="67847"/>
                </a:lnTo>
                <a:lnTo>
                  <a:pt x="29677" y="73449"/>
                </a:lnTo>
                <a:lnTo>
                  <a:pt x="46476" y="75094"/>
                </a:lnTo>
                <a:lnTo>
                  <a:pt x="58276" y="69970"/>
                </a:lnTo>
                <a:lnTo>
                  <a:pt x="67622" y="60745"/>
                </a:lnTo>
                <a:lnTo>
                  <a:pt x="73696" y="47830"/>
                </a:lnTo>
                <a:lnTo>
                  <a:pt x="75677" y="31632"/>
                </a:lnTo>
                <a:lnTo>
                  <a:pt x="71074" y="19058"/>
                </a:lnTo>
                <a:lnTo>
                  <a:pt x="62252" y="8995"/>
                </a:lnTo>
                <a:lnTo>
                  <a:pt x="49856" y="2343"/>
                </a:lnTo>
                <a:lnTo>
                  <a:pt x="34531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782721" y="3098965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0" y="37935"/>
                </a:moveTo>
                <a:lnTo>
                  <a:pt x="2671" y="23891"/>
                </a:lnTo>
                <a:lnTo>
                  <a:pt x="10002" y="12202"/>
                </a:lnTo>
                <a:lnTo>
                  <a:pt x="20964" y="3896"/>
                </a:lnTo>
                <a:lnTo>
                  <a:pt x="34531" y="0"/>
                </a:lnTo>
                <a:lnTo>
                  <a:pt x="49856" y="2343"/>
                </a:lnTo>
                <a:lnTo>
                  <a:pt x="62252" y="8995"/>
                </a:lnTo>
                <a:lnTo>
                  <a:pt x="71074" y="19057"/>
                </a:lnTo>
                <a:lnTo>
                  <a:pt x="75677" y="31632"/>
                </a:lnTo>
                <a:lnTo>
                  <a:pt x="73696" y="47830"/>
                </a:lnTo>
                <a:lnTo>
                  <a:pt x="67622" y="60745"/>
                </a:lnTo>
                <a:lnTo>
                  <a:pt x="58275" y="69969"/>
                </a:lnTo>
                <a:lnTo>
                  <a:pt x="46476" y="75094"/>
                </a:lnTo>
                <a:lnTo>
                  <a:pt x="29676" y="73449"/>
                </a:lnTo>
                <a:lnTo>
                  <a:pt x="16382" y="67846"/>
                </a:lnTo>
                <a:lnTo>
                  <a:pt x="6850" y="59057"/>
                </a:lnTo>
                <a:lnTo>
                  <a:pt x="1340" y="47850"/>
                </a:lnTo>
                <a:lnTo>
                  <a:pt x="0" y="37935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10723" y="2895600"/>
            <a:ext cx="0" cy="3098800"/>
          </a:xfrm>
          <a:custGeom>
            <a:avLst/>
            <a:gdLst/>
            <a:ahLst/>
            <a:cxnLst/>
            <a:rect l="l" t="t" r="r" b="b"/>
            <a:pathLst>
              <a:path h="3098800">
                <a:moveTo>
                  <a:pt x="0" y="309879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72623" y="28702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10723" y="5994400"/>
            <a:ext cx="5994400" cy="0"/>
          </a:xfrm>
          <a:custGeom>
            <a:avLst/>
            <a:gdLst/>
            <a:ahLst/>
            <a:cxnLst/>
            <a:rect l="l" t="t" r="r" b="b"/>
            <a:pathLst>
              <a:path w="5994400">
                <a:moveTo>
                  <a:pt x="0" y="0"/>
                </a:moveTo>
                <a:lnTo>
                  <a:pt x="5994398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54323" y="59563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47261" y="6163155"/>
            <a:ext cx="2457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3663" y="3115155"/>
            <a:ext cx="2457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5" dirty="0"/>
              <a:t>O</a:t>
            </a:r>
            <a:r>
              <a:rPr dirty="0"/>
              <a:t>ve</a:t>
            </a:r>
            <a:r>
              <a:rPr spc="-15" dirty="0"/>
              <a:t>rf</a:t>
            </a:r>
            <a:r>
              <a:rPr dirty="0"/>
              <a:t>i</a:t>
            </a:r>
            <a:r>
              <a:rPr spc="-15" dirty="0"/>
              <a:t>tt</a:t>
            </a:r>
            <a:r>
              <a:rPr dirty="0"/>
              <a:t>ing</a:t>
            </a:r>
            <a:r>
              <a:rPr spc="-5" dirty="0"/>
              <a:t> </a:t>
            </a:r>
            <a:r>
              <a:rPr dirty="0"/>
              <a:t>and</a:t>
            </a:r>
            <a:r>
              <a:rPr spc="-5" dirty="0"/>
              <a:t> </a:t>
            </a:r>
            <a:r>
              <a:rPr dirty="0"/>
              <a:t>complexi</a:t>
            </a:r>
            <a:r>
              <a:rPr spc="-15" dirty="0"/>
              <a:t>t</a:t>
            </a:r>
            <a:r>
              <a:rPr dirty="0"/>
              <a:t>y</a:t>
            </a:r>
          </a:p>
        </p:txBody>
      </p:sp>
      <p:sp>
        <p:nvSpPr>
          <p:cNvPr id="9" name="object 9"/>
          <p:cNvSpPr/>
          <p:nvPr/>
        </p:nvSpPr>
        <p:spPr>
          <a:xfrm>
            <a:off x="1753523" y="2362200"/>
            <a:ext cx="5867400" cy="3124200"/>
          </a:xfrm>
          <a:custGeom>
            <a:avLst/>
            <a:gdLst/>
            <a:ahLst/>
            <a:cxnLst/>
            <a:rect l="l" t="t" r="r" b="b"/>
            <a:pathLst>
              <a:path w="5867400" h="3124200">
                <a:moveTo>
                  <a:pt x="0" y="3124199"/>
                </a:moveTo>
                <a:lnTo>
                  <a:pt x="5867398" y="0"/>
                </a:lnTo>
              </a:path>
            </a:pathLst>
          </a:custGeom>
          <a:ln w="28574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023263" y="1981382"/>
            <a:ext cx="305244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Simple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model</a:t>
            </a:r>
            <a:r>
              <a:rPr sz="1800" spc="-5" dirty="0">
                <a:latin typeface="Arial"/>
                <a:cs typeface="Arial"/>
              </a:rPr>
              <a:t>: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Y=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+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+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67923" y="5080165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34531" y="0"/>
                </a:moveTo>
                <a:lnTo>
                  <a:pt x="20964" y="3896"/>
                </a:lnTo>
                <a:lnTo>
                  <a:pt x="10002" y="12202"/>
                </a:lnTo>
                <a:lnTo>
                  <a:pt x="2671" y="23891"/>
                </a:lnTo>
                <a:lnTo>
                  <a:pt x="0" y="37935"/>
                </a:lnTo>
                <a:lnTo>
                  <a:pt x="1340" y="47850"/>
                </a:lnTo>
                <a:lnTo>
                  <a:pt x="6850" y="59057"/>
                </a:lnTo>
                <a:lnTo>
                  <a:pt x="16382" y="67847"/>
                </a:lnTo>
                <a:lnTo>
                  <a:pt x="29676" y="73449"/>
                </a:lnTo>
                <a:lnTo>
                  <a:pt x="46476" y="75094"/>
                </a:lnTo>
                <a:lnTo>
                  <a:pt x="58276" y="69969"/>
                </a:lnTo>
                <a:lnTo>
                  <a:pt x="67622" y="60745"/>
                </a:lnTo>
                <a:lnTo>
                  <a:pt x="73696" y="47830"/>
                </a:lnTo>
                <a:lnTo>
                  <a:pt x="75677" y="31631"/>
                </a:lnTo>
                <a:lnTo>
                  <a:pt x="71074" y="19057"/>
                </a:lnTo>
                <a:lnTo>
                  <a:pt x="62252" y="8994"/>
                </a:lnTo>
                <a:lnTo>
                  <a:pt x="49856" y="2342"/>
                </a:lnTo>
                <a:lnTo>
                  <a:pt x="34531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67923" y="5080165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0" y="37935"/>
                </a:moveTo>
                <a:lnTo>
                  <a:pt x="2671" y="23891"/>
                </a:lnTo>
                <a:lnTo>
                  <a:pt x="10002" y="12202"/>
                </a:lnTo>
                <a:lnTo>
                  <a:pt x="20964" y="3896"/>
                </a:lnTo>
                <a:lnTo>
                  <a:pt x="34531" y="0"/>
                </a:lnTo>
                <a:lnTo>
                  <a:pt x="49856" y="2343"/>
                </a:lnTo>
                <a:lnTo>
                  <a:pt x="62252" y="8995"/>
                </a:lnTo>
                <a:lnTo>
                  <a:pt x="71074" y="19057"/>
                </a:lnTo>
                <a:lnTo>
                  <a:pt x="75677" y="31632"/>
                </a:lnTo>
                <a:lnTo>
                  <a:pt x="73696" y="47830"/>
                </a:lnTo>
                <a:lnTo>
                  <a:pt x="67622" y="60745"/>
                </a:lnTo>
                <a:lnTo>
                  <a:pt x="58275" y="69969"/>
                </a:lnTo>
                <a:lnTo>
                  <a:pt x="46476" y="75094"/>
                </a:lnTo>
                <a:lnTo>
                  <a:pt x="29676" y="73449"/>
                </a:lnTo>
                <a:lnTo>
                  <a:pt x="16382" y="67846"/>
                </a:lnTo>
                <a:lnTo>
                  <a:pt x="6850" y="59057"/>
                </a:lnTo>
                <a:lnTo>
                  <a:pt x="1340" y="47850"/>
                </a:lnTo>
                <a:lnTo>
                  <a:pt x="0" y="37935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48923" y="4318165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34531" y="0"/>
                </a:moveTo>
                <a:lnTo>
                  <a:pt x="20964" y="3896"/>
                </a:lnTo>
                <a:lnTo>
                  <a:pt x="10002" y="12203"/>
                </a:lnTo>
                <a:lnTo>
                  <a:pt x="2671" y="23891"/>
                </a:lnTo>
                <a:lnTo>
                  <a:pt x="0" y="37935"/>
                </a:lnTo>
                <a:lnTo>
                  <a:pt x="1340" y="47850"/>
                </a:lnTo>
                <a:lnTo>
                  <a:pt x="6850" y="59057"/>
                </a:lnTo>
                <a:lnTo>
                  <a:pt x="16382" y="67847"/>
                </a:lnTo>
                <a:lnTo>
                  <a:pt x="29676" y="73449"/>
                </a:lnTo>
                <a:lnTo>
                  <a:pt x="46476" y="75094"/>
                </a:lnTo>
                <a:lnTo>
                  <a:pt x="58276" y="69969"/>
                </a:lnTo>
                <a:lnTo>
                  <a:pt x="67622" y="60745"/>
                </a:lnTo>
                <a:lnTo>
                  <a:pt x="73696" y="47830"/>
                </a:lnTo>
                <a:lnTo>
                  <a:pt x="75677" y="31632"/>
                </a:lnTo>
                <a:lnTo>
                  <a:pt x="71074" y="19057"/>
                </a:lnTo>
                <a:lnTo>
                  <a:pt x="62252" y="8995"/>
                </a:lnTo>
                <a:lnTo>
                  <a:pt x="49856" y="2343"/>
                </a:lnTo>
                <a:lnTo>
                  <a:pt x="34531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48923" y="4318165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0" y="37935"/>
                </a:moveTo>
                <a:lnTo>
                  <a:pt x="2671" y="23891"/>
                </a:lnTo>
                <a:lnTo>
                  <a:pt x="10002" y="12202"/>
                </a:lnTo>
                <a:lnTo>
                  <a:pt x="20964" y="3896"/>
                </a:lnTo>
                <a:lnTo>
                  <a:pt x="34531" y="0"/>
                </a:lnTo>
                <a:lnTo>
                  <a:pt x="49856" y="2343"/>
                </a:lnTo>
                <a:lnTo>
                  <a:pt x="62252" y="8995"/>
                </a:lnTo>
                <a:lnTo>
                  <a:pt x="71074" y="19057"/>
                </a:lnTo>
                <a:lnTo>
                  <a:pt x="75677" y="31632"/>
                </a:lnTo>
                <a:lnTo>
                  <a:pt x="73696" y="47830"/>
                </a:lnTo>
                <a:lnTo>
                  <a:pt x="67622" y="60745"/>
                </a:lnTo>
                <a:lnTo>
                  <a:pt x="58275" y="69969"/>
                </a:lnTo>
                <a:lnTo>
                  <a:pt x="46476" y="75094"/>
                </a:lnTo>
                <a:lnTo>
                  <a:pt x="29676" y="73449"/>
                </a:lnTo>
                <a:lnTo>
                  <a:pt x="16382" y="67846"/>
                </a:lnTo>
                <a:lnTo>
                  <a:pt x="6850" y="59057"/>
                </a:lnTo>
                <a:lnTo>
                  <a:pt x="1340" y="47850"/>
                </a:lnTo>
                <a:lnTo>
                  <a:pt x="0" y="37935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58523" y="4546765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34531" y="0"/>
                </a:moveTo>
                <a:lnTo>
                  <a:pt x="20964" y="3896"/>
                </a:lnTo>
                <a:lnTo>
                  <a:pt x="10002" y="12203"/>
                </a:lnTo>
                <a:lnTo>
                  <a:pt x="2671" y="23891"/>
                </a:lnTo>
                <a:lnTo>
                  <a:pt x="0" y="37935"/>
                </a:lnTo>
                <a:lnTo>
                  <a:pt x="1340" y="47850"/>
                </a:lnTo>
                <a:lnTo>
                  <a:pt x="6850" y="59057"/>
                </a:lnTo>
                <a:lnTo>
                  <a:pt x="16382" y="67847"/>
                </a:lnTo>
                <a:lnTo>
                  <a:pt x="29676" y="73449"/>
                </a:lnTo>
                <a:lnTo>
                  <a:pt x="46476" y="75094"/>
                </a:lnTo>
                <a:lnTo>
                  <a:pt x="58276" y="69969"/>
                </a:lnTo>
                <a:lnTo>
                  <a:pt x="67622" y="60745"/>
                </a:lnTo>
                <a:lnTo>
                  <a:pt x="73696" y="47830"/>
                </a:lnTo>
                <a:lnTo>
                  <a:pt x="75677" y="31632"/>
                </a:lnTo>
                <a:lnTo>
                  <a:pt x="71074" y="19057"/>
                </a:lnTo>
                <a:lnTo>
                  <a:pt x="62252" y="8995"/>
                </a:lnTo>
                <a:lnTo>
                  <a:pt x="49856" y="2343"/>
                </a:lnTo>
                <a:lnTo>
                  <a:pt x="34531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58523" y="4546765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0" y="37935"/>
                </a:moveTo>
                <a:lnTo>
                  <a:pt x="2671" y="23891"/>
                </a:lnTo>
                <a:lnTo>
                  <a:pt x="10002" y="12202"/>
                </a:lnTo>
                <a:lnTo>
                  <a:pt x="20964" y="3896"/>
                </a:lnTo>
                <a:lnTo>
                  <a:pt x="34531" y="0"/>
                </a:lnTo>
                <a:lnTo>
                  <a:pt x="49856" y="2343"/>
                </a:lnTo>
                <a:lnTo>
                  <a:pt x="62252" y="8995"/>
                </a:lnTo>
                <a:lnTo>
                  <a:pt x="71074" y="19057"/>
                </a:lnTo>
                <a:lnTo>
                  <a:pt x="75677" y="31632"/>
                </a:lnTo>
                <a:lnTo>
                  <a:pt x="73696" y="47830"/>
                </a:lnTo>
                <a:lnTo>
                  <a:pt x="67622" y="60745"/>
                </a:lnTo>
                <a:lnTo>
                  <a:pt x="58275" y="69969"/>
                </a:lnTo>
                <a:lnTo>
                  <a:pt x="46476" y="75094"/>
                </a:lnTo>
                <a:lnTo>
                  <a:pt x="29676" y="73449"/>
                </a:lnTo>
                <a:lnTo>
                  <a:pt x="16382" y="67846"/>
                </a:lnTo>
                <a:lnTo>
                  <a:pt x="6850" y="59057"/>
                </a:lnTo>
                <a:lnTo>
                  <a:pt x="1340" y="47850"/>
                </a:lnTo>
                <a:lnTo>
                  <a:pt x="0" y="37935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39523" y="4013365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34531" y="0"/>
                </a:moveTo>
                <a:lnTo>
                  <a:pt x="20964" y="3896"/>
                </a:lnTo>
                <a:lnTo>
                  <a:pt x="10002" y="12203"/>
                </a:lnTo>
                <a:lnTo>
                  <a:pt x="2671" y="23891"/>
                </a:lnTo>
                <a:lnTo>
                  <a:pt x="0" y="37935"/>
                </a:lnTo>
                <a:lnTo>
                  <a:pt x="1340" y="47850"/>
                </a:lnTo>
                <a:lnTo>
                  <a:pt x="6850" y="59057"/>
                </a:lnTo>
                <a:lnTo>
                  <a:pt x="16382" y="67847"/>
                </a:lnTo>
                <a:lnTo>
                  <a:pt x="29676" y="73449"/>
                </a:lnTo>
                <a:lnTo>
                  <a:pt x="46476" y="75094"/>
                </a:lnTo>
                <a:lnTo>
                  <a:pt x="58276" y="69969"/>
                </a:lnTo>
                <a:lnTo>
                  <a:pt x="67622" y="60745"/>
                </a:lnTo>
                <a:lnTo>
                  <a:pt x="73696" y="47830"/>
                </a:lnTo>
                <a:lnTo>
                  <a:pt x="75677" y="31632"/>
                </a:lnTo>
                <a:lnTo>
                  <a:pt x="71074" y="19057"/>
                </a:lnTo>
                <a:lnTo>
                  <a:pt x="62252" y="8995"/>
                </a:lnTo>
                <a:lnTo>
                  <a:pt x="49856" y="2343"/>
                </a:lnTo>
                <a:lnTo>
                  <a:pt x="34531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39523" y="4013365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0" y="37935"/>
                </a:moveTo>
                <a:lnTo>
                  <a:pt x="2671" y="23891"/>
                </a:lnTo>
                <a:lnTo>
                  <a:pt x="10002" y="12202"/>
                </a:lnTo>
                <a:lnTo>
                  <a:pt x="20964" y="3896"/>
                </a:lnTo>
                <a:lnTo>
                  <a:pt x="34531" y="0"/>
                </a:lnTo>
                <a:lnTo>
                  <a:pt x="49856" y="2343"/>
                </a:lnTo>
                <a:lnTo>
                  <a:pt x="62252" y="8995"/>
                </a:lnTo>
                <a:lnTo>
                  <a:pt x="71074" y="19057"/>
                </a:lnTo>
                <a:lnTo>
                  <a:pt x="75677" y="31632"/>
                </a:lnTo>
                <a:lnTo>
                  <a:pt x="73696" y="47830"/>
                </a:lnTo>
                <a:lnTo>
                  <a:pt x="67622" y="60745"/>
                </a:lnTo>
                <a:lnTo>
                  <a:pt x="58275" y="69969"/>
                </a:lnTo>
                <a:lnTo>
                  <a:pt x="46476" y="75094"/>
                </a:lnTo>
                <a:lnTo>
                  <a:pt x="29676" y="73449"/>
                </a:lnTo>
                <a:lnTo>
                  <a:pt x="16382" y="67846"/>
                </a:lnTo>
                <a:lnTo>
                  <a:pt x="6850" y="59057"/>
                </a:lnTo>
                <a:lnTo>
                  <a:pt x="1340" y="47850"/>
                </a:lnTo>
                <a:lnTo>
                  <a:pt x="0" y="37935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25323" y="4165765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34531" y="0"/>
                </a:moveTo>
                <a:lnTo>
                  <a:pt x="20964" y="3896"/>
                </a:lnTo>
                <a:lnTo>
                  <a:pt x="10002" y="12203"/>
                </a:lnTo>
                <a:lnTo>
                  <a:pt x="2671" y="23891"/>
                </a:lnTo>
                <a:lnTo>
                  <a:pt x="0" y="37935"/>
                </a:lnTo>
                <a:lnTo>
                  <a:pt x="1340" y="47850"/>
                </a:lnTo>
                <a:lnTo>
                  <a:pt x="6850" y="59057"/>
                </a:lnTo>
                <a:lnTo>
                  <a:pt x="16381" y="67847"/>
                </a:lnTo>
                <a:lnTo>
                  <a:pt x="29676" y="73449"/>
                </a:lnTo>
                <a:lnTo>
                  <a:pt x="46476" y="75094"/>
                </a:lnTo>
                <a:lnTo>
                  <a:pt x="58275" y="69969"/>
                </a:lnTo>
                <a:lnTo>
                  <a:pt x="67622" y="60745"/>
                </a:lnTo>
                <a:lnTo>
                  <a:pt x="73696" y="47830"/>
                </a:lnTo>
                <a:lnTo>
                  <a:pt x="75677" y="31632"/>
                </a:lnTo>
                <a:lnTo>
                  <a:pt x="71074" y="19057"/>
                </a:lnTo>
                <a:lnTo>
                  <a:pt x="62252" y="8995"/>
                </a:lnTo>
                <a:lnTo>
                  <a:pt x="49856" y="2343"/>
                </a:lnTo>
                <a:lnTo>
                  <a:pt x="34531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25323" y="4165765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0" y="37935"/>
                </a:moveTo>
                <a:lnTo>
                  <a:pt x="2671" y="23891"/>
                </a:lnTo>
                <a:lnTo>
                  <a:pt x="10002" y="12202"/>
                </a:lnTo>
                <a:lnTo>
                  <a:pt x="20964" y="3896"/>
                </a:lnTo>
                <a:lnTo>
                  <a:pt x="34531" y="0"/>
                </a:lnTo>
                <a:lnTo>
                  <a:pt x="49856" y="2343"/>
                </a:lnTo>
                <a:lnTo>
                  <a:pt x="62252" y="8995"/>
                </a:lnTo>
                <a:lnTo>
                  <a:pt x="71074" y="19057"/>
                </a:lnTo>
                <a:lnTo>
                  <a:pt x="75677" y="31632"/>
                </a:lnTo>
                <a:lnTo>
                  <a:pt x="73696" y="47830"/>
                </a:lnTo>
                <a:lnTo>
                  <a:pt x="67622" y="60745"/>
                </a:lnTo>
                <a:lnTo>
                  <a:pt x="58275" y="69969"/>
                </a:lnTo>
                <a:lnTo>
                  <a:pt x="46476" y="75094"/>
                </a:lnTo>
                <a:lnTo>
                  <a:pt x="29676" y="73449"/>
                </a:lnTo>
                <a:lnTo>
                  <a:pt x="16382" y="67846"/>
                </a:lnTo>
                <a:lnTo>
                  <a:pt x="6850" y="59057"/>
                </a:lnTo>
                <a:lnTo>
                  <a:pt x="1340" y="47850"/>
                </a:lnTo>
                <a:lnTo>
                  <a:pt x="0" y="37935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87323" y="4013365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34531" y="0"/>
                </a:moveTo>
                <a:lnTo>
                  <a:pt x="20964" y="3896"/>
                </a:lnTo>
                <a:lnTo>
                  <a:pt x="10002" y="12203"/>
                </a:lnTo>
                <a:lnTo>
                  <a:pt x="2671" y="23891"/>
                </a:lnTo>
                <a:lnTo>
                  <a:pt x="0" y="37935"/>
                </a:lnTo>
                <a:lnTo>
                  <a:pt x="1340" y="47850"/>
                </a:lnTo>
                <a:lnTo>
                  <a:pt x="6850" y="59057"/>
                </a:lnTo>
                <a:lnTo>
                  <a:pt x="16381" y="67847"/>
                </a:lnTo>
                <a:lnTo>
                  <a:pt x="29676" y="73449"/>
                </a:lnTo>
                <a:lnTo>
                  <a:pt x="46476" y="75094"/>
                </a:lnTo>
                <a:lnTo>
                  <a:pt x="58275" y="69969"/>
                </a:lnTo>
                <a:lnTo>
                  <a:pt x="67622" y="60745"/>
                </a:lnTo>
                <a:lnTo>
                  <a:pt x="73696" y="47830"/>
                </a:lnTo>
                <a:lnTo>
                  <a:pt x="75677" y="31632"/>
                </a:lnTo>
                <a:lnTo>
                  <a:pt x="71074" y="19057"/>
                </a:lnTo>
                <a:lnTo>
                  <a:pt x="62252" y="8995"/>
                </a:lnTo>
                <a:lnTo>
                  <a:pt x="49856" y="2343"/>
                </a:lnTo>
                <a:lnTo>
                  <a:pt x="34531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87323" y="4013365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0" y="37935"/>
                </a:moveTo>
                <a:lnTo>
                  <a:pt x="2671" y="23891"/>
                </a:lnTo>
                <a:lnTo>
                  <a:pt x="10002" y="12202"/>
                </a:lnTo>
                <a:lnTo>
                  <a:pt x="20964" y="3896"/>
                </a:lnTo>
                <a:lnTo>
                  <a:pt x="34531" y="0"/>
                </a:lnTo>
                <a:lnTo>
                  <a:pt x="49856" y="2343"/>
                </a:lnTo>
                <a:lnTo>
                  <a:pt x="62252" y="8995"/>
                </a:lnTo>
                <a:lnTo>
                  <a:pt x="71074" y="19057"/>
                </a:lnTo>
                <a:lnTo>
                  <a:pt x="75677" y="31632"/>
                </a:lnTo>
                <a:lnTo>
                  <a:pt x="73696" y="47830"/>
                </a:lnTo>
                <a:lnTo>
                  <a:pt x="67622" y="60745"/>
                </a:lnTo>
                <a:lnTo>
                  <a:pt x="58275" y="69969"/>
                </a:lnTo>
                <a:lnTo>
                  <a:pt x="46476" y="75094"/>
                </a:lnTo>
                <a:lnTo>
                  <a:pt x="29676" y="73449"/>
                </a:lnTo>
                <a:lnTo>
                  <a:pt x="16382" y="67846"/>
                </a:lnTo>
                <a:lnTo>
                  <a:pt x="6850" y="59057"/>
                </a:lnTo>
                <a:lnTo>
                  <a:pt x="1340" y="47850"/>
                </a:lnTo>
                <a:lnTo>
                  <a:pt x="0" y="37935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44523" y="2870364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34531" y="0"/>
                </a:moveTo>
                <a:lnTo>
                  <a:pt x="20964" y="3896"/>
                </a:lnTo>
                <a:lnTo>
                  <a:pt x="10002" y="12203"/>
                </a:lnTo>
                <a:lnTo>
                  <a:pt x="2671" y="23891"/>
                </a:lnTo>
                <a:lnTo>
                  <a:pt x="0" y="37935"/>
                </a:lnTo>
                <a:lnTo>
                  <a:pt x="1340" y="47850"/>
                </a:lnTo>
                <a:lnTo>
                  <a:pt x="6850" y="59057"/>
                </a:lnTo>
                <a:lnTo>
                  <a:pt x="16381" y="67847"/>
                </a:lnTo>
                <a:lnTo>
                  <a:pt x="29676" y="73449"/>
                </a:lnTo>
                <a:lnTo>
                  <a:pt x="46476" y="75094"/>
                </a:lnTo>
                <a:lnTo>
                  <a:pt x="58275" y="69969"/>
                </a:lnTo>
                <a:lnTo>
                  <a:pt x="67622" y="60745"/>
                </a:lnTo>
                <a:lnTo>
                  <a:pt x="73696" y="47830"/>
                </a:lnTo>
                <a:lnTo>
                  <a:pt x="75677" y="31632"/>
                </a:lnTo>
                <a:lnTo>
                  <a:pt x="71074" y="19057"/>
                </a:lnTo>
                <a:lnTo>
                  <a:pt x="62252" y="8995"/>
                </a:lnTo>
                <a:lnTo>
                  <a:pt x="49856" y="2343"/>
                </a:lnTo>
                <a:lnTo>
                  <a:pt x="34531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944523" y="2870365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0" y="37935"/>
                </a:moveTo>
                <a:lnTo>
                  <a:pt x="2671" y="23891"/>
                </a:lnTo>
                <a:lnTo>
                  <a:pt x="10002" y="12202"/>
                </a:lnTo>
                <a:lnTo>
                  <a:pt x="20964" y="3896"/>
                </a:lnTo>
                <a:lnTo>
                  <a:pt x="34531" y="0"/>
                </a:lnTo>
                <a:lnTo>
                  <a:pt x="49856" y="2343"/>
                </a:lnTo>
                <a:lnTo>
                  <a:pt x="62252" y="8995"/>
                </a:lnTo>
                <a:lnTo>
                  <a:pt x="71074" y="19057"/>
                </a:lnTo>
                <a:lnTo>
                  <a:pt x="75677" y="31632"/>
                </a:lnTo>
                <a:lnTo>
                  <a:pt x="73696" y="47830"/>
                </a:lnTo>
                <a:lnTo>
                  <a:pt x="67622" y="60745"/>
                </a:lnTo>
                <a:lnTo>
                  <a:pt x="58275" y="69969"/>
                </a:lnTo>
                <a:lnTo>
                  <a:pt x="46476" y="75094"/>
                </a:lnTo>
                <a:lnTo>
                  <a:pt x="29676" y="73449"/>
                </a:lnTo>
                <a:lnTo>
                  <a:pt x="16382" y="67846"/>
                </a:lnTo>
                <a:lnTo>
                  <a:pt x="6850" y="59057"/>
                </a:lnTo>
                <a:lnTo>
                  <a:pt x="1340" y="47850"/>
                </a:lnTo>
                <a:lnTo>
                  <a:pt x="0" y="37935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782721" y="3098964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34531" y="0"/>
                </a:moveTo>
                <a:lnTo>
                  <a:pt x="20964" y="3896"/>
                </a:lnTo>
                <a:lnTo>
                  <a:pt x="10002" y="12203"/>
                </a:lnTo>
                <a:lnTo>
                  <a:pt x="2671" y="23891"/>
                </a:lnTo>
                <a:lnTo>
                  <a:pt x="0" y="37935"/>
                </a:lnTo>
                <a:lnTo>
                  <a:pt x="1340" y="47850"/>
                </a:lnTo>
                <a:lnTo>
                  <a:pt x="6850" y="59057"/>
                </a:lnTo>
                <a:lnTo>
                  <a:pt x="16382" y="67847"/>
                </a:lnTo>
                <a:lnTo>
                  <a:pt x="29677" y="73449"/>
                </a:lnTo>
                <a:lnTo>
                  <a:pt x="46476" y="75094"/>
                </a:lnTo>
                <a:lnTo>
                  <a:pt x="58276" y="69970"/>
                </a:lnTo>
                <a:lnTo>
                  <a:pt x="67622" y="60745"/>
                </a:lnTo>
                <a:lnTo>
                  <a:pt x="73696" y="47830"/>
                </a:lnTo>
                <a:lnTo>
                  <a:pt x="75677" y="31632"/>
                </a:lnTo>
                <a:lnTo>
                  <a:pt x="71074" y="19058"/>
                </a:lnTo>
                <a:lnTo>
                  <a:pt x="62252" y="8995"/>
                </a:lnTo>
                <a:lnTo>
                  <a:pt x="49856" y="2343"/>
                </a:lnTo>
                <a:lnTo>
                  <a:pt x="34531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782721" y="3098965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0" y="37935"/>
                </a:moveTo>
                <a:lnTo>
                  <a:pt x="2671" y="23891"/>
                </a:lnTo>
                <a:lnTo>
                  <a:pt x="10002" y="12202"/>
                </a:lnTo>
                <a:lnTo>
                  <a:pt x="20964" y="3896"/>
                </a:lnTo>
                <a:lnTo>
                  <a:pt x="34531" y="0"/>
                </a:lnTo>
                <a:lnTo>
                  <a:pt x="49856" y="2343"/>
                </a:lnTo>
                <a:lnTo>
                  <a:pt x="62252" y="8995"/>
                </a:lnTo>
                <a:lnTo>
                  <a:pt x="71074" y="19057"/>
                </a:lnTo>
                <a:lnTo>
                  <a:pt x="75677" y="31632"/>
                </a:lnTo>
                <a:lnTo>
                  <a:pt x="73696" y="47830"/>
                </a:lnTo>
                <a:lnTo>
                  <a:pt x="67622" y="60745"/>
                </a:lnTo>
                <a:lnTo>
                  <a:pt x="58275" y="69969"/>
                </a:lnTo>
                <a:lnTo>
                  <a:pt x="46476" y="75094"/>
                </a:lnTo>
                <a:lnTo>
                  <a:pt x="29676" y="73449"/>
                </a:lnTo>
                <a:lnTo>
                  <a:pt x="16382" y="67846"/>
                </a:lnTo>
                <a:lnTo>
                  <a:pt x="6850" y="59057"/>
                </a:lnTo>
                <a:lnTo>
                  <a:pt x="1340" y="47850"/>
                </a:lnTo>
                <a:lnTo>
                  <a:pt x="0" y="37935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06323" y="3962565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34531" y="0"/>
                </a:moveTo>
                <a:lnTo>
                  <a:pt x="20964" y="3896"/>
                </a:lnTo>
                <a:lnTo>
                  <a:pt x="10002" y="12203"/>
                </a:lnTo>
                <a:lnTo>
                  <a:pt x="2671" y="23891"/>
                </a:lnTo>
                <a:lnTo>
                  <a:pt x="0" y="37935"/>
                </a:lnTo>
                <a:lnTo>
                  <a:pt x="1340" y="47850"/>
                </a:lnTo>
                <a:lnTo>
                  <a:pt x="6850" y="59057"/>
                </a:lnTo>
                <a:lnTo>
                  <a:pt x="16382" y="67847"/>
                </a:lnTo>
                <a:lnTo>
                  <a:pt x="29676" y="73449"/>
                </a:lnTo>
                <a:lnTo>
                  <a:pt x="46476" y="75094"/>
                </a:lnTo>
                <a:lnTo>
                  <a:pt x="58276" y="69969"/>
                </a:lnTo>
                <a:lnTo>
                  <a:pt x="67622" y="60745"/>
                </a:lnTo>
                <a:lnTo>
                  <a:pt x="73696" y="47830"/>
                </a:lnTo>
                <a:lnTo>
                  <a:pt x="75677" y="31632"/>
                </a:lnTo>
                <a:lnTo>
                  <a:pt x="71074" y="19057"/>
                </a:lnTo>
                <a:lnTo>
                  <a:pt x="62252" y="8995"/>
                </a:lnTo>
                <a:lnTo>
                  <a:pt x="49856" y="2343"/>
                </a:lnTo>
                <a:lnTo>
                  <a:pt x="34531" y="0"/>
                </a:lnTo>
                <a:close/>
              </a:path>
            </a:pathLst>
          </a:custGeom>
          <a:solidFill>
            <a:srgbClr val="00F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106323" y="3962565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0" y="37935"/>
                </a:moveTo>
                <a:lnTo>
                  <a:pt x="2671" y="23891"/>
                </a:lnTo>
                <a:lnTo>
                  <a:pt x="10002" y="12202"/>
                </a:lnTo>
                <a:lnTo>
                  <a:pt x="20964" y="3896"/>
                </a:lnTo>
                <a:lnTo>
                  <a:pt x="34531" y="0"/>
                </a:lnTo>
                <a:lnTo>
                  <a:pt x="49856" y="2343"/>
                </a:lnTo>
                <a:lnTo>
                  <a:pt x="62252" y="8995"/>
                </a:lnTo>
                <a:lnTo>
                  <a:pt x="71074" y="19057"/>
                </a:lnTo>
                <a:lnTo>
                  <a:pt x="75677" y="31632"/>
                </a:lnTo>
                <a:lnTo>
                  <a:pt x="73696" y="47830"/>
                </a:lnTo>
                <a:lnTo>
                  <a:pt x="67622" y="60745"/>
                </a:lnTo>
                <a:lnTo>
                  <a:pt x="58275" y="69969"/>
                </a:lnTo>
                <a:lnTo>
                  <a:pt x="46476" y="75094"/>
                </a:lnTo>
                <a:lnTo>
                  <a:pt x="29676" y="73449"/>
                </a:lnTo>
                <a:lnTo>
                  <a:pt x="16382" y="67846"/>
                </a:lnTo>
                <a:lnTo>
                  <a:pt x="6850" y="59057"/>
                </a:lnTo>
                <a:lnTo>
                  <a:pt x="1340" y="47850"/>
                </a:lnTo>
                <a:lnTo>
                  <a:pt x="0" y="37935"/>
                </a:lnTo>
                <a:close/>
              </a:path>
            </a:pathLst>
          </a:custGeom>
          <a:ln w="9524">
            <a:solidFill>
              <a:srgbClr val="00F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487323" y="3200564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34531" y="0"/>
                </a:moveTo>
                <a:lnTo>
                  <a:pt x="20964" y="3896"/>
                </a:lnTo>
                <a:lnTo>
                  <a:pt x="10002" y="12203"/>
                </a:lnTo>
                <a:lnTo>
                  <a:pt x="2671" y="23891"/>
                </a:lnTo>
                <a:lnTo>
                  <a:pt x="0" y="37935"/>
                </a:lnTo>
                <a:lnTo>
                  <a:pt x="1340" y="47850"/>
                </a:lnTo>
                <a:lnTo>
                  <a:pt x="6850" y="59057"/>
                </a:lnTo>
                <a:lnTo>
                  <a:pt x="16381" y="67847"/>
                </a:lnTo>
                <a:lnTo>
                  <a:pt x="29676" y="73449"/>
                </a:lnTo>
                <a:lnTo>
                  <a:pt x="46476" y="75094"/>
                </a:lnTo>
                <a:lnTo>
                  <a:pt x="58275" y="69969"/>
                </a:lnTo>
                <a:lnTo>
                  <a:pt x="67622" y="60745"/>
                </a:lnTo>
                <a:lnTo>
                  <a:pt x="73696" y="47830"/>
                </a:lnTo>
                <a:lnTo>
                  <a:pt x="75677" y="31632"/>
                </a:lnTo>
                <a:lnTo>
                  <a:pt x="71074" y="19057"/>
                </a:lnTo>
                <a:lnTo>
                  <a:pt x="62252" y="8995"/>
                </a:lnTo>
                <a:lnTo>
                  <a:pt x="49856" y="2343"/>
                </a:lnTo>
                <a:lnTo>
                  <a:pt x="34531" y="0"/>
                </a:lnTo>
                <a:close/>
              </a:path>
            </a:pathLst>
          </a:custGeom>
          <a:solidFill>
            <a:srgbClr val="00F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87323" y="3200565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0" y="37935"/>
                </a:moveTo>
                <a:lnTo>
                  <a:pt x="2671" y="23891"/>
                </a:lnTo>
                <a:lnTo>
                  <a:pt x="10002" y="12202"/>
                </a:lnTo>
                <a:lnTo>
                  <a:pt x="20964" y="3896"/>
                </a:lnTo>
                <a:lnTo>
                  <a:pt x="34531" y="0"/>
                </a:lnTo>
                <a:lnTo>
                  <a:pt x="49856" y="2343"/>
                </a:lnTo>
                <a:lnTo>
                  <a:pt x="62252" y="8995"/>
                </a:lnTo>
                <a:lnTo>
                  <a:pt x="71074" y="19057"/>
                </a:lnTo>
                <a:lnTo>
                  <a:pt x="75677" y="31632"/>
                </a:lnTo>
                <a:lnTo>
                  <a:pt x="73696" y="47830"/>
                </a:lnTo>
                <a:lnTo>
                  <a:pt x="67622" y="60745"/>
                </a:lnTo>
                <a:lnTo>
                  <a:pt x="58275" y="69969"/>
                </a:lnTo>
                <a:lnTo>
                  <a:pt x="46476" y="75094"/>
                </a:lnTo>
                <a:lnTo>
                  <a:pt x="29676" y="73449"/>
                </a:lnTo>
                <a:lnTo>
                  <a:pt x="16382" y="67846"/>
                </a:lnTo>
                <a:lnTo>
                  <a:pt x="6850" y="59057"/>
                </a:lnTo>
                <a:lnTo>
                  <a:pt x="1340" y="47850"/>
                </a:lnTo>
                <a:lnTo>
                  <a:pt x="0" y="37935"/>
                </a:lnTo>
                <a:close/>
              </a:path>
            </a:pathLst>
          </a:custGeom>
          <a:ln w="9524">
            <a:solidFill>
              <a:srgbClr val="00F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96923" y="3429165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34531" y="0"/>
                </a:moveTo>
                <a:lnTo>
                  <a:pt x="20964" y="3896"/>
                </a:lnTo>
                <a:lnTo>
                  <a:pt x="10002" y="12203"/>
                </a:lnTo>
                <a:lnTo>
                  <a:pt x="2671" y="23891"/>
                </a:lnTo>
                <a:lnTo>
                  <a:pt x="0" y="37935"/>
                </a:lnTo>
                <a:lnTo>
                  <a:pt x="1340" y="47850"/>
                </a:lnTo>
                <a:lnTo>
                  <a:pt x="6850" y="59057"/>
                </a:lnTo>
                <a:lnTo>
                  <a:pt x="16381" y="67847"/>
                </a:lnTo>
                <a:lnTo>
                  <a:pt x="29676" y="73449"/>
                </a:lnTo>
                <a:lnTo>
                  <a:pt x="46476" y="75094"/>
                </a:lnTo>
                <a:lnTo>
                  <a:pt x="58275" y="69969"/>
                </a:lnTo>
                <a:lnTo>
                  <a:pt x="67622" y="60745"/>
                </a:lnTo>
                <a:lnTo>
                  <a:pt x="73696" y="47830"/>
                </a:lnTo>
                <a:lnTo>
                  <a:pt x="75677" y="31632"/>
                </a:lnTo>
                <a:lnTo>
                  <a:pt x="71074" y="19057"/>
                </a:lnTo>
                <a:lnTo>
                  <a:pt x="62252" y="8995"/>
                </a:lnTo>
                <a:lnTo>
                  <a:pt x="49856" y="2343"/>
                </a:lnTo>
                <a:lnTo>
                  <a:pt x="34531" y="0"/>
                </a:lnTo>
                <a:close/>
              </a:path>
            </a:pathLst>
          </a:custGeom>
          <a:solidFill>
            <a:srgbClr val="00F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96923" y="3429165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0" y="37935"/>
                </a:moveTo>
                <a:lnTo>
                  <a:pt x="2671" y="23891"/>
                </a:lnTo>
                <a:lnTo>
                  <a:pt x="10002" y="12202"/>
                </a:lnTo>
                <a:lnTo>
                  <a:pt x="20964" y="3896"/>
                </a:lnTo>
                <a:lnTo>
                  <a:pt x="34531" y="0"/>
                </a:lnTo>
                <a:lnTo>
                  <a:pt x="49856" y="2343"/>
                </a:lnTo>
                <a:lnTo>
                  <a:pt x="62252" y="8995"/>
                </a:lnTo>
                <a:lnTo>
                  <a:pt x="71074" y="19057"/>
                </a:lnTo>
                <a:lnTo>
                  <a:pt x="75677" y="31632"/>
                </a:lnTo>
                <a:lnTo>
                  <a:pt x="73696" y="47830"/>
                </a:lnTo>
                <a:lnTo>
                  <a:pt x="67622" y="60745"/>
                </a:lnTo>
                <a:lnTo>
                  <a:pt x="58275" y="69969"/>
                </a:lnTo>
                <a:lnTo>
                  <a:pt x="46476" y="75094"/>
                </a:lnTo>
                <a:lnTo>
                  <a:pt x="29676" y="73449"/>
                </a:lnTo>
                <a:lnTo>
                  <a:pt x="16382" y="67846"/>
                </a:lnTo>
                <a:lnTo>
                  <a:pt x="6850" y="59057"/>
                </a:lnTo>
                <a:lnTo>
                  <a:pt x="1340" y="47850"/>
                </a:lnTo>
                <a:lnTo>
                  <a:pt x="0" y="37935"/>
                </a:lnTo>
                <a:close/>
              </a:path>
            </a:pathLst>
          </a:custGeom>
          <a:ln w="9524">
            <a:solidFill>
              <a:srgbClr val="00F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20323" y="4648365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34531" y="0"/>
                </a:moveTo>
                <a:lnTo>
                  <a:pt x="20964" y="3896"/>
                </a:lnTo>
                <a:lnTo>
                  <a:pt x="10002" y="12203"/>
                </a:lnTo>
                <a:lnTo>
                  <a:pt x="2671" y="23891"/>
                </a:lnTo>
                <a:lnTo>
                  <a:pt x="0" y="37935"/>
                </a:lnTo>
                <a:lnTo>
                  <a:pt x="1340" y="47850"/>
                </a:lnTo>
                <a:lnTo>
                  <a:pt x="6850" y="59057"/>
                </a:lnTo>
                <a:lnTo>
                  <a:pt x="16382" y="67847"/>
                </a:lnTo>
                <a:lnTo>
                  <a:pt x="29676" y="73449"/>
                </a:lnTo>
                <a:lnTo>
                  <a:pt x="46476" y="75094"/>
                </a:lnTo>
                <a:lnTo>
                  <a:pt x="58276" y="69969"/>
                </a:lnTo>
                <a:lnTo>
                  <a:pt x="67622" y="60745"/>
                </a:lnTo>
                <a:lnTo>
                  <a:pt x="73696" y="47830"/>
                </a:lnTo>
                <a:lnTo>
                  <a:pt x="75677" y="31632"/>
                </a:lnTo>
                <a:lnTo>
                  <a:pt x="71074" y="19057"/>
                </a:lnTo>
                <a:lnTo>
                  <a:pt x="62252" y="8995"/>
                </a:lnTo>
                <a:lnTo>
                  <a:pt x="49856" y="2343"/>
                </a:lnTo>
                <a:lnTo>
                  <a:pt x="34531" y="0"/>
                </a:lnTo>
                <a:close/>
              </a:path>
            </a:pathLst>
          </a:custGeom>
          <a:solidFill>
            <a:srgbClr val="00F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20323" y="4648364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0" y="37935"/>
                </a:moveTo>
                <a:lnTo>
                  <a:pt x="2671" y="23891"/>
                </a:lnTo>
                <a:lnTo>
                  <a:pt x="10002" y="12202"/>
                </a:lnTo>
                <a:lnTo>
                  <a:pt x="20964" y="3896"/>
                </a:lnTo>
                <a:lnTo>
                  <a:pt x="34531" y="0"/>
                </a:lnTo>
                <a:lnTo>
                  <a:pt x="49856" y="2343"/>
                </a:lnTo>
                <a:lnTo>
                  <a:pt x="62252" y="8995"/>
                </a:lnTo>
                <a:lnTo>
                  <a:pt x="71074" y="19057"/>
                </a:lnTo>
                <a:lnTo>
                  <a:pt x="75677" y="31632"/>
                </a:lnTo>
                <a:lnTo>
                  <a:pt x="73696" y="47830"/>
                </a:lnTo>
                <a:lnTo>
                  <a:pt x="67622" y="60745"/>
                </a:lnTo>
                <a:lnTo>
                  <a:pt x="58275" y="69969"/>
                </a:lnTo>
                <a:lnTo>
                  <a:pt x="46476" y="75094"/>
                </a:lnTo>
                <a:lnTo>
                  <a:pt x="29676" y="73449"/>
                </a:lnTo>
                <a:lnTo>
                  <a:pt x="16382" y="67846"/>
                </a:lnTo>
                <a:lnTo>
                  <a:pt x="6850" y="59057"/>
                </a:lnTo>
                <a:lnTo>
                  <a:pt x="1340" y="47850"/>
                </a:lnTo>
                <a:lnTo>
                  <a:pt x="0" y="37935"/>
                </a:lnTo>
                <a:close/>
              </a:path>
            </a:pathLst>
          </a:custGeom>
          <a:ln w="9524">
            <a:solidFill>
              <a:srgbClr val="00F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06123" y="4800765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34531" y="0"/>
                </a:moveTo>
                <a:lnTo>
                  <a:pt x="20964" y="3896"/>
                </a:lnTo>
                <a:lnTo>
                  <a:pt x="10002" y="12203"/>
                </a:lnTo>
                <a:lnTo>
                  <a:pt x="2671" y="23891"/>
                </a:lnTo>
                <a:lnTo>
                  <a:pt x="0" y="37935"/>
                </a:lnTo>
                <a:lnTo>
                  <a:pt x="1340" y="47850"/>
                </a:lnTo>
                <a:lnTo>
                  <a:pt x="6850" y="59057"/>
                </a:lnTo>
                <a:lnTo>
                  <a:pt x="16382" y="67847"/>
                </a:lnTo>
                <a:lnTo>
                  <a:pt x="29676" y="73449"/>
                </a:lnTo>
                <a:lnTo>
                  <a:pt x="46476" y="75094"/>
                </a:lnTo>
                <a:lnTo>
                  <a:pt x="58276" y="69969"/>
                </a:lnTo>
                <a:lnTo>
                  <a:pt x="67622" y="60745"/>
                </a:lnTo>
                <a:lnTo>
                  <a:pt x="73696" y="47830"/>
                </a:lnTo>
                <a:lnTo>
                  <a:pt x="75677" y="31632"/>
                </a:lnTo>
                <a:lnTo>
                  <a:pt x="71074" y="19057"/>
                </a:lnTo>
                <a:lnTo>
                  <a:pt x="62252" y="8995"/>
                </a:lnTo>
                <a:lnTo>
                  <a:pt x="49856" y="2343"/>
                </a:lnTo>
                <a:lnTo>
                  <a:pt x="34531" y="0"/>
                </a:lnTo>
                <a:close/>
              </a:path>
            </a:pathLst>
          </a:custGeom>
          <a:solidFill>
            <a:srgbClr val="00F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506123" y="4800765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0" y="37935"/>
                </a:moveTo>
                <a:lnTo>
                  <a:pt x="2671" y="23891"/>
                </a:lnTo>
                <a:lnTo>
                  <a:pt x="10002" y="12202"/>
                </a:lnTo>
                <a:lnTo>
                  <a:pt x="20964" y="3896"/>
                </a:lnTo>
                <a:lnTo>
                  <a:pt x="34531" y="0"/>
                </a:lnTo>
                <a:lnTo>
                  <a:pt x="49856" y="2343"/>
                </a:lnTo>
                <a:lnTo>
                  <a:pt x="62252" y="8995"/>
                </a:lnTo>
                <a:lnTo>
                  <a:pt x="71074" y="19057"/>
                </a:lnTo>
                <a:lnTo>
                  <a:pt x="75677" y="31632"/>
                </a:lnTo>
                <a:lnTo>
                  <a:pt x="73696" y="47830"/>
                </a:lnTo>
                <a:lnTo>
                  <a:pt x="67622" y="60745"/>
                </a:lnTo>
                <a:lnTo>
                  <a:pt x="58275" y="69969"/>
                </a:lnTo>
                <a:lnTo>
                  <a:pt x="46476" y="75094"/>
                </a:lnTo>
                <a:lnTo>
                  <a:pt x="29676" y="73449"/>
                </a:lnTo>
                <a:lnTo>
                  <a:pt x="16382" y="67846"/>
                </a:lnTo>
                <a:lnTo>
                  <a:pt x="6850" y="59057"/>
                </a:lnTo>
                <a:lnTo>
                  <a:pt x="1340" y="47850"/>
                </a:lnTo>
                <a:lnTo>
                  <a:pt x="0" y="37935"/>
                </a:lnTo>
                <a:close/>
              </a:path>
            </a:pathLst>
          </a:custGeom>
          <a:ln w="9524">
            <a:solidFill>
              <a:srgbClr val="00F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496723" y="4191165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34531" y="0"/>
                </a:moveTo>
                <a:lnTo>
                  <a:pt x="20964" y="3896"/>
                </a:lnTo>
                <a:lnTo>
                  <a:pt x="10002" y="12202"/>
                </a:lnTo>
                <a:lnTo>
                  <a:pt x="2671" y="23891"/>
                </a:lnTo>
                <a:lnTo>
                  <a:pt x="0" y="37935"/>
                </a:lnTo>
                <a:lnTo>
                  <a:pt x="1340" y="47850"/>
                </a:lnTo>
                <a:lnTo>
                  <a:pt x="6850" y="59057"/>
                </a:lnTo>
                <a:lnTo>
                  <a:pt x="16382" y="67847"/>
                </a:lnTo>
                <a:lnTo>
                  <a:pt x="29676" y="73449"/>
                </a:lnTo>
                <a:lnTo>
                  <a:pt x="46476" y="75094"/>
                </a:lnTo>
                <a:lnTo>
                  <a:pt x="58276" y="69969"/>
                </a:lnTo>
                <a:lnTo>
                  <a:pt x="67622" y="60745"/>
                </a:lnTo>
                <a:lnTo>
                  <a:pt x="73696" y="47830"/>
                </a:lnTo>
                <a:lnTo>
                  <a:pt x="75677" y="31631"/>
                </a:lnTo>
                <a:lnTo>
                  <a:pt x="71074" y="19057"/>
                </a:lnTo>
                <a:lnTo>
                  <a:pt x="62252" y="8994"/>
                </a:lnTo>
                <a:lnTo>
                  <a:pt x="49856" y="2342"/>
                </a:lnTo>
                <a:lnTo>
                  <a:pt x="34531" y="0"/>
                </a:lnTo>
                <a:close/>
              </a:path>
            </a:pathLst>
          </a:custGeom>
          <a:solidFill>
            <a:srgbClr val="00F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496723" y="4191164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0" y="37935"/>
                </a:moveTo>
                <a:lnTo>
                  <a:pt x="2671" y="23891"/>
                </a:lnTo>
                <a:lnTo>
                  <a:pt x="10002" y="12202"/>
                </a:lnTo>
                <a:lnTo>
                  <a:pt x="20964" y="3896"/>
                </a:lnTo>
                <a:lnTo>
                  <a:pt x="34531" y="0"/>
                </a:lnTo>
                <a:lnTo>
                  <a:pt x="49856" y="2343"/>
                </a:lnTo>
                <a:lnTo>
                  <a:pt x="62252" y="8995"/>
                </a:lnTo>
                <a:lnTo>
                  <a:pt x="71074" y="19057"/>
                </a:lnTo>
                <a:lnTo>
                  <a:pt x="75677" y="31632"/>
                </a:lnTo>
                <a:lnTo>
                  <a:pt x="73696" y="47830"/>
                </a:lnTo>
                <a:lnTo>
                  <a:pt x="67622" y="60745"/>
                </a:lnTo>
                <a:lnTo>
                  <a:pt x="58275" y="69969"/>
                </a:lnTo>
                <a:lnTo>
                  <a:pt x="46476" y="75094"/>
                </a:lnTo>
                <a:lnTo>
                  <a:pt x="29676" y="73449"/>
                </a:lnTo>
                <a:lnTo>
                  <a:pt x="16382" y="67846"/>
                </a:lnTo>
                <a:lnTo>
                  <a:pt x="6850" y="59057"/>
                </a:lnTo>
                <a:lnTo>
                  <a:pt x="1340" y="47850"/>
                </a:lnTo>
                <a:lnTo>
                  <a:pt x="0" y="37935"/>
                </a:lnTo>
                <a:close/>
              </a:path>
            </a:pathLst>
          </a:custGeom>
          <a:ln w="9524">
            <a:solidFill>
              <a:srgbClr val="00F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582323" y="4114965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34531" y="0"/>
                </a:moveTo>
                <a:lnTo>
                  <a:pt x="20964" y="3896"/>
                </a:lnTo>
                <a:lnTo>
                  <a:pt x="10002" y="12203"/>
                </a:lnTo>
                <a:lnTo>
                  <a:pt x="2671" y="23891"/>
                </a:lnTo>
                <a:lnTo>
                  <a:pt x="0" y="37935"/>
                </a:lnTo>
                <a:lnTo>
                  <a:pt x="1340" y="47850"/>
                </a:lnTo>
                <a:lnTo>
                  <a:pt x="6850" y="59057"/>
                </a:lnTo>
                <a:lnTo>
                  <a:pt x="16382" y="67847"/>
                </a:lnTo>
                <a:lnTo>
                  <a:pt x="29676" y="73449"/>
                </a:lnTo>
                <a:lnTo>
                  <a:pt x="46476" y="75094"/>
                </a:lnTo>
                <a:lnTo>
                  <a:pt x="58276" y="69969"/>
                </a:lnTo>
                <a:lnTo>
                  <a:pt x="67622" y="60745"/>
                </a:lnTo>
                <a:lnTo>
                  <a:pt x="73696" y="47830"/>
                </a:lnTo>
                <a:lnTo>
                  <a:pt x="75677" y="31632"/>
                </a:lnTo>
                <a:lnTo>
                  <a:pt x="71074" y="19057"/>
                </a:lnTo>
                <a:lnTo>
                  <a:pt x="62252" y="8995"/>
                </a:lnTo>
                <a:lnTo>
                  <a:pt x="49856" y="2343"/>
                </a:lnTo>
                <a:lnTo>
                  <a:pt x="34531" y="0"/>
                </a:lnTo>
                <a:close/>
              </a:path>
            </a:pathLst>
          </a:custGeom>
          <a:solidFill>
            <a:srgbClr val="00F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582323" y="4114965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0" y="37935"/>
                </a:moveTo>
                <a:lnTo>
                  <a:pt x="2671" y="23891"/>
                </a:lnTo>
                <a:lnTo>
                  <a:pt x="10002" y="12202"/>
                </a:lnTo>
                <a:lnTo>
                  <a:pt x="20964" y="3896"/>
                </a:lnTo>
                <a:lnTo>
                  <a:pt x="34531" y="0"/>
                </a:lnTo>
                <a:lnTo>
                  <a:pt x="49856" y="2343"/>
                </a:lnTo>
                <a:lnTo>
                  <a:pt x="62252" y="8995"/>
                </a:lnTo>
                <a:lnTo>
                  <a:pt x="71074" y="19057"/>
                </a:lnTo>
                <a:lnTo>
                  <a:pt x="75677" y="31632"/>
                </a:lnTo>
                <a:lnTo>
                  <a:pt x="73696" y="47830"/>
                </a:lnTo>
                <a:lnTo>
                  <a:pt x="67622" y="60745"/>
                </a:lnTo>
                <a:lnTo>
                  <a:pt x="58275" y="69969"/>
                </a:lnTo>
                <a:lnTo>
                  <a:pt x="46476" y="75094"/>
                </a:lnTo>
                <a:lnTo>
                  <a:pt x="29676" y="73449"/>
                </a:lnTo>
                <a:lnTo>
                  <a:pt x="16382" y="67846"/>
                </a:lnTo>
                <a:lnTo>
                  <a:pt x="6850" y="59057"/>
                </a:lnTo>
                <a:lnTo>
                  <a:pt x="1340" y="47850"/>
                </a:lnTo>
                <a:lnTo>
                  <a:pt x="0" y="37935"/>
                </a:lnTo>
                <a:close/>
              </a:path>
            </a:pathLst>
          </a:custGeom>
          <a:ln w="9524">
            <a:solidFill>
              <a:srgbClr val="00F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191923" y="4419765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34531" y="0"/>
                </a:moveTo>
                <a:lnTo>
                  <a:pt x="20964" y="3896"/>
                </a:lnTo>
                <a:lnTo>
                  <a:pt x="10002" y="12202"/>
                </a:lnTo>
                <a:lnTo>
                  <a:pt x="2671" y="23891"/>
                </a:lnTo>
                <a:lnTo>
                  <a:pt x="0" y="37935"/>
                </a:lnTo>
                <a:lnTo>
                  <a:pt x="1340" y="47850"/>
                </a:lnTo>
                <a:lnTo>
                  <a:pt x="6850" y="59057"/>
                </a:lnTo>
                <a:lnTo>
                  <a:pt x="16381" y="67847"/>
                </a:lnTo>
                <a:lnTo>
                  <a:pt x="29676" y="73449"/>
                </a:lnTo>
                <a:lnTo>
                  <a:pt x="46476" y="75094"/>
                </a:lnTo>
                <a:lnTo>
                  <a:pt x="58275" y="69969"/>
                </a:lnTo>
                <a:lnTo>
                  <a:pt x="67622" y="60745"/>
                </a:lnTo>
                <a:lnTo>
                  <a:pt x="73696" y="47830"/>
                </a:lnTo>
                <a:lnTo>
                  <a:pt x="75677" y="31631"/>
                </a:lnTo>
                <a:lnTo>
                  <a:pt x="71074" y="19057"/>
                </a:lnTo>
                <a:lnTo>
                  <a:pt x="62252" y="8994"/>
                </a:lnTo>
                <a:lnTo>
                  <a:pt x="49856" y="2342"/>
                </a:lnTo>
                <a:lnTo>
                  <a:pt x="34531" y="0"/>
                </a:lnTo>
                <a:close/>
              </a:path>
            </a:pathLst>
          </a:custGeom>
          <a:solidFill>
            <a:srgbClr val="00F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191923" y="4419765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0" y="37935"/>
                </a:moveTo>
                <a:lnTo>
                  <a:pt x="2671" y="23891"/>
                </a:lnTo>
                <a:lnTo>
                  <a:pt x="10002" y="12202"/>
                </a:lnTo>
                <a:lnTo>
                  <a:pt x="20964" y="3896"/>
                </a:lnTo>
                <a:lnTo>
                  <a:pt x="34531" y="0"/>
                </a:lnTo>
                <a:lnTo>
                  <a:pt x="49856" y="2343"/>
                </a:lnTo>
                <a:lnTo>
                  <a:pt x="62252" y="8995"/>
                </a:lnTo>
                <a:lnTo>
                  <a:pt x="71074" y="19057"/>
                </a:lnTo>
                <a:lnTo>
                  <a:pt x="75677" y="31632"/>
                </a:lnTo>
                <a:lnTo>
                  <a:pt x="73696" y="47830"/>
                </a:lnTo>
                <a:lnTo>
                  <a:pt x="67622" y="60745"/>
                </a:lnTo>
                <a:lnTo>
                  <a:pt x="58275" y="69969"/>
                </a:lnTo>
                <a:lnTo>
                  <a:pt x="46476" y="75094"/>
                </a:lnTo>
                <a:lnTo>
                  <a:pt x="29676" y="73449"/>
                </a:lnTo>
                <a:lnTo>
                  <a:pt x="16382" y="67846"/>
                </a:lnTo>
                <a:lnTo>
                  <a:pt x="6850" y="59057"/>
                </a:lnTo>
                <a:lnTo>
                  <a:pt x="1340" y="47850"/>
                </a:lnTo>
                <a:lnTo>
                  <a:pt x="0" y="37935"/>
                </a:lnTo>
                <a:close/>
              </a:path>
            </a:pathLst>
          </a:custGeom>
          <a:ln w="9524">
            <a:solidFill>
              <a:srgbClr val="00F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5" dirty="0"/>
              <a:t>O</a:t>
            </a:r>
            <a:r>
              <a:rPr dirty="0"/>
              <a:t>ve</a:t>
            </a:r>
            <a:r>
              <a:rPr spc="-15" dirty="0"/>
              <a:t>rf</a:t>
            </a:r>
            <a:r>
              <a:rPr dirty="0"/>
              <a:t>i</a:t>
            </a:r>
            <a:r>
              <a:rPr spc="-15" dirty="0"/>
              <a:t>tt</a:t>
            </a:r>
            <a:r>
              <a:rPr dirty="0"/>
              <a:t>ing</a:t>
            </a:r>
            <a:r>
              <a:rPr spc="-5" dirty="0"/>
              <a:t> </a:t>
            </a:r>
            <a:r>
              <a:rPr dirty="0"/>
              <a:t>and</a:t>
            </a:r>
            <a:r>
              <a:rPr spc="-5" dirty="0"/>
              <a:t> </a:t>
            </a:r>
            <a:r>
              <a:rPr dirty="0"/>
              <a:t>complexi</a:t>
            </a:r>
            <a:r>
              <a:rPr spc="-15" dirty="0"/>
              <a:t>t</a:t>
            </a:r>
            <a:r>
              <a:rPr dirty="0"/>
              <a:t>y</a:t>
            </a:r>
          </a:p>
        </p:txBody>
      </p:sp>
      <p:sp>
        <p:nvSpPr>
          <p:cNvPr id="3" name="object 3"/>
          <p:cNvSpPr/>
          <p:nvPr/>
        </p:nvSpPr>
        <p:spPr>
          <a:xfrm>
            <a:off x="2744123" y="2256967"/>
            <a:ext cx="4800600" cy="4441190"/>
          </a:xfrm>
          <a:custGeom>
            <a:avLst/>
            <a:gdLst/>
            <a:ahLst/>
            <a:cxnLst/>
            <a:rect l="l" t="t" r="r" b="b"/>
            <a:pathLst>
              <a:path w="4800600" h="4441190">
                <a:moveTo>
                  <a:pt x="0" y="2899233"/>
                </a:moveTo>
                <a:lnTo>
                  <a:pt x="1909" y="2778348"/>
                </a:lnTo>
                <a:lnTo>
                  <a:pt x="3848" y="2657964"/>
                </a:lnTo>
                <a:lnTo>
                  <a:pt x="5843" y="2538580"/>
                </a:lnTo>
                <a:lnTo>
                  <a:pt x="7924" y="2420697"/>
                </a:lnTo>
                <a:lnTo>
                  <a:pt x="10120" y="2304813"/>
                </a:lnTo>
                <a:lnTo>
                  <a:pt x="12458" y="2191430"/>
                </a:lnTo>
                <a:lnTo>
                  <a:pt x="14968" y="2081047"/>
                </a:lnTo>
                <a:lnTo>
                  <a:pt x="17678" y="1974165"/>
                </a:lnTo>
                <a:lnTo>
                  <a:pt x="20616" y="1871283"/>
                </a:lnTo>
                <a:lnTo>
                  <a:pt x="23812" y="1772902"/>
                </a:lnTo>
                <a:lnTo>
                  <a:pt x="27293" y="1679521"/>
                </a:lnTo>
                <a:lnTo>
                  <a:pt x="31089" y="1591641"/>
                </a:lnTo>
                <a:lnTo>
                  <a:pt x="35228" y="1509762"/>
                </a:lnTo>
                <a:lnTo>
                  <a:pt x="39738" y="1434383"/>
                </a:lnTo>
                <a:lnTo>
                  <a:pt x="44648" y="1366006"/>
                </a:lnTo>
                <a:lnTo>
                  <a:pt x="49987" y="1305129"/>
                </a:lnTo>
                <a:lnTo>
                  <a:pt x="55783" y="1252253"/>
                </a:lnTo>
                <a:lnTo>
                  <a:pt x="62064" y="1207879"/>
                </a:lnTo>
                <a:lnTo>
                  <a:pt x="76199" y="1146633"/>
                </a:lnTo>
                <a:lnTo>
                  <a:pt x="92201" y="1128688"/>
                </a:lnTo>
                <a:lnTo>
                  <a:pt x="100774" y="1136360"/>
                </a:lnTo>
                <a:lnTo>
                  <a:pt x="119062" y="1180566"/>
                </a:lnTo>
                <a:lnTo>
                  <a:pt x="138874" y="1257347"/>
                </a:lnTo>
                <a:lnTo>
                  <a:pt x="149351" y="1305739"/>
                </a:lnTo>
                <a:lnTo>
                  <a:pt x="160210" y="1359617"/>
                </a:lnTo>
                <a:lnTo>
                  <a:pt x="171449" y="1418096"/>
                </a:lnTo>
                <a:lnTo>
                  <a:pt x="183070" y="1480289"/>
                </a:lnTo>
                <a:lnTo>
                  <a:pt x="195071" y="1545311"/>
                </a:lnTo>
                <a:lnTo>
                  <a:pt x="207454" y="1612277"/>
                </a:lnTo>
                <a:lnTo>
                  <a:pt x="220217" y="1680300"/>
                </a:lnTo>
                <a:lnTo>
                  <a:pt x="233362" y="1748494"/>
                </a:lnTo>
                <a:lnTo>
                  <a:pt x="246887" y="1815974"/>
                </a:lnTo>
                <a:lnTo>
                  <a:pt x="260794" y="1881853"/>
                </a:lnTo>
                <a:lnTo>
                  <a:pt x="275081" y="1945247"/>
                </a:lnTo>
                <a:lnTo>
                  <a:pt x="289750" y="2005269"/>
                </a:lnTo>
                <a:lnTo>
                  <a:pt x="304799" y="2061033"/>
                </a:lnTo>
                <a:lnTo>
                  <a:pt x="320592" y="2117649"/>
                </a:lnTo>
                <a:lnTo>
                  <a:pt x="337413" y="2180210"/>
                </a:lnTo>
                <a:lnTo>
                  <a:pt x="355149" y="2247799"/>
                </a:lnTo>
                <a:lnTo>
                  <a:pt x="373684" y="2319503"/>
                </a:lnTo>
                <a:lnTo>
                  <a:pt x="392906" y="2394408"/>
                </a:lnTo>
                <a:lnTo>
                  <a:pt x="412699" y="2471598"/>
                </a:lnTo>
                <a:lnTo>
                  <a:pt x="432949" y="2550161"/>
                </a:lnTo>
                <a:lnTo>
                  <a:pt x="453542" y="2629180"/>
                </a:lnTo>
                <a:lnTo>
                  <a:pt x="474363" y="2707742"/>
                </a:lnTo>
                <a:lnTo>
                  <a:pt x="495299" y="2784933"/>
                </a:lnTo>
                <a:lnTo>
                  <a:pt x="516235" y="2859837"/>
                </a:lnTo>
                <a:lnTo>
                  <a:pt x="537057" y="2931541"/>
                </a:lnTo>
                <a:lnTo>
                  <a:pt x="557650" y="2999131"/>
                </a:lnTo>
                <a:lnTo>
                  <a:pt x="577900" y="3061691"/>
                </a:lnTo>
                <a:lnTo>
                  <a:pt x="597693" y="3118308"/>
                </a:lnTo>
                <a:lnTo>
                  <a:pt x="616915" y="3168066"/>
                </a:lnTo>
                <a:lnTo>
                  <a:pt x="635450" y="3210052"/>
                </a:lnTo>
                <a:lnTo>
                  <a:pt x="670007" y="3267050"/>
                </a:lnTo>
                <a:lnTo>
                  <a:pt x="700758" y="3283647"/>
                </a:lnTo>
                <a:lnTo>
                  <a:pt x="715175" y="3278975"/>
                </a:lnTo>
                <a:lnTo>
                  <a:pt x="742492" y="3247314"/>
                </a:lnTo>
                <a:lnTo>
                  <a:pt x="767981" y="3189135"/>
                </a:lnTo>
                <a:lnTo>
                  <a:pt x="780111" y="3151316"/>
                </a:lnTo>
                <a:lnTo>
                  <a:pt x="791870" y="3108325"/>
                </a:lnTo>
                <a:lnTo>
                  <a:pt x="803286" y="3060648"/>
                </a:lnTo>
                <a:lnTo>
                  <a:pt x="814387" y="3008770"/>
                </a:lnTo>
                <a:lnTo>
                  <a:pt x="825203" y="2953177"/>
                </a:lnTo>
                <a:lnTo>
                  <a:pt x="835761" y="2894356"/>
                </a:lnTo>
                <a:lnTo>
                  <a:pt x="846091" y="2832791"/>
                </a:lnTo>
                <a:lnTo>
                  <a:pt x="856221" y="2768969"/>
                </a:lnTo>
                <a:lnTo>
                  <a:pt x="866179" y="2703375"/>
                </a:lnTo>
                <a:lnTo>
                  <a:pt x="875995" y="2636495"/>
                </a:lnTo>
                <a:lnTo>
                  <a:pt x="885696" y="2568815"/>
                </a:lnTo>
                <a:lnTo>
                  <a:pt x="895311" y="2500821"/>
                </a:lnTo>
                <a:lnTo>
                  <a:pt x="904870" y="2432998"/>
                </a:lnTo>
                <a:lnTo>
                  <a:pt x="914399" y="2365833"/>
                </a:lnTo>
                <a:lnTo>
                  <a:pt x="923648" y="2293676"/>
                </a:lnTo>
                <a:lnTo>
                  <a:pt x="932383" y="2211490"/>
                </a:lnTo>
                <a:lnTo>
                  <a:pt x="940660" y="2120674"/>
                </a:lnTo>
                <a:lnTo>
                  <a:pt x="948537" y="2022628"/>
                </a:lnTo>
                <a:lnTo>
                  <a:pt x="956071" y="1918753"/>
                </a:lnTo>
                <a:lnTo>
                  <a:pt x="963320" y="1810449"/>
                </a:lnTo>
                <a:lnTo>
                  <a:pt x="970340" y="1699116"/>
                </a:lnTo>
                <a:lnTo>
                  <a:pt x="977188" y="1586155"/>
                </a:lnTo>
                <a:lnTo>
                  <a:pt x="983922" y="1472964"/>
                </a:lnTo>
                <a:lnTo>
                  <a:pt x="990599" y="1360946"/>
                </a:lnTo>
                <a:lnTo>
                  <a:pt x="997276" y="1251499"/>
                </a:lnTo>
                <a:lnTo>
                  <a:pt x="1004011" y="1146024"/>
                </a:lnTo>
                <a:lnTo>
                  <a:pt x="1010859" y="1045921"/>
                </a:lnTo>
                <a:lnTo>
                  <a:pt x="1017879" y="952590"/>
                </a:lnTo>
                <a:lnTo>
                  <a:pt x="1025127" y="867432"/>
                </a:lnTo>
                <a:lnTo>
                  <a:pt x="1032662" y="791846"/>
                </a:lnTo>
                <a:lnTo>
                  <a:pt x="1040539" y="727233"/>
                </a:lnTo>
                <a:lnTo>
                  <a:pt x="1048816" y="674993"/>
                </a:lnTo>
                <a:lnTo>
                  <a:pt x="1057551" y="636527"/>
                </a:lnTo>
                <a:lnTo>
                  <a:pt x="1076329" y="603242"/>
                </a:lnTo>
                <a:lnTo>
                  <a:pt x="1085887" y="603403"/>
                </a:lnTo>
                <a:lnTo>
                  <a:pt x="1115020" y="659668"/>
                </a:lnTo>
                <a:lnTo>
                  <a:pt x="1135108" y="738516"/>
                </a:lnTo>
                <a:lnTo>
                  <a:pt x="1145438" y="788798"/>
                </a:lnTo>
                <a:lnTo>
                  <a:pt x="1155996" y="845634"/>
                </a:lnTo>
                <a:lnTo>
                  <a:pt x="1166812" y="908508"/>
                </a:lnTo>
                <a:lnTo>
                  <a:pt x="1177913" y="976907"/>
                </a:lnTo>
                <a:lnTo>
                  <a:pt x="1189329" y="1050316"/>
                </a:lnTo>
                <a:lnTo>
                  <a:pt x="1201088" y="1128221"/>
                </a:lnTo>
                <a:lnTo>
                  <a:pt x="1213218" y="1210108"/>
                </a:lnTo>
                <a:lnTo>
                  <a:pt x="1225748" y="1295461"/>
                </a:lnTo>
                <a:lnTo>
                  <a:pt x="1238707" y="1383767"/>
                </a:lnTo>
                <a:lnTo>
                  <a:pt x="1252122" y="1474512"/>
                </a:lnTo>
                <a:lnTo>
                  <a:pt x="1266024" y="1567181"/>
                </a:lnTo>
                <a:lnTo>
                  <a:pt x="1280440" y="1661259"/>
                </a:lnTo>
                <a:lnTo>
                  <a:pt x="1295399" y="1756233"/>
                </a:lnTo>
                <a:lnTo>
                  <a:pt x="1310739" y="1863251"/>
                </a:lnTo>
                <a:lnTo>
                  <a:pt x="1326298" y="1991729"/>
                </a:lnTo>
                <a:lnTo>
                  <a:pt x="1342105" y="2138552"/>
                </a:lnTo>
                <a:lnTo>
                  <a:pt x="1358188" y="2300606"/>
                </a:lnTo>
                <a:lnTo>
                  <a:pt x="1374576" y="2474775"/>
                </a:lnTo>
                <a:lnTo>
                  <a:pt x="1391297" y="2657945"/>
                </a:lnTo>
                <a:lnTo>
                  <a:pt x="1408380" y="2847002"/>
                </a:lnTo>
                <a:lnTo>
                  <a:pt x="1425854" y="3038831"/>
                </a:lnTo>
                <a:lnTo>
                  <a:pt x="1443746" y="3230317"/>
                </a:lnTo>
                <a:lnTo>
                  <a:pt x="1462087" y="3418345"/>
                </a:lnTo>
                <a:lnTo>
                  <a:pt x="1480903" y="3599801"/>
                </a:lnTo>
                <a:lnTo>
                  <a:pt x="1500225" y="3771570"/>
                </a:lnTo>
                <a:lnTo>
                  <a:pt x="1520080" y="3930537"/>
                </a:lnTo>
                <a:lnTo>
                  <a:pt x="1540497" y="4073589"/>
                </a:lnTo>
                <a:lnTo>
                  <a:pt x="1561504" y="4197609"/>
                </a:lnTo>
                <a:lnTo>
                  <a:pt x="1583130" y="4299483"/>
                </a:lnTo>
                <a:lnTo>
                  <a:pt x="1605405" y="4376098"/>
                </a:lnTo>
                <a:lnTo>
                  <a:pt x="1628355" y="4424337"/>
                </a:lnTo>
                <a:lnTo>
                  <a:pt x="1652010" y="4441087"/>
                </a:lnTo>
                <a:lnTo>
                  <a:pt x="1676399" y="4423232"/>
                </a:lnTo>
                <a:lnTo>
                  <a:pt x="1701812" y="4363811"/>
                </a:lnTo>
                <a:lnTo>
                  <a:pt x="1728444" y="4261041"/>
                </a:lnTo>
                <a:lnTo>
                  <a:pt x="1756181" y="4119580"/>
                </a:lnTo>
                <a:lnTo>
                  <a:pt x="1784908" y="3944087"/>
                </a:lnTo>
                <a:lnTo>
                  <a:pt x="1814512" y="3739218"/>
                </a:lnTo>
                <a:lnTo>
                  <a:pt x="1844877" y="3509633"/>
                </a:lnTo>
                <a:lnTo>
                  <a:pt x="1875891" y="3259987"/>
                </a:lnTo>
                <a:lnTo>
                  <a:pt x="1907438" y="2994940"/>
                </a:lnTo>
                <a:lnTo>
                  <a:pt x="1939403" y="2719148"/>
                </a:lnTo>
                <a:lnTo>
                  <a:pt x="1971674" y="2437270"/>
                </a:lnTo>
                <a:lnTo>
                  <a:pt x="2004135" y="2153964"/>
                </a:lnTo>
                <a:lnTo>
                  <a:pt x="2036673" y="1873886"/>
                </a:lnTo>
                <a:lnTo>
                  <a:pt x="2069172" y="1601695"/>
                </a:lnTo>
                <a:lnTo>
                  <a:pt x="2101519" y="1342048"/>
                </a:lnTo>
                <a:lnTo>
                  <a:pt x="2133599" y="1099603"/>
                </a:lnTo>
                <a:lnTo>
                  <a:pt x="2165298" y="879019"/>
                </a:lnTo>
                <a:lnTo>
                  <a:pt x="2196502" y="684952"/>
                </a:lnTo>
                <a:lnTo>
                  <a:pt x="2227096" y="522060"/>
                </a:lnTo>
                <a:lnTo>
                  <a:pt x="2256967" y="395001"/>
                </a:lnTo>
                <a:lnTo>
                  <a:pt x="2285999" y="308433"/>
                </a:lnTo>
                <a:lnTo>
                  <a:pt x="2314841" y="258494"/>
                </a:lnTo>
                <a:lnTo>
                  <a:pt x="2344140" y="236577"/>
                </a:lnTo>
                <a:lnTo>
                  <a:pt x="2373781" y="240225"/>
                </a:lnTo>
                <a:lnTo>
                  <a:pt x="2403652" y="266980"/>
                </a:lnTo>
                <a:lnTo>
                  <a:pt x="2433636" y="314386"/>
                </a:lnTo>
                <a:lnTo>
                  <a:pt x="2463621" y="379985"/>
                </a:lnTo>
                <a:lnTo>
                  <a:pt x="2493492" y="461319"/>
                </a:lnTo>
                <a:lnTo>
                  <a:pt x="2523133" y="555931"/>
                </a:lnTo>
                <a:lnTo>
                  <a:pt x="2552432" y="661363"/>
                </a:lnTo>
                <a:lnTo>
                  <a:pt x="2581274" y="775158"/>
                </a:lnTo>
                <a:lnTo>
                  <a:pt x="2609544" y="894859"/>
                </a:lnTo>
                <a:lnTo>
                  <a:pt x="2637129" y="1018007"/>
                </a:lnTo>
                <a:lnTo>
                  <a:pt x="2663913" y="1142147"/>
                </a:lnTo>
                <a:lnTo>
                  <a:pt x="2689783" y="1264819"/>
                </a:lnTo>
                <a:lnTo>
                  <a:pt x="2714624" y="1383567"/>
                </a:lnTo>
                <a:lnTo>
                  <a:pt x="2738322" y="1495934"/>
                </a:lnTo>
                <a:lnTo>
                  <a:pt x="2760763" y="1599461"/>
                </a:lnTo>
                <a:lnTo>
                  <a:pt x="2781832" y="1691692"/>
                </a:lnTo>
                <a:lnTo>
                  <a:pt x="2801416" y="1770168"/>
                </a:lnTo>
                <a:lnTo>
                  <a:pt x="2819399" y="1832433"/>
                </a:lnTo>
                <a:lnTo>
                  <a:pt x="2835525" y="1886440"/>
                </a:lnTo>
                <a:lnTo>
                  <a:pt x="2849726" y="1941399"/>
                </a:lnTo>
                <a:lnTo>
                  <a:pt x="2862176" y="1996739"/>
                </a:lnTo>
                <a:lnTo>
                  <a:pt x="2873044" y="2051889"/>
                </a:lnTo>
                <a:lnTo>
                  <a:pt x="2882502" y="2106277"/>
                </a:lnTo>
                <a:lnTo>
                  <a:pt x="2890722" y="2159331"/>
                </a:lnTo>
                <a:lnTo>
                  <a:pt x="2897875" y="2210480"/>
                </a:lnTo>
                <a:lnTo>
                  <a:pt x="2904133" y="2259153"/>
                </a:lnTo>
                <a:lnTo>
                  <a:pt x="2909667" y="2304778"/>
                </a:lnTo>
                <a:lnTo>
                  <a:pt x="2914649" y="2346783"/>
                </a:lnTo>
                <a:lnTo>
                  <a:pt x="2919249" y="2384597"/>
                </a:lnTo>
                <a:lnTo>
                  <a:pt x="2927993" y="2445366"/>
                </a:lnTo>
                <a:lnTo>
                  <a:pt x="2937271" y="2482514"/>
                </a:lnTo>
                <a:lnTo>
                  <a:pt x="2948453" y="2491467"/>
                </a:lnTo>
                <a:lnTo>
                  <a:pt x="2955187" y="2483943"/>
                </a:lnTo>
                <a:lnTo>
                  <a:pt x="2971799" y="2442033"/>
                </a:lnTo>
                <a:lnTo>
                  <a:pt x="2981238" y="2404161"/>
                </a:lnTo>
                <a:lnTo>
                  <a:pt x="2990544" y="2352422"/>
                </a:lnTo>
                <a:lnTo>
                  <a:pt x="2999774" y="2288185"/>
                </a:lnTo>
                <a:lnTo>
                  <a:pt x="3008984" y="2212823"/>
                </a:lnTo>
                <a:lnTo>
                  <a:pt x="3018233" y="2127708"/>
                </a:lnTo>
                <a:lnTo>
                  <a:pt x="3027577" y="2034210"/>
                </a:lnTo>
                <a:lnTo>
                  <a:pt x="3037074" y="1933703"/>
                </a:lnTo>
                <a:lnTo>
                  <a:pt x="3046780" y="1827556"/>
                </a:lnTo>
                <a:lnTo>
                  <a:pt x="3056752" y="1717142"/>
                </a:lnTo>
                <a:lnTo>
                  <a:pt x="3067049" y="1603833"/>
                </a:lnTo>
                <a:lnTo>
                  <a:pt x="3077726" y="1489000"/>
                </a:lnTo>
                <a:lnTo>
                  <a:pt x="3088842" y="1374014"/>
                </a:lnTo>
                <a:lnTo>
                  <a:pt x="3100453" y="1260247"/>
                </a:lnTo>
                <a:lnTo>
                  <a:pt x="3112616" y="1149071"/>
                </a:lnTo>
                <a:lnTo>
                  <a:pt x="3125389" y="1041858"/>
                </a:lnTo>
                <a:lnTo>
                  <a:pt x="3138829" y="939979"/>
                </a:lnTo>
                <a:lnTo>
                  <a:pt x="3152993" y="844805"/>
                </a:lnTo>
                <a:lnTo>
                  <a:pt x="3167938" y="757708"/>
                </a:lnTo>
                <a:lnTo>
                  <a:pt x="3183721" y="680061"/>
                </a:lnTo>
                <a:lnTo>
                  <a:pt x="3200399" y="613233"/>
                </a:lnTo>
                <a:lnTo>
                  <a:pt x="3218191" y="553526"/>
                </a:lnTo>
                <a:lnTo>
                  <a:pt x="3237203" y="496381"/>
                </a:lnTo>
                <a:lnTo>
                  <a:pt x="3257320" y="441883"/>
                </a:lnTo>
                <a:lnTo>
                  <a:pt x="3278428" y="390120"/>
                </a:lnTo>
                <a:lnTo>
                  <a:pt x="3300411" y="341175"/>
                </a:lnTo>
                <a:lnTo>
                  <a:pt x="3323157" y="295136"/>
                </a:lnTo>
                <a:lnTo>
                  <a:pt x="3346550" y="252088"/>
                </a:lnTo>
                <a:lnTo>
                  <a:pt x="3370477" y="212116"/>
                </a:lnTo>
                <a:lnTo>
                  <a:pt x="3394823" y="175307"/>
                </a:lnTo>
                <a:lnTo>
                  <a:pt x="3419474" y="141746"/>
                </a:lnTo>
                <a:lnTo>
                  <a:pt x="3444315" y="111518"/>
                </a:lnTo>
                <a:lnTo>
                  <a:pt x="3494112" y="61407"/>
                </a:lnTo>
                <a:lnTo>
                  <a:pt x="3543299" y="25660"/>
                </a:lnTo>
                <a:lnTo>
                  <a:pt x="3590962" y="4962"/>
                </a:lnTo>
                <a:lnTo>
                  <a:pt x="3636186" y="0"/>
                </a:lnTo>
                <a:lnTo>
                  <a:pt x="3657599" y="3633"/>
                </a:lnTo>
                <a:lnTo>
                  <a:pt x="3697070" y="25388"/>
                </a:lnTo>
                <a:lnTo>
                  <a:pt x="3732579" y="66422"/>
                </a:lnTo>
                <a:lnTo>
                  <a:pt x="3765498" y="124677"/>
                </a:lnTo>
                <a:lnTo>
                  <a:pt x="3781414" y="159619"/>
                </a:lnTo>
                <a:lnTo>
                  <a:pt x="3797197" y="198096"/>
                </a:lnTo>
                <a:lnTo>
                  <a:pt x="3813018" y="239849"/>
                </a:lnTo>
                <a:lnTo>
                  <a:pt x="3829049" y="284621"/>
                </a:lnTo>
                <a:lnTo>
                  <a:pt x="3845460" y="332155"/>
                </a:lnTo>
                <a:lnTo>
                  <a:pt x="3862424" y="382195"/>
                </a:lnTo>
                <a:lnTo>
                  <a:pt x="3880112" y="434482"/>
                </a:lnTo>
                <a:lnTo>
                  <a:pt x="3898695" y="488761"/>
                </a:lnTo>
                <a:lnTo>
                  <a:pt x="3918345" y="544772"/>
                </a:lnTo>
                <a:lnTo>
                  <a:pt x="3939234" y="602260"/>
                </a:lnTo>
                <a:lnTo>
                  <a:pt x="3961532" y="660968"/>
                </a:lnTo>
                <a:lnTo>
                  <a:pt x="3985411" y="720637"/>
                </a:lnTo>
                <a:lnTo>
                  <a:pt x="4011043" y="781011"/>
                </a:lnTo>
                <a:lnTo>
                  <a:pt x="4038599" y="841833"/>
                </a:lnTo>
                <a:lnTo>
                  <a:pt x="4067876" y="904198"/>
                </a:lnTo>
                <a:lnTo>
                  <a:pt x="4098511" y="969278"/>
                </a:lnTo>
                <a:lnTo>
                  <a:pt x="4130431" y="1036929"/>
                </a:lnTo>
                <a:lnTo>
                  <a:pt x="4163567" y="1107009"/>
                </a:lnTo>
                <a:lnTo>
                  <a:pt x="4197845" y="1179375"/>
                </a:lnTo>
                <a:lnTo>
                  <a:pt x="4233194" y="1253885"/>
                </a:lnTo>
                <a:lnTo>
                  <a:pt x="4269544" y="1330394"/>
                </a:lnTo>
                <a:lnTo>
                  <a:pt x="4306822" y="1408761"/>
                </a:lnTo>
                <a:lnTo>
                  <a:pt x="4344958" y="1488842"/>
                </a:lnTo>
                <a:lnTo>
                  <a:pt x="4383880" y="1570495"/>
                </a:lnTo>
                <a:lnTo>
                  <a:pt x="4423516" y="1653577"/>
                </a:lnTo>
                <a:lnTo>
                  <a:pt x="4463794" y="1737945"/>
                </a:lnTo>
                <a:lnTo>
                  <a:pt x="4504645" y="1823456"/>
                </a:lnTo>
                <a:lnTo>
                  <a:pt x="4545995" y="1909966"/>
                </a:lnTo>
                <a:lnTo>
                  <a:pt x="4587774" y="1997334"/>
                </a:lnTo>
                <a:lnTo>
                  <a:pt x="4629910" y="2085417"/>
                </a:lnTo>
                <a:lnTo>
                  <a:pt x="4672332" y="2174071"/>
                </a:lnTo>
                <a:lnTo>
                  <a:pt x="4714969" y="2263153"/>
                </a:lnTo>
                <a:lnTo>
                  <a:pt x="4757748" y="2352522"/>
                </a:lnTo>
                <a:lnTo>
                  <a:pt x="4800598" y="2442033"/>
                </a:lnTo>
              </a:path>
            </a:pathLst>
          </a:custGeom>
          <a:ln w="28574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10723" y="2895600"/>
            <a:ext cx="0" cy="3098800"/>
          </a:xfrm>
          <a:custGeom>
            <a:avLst/>
            <a:gdLst/>
            <a:ahLst/>
            <a:cxnLst/>
            <a:rect l="l" t="t" r="r" b="b"/>
            <a:pathLst>
              <a:path h="3098800">
                <a:moveTo>
                  <a:pt x="0" y="309879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72623" y="28702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10723" y="5994400"/>
            <a:ext cx="5994400" cy="0"/>
          </a:xfrm>
          <a:custGeom>
            <a:avLst/>
            <a:gdLst/>
            <a:ahLst/>
            <a:cxnLst/>
            <a:rect l="l" t="t" r="r" b="b"/>
            <a:pathLst>
              <a:path w="5994400">
                <a:moveTo>
                  <a:pt x="0" y="0"/>
                </a:moveTo>
                <a:lnTo>
                  <a:pt x="5994398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154323" y="59563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547261" y="6163155"/>
            <a:ext cx="2457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03663" y="3115155"/>
            <a:ext cx="2457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67923" y="5080165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34531" y="0"/>
                </a:moveTo>
                <a:lnTo>
                  <a:pt x="20964" y="3896"/>
                </a:lnTo>
                <a:lnTo>
                  <a:pt x="10002" y="12202"/>
                </a:lnTo>
                <a:lnTo>
                  <a:pt x="2671" y="23891"/>
                </a:lnTo>
                <a:lnTo>
                  <a:pt x="0" y="37935"/>
                </a:lnTo>
                <a:lnTo>
                  <a:pt x="1340" y="47850"/>
                </a:lnTo>
                <a:lnTo>
                  <a:pt x="6850" y="59057"/>
                </a:lnTo>
                <a:lnTo>
                  <a:pt x="16382" y="67847"/>
                </a:lnTo>
                <a:lnTo>
                  <a:pt x="29676" y="73449"/>
                </a:lnTo>
                <a:lnTo>
                  <a:pt x="46476" y="75094"/>
                </a:lnTo>
                <a:lnTo>
                  <a:pt x="58276" y="69969"/>
                </a:lnTo>
                <a:lnTo>
                  <a:pt x="67622" y="60745"/>
                </a:lnTo>
                <a:lnTo>
                  <a:pt x="73696" y="47830"/>
                </a:lnTo>
                <a:lnTo>
                  <a:pt x="75677" y="31631"/>
                </a:lnTo>
                <a:lnTo>
                  <a:pt x="71074" y="19057"/>
                </a:lnTo>
                <a:lnTo>
                  <a:pt x="62252" y="8994"/>
                </a:lnTo>
                <a:lnTo>
                  <a:pt x="49856" y="2342"/>
                </a:lnTo>
                <a:lnTo>
                  <a:pt x="34531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67923" y="5080165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0" y="37935"/>
                </a:moveTo>
                <a:lnTo>
                  <a:pt x="2671" y="23891"/>
                </a:lnTo>
                <a:lnTo>
                  <a:pt x="10002" y="12202"/>
                </a:lnTo>
                <a:lnTo>
                  <a:pt x="20964" y="3896"/>
                </a:lnTo>
                <a:lnTo>
                  <a:pt x="34531" y="0"/>
                </a:lnTo>
                <a:lnTo>
                  <a:pt x="49856" y="2343"/>
                </a:lnTo>
                <a:lnTo>
                  <a:pt x="62252" y="8995"/>
                </a:lnTo>
                <a:lnTo>
                  <a:pt x="71074" y="19057"/>
                </a:lnTo>
                <a:lnTo>
                  <a:pt x="75677" y="31632"/>
                </a:lnTo>
                <a:lnTo>
                  <a:pt x="73696" y="47830"/>
                </a:lnTo>
                <a:lnTo>
                  <a:pt x="67622" y="60745"/>
                </a:lnTo>
                <a:lnTo>
                  <a:pt x="58275" y="69969"/>
                </a:lnTo>
                <a:lnTo>
                  <a:pt x="46476" y="75094"/>
                </a:lnTo>
                <a:lnTo>
                  <a:pt x="29676" y="73449"/>
                </a:lnTo>
                <a:lnTo>
                  <a:pt x="16382" y="67846"/>
                </a:lnTo>
                <a:lnTo>
                  <a:pt x="6850" y="59057"/>
                </a:lnTo>
                <a:lnTo>
                  <a:pt x="1340" y="47850"/>
                </a:lnTo>
                <a:lnTo>
                  <a:pt x="0" y="37935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48923" y="4318165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34531" y="0"/>
                </a:moveTo>
                <a:lnTo>
                  <a:pt x="20964" y="3896"/>
                </a:lnTo>
                <a:lnTo>
                  <a:pt x="10002" y="12203"/>
                </a:lnTo>
                <a:lnTo>
                  <a:pt x="2671" y="23891"/>
                </a:lnTo>
                <a:lnTo>
                  <a:pt x="0" y="37935"/>
                </a:lnTo>
                <a:lnTo>
                  <a:pt x="1340" y="47850"/>
                </a:lnTo>
                <a:lnTo>
                  <a:pt x="6850" y="59057"/>
                </a:lnTo>
                <a:lnTo>
                  <a:pt x="16382" y="67847"/>
                </a:lnTo>
                <a:lnTo>
                  <a:pt x="29676" y="73449"/>
                </a:lnTo>
                <a:lnTo>
                  <a:pt x="46476" y="75094"/>
                </a:lnTo>
                <a:lnTo>
                  <a:pt x="58276" y="69969"/>
                </a:lnTo>
                <a:lnTo>
                  <a:pt x="67622" y="60745"/>
                </a:lnTo>
                <a:lnTo>
                  <a:pt x="73696" y="47830"/>
                </a:lnTo>
                <a:lnTo>
                  <a:pt x="75677" y="31632"/>
                </a:lnTo>
                <a:lnTo>
                  <a:pt x="71074" y="19057"/>
                </a:lnTo>
                <a:lnTo>
                  <a:pt x="62252" y="8995"/>
                </a:lnTo>
                <a:lnTo>
                  <a:pt x="49856" y="2343"/>
                </a:lnTo>
                <a:lnTo>
                  <a:pt x="34531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48923" y="4318165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0" y="37935"/>
                </a:moveTo>
                <a:lnTo>
                  <a:pt x="2671" y="23891"/>
                </a:lnTo>
                <a:lnTo>
                  <a:pt x="10002" y="12202"/>
                </a:lnTo>
                <a:lnTo>
                  <a:pt x="20964" y="3896"/>
                </a:lnTo>
                <a:lnTo>
                  <a:pt x="34531" y="0"/>
                </a:lnTo>
                <a:lnTo>
                  <a:pt x="49856" y="2343"/>
                </a:lnTo>
                <a:lnTo>
                  <a:pt x="62252" y="8995"/>
                </a:lnTo>
                <a:lnTo>
                  <a:pt x="71074" y="19057"/>
                </a:lnTo>
                <a:lnTo>
                  <a:pt x="75677" y="31632"/>
                </a:lnTo>
                <a:lnTo>
                  <a:pt x="73696" y="47830"/>
                </a:lnTo>
                <a:lnTo>
                  <a:pt x="67622" y="60745"/>
                </a:lnTo>
                <a:lnTo>
                  <a:pt x="58275" y="69969"/>
                </a:lnTo>
                <a:lnTo>
                  <a:pt x="46476" y="75094"/>
                </a:lnTo>
                <a:lnTo>
                  <a:pt x="29676" y="73449"/>
                </a:lnTo>
                <a:lnTo>
                  <a:pt x="16382" y="67846"/>
                </a:lnTo>
                <a:lnTo>
                  <a:pt x="6850" y="59057"/>
                </a:lnTo>
                <a:lnTo>
                  <a:pt x="1340" y="47850"/>
                </a:lnTo>
                <a:lnTo>
                  <a:pt x="0" y="37935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58523" y="4546765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34531" y="0"/>
                </a:moveTo>
                <a:lnTo>
                  <a:pt x="20964" y="3896"/>
                </a:lnTo>
                <a:lnTo>
                  <a:pt x="10002" y="12203"/>
                </a:lnTo>
                <a:lnTo>
                  <a:pt x="2671" y="23891"/>
                </a:lnTo>
                <a:lnTo>
                  <a:pt x="0" y="37935"/>
                </a:lnTo>
                <a:lnTo>
                  <a:pt x="1340" y="47850"/>
                </a:lnTo>
                <a:lnTo>
                  <a:pt x="6850" y="59057"/>
                </a:lnTo>
                <a:lnTo>
                  <a:pt x="16382" y="67847"/>
                </a:lnTo>
                <a:lnTo>
                  <a:pt x="29676" y="73449"/>
                </a:lnTo>
                <a:lnTo>
                  <a:pt x="46476" y="75094"/>
                </a:lnTo>
                <a:lnTo>
                  <a:pt x="58276" y="69969"/>
                </a:lnTo>
                <a:lnTo>
                  <a:pt x="67622" y="60745"/>
                </a:lnTo>
                <a:lnTo>
                  <a:pt x="73696" y="47830"/>
                </a:lnTo>
                <a:lnTo>
                  <a:pt x="75677" y="31632"/>
                </a:lnTo>
                <a:lnTo>
                  <a:pt x="71074" y="19057"/>
                </a:lnTo>
                <a:lnTo>
                  <a:pt x="62252" y="8995"/>
                </a:lnTo>
                <a:lnTo>
                  <a:pt x="49856" y="2343"/>
                </a:lnTo>
                <a:lnTo>
                  <a:pt x="34531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58523" y="4546765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0" y="37935"/>
                </a:moveTo>
                <a:lnTo>
                  <a:pt x="2671" y="23891"/>
                </a:lnTo>
                <a:lnTo>
                  <a:pt x="10002" y="12202"/>
                </a:lnTo>
                <a:lnTo>
                  <a:pt x="20964" y="3896"/>
                </a:lnTo>
                <a:lnTo>
                  <a:pt x="34531" y="0"/>
                </a:lnTo>
                <a:lnTo>
                  <a:pt x="49856" y="2343"/>
                </a:lnTo>
                <a:lnTo>
                  <a:pt x="62252" y="8995"/>
                </a:lnTo>
                <a:lnTo>
                  <a:pt x="71074" y="19057"/>
                </a:lnTo>
                <a:lnTo>
                  <a:pt x="75677" y="31632"/>
                </a:lnTo>
                <a:lnTo>
                  <a:pt x="73696" y="47830"/>
                </a:lnTo>
                <a:lnTo>
                  <a:pt x="67622" y="60745"/>
                </a:lnTo>
                <a:lnTo>
                  <a:pt x="58275" y="69969"/>
                </a:lnTo>
                <a:lnTo>
                  <a:pt x="46476" y="75094"/>
                </a:lnTo>
                <a:lnTo>
                  <a:pt x="29676" y="73449"/>
                </a:lnTo>
                <a:lnTo>
                  <a:pt x="16382" y="67846"/>
                </a:lnTo>
                <a:lnTo>
                  <a:pt x="6850" y="59057"/>
                </a:lnTo>
                <a:lnTo>
                  <a:pt x="1340" y="47850"/>
                </a:lnTo>
                <a:lnTo>
                  <a:pt x="0" y="37935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39523" y="4013365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34531" y="0"/>
                </a:moveTo>
                <a:lnTo>
                  <a:pt x="20964" y="3896"/>
                </a:lnTo>
                <a:lnTo>
                  <a:pt x="10002" y="12203"/>
                </a:lnTo>
                <a:lnTo>
                  <a:pt x="2671" y="23891"/>
                </a:lnTo>
                <a:lnTo>
                  <a:pt x="0" y="37935"/>
                </a:lnTo>
                <a:lnTo>
                  <a:pt x="1340" y="47850"/>
                </a:lnTo>
                <a:lnTo>
                  <a:pt x="6850" y="59057"/>
                </a:lnTo>
                <a:lnTo>
                  <a:pt x="16382" y="67847"/>
                </a:lnTo>
                <a:lnTo>
                  <a:pt x="29676" y="73449"/>
                </a:lnTo>
                <a:lnTo>
                  <a:pt x="46476" y="75094"/>
                </a:lnTo>
                <a:lnTo>
                  <a:pt x="58276" y="69969"/>
                </a:lnTo>
                <a:lnTo>
                  <a:pt x="67622" y="60745"/>
                </a:lnTo>
                <a:lnTo>
                  <a:pt x="73696" y="47830"/>
                </a:lnTo>
                <a:lnTo>
                  <a:pt x="75677" y="31632"/>
                </a:lnTo>
                <a:lnTo>
                  <a:pt x="71074" y="19057"/>
                </a:lnTo>
                <a:lnTo>
                  <a:pt x="62252" y="8995"/>
                </a:lnTo>
                <a:lnTo>
                  <a:pt x="49856" y="2343"/>
                </a:lnTo>
                <a:lnTo>
                  <a:pt x="34531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39523" y="4013365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0" y="37935"/>
                </a:moveTo>
                <a:lnTo>
                  <a:pt x="2671" y="23891"/>
                </a:lnTo>
                <a:lnTo>
                  <a:pt x="10002" y="12202"/>
                </a:lnTo>
                <a:lnTo>
                  <a:pt x="20964" y="3896"/>
                </a:lnTo>
                <a:lnTo>
                  <a:pt x="34531" y="0"/>
                </a:lnTo>
                <a:lnTo>
                  <a:pt x="49856" y="2343"/>
                </a:lnTo>
                <a:lnTo>
                  <a:pt x="62252" y="8995"/>
                </a:lnTo>
                <a:lnTo>
                  <a:pt x="71074" y="19057"/>
                </a:lnTo>
                <a:lnTo>
                  <a:pt x="75677" y="31632"/>
                </a:lnTo>
                <a:lnTo>
                  <a:pt x="73696" y="47830"/>
                </a:lnTo>
                <a:lnTo>
                  <a:pt x="67622" y="60745"/>
                </a:lnTo>
                <a:lnTo>
                  <a:pt x="58275" y="69969"/>
                </a:lnTo>
                <a:lnTo>
                  <a:pt x="46476" y="75094"/>
                </a:lnTo>
                <a:lnTo>
                  <a:pt x="29676" y="73449"/>
                </a:lnTo>
                <a:lnTo>
                  <a:pt x="16382" y="67846"/>
                </a:lnTo>
                <a:lnTo>
                  <a:pt x="6850" y="59057"/>
                </a:lnTo>
                <a:lnTo>
                  <a:pt x="1340" y="47850"/>
                </a:lnTo>
                <a:lnTo>
                  <a:pt x="0" y="37935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25323" y="4165765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34531" y="0"/>
                </a:moveTo>
                <a:lnTo>
                  <a:pt x="20964" y="3896"/>
                </a:lnTo>
                <a:lnTo>
                  <a:pt x="10002" y="12203"/>
                </a:lnTo>
                <a:lnTo>
                  <a:pt x="2671" y="23891"/>
                </a:lnTo>
                <a:lnTo>
                  <a:pt x="0" y="37935"/>
                </a:lnTo>
                <a:lnTo>
                  <a:pt x="1340" y="47850"/>
                </a:lnTo>
                <a:lnTo>
                  <a:pt x="6850" y="59057"/>
                </a:lnTo>
                <a:lnTo>
                  <a:pt x="16381" y="67847"/>
                </a:lnTo>
                <a:lnTo>
                  <a:pt x="29676" y="73449"/>
                </a:lnTo>
                <a:lnTo>
                  <a:pt x="46476" y="75094"/>
                </a:lnTo>
                <a:lnTo>
                  <a:pt x="58275" y="69969"/>
                </a:lnTo>
                <a:lnTo>
                  <a:pt x="67622" y="60745"/>
                </a:lnTo>
                <a:lnTo>
                  <a:pt x="73696" y="47830"/>
                </a:lnTo>
                <a:lnTo>
                  <a:pt x="75677" y="31632"/>
                </a:lnTo>
                <a:lnTo>
                  <a:pt x="71074" y="19057"/>
                </a:lnTo>
                <a:lnTo>
                  <a:pt x="62252" y="8995"/>
                </a:lnTo>
                <a:lnTo>
                  <a:pt x="49856" y="2343"/>
                </a:lnTo>
                <a:lnTo>
                  <a:pt x="34531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25323" y="4165765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0" y="37935"/>
                </a:moveTo>
                <a:lnTo>
                  <a:pt x="2671" y="23891"/>
                </a:lnTo>
                <a:lnTo>
                  <a:pt x="10002" y="12202"/>
                </a:lnTo>
                <a:lnTo>
                  <a:pt x="20964" y="3896"/>
                </a:lnTo>
                <a:lnTo>
                  <a:pt x="34531" y="0"/>
                </a:lnTo>
                <a:lnTo>
                  <a:pt x="49856" y="2343"/>
                </a:lnTo>
                <a:lnTo>
                  <a:pt x="62252" y="8995"/>
                </a:lnTo>
                <a:lnTo>
                  <a:pt x="71074" y="19057"/>
                </a:lnTo>
                <a:lnTo>
                  <a:pt x="75677" y="31632"/>
                </a:lnTo>
                <a:lnTo>
                  <a:pt x="73696" y="47830"/>
                </a:lnTo>
                <a:lnTo>
                  <a:pt x="67622" y="60745"/>
                </a:lnTo>
                <a:lnTo>
                  <a:pt x="58275" y="69969"/>
                </a:lnTo>
                <a:lnTo>
                  <a:pt x="46476" y="75094"/>
                </a:lnTo>
                <a:lnTo>
                  <a:pt x="29676" y="73449"/>
                </a:lnTo>
                <a:lnTo>
                  <a:pt x="16382" y="67846"/>
                </a:lnTo>
                <a:lnTo>
                  <a:pt x="6850" y="59057"/>
                </a:lnTo>
                <a:lnTo>
                  <a:pt x="1340" y="47850"/>
                </a:lnTo>
                <a:lnTo>
                  <a:pt x="0" y="37935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87323" y="4013365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34531" y="0"/>
                </a:moveTo>
                <a:lnTo>
                  <a:pt x="20964" y="3896"/>
                </a:lnTo>
                <a:lnTo>
                  <a:pt x="10002" y="12203"/>
                </a:lnTo>
                <a:lnTo>
                  <a:pt x="2671" y="23891"/>
                </a:lnTo>
                <a:lnTo>
                  <a:pt x="0" y="37935"/>
                </a:lnTo>
                <a:lnTo>
                  <a:pt x="1340" y="47850"/>
                </a:lnTo>
                <a:lnTo>
                  <a:pt x="6850" y="59057"/>
                </a:lnTo>
                <a:lnTo>
                  <a:pt x="16381" y="67847"/>
                </a:lnTo>
                <a:lnTo>
                  <a:pt x="29676" y="73449"/>
                </a:lnTo>
                <a:lnTo>
                  <a:pt x="46476" y="75094"/>
                </a:lnTo>
                <a:lnTo>
                  <a:pt x="58275" y="69969"/>
                </a:lnTo>
                <a:lnTo>
                  <a:pt x="67622" y="60745"/>
                </a:lnTo>
                <a:lnTo>
                  <a:pt x="73696" y="47830"/>
                </a:lnTo>
                <a:lnTo>
                  <a:pt x="75677" y="31632"/>
                </a:lnTo>
                <a:lnTo>
                  <a:pt x="71074" y="19057"/>
                </a:lnTo>
                <a:lnTo>
                  <a:pt x="62252" y="8995"/>
                </a:lnTo>
                <a:lnTo>
                  <a:pt x="49856" y="2343"/>
                </a:lnTo>
                <a:lnTo>
                  <a:pt x="34531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87323" y="4013365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0" y="37935"/>
                </a:moveTo>
                <a:lnTo>
                  <a:pt x="2671" y="23891"/>
                </a:lnTo>
                <a:lnTo>
                  <a:pt x="10002" y="12202"/>
                </a:lnTo>
                <a:lnTo>
                  <a:pt x="20964" y="3896"/>
                </a:lnTo>
                <a:lnTo>
                  <a:pt x="34531" y="0"/>
                </a:lnTo>
                <a:lnTo>
                  <a:pt x="49856" y="2343"/>
                </a:lnTo>
                <a:lnTo>
                  <a:pt x="62252" y="8995"/>
                </a:lnTo>
                <a:lnTo>
                  <a:pt x="71074" y="19057"/>
                </a:lnTo>
                <a:lnTo>
                  <a:pt x="75677" y="31632"/>
                </a:lnTo>
                <a:lnTo>
                  <a:pt x="73696" y="47830"/>
                </a:lnTo>
                <a:lnTo>
                  <a:pt x="67622" y="60745"/>
                </a:lnTo>
                <a:lnTo>
                  <a:pt x="58275" y="69969"/>
                </a:lnTo>
                <a:lnTo>
                  <a:pt x="46476" y="75094"/>
                </a:lnTo>
                <a:lnTo>
                  <a:pt x="29676" y="73449"/>
                </a:lnTo>
                <a:lnTo>
                  <a:pt x="16382" y="67846"/>
                </a:lnTo>
                <a:lnTo>
                  <a:pt x="6850" y="59057"/>
                </a:lnTo>
                <a:lnTo>
                  <a:pt x="1340" y="47850"/>
                </a:lnTo>
                <a:lnTo>
                  <a:pt x="0" y="37935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944523" y="2870364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34531" y="0"/>
                </a:moveTo>
                <a:lnTo>
                  <a:pt x="20964" y="3896"/>
                </a:lnTo>
                <a:lnTo>
                  <a:pt x="10002" y="12203"/>
                </a:lnTo>
                <a:lnTo>
                  <a:pt x="2671" y="23891"/>
                </a:lnTo>
                <a:lnTo>
                  <a:pt x="0" y="37935"/>
                </a:lnTo>
                <a:lnTo>
                  <a:pt x="1340" y="47850"/>
                </a:lnTo>
                <a:lnTo>
                  <a:pt x="6850" y="59057"/>
                </a:lnTo>
                <a:lnTo>
                  <a:pt x="16381" y="67847"/>
                </a:lnTo>
                <a:lnTo>
                  <a:pt x="29676" y="73449"/>
                </a:lnTo>
                <a:lnTo>
                  <a:pt x="46476" y="75094"/>
                </a:lnTo>
                <a:lnTo>
                  <a:pt x="58275" y="69969"/>
                </a:lnTo>
                <a:lnTo>
                  <a:pt x="67622" y="60745"/>
                </a:lnTo>
                <a:lnTo>
                  <a:pt x="73696" y="47830"/>
                </a:lnTo>
                <a:lnTo>
                  <a:pt x="75677" y="31632"/>
                </a:lnTo>
                <a:lnTo>
                  <a:pt x="71074" y="19057"/>
                </a:lnTo>
                <a:lnTo>
                  <a:pt x="62252" y="8995"/>
                </a:lnTo>
                <a:lnTo>
                  <a:pt x="49856" y="2343"/>
                </a:lnTo>
                <a:lnTo>
                  <a:pt x="34531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44523" y="2870365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0" y="37935"/>
                </a:moveTo>
                <a:lnTo>
                  <a:pt x="2671" y="23891"/>
                </a:lnTo>
                <a:lnTo>
                  <a:pt x="10002" y="12202"/>
                </a:lnTo>
                <a:lnTo>
                  <a:pt x="20964" y="3896"/>
                </a:lnTo>
                <a:lnTo>
                  <a:pt x="34531" y="0"/>
                </a:lnTo>
                <a:lnTo>
                  <a:pt x="49856" y="2343"/>
                </a:lnTo>
                <a:lnTo>
                  <a:pt x="62252" y="8995"/>
                </a:lnTo>
                <a:lnTo>
                  <a:pt x="71074" y="19057"/>
                </a:lnTo>
                <a:lnTo>
                  <a:pt x="75677" y="31632"/>
                </a:lnTo>
                <a:lnTo>
                  <a:pt x="73696" y="47830"/>
                </a:lnTo>
                <a:lnTo>
                  <a:pt x="67622" y="60745"/>
                </a:lnTo>
                <a:lnTo>
                  <a:pt x="58275" y="69969"/>
                </a:lnTo>
                <a:lnTo>
                  <a:pt x="46476" y="75094"/>
                </a:lnTo>
                <a:lnTo>
                  <a:pt x="29676" y="73449"/>
                </a:lnTo>
                <a:lnTo>
                  <a:pt x="16382" y="67846"/>
                </a:lnTo>
                <a:lnTo>
                  <a:pt x="6850" y="59057"/>
                </a:lnTo>
                <a:lnTo>
                  <a:pt x="1340" y="47850"/>
                </a:lnTo>
                <a:lnTo>
                  <a:pt x="0" y="37935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782721" y="3098964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34531" y="0"/>
                </a:moveTo>
                <a:lnTo>
                  <a:pt x="20964" y="3896"/>
                </a:lnTo>
                <a:lnTo>
                  <a:pt x="10002" y="12203"/>
                </a:lnTo>
                <a:lnTo>
                  <a:pt x="2671" y="23891"/>
                </a:lnTo>
                <a:lnTo>
                  <a:pt x="0" y="37935"/>
                </a:lnTo>
                <a:lnTo>
                  <a:pt x="1340" y="47850"/>
                </a:lnTo>
                <a:lnTo>
                  <a:pt x="6850" y="59057"/>
                </a:lnTo>
                <a:lnTo>
                  <a:pt x="16382" y="67847"/>
                </a:lnTo>
                <a:lnTo>
                  <a:pt x="29677" y="73449"/>
                </a:lnTo>
                <a:lnTo>
                  <a:pt x="46476" y="75094"/>
                </a:lnTo>
                <a:lnTo>
                  <a:pt x="58276" y="69970"/>
                </a:lnTo>
                <a:lnTo>
                  <a:pt x="67622" y="60745"/>
                </a:lnTo>
                <a:lnTo>
                  <a:pt x="73696" y="47830"/>
                </a:lnTo>
                <a:lnTo>
                  <a:pt x="75677" y="31632"/>
                </a:lnTo>
                <a:lnTo>
                  <a:pt x="71074" y="19058"/>
                </a:lnTo>
                <a:lnTo>
                  <a:pt x="62252" y="8995"/>
                </a:lnTo>
                <a:lnTo>
                  <a:pt x="49856" y="2343"/>
                </a:lnTo>
                <a:lnTo>
                  <a:pt x="34531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782721" y="3098965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0" y="37935"/>
                </a:moveTo>
                <a:lnTo>
                  <a:pt x="2671" y="23891"/>
                </a:lnTo>
                <a:lnTo>
                  <a:pt x="10002" y="12202"/>
                </a:lnTo>
                <a:lnTo>
                  <a:pt x="20964" y="3896"/>
                </a:lnTo>
                <a:lnTo>
                  <a:pt x="34531" y="0"/>
                </a:lnTo>
                <a:lnTo>
                  <a:pt x="49856" y="2343"/>
                </a:lnTo>
                <a:lnTo>
                  <a:pt x="62252" y="8995"/>
                </a:lnTo>
                <a:lnTo>
                  <a:pt x="71074" y="19057"/>
                </a:lnTo>
                <a:lnTo>
                  <a:pt x="75677" y="31632"/>
                </a:lnTo>
                <a:lnTo>
                  <a:pt x="73696" y="47830"/>
                </a:lnTo>
                <a:lnTo>
                  <a:pt x="67622" y="60745"/>
                </a:lnTo>
                <a:lnTo>
                  <a:pt x="58275" y="69969"/>
                </a:lnTo>
                <a:lnTo>
                  <a:pt x="46476" y="75094"/>
                </a:lnTo>
                <a:lnTo>
                  <a:pt x="29676" y="73449"/>
                </a:lnTo>
                <a:lnTo>
                  <a:pt x="16382" y="67846"/>
                </a:lnTo>
                <a:lnTo>
                  <a:pt x="6850" y="59057"/>
                </a:lnTo>
                <a:lnTo>
                  <a:pt x="1340" y="47850"/>
                </a:lnTo>
                <a:lnTo>
                  <a:pt x="0" y="37935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06323" y="3962565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34531" y="0"/>
                </a:moveTo>
                <a:lnTo>
                  <a:pt x="20964" y="3896"/>
                </a:lnTo>
                <a:lnTo>
                  <a:pt x="10002" y="12203"/>
                </a:lnTo>
                <a:lnTo>
                  <a:pt x="2671" y="23891"/>
                </a:lnTo>
                <a:lnTo>
                  <a:pt x="0" y="37935"/>
                </a:lnTo>
                <a:lnTo>
                  <a:pt x="1340" y="47850"/>
                </a:lnTo>
                <a:lnTo>
                  <a:pt x="6850" y="59057"/>
                </a:lnTo>
                <a:lnTo>
                  <a:pt x="16382" y="67847"/>
                </a:lnTo>
                <a:lnTo>
                  <a:pt x="29676" y="73449"/>
                </a:lnTo>
                <a:lnTo>
                  <a:pt x="46476" y="75094"/>
                </a:lnTo>
                <a:lnTo>
                  <a:pt x="58276" y="69969"/>
                </a:lnTo>
                <a:lnTo>
                  <a:pt x="67622" y="60745"/>
                </a:lnTo>
                <a:lnTo>
                  <a:pt x="73696" y="47830"/>
                </a:lnTo>
                <a:lnTo>
                  <a:pt x="75677" y="31632"/>
                </a:lnTo>
                <a:lnTo>
                  <a:pt x="71074" y="19057"/>
                </a:lnTo>
                <a:lnTo>
                  <a:pt x="62252" y="8995"/>
                </a:lnTo>
                <a:lnTo>
                  <a:pt x="49856" y="2343"/>
                </a:lnTo>
                <a:lnTo>
                  <a:pt x="34531" y="0"/>
                </a:lnTo>
                <a:close/>
              </a:path>
            </a:pathLst>
          </a:custGeom>
          <a:solidFill>
            <a:srgbClr val="00F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06323" y="3962565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0" y="37935"/>
                </a:moveTo>
                <a:lnTo>
                  <a:pt x="2671" y="23891"/>
                </a:lnTo>
                <a:lnTo>
                  <a:pt x="10002" y="12202"/>
                </a:lnTo>
                <a:lnTo>
                  <a:pt x="20964" y="3896"/>
                </a:lnTo>
                <a:lnTo>
                  <a:pt x="34531" y="0"/>
                </a:lnTo>
                <a:lnTo>
                  <a:pt x="49856" y="2343"/>
                </a:lnTo>
                <a:lnTo>
                  <a:pt x="62252" y="8995"/>
                </a:lnTo>
                <a:lnTo>
                  <a:pt x="71074" y="19057"/>
                </a:lnTo>
                <a:lnTo>
                  <a:pt x="75677" y="31632"/>
                </a:lnTo>
                <a:lnTo>
                  <a:pt x="73696" y="47830"/>
                </a:lnTo>
                <a:lnTo>
                  <a:pt x="67622" y="60745"/>
                </a:lnTo>
                <a:lnTo>
                  <a:pt x="58275" y="69969"/>
                </a:lnTo>
                <a:lnTo>
                  <a:pt x="46476" y="75094"/>
                </a:lnTo>
                <a:lnTo>
                  <a:pt x="29676" y="73449"/>
                </a:lnTo>
                <a:lnTo>
                  <a:pt x="16382" y="67846"/>
                </a:lnTo>
                <a:lnTo>
                  <a:pt x="6850" y="59057"/>
                </a:lnTo>
                <a:lnTo>
                  <a:pt x="1340" y="47850"/>
                </a:lnTo>
                <a:lnTo>
                  <a:pt x="0" y="37935"/>
                </a:lnTo>
                <a:close/>
              </a:path>
            </a:pathLst>
          </a:custGeom>
          <a:ln w="9524">
            <a:solidFill>
              <a:srgbClr val="00F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487323" y="3200564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34531" y="0"/>
                </a:moveTo>
                <a:lnTo>
                  <a:pt x="20964" y="3896"/>
                </a:lnTo>
                <a:lnTo>
                  <a:pt x="10002" y="12203"/>
                </a:lnTo>
                <a:lnTo>
                  <a:pt x="2671" y="23891"/>
                </a:lnTo>
                <a:lnTo>
                  <a:pt x="0" y="37935"/>
                </a:lnTo>
                <a:lnTo>
                  <a:pt x="1340" y="47850"/>
                </a:lnTo>
                <a:lnTo>
                  <a:pt x="6850" y="59057"/>
                </a:lnTo>
                <a:lnTo>
                  <a:pt x="16381" y="67847"/>
                </a:lnTo>
                <a:lnTo>
                  <a:pt x="29676" y="73449"/>
                </a:lnTo>
                <a:lnTo>
                  <a:pt x="46476" y="75094"/>
                </a:lnTo>
                <a:lnTo>
                  <a:pt x="58275" y="69969"/>
                </a:lnTo>
                <a:lnTo>
                  <a:pt x="67622" y="60745"/>
                </a:lnTo>
                <a:lnTo>
                  <a:pt x="73696" y="47830"/>
                </a:lnTo>
                <a:lnTo>
                  <a:pt x="75677" y="31632"/>
                </a:lnTo>
                <a:lnTo>
                  <a:pt x="71074" y="19057"/>
                </a:lnTo>
                <a:lnTo>
                  <a:pt x="62252" y="8995"/>
                </a:lnTo>
                <a:lnTo>
                  <a:pt x="49856" y="2343"/>
                </a:lnTo>
                <a:lnTo>
                  <a:pt x="34531" y="0"/>
                </a:lnTo>
                <a:close/>
              </a:path>
            </a:pathLst>
          </a:custGeom>
          <a:solidFill>
            <a:srgbClr val="00F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487323" y="3200565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0" y="37935"/>
                </a:moveTo>
                <a:lnTo>
                  <a:pt x="2671" y="23891"/>
                </a:lnTo>
                <a:lnTo>
                  <a:pt x="10002" y="12202"/>
                </a:lnTo>
                <a:lnTo>
                  <a:pt x="20964" y="3896"/>
                </a:lnTo>
                <a:lnTo>
                  <a:pt x="34531" y="0"/>
                </a:lnTo>
                <a:lnTo>
                  <a:pt x="49856" y="2343"/>
                </a:lnTo>
                <a:lnTo>
                  <a:pt x="62252" y="8995"/>
                </a:lnTo>
                <a:lnTo>
                  <a:pt x="71074" y="19057"/>
                </a:lnTo>
                <a:lnTo>
                  <a:pt x="75677" y="31632"/>
                </a:lnTo>
                <a:lnTo>
                  <a:pt x="73696" y="47830"/>
                </a:lnTo>
                <a:lnTo>
                  <a:pt x="67622" y="60745"/>
                </a:lnTo>
                <a:lnTo>
                  <a:pt x="58275" y="69969"/>
                </a:lnTo>
                <a:lnTo>
                  <a:pt x="46476" y="75094"/>
                </a:lnTo>
                <a:lnTo>
                  <a:pt x="29676" y="73449"/>
                </a:lnTo>
                <a:lnTo>
                  <a:pt x="16382" y="67846"/>
                </a:lnTo>
                <a:lnTo>
                  <a:pt x="6850" y="59057"/>
                </a:lnTo>
                <a:lnTo>
                  <a:pt x="1340" y="47850"/>
                </a:lnTo>
                <a:lnTo>
                  <a:pt x="0" y="37935"/>
                </a:lnTo>
                <a:close/>
              </a:path>
            </a:pathLst>
          </a:custGeom>
          <a:ln w="9524">
            <a:solidFill>
              <a:srgbClr val="00F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96923" y="3429165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34531" y="0"/>
                </a:moveTo>
                <a:lnTo>
                  <a:pt x="20964" y="3896"/>
                </a:lnTo>
                <a:lnTo>
                  <a:pt x="10002" y="12203"/>
                </a:lnTo>
                <a:lnTo>
                  <a:pt x="2671" y="23891"/>
                </a:lnTo>
                <a:lnTo>
                  <a:pt x="0" y="37935"/>
                </a:lnTo>
                <a:lnTo>
                  <a:pt x="1340" y="47850"/>
                </a:lnTo>
                <a:lnTo>
                  <a:pt x="6850" y="59057"/>
                </a:lnTo>
                <a:lnTo>
                  <a:pt x="16381" y="67847"/>
                </a:lnTo>
                <a:lnTo>
                  <a:pt x="29676" y="73449"/>
                </a:lnTo>
                <a:lnTo>
                  <a:pt x="46476" y="75094"/>
                </a:lnTo>
                <a:lnTo>
                  <a:pt x="58275" y="69969"/>
                </a:lnTo>
                <a:lnTo>
                  <a:pt x="67622" y="60745"/>
                </a:lnTo>
                <a:lnTo>
                  <a:pt x="73696" y="47830"/>
                </a:lnTo>
                <a:lnTo>
                  <a:pt x="75677" y="31632"/>
                </a:lnTo>
                <a:lnTo>
                  <a:pt x="71074" y="19057"/>
                </a:lnTo>
                <a:lnTo>
                  <a:pt x="62252" y="8995"/>
                </a:lnTo>
                <a:lnTo>
                  <a:pt x="49856" y="2343"/>
                </a:lnTo>
                <a:lnTo>
                  <a:pt x="34531" y="0"/>
                </a:lnTo>
                <a:close/>
              </a:path>
            </a:pathLst>
          </a:custGeom>
          <a:solidFill>
            <a:srgbClr val="00F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96923" y="3429165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0" y="37935"/>
                </a:moveTo>
                <a:lnTo>
                  <a:pt x="2671" y="23891"/>
                </a:lnTo>
                <a:lnTo>
                  <a:pt x="10002" y="12202"/>
                </a:lnTo>
                <a:lnTo>
                  <a:pt x="20964" y="3896"/>
                </a:lnTo>
                <a:lnTo>
                  <a:pt x="34531" y="0"/>
                </a:lnTo>
                <a:lnTo>
                  <a:pt x="49856" y="2343"/>
                </a:lnTo>
                <a:lnTo>
                  <a:pt x="62252" y="8995"/>
                </a:lnTo>
                <a:lnTo>
                  <a:pt x="71074" y="19057"/>
                </a:lnTo>
                <a:lnTo>
                  <a:pt x="75677" y="31632"/>
                </a:lnTo>
                <a:lnTo>
                  <a:pt x="73696" y="47830"/>
                </a:lnTo>
                <a:lnTo>
                  <a:pt x="67622" y="60745"/>
                </a:lnTo>
                <a:lnTo>
                  <a:pt x="58275" y="69969"/>
                </a:lnTo>
                <a:lnTo>
                  <a:pt x="46476" y="75094"/>
                </a:lnTo>
                <a:lnTo>
                  <a:pt x="29676" y="73449"/>
                </a:lnTo>
                <a:lnTo>
                  <a:pt x="16382" y="67846"/>
                </a:lnTo>
                <a:lnTo>
                  <a:pt x="6850" y="59057"/>
                </a:lnTo>
                <a:lnTo>
                  <a:pt x="1340" y="47850"/>
                </a:lnTo>
                <a:lnTo>
                  <a:pt x="0" y="37935"/>
                </a:lnTo>
                <a:close/>
              </a:path>
            </a:pathLst>
          </a:custGeom>
          <a:ln w="9524">
            <a:solidFill>
              <a:srgbClr val="00F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820323" y="4648365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34531" y="0"/>
                </a:moveTo>
                <a:lnTo>
                  <a:pt x="20964" y="3896"/>
                </a:lnTo>
                <a:lnTo>
                  <a:pt x="10002" y="12203"/>
                </a:lnTo>
                <a:lnTo>
                  <a:pt x="2671" y="23891"/>
                </a:lnTo>
                <a:lnTo>
                  <a:pt x="0" y="37935"/>
                </a:lnTo>
                <a:lnTo>
                  <a:pt x="1340" y="47850"/>
                </a:lnTo>
                <a:lnTo>
                  <a:pt x="6850" y="59057"/>
                </a:lnTo>
                <a:lnTo>
                  <a:pt x="16382" y="67847"/>
                </a:lnTo>
                <a:lnTo>
                  <a:pt x="29676" y="73449"/>
                </a:lnTo>
                <a:lnTo>
                  <a:pt x="46476" y="75094"/>
                </a:lnTo>
                <a:lnTo>
                  <a:pt x="58276" y="69969"/>
                </a:lnTo>
                <a:lnTo>
                  <a:pt x="67622" y="60745"/>
                </a:lnTo>
                <a:lnTo>
                  <a:pt x="73696" y="47830"/>
                </a:lnTo>
                <a:lnTo>
                  <a:pt x="75677" y="31632"/>
                </a:lnTo>
                <a:lnTo>
                  <a:pt x="71074" y="19057"/>
                </a:lnTo>
                <a:lnTo>
                  <a:pt x="62252" y="8995"/>
                </a:lnTo>
                <a:lnTo>
                  <a:pt x="49856" y="2343"/>
                </a:lnTo>
                <a:lnTo>
                  <a:pt x="34531" y="0"/>
                </a:lnTo>
                <a:close/>
              </a:path>
            </a:pathLst>
          </a:custGeom>
          <a:solidFill>
            <a:srgbClr val="00F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20323" y="4648364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0" y="37935"/>
                </a:moveTo>
                <a:lnTo>
                  <a:pt x="2671" y="23891"/>
                </a:lnTo>
                <a:lnTo>
                  <a:pt x="10002" y="12202"/>
                </a:lnTo>
                <a:lnTo>
                  <a:pt x="20964" y="3896"/>
                </a:lnTo>
                <a:lnTo>
                  <a:pt x="34531" y="0"/>
                </a:lnTo>
                <a:lnTo>
                  <a:pt x="49856" y="2343"/>
                </a:lnTo>
                <a:lnTo>
                  <a:pt x="62252" y="8995"/>
                </a:lnTo>
                <a:lnTo>
                  <a:pt x="71074" y="19057"/>
                </a:lnTo>
                <a:lnTo>
                  <a:pt x="75677" y="31632"/>
                </a:lnTo>
                <a:lnTo>
                  <a:pt x="73696" y="47830"/>
                </a:lnTo>
                <a:lnTo>
                  <a:pt x="67622" y="60745"/>
                </a:lnTo>
                <a:lnTo>
                  <a:pt x="58275" y="69969"/>
                </a:lnTo>
                <a:lnTo>
                  <a:pt x="46476" y="75094"/>
                </a:lnTo>
                <a:lnTo>
                  <a:pt x="29676" y="73449"/>
                </a:lnTo>
                <a:lnTo>
                  <a:pt x="16382" y="67846"/>
                </a:lnTo>
                <a:lnTo>
                  <a:pt x="6850" y="59057"/>
                </a:lnTo>
                <a:lnTo>
                  <a:pt x="1340" y="47850"/>
                </a:lnTo>
                <a:lnTo>
                  <a:pt x="0" y="37935"/>
                </a:lnTo>
                <a:close/>
              </a:path>
            </a:pathLst>
          </a:custGeom>
          <a:ln w="9524">
            <a:solidFill>
              <a:srgbClr val="00F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06123" y="4800765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34531" y="0"/>
                </a:moveTo>
                <a:lnTo>
                  <a:pt x="20964" y="3896"/>
                </a:lnTo>
                <a:lnTo>
                  <a:pt x="10002" y="12203"/>
                </a:lnTo>
                <a:lnTo>
                  <a:pt x="2671" y="23891"/>
                </a:lnTo>
                <a:lnTo>
                  <a:pt x="0" y="37935"/>
                </a:lnTo>
                <a:lnTo>
                  <a:pt x="1340" y="47850"/>
                </a:lnTo>
                <a:lnTo>
                  <a:pt x="6850" y="59057"/>
                </a:lnTo>
                <a:lnTo>
                  <a:pt x="16382" y="67847"/>
                </a:lnTo>
                <a:lnTo>
                  <a:pt x="29676" y="73449"/>
                </a:lnTo>
                <a:lnTo>
                  <a:pt x="46476" y="75094"/>
                </a:lnTo>
                <a:lnTo>
                  <a:pt x="58276" y="69969"/>
                </a:lnTo>
                <a:lnTo>
                  <a:pt x="67622" y="60745"/>
                </a:lnTo>
                <a:lnTo>
                  <a:pt x="73696" y="47830"/>
                </a:lnTo>
                <a:lnTo>
                  <a:pt x="75677" y="31632"/>
                </a:lnTo>
                <a:lnTo>
                  <a:pt x="71074" y="19057"/>
                </a:lnTo>
                <a:lnTo>
                  <a:pt x="62252" y="8995"/>
                </a:lnTo>
                <a:lnTo>
                  <a:pt x="49856" y="2343"/>
                </a:lnTo>
                <a:lnTo>
                  <a:pt x="34531" y="0"/>
                </a:lnTo>
                <a:close/>
              </a:path>
            </a:pathLst>
          </a:custGeom>
          <a:solidFill>
            <a:srgbClr val="00F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06123" y="4800765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0" y="37935"/>
                </a:moveTo>
                <a:lnTo>
                  <a:pt x="2671" y="23891"/>
                </a:lnTo>
                <a:lnTo>
                  <a:pt x="10002" y="12202"/>
                </a:lnTo>
                <a:lnTo>
                  <a:pt x="20964" y="3896"/>
                </a:lnTo>
                <a:lnTo>
                  <a:pt x="34531" y="0"/>
                </a:lnTo>
                <a:lnTo>
                  <a:pt x="49856" y="2343"/>
                </a:lnTo>
                <a:lnTo>
                  <a:pt x="62252" y="8995"/>
                </a:lnTo>
                <a:lnTo>
                  <a:pt x="71074" y="19057"/>
                </a:lnTo>
                <a:lnTo>
                  <a:pt x="75677" y="31632"/>
                </a:lnTo>
                <a:lnTo>
                  <a:pt x="73696" y="47830"/>
                </a:lnTo>
                <a:lnTo>
                  <a:pt x="67622" y="60745"/>
                </a:lnTo>
                <a:lnTo>
                  <a:pt x="58275" y="69969"/>
                </a:lnTo>
                <a:lnTo>
                  <a:pt x="46476" y="75094"/>
                </a:lnTo>
                <a:lnTo>
                  <a:pt x="29676" y="73449"/>
                </a:lnTo>
                <a:lnTo>
                  <a:pt x="16382" y="67846"/>
                </a:lnTo>
                <a:lnTo>
                  <a:pt x="6850" y="59057"/>
                </a:lnTo>
                <a:lnTo>
                  <a:pt x="1340" y="47850"/>
                </a:lnTo>
                <a:lnTo>
                  <a:pt x="0" y="37935"/>
                </a:lnTo>
                <a:close/>
              </a:path>
            </a:pathLst>
          </a:custGeom>
          <a:ln w="9524">
            <a:solidFill>
              <a:srgbClr val="00F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496723" y="4191165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34531" y="0"/>
                </a:moveTo>
                <a:lnTo>
                  <a:pt x="20964" y="3896"/>
                </a:lnTo>
                <a:lnTo>
                  <a:pt x="10002" y="12202"/>
                </a:lnTo>
                <a:lnTo>
                  <a:pt x="2671" y="23891"/>
                </a:lnTo>
                <a:lnTo>
                  <a:pt x="0" y="37935"/>
                </a:lnTo>
                <a:lnTo>
                  <a:pt x="1340" y="47850"/>
                </a:lnTo>
                <a:lnTo>
                  <a:pt x="6850" y="59057"/>
                </a:lnTo>
                <a:lnTo>
                  <a:pt x="16382" y="67847"/>
                </a:lnTo>
                <a:lnTo>
                  <a:pt x="29676" y="73449"/>
                </a:lnTo>
                <a:lnTo>
                  <a:pt x="46476" y="75094"/>
                </a:lnTo>
                <a:lnTo>
                  <a:pt x="58276" y="69969"/>
                </a:lnTo>
                <a:lnTo>
                  <a:pt x="67622" y="60745"/>
                </a:lnTo>
                <a:lnTo>
                  <a:pt x="73696" y="47830"/>
                </a:lnTo>
                <a:lnTo>
                  <a:pt x="75677" y="31631"/>
                </a:lnTo>
                <a:lnTo>
                  <a:pt x="71074" y="19057"/>
                </a:lnTo>
                <a:lnTo>
                  <a:pt x="62252" y="8994"/>
                </a:lnTo>
                <a:lnTo>
                  <a:pt x="49856" y="2342"/>
                </a:lnTo>
                <a:lnTo>
                  <a:pt x="34531" y="0"/>
                </a:lnTo>
                <a:close/>
              </a:path>
            </a:pathLst>
          </a:custGeom>
          <a:solidFill>
            <a:srgbClr val="00F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496723" y="4191164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0" y="37935"/>
                </a:moveTo>
                <a:lnTo>
                  <a:pt x="2671" y="23891"/>
                </a:lnTo>
                <a:lnTo>
                  <a:pt x="10002" y="12202"/>
                </a:lnTo>
                <a:lnTo>
                  <a:pt x="20964" y="3896"/>
                </a:lnTo>
                <a:lnTo>
                  <a:pt x="34531" y="0"/>
                </a:lnTo>
                <a:lnTo>
                  <a:pt x="49856" y="2343"/>
                </a:lnTo>
                <a:lnTo>
                  <a:pt x="62252" y="8995"/>
                </a:lnTo>
                <a:lnTo>
                  <a:pt x="71074" y="19057"/>
                </a:lnTo>
                <a:lnTo>
                  <a:pt x="75677" y="31632"/>
                </a:lnTo>
                <a:lnTo>
                  <a:pt x="73696" y="47830"/>
                </a:lnTo>
                <a:lnTo>
                  <a:pt x="67622" y="60745"/>
                </a:lnTo>
                <a:lnTo>
                  <a:pt x="58275" y="69969"/>
                </a:lnTo>
                <a:lnTo>
                  <a:pt x="46476" y="75094"/>
                </a:lnTo>
                <a:lnTo>
                  <a:pt x="29676" y="73449"/>
                </a:lnTo>
                <a:lnTo>
                  <a:pt x="16382" y="67846"/>
                </a:lnTo>
                <a:lnTo>
                  <a:pt x="6850" y="59057"/>
                </a:lnTo>
                <a:lnTo>
                  <a:pt x="1340" y="47850"/>
                </a:lnTo>
                <a:lnTo>
                  <a:pt x="0" y="37935"/>
                </a:lnTo>
                <a:close/>
              </a:path>
            </a:pathLst>
          </a:custGeom>
          <a:ln w="9524">
            <a:solidFill>
              <a:srgbClr val="00F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582323" y="4114965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34531" y="0"/>
                </a:moveTo>
                <a:lnTo>
                  <a:pt x="20964" y="3896"/>
                </a:lnTo>
                <a:lnTo>
                  <a:pt x="10002" y="12203"/>
                </a:lnTo>
                <a:lnTo>
                  <a:pt x="2671" y="23891"/>
                </a:lnTo>
                <a:lnTo>
                  <a:pt x="0" y="37935"/>
                </a:lnTo>
                <a:lnTo>
                  <a:pt x="1340" y="47850"/>
                </a:lnTo>
                <a:lnTo>
                  <a:pt x="6850" y="59057"/>
                </a:lnTo>
                <a:lnTo>
                  <a:pt x="16382" y="67847"/>
                </a:lnTo>
                <a:lnTo>
                  <a:pt x="29676" y="73449"/>
                </a:lnTo>
                <a:lnTo>
                  <a:pt x="46476" y="75094"/>
                </a:lnTo>
                <a:lnTo>
                  <a:pt x="58276" y="69969"/>
                </a:lnTo>
                <a:lnTo>
                  <a:pt x="67622" y="60745"/>
                </a:lnTo>
                <a:lnTo>
                  <a:pt x="73696" y="47830"/>
                </a:lnTo>
                <a:lnTo>
                  <a:pt x="75677" y="31632"/>
                </a:lnTo>
                <a:lnTo>
                  <a:pt x="71074" y="19057"/>
                </a:lnTo>
                <a:lnTo>
                  <a:pt x="62252" y="8995"/>
                </a:lnTo>
                <a:lnTo>
                  <a:pt x="49856" y="2343"/>
                </a:lnTo>
                <a:lnTo>
                  <a:pt x="34531" y="0"/>
                </a:lnTo>
                <a:close/>
              </a:path>
            </a:pathLst>
          </a:custGeom>
          <a:solidFill>
            <a:srgbClr val="00F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582323" y="4114965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0" y="37935"/>
                </a:moveTo>
                <a:lnTo>
                  <a:pt x="2671" y="23891"/>
                </a:lnTo>
                <a:lnTo>
                  <a:pt x="10002" y="12202"/>
                </a:lnTo>
                <a:lnTo>
                  <a:pt x="20964" y="3896"/>
                </a:lnTo>
                <a:lnTo>
                  <a:pt x="34531" y="0"/>
                </a:lnTo>
                <a:lnTo>
                  <a:pt x="49856" y="2343"/>
                </a:lnTo>
                <a:lnTo>
                  <a:pt x="62252" y="8995"/>
                </a:lnTo>
                <a:lnTo>
                  <a:pt x="71074" y="19057"/>
                </a:lnTo>
                <a:lnTo>
                  <a:pt x="75677" y="31632"/>
                </a:lnTo>
                <a:lnTo>
                  <a:pt x="73696" y="47830"/>
                </a:lnTo>
                <a:lnTo>
                  <a:pt x="67622" y="60745"/>
                </a:lnTo>
                <a:lnTo>
                  <a:pt x="58275" y="69969"/>
                </a:lnTo>
                <a:lnTo>
                  <a:pt x="46476" y="75094"/>
                </a:lnTo>
                <a:lnTo>
                  <a:pt x="29676" y="73449"/>
                </a:lnTo>
                <a:lnTo>
                  <a:pt x="16382" y="67846"/>
                </a:lnTo>
                <a:lnTo>
                  <a:pt x="6850" y="59057"/>
                </a:lnTo>
                <a:lnTo>
                  <a:pt x="1340" y="47850"/>
                </a:lnTo>
                <a:lnTo>
                  <a:pt x="0" y="37935"/>
                </a:lnTo>
                <a:close/>
              </a:path>
            </a:pathLst>
          </a:custGeom>
          <a:ln w="9524">
            <a:solidFill>
              <a:srgbClr val="00F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91923" y="4419765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34531" y="0"/>
                </a:moveTo>
                <a:lnTo>
                  <a:pt x="20964" y="3896"/>
                </a:lnTo>
                <a:lnTo>
                  <a:pt x="10002" y="12202"/>
                </a:lnTo>
                <a:lnTo>
                  <a:pt x="2671" y="23891"/>
                </a:lnTo>
                <a:lnTo>
                  <a:pt x="0" y="37935"/>
                </a:lnTo>
                <a:lnTo>
                  <a:pt x="1340" y="47850"/>
                </a:lnTo>
                <a:lnTo>
                  <a:pt x="6850" y="59057"/>
                </a:lnTo>
                <a:lnTo>
                  <a:pt x="16381" y="67847"/>
                </a:lnTo>
                <a:lnTo>
                  <a:pt x="29676" y="73449"/>
                </a:lnTo>
                <a:lnTo>
                  <a:pt x="46476" y="75094"/>
                </a:lnTo>
                <a:lnTo>
                  <a:pt x="58275" y="69969"/>
                </a:lnTo>
                <a:lnTo>
                  <a:pt x="67622" y="60745"/>
                </a:lnTo>
                <a:lnTo>
                  <a:pt x="73696" y="47830"/>
                </a:lnTo>
                <a:lnTo>
                  <a:pt x="75677" y="31631"/>
                </a:lnTo>
                <a:lnTo>
                  <a:pt x="71074" y="19057"/>
                </a:lnTo>
                <a:lnTo>
                  <a:pt x="62252" y="8994"/>
                </a:lnTo>
                <a:lnTo>
                  <a:pt x="49856" y="2342"/>
                </a:lnTo>
                <a:lnTo>
                  <a:pt x="34531" y="0"/>
                </a:lnTo>
                <a:close/>
              </a:path>
            </a:pathLst>
          </a:custGeom>
          <a:solidFill>
            <a:srgbClr val="00F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191923" y="4419765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0" y="37935"/>
                </a:moveTo>
                <a:lnTo>
                  <a:pt x="2671" y="23891"/>
                </a:lnTo>
                <a:lnTo>
                  <a:pt x="10002" y="12202"/>
                </a:lnTo>
                <a:lnTo>
                  <a:pt x="20964" y="3896"/>
                </a:lnTo>
                <a:lnTo>
                  <a:pt x="34531" y="0"/>
                </a:lnTo>
                <a:lnTo>
                  <a:pt x="49856" y="2343"/>
                </a:lnTo>
                <a:lnTo>
                  <a:pt x="62252" y="8995"/>
                </a:lnTo>
                <a:lnTo>
                  <a:pt x="71074" y="19057"/>
                </a:lnTo>
                <a:lnTo>
                  <a:pt x="75677" y="31632"/>
                </a:lnTo>
                <a:lnTo>
                  <a:pt x="73696" y="47830"/>
                </a:lnTo>
                <a:lnTo>
                  <a:pt x="67622" y="60745"/>
                </a:lnTo>
                <a:lnTo>
                  <a:pt x="58275" y="69969"/>
                </a:lnTo>
                <a:lnTo>
                  <a:pt x="46476" y="75094"/>
                </a:lnTo>
                <a:lnTo>
                  <a:pt x="29676" y="73449"/>
                </a:lnTo>
                <a:lnTo>
                  <a:pt x="16382" y="67846"/>
                </a:lnTo>
                <a:lnTo>
                  <a:pt x="6850" y="59057"/>
                </a:lnTo>
                <a:lnTo>
                  <a:pt x="1340" y="47850"/>
                </a:lnTo>
                <a:lnTo>
                  <a:pt x="0" y="37935"/>
                </a:lnTo>
                <a:close/>
              </a:path>
            </a:pathLst>
          </a:custGeom>
          <a:ln w="9524">
            <a:solidFill>
              <a:srgbClr val="00F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How</a:t>
            </a:r>
            <a:r>
              <a:rPr spc="-5" dirty="0"/>
              <a:t> </a:t>
            </a:r>
            <a:r>
              <a:rPr spc="-35" dirty="0"/>
              <a:t>O</a:t>
            </a:r>
            <a:r>
              <a:rPr dirty="0"/>
              <a:t>ve</a:t>
            </a:r>
            <a:r>
              <a:rPr spc="-15" dirty="0"/>
              <a:t>rf</a:t>
            </a:r>
            <a:r>
              <a:rPr dirty="0"/>
              <a:t>i</a:t>
            </a:r>
            <a:r>
              <a:rPr spc="-15" dirty="0"/>
              <a:t>tt</a:t>
            </a:r>
            <a:r>
              <a:rPr dirty="0"/>
              <a:t>ing</a:t>
            </a:r>
            <a:r>
              <a:rPr spc="-5" dirty="0"/>
              <a:t> </a:t>
            </a:r>
            <a:r>
              <a:rPr dirty="0"/>
              <a:t>a</a:t>
            </a:r>
            <a:r>
              <a:rPr spc="-15" dirty="0"/>
              <a:t>ff</a:t>
            </a:r>
            <a:r>
              <a:rPr dirty="0"/>
              <a:t>e</a:t>
            </a:r>
            <a:r>
              <a:rPr spc="-20" dirty="0"/>
              <a:t>c</a:t>
            </a:r>
            <a:r>
              <a:rPr spc="-15" dirty="0"/>
              <a:t>t</a:t>
            </a:r>
            <a:r>
              <a:rPr dirty="0"/>
              <a:t>s</a:t>
            </a:r>
            <a:r>
              <a:rPr spc="-5" dirty="0"/>
              <a:t> </a:t>
            </a:r>
            <a:r>
              <a:rPr dirty="0"/>
              <a:t>Predi</a:t>
            </a:r>
            <a:r>
              <a:rPr spc="-20" dirty="0"/>
              <a:t>c</a:t>
            </a:r>
            <a:r>
              <a:rPr spc="-15" dirty="0"/>
              <a:t>t</a:t>
            </a:r>
            <a:r>
              <a:rPr dirty="0"/>
              <a:t>ion</a:t>
            </a:r>
          </a:p>
        </p:txBody>
      </p:sp>
      <p:sp>
        <p:nvSpPr>
          <p:cNvPr id="3" name="object 3"/>
          <p:cNvSpPr/>
          <p:nvPr/>
        </p:nvSpPr>
        <p:spPr>
          <a:xfrm>
            <a:off x="2286923" y="2159000"/>
            <a:ext cx="0" cy="2870200"/>
          </a:xfrm>
          <a:custGeom>
            <a:avLst/>
            <a:gdLst/>
            <a:ahLst/>
            <a:cxnLst/>
            <a:rect l="l" t="t" r="r" b="b"/>
            <a:pathLst>
              <a:path h="2870200">
                <a:moveTo>
                  <a:pt x="0" y="287019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48823" y="21336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7863" y="2362382"/>
            <a:ext cx="1029335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700" marR="5080" indent="-254000">
              <a:lnSpc>
                <a:spcPts val="2100"/>
              </a:lnSpc>
            </a:pPr>
            <a:r>
              <a:rPr sz="1800" dirty="0">
                <a:latin typeface="Arial"/>
                <a:cs typeface="Arial"/>
              </a:rPr>
              <a:t>Predi</a:t>
            </a:r>
            <a:r>
              <a:rPr sz="1800" spc="-10" dirty="0">
                <a:latin typeface="Arial"/>
                <a:cs typeface="Arial"/>
              </a:rPr>
              <a:t>ctive Error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86923" y="5029200"/>
            <a:ext cx="5461000" cy="0"/>
          </a:xfrm>
          <a:custGeom>
            <a:avLst/>
            <a:gdLst/>
            <a:ahLst/>
            <a:cxnLst/>
            <a:rect l="l" t="t" r="r" b="b"/>
            <a:pathLst>
              <a:path w="5461000">
                <a:moveTo>
                  <a:pt x="0" y="0"/>
                </a:moveTo>
                <a:lnTo>
                  <a:pt x="5460998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97123" y="49911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556661" y="5257982"/>
            <a:ext cx="18427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Model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Complexi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39323" y="2438400"/>
            <a:ext cx="5105400" cy="2596515"/>
          </a:xfrm>
          <a:custGeom>
            <a:avLst/>
            <a:gdLst/>
            <a:ahLst/>
            <a:cxnLst/>
            <a:rect l="l" t="t" r="r" b="b"/>
            <a:pathLst>
              <a:path w="5105400" h="2596515">
                <a:moveTo>
                  <a:pt x="0" y="0"/>
                </a:moveTo>
                <a:lnTo>
                  <a:pt x="9539" y="77131"/>
                </a:lnTo>
                <a:lnTo>
                  <a:pt x="19164" y="154133"/>
                </a:lnTo>
                <a:lnTo>
                  <a:pt x="28960" y="230878"/>
                </a:lnTo>
                <a:lnTo>
                  <a:pt x="39014" y="307238"/>
                </a:lnTo>
                <a:lnTo>
                  <a:pt x="49410" y="383083"/>
                </a:lnTo>
                <a:lnTo>
                  <a:pt x="60236" y="458285"/>
                </a:lnTo>
                <a:lnTo>
                  <a:pt x="71575" y="532716"/>
                </a:lnTo>
                <a:lnTo>
                  <a:pt x="83515" y="606247"/>
                </a:lnTo>
                <a:lnTo>
                  <a:pt x="96140" y="678748"/>
                </a:lnTo>
                <a:lnTo>
                  <a:pt x="109537" y="750093"/>
                </a:lnTo>
                <a:lnTo>
                  <a:pt x="123791" y="820152"/>
                </a:lnTo>
                <a:lnTo>
                  <a:pt x="138988" y="888796"/>
                </a:lnTo>
                <a:lnTo>
                  <a:pt x="155214" y="955897"/>
                </a:lnTo>
                <a:lnTo>
                  <a:pt x="172554" y="1021327"/>
                </a:lnTo>
                <a:lnTo>
                  <a:pt x="191095" y="1084956"/>
                </a:lnTo>
                <a:lnTo>
                  <a:pt x="210921" y="1146657"/>
                </a:lnTo>
                <a:lnTo>
                  <a:pt x="232119" y="1206300"/>
                </a:lnTo>
                <a:lnTo>
                  <a:pt x="254774" y="1263757"/>
                </a:lnTo>
                <a:lnTo>
                  <a:pt x="278972" y="1318900"/>
                </a:lnTo>
                <a:lnTo>
                  <a:pt x="304799" y="1371599"/>
                </a:lnTo>
                <a:lnTo>
                  <a:pt x="332131" y="1421815"/>
                </a:lnTo>
                <a:lnTo>
                  <a:pt x="360768" y="1469668"/>
                </a:lnTo>
                <a:lnTo>
                  <a:pt x="390682" y="1515274"/>
                </a:lnTo>
                <a:lnTo>
                  <a:pt x="421843" y="1558746"/>
                </a:lnTo>
                <a:lnTo>
                  <a:pt x="454223" y="1600199"/>
                </a:lnTo>
                <a:lnTo>
                  <a:pt x="487794" y="1639747"/>
                </a:lnTo>
                <a:lnTo>
                  <a:pt x="522527" y="1677504"/>
                </a:lnTo>
                <a:lnTo>
                  <a:pt x="558393" y="1713585"/>
                </a:lnTo>
                <a:lnTo>
                  <a:pt x="595364" y="1748103"/>
                </a:lnTo>
                <a:lnTo>
                  <a:pt x="633412" y="1781174"/>
                </a:lnTo>
                <a:lnTo>
                  <a:pt x="672507" y="1812911"/>
                </a:lnTo>
                <a:lnTo>
                  <a:pt x="712622" y="1843429"/>
                </a:lnTo>
                <a:lnTo>
                  <a:pt x="753727" y="1872843"/>
                </a:lnTo>
                <a:lnTo>
                  <a:pt x="795794" y="1901265"/>
                </a:lnTo>
                <a:lnTo>
                  <a:pt x="838795" y="1928811"/>
                </a:lnTo>
                <a:lnTo>
                  <a:pt x="882700" y="1955596"/>
                </a:lnTo>
                <a:lnTo>
                  <a:pt x="927482" y="1981732"/>
                </a:lnTo>
                <a:lnTo>
                  <a:pt x="973111" y="2007336"/>
                </a:lnTo>
                <a:lnTo>
                  <a:pt x="1019560" y="2032520"/>
                </a:lnTo>
                <a:lnTo>
                  <a:pt x="1066799" y="2057399"/>
                </a:lnTo>
                <a:lnTo>
                  <a:pt x="1115353" y="2081416"/>
                </a:lnTo>
                <a:lnTo>
                  <a:pt x="1165669" y="2103995"/>
                </a:lnTo>
                <a:lnTo>
                  <a:pt x="1217604" y="2125222"/>
                </a:lnTo>
                <a:lnTo>
                  <a:pt x="1271015" y="2145181"/>
                </a:lnTo>
                <a:lnTo>
                  <a:pt x="1325760" y="2163960"/>
                </a:lnTo>
                <a:lnTo>
                  <a:pt x="1381696" y="2181643"/>
                </a:lnTo>
                <a:lnTo>
                  <a:pt x="1438679" y="2198316"/>
                </a:lnTo>
                <a:lnTo>
                  <a:pt x="1496567" y="2214066"/>
                </a:lnTo>
                <a:lnTo>
                  <a:pt x="1555217" y="2228977"/>
                </a:lnTo>
                <a:lnTo>
                  <a:pt x="1614487" y="2243136"/>
                </a:lnTo>
                <a:lnTo>
                  <a:pt x="1674232" y="2256629"/>
                </a:lnTo>
                <a:lnTo>
                  <a:pt x="1734311" y="2269540"/>
                </a:lnTo>
                <a:lnTo>
                  <a:pt x="1794580" y="2281955"/>
                </a:lnTo>
                <a:lnTo>
                  <a:pt x="1854897" y="2293962"/>
                </a:lnTo>
                <a:lnTo>
                  <a:pt x="1915119" y="2305644"/>
                </a:lnTo>
                <a:lnTo>
                  <a:pt x="1975103" y="2317088"/>
                </a:lnTo>
                <a:lnTo>
                  <a:pt x="2034706" y="2328380"/>
                </a:lnTo>
                <a:lnTo>
                  <a:pt x="2093784" y="2339606"/>
                </a:lnTo>
                <a:lnTo>
                  <a:pt x="2152196" y="2350850"/>
                </a:lnTo>
                <a:lnTo>
                  <a:pt x="2209799" y="2362199"/>
                </a:lnTo>
                <a:lnTo>
                  <a:pt x="2266949" y="2373348"/>
                </a:lnTo>
                <a:lnTo>
                  <a:pt x="2324099" y="2383954"/>
                </a:lnTo>
                <a:lnTo>
                  <a:pt x="2381249" y="2394046"/>
                </a:lnTo>
                <a:lnTo>
                  <a:pt x="2438399" y="2403652"/>
                </a:lnTo>
                <a:lnTo>
                  <a:pt x="2495549" y="2412800"/>
                </a:lnTo>
                <a:lnTo>
                  <a:pt x="2552699" y="2421520"/>
                </a:lnTo>
                <a:lnTo>
                  <a:pt x="2609849" y="2429841"/>
                </a:lnTo>
                <a:lnTo>
                  <a:pt x="2666999" y="2437789"/>
                </a:lnTo>
                <a:lnTo>
                  <a:pt x="2724149" y="2445395"/>
                </a:lnTo>
                <a:lnTo>
                  <a:pt x="2781299" y="2452686"/>
                </a:lnTo>
                <a:lnTo>
                  <a:pt x="2838449" y="2459692"/>
                </a:lnTo>
                <a:lnTo>
                  <a:pt x="2895599" y="2466440"/>
                </a:lnTo>
                <a:lnTo>
                  <a:pt x="2952749" y="2472960"/>
                </a:lnTo>
                <a:lnTo>
                  <a:pt x="3009899" y="2479280"/>
                </a:lnTo>
                <a:lnTo>
                  <a:pt x="3067049" y="2485428"/>
                </a:lnTo>
                <a:lnTo>
                  <a:pt x="3124199" y="2491434"/>
                </a:lnTo>
                <a:lnTo>
                  <a:pt x="3181349" y="2497325"/>
                </a:lnTo>
                <a:lnTo>
                  <a:pt x="3238499" y="2503131"/>
                </a:lnTo>
                <a:lnTo>
                  <a:pt x="3295649" y="2508879"/>
                </a:lnTo>
                <a:lnTo>
                  <a:pt x="3352799" y="2514599"/>
                </a:lnTo>
                <a:lnTo>
                  <a:pt x="3410582" y="2520219"/>
                </a:lnTo>
                <a:lnTo>
                  <a:pt x="3469499" y="2525648"/>
                </a:lnTo>
                <a:lnTo>
                  <a:pt x="3529349" y="2530887"/>
                </a:lnTo>
                <a:lnTo>
                  <a:pt x="3589933" y="2535935"/>
                </a:lnTo>
                <a:lnTo>
                  <a:pt x="3651050" y="2540793"/>
                </a:lnTo>
                <a:lnTo>
                  <a:pt x="3712501" y="2545460"/>
                </a:lnTo>
                <a:lnTo>
                  <a:pt x="3774084" y="2549937"/>
                </a:lnTo>
                <a:lnTo>
                  <a:pt x="3835602" y="2554223"/>
                </a:lnTo>
                <a:lnTo>
                  <a:pt x="3896852" y="2558319"/>
                </a:lnTo>
                <a:lnTo>
                  <a:pt x="3957636" y="2562224"/>
                </a:lnTo>
                <a:lnTo>
                  <a:pt x="4017753" y="2565939"/>
                </a:lnTo>
                <a:lnTo>
                  <a:pt x="4077003" y="2569463"/>
                </a:lnTo>
                <a:lnTo>
                  <a:pt x="4135187" y="2572797"/>
                </a:lnTo>
                <a:lnTo>
                  <a:pt x="4192103" y="2575940"/>
                </a:lnTo>
                <a:lnTo>
                  <a:pt x="4247553" y="2578893"/>
                </a:lnTo>
                <a:lnTo>
                  <a:pt x="4301336" y="2581655"/>
                </a:lnTo>
                <a:lnTo>
                  <a:pt x="4353252" y="2584227"/>
                </a:lnTo>
                <a:lnTo>
                  <a:pt x="4403101" y="2586608"/>
                </a:lnTo>
                <a:lnTo>
                  <a:pt x="4450683" y="2588799"/>
                </a:lnTo>
                <a:lnTo>
                  <a:pt x="4495798" y="2590799"/>
                </a:lnTo>
                <a:lnTo>
                  <a:pt x="4539037" y="2592518"/>
                </a:lnTo>
                <a:lnTo>
                  <a:pt x="4581104" y="2593885"/>
                </a:lnTo>
                <a:lnTo>
                  <a:pt x="4621971" y="2594928"/>
                </a:lnTo>
                <a:lnTo>
                  <a:pt x="4661609" y="2595676"/>
                </a:lnTo>
                <a:lnTo>
                  <a:pt x="4699990" y="2596157"/>
                </a:lnTo>
                <a:lnTo>
                  <a:pt x="4772866" y="2596433"/>
                </a:lnTo>
                <a:lnTo>
                  <a:pt x="4807304" y="2596285"/>
                </a:lnTo>
                <a:lnTo>
                  <a:pt x="4872036" y="2595561"/>
                </a:lnTo>
                <a:lnTo>
                  <a:pt x="4931053" y="2594456"/>
                </a:lnTo>
                <a:lnTo>
                  <a:pt x="4984126" y="2593199"/>
                </a:lnTo>
                <a:lnTo>
                  <a:pt x="5008362" y="2592585"/>
                </a:lnTo>
                <a:lnTo>
                  <a:pt x="5031027" y="2592018"/>
                </a:lnTo>
                <a:lnTo>
                  <a:pt x="5052091" y="2591527"/>
                </a:lnTo>
                <a:lnTo>
                  <a:pt x="5071527" y="2591142"/>
                </a:lnTo>
                <a:lnTo>
                  <a:pt x="5089306" y="2590889"/>
                </a:lnTo>
                <a:lnTo>
                  <a:pt x="5105398" y="2590799"/>
                </a:lnTo>
              </a:path>
            </a:pathLst>
          </a:custGeom>
          <a:ln w="28574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996275" y="4667377"/>
            <a:ext cx="202501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Error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on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70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raining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Da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39323" y="2438400"/>
            <a:ext cx="5105400" cy="2061845"/>
          </a:xfrm>
          <a:custGeom>
            <a:avLst/>
            <a:gdLst/>
            <a:ahLst/>
            <a:cxnLst/>
            <a:rect l="l" t="t" r="r" b="b"/>
            <a:pathLst>
              <a:path w="5105400" h="2061845">
                <a:moveTo>
                  <a:pt x="0" y="0"/>
                </a:moveTo>
                <a:lnTo>
                  <a:pt x="15239" y="54280"/>
                </a:lnTo>
                <a:lnTo>
                  <a:pt x="30479" y="108489"/>
                </a:lnTo>
                <a:lnTo>
                  <a:pt x="45719" y="162556"/>
                </a:lnTo>
                <a:lnTo>
                  <a:pt x="60959" y="216407"/>
                </a:lnTo>
                <a:lnTo>
                  <a:pt x="76199" y="269974"/>
                </a:lnTo>
                <a:lnTo>
                  <a:pt x="91439" y="323183"/>
                </a:lnTo>
                <a:lnTo>
                  <a:pt x="106679" y="375963"/>
                </a:lnTo>
                <a:lnTo>
                  <a:pt x="121919" y="428243"/>
                </a:lnTo>
                <a:lnTo>
                  <a:pt x="137159" y="479952"/>
                </a:lnTo>
                <a:lnTo>
                  <a:pt x="152399" y="531018"/>
                </a:lnTo>
                <a:lnTo>
                  <a:pt x="167639" y="581370"/>
                </a:lnTo>
                <a:lnTo>
                  <a:pt x="182879" y="630935"/>
                </a:lnTo>
                <a:lnTo>
                  <a:pt x="198119" y="679644"/>
                </a:lnTo>
                <a:lnTo>
                  <a:pt x="213359" y="727424"/>
                </a:lnTo>
                <a:lnTo>
                  <a:pt x="228599" y="774203"/>
                </a:lnTo>
                <a:lnTo>
                  <a:pt x="243839" y="819911"/>
                </a:lnTo>
                <a:lnTo>
                  <a:pt x="259079" y="864476"/>
                </a:lnTo>
                <a:lnTo>
                  <a:pt x="274319" y="907827"/>
                </a:lnTo>
                <a:lnTo>
                  <a:pt x="289559" y="949892"/>
                </a:lnTo>
                <a:lnTo>
                  <a:pt x="304799" y="990599"/>
                </a:lnTo>
                <a:lnTo>
                  <a:pt x="319406" y="1029947"/>
                </a:lnTo>
                <a:lnTo>
                  <a:pt x="332879" y="1068018"/>
                </a:lnTo>
                <a:lnTo>
                  <a:pt x="345419" y="1104871"/>
                </a:lnTo>
                <a:lnTo>
                  <a:pt x="357225" y="1140561"/>
                </a:lnTo>
                <a:lnTo>
                  <a:pt x="368498" y="1175146"/>
                </a:lnTo>
                <a:lnTo>
                  <a:pt x="379437" y="1208684"/>
                </a:lnTo>
                <a:lnTo>
                  <a:pt x="401116" y="1272844"/>
                </a:lnTo>
                <a:lnTo>
                  <a:pt x="423862" y="1333499"/>
                </a:lnTo>
                <a:lnTo>
                  <a:pt x="449275" y="1391106"/>
                </a:lnTo>
                <a:lnTo>
                  <a:pt x="478954" y="1446123"/>
                </a:lnTo>
                <a:lnTo>
                  <a:pt x="514502" y="1499005"/>
                </a:lnTo>
                <a:lnTo>
                  <a:pt x="557517" y="1550212"/>
                </a:lnTo>
                <a:lnTo>
                  <a:pt x="609599" y="1600199"/>
                </a:lnTo>
                <a:lnTo>
                  <a:pt x="639746" y="1624769"/>
                </a:lnTo>
                <a:lnTo>
                  <a:pt x="672845" y="1648929"/>
                </a:lnTo>
                <a:lnTo>
                  <a:pt x="708612" y="1672651"/>
                </a:lnTo>
                <a:lnTo>
                  <a:pt x="746759" y="1695906"/>
                </a:lnTo>
                <a:lnTo>
                  <a:pt x="787002" y="1718666"/>
                </a:lnTo>
                <a:lnTo>
                  <a:pt x="829055" y="1740902"/>
                </a:lnTo>
                <a:lnTo>
                  <a:pt x="872632" y="1762586"/>
                </a:lnTo>
                <a:lnTo>
                  <a:pt x="917447" y="1783689"/>
                </a:lnTo>
                <a:lnTo>
                  <a:pt x="963215" y="1804182"/>
                </a:lnTo>
                <a:lnTo>
                  <a:pt x="1009649" y="1824036"/>
                </a:lnTo>
                <a:lnTo>
                  <a:pt x="1056465" y="1843225"/>
                </a:lnTo>
                <a:lnTo>
                  <a:pt x="1103375" y="1861717"/>
                </a:lnTo>
                <a:lnTo>
                  <a:pt x="1150095" y="1879486"/>
                </a:lnTo>
                <a:lnTo>
                  <a:pt x="1196339" y="1896503"/>
                </a:lnTo>
                <a:lnTo>
                  <a:pt x="1241821" y="1912738"/>
                </a:lnTo>
                <a:lnTo>
                  <a:pt x="1286255" y="1928164"/>
                </a:lnTo>
                <a:lnTo>
                  <a:pt x="1329356" y="1942751"/>
                </a:lnTo>
                <a:lnTo>
                  <a:pt x="1370837" y="1956472"/>
                </a:lnTo>
                <a:lnTo>
                  <a:pt x="1410413" y="1969297"/>
                </a:lnTo>
                <a:lnTo>
                  <a:pt x="1447799" y="1981199"/>
                </a:lnTo>
                <a:lnTo>
                  <a:pt x="1514588" y="2002192"/>
                </a:lnTo>
                <a:lnTo>
                  <a:pt x="1572157" y="2019604"/>
                </a:lnTo>
                <a:lnTo>
                  <a:pt x="1623478" y="2033663"/>
                </a:lnTo>
                <a:lnTo>
                  <a:pt x="1671522" y="2044597"/>
                </a:lnTo>
                <a:lnTo>
                  <a:pt x="1719261" y="2052636"/>
                </a:lnTo>
                <a:lnTo>
                  <a:pt x="1769668" y="2058008"/>
                </a:lnTo>
                <a:lnTo>
                  <a:pt x="1825713" y="2060942"/>
                </a:lnTo>
                <a:lnTo>
                  <a:pt x="1890369" y="2061666"/>
                </a:lnTo>
                <a:lnTo>
                  <a:pt x="1926854" y="2061271"/>
                </a:lnTo>
                <a:lnTo>
                  <a:pt x="1966607" y="2060409"/>
                </a:lnTo>
                <a:lnTo>
                  <a:pt x="2009998" y="2059109"/>
                </a:lnTo>
                <a:lnTo>
                  <a:pt x="2057399" y="2057399"/>
                </a:lnTo>
                <a:lnTo>
                  <a:pt x="2109239" y="2055118"/>
                </a:lnTo>
                <a:lnTo>
                  <a:pt x="2165412" y="2052103"/>
                </a:lnTo>
                <a:lnTo>
                  <a:pt x="2225491" y="2048383"/>
                </a:lnTo>
                <a:lnTo>
                  <a:pt x="2289047" y="2043988"/>
                </a:lnTo>
                <a:lnTo>
                  <a:pt x="2355650" y="2038944"/>
                </a:lnTo>
                <a:lnTo>
                  <a:pt x="2424873" y="2033282"/>
                </a:lnTo>
                <a:lnTo>
                  <a:pt x="2496287" y="2027028"/>
                </a:lnTo>
                <a:lnTo>
                  <a:pt x="2569463" y="2020213"/>
                </a:lnTo>
                <a:lnTo>
                  <a:pt x="2643972" y="2012865"/>
                </a:lnTo>
                <a:lnTo>
                  <a:pt x="2719386" y="2005011"/>
                </a:lnTo>
                <a:lnTo>
                  <a:pt x="2795277" y="1996682"/>
                </a:lnTo>
                <a:lnTo>
                  <a:pt x="2871215" y="1987905"/>
                </a:lnTo>
                <a:lnTo>
                  <a:pt x="2946772" y="1978708"/>
                </a:lnTo>
                <a:lnTo>
                  <a:pt x="3021519" y="1969121"/>
                </a:lnTo>
                <a:lnTo>
                  <a:pt x="3095028" y="1959172"/>
                </a:lnTo>
                <a:lnTo>
                  <a:pt x="3166871" y="1948890"/>
                </a:lnTo>
                <a:lnTo>
                  <a:pt x="3236617" y="1938303"/>
                </a:lnTo>
                <a:lnTo>
                  <a:pt x="3303840" y="1927440"/>
                </a:lnTo>
                <a:lnTo>
                  <a:pt x="3368110" y="1916329"/>
                </a:lnTo>
                <a:lnTo>
                  <a:pt x="3428999" y="1904999"/>
                </a:lnTo>
                <a:lnTo>
                  <a:pt x="3487487" y="1893107"/>
                </a:lnTo>
                <a:lnTo>
                  <a:pt x="3544861" y="1880348"/>
                </a:lnTo>
                <a:lnTo>
                  <a:pt x="3601149" y="1866808"/>
                </a:lnTo>
                <a:lnTo>
                  <a:pt x="3656379" y="1852573"/>
                </a:lnTo>
                <a:lnTo>
                  <a:pt x="3710581" y="1837729"/>
                </a:lnTo>
                <a:lnTo>
                  <a:pt x="3763783" y="1822360"/>
                </a:lnTo>
                <a:lnTo>
                  <a:pt x="3816013" y="1806553"/>
                </a:lnTo>
                <a:lnTo>
                  <a:pt x="3867301" y="1790394"/>
                </a:lnTo>
                <a:lnTo>
                  <a:pt x="3917674" y="1773968"/>
                </a:lnTo>
                <a:lnTo>
                  <a:pt x="3967161" y="1757361"/>
                </a:lnTo>
                <a:lnTo>
                  <a:pt x="4015791" y="1740659"/>
                </a:lnTo>
                <a:lnTo>
                  <a:pt x="4063592" y="1723948"/>
                </a:lnTo>
                <a:lnTo>
                  <a:pt x="4110593" y="1707312"/>
                </a:lnTo>
                <a:lnTo>
                  <a:pt x="4156823" y="1690839"/>
                </a:lnTo>
                <a:lnTo>
                  <a:pt x="4202309" y="1674613"/>
                </a:lnTo>
                <a:lnTo>
                  <a:pt x="4247082" y="1658721"/>
                </a:lnTo>
                <a:lnTo>
                  <a:pt x="4291168" y="1643247"/>
                </a:lnTo>
                <a:lnTo>
                  <a:pt x="4334597" y="1628279"/>
                </a:lnTo>
                <a:lnTo>
                  <a:pt x="4377398" y="1613901"/>
                </a:lnTo>
                <a:lnTo>
                  <a:pt x="4419598" y="1600199"/>
                </a:lnTo>
                <a:lnTo>
                  <a:pt x="4461580" y="1586778"/>
                </a:lnTo>
                <a:lnTo>
                  <a:pt x="4503609" y="1573224"/>
                </a:lnTo>
                <a:lnTo>
                  <a:pt x="4545543" y="1559594"/>
                </a:lnTo>
                <a:lnTo>
                  <a:pt x="4587238" y="1545945"/>
                </a:lnTo>
                <a:lnTo>
                  <a:pt x="4628553" y="1532333"/>
                </a:lnTo>
                <a:lnTo>
                  <a:pt x="4669344" y="1518817"/>
                </a:lnTo>
                <a:lnTo>
                  <a:pt x="4709468" y="1505454"/>
                </a:lnTo>
                <a:lnTo>
                  <a:pt x="4748782" y="1492300"/>
                </a:lnTo>
                <a:lnTo>
                  <a:pt x="4787144" y="1479413"/>
                </a:lnTo>
                <a:lnTo>
                  <a:pt x="4824411" y="1466849"/>
                </a:lnTo>
                <a:lnTo>
                  <a:pt x="4895086" y="1442922"/>
                </a:lnTo>
                <a:lnTo>
                  <a:pt x="4959666" y="1420977"/>
                </a:lnTo>
                <a:lnTo>
                  <a:pt x="4989312" y="1410890"/>
                </a:lnTo>
                <a:lnTo>
                  <a:pt x="5017006" y="1401469"/>
                </a:lnTo>
                <a:lnTo>
                  <a:pt x="5042605" y="1392773"/>
                </a:lnTo>
                <a:lnTo>
                  <a:pt x="5065965" y="1384858"/>
                </a:lnTo>
                <a:lnTo>
                  <a:pt x="5086943" y="1377781"/>
                </a:lnTo>
                <a:lnTo>
                  <a:pt x="5105398" y="1371599"/>
                </a:lnTo>
              </a:path>
            </a:pathLst>
          </a:custGeom>
          <a:ln w="28574">
            <a:solidFill>
              <a:srgbClr val="00F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329650" y="3448177"/>
            <a:ext cx="167068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Error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on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190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st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Da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115723" y="4114800"/>
            <a:ext cx="0" cy="1295400"/>
          </a:xfrm>
          <a:custGeom>
            <a:avLst/>
            <a:gdLst/>
            <a:ahLst/>
            <a:cxnLst/>
            <a:rect l="l" t="t" r="r" b="b"/>
            <a:pathLst>
              <a:path h="1295400">
                <a:moveTo>
                  <a:pt x="0" y="0"/>
                </a:moveTo>
                <a:lnTo>
                  <a:pt x="1" y="12953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77723" y="4114800"/>
            <a:ext cx="0" cy="1295400"/>
          </a:xfrm>
          <a:custGeom>
            <a:avLst/>
            <a:gdLst/>
            <a:ahLst/>
            <a:cxnLst/>
            <a:rect l="l" t="t" r="r" b="b"/>
            <a:pathLst>
              <a:path h="1295400">
                <a:moveTo>
                  <a:pt x="0" y="0"/>
                </a:moveTo>
                <a:lnTo>
                  <a:pt x="1" y="12953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627725" y="5786564"/>
            <a:ext cx="1934210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10"/>
              </a:lnSpc>
            </a:pPr>
            <a:r>
              <a:rPr sz="1600" dirty="0">
                <a:latin typeface="Arial"/>
                <a:cs typeface="Arial"/>
              </a:rPr>
              <a:t>Ideal</a:t>
            </a:r>
            <a:r>
              <a:rPr sz="1600" spc="-5" dirty="0">
                <a:latin typeface="Arial"/>
                <a:cs typeface="Arial"/>
              </a:rPr>
              <a:t> Range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ts val="1910"/>
              </a:lnSpc>
            </a:pPr>
            <a:r>
              <a:rPr sz="1600" spc="-5" dirty="0">
                <a:latin typeface="Arial"/>
                <a:cs typeface="Arial"/>
              </a:rPr>
              <a:t>for </a:t>
            </a:r>
            <a:r>
              <a:rPr sz="1600" dirty="0">
                <a:latin typeface="Arial"/>
                <a:cs typeface="Arial"/>
              </a:rPr>
              <a:t>Model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Complexi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141123" y="5638800"/>
            <a:ext cx="711200" cy="0"/>
          </a:xfrm>
          <a:custGeom>
            <a:avLst/>
            <a:gdLst/>
            <a:ahLst/>
            <a:cxnLst/>
            <a:rect l="l" t="t" r="r" b="b"/>
            <a:pathLst>
              <a:path w="711200">
                <a:moveTo>
                  <a:pt x="0" y="0"/>
                </a:moveTo>
                <a:lnTo>
                  <a:pt x="7111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15723" y="56007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01523" y="56007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30123" y="6553200"/>
            <a:ext cx="2489200" cy="0"/>
          </a:xfrm>
          <a:custGeom>
            <a:avLst/>
            <a:gdLst/>
            <a:ahLst/>
            <a:cxnLst/>
            <a:rect l="l" t="t" r="r" b="b"/>
            <a:pathLst>
              <a:path w="2489200">
                <a:moveTo>
                  <a:pt x="0" y="0"/>
                </a:moveTo>
                <a:lnTo>
                  <a:pt x="248920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468523" y="65151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199"/>
                </a:lnTo>
                <a:lnTo>
                  <a:pt x="76200" y="380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789900" y="6624763"/>
            <a:ext cx="95186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latin typeface="Arial"/>
                <a:cs typeface="Arial"/>
              </a:rPr>
              <a:t>Ove</a:t>
            </a:r>
            <a:r>
              <a:rPr sz="1600" spc="-5" dirty="0">
                <a:latin typeface="Arial"/>
                <a:cs typeface="Arial"/>
              </a:rPr>
              <a:t>rfitting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70463" y="6700963"/>
            <a:ext cx="106489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Unde</a:t>
            </a:r>
            <a:r>
              <a:rPr sz="1600" spc="-5" dirty="0">
                <a:latin typeface="Arial"/>
                <a:cs typeface="Arial"/>
              </a:rPr>
              <a:t>rfitting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312323" y="6553200"/>
            <a:ext cx="1727200" cy="0"/>
          </a:xfrm>
          <a:custGeom>
            <a:avLst/>
            <a:gdLst/>
            <a:ahLst/>
            <a:cxnLst/>
            <a:rect l="l" t="t" r="r" b="b"/>
            <a:pathLst>
              <a:path w="1727200">
                <a:moveTo>
                  <a:pt x="1727199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86923" y="65151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dirty="0"/>
              <a:t>Compe</a:t>
            </a:r>
            <a:r>
              <a:rPr spc="-15" dirty="0"/>
              <a:t>t</a:t>
            </a:r>
            <a:r>
              <a:rPr dirty="0"/>
              <a:t>i</a:t>
            </a:r>
            <a:r>
              <a:rPr spc="-15" dirty="0"/>
              <a:t>t</a:t>
            </a:r>
            <a:r>
              <a:rPr dirty="0"/>
              <a:t>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2663" y="1932336"/>
            <a:ext cx="6443980" cy="2654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6699FF"/>
              </a:buClr>
              <a:buFont typeface="Arial"/>
              <a:buChar char="•"/>
              <a:tabLst>
                <a:tab pos="355600" algn="l"/>
              </a:tabLst>
            </a:pPr>
            <a:r>
              <a:rPr sz="2400" spc="-15" dirty="0">
                <a:latin typeface="Arial"/>
                <a:cs typeface="Arial"/>
              </a:rPr>
              <a:t>Training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da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a</a:t>
            </a:r>
          </a:p>
          <a:p>
            <a:pPr marL="755650" lvl="1" indent="-285750">
              <a:lnSpc>
                <a:spcPct val="100000"/>
              </a:lnSpc>
              <a:spcBef>
                <a:spcPts val="400"/>
              </a:spcBef>
              <a:buClr>
                <a:srgbClr val="00FFFF"/>
              </a:buClr>
              <a:buFont typeface="Arial"/>
              <a:buChar char="–"/>
              <a:tabLst>
                <a:tab pos="755650" algn="l"/>
              </a:tabLst>
            </a:pPr>
            <a:r>
              <a:rPr sz="2000" dirty="0">
                <a:latin typeface="Arial"/>
                <a:cs typeface="Arial"/>
              </a:rPr>
              <a:t>Used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build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your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model(s)</a:t>
            </a:r>
          </a:p>
          <a:p>
            <a:pPr marL="355600" indent="-342900">
              <a:lnSpc>
                <a:spcPct val="100000"/>
              </a:lnSpc>
              <a:spcBef>
                <a:spcPts val="595"/>
              </a:spcBef>
              <a:buClr>
                <a:srgbClr val="6699FF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Valida</a:t>
            </a:r>
            <a:r>
              <a:rPr sz="2400" spc="-10" dirty="0">
                <a:latin typeface="Arial"/>
                <a:cs typeface="Arial"/>
              </a:rPr>
              <a:t>tion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da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a</a:t>
            </a:r>
          </a:p>
          <a:p>
            <a:pPr marL="755650" lvl="1" indent="-285750">
              <a:lnSpc>
                <a:spcPct val="100000"/>
              </a:lnSpc>
              <a:spcBef>
                <a:spcPts val="525"/>
              </a:spcBef>
              <a:buClr>
                <a:srgbClr val="00FFFF"/>
              </a:buClr>
              <a:buFont typeface="Arial"/>
              <a:buChar char="–"/>
              <a:tabLst>
                <a:tab pos="755650" algn="l"/>
              </a:tabLst>
            </a:pPr>
            <a:r>
              <a:rPr sz="2000" dirty="0">
                <a:latin typeface="Arial"/>
                <a:cs typeface="Arial"/>
              </a:rPr>
              <a:t>Used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asse</a:t>
            </a:r>
            <a:r>
              <a:rPr sz="2000" spc="-10" dirty="0">
                <a:latin typeface="Arial"/>
                <a:cs typeface="Arial"/>
              </a:rPr>
              <a:t>ss,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sele</a:t>
            </a:r>
            <a:r>
              <a:rPr sz="2000" spc="-10" dirty="0">
                <a:latin typeface="Arial"/>
                <a:cs typeface="Arial"/>
              </a:rPr>
              <a:t>ct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among</a:t>
            </a:r>
            <a:r>
              <a:rPr sz="2000" spc="-10" dirty="0">
                <a:latin typeface="Arial"/>
                <a:cs typeface="Arial"/>
              </a:rPr>
              <a:t>,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combine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models</a:t>
            </a:r>
          </a:p>
          <a:p>
            <a:pPr marL="755650" lvl="1" indent="-285750">
              <a:lnSpc>
                <a:spcPct val="100000"/>
              </a:lnSpc>
              <a:spcBef>
                <a:spcPts val="400"/>
              </a:spcBef>
              <a:buClr>
                <a:srgbClr val="00FFFF"/>
              </a:buClr>
              <a:buFont typeface="Arial"/>
              <a:buChar char="–"/>
              <a:tabLst>
                <a:tab pos="755650" algn="l"/>
              </a:tabLst>
            </a:pPr>
            <a:r>
              <a:rPr sz="2000" dirty="0">
                <a:latin typeface="Arial"/>
                <a:cs typeface="Arial"/>
              </a:rPr>
              <a:t>Personal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valida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ion</a:t>
            </a:r>
            <a:r>
              <a:rPr sz="2000" spc="-10" dirty="0">
                <a:latin typeface="Arial"/>
                <a:cs typeface="Arial"/>
              </a:rPr>
              <a:t>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leaderboard</a:t>
            </a:r>
            <a:r>
              <a:rPr sz="2000" spc="-10" dirty="0">
                <a:latin typeface="Arial"/>
                <a:cs typeface="Arial"/>
              </a:rPr>
              <a:t>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…</a:t>
            </a:r>
          </a:p>
          <a:p>
            <a:pPr marL="355600" indent="-342900">
              <a:lnSpc>
                <a:spcPct val="100000"/>
              </a:lnSpc>
              <a:spcBef>
                <a:spcPts val="595"/>
              </a:spcBef>
              <a:buClr>
                <a:srgbClr val="6699FF"/>
              </a:buClr>
              <a:buFont typeface="Arial"/>
              <a:buChar char="•"/>
              <a:tabLst>
                <a:tab pos="355600" algn="l"/>
              </a:tabLst>
            </a:pPr>
            <a:r>
              <a:rPr sz="2400" spc="-15" dirty="0">
                <a:latin typeface="Arial"/>
                <a:cs typeface="Arial"/>
              </a:rPr>
              <a:t>Te</a:t>
            </a:r>
            <a:r>
              <a:rPr sz="2400" spc="-10" dirty="0">
                <a:latin typeface="Arial"/>
                <a:cs typeface="Arial"/>
              </a:rPr>
              <a:t>st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da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a</a:t>
            </a:r>
          </a:p>
          <a:p>
            <a:pPr marL="755650" lvl="1" indent="-285750">
              <a:lnSpc>
                <a:spcPct val="100000"/>
              </a:lnSpc>
              <a:spcBef>
                <a:spcPts val="525"/>
              </a:spcBef>
              <a:buClr>
                <a:srgbClr val="00FFFF"/>
              </a:buClr>
              <a:buFont typeface="Arial"/>
              <a:buChar char="–"/>
              <a:tabLst>
                <a:tab pos="755650" algn="l"/>
              </a:tabLst>
            </a:pPr>
            <a:r>
              <a:rPr sz="2000" dirty="0">
                <a:latin typeface="Arial"/>
                <a:cs typeface="Arial"/>
              </a:rPr>
              <a:t>Used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st</a:t>
            </a:r>
            <a:r>
              <a:rPr sz="2000" dirty="0">
                <a:latin typeface="Arial"/>
                <a:cs typeface="Arial"/>
              </a:rPr>
              <a:t>ima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“real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world”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pe</a:t>
            </a:r>
            <a:r>
              <a:rPr sz="2000" spc="-10" dirty="0">
                <a:latin typeface="Arial"/>
                <a:cs typeface="Arial"/>
              </a:rPr>
              <a:t>rf</a:t>
            </a:r>
            <a:r>
              <a:rPr sz="2000" dirty="0">
                <a:latin typeface="Arial"/>
                <a:cs typeface="Arial"/>
              </a:rPr>
              <a:t>ormance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2663" y="1919636"/>
            <a:ext cx="5130800" cy="5004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6699FF"/>
              </a:buClr>
              <a:buFont typeface="Arial"/>
              <a:buChar char="•"/>
              <a:tabLst>
                <a:tab pos="355600" algn="l"/>
              </a:tabLst>
            </a:pPr>
            <a:r>
              <a:rPr sz="2400" spc="-30" dirty="0">
                <a:latin typeface="Arial"/>
                <a:cs typeface="Arial"/>
              </a:rPr>
              <a:t>W</a:t>
            </a:r>
            <a:r>
              <a:rPr sz="2400" dirty="0">
                <a:latin typeface="Arial"/>
                <a:cs typeface="Arial"/>
              </a:rPr>
              <a:t>ha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machine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learning?</a:t>
            </a:r>
          </a:p>
          <a:p>
            <a:pPr marL="755650" lvl="1" indent="-285750">
              <a:lnSpc>
                <a:spcPct val="100000"/>
              </a:lnSpc>
              <a:spcBef>
                <a:spcPts val="400"/>
              </a:spcBef>
              <a:buClr>
                <a:srgbClr val="00FFFF"/>
              </a:buClr>
              <a:buFont typeface="Arial"/>
              <a:buChar char="–"/>
              <a:tabLst>
                <a:tab pos="755650" algn="l"/>
              </a:tabLst>
            </a:pPr>
            <a:r>
              <a:rPr sz="2000" spc="-15" dirty="0">
                <a:latin typeface="Arial"/>
                <a:cs typeface="Arial"/>
              </a:rPr>
              <a:t>Types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machine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learning</a:t>
            </a:r>
          </a:p>
          <a:p>
            <a:pPr marL="755650" lvl="1" indent="-285750">
              <a:lnSpc>
                <a:spcPct val="100000"/>
              </a:lnSpc>
              <a:spcBef>
                <a:spcPts val="500"/>
              </a:spcBef>
              <a:buClr>
                <a:srgbClr val="00FFFF"/>
              </a:buClr>
              <a:buFont typeface="Arial"/>
              <a:buChar char="–"/>
              <a:tabLst>
                <a:tab pos="755650" algn="l"/>
              </a:tabLst>
            </a:pPr>
            <a:r>
              <a:rPr sz="2000" dirty="0">
                <a:latin typeface="Arial"/>
                <a:cs typeface="Arial"/>
              </a:rPr>
              <a:t>How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machine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learning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works</a:t>
            </a:r>
          </a:p>
          <a:p>
            <a:pPr marL="355600" indent="-342900">
              <a:lnSpc>
                <a:spcPct val="100000"/>
              </a:lnSpc>
              <a:spcBef>
                <a:spcPts val="595"/>
              </a:spcBef>
              <a:buClr>
                <a:srgbClr val="6699FF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Supervised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learning</a:t>
            </a:r>
          </a:p>
          <a:p>
            <a:pPr marL="755650" lvl="1" indent="-285750">
              <a:lnSpc>
                <a:spcPct val="100000"/>
              </a:lnSpc>
              <a:spcBef>
                <a:spcPts val="425"/>
              </a:spcBef>
              <a:buClr>
                <a:srgbClr val="00FFFF"/>
              </a:buClr>
              <a:buFont typeface="Arial"/>
              <a:buChar char="–"/>
              <a:tabLst>
                <a:tab pos="755650" algn="l"/>
              </a:tabLst>
            </a:pPr>
            <a:r>
              <a:rPr sz="2000" spc="-15" dirty="0">
                <a:latin typeface="Arial"/>
                <a:cs typeface="Arial"/>
              </a:rPr>
              <a:t>Training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: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ea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ures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x,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arge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</a:t>
            </a:r>
          </a:p>
          <a:p>
            <a:pPr marL="355600" indent="-342900">
              <a:lnSpc>
                <a:spcPct val="100000"/>
              </a:lnSpc>
              <a:spcBef>
                <a:spcPts val="595"/>
              </a:spcBef>
              <a:buClr>
                <a:srgbClr val="6699FF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Regression</a:t>
            </a:r>
          </a:p>
          <a:p>
            <a:pPr marL="755650" lvl="1" indent="-285750">
              <a:lnSpc>
                <a:spcPct val="100000"/>
              </a:lnSpc>
              <a:spcBef>
                <a:spcPts val="525"/>
              </a:spcBef>
              <a:buClr>
                <a:srgbClr val="00FFFF"/>
              </a:buClr>
              <a:buFont typeface="Arial"/>
              <a:buChar char="–"/>
              <a:tabLst>
                <a:tab pos="755650" algn="l"/>
              </a:tabLst>
            </a:pPr>
            <a:r>
              <a:rPr sz="2000" spc="-10" dirty="0">
                <a:latin typeface="Arial"/>
                <a:cs typeface="Arial"/>
              </a:rPr>
              <a:t>(x,y)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sca</a:t>
            </a:r>
            <a:r>
              <a:rPr sz="2000" spc="-10" dirty="0">
                <a:latin typeface="Arial"/>
                <a:cs typeface="Arial"/>
              </a:rPr>
              <a:t>tt</a:t>
            </a:r>
            <a:r>
              <a:rPr sz="2000" dirty="0">
                <a:latin typeface="Arial"/>
                <a:cs typeface="Arial"/>
              </a:rPr>
              <a:t>erplo</a:t>
            </a:r>
            <a:r>
              <a:rPr sz="2000" spc="-10" dirty="0">
                <a:latin typeface="Arial"/>
                <a:cs typeface="Arial"/>
              </a:rPr>
              <a:t>ts;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predi</a:t>
            </a:r>
            <a:r>
              <a:rPr sz="2000" spc="-10" dirty="0">
                <a:latin typeface="Arial"/>
                <a:cs typeface="Arial"/>
              </a:rPr>
              <a:t>ct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ou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pu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(x)</a:t>
            </a:r>
          </a:p>
          <a:p>
            <a:pPr marL="355600" indent="-342900">
              <a:lnSpc>
                <a:spcPct val="100000"/>
              </a:lnSpc>
              <a:spcBef>
                <a:spcPts val="595"/>
              </a:spcBef>
              <a:buClr>
                <a:srgbClr val="6699FF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Classi</a:t>
            </a:r>
            <a:r>
              <a:rPr sz="2400" spc="-10" dirty="0">
                <a:latin typeface="Arial"/>
                <a:cs typeface="Arial"/>
              </a:rPr>
              <a:t>fication</a:t>
            </a:r>
            <a:endParaRPr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25"/>
              </a:spcBef>
              <a:buClr>
                <a:srgbClr val="00FFFF"/>
              </a:buClr>
              <a:buFont typeface="Arial"/>
              <a:buChar char="–"/>
              <a:tabLst>
                <a:tab pos="755650" algn="l"/>
              </a:tabLst>
            </a:pPr>
            <a:r>
              <a:rPr sz="2000" spc="-10" dirty="0">
                <a:latin typeface="Arial"/>
                <a:cs typeface="Arial"/>
              </a:rPr>
              <a:t>(x,x)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sca</a:t>
            </a:r>
            <a:r>
              <a:rPr sz="2000" spc="-10" dirty="0">
                <a:latin typeface="Arial"/>
                <a:cs typeface="Arial"/>
              </a:rPr>
              <a:t>tt</a:t>
            </a:r>
            <a:r>
              <a:rPr sz="2000" dirty="0">
                <a:latin typeface="Arial"/>
                <a:cs typeface="Arial"/>
              </a:rPr>
              <a:t>erplo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s</a:t>
            </a:r>
          </a:p>
          <a:p>
            <a:pPr marL="755650" lvl="1" indent="-285750">
              <a:lnSpc>
                <a:spcPct val="100000"/>
              </a:lnSpc>
              <a:spcBef>
                <a:spcPts val="500"/>
              </a:spcBef>
              <a:buClr>
                <a:srgbClr val="00FFFF"/>
              </a:buClr>
              <a:buFont typeface="Arial"/>
              <a:buChar char="–"/>
              <a:tabLst>
                <a:tab pos="755650" algn="l"/>
              </a:tabLst>
            </a:pPr>
            <a:r>
              <a:rPr sz="2000" dirty="0">
                <a:latin typeface="Arial"/>
                <a:cs typeface="Arial"/>
              </a:rPr>
              <a:t>Decision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boundarie</a:t>
            </a:r>
            <a:r>
              <a:rPr sz="2000" spc="-10" dirty="0">
                <a:latin typeface="Arial"/>
                <a:cs typeface="Arial"/>
              </a:rPr>
              <a:t>s,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colors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symbols</a:t>
            </a:r>
          </a:p>
          <a:p>
            <a:pPr marL="355600" indent="-342900">
              <a:lnSpc>
                <a:spcPct val="100000"/>
              </a:lnSpc>
              <a:spcBef>
                <a:spcPts val="595"/>
              </a:spcBef>
              <a:buClr>
                <a:srgbClr val="6699FF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Complexi</a:t>
            </a:r>
            <a:r>
              <a:rPr sz="2400" spc="-10" dirty="0">
                <a:latin typeface="Arial"/>
                <a:cs typeface="Arial"/>
              </a:rPr>
              <a:t>ty</a:t>
            </a:r>
            <a:endParaRPr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25"/>
              </a:spcBef>
              <a:buClr>
                <a:srgbClr val="00FFFF"/>
              </a:buClr>
              <a:buFont typeface="Arial"/>
              <a:buChar char="–"/>
              <a:tabLst>
                <a:tab pos="755650" algn="l"/>
              </a:tabLst>
            </a:pPr>
            <a:r>
              <a:rPr sz="2000" spc="-15" dirty="0">
                <a:latin typeface="Arial"/>
                <a:cs typeface="Arial"/>
              </a:rPr>
              <a:t>Training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st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error</a:t>
            </a:r>
          </a:p>
          <a:p>
            <a:pPr marL="755650" lvl="1" indent="-285750">
              <a:lnSpc>
                <a:spcPct val="100000"/>
              </a:lnSpc>
              <a:spcBef>
                <a:spcPts val="500"/>
              </a:spcBef>
              <a:buClr>
                <a:srgbClr val="00FFFF"/>
              </a:buClr>
              <a:buFont typeface="Arial"/>
              <a:buChar char="–"/>
              <a:tabLst>
                <a:tab pos="755650" algn="l"/>
              </a:tabLst>
            </a:pPr>
            <a:r>
              <a:rPr sz="2000" dirty="0">
                <a:latin typeface="Arial"/>
                <a:cs typeface="Arial"/>
              </a:rPr>
              <a:t>Under-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ove</a:t>
            </a:r>
            <a:r>
              <a:rPr sz="2000" spc="-10" dirty="0">
                <a:latin typeface="Arial"/>
                <a:cs typeface="Arial"/>
              </a:rPr>
              <a:t>r-f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tt</a:t>
            </a:r>
            <a:r>
              <a:rPr sz="2000" dirty="0">
                <a:latin typeface="Arial"/>
                <a:cs typeface="Arial"/>
              </a:rPr>
              <a:t>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663" y="1156065"/>
            <a:ext cx="7613073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 smtClean="0"/>
              <a:t>重点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22662" y="1919636"/>
            <a:ext cx="7692737" cy="27067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buClr>
                <a:srgbClr val="6699FF"/>
              </a:buClr>
              <a:buFont typeface="Arial"/>
              <a:buChar char="•"/>
              <a:tabLst>
                <a:tab pos="355600" algn="l"/>
              </a:tabLst>
            </a:pPr>
            <a:r>
              <a:rPr lang="zh-CN" altLang="en-US" sz="2400" dirty="0" smtClean="0"/>
              <a:t>机器学习</a:t>
            </a:r>
            <a:r>
              <a:rPr lang="zh-CN" altLang="en-US" sz="2400" dirty="0"/>
              <a:t>方法主要包括</a:t>
            </a:r>
            <a:r>
              <a:rPr lang="en-US" altLang="zh-CN" sz="2400" dirty="0"/>
              <a:t>4</a:t>
            </a:r>
            <a:r>
              <a:rPr lang="zh-CN" altLang="en-US" sz="2400" dirty="0"/>
              <a:t>种类型（</a:t>
            </a:r>
            <a:r>
              <a:rPr lang="zh-CN" altLang="en-US" sz="2400" dirty="0">
                <a:solidFill>
                  <a:srgbClr val="0000FF"/>
                </a:solidFill>
              </a:rPr>
              <a:t>监督学习、半监督学习、无监督学习、强化学习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marL="355600" indent="-342900">
              <a:lnSpc>
                <a:spcPct val="150000"/>
              </a:lnSpc>
              <a:buClr>
                <a:srgbClr val="6699FF"/>
              </a:buClr>
              <a:buFont typeface="Arial"/>
              <a:buChar char="•"/>
              <a:tabLst>
                <a:tab pos="355600" algn="l"/>
              </a:tabLst>
            </a:pPr>
            <a:r>
              <a:rPr lang="zh-CN" altLang="en-US" sz="2400" dirty="0" smtClean="0"/>
              <a:t>监督学习</a:t>
            </a:r>
            <a:r>
              <a:rPr lang="zh-CN" altLang="en-US" sz="2400" dirty="0"/>
              <a:t>与无监督学习的</a:t>
            </a:r>
            <a:r>
              <a:rPr lang="zh-CN" altLang="en-US" sz="2400" dirty="0" smtClean="0"/>
              <a:t>区别</a:t>
            </a:r>
            <a:endParaRPr lang="en-US" altLang="zh-CN" sz="2400" dirty="0" smtClean="0"/>
          </a:p>
          <a:p>
            <a:pPr marL="355600" indent="-342900">
              <a:lnSpc>
                <a:spcPct val="150000"/>
              </a:lnSpc>
              <a:buClr>
                <a:srgbClr val="6699FF"/>
              </a:buClr>
              <a:buFont typeface="Arial"/>
              <a:buChar char="•"/>
              <a:tabLst>
                <a:tab pos="355600" algn="l"/>
              </a:tabLst>
            </a:pPr>
            <a:r>
              <a:rPr lang="zh-CN" altLang="en-US" sz="2400" dirty="0" smtClean="0"/>
              <a:t>线性回归</a:t>
            </a:r>
            <a:r>
              <a:rPr lang="zh-CN" altLang="en-US" sz="2400" dirty="0"/>
              <a:t>与逻辑回归的</a:t>
            </a:r>
            <a:r>
              <a:rPr lang="zh-CN" altLang="en-US" sz="2400" dirty="0" smtClean="0"/>
              <a:t>区别</a:t>
            </a:r>
            <a:endParaRPr lang="en-US" altLang="zh-CN" sz="2400" dirty="0" smtClean="0"/>
          </a:p>
          <a:p>
            <a:pPr marL="355600" indent="-342900">
              <a:lnSpc>
                <a:spcPct val="150000"/>
              </a:lnSpc>
              <a:buClr>
                <a:srgbClr val="6699FF"/>
              </a:buClr>
              <a:buFont typeface="Arial"/>
              <a:buChar char="•"/>
              <a:tabLst>
                <a:tab pos="355600" algn="l"/>
              </a:tabLst>
            </a:pPr>
            <a:r>
              <a:rPr lang="zh-CN" altLang="en-US" sz="2400" dirty="0" smtClean="0"/>
              <a:t>注意</a:t>
            </a:r>
            <a:r>
              <a:rPr lang="zh-CN" altLang="en-US" sz="2400" dirty="0"/>
              <a:t>：逻辑回归是一种分类算法，不是回归算法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660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2663" y="1156065"/>
            <a:ext cx="7613073" cy="553998"/>
          </a:xfrm>
        </p:spPr>
        <p:txBody>
          <a:bodyPr/>
          <a:lstStyle/>
          <a:p>
            <a:r>
              <a:rPr lang="zh-CN" altLang="en-US" dirty="0" smtClean="0"/>
              <a:t>领域内顶级的学术会议与期刊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43000" y="1981200"/>
            <a:ext cx="8051106" cy="5539978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00FF"/>
                </a:solidFill>
              </a:rPr>
              <a:t>机器学习领域</a:t>
            </a:r>
            <a:r>
              <a:rPr lang="zh-CN" altLang="en-US" dirty="0" smtClean="0">
                <a:solidFill>
                  <a:srgbClr val="0000FF"/>
                </a:solidFill>
              </a:rPr>
              <a:t>：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zh-CN" altLang="en-US" dirty="0" smtClean="0"/>
              <a:t>国际机器学习会议（</a:t>
            </a:r>
            <a:r>
              <a:rPr lang="en-US" altLang="zh-CN" dirty="0" smtClean="0"/>
              <a:t>ICML</a:t>
            </a:r>
            <a:r>
              <a:rPr lang="zh-CN" altLang="en-US" dirty="0" smtClean="0"/>
              <a:t>）、国际神经信息处理系统会议（</a:t>
            </a:r>
            <a:r>
              <a:rPr lang="en-US" altLang="zh-CN" dirty="0" smtClean="0"/>
              <a:t>NIPS</a:t>
            </a:r>
            <a:r>
              <a:rPr lang="zh-CN" altLang="en-US" dirty="0" smtClean="0"/>
              <a:t>）</a:t>
            </a:r>
            <a:r>
              <a:rPr lang="zh-CN" altLang="en-US" dirty="0"/>
              <a:t>、</a:t>
            </a:r>
            <a:r>
              <a:rPr lang="zh-CN" altLang="en-US" dirty="0" smtClean="0"/>
              <a:t>国际学习理论会议（</a:t>
            </a:r>
            <a:r>
              <a:rPr lang="en-US" altLang="zh-CN" dirty="0" smtClean="0"/>
              <a:t>COLT</a:t>
            </a:r>
            <a:r>
              <a:rPr lang="zh-CN" altLang="en-US" dirty="0" smtClean="0"/>
              <a:t>）</a:t>
            </a:r>
            <a:r>
              <a:rPr lang="zh-CN" altLang="en-US" dirty="0"/>
              <a:t>、</a:t>
            </a:r>
            <a:r>
              <a:rPr lang="zh-CN" altLang="en-US" dirty="0" smtClean="0"/>
              <a:t>欧洲机器学习会议（</a:t>
            </a:r>
            <a:r>
              <a:rPr lang="en-US" altLang="zh-CN" dirty="0" smtClean="0"/>
              <a:t>ECML</a:t>
            </a:r>
            <a:r>
              <a:rPr lang="zh-CN" altLang="en-US" dirty="0" smtClean="0"/>
              <a:t>）</a:t>
            </a:r>
            <a:r>
              <a:rPr lang="zh-CN" altLang="en-US" dirty="0"/>
              <a:t>、</a:t>
            </a:r>
            <a:r>
              <a:rPr lang="zh-CN" altLang="en-US" dirty="0" smtClean="0"/>
              <a:t>亚洲机器学习会议（</a:t>
            </a:r>
            <a:r>
              <a:rPr lang="en-US" altLang="zh-CN" dirty="0" smtClean="0"/>
              <a:t>ACML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/>
              <a:t>Journal of Machine Learning </a:t>
            </a:r>
            <a:r>
              <a:rPr lang="en-US" altLang="zh-CN" dirty="0" smtClean="0"/>
              <a:t>Research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Machine </a:t>
            </a:r>
            <a:r>
              <a:rPr lang="en-US" altLang="zh-CN" dirty="0" err="1"/>
              <a:t>Learing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b="1" dirty="0">
                <a:solidFill>
                  <a:srgbClr val="0000FF"/>
                </a:solidFill>
              </a:rPr>
              <a:t>人工智能领域：</a:t>
            </a:r>
            <a:endParaRPr lang="en-US" altLang="zh-CN" b="1" dirty="0">
              <a:solidFill>
                <a:srgbClr val="0000FF"/>
              </a:solidFill>
            </a:endParaRPr>
          </a:p>
          <a:p>
            <a:r>
              <a:rPr lang="en-US" altLang="zh-CN" dirty="0" smtClean="0"/>
              <a:t>IJCAI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AAAI</a:t>
            </a:r>
          </a:p>
          <a:p>
            <a:r>
              <a:rPr lang="en-US" altLang="zh-CN" dirty="0" smtClean="0"/>
              <a:t>Artificial Intelligence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Journal of Artificial Intelligence Research</a:t>
            </a:r>
          </a:p>
          <a:p>
            <a:endParaRPr lang="en-US" altLang="zh-CN" dirty="0"/>
          </a:p>
          <a:p>
            <a:r>
              <a:rPr lang="zh-CN" altLang="en-US" b="1" dirty="0">
                <a:solidFill>
                  <a:srgbClr val="0000FF"/>
                </a:solidFill>
              </a:rPr>
              <a:t>数据挖掘领域：</a:t>
            </a:r>
            <a:endParaRPr lang="en-US" altLang="zh-CN" b="1" dirty="0">
              <a:solidFill>
                <a:srgbClr val="0000FF"/>
              </a:solidFill>
            </a:endParaRPr>
          </a:p>
          <a:p>
            <a:r>
              <a:rPr lang="en-US" altLang="zh-CN" dirty="0" smtClean="0"/>
              <a:t>KDD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ICDM</a:t>
            </a:r>
          </a:p>
          <a:p>
            <a:r>
              <a:rPr lang="en-US" altLang="zh-CN" dirty="0" smtClean="0"/>
              <a:t>ACM Transactions on Knowledge Discovery from data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Data Mining</a:t>
            </a:r>
            <a:r>
              <a:rPr lang="zh-CN" altLang="en-US" dirty="0"/>
              <a:t> </a:t>
            </a:r>
            <a:r>
              <a:rPr lang="en-US" altLang="zh-CN" dirty="0" smtClean="0"/>
              <a:t>and Knowledge Discovery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0174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2663" y="1156065"/>
            <a:ext cx="7613073" cy="553998"/>
          </a:xfrm>
        </p:spPr>
        <p:txBody>
          <a:bodyPr/>
          <a:lstStyle/>
          <a:p>
            <a:r>
              <a:rPr lang="zh-CN" altLang="en-US" dirty="0" smtClean="0"/>
              <a:t>领域内顶级的学术会议与期刊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8172" y="2209800"/>
            <a:ext cx="8051106" cy="5539978"/>
          </a:xfrm>
        </p:spPr>
        <p:txBody>
          <a:bodyPr/>
          <a:lstStyle/>
          <a:p>
            <a:r>
              <a:rPr lang="zh-CN" altLang="en-US" b="1" dirty="0">
                <a:solidFill>
                  <a:srgbClr val="0000FF"/>
                </a:solidFill>
              </a:rPr>
              <a:t>计算机视觉与模式识别领域：</a:t>
            </a:r>
            <a:endParaRPr lang="en-US" altLang="zh-CN" b="1" dirty="0">
              <a:solidFill>
                <a:srgbClr val="0000FF"/>
              </a:solidFill>
            </a:endParaRPr>
          </a:p>
          <a:p>
            <a:r>
              <a:rPr lang="en-US" altLang="zh-CN" dirty="0"/>
              <a:t>ECCV, ICCV ,</a:t>
            </a:r>
            <a:r>
              <a:rPr lang="en-US" altLang="zh-CN" dirty="0" smtClean="0"/>
              <a:t>CVPR</a:t>
            </a:r>
          </a:p>
          <a:p>
            <a:r>
              <a:rPr lang="en-US" altLang="zh-CN" dirty="0" smtClean="0"/>
              <a:t>IEEE Transactions on Pattern Analysis and Machine Intelligence</a:t>
            </a:r>
          </a:p>
          <a:p>
            <a:endParaRPr lang="en-US" altLang="zh-CN" dirty="0"/>
          </a:p>
          <a:p>
            <a:r>
              <a:rPr lang="zh-CN" altLang="en-US" b="1" dirty="0">
                <a:solidFill>
                  <a:srgbClr val="0000FF"/>
                </a:solidFill>
              </a:rPr>
              <a:t>神经网络领域：</a:t>
            </a:r>
            <a:endParaRPr lang="en-US" altLang="zh-CN" b="1" dirty="0">
              <a:solidFill>
                <a:srgbClr val="0000FF"/>
              </a:solidFill>
            </a:endParaRPr>
          </a:p>
          <a:p>
            <a:r>
              <a:rPr lang="en-US" altLang="zh-CN" dirty="0" smtClean="0"/>
              <a:t>Neural Computation</a:t>
            </a:r>
            <a:r>
              <a:rPr lang="zh-CN" altLang="en-US" dirty="0" smtClean="0"/>
              <a:t>、</a:t>
            </a:r>
            <a:r>
              <a:rPr lang="en-US" altLang="zh-CN" dirty="0"/>
              <a:t> IEEE Transactions </a:t>
            </a:r>
            <a:r>
              <a:rPr lang="en-US" altLang="zh-CN" dirty="0" smtClean="0"/>
              <a:t>on Neural Networks and Learning Systems</a:t>
            </a:r>
          </a:p>
          <a:p>
            <a:endParaRPr lang="en-US" altLang="zh-CN" dirty="0"/>
          </a:p>
          <a:p>
            <a:r>
              <a:rPr lang="zh-CN" altLang="en-US" b="1" dirty="0" smtClean="0">
                <a:solidFill>
                  <a:srgbClr val="0000FF"/>
                </a:solidFill>
              </a:rPr>
              <a:t>国内</a:t>
            </a:r>
            <a:r>
              <a:rPr lang="zh-CN" altLang="en-US" b="1" dirty="0">
                <a:solidFill>
                  <a:srgbClr val="0000FF"/>
                </a:solidFill>
              </a:rPr>
              <a:t>机器学习会议：</a:t>
            </a:r>
            <a:endParaRPr lang="en-US" altLang="zh-CN" b="1" dirty="0">
              <a:solidFill>
                <a:srgbClr val="0000FF"/>
              </a:solidFill>
            </a:endParaRPr>
          </a:p>
          <a:p>
            <a:r>
              <a:rPr lang="zh-CN" altLang="en-US" dirty="0" smtClean="0"/>
              <a:t>中国机器学习大会（</a:t>
            </a:r>
            <a:r>
              <a:rPr lang="en-US" altLang="zh-CN" dirty="0" smtClean="0"/>
              <a:t>CCML</a:t>
            </a:r>
            <a:r>
              <a:rPr lang="zh-CN" altLang="en-US" dirty="0" smtClean="0"/>
              <a:t>）、“机器学习及其应用”研讨会（</a:t>
            </a:r>
            <a:r>
              <a:rPr lang="en-US" altLang="zh-CN" dirty="0" smtClean="0"/>
              <a:t>MLA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…………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177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663" y="1156065"/>
            <a:ext cx="7613073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lang="zh-CN" altLang="en-US" dirty="0"/>
              <a:t>编程软件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22663" y="1932336"/>
            <a:ext cx="7705090" cy="4919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1">
              <a:lnSpc>
                <a:spcPct val="100000"/>
              </a:lnSpc>
              <a:spcBef>
                <a:spcPts val="53"/>
              </a:spcBef>
              <a:buClr>
                <a:srgbClr val="00FFFF"/>
              </a:buClr>
            </a:pPr>
            <a:endParaRPr sz="19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6699FF"/>
              </a:buClr>
              <a:buFont typeface="Arial"/>
              <a:buChar char="•"/>
              <a:tabLst>
                <a:tab pos="355600" algn="l"/>
              </a:tabLst>
            </a:pPr>
            <a:r>
              <a:rPr sz="2400" b="1" dirty="0">
                <a:latin typeface="Arial"/>
                <a:cs typeface="Arial"/>
              </a:rPr>
              <a:t>Ma</a:t>
            </a:r>
            <a:r>
              <a:rPr sz="2400" b="1" spc="-10" dirty="0">
                <a:latin typeface="Arial"/>
                <a:cs typeface="Arial"/>
              </a:rPr>
              <a:t>tlab</a:t>
            </a:r>
            <a:endParaRPr sz="2400" b="1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25"/>
              </a:spcBef>
              <a:buClr>
                <a:srgbClr val="00FFFF"/>
              </a:buClr>
              <a:buFont typeface="Arial"/>
              <a:buChar char="–"/>
              <a:tabLst>
                <a:tab pos="755650" algn="l"/>
              </a:tabLst>
            </a:pPr>
            <a:r>
              <a:rPr sz="2000" b="1" spc="-15" dirty="0">
                <a:latin typeface="Arial"/>
                <a:cs typeface="Arial"/>
              </a:rPr>
              <a:t>Octave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(f</a:t>
            </a:r>
            <a:r>
              <a:rPr sz="2000" b="1" dirty="0">
                <a:latin typeface="Arial"/>
                <a:cs typeface="Arial"/>
              </a:rPr>
              <a:t>ree</a:t>
            </a:r>
            <a:r>
              <a:rPr sz="2000" b="1" dirty="0" smtClean="0">
                <a:latin typeface="Arial"/>
                <a:cs typeface="Arial"/>
              </a:rPr>
              <a:t>)</a:t>
            </a:r>
            <a:endParaRPr lang="en-US" sz="2000" b="1" dirty="0" smtClean="0">
              <a:latin typeface="Arial"/>
              <a:cs typeface="Arial"/>
            </a:endParaRPr>
          </a:p>
          <a:p>
            <a:pPr marL="469900" lvl="1">
              <a:lnSpc>
                <a:spcPct val="100000"/>
              </a:lnSpc>
              <a:spcBef>
                <a:spcPts val="525"/>
              </a:spcBef>
              <a:buClr>
                <a:srgbClr val="00FFFF"/>
              </a:buClr>
              <a:tabLst>
                <a:tab pos="755650" algn="l"/>
              </a:tabLst>
            </a:pPr>
            <a:endParaRPr lang="en-US" sz="2000" dirty="0" smtClean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6699FF"/>
              </a:buClr>
              <a:buFont typeface="Arial"/>
              <a:buChar char="•"/>
              <a:tabLst>
                <a:tab pos="355600" algn="l"/>
              </a:tabLst>
            </a:pPr>
            <a:r>
              <a:rPr lang="en-US" altLang="zh-CN" sz="2400" b="1" dirty="0">
                <a:latin typeface="Arial"/>
                <a:cs typeface="Arial"/>
              </a:rPr>
              <a:t>Py</a:t>
            </a:r>
            <a:r>
              <a:rPr lang="en-US" altLang="zh-CN" sz="2400" b="1" spc="-15" dirty="0">
                <a:latin typeface="Arial"/>
                <a:cs typeface="Arial"/>
              </a:rPr>
              <a:t>thon</a:t>
            </a:r>
            <a:endParaRPr lang="en-US" altLang="zh-CN" sz="2400" b="1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00"/>
              </a:spcBef>
              <a:buClr>
                <a:srgbClr val="00FFFF"/>
              </a:buClr>
              <a:buFont typeface="Arial"/>
              <a:buChar char="–"/>
              <a:tabLst>
                <a:tab pos="755650" algn="l"/>
              </a:tabLst>
            </a:pPr>
            <a:r>
              <a:rPr lang="en-US" altLang="zh-CN" sz="2000" b="1" dirty="0" err="1">
                <a:latin typeface="Arial"/>
                <a:cs typeface="Arial"/>
              </a:rPr>
              <a:t>N</a:t>
            </a:r>
            <a:r>
              <a:rPr lang="en-US" altLang="zh-CN" sz="2000" b="1" spc="-15" dirty="0" err="1">
                <a:latin typeface="Arial"/>
                <a:cs typeface="Arial"/>
              </a:rPr>
              <a:t>umpy</a:t>
            </a:r>
            <a:r>
              <a:rPr lang="en-US" altLang="zh-CN" sz="2000" b="1" spc="-10" dirty="0">
                <a:latin typeface="Arial"/>
                <a:cs typeface="Arial"/>
              </a:rPr>
              <a:t>,</a:t>
            </a:r>
            <a:r>
              <a:rPr lang="en-US" altLang="zh-CN" sz="2000" b="1" spc="-5" dirty="0">
                <a:latin typeface="Arial"/>
                <a:cs typeface="Arial"/>
              </a:rPr>
              <a:t> </a:t>
            </a:r>
            <a:r>
              <a:rPr lang="en-US" altLang="zh-CN" sz="2000" b="1" dirty="0" err="1">
                <a:latin typeface="Arial"/>
                <a:cs typeface="Arial"/>
              </a:rPr>
              <a:t>Ma</a:t>
            </a:r>
            <a:r>
              <a:rPr lang="en-US" altLang="zh-CN" sz="2000" b="1" spc="-10" dirty="0" err="1">
                <a:latin typeface="Arial"/>
                <a:cs typeface="Arial"/>
              </a:rPr>
              <a:t>tPlotLib</a:t>
            </a:r>
            <a:r>
              <a:rPr lang="en-US" altLang="zh-CN" sz="2000" b="1" spc="-10" dirty="0">
                <a:latin typeface="Arial"/>
                <a:cs typeface="Arial"/>
              </a:rPr>
              <a:t>,</a:t>
            </a:r>
            <a:r>
              <a:rPr lang="en-US" altLang="zh-CN" sz="2000" b="1" spc="-5" dirty="0">
                <a:latin typeface="Arial"/>
                <a:cs typeface="Arial"/>
              </a:rPr>
              <a:t> </a:t>
            </a:r>
            <a:r>
              <a:rPr lang="en-US" altLang="zh-CN" sz="2000" b="1" dirty="0" err="1">
                <a:latin typeface="Arial"/>
                <a:cs typeface="Arial"/>
              </a:rPr>
              <a:t>Sc</a:t>
            </a:r>
            <a:r>
              <a:rPr lang="en-US" altLang="zh-CN" sz="2000" b="1" spc="-10" dirty="0" err="1">
                <a:latin typeface="Arial"/>
                <a:cs typeface="Arial"/>
              </a:rPr>
              <a:t>i</a:t>
            </a:r>
            <a:r>
              <a:rPr lang="en-US" altLang="zh-CN" sz="2000" b="1" dirty="0" err="1">
                <a:latin typeface="Arial"/>
                <a:cs typeface="Arial"/>
              </a:rPr>
              <a:t>Py</a:t>
            </a:r>
            <a:r>
              <a:rPr lang="en-US" altLang="zh-CN" sz="2000" dirty="0">
                <a:latin typeface="Arial"/>
                <a:cs typeface="Arial"/>
              </a:rPr>
              <a:t>…</a:t>
            </a:r>
          </a:p>
          <a:p>
            <a:pPr lvl="1">
              <a:lnSpc>
                <a:spcPct val="100000"/>
              </a:lnSpc>
              <a:spcBef>
                <a:spcPts val="53"/>
              </a:spcBef>
              <a:buClr>
                <a:srgbClr val="00FFFF"/>
              </a:buClr>
            </a:pPr>
            <a:endParaRPr sz="19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6699FF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R</a:t>
            </a:r>
          </a:p>
          <a:p>
            <a:pPr marL="755650" lvl="1" indent="-285750">
              <a:lnSpc>
                <a:spcPct val="100000"/>
              </a:lnSpc>
              <a:spcBef>
                <a:spcPts val="525"/>
              </a:spcBef>
              <a:buClr>
                <a:srgbClr val="00FFFF"/>
              </a:buClr>
              <a:buFont typeface="Arial"/>
              <a:buChar char="–"/>
              <a:tabLst>
                <a:tab pos="755650" algn="l"/>
              </a:tabLst>
            </a:pPr>
            <a:r>
              <a:rPr sz="2000" dirty="0">
                <a:latin typeface="Arial"/>
                <a:cs typeface="Arial"/>
              </a:rPr>
              <a:t>Used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mainly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st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st</a:t>
            </a:r>
            <a:r>
              <a:rPr sz="2000" dirty="0">
                <a:latin typeface="Arial"/>
                <a:cs typeface="Arial"/>
              </a:rPr>
              <a:t>ics</a:t>
            </a:r>
          </a:p>
          <a:p>
            <a:pPr lvl="1">
              <a:lnSpc>
                <a:spcPct val="100000"/>
              </a:lnSpc>
              <a:spcBef>
                <a:spcPts val="53"/>
              </a:spcBef>
              <a:buClr>
                <a:srgbClr val="00FFFF"/>
              </a:buClr>
              <a:buFont typeface="Arial"/>
              <a:buChar char="–"/>
            </a:pPr>
            <a:endParaRPr sz="1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400" dirty="0">
                <a:solidFill>
                  <a:srgbClr val="6699FF"/>
                </a:solidFill>
                <a:latin typeface="Arial"/>
                <a:cs typeface="Arial"/>
              </a:rPr>
              <a:t>•	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5" dirty="0">
                <a:latin typeface="Arial"/>
                <a:cs typeface="Arial"/>
              </a:rPr>
              <a:t>++</a:t>
            </a:r>
            <a:endParaRPr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25"/>
              </a:spcBef>
              <a:buClr>
                <a:srgbClr val="00FFFF"/>
              </a:buClr>
              <a:buFont typeface="Arial"/>
              <a:buChar char="–"/>
              <a:tabLst>
                <a:tab pos="755650" algn="l"/>
              </a:tabLst>
            </a:pPr>
            <a:r>
              <a:rPr sz="2000" spc="-15" dirty="0">
                <a:latin typeface="Arial"/>
                <a:cs typeface="Arial"/>
              </a:rPr>
              <a:t>For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pe</a:t>
            </a:r>
            <a:r>
              <a:rPr sz="2000" spc="-10" dirty="0">
                <a:latin typeface="Arial"/>
                <a:cs typeface="Arial"/>
              </a:rPr>
              <a:t>rf</a:t>
            </a:r>
            <a:r>
              <a:rPr sz="2000" dirty="0">
                <a:latin typeface="Arial"/>
                <a:cs typeface="Arial"/>
              </a:rPr>
              <a:t>ormance</a:t>
            </a:r>
            <a:r>
              <a:rPr sz="2000" spc="-10" dirty="0">
                <a:latin typeface="Arial"/>
                <a:cs typeface="Arial"/>
              </a:rPr>
              <a:t>,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yping</a:t>
            </a:r>
          </a:p>
          <a:p>
            <a:pPr lvl="1">
              <a:lnSpc>
                <a:spcPct val="100000"/>
              </a:lnSpc>
              <a:spcBef>
                <a:spcPts val="53"/>
              </a:spcBef>
              <a:buClr>
                <a:srgbClr val="00FFFF"/>
              </a:buClr>
              <a:buFont typeface="Arial"/>
              <a:buChar char="–"/>
            </a:pPr>
            <a:endParaRPr sz="19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6699FF"/>
              </a:buClr>
              <a:buFont typeface="Arial"/>
              <a:buChar char="•"/>
              <a:tabLst>
                <a:tab pos="355600" algn="l"/>
              </a:tabLst>
            </a:pPr>
            <a:r>
              <a:rPr lang="en-US" altLang="zh-CN" sz="2400" dirty="0">
                <a:latin typeface="Arial"/>
                <a:cs typeface="Arial"/>
              </a:rPr>
              <a:t>……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831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2663" y="1156065"/>
            <a:ext cx="7613073" cy="553998"/>
          </a:xfrm>
        </p:spPr>
        <p:txBody>
          <a:bodyPr/>
          <a:lstStyle/>
          <a:p>
            <a:r>
              <a:rPr lang="zh-CN" altLang="en-US" dirty="0"/>
              <a:t>大纲目录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9800"/>
            <a:ext cx="3048000" cy="467734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524000" y="2209800"/>
            <a:ext cx="3048000" cy="2667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77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8379" y="955929"/>
            <a:ext cx="632904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Machine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Learning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and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Da</a:t>
            </a:r>
            <a:r>
              <a:rPr sz="3200" spc="-15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Mining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52954" y="3352800"/>
            <a:ext cx="224671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5" dirty="0" smtClean="0">
                <a:latin typeface="Arial"/>
                <a:cs typeface="Arial"/>
              </a:rPr>
              <a:t>I</a:t>
            </a:r>
            <a:r>
              <a:rPr sz="3200" dirty="0" smtClean="0">
                <a:latin typeface="Arial"/>
                <a:cs typeface="Arial"/>
              </a:rPr>
              <a:t>n</a:t>
            </a:r>
            <a:r>
              <a:rPr sz="3200" spc="-15" dirty="0" smtClean="0">
                <a:latin typeface="Arial"/>
                <a:cs typeface="Arial"/>
              </a:rPr>
              <a:t>t</a:t>
            </a:r>
            <a:r>
              <a:rPr sz="3200" dirty="0" smtClean="0">
                <a:latin typeface="Arial"/>
                <a:cs typeface="Arial"/>
              </a:rPr>
              <a:t>rodu</a:t>
            </a:r>
            <a:r>
              <a:rPr sz="3200" spc="-20" dirty="0" smtClean="0">
                <a:latin typeface="Arial"/>
                <a:cs typeface="Arial"/>
              </a:rPr>
              <a:t>c</a:t>
            </a:r>
            <a:r>
              <a:rPr sz="3200" spc="-15" dirty="0" smtClean="0">
                <a:latin typeface="Arial"/>
                <a:cs typeface="Arial"/>
              </a:rPr>
              <a:t>t</a:t>
            </a:r>
            <a:r>
              <a:rPr sz="3200" dirty="0" smtClean="0">
                <a:latin typeface="Arial"/>
                <a:cs typeface="Arial"/>
              </a:rPr>
              <a:t>ion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3200" y="393584"/>
            <a:ext cx="15621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Times New Roman"/>
                <a:cs typeface="Times New Roman"/>
              </a:rPr>
              <a:t>+</a:t>
            </a:r>
            <a:endParaRPr sz="1800" dirty="0">
              <a:latin typeface="Times New Roman"/>
              <a:cs typeface="Times New Roman"/>
            </a:endParaRPr>
          </a:p>
        </p:txBody>
      </p:sp>
      <p:pic>
        <p:nvPicPr>
          <p:cNvPr id="8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2743200"/>
            <a:ext cx="3200400" cy="3657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7452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923" y="1752600"/>
            <a:ext cx="4265295" cy="0"/>
          </a:xfrm>
          <a:custGeom>
            <a:avLst/>
            <a:gdLst/>
            <a:ahLst/>
            <a:cxnLst/>
            <a:rect l="l" t="t" r="r" b="b"/>
            <a:pathLst>
              <a:path w="4265295">
                <a:moveTo>
                  <a:pt x="0" y="0"/>
                </a:moveTo>
                <a:lnTo>
                  <a:pt x="4265023" y="1"/>
                </a:lnTo>
              </a:path>
            </a:pathLst>
          </a:custGeom>
          <a:ln w="32751">
            <a:solidFill>
              <a:srgbClr val="797B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91523" y="1143427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837772"/>
                </a:moveTo>
                <a:lnTo>
                  <a:pt x="0" y="0"/>
                </a:lnTo>
              </a:path>
            </a:pathLst>
          </a:custGeom>
          <a:ln w="32751">
            <a:solidFill>
              <a:srgbClr val="43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dirty="0"/>
              <a:t>Artificial</a:t>
            </a:r>
            <a:r>
              <a:rPr spc="-5" dirty="0"/>
              <a:t> </a:t>
            </a:r>
            <a:r>
              <a:rPr dirty="0"/>
              <a:t>Intelligence</a:t>
            </a:r>
            <a:r>
              <a:rPr spc="-20" dirty="0"/>
              <a:t> </a:t>
            </a:r>
            <a:r>
              <a:rPr spc="-15" dirty="0"/>
              <a:t>(AI)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22663" y="1932336"/>
            <a:ext cx="5010785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6699FF"/>
              </a:buClr>
              <a:buFont typeface="Arial"/>
              <a:buChar char="•"/>
              <a:tabLst>
                <a:tab pos="355600" algn="l"/>
              </a:tabLst>
            </a:pPr>
            <a:r>
              <a:rPr lang="zh-CN" altLang="en-US" sz="2400" dirty="0" smtClean="0">
                <a:latin typeface="Arial"/>
                <a:cs typeface="Arial"/>
              </a:rPr>
              <a:t>建立“智能系统”</a:t>
            </a:r>
            <a:endParaRPr lang="en-US" altLang="zh-CN" sz="2400" dirty="0" smtClean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6699FF"/>
              </a:buClr>
              <a:buFont typeface="Arial"/>
              <a:buChar char="•"/>
              <a:tabLst>
                <a:tab pos="355600" algn="l"/>
              </a:tabLst>
            </a:pPr>
            <a:r>
              <a:rPr lang="zh-CN" altLang="en-US" sz="2400" dirty="0" smtClean="0">
                <a:latin typeface="Arial"/>
                <a:cs typeface="Arial"/>
              </a:rPr>
              <a:t>系统的许多组成单元具有</a:t>
            </a:r>
            <a:r>
              <a:rPr lang="zh-CN" altLang="en-US" sz="2400" spc="-5" dirty="0" smtClean="0">
                <a:latin typeface="Arial"/>
                <a:cs typeface="Arial"/>
              </a:rPr>
              <a:t>智能行为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39127" y="3200400"/>
            <a:ext cx="2285996" cy="21913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23218" y="5578221"/>
            <a:ext cx="109855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RoboCup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52527" y="1905000"/>
            <a:ext cx="3113083" cy="20984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714235" y="4153053"/>
            <a:ext cx="232664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96670" algn="l"/>
              </a:tabLst>
            </a:pPr>
            <a:r>
              <a:rPr sz="2000" spc="-5" dirty="0">
                <a:latin typeface="Arial"/>
                <a:cs typeface="Arial"/>
              </a:rPr>
              <a:t>Darp</a:t>
            </a:r>
            <a:r>
              <a:rPr sz="2000" dirty="0">
                <a:latin typeface="Arial"/>
                <a:cs typeface="Arial"/>
              </a:rPr>
              <a:t>a GC	(Stanley)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86274" y="4876800"/>
            <a:ext cx="2892559" cy="17890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01327" y="4908233"/>
            <a:ext cx="1326464" cy="175485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518256" y="6729253"/>
            <a:ext cx="3564254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Ches</a:t>
            </a:r>
            <a:r>
              <a:rPr sz="2000" dirty="0">
                <a:latin typeface="Arial"/>
                <a:cs typeface="Arial"/>
              </a:rPr>
              <a:t>s (Deep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Blue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0" dirty="0">
                <a:latin typeface="Arial"/>
                <a:cs typeface="Arial"/>
              </a:rPr>
              <a:t>v</a:t>
            </a:r>
            <a:r>
              <a:rPr sz="2000" spc="-10" dirty="0">
                <a:latin typeface="Arial"/>
                <a:cs typeface="Arial"/>
              </a:rPr>
              <a:t>.</a:t>
            </a:r>
            <a:r>
              <a:rPr sz="2000" dirty="0">
                <a:latin typeface="Arial"/>
                <a:cs typeface="Arial"/>
              </a:rPr>
              <a:t> Kasparov)</a:t>
            </a:r>
          </a:p>
        </p:txBody>
      </p:sp>
    </p:spTree>
    <p:extLst>
      <p:ext uri="{BB962C8B-B14F-4D97-AF65-F5344CB8AC3E}">
        <p14:creationId xmlns:p14="http://schemas.microsoft.com/office/powerpoint/2010/main" val="293908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879</TotalTime>
  <Words>2172</Words>
  <Application>Microsoft Office PowerPoint</Application>
  <PresentationFormat>自定义</PresentationFormat>
  <Paragraphs>504</Paragraphs>
  <Slides>58</Slides>
  <Notes>43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7" baseType="lpstr">
      <vt:lpstr>MS PGothic</vt:lpstr>
      <vt:lpstr>宋体</vt:lpstr>
      <vt:lpstr>Arial</vt:lpstr>
      <vt:lpstr>Calibri</vt:lpstr>
      <vt:lpstr>Cambria Math</vt:lpstr>
      <vt:lpstr>Symbol</vt:lpstr>
      <vt:lpstr>Times New Roman</vt:lpstr>
      <vt:lpstr>Trebuchet MS</vt:lpstr>
      <vt:lpstr>Office Theme</vt:lpstr>
      <vt:lpstr>PowerPoint 演示文稿</vt:lpstr>
      <vt:lpstr>课程考核</vt:lpstr>
      <vt:lpstr>推荐网址</vt:lpstr>
      <vt:lpstr>推荐教材</vt:lpstr>
      <vt:lpstr>数学基础 </vt:lpstr>
      <vt:lpstr>编程软件</vt:lpstr>
      <vt:lpstr>大纲目录</vt:lpstr>
      <vt:lpstr>PowerPoint 演示文稿</vt:lpstr>
      <vt:lpstr>Artificial Intelligence (AI)</vt:lpstr>
      <vt:lpstr>PowerPoint 演示文稿</vt:lpstr>
      <vt:lpstr>AI的发展历程：三个阶段</vt:lpstr>
      <vt:lpstr>通俗定义：</vt:lpstr>
      <vt:lpstr>正式些的定义</vt:lpstr>
      <vt:lpstr>学习系统</vt:lpstr>
      <vt:lpstr>模型选择指导原则</vt:lpstr>
      <vt:lpstr>Machine learning (ML)</vt:lpstr>
      <vt:lpstr>Types of prediction problems</vt:lpstr>
      <vt:lpstr>PowerPoint 演示文稿</vt:lpstr>
      <vt:lpstr>Types of prediction problems</vt:lpstr>
      <vt:lpstr>PowerPoint 演示文稿</vt:lpstr>
      <vt:lpstr>Types of prediction problems</vt:lpstr>
      <vt:lpstr>Types of prediction problems</vt:lpstr>
      <vt:lpstr>Summary</vt:lpstr>
      <vt:lpstr>PowerPoint 演示文稿</vt:lpstr>
      <vt:lpstr>Data exploration</vt:lpstr>
      <vt:lpstr>Representing data</vt:lpstr>
      <vt:lpstr>Representing the data</vt:lpstr>
      <vt:lpstr>Basic statistics</vt:lpstr>
      <vt:lpstr>Histograms</vt:lpstr>
      <vt:lpstr>Scatterplots</vt:lpstr>
      <vt:lpstr>Scatterplots</vt:lpstr>
      <vt:lpstr>Supervised learning and targets</vt:lpstr>
      <vt:lpstr>Summary</vt:lpstr>
      <vt:lpstr>PowerPoint 演示文稿</vt:lpstr>
      <vt:lpstr>How does machine learning work?</vt:lpstr>
      <vt:lpstr>Supervised learning</vt:lpstr>
      <vt:lpstr>Regression; Scatter plots</vt:lpstr>
      <vt:lpstr>Nearest neighbor regression</vt:lpstr>
      <vt:lpstr>Nearest neighbor regression</vt:lpstr>
      <vt:lpstr>Linear regression</vt:lpstr>
      <vt:lpstr>Measuring error</vt:lpstr>
      <vt:lpstr>Regression vs. Classification</vt:lpstr>
      <vt:lpstr>Classification</vt:lpstr>
      <vt:lpstr>Classification</vt:lpstr>
      <vt:lpstr>Measuring error</vt:lpstr>
      <vt:lpstr>Summary</vt:lpstr>
      <vt:lpstr>PowerPoint 演示文稿</vt:lpstr>
      <vt:lpstr>Overfitting and complexity</vt:lpstr>
      <vt:lpstr>Overfitting and complexity</vt:lpstr>
      <vt:lpstr>Overfitting and complexity</vt:lpstr>
      <vt:lpstr>Overfitting and complexity</vt:lpstr>
      <vt:lpstr>Overfitting and complexity</vt:lpstr>
      <vt:lpstr>How Overfitting affects Prediction</vt:lpstr>
      <vt:lpstr>Competitions</vt:lpstr>
      <vt:lpstr>Summary</vt:lpstr>
      <vt:lpstr>重点</vt:lpstr>
      <vt:lpstr>领域内顶级的学术会议与期刊</vt:lpstr>
      <vt:lpstr>领域内顶级的学术会议与期刊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01-intro.ppt</dc:title>
  <dc:creator>Alexander Ihler</dc:creator>
  <cp:lastModifiedBy>Xiaoying Song</cp:lastModifiedBy>
  <cp:revision>52</cp:revision>
  <dcterms:created xsi:type="dcterms:W3CDTF">2018-09-10T14:32:42Z</dcterms:created>
  <dcterms:modified xsi:type="dcterms:W3CDTF">2021-10-13T04:41:49Z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2016-01-07T00:00:00Z</vt:filetime>
  </property>
  <property fmtid="{D5CDD505-2E9C-101B-9397-08002B2CF9AE}" pid="3" name="LastSaved">
    <vt:filetime>2018-09-10T00:00:00Z</vt:filetime>
  </property>
</Properties>
</file>