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6"/>
  </p:notesMasterIdLst>
  <p:handoutMasterIdLst>
    <p:handoutMasterId r:id="rId37"/>
  </p:handoutMasterIdLst>
  <p:sldIdLst>
    <p:sldId id="328" r:id="rId5"/>
    <p:sldId id="329" r:id="rId6"/>
    <p:sldId id="36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65" r:id="rId31"/>
    <p:sldId id="353" r:id="rId32"/>
    <p:sldId id="354" r:id="rId33"/>
    <p:sldId id="355" r:id="rId34"/>
    <p:sldId id="368" r:id="rId35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67" d="100"/>
          <a:sy n="167" d="100"/>
        </p:scale>
        <p:origin x="125" y="115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notesViewPr>
    <p:cSldViewPr>
      <p:cViewPr varScale="1">
        <p:scale>
          <a:sx n="78" d="100"/>
          <a:sy n="78" d="100"/>
        </p:scale>
        <p:origin x="1736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70-450C-8DAD-F7EF8CC904AE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70-450C-8DAD-F7EF8CC904AE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70-450C-8DAD-F7EF8CC904AE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70-450C-8DAD-F7EF8CC904AE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A70-450C-8DAD-F7EF8CC904AE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A70-450C-8DAD-F7EF8CC904AE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A70-450C-8DAD-F7EF8CC904AE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A70-450C-8DAD-F7EF8CC90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79010608"/>
        <c:axId val="-879010064"/>
      </c:scatterChart>
      <c:valAx>
        <c:axId val="-879010608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-879010064"/>
        <c:crosses val="autoZero"/>
        <c:crossBetween val="midCat"/>
        <c:majorUnit val="100"/>
      </c:valAx>
      <c:valAx>
        <c:axId val="-87901006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crossAx val="-87901060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2A-48FF-B6B8-C3BE6B8AE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02337760"/>
        <c:axId val="-702343200"/>
      </c:scatterChart>
      <c:valAx>
        <c:axId val="-70233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702343200"/>
        <c:crosses val="autoZero"/>
        <c:crossBetween val="midCat"/>
      </c:valAx>
      <c:valAx>
        <c:axId val="-70234320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702337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16-44BA-AE80-F7CCA3BE5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02327968"/>
        <c:axId val="-702329600"/>
      </c:scatterChart>
      <c:valAx>
        <c:axId val="-70232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-702329600"/>
        <c:crosses val="autoZero"/>
        <c:crossBetween val="midCat"/>
      </c:valAx>
      <c:valAx>
        <c:axId val="-70232960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-702327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FEE1-5D70-4A19-9A41-1437562771E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1D7C-696B-4197-8040-91936E9F6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1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05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tags" Target="../tags/tag39.xml"/><Relationship Id="rId21" Type="http://schemas.openxmlformats.org/officeDocument/2006/relationships/image" Target="../media/image47.png"/><Relationship Id="rId7" Type="http://schemas.openxmlformats.org/officeDocument/2006/relationships/tags" Target="../tags/tag43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43.png"/><Relationship Id="rId2" Type="http://schemas.openxmlformats.org/officeDocument/2006/relationships/tags" Target="../tags/tag38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15" Type="http://schemas.openxmlformats.org/officeDocument/2006/relationships/image" Target="../media/image41.png"/><Relationship Id="rId23" Type="http://schemas.openxmlformats.org/officeDocument/2006/relationships/image" Target="../media/image49.emf"/><Relationship Id="rId10" Type="http://schemas.openxmlformats.org/officeDocument/2006/relationships/tags" Target="../tags/tag46.xml"/><Relationship Id="rId19" Type="http://schemas.openxmlformats.org/officeDocument/2006/relationships/image" Target="../media/image45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40.png"/><Relationship Id="rId22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png"/><Relationship Id="rId9" Type="http://schemas.openxmlformats.org/officeDocument/2006/relationships/image" Target="../media/image5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0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9.png"/><Relationship Id="rId2" Type="http://schemas.openxmlformats.org/officeDocument/2006/relationships/tags" Target="../tags/tag49.xml"/><Relationship Id="rId16" Type="http://schemas.openxmlformats.org/officeDocument/2006/relationships/image" Target="../media/image63.emf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58.png"/><Relationship Id="rId5" Type="http://schemas.openxmlformats.org/officeDocument/2006/relationships/tags" Target="../tags/tag52.xml"/><Relationship Id="rId15" Type="http://schemas.openxmlformats.org/officeDocument/2006/relationships/image" Target="../media/image62.emf"/><Relationship Id="rId10" Type="http://schemas.openxmlformats.org/officeDocument/2006/relationships/image" Target="../media/image57.png"/><Relationship Id="rId4" Type="http://schemas.openxmlformats.org/officeDocument/2006/relationships/tags" Target="../tags/tag51.xml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8.xml"/><Relationship Id="rId7" Type="http://schemas.openxmlformats.org/officeDocument/2006/relationships/image" Target="../media/image66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67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4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65.png"/><Relationship Id="rId5" Type="http://schemas.openxmlformats.org/officeDocument/2006/relationships/tags" Target="../tags/tag63.xml"/><Relationship Id="rId10" Type="http://schemas.openxmlformats.org/officeDocument/2006/relationships/image" Target="../media/image68.png"/><Relationship Id="rId4" Type="http://schemas.openxmlformats.org/officeDocument/2006/relationships/tags" Target="../tags/tag62.xml"/><Relationship Id="rId9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2.emf"/><Relationship Id="rId3" Type="http://schemas.openxmlformats.org/officeDocument/2006/relationships/tags" Target="../tags/tag68.xml"/><Relationship Id="rId7" Type="http://schemas.openxmlformats.org/officeDocument/2006/relationships/notesSlide" Target="../notesSlides/notesSlide18.xml"/><Relationship Id="rId12" Type="http://schemas.openxmlformats.org/officeDocument/2006/relationships/image" Target="../media/image71.e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0.emf"/><Relationship Id="rId5" Type="http://schemas.openxmlformats.org/officeDocument/2006/relationships/tags" Target="../tags/tag70.xml"/><Relationship Id="rId10" Type="http://schemas.openxmlformats.org/officeDocument/2006/relationships/image" Target="../media/image69.png"/><Relationship Id="rId4" Type="http://schemas.openxmlformats.org/officeDocument/2006/relationships/tags" Target="../tags/tag69.xml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75.emf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79.png"/><Relationship Id="rId18" Type="http://schemas.openxmlformats.org/officeDocument/2006/relationships/chart" Target="../charts/chart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tags" Target="../tags/tag73.xml"/><Relationship Id="rId16" Type="http://schemas.openxmlformats.org/officeDocument/2006/relationships/image" Target="../media/image82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77.png"/><Relationship Id="rId5" Type="http://schemas.openxmlformats.org/officeDocument/2006/relationships/tags" Target="../tags/tag76.xml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tags" Target="../tags/tag75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6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47.png"/><Relationship Id="rId5" Type="http://schemas.openxmlformats.org/officeDocument/2006/relationships/image" Target="../media/image87.png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tags" Target="../tags/tag86.xml"/><Relationship Id="rId21" Type="http://schemas.openxmlformats.org/officeDocument/2006/relationships/image" Target="../media/image96.emf"/><Relationship Id="rId7" Type="http://schemas.openxmlformats.org/officeDocument/2006/relationships/tags" Target="../tags/tag90.xml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tags" Target="../tags/tag85.xml"/><Relationship Id="rId16" Type="http://schemas.openxmlformats.org/officeDocument/2006/relationships/image" Target="../media/image92.png"/><Relationship Id="rId20" Type="http://schemas.openxmlformats.org/officeDocument/2006/relationships/image" Target="../media/image20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24.xml"/><Relationship Id="rId5" Type="http://schemas.openxmlformats.org/officeDocument/2006/relationships/tags" Target="../tags/tag88.xml"/><Relationship Id="rId15" Type="http://schemas.openxmlformats.org/officeDocument/2006/relationships/image" Target="../media/image91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95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tags" Target="../tags/tag95.xml"/><Relationship Id="rId21" Type="http://schemas.openxmlformats.org/officeDocument/2006/relationships/image" Target="../media/image105.png"/><Relationship Id="rId7" Type="http://schemas.openxmlformats.org/officeDocument/2006/relationships/tags" Target="../tags/tag99.xml"/><Relationship Id="rId12" Type="http://schemas.openxmlformats.org/officeDocument/2006/relationships/notesSlide" Target="../notesSlides/notesSlide25.xml"/><Relationship Id="rId17" Type="http://schemas.openxmlformats.org/officeDocument/2006/relationships/image" Target="../media/image101.png"/><Relationship Id="rId2" Type="http://schemas.openxmlformats.org/officeDocument/2006/relationships/tags" Target="../tags/tag94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108.emf"/><Relationship Id="rId5" Type="http://schemas.openxmlformats.org/officeDocument/2006/relationships/tags" Target="../tags/tag97.xml"/><Relationship Id="rId15" Type="http://schemas.openxmlformats.org/officeDocument/2006/relationships/image" Target="../media/image99.png"/><Relationship Id="rId23" Type="http://schemas.openxmlformats.org/officeDocument/2006/relationships/image" Target="../media/image107.emf"/><Relationship Id="rId10" Type="http://schemas.openxmlformats.org/officeDocument/2006/relationships/tags" Target="../tags/tag102.xml"/><Relationship Id="rId19" Type="http://schemas.openxmlformats.org/officeDocument/2006/relationships/image" Target="../media/image103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tags" Target="../tags/tag105.xml"/><Relationship Id="rId21" Type="http://schemas.openxmlformats.org/officeDocument/2006/relationships/image" Target="../media/image111.png"/><Relationship Id="rId7" Type="http://schemas.openxmlformats.org/officeDocument/2006/relationships/tags" Target="../tags/tag109.xml"/><Relationship Id="rId12" Type="http://schemas.openxmlformats.org/officeDocument/2006/relationships/notesSlide" Target="../notesSlides/notesSlide26.xml"/><Relationship Id="rId17" Type="http://schemas.openxmlformats.org/officeDocument/2006/relationships/image" Target="../media/image101.png"/><Relationship Id="rId2" Type="http://schemas.openxmlformats.org/officeDocument/2006/relationships/tags" Target="../tags/tag104.xml"/><Relationship Id="rId16" Type="http://schemas.openxmlformats.org/officeDocument/2006/relationships/image" Target="../media/image100.png"/><Relationship Id="rId20" Type="http://schemas.openxmlformats.org/officeDocument/2006/relationships/image" Target="../media/image110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7.xml"/><Relationship Id="rId15" Type="http://schemas.openxmlformats.org/officeDocument/2006/relationships/image" Target="../media/image99.png"/><Relationship Id="rId10" Type="http://schemas.openxmlformats.org/officeDocument/2006/relationships/tags" Target="../tags/tag112.xml"/><Relationship Id="rId19" Type="http://schemas.openxmlformats.org/officeDocument/2006/relationships/image" Target="../media/image109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../media/image98.png"/><Relationship Id="rId22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15.xml"/><Relationship Id="rId7" Type="http://schemas.openxmlformats.org/officeDocument/2006/relationships/image" Target="../media/image113.png"/><Relationship Id="rId12" Type="http://schemas.openxmlformats.org/officeDocument/2006/relationships/image" Target="../media/image118.e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117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6.png"/><Relationship Id="rId4" Type="http://schemas.openxmlformats.org/officeDocument/2006/relationships/tags" Target="../tags/tag116.xml"/><Relationship Id="rId9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119.xml"/><Relationship Id="rId7" Type="http://schemas.openxmlformats.org/officeDocument/2006/relationships/image" Target="../media/image119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106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19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image" Target="../media/image65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115.png"/><Relationship Id="rId5" Type="http://schemas.openxmlformats.org/officeDocument/2006/relationships/tags" Target="../tags/tag124.xml"/><Relationship Id="rId10" Type="http://schemas.openxmlformats.org/officeDocument/2006/relationships/image" Target="../media/image113.png"/><Relationship Id="rId4" Type="http://schemas.openxmlformats.org/officeDocument/2006/relationships/tags" Target="../tags/tag123.xml"/><Relationship Id="rId9" Type="http://schemas.openxmlformats.org/officeDocument/2006/relationships/notesSlide" Target="../notesSlides/notesSlide29.xml"/><Relationship Id="rId14" Type="http://schemas.openxmlformats.org/officeDocument/2006/relationships/image" Target="../media/image1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8.png"/><Relationship Id="rId5" Type="http://schemas.openxmlformats.org/officeDocument/2006/relationships/tags" Target="../tags/tag9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png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21.png"/><Relationship Id="rId2" Type="http://schemas.openxmlformats.org/officeDocument/2006/relationships/tags" Target="../tags/tag15.xml"/><Relationship Id="rId16" Type="http://schemas.openxmlformats.org/officeDocument/2006/relationships/image" Target="../media/image25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0.png"/><Relationship Id="rId5" Type="http://schemas.openxmlformats.org/officeDocument/2006/relationships/tags" Target="../tags/tag18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3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31.png"/><Relationship Id="rId3" Type="http://schemas.openxmlformats.org/officeDocument/2006/relationships/tags" Target="../tags/tag23.xml"/><Relationship Id="rId21" Type="http://schemas.openxmlformats.org/officeDocument/2006/relationships/image" Target="../media/image23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30.png"/><Relationship Id="rId33" Type="http://schemas.openxmlformats.org/officeDocument/2006/relationships/image" Target="../media/image38.emf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image" Target="../media/image27.png"/><Relationship Id="rId29" Type="http://schemas.openxmlformats.org/officeDocument/2006/relationships/image" Target="../media/image34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tags" Target="../tags/tag30.xml"/><Relationship Id="rId19" Type="http://schemas.openxmlformats.org/officeDocument/2006/relationships/image" Target="../media/image26.png"/><Relationship Id="rId31" Type="http://schemas.openxmlformats.org/officeDocument/2006/relationships/image" Target="../media/image36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24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8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8768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698294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features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90975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990975" y="1885950"/>
            <a:ext cx="49530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I: Feature Scaling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71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4512" y="2979044"/>
            <a:ext cx="1959349" cy="17830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6400" y="1691478"/>
            <a:ext cx="1675284" cy="3069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971550"/>
            <a:ext cx="4648200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      </a:t>
            </a:r>
            <a:r>
              <a:rPr lang="en-US" sz="2000" dirty="0"/>
              <a:t>= </a:t>
            </a:r>
            <a:r>
              <a:rPr lang="en-US" sz="2000" dirty="0" smtClean="0"/>
              <a:t>size (0-2000 feet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sz="2000" dirty="0" smtClean="0"/>
              <a:t>              = number of bedrooms (1-5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3950"/>
            <a:ext cx="267462" cy="180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3282"/>
            <a:ext cx="274320" cy="18059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01965" y="1931329"/>
            <a:ext cx="0" cy="306964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73365" y="4760595"/>
            <a:ext cx="2031835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2744" y="3163429"/>
            <a:ext cx="0" cy="181271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24144" y="4760595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125638"/>
            <a:ext cx="237744" cy="2628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29150"/>
            <a:ext cx="230886" cy="26289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44" y="4640930"/>
            <a:ext cx="230886" cy="26289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63429"/>
            <a:ext cx="237744" cy="2628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99" y="972531"/>
            <a:ext cx="1959102" cy="4503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43664"/>
            <a:ext cx="3241548" cy="395478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3" y="13335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Scaling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42" y="1994193"/>
            <a:ext cx="534924" cy="306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13680" y="971550"/>
            <a:ext cx="1251871" cy="2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44" y="3273157"/>
            <a:ext cx="534924" cy="30632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91698" y="910372"/>
            <a:ext cx="1346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size </a:t>
            </a:r>
            <a:r>
              <a:rPr lang="en-US" sz="2000" dirty="0" smtClean="0"/>
              <a:t>(feet</a:t>
            </a:r>
            <a:r>
              <a:rPr lang="en-US" sz="2000" baseline="30000" dirty="0" smtClean="0"/>
              <a:t>2</a:t>
            </a:r>
            <a:r>
              <a:rPr lang="en-US" sz="2000" dirty="0"/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3680" y="1743664"/>
            <a:ext cx="2514268" cy="18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3680" y="1640768"/>
            <a:ext cx="254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umber of bedrooms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82823" y="2373806"/>
            <a:ext cx="1168378" cy="4613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01711" y="2402564"/>
            <a:ext cx="1112066" cy="4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19171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Feature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23473" y="819150"/>
            <a:ext cx="7963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Get every feature into approximately a      </a:t>
            </a:r>
            <a:r>
              <a:rPr lang="en-US" sz="2400" dirty="0" smtClean="0"/>
              <a:t>                     range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75" y="944800"/>
            <a:ext cx="1575054" cy="25146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8561"/>
              </p:ext>
            </p:extLst>
          </p:nvPr>
        </p:nvGraphicFramePr>
        <p:xfrm>
          <a:off x="1752600" y="1814215"/>
          <a:ext cx="4909876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2" y="1966000"/>
            <a:ext cx="593901" cy="358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389" y="2498068"/>
            <a:ext cx="946326" cy="358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66" y="3053726"/>
            <a:ext cx="1279172" cy="358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912" y="3613019"/>
            <a:ext cx="1553281" cy="358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0490" y="4168677"/>
            <a:ext cx="1886127" cy="3582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2471" y="1782250"/>
            <a:ext cx="57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e.g.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748075" y="1352550"/>
            <a:ext cx="1719525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 3"/>
          <p:cNvSpPr/>
          <p:nvPr/>
        </p:nvSpPr>
        <p:spPr>
          <a:xfrm>
            <a:off x="5041587" y="2454916"/>
            <a:ext cx="352097" cy="358229"/>
          </a:xfrm>
          <a:custGeom>
            <a:avLst/>
            <a:gdLst>
              <a:gd name="connsiteX0" fmla="*/ 0 w 531524"/>
              <a:gd name="connsiteY0" fmla="*/ 216213 h 434261"/>
              <a:gd name="connsiteX1" fmla="*/ 184682 w 531524"/>
              <a:gd name="connsiteY1" fmla="*/ 427921 h 434261"/>
              <a:gd name="connsiteX2" fmla="*/ 531524 w 531524"/>
              <a:gd name="connsiteY2" fmla="*/ 0 h 43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524" h="434261">
                <a:moveTo>
                  <a:pt x="0" y="216213"/>
                </a:moveTo>
                <a:cubicBezTo>
                  <a:pt x="48047" y="340084"/>
                  <a:pt x="96095" y="463956"/>
                  <a:pt x="184682" y="427921"/>
                </a:cubicBezTo>
                <a:cubicBezTo>
                  <a:pt x="273269" y="391886"/>
                  <a:pt x="402396" y="195943"/>
                  <a:pt x="53152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041587" y="3041058"/>
            <a:ext cx="352097" cy="370914"/>
          </a:xfrm>
          <a:custGeom>
            <a:avLst/>
            <a:gdLst>
              <a:gd name="connsiteX0" fmla="*/ 0 w 531524"/>
              <a:gd name="connsiteY0" fmla="*/ 216213 h 434261"/>
              <a:gd name="connsiteX1" fmla="*/ 184682 w 531524"/>
              <a:gd name="connsiteY1" fmla="*/ 427921 h 434261"/>
              <a:gd name="connsiteX2" fmla="*/ 531524 w 531524"/>
              <a:gd name="connsiteY2" fmla="*/ 0 h 43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524" h="434261">
                <a:moveTo>
                  <a:pt x="0" y="216213"/>
                </a:moveTo>
                <a:cubicBezTo>
                  <a:pt x="48047" y="340084"/>
                  <a:pt x="96095" y="463956"/>
                  <a:pt x="184682" y="427921"/>
                </a:cubicBezTo>
                <a:cubicBezTo>
                  <a:pt x="273269" y="391886"/>
                  <a:pt x="402396" y="195943"/>
                  <a:pt x="53152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105400" y="3714750"/>
            <a:ext cx="228600" cy="256514"/>
            <a:chOff x="5105400" y="3714750"/>
            <a:chExt cx="304800" cy="304800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5105400" y="3714750"/>
              <a:ext cx="304800" cy="304800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105400" y="3714750"/>
              <a:ext cx="304800" cy="304800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105400" y="4225773"/>
            <a:ext cx="228600" cy="254628"/>
            <a:chOff x="5105400" y="4222122"/>
            <a:chExt cx="304800" cy="304800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105400" y="4222122"/>
              <a:ext cx="304800" cy="304800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105400" y="4222122"/>
              <a:ext cx="304800" cy="304800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57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40954" y="3124496"/>
            <a:ext cx="4724400" cy="1905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723473" y="557129"/>
            <a:ext cx="7963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Replace      with                to make features have approximately zero mean (Do not apply to              ).</a:t>
            </a:r>
            <a:endParaRPr lang="en-US" sz="2000" dirty="0"/>
          </a:p>
        </p:txBody>
      </p:sp>
      <p:sp>
        <p:nvSpPr>
          <p:cNvPr id="69" name="Rectangle 68"/>
          <p:cNvSpPr/>
          <p:nvPr/>
        </p:nvSpPr>
        <p:spPr>
          <a:xfrm>
            <a:off x="344042" y="133350"/>
            <a:ext cx="8418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Mean normalization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8" y="714254"/>
            <a:ext cx="20193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4" y="711627"/>
            <a:ext cx="748665" cy="167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22" y="979066"/>
            <a:ext cx="697230" cy="211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473" y="1357015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dirty="0" smtClean="0"/>
              <a:t>E.g.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1538"/>
            <a:ext cx="1860804" cy="3726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23699"/>
            <a:ext cx="2295144" cy="3954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51" y="2662299"/>
            <a:ext cx="3632835" cy="219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4470" y="3290045"/>
            <a:ext cx="1604264" cy="64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20889" y="4123598"/>
            <a:ext cx="1151427" cy="6329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4796" y="3453863"/>
            <a:ext cx="235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I. Mean normalization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34790" y="4255412"/>
            <a:ext cx="253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II. Z-score normalization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9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266950"/>
            <a:ext cx="4800600" cy="19812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in practice II: Learning rate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4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Gradient descent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3450336" cy="5821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1926418"/>
            <a:ext cx="7314247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“Debugging”: How to make sure gradient descent is working correctly.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14400" y="2632097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/>
              <a:t>How to choose learning </a:t>
            </a:r>
            <a:r>
              <a:rPr lang="en-US" sz="2800" dirty="0" smtClean="0"/>
              <a:t>rate     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43511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29200" y="1454192"/>
            <a:ext cx="352185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Example automatic convergence test: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0056" y="2771567"/>
            <a:ext cx="304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/>
              <a:t>Declare convergence if       decreases by less than       in one iteration.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935702"/>
              </p:ext>
            </p:extLst>
          </p:nvPr>
        </p:nvGraphicFramePr>
        <p:xfrm>
          <a:off x="685800" y="1494076"/>
          <a:ext cx="3866557" cy="2867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3" y="1009563"/>
            <a:ext cx="1104138" cy="4320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08952"/>
            <a:ext cx="534924" cy="306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1" y="3318596"/>
            <a:ext cx="576072" cy="2606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724400" y="1123950"/>
            <a:ext cx="0" cy="3662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4248513"/>
            <a:ext cx="3521853" cy="50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000" dirty="0" smtClean="0"/>
              <a:t>No. of iterations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p:sp>
        <p:nvSpPr>
          <p:cNvPr id="7" name="任意多边形 6"/>
          <p:cNvSpPr/>
          <p:nvPr/>
        </p:nvSpPr>
        <p:spPr>
          <a:xfrm>
            <a:off x="1105546" y="1720312"/>
            <a:ext cx="3140990" cy="1925904"/>
          </a:xfrm>
          <a:custGeom>
            <a:avLst/>
            <a:gdLst>
              <a:gd name="connsiteX0" fmla="*/ 0 w 3140990"/>
              <a:gd name="connsiteY0" fmla="*/ 0 h 1925904"/>
              <a:gd name="connsiteX1" fmla="*/ 780081 w 3140990"/>
              <a:gd name="connsiteY1" fmla="*/ 1653152 h 1925904"/>
              <a:gd name="connsiteX2" fmla="*/ 3140990 w 3140990"/>
              <a:gd name="connsiteY2" fmla="*/ 1906291 h 192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0990" h="1925904">
                <a:moveTo>
                  <a:pt x="0" y="0"/>
                </a:moveTo>
                <a:cubicBezTo>
                  <a:pt x="128291" y="667718"/>
                  <a:pt x="256583" y="1335437"/>
                  <a:pt x="780081" y="1653152"/>
                </a:cubicBezTo>
                <a:cubicBezTo>
                  <a:pt x="1303579" y="1970867"/>
                  <a:pt x="2222284" y="1938579"/>
                  <a:pt x="3140990" y="1906291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7" idx="2"/>
          </p:cNvCxnSpPr>
          <p:nvPr/>
        </p:nvCxnSpPr>
        <p:spPr>
          <a:xfrm flipV="1">
            <a:off x="3352800" y="3626603"/>
            <a:ext cx="893736" cy="19613"/>
          </a:xfrm>
          <a:prstGeom prst="line">
            <a:avLst/>
          </a:prstGeom>
          <a:ln w="38100">
            <a:solidFill>
              <a:srgbClr val="00CC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676400" y="3215276"/>
            <a:ext cx="76200" cy="652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06715" y="3537575"/>
            <a:ext cx="76200" cy="652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14700" y="3603773"/>
            <a:ext cx="76200" cy="652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871485" y="1708623"/>
                <a:ext cx="29098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Criteria: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should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decrease after every iteration!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85" y="1708623"/>
                <a:ext cx="2909806" cy="1200329"/>
              </a:xfrm>
              <a:prstGeom prst="rect">
                <a:avLst/>
              </a:prstGeom>
              <a:blipFill rotWithShape="0">
                <a:blip r:embed="rId10"/>
                <a:stretch>
                  <a:fillRect l="-3145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Making sure gradient descent is working correctly.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1343"/>
            <a:ext cx="356616" cy="204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7799" y="1854485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18032" y="722751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432" y="1930685"/>
            <a:ext cx="227141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759013" y="814515"/>
            <a:ext cx="3352800" cy="964367"/>
            <a:chOff x="2845110" y="676756"/>
            <a:chExt cx="3352800" cy="964367"/>
          </a:xfrm>
        </p:grpSpPr>
        <p:sp>
          <p:nvSpPr>
            <p:cNvPr id="17" name="TextBox 16"/>
            <p:cNvSpPr txBox="1"/>
            <p:nvPr/>
          </p:nvSpPr>
          <p:spPr>
            <a:xfrm>
              <a:off x="2845110" y="676756"/>
              <a:ext cx="3352800" cy="96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000" dirty="0" smtClean="0"/>
                <a:t>Gradient descent not working. </a:t>
              </a:r>
            </a:p>
            <a:p>
              <a:pPr>
                <a:lnSpc>
                  <a:spcPts val="3360"/>
                </a:lnSpc>
              </a:pPr>
              <a:r>
                <a:rPr lang="en-US" sz="2000" dirty="0" smtClean="0"/>
                <a:t>Use smaller    .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950" y="1349111"/>
              <a:ext cx="171450" cy="13716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11" y="2509948"/>
            <a:ext cx="356616" cy="2042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10" y="3463090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92243" y="2331356"/>
            <a:ext cx="0" cy="14357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3643" y="3539290"/>
            <a:ext cx="3655957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2010" y="4149864"/>
            <a:ext cx="749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For sufficiently small     ,             should decrease on every iteration.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But if      is too small, gradient descent can be slow to converge.</a:t>
            </a:r>
            <a:endParaRPr lang="en-US" sz="2000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52" y="4293528"/>
            <a:ext cx="171450" cy="1371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44" y="4186506"/>
            <a:ext cx="534924" cy="306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26" y="4606659"/>
            <a:ext cx="171450" cy="1371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007390" y="718088"/>
            <a:ext cx="1369017" cy="1048719"/>
          </a:xfrm>
          <a:custGeom>
            <a:avLst/>
            <a:gdLst>
              <a:gd name="connsiteX0" fmla="*/ 0 w 1369017"/>
              <a:gd name="connsiteY0" fmla="*/ 1048719 h 1048719"/>
              <a:gd name="connsiteX1" fmla="*/ 971227 w 1369017"/>
              <a:gd name="connsiteY1" fmla="*/ 712922 h 1048719"/>
              <a:gd name="connsiteX2" fmla="*/ 1369017 w 1369017"/>
              <a:gd name="connsiteY2" fmla="*/ 0 h 1048719"/>
              <a:gd name="connsiteX3" fmla="*/ 1369017 w 1369017"/>
              <a:gd name="connsiteY3" fmla="*/ 0 h 104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017" h="1048719">
                <a:moveTo>
                  <a:pt x="0" y="1048719"/>
                </a:moveTo>
                <a:cubicBezTo>
                  <a:pt x="371529" y="968213"/>
                  <a:pt x="743058" y="887708"/>
                  <a:pt x="971227" y="712922"/>
                </a:cubicBezTo>
                <a:cubicBezTo>
                  <a:pt x="1199396" y="538136"/>
                  <a:pt x="1369017" y="0"/>
                  <a:pt x="1369017" y="0"/>
                </a:cubicBezTo>
                <a:lnTo>
                  <a:pt x="136901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2224" y="2598549"/>
            <a:ext cx="3027335" cy="640619"/>
          </a:xfrm>
          <a:custGeom>
            <a:avLst/>
            <a:gdLst>
              <a:gd name="connsiteX0" fmla="*/ 0 w 3027335"/>
              <a:gd name="connsiteY0" fmla="*/ 0 h 640619"/>
              <a:gd name="connsiteX1" fmla="*/ 366793 w 3027335"/>
              <a:gd name="connsiteY1" fmla="*/ 640597 h 640619"/>
              <a:gd name="connsiteX2" fmla="*/ 981559 w 3027335"/>
              <a:gd name="connsiteY2" fmla="*/ 25831 h 640619"/>
              <a:gd name="connsiteX3" fmla="*/ 1462007 w 3027335"/>
              <a:gd name="connsiteY3" fmla="*/ 594102 h 640619"/>
              <a:gd name="connsiteX4" fmla="*/ 1952786 w 3027335"/>
              <a:gd name="connsiteY4" fmla="*/ 36163 h 640619"/>
              <a:gd name="connsiteX5" fmla="*/ 2453898 w 3027335"/>
              <a:gd name="connsiteY5" fmla="*/ 547607 h 640619"/>
              <a:gd name="connsiteX6" fmla="*/ 3027335 w 3027335"/>
              <a:gd name="connsiteY6" fmla="*/ 41329 h 64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7335" h="640619">
                <a:moveTo>
                  <a:pt x="0" y="0"/>
                </a:moveTo>
                <a:cubicBezTo>
                  <a:pt x="101600" y="318146"/>
                  <a:pt x="203200" y="636292"/>
                  <a:pt x="366793" y="640597"/>
                </a:cubicBezTo>
                <a:cubicBezTo>
                  <a:pt x="530386" y="644902"/>
                  <a:pt x="799023" y="33580"/>
                  <a:pt x="981559" y="25831"/>
                </a:cubicBezTo>
                <a:cubicBezTo>
                  <a:pt x="1164095" y="18082"/>
                  <a:pt x="1300136" y="592380"/>
                  <a:pt x="1462007" y="594102"/>
                </a:cubicBezTo>
                <a:cubicBezTo>
                  <a:pt x="1623878" y="595824"/>
                  <a:pt x="1787471" y="43912"/>
                  <a:pt x="1952786" y="36163"/>
                </a:cubicBezTo>
                <a:cubicBezTo>
                  <a:pt x="2118101" y="28414"/>
                  <a:pt x="2274807" y="546746"/>
                  <a:pt x="2453898" y="547607"/>
                </a:cubicBezTo>
                <a:cubicBezTo>
                  <a:pt x="2632989" y="548468"/>
                  <a:pt x="2830162" y="294898"/>
                  <a:pt x="3027335" y="413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14" y="2716462"/>
            <a:ext cx="356616" cy="204216"/>
          </a:xfrm>
          <a:prstGeom prst="rect">
            <a:avLst/>
          </a:prstGeom>
        </p:spPr>
      </p:pic>
      <p:sp>
        <p:nvSpPr>
          <p:cNvPr id="36" name="TextBox 27"/>
          <p:cNvSpPr txBox="1"/>
          <p:nvPr/>
        </p:nvSpPr>
        <p:spPr>
          <a:xfrm>
            <a:off x="5435413" y="3669604"/>
            <a:ext cx="1943100" cy="48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1600" dirty="0" smtClean="0"/>
              <a:t>No. of iterations</a:t>
            </a:r>
          </a:p>
        </p:txBody>
      </p:sp>
      <p:cxnSp>
        <p:nvCxnSpPr>
          <p:cNvPr id="38" name="Straight Connector 28"/>
          <p:cNvCxnSpPr/>
          <p:nvPr/>
        </p:nvCxnSpPr>
        <p:spPr>
          <a:xfrm flipV="1">
            <a:off x="5525646" y="1822570"/>
            <a:ext cx="0" cy="21510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9"/>
          <p:cNvCxnSpPr/>
          <p:nvPr/>
        </p:nvCxnSpPr>
        <p:spPr>
          <a:xfrm>
            <a:off x="5297046" y="3745804"/>
            <a:ext cx="280138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5617412" y="2086975"/>
            <a:ext cx="2696705" cy="1529166"/>
          </a:xfrm>
          <a:custGeom>
            <a:avLst/>
            <a:gdLst>
              <a:gd name="connsiteX0" fmla="*/ 0 w 2696705"/>
              <a:gd name="connsiteY0" fmla="*/ 5166 h 1529166"/>
              <a:gd name="connsiteX1" fmla="*/ 1203701 w 2696705"/>
              <a:gd name="connsiteY1" fmla="*/ 1529166 h 1529166"/>
              <a:gd name="connsiteX2" fmla="*/ 2696705 w 2696705"/>
              <a:gd name="connsiteY2" fmla="*/ 0 h 152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6705" h="1529166">
                <a:moveTo>
                  <a:pt x="0" y="5166"/>
                </a:moveTo>
                <a:cubicBezTo>
                  <a:pt x="377125" y="767596"/>
                  <a:pt x="754250" y="1530027"/>
                  <a:pt x="1203701" y="1529166"/>
                </a:cubicBezTo>
                <a:cubicBezTo>
                  <a:pt x="1653152" y="1528305"/>
                  <a:pt x="2174928" y="764152"/>
                  <a:pt x="269670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5" grpId="0" animBg="1"/>
      <p:bldP spid="36" grpId="0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7802" y="3727545"/>
            <a:ext cx="735478" cy="4390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0999" y="3619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Summary: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4640" y="890321"/>
            <a:ext cx="73142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small: slow convergence.</a:t>
            </a:r>
          </a:p>
          <a:p>
            <a:pPr marL="457200" indent="-457200">
              <a:lnSpc>
                <a:spcPts val="3360"/>
              </a:lnSpc>
              <a:buFontTx/>
              <a:buChar char="-"/>
            </a:pPr>
            <a:r>
              <a:rPr lang="en-US" sz="2800" dirty="0" smtClean="0"/>
              <a:t>If     is too large:         may not decrease on every iteration; may not converge.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6" y="1103402"/>
            <a:ext cx="200025" cy="160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2" y="1533200"/>
            <a:ext cx="200025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74" y="1462610"/>
            <a:ext cx="534924" cy="3063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0998" y="313816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choose    , try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64" y="3350582"/>
            <a:ext cx="200025" cy="1600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2" y="3793711"/>
            <a:ext cx="6576822" cy="3067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75052" y="3661381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22037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97030" y="3645633"/>
            <a:ext cx="838200" cy="439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5052" y="4269026"/>
            <a:ext cx="762000" cy="3593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3912" y="4278918"/>
            <a:ext cx="594449" cy="3494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800" y="4283563"/>
            <a:ext cx="441921" cy="3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648200" y="22669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 and polynomial regression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66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45402"/>
              </p:ext>
            </p:extLst>
          </p:nvPr>
        </p:nvGraphicFramePr>
        <p:xfrm>
          <a:off x="3366448" y="1125446"/>
          <a:ext cx="2729552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82" y="1805940"/>
            <a:ext cx="153162" cy="13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16" y="1785747"/>
            <a:ext cx="144018" cy="1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58063"/>
            <a:ext cx="2935224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Recall </a:t>
            </a:r>
            <a:r>
              <a:rPr lang="en-US" altLang="zh-CN" sz="2400" b="1" dirty="0"/>
              <a:t>linear regression with one </a:t>
            </a:r>
            <a:r>
              <a:rPr lang="en-US" altLang="zh-CN" sz="2400" b="1" dirty="0" smtClean="0"/>
              <a:t>variable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5991225" y="299983"/>
            <a:ext cx="3005046" cy="2433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8150"/>
            <a:ext cx="731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Housing prices prediction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69813"/>
            <a:ext cx="5385816" cy="30632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2000" y="1214723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Size = frontage*depth 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968632"/>
            <a:ext cx="2133600" cy="49208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2819400" y="2495550"/>
            <a:ext cx="3048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1904" y="545221"/>
            <a:ext cx="3958343" cy="19635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Polynomial regression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-304800" y="1428750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2800350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41" y="998725"/>
            <a:ext cx="2023110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601"/>
            <a:ext cx="2985516" cy="30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57550"/>
            <a:ext cx="3537585" cy="2552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51" y="3581400"/>
            <a:ext cx="4265295" cy="2743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6" y="4028977"/>
            <a:ext cx="1215390" cy="2552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" y="4326658"/>
            <a:ext cx="1329690" cy="2743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" y="4662623"/>
            <a:ext cx="1331595" cy="27432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03934"/>
              </p:ext>
            </p:extLst>
          </p:nvPr>
        </p:nvGraphicFramePr>
        <p:xfrm>
          <a:off x="821251" y="671215"/>
          <a:ext cx="4265295" cy="229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5410200" y="1150744"/>
            <a:ext cx="343213" cy="1335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374170" y="1828620"/>
            <a:ext cx="340830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10200" y="400215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Also need feature scaling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008" y="687446"/>
            <a:ext cx="4958192" cy="21985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752" y="209550"/>
            <a:ext cx="78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Choice of features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1745218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Price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294" y="3116818"/>
            <a:ext cx="83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(x)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5" y="3767658"/>
            <a:ext cx="3630930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85582"/>
            <a:ext cx="3794760" cy="3048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160604"/>
              </p:ext>
            </p:extLst>
          </p:nvPr>
        </p:nvGraphicFramePr>
        <p:xfrm>
          <a:off x="2514600" y="671215"/>
          <a:ext cx="4265295" cy="25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133600" y="4476750"/>
            <a:ext cx="381000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33600" y="3943350"/>
            <a:ext cx="4572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4865" y="19621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equation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4963399" y="590550"/>
            <a:ext cx="0" cy="235739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7321" y="2719340"/>
            <a:ext cx="265410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17" y="2843700"/>
            <a:ext cx="128016" cy="2194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10" y="1007181"/>
            <a:ext cx="534924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1440931"/>
            <a:ext cx="45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Gradient Descent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405140"/>
            <a:ext cx="731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 equation: Method to solve for </a:t>
            </a:r>
          </a:p>
          <a:p>
            <a:r>
              <a:rPr lang="en-US" sz="2800" dirty="0" smtClean="0"/>
              <a:t>analytically.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1" y="3530645"/>
            <a:ext cx="149352" cy="256032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5137487" y="1007182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111933" y="1006891"/>
            <a:ext cx="1041121" cy="1391300"/>
          </a:xfrm>
          <a:custGeom>
            <a:avLst/>
            <a:gdLst>
              <a:gd name="connsiteX0" fmla="*/ 0 w 2667000"/>
              <a:gd name="connsiteY0" fmla="*/ 0 h 2076450"/>
              <a:gd name="connsiteX1" fmla="*/ 800100 w 2667000"/>
              <a:gd name="connsiteY1" fmla="*/ 1724025 h 2076450"/>
              <a:gd name="connsiteX2" fmla="*/ 2667000 w 2667000"/>
              <a:gd name="connsiteY2" fmla="*/ 2076450 h 2076450"/>
              <a:gd name="connsiteX0" fmla="*/ 0 w 1819275"/>
              <a:gd name="connsiteY0" fmla="*/ 0 h 2085975"/>
              <a:gd name="connsiteX1" fmla="*/ 800100 w 1819275"/>
              <a:gd name="connsiteY1" fmla="*/ 1724025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5975"/>
              <a:gd name="connsiteX1" fmla="*/ 609600 w 1819275"/>
              <a:gd name="connsiteY1" fmla="*/ 1504950 h 2085975"/>
              <a:gd name="connsiteX2" fmla="*/ 1819275 w 1819275"/>
              <a:gd name="connsiteY2" fmla="*/ 2085975 h 2085975"/>
              <a:gd name="connsiteX0" fmla="*/ 0 w 1819275"/>
              <a:gd name="connsiteY0" fmla="*/ 0 h 2087456"/>
              <a:gd name="connsiteX1" fmla="*/ 609600 w 1819275"/>
              <a:gd name="connsiteY1" fmla="*/ 1504950 h 2087456"/>
              <a:gd name="connsiteX2" fmla="*/ 1819275 w 1819275"/>
              <a:gd name="connsiteY2" fmla="*/ 2085975 h 2087456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2321 w 1592996"/>
              <a:gd name="connsiteY0" fmla="*/ 0 h 2124809"/>
              <a:gd name="connsiteX1" fmla="*/ 383321 w 1592996"/>
              <a:gd name="connsiteY1" fmla="*/ 1543050 h 2124809"/>
              <a:gd name="connsiteX2" fmla="*/ 1592996 w 1592996"/>
              <a:gd name="connsiteY2" fmla="*/ 2124075 h 2124809"/>
              <a:gd name="connsiteX0" fmla="*/ 0 w 1590675"/>
              <a:gd name="connsiteY0" fmla="*/ 0 h 2124809"/>
              <a:gd name="connsiteX1" fmla="*/ 381000 w 1590675"/>
              <a:gd name="connsiteY1" fmla="*/ 1543050 h 2124809"/>
              <a:gd name="connsiteX2" fmla="*/ 1590675 w 1590675"/>
              <a:gd name="connsiteY2" fmla="*/ 2124075 h 2124809"/>
              <a:gd name="connsiteX0" fmla="*/ 0 w 1590675"/>
              <a:gd name="connsiteY0" fmla="*/ 0 h 2124675"/>
              <a:gd name="connsiteX1" fmla="*/ 468316 w 1590675"/>
              <a:gd name="connsiteY1" fmla="*/ 1484839 h 2124675"/>
              <a:gd name="connsiteX2" fmla="*/ 1590675 w 1590675"/>
              <a:gd name="connsiteY2" fmla="*/ 2124075 h 2124675"/>
              <a:gd name="connsiteX0" fmla="*/ 0 w 1590675"/>
              <a:gd name="connsiteY0" fmla="*/ 0 h 2125697"/>
              <a:gd name="connsiteX1" fmla="*/ 555633 w 1590675"/>
              <a:gd name="connsiteY1" fmla="*/ 1688578 h 2125697"/>
              <a:gd name="connsiteX2" fmla="*/ 1590675 w 1590675"/>
              <a:gd name="connsiteY2" fmla="*/ 2124075 h 212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2125697">
                <a:moveTo>
                  <a:pt x="0" y="0"/>
                </a:moveTo>
                <a:cubicBezTo>
                  <a:pt x="25400" y="917575"/>
                  <a:pt x="290521" y="1334566"/>
                  <a:pt x="555633" y="1688578"/>
                </a:cubicBezTo>
                <a:cubicBezTo>
                  <a:pt x="820745" y="2042590"/>
                  <a:pt x="1250950" y="2139950"/>
                  <a:pt x="1590675" y="2124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137487" y="1160343"/>
            <a:ext cx="44113" cy="280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201964" y="1440931"/>
            <a:ext cx="65777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76255" y="1733996"/>
            <a:ext cx="116647" cy="265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92902" y="1991871"/>
            <a:ext cx="169698" cy="198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79867" y="2229172"/>
            <a:ext cx="296682" cy="124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2"/>
          </p:cNvCxnSpPr>
          <p:nvPr/>
        </p:nvCxnSpPr>
        <p:spPr>
          <a:xfrm>
            <a:off x="5887413" y="2358792"/>
            <a:ext cx="224520" cy="38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999" y="361950"/>
            <a:ext cx="73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If 1D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4481800"/>
            <a:ext cx="20574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Solve for 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4948"/>
            <a:ext cx="918972" cy="3063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9209"/>
            <a:ext cx="2574036" cy="32918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011011" y="482104"/>
            <a:ext cx="0" cy="172713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7400" y="2041755"/>
            <a:ext cx="21647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31" y="2132867"/>
            <a:ext cx="104411" cy="1607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68" y="869374"/>
            <a:ext cx="436290" cy="22442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81000" y="2876550"/>
            <a:ext cx="830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881"/>
            <a:ext cx="1170432" cy="2674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01385"/>
            <a:ext cx="571957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3947587"/>
            <a:ext cx="2299716" cy="43662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679751" y="3833489"/>
            <a:ext cx="3336036" cy="50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smtClean="0"/>
              <a:t>(for every   )</a:t>
            </a:r>
            <a:endParaRPr lang="en-US" sz="2400" dirty="0"/>
          </a:p>
        </p:txBody>
      </p:sp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5" y="4012135"/>
            <a:ext cx="125730" cy="2628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69" y="4634567"/>
            <a:ext cx="1639062" cy="27660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172200" y="833140"/>
            <a:ext cx="1524880" cy="1052810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3000" y="1411160"/>
            <a:ext cx="1898774" cy="1140958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6883920" y="1841549"/>
            <a:ext cx="85431" cy="759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594"/>
              </p:ext>
            </p:extLst>
          </p:nvPr>
        </p:nvGraphicFramePr>
        <p:xfrm>
          <a:off x="679449" y="895350"/>
          <a:ext cx="7543798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4098"/>
              </p:ext>
            </p:extLst>
          </p:nvPr>
        </p:nvGraphicFramePr>
        <p:xfrm>
          <a:off x="1832116" y="895350"/>
          <a:ext cx="6400799" cy="19278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Examples: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504950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504950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504949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504948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501139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501139"/>
            <a:ext cx="234315" cy="15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431304"/>
            <a:ext cx="729615" cy="1752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9" y="3054792"/>
            <a:ext cx="2969895" cy="1215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5" y="3084692"/>
            <a:ext cx="1101090" cy="121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80" y="4574982"/>
            <a:ext cx="2055495" cy="2743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92566" y="3962455"/>
            <a:ext cx="846234" cy="2898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11265" y="3993875"/>
            <a:ext cx="613535" cy="3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6853"/>
              </p:ext>
            </p:extLst>
          </p:nvPr>
        </p:nvGraphicFramePr>
        <p:xfrm>
          <a:off x="679449" y="714375"/>
          <a:ext cx="7543798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95587"/>
              </p:ext>
            </p:extLst>
          </p:nvPr>
        </p:nvGraphicFramePr>
        <p:xfrm>
          <a:off x="1832116" y="714375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095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Examples: 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323975"/>
            <a:ext cx="230505" cy="154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1323975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97" y="1323974"/>
            <a:ext cx="228600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1323973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80" y="1320164"/>
            <a:ext cx="120015" cy="1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8" y="1320164"/>
            <a:ext cx="23431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78" y="355104"/>
            <a:ext cx="729615" cy="17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2" y="3069950"/>
            <a:ext cx="2672906" cy="1368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56" y="3084693"/>
            <a:ext cx="990981" cy="136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39" y="4581774"/>
            <a:ext cx="2124075" cy="2743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79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examples                                                      ;      features.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1165"/>
            <a:ext cx="4107180" cy="408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76614"/>
            <a:ext cx="194691" cy="160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3" y="1200150"/>
            <a:ext cx="2301240" cy="18630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0434" y="1346180"/>
            <a:ext cx="3090291" cy="17575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3858" y="1782026"/>
            <a:ext cx="115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Sample matrix: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0577" y="3257550"/>
            <a:ext cx="1806693" cy="16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8150"/>
            <a:ext cx="3288792" cy="4389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2261" y="1055916"/>
            <a:ext cx="43434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dirty="0"/>
              <a:t>i</a:t>
            </a:r>
            <a:r>
              <a:rPr lang="en-US" sz="2800" dirty="0" smtClean="0"/>
              <a:t>s inverse of matrix             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33400" y="2445583"/>
            <a:ext cx="6477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60"/>
              </a:lnSpc>
              <a:buFontTx/>
              <a:buChar char="-"/>
            </a:pPr>
            <a:endParaRPr lang="en-US" sz="2800" dirty="0"/>
          </a:p>
          <a:p>
            <a:pPr>
              <a:lnSpc>
                <a:spcPts val="3360"/>
              </a:lnSpc>
            </a:pPr>
            <a:r>
              <a:rPr lang="en-US" sz="2800" dirty="0" err="1" smtClean="0"/>
              <a:t>Matlab</a:t>
            </a:r>
            <a:r>
              <a:rPr lang="en-US" sz="2800" dirty="0" smtClean="0"/>
              <a:t>: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2910887"/>
            <a:ext cx="448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(X’*X)*X’*y</a:t>
            </a:r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7" y="1047750"/>
            <a:ext cx="1655064" cy="4389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17" y="1090696"/>
            <a:ext cx="957072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23479"/>
              </p:ext>
            </p:extLst>
          </p:nvPr>
        </p:nvGraphicFramePr>
        <p:xfrm>
          <a:off x="914401" y="1428750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88846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</a:t>
            </a:r>
            <a:r>
              <a:rPr lang="en-US" altLang="zh-CN" sz="2400" b="1" dirty="0" smtClean="0"/>
              <a:t>inear </a:t>
            </a:r>
            <a:r>
              <a:rPr lang="en-US" altLang="zh-CN" sz="2400" b="1" dirty="0"/>
              <a:t>regression with </a:t>
            </a:r>
            <a:r>
              <a:rPr lang="en-US" altLang="zh-CN" sz="2400" b="1" dirty="0" smtClean="0"/>
              <a:t>multiple variables (features)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36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4057"/>
            <a:ext cx="293370" cy="1600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344042" y="357485"/>
            <a:ext cx="8418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training examples,     features.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573040"/>
            <a:ext cx="194691" cy="160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Gradient Descent</a:t>
            </a:r>
            <a:endParaRPr lang="en-US" sz="2800" u="sng" dirty="0"/>
          </a:p>
        </p:txBody>
      </p:sp>
      <p:sp>
        <p:nvSpPr>
          <p:cNvPr id="10" name="Rectangle 9"/>
          <p:cNvSpPr/>
          <p:nvPr/>
        </p:nvSpPr>
        <p:spPr>
          <a:xfrm>
            <a:off x="4800600" y="88642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/>
              <a:t>Normal Equation</a:t>
            </a:r>
            <a:endParaRPr lang="en-US" sz="2800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04775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00600" y="1537734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Don’t need to iterate.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921" y="1563434"/>
            <a:ext cx="3999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Needs many iterations.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76296"/>
            <a:ext cx="200025" cy="1600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3220" y="2412492"/>
            <a:ext cx="352367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Works well even when     is large.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适用于各种类型的</a:t>
            </a:r>
            <a:r>
              <a:rPr lang="zh-CN" altLang="en-US" sz="2400" dirty="0" smtClean="0"/>
              <a:t>模型。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800600" y="239143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Need to compute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14650"/>
            <a:ext cx="1448181" cy="38404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800601" y="3238500"/>
            <a:ext cx="4114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</a:t>
            </a:r>
            <a:r>
              <a:rPr lang="en-US" sz="2800" dirty="0" smtClean="0"/>
              <a:t>    is </a:t>
            </a:r>
            <a:r>
              <a:rPr lang="en-US" sz="2800" dirty="0"/>
              <a:t>very large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只适用于线性模型，不适合逻辑回归等其他模型。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8" y="1744980"/>
            <a:ext cx="200025" cy="1600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57525"/>
            <a:ext cx="194691" cy="1600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4" y="3448050"/>
            <a:ext cx="194691" cy="160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01892" y="2978271"/>
            <a:ext cx="1302597" cy="2602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章 线性回归重点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4" y="1026318"/>
            <a:ext cx="8220075" cy="39743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单变量线性回归的假设函数、代价函数、优化目标、梯度下降对参数</a:t>
            </a:r>
            <a:r>
              <a:rPr lang="en-US" altLang="zh-CN" sz="2400" dirty="0" smtClean="0"/>
              <a:t>theta</a:t>
            </a:r>
            <a:r>
              <a:rPr lang="zh-CN" altLang="en-US" sz="2400" dirty="0" smtClean="0"/>
              <a:t>的更新（</a:t>
            </a:r>
            <a:r>
              <a:rPr lang="zh-CN" altLang="en-US" sz="2400" dirty="0">
                <a:solidFill>
                  <a:srgbClr val="0000FF"/>
                </a:solidFill>
              </a:rPr>
              <a:t>对参数进行同步更新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多变量线性回归的假设函数、代价函数、优化目标、梯度下降对参数</a:t>
            </a:r>
            <a:r>
              <a:rPr lang="en-US" altLang="zh-CN" sz="2400" dirty="0" smtClean="0"/>
              <a:t>theta</a:t>
            </a:r>
            <a:r>
              <a:rPr lang="zh-CN" altLang="en-US" sz="2400" dirty="0" smtClean="0"/>
              <a:t>的更新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学习率的选择（过大或过小）对代价函数变化的影响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/>
              <a:t>当使用多个特征建模时，为什么要进行特征缩放？</a:t>
            </a:r>
            <a:endParaRPr lang="en-US" altLang="zh-CN" sz="2400" dirty="0" smtClean="0"/>
          </a:p>
          <a:p>
            <a:pPr>
              <a:lnSpc>
                <a:spcPct val="110000"/>
              </a:lnSpc>
            </a:pPr>
            <a:r>
              <a:rPr lang="en-US" altLang="zh-CN" sz="2400" dirty="0"/>
              <a:t>……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176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3276"/>
              </p:ext>
            </p:extLst>
          </p:nvPr>
        </p:nvGraphicFramePr>
        <p:xfrm>
          <a:off x="636896" y="868054"/>
          <a:ext cx="6400799" cy="2209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6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6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6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6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features (variables).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9820" y="3189550"/>
            <a:ext cx="675678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 smtClean="0"/>
              <a:t>Notation:</a:t>
            </a:r>
          </a:p>
          <a:p>
            <a:pPr lvl="2">
              <a:spcAft>
                <a:spcPts val="400"/>
              </a:spcAft>
            </a:pPr>
            <a:r>
              <a:rPr lang="en-US" sz="2000" dirty="0" smtClean="0"/>
              <a:t>= number of features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input (features) of        training example.</a:t>
            </a:r>
          </a:p>
          <a:p>
            <a:pPr lvl="2">
              <a:spcAft>
                <a:spcPts val="700"/>
              </a:spcAft>
            </a:pPr>
            <a:r>
              <a:rPr lang="en-US" sz="2000" dirty="0" smtClean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0" y="3705451"/>
            <a:ext cx="139065" cy="11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3953101"/>
            <a:ext cx="350520" cy="230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76" y="4313261"/>
            <a:ext cx="350520" cy="375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17" y="3953101"/>
            <a:ext cx="268605" cy="217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4370601"/>
            <a:ext cx="268605" cy="217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8511"/>
            <a:ext cx="104775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86200" y="3627286"/>
            <a:ext cx="304800" cy="2706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14800" y="3562350"/>
            <a:ext cx="216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= number </a:t>
            </a:r>
            <a:r>
              <a:rPr lang="en-US" altLang="zh-CN" dirty="0"/>
              <a:t>of </a:t>
            </a:r>
            <a:r>
              <a:rPr lang="en-US" altLang="zh-CN" dirty="0" smtClean="0"/>
              <a:t>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48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7474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Previously: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16964"/>
            <a:ext cx="2568321" cy="357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213" y="1902172"/>
            <a:ext cx="6915087" cy="73848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H="1">
            <a:off x="4038600" y="590550"/>
            <a:ext cx="83820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38600" y="559148"/>
            <a:ext cx="914400" cy="869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766" y="3095029"/>
            <a:ext cx="4559534" cy="692186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114800" y="2596790"/>
            <a:ext cx="114300" cy="584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34000" y="2571750"/>
            <a:ext cx="0" cy="523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400800" y="2596790"/>
            <a:ext cx="76200" cy="584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543800" y="2639243"/>
            <a:ext cx="152400" cy="542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403420"/>
            <a:ext cx="5870067" cy="35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" y="90367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convenience of notation, define                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86486"/>
            <a:ext cx="976122" cy="296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4556684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Multivariate linear regression.</a:t>
            </a: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1608215"/>
            <a:ext cx="1752600" cy="17259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1689093"/>
            <a:ext cx="1744396" cy="16953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3698158"/>
            <a:ext cx="1998711" cy="6499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右箭头 8"/>
          <p:cNvSpPr/>
          <p:nvPr/>
        </p:nvSpPr>
        <p:spPr>
          <a:xfrm>
            <a:off x="1104900" y="3845769"/>
            <a:ext cx="914400" cy="35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multiple variables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95800" cy="19812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multiple variables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428190"/>
            <a:ext cx="6261354" cy="329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6195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42428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90606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Parameters: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2" y="998594"/>
            <a:ext cx="1639062" cy="2766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88973"/>
            <a:ext cx="5655564" cy="8321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1000" y="2952750"/>
            <a:ext cx="8458200" cy="1781235"/>
            <a:chOff x="381000" y="2952750"/>
            <a:chExt cx="8458200" cy="1781235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781235"/>
              <a:chOff x="381000" y="2952750"/>
              <a:chExt cx="8458200" cy="178123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5"/>
                <a:ext cx="533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(simultaneously update for every                        )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Repeat</a:t>
                </a:r>
                <a:endParaRPr lang="en-US" sz="2400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Gradient descent:</a:t>
                </a:r>
                <a:endParaRPr lang="en-US" sz="24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8419621" y="3586121"/>
            <a:ext cx="343379" cy="327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11575" y="2946609"/>
            <a:ext cx="343379" cy="327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22232" y="899982"/>
            <a:ext cx="2584989" cy="801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2614" y="3580463"/>
            <a:ext cx="3649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    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07317"/>
            <a:ext cx="35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151541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" y="751431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Previously (n=1):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1533525"/>
            <a:ext cx="3355277" cy="624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53" y="3660003"/>
            <a:ext cx="483489" cy="2074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" y="1207708"/>
            <a:ext cx="109728" cy="3040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6" y="4095750"/>
            <a:ext cx="109728" cy="304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" y="2862072"/>
            <a:ext cx="3698177" cy="6240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19" y="2417254"/>
            <a:ext cx="726948" cy="306896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134487" y="1284256"/>
            <a:ext cx="134303" cy="2059878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86300" y="133350"/>
            <a:ext cx="0" cy="487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8700" y="5715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New algorithm               :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142333"/>
            <a:ext cx="687515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29175" y="438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38" y="494317"/>
            <a:ext cx="109728" cy="3040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190750"/>
            <a:ext cx="109728" cy="3040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008883"/>
            <a:ext cx="3686175" cy="6240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8308" y="1682175"/>
            <a:ext cx="2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(simultaneously update        for      </a:t>
            </a:r>
          </a:p>
          <a:p>
            <a:r>
              <a:rPr lang="en-US" sz="1600" dirty="0" smtClean="0"/>
              <a:t>                        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757232"/>
            <a:ext cx="168021" cy="229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87" y="2056837"/>
            <a:ext cx="1034796" cy="176784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4876800" y="2639990"/>
            <a:ext cx="396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6" y="2724150"/>
            <a:ext cx="3660458" cy="6240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3471672"/>
            <a:ext cx="3660458" cy="624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157472"/>
            <a:ext cx="3660458" cy="6240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1" y="4879181"/>
            <a:ext cx="190024" cy="2143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505700" y="287766"/>
            <a:ext cx="918318" cy="623486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8399335" y="3174111"/>
            <a:ext cx="439865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629554" y="2825091"/>
            <a:ext cx="55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=1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21" grpId="0" animBg="1"/>
      <p:bldP spid="26" grpId="0"/>
      <p:bldP spid="30" grpId="0"/>
      <p:bldP spid="36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T X)^{-1}&#10;$&#10;&#10;\end{document}"/>
  <p:tag name="IGUANATEXSIZE" val="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 X&#10;$&#10;&#10;\end{document}"/>
  <p:tag name="IGUANATEXSIZE" val="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\times frontage + \theta_2 \times depth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4.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spcAft>
            <a:spcPts val="400"/>
          </a:spcAft>
          <a:defRPr sz="2000" dirty="0" smtClean="0"/>
        </a:defPPr>
      </a:lst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2767</TotalTime>
  <Words>920</Words>
  <Application>Microsoft Office PowerPoint</Application>
  <PresentationFormat>全屏显示(16:9)</PresentationFormat>
  <Paragraphs>341</Paragraphs>
  <Slides>31</Slides>
  <Notes>29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Courier New</vt:lpstr>
      <vt:lpstr>1_Lecture</vt:lpstr>
      <vt:lpstr>2_Office Theme</vt:lpstr>
      <vt:lpstr>3_Office Theme</vt:lpstr>
      <vt:lpstr>2_Lecture</vt:lpstr>
      <vt:lpstr>Multiple features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 for multiple variables</vt:lpstr>
      <vt:lpstr>PowerPoint 演示文稿</vt:lpstr>
      <vt:lpstr>PowerPoint 演示文稿</vt:lpstr>
      <vt:lpstr>Gradient descent in practice I: Feature Scaling</vt:lpstr>
      <vt:lpstr>PowerPoint 演示文稿</vt:lpstr>
      <vt:lpstr>PowerPoint 演示文稿</vt:lpstr>
      <vt:lpstr>PowerPoint 演示文稿</vt:lpstr>
      <vt:lpstr>Gradient descent in practice II: Learning rate</vt:lpstr>
      <vt:lpstr>PowerPoint 演示文稿</vt:lpstr>
      <vt:lpstr>PowerPoint 演示文稿</vt:lpstr>
      <vt:lpstr>PowerPoint 演示文稿</vt:lpstr>
      <vt:lpstr>PowerPoint 演示文稿</vt:lpstr>
      <vt:lpstr>Features and polynomial regression</vt:lpstr>
      <vt:lpstr>PowerPoint 演示文稿</vt:lpstr>
      <vt:lpstr>PowerPoint 演示文稿</vt:lpstr>
      <vt:lpstr>PowerPoint 演示文稿</vt:lpstr>
      <vt:lpstr>Normal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第2、3章 线性回归重点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Xiaoying Song</cp:lastModifiedBy>
  <cp:revision>255</cp:revision>
  <dcterms:created xsi:type="dcterms:W3CDTF">2010-07-08T21:59:02Z</dcterms:created>
  <dcterms:modified xsi:type="dcterms:W3CDTF">2021-10-13T05:15:15Z</dcterms:modified>
</cp:coreProperties>
</file>