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6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7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  <p:sldMasterId id="2147483761" r:id="rId6"/>
  </p:sldMasterIdLst>
  <p:notesMasterIdLst>
    <p:notesMasterId r:id="rId40"/>
  </p:notesMasterIdLst>
  <p:sldIdLst>
    <p:sldId id="367" r:id="rId7"/>
    <p:sldId id="368" r:id="rId8"/>
    <p:sldId id="369" r:id="rId9"/>
    <p:sldId id="370" r:id="rId10"/>
    <p:sldId id="372" r:id="rId11"/>
    <p:sldId id="373" r:id="rId12"/>
    <p:sldId id="374" r:id="rId13"/>
    <p:sldId id="400" r:id="rId14"/>
    <p:sldId id="401" r:id="rId15"/>
    <p:sldId id="402" r:id="rId16"/>
    <p:sldId id="403" r:id="rId17"/>
    <p:sldId id="376" r:id="rId18"/>
    <p:sldId id="377" r:id="rId19"/>
    <p:sldId id="378" r:id="rId20"/>
    <p:sldId id="379" r:id="rId21"/>
    <p:sldId id="380" r:id="rId22"/>
    <p:sldId id="382" r:id="rId23"/>
    <p:sldId id="383" r:id="rId24"/>
    <p:sldId id="384" r:id="rId25"/>
    <p:sldId id="385" r:id="rId26"/>
    <p:sldId id="386" r:id="rId27"/>
    <p:sldId id="388" r:id="rId28"/>
    <p:sldId id="390" r:id="rId29"/>
    <p:sldId id="389" r:id="rId30"/>
    <p:sldId id="391" r:id="rId31"/>
    <p:sldId id="392" r:id="rId32"/>
    <p:sldId id="405" r:id="rId33"/>
    <p:sldId id="394" r:id="rId34"/>
    <p:sldId id="395" r:id="rId35"/>
    <p:sldId id="396" r:id="rId36"/>
    <p:sldId id="397" r:id="rId37"/>
    <p:sldId id="398" r:id="rId38"/>
    <p:sldId id="404" r:id="rId39"/>
  </p:sldIdLst>
  <p:sldSz cx="9144000" cy="5143500" type="screen16x9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E521C0"/>
    <a:srgbClr val="CCFFFF"/>
    <a:srgbClr val="FF0000"/>
    <a:srgbClr val="558ED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58970" autoAdjust="0"/>
  </p:normalViewPr>
  <p:slideViewPr>
    <p:cSldViewPr>
      <p:cViewPr varScale="1">
        <p:scale>
          <a:sx n="116" d="100"/>
          <a:sy n="116" d="100"/>
        </p:scale>
        <p:origin x="518" y="72"/>
      </p:cViewPr>
      <p:guideLst>
        <p:guide orient="horz" pos="1668"/>
        <p:guide pos="2352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6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7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26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9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28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7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8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73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637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2945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5692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5004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82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4912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8627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6586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8920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5908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793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470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69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1263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838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960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9136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4344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0305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6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974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4727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4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6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30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tags" Target="../tags/tag24.xml"/><Relationship Id="rId7" Type="http://schemas.openxmlformats.org/officeDocument/2006/relationships/image" Target="../media/image3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5.png"/><Relationship Id="rId11" Type="http://schemas.openxmlformats.org/officeDocument/2006/relationships/image" Target="../media/image40.emf"/><Relationship Id="rId5" Type="http://schemas.openxmlformats.org/officeDocument/2006/relationships/image" Target="../media/image34.png"/><Relationship Id="rId10" Type="http://schemas.openxmlformats.org/officeDocument/2006/relationships/image" Target="../media/image39.emf"/><Relationship Id="rId4" Type="http://schemas.openxmlformats.org/officeDocument/2006/relationships/slideLayout" Target="../slideLayouts/slideLayout71.xml"/><Relationship Id="rId9" Type="http://schemas.openxmlformats.org/officeDocument/2006/relationships/image" Target="../media/image3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71.xml"/><Relationship Id="rId12" Type="http://schemas.openxmlformats.org/officeDocument/2006/relationships/image" Target="../media/image44.png"/><Relationship Id="rId2" Type="http://schemas.openxmlformats.org/officeDocument/2006/relationships/tags" Target="../tags/tag26.xml"/><Relationship Id="rId16" Type="http://schemas.openxmlformats.org/officeDocument/2006/relationships/image" Target="../media/image48.emf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35.png"/><Relationship Id="rId5" Type="http://schemas.openxmlformats.org/officeDocument/2006/relationships/tags" Target="../tags/tag29.xml"/><Relationship Id="rId15" Type="http://schemas.openxmlformats.org/officeDocument/2006/relationships/image" Target="../media/image47.emf"/><Relationship Id="rId10" Type="http://schemas.openxmlformats.org/officeDocument/2006/relationships/image" Target="../media/image43.png"/><Relationship Id="rId4" Type="http://schemas.openxmlformats.org/officeDocument/2006/relationships/tags" Target="../tags/tag28.xml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33.xml"/><Relationship Id="rId7" Type="http://schemas.openxmlformats.org/officeDocument/2006/relationships/image" Target="../media/image49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53.png"/><Relationship Id="rId5" Type="http://schemas.openxmlformats.org/officeDocument/2006/relationships/tags" Target="../tags/tag35.xml"/><Relationship Id="rId10" Type="http://schemas.openxmlformats.org/officeDocument/2006/relationships/image" Target="../media/image52.png"/><Relationship Id="rId4" Type="http://schemas.openxmlformats.org/officeDocument/2006/relationships/tags" Target="../tags/tag34.xml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57.emf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6.emf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59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9.png"/><Relationship Id="rId5" Type="http://schemas.openxmlformats.org/officeDocument/2006/relationships/image" Target="../media/image58.png"/><Relationship Id="rId4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58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tags" Target="../tags/tag45.xml"/><Relationship Id="rId7" Type="http://schemas.openxmlformats.org/officeDocument/2006/relationships/image" Target="../media/image61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60.png"/><Relationship Id="rId5" Type="http://schemas.openxmlformats.org/officeDocument/2006/relationships/image" Target="../media/image58.png"/><Relationship Id="rId4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3" Type="http://schemas.openxmlformats.org/officeDocument/2006/relationships/tags" Target="../tags/tag48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66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65.png"/><Relationship Id="rId5" Type="http://schemas.openxmlformats.org/officeDocument/2006/relationships/tags" Target="../tags/tag50.xml"/><Relationship Id="rId10" Type="http://schemas.openxmlformats.org/officeDocument/2006/relationships/image" Target="../media/image64.png"/><Relationship Id="rId4" Type="http://schemas.openxmlformats.org/officeDocument/2006/relationships/tags" Target="../tags/tag49.xml"/><Relationship Id="rId9" Type="http://schemas.openxmlformats.org/officeDocument/2006/relationships/image" Target="../media/image60.png"/><Relationship Id="rId14" Type="http://schemas.openxmlformats.org/officeDocument/2006/relationships/image" Target="../media/image6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73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72.png"/><Relationship Id="rId5" Type="http://schemas.openxmlformats.org/officeDocument/2006/relationships/tags" Target="../tags/tag56.xml"/><Relationship Id="rId10" Type="http://schemas.openxmlformats.org/officeDocument/2006/relationships/image" Target="../media/image71.png"/><Relationship Id="rId4" Type="http://schemas.openxmlformats.org/officeDocument/2006/relationships/tags" Target="../tags/tag55.xml"/><Relationship Id="rId9" Type="http://schemas.openxmlformats.org/officeDocument/2006/relationships/image" Target="../media/image70.png"/><Relationship Id="rId14" Type="http://schemas.openxmlformats.org/officeDocument/2006/relationships/image" Target="../media/image7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72.png"/><Relationship Id="rId3" Type="http://schemas.openxmlformats.org/officeDocument/2006/relationships/tags" Target="../tags/tag60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71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74.png"/><Relationship Id="rId5" Type="http://schemas.openxmlformats.org/officeDocument/2006/relationships/tags" Target="../tags/tag62.xml"/><Relationship Id="rId15" Type="http://schemas.openxmlformats.org/officeDocument/2006/relationships/image" Target="../media/image78.emf"/><Relationship Id="rId10" Type="http://schemas.openxmlformats.org/officeDocument/2006/relationships/image" Target="../media/image70.png"/><Relationship Id="rId4" Type="http://schemas.openxmlformats.org/officeDocument/2006/relationships/tags" Target="../tags/tag61.xml"/><Relationship Id="rId9" Type="http://schemas.openxmlformats.org/officeDocument/2006/relationships/image" Target="../media/image69.png"/><Relationship Id="rId14" Type="http://schemas.openxmlformats.org/officeDocument/2006/relationships/image" Target="../media/image7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64.png"/><Relationship Id="rId18" Type="http://schemas.openxmlformats.org/officeDocument/2006/relationships/image" Target="../media/image73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69.png"/><Relationship Id="rId17" Type="http://schemas.openxmlformats.org/officeDocument/2006/relationships/image" Target="../media/image72.png"/><Relationship Id="rId2" Type="http://schemas.openxmlformats.org/officeDocument/2006/relationships/tags" Target="../tags/tag65.xml"/><Relationship Id="rId16" Type="http://schemas.openxmlformats.org/officeDocument/2006/relationships/image" Target="../media/image71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79.png"/><Relationship Id="rId5" Type="http://schemas.openxmlformats.org/officeDocument/2006/relationships/tags" Target="../tags/tag68.xml"/><Relationship Id="rId15" Type="http://schemas.openxmlformats.org/officeDocument/2006/relationships/image" Target="../media/image81.png"/><Relationship Id="rId10" Type="http://schemas.openxmlformats.org/officeDocument/2006/relationships/slideLayout" Target="../slideLayouts/slideLayout47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75.xml"/><Relationship Id="rId7" Type="http://schemas.openxmlformats.org/officeDocument/2006/relationships/image" Target="../media/image64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82.png"/><Relationship Id="rId5" Type="http://schemas.openxmlformats.org/officeDocument/2006/relationships/tags" Target="../tags/tag77.xml"/><Relationship Id="rId10" Type="http://schemas.openxmlformats.org/officeDocument/2006/relationships/image" Target="../media/image81.png"/><Relationship Id="rId4" Type="http://schemas.openxmlformats.org/officeDocument/2006/relationships/tags" Target="../tags/tag76.xml"/><Relationship Id="rId9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tags" Target="../tags/tag80.xml"/><Relationship Id="rId7" Type="http://schemas.openxmlformats.org/officeDocument/2006/relationships/image" Target="../media/image84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83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81.xml"/><Relationship Id="rId9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1.png"/><Relationship Id="rId3" Type="http://schemas.openxmlformats.org/officeDocument/2006/relationships/tags" Target="../tags/tag8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79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90.png"/><Relationship Id="rId5" Type="http://schemas.openxmlformats.org/officeDocument/2006/relationships/tags" Target="../tags/tag86.xml"/><Relationship Id="rId10" Type="http://schemas.openxmlformats.org/officeDocument/2006/relationships/image" Target="../media/image89.png"/><Relationship Id="rId4" Type="http://schemas.openxmlformats.org/officeDocument/2006/relationships/tags" Target="../tags/tag85.xml"/><Relationship Id="rId9" Type="http://schemas.openxmlformats.org/officeDocument/2006/relationships/image" Target="../media/image8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88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97.emf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96.emf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tags" Target="../tags/tag9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02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../media/image66.png"/><Relationship Id="rId5" Type="http://schemas.openxmlformats.org/officeDocument/2006/relationships/tags" Target="../tags/tag95.xml"/><Relationship Id="rId10" Type="http://schemas.openxmlformats.org/officeDocument/2006/relationships/image" Target="../media/image101.png"/><Relationship Id="rId4" Type="http://schemas.openxmlformats.org/officeDocument/2006/relationships/tags" Target="../tags/tag94.xml"/><Relationship Id="rId9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tags" Target="../tags/tag99.xml"/><Relationship Id="rId7" Type="http://schemas.openxmlformats.org/officeDocument/2006/relationships/image" Target="../media/image103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23.emf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3.emf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16.emf"/><Relationship Id="rId4" Type="http://schemas.openxmlformats.org/officeDocument/2006/relationships/image" Target="../media/image11.png"/><Relationship Id="rId9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emf"/><Relationship Id="rId3" Type="http://schemas.openxmlformats.org/officeDocument/2006/relationships/tags" Target="../tags/tag12.xml"/><Relationship Id="rId7" Type="http://schemas.openxmlformats.org/officeDocument/2006/relationships/image" Target="../media/image4.png"/><Relationship Id="rId12" Type="http://schemas.openxmlformats.org/officeDocument/2006/relationships/image" Target="../media/image21.e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0.png"/><Relationship Id="rId5" Type="http://schemas.openxmlformats.org/officeDocument/2006/relationships/tags" Target="../tags/tag14.xml"/><Relationship Id="rId10" Type="http://schemas.openxmlformats.org/officeDocument/2006/relationships/image" Target="../media/image19.png"/><Relationship Id="rId4" Type="http://schemas.openxmlformats.org/officeDocument/2006/relationships/tags" Target="../tags/tag13.xml"/><Relationship Id="rId9" Type="http://schemas.openxmlformats.org/officeDocument/2006/relationships/image" Target="../media/image18.png"/><Relationship Id="rId1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28.png"/><Relationship Id="rId18" Type="http://schemas.openxmlformats.org/officeDocument/2006/relationships/image" Target="../media/image33.emf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27.png"/><Relationship Id="rId17" Type="http://schemas.openxmlformats.org/officeDocument/2006/relationships/image" Target="../media/image32.emf"/><Relationship Id="rId2" Type="http://schemas.openxmlformats.org/officeDocument/2006/relationships/tags" Target="../tags/tag16.xml"/><Relationship Id="rId16" Type="http://schemas.openxmlformats.org/officeDocument/2006/relationships/image" Target="../media/image31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26.png"/><Relationship Id="rId5" Type="http://schemas.openxmlformats.org/officeDocument/2006/relationships/tags" Target="../tags/tag19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tags" Target="../tags/tag18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19621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3962400" y="3837842"/>
            <a:ext cx="1316531" cy="4809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40184" y="25409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738" y="74741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1541" y="895350"/>
            <a:ext cx="0" cy="16951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9398" y="2485033"/>
            <a:ext cx="174760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Decision Boundary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6752" y="209810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91975" y="248763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3402" y="171186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8625" y="21013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3861" y="132255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9084" y="171208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1574083" y="1910673"/>
            <a:ext cx="105224" cy="1165087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22116" y="1015119"/>
            <a:ext cx="1413976" cy="1425485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304966" y="2545829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1312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9653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479" y="1945171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096" y="1514430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7721" y="1149927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96192"/>
            <a:ext cx="4285869" cy="3573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18934" y="311533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Predict “          “ if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245767"/>
            <a:ext cx="800100" cy="3093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02" y="3233555"/>
            <a:ext cx="2650998" cy="290703"/>
          </a:xfrm>
          <a:prstGeom prst="rect">
            <a:avLst/>
          </a:prstGeom>
        </p:spPr>
      </p:pic>
      <p:cxnSp>
        <p:nvCxnSpPr>
          <p:cNvPr id="21" name="直接连接符 20"/>
          <p:cNvCxnSpPr>
            <a:stCxn id="49" idx="0"/>
          </p:cNvCxnSpPr>
          <p:nvPr/>
        </p:nvCxnSpPr>
        <p:spPr>
          <a:xfrm>
            <a:off x="874858" y="1149927"/>
            <a:ext cx="1639742" cy="1644231"/>
          </a:xfrm>
          <a:prstGeom prst="line">
            <a:avLst/>
          </a:prstGeom>
          <a:ln w="28575">
            <a:solidFill>
              <a:srgbClr val="E52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7326" y="2234473"/>
            <a:ext cx="2241027" cy="489678"/>
          </a:xfrm>
          <a:prstGeom prst="rect">
            <a:avLst/>
          </a:prstGeom>
          <a:solidFill>
            <a:srgbClr val="CCFFFF"/>
          </a:solidFill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5200" y="3125176"/>
            <a:ext cx="1219200" cy="437174"/>
          </a:xfrm>
          <a:prstGeom prst="rect">
            <a:avLst/>
          </a:prstGeom>
        </p:spPr>
      </p:pic>
      <p:sp>
        <p:nvSpPr>
          <p:cNvPr id="31" name="右箭头 30"/>
          <p:cNvSpPr/>
          <p:nvPr/>
        </p:nvSpPr>
        <p:spPr>
          <a:xfrm>
            <a:off x="6553200" y="3295297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0963" y="3837842"/>
            <a:ext cx="3627968" cy="4809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9238" y="4470155"/>
            <a:ext cx="2308837" cy="461253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5892626" y="4095757"/>
            <a:ext cx="2521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Decision Boundary</a:t>
            </a:r>
          </a:p>
        </p:txBody>
      </p:sp>
      <p:cxnSp>
        <p:nvCxnSpPr>
          <p:cNvPr id="57" name="直接箭头连接符 56"/>
          <p:cNvCxnSpPr>
            <a:endCxn id="55" idx="1"/>
          </p:cNvCxnSpPr>
          <p:nvPr/>
        </p:nvCxnSpPr>
        <p:spPr>
          <a:xfrm>
            <a:off x="5410200" y="4147954"/>
            <a:ext cx="482426" cy="178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左大括号 61"/>
          <p:cNvSpPr/>
          <p:nvPr/>
        </p:nvSpPr>
        <p:spPr>
          <a:xfrm>
            <a:off x="397954" y="3257550"/>
            <a:ext cx="259772" cy="1714853"/>
          </a:xfrm>
          <a:prstGeom prst="leftBrace">
            <a:avLst>
              <a:gd name="adj1" fmla="val 8460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349547" y="2293091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en-US" altLang="zh-CN" dirty="0" smtClean="0">
                <a:solidFill>
                  <a:srgbClr val="0000FF"/>
                </a:solidFill>
              </a:rPr>
              <a:t>=0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380492" y="877641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y=1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0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2" grpId="0"/>
      <p:bldP spid="31" grpId="0" animBg="1"/>
      <p:bldP spid="55" grpId="0"/>
      <p:bldP spid="62" grpId="0" animBg="1"/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473" y="3257715"/>
            <a:ext cx="2292249" cy="1318044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219768" y="1613732"/>
            <a:ext cx="1098913" cy="1059033"/>
          </a:xfrm>
          <a:prstGeom prst="ellipse">
            <a:avLst/>
          </a:prstGeom>
          <a:solidFill>
            <a:schemeClr val="bg1"/>
          </a:solidFill>
          <a:ln>
            <a:solidFill>
              <a:srgbClr val="E52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Non-linear decision boundaries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4432" y="20146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1915" y="75235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75241" y="1062216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1446" y="2158573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98" y="1133475"/>
            <a:ext cx="4147185" cy="3573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15" y="1620185"/>
            <a:ext cx="2168271" cy="38404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871520" y="2571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Predict “          “ if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36" y="2702187"/>
            <a:ext cx="800100" cy="30937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88" y="2680450"/>
            <a:ext cx="2650998" cy="3840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11" y="3922376"/>
            <a:ext cx="5267325" cy="38404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212806" y="407111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2576" y="3029341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356470" y="3339201"/>
            <a:ext cx="9432" cy="1686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1429" y="4236489"/>
            <a:ext cx="17286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97502"/>
            <a:ext cx="5277993" cy="384048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812855" y="1212320"/>
            <a:ext cx="1814029" cy="1829875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198854" y="214230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2284584" y="2150440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148877" y="215232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9610" y="21588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96177" y="2582383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31334" y="26915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31334" y="159178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22231" y="1462418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34536" y="1114098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y=1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6992" y="2125394"/>
            <a:ext cx="2288208" cy="407633"/>
          </a:xfrm>
          <a:prstGeom prst="rect">
            <a:avLst/>
          </a:prstGeom>
          <a:solidFill>
            <a:srgbClr val="CCFFFF"/>
          </a:solidFill>
        </p:spPr>
      </p:pic>
      <p:sp>
        <p:nvSpPr>
          <p:cNvPr id="67" name="矩形 66"/>
          <p:cNvSpPr/>
          <p:nvPr/>
        </p:nvSpPr>
        <p:spPr>
          <a:xfrm>
            <a:off x="2792998" y="3259730"/>
            <a:ext cx="2603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Decision </a:t>
            </a:r>
            <a:r>
              <a:rPr lang="en-US" altLang="zh-CN" sz="2400" dirty="0" smtClean="0">
                <a:solidFill>
                  <a:srgbClr val="FF0000"/>
                </a:solidFill>
              </a:rPr>
              <a:t>Boundary: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75467" y="3281947"/>
            <a:ext cx="1279466" cy="4308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68" name="文本框 67"/>
          <p:cNvSpPr txBox="1"/>
          <p:nvPr/>
        </p:nvSpPr>
        <p:spPr>
          <a:xfrm>
            <a:off x="2392393" y="1151179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y=1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81151" y="2689297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y=1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210306" y="2873957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y=1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705923" y="1700000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en-US" altLang="zh-CN" dirty="0" smtClean="0">
                <a:solidFill>
                  <a:srgbClr val="0000FF"/>
                </a:solidFill>
              </a:rPr>
              <a:t>=0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3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2" grpId="0"/>
      <p:bldP spid="57" grpId="0"/>
      <p:bldP spid="65" grpId="0"/>
      <p:bldP spid="67" grpId="0"/>
      <p:bldP spid="68" grpId="0"/>
      <p:bldP spid="69" grpId="0"/>
      <p:bldP spid="70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9100" y="24193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36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Training set:</a:t>
            </a: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7200" y="3968175"/>
            <a:ext cx="5638800" cy="584775"/>
            <a:chOff x="457200" y="3182757"/>
            <a:chExt cx="5638800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How to choose parameters    ?</a:t>
              </a:r>
              <a:endParaRPr lang="en-US" sz="3200" dirty="0"/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95" y="502475"/>
            <a:ext cx="5383530" cy="3634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868" y="16167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 examples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" y="1230630"/>
            <a:ext cx="1499616" cy="1456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05559"/>
            <a:ext cx="2244852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780538"/>
            <a:ext cx="2935224" cy="7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9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Cost function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3578" y="762360"/>
            <a:ext cx="3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Linear regression: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50" y="714375"/>
            <a:ext cx="4219956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54" y="2912193"/>
            <a:ext cx="4677406" cy="393483"/>
          </a:xfrm>
          <a:prstGeom prst="rect">
            <a:avLst/>
          </a:prstGeom>
        </p:spPr>
      </p:pic>
      <p:sp>
        <p:nvSpPr>
          <p:cNvPr id="18" name="TextBox 22"/>
          <p:cNvSpPr txBox="1"/>
          <p:nvPr/>
        </p:nvSpPr>
        <p:spPr>
          <a:xfrm>
            <a:off x="718250" y="2085173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Logistic regression:</a:t>
            </a:r>
            <a:endParaRPr lang="en-US" sz="2400" dirty="0"/>
          </a:p>
        </p:txBody>
      </p:sp>
      <p:sp>
        <p:nvSpPr>
          <p:cNvPr id="21" name="TextBox 22"/>
          <p:cNvSpPr txBox="1"/>
          <p:nvPr/>
        </p:nvSpPr>
        <p:spPr>
          <a:xfrm>
            <a:off x="2057400" y="2913546"/>
            <a:ext cx="58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</a:t>
            </a:r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050" y="2013583"/>
            <a:ext cx="3171503" cy="732152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1066800" y="401955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2"/>
          <p:cNvSpPr txBox="1"/>
          <p:nvPr/>
        </p:nvSpPr>
        <p:spPr>
          <a:xfrm>
            <a:off x="2057400" y="3934652"/>
            <a:ext cx="3886200" cy="461665"/>
          </a:xfrm>
          <a:prstGeom prst="rect">
            <a:avLst/>
          </a:prstGeom>
          <a:solidFill>
            <a:srgbClr val="00CC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is a non-convex function</a:t>
            </a:r>
            <a:endParaRPr 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9700" y="4023783"/>
            <a:ext cx="603500" cy="376767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H="1">
            <a:off x="5943600" y="2800350"/>
            <a:ext cx="685800" cy="685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943600" y="2835993"/>
            <a:ext cx="762000" cy="6501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14800" y="1905000"/>
            <a:ext cx="5029200" cy="323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066800" y="2724151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14537" y="24148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 = 1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0" y="2360295"/>
            <a:ext cx="4712970" cy="2221230"/>
          </a:xfrm>
          <a:prstGeom prst="rect">
            <a:avLst/>
          </a:prstGeom>
        </p:spPr>
      </p:pic>
      <p:sp>
        <p:nvSpPr>
          <p:cNvPr id="4" name="任意多边形 3"/>
          <p:cNvSpPr/>
          <p:nvPr/>
        </p:nvSpPr>
        <p:spPr>
          <a:xfrm>
            <a:off x="1181100" y="2439288"/>
            <a:ext cx="2476500" cy="2202180"/>
          </a:xfrm>
          <a:custGeom>
            <a:avLst/>
            <a:gdLst>
              <a:gd name="connsiteX0" fmla="*/ 0 w 2476500"/>
              <a:gd name="connsiteY0" fmla="*/ 0 h 2202180"/>
              <a:gd name="connsiteX1" fmla="*/ 784860 w 2476500"/>
              <a:gd name="connsiteY1" fmla="*/ 1775460 h 2202180"/>
              <a:gd name="connsiteX2" fmla="*/ 2476500 w 2476500"/>
              <a:gd name="connsiteY2" fmla="*/ 2202180 h 220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0" h="2202180">
                <a:moveTo>
                  <a:pt x="0" y="0"/>
                </a:moveTo>
                <a:cubicBezTo>
                  <a:pt x="186055" y="704215"/>
                  <a:pt x="372110" y="1408430"/>
                  <a:pt x="784860" y="1775460"/>
                </a:cubicBezTo>
                <a:cubicBezTo>
                  <a:pt x="1197610" y="2142490"/>
                  <a:pt x="1837055" y="2172335"/>
                  <a:pt x="2476500" y="220218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619500" y="4603114"/>
            <a:ext cx="76201" cy="767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3" grpId="0"/>
      <p:bldP spid="21" grpId="0"/>
      <p:bldP spid="25" grpId="0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1068779" y="226695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05037" y="19576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 = 0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1068779" y="2468879"/>
            <a:ext cx="2543101" cy="2183511"/>
          </a:xfrm>
          <a:custGeom>
            <a:avLst/>
            <a:gdLst>
              <a:gd name="connsiteX0" fmla="*/ 0 w 2453640"/>
              <a:gd name="connsiteY0" fmla="*/ 2148840 h 2148840"/>
              <a:gd name="connsiteX1" fmla="*/ 2004060 w 2453640"/>
              <a:gd name="connsiteY1" fmla="*/ 1615440 h 2148840"/>
              <a:gd name="connsiteX2" fmla="*/ 2453640 w 2453640"/>
              <a:gd name="connsiteY2" fmla="*/ 0 h 21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3640" h="2148840">
                <a:moveTo>
                  <a:pt x="0" y="2148840"/>
                </a:moveTo>
                <a:cubicBezTo>
                  <a:pt x="797560" y="2061210"/>
                  <a:pt x="1595120" y="1973580"/>
                  <a:pt x="2004060" y="1615440"/>
                </a:cubicBezTo>
                <a:cubicBezTo>
                  <a:pt x="2413000" y="1257300"/>
                  <a:pt x="2433320" y="628650"/>
                  <a:pt x="2453640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657600" y="2190750"/>
            <a:ext cx="0" cy="23622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030678" y="4600143"/>
            <a:ext cx="76201" cy="767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57675" y="246697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Simplified cost function and gradient descent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94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651"/>
            <a:ext cx="6030468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811"/>
            <a:ext cx="2895600" cy="252339"/>
          </a:xfrm>
          <a:prstGeom prst="rect">
            <a:avLst/>
          </a:prstGeom>
        </p:spPr>
      </p:pic>
      <p:sp>
        <p:nvSpPr>
          <p:cNvPr id="8" name="TextBox 42"/>
          <p:cNvSpPr txBox="1"/>
          <p:nvPr/>
        </p:nvSpPr>
        <p:spPr>
          <a:xfrm>
            <a:off x="457200" y="306134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Simplified:</a:t>
            </a:r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400" y="3714750"/>
            <a:ext cx="6267832" cy="450652"/>
          </a:xfrm>
          <a:prstGeom prst="rect">
            <a:avLst/>
          </a:prstGeom>
          <a:solidFill>
            <a:srgbClr val="CCFFFF"/>
          </a:solidFill>
        </p:spPr>
      </p:pic>
    </p:spTree>
    <p:extLst>
      <p:ext uri="{BB962C8B-B14F-4D97-AF65-F5344CB8AC3E}">
        <p14:creationId xmlns:p14="http://schemas.microsoft.com/office/powerpoint/2010/main" val="11815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7" y="1615440"/>
            <a:ext cx="7214616" cy="6515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8200" y="4135540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3261" y="2511458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fit parameters    :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5" y="2653110"/>
            <a:ext cx="128016" cy="219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57" y="3062530"/>
            <a:ext cx="1104138" cy="429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3261" y="36385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make a prediction given new   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942" y="3836329"/>
            <a:ext cx="153162" cy="137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61" y="4202499"/>
            <a:ext cx="2146554" cy="43891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24400" y="4263354"/>
            <a:ext cx="1937812" cy="3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Classification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902261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Email: Spam / Not Spam?</a:t>
            </a:r>
          </a:p>
          <a:p>
            <a:r>
              <a:rPr lang="en-US" sz="2400" dirty="0" smtClean="0"/>
              <a:t>Online Transactions: Fraudulent (Yes / No)?</a:t>
            </a:r>
          </a:p>
          <a:p>
            <a:r>
              <a:rPr lang="en-US" sz="2400" dirty="0" smtClean="0"/>
              <a:t>Tumor: Malignant / Benign ?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637283"/>
            <a:ext cx="1492301" cy="3675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12681" y="2343150"/>
            <a:ext cx="5638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 smtClean="0"/>
          </a:p>
          <a:p>
            <a:r>
              <a:rPr lang="en-US" sz="2400" dirty="0" smtClean="0"/>
              <a:t>1: “Positive Class” (e.g., malignant tumor)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627428"/>
            <a:ext cx="2587752" cy="43662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(simultaneously update all     )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86000" y="3867150"/>
            <a:ext cx="4395895" cy="891161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1213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76600" y="2521961"/>
            <a:ext cx="1066800" cy="58318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521961"/>
            <a:ext cx="4528566" cy="6515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(simultaneously update all     )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5829" y="4171950"/>
            <a:ext cx="5918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Algorithm looks identical to linear regression!</a:t>
            </a:r>
            <a:endParaRPr 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4200" y="2506660"/>
            <a:ext cx="1339764" cy="446090"/>
          </a:xfrm>
          <a:prstGeom prst="rect">
            <a:avLst/>
          </a:prstGeom>
          <a:solidFill>
            <a:srgbClr val="E521C0"/>
          </a:solidFill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58000" y="3220553"/>
            <a:ext cx="1670342" cy="670127"/>
          </a:xfrm>
          <a:prstGeom prst="rect">
            <a:avLst/>
          </a:prstGeom>
          <a:solidFill>
            <a:srgbClr val="00CC00"/>
          </a:solidFill>
        </p:spPr>
      </p:pic>
      <p:sp>
        <p:nvSpPr>
          <p:cNvPr id="9" name="左大括号 8"/>
          <p:cNvSpPr/>
          <p:nvPr/>
        </p:nvSpPr>
        <p:spPr>
          <a:xfrm>
            <a:off x="6482474" y="2506660"/>
            <a:ext cx="185928" cy="1464354"/>
          </a:xfrm>
          <a:prstGeom prst="leftBrace">
            <a:avLst>
              <a:gd name="adj1" fmla="val 3702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弧形箭头 13"/>
          <p:cNvSpPr/>
          <p:nvPr/>
        </p:nvSpPr>
        <p:spPr>
          <a:xfrm rot="16822800">
            <a:off x="4772384" y="2352624"/>
            <a:ext cx="679111" cy="2724253"/>
          </a:xfrm>
          <a:prstGeom prst="curvedRightArrow">
            <a:avLst>
              <a:gd name="adj1" fmla="val 25000"/>
              <a:gd name="adj2" fmla="val 49294"/>
              <a:gd name="adj3" fmla="val 27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9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75272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</a:t>
            </a:r>
            <a:b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26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algorithm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         . Want                    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2" y="915241"/>
            <a:ext cx="534924" cy="306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3" y="915241"/>
            <a:ext cx="1241298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1000" y="1330631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1451735"/>
            <a:ext cx="128016" cy="2194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782495"/>
            <a:ext cx="534924" cy="3063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2135124"/>
            <a:ext cx="964692" cy="4366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38406" y="210290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(for                             )</a:t>
            </a: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2222724"/>
            <a:ext cx="1840230" cy="26517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9100" y="3329654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63" y="3385821"/>
            <a:ext cx="109728" cy="30403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7512"/>
            <a:ext cx="109728" cy="304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1" y="3878196"/>
            <a:ext cx="2587752" cy="4366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1000" y="2872847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Gradient descent:</a:t>
            </a:r>
          </a:p>
        </p:txBody>
      </p:sp>
    </p:spTree>
    <p:extLst>
      <p:ext uri="{BB962C8B-B14F-4D97-AF65-F5344CB8AC3E}">
        <p14:creationId xmlns:p14="http://schemas.microsoft.com/office/powerpoint/2010/main" val="16310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5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algorithm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738485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859589"/>
            <a:ext cx="128016" cy="219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190349"/>
            <a:ext cx="534924" cy="306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1542978"/>
            <a:ext cx="964692" cy="436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8406" y="151075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(for                             )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1630578"/>
            <a:ext cx="1840230" cy="265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4425" y="2262485"/>
            <a:ext cx="3806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Optimization algorithms: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Gradient descent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425" y="2622838"/>
            <a:ext cx="380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 smtClean="0"/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Conjugate gradient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BFGS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L-BFGS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87462" y="2262485"/>
            <a:ext cx="0" cy="2519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3400" y="2262484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No need to manually pick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Often faster than gradient descent.</a:t>
            </a:r>
          </a:p>
          <a:p>
            <a:r>
              <a:rPr lang="en-US" sz="2400" dirty="0" smtClean="0"/>
              <a:t>Disadvantages: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More complex</a:t>
            </a:r>
          </a:p>
          <a:p>
            <a:endParaRPr lang="en-US" sz="2400" dirty="0" smtClean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807725"/>
            <a:ext cx="17145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1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95400" y="4095751"/>
            <a:ext cx="1066800" cy="34748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28575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759283"/>
            <a:ext cx="1069848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1572995"/>
            <a:ext cx="3662172" cy="329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038350"/>
            <a:ext cx="2564892" cy="4091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599944"/>
            <a:ext cx="2564892" cy="4069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67200" y="516582"/>
            <a:ext cx="48994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function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(theta(1)-5)^2 + ...     	    (theta(2)-5)^2;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 = zeros(2,1);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radient(1) = 2*(theta(1)-5);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2*(theta(2)-5);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396962" y="285750"/>
            <a:ext cx="0" cy="272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21" y="3181350"/>
            <a:ext cx="82295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ptions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optimset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GradObj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‘on’, ‘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MaxIter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‘100’);</a:t>
            </a:r>
          </a:p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zeros(2,1);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exitFlag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...</a:t>
            </a:r>
          </a:p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1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2847087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1809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88" y="491125"/>
            <a:ext cx="576072" cy="11338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2842882"/>
            <a:ext cx="969264" cy="4091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4370" y="722181"/>
            <a:ext cx="48994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heta = 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9101" y="2354579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33927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3750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3384042"/>
            <a:ext cx="969264" cy="409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349496"/>
            <a:ext cx="1001268" cy="409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2397111"/>
            <a:ext cx="534924" cy="30632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233161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283505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33731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3596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3943350"/>
            <a:ext cx="34290" cy="27660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23931" y="718866"/>
            <a:ext cx="3004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Caution the subscript!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49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1950"/>
            <a:ext cx="964692" cy="436626"/>
          </a:xfrm>
          <a:prstGeom prst="rect">
            <a:avLst/>
          </a:prstGeom>
        </p:spPr>
      </p:pic>
      <p:sp>
        <p:nvSpPr>
          <p:cNvPr id="7" name="TextBox 1"/>
          <p:cNvSpPr txBox="1"/>
          <p:nvPr/>
        </p:nvSpPr>
        <p:spPr>
          <a:xfrm>
            <a:off x="381000" y="33292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        </a:t>
            </a:r>
            <a:r>
              <a:rPr lang="zh-CN" altLang="en-US" sz="2400" b="1" dirty="0" smtClean="0"/>
              <a:t>的推导过程（选修）</a:t>
            </a:r>
            <a:endParaRPr 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971550"/>
            <a:ext cx="5562600" cy="38717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200150"/>
            <a:ext cx="2667000" cy="310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4574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Multi-class classification: One-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-all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19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Multiclass classification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 </a:t>
            </a:r>
            <a:r>
              <a:rPr lang="en-US" sz="2400" dirty="0" err="1" smtClean="0"/>
              <a:t>foldering</a:t>
            </a:r>
            <a:r>
              <a:rPr lang="en-US" sz="2400" dirty="0" smtClean="0"/>
              <a:t>/tagging: Work, Friends, Family, Hobby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1145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Medical diagrams: Not ill, Cold, Flu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569" y="3486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Weather: Sunny, Cloudy, Rain, Snow</a:t>
            </a:r>
          </a:p>
        </p:txBody>
      </p:sp>
      <p:sp>
        <p:nvSpPr>
          <p:cNvPr id="8" name="TextBox 2"/>
          <p:cNvSpPr txBox="1"/>
          <p:nvPr/>
        </p:nvSpPr>
        <p:spPr>
          <a:xfrm>
            <a:off x="2895600" y="1381572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y=        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        2              3           4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2119800" y="2681437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y=        1        2	      3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1066800" y="4015085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y=        1          2	          3          4</a:t>
            </a:r>
          </a:p>
        </p:txBody>
      </p:sp>
    </p:spTree>
    <p:extLst>
      <p:ext uri="{BB962C8B-B14F-4D97-AF65-F5344CB8AC3E}">
        <p14:creationId xmlns:p14="http://schemas.microsoft.com/office/powerpoint/2010/main" val="280047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8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36766" y="2343150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627332" y="2337193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17682" y="3253085"/>
            <a:ext cx="5638800" cy="461665"/>
            <a:chOff x="2286000" y="2645717"/>
            <a:chExt cx="56388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64571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Threshold classifier output             at 0.5:</a:t>
              </a:r>
              <a:endParaRPr lang="en-US" sz="2400" dirty="0"/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955882" y="3786485"/>
            <a:ext cx="5638800" cy="461665"/>
            <a:chOff x="1219200" y="3311247"/>
            <a:chExt cx="563880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1”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955882" y="4396085"/>
            <a:ext cx="5638800" cy="461665"/>
            <a:chOff x="1219200" y="3849379"/>
            <a:chExt cx="5638800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0”</a:t>
              </a:r>
              <a:endParaRPr lang="en-US" sz="2400" dirty="0"/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736766" y="742950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27332" y="2337193"/>
            <a:ext cx="363046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6766" y="2343150"/>
            <a:ext cx="28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sp>
        <p:nvSpPr>
          <p:cNvPr id="35" name="Cross 34"/>
          <p:cNvSpPr/>
          <p:nvPr/>
        </p:nvSpPr>
        <p:spPr>
          <a:xfrm rot="2734294">
            <a:off x="1882131" y="22143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2186932" y="22143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2508519" y="22143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2889519" y="22143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3634732" y="9486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4032519" y="9486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34294">
            <a:off x="4413519" y="9486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34294">
            <a:off x="4853932" y="9486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31932" y="1444967"/>
            <a:ext cx="141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Malignant ?</a:t>
            </a:r>
            <a:endParaRPr lang="en-US" sz="2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627332" y="1077456"/>
            <a:ext cx="2286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4033" y="883475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(Yes) 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94032" y="2138300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(No) </a:t>
            </a:r>
            <a:r>
              <a:rPr lang="en-US" dirty="0"/>
              <a:t>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7648014" y="9486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498682" y="514350"/>
            <a:ext cx="3666131" cy="2362200"/>
          </a:xfrm>
          <a:prstGeom prst="line">
            <a:avLst/>
          </a:prstGeom>
          <a:ln w="19050">
            <a:solidFill>
              <a:srgbClr val="E52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574882" y="514350"/>
            <a:ext cx="6384013" cy="201090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403682" y="895351"/>
            <a:ext cx="0" cy="1523999"/>
          </a:xfrm>
          <a:prstGeom prst="line">
            <a:avLst/>
          </a:prstGeom>
          <a:ln w="19050">
            <a:solidFill>
              <a:srgbClr val="E521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7" idx="3"/>
          </p:cNvCxnSpPr>
          <p:nvPr/>
        </p:nvCxnSpPr>
        <p:spPr>
          <a:xfrm>
            <a:off x="1749549" y="1645022"/>
            <a:ext cx="1654133" cy="12328"/>
          </a:xfrm>
          <a:prstGeom prst="line">
            <a:avLst/>
          </a:prstGeom>
          <a:ln w="19050">
            <a:solidFill>
              <a:srgbClr val="E521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403682" y="1645022"/>
            <a:ext cx="939718" cy="12328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343400" y="883475"/>
            <a:ext cx="0" cy="1535875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1619" y="1381256"/>
            <a:ext cx="353058" cy="277093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525678" y="4755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E521C0"/>
                </a:solidFill>
              </a:rPr>
              <a:t>①</a:t>
            </a:r>
            <a:endParaRPr lang="zh-CN" altLang="en-US" b="1" dirty="0">
              <a:solidFill>
                <a:srgbClr val="E521C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46869" y="5441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②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4782" y="2766388"/>
            <a:ext cx="1085100" cy="361297"/>
          </a:xfrm>
          <a:prstGeom prst="rect">
            <a:avLst/>
          </a:prstGeom>
        </p:spPr>
      </p:pic>
      <p:sp>
        <p:nvSpPr>
          <p:cNvPr id="32" name="任意多边形 31"/>
          <p:cNvSpPr/>
          <p:nvPr/>
        </p:nvSpPr>
        <p:spPr>
          <a:xfrm>
            <a:off x="3407687" y="796962"/>
            <a:ext cx="891540" cy="542357"/>
          </a:xfrm>
          <a:custGeom>
            <a:avLst/>
            <a:gdLst>
              <a:gd name="connsiteX0" fmla="*/ 411480 w 891540"/>
              <a:gd name="connsiteY0" fmla="*/ 39437 h 542357"/>
              <a:gd name="connsiteX1" fmla="*/ 411480 w 891540"/>
              <a:gd name="connsiteY1" fmla="*/ 39437 h 542357"/>
              <a:gd name="connsiteX2" fmla="*/ 60960 w 891540"/>
              <a:gd name="connsiteY2" fmla="*/ 54677 h 542357"/>
              <a:gd name="connsiteX3" fmla="*/ 30480 w 891540"/>
              <a:gd name="connsiteY3" fmla="*/ 62297 h 542357"/>
              <a:gd name="connsiteX4" fmla="*/ 7620 w 891540"/>
              <a:gd name="connsiteY4" fmla="*/ 100397 h 542357"/>
              <a:gd name="connsiteX5" fmla="*/ 0 w 891540"/>
              <a:gd name="connsiteY5" fmla="*/ 138497 h 542357"/>
              <a:gd name="connsiteX6" fmla="*/ 7620 w 891540"/>
              <a:gd name="connsiteY6" fmla="*/ 298517 h 542357"/>
              <a:gd name="connsiteX7" fmla="*/ 15240 w 891540"/>
              <a:gd name="connsiteY7" fmla="*/ 321377 h 542357"/>
              <a:gd name="connsiteX8" fmla="*/ 38100 w 891540"/>
              <a:gd name="connsiteY8" fmla="*/ 336617 h 542357"/>
              <a:gd name="connsiteX9" fmla="*/ 53340 w 891540"/>
              <a:gd name="connsiteY9" fmla="*/ 359477 h 542357"/>
              <a:gd name="connsiteX10" fmla="*/ 106680 w 891540"/>
              <a:gd name="connsiteY10" fmla="*/ 389957 h 542357"/>
              <a:gd name="connsiteX11" fmla="*/ 160020 w 891540"/>
              <a:gd name="connsiteY11" fmla="*/ 435677 h 542357"/>
              <a:gd name="connsiteX12" fmla="*/ 182880 w 891540"/>
              <a:gd name="connsiteY12" fmla="*/ 443297 h 542357"/>
              <a:gd name="connsiteX13" fmla="*/ 289560 w 891540"/>
              <a:gd name="connsiteY13" fmla="*/ 504257 h 542357"/>
              <a:gd name="connsiteX14" fmla="*/ 335280 w 891540"/>
              <a:gd name="connsiteY14" fmla="*/ 519497 h 542357"/>
              <a:gd name="connsiteX15" fmla="*/ 434340 w 891540"/>
              <a:gd name="connsiteY15" fmla="*/ 534737 h 542357"/>
              <a:gd name="connsiteX16" fmla="*/ 502920 w 891540"/>
              <a:gd name="connsiteY16" fmla="*/ 542357 h 542357"/>
              <a:gd name="connsiteX17" fmla="*/ 655320 w 891540"/>
              <a:gd name="connsiteY17" fmla="*/ 534737 h 542357"/>
              <a:gd name="connsiteX18" fmla="*/ 708660 w 891540"/>
              <a:gd name="connsiteY18" fmla="*/ 519497 h 542357"/>
              <a:gd name="connsiteX19" fmla="*/ 777240 w 891540"/>
              <a:gd name="connsiteY19" fmla="*/ 481397 h 542357"/>
              <a:gd name="connsiteX20" fmla="*/ 822960 w 891540"/>
              <a:gd name="connsiteY20" fmla="*/ 420437 h 542357"/>
              <a:gd name="connsiteX21" fmla="*/ 853440 w 891540"/>
              <a:gd name="connsiteY21" fmla="*/ 359477 h 542357"/>
              <a:gd name="connsiteX22" fmla="*/ 868680 w 891540"/>
              <a:gd name="connsiteY22" fmla="*/ 283277 h 542357"/>
              <a:gd name="connsiteX23" fmla="*/ 876300 w 891540"/>
              <a:gd name="connsiteY23" fmla="*/ 245177 h 542357"/>
              <a:gd name="connsiteX24" fmla="*/ 891540 w 891540"/>
              <a:gd name="connsiteY24" fmla="*/ 115637 h 542357"/>
              <a:gd name="connsiteX25" fmla="*/ 883920 w 891540"/>
              <a:gd name="connsiteY25" fmla="*/ 24197 h 542357"/>
              <a:gd name="connsiteX26" fmla="*/ 868680 w 891540"/>
              <a:gd name="connsiteY26" fmla="*/ 1337 h 542357"/>
              <a:gd name="connsiteX27" fmla="*/ 434340 w 891540"/>
              <a:gd name="connsiteY27" fmla="*/ 8957 h 542357"/>
              <a:gd name="connsiteX28" fmla="*/ 403860 w 891540"/>
              <a:gd name="connsiteY28" fmla="*/ 16577 h 542357"/>
              <a:gd name="connsiteX29" fmla="*/ 365760 w 891540"/>
              <a:gd name="connsiteY29" fmla="*/ 24197 h 542357"/>
              <a:gd name="connsiteX30" fmla="*/ 335280 w 891540"/>
              <a:gd name="connsiteY30" fmla="*/ 39437 h 542357"/>
              <a:gd name="connsiteX31" fmla="*/ 335280 w 891540"/>
              <a:gd name="connsiteY31" fmla="*/ 39437 h 54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91540" h="542357">
                <a:moveTo>
                  <a:pt x="411480" y="39437"/>
                </a:moveTo>
                <a:lnTo>
                  <a:pt x="411480" y="39437"/>
                </a:lnTo>
                <a:cubicBezTo>
                  <a:pt x="320885" y="41821"/>
                  <a:pt x="171187" y="36306"/>
                  <a:pt x="60960" y="54677"/>
                </a:cubicBezTo>
                <a:cubicBezTo>
                  <a:pt x="50630" y="56399"/>
                  <a:pt x="40640" y="59757"/>
                  <a:pt x="30480" y="62297"/>
                </a:cubicBezTo>
                <a:cubicBezTo>
                  <a:pt x="22860" y="74997"/>
                  <a:pt x="13121" y="86646"/>
                  <a:pt x="7620" y="100397"/>
                </a:cubicBezTo>
                <a:cubicBezTo>
                  <a:pt x="2810" y="112422"/>
                  <a:pt x="0" y="125545"/>
                  <a:pt x="0" y="138497"/>
                </a:cubicBezTo>
                <a:cubicBezTo>
                  <a:pt x="0" y="191897"/>
                  <a:pt x="3185" y="245301"/>
                  <a:pt x="7620" y="298517"/>
                </a:cubicBezTo>
                <a:cubicBezTo>
                  <a:pt x="8287" y="306521"/>
                  <a:pt x="10222" y="315105"/>
                  <a:pt x="15240" y="321377"/>
                </a:cubicBezTo>
                <a:cubicBezTo>
                  <a:pt x="20961" y="328528"/>
                  <a:pt x="30480" y="331537"/>
                  <a:pt x="38100" y="336617"/>
                </a:cubicBezTo>
                <a:cubicBezTo>
                  <a:pt x="43180" y="344237"/>
                  <a:pt x="46864" y="353001"/>
                  <a:pt x="53340" y="359477"/>
                </a:cubicBezTo>
                <a:cubicBezTo>
                  <a:pt x="76406" y="382543"/>
                  <a:pt x="80525" y="381239"/>
                  <a:pt x="106680" y="389957"/>
                </a:cubicBezTo>
                <a:cubicBezTo>
                  <a:pt x="124696" y="407973"/>
                  <a:pt x="137211" y="422643"/>
                  <a:pt x="160020" y="435677"/>
                </a:cubicBezTo>
                <a:cubicBezTo>
                  <a:pt x="166994" y="439662"/>
                  <a:pt x="175859" y="439396"/>
                  <a:pt x="182880" y="443297"/>
                </a:cubicBezTo>
                <a:cubicBezTo>
                  <a:pt x="233048" y="471168"/>
                  <a:pt x="230147" y="484453"/>
                  <a:pt x="289560" y="504257"/>
                </a:cubicBezTo>
                <a:cubicBezTo>
                  <a:pt x="304800" y="509337"/>
                  <a:pt x="319434" y="516856"/>
                  <a:pt x="335280" y="519497"/>
                </a:cubicBezTo>
                <a:cubicBezTo>
                  <a:pt x="373412" y="525852"/>
                  <a:pt x="395120" y="529835"/>
                  <a:pt x="434340" y="534737"/>
                </a:cubicBezTo>
                <a:cubicBezTo>
                  <a:pt x="457163" y="537590"/>
                  <a:pt x="480060" y="539817"/>
                  <a:pt x="502920" y="542357"/>
                </a:cubicBezTo>
                <a:cubicBezTo>
                  <a:pt x="553720" y="539817"/>
                  <a:pt x="604632" y="538961"/>
                  <a:pt x="655320" y="534737"/>
                </a:cubicBezTo>
                <a:cubicBezTo>
                  <a:pt x="659962" y="534350"/>
                  <a:pt x="701658" y="523387"/>
                  <a:pt x="708660" y="519497"/>
                </a:cubicBezTo>
                <a:cubicBezTo>
                  <a:pt x="787265" y="475828"/>
                  <a:pt x="725514" y="498639"/>
                  <a:pt x="777240" y="481397"/>
                </a:cubicBezTo>
                <a:cubicBezTo>
                  <a:pt x="792480" y="461077"/>
                  <a:pt x="811601" y="443155"/>
                  <a:pt x="822960" y="420437"/>
                </a:cubicBezTo>
                <a:lnTo>
                  <a:pt x="853440" y="359477"/>
                </a:lnTo>
                <a:lnTo>
                  <a:pt x="868680" y="283277"/>
                </a:lnTo>
                <a:cubicBezTo>
                  <a:pt x="871220" y="270577"/>
                  <a:pt x="874870" y="258049"/>
                  <a:pt x="876300" y="245177"/>
                </a:cubicBezTo>
                <a:cubicBezTo>
                  <a:pt x="886181" y="156244"/>
                  <a:pt x="881067" y="199420"/>
                  <a:pt x="891540" y="115637"/>
                </a:cubicBezTo>
                <a:cubicBezTo>
                  <a:pt x="889000" y="85157"/>
                  <a:pt x="889918" y="54189"/>
                  <a:pt x="883920" y="24197"/>
                </a:cubicBezTo>
                <a:cubicBezTo>
                  <a:pt x="882124" y="15217"/>
                  <a:pt x="877833" y="1647"/>
                  <a:pt x="868680" y="1337"/>
                </a:cubicBezTo>
                <a:cubicBezTo>
                  <a:pt x="723961" y="-3569"/>
                  <a:pt x="579120" y="6417"/>
                  <a:pt x="434340" y="8957"/>
                </a:cubicBezTo>
                <a:cubicBezTo>
                  <a:pt x="424180" y="11497"/>
                  <a:pt x="414083" y="14305"/>
                  <a:pt x="403860" y="16577"/>
                </a:cubicBezTo>
                <a:cubicBezTo>
                  <a:pt x="391217" y="19387"/>
                  <a:pt x="377887" y="19649"/>
                  <a:pt x="365760" y="24197"/>
                </a:cubicBezTo>
                <a:cubicBezTo>
                  <a:pt x="321363" y="40846"/>
                  <a:pt x="357445" y="39437"/>
                  <a:pt x="335280" y="39437"/>
                </a:cubicBezTo>
                <a:lnTo>
                  <a:pt x="335280" y="39437"/>
                </a:ln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55" grpId="0" animBg="1"/>
      <p:bldP spid="26" grpId="0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64840" y="1396731"/>
            <a:ext cx="3521936" cy="3112038"/>
            <a:chOff x="2057400" y="971550"/>
            <a:chExt cx="4386544" cy="3876020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</a:t>
              </a:r>
              <a:r>
                <a:rPr lang="en-US" sz="2800" baseline="-25000" dirty="0" smtClean="0"/>
                <a:t>1</a:t>
              </a:r>
              <a:endParaRPr lang="en-US" sz="280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6750013" y="2795911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6720599" y="2108682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7063437" y="2381788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7174225" y="187034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24355" y="4088678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495800" y="2345956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038882" y="1396731"/>
            <a:ext cx="0" cy="28002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86245" y="3982063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7507023" y="229018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34919" y="3086284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79585" y="3463772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4355" y="3330238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94870" y="3316250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784418" y="1768984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469769" y="2133029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901785" y="2224631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50303" y="747415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Binary classification: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744635" y="747414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Multi-class classification:</a:t>
            </a:r>
            <a:endParaRPr lang="en-US" sz="24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1949589" y="1962150"/>
            <a:ext cx="1174611" cy="1768690"/>
          </a:xfrm>
          <a:prstGeom prst="line">
            <a:avLst/>
          </a:prstGeom>
          <a:ln w="19050">
            <a:solidFill>
              <a:srgbClr val="E52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2433367" y="198005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410564" y="144728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676348" y="165901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2762235" y="126251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0902" y="298227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163123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06822" y="895350"/>
            <a:ext cx="0" cy="21708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88491" y="2899616"/>
            <a:ext cx="24276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3020235" y="158799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78994" y="220516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3621" y="2497814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0902" y="2394292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5373" y="238344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684795" y="1183937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440865" y="1466161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1775783" y="1537175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1000" y="285750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-all (one-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-rest):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05037" y="3358104"/>
            <a:ext cx="241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1:</a:t>
            </a:r>
          </a:p>
          <a:p>
            <a:r>
              <a:rPr lang="en-US" sz="2400" dirty="0" smtClean="0"/>
              <a:t>Class 2:</a:t>
            </a:r>
          </a:p>
          <a:p>
            <a:r>
              <a:rPr lang="en-US" sz="2400" dirty="0" smtClean="0"/>
              <a:t>Class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029730" y="3447813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2040885" y="419349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77948" y="3843329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5" y="4559490"/>
            <a:ext cx="2631510" cy="374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04" y="4683452"/>
            <a:ext cx="1107896" cy="240223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7490159" y="1292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638690" y="159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6021434" y="16675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946541" y="143527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6387239" y="349403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6232854" y="528025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6444827" y="572971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835814" y="51779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067961" y="39937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013602" y="65031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867573" y="85373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234413" y="60724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493801" y="965688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317695" y="109738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508574" y="117275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699795" y="1101435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3751780" y="1005655"/>
            <a:ext cx="1571420" cy="5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19211" y="2870752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583366" y="161420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027755" y="16834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952862" y="29520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516471" y="2512481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538387" y="269769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707552" y="263217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349622" y="2625316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41455" y="205701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472300" y="211390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13017" y="1885329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851073" y="203718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3220" y="191876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028861" y="216971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882832" y="237312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7249672" y="212664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3751780" y="2351880"/>
            <a:ext cx="1571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233952" y="366986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464797" y="372675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405514" y="34981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501557" y="409793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325451" y="422963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516330" y="430500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694851" y="42082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ross 192"/>
          <p:cNvSpPr/>
          <p:nvPr/>
        </p:nvSpPr>
        <p:spPr>
          <a:xfrm rot="2734294">
            <a:off x="6872283" y="3951156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ross 193"/>
          <p:cNvSpPr/>
          <p:nvPr/>
        </p:nvSpPr>
        <p:spPr>
          <a:xfrm rot="2734294">
            <a:off x="6845150" y="3633010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ross 194"/>
          <p:cNvSpPr/>
          <p:nvPr/>
        </p:nvSpPr>
        <p:spPr>
          <a:xfrm rot="2734294">
            <a:off x="7013368" y="3767012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ross 195"/>
          <p:cNvSpPr/>
          <p:nvPr/>
        </p:nvSpPr>
        <p:spPr>
          <a:xfrm rot="2734294">
            <a:off x="7067727" y="3516068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7467448" y="449348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613168" y="325576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6019998" y="32836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945105" y="45522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7231017" y="3722067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3733800" y="3174715"/>
            <a:ext cx="1589400" cy="546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5945105" y="112575"/>
            <a:ext cx="1343667" cy="1284357"/>
          </a:xfrm>
          <a:prstGeom prst="line">
            <a:avLst/>
          </a:prstGeom>
          <a:ln w="19050">
            <a:solidFill>
              <a:srgbClr val="E52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027755" y="2190623"/>
            <a:ext cx="1592245" cy="680129"/>
          </a:xfrm>
          <a:prstGeom prst="line">
            <a:avLst/>
          </a:prstGeom>
          <a:ln w="19050">
            <a:solidFill>
              <a:srgbClr val="E52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508574" y="3255763"/>
            <a:ext cx="549489" cy="1303727"/>
          </a:xfrm>
          <a:prstGeom prst="line">
            <a:avLst/>
          </a:prstGeom>
          <a:ln w="19050">
            <a:solidFill>
              <a:srgbClr val="E52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3632" y="602422"/>
            <a:ext cx="780815" cy="494964"/>
          </a:xfrm>
          <a:prstGeom prst="rect">
            <a:avLst/>
          </a:prstGeom>
          <a:solidFill>
            <a:srgbClr val="CCFFFF"/>
          </a:solidFill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3632" y="2092453"/>
            <a:ext cx="849981" cy="518854"/>
          </a:xfrm>
          <a:prstGeom prst="rect">
            <a:avLst/>
          </a:prstGeom>
          <a:solidFill>
            <a:srgbClr val="CCFFFF"/>
          </a:solidFill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5384" y="3568958"/>
            <a:ext cx="788229" cy="499664"/>
          </a:xfrm>
          <a:prstGeom prst="rect">
            <a:avLst/>
          </a:prstGeom>
          <a:solidFill>
            <a:srgbClr val="CCFFFF"/>
          </a:solidFill>
        </p:spPr>
      </p:pic>
    </p:spTree>
    <p:extLst>
      <p:ext uri="{BB962C8B-B14F-4D97-AF65-F5344CB8AC3E}">
        <p14:creationId xmlns:p14="http://schemas.microsoft.com/office/powerpoint/2010/main" val="16611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8" grpId="0"/>
      <p:bldP spid="169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/>
      <p:bldP spid="198" grpId="0"/>
      <p:bldP spid="2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One-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-all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4775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 a logistic regression classifier               for each class    to predict the probability that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347615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 a new input    , to make a prediction, pick the class    that maximizes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12" y="1047750"/>
            <a:ext cx="970788" cy="48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22" y="1625610"/>
            <a:ext cx="96012" cy="24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17445"/>
            <a:ext cx="754761" cy="309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61659"/>
            <a:ext cx="178689" cy="160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32" y="2925237"/>
            <a:ext cx="96012" cy="240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63" y="3399090"/>
            <a:ext cx="1696212" cy="60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第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章 逻辑回归重点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59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逻辑</a:t>
            </a:r>
            <a:r>
              <a:rPr lang="zh-CN" altLang="en-US" dirty="0" smtClean="0"/>
              <a:t>回归的假设函数、代价函数、优化目标、梯度下降对参数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的更新</a:t>
            </a:r>
            <a:endParaRPr lang="en-US" altLang="zh-CN" dirty="0" smtClean="0"/>
          </a:p>
          <a:p>
            <a:r>
              <a:rPr lang="zh-CN" altLang="en-US" dirty="0" smtClean="0"/>
              <a:t>逻辑回归的预测输出的取值范围及其意义：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Sigmoid </a:t>
            </a:r>
            <a:r>
              <a:rPr lang="zh-CN" altLang="en-US" dirty="0" smtClean="0"/>
              <a:t>函数公式及图形</a:t>
            </a:r>
            <a:endParaRPr lang="en-US" altLang="zh-CN" dirty="0" smtClean="0"/>
          </a:p>
          <a:p>
            <a:r>
              <a:rPr lang="zh-CN" altLang="en-US" dirty="0" smtClean="0"/>
              <a:t>在什么情况下预测</a:t>
            </a:r>
            <a:r>
              <a:rPr lang="en-US" altLang="zh-CN" dirty="0" smtClean="0"/>
              <a:t>y=1?</a:t>
            </a:r>
            <a:r>
              <a:rPr lang="zh-CN" altLang="en-US" dirty="0" smtClean="0"/>
              <a:t>什么情况下预测</a:t>
            </a:r>
            <a:r>
              <a:rPr lang="en-US" altLang="zh-CN" dirty="0" smtClean="0"/>
              <a:t>y=0? </a:t>
            </a:r>
            <a:r>
              <a:rPr lang="zh-CN" altLang="en-US" dirty="0" smtClean="0"/>
              <a:t>决策边界是什么？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K&gt;2</a:t>
            </a:r>
            <a:r>
              <a:rPr lang="zh-CN" altLang="en-US" dirty="0" smtClean="0"/>
              <a:t>）分类问题，需要设计（</a:t>
            </a:r>
            <a:r>
              <a:rPr lang="en-US" altLang="zh-CN" dirty="0" smtClean="0"/>
              <a:t> K </a:t>
            </a:r>
            <a:r>
              <a:rPr lang="zh-CN" altLang="en-US" dirty="0" smtClean="0"/>
              <a:t>）个二元分类器，给定一个新的样本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，它属于第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类的判断依据：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40" y="1774099"/>
            <a:ext cx="1919384" cy="3263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6881" y="2481108"/>
            <a:ext cx="1923201" cy="66872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TextBox 22"/>
          <p:cNvSpPr txBox="1"/>
          <p:nvPr/>
        </p:nvSpPr>
        <p:spPr>
          <a:xfrm>
            <a:off x="1437602" y="2590091"/>
            <a:ext cx="477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estimated probability that y = 1 on input x </a:t>
            </a:r>
          </a:p>
        </p:txBody>
      </p:sp>
      <p:pic>
        <p:nvPicPr>
          <p:cNvPr id="9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51" y="2646098"/>
            <a:ext cx="509207" cy="22974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14772"/>
            <a:ext cx="1272159" cy="4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Classification:    y   =   0   or   1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64324" y="1276350"/>
            <a:ext cx="4424551" cy="584775"/>
            <a:chOff x="1671449" y="3253085"/>
            <a:chExt cx="4424551" cy="584775"/>
          </a:xfrm>
        </p:grpSpPr>
        <p:sp>
          <p:nvSpPr>
            <p:cNvPr id="18" name="TextBox 17"/>
            <p:cNvSpPr txBox="1"/>
            <p:nvPr/>
          </p:nvSpPr>
          <p:spPr>
            <a:xfrm>
              <a:off x="2743200" y="325308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can be &gt; 1 or &lt; 0</a:t>
              </a:r>
              <a:endParaRPr lang="en-US" sz="3200" dirty="0"/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57200" y="2672775"/>
            <a:ext cx="6311264" cy="584775"/>
            <a:chOff x="457200" y="2672775"/>
            <a:chExt cx="6311264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Logistic Regression:</a:t>
              </a:r>
              <a:endParaRPr lang="en-US" sz="3200" dirty="0"/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912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2217203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Hypothesis</a:t>
            </a:r>
            <a:b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74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598" y="2012652"/>
            <a:ext cx="3668170" cy="16376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468984"/>
            <a:ext cx="2361895" cy="4169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3799" y="365040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altLang="zh-CN" sz="2400" dirty="0" smtClean="0"/>
              <a:t>ypothesis</a:t>
            </a:r>
            <a:r>
              <a:rPr lang="en-US" sz="2400" dirty="0" smtClean="0"/>
              <a:t> function: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Model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3579" y="714735"/>
            <a:ext cx="121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819150"/>
            <a:ext cx="1801368" cy="30632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445166" y="1780843"/>
            <a:ext cx="3784434" cy="1843874"/>
            <a:chOff x="4445166" y="1337476"/>
            <a:chExt cx="3784434" cy="184387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7400" y="150474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227861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0.5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96000" y="3574018"/>
            <a:ext cx="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7519" y="2750200"/>
            <a:ext cx="1479823" cy="6822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8014" y="4229792"/>
            <a:ext cx="1969571" cy="790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71395" y="1428750"/>
            <a:ext cx="163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g</a:t>
            </a:r>
            <a:r>
              <a:rPr lang="en-US" altLang="zh-CN" sz="2800" dirty="0" smtClean="0">
                <a:solidFill>
                  <a:srgbClr val="FF0000"/>
                </a:solidFill>
              </a:rPr>
              <a:t>(          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3352800" y="1468984"/>
            <a:ext cx="228600" cy="1864766"/>
          </a:xfrm>
          <a:prstGeom prst="rightBrace">
            <a:avLst>
              <a:gd name="adj1" fmla="val 35919"/>
              <a:gd name="adj2" fmla="val 4955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395" y="3783252"/>
            <a:ext cx="236562" cy="23629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49669" y="2018335"/>
            <a:ext cx="549201" cy="35165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325777" y="2268581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Sigmoid function:</a:t>
            </a:r>
          </a:p>
        </p:txBody>
      </p:sp>
    </p:spTree>
    <p:extLst>
      <p:ext uri="{BB962C8B-B14F-4D97-AF65-F5344CB8AC3E}">
        <p14:creationId xmlns:p14="http://schemas.microsoft.com/office/powerpoint/2010/main" val="2795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  <p:bldP spid="7" grpId="0"/>
      <p:bldP spid="12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7200" y="1282008"/>
            <a:ext cx="7314987" cy="1887083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Interpretation of Hypothesis Output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814685"/>
            <a:ext cx="636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estimated probability that y = 1 on input x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1"/>
            <a:ext cx="678942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2719685"/>
            <a:ext cx="743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Tell patient that 70% chance of tumor being malignant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0" y="1352550"/>
            <a:ext cx="3808476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33" y="2265426"/>
            <a:ext cx="1495044" cy="3063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2601" y="1452985"/>
            <a:ext cx="18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 If 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95401" y="3317203"/>
            <a:ext cx="4081799" cy="830997"/>
            <a:chOff x="2319001" y="3405485"/>
            <a:chExt cx="4081799" cy="830997"/>
          </a:xfrm>
        </p:grpSpPr>
        <p:sp>
          <p:nvSpPr>
            <p:cNvPr id="30" name="TextBox 29"/>
            <p:cNvSpPr txBox="1"/>
            <p:nvPr/>
          </p:nvSpPr>
          <p:spPr>
            <a:xfrm>
              <a:off x="2319001" y="3405485"/>
              <a:ext cx="4081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“probability that y = 1, given x,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parameterized by    ”</a:t>
              </a:r>
              <a:endParaRPr lang="en-US" sz="2400" dirty="0"/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984" y="3890900"/>
              <a:ext cx="128016" cy="21717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38" y="4248150"/>
            <a:ext cx="4267200" cy="657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6400" y="2198744"/>
            <a:ext cx="712380" cy="4447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4921" y="2222894"/>
            <a:ext cx="682615" cy="348856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856902" y="2342769"/>
            <a:ext cx="533400" cy="153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5800" y="3702385"/>
            <a:ext cx="2564268" cy="89163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2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Logistic</a:t>
            </a:r>
          </a:p>
          <a:p>
            <a:pPr algn="l"/>
            <a:r>
              <a:rPr 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Regression</a:t>
            </a:r>
            <a:endParaRPr lang="en-US" sz="5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543050"/>
            <a:ext cx="4705350" cy="23241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boundary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1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2417" y="361950"/>
            <a:ext cx="2575783" cy="144030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Logistic regression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 Suppose predict “          “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351477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	    predict “          “ 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21380" y="2867195"/>
            <a:ext cx="1117599" cy="457522"/>
          </a:xfrm>
          <a:prstGeom prst="rect">
            <a:avLst/>
          </a:prstGeom>
          <a:solidFill>
            <a:srgbClr val="00CC00"/>
          </a:solidFill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21380" y="4248406"/>
            <a:ext cx="1098149" cy="449559"/>
          </a:xfrm>
          <a:prstGeom prst="rect">
            <a:avLst/>
          </a:prstGeom>
          <a:solidFill>
            <a:srgbClr val="00CC00"/>
          </a:solidFill>
        </p:spPr>
      </p:pic>
    </p:spTree>
    <p:extLst>
      <p:ext uri="{BB962C8B-B14F-4D97-AF65-F5344CB8AC3E}">
        <p14:creationId xmlns:p14="http://schemas.microsoft.com/office/powerpoint/2010/main" val="38239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0.7&#10;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4 x_1^2 x_2 + \theta_5 x_1^2 x_2^2 + \theta_6 x_1^3 x_2 + \dots)&#10;$&#10;&#10;\end{document}"/>
  <p:tag name="IGUANATEXSIZE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alpha&#10;$&#10;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 = \begin{bmatrix}&#10;\theta_1\\&#10;\theta_2&#10;\end{bmatrix}&#10;$&#10;&#10;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(\theta_1 - 5)^2 + (\theta_2-5)^2&#10;$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quad\,\theta^Tx&#10;$&#10;&#10;\end{document}"/>
  <p:tag name="IGUANATEXSIZE" val="3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 = 2(\theta_1 -5)&#10;$&#10;&#10;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 = 2(\theta_2 -5)&#10;$&#10;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eft[\begin{smallmatrix}&#10;\theta_0\\&#10;\theta_1\\&#10;\vdots\\&#10;\theta_n&#10;\end{smallmatrix}\right]&#10;$&#10;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i&#10;$&#10;\end{document}"/>
  <p:tag name="IGUANATEXSIZE" val="2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\end{document}"/>
  <p:tag name="IGUANATEXSIZE" val="2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2955</TotalTime>
  <Words>712</Words>
  <Application>Microsoft Office PowerPoint</Application>
  <PresentationFormat>全屏显示(16:9)</PresentationFormat>
  <Paragraphs>216</Paragraphs>
  <Slides>33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宋体</vt:lpstr>
      <vt:lpstr>Arial</vt:lpstr>
      <vt:lpstr>Calibri</vt:lpstr>
      <vt:lpstr>Courier New</vt:lpstr>
      <vt:lpstr>1_Lecture</vt:lpstr>
      <vt:lpstr>2_Office Theme</vt:lpstr>
      <vt:lpstr>3_Office Theme</vt:lpstr>
      <vt:lpstr>2_Lecture</vt:lpstr>
      <vt:lpstr>3_Lecture</vt:lpstr>
      <vt:lpstr>4_Lecture</vt:lpstr>
      <vt:lpstr>Classification</vt:lpstr>
      <vt:lpstr>PowerPoint 演示文稿</vt:lpstr>
      <vt:lpstr>PowerPoint 演示文稿</vt:lpstr>
      <vt:lpstr>PowerPoint 演示文稿</vt:lpstr>
      <vt:lpstr>Hypothesis Representation</vt:lpstr>
      <vt:lpstr>PowerPoint 演示文稿</vt:lpstr>
      <vt:lpstr>PowerPoint 演示文稿</vt:lpstr>
      <vt:lpstr>Decision boundary</vt:lpstr>
      <vt:lpstr>PowerPoint 演示文稿</vt:lpstr>
      <vt:lpstr>PowerPoint 演示文稿</vt:lpstr>
      <vt:lpstr>PowerPoint 演示文稿</vt:lpstr>
      <vt:lpstr>Cost function</vt:lpstr>
      <vt:lpstr>PowerPoint 演示文稿</vt:lpstr>
      <vt:lpstr>PowerPoint 演示文稿</vt:lpstr>
      <vt:lpstr>PowerPoint 演示文稿</vt:lpstr>
      <vt:lpstr>PowerPoint 演示文稿</vt:lpstr>
      <vt:lpstr>Simplified cost function and gradient descent</vt:lpstr>
      <vt:lpstr>PowerPoint 演示文稿</vt:lpstr>
      <vt:lpstr>PowerPoint 演示文稿</vt:lpstr>
      <vt:lpstr>PowerPoint 演示文稿</vt:lpstr>
      <vt:lpstr>PowerPoint 演示文稿</vt:lpstr>
      <vt:lpstr>Advanced  optimization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Multi-class classification: One-vs-all</vt:lpstr>
      <vt:lpstr>PowerPoint 演示文稿</vt:lpstr>
      <vt:lpstr>PowerPoint 演示文稿</vt:lpstr>
      <vt:lpstr>PowerPoint 演示文稿</vt:lpstr>
      <vt:lpstr>PowerPoint 演示文稿</vt:lpstr>
      <vt:lpstr>第4章 逻辑回归重点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Songxy</cp:lastModifiedBy>
  <cp:revision>260</cp:revision>
  <dcterms:created xsi:type="dcterms:W3CDTF">2010-07-08T21:59:02Z</dcterms:created>
  <dcterms:modified xsi:type="dcterms:W3CDTF">2020-10-17T13:04:33Z</dcterms:modified>
</cp:coreProperties>
</file>