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5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4"/>
  </p:notesMasterIdLst>
  <p:sldIdLst>
    <p:sldId id="460" r:id="rId5"/>
    <p:sldId id="461" r:id="rId6"/>
    <p:sldId id="501" r:id="rId7"/>
    <p:sldId id="462" r:id="rId8"/>
    <p:sldId id="464" r:id="rId9"/>
    <p:sldId id="465" r:id="rId10"/>
    <p:sldId id="466" r:id="rId11"/>
    <p:sldId id="468" r:id="rId12"/>
    <p:sldId id="469" r:id="rId13"/>
    <p:sldId id="470" r:id="rId14"/>
    <p:sldId id="471" r:id="rId15"/>
    <p:sldId id="472" r:id="rId16"/>
    <p:sldId id="474" r:id="rId17"/>
    <p:sldId id="475" r:id="rId18"/>
    <p:sldId id="476" r:id="rId19"/>
    <p:sldId id="477" r:id="rId20"/>
    <p:sldId id="478" r:id="rId21"/>
    <p:sldId id="438" r:id="rId22"/>
    <p:sldId id="483" r:id="rId23"/>
    <p:sldId id="482" r:id="rId24"/>
    <p:sldId id="484" r:id="rId25"/>
    <p:sldId id="486" r:id="rId26"/>
    <p:sldId id="488" r:id="rId27"/>
    <p:sldId id="489" r:id="rId28"/>
    <p:sldId id="492" r:id="rId29"/>
    <p:sldId id="493" r:id="rId30"/>
    <p:sldId id="498" r:id="rId31"/>
    <p:sldId id="499" r:id="rId32"/>
    <p:sldId id="500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3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00"/>
    <a:srgbClr val="FF66CC"/>
    <a:srgbClr val="FF00FF"/>
    <a:srgbClr val="00FFCC"/>
    <a:srgbClr val="DBEEF4"/>
    <a:srgbClr val="99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9" autoAdjust="0"/>
    <p:restoredTop sz="58970" autoAdjust="0"/>
  </p:normalViewPr>
  <p:slideViewPr>
    <p:cSldViewPr>
      <p:cViewPr varScale="1">
        <p:scale>
          <a:sx n="163" d="100"/>
          <a:sy n="163" d="100"/>
        </p:scale>
        <p:origin x="96" y="192"/>
      </p:cViewPr>
      <p:guideLst>
        <p:guide orient="horz" pos="1620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0:22:39.77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6550 5941 7847,'0'0'-128,"0"0"32,0 0 352,0 0 449,19 0 640,-19 0-128,20 0-512,-20 0-33,20 0 97,-20 0-160,0 0-193,20 20-192,-20-20 0,20 20-63,-20-20-33,0 20-32,19 0 0,-19 19 128,0-19-64,0 20 0,0 0-63,0 0-33,0-1-32,0 1-32,0 0 64,0-21-64,0 22 32,-19-2 0,19 1-32,0 0 32,-20-1 32,20 1-64,-20 1 32,0-3 0,0 2 0,1 0-32,-1 0 32,0 0 32,0-20 32,0 19 0,1 1-32,-1 0-32,0-1-32,0 1 64,-1 0-64,3 0 32,-2 0-32,-1-1 0,1 1 129,0-1-1,2 1-64,-3 20-64,1-21 32,0 1-32,0 0 32,0-1-32,20 1 0,-19 0 32,19-21 0,0 22 0,-20-21-32,0 20 0,20-1 32,-20-19-64,20 20 64,-20-1-32,1-19 0,19 20 32,-20 0-32,0 0 32,20-20-32,-21 19 32,1-19-64,20 20 32,-18 0 0,18-21 32,-20 21-32,20 0 0,-21 0 64,1-20-96,20 19 0,-20 1 32,1 0 32,19 0-32,-20-20-32,20 19-32,-20-19 160,20 20-96,-20-21-32,20 21 96,0-19-128,0-2 64,-20 1 0,20 20 32,0-20-32,0 19 0,0-19 0,0 0 32,-19 20-32,19-20 0,0-1 0,0 21 0,0-20-32,0 0 32,0 20 0,0-20 32,0-1-96,0 2 96,0 18-64,0-19 32,0 0 32,19 20 0,-19-20 0,0-1 0,0 21 0,20-20-32,-20 20 0,20-21 0,0 1 64,-20 1-128,20-2 64,-1 21 96,-19-21-64,20 2 32,0-1-64,1 0 64,-1 0 64,-2-1-224,23 2 96,-21-2 64,0 1-64,-1 0 0,1-20 65,0 20-162,0 0 161,0 0-96,-1-1 64,21 1-32,-20-20 97,0 20-97,1 0-97,17-20 162,-18 20-97,21-20-1,-23 20 130,23-20-129,-21 19 0,19-19 128,1 0-128,-20 0 32,19 21 32,-19-21-64,20 0 64,-1 0-32,1 0 0,-20 0 0,19 0 0,2 19 64,-1-19-160,-1 0 32,1 0 128,-1 20-64,1-20 0,-20 0 0,20 20-32,-1-20 96,2 0-128,-3 20 128,3-20-32,-1 0-64,-1 0 0,1 20 32,19-20 64,-19 20-96,-1-20 64,1 0-64,1 20 128,-3-20-224,3 19-97,18-19 450,-19 20-161,-1-20-64,21 0 32,-20 21 0,19-21-32,-18 19 0,-3-19 32,23 0-32,-22 20-32,1 0 96,19-20-64,-19 0 32,19 19 32,-19-19-96,19 21 256,-18-21-64,-3 0-160,3 20 0,-1-20 64,19 0-64,-19 0-32,-1 19 64,1-19 0,1 0 0,-23 0 32,22 20-64,1-20 32,-2 0-64,1 20 128,-20-20-160,19 0 128,1 0-64,-1 20 65,-19-20-162,20 0 129,-1 20-32,1-20 65,1 0-65,18 0-65,-19 0 130,-1 20-33,1-20 0,0 0-64,-1 0 64,1 0-64,19 0 160,-18 0-160,17-20 32,3 20-64,-22 0 128,21 0-64,-1 0 0,0-20 96,1 20-192,-1 0 96,2 0 0,-2 0-32,0 0 64,1-20-32,-1 20 0,1 0 64,-1 0 0,2 0 128,-22 0-160,1 0-96,-1 0 0,1 0-449,0 0-255,-21-20 31,1 20-192,-20 0-1377,0 0-8873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42.80936" units="1/cm"/>
          <inkml:channelProperty channel="Y" name="resolution" value="42.85714" units="1/cm"/>
        </inkml:channelProperties>
      </inkml:inkSource>
      <inkml:timestamp xml:id="ts0" timeString="2018-10-18T08:58:38.82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16381 6132,'-30'0,"20"0,-10 0,-19 0,19 0,0 0,-10 0,1 0,-11 0,10 0,0 0,-9 0,9 0,0 0,0 0,1 10,9-10,-10 0,20 0,-20 0,10 0,1 10,-1-10,0 9,10 1,-10-10,10 10,0-10,0 10,0-10,1 0,-11 10,0 0,10 10,0-20,-10 0,10 10,10 0,-20 0,11-10,9 10,-10-10,0 10,0-10,10 19,-10-9,0-10,10 10,-10 0,-10 0,0 0,10 10,-9-10,-1 10,0-10,20 9,-20-19,10 10,0 0,-10 10,10-20,-9 20,9-10,0 0,-10-10,20 10,-10 0,0-10,-10 19,10-19,0 0,0 20,-9-10,9 0,-10 0,10 10,-10-10,10 10,-10-10,0 19,20-19,-19 0,-1 20,10-10,0 0,-10-1,10 1,-10-10,20 10,-10-10,10 10,-20-10,20 10,-9-10,-11 19,20-19,-10 10,0 0,10 0,-10 0,0-1,10-9,-10 0,0 10,10 0,-10-10,10 10,0-10,0 0,0 0,0 9,-10-19,10 10,0 0,-10 10,10-10,0 0,0 0,-9 0,9 0,0 0,0-1,0 11,0 0,0-10,0 20,0-20,0 0,0 0,9 9,1 1,10 0,-20 0,10-10,0 10,0-10,10 10,-20-11,10 1,0 10,9 0,-19-10,20-10,0 10,-10 10,0-10,10 0,10 0,-20-1,-1-9,1 0,0 0,10 10,0 0,-10-10,10 10,0-10,-1 10,1-10,20 10,0-10,-20 10,19-10,21 0,-11 0,-9 0,0 0,19 0,-19 0,-10 0,-1 0,1 0,-10 0,0 0,0 0,0 0,-1 0,11 0,0 0,-10 0,10-10,-1 10,1 0,0-10,0 10,-1-10,1 0,0 10,0-10,-1 10,1-10,0 10,-10-9,0 9,0 0,-1 0,1 0,0-10,-10 0,20 10,-10-10,9 0,-9 0,10 10,-10-10,0 0,0 10,-1 0,-9-10,10 0,0 0,0 0,0 10,0-10,-1 1,1 9,0-10,-20 0,20 0,-10 10,10 0,0-10,9 0,-9 0,10 0,-10 10,-10-10,9 0,1 0,0 10,-10-10,0 0,0 1,10-1,10-10,-11 10,11 0,-20-10,20 0,0 0,-11 1,-9 19,10-20,0 0,0 0,-10 10,10 0,0-10,-11 1,1-1,20 10,-30-10,10 0,0 0,10 0,0-9,-10 9,-1-10,1 20,0-10,0-10,-10 1,10 19,0-20,0 10,0-20,0 31,-10-21,0 10,10 0,-10-10,10 10,0 1,0-11,-10 10,0 0,9 0,-9-9,10 9,-10 0,10 0,-10-10,0 20,0-19,0 19,0-20,0 10,0 10,0-10,0 0,0 11,-10-1,0-10,1 0,9 10,-10 10,0-10,10 0,-10 10,-20-10,20 0,-10 0,0 0,10 1,-9 9,-11 0,20-10,-20 0,0 10,11-10,-1 0,-10 10,10 0,10-10,-10 10,10 0,-9 0,-1-10,10 10,-10 0,0 0,10 0,-20 0,-9 0,9 0,0 0,0 0,11-10,-1 10,-10 0,20 0,0 0,-10 0,10 0,-9 0,-1 0,0 0,10 0,-10 0,0 0,0 0,1 0,9 0,-20 0,10 0,0 0,-10 0,-19 0,19 0,10 0,0 0,-19 0,19 0,-10 0,10 0,0 0,1 0,9 0,-10 0,10 0,-10-10,-10 10,-9 0,29 0,-20 0,20 0,-20 0,20 0,0-10,0 10,1 0,-11-10,10 10,0 0,-10-10,0 0,10 1,0 9</inkml:trace>
  <inkml:trace contextRef="#ctx0" brushRef="#br0" timeOffset="2209.3397">17720 6608,'20'0,"0"0,10 0,-10 0,0 0,19 0,-19 0,0 0,0 0,20 0,-21 0,11-10,0 10,20 0,-21 0,31-10,-30 10,19 0,-19-10,0 10,-20 0,9 0,1 0,-10 0,10 0,-10 0,20 0,0 0,-21 0,31-10,-10 10,0 0,-1 0,11 0,-10 0,0 0,9-10,-9 10,0 0,-10 0,-10 0,9 0,-9 0,0-10,10 10,0 0,-10 0,20-9,-20 9,9 0,1-10,20 10,-30-10,10 10,-10 0,0 0,9 0,-9 0,10 0,-20-10,20 10,-10 0,20-10,-10 10,-1-10,1 10,10-10,-20 10,20-10,0 0,-1 10,-19-10,10 10,10 0,-20 0,10 0,-1-10,1 10,0-10,10 10,-20 0,20 0,-11-10,-9 10,0 0,0-9,0 9,0 0,0 0,0 0,10-10,9 10,-9 0,10 0,0 0,0 0,-1 0,1 0,0 0,-10 0,-10 0,0 0,-40-10,-10 0</inkml:trace>
  <inkml:trace contextRef="#ctx0" brushRef="#br0" timeOffset="5345.6454">17859 6380,'-10'10,"1"-10,-1 10,0 0,0-1,0-9,0 10,0 0,0-10,10 10,-10 0,0 0,0 0,0 0,0 0,1-10,-1 10,10 0,-10 0,0-10,10 10,0-1,-10-9,0 0,10 10,-10-10,10 10,0 0,-10-10,0 10,10 0,-10-10,0 0,0 0,10 10,-10-10,10 10,-9-10,9 10,-10-10,10 10,0 0,10-10,-1 0,-9 10,10-10,0 9,0 1,0-10,-10 10,10-10,-10 10,10-10,0 10,0 0,0 0,0-10,0 10,0-10,-10 10,9-10,1 0,-10 10,10-10,0 10,0 0,0-10,0 10,10-1,-10 1,10 0,-10 0,9 0,1 0,-10-10,10 0,-10 10,0-10,0 10,0-10,0 0,-10 10,10-10,-1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6T20:42:31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17051 4829 960,'0'20'10058,"0"-20"-8969,0 0 480,0 0-415,0 0-290,0 0 129,0-20-192,0 20-353,0 0-63,0 0-65,20 0-32,0-21-127,20 2 63,19-21-96,20 20-64,0-40 96,21 21 64,19-21 97,0 0-65,41 1-64,-2-1 0,0 0-96,22 1 0,-2-21-64,-19 20 129,0 21-65,-21-21 96,-18 21 0,-41-1-128,1 20-32,-21-20-128,-19 40-256,-21-19-353,-19 19-224,0-21-1377,-19 21-2114,-21 0-8488</inkml:trace>
  <inkml:trace contextRef="#ctx0" brushRef="#br0" timeOffset="563.0318">17348 4371 10185,'20'-19'1666,"-20"19"-1570,0 0-96,0 0-256,0 0-545,0 19 737,-20 1 64,20 0 0,-18 20 96,-2-1-32,-1 1 0,-19 0-32,1 20-128,-1-21 64,1 0 224,-1 2 513,0-1 704,21-21-352,19 2-609,0-1-255,19-1 287,1 1 65,40 0-97,-21-20-96,21 0 33,20 0 63,-22 0-352,3 0-96,-2 0-224,-19 0-897,19 0-1634,-19 0-3394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6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8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34.png"/><Relationship Id="rId9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4.wdp"/><Relationship Id="rId7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4.png"/><Relationship Id="rId5" Type="http://schemas.microsoft.com/office/2007/relationships/hdphoto" Target="../media/hdphoto5.wdp"/><Relationship Id="rId4" Type="http://schemas.openxmlformats.org/officeDocument/2006/relationships/image" Target="../media/image37.png"/><Relationship Id="rId9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49.png"/><Relationship Id="rId5" Type="http://schemas.openxmlformats.org/officeDocument/2006/relationships/tags" Target="../tags/tag16.xml"/><Relationship Id="rId10" Type="http://schemas.openxmlformats.org/officeDocument/2006/relationships/image" Target="../media/image48.png"/><Relationship Id="rId4" Type="http://schemas.openxmlformats.org/officeDocument/2006/relationships/tags" Target="../tags/tag15.xml"/><Relationship Id="rId9" Type="http://schemas.openxmlformats.org/officeDocument/2006/relationships/image" Target="../media/image47.png"/><Relationship Id="rId14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7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56.png"/><Relationship Id="rId17" Type="http://schemas.openxmlformats.org/officeDocument/2006/relationships/image" Target="../media/image60.emf"/><Relationship Id="rId2" Type="http://schemas.openxmlformats.org/officeDocument/2006/relationships/tags" Target="../tags/tag19.xml"/><Relationship Id="rId16" Type="http://schemas.openxmlformats.org/officeDocument/2006/relationships/image" Target="../media/image52.e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55.png"/><Relationship Id="rId5" Type="http://schemas.openxmlformats.org/officeDocument/2006/relationships/tags" Target="../tags/tag22.xml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tags" Target="../tags/tag21.xm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tags" Target="../tags/tag45.xml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image" Target="../media/image65.png"/><Relationship Id="rId41" Type="http://schemas.openxmlformats.org/officeDocument/2006/relationships/image" Target="../media/image77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slideLayout" Target="../slideLayouts/slideLayout47.xml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80.png"/><Relationship Id="rId39" Type="http://schemas.openxmlformats.org/officeDocument/2006/relationships/image" Target="../media/image90.emf"/><Relationship Id="rId21" Type="http://schemas.openxmlformats.org/officeDocument/2006/relationships/image" Target="../media/image75.png"/><Relationship Id="rId34" Type="http://schemas.openxmlformats.org/officeDocument/2006/relationships/image" Target="../media/image85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79.png"/><Relationship Id="rId33" Type="http://schemas.openxmlformats.org/officeDocument/2006/relationships/image" Target="../media/image84.png"/><Relationship Id="rId38" Type="http://schemas.openxmlformats.org/officeDocument/2006/relationships/image" Target="../media/image89.emf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78.png"/><Relationship Id="rId32" Type="http://schemas.openxmlformats.org/officeDocument/2006/relationships/image" Target="../media/image68.png"/><Relationship Id="rId37" Type="http://schemas.openxmlformats.org/officeDocument/2006/relationships/image" Target="../media/image88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87.png"/><Relationship Id="rId10" Type="http://schemas.openxmlformats.org/officeDocument/2006/relationships/tags" Target="../tags/tag57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67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66.png"/><Relationship Id="rId35" Type="http://schemas.openxmlformats.org/officeDocument/2006/relationships/image" Target="../media/image86.png"/><Relationship Id="rId8" Type="http://schemas.openxmlformats.org/officeDocument/2006/relationships/tags" Target="../tags/tag55.xml"/><Relationship Id="rId3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3.xml"/><Relationship Id="rId16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7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6.png"/><Relationship Id="rId17" Type="http://schemas.openxmlformats.org/officeDocument/2006/relationships/image" Target="../media/image92.png"/><Relationship Id="rId2" Type="http://schemas.openxmlformats.org/officeDocument/2006/relationships/tags" Target="../tags/tag67.xml"/><Relationship Id="rId16" Type="http://schemas.openxmlformats.org/officeDocument/2006/relationships/image" Target="../media/image91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5.png"/><Relationship Id="rId5" Type="http://schemas.openxmlformats.org/officeDocument/2006/relationships/tags" Target="../tags/tag70.xml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tags" Target="../tags/tag69.xm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75.xml"/><Relationship Id="rId7" Type="http://schemas.openxmlformats.org/officeDocument/2006/relationships/image" Target="../media/image54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76.xml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94.png"/><Relationship Id="rId18" Type="http://schemas.openxmlformats.org/officeDocument/2006/relationships/image" Target="../media/image54.png"/><Relationship Id="rId26" Type="http://schemas.openxmlformats.org/officeDocument/2006/relationships/image" Target="../media/image104.png"/><Relationship Id="rId3" Type="http://schemas.openxmlformats.org/officeDocument/2006/relationships/tags" Target="../tags/tag79.xml"/><Relationship Id="rId21" Type="http://schemas.openxmlformats.org/officeDocument/2006/relationships/image" Target="../media/image98.png"/><Relationship Id="rId7" Type="http://schemas.openxmlformats.org/officeDocument/2006/relationships/tags" Target="../tags/tag83.xml"/><Relationship Id="rId12" Type="http://schemas.openxmlformats.org/officeDocument/2006/relationships/image" Target="../media/image93.png"/><Relationship Id="rId17" Type="http://schemas.openxmlformats.org/officeDocument/2006/relationships/image" Target="../media/image96.png"/><Relationship Id="rId25" Type="http://schemas.openxmlformats.org/officeDocument/2006/relationships/image" Target="../media/image103.png"/><Relationship Id="rId2" Type="http://schemas.openxmlformats.org/officeDocument/2006/relationships/tags" Target="../tags/tag78.xml"/><Relationship Id="rId16" Type="http://schemas.openxmlformats.org/officeDocument/2006/relationships/image" Target="../media/image50.png"/><Relationship Id="rId20" Type="http://schemas.openxmlformats.org/officeDocument/2006/relationships/image" Target="../media/image97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47.xml"/><Relationship Id="rId24" Type="http://schemas.openxmlformats.org/officeDocument/2006/relationships/image" Target="../media/image101.emf"/><Relationship Id="rId5" Type="http://schemas.openxmlformats.org/officeDocument/2006/relationships/tags" Target="../tags/tag81.xml"/><Relationship Id="rId15" Type="http://schemas.openxmlformats.org/officeDocument/2006/relationships/image" Target="../media/image49.png"/><Relationship Id="rId23" Type="http://schemas.openxmlformats.org/officeDocument/2006/relationships/image" Target="../media/image100.emf"/><Relationship Id="rId28" Type="http://schemas.openxmlformats.org/officeDocument/2006/relationships/image" Target="../media/image106.png"/><Relationship Id="rId10" Type="http://schemas.openxmlformats.org/officeDocument/2006/relationships/tags" Target="../tags/tag86.xml"/><Relationship Id="rId19" Type="http://schemas.openxmlformats.org/officeDocument/2006/relationships/image" Target="../media/image55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95.png"/><Relationship Id="rId22" Type="http://schemas.openxmlformats.org/officeDocument/2006/relationships/image" Target="../media/image99.png"/><Relationship Id="rId27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4.png"/><Relationship Id="rId18" Type="http://schemas.openxmlformats.org/officeDocument/2006/relationships/image" Target="../media/image110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96.png"/><Relationship Id="rId17" Type="http://schemas.openxmlformats.org/officeDocument/2006/relationships/image" Target="../media/image109.png"/><Relationship Id="rId2" Type="http://schemas.openxmlformats.org/officeDocument/2006/relationships/tags" Target="../tags/tag88.xml"/><Relationship Id="rId16" Type="http://schemas.openxmlformats.org/officeDocument/2006/relationships/image" Target="../media/image108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50.png"/><Relationship Id="rId5" Type="http://schemas.openxmlformats.org/officeDocument/2006/relationships/tags" Target="../tags/tag91.xml"/><Relationship Id="rId15" Type="http://schemas.openxmlformats.org/officeDocument/2006/relationships/image" Target="../media/image102.emf"/><Relationship Id="rId10" Type="http://schemas.openxmlformats.org/officeDocument/2006/relationships/image" Target="../media/image49.png"/><Relationship Id="rId19" Type="http://schemas.openxmlformats.org/officeDocument/2006/relationships/image" Target="../media/image111.png"/><Relationship Id="rId4" Type="http://schemas.openxmlformats.org/officeDocument/2006/relationships/tags" Target="../tags/tag90.xml"/><Relationship Id="rId9" Type="http://schemas.openxmlformats.org/officeDocument/2006/relationships/image" Target="../media/image99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99.png"/><Relationship Id="rId18" Type="http://schemas.openxmlformats.org/officeDocument/2006/relationships/image" Target="../media/image114.png"/><Relationship Id="rId3" Type="http://schemas.openxmlformats.org/officeDocument/2006/relationships/tags" Target="../tags/tag96.xml"/><Relationship Id="rId21" Type="http://schemas.openxmlformats.org/officeDocument/2006/relationships/image" Target="../media/image118.png"/><Relationship Id="rId7" Type="http://schemas.openxmlformats.org/officeDocument/2006/relationships/tags" Target="../tags/tag100.xml"/><Relationship Id="rId12" Type="http://schemas.openxmlformats.org/officeDocument/2006/relationships/image" Target="../media/image112.png"/><Relationship Id="rId17" Type="http://schemas.openxmlformats.org/officeDocument/2006/relationships/image" Target="../media/image113.png"/><Relationship Id="rId2" Type="http://schemas.openxmlformats.org/officeDocument/2006/relationships/tags" Target="../tags/tag95.xml"/><Relationship Id="rId16" Type="http://schemas.openxmlformats.org/officeDocument/2006/relationships/image" Target="../media/image54.png"/><Relationship Id="rId20" Type="http://schemas.openxmlformats.org/officeDocument/2006/relationships/image" Target="../media/image117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107.png"/><Relationship Id="rId5" Type="http://schemas.openxmlformats.org/officeDocument/2006/relationships/tags" Target="../tags/tag98.xml"/><Relationship Id="rId15" Type="http://schemas.openxmlformats.org/officeDocument/2006/relationships/image" Target="../media/image96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15.emf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26" Type="http://schemas.openxmlformats.org/officeDocument/2006/relationships/tags" Target="../tags/tag128.xml"/><Relationship Id="rId39" Type="http://schemas.openxmlformats.org/officeDocument/2006/relationships/image" Target="../media/image128.png"/><Relationship Id="rId21" Type="http://schemas.openxmlformats.org/officeDocument/2006/relationships/tags" Target="../tags/tag123.xml"/><Relationship Id="rId34" Type="http://schemas.microsoft.com/office/2007/relationships/hdphoto" Target="../media/hdphoto6.wdp"/><Relationship Id="rId42" Type="http://schemas.openxmlformats.org/officeDocument/2006/relationships/image" Target="../media/image131.png"/><Relationship Id="rId47" Type="http://schemas.openxmlformats.org/officeDocument/2006/relationships/image" Target="../media/image137.png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9" Type="http://schemas.openxmlformats.org/officeDocument/2006/relationships/image" Target="../media/image119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tags" Target="../tags/tag126.xml"/><Relationship Id="rId32" Type="http://schemas.openxmlformats.org/officeDocument/2006/relationships/image" Target="../media/image122.png"/><Relationship Id="rId37" Type="http://schemas.openxmlformats.org/officeDocument/2006/relationships/image" Target="../media/image126.png"/><Relationship Id="rId40" Type="http://schemas.openxmlformats.org/officeDocument/2006/relationships/image" Target="../media/image129.png"/><Relationship Id="rId45" Type="http://schemas.openxmlformats.org/officeDocument/2006/relationships/image" Target="../media/image135.png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image" Target="../media/image116.png"/><Relationship Id="rId36" Type="http://schemas.openxmlformats.org/officeDocument/2006/relationships/image" Target="../media/image125.png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31" Type="http://schemas.openxmlformats.org/officeDocument/2006/relationships/image" Target="../media/image121.png"/><Relationship Id="rId44" Type="http://schemas.openxmlformats.org/officeDocument/2006/relationships/image" Target="../media/image133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slideLayout" Target="../slideLayouts/slideLayout47.xml"/><Relationship Id="rId30" Type="http://schemas.openxmlformats.org/officeDocument/2006/relationships/image" Target="../media/image120.png"/><Relationship Id="rId35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image" Target="../media/image134.emf"/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33" Type="http://schemas.openxmlformats.org/officeDocument/2006/relationships/image" Target="../media/image123.png"/><Relationship Id="rId38" Type="http://schemas.openxmlformats.org/officeDocument/2006/relationships/image" Target="../media/image127.png"/><Relationship Id="rId46" Type="http://schemas.openxmlformats.org/officeDocument/2006/relationships/image" Target="../media/image136.png"/><Relationship Id="rId20" Type="http://schemas.openxmlformats.org/officeDocument/2006/relationships/tags" Target="../tags/tag122.xml"/><Relationship Id="rId41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tags" Target="../tags/tag131.xml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35.jpeg"/><Relationship Id="rId11" Type="http://schemas.openxmlformats.org/officeDocument/2006/relationships/image" Target="../media/image142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41.png"/><Relationship Id="rId4" Type="http://schemas.openxmlformats.org/officeDocument/2006/relationships/tags" Target="../tags/tag132.xml"/><Relationship Id="rId9" Type="http://schemas.openxmlformats.org/officeDocument/2006/relationships/image" Target="../media/image14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tags" Target="../tags/tag135.xml"/><Relationship Id="rId21" Type="http://schemas.openxmlformats.org/officeDocument/2006/relationships/image" Target="../media/image150.png"/><Relationship Id="rId7" Type="http://schemas.openxmlformats.org/officeDocument/2006/relationships/tags" Target="../tags/tag139.xml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tags" Target="../tags/tag134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37.xml"/><Relationship Id="rId15" Type="http://schemas.openxmlformats.org/officeDocument/2006/relationships/image" Target="../media/image144.png"/><Relationship Id="rId23" Type="http://schemas.openxmlformats.org/officeDocument/2006/relationships/image" Target="../media/image152.emf"/><Relationship Id="rId10" Type="http://schemas.openxmlformats.org/officeDocument/2006/relationships/tags" Target="../tags/tag142.xml"/><Relationship Id="rId19" Type="http://schemas.openxmlformats.org/officeDocument/2006/relationships/image" Target="../media/image148.png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../media/image143.png"/><Relationship Id="rId22" Type="http://schemas.openxmlformats.org/officeDocument/2006/relationships/image" Target="../media/image15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1.xml"/><Relationship Id="rId7" Type="http://schemas.openxmlformats.org/officeDocument/2006/relationships/image" Target="../media/image3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4.jpg"/><Relationship Id="rId10" Type="http://schemas.openxmlformats.org/officeDocument/2006/relationships/image" Target="../media/image35.emf"/><Relationship Id="rId4" Type="http://schemas.openxmlformats.org/officeDocument/2006/relationships/slideLayout" Target="../slideLayouts/slideLayout47.xml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Representation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2187111"/>
            <a:ext cx="4256087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Non-linear hypotheses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42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ang\Desktop\Brodmann_41_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16" b="94211" l="4000" r="99000">
                        <a14:foregroundMark x1="28333" y1="20000" x2="28333" y2="20000"/>
                        <a14:foregroundMark x1="17333" y1="14211" x2="4333" y2="43158"/>
                        <a14:foregroundMark x1="5667" y1="45263" x2="9000" y2="71053"/>
                        <a14:foregroundMark x1="22000" y1="75789" x2="42333" y2="80526"/>
                        <a14:foregroundMark x1="37333" y1="94211" x2="66000" y2="83684"/>
                        <a14:foregroundMark x1="82333" y1="75263" x2="43667" y2="11579"/>
                        <a14:foregroundMark x1="38667" y1="6842" x2="73667" y2="15789"/>
                        <a14:foregroundMark x1="85667" y1="38421" x2="99000" y2="64737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28509" y="1146033"/>
            <a:ext cx="3336132" cy="22978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66865" y="3754219"/>
            <a:ext cx="3757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 smtClean="0">
                <a:latin typeface="+mj-lt"/>
              </a:rPr>
              <a:t>Auditory cortex learns to see</a:t>
            </a:r>
          </a:p>
          <a:p>
            <a:pPr algn="l">
              <a:spcBef>
                <a:spcPct val="0"/>
              </a:spcBef>
            </a:pPr>
            <a:endParaRPr lang="en-US" sz="2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22" y="2941309"/>
            <a:ext cx="2086902" cy="390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Auditory Cortex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94074" y="2594732"/>
            <a:ext cx="2637144" cy="393826"/>
          </a:xfrm>
          <a:prstGeom prst="straightConnector1">
            <a:avLst/>
          </a:prstGeom>
          <a:noFill/>
          <a:ln w="57150" cap="flat" cmpd="sng" algn="ctr">
            <a:solidFill>
              <a:srgbClr val="53D8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473763" y="2647045"/>
            <a:ext cx="276222" cy="276222"/>
            <a:chOff x="0" y="2153"/>
            <a:chExt cx="571" cy="574"/>
          </a:xfrm>
        </p:grpSpPr>
        <p:sp>
          <p:nvSpPr>
            <p:cNvPr id="9" name="Line 47"/>
            <p:cNvSpPr>
              <a:spLocks noChangeShapeType="1"/>
            </p:cNvSpPr>
            <p:nvPr/>
          </p:nvSpPr>
          <p:spPr bwMode="auto">
            <a:xfrm>
              <a:off x="0" y="2153"/>
              <a:ext cx="571" cy="57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 flipV="1">
              <a:off x="0" y="2153"/>
              <a:ext cx="571" cy="57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>
            <a:off x="3424238" y="1873985"/>
            <a:ext cx="2306980" cy="542206"/>
          </a:xfrm>
          <a:prstGeom prst="straightConnector1">
            <a:avLst/>
          </a:prstGeom>
          <a:noFill/>
          <a:ln w="57150" cap="flat" cmpd="sng" algn="ctr">
            <a:solidFill>
              <a:srgbClr val="C52B87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 descr="Ey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GlowEdges trans="100000" smoothness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5395" y="1207595"/>
            <a:ext cx="1980812" cy="985756"/>
          </a:xfrm>
          <a:prstGeom prst="rect">
            <a:avLst/>
          </a:prstGeom>
        </p:spPr>
      </p:pic>
      <p:pic>
        <p:nvPicPr>
          <p:cNvPr id="14" name="Picture 13" descr="Ear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GlowEdges trans="100000" smoothness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6086" y="2543579"/>
            <a:ext cx="963108" cy="15763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“one learning algorithm” hypothesis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4866501"/>
            <a:ext cx="1249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[Roe et al., 1992]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18"/>
              <p14:cNvContentPartPr/>
              <p14:nvPr/>
            </p14:nvContentPartPr>
            <p14:xfrm>
              <a:off x="5325840" y="2168280"/>
              <a:ext cx="1872000" cy="62172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6480" y="2158920"/>
                <a:ext cx="189072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6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pubpages.unh.edu/~cjy67/Images/han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00000" smoothness="1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818167" y="2516936"/>
            <a:ext cx="1424763" cy="14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upload.wikimedia.org/wikipedia/commons/6/66/Postcentral_gy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11" b="93158" l="2000" r="97667">
                        <a14:foregroundMark x1="7000" y1="33684" x2="39333" y2="7368"/>
                        <a14:foregroundMark x1="44667" y1="4211" x2="54667" y2="6316"/>
                        <a14:foregroundMark x1="86667" y1="39474" x2="95000" y2="57895"/>
                        <a14:foregroundMark x1="93667" y1="55789" x2="97667" y2="66316"/>
                        <a14:foregroundMark x1="57000" y1="84737" x2="34667" y2="88421"/>
                        <a14:foregroundMark x1="43000" y1="93684" x2="32333" y2="81579"/>
                        <a14:foregroundMark x1="8000" y1="67895" x2="2000" y2="43158"/>
                        <a14:backgroundMark x1="7000" y1="15789" x2="16000" y2="11053"/>
                        <a14:backgroundMark x1="82667" y1="7368" x2="89667" y2="14737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78" y="1123950"/>
            <a:ext cx="3340660" cy="22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3094074" y="1965329"/>
            <a:ext cx="2497634" cy="998056"/>
          </a:xfrm>
          <a:prstGeom prst="straightConnector1">
            <a:avLst/>
          </a:prstGeom>
          <a:noFill/>
          <a:ln w="57150" cap="flat" cmpd="sng" algn="ctr">
            <a:solidFill>
              <a:srgbClr val="53D8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810000" y="3752873"/>
            <a:ext cx="500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+mj-lt"/>
              </a:rPr>
              <a:t>Somatosensory cortex learns to see</a:t>
            </a:r>
          </a:p>
          <a:p>
            <a:pPr algn="l">
              <a:spcBef>
                <a:spcPct val="0"/>
              </a:spcBef>
            </a:pPr>
            <a:endParaRPr lang="en-US" sz="2400" dirty="0" smtClean="0">
              <a:latin typeface="+mj-lt"/>
            </a:endParaRPr>
          </a:p>
        </p:txBody>
      </p: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4197541" y="2326246"/>
            <a:ext cx="276222" cy="276222"/>
            <a:chOff x="0" y="2153"/>
            <a:chExt cx="571" cy="574"/>
          </a:xfrm>
        </p:grpSpPr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0" y="2153"/>
              <a:ext cx="571" cy="57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 flipV="1">
              <a:off x="0" y="2153"/>
              <a:ext cx="571" cy="57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04022" y="2571750"/>
            <a:ext cx="2844578" cy="5139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Somatosensory Cortex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24238" y="1873985"/>
            <a:ext cx="2167470" cy="91344"/>
          </a:xfrm>
          <a:prstGeom prst="straightConnector1">
            <a:avLst/>
          </a:prstGeom>
          <a:noFill/>
          <a:ln w="57150" cap="flat" cmpd="sng" algn="ctr">
            <a:solidFill>
              <a:srgbClr val="C52B87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" name="Picture 24" descr="Eye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GlowEdges trans="100000" smoothness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5395" y="1207595"/>
            <a:ext cx="1980812" cy="9857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“one learning algorithm” hypothesis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866501"/>
            <a:ext cx="1527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[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Metin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&amp; Frost, 1989]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131520" y="1387440"/>
              <a:ext cx="843120" cy="379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2520" y="1377360"/>
                <a:ext cx="86364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4157" y="2449830"/>
            <a:ext cx="2236446" cy="334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smtClean="0">
                <a:latin typeface="+mj-lt"/>
              </a:rPr>
              <a:t>Seeing with your tongue</a:t>
            </a:r>
            <a:endParaRPr lang="en-US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3926" y="742950"/>
            <a:ext cx="3708074" cy="1691059"/>
            <a:chOff x="482988" y="888916"/>
            <a:chExt cx="3708074" cy="1691059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2914"/>
            <a:stretch/>
          </p:blipFill>
          <p:spPr bwMode="auto">
            <a:xfrm>
              <a:off x="482988" y="903721"/>
              <a:ext cx="1233917" cy="1668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283" r="2048"/>
            <a:stretch>
              <a:fillRect/>
            </a:stretch>
          </p:blipFill>
          <p:spPr bwMode="auto">
            <a:xfrm>
              <a:off x="1796822" y="888916"/>
              <a:ext cx="2394240" cy="1691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147170" y="2416432"/>
            <a:ext cx="29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smtClean="0">
                <a:latin typeface="+mj-lt"/>
              </a:rPr>
              <a:t>Human echolocation (sonar)</a:t>
            </a:r>
            <a:endParaRPr lang="en-US" dirty="0">
              <a:latin typeface="+mj-lt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t="7222" b="10814"/>
          <a:stretch/>
        </p:blipFill>
        <p:spPr bwMode="auto">
          <a:xfrm>
            <a:off x="5111728" y="742950"/>
            <a:ext cx="3041672" cy="16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rc 9"/>
          <p:cNvSpPr/>
          <p:nvPr/>
        </p:nvSpPr>
        <p:spPr bwMode="auto">
          <a:xfrm rot="12896089">
            <a:off x="6761561" y="1408266"/>
            <a:ext cx="328744" cy="659565"/>
          </a:xfrm>
          <a:prstGeom prst="arc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smtClean="0">
              <a:latin typeface="+mj-lt"/>
            </a:endParaRPr>
          </a:p>
        </p:txBody>
      </p:sp>
      <p:sp>
        <p:nvSpPr>
          <p:cNvPr id="11" name="Arc 10"/>
          <p:cNvSpPr/>
          <p:nvPr/>
        </p:nvSpPr>
        <p:spPr bwMode="auto">
          <a:xfrm rot="12896089">
            <a:off x="6485630" y="1478854"/>
            <a:ext cx="328744" cy="659565"/>
          </a:xfrm>
          <a:prstGeom prst="arc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smtClean="0">
              <a:latin typeface="+mj-lt"/>
            </a:endParaRPr>
          </a:p>
        </p:txBody>
      </p:sp>
      <p:sp>
        <p:nvSpPr>
          <p:cNvPr id="12" name="Arc 11"/>
          <p:cNvSpPr/>
          <p:nvPr/>
        </p:nvSpPr>
        <p:spPr bwMode="auto">
          <a:xfrm rot="12896089">
            <a:off x="6642846" y="1453184"/>
            <a:ext cx="328744" cy="659565"/>
          </a:xfrm>
          <a:prstGeom prst="arc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US" smtClean="0">
              <a:latin typeface="+mj-lt"/>
            </a:endParaRPr>
          </a:p>
        </p:txBody>
      </p:sp>
      <p:grpSp>
        <p:nvGrpSpPr>
          <p:cNvPr id="13" name="Group 23"/>
          <p:cNvGrpSpPr/>
          <p:nvPr/>
        </p:nvGrpSpPr>
        <p:grpSpPr>
          <a:xfrm>
            <a:off x="914400" y="2869810"/>
            <a:ext cx="3418070" cy="1683140"/>
            <a:chOff x="1153955" y="1931204"/>
            <a:chExt cx="5069460" cy="2496325"/>
          </a:xfrm>
        </p:grpSpPr>
        <p:pic>
          <p:nvPicPr>
            <p:cNvPr id="14" name="Picture 2" descr="C:\Users\ang\Desktop\d704fa5c809ebf8d6f97ef57f6f04ae3f6aec692.pdf - Adobe Acrobat Pro.jpg"/>
            <p:cNvPicPr>
              <a:picLocks noChangeAspect="1" noChangeArrowheads="1"/>
            </p:cNvPicPr>
            <p:nvPr/>
          </p:nvPicPr>
          <p:blipFill>
            <a:blip r:embed="rId5" cstate="print"/>
            <a:srcRect r="46584"/>
            <a:stretch>
              <a:fillRect/>
            </a:stretch>
          </p:blipFill>
          <p:spPr bwMode="auto">
            <a:xfrm>
              <a:off x="1153955" y="1931205"/>
              <a:ext cx="2649945" cy="2491095"/>
            </a:xfrm>
            <a:prstGeom prst="rect">
              <a:avLst/>
            </a:prstGeom>
            <a:noFill/>
          </p:spPr>
        </p:pic>
        <p:pic>
          <p:nvPicPr>
            <p:cNvPr id="15" name="Picture 3" descr="C:\Users\ang\Desktop\photo2.jpg"/>
            <p:cNvPicPr>
              <a:picLocks noChangeAspect="1" noChangeArrowheads="1"/>
            </p:cNvPicPr>
            <p:nvPr/>
          </p:nvPicPr>
          <p:blipFill>
            <a:blip r:embed="rId6" cstate="print"/>
            <a:srcRect l="17308" r="14615"/>
            <a:stretch>
              <a:fillRect/>
            </a:stretch>
          </p:blipFill>
          <p:spPr bwMode="auto">
            <a:xfrm>
              <a:off x="3957520" y="1931204"/>
              <a:ext cx="2265895" cy="2496325"/>
            </a:xfrm>
            <a:prstGeom prst="rect">
              <a:avLst/>
            </a:prstGeom>
            <a:noFill/>
          </p:spPr>
        </p:pic>
      </p:grpSp>
      <p:pic>
        <p:nvPicPr>
          <p:cNvPr id="16" name="Picture 5" descr="C:\Users\ang\Desktop\fro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84731" y="2869809"/>
            <a:ext cx="3034924" cy="167961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284019" y="4549424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err="1" smtClean="0">
                <a:latin typeface="+mj-lt"/>
              </a:rPr>
              <a:t>Haptic</a:t>
            </a:r>
            <a:r>
              <a:rPr lang="en-US" dirty="0" smtClean="0">
                <a:latin typeface="+mj-lt"/>
              </a:rPr>
              <a:t> belt: Direction sense</a:t>
            </a:r>
            <a:endParaRPr lang="en-US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1978" y="4549424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smtClean="0">
                <a:latin typeface="+mj-lt"/>
              </a:rPr>
              <a:t>Implanting a 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eye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Sensor representations in the brain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866501"/>
            <a:ext cx="548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[BrainPort; Welsh &amp; Blasch, 1997; Nagel et al., 2005; Constantine-Paton &amp; Law, 2009]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Representation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66828" y="2190750"/>
            <a:ext cx="4496172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g\Desktop\Neuron.jpg"/>
          <p:cNvPicPr>
            <a:picLocks noChangeAspect="1" noChangeArrowheads="1"/>
          </p:cNvPicPr>
          <p:nvPr/>
        </p:nvPicPr>
        <p:blipFill>
          <a:blip r:embed="rId2" cstate="print"/>
          <a:srcRect t="22274"/>
          <a:stretch>
            <a:fillRect/>
          </a:stretch>
        </p:blipFill>
        <p:spPr bwMode="auto">
          <a:xfrm>
            <a:off x="1447800" y="974812"/>
            <a:ext cx="6019800" cy="31938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Neuron in the brain</a:t>
            </a:r>
            <a:endParaRPr 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81400" y="974812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“input wire”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66208" y="4168687"/>
            <a:ext cx="161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“output wire”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601525" y="2732367"/>
            <a:ext cx="713175" cy="655991"/>
          </a:xfrm>
          <a:custGeom>
            <a:avLst/>
            <a:gdLst>
              <a:gd name="connsiteX0" fmla="*/ 401448 w 713175"/>
              <a:gd name="connsiteY0" fmla="*/ 21224 h 655991"/>
              <a:gd name="connsiteX1" fmla="*/ 131284 w 713175"/>
              <a:gd name="connsiteY1" fmla="*/ 62788 h 655991"/>
              <a:gd name="connsiteX2" fmla="*/ 100111 w 713175"/>
              <a:gd name="connsiteY2" fmla="*/ 83569 h 655991"/>
              <a:gd name="connsiteX3" fmla="*/ 37766 w 713175"/>
              <a:gd name="connsiteY3" fmla="*/ 177088 h 655991"/>
              <a:gd name="connsiteX4" fmla="*/ 16984 w 713175"/>
              <a:gd name="connsiteY4" fmla="*/ 208260 h 655991"/>
              <a:gd name="connsiteX5" fmla="*/ 16984 w 713175"/>
              <a:gd name="connsiteY5" fmla="*/ 488815 h 655991"/>
              <a:gd name="connsiteX6" fmla="*/ 58548 w 713175"/>
              <a:gd name="connsiteY6" fmla="*/ 551160 h 655991"/>
              <a:gd name="connsiteX7" fmla="*/ 89720 w 713175"/>
              <a:gd name="connsiteY7" fmla="*/ 582333 h 655991"/>
              <a:gd name="connsiteX8" fmla="*/ 193630 w 713175"/>
              <a:gd name="connsiteY8" fmla="*/ 634288 h 655991"/>
              <a:gd name="connsiteX9" fmla="*/ 266366 w 713175"/>
              <a:gd name="connsiteY9" fmla="*/ 644678 h 655991"/>
              <a:gd name="connsiteX10" fmla="*/ 297539 w 713175"/>
              <a:gd name="connsiteY10" fmla="*/ 655069 h 655991"/>
              <a:gd name="connsiteX11" fmla="*/ 578093 w 713175"/>
              <a:gd name="connsiteY11" fmla="*/ 644678 h 655991"/>
              <a:gd name="connsiteX12" fmla="*/ 598875 w 713175"/>
              <a:gd name="connsiteY12" fmla="*/ 603115 h 655991"/>
              <a:gd name="connsiteX13" fmla="*/ 640439 w 713175"/>
              <a:gd name="connsiteY13" fmla="*/ 519988 h 655991"/>
              <a:gd name="connsiteX14" fmla="*/ 650830 w 713175"/>
              <a:gd name="connsiteY14" fmla="*/ 457642 h 655991"/>
              <a:gd name="connsiteX15" fmla="*/ 671611 w 713175"/>
              <a:gd name="connsiteY15" fmla="*/ 426469 h 655991"/>
              <a:gd name="connsiteX16" fmla="*/ 692393 w 713175"/>
              <a:gd name="connsiteY16" fmla="*/ 364124 h 655991"/>
              <a:gd name="connsiteX17" fmla="*/ 713175 w 713175"/>
              <a:gd name="connsiteY17" fmla="*/ 291388 h 655991"/>
              <a:gd name="connsiteX18" fmla="*/ 702784 w 713175"/>
              <a:gd name="connsiteY18" fmla="*/ 83569 h 655991"/>
              <a:gd name="connsiteX19" fmla="*/ 682002 w 713175"/>
              <a:gd name="connsiteY19" fmla="*/ 10833 h 655991"/>
              <a:gd name="connsiteX20" fmla="*/ 650830 w 713175"/>
              <a:gd name="connsiteY20" fmla="*/ 442 h 655991"/>
              <a:gd name="connsiteX21" fmla="*/ 401448 w 713175"/>
              <a:gd name="connsiteY21" fmla="*/ 21224 h 65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13175" h="655991">
                <a:moveTo>
                  <a:pt x="401448" y="21224"/>
                </a:moveTo>
                <a:cubicBezTo>
                  <a:pt x="314857" y="31615"/>
                  <a:pt x="239351" y="-14401"/>
                  <a:pt x="131284" y="62788"/>
                </a:cubicBezTo>
                <a:cubicBezTo>
                  <a:pt x="121122" y="70047"/>
                  <a:pt x="110502" y="76642"/>
                  <a:pt x="100111" y="83569"/>
                </a:cubicBezTo>
                <a:lnTo>
                  <a:pt x="37766" y="177088"/>
                </a:lnTo>
                <a:lnTo>
                  <a:pt x="16984" y="208260"/>
                </a:lnTo>
                <a:cubicBezTo>
                  <a:pt x="-868" y="315369"/>
                  <a:pt x="-10000" y="343105"/>
                  <a:pt x="16984" y="488815"/>
                </a:cubicBezTo>
                <a:cubicBezTo>
                  <a:pt x="21532" y="513374"/>
                  <a:pt x="40887" y="533499"/>
                  <a:pt x="58548" y="551160"/>
                </a:cubicBezTo>
                <a:cubicBezTo>
                  <a:pt x="68939" y="561551"/>
                  <a:pt x="78121" y="573311"/>
                  <a:pt x="89720" y="582333"/>
                </a:cubicBezTo>
                <a:cubicBezTo>
                  <a:pt x="136943" y="619062"/>
                  <a:pt x="143276" y="625133"/>
                  <a:pt x="193630" y="634288"/>
                </a:cubicBezTo>
                <a:cubicBezTo>
                  <a:pt x="217726" y="638669"/>
                  <a:pt x="242121" y="641215"/>
                  <a:pt x="266366" y="644678"/>
                </a:cubicBezTo>
                <a:cubicBezTo>
                  <a:pt x="276757" y="648142"/>
                  <a:pt x="286586" y="655069"/>
                  <a:pt x="297539" y="655069"/>
                </a:cubicBezTo>
                <a:cubicBezTo>
                  <a:pt x="391121" y="655069"/>
                  <a:pt x="485872" y="660578"/>
                  <a:pt x="578093" y="644678"/>
                </a:cubicBezTo>
                <a:cubicBezTo>
                  <a:pt x="593357" y="642046"/>
                  <a:pt x="592584" y="617270"/>
                  <a:pt x="598875" y="603115"/>
                </a:cubicBezTo>
                <a:cubicBezTo>
                  <a:pt x="632769" y="526855"/>
                  <a:pt x="603637" y="575189"/>
                  <a:pt x="640439" y="519988"/>
                </a:cubicBezTo>
                <a:cubicBezTo>
                  <a:pt x="643903" y="499206"/>
                  <a:pt x="644168" y="477630"/>
                  <a:pt x="650830" y="457642"/>
                </a:cubicBezTo>
                <a:cubicBezTo>
                  <a:pt x="654779" y="445795"/>
                  <a:pt x="666539" y="437881"/>
                  <a:pt x="671611" y="426469"/>
                </a:cubicBezTo>
                <a:cubicBezTo>
                  <a:pt x="680508" y="406451"/>
                  <a:pt x="685466" y="384906"/>
                  <a:pt x="692393" y="364124"/>
                </a:cubicBezTo>
                <a:cubicBezTo>
                  <a:pt x="707299" y="319405"/>
                  <a:pt x="700128" y="343575"/>
                  <a:pt x="713175" y="291388"/>
                </a:cubicBezTo>
                <a:cubicBezTo>
                  <a:pt x="709711" y="222115"/>
                  <a:pt x="708544" y="152689"/>
                  <a:pt x="702784" y="83569"/>
                </a:cubicBezTo>
                <a:cubicBezTo>
                  <a:pt x="702759" y="83275"/>
                  <a:pt x="686921" y="15752"/>
                  <a:pt x="682002" y="10833"/>
                </a:cubicBezTo>
                <a:cubicBezTo>
                  <a:pt x="674257" y="3088"/>
                  <a:pt x="661775" y="863"/>
                  <a:pt x="650830" y="442"/>
                </a:cubicBezTo>
                <a:cubicBezTo>
                  <a:pt x="571225" y="-2620"/>
                  <a:pt x="488039" y="10833"/>
                  <a:pt x="401448" y="21224"/>
                </a:cubicBezTo>
                <a:close/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00400" y="1174867"/>
            <a:ext cx="457200" cy="10148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>
            <a:off x="3875809" y="3727780"/>
            <a:ext cx="195695" cy="44090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upload.wikimedia.org/wikipedia/en/a/a6/Chemical_synapse_schema.jpg"/>
          <p:cNvPicPr>
            <a:picLocks noChangeAspect="1" noChangeArrowheads="1"/>
          </p:cNvPicPr>
          <p:nvPr/>
        </p:nvPicPr>
        <p:blipFill rotWithShape="1">
          <a:blip r:embed="rId2" cstate="print"/>
          <a:srcRect t="7373"/>
          <a:stretch/>
        </p:blipFill>
        <p:spPr bwMode="auto">
          <a:xfrm>
            <a:off x="2941386" y="708974"/>
            <a:ext cx="3290761" cy="390938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Neurons in the brain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66501"/>
            <a:ext cx="4438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[Credit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US National Institutes of Health, National Institute 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Aging]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8003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group of neurons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4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838200" y="1619140"/>
            <a:ext cx="3733800" cy="1880437"/>
            <a:chOff x="867068" y="1227847"/>
            <a:chExt cx="5050946" cy="2543785"/>
          </a:xfrm>
        </p:grpSpPr>
        <p:sp>
          <p:nvSpPr>
            <p:cNvPr id="3" name="Oval 2"/>
            <p:cNvSpPr/>
            <p:nvPr/>
          </p:nvSpPr>
          <p:spPr>
            <a:xfrm>
              <a:off x="867068" y="3065025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867068" y="2146436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67068" y="1227847"/>
              <a:ext cx="712906" cy="7066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29" idx="6"/>
            </p:cNvCxnSpPr>
            <p:nvPr/>
          </p:nvCxnSpPr>
          <p:spPr>
            <a:xfrm>
              <a:off x="3808718" y="2488798"/>
              <a:ext cx="712906" cy="14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29" idx="2"/>
            </p:cNvCxnSpPr>
            <p:nvPr/>
          </p:nvCxnSpPr>
          <p:spPr>
            <a:xfrm>
              <a:off x="1579974" y="1581151"/>
              <a:ext cx="1515838" cy="9076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9" idx="2"/>
            </p:cNvCxnSpPr>
            <p:nvPr/>
          </p:nvCxnSpPr>
          <p:spPr>
            <a:xfrm flipV="1">
              <a:off x="1579974" y="2488796"/>
              <a:ext cx="1515838" cy="10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6"/>
              <a:endCxn id="29" idx="2"/>
            </p:cNvCxnSpPr>
            <p:nvPr/>
          </p:nvCxnSpPr>
          <p:spPr>
            <a:xfrm flipV="1">
              <a:off x="1579974" y="2488796"/>
              <a:ext cx="1515838" cy="929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95812" y="2135492"/>
              <a:ext cx="712906" cy="706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600" y="2192053"/>
              <a:ext cx="1179414" cy="532127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Neuron model: Logistic unit</a:t>
            </a:r>
            <a:endParaRPr lang="en-US" sz="2400" b="1" dirty="0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595974"/>
            <a:ext cx="1200727" cy="1473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95974"/>
            <a:ext cx="1143000" cy="1473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81000" y="386268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Sigmoid (logistic) activation function.</a:t>
            </a:r>
            <a:endParaRPr lang="en-US" sz="2400" dirty="0"/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7" y="1824355"/>
            <a:ext cx="222885" cy="15049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97455"/>
            <a:ext cx="228600" cy="15049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79445"/>
            <a:ext cx="230505" cy="15430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2209800" y="3333750"/>
            <a:ext cx="838200" cy="474057"/>
          </a:xfrm>
          <a:prstGeom prst="borderCallout1">
            <a:avLst>
              <a:gd name="adj1" fmla="val 18750"/>
              <a:gd name="adj2" fmla="val -8333"/>
              <a:gd name="adj3" fmla="val -53617"/>
              <a:gd name="adj4" fmla="val -41336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“input”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756591" y="1676651"/>
            <a:ext cx="968492" cy="381090"/>
          </a:xfrm>
          <a:prstGeom prst="borderCallout1">
            <a:avLst>
              <a:gd name="adj1" fmla="val 18750"/>
              <a:gd name="adj2" fmla="val -8333"/>
              <a:gd name="adj3" fmla="val 192360"/>
              <a:gd name="adj4" fmla="val -50698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“output”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823417" y="855454"/>
            <a:ext cx="527000" cy="52234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048" y="946683"/>
            <a:ext cx="337301" cy="352199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6553200" y="2454381"/>
            <a:ext cx="1295400" cy="591485"/>
          </a:xfrm>
          <a:prstGeom prst="wedgeRoundRectCallout">
            <a:avLst>
              <a:gd name="adj1" fmla="val 28514"/>
              <a:gd name="adj2" fmla="val -101212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weights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2228480" y="919978"/>
            <a:ext cx="1232342" cy="381090"/>
          </a:xfrm>
          <a:prstGeom prst="borderCallout1">
            <a:avLst>
              <a:gd name="adj1" fmla="val 18750"/>
              <a:gd name="adj2" fmla="val -8333"/>
              <a:gd name="adj3" fmla="val 31664"/>
              <a:gd name="adj4" fmla="val -6455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“bias unit”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3" idx="5"/>
            <a:endCxn id="29" idx="1"/>
          </p:cNvCxnSpPr>
          <p:nvPr/>
        </p:nvCxnSpPr>
        <p:spPr>
          <a:xfrm>
            <a:off x="1273240" y="1301302"/>
            <a:ext cx="1289687" cy="106529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8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982789" y="43814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19200" y="1642748"/>
            <a:ext cx="6354389" cy="2622371"/>
            <a:chOff x="656011" y="1657350"/>
            <a:chExt cx="6811590" cy="2811052"/>
          </a:xfrm>
        </p:grpSpPr>
        <p:sp>
          <p:nvSpPr>
            <p:cNvPr id="20" name="Oval 19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24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6"/>
              <a:endCxn id="24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23" idx="6"/>
              <a:endCxn id="34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4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34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2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41" idx="6"/>
              <a:endCxn id="42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4" idx="6"/>
              <a:endCxn id="42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42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1066800" y="43814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31884" y="4381440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46" name="Oval 4"/>
          <p:cNvSpPr/>
          <p:nvPr/>
        </p:nvSpPr>
        <p:spPr>
          <a:xfrm>
            <a:off x="1231997" y="754631"/>
            <a:ext cx="527000" cy="52234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1628" y="845860"/>
            <a:ext cx="337301" cy="352199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46" idx="5"/>
            <a:endCxn id="41" idx="2"/>
          </p:cNvCxnSpPr>
          <p:nvPr/>
        </p:nvCxnSpPr>
        <p:spPr>
          <a:xfrm>
            <a:off x="1681820" y="1200479"/>
            <a:ext cx="1521691" cy="8064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"/>
          <p:cNvSpPr/>
          <p:nvPr/>
        </p:nvSpPr>
        <p:spPr>
          <a:xfrm>
            <a:off x="3307475" y="763038"/>
            <a:ext cx="527000" cy="522344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5084" y="837215"/>
            <a:ext cx="422187" cy="4081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4717018"/>
            <a:ext cx="1232502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layer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93878" y="4738750"/>
            <a:ext cx="1471575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Hidden layer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982789" y="4737450"/>
            <a:ext cx="1418012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layer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6" idx="5"/>
          </p:cNvCxnSpPr>
          <p:nvPr/>
        </p:nvCxnSpPr>
        <p:spPr>
          <a:xfrm>
            <a:off x="1681820" y="1200479"/>
            <a:ext cx="1545587" cy="158919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6" idx="5"/>
          </p:cNvCxnSpPr>
          <p:nvPr/>
        </p:nvCxnSpPr>
        <p:spPr>
          <a:xfrm>
            <a:off x="1681820" y="1200479"/>
            <a:ext cx="1521690" cy="25440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9" idx="6"/>
          </p:cNvCxnSpPr>
          <p:nvPr/>
        </p:nvCxnSpPr>
        <p:spPr>
          <a:xfrm>
            <a:off x="3834475" y="1024210"/>
            <a:ext cx="1279852" cy="147134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4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539918"/>
            <a:ext cx="641985" cy="340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87428"/>
            <a:ext cx="701040" cy="23431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968240" y="520048"/>
            <a:ext cx="394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“activation” of unit    in layer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99" y="631861"/>
            <a:ext cx="68580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32" y="631861"/>
            <a:ext cx="104775" cy="21907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53001" y="990421"/>
            <a:ext cx="3947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atrix of weights controlling function mapping from layer    to layer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25" y="1403780"/>
            <a:ext cx="104775" cy="219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1713517"/>
            <a:ext cx="539115" cy="22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40" y="2393950"/>
            <a:ext cx="4872990" cy="339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40" y="2824494"/>
            <a:ext cx="4872990" cy="339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60104"/>
            <a:ext cx="4872990" cy="3390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8" y="3728261"/>
            <a:ext cx="6450330" cy="33909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1000" y="415284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network has      units in layer    ,           units in layer           , then</a:t>
            </a:r>
          </a:p>
          <a:p>
            <a:r>
              <a:rPr lang="en-US" sz="2000" dirty="0" smtClean="0"/>
              <a:t>will be of dimension                               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12" y="4316734"/>
            <a:ext cx="182881" cy="186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82" y="4271010"/>
            <a:ext cx="104775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1" y="4313682"/>
            <a:ext cx="440055" cy="1866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77" y="4272919"/>
            <a:ext cx="539115" cy="220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78" y="4206932"/>
            <a:ext cx="415290" cy="234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82" y="4535043"/>
            <a:ext cx="1611630" cy="264795"/>
          </a:xfrm>
          <a:prstGeom prst="rect">
            <a:avLst/>
          </a:prstGeom>
          <a:solidFill>
            <a:srgbClr val="00FF00"/>
          </a:solidFill>
        </p:spPr>
      </p:pic>
      <p:grpSp>
        <p:nvGrpSpPr>
          <p:cNvPr id="70" name="Group 69"/>
          <p:cNvGrpSpPr/>
          <p:nvPr/>
        </p:nvGrpSpPr>
        <p:grpSpPr>
          <a:xfrm>
            <a:off x="794290" y="742950"/>
            <a:ext cx="2634710" cy="1087310"/>
            <a:chOff x="656011" y="1657350"/>
            <a:chExt cx="6811590" cy="2811052"/>
          </a:xfrm>
        </p:grpSpPr>
        <p:sp>
          <p:nvSpPr>
            <p:cNvPr id="71" name="Oval 70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6"/>
              <a:endCxn id="76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1" idx="6"/>
              <a:endCxn id="76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9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5" idx="6"/>
              <a:endCxn id="81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1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1" idx="6"/>
              <a:endCxn id="81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4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1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8" idx="6"/>
              <a:endCxn id="89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6" idx="6"/>
              <a:endCxn id="89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6"/>
              <a:endCxn id="89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4" name="Picture 9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5" name="Picture 9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6" name="Picture 95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7" name="Picture 96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8" name="Picture 97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99" name="Picture 98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6670433" y="217355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Forward Propagation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5257800" y="311450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             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Forward propagation: </a:t>
            </a:r>
            <a:r>
              <a:rPr lang="en-US" sz="2400" b="1" dirty="0" err="1" smtClean="0"/>
              <a:t>Vectorized</a:t>
            </a:r>
            <a:r>
              <a:rPr lang="en-US" sz="2400" b="1" dirty="0" smtClean="0"/>
              <a:t> implementation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28287" y="952354"/>
            <a:ext cx="2634710" cy="1087310"/>
            <a:chOff x="656011" y="1657350"/>
            <a:chExt cx="6811590" cy="2811052"/>
          </a:xfrm>
        </p:grpSpPr>
        <p:sp>
          <p:nvSpPr>
            <p:cNvPr id="5" name="Oval 4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6"/>
              <a:endCxn id="8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6"/>
              <a:endCxn id="8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8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1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6"/>
              <a:endCxn id="13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3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13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6"/>
              <a:endCxn id="21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6"/>
              <a:endCxn id="21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56" name="Picture 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27194"/>
            <a:ext cx="4520182" cy="26855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96760"/>
            <a:ext cx="960579" cy="11785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796762"/>
            <a:ext cx="1386840" cy="1068705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317501" y="2588198"/>
            <a:ext cx="4119913" cy="1018579"/>
            <a:chOff x="528287" y="2407064"/>
            <a:chExt cx="4874930" cy="1205244"/>
          </a:xfrm>
        </p:grpSpPr>
        <p:pic>
          <p:nvPicPr>
            <p:cNvPr id="51" name="Picture 5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7" y="2407064"/>
              <a:ext cx="4872990" cy="33909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7" y="2837608"/>
              <a:ext cx="4872990" cy="33909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87" y="3273218"/>
              <a:ext cx="4872990" cy="339090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5029200" y="796760"/>
            <a:ext cx="76200" cy="3908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05685"/>
            <a:ext cx="1331595" cy="2343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621946"/>
            <a:ext cx="1436370" cy="29146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6" y="3606777"/>
            <a:ext cx="1571625" cy="23431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5" y="3923038"/>
            <a:ext cx="2426970" cy="29146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174471"/>
            <a:ext cx="840105" cy="339090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6505209" y="2432336"/>
            <a:ext cx="217169" cy="926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845890" y="2316854"/>
            <a:ext cx="342085" cy="305092"/>
          </a:xfrm>
          <a:prstGeom prst="rect">
            <a:avLst/>
          </a:prstGeom>
          <a:solidFill>
            <a:srgbClr val="00FF00"/>
          </a:solidFill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016933" y="3181882"/>
            <a:ext cx="1189317" cy="312629"/>
          </a:xfrm>
          <a:prstGeom prst="rect">
            <a:avLst/>
          </a:prstGeom>
          <a:solidFill>
            <a:srgbClr val="00FF00"/>
          </a:solidFill>
        </p:spPr>
      </p:pic>
    </p:spTree>
    <p:extLst>
      <p:ext uri="{BB962C8B-B14F-4D97-AF65-F5344CB8AC3E}">
        <p14:creationId xmlns:p14="http://schemas.microsoft.com/office/powerpoint/2010/main" val="14869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9" y="641544"/>
            <a:ext cx="2508519" cy="2158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Non-linear Classification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87033"/>
            <a:ext cx="3429000" cy="1086250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204258" y="135019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73683" y="212601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40117" y="179537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7278" y="243519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080939" y="143488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/>
          <p:cNvSpPr/>
          <p:nvPr/>
        </p:nvSpPr>
        <p:spPr>
          <a:xfrm rot="2734294">
            <a:off x="3217862" y="211028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310905" y="116638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2984867" y="1151282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94548" y="2738216"/>
            <a:ext cx="36260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84" y="156094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69151" y="747415"/>
            <a:ext cx="0" cy="21246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0369" y="2718930"/>
            <a:ext cx="31734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ross 46"/>
          <p:cNvSpPr/>
          <p:nvPr/>
        </p:nvSpPr>
        <p:spPr>
          <a:xfrm rot="2734294">
            <a:off x="2503439" y="201206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34294">
            <a:off x="2696169" y="1744237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34294">
            <a:off x="2922870" y="1976571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34294">
            <a:off x="3011523" y="1727447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34294">
            <a:off x="3034930" y="237162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34294">
            <a:off x="3397076" y="153990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2735459" y="1385063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34294">
            <a:off x="735109" y="79146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34294">
            <a:off x="757160" y="109938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34294">
            <a:off x="978377" y="114408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04955" y="244046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012043" y="229641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06622" y="1891922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49890" y="159560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00573" y="205012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61170" y="199185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82288" y="223749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6401" y="239955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885347" y="179959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26049" y="237671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37001" y="2412246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804285" y="159560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83737" y="2196708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202290" y="183291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49890" y="202616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365773" y="1508504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432207" y="1177860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692663" y="143261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933044" y="145954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777437" y="1182083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672501" y="818047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176818" y="1284035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445607" y="1019791"/>
            <a:ext cx="170398" cy="170398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ross 152"/>
          <p:cNvSpPr/>
          <p:nvPr/>
        </p:nvSpPr>
        <p:spPr>
          <a:xfrm rot="2734294">
            <a:off x="1032968" y="86433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ross 153"/>
          <p:cNvSpPr/>
          <p:nvPr/>
        </p:nvSpPr>
        <p:spPr>
          <a:xfrm rot="2734294">
            <a:off x="1270271" y="70626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ross 154"/>
          <p:cNvSpPr/>
          <p:nvPr/>
        </p:nvSpPr>
        <p:spPr>
          <a:xfrm rot="2734294">
            <a:off x="1203838" y="986017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ross 155"/>
          <p:cNvSpPr/>
          <p:nvPr/>
        </p:nvSpPr>
        <p:spPr>
          <a:xfrm rot="2734294">
            <a:off x="1530728" y="87666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ross 156"/>
          <p:cNvSpPr/>
          <p:nvPr/>
        </p:nvSpPr>
        <p:spPr>
          <a:xfrm rot="2734294">
            <a:off x="1773995" y="710779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ross 157"/>
          <p:cNvSpPr/>
          <p:nvPr/>
        </p:nvSpPr>
        <p:spPr>
          <a:xfrm rot="2734294">
            <a:off x="1841533" y="92034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ross 158"/>
          <p:cNvSpPr/>
          <p:nvPr/>
        </p:nvSpPr>
        <p:spPr>
          <a:xfrm rot="2734294">
            <a:off x="2034592" y="72166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ross 159"/>
          <p:cNvSpPr/>
          <p:nvPr/>
        </p:nvSpPr>
        <p:spPr>
          <a:xfrm rot="2734294">
            <a:off x="2295008" y="74994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ross 160"/>
          <p:cNvSpPr/>
          <p:nvPr/>
        </p:nvSpPr>
        <p:spPr>
          <a:xfrm rot="2734294">
            <a:off x="2057715" y="100832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ross 161"/>
          <p:cNvSpPr/>
          <p:nvPr/>
        </p:nvSpPr>
        <p:spPr>
          <a:xfrm rot="2734294">
            <a:off x="2137553" y="164348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ross 162"/>
          <p:cNvSpPr/>
          <p:nvPr/>
        </p:nvSpPr>
        <p:spPr>
          <a:xfrm rot="2734294">
            <a:off x="2404009" y="1347764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ross 163"/>
          <p:cNvSpPr/>
          <p:nvPr/>
        </p:nvSpPr>
        <p:spPr>
          <a:xfrm rot="2734294">
            <a:off x="2404010" y="170727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ross 164"/>
          <p:cNvSpPr/>
          <p:nvPr/>
        </p:nvSpPr>
        <p:spPr>
          <a:xfrm rot="2734294">
            <a:off x="2718793" y="107030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ross 165"/>
          <p:cNvSpPr/>
          <p:nvPr/>
        </p:nvSpPr>
        <p:spPr>
          <a:xfrm rot="2734294">
            <a:off x="2984867" y="833987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ross 166"/>
          <p:cNvSpPr/>
          <p:nvPr/>
        </p:nvSpPr>
        <p:spPr>
          <a:xfrm rot="2734294">
            <a:off x="3239008" y="90656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ross 167"/>
          <p:cNvSpPr/>
          <p:nvPr/>
        </p:nvSpPr>
        <p:spPr>
          <a:xfrm rot="2734294">
            <a:off x="2764802" y="2217660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ross 168"/>
          <p:cNvSpPr/>
          <p:nvPr/>
        </p:nvSpPr>
        <p:spPr>
          <a:xfrm rot="2734294">
            <a:off x="3301005" y="1819998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ross 169"/>
          <p:cNvSpPr/>
          <p:nvPr/>
        </p:nvSpPr>
        <p:spPr>
          <a:xfrm rot="2734294">
            <a:off x="3375931" y="2371626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7153" y="3147808"/>
            <a:ext cx="2469425" cy="1786142"/>
            <a:chOff x="407153" y="3147808"/>
            <a:chExt cx="2469425" cy="1786142"/>
          </a:xfrm>
        </p:grpSpPr>
        <p:sp>
          <p:nvSpPr>
            <p:cNvPr id="13" name="TextBox 12"/>
            <p:cNvSpPr txBox="1"/>
            <p:nvPr/>
          </p:nvSpPr>
          <p:spPr>
            <a:xfrm>
              <a:off x="1003134" y="3147808"/>
              <a:ext cx="684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size</a:t>
              </a:r>
              <a:endParaRPr lang="en-US" sz="20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30" y="3288388"/>
              <a:ext cx="608076" cy="180594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991356" y="3454396"/>
              <a:ext cx="188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# bedrooms</a:t>
              </a:r>
              <a:endParaRPr lang="en-US" sz="2000" dirty="0"/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53" y="3594976"/>
              <a:ext cx="608076" cy="180594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1000158" y="3771840"/>
              <a:ext cx="1757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# floors</a:t>
              </a:r>
              <a:endParaRPr lang="en-US" sz="2000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4" y="3912420"/>
              <a:ext cx="608076" cy="185166"/>
            </a:xfrm>
            <a:prstGeom prst="rect">
              <a:avLst/>
            </a:prstGeom>
          </p:spPr>
        </p:pic>
        <p:sp>
          <p:nvSpPr>
            <p:cNvPr id="176" name="TextBox 175"/>
            <p:cNvSpPr txBox="1"/>
            <p:nvPr/>
          </p:nvSpPr>
          <p:spPr>
            <a:xfrm>
              <a:off x="1006300" y="4076640"/>
              <a:ext cx="1757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age</a:t>
              </a:r>
              <a:endParaRPr lang="en-US" sz="20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096" y="4217220"/>
              <a:ext cx="608076" cy="1805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04" y="4748784"/>
              <a:ext cx="518922" cy="18516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40" y="4549482"/>
              <a:ext cx="304038" cy="34290"/>
            </a:xfrm>
            <a:prstGeom prst="rect">
              <a:avLst/>
            </a:prstGeom>
          </p:spPr>
        </p:pic>
      </p:grpSp>
      <p:sp>
        <p:nvSpPr>
          <p:cNvPr id="3" name="右大括号 2"/>
          <p:cNvSpPr/>
          <p:nvPr/>
        </p:nvSpPr>
        <p:spPr>
          <a:xfrm>
            <a:off x="2153011" y="3282120"/>
            <a:ext cx="365886" cy="1721762"/>
          </a:xfrm>
          <a:prstGeom prst="rightBrace">
            <a:avLst>
              <a:gd name="adj1" fmla="val 22359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175"/>
          <p:cNvSpPr txBox="1"/>
          <p:nvPr/>
        </p:nvSpPr>
        <p:spPr>
          <a:xfrm>
            <a:off x="2484541" y="3924240"/>
            <a:ext cx="844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n=100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175"/>
              <p:cNvSpPr txBox="1"/>
              <p:nvPr/>
            </p:nvSpPr>
            <p:spPr>
              <a:xfrm>
                <a:off x="4570985" y="2502015"/>
                <a:ext cx="437807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When use quadratic features: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sz="2000" baseline="-250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sz="2000" baseline="300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,x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,x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sz="2000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……x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</a:rPr>
                  <a:t>100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,x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000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,x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rgbClr val="0000FF"/>
                    </a:solidFill>
                  </a:rPr>
                  <a:t>3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……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5000 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eature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  O(n</a:t>
                </a:r>
                <a:r>
                  <a:rPr lang="en-US" sz="2000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)</a:t>
                </a:r>
              </a:p>
              <a:p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endParaRPr lang="en-US" sz="2000" dirty="0">
                  <a:solidFill>
                    <a:srgbClr val="0000FF"/>
                  </a:solidFill>
                </a:endParaRP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When use cube features:  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O(n</a:t>
                </a:r>
                <a:r>
                  <a:rPr lang="en-US" altLang="zh-CN" sz="2000" baseline="30000" dirty="0" smtClean="0">
                    <a:solidFill>
                      <a:srgbClr val="0000FF"/>
                    </a:solidFill>
                  </a:rPr>
                  <a:t>3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)</a:t>
                </a:r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 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2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85" y="2502015"/>
                <a:ext cx="4378072" cy="2246769"/>
              </a:xfrm>
              <a:prstGeom prst="rect">
                <a:avLst/>
              </a:prstGeom>
              <a:blipFill rotWithShape="0">
                <a:blip r:embed="rId17"/>
                <a:stretch>
                  <a:fillRect l="-1532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982789" y="40150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19200" y="1276350"/>
            <a:ext cx="6354389" cy="2622371"/>
            <a:chOff x="656011" y="1657350"/>
            <a:chExt cx="6811590" cy="2811052"/>
          </a:xfrm>
        </p:grpSpPr>
        <p:sp>
          <p:nvSpPr>
            <p:cNvPr id="85" name="Oval 84"/>
            <p:cNvSpPr/>
            <p:nvPr/>
          </p:nvSpPr>
          <p:spPr>
            <a:xfrm>
              <a:off x="656011" y="3687554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56011" y="2672452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56011" y="1657350"/>
              <a:ext cx="787808" cy="7808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783094" y="2672452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6"/>
              <a:endCxn id="88" idx="2"/>
            </p:cNvCxnSpPr>
            <p:nvPr/>
          </p:nvCxnSpPr>
          <p:spPr>
            <a:xfrm>
              <a:off x="1443819" y="3062878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01" idx="6"/>
            </p:cNvCxnSpPr>
            <p:nvPr/>
          </p:nvCxnSpPr>
          <p:spPr>
            <a:xfrm>
              <a:off x="5619204" y="2711090"/>
              <a:ext cx="787808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783094" y="3687554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87" idx="6"/>
              <a:endCxn id="93" idx="2"/>
            </p:cNvCxnSpPr>
            <p:nvPr/>
          </p:nvCxnSpPr>
          <p:spPr>
            <a:xfrm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3" idx="2"/>
            </p:cNvCxnSpPr>
            <p:nvPr/>
          </p:nvCxnSpPr>
          <p:spPr>
            <a:xfrm>
              <a:off x="1443819" y="3062876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5" idx="6"/>
              <a:endCxn id="93" idx="2"/>
            </p:cNvCxnSpPr>
            <p:nvPr/>
          </p:nvCxnSpPr>
          <p:spPr>
            <a:xfrm>
              <a:off x="1443819" y="4077980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443819" y="2047777"/>
              <a:ext cx="1339274" cy="16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6" idx="6"/>
            </p:cNvCxnSpPr>
            <p:nvPr/>
          </p:nvCxnSpPr>
          <p:spPr>
            <a:xfrm flipV="1">
              <a:off x="1443819" y="2047774"/>
              <a:ext cx="1339274" cy="1015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5" idx="6"/>
            </p:cNvCxnSpPr>
            <p:nvPr/>
          </p:nvCxnSpPr>
          <p:spPr>
            <a:xfrm flipV="1">
              <a:off x="1443819" y="2047774"/>
              <a:ext cx="1339274" cy="2030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783094" y="1657350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831395" y="2320663"/>
              <a:ext cx="787808" cy="7808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100" idx="6"/>
              <a:endCxn id="101" idx="2"/>
            </p:cNvCxnSpPr>
            <p:nvPr/>
          </p:nvCxnSpPr>
          <p:spPr>
            <a:xfrm>
              <a:off x="3570902" y="2047774"/>
              <a:ext cx="1260493" cy="663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8" idx="6"/>
              <a:endCxn id="101" idx="2"/>
            </p:cNvCxnSpPr>
            <p:nvPr/>
          </p:nvCxnSpPr>
          <p:spPr>
            <a:xfrm flipV="1">
              <a:off x="3570902" y="2711087"/>
              <a:ext cx="1260493" cy="351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3" idx="6"/>
              <a:endCxn id="101" idx="2"/>
            </p:cNvCxnSpPr>
            <p:nvPr/>
          </p:nvCxnSpPr>
          <p:spPr>
            <a:xfrm flipV="1">
              <a:off x="3570902" y="2711087"/>
              <a:ext cx="1260493" cy="1366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10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199" y="2476833"/>
              <a:ext cx="914402" cy="377015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28" y="1933074"/>
              <a:ext cx="311667" cy="2104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0" y="2955604"/>
              <a:ext cx="319659" cy="210442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71" y="3971723"/>
              <a:ext cx="322323" cy="21577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070" y="1863447"/>
              <a:ext cx="363855" cy="33528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067" y="2886801"/>
              <a:ext cx="363855" cy="33528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192" y="3910338"/>
              <a:ext cx="363855" cy="339090"/>
            </a:xfrm>
            <a:prstGeom prst="rect">
              <a:avLst/>
            </a:prstGeom>
          </p:spPr>
        </p:pic>
      </p:grpSp>
      <p:sp>
        <p:nvSpPr>
          <p:cNvPr id="112" name="TextBox 111"/>
          <p:cNvSpPr txBox="1"/>
          <p:nvPr/>
        </p:nvSpPr>
        <p:spPr>
          <a:xfrm>
            <a:off x="1066800" y="40150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31884" y="40150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2001" y="1057829"/>
            <a:ext cx="2425700" cy="3353503"/>
          </a:xfrm>
          <a:prstGeom prst="rect">
            <a:avLst/>
          </a:prstGeom>
          <a:solidFill>
            <a:srgbClr val="DBEEF4">
              <a:alpha val="94902"/>
            </a:srgb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 learning its own features</a:t>
            </a:r>
            <a:endParaRPr 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23950" y="2951754"/>
            <a:ext cx="3993226" cy="92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05924" y="4205500"/>
            <a:ext cx="1882303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663163" y="38626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99574" y="3017884"/>
            <a:ext cx="734930" cy="728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99574" y="2070917"/>
            <a:ext cx="734930" cy="728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99574" y="1123950"/>
            <a:ext cx="734930" cy="728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883885" y="2070917"/>
            <a:ext cx="734930" cy="7284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87" idx="6"/>
            <a:endCxn id="88" idx="2"/>
          </p:cNvCxnSpPr>
          <p:nvPr/>
        </p:nvCxnSpPr>
        <p:spPr>
          <a:xfrm>
            <a:off x="1634504" y="1488168"/>
            <a:ext cx="1249381" cy="946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6"/>
            <a:endCxn id="88" idx="2"/>
          </p:cNvCxnSpPr>
          <p:nvPr/>
        </p:nvCxnSpPr>
        <p:spPr>
          <a:xfrm>
            <a:off x="1634504" y="2435137"/>
            <a:ext cx="1249381" cy="15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6"/>
            <a:endCxn id="88" idx="2"/>
          </p:cNvCxnSpPr>
          <p:nvPr/>
        </p:nvCxnSpPr>
        <p:spPr>
          <a:xfrm flipV="1">
            <a:off x="1634504" y="2435136"/>
            <a:ext cx="1249381" cy="946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1" idx="6"/>
            <a:endCxn id="45" idx="2"/>
          </p:cNvCxnSpPr>
          <p:nvPr/>
        </p:nvCxnSpPr>
        <p:spPr>
          <a:xfrm>
            <a:off x="5529632" y="1869169"/>
            <a:ext cx="80302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883885" y="3017884"/>
            <a:ext cx="734930" cy="7284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6"/>
            <a:endCxn id="93" idx="2"/>
          </p:cNvCxnSpPr>
          <p:nvPr/>
        </p:nvCxnSpPr>
        <p:spPr>
          <a:xfrm>
            <a:off x="1634504" y="1488168"/>
            <a:ext cx="1249381" cy="18939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3" idx="2"/>
          </p:cNvCxnSpPr>
          <p:nvPr/>
        </p:nvCxnSpPr>
        <p:spPr>
          <a:xfrm>
            <a:off x="1634504" y="2435136"/>
            <a:ext cx="1249381" cy="946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6"/>
            <a:endCxn id="93" idx="2"/>
          </p:cNvCxnSpPr>
          <p:nvPr/>
        </p:nvCxnSpPr>
        <p:spPr>
          <a:xfrm>
            <a:off x="1634504" y="3382105"/>
            <a:ext cx="1249381" cy="15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634504" y="1488171"/>
            <a:ext cx="1249381" cy="15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6"/>
          </p:cNvCxnSpPr>
          <p:nvPr/>
        </p:nvCxnSpPr>
        <p:spPr>
          <a:xfrm flipV="1">
            <a:off x="1634504" y="1488168"/>
            <a:ext cx="1249381" cy="946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6"/>
          </p:cNvCxnSpPr>
          <p:nvPr/>
        </p:nvCxnSpPr>
        <p:spPr>
          <a:xfrm flipV="1">
            <a:off x="1634504" y="1488168"/>
            <a:ext cx="1249381" cy="18939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883885" y="1123950"/>
            <a:ext cx="734930" cy="7284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794702" y="1504950"/>
            <a:ext cx="734930" cy="7284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0" idx="6"/>
            <a:endCxn id="101" idx="2"/>
          </p:cNvCxnSpPr>
          <p:nvPr/>
        </p:nvCxnSpPr>
        <p:spPr>
          <a:xfrm>
            <a:off x="3618815" y="1488169"/>
            <a:ext cx="1175887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8" idx="6"/>
            <a:endCxn id="101" idx="2"/>
          </p:cNvCxnSpPr>
          <p:nvPr/>
        </p:nvCxnSpPr>
        <p:spPr>
          <a:xfrm flipV="1">
            <a:off x="3618815" y="1869169"/>
            <a:ext cx="1175887" cy="565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101" idx="2"/>
          </p:cNvCxnSpPr>
          <p:nvPr/>
        </p:nvCxnSpPr>
        <p:spPr>
          <a:xfrm flipV="1">
            <a:off x="3618815" y="1869169"/>
            <a:ext cx="1175887" cy="15129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74" y="2266950"/>
            <a:ext cx="853026" cy="35170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6" y="1381167"/>
            <a:ext cx="290748" cy="19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66" y="2335064"/>
            <a:ext cx="298203" cy="1963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66" y="3282980"/>
            <a:ext cx="300688" cy="201287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47174" y="38626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12258" y="38626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Other network architectures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4785774" y="2529113"/>
            <a:ext cx="734930" cy="7284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0" idx="6"/>
            <a:endCxn id="35" idx="2"/>
          </p:cNvCxnSpPr>
          <p:nvPr/>
        </p:nvCxnSpPr>
        <p:spPr>
          <a:xfrm>
            <a:off x="3618815" y="1488169"/>
            <a:ext cx="1166959" cy="1405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8" idx="6"/>
            <a:endCxn id="35" idx="2"/>
          </p:cNvCxnSpPr>
          <p:nvPr/>
        </p:nvCxnSpPr>
        <p:spPr>
          <a:xfrm>
            <a:off x="3618815" y="2435136"/>
            <a:ext cx="1166959" cy="4581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3" idx="6"/>
            <a:endCxn id="35" idx="2"/>
          </p:cNvCxnSpPr>
          <p:nvPr/>
        </p:nvCxnSpPr>
        <p:spPr>
          <a:xfrm flipV="1">
            <a:off x="3618815" y="2893332"/>
            <a:ext cx="1166959" cy="4887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32658" y="2038350"/>
            <a:ext cx="734930" cy="72843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35" idx="6"/>
            <a:endCxn id="45" idx="2"/>
          </p:cNvCxnSpPr>
          <p:nvPr/>
        </p:nvCxnSpPr>
        <p:spPr>
          <a:xfrm flipV="1">
            <a:off x="5520704" y="2402569"/>
            <a:ext cx="811954" cy="490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6"/>
          </p:cNvCxnSpPr>
          <p:nvPr/>
        </p:nvCxnSpPr>
        <p:spPr>
          <a:xfrm>
            <a:off x="7067588" y="2402569"/>
            <a:ext cx="6899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95586" y="386264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</a:t>
            </a:r>
            <a:r>
              <a:rPr lang="en-US" sz="2000" dirty="0">
                <a:latin typeface="Calibri"/>
              </a:rPr>
              <a:t>4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66506" y="4679506"/>
            <a:ext cx="1471575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Hidden layer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 rot="5400000">
            <a:off x="3966653" y="2964042"/>
            <a:ext cx="419429" cy="2830766"/>
          </a:xfrm>
          <a:prstGeom prst="rightBrace">
            <a:avLst>
              <a:gd name="adj1" fmla="val 45399"/>
              <a:gd name="adj2" fmla="val 48758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Representation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2304408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and intuitions I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43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42664" y="2772423"/>
            <a:ext cx="4375404" cy="170977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9654" y="349675"/>
            <a:ext cx="3988413" cy="19984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" y="2857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Simple example: AND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" y="893117"/>
            <a:ext cx="1533525" cy="253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1276350"/>
            <a:ext cx="1699260" cy="234315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402272" y="3238405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2272" y="2559359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02272" y="1880312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4" idx="6"/>
          </p:cNvCxnSpPr>
          <p:nvPr/>
        </p:nvCxnSpPr>
        <p:spPr>
          <a:xfrm>
            <a:off x="2576822" y="2812442"/>
            <a:ext cx="527000" cy="1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74" idx="2"/>
          </p:cNvCxnSpPr>
          <p:nvPr/>
        </p:nvCxnSpPr>
        <p:spPr>
          <a:xfrm>
            <a:off x="929272" y="2141484"/>
            <a:ext cx="1120550" cy="6709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4" idx="2"/>
          </p:cNvCxnSpPr>
          <p:nvPr/>
        </p:nvCxnSpPr>
        <p:spPr>
          <a:xfrm flipV="1">
            <a:off x="929272" y="2812441"/>
            <a:ext cx="1120550" cy="8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6"/>
            <a:endCxn id="74" idx="2"/>
          </p:cNvCxnSpPr>
          <p:nvPr/>
        </p:nvCxnSpPr>
        <p:spPr>
          <a:xfrm flipV="1">
            <a:off x="929272" y="2812441"/>
            <a:ext cx="1120550" cy="68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049822" y="2551269"/>
            <a:ext cx="527000" cy="52234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9" y="2772423"/>
            <a:ext cx="222885" cy="1504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" y="3445523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2" y="2082651"/>
            <a:ext cx="228600" cy="150395"/>
          </a:xfrm>
          <a:prstGeom prst="rect">
            <a:avLst/>
          </a:prstGeom>
        </p:spPr>
      </p:pic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95196"/>
              </p:ext>
            </p:extLst>
          </p:nvPr>
        </p:nvGraphicFramePr>
        <p:xfrm>
          <a:off x="4648200" y="2794761"/>
          <a:ext cx="4191000" cy="15981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/>
                <a:gridCol w="1028700"/>
                <a:gridCol w="2133600"/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33" y="2903755"/>
            <a:ext cx="267462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887183"/>
            <a:ext cx="274320" cy="180594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V="1">
            <a:off x="6629400" y="235928"/>
            <a:ext cx="0" cy="19956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724400" y="2078457"/>
            <a:ext cx="40279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586728" y="438150"/>
            <a:ext cx="825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5" y="525633"/>
            <a:ext cx="298450" cy="17695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667648"/>
            <a:ext cx="690562" cy="284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4976" y="31979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1.0</a:t>
            </a:r>
            <a:endParaRPr lang="en-US" sz="1050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98" y="2791106"/>
            <a:ext cx="737604" cy="304119"/>
          </a:xfrm>
          <a:prstGeom prst="rect">
            <a:avLst/>
          </a:prstGeom>
        </p:spPr>
      </p:pic>
      <p:sp>
        <p:nvSpPr>
          <p:cNvPr id="28" name="TextBox 3"/>
          <p:cNvSpPr txBox="1"/>
          <p:nvPr/>
        </p:nvSpPr>
        <p:spPr>
          <a:xfrm>
            <a:off x="1167892" y="202032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-30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1066800" y="25260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2</a:t>
            </a:r>
            <a:r>
              <a:rPr lang="en-US" sz="1400" dirty="0" smtClean="0">
                <a:solidFill>
                  <a:srgbClr val="0000FF"/>
                </a:solidFill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0" name="TextBox 3"/>
          <p:cNvSpPr txBox="1"/>
          <p:nvPr/>
        </p:nvSpPr>
        <p:spPr>
          <a:xfrm>
            <a:off x="992762" y="29940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2</a:t>
            </a:r>
            <a:r>
              <a:rPr lang="en-US" sz="1400" dirty="0" smtClean="0">
                <a:solidFill>
                  <a:srgbClr val="0000FF"/>
                </a:solidFill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1217" y="4014376"/>
            <a:ext cx="2904210" cy="3778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87440" y="4663031"/>
            <a:ext cx="1843568" cy="368302"/>
          </a:xfrm>
          <a:prstGeom prst="rect">
            <a:avLst/>
          </a:prstGeom>
          <a:solidFill>
            <a:srgbClr val="FF66CC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937137" y="3713729"/>
                <a:ext cx="157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g(-10)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37" y="3713729"/>
                <a:ext cx="1575771" cy="461665"/>
              </a:xfrm>
              <a:prstGeom prst="rect">
                <a:avLst/>
              </a:prstGeom>
              <a:blipFill rotWithShape="0">
                <a:blip r:embed="rId25"/>
                <a:stretch>
                  <a:fillRect l="-6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001115" y="4020530"/>
                <a:ext cx="157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g(10)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15" y="4020530"/>
                <a:ext cx="1575771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579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922798" y="3118123"/>
                <a:ext cx="157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g(-30)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98" y="3118123"/>
                <a:ext cx="1575771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620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936370" y="3426109"/>
                <a:ext cx="157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g(-10)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70" y="3426109"/>
                <a:ext cx="1575771" cy="461665"/>
              </a:xfrm>
              <a:prstGeom prst="rect">
                <a:avLst/>
              </a:prstGeom>
              <a:blipFill rotWithShape="0">
                <a:blip r:embed="rId28"/>
                <a:stretch>
                  <a:fillRect l="-6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直角上箭头 14"/>
          <p:cNvSpPr/>
          <p:nvPr/>
        </p:nvSpPr>
        <p:spPr>
          <a:xfrm rot="5400000">
            <a:off x="5765588" y="4532977"/>
            <a:ext cx="425898" cy="417806"/>
          </a:xfrm>
          <a:prstGeom prst="bentUpArrow">
            <a:avLst/>
          </a:prstGeom>
          <a:solidFill>
            <a:srgbClr val="FF66CC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7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9" grpId="0" animBg="1"/>
      <p:bldP spid="3" grpId="0"/>
      <p:bldP spid="28" grpId="0"/>
      <p:bldP spid="29" grpId="0"/>
      <p:bldP spid="30" grpId="0"/>
      <p:bldP spid="33" grpId="0"/>
      <p:bldP spid="34" grpId="0"/>
      <p:bldP spid="36" grpId="0"/>
      <p:bldP spid="37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OR function</a:t>
            </a:r>
            <a:endParaRPr lang="en-US" sz="2400" b="1" dirty="0"/>
          </a:p>
        </p:txBody>
      </p:sp>
      <p:sp>
        <p:nvSpPr>
          <p:cNvPr id="67" name="Oval 66"/>
          <p:cNvSpPr/>
          <p:nvPr/>
        </p:nvSpPr>
        <p:spPr>
          <a:xfrm>
            <a:off x="655015" y="2811406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55015" y="2132360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5015" y="1453313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4" idx="6"/>
          </p:cNvCxnSpPr>
          <p:nvPr/>
        </p:nvCxnSpPr>
        <p:spPr>
          <a:xfrm>
            <a:off x="2829565" y="2385443"/>
            <a:ext cx="527000" cy="1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74" idx="2"/>
          </p:cNvCxnSpPr>
          <p:nvPr/>
        </p:nvCxnSpPr>
        <p:spPr>
          <a:xfrm>
            <a:off x="1182015" y="1714485"/>
            <a:ext cx="1120550" cy="6709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4" idx="2"/>
          </p:cNvCxnSpPr>
          <p:nvPr/>
        </p:nvCxnSpPr>
        <p:spPr>
          <a:xfrm flipV="1">
            <a:off x="1182015" y="2385442"/>
            <a:ext cx="1120550" cy="8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6"/>
            <a:endCxn id="74" idx="2"/>
          </p:cNvCxnSpPr>
          <p:nvPr/>
        </p:nvCxnSpPr>
        <p:spPr>
          <a:xfrm flipV="1">
            <a:off x="1182015" y="2385442"/>
            <a:ext cx="1120550" cy="68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302565" y="2124270"/>
            <a:ext cx="527000" cy="52234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47231"/>
            <a:ext cx="619125" cy="25527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2" y="2345424"/>
            <a:ext cx="222885" cy="15049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" y="301852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" y="1655652"/>
            <a:ext cx="228600" cy="150395"/>
          </a:xfrm>
          <a:prstGeom prst="rect">
            <a:avLst/>
          </a:prstGeom>
        </p:spPr>
      </p:pic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4466"/>
              </p:ext>
            </p:extLst>
          </p:nvPr>
        </p:nvGraphicFramePr>
        <p:xfrm>
          <a:off x="4495800" y="157556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/>
                <a:gridCol w="1028700"/>
                <a:gridCol w="2133600"/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35" y="1647217"/>
            <a:ext cx="378058" cy="255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64" y="1630645"/>
            <a:ext cx="387752" cy="25527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96" y="1577868"/>
            <a:ext cx="875134" cy="360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8350" y="167752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0125" y="21492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06975" y="26162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072" y="3762082"/>
            <a:ext cx="3492366" cy="454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781800" y="2443466"/>
                <a:ext cx="157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g(10)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443466"/>
                <a:ext cx="157577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6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705600" y="1983243"/>
                <a:ext cx="172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FF"/>
                    </a:solidFill>
                  </a:rPr>
                  <a:t>g(-10)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983243"/>
                <a:ext cx="1728171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53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400989" y="2879756"/>
                <a:ext cx="73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89" y="2879756"/>
                <a:ext cx="73500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00989" y="3384404"/>
                <a:ext cx="73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89" y="3384404"/>
                <a:ext cx="73500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2064"/>
            <a:ext cx="1720215" cy="309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2064"/>
            <a:ext cx="1453515" cy="3067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1047750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00150"/>
            <a:ext cx="154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Negation: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655015" y="2875386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015" y="2196339"/>
            <a:ext cx="527000" cy="522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7" idx="6"/>
          </p:cNvCxnSpPr>
          <p:nvPr/>
        </p:nvCxnSpPr>
        <p:spPr>
          <a:xfrm>
            <a:off x="2660600" y="2772032"/>
            <a:ext cx="527000" cy="10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6"/>
            <a:endCxn id="17" idx="2"/>
          </p:cNvCxnSpPr>
          <p:nvPr/>
        </p:nvCxnSpPr>
        <p:spPr>
          <a:xfrm>
            <a:off x="1182015" y="2457511"/>
            <a:ext cx="951585" cy="314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7" idx="2"/>
          </p:cNvCxnSpPr>
          <p:nvPr/>
        </p:nvCxnSpPr>
        <p:spPr>
          <a:xfrm flipV="1">
            <a:off x="1182015" y="2772031"/>
            <a:ext cx="951585" cy="36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133600" y="2510859"/>
            <a:ext cx="527000" cy="52234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5" y="2633820"/>
            <a:ext cx="778565" cy="3210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2" y="3088450"/>
            <a:ext cx="222885" cy="150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" y="2398678"/>
            <a:ext cx="228600" cy="150395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48523"/>
              </p:ext>
            </p:extLst>
          </p:nvPr>
        </p:nvGraphicFramePr>
        <p:xfrm>
          <a:off x="4495800" y="1962150"/>
          <a:ext cx="3162300" cy="1485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/>
                <a:gridCol w="2133600"/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32" y="2120991"/>
            <a:ext cx="370367" cy="2500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38350"/>
            <a:ext cx="857331" cy="3534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5" y="3975494"/>
            <a:ext cx="2827782" cy="3063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4" y="4388466"/>
            <a:ext cx="3493008" cy="306324"/>
          </a:xfrm>
          <a:prstGeom prst="rect">
            <a:avLst/>
          </a:prstGeom>
          <a:solidFill>
            <a:srgbClr val="00FFCC"/>
          </a:solidFill>
        </p:spPr>
      </p:pic>
      <p:cxnSp>
        <p:nvCxnSpPr>
          <p:cNvPr id="32" name="Straight Connector 31"/>
          <p:cNvCxnSpPr/>
          <p:nvPr/>
        </p:nvCxnSpPr>
        <p:spPr>
          <a:xfrm>
            <a:off x="4191000" y="3790950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1735" y="1675596"/>
            <a:ext cx="1084496" cy="4595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0725" y="2228363"/>
            <a:ext cx="4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15314" y="3097208"/>
            <a:ext cx="4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-20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89179" y="2477331"/>
                <a:ext cx="1575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FF"/>
                    </a:solidFill>
                  </a:rPr>
                  <a:t>g(10)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79" y="2477331"/>
                <a:ext cx="1575771" cy="523220"/>
              </a:xfrm>
              <a:prstGeom prst="rect">
                <a:avLst/>
              </a:prstGeom>
              <a:blipFill rotWithShape="0">
                <a:blip r:embed="rId20"/>
                <a:stretch>
                  <a:fillRect l="-7722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889179" y="3020264"/>
                <a:ext cx="1728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00FF"/>
                    </a:solidFill>
                  </a:rPr>
                  <a:t>g(-10)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79" y="3020264"/>
                <a:ext cx="1728171" cy="523220"/>
              </a:xfrm>
              <a:prstGeom prst="rect">
                <a:avLst/>
              </a:prstGeom>
              <a:blipFill rotWithShape="0">
                <a:blip r:embed="rId21"/>
                <a:stretch>
                  <a:fillRect l="-7042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8"/>
          <p:cNvSpPr txBox="1"/>
          <p:nvPr/>
        </p:nvSpPr>
        <p:spPr>
          <a:xfrm>
            <a:off x="4419600" y="3934650"/>
            <a:ext cx="3045350" cy="461665"/>
          </a:xfrm>
          <a:prstGeom prst="rect">
            <a:avLst/>
          </a:prstGeom>
          <a:solidFill>
            <a:srgbClr val="00FF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e.g. how to implement </a:t>
            </a:r>
            <a:endParaRPr lang="en-US" sz="2400" dirty="0"/>
          </a:p>
        </p:txBody>
      </p:sp>
      <p:sp>
        <p:nvSpPr>
          <p:cNvPr id="16" name="任意多边形 15"/>
          <p:cNvSpPr/>
          <p:nvPr/>
        </p:nvSpPr>
        <p:spPr>
          <a:xfrm>
            <a:off x="3209192" y="474785"/>
            <a:ext cx="633046" cy="510752"/>
          </a:xfrm>
          <a:custGeom>
            <a:avLst/>
            <a:gdLst>
              <a:gd name="connsiteX0" fmla="*/ 0 w 633046"/>
              <a:gd name="connsiteY0" fmla="*/ 281353 h 510752"/>
              <a:gd name="connsiteX1" fmla="*/ 202223 w 633046"/>
              <a:gd name="connsiteY1" fmla="*/ 501161 h 510752"/>
              <a:gd name="connsiteX2" fmla="*/ 633046 w 633046"/>
              <a:gd name="connsiteY2" fmla="*/ 0 h 5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046" h="510752">
                <a:moveTo>
                  <a:pt x="0" y="281353"/>
                </a:moveTo>
                <a:cubicBezTo>
                  <a:pt x="48357" y="414703"/>
                  <a:pt x="96715" y="548053"/>
                  <a:pt x="202223" y="501161"/>
                </a:cubicBezTo>
                <a:cubicBezTo>
                  <a:pt x="307731" y="454269"/>
                  <a:pt x="470388" y="227134"/>
                  <a:pt x="63304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6645708" y="512064"/>
            <a:ext cx="633046" cy="510752"/>
          </a:xfrm>
          <a:custGeom>
            <a:avLst/>
            <a:gdLst>
              <a:gd name="connsiteX0" fmla="*/ 0 w 633046"/>
              <a:gd name="connsiteY0" fmla="*/ 281353 h 510752"/>
              <a:gd name="connsiteX1" fmla="*/ 202223 w 633046"/>
              <a:gd name="connsiteY1" fmla="*/ 501161 h 510752"/>
              <a:gd name="connsiteX2" fmla="*/ 633046 w 633046"/>
              <a:gd name="connsiteY2" fmla="*/ 0 h 5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046" h="510752">
                <a:moveTo>
                  <a:pt x="0" y="281353"/>
                </a:moveTo>
                <a:cubicBezTo>
                  <a:pt x="48357" y="414703"/>
                  <a:pt x="96715" y="548053"/>
                  <a:pt x="202223" y="501161"/>
                </a:cubicBezTo>
                <a:cubicBezTo>
                  <a:pt x="307731" y="454269"/>
                  <a:pt x="470388" y="227134"/>
                  <a:pt x="63304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5562600" y="2862345"/>
            <a:ext cx="3276600" cy="181060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Putting it together: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330" y="393227"/>
            <a:ext cx="1703070" cy="26289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3598" y="903051"/>
            <a:ext cx="2521194" cy="1376504"/>
            <a:chOff x="402272" y="1880312"/>
            <a:chExt cx="3488691" cy="1880437"/>
          </a:xfrm>
        </p:grpSpPr>
        <p:sp>
          <p:nvSpPr>
            <p:cNvPr id="5" name="Oval 4"/>
            <p:cNvSpPr/>
            <p:nvPr/>
          </p:nvSpPr>
          <p:spPr>
            <a:xfrm>
              <a:off x="402272" y="3238405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2272" y="2559359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2272" y="1880312"/>
              <a:ext cx="527000" cy="5223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2" idx="6"/>
            </p:cNvCxnSpPr>
            <p:nvPr/>
          </p:nvCxnSpPr>
          <p:spPr>
            <a:xfrm>
              <a:off x="2576822" y="2812442"/>
              <a:ext cx="527000" cy="108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6"/>
              <a:endCxn id="12" idx="2"/>
            </p:cNvCxnSpPr>
            <p:nvPr/>
          </p:nvCxnSpPr>
          <p:spPr>
            <a:xfrm>
              <a:off x="929272" y="2141484"/>
              <a:ext cx="1120550" cy="67095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2" idx="2"/>
            </p:cNvCxnSpPr>
            <p:nvPr/>
          </p:nvCxnSpPr>
          <p:spPr>
            <a:xfrm flipV="1">
              <a:off x="929272" y="2812441"/>
              <a:ext cx="1120550" cy="809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12" idx="2"/>
            </p:cNvCxnSpPr>
            <p:nvPr/>
          </p:nvCxnSpPr>
          <p:spPr>
            <a:xfrm flipV="1">
              <a:off x="929272" y="2812441"/>
              <a:ext cx="1120550" cy="68713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49822" y="2551269"/>
              <a:ext cx="527000" cy="52234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29" y="2772423"/>
              <a:ext cx="222885" cy="1504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72" y="3445523"/>
              <a:ext cx="228600" cy="1504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72" y="2082651"/>
              <a:ext cx="228600" cy="15039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1" y="2667648"/>
              <a:ext cx="690562" cy="284724"/>
            </a:xfrm>
            <a:prstGeom prst="rect">
              <a:avLst/>
            </a:prstGeom>
          </p:spPr>
        </p:pic>
      </p:grpSp>
      <p:sp>
        <p:nvSpPr>
          <p:cNvPr id="19" name="Oval 18"/>
          <p:cNvSpPr/>
          <p:nvPr/>
        </p:nvSpPr>
        <p:spPr>
          <a:xfrm>
            <a:off x="3463803" y="1917059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63803" y="1419989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3803" y="922918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6" idx="6"/>
          </p:cNvCxnSpPr>
          <p:nvPr/>
        </p:nvCxnSpPr>
        <p:spPr>
          <a:xfrm>
            <a:off x="5035299" y="1605249"/>
            <a:ext cx="380850" cy="797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6"/>
            <a:endCxn id="26" idx="2"/>
          </p:cNvCxnSpPr>
          <p:nvPr/>
        </p:nvCxnSpPr>
        <p:spPr>
          <a:xfrm>
            <a:off x="3844653" y="1114099"/>
            <a:ext cx="809795" cy="491149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2"/>
          </p:cNvCxnSpPr>
          <p:nvPr/>
        </p:nvCxnSpPr>
        <p:spPr>
          <a:xfrm flipV="1">
            <a:off x="3844653" y="1605248"/>
            <a:ext cx="809795" cy="5922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6" idx="2"/>
          </p:cNvCxnSpPr>
          <p:nvPr/>
        </p:nvCxnSpPr>
        <p:spPr>
          <a:xfrm flipV="1">
            <a:off x="3844653" y="1605248"/>
            <a:ext cx="809795" cy="502993"/>
          </a:xfrm>
          <a:prstGeom prst="straightConnector1">
            <a:avLst/>
          </a:prstGeom>
          <a:ln w="9525">
            <a:solidFill>
              <a:srgbClr val="00FF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54448" y="1414067"/>
            <a:ext cx="380850" cy="382363"/>
          </a:xfrm>
          <a:prstGeom prst="ellipse">
            <a:avLst/>
          </a:prstGeom>
          <a:solidFill>
            <a:schemeClr val="bg1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91" y="1575955"/>
            <a:ext cx="161074" cy="1101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39" y="2068673"/>
            <a:ext cx="165204" cy="1101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39" y="1071033"/>
            <a:ext cx="165204" cy="1100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44" y="1499258"/>
            <a:ext cx="499053" cy="208422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248400" y="1889491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48400" y="1392421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8400" y="895350"/>
            <a:ext cx="380850" cy="3823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9" idx="6"/>
          </p:cNvCxnSpPr>
          <p:nvPr/>
        </p:nvCxnSpPr>
        <p:spPr>
          <a:xfrm>
            <a:off x="7819896" y="1577681"/>
            <a:ext cx="380850" cy="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6"/>
            <a:endCxn id="39" idx="2"/>
          </p:cNvCxnSpPr>
          <p:nvPr/>
        </p:nvCxnSpPr>
        <p:spPr>
          <a:xfrm>
            <a:off x="6629250" y="1086531"/>
            <a:ext cx="809795" cy="491149"/>
          </a:xfrm>
          <a:prstGeom prst="straightConnector1">
            <a:avLst/>
          </a:prstGeom>
          <a:ln w="952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2"/>
          </p:cNvCxnSpPr>
          <p:nvPr/>
        </p:nvCxnSpPr>
        <p:spPr>
          <a:xfrm flipV="1">
            <a:off x="6629250" y="1577680"/>
            <a:ext cx="809795" cy="5922"/>
          </a:xfrm>
          <a:prstGeom prst="straightConnector1">
            <a:avLst/>
          </a:prstGeom>
          <a:ln w="952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6"/>
            <a:endCxn id="39" idx="2"/>
          </p:cNvCxnSpPr>
          <p:nvPr/>
        </p:nvCxnSpPr>
        <p:spPr>
          <a:xfrm flipV="1">
            <a:off x="6629250" y="1577680"/>
            <a:ext cx="809795" cy="502993"/>
          </a:xfrm>
          <a:prstGeom prst="straightConnector1">
            <a:avLst/>
          </a:prstGeom>
          <a:ln w="952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439045" y="1386499"/>
            <a:ext cx="380850" cy="382363"/>
          </a:xfrm>
          <a:prstGeom prst="ellipse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88" y="1548387"/>
            <a:ext cx="161074" cy="1101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6" y="2041105"/>
            <a:ext cx="165204" cy="1101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6" y="1043465"/>
            <a:ext cx="165204" cy="11009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41" y="1471690"/>
            <a:ext cx="499053" cy="20842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53" y="2389737"/>
            <a:ext cx="982980" cy="17678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389737"/>
            <a:ext cx="2328672" cy="2042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6" y="2355154"/>
            <a:ext cx="830580" cy="175260"/>
          </a:xfrm>
          <a:prstGeom prst="rect">
            <a:avLst/>
          </a:prstGeom>
          <a:ln>
            <a:noFill/>
          </a:ln>
        </p:spPr>
      </p:pic>
      <p:sp>
        <p:nvSpPr>
          <p:cNvPr id="54" name="Oval 53"/>
          <p:cNvSpPr/>
          <p:nvPr/>
        </p:nvSpPr>
        <p:spPr>
          <a:xfrm>
            <a:off x="469350" y="4175491"/>
            <a:ext cx="425097" cy="4267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69350" y="3678421"/>
            <a:ext cx="425097" cy="4267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9350" y="3181350"/>
            <a:ext cx="425097" cy="4267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9" y="3834386"/>
            <a:ext cx="179788" cy="1229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6" y="4327104"/>
            <a:ext cx="184397" cy="12296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6" y="3329465"/>
            <a:ext cx="184397" cy="122881"/>
          </a:xfrm>
          <a:prstGeom prst="rect">
            <a:avLst/>
          </a:prstGeom>
        </p:spPr>
      </p:pic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9888"/>
              </p:ext>
            </p:extLst>
          </p:nvPr>
        </p:nvGraphicFramePr>
        <p:xfrm>
          <a:off x="5743352" y="2949659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/>
                <a:gridCol w="487474"/>
                <a:gridCol w="327858"/>
                <a:gridCol w="815142"/>
                <a:gridCol w="838200"/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FFFF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FF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FFFF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FF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FFFF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00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FF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900" b="0" i="0" u="none" strike="noStrike" dirty="0">
                        <a:solidFill>
                          <a:srgbClr val="00FFFF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rgbClr val="00FF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900" b="0" i="0" u="none" strike="noStrike" dirty="0">
                        <a:solidFill>
                          <a:srgbClr val="00FF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" name="Picture 7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29" y="3146869"/>
            <a:ext cx="215063" cy="14521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06" y="3063280"/>
            <a:ext cx="597398" cy="24631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32" y="3146869"/>
            <a:ext cx="220578" cy="14521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46" y="3002825"/>
            <a:ext cx="351086" cy="32351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14" y="3004191"/>
            <a:ext cx="351086" cy="3235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66800" y="1090940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-30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1852" y="140464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9935" y="165496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109928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CC"/>
                </a:solidFill>
              </a:rPr>
              <a:t>10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04202" y="1412989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12285" y="166331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34930" y="105542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00"/>
                </a:solidFill>
              </a:rPr>
              <a:t>-10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69982" y="139227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78065" y="164259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70688" y="3422611"/>
            <a:ext cx="461748" cy="382363"/>
            <a:chOff x="2220704" y="3330519"/>
            <a:chExt cx="461748" cy="382363"/>
          </a:xfrm>
        </p:grpSpPr>
        <p:sp>
          <p:nvSpPr>
            <p:cNvPr id="75" name="Oval 6"/>
            <p:cNvSpPr/>
            <p:nvPr/>
          </p:nvSpPr>
          <p:spPr>
            <a:xfrm>
              <a:off x="2252192" y="3330519"/>
              <a:ext cx="380850" cy="382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220704" y="3339417"/>
                  <a:ext cx="461748" cy="3585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1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704" y="3339417"/>
                  <a:ext cx="461748" cy="35856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/>
          <p:cNvGrpSpPr/>
          <p:nvPr/>
        </p:nvGrpSpPr>
        <p:grpSpPr>
          <a:xfrm>
            <a:off x="2198008" y="4227009"/>
            <a:ext cx="441540" cy="382363"/>
            <a:chOff x="2220704" y="3865787"/>
            <a:chExt cx="441540" cy="382363"/>
          </a:xfrm>
        </p:grpSpPr>
        <p:sp>
          <p:nvSpPr>
            <p:cNvPr id="77" name="Oval 6"/>
            <p:cNvSpPr/>
            <p:nvPr/>
          </p:nvSpPr>
          <p:spPr>
            <a:xfrm>
              <a:off x="2252192" y="3865787"/>
              <a:ext cx="380850" cy="382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2220704" y="3865787"/>
                  <a:ext cx="441540" cy="3587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1400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sz="1400" i="1">
                                    <a:solidFill>
                                      <a:srgbClr val="00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400" i="0">
                                    <a:solidFill>
                                      <a:srgbClr val="00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704" y="3865787"/>
                  <a:ext cx="441540" cy="358753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/>
          <p:cNvGrpSpPr/>
          <p:nvPr/>
        </p:nvGrpSpPr>
        <p:grpSpPr>
          <a:xfrm>
            <a:off x="3744763" y="3634226"/>
            <a:ext cx="441540" cy="382363"/>
            <a:chOff x="4096378" y="3181350"/>
            <a:chExt cx="441540" cy="382363"/>
          </a:xfrm>
        </p:grpSpPr>
        <p:sp>
          <p:nvSpPr>
            <p:cNvPr id="78" name="Oval 6"/>
            <p:cNvSpPr/>
            <p:nvPr/>
          </p:nvSpPr>
          <p:spPr>
            <a:xfrm>
              <a:off x="4108524" y="3181350"/>
              <a:ext cx="380850" cy="382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4096378" y="3193154"/>
                  <a:ext cx="441540" cy="3587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140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sz="1400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0" smtClean="0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378" y="3193154"/>
                  <a:ext cx="441540" cy="358753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直接箭头连接符 50"/>
          <p:cNvCxnSpPr>
            <a:stCxn id="56" idx="6"/>
            <a:endCxn id="75" idx="2"/>
          </p:cNvCxnSpPr>
          <p:nvPr/>
        </p:nvCxnSpPr>
        <p:spPr>
          <a:xfrm>
            <a:off x="894447" y="3394743"/>
            <a:ext cx="1307729" cy="219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5" idx="6"/>
            <a:endCxn id="75" idx="2"/>
          </p:cNvCxnSpPr>
          <p:nvPr/>
        </p:nvCxnSpPr>
        <p:spPr>
          <a:xfrm flipV="1">
            <a:off x="894447" y="3613793"/>
            <a:ext cx="1307729" cy="278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4" idx="6"/>
            <a:endCxn id="75" idx="2"/>
          </p:cNvCxnSpPr>
          <p:nvPr/>
        </p:nvCxnSpPr>
        <p:spPr>
          <a:xfrm flipV="1">
            <a:off x="894447" y="3613793"/>
            <a:ext cx="1307729" cy="775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6" idx="6"/>
            <a:endCxn id="77" idx="2"/>
          </p:cNvCxnSpPr>
          <p:nvPr/>
        </p:nvCxnSpPr>
        <p:spPr>
          <a:xfrm>
            <a:off x="894447" y="3394743"/>
            <a:ext cx="1335049" cy="1023448"/>
          </a:xfrm>
          <a:prstGeom prst="straightConnector1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5" idx="6"/>
            <a:endCxn id="77" idx="2"/>
          </p:cNvCxnSpPr>
          <p:nvPr/>
        </p:nvCxnSpPr>
        <p:spPr>
          <a:xfrm>
            <a:off x="894447" y="3891814"/>
            <a:ext cx="1335049" cy="526377"/>
          </a:xfrm>
          <a:prstGeom prst="straightConnector1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6"/>
            <a:endCxn id="77" idx="2"/>
          </p:cNvCxnSpPr>
          <p:nvPr/>
        </p:nvCxnSpPr>
        <p:spPr>
          <a:xfrm>
            <a:off x="894447" y="4388884"/>
            <a:ext cx="1335049" cy="29307"/>
          </a:xfrm>
          <a:prstGeom prst="straightConnector1">
            <a:avLst/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5" idx="6"/>
            <a:endCxn id="78" idx="2"/>
          </p:cNvCxnSpPr>
          <p:nvPr/>
        </p:nvCxnSpPr>
        <p:spPr>
          <a:xfrm>
            <a:off x="2583026" y="3613793"/>
            <a:ext cx="1173883" cy="211615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7" idx="6"/>
            <a:endCxn id="78" idx="2"/>
          </p:cNvCxnSpPr>
          <p:nvPr/>
        </p:nvCxnSpPr>
        <p:spPr>
          <a:xfrm flipV="1">
            <a:off x="2610346" y="3825408"/>
            <a:ext cx="1146563" cy="592783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55"/>
          <p:cNvSpPr/>
          <p:nvPr/>
        </p:nvSpPr>
        <p:spPr>
          <a:xfrm>
            <a:off x="2196993" y="2710393"/>
            <a:ext cx="425097" cy="4267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6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66" y="2862345"/>
            <a:ext cx="184397" cy="122881"/>
          </a:xfrm>
          <a:prstGeom prst="rect">
            <a:avLst/>
          </a:prstGeom>
        </p:spPr>
      </p:pic>
      <p:cxnSp>
        <p:nvCxnSpPr>
          <p:cNvPr id="96" name="直接箭头连接符 95"/>
          <p:cNvCxnSpPr>
            <a:stCxn id="94" idx="6"/>
            <a:endCxn id="78" idx="2"/>
          </p:cNvCxnSpPr>
          <p:nvPr/>
        </p:nvCxnSpPr>
        <p:spPr>
          <a:xfrm>
            <a:off x="2622090" y="2923786"/>
            <a:ext cx="1134819" cy="901622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43"/>
          <p:cNvSpPr txBox="1"/>
          <p:nvPr/>
        </p:nvSpPr>
        <p:spPr>
          <a:xfrm>
            <a:off x="1303104" y="3233625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-30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9" name="TextBox 59"/>
          <p:cNvSpPr txBox="1"/>
          <p:nvPr/>
        </p:nvSpPr>
        <p:spPr>
          <a:xfrm>
            <a:off x="1385547" y="349578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0" name="TextBox 60"/>
          <p:cNvSpPr txBox="1"/>
          <p:nvPr/>
        </p:nvSpPr>
        <p:spPr>
          <a:xfrm>
            <a:off x="1518175" y="369378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20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1" name="TextBox 58"/>
          <p:cNvSpPr txBox="1"/>
          <p:nvPr/>
        </p:nvSpPr>
        <p:spPr>
          <a:xfrm>
            <a:off x="1465866" y="394346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CC"/>
                </a:solidFill>
              </a:rPr>
              <a:t>10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102" name="TextBox 64"/>
          <p:cNvSpPr txBox="1"/>
          <p:nvPr/>
        </p:nvSpPr>
        <p:spPr>
          <a:xfrm>
            <a:off x="1468414" y="4168713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103" name="TextBox 66"/>
          <p:cNvSpPr txBox="1"/>
          <p:nvPr/>
        </p:nvSpPr>
        <p:spPr>
          <a:xfrm>
            <a:off x="1476497" y="4419034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CC"/>
                </a:solidFill>
              </a:rPr>
              <a:t>-20</a:t>
            </a:r>
            <a:endParaRPr lang="en-US" sz="1050" dirty="0">
              <a:solidFill>
                <a:srgbClr val="00FFCC"/>
              </a:solidFill>
            </a:endParaRPr>
          </a:p>
        </p:txBody>
      </p:sp>
      <p:sp>
        <p:nvSpPr>
          <p:cNvPr id="104" name="TextBox 67"/>
          <p:cNvSpPr txBox="1"/>
          <p:nvPr/>
        </p:nvSpPr>
        <p:spPr>
          <a:xfrm>
            <a:off x="3014684" y="3067404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00"/>
                </a:solidFill>
              </a:rPr>
              <a:t>-10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105" name="TextBox 68"/>
          <p:cNvSpPr txBox="1"/>
          <p:nvPr/>
        </p:nvSpPr>
        <p:spPr>
          <a:xfrm>
            <a:off x="2839262" y="343987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sp>
        <p:nvSpPr>
          <p:cNvPr id="106" name="TextBox 72"/>
          <p:cNvSpPr txBox="1"/>
          <p:nvPr/>
        </p:nvSpPr>
        <p:spPr>
          <a:xfrm>
            <a:off x="2934953" y="391006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FF00"/>
                </a:solidFill>
              </a:rPr>
              <a:t>20</a:t>
            </a:r>
            <a:endParaRPr lang="en-US" sz="1050" dirty="0">
              <a:solidFill>
                <a:srgbClr val="00FF00"/>
              </a:solidFill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217239" y="3695876"/>
            <a:ext cx="670470" cy="279884"/>
          </a:xfrm>
          <a:prstGeom prst="rect">
            <a:avLst/>
          </a:prstGeom>
          <a:solidFill>
            <a:srgbClr val="00FF00"/>
          </a:solidFill>
        </p:spPr>
      </p:pic>
      <p:pic>
        <p:nvPicPr>
          <p:cNvPr id="113" name="Picture 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46" y="4810935"/>
            <a:ext cx="1256433" cy="193946"/>
          </a:xfrm>
          <a:prstGeom prst="rect">
            <a:avLst/>
          </a:prstGeom>
        </p:spPr>
      </p:pic>
      <p:sp>
        <p:nvSpPr>
          <p:cNvPr id="114" name="直角上箭头 113"/>
          <p:cNvSpPr/>
          <p:nvPr/>
        </p:nvSpPr>
        <p:spPr>
          <a:xfrm rot="5400000">
            <a:off x="6267192" y="4642823"/>
            <a:ext cx="306310" cy="417806"/>
          </a:xfrm>
          <a:prstGeom prst="bentUp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Representation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51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8575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output units: 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-all.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963245" y="762233"/>
            <a:ext cx="7193279" cy="1374613"/>
            <a:chOff x="563880" y="941070"/>
            <a:chExt cx="8046720" cy="1537703"/>
          </a:xfrm>
        </p:grpSpPr>
        <p:pic>
          <p:nvPicPr>
            <p:cNvPr id="2" name="Picture 6" descr="http://t2.gstatic.com/images?q=tbn:ANd9GcTL9hSacq02lg06-d1mjwiBX5E3yNKEBXdBdyL2OuTvLG_4Wq1i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0" b="2050"/>
            <a:stretch/>
          </p:blipFill>
          <p:spPr bwMode="auto">
            <a:xfrm>
              <a:off x="6934200" y="941070"/>
              <a:ext cx="1645919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6"/>
            <p:cNvPicPr>
              <a:picLocks noChangeAspect="1" noChangeArrowheads="1"/>
            </p:cNvPicPr>
            <p:nvPr/>
          </p:nvPicPr>
          <p:blipFill rotWithShape="1">
            <a:blip r:embed="rId7" cstate="print"/>
            <a:srcRect t="5752" b="5752"/>
            <a:stretch/>
          </p:blipFill>
          <p:spPr bwMode="auto">
            <a:xfrm>
              <a:off x="4800600" y="941070"/>
              <a:ext cx="1645919" cy="10972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4" name="Picture 8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4106" t="18643" r="4106"/>
            <a:stretch/>
          </p:blipFill>
          <p:spPr bwMode="auto">
            <a:xfrm>
              <a:off x="2667000" y="941070"/>
              <a:ext cx="1645920" cy="10972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pic>
          <p:nvPicPr>
            <p:cNvPr id="3074" name="Picture 2" descr="http://www.hsinjurylaw.com/upload/crossing-the-street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31780" r="23496" b="18221"/>
            <a:stretch/>
          </p:blipFill>
          <p:spPr bwMode="auto">
            <a:xfrm>
              <a:off x="563880" y="941070"/>
              <a:ext cx="164592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3880" y="2031192"/>
              <a:ext cx="1676400" cy="44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Pedestrian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34771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Car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20383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Motorcycle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4200" y="203835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Truck</a:t>
              </a:r>
              <a:endParaRPr lang="en-US" sz="2000" dirty="0"/>
            </a:p>
          </p:txBody>
        </p:sp>
      </p:grpSp>
      <p:grpSp>
        <p:nvGrpSpPr>
          <p:cNvPr id="3081" name="Group 3080"/>
          <p:cNvGrpSpPr/>
          <p:nvPr/>
        </p:nvGrpSpPr>
        <p:grpSpPr>
          <a:xfrm>
            <a:off x="2035629" y="2159264"/>
            <a:ext cx="4961230" cy="1547403"/>
            <a:chOff x="1905000" y="2190750"/>
            <a:chExt cx="5591556" cy="1744001"/>
          </a:xfrm>
        </p:grpSpPr>
        <p:sp>
          <p:nvSpPr>
            <p:cNvPr id="11" name="Oval 10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861530"/>
              <a:ext cx="1476756" cy="33147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stCxn id="13" idx="6"/>
              <a:endCxn id="27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6"/>
              <a:endCxn id="27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27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13" idx="6"/>
              <a:endCxn id="5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6"/>
              <a:endCxn id="5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6"/>
              <a:endCxn id="5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3" idx="6"/>
              <a:endCxn id="62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6"/>
              <a:endCxn id="62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62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13" idx="6"/>
              <a:endCxn id="7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" idx="6"/>
              <a:endCxn id="7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1" idx="6"/>
              <a:endCxn id="7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13" idx="6"/>
              <a:endCxn id="80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" idx="6"/>
              <a:endCxn id="80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6"/>
              <a:endCxn id="80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27" idx="6"/>
              <a:endCxn id="87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6"/>
              <a:endCxn id="87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6"/>
              <a:endCxn id="87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0" idx="6"/>
              <a:endCxn id="87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6"/>
              <a:endCxn id="87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2" idx="6"/>
              <a:endCxn id="100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0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6"/>
              <a:endCxn id="100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7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2" idx="6"/>
              <a:endCxn id="107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7" idx="6"/>
              <a:endCxn id="107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70" idx="6"/>
              <a:endCxn id="117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7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2" idx="6"/>
              <a:endCxn id="117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2" idx="6"/>
              <a:endCxn id="117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7" idx="6"/>
              <a:endCxn id="117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0" idx="6"/>
              <a:endCxn id="128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2" idx="6"/>
              <a:endCxn id="128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2" idx="6"/>
              <a:endCxn id="128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7" idx="6"/>
              <a:endCxn id="128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7" idx="6"/>
              <a:endCxn id="36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0" idx="6"/>
              <a:endCxn id="36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7" idx="6"/>
              <a:endCxn id="36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7" idx="6"/>
              <a:endCxn id="36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8" idx="6"/>
              <a:endCxn id="36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endCxn id="15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5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5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87" idx="6"/>
              <a:endCxn id="15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endCxn id="162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2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2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00" idx="6"/>
              <a:endCxn id="162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7" idx="6"/>
              <a:endCxn id="162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>
              <a:endCxn id="17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7" idx="6"/>
              <a:endCxn id="17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00" idx="6"/>
              <a:endCxn id="17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87" idx="6"/>
              <a:endCxn id="17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453946" y="4051449"/>
            <a:ext cx="770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  ,                         ,                        ,   etc.</a:t>
            </a:r>
            <a:endParaRPr lang="en-US" sz="2400" dirty="0"/>
          </a:p>
        </p:txBody>
      </p:sp>
      <p:pic>
        <p:nvPicPr>
          <p:cNvPr id="3083" name="Picture 30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3" y="4015085"/>
            <a:ext cx="1369695" cy="609600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4013756"/>
            <a:ext cx="1369695" cy="609600"/>
          </a:xfrm>
          <a:prstGeom prst="rect">
            <a:avLst/>
          </a:prstGeom>
        </p:spPr>
      </p:pic>
      <p:pic>
        <p:nvPicPr>
          <p:cNvPr id="3085" name="Picture 30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05" y="4019550"/>
            <a:ext cx="1369695" cy="6096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963246" y="4579173"/>
            <a:ext cx="589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hen pedestrian         when </a:t>
            </a:r>
            <a:r>
              <a:rPr lang="en-US" sz="2000" dirty="0"/>
              <a:t>car	</a:t>
            </a:r>
            <a:r>
              <a:rPr lang="en-US" sz="2000" dirty="0" smtClean="0"/>
              <a:t>when </a:t>
            </a:r>
            <a:r>
              <a:rPr lang="en-US" sz="2000" dirty="0"/>
              <a:t>motorcycle</a:t>
            </a:r>
          </a:p>
        </p:txBody>
      </p:sp>
    </p:spTree>
    <p:extLst>
      <p:ext uri="{BB962C8B-B14F-4D97-AF65-F5344CB8AC3E}">
        <p14:creationId xmlns:p14="http://schemas.microsoft.com/office/powerpoint/2010/main" val="22577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8575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output units: 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-all.</a:t>
            </a:r>
            <a:endParaRPr lang="en-US" sz="2400" b="1" dirty="0"/>
          </a:p>
        </p:txBody>
      </p:sp>
      <p:grpSp>
        <p:nvGrpSpPr>
          <p:cNvPr id="3081" name="Group 3080"/>
          <p:cNvGrpSpPr/>
          <p:nvPr/>
        </p:nvGrpSpPr>
        <p:grpSpPr>
          <a:xfrm>
            <a:off x="2035629" y="685075"/>
            <a:ext cx="4961230" cy="1547403"/>
            <a:chOff x="1905000" y="2190750"/>
            <a:chExt cx="5591556" cy="1744001"/>
          </a:xfrm>
        </p:grpSpPr>
        <p:sp>
          <p:nvSpPr>
            <p:cNvPr id="11" name="Oval 10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861530"/>
              <a:ext cx="1476756" cy="33147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stCxn id="13" idx="6"/>
              <a:endCxn id="27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2" idx="6"/>
              <a:endCxn id="27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1" idx="6"/>
              <a:endCxn id="27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13" idx="6"/>
              <a:endCxn id="5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2" idx="6"/>
              <a:endCxn id="5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6"/>
              <a:endCxn id="5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3" idx="6"/>
              <a:endCxn id="62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6"/>
              <a:endCxn id="62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62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13" idx="6"/>
              <a:endCxn id="7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2" idx="6"/>
              <a:endCxn id="7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1" idx="6"/>
              <a:endCxn id="7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13" idx="6"/>
              <a:endCxn id="80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" idx="6"/>
              <a:endCxn id="80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6"/>
              <a:endCxn id="80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27" idx="6"/>
              <a:endCxn id="87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52" idx="6"/>
              <a:endCxn id="87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62" idx="6"/>
              <a:endCxn id="87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0" idx="6"/>
              <a:endCxn id="87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6"/>
              <a:endCxn id="87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0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2" idx="6"/>
              <a:endCxn id="100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00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0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6"/>
              <a:endCxn id="100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107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107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107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2" idx="6"/>
              <a:endCxn id="107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27" idx="6"/>
              <a:endCxn id="107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70" idx="6"/>
              <a:endCxn id="117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7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62" idx="6"/>
              <a:endCxn id="117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52" idx="6"/>
              <a:endCxn id="117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27" idx="6"/>
              <a:endCxn id="117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0" idx="6"/>
              <a:endCxn id="128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62" idx="6"/>
              <a:endCxn id="128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2" idx="6"/>
              <a:endCxn id="128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7" idx="6"/>
              <a:endCxn id="128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7" idx="6"/>
              <a:endCxn id="36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00" idx="6"/>
              <a:endCxn id="36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07" idx="6"/>
              <a:endCxn id="36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7" idx="6"/>
              <a:endCxn id="36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8" idx="6"/>
              <a:endCxn id="36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endCxn id="15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15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5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15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87" idx="6"/>
              <a:endCxn id="15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endCxn id="162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162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162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00" idx="6"/>
              <a:endCxn id="162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7" idx="6"/>
              <a:endCxn id="162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>
              <a:endCxn id="17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17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7" idx="6"/>
              <a:endCxn id="17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00" idx="6"/>
              <a:endCxn id="17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87" idx="6"/>
              <a:endCxn id="17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453946" y="2304643"/>
            <a:ext cx="770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  ,                         ,                        ,   etc.</a:t>
            </a:r>
            <a:endParaRPr lang="en-US" sz="2400" dirty="0"/>
          </a:p>
        </p:txBody>
      </p:sp>
      <p:pic>
        <p:nvPicPr>
          <p:cNvPr id="3083" name="Picture 30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3" y="2268279"/>
            <a:ext cx="1369695" cy="609600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2266950"/>
            <a:ext cx="1369695" cy="609600"/>
          </a:xfrm>
          <a:prstGeom prst="rect">
            <a:avLst/>
          </a:prstGeom>
        </p:spPr>
      </p:pic>
      <p:pic>
        <p:nvPicPr>
          <p:cNvPr id="3085" name="Picture 30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05" y="2272744"/>
            <a:ext cx="1369695" cy="60960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963246" y="2832367"/>
            <a:ext cx="589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pedestrian         when car	when motorcycle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453946" y="3232477"/>
            <a:ext cx="770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set: 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53945" y="3943350"/>
            <a:ext cx="503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one of          ,	 ,             ,	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" y="3325821"/>
            <a:ext cx="5766436" cy="1196649"/>
            <a:chOff x="609600" y="3325821"/>
            <a:chExt cx="5766436" cy="1196649"/>
          </a:xfrm>
        </p:grpSpPr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76" y="3325821"/>
              <a:ext cx="4175760" cy="29146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024122"/>
              <a:ext cx="339090" cy="2762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790" y="3790950"/>
              <a:ext cx="393192" cy="73152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305" y="3790950"/>
              <a:ext cx="393192" cy="7315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408" y="3790950"/>
              <a:ext cx="393192" cy="73152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608" y="3790950"/>
              <a:ext cx="393192" cy="731520"/>
            </a:xfrm>
            <a:prstGeom prst="rect">
              <a:avLst/>
            </a:prstGeom>
          </p:spPr>
        </p:pic>
      </p:grpSp>
      <p:sp>
        <p:nvSpPr>
          <p:cNvPr id="125" name="TextBox 124"/>
          <p:cNvSpPr txBox="1"/>
          <p:nvPr/>
        </p:nvSpPr>
        <p:spPr>
          <a:xfrm>
            <a:off x="1676400" y="4539942"/>
            <a:ext cx="589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pedestrian    car	motorcycle   truck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944742" y="3115022"/>
            <a:ext cx="1800461" cy="707886"/>
          </a:xfrm>
          <a:prstGeom prst="rect">
            <a:avLst/>
          </a:prstGeom>
          <a:solidFill>
            <a:srgbClr val="00FFCC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Previously</a:t>
            </a:r>
            <a:r>
              <a:rPr lang="en-US" altLang="zh-CN" sz="2000" dirty="0" smtClean="0"/>
              <a:t>:</a:t>
            </a:r>
          </a:p>
          <a:p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03509" y="3478307"/>
            <a:ext cx="1657676" cy="3512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89506" y="3984115"/>
            <a:ext cx="1075647" cy="455826"/>
          </a:xfrm>
          <a:prstGeom prst="rect">
            <a:avLst/>
          </a:prstGeom>
          <a:solidFill>
            <a:srgbClr val="00FF00"/>
          </a:solidFill>
        </p:spPr>
      </p:pic>
      <p:sp>
        <p:nvSpPr>
          <p:cNvPr id="9" name="右弧形箭头 8"/>
          <p:cNvSpPr/>
          <p:nvPr/>
        </p:nvSpPr>
        <p:spPr>
          <a:xfrm rot="3574270">
            <a:off x="7060465" y="3866011"/>
            <a:ext cx="481685" cy="995811"/>
          </a:xfrm>
          <a:prstGeom prst="curvedLeftArrow">
            <a:avLst>
              <a:gd name="adj1" fmla="val 17492"/>
              <a:gd name="adj2" fmla="val 45266"/>
              <a:gd name="adj3" fmla="val 69275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3" grpId="0"/>
      <p:bldP spid="125" grpId="0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301038" y="831849"/>
            <a:ext cx="4151248" cy="2389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00194" y="831850"/>
            <a:ext cx="4151248" cy="2389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Computer Vision: Car detection</a:t>
            </a:r>
            <a:endParaRPr lang="en-US" sz="2400" b="1" dirty="0">
              <a:latin typeface="+mj-lt"/>
            </a:endParaRP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4724400" y="3409950"/>
            <a:ext cx="1932260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latin typeface="+mj-lt"/>
              </a:rPr>
              <a:t>Testing</a:t>
            </a:r>
            <a:r>
              <a:rPr lang="en-US" sz="2400" dirty="0" smtClean="0">
                <a:latin typeface="+mj-lt"/>
              </a:rPr>
              <a:t>:</a:t>
            </a:r>
          </a:p>
          <a:p>
            <a:pPr algn="l"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algn="l"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algn="l">
              <a:spcBef>
                <a:spcPct val="0"/>
              </a:spcBef>
            </a:pPr>
            <a:r>
              <a:rPr lang="en-US" sz="2400" dirty="0">
                <a:latin typeface="+mj-lt"/>
              </a:rPr>
              <a:t>What is this?  </a:t>
            </a:r>
          </a:p>
        </p:txBody>
      </p: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6141793" y="2766236"/>
            <a:ext cx="1318034" cy="400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latin typeface="+mj-lt"/>
              </a:rPr>
              <a:t>Not a car</a:t>
            </a:r>
            <a:endParaRPr lang="en-US" sz="2000" dirty="0">
              <a:latin typeface="+mj-lt"/>
            </a:endParaRPr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1730673" y="2769411"/>
            <a:ext cx="1318034" cy="40011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 smtClean="0">
                <a:latin typeface="+mj-lt"/>
              </a:rPr>
              <a:t>Cars</a:t>
            </a:r>
            <a:endParaRPr lang="en-US" sz="20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1" y="1962150"/>
            <a:ext cx="1069848" cy="7161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88" y="3562350"/>
            <a:ext cx="1463075" cy="68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2" y="1934836"/>
            <a:ext cx="1069848" cy="7131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10" y="1047750"/>
            <a:ext cx="1061990" cy="7079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5"/>
          <a:stretch/>
        </p:blipFill>
        <p:spPr>
          <a:xfrm>
            <a:off x="3121152" y="1047750"/>
            <a:ext cx="1069848" cy="6945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0" y="1047750"/>
            <a:ext cx="1069848" cy="7083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1940047"/>
            <a:ext cx="1069848" cy="71617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29" y="1071286"/>
            <a:ext cx="1067845" cy="7156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 b="2567"/>
          <a:stretch/>
        </p:blipFill>
        <p:spPr>
          <a:xfrm>
            <a:off x="4947401" y="1056894"/>
            <a:ext cx="1067845" cy="7253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8"/>
          <a:stretch/>
        </p:blipFill>
        <p:spPr>
          <a:xfrm>
            <a:off x="7548428" y="1966722"/>
            <a:ext cx="1067845" cy="7186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r="3764"/>
          <a:stretch/>
        </p:blipFill>
        <p:spPr>
          <a:xfrm>
            <a:off x="4953000" y="1971294"/>
            <a:ext cx="1067845" cy="7067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0"/>
          <a:stretch/>
        </p:blipFill>
        <p:spPr>
          <a:xfrm>
            <a:off x="6256660" y="1056929"/>
            <a:ext cx="1058540" cy="7253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34" y="1971294"/>
            <a:ext cx="1065466" cy="7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857500" cy="1409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13960" y="2634391"/>
            <a:ext cx="4533900" cy="20256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895521"/>
            <a:ext cx="154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see this: </a:t>
            </a:r>
            <a:endParaRPr lang="en-US" sz="2000" dirty="0"/>
          </a:p>
        </p:txBody>
      </p:sp>
      <p:pic>
        <p:nvPicPr>
          <p:cNvPr id="6" name="Picture 14" descr="StanleyTinyS_Numb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316" y="3014521"/>
            <a:ext cx="4165534" cy="152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422525" y="1700221"/>
            <a:ext cx="109537" cy="1127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413860" y="1688241"/>
            <a:ext cx="5324475" cy="2609850"/>
            <a:chOff x="2286" y="1392"/>
            <a:chExt cx="3354" cy="1644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84" y="1982"/>
              <a:ext cx="160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But the camera sees this:</a:t>
              </a: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364" y="1398"/>
              <a:ext cx="3276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2292" y="1392"/>
              <a:ext cx="498" cy="5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286" y="1470"/>
              <a:ext cx="498" cy="15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  <a:endParaRPr 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343400" y="452136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problem of computer vision is difficult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4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66" y="514350"/>
            <a:ext cx="2857500" cy="1409700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5606352" y="644363"/>
            <a:ext cx="1540333" cy="979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Learning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347879" y="1102728"/>
            <a:ext cx="952590" cy="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head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9" name="Line Callout 1 (No Border) 18"/>
          <p:cNvSpPr/>
          <p:nvPr/>
        </p:nvSpPr>
        <p:spPr>
          <a:xfrm>
            <a:off x="2088244" y="166237"/>
            <a:ext cx="794825" cy="549252"/>
          </a:xfrm>
          <a:prstGeom prst="callout1">
            <a:avLst>
              <a:gd name="adj1" fmla="val 79493"/>
              <a:gd name="adj2" fmla="val 44341"/>
              <a:gd name="adj3" fmla="val 136797"/>
              <a:gd name="adj4" fmla="val 68644"/>
            </a:avLst>
          </a:prstGeom>
          <a:noFill/>
          <a:ln w="38100" cap="flat" cmpd="sng" algn="ctr">
            <a:solidFill>
              <a:schemeClr val="tx1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pixel 1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" name="Multiply 19"/>
          <p:cNvSpPr>
            <a:spLocks noChangeAspect="1"/>
          </p:cNvSpPr>
          <p:nvPr/>
        </p:nvSpPr>
        <p:spPr>
          <a:xfrm>
            <a:off x="2608885" y="905223"/>
            <a:ext cx="156462" cy="161374"/>
          </a:xfrm>
          <a:prstGeom prst="mathMultiply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1" name="Multiply 20"/>
          <p:cNvSpPr>
            <a:spLocks noChangeAspect="1"/>
          </p:cNvSpPr>
          <p:nvPr/>
        </p:nvSpPr>
        <p:spPr>
          <a:xfrm>
            <a:off x="3760438" y="1366571"/>
            <a:ext cx="156462" cy="161374"/>
          </a:xfrm>
          <a:prstGeom prst="mathMultiply">
            <a:avLst/>
          </a:prstGeom>
          <a:solidFill>
            <a:srgbClr val="FFC000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2" name="Line Callout 1 (No Border) 21"/>
          <p:cNvSpPr/>
          <p:nvPr/>
        </p:nvSpPr>
        <p:spPr>
          <a:xfrm>
            <a:off x="4137502" y="1461410"/>
            <a:ext cx="794825" cy="549252"/>
          </a:xfrm>
          <a:prstGeom prst="callout1">
            <a:avLst>
              <a:gd name="adj1" fmla="val 32634"/>
              <a:gd name="adj2" fmla="val 23062"/>
              <a:gd name="adj3" fmla="val 3162"/>
              <a:gd name="adj4" fmla="val -26705"/>
            </a:avLst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pixel 2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4878" y="4419881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1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23713" y="2295215"/>
            <a:ext cx="0" cy="21246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4931" y="4266730"/>
            <a:ext cx="31734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0263" y="2424448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2</a:t>
            </a:r>
            <a:endParaRPr lang="en-US" baseline="-25000" dirty="0"/>
          </a:p>
        </p:txBody>
      </p:sp>
      <p:sp>
        <p:nvSpPr>
          <p:cNvPr id="105" name="Text Box 572"/>
          <p:cNvSpPr txBox="1">
            <a:spLocks noChangeArrowheads="1"/>
          </p:cNvSpPr>
          <p:nvPr/>
        </p:nvSpPr>
        <p:spPr bwMode="auto">
          <a:xfrm>
            <a:off x="1418851" y="2038350"/>
            <a:ext cx="1338786" cy="369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ysClr val="window" lastClr="FFFFFF"/>
                </a:solidFill>
              </a:rPr>
              <a:t>Raw image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54146" y="2231940"/>
            <a:ext cx="726989" cy="603417"/>
            <a:chOff x="2354146" y="2231940"/>
            <a:chExt cx="726989" cy="60341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46" y="2231940"/>
              <a:ext cx="726989" cy="358648"/>
            </a:xfrm>
            <a:prstGeom prst="rect">
              <a:avLst/>
            </a:prstGeom>
          </p:spPr>
        </p:pic>
        <p:sp>
          <p:nvSpPr>
            <p:cNvPr id="117" name="Plus 116"/>
            <p:cNvSpPr>
              <a:spLocks/>
            </p:cNvSpPr>
            <p:nvPr/>
          </p:nvSpPr>
          <p:spPr>
            <a:xfrm>
              <a:off x="2456640" y="2583357"/>
              <a:ext cx="252000" cy="252000"/>
            </a:xfrm>
            <a:prstGeom prst="mathPlus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grpSp>
        <p:nvGrpSpPr>
          <p:cNvPr id="128" name="Group 50"/>
          <p:cNvGrpSpPr/>
          <p:nvPr/>
        </p:nvGrpSpPr>
        <p:grpSpPr>
          <a:xfrm>
            <a:off x="149396" y="4463809"/>
            <a:ext cx="1441798" cy="643040"/>
            <a:chOff x="2832540" y="2876490"/>
            <a:chExt cx="1668441" cy="716090"/>
          </a:xfrm>
        </p:grpSpPr>
        <p:sp>
          <p:nvSpPr>
            <p:cNvPr id="129" name="Plus 128"/>
            <p:cNvSpPr>
              <a:spLocks/>
            </p:cNvSpPr>
            <p:nvPr/>
          </p:nvSpPr>
          <p:spPr>
            <a:xfrm>
              <a:off x="2832540" y="2948400"/>
              <a:ext cx="252000" cy="252000"/>
            </a:xfrm>
            <a:prstGeom prst="mathPlus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30" name="Text Box 572"/>
            <p:cNvSpPr txBox="1">
              <a:spLocks noChangeArrowheads="1"/>
            </p:cNvSpPr>
            <p:nvPr/>
          </p:nvSpPr>
          <p:spPr bwMode="auto">
            <a:xfrm>
              <a:off x="3061140" y="2876490"/>
              <a:ext cx="681152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1" name="Minus 130"/>
            <p:cNvSpPr/>
            <p:nvPr/>
          </p:nvSpPr>
          <p:spPr>
            <a:xfrm>
              <a:off x="2870640" y="3276600"/>
              <a:ext cx="190500" cy="228600"/>
            </a:xfrm>
            <a:prstGeom prst="mathMinus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Text Box 572"/>
            <p:cNvSpPr txBox="1">
              <a:spLocks noChangeArrowheads="1"/>
            </p:cNvSpPr>
            <p:nvPr/>
          </p:nvSpPr>
          <p:spPr bwMode="auto">
            <a:xfrm>
              <a:off x="3061140" y="3181291"/>
              <a:ext cx="1439841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“Non”-Cars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87116" y="3163062"/>
            <a:ext cx="1032968" cy="447982"/>
            <a:chOff x="2687116" y="3163062"/>
            <a:chExt cx="1032968" cy="447982"/>
          </a:xfrm>
        </p:grpSpPr>
        <p:sp>
          <p:nvSpPr>
            <p:cNvPr id="113" name="Plus 112"/>
            <p:cNvSpPr>
              <a:spLocks/>
            </p:cNvSpPr>
            <p:nvPr/>
          </p:nvSpPr>
          <p:spPr>
            <a:xfrm>
              <a:off x="2687116" y="3262884"/>
              <a:ext cx="252000" cy="252000"/>
            </a:xfrm>
            <a:prstGeom prst="mathPlus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3163062"/>
              <a:ext cx="672084" cy="44798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905727" y="3714750"/>
            <a:ext cx="932657" cy="438062"/>
            <a:chOff x="1905727" y="3714750"/>
            <a:chExt cx="932657" cy="438062"/>
          </a:xfrm>
        </p:grpSpPr>
        <p:sp>
          <p:nvSpPr>
            <p:cNvPr id="123" name="Minus 122"/>
            <p:cNvSpPr/>
            <p:nvPr/>
          </p:nvSpPr>
          <p:spPr>
            <a:xfrm>
              <a:off x="1905727" y="3819160"/>
              <a:ext cx="190500" cy="228600"/>
            </a:xfrm>
            <a:prstGeom prst="mathMinus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68"/>
            <a:stretch/>
          </p:blipFill>
          <p:spPr>
            <a:xfrm>
              <a:off x="2187466" y="3714750"/>
              <a:ext cx="650918" cy="43806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313510" y="3105150"/>
            <a:ext cx="919717" cy="447948"/>
            <a:chOff x="1313510" y="3105150"/>
            <a:chExt cx="919717" cy="447948"/>
          </a:xfrm>
        </p:grpSpPr>
        <p:sp>
          <p:nvSpPr>
            <p:cNvPr id="120" name="Minus 119"/>
            <p:cNvSpPr/>
            <p:nvPr/>
          </p:nvSpPr>
          <p:spPr>
            <a:xfrm>
              <a:off x="1313510" y="3274584"/>
              <a:ext cx="190500" cy="228600"/>
            </a:xfrm>
            <a:prstGeom prst="mathMinus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070" y="3105150"/>
              <a:ext cx="669157" cy="447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0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66" y="514350"/>
            <a:ext cx="2857500" cy="14097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704878" y="4419881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1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23713" y="2295215"/>
            <a:ext cx="0" cy="21246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4931" y="4266730"/>
            <a:ext cx="31734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0263" y="2424448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2</a:t>
            </a:r>
            <a:endParaRPr lang="en-US" baseline="-25000" dirty="0"/>
          </a:p>
        </p:txBody>
      </p:sp>
      <p:sp>
        <p:nvSpPr>
          <p:cNvPr id="105" name="Text Box 572"/>
          <p:cNvSpPr txBox="1">
            <a:spLocks noChangeArrowheads="1"/>
          </p:cNvSpPr>
          <p:nvPr/>
        </p:nvSpPr>
        <p:spPr bwMode="auto">
          <a:xfrm>
            <a:off x="1418851" y="2038350"/>
            <a:ext cx="1338786" cy="369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ysClr val="window" lastClr="FFFFFF"/>
                </a:solidFill>
              </a:rPr>
              <a:t>Raw image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7" name="Plus 116"/>
          <p:cNvSpPr>
            <a:spLocks/>
          </p:cNvSpPr>
          <p:nvPr/>
        </p:nvSpPr>
        <p:spPr>
          <a:xfrm>
            <a:off x="2456640" y="2583357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0" name="Minus 119"/>
          <p:cNvSpPr/>
          <p:nvPr/>
        </p:nvSpPr>
        <p:spPr>
          <a:xfrm>
            <a:off x="1313510" y="3274584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Minus 122"/>
          <p:cNvSpPr/>
          <p:nvPr/>
        </p:nvSpPr>
        <p:spPr>
          <a:xfrm>
            <a:off x="1905727" y="3819160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8" name="Group 50"/>
          <p:cNvGrpSpPr/>
          <p:nvPr/>
        </p:nvGrpSpPr>
        <p:grpSpPr>
          <a:xfrm>
            <a:off x="149396" y="4463809"/>
            <a:ext cx="1441798" cy="643040"/>
            <a:chOff x="2832540" y="2876490"/>
            <a:chExt cx="1668441" cy="716090"/>
          </a:xfrm>
        </p:grpSpPr>
        <p:sp>
          <p:nvSpPr>
            <p:cNvPr id="129" name="Plus 128"/>
            <p:cNvSpPr>
              <a:spLocks/>
            </p:cNvSpPr>
            <p:nvPr/>
          </p:nvSpPr>
          <p:spPr>
            <a:xfrm>
              <a:off x="2832540" y="2948400"/>
              <a:ext cx="252000" cy="252000"/>
            </a:xfrm>
            <a:prstGeom prst="mathPlus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30" name="Text Box 572"/>
            <p:cNvSpPr txBox="1">
              <a:spLocks noChangeArrowheads="1"/>
            </p:cNvSpPr>
            <p:nvPr/>
          </p:nvSpPr>
          <p:spPr bwMode="auto">
            <a:xfrm>
              <a:off x="3061140" y="2876490"/>
              <a:ext cx="681152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1" name="Minus 130"/>
            <p:cNvSpPr/>
            <p:nvPr/>
          </p:nvSpPr>
          <p:spPr>
            <a:xfrm>
              <a:off x="2870640" y="3276600"/>
              <a:ext cx="190500" cy="228600"/>
            </a:xfrm>
            <a:prstGeom prst="mathMinus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Text Box 572"/>
            <p:cNvSpPr txBox="1">
              <a:spLocks noChangeArrowheads="1"/>
            </p:cNvSpPr>
            <p:nvPr/>
          </p:nvSpPr>
          <p:spPr bwMode="auto">
            <a:xfrm>
              <a:off x="3061140" y="3181291"/>
              <a:ext cx="1439841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“Non”-Cars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06352" y="644363"/>
            <a:ext cx="1540333" cy="979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Learning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88244" y="166237"/>
            <a:ext cx="3212225" cy="1844425"/>
            <a:chOff x="1591422" y="590638"/>
            <a:chExt cx="3695478" cy="2057312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4191000" y="1635221"/>
              <a:ext cx="10959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4" name="Line Callout 1 (No Border) 33"/>
            <p:cNvSpPr/>
            <p:nvPr/>
          </p:nvSpPr>
          <p:spPr>
            <a:xfrm>
              <a:off x="1591422" y="590638"/>
              <a:ext cx="914400" cy="612648"/>
            </a:xfrm>
            <a:prstGeom prst="callout1">
              <a:avLst>
                <a:gd name="adj1" fmla="val 79493"/>
                <a:gd name="adj2" fmla="val 44341"/>
                <a:gd name="adj3" fmla="val 136797"/>
                <a:gd name="adj4" fmla="val 68644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pixel 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5" name="Multiply 34"/>
            <p:cNvSpPr>
              <a:spLocks noChangeAspect="1"/>
            </p:cNvSpPr>
            <p:nvPr/>
          </p:nvSpPr>
          <p:spPr>
            <a:xfrm>
              <a:off x="2190389" y="1414919"/>
              <a:ext cx="180000" cy="180000"/>
            </a:xfrm>
            <a:prstGeom prst="mathMultiply">
              <a:avLst/>
            </a:prstGeom>
            <a:solidFill>
              <a:srgbClr val="FFC000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Multiply 35"/>
            <p:cNvSpPr>
              <a:spLocks noChangeAspect="1"/>
            </p:cNvSpPr>
            <p:nvPr/>
          </p:nvSpPr>
          <p:spPr>
            <a:xfrm>
              <a:off x="3515184" y="1929517"/>
              <a:ext cx="180000" cy="180000"/>
            </a:xfrm>
            <a:prstGeom prst="mathMultiply">
              <a:avLst/>
            </a:prstGeom>
            <a:solidFill>
              <a:srgbClr val="FFC000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41" name="Line Callout 1 (No Border) 40"/>
            <p:cNvSpPr/>
            <p:nvPr/>
          </p:nvSpPr>
          <p:spPr>
            <a:xfrm>
              <a:off x="3948974" y="2035302"/>
              <a:ext cx="914400" cy="612648"/>
            </a:xfrm>
            <a:prstGeom prst="callout1">
              <a:avLst>
                <a:gd name="adj1" fmla="val 32634"/>
                <a:gd name="adj2" fmla="val 23062"/>
                <a:gd name="adj3" fmla="val 3162"/>
                <a:gd name="adj4" fmla="val -26705"/>
              </a:avLst>
            </a:prstGeom>
            <a:noFill/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pixel 2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24" name="Plus 23"/>
          <p:cNvSpPr>
            <a:spLocks/>
          </p:cNvSpPr>
          <p:nvPr/>
        </p:nvSpPr>
        <p:spPr>
          <a:xfrm>
            <a:off x="2687116" y="3262884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66" y="514350"/>
            <a:ext cx="2857500" cy="14097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704878" y="4419881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1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123713" y="2295215"/>
            <a:ext cx="0" cy="21246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4931" y="4266730"/>
            <a:ext cx="31734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40263" y="2424448"/>
            <a:ext cx="79092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pixel 2</a:t>
            </a:r>
            <a:endParaRPr lang="en-US" baseline="-25000" dirty="0"/>
          </a:p>
        </p:txBody>
      </p:sp>
      <p:sp>
        <p:nvSpPr>
          <p:cNvPr id="105" name="Text Box 572"/>
          <p:cNvSpPr txBox="1">
            <a:spLocks noChangeArrowheads="1"/>
          </p:cNvSpPr>
          <p:nvPr/>
        </p:nvSpPr>
        <p:spPr bwMode="auto">
          <a:xfrm>
            <a:off x="1418851" y="2038350"/>
            <a:ext cx="1338786" cy="369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ysClr val="window" lastClr="FFFFFF"/>
                </a:solidFill>
              </a:rPr>
              <a:t>Raw image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7" name="Plus 116"/>
          <p:cNvSpPr>
            <a:spLocks/>
          </p:cNvSpPr>
          <p:nvPr/>
        </p:nvSpPr>
        <p:spPr>
          <a:xfrm>
            <a:off x="2456640" y="2583357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0" name="Minus 119"/>
          <p:cNvSpPr/>
          <p:nvPr/>
        </p:nvSpPr>
        <p:spPr>
          <a:xfrm>
            <a:off x="1313510" y="3274584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Minus 122"/>
          <p:cNvSpPr/>
          <p:nvPr/>
        </p:nvSpPr>
        <p:spPr>
          <a:xfrm>
            <a:off x="1905727" y="3819160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8" name="Group 50"/>
          <p:cNvGrpSpPr/>
          <p:nvPr/>
        </p:nvGrpSpPr>
        <p:grpSpPr>
          <a:xfrm>
            <a:off x="149396" y="4463809"/>
            <a:ext cx="1441798" cy="643040"/>
            <a:chOff x="2832540" y="2876490"/>
            <a:chExt cx="1668441" cy="716090"/>
          </a:xfrm>
        </p:grpSpPr>
        <p:sp>
          <p:nvSpPr>
            <p:cNvPr id="129" name="Plus 128"/>
            <p:cNvSpPr>
              <a:spLocks/>
            </p:cNvSpPr>
            <p:nvPr/>
          </p:nvSpPr>
          <p:spPr>
            <a:xfrm>
              <a:off x="2832540" y="2948400"/>
              <a:ext cx="252000" cy="252000"/>
            </a:xfrm>
            <a:prstGeom prst="mathPlus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30" name="Text Box 572"/>
            <p:cNvSpPr txBox="1">
              <a:spLocks noChangeArrowheads="1"/>
            </p:cNvSpPr>
            <p:nvPr/>
          </p:nvSpPr>
          <p:spPr bwMode="auto">
            <a:xfrm>
              <a:off x="3061140" y="2876490"/>
              <a:ext cx="681152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31" name="Minus 130"/>
            <p:cNvSpPr/>
            <p:nvPr/>
          </p:nvSpPr>
          <p:spPr>
            <a:xfrm>
              <a:off x="2870640" y="3276600"/>
              <a:ext cx="190500" cy="228600"/>
            </a:xfrm>
            <a:prstGeom prst="mathMinus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Text Box 572"/>
            <p:cNvSpPr txBox="1">
              <a:spLocks noChangeArrowheads="1"/>
            </p:cNvSpPr>
            <p:nvPr/>
          </p:nvSpPr>
          <p:spPr bwMode="auto">
            <a:xfrm>
              <a:off x="3061140" y="3181291"/>
              <a:ext cx="1439841" cy="41128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“Non”-Cars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48200" y="1986980"/>
            <a:ext cx="401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50 x 50 pixel images</a:t>
            </a:r>
            <a:r>
              <a:rPr lang="en-US" sz="2000" dirty="0" smtClean="0">
                <a:latin typeface="+mj-lt"/>
                <a:sym typeface="Wingdings" pitchFamily="2" charset="2"/>
              </a:rPr>
              <a:t>→ 2500 pixels</a:t>
            </a:r>
          </a:p>
          <a:p>
            <a:r>
              <a:rPr lang="en-US" sz="2000" dirty="0" smtClean="0">
                <a:latin typeface="+mj-lt"/>
                <a:sym typeface="Wingdings" pitchFamily="2" charset="2"/>
              </a:rPr>
              <a:t>                        (7500 if RGB)</a:t>
            </a:r>
            <a:endParaRPr lang="en-US" sz="2000" dirty="0"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53" y="2406192"/>
            <a:ext cx="979170" cy="17716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756353" y="2949541"/>
            <a:ext cx="2505075" cy="1399639"/>
            <a:chOff x="4932327" y="3000911"/>
            <a:chExt cx="2505075" cy="1399639"/>
          </a:xfrm>
        </p:grpSpPr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327" y="3032760"/>
              <a:ext cx="2505075" cy="136779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564160" y="3000911"/>
              <a:ext cx="1785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pixel 1 intensity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4159" y="3313331"/>
              <a:ext cx="1785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pixel 2 intensity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4159" y="4042410"/>
              <a:ext cx="17850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pixel 2500 intensity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0389" y="4390104"/>
            <a:ext cx="4297637" cy="646331"/>
            <a:chOff x="4670389" y="4390104"/>
            <a:chExt cx="4297637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4670389" y="4390104"/>
              <a:ext cx="4297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Quadratic features (               ): ≈3 million		                  features</a:t>
              </a:r>
              <a:endParaRPr lang="en-US" dirty="0">
                <a:latin typeface="+mj-l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115" y="4530155"/>
              <a:ext cx="756285" cy="198120"/>
            </a:xfrm>
            <a:prstGeom prst="rect">
              <a:avLst/>
            </a:prstGeom>
          </p:spPr>
        </p:pic>
      </p:grpSp>
      <p:sp>
        <p:nvSpPr>
          <p:cNvPr id="34" name="Plus 33"/>
          <p:cNvSpPr>
            <a:spLocks/>
          </p:cNvSpPr>
          <p:nvPr/>
        </p:nvSpPr>
        <p:spPr>
          <a:xfrm>
            <a:off x="3326878" y="3406438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5" name="Plus 34"/>
          <p:cNvSpPr>
            <a:spLocks/>
          </p:cNvSpPr>
          <p:nvPr/>
        </p:nvSpPr>
        <p:spPr>
          <a:xfrm>
            <a:off x="2180713" y="3118818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6" name="Plus 35"/>
          <p:cNvSpPr>
            <a:spLocks/>
          </p:cNvSpPr>
          <p:nvPr/>
        </p:nvSpPr>
        <p:spPr>
          <a:xfrm>
            <a:off x="3035293" y="2793780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Plus 39"/>
          <p:cNvSpPr>
            <a:spLocks/>
          </p:cNvSpPr>
          <p:nvPr/>
        </p:nvSpPr>
        <p:spPr>
          <a:xfrm>
            <a:off x="2783293" y="2322145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Plus 40"/>
          <p:cNvSpPr>
            <a:spLocks/>
          </p:cNvSpPr>
          <p:nvPr/>
        </p:nvSpPr>
        <p:spPr>
          <a:xfrm>
            <a:off x="3451965" y="2448145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Plus 41"/>
          <p:cNvSpPr>
            <a:spLocks/>
          </p:cNvSpPr>
          <p:nvPr/>
        </p:nvSpPr>
        <p:spPr>
          <a:xfrm>
            <a:off x="3574137" y="3016025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3" name="Minus 42"/>
          <p:cNvSpPr/>
          <p:nvPr/>
        </p:nvSpPr>
        <p:spPr>
          <a:xfrm>
            <a:off x="1400694" y="3765398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Minus 43"/>
          <p:cNvSpPr/>
          <p:nvPr/>
        </p:nvSpPr>
        <p:spPr>
          <a:xfrm>
            <a:off x="1489292" y="2766368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Minus 44"/>
          <p:cNvSpPr/>
          <p:nvPr/>
        </p:nvSpPr>
        <p:spPr>
          <a:xfrm>
            <a:off x="1790250" y="3027402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Minus 45"/>
          <p:cNvSpPr/>
          <p:nvPr/>
        </p:nvSpPr>
        <p:spPr>
          <a:xfrm>
            <a:off x="1599010" y="2354757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Minus 46"/>
          <p:cNvSpPr/>
          <p:nvPr/>
        </p:nvSpPr>
        <p:spPr>
          <a:xfrm>
            <a:off x="1899968" y="2615791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Minus 47"/>
          <p:cNvSpPr/>
          <p:nvPr/>
        </p:nvSpPr>
        <p:spPr>
          <a:xfrm>
            <a:off x="1727182" y="3508002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Minus 49"/>
          <p:cNvSpPr/>
          <p:nvPr/>
        </p:nvSpPr>
        <p:spPr>
          <a:xfrm>
            <a:off x="2741704" y="3876453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Minus 52"/>
          <p:cNvSpPr/>
          <p:nvPr/>
        </p:nvSpPr>
        <p:spPr>
          <a:xfrm>
            <a:off x="2309010" y="3665285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Minus 53"/>
          <p:cNvSpPr/>
          <p:nvPr/>
        </p:nvSpPr>
        <p:spPr>
          <a:xfrm>
            <a:off x="2337463" y="3961921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Minus 54"/>
          <p:cNvSpPr/>
          <p:nvPr/>
        </p:nvSpPr>
        <p:spPr>
          <a:xfrm>
            <a:off x="3231628" y="3993998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Minus 55"/>
          <p:cNvSpPr/>
          <p:nvPr/>
        </p:nvSpPr>
        <p:spPr>
          <a:xfrm>
            <a:off x="3608715" y="3835437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3041128" y="3703117"/>
            <a:ext cx="190500" cy="228600"/>
          </a:xfrm>
          <a:prstGeom prst="mathMinus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06352" y="644363"/>
            <a:ext cx="1540333" cy="979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1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Learning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088244" y="166237"/>
            <a:ext cx="3212225" cy="1844425"/>
            <a:chOff x="1591422" y="590638"/>
            <a:chExt cx="3695478" cy="2057312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4191000" y="1635221"/>
              <a:ext cx="10959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2" name="Line Callout 1 (No Border) 61"/>
            <p:cNvSpPr/>
            <p:nvPr/>
          </p:nvSpPr>
          <p:spPr>
            <a:xfrm>
              <a:off x="1591422" y="590638"/>
              <a:ext cx="914400" cy="612648"/>
            </a:xfrm>
            <a:prstGeom prst="callout1">
              <a:avLst>
                <a:gd name="adj1" fmla="val 79493"/>
                <a:gd name="adj2" fmla="val 44341"/>
                <a:gd name="adj3" fmla="val 136797"/>
                <a:gd name="adj4" fmla="val 68644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pixel 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63" name="Multiply 62"/>
            <p:cNvSpPr>
              <a:spLocks noChangeAspect="1"/>
            </p:cNvSpPr>
            <p:nvPr/>
          </p:nvSpPr>
          <p:spPr>
            <a:xfrm>
              <a:off x="2190389" y="1414919"/>
              <a:ext cx="180000" cy="180000"/>
            </a:xfrm>
            <a:prstGeom prst="mathMultiply">
              <a:avLst/>
            </a:prstGeom>
            <a:solidFill>
              <a:srgbClr val="FFC000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64" name="Multiply 63"/>
            <p:cNvSpPr>
              <a:spLocks noChangeAspect="1"/>
            </p:cNvSpPr>
            <p:nvPr/>
          </p:nvSpPr>
          <p:spPr>
            <a:xfrm>
              <a:off x="3515184" y="1929517"/>
              <a:ext cx="180000" cy="180000"/>
            </a:xfrm>
            <a:prstGeom prst="mathMultiply">
              <a:avLst/>
            </a:prstGeom>
            <a:solidFill>
              <a:srgbClr val="FFC000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65" name="Line Callout 1 (No Border) 64"/>
            <p:cNvSpPr/>
            <p:nvPr/>
          </p:nvSpPr>
          <p:spPr>
            <a:xfrm>
              <a:off x="3948974" y="2035302"/>
              <a:ext cx="914400" cy="612648"/>
            </a:xfrm>
            <a:prstGeom prst="callout1">
              <a:avLst>
                <a:gd name="adj1" fmla="val 32634"/>
                <a:gd name="adj2" fmla="val 23062"/>
                <a:gd name="adj3" fmla="val 3162"/>
                <a:gd name="adj4" fmla="val -26705"/>
              </a:avLst>
            </a:prstGeom>
            <a:noFill/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pixel 2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66" name="Plus 65"/>
          <p:cNvSpPr>
            <a:spLocks/>
          </p:cNvSpPr>
          <p:nvPr/>
        </p:nvSpPr>
        <p:spPr>
          <a:xfrm>
            <a:off x="2687116" y="3262884"/>
            <a:ext cx="252000" cy="252000"/>
          </a:xfrm>
          <a:prstGeom prst="mathPlus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2064960" y="2138760"/>
              <a:ext cx="1843920" cy="1588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4880" y="2130120"/>
                <a:ext cx="1863720" cy="16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4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Representation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2283860"/>
            <a:ext cx="4256087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Neurons and the brain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73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Neural Networks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Origins: Algorithms that try to mimic the brain.</a:t>
            </a:r>
          </a:p>
          <a:p>
            <a:r>
              <a:rPr lang="en-US" sz="2800" dirty="0" smtClean="0"/>
              <a:t>Was very widely used in 80s and early 90s; popularity diminished in late 90s.</a:t>
            </a:r>
          </a:p>
          <a:p>
            <a:r>
              <a:rPr lang="en-US" sz="2800" dirty="0" smtClean="0"/>
              <a:t>Recent resurgence: State-of-the-art technique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3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i \times x_j&#10;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10-20x_1)&#10;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NOT $x_1$) AND (NOT $x_2$)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x_1 $ XNOR $ x_2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00000000000000\\&#10;00000000000000\\&#10;\vdots\\&#10;00000000000000&#10;\end{bmatrix}&#10;$&#10;\end{document}"/>
  <p:tag name="IGUANATEXSIZE" val="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x_1 $ AND $ x_2$&#10;&#10;\end{document}"/>
  <p:tag name="IGUANATEXSIZE" val="1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NOT $x_1$) AND (NOT $x_2$)&#10;&#10;\end{document}"/>
  <p:tag name="IGUANATEXSIZE" val="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x_1 $ OR $ x_2$&#10;&#10;\end{document}"/>
  <p:tag name="IGUANATEXSIZE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x_1 $ XNOR $ x_2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1\\0\\0\\0&#10;\end{smallmatrix} \right]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0\\\theta_1\\\theta_2\\\theta_3&#10;\end{bmatrix}&#10;$&#10;&#10;\end{document}"/>
  <p:tag name="IGUANATEXSIZE" val="2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1\\0\\0&#10;\end{smallmatrix} \right]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0\\1\\0&#10;\end{smallmatrix} \right]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1\\0\\0\\0&#10;\end{smallmatrix} \right]&#10;$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1\\0\\0&#10;\end{smallmatrix} \right]&#10;$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approx \left[ \begin{smallmatrix}&#10;0\\0\\1\\0&#10;\end{smallmatrix} \right]&#10;$&#10;&#10;\end{document}"/>
  <p:tag name="IGUANATEXSIZE" val="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x^{(1)}, y^{(1)}), (x^{(2)}, y^{(2)}), \dots, (x^{(m)}, y^{(m)}) &#10;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 x_2 + \theta_4 x_1^2 x_2 $&#10;&#10;$+ \theta_5 x_1^3 x_2 + \theta_6 x_1 x_2^2 + \dots)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i^{(j)} =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 =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a_1^{(3)} = g(\Theta_{10}^{(2)} a_0^{(2)} + \Theta_{11}^{(2)} a_1^{(2)} + \Theta_{12}^{(2)} a_2^{(2)}+ \Theta_{13}^{(2)} a_3^{(2)})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j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+1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{(j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s_{j+1} \times (s_j + 1)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{10}^{(2)} a_0^{(2)} + \Theta_{11}^{(2)} a_1^{(2)}&#10;+ \Theta_{12}^{(2)} a_2^{(2)}+ \Theta_{13}^{(2)} a_3^{(2)})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z^{(2)} = \begin{bmatrix}&#10;z^{(2)}_1\\z^{(2)}_2\\z^{(2)}_3&#10;\end{bmatrix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z^{(2)} = \Theta^{(1)} x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^{(2)} = g(z^{(2)})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z^{(3)} = \Theta^{(2)} a^{(2)}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a^{(3)} = g(z^{(3)})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0^{(2)} =1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{100}&#10;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 \in \{ 0, 1\}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y = x_1 $ AND $ x_2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ots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g(z)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n = 2500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x_1 $ AND $ x_2$&#10;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x_1 $ OR $ x_2$&#10;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FF00"/>
      </a:accent2>
      <a:accent3>
        <a:srgbClr val="00FFFF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4143</TotalTime>
  <Words>665</Words>
  <Application>Microsoft Office PowerPoint</Application>
  <PresentationFormat>全屏显示(16:9)</PresentationFormat>
  <Paragraphs>229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맑은 고딕</vt:lpstr>
      <vt:lpstr>宋体</vt:lpstr>
      <vt:lpstr>Arial</vt:lpstr>
      <vt:lpstr>Calibri</vt:lpstr>
      <vt:lpstr>Cambria Math</vt:lpstr>
      <vt:lpstr>Wingdings</vt:lpstr>
      <vt:lpstr>1_Lecture</vt:lpstr>
      <vt:lpstr>2_Office Theme</vt:lpstr>
      <vt:lpstr>3_Office Theme</vt:lpstr>
      <vt:lpstr>2_Lecture</vt:lpstr>
      <vt:lpstr>Non-linear hypotheses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Neurons and the brain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Examples and intuitions I</vt:lpstr>
      <vt:lpstr>PowerPoint 演示文稿</vt:lpstr>
      <vt:lpstr>PowerPoint 演示文稿</vt:lpstr>
      <vt:lpstr>PowerPoint 演示文稿</vt:lpstr>
      <vt:lpstr>PowerPoint 演示文稿</vt:lpstr>
      <vt:lpstr>Multi-class classification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Song Xiaoying</cp:lastModifiedBy>
  <cp:revision>395</cp:revision>
  <dcterms:created xsi:type="dcterms:W3CDTF">2010-07-08T21:59:02Z</dcterms:created>
  <dcterms:modified xsi:type="dcterms:W3CDTF">2019-10-25T05:13:36Z</dcterms:modified>
</cp:coreProperties>
</file>