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3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5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6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  <p:sldMasterId id="2147483748" r:id="rId5"/>
    <p:sldMasterId id="2147483761" r:id="rId6"/>
    <p:sldMasterId id="2147483774" r:id="rId7"/>
    <p:sldMasterId id="2147483787" r:id="rId8"/>
    <p:sldMasterId id="2147483800" r:id="rId9"/>
    <p:sldMasterId id="2147483813" r:id="rId10"/>
  </p:sldMasterIdLst>
  <p:notesMasterIdLst>
    <p:notesMasterId r:id="rId48"/>
  </p:notesMasterIdLst>
  <p:sldIdLst>
    <p:sldId id="367" r:id="rId11"/>
    <p:sldId id="460" r:id="rId12"/>
    <p:sldId id="461" r:id="rId13"/>
    <p:sldId id="465" r:id="rId14"/>
    <p:sldId id="502" r:id="rId15"/>
    <p:sldId id="501" r:id="rId16"/>
    <p:sldId id="505" r:id="rId17"/>
    <p:sldId id="506" r:id="rId18"/>
    <p:sldId id="509" r:id="rId19"/>
    <p:sldId id="508" r:id="rId20"/>
    <p:sldId id="510" r:id="rId21"/>
    <p:sldId id="512" r:id="rId22"/>
    <p:sldId id="517" r:id="rId23"/>
    <p:sldId id="518" r:id="rId24"/>
    <p:sldId id="519" r:id="rId25"/>
    <p:sldId id="524" r:id="rId26"/>
    <p:sldId id="515" r:id="rId27"/>
    <p:sldId id="469" r:id="rId28"/>
    <p:sldId id="471" r:id="rId29"/>
    <p:sldId id="470" r:id="rId30"/>
    <p:sldId id="472" r:id="rId31"/>
    <p:sldId id="475" r:id="rId32"/>
    <p:sldId id="476" r:id="rId33"/>
    <p:sldId id="473" r:id="rId34"/>
    <p:sldId id="479" r:id="rId35"/>
    <p:sldId id="477" r:id="rId36"/>
    <p:sldId id="480" r:id="rId37"/>
    <p:sldId id="482" r:id="rId38"/>
    <p:sldId id="478" r:id="rId39"/>
    <p:sldId id="483" r:id="rId40"/>
    <p:sldId id="484" r:id="rId41"/>
    <p:sldId id="496" r:id="rId42"/>
    <p:sldId id="497" r:id="rId43"/>
    <p:sldId id="498" r:id="rId44"/>
    <p:sldId id="499" r:id="rId45"/>
    <p:sldId id="500" r:id="rId46"/>
    <p:sldId id="526" r:id="rId47"/>
  </p:sldIdLst>
  <p:sldSz cx="9144000" cy="5143500" type="screen16x9"/>
  <p:notesSz cx="6858000" cy="9144000"/>
  <p:custDataLst>
    <p:tags r:id="rId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00FF"/>
    <a:srgbClr val="00CC00"/>
    <a:srgbClr val="FFFFFF"/>
    <a:srgbClr val="FF00FF"/>
    <a:srgbClr val="979797"/>
    <a:srgbClr val="EDEDED"/>
    <a:srgbClr val="993366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9822" autoAdjust="0"/>
  </p:normalViewPr>
  <p:slideViewPr>
    <p:cSldViewPr>
      <p:cViewPr varScale="1">
        <p:scale>
          <a:sx n="169" d="100"/>
          <a:sy n="169" d="100"/>
        </p:scale>
        <p:origin x="288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3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3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40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51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7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439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36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2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470052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602357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282065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864306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23864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04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8393-C002-47DF-BBD8-76FA29A6FDE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CAF6-2369-470F-93EC-253974885B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0687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8393-C002-47DF-BBD8-76FA29A6FDE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CAF6-2369-470F-93EC-253974885B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357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8393-C002-47DF-BBD8-76FA29A6FDE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CAF6-2369-470F-93EC-253974885B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97331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8393-C002-47DF-BBD8-76FA29A6FDE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CAF6-2369-470F-93EC-253974885B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70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8393-C002-47DF-BBD8-76FA29A6FDE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CAF6-2369-470F-93EC-253974885B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51026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8393-C002-47DF-BBD8-76FA29A6FDE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CAF6-2369-470F-93EC-253974885B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59739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8393-C002-47DF-BBD8-76FA29A6FDE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CAF6-2369-470F-93EC-253974885B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2790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8393-C002-47DF-BBD8-76FA29A6FDE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CAF6-2369-470F-93EC-253974885B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9659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8393-C002-47DF-BBD8-76FA29A6FDE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CAF6-2369-470F-93EC-253974885B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61589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8393-C002-47DF-BBD8-76FA29A6FDE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CAF6-2369-470F-93EC-253974885B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3623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8393-C002-47DF-BBD8-76FA29A6FDE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CAF6-2369-470F-93EC-253974885B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35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231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4223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21968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1309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29524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10286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56130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32287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16442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35373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2213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162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509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2655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56808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58554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68936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5092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76950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156059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534667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53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6815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6025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982406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802152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2965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03564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28628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1495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521186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492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3959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260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24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77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655458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03935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721853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966914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2313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947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16122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54849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45905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89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991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184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93511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38485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585604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018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8393-C002-47DF-BBD8-76FA29A6FDE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8CAF6-2369-470F-93EC-253974885B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6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32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959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543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25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877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47.emf"/><Relationship Id="rId3" Type="http://schemas.openxmlformats.org/officeDocument/2006/relationships/tags" Target="../tags/tag43.xml"/><Relationship Id="rId21" Type="http://schemas.openxmlformats.org/officeDocument/2006/relationships/image" Target="../media/image58.png"/><Relationship Id="rId7" Type="http://schemas.openxmlformats.org/officeDocument/2006/relationships/image" Target="../media/image19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46.emf"/><Relationship Id="rId2" Type="http://schemas.openxmlformats.org/officeDocument/2006/relationships/tags" Target="../tags/tag42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tags" Target="../tags/tag41.xml"/><Relationship Id="rId6" Type="http://schemas.openxmlformats.org/officeDocument/2006/relationships/image" Target="../media/image18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tags" Target="../tags/tag44.xml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4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12" Type="http://schemas.openxmlformats.org/officeDocument/2006/relationships/image" Target="../media/image71.em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emf"/><Relationship Id="rId11" Type="http://schemas.openxmlformats.org/officeDocument/2006/relationships/image" Target="../media/image70.emf"/><Relationship Id="rId5" Type="http://schemas.openxmlformats.org/officeDocument/2006/relationships/image" Target="../media/image65.png"/><Relationship Id="rId10" Type="http://schemas.openxmlformats.org/officeDocument/2006/relationships/image" Target="../media/image69.emf"/><Relationship Id="rId4" Type="http://schemas.openxmlformats.org/officeDocument/2006/relationships/image" Target="../media/image64.png"/><Relationship Id="rId9" Type="http://schemas.openxmlformats.org/officeDocument/2006/relationships/image" Target="../media/image6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74.png"/><Relationship Id="rId7" Type="http://schemas.openxmlformats.org/officeDocument/2006/relationships/image" Target="../media/image74.emf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10" Type="http://schemas.openxmlformats.org/officeDocument/2006/relationships/image" Target="../media/image75.emf"/><Relationship Id="rId4" Type="http://schemas.openxmlformats.org/officeDocument/2006/relationships/image" Target="../media/image75.png"/><Relationship Id="rId9" Type="http://schemas.openxmlformats.org/officeDocument/2006/relationships/image" Target="../media/image6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image" Target="../media/image82.png"/><Relationship Id="rId3" Type="http://schemas.openxmlformats.org/officeDocument/2006/relationships/image" Target="../media/image81.png"/><Relationship Id="rId7" Type="http://schemas.openxmlformats.org/officeDocument/2006/relationships/image" Target="../media/image79.emf"/><Relationship Id="rId12" Type="http://schemas.openxmlformats.org/officeDocument/2006/relationships/image" Target="../media/image75.em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8.emf"/><Relationship Id="rId11" Type="http://schemas.openxmlformats.org/officeDocument/2006/relationships/image" Target="../media/image70.emf"/><Relationship Id="rId5" Type="http://schemas.openxmlformats.org/officeDocument/2006/relationships/image" Target="../media/image77.emf"/><Relationship Id="rId10" Type="http://schemas.openxmlformats.org/officeDocument/2006/relationships/image" Target="../media/image69.emf"/><Relationship Id="rId4" Type="http://schemas.openxmlformats.org/officeDocument/2006/relationships/image" Target="../media/image76.emf"/><Relationship Id="rId9" Type="http://schemas.openxmlformats.org/officeDocument/2006/relationships/image" Target="../media/image81.emf"/><Relationship Id="rId14" Type="http://schemas.openxmlformats.org/officeDocument/2006/relationships/image" Target="../media/image8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6.emf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2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41.png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" Type="http://schemas.openxmlformats.org/officeDocument/2006/relationships/tags" Target="../tags/tag51.xml"/><Relationship Id="rId21" Type="http://schemas.openxmlformats.org/officeDocument/2006/relationships/image" Target="../media/image97.png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2" Type="http://schemas.openxmlformats.org/officeDocument/2006/relationships/tags" Target="../tags/tag50.xml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image" Target="../media/image100.png"/><Relationship Id="rId5" Type="http://schemas.openxmlformats.org/officeDocument/2006/relationships/tags" Target="../tags/tag53.xml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emf"/><Relationship Id="rId10" Type="http://schemas.openxmlformats.org/officeDocument/2006/relationships/tags" Target="../tags/tag58.xml"/><Relationship Id="rId19" Type="http://schemas.openxmlformats.org/officeDocument/2006/relationships/image" Target="../media/image95.png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89.png"/><Relationship Id="rId22" Type="http://schemas.openxmlformats.org/officeDocument/2006/relationships/image" Target="../media/image98.png"/><Relationship Id="rId27" Type="http://schemas.openxmlformats.org/officeDocument/2006/relationships/image" Target="../media/image10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tags" Target="../tags/tag4.xml"/><Relationship Id="rId21" Type="http://schemas.openxmlformats.org/officeDocument/2006/relationships/image" Target="../media/image12.png"/><Relationship Id="rId7" Type="http://schemas.openxmlformats.org/officeDocument/2006/relationships/tags" Target="../tags/tag8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3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6.xml"/><Relationship Id="rId15" Type="http://schemas.openxmlformats.org/officeDocument/2006/relationships/image" Target="../media/image6.png"/><Relationship Id="rId10" Type="http://schemas.openxmlformats.org/officeDocument/2006/relationships/tags" Target="../tags/tag11.xml"/><Relationship Id="rId19" Type="http://schemas.openxmlformats.org/officeDocument/2006/relationships/image" Target="../media/image10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tags" Target="../tags/tag65.xml"/><Relationship Id="rId7" Type="http://schemas.openxmlformats.org/officeDocument/2006/relationships/image" Target="../media/image107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111.emf"/><Relationship Id="rId5" Type="http://schemas.openxmlformats.org/officeDocument/2006/relationships/tags" Target="../tags/tag67.xml"/><Relationship Id="rId10" Type="http://schemas.openxmlformats.org/officeDocument/2006/relationships/image" Target="../media/image110.png"/><Relationship Id="rId4" Type="http://schemas.openxmlformats.org/officeDocument/2006/relationships/tags" Target="../tags/tag66.xml"/><Relationship Id="rId9" Type="http://schemas.openxmlformats.org/officeDocument/2006/relationships/image" Target="../media/image10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tags" Target="../tags/tag70.xml"/><Relationship Id="rId7" Type="http://schemas.openxmlformats.org/officeDocument/2006/relationships/image" Target="../media/image105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Layout" Target="../slideLayouts/slideLayout47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image" Target="../media/image1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73.xml"/><Relationship Id="rId6" Type="http://schemas.openxmlformats.org/officeDocument/2006/relationships/image" Target="../media/image116.emf"/><Relationship Id="rId5" Type="http://schemas.openxmlformats.org/officeDocument/2006/relationships/image" Target="../media/image115.emf"/><Relationship Id="rId4" Type="http://schemas.openxmlformats.org/officeDocument/2006/relationships/image" Target="../media/image1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image" Target="../media/image119.png"/><Relationship Id="rId18" Type="http://schemas.openxmlformats.org/officeDocument/2006/relationships/image" Target="../media/image105.png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tags" Target="../tags/tag75.xml"/><Relationship Id="rId16" Type="http://schemas.openxmlformats.org/officeDocument/2006/relationships/image" Target="../media/image122.png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image" Target="../media/image117.png"/><Relationship Id="rId5" Type="http://schemas.openxmlformats.org/officeDocument/2006/relationships/tags" Target="../tags/tag78.xml"/><Relationship Id="rId15" Type="http://schemas.openxmlformats.org/officeDocument/2006/relationships/image" Target="../media/image121.png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124.png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image" Target="../media/image1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8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4.xml"/><Relationship Id="rId7" Type="http://schemas.openxmlformats.org/officeDocument/2006/relationships/image" Target="../media/image1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17.png"/><Relationship Id="rId5" Type="http://schemas.openxmlformats.org/officeDocument/2006/relationships/tags" Target="../tags/tag16.xml"/><Relationship Id="rId10" Type="http://schemas.openxmlformats.org/officeDocument/2006/relationships/image" Target="../media/image16.png"/><Relationship Id="rId4" Type="http://schemas.openxmlformats.org/officeDocument/2006/relationships/tags" Target="../tags/tag15.xml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image" Target="../media/image128.png"/><Relationship Id="rId18" Type="http://schemas.openxmlformats.org/officeDocument/2006/relationships/image" Target="../media/image133.emf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" Type="http://schemas.openxmlformats.org/officeDocument/2006/relationships/tags" Target="../tags/tag87.xml"/><Relationship Id="rId16" Type="http://schemas.openxmlformats.org/officeDocument/2006/relationships/image" Target="../media/image131.png"/><Relationship Id="rId20" Type="http://schemas.openxmlformats.org/officeDocument/2006/relationships/image" Target="../media/image135.emf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../media/image126.png"/><Relationship Id="rId5" Type="http://schemas.openxmlformats.org/officeDocument/2006/relationships/tags" Target="../tags/tag90.xml"/><Relationship Id="rId15" Type="http://schemas.openxmlformats.org/officeDocument/2006/relationships/image" Target="../media/image130.png"/><Relationship Id="rId10" Type="http://schemas.openxmlformats.org/officeDocument/2006/relationships/image" Target="../media/image107.png"/><Relationship Id="rId19" Type="http://schemas.openxmlformats.org/officeDocument/2006/relationships/image" Target="../media/image134.emf"/><Relationship Id="rId4" Type="http://schemas.openxmlformats.org/officeDocument/2006/relationships/tags" Target="../tags/tag89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12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0.png"/><Relationship Id="rId3" Type="http://schemas.openxmlformats.org/officeDocument/2006/relationships/tags" Target="../tags/tag96.xml"/><Relationship Id="rId7" Type="http://schemas.openxmlformats.org/officeDocument/2006/relationships/image" Target="../media/image138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slideLayout" Target="../slideLayouts/slideLayout4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slideLayout" Target="../slideLayouts/slideLayout93.xml"/><Relationship Id="rId1" Type="http://schemas.openxmlformats.org/officeDocument/2006/relationships/tags" Target="../tags/tag9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142.png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image" Target="../media/image141.png"/><Relationship Id="rId17" Type="http://schemas.openxmlformats.org/officeDocument/2006/relationships/image" Target="../media/image145.png"/><Relationship Id="rId2" Type="http://schemas.openxmlformats.org/officeDocument/2006/relationships/tags" Target="../tags/tag99.xml"/><Relationship Id="rId16" Type="http://schemas.openxmlformats.org/officeDocument/2006/relationships/image" Target="../media/image144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../media/image140.png"/><Relationship Id="rId5" Type="http://schemas.openxmlformats.org/officeDocument/2006/relationships/tags" Target="../tags/tag102.xml"/><Relationship Id="rId15" Type="http://schemas.openxmlformats.org/officeDocument/2006/relationships/image" Target="../media/image143.png"/><Relationship Id="rId10" Type="http://schemas.openxmlformats.org/officeDocument/2006/relationships/image" Target="../media/image139.png"/><Relationship Id="rId4" Type="http://schemas.openxmlformats.org/officeDocument/2006/relationships/tags" Target="../tags/tag101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9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tags" Target="../tags/tag108.xml"/><Relationship Id="rId7" Type="http://schemas.openxmlformats.org/officeDocument/2006/relationships/image" Target="../media/image142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141.png"/><Relationship Id="rId5" Type="http://schemas.openxmlformats.org/officeDocument/2006/relationships/slideLayout" Target="../slideLayouts/slideLayout93.xml"/><Relationship Id="rId4" Type="http://schemas.openxmlformats.org/officeDocument/2006/relationships/tags" Target="../tags/tag10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tags" Target="../tags/tag112.xml"/><Relationship Id="rId7" Type="http://schemas.openxmlformats.org/officeDocument/2006/relationships/image" Target="../media/image141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147.png"/><Relationship Id="rId11" Type="http://schemas.openxmlformats.org/officeDocument/2006/relationships/image" Target="../media/image151.emf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150.emf"/><Relationship Id="rId4" Type="http://schemas.openxmlformats.org/officeDocument/2006/relationships/slideLayout" Target="../slideLayouts/slideLayout99.xml"/><Relationship Id="rId9" Type="http://schemas.openxmlformats.org/officeDocument/2006/relationships/image" Target="../media/image1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10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9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tags" Target="../tags/tag24.xml"/><Relationship Id="rId21" Type="http://schemas.openxmlformats.org/officeDocument/2006/relationships/image" Target="../media/image31.png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tags" Target="../tags/tag23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tags" Target="../tags/tag26.xml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tags" Target="../tags/tag25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tags" Target="../tags/tag30.xml"/><Relationship Id="rId21" Type="http://schemas.openxmlformats.org/officeDocument/2006/relationships/image" Target="../media/image38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tags" Target="../tags/tag29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tags" Target="../tags/tag28.xml"/><Relationship Id="rId6" Type="http://schemas.openxmlformats.org/officeDocument/2006/relationships/image" Target="../media/image18.png"/><Relationship Id="rId11" Type="http://schemas.openxmlformats.org/officeDocument/2006/relationships/image" Target="../media/image37.pn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tags" Target="../tags/tag31.xml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tags" Target="../tags/tag34.xml"/><Relationship Id="rId21" Type="http://schemas.openxmlformats.org/officeDocument/2006/relationships/image" Target="../media/image40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tags" Target="../tags/tag33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tags" Target="../tags/tag32.xml"/><Relationship Id="rId6" Type="http://schemas.openxmlformats.org/officeDocument/2006/relationships/image" Target="../media/image18.png"/><Relationship Id="rId11" Type="http://schemas.openxmlformats.org/officeDocument/2006/relationships/image" Target="../media/image37.pn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tags" Target="../tags/tag35.xml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38.xml"/><Relationship Id="rId7" Type="http://schemas.openxmlformats.org/officeDocument/2006/relationships/image" Target="../media/image41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45.png"/><Relationship Id="rId5" Type="http://schemas.openxmlformats.org/officeDocument/2006/relationships/tags" Target="../tags/tag40.xml"/><Relationship Id="rId10" Type="http://schemas.openxmlformats.org/officeDocument/2006/relationships/image" Target="../media/image44.png"/><Relationship Id="rId4" Type="http://schemas.openxmlformats.org/officeDocument/2006/relationships/tags" Target="../tags/tag39.xml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9621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457200" y="17242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B</a:t>
            </a:r>
            <a:r>
              <a:rPr lang="en-US" altLang="zh-CN" sz="2400" b="1" dirty="0" smtClean="0">
                <a:solidFill>
                  <a:prstClr val="black"/>
                </a:solidFill>
                <a:latin typeface="Calibri"/>
              </a:rPr>
              <a:t>ack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 Propagation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895350"/>
            <a:ext cx="8305800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Calibri"/>
              </a:rPr>
              <a:t>Question</a:t>
            </a:r>
            <a:r>
              <a:rPr lang="en-US" altLang="zh-CN" sz="2000" b="1" dirty="0" smtClean="0">
                <a:solidFill>
                  <a:prstClr val="black"/>
                </a:solidFill>
                <a:latin typeface="Calibri"/>
              </a:rPr>
              <a:t>: </a:t>
            </a:r>
            <a:r>
              <a:rPr lang="zh-CN" altLang="en-US" sz="2000" b="1" dirty="0" smtClean="0">
                <a:solidFill>
                  <a:prstClr val="black"/>
                </a:solidFill>
                <a:latin typeface="Calibri"/>
              </a:rPr>
              <a:t>为什么</a:t>
            </a:r>
            <a:r>
              <a:rPr lang="zh-CN" altLang="en-US" sz="2000" b="1" dirty="0">
                <a:solidFill>
                  <a:prstClr val="black"/>
                </a:solidFill>
                <a:latin typeface="Calibri"/>
              </a:rPr>
              <a:t>会提出反向传播算法，直接应用梯度下降不行吗？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/>
            </a:r>
            <a:br>
              <a:rPr lang="zh-CN" altLang="en-US" sz="2400" b="1" dirty="0">
                <a:solidFill>
                  <a:prstClr val="black"/>
                </a:solidFill>
                <a:latin typeface="Calibri"/>
              </a:rPr>
            </a:br>
            <a:endParaRPr lang="en-US" altLang="zh-CN" sz="2400" b="1" dirty="0" smtClean="0">
              <a:solidFill>
                <a:prstClr val="black"/>
              </a:solidFill>
              <a:latin typeface="Calibr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MicrosoftYaHei"/>
              </a:rPr>
              <a:t>答案是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不行</a:t>
            </a:r>
            <a:r>
              <a:rPr lang="zh-CN" altLang="en-US" dirty="0" smtClean="0">
                <a:solidFill>
                  <a:srgbClr val="000000"/>
                </a:solidFill>
                <a:latin typeface="MicrosoftYaHei"/>
              </a:rPr>
              <a:t>的。</a:t>
            </a:r>
            <a:endParaRPr lang="en-US" altLang="zh-CN" dirty="0" smtClean="0">
              <a:solidFill>
                <a:srgbClr val="000000"/>
              </a:solidFill>
              <a:latin typeface="MicrosoftYaHe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MicrosoftYaHei"/>
              </a:rPr>
              <a:t>纵然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梯度下降神通广大，但却</a:t>
            </a:r>
            <a:r>
              <a:rPr lang="zh-CN" altLang="en-US" dirty="0" smtClean="0">
                <a:solidFill>
                  <a:srgbClr val="000000"/>
                </a:solidFill>
                <a:latin typeface="MicrosoftYaHei"/>
              </a:rPr>
              <a:t>不是万能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的。</a:t>
            </a:r>
            <a:r>
              <a:rPr lang="zh-CN" altLang="en-US" b="1" dirty="0">
                <a:solidFill>
                  <a:srgbClr val="FF0000"/>
                </a:solidFill>
                <a:latin typeface="MicrosoftYaHei"/>
              </a:rPr>
              <a:t>梯度下降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可以应对带有明确求导函数的情况，或者说</a:t>
            </a:r>
            <a:r>
              <a:rPr lang="zh-CN" altLang="en-US" b="1" dirty="0">
                <a:solidFill>
                  <a:srgbClr val="FF0000"/>
                </a:solidFill>
                <a:latin typeface="MicrosoftYaHei"/>
              </a:rPr>
              <a:t>可以应对那些可以求出</a:t>
            </a:r>
            <a:r>
              <a:rPr lang="zh-CN" altLang="en-US" b="1" dirty="0" smtClean="0">
                <a:solidFill>
                  <a:srgbClr val="FF0000"/>
                </a:solidFill>
                <a:latin typeface="MicrosoftYaHei"/>
              </a:rPr>
              <a:t>误差</a:t>
            </a:r>
            <a:r>
              <a:rPr lang="zh-CN" altLang="en-US" b="1" dirty="0">
                <a:solidFill>
                  <a:srgbClr val="FF0000"/>
                </a:solidFill>
                <a:latin typeface="MicrosoftYaHei"/>
              </a:rPr>
              <a:t>的情况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，比如逻辑</a:t>
            </a:r>
            <a:r>
              <a:rPr lang="zh-CN" altLang="en-US" dirty="0" smtClean="0">
                <a:solidFill>
                  <a:srgbClr val="000000"/>
                </a:solidFill>
                <a:latin typeface="MicrosoftYaHei"/>
              </a:rPr>
              <a:t>回归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，</a:t>
            </a:r>
            <a:r>
              <a:rPr lang="zh-CN" altLang="en-US" dirty="0" smtClean="0">
                <a:solidFill>
                  <a:srgbClr val="000000"/>
                </a:solidFill>
                <a:latin typeface="MicrosoftYaHei"/>
              </a:rPr>
              <a:t>我们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可以把它</a:t>
            </a:r>
            <a:r>
              <a:rPr lang="zh-CN" altLang="en-US" dirty="0" smtClean="0">
                <a:solidFill>
                  <a:srgbClr val="000000"/>
                </a:solidFill>
                <a:latin typeface="MicrosoftYaHei"/>
              </a:rPr>
              <a:t>看作是没有隐含层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  <a:latin typeface="MicrosoftYaHei"/>
              </a:rPr>
              <a:t>网络。</a:t>
            </a:r>
            <a:endParaRPr lang="en-US" altLang="zh-CN" dirty="0" smtClean="0">
              <a:solidFill>
                <a:srgbClr val="000000"/>
              </a:solidFill>
              <a:latin typeface="MicrosoftYaHe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MicrosoftYaHei"/>
              </a:rPr>
              <a:t>但对于含有多个隐含层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的神经网络</a:t>
            </a:r>
            <a:r>
              <a:rPr lang="zh-CN" altLang="en-US" dirty="0" smtClean="0">
                <a:solidFill>
                  <a:srgbClr val="000000"/>
                </a:solidFill>
                <a:latin typeface="MicrosoftYaHei"/>
              </a:rPr>
              <a:t>，在输出层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可以直接求出误差来更新参数，但其中</a:t>
            </a:r>
            <a:r>
              <a:rPr lang="zh-CN" altLang="en-US" b="1" dirty="0" smtClean="0">
                <a:solidFill>
                  <a:srgbClr val="FF0000"/>
                </a:solidFill>
                <a:latin typeface="MicrosoftYaHei"/>
              </a:rPr>
              <a:t>隐含层</a:t>
            </a:r>
            <a:r>
              <a:rPr lang="zh-CN" altLang="en-US" b="1" dirty="0">
                <a:solidFill>
                  <a:srgbClr val="FF0000"/>
                </a:solidFill>
                <a:latin typeface="MicrosoftYaHei"/>
              </a:rPr>
              <a:t>的误差</a:t>
            </a:r>
            <a:r>
              <a:rPr lang="zh-CN" altLang="en-US" b="1" dirty="0" smtClean="0">
                <a:solidFill>
                  <a:srgbClr val="FF0000"/>
                </a:solidFill>
                <a:latin typeface="MicrosoftYaHei"/>
              </a:rPr>
              <a:t>是不</a:t>
            </a:r>
            <a:r>
              <a:rPr lang="zh-CN" altLang="en-US" b="1" dirty="0">
                <a:solidFill>
                  <a:srgbClr val="FF0000"/>
                </a:solidFill>
                <a:latin typeface="MicrosoftYaHei"/>
              </a:rPr>
              <a:t>存在的，因此不能对它直接应用梯度下降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，而是先将误差反向传播至</a:t>
            </a:r>
            <a:r>
              <a:rPr lang="zh-CN" altLang="en-US" dirty="0" smtClean="0">
                <a:solidFill>
                  <a:srgbClr val="000000"/>
                </a:solidFill>
                <a:latin typeface="MicrosoftYaHei"/>
              </a:rPr>
              <a:t>隐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含</a:t>
            </a:r>
            <a:r>
              <a:rPr lang="zh-CN" altLang="en-US" dirty="0" smtClean="0">
                <a:solidFill>
                  <a:srgbClr val="000000"/>
                </a:solidFill>
                <a:latin typeface="MicrosoftYaHei"/>
              </a:rPr>
              <a:t>层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，然后再</a:t>
            </a:r>
            <a:r>
              <a:rPr lang="zh-CN" altLang="en-US" dirty="0" smtClean="0">
                <a:solidFill>
                  <a:srgbClr val="000000"/>
                </a:solidFill>
                <a:latin typeface="MicrosoftYaHei"/>
              </a:rPr>
              <a:t>应用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梯度下降</a:t>
            </a:r>
            <a:r>
              <a:rPr lang="zh-CN" altLang="en-US" dirty="0"/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69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293786" y="10078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B</a:t>
            </a:r>
            <a:r>
              <a:rPr lang="en-US" altLang="zh-CN" sz="2400" b="1" dirty="0" smtClean="0">
                <a:solidFill>
                  <a:prstClr val="black"/>
                </a:solidFill>
                <a:latin typeface="Calibri"/>
              </a:rPr>
              <a:t>ack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 Propagation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804" y="71177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Calibri"/>
              </a:rPr>
              <a:t>如何将输出层的误差反向传播给</a:t>
            </a:r>
            <a:r>
              <a:rPr lang="zh-CN" altLang="en-US" sz="2000" b="1" dirty="0" smtClean="0">
                <a:solidFill>
                  <a:prstClr val="black"/>
                </a:solidFill>
                <a:latin typeface="Calibri"/>
              </a:rPr>
              <a:t>隐含层</a:t>
            </a:r>
            <a:r>
              <a:rPr lang="zh-CN" altLang="en-US" sz="2000" b="1" dirty="0">
                <a:solidFill>
                  <a:prstClr val="black"/>
                </a:solidFill>
                <a:latin typeface="Calibri"/>
              </a:rPr>
              <a:t>？ </a:t>
            </a:r>
          </a:p>
        </p:txBody>
      </p:sp>
      <p:sp>
        <p:nvSpPr>
          <p:cNvPr id="4" name="Oval 77"/>
          <p:cNvSpPr/>
          <p:nvPr/>
        </p:nvSpPr>
        <p:spPr>
          <a:xfrm>
            <a:off x="124253" y="3638550"/>
            <a:ext cx="92485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78"/>
          <p:cNvSpPr/>
          <p:nvPr/>
        </p:nvSpPr>
        <p:spPr>
          <a:xfrm>
            <a:off x="124253" y="2419350"/>
            <a:ext cx="92485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79"/>
          <p:cNvSpPr/>
          <p:nvPr/>
        </p:nvSpPr>
        <p:spPr>
          <a:xfrm>
            <a:off x="124253" y="1352550"/>
            <a:ext cx="92485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80"/>
          <p:cNvSpPr/>
          <p:nvPr/>
        </p:nvSpPr>
        <p:spPr>
          <a:xfrm>
            <a:off x="2167115" y="1352550"/>
            <a:ext cx="92485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86"/>
          <p:cNvSpPr/>
          <p:nvPr/>
        </p:nvSpPr>
        <p:spPr>
          <a:xfrm>
            <a:off x="2167114" y="2419350"/>
            <a:ext cx="924850" cy="914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" name="Straight Arrow Connector 88"/>
          <p:cNvCxnSpPr>
            <a:stCxn id="5" idx="6"/>
            <a:endCxn id="8" idx="2"/>
          </p:cNvCxnSpPr>
          <p:nvPr/>
        </p:nvCxnSpPr>
        <p:spPr>
          <a:xfrm>
            <a:off x="1049103" y="2876550"/>
            <a:ext cx="1118011" cy="0"/>
          </a:xfrm>
          <a:prstGeom prst="straightConnector1">
            <a:avLst/>
          </a:prstGeom>
          <a:ln w="19050"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89"/>
          <p:cNvCxnSpPr>
            <a:stCxn id="4" idx="6"/>
            <a:endCxn id="8" idx="2"/>
          </p:cNvCxnSpPr>
          <p:nvPr/>
        </p:nvCxnSpPr>
        <p:spPr>
          <a:xfrm flipV="1">
            <a:off x="1049103" y="2876550"/>
            <a:ext cx="1118011" cy="1219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90"/>
          <p:cNvSpPr/>
          <p:nvPr/>
        </p:nvSpPr>
        <p:spPr>
          <a:xfrm>
            <a:off x="2167112" y="3638550"/>
            <a:ext cx="924850" cy="914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" name="Straight Arrow Connector 92"/>
          <p:cNvCxnSpPr>
            <a:stCxn id="5" idx="6"/>
            <a:endCxn id="12" idx="2"/>
          </p:cNvCxnSpPr>
          <p:nvPr/>
        </p:nvCxnSpPr>
        <p:spPr>
          <a:xfrm>
            <a:off x="1049103" y="2876550"/>
            <a:ext cx="1118009" cy="1219200"/>
          </a:xfrm>
          <a:prstGeom prst="straightConnector1">
            <a:avLst/>
          </a:prstGeom>
          <a:ln w="19050"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93"/>
          <p:cNvCxnSpPr>
            <a:stCxn id="4" idx="6"/>
            <a:endCxn id="12" idx="2"/>
          </p:cNvCxnSpPr>
          <p:nvPr/>
        </p:nvCxnSpPr>
        <p:spPr>
          <a:xfrm>
            <a:off x="1049103" y="4095750"/>
            <a:ext cx="111800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09"/>
          <p:cNvCxnSpPr>
            <a:stCxn id="8" idx="6"/>
            <a:endCxn id="19" idx="2"/>
          </p:cNvCxnSpPr>
          <p:nvPr/>
        </p:nvCxnSpPr>
        <p:spPr>
          <a:xfrm>
            <a:off x="3091964" y="2876550"/>
            <a:ext cx="110314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10"/>
          <p:cNvCxnSpPr>
            <a:stCxn id="12" idx="6"/>
            <a:endCxn id="19" idx="2"/>
          </p:cNvCxnSpPr>
          <p:nvPr/>
        </p:nvCxnSpPr>
        <p:spPr>
          <a:xfrm flipV="1">
            <a:off x="3091962" y="2876550"/>
            <a:ext cx="1103148" cy="12192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41"/>
          <p:cNvSpPr/>
          <p:nvPr/>
        </p:nvSpPr>
        <p:spPr>
          <a:xfrm>
            <a:off x="4195110" y="2419350"/>
            <a:ext cx="92485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0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2" y="1703124"/>
            <a:ext cx="347472" cy="228600"/>
          </a:xfrm>
          <a:prstGeom prst="rect">
            <a:avLst/>
          </a:prstGeom>
        </p:spPr>
      </p:pic>
      <p:pic>
        <p:nvPicPr>
          <p:cNvPr id="21" name="Picture 3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04" y="1703124"/>
            <a:ext cx="347472" cy="228600"/>
          </a:xfrm>
          <a:prstGeom prst="rect">
            <a:avLst/>
          </a:prstGeom>
        </p:spPr>
      </p:pic>
      <p:pic>
        <p:nvPicPr>
          <p:cNvPr id="22" name="Picture 3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5" y="2793927"/>
            <a:ext cx="267462" cy="180594"/>
          </a:xfrm>
          <a:prstGeom prst="rect">
            <a:avLst/>
          </a:prstGeom>
        </p:spPr>
      </p:pic>
      <p:pic>
        <p:nvPicPr>
          <p:cNvPr id="23" name="Picture 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2" y="3991356"/>
            <a:ext cx="274320" cy="1805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390144" y="2701404"/>
                <a:ext cx="478784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144" y="2701404"/>
                <a:ext cx="478784" cy="372538"/>
              </a:xfrm>
              <a:prstGeom prst="rect">
                <a:avLst/>
              </a:prstGeom>
              <a:blipFill rotWithShape="0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390144" y="3946321"/>
                <a:ext cx="478784" cy="373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144" y="3946321"/>
                <a:ext cx="478784" cy="37305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434185" y="2697423"/>
                <a:ext cx="478784" cy="37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185" y="2697423"/>
                <a:ext cx="478784" cy="37388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009758" y="2548570"/>
                <a:ext cx="559063" cy="371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zh-CN" altLang="en-US" i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58" y="2548570"/>
                <a:ext cx="559063" cy="371961"/>
              </a:xfrm>
              <a:prstGeom prst="rect">
                <a:avLst/>
              </a:prstGeom>
              <a:blipFill rotWithShape="0"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231995" y="3618882"/>
                <a:ext cx="559063" cy="372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95" y="3618882"/>
                <a:ext cx="559063" cy="372474"/>
              </a:xfrm>
              <a:prstGeom prst="rect">
                <a:avLst/>
              </a:prstGeom>
              <a:blipFill rotWithShape="0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960073" y="3098312"/>
                <a:ext cx="564385" cy="372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zh-CN" altLang="en-US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00CC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73" y="3098312"/>
                <a:ext cx="564385" cy="372474"/>
              </a:xfrm>
              <a:prstGeom prst="rect">
                <a:avLst/>
              </a:prstGeom>
              <a:blipFill rotWithShape="0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320505" y="4071334"/>
                <a:ext cx="564385" cy="372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05" y="4071334"/>
                <a:ext cx="564385" cy="372474"/>
              </a:xfrm>
              <a:prstGeom prst="rect">
                <a:avLst/>
              </a:prstGeom>
              <a:blipFill rotWithShape="0"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231810" y="2505551"/>
                <a:ext cx="559063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97979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810" y="2505551"/>
                <a:ext cx="559063" cy="372538"/>
              </a:xfrm>
              <a:prstGeom prst="rect">
                <a:avLst/>
              </a:prstGeom>
              <a:blipFill rotWithShape="0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3274765" y="3615490"/>
                <a:ext cx="559063" cy="373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zh-CN" altLang="en-US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97979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765" y="3615490"/>
                <a:ext cx="559063" cy="373051"/>
              </a:xfrm>
              <a:prstGeom prst="rect">
                <a:avLst/>
              </a:prstGeom>
              <a:blipFill rotWithShape="0">
                <a:blip r:embed="rId1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141"/>
          <p:cNvSpPr/>
          <p:nvPr/>
        </p:nvSpPr>
        <p:spPr>
          <a:xfrm>
            <a:off x="4256750" y="3638550"/>
            <a:ext cx="92485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483553" y="3899654"/>
                <a:ext cx="478784" cy="374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553" y="3899654"/>
                <a:ext cx="478784" cy="374461"/>
              </a:xfrm>
              <a:prstGeom prst="rect">
                <a:avLst/>
              </a:prstGeom>
              <a:blipFill rotWithShape="0"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89"/>
          <p:cNvCxnSpPr>
            <a:stCxn id="8" idx="6"/>
            <a:endCxn id="36" idx="2"/>
          </p:cNvCxnSpPr>
          <p:nvPr/>
        </p:nvCxnSpPr>
        <p:spPr>
          <a:xfrm>
            <a:off x="3091964" y="2876550"/>
            <a:ext cx="1164786" cy="12192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89"/>
          <p:cNvCxnSpPr>
            <a:stCxn id="12" idx="6"/>
            <a:endCxn id="36" idx="2"/>
          </p:cNvCxnSpPr>
          <p:nvPr/>
        </p:nvCxnSpPr>
        <p:spPr>
          <a:xfrm>
            <a:off x="3091962" y="4095750"/>
            <a:ext cx="11647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3291899" y="2957083"/>
                <a:ext cx="564385" cy="373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97979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99" y="2957083"/>
                <a:ext cx="564385" cy="373051"/>
              </a:xfrm>
              <a:prstGeom prst="rect">
                <a:avLst/>
              </a:prstGeom>
              <a:blipFill rotWithShape="0">
                <a:blip r:embed="rId1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428362" y="4087589"/>
                <a:ext cx="564385" cy="373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zh-CN" altLang="en-US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362" y="4087589"/>
                <a:ext cx="564385" cy="373051"/>
              </a:xfrm>
              <a:prstGeom prst="rect">
                <a:avLst/>
              </a:prstGeom>
              <a:blipFill rotWithShape="0"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/>
          <p:cNvCxnSpPr/>
          <p:nvPr/>
        </p:nvCxnSpPr>
        <p:spPr>
          <a:xfrm flipH="1">
            <a:off x="1009758" y="2772156"/>
            <a:ext cx="1157354" cy="1"/>
          </a:xfrm>
          <a:prstGeom prst="straightConnector1">
            <a:avLst/>
          </a:prstGeom>
          <a:ln w="19050">
            <a:solidFill>
              <a:srgbClr val="00CC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1017376" y="4219954"/>
            <a:ext cx="115735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 flipV="1">
            <a:off x="1032334" y="3012881"/>
            <a:ext cx="987545" cy="1068773"/>
          </a:xfrm>
          <a:prstGeom prst="straightConnector1">
            <a:avLst/>
          </a:prstGeom>
          <a:ln w="19050">
            <a:solidFill>
              <a:srgbClr val="00CC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1029431" y="2898540"/>
            <a:ext cx="1021430" cy="106088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3052617" y="2768730"/>
            <a:ext cx="1157354" cy="1"/>
          </a:xfrm>
          <a:prstGeom prst="straightConnector1">
            <a:avLst/>
          </a:prstGeom>
          <a:ln w="19050">
            <a:solidFill>
              <a:srgbClr val="979797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3060235" y="4216528"/>
            <a:ext cx="1157354" cy="1"/>
          </a:xfrm>
          <a:prstGeom prst="straightConnector1">
            <a:avLst/>
          </a:prstGeom>
          <a:ln w="19050">
            <a:solidFill>
              <a:srgbClr val="0070C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 flipV="1">
            <a:off x="3075193" y="3009455"/>
            <a:ext cx="987545" cy="1068773"/>
          </a:xfrm>
          <a:prstGeom prst="straightConnector1">
            <a:avLst/>
          </a:prstGeom>
          <a:ln w="19050">
            <a:solidFill>
              <a:srgbClr val="979797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3072290" y="2895114"/>
            <a:ext cx="1021430" cy="1060880"/>
          </a:xfrm>
          <a:prstGeom prst="straightConnector1">
            <a:avLst/>
          </a:prstGeom>
          <a:ln w="19050">
            <a:solidFill>
              <a:srgbClr val="0070C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4416604" y="2075750"/>
                <a:ext cx="481862" cy="37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604" y="2075750"/>
                <a:ext cx="481862" cy="373885"/>
              </a:xfrm>
              <a:prstGeom prst="rect">
                <a:avLst/>
              </a:prstGeom>
              <a:blipFill rotWithShape="0">
                <a:blip r:embed="rId2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4459113" y="3345351"/>
                <a:ext cx="481863" cy="374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113" y="3345351"/>
                <a:ext cx="481863" cy="374461"/>
              </a:xfrm>
              <a:prstGeom prst="rect">
                <a:avLst/>
              </a:prstGeom>
              <a:blipFill rotWithShape="0">
                <a:blip r:embed="rId2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2870049" y="2202713"/>
                <a:ext cx="471091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049" y="2202713"/>
                <a:ext cx="471091" cy="372538"/>
              </a:xfrm>
              <a:prstGeom prst="rect">
                <a:avLst/>
              </a:prstGeom>
              <a:blipFill rotWithShape="0">
                <a:blip r:embed="rId2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5208993" y="1014766"/>
                <a:ext cx="3733799" cy="951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</a:rPr>
                  <a:t>1</a:t>
                </a:r>
                <a:r>
                  <a:rPr lang="zh-CN" altLang="en-US" dirty="0">
                    <a:latin typeface="Arial" panose="020B0604020202020204" pitchFamily="34" charset="0"/>
                  </a:rPr>
                  <a:t>、输出层误差</a:t>
                </a:r>
                <a:r>
                  <a:rPr lang="zh-CN" altLang="en-US" dirty="0" smtClean="0">
                    <a:latin typeface="Arial" panose="020B0604020202020204" pitchFamily="34" charset="0"/>
                  </a:rPr>
                  <a:t>已知：</a:t>
                </a:r>
                <a:endParaRPr lang="en-US" altLang="zh-CN" dirty="0"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latin typeface="Arial" panose="020B0604020202020204" pitchFamily="34" charset="0"/>
                  </a:rPr>
                  <a:t>与输出层相连的权重矩阵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</a:rPr>
                  <a:t>可利用梯度下降直接更新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993" y="1014766"/>
                <a:ext cx="3733799" cy="951158"/>
              </a:xfrm>
              <a:prstGeom prst="rect">
                <a:avLst/>
              </a:prstGeom>
              <a:blipFill rotWithShape="0">
                <a:blip r:embed="rId24"/>
                <a:stretch>
                  <a:fillRect l="-1305" t="-4487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右箭头 79"/>
          <p:cNvSpPr/>
          <p:nvPr/>
        </p:nvSpPr>
        <p:spPr>
          <a:xfrm>
            <a:off x="6096870" y="4142943"/>
            <a:ext cx="304800" cy="186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5208993" y="2156862"/>
            <a:ext cx="3774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、接下来对隐含层节点作</a:t>
            </a:r>
            <a:r>
              <a:rPr lang="zh-CN" altLang="en-US" dirty="0" smtClean="0">
                <a:latin typeface="Arial" panose="020B0604020202020204" pitchFamily="34" charset="0"/>
              </a:rPr>
              <a:t>误差分析，计算隐含层的间接误差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208993" y="4568309"/>
            <a:ext cx="335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、根据求得的误差来更新参数 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19501" y="2897399"/>
            <a:ext cx="2512781" cy="874907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67027" y="4064128"/>
            <a:ext cx="1504800" cy="412622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43800" y="1005326"/>
            <a:ext cx="1156314" cy="38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3945" y="514350"/>
            <a:ext cx="3969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补充知识：</a:t>
            </a:r>
            <a:r>
              <a:rPr lang="en-US" altLang="zh-CN" sz="2400" b="1" dirty="0" smtClean="0"/>
              <a:t>sigmoid</a:t>
            </a:r>
            <a:r>
              <a:rPr lang="zh-CN" altLang="en-US" sz="2400" b="1" dirty="0"/>
              <a:t>函数求导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90750"/>
            <a:ext cx="3244516" cy="26982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189" y="1190831"/>
            <a:ext cx="1568116" cy="72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457200" y="361950"/>
                <a:ext cx="2133600" cy="397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</a:rPr>
                  <a:t>3.1</a:t>
                </a:r>
                <a:r>
                  <a:rPr lang="zh-CN" altLang="en-US" dirty="0">
                    <a:latin typeface="Arial" panose="020B0604020202020204" pitchFamily="34" charset="0"/>
                  </a:rPr>
                  <a:t>、更新权重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1950"/>
                <a:ext cx="2133600" cy="397160"/>
              </a:xfrm>
              <a:prstGeom prst="rect">
                <a:avLst/>
              </a:prstGeom>
              <a:blipFill rotWithShape="0">
                <a:blip r:embed="rId2"/>
                <a:stretch>
                  <a:fillRect l="-2286" t="-10606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457201" y="2532689"/>
                <a:ext cx="4191000" cy="372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0000"/>
                    </a:solidFill>
                    <a:latin typeface="MicrosoftYaHei"/>
                  </a:rPr>
                  <a:t>根据链式法则，误差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YaHei"/>
                  </a:rPr>
                  <a:t>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YaHei"/>
                  </a:rPr>
                  <a:t>求偏导如下：</a:t>
                </a:r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2532689"/>
                <a:ext cx="4191000" cy="372538"/>
              </a:xfrm>
              <a:prstGeom prst="rect">
                <a:avLst/>
              </a:prstGeom>
              <a:blipFill rotWithShape="0">
                <a:blip r:embed="rId3"/>
                <a:stretch>
                  <a:fillRect l="-1163" t="-12903" r="-727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右箭头 56"/>
          <p:cNvSpPr/>
          <p:nvPr/>
        </p:nvSpPr>
        <p:spPr>
          <a:xfrm>
            <a:off x="4219881" y="3296554"/>
            <a:ext cx="381000" cy="179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14214" y="404782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icrosoftYaHei"/>
              </a:rPr>
              <a:t>同理：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1949799" y="4641710"/>
                <a:ext cx="967829" cy="373051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latin typeface="Arial" panose="020B0604020202020204" pitchFamily="34" charset="0"/>
                  </a:rPr>
                  <a:t>更新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799" y="4641710"/>
                <a:ext cx="967829" cy="373051"/>
              </a:xfrm>
              <a:prstGeom prst="rect">
                <a:avLst/>
              </a:prstGeom>
              <a:blipFill rotWithShape="0">
                <a:blip r:embed="rId4"/>
                <a:stretch>
                  <a:fillRect l="-5660" t="-12903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5685787" y="4641710"/>
                <a:ext cx="971676" cy="39716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Arial" panose="020B0604020202020204" pitchFamily="34" charset="0"/>
                  </a:rPr>
                  <a:t>更新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787" y="4641710"/>
                <a:ext cx="971676" cy="397160"/>
              </a:xfrm>
              <a:prstGeom prst="rect">
                <a:avLst/>
              </a:prstGeom>
              <a:blipFill rotWithShape="0">
                <a:blip r:embed="rId5"/>
                <a:stretch>
                  <a:fillRect l="-5660" t="-9091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6"/>
          <a:srcRect t="47626"/>
          <a:stretch/>
        </p:blipFill>
        <p:spPr>
          <a:xfrm>
            <a:off x="833952" y="1581150"/>
            <a:ext cx="2670253" cy="821294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464172"/>
            <a:ext cx="3406343" cy="2196925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816" y="2986920"/>
            <a:ext cx="2587279" cy="7985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952" y="976912"/>
            <a:ext cx="3446968" cy="413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5400" y="3058229"/>
            <a:ext cx="2038544" cy="7272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57800" y="3938523"/>
            <a:ext cx="1501465" cy="6546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1600" y="3942208"/>
            <a:ext cx="1826251" cy="64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457200" y="361950"/>
                <a:ext cx="2133600" cy="389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latin typeface="Arial" panose="020B0604020202020204" pitchFamily="34" charset="0"/>
                  </a:rPr>
                  <a:t>3.2</a:t>
                </a:r>
                <a:r>
                  <a:rPr lang="zh-CN" altLang="en-US" dirty="0" smtClean="0">
                    <a:latin typeface="Arial" panose="020B0604020202020204" pitchFamily="34" charset="0"/>
                  </a:rPr>
                  <a:t>、</a:t>
                </a:r>
                <a:r>
                  <a:rPr lang="zh-CN" altLang="en-US" dirty="0">
                    <a:latin typeface="Arial" panose="020B0604020202020204" pitchFamily="34" charset="0"/>
                  </a:rPr>
                  <a:t>更新权重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1950"/>
                <a:ext cx="2133600" cy="389530"/>
              </a:xfrm>
              <a:prstGeom prst="rect">
                <a:avLst/>
              </a:prstGeom>
              <a:blipFill rotWithShape="0">
                <a:blip r:embed="rId2"/>
                <a:stretch>
                  <a:fillRect l="-2286" t="-10938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547373" y="3155992"/>
                <a:ext cx="2562853" cy="371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0000"/>
                    </a:solidFill>
                    <a:latin typeface="MicrosoftYaHei"/>
                  </a:rPr>
                  <a:t>误差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YaHei"/>
                  </a:rPr>
                  <a:t>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YaHei"/>
                  </a:rPr>
                  <a:t>求偏导如下：</a:t>
                </a:r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73" y="3155992"/>
                <a:ext cx="2562853" cy="371961"/>
              </a:xfrm>
              <a:prstGeom prst="rect">
                <a:avLst/>
              </a:prstGeom>
              <a:blipFill rotWithShape="0">
                <a:blip r:embed="rId3"/>
                <a:stretch>
                  <a:fillRect l="-2143" t="-14754" r="-190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右箭头 56"/>
          <p:cNvSpPr/>
          <p:nvPr/>
        </p:nvSpPr>
        <p:spPr>
          <a:xfrm>
            <a:off x="1295400" y="4016784"/>
            <a:ext cx="381000" cy="179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47373" y="4606928"/>
                <a:ext cx="4661148" cy="371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latin typeface="Arial" panose="020B0604020202020204" pitchFamily="34" charset="0"/>
                  </a:rPr>
                  <a:t>求得偏导之后，利用梯度下降更新</a:t>
                </a:r>
                <a:r>
                  <a:rPr lang="zh-CN" altLang="en-US" dirty="0">
                    <a:latin typeface="Arial" panose="020B0604020202020204" pitchFamily="34" charset="0"/>
                  </a:rPr>
                  <a:t>权重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73" y="4606928"/>
                <a:ext cx="4661148" cy="371961"/>
              </a:xfrm>
              <a:prstGeom prst="rect">
                <a:avLst/>
              </a:prstGeom>
              <a:blipFill rotWithShape="0">
                <a:blip r:embed="rId4"/>
                <a:stretch>
                  <a:fillRect l="-1178" t="-14754" r="-524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759" y="2955470"/>
            <a:ext cx="3407788" cy="7399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/>
          <a:srcRect t="27964"/>
          <a:stretch/>
        </p:blipFill>
        <p:spPr>
          <a:xfrm>
            <a:off x="838200" y="1352549"/>
            <a:ext cx="2383412" cy="15565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1588" y="4470021"/>
            <a:ext cx="1504568" cy="64577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400" y="460877"/>
            <a:ext cx="3406343" cy="21969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916186"/>
            <a:ext cx="3048000" cy="3653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0178" y="3757284"/>
            <a:ext cx="3989622" cy="71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2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5401" y="2726357"/>
            <a:ext cx="2362199" cy="43279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295400" y="2830520"/>
            <a:ext cx="685800" cy="2795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295400" y="2190750"/>
            <a:ext cx="838200" cy="3048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95401" y="3500648"/>
            <a:ext cx="838200" cy="29030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57200" y="285750"/>
                <a:ext cx="2133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latin typeface="Arial" panose="020B0604020202020204" pitchFamily="34" charset="0"/>
                  </a:rPr>
                  <a:t>4.1</a:t>
                </a:r>
                <a:r>
                  <a:rPr lang="zh-CN" altLang="en-US" dirty="0" smtClean="0">
                    <a:latin typeface="Arial" panose="020B0604020202020204" pitchFamily="34" charset="0"/>
                  </a:rPr>
                  <a:t>、引入记号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5750"/>
                <a:ext cx="213360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286" t="-15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85800" y="742950"/>
                <a:ext cx="3810000" cy="422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：第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层第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个神经元上的“误差”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742950"/>
                <a:ext cx="3810000" cy="422873"/>
              </a:xfrm>
              <a:prstGeom prst="rect">
                <a:avLst/>
              </a:prstGeom>
              <a:blipFill rotWithShape="0">
                <a:blip r:embed="rId3"/>
                <a:stretch>
                  <a:fillRect t="-8696" b="-15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91066" y="1243108"/>
            <a:ext cx="8424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利用</a:t>
            </a:r>
            <a:r>
              <a:rPr lang="zh-CN" altLang="en-US" dirty="0" smtClean="0">
                <a:solidFill>
                  <a:srgbClr val="000000"/>
                </a:solidFill>
                <a:latin typeface="MicrosoftYaHei"/>
              </a:rPr>
              <a:t>链式法则更新权重的方法简单清晰，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但过于</a:t>
            </a:r>
            <a:r>
              <a:rPr lang="zh-CN" altLang="en-US" dirty="0" smtClean="0">
                <a:solidFill>
                  <a:srgbClr val="000000"/>
                </a:solidFill>
                <a:latin typeface="MicrosoftYaHei"/>
              </a:rPr>
              <a:t>冗长，每次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更新的时候都需要重新计算</a:t>
            </a:r>
            <a:r>
              <a:rPr lang="zh-CN" altLang="en-US" dirty="0" smtClean="0">
                <a:solidFill>
                  <a:srgbClr val="000000"/>
                </a:solidFill>
                <a:latin typeface="MicrosoftYaHei"/>
              </a:rPr>
              <a:t>节点的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误差</a:t>
            </a:r>
            <a:r>
              <a:rPr lang="zh-CN" altLang="en-US" dirty="0" smtClean="0">
                <a:solidFill>
                  <a:srgbClr val="000000"/>
                </a:solidFill>
                <a:latin typeface="MicrosoftYaHei"/>
              </a:rPr>
              <a:t>，存在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一些不必要的重复计算。</a:t>
            </a:r>
            <a:r>
              <a:rPr lang="zh-CN" altLang="en-US" dirty="0"/>
              <a:t> </a:t>
            </a:r>
          </a:p>
        </p:txBody>
      </p:sp>
      <p:sp>
        <p:nvSpPr>
          <p:cNvPr id="22" name="矩形 21"/>
          <p:cNvSpPr/>
          <p:nvPr/>
        </p:nvSpPr>
        <p:spPr>
          <a:xfrm>
            <a:off x="188626" y="4116408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输出层</a:t>
            </a:r>
            <a:r>
              <a:rPr lang="zh-CN" altLang="en-US" dirty="0" smtClean="0">
                <a:solidFill>
                  <a:srgbClr val="000000"/>
                </a:solidFill>
                <a:latin typeface="MicrosoftYaHei"/>
              </a:rPr>
              <a:t>的“误差”：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8499" y="4627149"/>
            <a:ext cx="2183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icrosoftYaHei"/>
              </a:rPr>
              <a:t>隐含层的“误差”：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380" y="4126922"/>
            <a:ext cx="457200" cy="3513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018" y="4630891"/>
            <a:ext cx="475797" cy="36559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4684950"/>
            <a:ext cx="1524000" cy="32389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1123" y="2200695"/>
            <a:ext cx="697877" cy="331952"/>
          </a:xfrm>
          <a:prstGeom prst="rect">
            <a:avLst/>
          </a:prstGeom>
          <a:solidFill>
            <a:srgbClr val="FF33CC"/>
          </a:solidFill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3474" y="2824884"/>
            <a:ext cx="725623" cy="356466"/>
          </a:xfrm>
          <a:prstGeom prst="rect">
            <a:avLst/>
          </a:prstGeom>
          <a:solidFill>
            <a:srgbClr val="FF33CC"/>
          </a:solidFill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3474" y="3486150"/>
            <a:ext cx="423981" cy="343384"/>
          </a:xfrm>
          <a:prstGeom prst="rect">
            <a:avLst/>
          </a:prstGeom>
          <a:solidFill>
            <a:srgbClr val="FF33CC"/>
          </a:solidFill>
        </p:spPr>
      </p:pic>
      <p:cxnSp>
        <p:nvCxnSpPr>
          <p:cNvPr id="37" name="直接连接符 36"/>
          <p:cNvCxnSpPr>
            <a:stCxn id="28" idx="3"/>
            <a:endCxn id="33" idx="1"/>
          </p:cNvCxnSpPr>
          <p:nvPr/>
        </p:nvCxnSpPr>
        <p:spPr>
          <a:xfrm>
            <a:off x="2426323" y="2336067"/>
            <a:ext cx="4114800" cy="30604"/>
          </a:xfrm>
          <a:prstGeom prst="line">
            <a:avLst/>
          </a:prstGeom>
          <a:ln w="12700">
            <a:solidFill>
              <a:srgbClr val="FF33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6" idx="3"/>
            <a:endCxn id="34" idx="1"/>
          </p:cNvCxnSpPr>
          <p:nvPr/>
        </p:nvCxnSpPr>
        <p:spPr>
          <a:xfrm>
            <a:off x="3962400" y="2992613"/>
            <a:ext cx="2561074" cy="10504"/>
          </a:xfrm>
          <a:prstGeom prst="line">
            <a:avLst/>
          </a:prstGeom>
          <a:ln w="12700">
            <a:solidFill>
              <a:srgbClr val="FF33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3"/>
            <a:endCxn id="35" idx="1"/>
          </p:cNvCxnSpPr>
          <p:nvPr/>
        </p:nvCxnSpPr>
        <p:spPr>
          <a:xfrm>
            <a:off x="2133601" y="3645799"/>
            <a:ext cx="4389873" cy="12043"/>
          </a:xfrm>
          <a:prstGeom prst="line">
            <a:avLst/>
          </a:prstGeom>
          <a:ln w="12700">
            <a:solidFill>
              <a:srgbClr val="FF33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7523" y="2044174"/>
            <a:ext cx="1828800" cy="58378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3340746"/>
            <a:ext cx="1487370" cy="60260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6076" y="2707181"/>
            <a:ext cx="3336324" cy="570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59580" y="4627149"/>
            <a:ext cx="2218602" cy="46073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15934" y="4138687"/>
            <a:ext cx="609600" cy="3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57200" y="285750"/>
                <a:ext cx="2133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latin typeface="Arial" panose="020B0604020202020204" pitchFamily="34" charset="0"/>
                  </a:rPr>
                  <a:t>4.2</a:t>
                </a:r>
                <a:r>
                  <a:rPr lang="zh-CN" altLang="en-US" dirty="0" smtClean="0">
                    <a:latin typeface="Arial" panose="020B0604020202020204" pitchFamily="34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含义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5750"/>
                <a:ext cx="213360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86" t="-15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1066800" y="1809750"/>
            <a:ext cx="7620000" cy="526069"/>
            <a:chOff x="685800" y="1732173"/>
            <a:chExt cx="7620000" cy="526069"/>
          </a:xfrm>
        </p:grpSpPr>
        <p:sp>
          <p:nvSpPr>
            <p:cNvPr id="6" name="TextBox 58"/>
            <p:cNvSpPr txBox="1"/>
            <p:nvPr/>
          </p:nvSpPr>
          <p:spPr>
            <a:xfrm>
              <a:off x="685800" y="1733550"/>
              <a:ext cx="7620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prstClr val="black"/>
                  </a:solidFill>
                  <a:latin typeface="Calibri"/>
                </a:rPr>
                <a:t>Formally,		             (for           ), where </a:t>
              </a:r>
            </a:p>
          </p:txBody>
        </p:sp>
        <p:pic>
          <p:nvPicPr>
            <p:cNvPr id="7" name="Picture 1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24" y="1732173"/>
              <a:ext cx="2081846" cy="526069"/>
            </a:xfrm>
            <a:prstGeom prst="rect">
              <a:avLst/>
            </a:prstGeom>
          </p:spPr>
        </p:pic>
        <p:pic>
          <p:nvPicPr>
            <p:cNvPr id="8" name="Picture 1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6" y="1869904"/>
              <a:ext cx="619864" cy="236527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2724150"/>
            <a:ext cx="5558787" cy="42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3400" y="376526"/>
            <a:ext cx="213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</a:rPr>
              <a:t>5</a:t>
            </a:r>
            <a:r>
              <a:rPr lang="zh-CN" altLang="en-US" dirty="0" smtClean="0">
                <a:latin typeface="Arial" panose="020B0604020202020204" pitchFamily="34" charset="0"/>
              </a:rPr>
              <a:t>、用矩阵表示</a:t>
            </a:r>
            <a:endParaRPr lang="zh-CN" altLang="en-US" dirty="0"/>
          </a:p>
        </p:txBody>
      </p:sp>
      <p:grpSp>
        <p:nvGrpSpPr>
          <p:cNvPr id="3" name="Group 32"/>
          <p:cNvGrpSpPr/>
          <p:nvPr/>
        </p:nvGrpSpPr>
        <p:grpSpPr>
          <a:xfrm>
            <a:off x="5638800" y="590550"/>
            <a:ext cx="3055882" cy="1588057"/>
            <a:chOff x="990599" y="738216"/>
            <a:chExt cx="3381620" cy="1757334"/>
          </a:xfrm>
        </p:grpSpPr>
        <p:grpSp>
          <p:nvGrpSpPr>
            <p:cNvPr id="4" name="Group 33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9" name="Oval 38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39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40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41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42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43"/>
              <p:cNvCxnSpPr>
                <a:stCxn id="11" idx="6"/>
                <a:endCxn id="12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44"/>
              <p:cNvCxnSpPr>
                <a:stCxn id="10" idx="6"/>
                <a:endCxn id="12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45"/>
              <p:cNvCxnSpPr>
                <a:stCxn id="9" idx="6"/>
                <a:endCxn id="12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4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47"/>
              <p:cNvCxnSpPr>
                <a:stCxn id="11" idx="6"/>
                <a:endCxn id="17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48"/>
              <p:cNvCxnSpPr>
                <a:stCxn id="10" idx="6"/>
                <a:endCxn id="17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49"/>
              <p:cNvCxnSpPr>
                <a:stCxn id="9" idx="6"/>
                <a:endCxn id="17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5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51"/>
              <p:cNvCxnSpPr>
                <a:stCxn id="11" idx="6"/>
                <a:endCxn id="21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52"/>
              <p:cNvCxnSpPr>
                <a:stCxn id="10" idx="6"/>
                <a:endCxn id="21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53"/>
              <p:cNvCxnSpPr>
                <a:stCxn id="9" idx="6"/>
                <a:endCxn id="21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5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55"/>
              <p:cNvCxnSpPr>
                <a:stCxn id="11" idx="6"/>
                <a:endCxn id="25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56"/>
              <p:cNvCxnSpPr>
                <a:stCxn id="10" idx="6"/>
                <a:endCxn id="25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57"/>
              <p:cNvCxnSpPr>
                <a:stCxn id="9" idx="6"/>
                <a:endCxn id="25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5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59"/>
              <p:cNvCxnSpPr>
                <a:stCxn id="11" idx="6"/>
                <a:endCxn id="29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60"/>
              <p:cNvCxnSpPr>
                <a:stCxn id="10" idx="6"/>
                <a:endCxn id="29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61"/>
              <p:cNvCxnSpPr>
                <a:stCxn id="9" idx="6"/>
                <a:endCxn id="29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6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63"/>
              <p:cNvCxnSpPr>
                <a:stCxn id="12" idx="6"/>
                <a:endCxn id="33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64"/>
              <p:cNvCxnSpPr>
                <a:stCxn id="17" idx="6"/>
                <a:endCxn id="33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65"/>
              <p:cNvCxnSpPr>
                <a:stCxn id="21" idx="6"/>
                <a:endCxn id="33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66"/>
              <p:cNvCxnSpPr>
                <a:stCxn id="25" idx="6"/>
                <a:endCxn id="33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67"/>
              <p:cNvCxnSpPr>
                <a:stCxn id="29" idx="6"/>
                <a:endCxn id="33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6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69"/>
              <p:cNvCxnSpPr>
                <a:endCxn id="39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70"/>
              <p:cNvCxnSpPr>
                <a:stCxn id="21" idx="6"/>
                <a:endCxn id="39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71"/>
              <p:cNvCxnSpPr>
                <a:endCxn id="39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72"/>
              <p:cNvCxnSpPr>
                <a:endCxn id="39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73"/>
              <p:cNvCxnSpPr>
                <a:stCxn id="12" idx="6"/>
                <a:endCxn id="39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7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Arrow Connector 75"/>
              <p:cNvCxnSpPr>
                <a:endCxn id="45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78"/>
              <p:cNvCxnSpPr>
                <a:endCxn id="45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79"/>
              <p:cNvCxnSpPr>
                <a:endCxn id="45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81"/>
              <p:cNvCxnSpPr>
                <a:stCxn id="17" idx="6"/>
                <a:endCxn id="45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82"/>
              <p:cNvCxnSpPr>
                <a:stCxn id="12" idx="6"/>
                <a:endCxn id="45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83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84"/>
              <p:cNvCxnSpPr>
                <a:stCxn id="25" idx="6"/>
                <a:endCxn id="51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85"/>
              <p:cNvCxnSpPr>
                <a:endCxn id="51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86"/>
              <p:cNvCxnSpPr>
                <a:stCxn id="21" idx="6"/>
                <a:endCxn id="51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87"/>
              <p:cNvCxnSpPr>
                <a:stCxn id="17" idx="6"/>
                <a:endCxn id="51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88"/>
              <p:cNvCxnSpPr>
                <a:stCxn id="12" idx="6"/>
                <a:endCxn id="51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89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Arrow Connector 90"/>
              <p:cNvCxnSpPr>
                <a:endCxn id="57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91"/>
              <p:cNvCxnSpPr>
                <a:stCxn id="25" idx="6"/>
                <a:endCxn id="57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92"/>
              <p:cNvCxnSpPr>
                <a:stCxn id="21" idx="6"/>
                <a:endCxn id="57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93"/>
              <p:cNvCxnSpPr>
                <a:stCxn id="17" idx="6"/>
                <a:endCxn id="57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94"/>
              <p:cNvCxnSpPr>
                <a:stCxn id="12" idx="6"/>
                <a:endCxn id="57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95"/>
              <p:cNvCxnSpPr>
                <a:stCxn id="33" idx="6"/>
                <a:endCxn id="13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96"/>
              <p:cNvCxnSpPr>
                <a:stCxn id="39" idx="6"/>
                <a:endCxn id="13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97"/>
              <p:cNvCxnSpPr>
                <a:stCxn id="45" idx="6"/>
                <a:endCxn id="13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98"/>
              <p:cNvCxnSpPr>
                <a:stCxn id="51" idx="6"/>
                <a:endCxn id="13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99"/>
              <p:cNvCxnSpPr>
                <a:stCxn id="57" idx="6"/>
                <a:endCxn id="13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100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101"/>
              <p:cNvCxnSpPr>
                <a:endCxn id="68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102"/>
              <p:cNvCxnSpPr>
                <a:endCxn id="68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103"/>
              <p:cNvCxnSpPr>
                <a:endCxn id="68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104"/>
              <p:cNvCxnSpPr>
                <a:endCxn id="68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105"/>
              <p:cNvCxnSpPr>
                <a:stCxn id="33" idx="6"/>
                <a:endCxn id="68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106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107"/>
              <p:cNvCxnSpPr>
                <a:endCxn id="74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108"/>
              <p:cNvCxnSpPr>
                <a:endCxn id="74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109"/>
              <p:cNvCxnSpPr>
                <a:endCxn id="74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110"/>
              <p:cNvCxnSpPr>
                <a:stCxn id="39" idx="6"/>
                <a:endCxn id="74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111"/>
              <p:cNvCxnSpPr>
                <a:stCxn id="33" idx="6"/>
                <a:endCxn id="74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112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113"/>
              <p:cNvCxnSpPr>
                <a:endCxn id="80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114"/>
              <p:cNvCxnSpPr>
                <a:endCxn id="80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115"/>
              <p:cNvCxnSpPr>
                <a:stCxn id="45" idx="6"/>
                <a:endCxn id="80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116"/>
              <p:cNvCxnSpPr>
                <a:stCxn id="39" idx="6"/>
                <a:endCxn id="80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117"/>
              <p:cNvCxnSpPr>
                <a:stCxn id="33" idx="6"/>
                <a:endCxn id="80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34"/>
            <p:cNvSpPr txBox="1"/>
            <p:nvPr/>
          </p:nvSpPr>
          <p:spPr>
            <a:xfrm>
              <a:off x="99059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1</a:t>
              </a:r>
              <a:endParaRPr lang="en-US" sz="1400" dirty="0"/>
            </a:p>
          </p:txBody>
        </p:sp>
        <p:sp>
          <p:nvSpPr>
            <p:cNvPr id="6" name="TextBox 35"/>
            <p:cNvSpPr txBox="1"/>
            <p:nvPr/>
          </p:nvSpPr>
          <p:spPr>
            <a:xfrm>
              <a:off x="178701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2</a:t>
              </a:r>
              <a:endParaRPr lang="en-US" sz="1400" dirty="0"/>
            </a:p>
          </p:txBody>
        </p:sp>
        <p:sp>
          <p:nvSpPr>
            <p:cNvPr id="7" name="TextBox 36"/>
            <p:cNvSpPr txBox="1"/>
            <p:nvPr/>
          </p:nvSpPr>
          <p:spPr>
            <a:xfrm>
              <a:off x="2715597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3</a:t>
              </a:r>
              <a:endParaRPr lang="en-US" sz="1400" dirty="0"/>
            </a:p>
          </p:txBody>
        </p:sp>
        <p:sp>
          <p:nvSpPr>
            <p:cNvPr id="8" name="TextBox 37"/>
            <p:cNvSpPr txBox="1"/>
            <p:nvPr/>
          </p:nvSpPr>
          <p:spPr>
            <a:xfrm>
              <a:off x="3596641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4</a:t>
              </a:r>
              <a:endParaRPr lang="en-US" sz="1400" dirty="0"/>
            </a:p>
          </p:txBody>
        </p:sp>
      </p:grpSp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00" y="3224005"/>
            <a:ext cx="2316806" cy="762000"/>
          </a:xfrm>
          <a:prstGeom prst="rect">
            <a:avLst/>
          </a:prstGeom>
          <a:solidFill>
            <a:srgbClr val="FF33CC"/>
          </a:solidFill>
        </p:spPr>
      </p:pic>
      <p:sp>
        <p:nvSpPr>
          <p:cNvPr id="94" name="矩形 93"/>
          <p:cNvSpPr/>
          <p:nvPr/>
        </p:nvSpPr>
        <p:spPr>
          <a:xfrm>
            <a:off x="3505200" y="2685187"/>
            <a:ext cx="533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含义：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 </a:t>
            </a:r>
            <a:r>
              <a:rPr lang="zh-CN" altLang="en-US" dirty="0" smtClean="0"/>
              <a:t>代表</a:t>
            </a:r>
            <a:r>
              <a:rPr lang="zh-CN" altLang="en-US" dirty="0"/>
              <a:t>目前所计算的是第几层。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j </a:t>
            </a:r>
            <a:r>
              <a:rPr lang="zh-CN" altLang="en-US" dirty="0" smtClean="0"/>
              <a:t>代表</a:t>
            </a:r>
            <a:r>
              <a:rPr lang="zh-CN" altLang="en-US" dirty="0"/>
              <a:t>目前计算层中的激活单元的下标，也将是下一层的第 </a:t>
            </a:r>
            <a:r>
              <a:rPr lang="en-US" altLang="zh-CN" dirty="0" smtClean="0"/>
              <a:t>j</a:t>
            </a:r>
            <a:r>
              <a:rPr lang="zh-CN" altLang="en-US" dirty="0"/>
              <a:t>个输入变量的</a:t>
            </a:r>
            <a:r>
              <a:rPr lang="zh-CN" altLang="en-US" dirty="0" smtClean="0"/>
              <a:t>下标</a:t>
            </a:r>
            <a:r>
              <a:rPr lang="zh-CN" altLang="en-US" dirty="0"/>
              <a:t>。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代表</a:t>
            </a:r>
            <a:r>
              <a:rPr lang="zh-CN" altLang="en-US" dirty="0"/>
              <a:t>下一层中误差单元的下标，是受到权重矩阵中第 </a:t>
            </a:r>
            <a:r>
              <a:rPr lang="en-US" altLang="zh-CN" dirty="0" err="1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行</a:t>
            </a:r>
            <a:r>
              <a:rPr lang="zh-CN" altLang="en-US" dirty="0"/>
              <a:t>影响的下一层中的误差</a:t>
            </a:r>
            <a:r>
              <a:rPr lang="zh-CN" altLang="en-US" dirty="0" smtClean="0"/>
              <a:t>单元的</a:t>
            </a:r>
            <a:r>
              <a:rPr lang="zh-CN" altLang="en-US" dirty="0"/>
              <a:t>下标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28600" y="4254847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上式为不做正则化处理的结果</a:t>
            </a:r>
            <a:endParaRPr lang="zh-CN" altLang="en-US" dirty="0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14" y="1333668"/>
            <a:ext cx="2833914" cy="1607413"/>
          </a:xfrm>
          <a:prstGeom prst="rect">
            <a:avLst/>
          </a:prstGeom>
        </p:spPr>
      </p:pic>
      <p:pic>
        <p:nvPicPr>
          <p:cNvPr id="93" name="Picture 7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81" y="855176"/>
            <a:ext cx="3771991" cy="382763"/>
          </a:xfrm>
          <a:prstGeom prst="rect">
            <a:avLst/>
          </a:prstGeom>
        </p:spPr>
      </p:pic>
      <p:pic>
        <p:nvPicPr>
          <p:cNvPr id="96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667" y="872343"/>
            <a:ext cx="1183170" cy="35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Backpropagation algorithm</a:t>
            </a:r>
            <a:endParaRPr lang="en-US" sz="2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81000" y="651057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Training set</a:t>
            </a: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97572"/>
            <a:ext cx="3200400" cy="29146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388706" y="1044306"/>
            <a:ext cx="4458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Set                    (for all          ).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36104" y="1064854"/>
            <a:ext cx="2264296" cy="375285"/>
            <a:chOff x="936104" y="1064854"/>
            <a:chExt cx="2264296" cy="375285"/>
          </a:xfrm>
        </p:grpSpPr>
        <p:pic>
          <p:nvPicPr>
            <p:cNvPr id="30" name="Picture 29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104" y="1064854"/>
              <a:ext cx="902970" cy="37528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530" y="1147689"/>
              <a:ext cx="483870" cy="2286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81000" y="1428750"/>
            <a:ext cx="8763000" cy="2362821"/>
            <a:chOff x="381000" y="1428750"/>
            <a:chExt cx="8763000" cy="2362821"/>
          </a:xfrm>
        </p:grpSpPr>
        <p:sp>
          <p:nvSpPr>
            <p:cNvPr id="122" name="TextBox 121"/>
            <p:cNvSpPr txBox="1"/>
            <p:nvPr/>
          </p:nvSpPr>
          <p:spPr>
            <a:xfrm>
              <a:off x="381000" y="1428750"/>
              <a:ext cx="8763000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sz="2200" dirty="0" smtClean="0"/>
                <a:t>For</a:t>
              </a:r>
            </a:p>
            <a:p>
              <a:pPr lvl="1">
                <a:spcBef>
                  <a:spcPts val="500"/>
                </a:spcBef>
              </a:pPr>
              <a:r>
                <a:rPr lang="en-US" sz="2200" dirty="0" smtClean="0"/>
                <a:t>Set</a:t>
              </a:r>
            </a:p>
            <a:p>
              <a:pPr lvl="1">
                <a:spcBef>
                  <a:spcPts val="500"/>
                </a:spcBef>
              </a:pPr>
              <a:r>
                <a:rPr lang="en-US" sz="2200" dirty="0" smtClean="0"/>
                <a:t>Perform forward propagation to compute         for      </a:t>
              </a:r>
            </a:p>
            <a:p>
              <a:pPr lvl="1">
                <a:spcBef>
                  <a:spcPts val="500"/>
                </a:spcBef>
              </a:pPr>
              <a:r>
                <a:rPr lang="en-US" sz="2200" dirty="0" smtClean="0"/>
                <a:t>Using       , compute</a:t>
              </a:r>
            </a:p>
            <a:p>
              <a:pPr lvl="1">
                <a:spcBef>
                  <a:spcPts val="500"/>
                </a:spcBef>
              </a:pPr>
              <a:r>
                <a:rPr lang="en-US" sz="2200" dirty="0" smtClean="0"/>
                <a:t>Compute 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52" y="1569249"/>
              <a:ext cx="1154430" cy="1714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3573" y="1885790"/>
              <a:ext cx="1089660" cy="23050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481" y="2297277"/>
              <a:ext cx="327660" cy="23050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480" y="2337721"/>
              <a:ext cx="1501140" cy="22669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296" y="2707379"/>
              <a:ext cx="339090" cy="28003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909" y="2707820"/>
              <a:ext cx="1857375" cy="28003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61" y="3082529"/>
              <a:ext cx="2409825" cy="27813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554" y="3416286"/>
              <a:ext cx="2577465" cy="375285"/>
            </a:xfrm>
            <a:prstGeom prst="rect">
              <a:avLst/>
            </a:prstGeom>
          </p:spPr>
        </p:pic>
      </p:grpSp>
      <p:cxnSp>
        <p:nvCxnSpPr>
          <p:cNvPr id="136" name="Straight Connector 135"/>
          <p:cNvCxnSpPr/>
          <p:nvPr/>
        </p:nvCxnSpPr>
        <p:spPr>
          <a:xfrm>
            <a:off x="5029200" y="3791571"/>
            <a:ext cx="0" cy="1142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46" y="4061827"/>
            <a:ext cx="2196846" cy="58978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343400" y="3396309"/>
            <a:ext cx="2514600" cy="405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48585" y="3847198"/>
            <a:ext cx="2980416" cy="628332"/>
          </a:xfrm>
          <a:prstGeom prst="rect">
            <a:avLst/>
          </a:prstGeom>
          <a:solidFill>
            <a:srgbClr val="FF33CC"/>
          </a:solidFill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48585" y="4407803"/>
            <a:ext cx="2980416" cy="644835"/>
          </a:xfrm>
          <a:prstGeom prst="rect">
            <a:avLst/>
          </a:prstGeom>
          <a:solidFill>
            <a:srgbClr val="FF33CC"/>
          </a:solidFill>
        </p:spPr>
      </p:pic>
    </p:spTree>
    <p:extLst>
      <p:ext uri="{BB962C8B-B14F-4D97-AF65-F5344CB8AC3E}">
        <p14:creationId xmlns:p14="http://schemas.microsoft.com/office/powerpoint/2010/main" val="356990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note: Unrolling parameters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35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Neural Network (Classification)</a:t>
            </a:r>
            <a:endParaRPr lang="en-US" sz="24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36007" y="2276757"/>
            <a:ext cx="37660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Binary classification</a:t>
            </a:r>
          </a:p>
          <a:p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1 output unit</a:t>
            </a:r>
          </a:p>
          <a:p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990599" y="718120"/>
            <a:ext cx="3055882" cy="1588057"/>
            <a:chOff x="990599" y="738216"/>
            <a:chExt cx="3381620" cy="1757334"/>
          </a:xfrm>
        </p:grpSpPr>
        <p:grpSp>
          <p:nvGrpSpPr>
            <p:cNvPr id="77" name="Group 76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80" idx="6"/>
                <a:endCxn id="81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9" idx="6"/>
                <a:endCxn id="81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8" idx="6"/>
                <a:endCxn id="81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>
                <a:stCxn id="80" idx="6"/>
                <a:endCxn id="87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79" idx="6"/>
                <a:endCxn id="87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8" idx="6"/>
                <a:endCxn id="87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/>
              <p:cNvCxnSpPr>
                <a:stCxn id="80" idx="6"/>
                <a:endCxn id="91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9" idx="6"/>
                <a:endCxn id="91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8" idx="6"/>
                <a:endCxn id="91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Arrow Connector 95"/>
              <p:cNvCxnSpPr>
                <a:stCxn id="80" idx="6"/>
                <a:endCxn id="95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79" idx="6"/>
                <a:endCxn id="95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8" idx="6"/>
                <a:endCxn id="95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80" idx="6"/>
                <a:endCxn id="99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79" idx="6"/>
                <a:endCxn id="99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78" idx="6"/>
                <a:endCxn id="99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Arrow Connector 103"/>
              <p:cNvCxnSpPr>
                <a:stCxn id="81" idx="6"/>
                <a:endCxn id="103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87" idx="6"/>
                <a:endCxn id="103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91" idx="6"/>
                <a:endCxn id="103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stCxn id="95" idx="6"/>
                <a:endCxn id="103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stCxn id="99" idx="6"/>
                <a:endCxn id="103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/>
              <p:cNvCxnSpPr>
                <a:endCxn id="109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91" idx="6"/>
                <a:endCxn id="109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9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endCxn id="109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81" idx="6"/>
                <a:endCxn id="109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Arrow Connector 115"/>
              <p:cNvCxnSpPr>
                <a:endCxn id="115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endCxn id="115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endCxn id="115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87" idx="6"/>
                <a:endCxn id="115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81" idx="6"/>
                <a:endCxn id="115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Arrow Connector 121"/>
              <p:cNvCxnSpPr>
                <a:stCxn id="95" idx="6"/>
                <a:endCxn id="121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endCxn id="121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91" idx="6"/>
                <a:endCxn id="121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87" idx="6"/>
                <a:endCxn id="121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81" idx="6"/>
                <a:endCxn id="121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Arrow Connector 127"/>
              <p:cNvCxnSpPr>
                <a:endCxn id="127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95" idx="6"/>
                <a:endCxn id="127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91" idx="6"/>
                <a:endCxn id="127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stCxn id="87" idx="6"/>
                <a:endCxn id="127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81" idx="6"/>
                <a:endCxn id="127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03" idx="6"/>
                <a:endCxn id="82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09" idx="6"/>
                <a:endCxn id="82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15" idx="6"/>
                <a:endCxn id="82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21" idx="6"/>
                <a:endCxn id="82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27" idx="6"/>
                <a:endCxn id="82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Oval 141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Arrow Connector 142"/>
              <p:cNvCxnSpPr>
                <a:endCxn id="142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endCxn id="142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>
                <a:endCxn id="142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>
                <a:endCxn id="142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103" idx="6"/>
                <a:endCxn id="142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Oval 177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Arrow Connector 178"/>
              <p:cNvCxnSpPr>
                <a:endCxn id="178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endCxn id="178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endCxn id="178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stCxn id="109" idx="6"/>
                <a:endCxn id="178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>
                <a:stCxn id="103" idx="6"/>
                <a:endCxn id="178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Arrow Connector 184"/>
              <p:cNvCxnSpPr>
                <a:endCxn id="184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endCxn id="184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/>
              <p:cNvCxnSpPr>
                <a:stCxn id="115" idx="6"/>
                <a:endCxn id="184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>
                <a:stCxn id="109" idx="6"/>
                <a:endCxn id="184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>
                <a:stCxn id="103" idx="6"/>
                <a:endCxn id="184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TextBox 189"/>
            <p:cNvSpPr txBox="1"/>
            <p:nvPr/>
          </p:nvSpPr>
          <p:spPr>
            <a:xfrm>
              <a:off x="99059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1</a:t>
              </a:r>
              <a:endParaRPr lang="en-US" sz="14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78701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2</a:t>
              </a:r>
              <a:endParaRPr lang="en-US" sz="14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715597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3</a:t>
              </a:r>
              <a:endParaRPr lang="en-US" sz="14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596641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4</a:t>
              </a:r>
              <a:endParaRPr lang="en-US" sz="1400" dirty="0"/>
            </a:p>
          </p:txBody>
        </p:sp>
      </p:grp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2" y="2779949"/>
            <a:ext cx="1093470" cy="22098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0" y="2190750"/>
            <a:ext cx="0" cy="281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528845" y="2215202"/>
            <a:ext cx="472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Multi-class classification </a:t>
            </a:r>
            <a:r>
              <a:rPr lang="en-US" sz="2400" dirty="0" smtClean="0"/>
              <a:t>(K classes)</a:t>
            </a:r>
            <a:endParaRPr lang="en-US" sz="2400" u="sng" dirty="0" smtClean="0"/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3200" dirty="0" smtClean="0"/>
          </a:p>
          <a:p>
            <a:r>
              <a:rPr lang="en-US" sz="2400" dirty="0" smtClean="0"/>
              <a:t>  K output units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661285"/>
            <a:ext cx="950976" cy="3177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66" y="592484"/>
            <a:ext cx="4444365" cy="2914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66" y="1026795"/>
            <a:ext cx="417195" cy="173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44" y="1504950"/>
            <a:ext cx="438150" cy="1524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913880" y="928806"/>
            <a:ext cx="2892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otal no. of layers in network</a:t>
            </a: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4913880" y="1379130"/>
            <a:ext cx="3881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no. of units (not counting bias unit) in layer 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938686" y="2693361"/>
            <a:ext cx="2864778" cy="760074"/>
            <a:chOff x="1405530" y="3808422"/>
            <a:chExt cx="4232139" cy="1131625"/>
          </a:xfrm>
        </p:grpSpPr>
        <p:pic>
          <p:nvPicPr>
            <p:cNvPr id="202" name="Picture 20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033" y="3808422"/>
              <a:ext cx="393192" cy="731520"/>
            </a:xfrm>
            <a:prstGeom prst="rect">
              <a:avLst/>
            </a:prstGeom>
          </p:spPr>
        </p:pic>
        <p:pic>
          <p:nvPicPr>
            <p:cNvPr id="203" name="Picture 20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548" y="3808422"/>
              <a:ext cx="393192" cy="731520"/>
            </a:xfrm>
            <a:prstGeom prst="rect">
              <a:avLst/>
            </a:prstGeom>
          </p:spPr>
        </p:pic>
        <p:pic>
          <p:nvPicPr>
            <p:cNvPr id="204" name="Picture 20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651" y="3808422"/>
              <a:ext cx="393192" cy="731520"/>
            </a:xfrm>
            <a:prstGeom prst="rect">
              <a:avLst/>
            </a:prstGeom>
          </p:spPr>
        </p:pic>
        <p:pic>
          <p:nvPicPr>
            <p:cNvPr id="205" name="Picture 20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851" y="3808422"/>
              <a:ext cx="393192" cy="731520"/>
            </a:xfrm>
            <a:prstGeom prst="rect">
              <a:avLst/>
            </a:prstGeom>
          </p:spPr>
        </p:pic>
        <p:sp>
          <p:nvSpPr>
            <p:cNvPr id="206" name="TextBox 205"/>
            <p:cNvSpPr txBox="1"/>
            <p:nvPr/>
          </p:nvSpPr>
          <p:spPr>
            <a:xfrm>
              <a:off x="1405530" y="4473245"/>
              <a:ext cx="4232139" cy="466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pedestrian  car  motorcycle   truck</a:t>
              </a:r>
              <a:endParaRPr lang="en-US" sz="1400" dirty="0"/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5786286" y="2694378"/>
            <a:ext cx="2864778" cy="31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E.g.           ,             ,                 ,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25" y="1745753"/>
            <a:ext cx="57150" cy="1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95" grpId="0"/>
      <p:bldP spid="20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Advanced optimization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6410" y="839852"/>
            <a:ext cx="8899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endParaRPr lang="en-US" sz="20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410" y="2232958"/>
            <a:ext cx="829039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Neural Network (L=4):</a:t>
            </a:r>
          </a:p>
          <a:p>
            <a:pPr lvl="6">
              <a:spcBef>
                <a:spcPts val="600"/>
              </a:spcBef>
            </a:pPr>
            <a:r>
              <a:rPr lang="en-US" sz="2400" dirty="0" smtClean="0"/>
              <a:t>- matrices  (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Theta1, Theta2, Theta3</a:t>
            </a:r>
            <a:r>
              <a:rPr lang="en-US" sz="2400" dirty="0" smtClean="0"/>
              <a:t>)</a:t>
            </a:r>
          </a:p>
          <a:p>
            <a:pPr marL="0" lvl="6">
              <a:spcBef>
                <a:spcPts val="600"/>
              </a:spcBef>
            </a:pPr>
            <a:r>
              <a:rPr lang="en-US" sz="2400" dirty="0" smtClean="0"/>
              <a:t>			- </a:t>
            </a:r>
            <a:r>
              <a:rPr lang="en-US" sz="2400" dirty="0"/>
              <a:t>matrices </a:t>
            </a:r>
            <a:r>
              <a:rPr lang="en-US" sz="2400" dirty="0" smtClean="0"/>
              <a:t> (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D1, D2, D3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“Unroll” into vectors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9453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96" y="2724151"/>
            <a:ext cx="1743456" cy="3059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6" y="3201517"/>
            <a:ext cx="1814703" cy="3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6204490" y="1660119"/>
            <a:ext cx="304723" cy="3020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04490" y="1042963"/>
            <a:ext cx="304723" cy="3020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04490" y="650323"/>
            <a:ext cx="304723" cy="3020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27242" y="1042963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6509213" y="801338"/>
            <a:ext cx="518029" cy="3926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9" idx="2"/>
          </p:cNvCxnSpPr>
          <p:nvPr/>
        </p:nvCxnSpPr>
        <p:spPr>
          <a:xfrm>
            <a:off x="6509213" y="1193979"/>
            <a:ext cx="518029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9" idx="2"/>
          </p:cNvCxnSpPr>
          <p:nvPr/>
        </p:nvCxnSpPr>
        <p:spPr>
          <a:xfrm flipV="1">
            <a:off x="6509213" y="1193979"/>
            <a:ext cx="518029" cy="6171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2" idx="6"/>
          </p:cNvCxnSpPr>
          <p:nvPr/>
        </p:nvCxnSpPr>
        <p:spPr>
          <a:xfrm>
            <a:off x="8124244" y="1057908"/>
            <a:ext cx="304723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27242" y="1660119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8" idx="6"/>
            <a:endCxn id="14" idx="2"/>
          </p:cNvCxnSpPr>
          <p:nvPr/>
        </p:nvCxnSpPr>
        <p:spPr>
          <a:xfrm>
            <a:off x="6509213" y="801339"/>
            <a:ext cx="518029" cy="10097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4" idx="2"/>
          </p:cNvCxnSpPr>
          <p:nvPr/>
        </p:nvCxnSpPr>
        <p:spPr>
          <a:xfrm>
            <a:off x="6509213" y="1193979"/>
            <a:ext cx="518029" cy="6171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14" idx="2"/>
          </p:cNvCxnSpPr>
          <p:nvPr/>
        </p:nvCxnSpPr>
        <p:spPr>
          <a:xfrm>
            <a:off x="6509213" y="1811135"/>
            <a:ext cx="518029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09213" y="801339"/>
            <a:ext cx="518029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</p:cNvCxnSpPr>
          <p:nvPr/>
        </p:nvCxnSpPr>
        <p:spPr>
          <a:xfrm flipV="1">
            <a:off x="6509213" y="801338"/>
            <a:ext cx="518029" cy="3926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21" idx="2"/>
          </p:cNvCxnSpPr>
          <p:nvPr/>
        </p:nvCxnSpPr>
        <p:spPr>
          <a:xfrm flipV="1">
            <a:off x="6509213" y="801339"/>
            <a:ext cx="518029" cy="10097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027242" y="650323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819521" y="906891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>
            <a:off x="7331964" y="801338"/>
            <a:ext cx="487556" cy="2565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22" idx="2"/>
          </p:cNvCxnSpPr>
          <p:nvPr/>
        </p:nvCxnSpPr>
        <p:spPr>
          <a:xfrm flipV="1">
            <a:off x="7331964" y="1057907"/>
            <a:ext cx="487556" cy="1360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2" idx="2"/>
          </p:cNvCxnSpPr>
          <p:nvPr/>
        </p:nvCxnSpPr>
        <p:spPr>
          <a:xfrm flipV="1">
            <a:off x="7331965" y="1057907"/>
            <a:ext cx="487556" cy="7532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11" y="967298"/>
            <a:ext cx="353689" cy="145829"/>
          </a:xfrm>
          <a:prstGeom prst="rect">
            <a:avLst/>
          </a:prstGeom>
          <a:ln w="12700">
            <a:noFill/>
          </a:ln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86" y="1419073"/>
            <a:ext cx="25718" cy="20745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72" y="1414194"/>
            <a:ext cx="25718" cy="20745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5" y="1354176"/>
            <a:ext cx="5157025" cy="30594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6" y="1885951"/>
            <a:ext cx="5226177" cy="30594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96410" y="2419350"/>
            <a:ext cx="8899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Theta1(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:); Theta2(:); Theta3(:)];</a:t>
            </a:r>
          </a:p>
          <a:p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DVec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[D1(:); D2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(:);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D3(:)];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8122" y="3279636"/>
            <a:ext cx="8899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Theta1 = reshape(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(1:110),10,11);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Theta2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reshape(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(111:220),10,11);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Theta3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reshape(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(221:231),1,11);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20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975" y="819150"/>
            <a:ext cx="2685217" cy="36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6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81000" y="662285"/>
            <a:ext cx="8229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Have initial parameters</a:t>
            </a:r>
            <a:r>
              <a:rPr lang="en-US" sz="2800" dirty="0"/>
              <a:t> </a:t>
            </a:r>
            <a:r>
              <a:rPr lang="en-US" sz="2800" dirty="0" smtClean="0"/>
              <a:t>                      .</a:t>
            </a:r>
          </a:p>
          <a:p>
            <a:r>
              <a:rPr lang="en-US" sz="2800" dirty="0" smtClean="0"/>
              <a:t>Unroll to get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800" dirty="0" smtClean="0"/>
              <a:t> to pass to</a:t>
            </a:r>
          </a:p>
          <a:p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Learning Algorithm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477" y="797435"/>
            <a:ext cx="1743456" cy="30594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96410" y="2419350"/>
            <a:ext cx="87475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gradientVec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  <a:sym typeface="Wingdings" pitchFamily="2" charset="2"/>
              </a:rPr>
              <a:t>From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thetaVec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  <a:r>
              <a:rPr lang="en-US" sz="2400" dirty="0" smtClean="0">
                <a:latin typeface="+mj-lt"/>
                <a:cs typeface="Courier New" pitchFamily="49" charset="0"/>
                <a:sym typeface="Wingdings" pitchFamily="2" charset="2"/>
              </a:rPr>
              <a:t>get                            .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  <a:sym typeface="Wingdings" pitchFamily="2" charset="2"/>
              </a:rPr>
              <a:t>Use forward prop/back prop to compute                            and         .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  <a:sym typeface="Wingdings" pitchFamily="2" charset="2"/>
              </a:rPr>
              <a:t>Unroll                             to get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gradientVec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824927"/>
            <a:ext cx="1743456" cy="30594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164218"/>
            <a:ext cx="1814703" cy="305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402" y="3212065"/>
            <a:ext cx="569976" cy="28079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68" y="3528136"/>
            <a:ext cx="1814703" cy="3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4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809750"/>
            <a:ext cx="4331545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checking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060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188"/>
          <a:stretch/>
        </p:blipFill>
        <p:spPr>
          <a:xfrm>
            <a:off x="4426864" y="213923"/>
            <a:ext cx="4107536" cy="24340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Numerical estimation of gradients</a:t>
            </a:r>
            <a:endParaRPr lang="en-US" sz="24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57400" y="707284"/>
            <a:ext cx="4686300" cy="1710839"/>
            <a:chOff x="1562100" y="707284"/>
            <a:chExt cx="5733288" cy="2093066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708982" y="828836"/>
              <a:ext cx="0" cy="197151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1562100" y="2647950"/>
              <a:ext cx="54483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1981200" y="847683"/>
              <a:ext cx="4603897" cy="1495467"/>
            </a:xfrm>
            <a:custGeom>
              <a:avLst/>
              <a:gdLst>
                <a:gd name="connsiteX0" fmla="*/ 0 w 4603897"/>
                <a:gd name="connsiteY0" fmla="*/ 116958 h 1094566"/>
                <a:gd name="connsiteX1" fmla="*/ 1222744 w 4603897"/>
                <a:gd name="connsiteY1" fmla="*/ 903768 h 1094566"/>
                <a:gd name="connsiteX2" fmla="*/ 2902688 w 4603897"/>
                <a:gd name="connsiteY2" fmla="*/ 1052624 h 1094566"/>
                <a:gd name="connsiteX3" fmla="*/ 3944679 w 4603897"/>
                <a:gd name="connsiteY3" fmla="*/ 297712 h 1094566"/>
                <a:gd name="connsiteX4" fmla="*/ 4603897 w 4603897"/>
                <a:gd name="connsiteY4" fmla="*/ 0 h 1094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897" h="1094566">
                  <a:moveTo>
                    <a:pt x="0" y="116958"/>
                  </a:moveTo>
                  <a:cubicBezTo>
                    <a:pt x="369481" y="432391"/>
                    <a:pt x="738963" y="747824"/>
                    <a:pt x="1222744" y="903768"/>
                  </a:cubicBezTo>
                  <a:cubicBezTo>
                    <a:pt x="1706525" y="1059712"/>
                    <a:pt x="2449032" y="1153633"/>
                    <a:pt x="2902688" y="1052624"/>
                  </a:cubicBezTo>
                  <a:cubicBezTo>
                    <a:pt x="3356344" y="951615"/>
                    <a:pt x="3661144" y="473149"/>
                    <a:pt x="3944679" y="297712"/>
                  </a:cubicBezTo>
                  <a:cubicBezTo>
                    <a:pt x="4228214" y="122275"/>
                    <a:pt x="4416055" y="61137"/>
                    <a:pt x="460389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412" y="707284"/>
              <a:ext cx="569976" cy="28079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86096" y="4183945"/>
            <a:ext cx="906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Courier New" pitchFamily="49" charset="0"/>
                <a:sym typeface="Wingdings" pitchFamily="2" charset="2"/>
              </a:rPr>
              <a:t>Implement: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gradApprox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(J(theta + EPSILON) – J(theta – EPSILON)) 			     /(2*EPSILON)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3338833"/>
            <a:ext cx="3010118" cy="68153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6003" y="273509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采用双边求导，对梯度进行估计：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119" y="3536819"/>
            <a:ext cx="845477" cy="3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4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7088486" y="4117523"/>
            <a:ext cx="654685" cy="3048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14589" y="4137851"/>
            <a:ext cx="654685" cy="3048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43600" y="2742574"/>
            <a:ext cx="654685" cy="3048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47900" y="2716831"/>
            <a:ext cx="654685" cy="3048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61906" y="1978343"/>
            <a:ext cx="654685" cy="3048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26715" y="1962150"/>
            <a:ext cx="654685" cy="3048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Parameter vector </a:t>
            </a:r>
            <a:endParaRPr lang="en-US" sz="2400" b="1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363" y="387232"/>
            <a:ext cx="149352" cy="2560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95350"/>
            <a:ext cx="1018794" cy="2693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428752"/>
            <a:ext cx="3045714" cy="3227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01" y="2020444"/>
            <a:ext cx="6816852" cy="525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66505"/>
            <a:ext cx="6816852" cy="5227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28" y="4179952"/>
            <a:ext cx="6851523" cy="525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62350"/>
            <a:ext cx="40005" cy="3227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86000" y="799200"/>
            <a:ext cx="627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(E.g.      is “unrolled” version of                              )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895350"/>
            <a:ext cx="1743456" cy="3059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52" y="922782"/>
            <a:ext cx="117348" cy="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0" grpId="0" animBg="1"/>
      <p:bldP spid="19" grpId="0" animBg="1"/>
      <p:bldP spid="17" grpId="0" animBg="1"/>
      <p:bldP spid="16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122" y="514350"/>
            <a:ext cx="84410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 i = 1:n,</a:t>
            </a:r>
          </a:p>
          <a:p>
            <a:pPr lvl="1"/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theta;</a:t>
            </a:r>
          </a:p>
          <a:p>
            <a:pPr lvl="1"/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=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+ EPSILON;</a:t>
            </a:r>
          </a:p>
          <a:p>
            <a:pPr lvl="1"/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theta;</a:t>
            </a:r>
          </a:p>
          <a:p>
            <a:pPr lvl="1"/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=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– EPSILON;</a:t>
            </a:r>
          </a:p>
          <a:p>
            <a:pPr lvl="1"/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gradApprox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= (J(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– J(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))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	  /(2*EPSILON);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100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Check that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gradApprox</a:t>
            </a:r>
            <a:r>
              <a:rPr lang="en-US" sz="2400" dirty="0" smtClean="0"/>
              <a:t> ≈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DVec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3882533"/>
            <a:ext cx="2362200" cy="646331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From</a:t>
            </a:r>
            <a:r>
              <a:rPr lang="en-US" altLang="zh-CN" dirty="0" smtClean="0"/>
              <a:t> </a:t>
            </a:r>
          </a:p>
          <a:p>
            <a:r>
              <a:rPr lang="en-US" altLang="zh-CN" b="1" dirty="0" smtClean="0"/>
              <a:t>Numerical </a:t>
            </a:r>
            <a:r>
              <a:rPr lang="en-US" altLang="zh-CN" b="1" dirty="0"/>
              <a:t>estimation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57600" y="3882533"/>
            <a:ext cx="2010739" cy="646331"/>
          </a:xfrm>
          <a:prstGeom prst="rect">
            <a:avLst/>
          </a:prstGeom>
          <a:solidFill>
            <a:srgbClr val="00CC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From</a:t>
            </a:r>
            <a:r>
              <a:rPr lang="en-US" altLang="zh-CN" dirty="0" smtClean="0"/>
              <a:t> </a:t>
            </a:r>
          </a:p>
          <a:p>
            <a:r>
              <a:rPr lang="en-US" altLang="zh-CN" b="1" dirty="0" smtClean="0"/>
              <a:t>back </a:t>
            </a:r>
            <a:r>
              <a:rPr lang="en-US" altLang="zh-CN" b="1" dirty="0" err="1" smtClean="0"/>
              <a:t>propogation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133600" y="3562350"/>
            <a:ext cx="304800" cy="320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</p:cNvCxnSpPr>
          <p:nvPr/>
        </p:nvCxnSpPr>
        <p:spPr>
          <a:xfrm>
            <a:off x="4038600" y="3562350"/>
            <a:ext cx="228600" cy="320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15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Implementation Note: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0999" y="662285"/>
            <a:ext cx="89916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Implement </a:t>
            </a:r>
            <a:r>
              <a:rPr lang="en-US" sz="2400" dirty="0" err="1" smtClean="0"/>
              <a:t>backprop</a:t>
            </a:r>
            <a:r>
              <a:rPr lang="en-US" sz="2400" dirty="0" smtClean="0"/>
              <a:t> to compute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DVec</a:t>
            </a:r>
            <a:r>
              <a:rPr lang="en-US" sz="2400" dirty="0" smtClean="0"/>
              <a:t> (unrolled                            ).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Implement numerical gradient check to compute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gradApprox</a:t>
            </a:r>
            <a:r>
              <a:rPr lang="en-US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Make sure they give similar values.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Turn off gradient checking. Using </a:t>
            </a:r>
            <a:r>
              <a:rPr lang="en-US" sz="2400" dirty="0" err="1" smtClean="0"/>
              <a:t>backprop</a:t>
            </a:r>
            <a:r>
              <a:rPr lang="en-US" sz="2400" dirty="0" smtClean="0"/>
              <a:t> code for learning.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Important: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Be sure to disable your gradient checking code before training </a:t>
            </a:r>
            <a:br>
              <a:rPr lang="en-US" sz="2400" dirty="0" smtClean="0"/>
            </a:br>
            <a:r>
              <a:rPr lang="en-US" sz="2400" dirty="0" smtClean="0"/>
              <a:t>your classifier. If you run numerical gradient computation on </a:t>
            </a:r>
            <a:br>
              <a:rPr lang="en-US" sz="2400" dirty="0" smtClean="0"/>
            </a:br>
            <a:r>
              <a:rPr lang="en-US" sz="2400" dirty="0" smtClean="0"/>
              <a:t>every iteration of gradient descent (or in the inner loop of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sz="2400" dirty="0" smtClean="0"/>
              <a:t>)your code will be </a:t>
            </a:r>
            <a:r>
              <a:rPr lang="en-US" sz="2400" u="sng" dirty="0" smtClean="0"/>
              <a:t>very</a:t>
            </a:r>
            <a:r>
              <a:rPr lang="en-US" sz="2400" dirty="0" smtClean="0"/>
              <a:t> slow.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33" y="758050"/>
            <a:ext cx="1814703" cy="3059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38800" y="237044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DVec</a:t>
            </a:r>
            <a:endParaRPr lang="en-US" altLang="zh-CN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5410200" y="2114550"/>
            <a:ext cx="304800" cy="304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4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90750"/>
            <a:ext cx="4331545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Random initialization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82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Initial value </a:t>
            </a:r>
            <a:r>
              <a:rPr lang="en-US" sz="2800" b="1" dirty="0" smtClean="0"/>
              <a:t>of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0999" y="871775"/>
            <a:ext cx="838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gradient descent and advanced optimization method, need initial value for     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8051"/>
            <a:ext cx="237363" cy="258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25" y="1422838"/>
            <a:ext cx="237363" cy="2586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0998" y="2724150"/>
            <a:ext cx="838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Consider gradient descent</a:t>
            </a:r>
          </a:p>
          <a:p>
            <a:r>
              <a:rPr lang="en-US" sz="2800" dirty="0" smtClean="0"/>
              <a:t>Set 					         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0998" y="1714440"/>
            <a:ext cx="8382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				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5224" y="3210934"/>
            <a:ext cx="5936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nitialTheta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zeros(n,1)</a:t>
            </a:r>
          </a:p>
        </p:txBody>
      </p:sp>
    </p:spTree>
    <p:extLst>
      <p:ext uri="{BB962C8B-B14F-4D97-AF65-F5344CB8AC3E}">
        <p14:creationId xmlns:p14="http://schemas.microsoft.com/office/powerpoint/2010/main" val="372605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Cost function</a:t>
            </a:r>
            <a:endParaRPr lang="en-US" sz="24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914400" y="870297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Logistic regression: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Neural network: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9488"/>
            <a:ext cx="7392924" cy="7012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2" y="3242455"/>
            <a:ext cx="7154609" cy="6840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27" y="4061461"/>
            <a:ext cx="2330006" cy="6960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54" y="2798494"/>
            <a:ext cx="1570482" cy="3337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62" y="2798494"/>
            <a:ext cx="2834640" cy="33604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667000" y="1499818"/>
            <a:ext cx="457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048000" y="1244568"/>
            <a:ext cx="1392136" cy="255250"/>
          </a:xfrm>
          <a:prstGeom prst="wedgeRectCallout">
            <a:avLst>
              <a:gd name="adj1" fmla="val -45100"/>
              <a:gd name="adj2" fmla="val 8504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输出</a:t>
            </a:r>
            <a:r>
              <a:rPr lang="en-US" altLang="zh-CN" sz="1400" dirty="0" smtClean="0">
                <a:solidFill>
                  <a:schemeClr val="tx1"/>
                </a:solidFill>
              </a:rPr>
              <a:t>y</a:t>
            </a:r>
            <a:r>
              <a:rPr lang="zh-CN" altLang="en-US" sz="1400" dirty="0" smtClean="0">
                <a:solidFill>
                  <a:schemeClr val="tx1"/>
                </a:solidFill>
              </a:rPr>
              <a:t>是一维的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8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Zero initialization</a:t>
            </a:r>
            <a:endParaRPr lang="en-US" sz="24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794290" y="910464"/>
            <a:ext cx="3583088" cy="1514793"/>
            <a:chOff x="794290" y="910465"/>
            <a:chExt cx="2634710" cy="1087310"/>
          </a:xfrm>
        </p:grpSpPr>
        <p:sp>
          <p:nvSpPr>
            <p:cNvPr id="11" name="Oval 10"/>
            <p:cNvSpPr/>
            <p:nvPr/>
          </p:nvSpPr>
          <p:spPr>
            <a:xfrm>
              <a:off x="794290" y="1695744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94290" y="130310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94290" y="91046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17042" y="130310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6"/>
              <a:endCxn id="14" idx="2"/>
            </p:cNvCxnSpPr>
            <p:nvPr/>
          </p:nvCxnSpPr>
          <p:spPr>
            <a:xfrm>
              <a:off x="1099013" y="1061480"/>
              <a:ext cx="518029" cy="39264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14" idx="2"/>
            </p:cNvCxnSpPr>
            <p:nvPr/>
          </p:nvCxnSpPr>
          <p:spPr>
            <a:xfrm>
              <a:off x="1099013" y="1454121"/>
              <a:ext cx="518029" cy="63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4" idx="2"/>
            </p:cNvCxnSpPr>
            <p:nvPr/>
          </p:nvCxnSpPr>
          <p:spPr>
            <a:xfrm flipV="1">
              <a:off x="1099013" y="1454120"/>
              <a:ext cx="518029" cy="392640"/>
            </a:xfrm>
            <a:prstGeom prst="straightConnector1">
              <a:avLst/>
            </a:prstGeom>
            <a:ln w="12700">
              <a:solidFill>
                <a:srgbClr val="00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7" idx="6"/>
            </p:cNvCxnSpPr>
            <p:nvPr/>
          </p:nvCxnSpPr>
          <p:spPr>
            <a:xfrm>
              <a:off x="2714044" y="1318050"/>
              <a:ext cx="304723" cy="6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617042" y="1695744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3" idx="6"/>
              <a:endCxn id="19" idx="2"/>
            </p:cNvCxnSpPr>
            <p:nvPr/>
          </p:nvCxnSpPr>
          <p:spPr>
            <a:xfrm>
              <a:off x="1099013" y="1061480"/>
              <a:ext cx="518029" cy="785279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9" idx="2"/>
            </p:cNvCxnSpPr>
            <p:nvPr/>
          </p:nvCxnSpPr>
          <p:spPr>
            <a:xfrm>
              <a:off x="1099013" y="1454120"/>
              <a:ext cx="518029" cy="39264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19" idx="2"/>
            </p:cNvCxnSpPr>
            <p:nvPr/>
          </p:nvCxnSpPr>
          <p:spPr>
            <a:xfrm>
              <a:off x="1099013" y="1846760"/>
              <a:ext cx="518029" cy="630"/>
            </a:xfrm>
            <a:prstGeom prst="straightConnector1">
              <a:avLst/>
            </a:prstGeom>
            <a:ln w="12700">
              <a:solidFill>
                <a:srgbClr val="00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617042" y="91046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409321" y="1167033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6" idx="6"/>
              <a:endCxn id="27" idx="2"/>
            </p:cNvCxnSpPr>
            <p:nvPr/>
          </p:nvCxnSpPr>
          <p:spPr>
            <a:xfrm>
              <a:off x="1921764" y="1061480"/>
              <a:ext cx="487556" cy="2565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4" idx="6"/>
              <a:endCxn id="27" idx="2"/>
            </p:cNvCxnSpPr>
            <p:nvPr/>
          </p:nvCxnSpPr>
          <p:spPr>
            <a:xfrm flipV="1">
              <a:off x="1921764" y="1318049"/>
              <a:ext cx="487556" cy="136071"/>
            </a:xfrm>
            <a:prstGeom prst="straightConnector1">
              <a:avLst/>
            </a:prstGeom>
            <a:ln w="127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9" idx="6"/>
              <a:endCxn id="27" idx="2"/>
            </p:cNvCxnSpPr>
            <p:nvPr/>
          </p:nvCxnSpPr>
          <p:spPr>
            <a:xfrm flipV="1">
              <a:off x="1921764" y="1318049"/>
              <a:ext cx="487556" cy="528711"/>
            </a:xfrm>
            <a:prstGeom prst="straightConnector1">
              <a:avLst/>
            </a:prstGeom>
            <a:ln w="127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311" y="1227440"/>
              <a:ext cx="353689" cy="145829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9" name="Picture 3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665" y="1017117"/>
              <a:ext cx="115824" cy="762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97" y="1412627"/>
              <a:ext cx="111443" cy="75248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98" y="1805660"/>
              <a:ext cx="114300" cy="75248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421" y="1019032"/>
              <a:ext cx="129356" cy="85103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806" y="1386014"/>
              <a:ext cx="181928" cy="16764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175" y="1781917"/>
              <a:ext cx="181928" cy="167640"/>
            </a:xfrm>
            <a:prstGeom prst="rect">
              <a:avLst/>
            </a:prstGeom>
          </p:spPr>
        </p:pic>
      </p:grpSp>
      <p:pic>
        <p:nvPicPr>
          <p:cNvPr id="47" name="Picture 4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871404"/>
            <a:ext cx="2761350" cy="45983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57200" y="3826921"/>
            <a:ext cx="8077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After each update, parameters corresponding to inputs going into each of two hidden units are identical. </a:t>
            </a:r>
            <a:endParaRPr 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27604" y="4609694"/>
            <a:ext cx="932540" cy="449396"/>
          </a:xfrm>
          <a:prstGeom prst="rect">
            <a:avLst/>
          </a:prstGeom>
        </p:spPr>
      </p:pic>
      <p:cxnSp>
        <p:nvCxnSpPr>
          <p:cNvPr id="9" name="肘形连接符 8"/>
          <p:cNvCxnSpPr>
            <a:stCxn id="7" idx="1"/>
            <a:endCxn id="32" idx="1"/>
          </p:cNvCxnSpPr>
          <p:nvPr/>
        </p:nvCxnSpPr>
        <p:spPr>
          <a:xfrm rot="10800000" flipH="1">
            <a:off x="2327603" y="2803588"/>
            <a:ext cx="59179" cy="2030805"/>
          </a:xfrm>
          <a:prstGeom prst="bentConnector3">
            <a:avLst>
              <a:gd name="adj1" fmla="val -3375250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86783" y="2572380"/>
            <a:ext cx="1990595" cy="462413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00122" y="3156550"/>
            <a:ext cx="3262478" cy="68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Random initialization: Symmetry breaking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999" y="871775"/>
            <a:ext cx="8382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Initialize each            to a random value in </a:t>
            </a:r>
          </a:p>
          <a:p>
            <a:r>
              <a:rPr lang="en-US" sz="2400" dirty="0" smtClean="0"/>
              <a:t>(i.e.                            )</a:t>
            </a:r>
          </a:p>
          <a:p>
            <a:endParaRPr lang="en-US" sz="2400" dirty="0" smtClean="0"/>
          </a:p>
          <a:p>
            <a:r>
              <a:rPr lang="en-US" sz="2400" dirty="0" smtClean="0"/>
              <a:t>E.g.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857250"/>
            <a:ext cx="464058" cy="450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0" y="1841448"/>
            <a:ext cx="731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Theta1 = 	rand(10,11)*(2*INIT_EPSILON) 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- INIT_EPSILON;</a:t>
            </a:r>
          </a:p>
          <a:p>
            <a:endParaRPr lang="en-US" sz="20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Theta2 = 	rand(1,11)*(2*INIT_EPSILON) 			- INIT_EPSILON;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949572"/>
            <a:ext cx="717804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51" y="1241284"/>
            <a:ext cx="1778508" cy="450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81000" y="3714750"/>
                <a:ext cx="8305800" cy="11298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/>
                  <a:t>One effective strategy for choosing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to base it on the number of units in the network. A good choice of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is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𝜖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714750"/>
                <a:ext cx="8305800" cy="1129861"/>
              </a:xfrm>
              <a:prstGeom prst="rect">
                <a:avLst/>
              </a:prstGeom>
              <a:blipFill rotWithShape="0">
                <a:blip r:embed="rId8"/>
                <a:stretch>
                  <a:fillRect l="-1175" t="-4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2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Neural Networks: Learning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3431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Putting it together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Machine Learning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53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8575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Calibri"/>
              </a:rPr>
              <a:t>Training a neural network</a:t>
            </a:r>
            <a:endParaRPr lang="en-US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62285"/>
            <a:ext cx="8583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Pick a network architecture (connectivity pattern between neurons)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29" name="Group 328"/>
          <p:cNvGrpSpPr/>
          <p:nvPr/>
        </p:nvGrpSpPr>
        <p:grpSpPr>
          <a:xfrm>
            <a:off x="553633" y="1065322"/>
            <a:ext cx="1477790" cy="1043313"/>
            <a:chOff x="530062" y="1212293"/>
            <a:chExt cx="1790346" cy="1263977"/>
          </a:xfrm>
        </p:grpSpPr>
        <p:sp>
          <p:nvSpPr>
            <p:cNvPr id="17" name="Oval 16"/>
            <p:cNvSpPr/>
            <p:nvPr/>
          </p:nvSpPr>
          <p:spPr>
            <a:xfrm>
              <a:off x="530062" y="1824830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30062" y="1576146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30062" y="1327463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268604" y="1212294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19" idx="6"/>
              <a:endCxn id="20" idx="2"/>
            </p:cNvCxnSpPr>
            <p:nvPr/>
          </p:nvCxnSpPr>
          <p:spPr>
            <a:xfrm flipV="1">
              <a:off x="742737" y="1319054"/>
              <a:ext cx="525867" cy="11516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6"/>
              <a:endCxn id="20" idx="2"/>
            </p:cNvCxnSpPr>
            <p:nvPr/>
          </p:nvCxnSpPr>
          <p:spPr>
            <a:xfrm flipV="1">
              <a:off x="742737" y="1319054"/>
              <a:ext cx="525867" cy="36385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6"/>
              <a:endCxn id="20" idx="2"/>
            </p:cNvCxnSpPr>
            <p:nvPr/>
          </p:nvCxnSpPr>
          <p:spPr>
            <a:xfrm flipV="1">
              <a:off x="742737" y="1319054"/>
              <a:ext cx="525867" cy="61253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268603" y="148944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" name="Straight Arrow Connector 25"/>
            <p:cNvCxnSpPr>
              <a:stCxn id="19" idx="6"/>
              <a:endCxn id="25" idx="2"/>
            </p:cNvCxnSpPr>
            <p:nvPr/>
          </p:nvCxnSpPr>
          <p:spPr>
            <a:xfrm>
              <a:off x="742737" y="1434223"/>
              <a:ext cx="525866" cy="1619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6"/>
              <a:endCxn id="25" idx="2"/>
            </p:cNvCxnSpPr>
            <p:nvPr/>
          </p:nvCxnSpPr>
          <p:spPr>
            <a:xfrm flipV="1">
              <a:off x="742737" y="1596201"/>
              <a:ext cx="525866" cy="867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5" idx="2"/>
            </p:cNvCxnSpPr>
            <p:nvPr/>
          </p:nvCxnSpPr>
          <p:spPr>
            <a:xfrm flipV="1">
              <a:off x="742737" y="1596201"/>
              <a:ext cx="525866" cy="33538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268602" y="175576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0" name="Straight Arrow Connector 29"/>
            <p:cNvCxnSpPr>
              <a:stCxn id="19" idx="6"/>
              <a:endCxn id="29" idx="2"/>
            </p:cNvCxnSpPr>
            <p:nvPr/>
          </p:nvCxnSpPr>
          <p:spPr>
            <a:xfrm>
              <a:off x="742737" y="1434223"/>
              <a:ext cx="525865" cy="428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9" idx="2"/>
            </p:cNvCxnSpPr>
            <p:nvPr/>
          </p:nvCxnSpPr>
          <p:spPr>
            <a:xfrm>
              <a:off x="742737" y="1682906"/>
              <a:ext cx="525865" cy="1796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7" idx="6"/>
              <a:endCxn id="29" idx="2"/>
            </p:cNvCxnSpPr>
            <p:nvPr/>
          </p:nvCxnSpPr>
          <p:spPr>
            <a:xfrm flipV="1">
              <a:off x="742737" y="1862523"/>
              <a:ext cx="525865" cy="690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268602" y="2016304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7" name="Straight Arrow Connector 36"/>
            <p:cNvCxnSpPr>
              <a:stCxn id="19" idx="6"/>
              <a:endCxn id="36" idx="2"/>
            </p:cNvCxnSpPr>
            <p:nvPr/>
          </p:nvCxnSpPr>
          <p:spPr>
            <a:xfrm>
              <a:off x="742737" y="1434223"/>
              <a:ext cx="525865" cy="6888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8" idx="6"/>
              <a:endCxn id="36" idx="2"/>
            </p:cNvCxnSpPr>
            <p:nvPr/>
          </p:nvCxnSpPr>
          <p:spPr>
            <a:xfrm>
              <a:off x="742737" y="1682906"/>
              <a:ext cx="525865" cy="4401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7" idx="6"/>
              <a:endCxn id="36" idx="2"/>
            </p:cNvCxnSpPr>
            <p:nvPr/>
          </p:nvCxnSpPr>
          <p:spPr>
            <a:xfrm>
              <a:off x="742737" y="1931590"/>
              <a:ext cx="525865" cy="19147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106362" y="121229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7" name="Straight Arrow Connector 46"/>
            <p:cNvCxnSpPr>
              <a:stCxn id="20" idx="6"/>
              <a:endCxn id="46" idx="2"/>
            </p:cNvCxnSpPr>
            <p:nvPr/>
          </p:nvCxnSpPr>
          <p:spPr>
            <a:xfrm flipV="1">
              <a:off x="1481279" y="1319053"/>
              <a:ext cx="62508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5" idx="6"/>
              <a:endCxn id="46" idx="2"/>
            </p:cNvCxnSpPr>
            <p:nvPr/>
          </p:nvCxnSpPr>
          <p:spPr>
            <a:xfrm flipV="1">
              <a:off x="1481278" y="1319053"/>
              <a:ext cx="625083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9" idx="6"/>
              <a:endCxn id="46" idx="2"/>
            </p:cNvCxnSpPr>
            <p:nvPr/>
          </p:nvCxnSpPr>
          <p:spPr>
            <a:xfrm flipV="1">
              <a:off x="1481278" y="1319053"/>
              <a:ext cx="625084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46" idx="2"/>
            </p:cNvCxnSpPr>
            <p:nvPr/>
          </p:nvCxnSpPr>
          <p:spPr>
            <a:xfrm flipV="1">
              <a:off x="1481277" y="1319053"/>
              <a:ext cx="625085" cy="80401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106361" y="1492762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3" name="Straight Arrow Connector 52"/>
            <p:cNvCxnSpPr>
              <a:endCxn id="52" idx="2"/>
            </p:cNvCxnSpPr>
            <p:nvPr/>
          </p:nvCxnSpPr>
          <p:spPr>
            <a:xfrm flipV="1">
              <a:off x="1481278" y="1599523"/>
              <a:ext cx="62508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9" idx="6"/>
              <a:endCxn id="52" idx="2"/>
            </p:cNvCxnSpPr>
            <p:nvPr/>
          </p:nvCxnSpPr>
          <p:spPr>
            <a:xfrm flipV="1">
              <a:off x="1481278" y="1599523"/>
              <a:ext cx="625083" cy="2630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2" idx="2"/>
            </p:cNvCxnSpPr>
            <p:nvPr/>
          </p:nvCxnSpPr>
          <p:spPr>
            <a:xfrm flipV="1">
              <a:off x="1481277" y="1599523"/>
              <a:ext cx="625084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0" idx="6"/>
              <a:endCxn id="52" idx="2"/>
            </p:cNvCxnSpPr>
            <p:nvPr/>
          </p:nvCxnSpPr>
          <p:spPr>
            <a:xfrm>
              <a:off x="1481279" y="1319054"/>
              <a:ext cx="625082" cy="28046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107733" y="175049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1482650" y="1857259"/>
              <a:ext cx="62508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8" idx="2"/>
            </p:cNvCxnSpPr>
            <p:nvPr/>
          </p:nvCxnSpPr>
          <p:spPr>
            <a:xfrm flipV="1">
              <a:off x="1482650" y="1857259"/>
              <a:ext cx="625083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5" idx="6"/>
              <a:endCxn id="58" idx="2"/>
            </p:cNvCxnSpPr>
            <p:nvPr/>
          </p:nvCxnSpPr>
          <p:spPr>
            <a:xfrm>
              <a:off x="1481278" y="1596202"/>
              <a:ext cx="626455" cy="2610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0" idx="6"/>
              <a:endCxn id="58" idx="2"/>
            </p:cNvCxnSpPr>
            <p:nvPr/>
          </p:nvCxnSpPr>
          <p:spPr>
            <a:xfrm>
              <a:off x="1481279" y="1319054"/>
              <a:ext cx="626454" cy="5382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2106360" y="20090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65" name="Straight Arrow Connector 64"/>
            <p:cNvCxnSpPr>
              <a:stCxn id="36" idx="6"/>
              <a:endCxn id="64" idx="2"/>
            </p:cNvCxnSpPr>
            <p:nvPr/>
          </p:nvCxnSpPr>
          <p:spPr>
            <a:xfrm flipV="1">
              <a:off x="1481277" y="2115780"/>
              <a:ext cx="625083" cy="72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9" idx="6"/>
              <a:endCxn id="64" idx="2"/>
            </p:cNvCxnSpPr>
            <p:nvPr/>
          </p:nvCxnSpPr>
          <p:spPr>
            <a:xfrm>
              <a:off x="1481278" y="1862524"/>
              <a:ext cx="625083" cy="25325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5" idx="6"/>
              <a:endCxn id="64" idx="2"/>
            </p:cNvCxnSpPr>
            <p:nvPr/>
          </p:nvCxnSpPr>
          <p:spPr>
            <a:xfrm>
              <a:off x="1481278" y="1596202"/>
              <a:ext cx="625082" cy="5195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20" idx="6"/>
              <a:endCxn id="64" idx="2"/>
            </p:cNvCxnSpPr>
            <p:nvPr/>
          </p:nvCxnSpPr>
          <p:spPr>
            <a:xfrm>
              <a:off x="1481279" y="1319054"/>
              <a:ext cx="625081" cy="7967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1269690" y="22627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00" name="Straight Arrow Connector 99"/>
            <p:cNvCxnSpPr>
              <a:stCxn id="19" idx="6"/>
              <a:endCxn id="99" idx="2"/>
            </p:cNvCxnSpPr>
            <p:nvPr/>
          </p:nvCxnSpPr>
          <p:spPr>
            <a:xfrm>
              <a:off x="742737" y="1434223"/>
              <a:ext cx="526953" cy="9352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8" idx="6"/>
              <a:endCxn id="99" idx="2"/>
            </p:cNvCxnSpPr>
            <p:nvPr/>
          </p:nvCxnSpPr>
          <p:spPr>
            <a:xfrm>
              <a:off x="742737" y="1682906"/>
              <a:ext cx="526953" cy="68660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7" idx="6"/>
              <a:endCxn id="99" idx="2"/>
            </p:cNvCxnSpPr>
            <p:nvPr/>
          </p:nvCxnSpPr>
          <p:spPr>
            <a:xfrm>
              <a:off x="742737" y="1931590"/>
              <a:ext cx="526953" cy="4379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9" idx="6"/>
              <a:endCxn id="46" idx="2"/>
            </p:cNvCxnSpPr>
            <p:nvPr/>
          </p:nvCxnSpPr>
          <p:spPr>
            <a:xfrm flipV="1">
              <a:off x="1482365" y="1319053"/>
              <a:ext cx="623997" cy="10504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9" idx="6"/>
              <a:endCxn id="52" idx="2"/>
            </p:cNvCxnSpPr>
            <p:nvPr/>
          </p:nvCxnSpPr>
          <p:spPr>
            <a:xfrm flipV="1">
              <a:off x="1482365" y="1599522"/>
              <a:ext cx="623996" cy="7699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9" idx="6"/>
              <a:endCxn id="58" idx="2"/>
            </p:cNvCxnSpPr>
            <p:nvPr/>
          </p:nvCxnSpPr>
          <p:spPr>
            <a:xfrm flipV="1">
              <a:off x="1482365" y="1857259"/>
              <a:ext cx="625368" cy="51225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9" idx="6"/>
              <a:endCxn id="64" idx="2"/>
            </p:cNvCxnSpPr>
            <p:nvPr/>
          </p:nvCxnSpPr>
          <p:spPr>
            <a:xfrm flipV="1">
              <a:off x="1482365" y="2115779"/>
              <a:ext cx="623995" cy="2537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3046947" y="1047750"/>
            <a:ext cx="2134972" cy="1068738"/>
            <a:chOff x="1905000" y="2190750"/>
            <a:chExt cx="3483917" cy="1744001"/>
          </a:xfrm>
        </p:grpSpPr>
        <p:sp>
          <p:nvSpPr>
            <p:cNvPr id="169" name="Oval 168"/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5102454" y="236976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4" name="Straight Arrow Connector 173"/>
            <p:cNvCxnSpPr>
              <a:stCxn id="171" idx="6"/>
              <a:endCxn id="172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170" idx="6"/>
              <a:endCxn id="172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69" idx="6"/>
              <a:endCxn id="172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8" name="Straight Arrow Connector 177"/>
            <p:cNvCxnSpPr>
              <a:stCxn id="171" idx="6"/>
              <a:endCxn id="177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0" idx="6"/>
              <a:endCxn id="177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169" idx="6"/>
              <a:endCxn id="177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82" name="Straight Arrow Connector 181"/>
            <p:cNvCxnSpPr>
              <a:stCxn id="171" idx="6"/>
              <a:endCxn id="181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70" idx="6"/>
              <a:endCxn id="181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69" idx="6"/>
              <a:endCxn id="181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86" name="Straight Arrow Connector 185"/>
            <p:cNvCxnSpPr>
              <a:stCxn id="171" idx="6"/>
              <a:endCxn id="185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stCxn id="170" idx="6"/>
              <a:endCxn id="185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69" idx="6"/>
              <a:endCxn id="185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90" name="Straight Arrow Connector 189"/>
            <p:cNvCxnSpPr>
              <a:stCxn id="171" idx="6"/>
              <a:endCxn id="189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0" idx="6"/>
              <a:endCxn id="189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69" idx="6"/>
              <a:endCxn id="189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94" name="Straight Arrow Connector 193"/>
            <p:cNvCxnSpPr>
              <a:stCxn id="172" idx="6"/>
              <a:endCxn id="193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77" idx="6"/>
              <a:endCxn id="193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81" idx="6"/>
              <a:endCxn id="193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85" idx="6"/>
              <a:endCxn id="193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89" idx="6"/>
              <a:endCxn id="193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00" name="Straight Arrow Connector 199"/>
            <p:cNvCxnSpPr>
              <a:endCxn id="199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81" idx="6"/>
              <a:endCxn id="199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endCxn id="199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99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72" idx="6"/>
              <a:endCxn id="199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06" name="Straight Arrow Connector 205"/>
            <p:cNvCxnSpPr>
              <a:endCxn id="205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205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>
              <a:endCxn id="205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177" idx="6"/>
              <a:endCxn id="205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172" idx="6"/>
              <a:endCxn id="205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/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12" name="Straight Arrow Connector 211"/>
            <p:cNvCxnSpPr>
              <a:stCxn id="185" idx="6"/>
              <a:endCxn id="211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endCxn id="211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stCxn id="181" idx="6"/>
              <a:endCxn id="211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177" idx="6"/>
              <a:endCxn id="211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172" idx="6"/>
              <a:endCxn id="211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18" name="Straight Arrow Connector 217"/>
            <p:cNvCxnSpPr>
              <a:endCxn id="217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185" idx="6"/>
              <a:endCxn id="217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181" idx="6"/>
              <a:endCxn id="217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77" idx="6"/>
              <a:endCxn id="217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172" idx="6"/>
              <a:endCxn id="217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193" idx="6"/>
              <a:endCxn id="173" idx="2"/>
            </p:cNvCxnSpPr>
            <p:nvPr/>
          </p:nvCxnSpPr>
          <p:spPr>
            <a:xfrm>
              <a:off x="4314660" y="2334551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199" idx="6"/>
              <a:endCxn id="173" idx="2"/>
            </p:cNvCxnSpPr>
            <p:nvPr/>
          </p:nvCxnSpPr>
          <p:spPr>
            <a:xfrm flipV="1">
              <a:off x="4314659" y="2513568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05" idx="6"/>
              <a:endCxn id="173" idx="2"/>
            </p:cNvCxnSpPr>
            <p:nvPr/>
          </p:nvCxnSpPr>
          <p:spPr>
            <a:xfrm flipV="1">
              <a:off x="4316507" y="2513568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11" idx="6"/>
              <a:endCxn id="173" idx="2"/>
            </p:cNvCxnSpPr>
            <p:nvPr/>
          </p:nvCxnSpPr>
          <p:spPr>
            <a:xfrm flipV="1">
              <a:off x="4314658" y="2513568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17" idx="6"/>
              <a:endCxn id="173" idx="2"/>
            </p:cNvCxnSpPr>
            <p:nvPr/>
          </p:nvCxnSpPr>
          <p:spPr>
            <a:xfrm flipV="1">
              <a:off x="4314657" y="2513568"/>
              <a:ext cx="787797" cy="12773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29" name="Straight Arrow Connector 228"/>
            <p:cNvCxnSpPr>
              <a:endCxn id="228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endCxn id="228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endCxn id="228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endCxn id="228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>
              <a:stCxn id="193" idx="6"/>
              <a:endCxn id="228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Oval 233"/>
            <p:cNvSpPr/>
            <p:nvPr/>
          </p:nvSpPr>
          <p:spPr>
            <a:xfrm>
              <a:off x="5102452" y="3088214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35" name="Straight Arrow Connector 234"/>
            <p:cNvCxnSpPr>
              <a:endCxn id="234" idx="2"/>
            </p:cNvCxnSpPr>
            <p:nvPr/>
          </p:nvCxnSpPr>
          <p:spPr>
            <a:xfrm>
              <a:off x="4314658" y="3052998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endCxn id="234" idx="2"/>
            </p:cNvCxnSpPr>
            <p:nvPr/>
          </p:nvCxnSpPr>
          <p:spPr>
            <a:xfrm flipV="1">
              <a:off x="4314657" y="3232015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34" idx="2"/>
            </p:cNvCxnSpPr>
            <p:nvPr/>
          </p:nvCxnSpPr>
          <p:spPr>
            <a:xfrm flipV="1">
              <a:off x="4316505" y="3232015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199" idx="6"/>
              <a:endCxn id="234" idx="2"/>
            </p:cNvCxnSpPr>
            <p:nvPr/>
          </p:nvCxnSpPr>
          <p:spPr>
            <a:xfrm>
              <a:off x="4314659" y="2712329"/>
              <a:ext cx="787793" cy="5196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193" idx="6"/>
              <a:endCxn id="234" idx="2"/>
            </p:cNvCxnSpPr>
            <p:nvPr/>
          </p:nvCxnSpPr>
          <p:spPr>
            <a:xfrm>
              <a:off x="4314660" y="2334551"/>
              <a:ext cx="787792" cy="8974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5102454" y="34505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41" name="Straight Arrow Connector 240"/>
            <p:cNvCxnSpPr>
              <a:endCxn id="240" idx="2"/>
            </p:cNvCxnSpPr>
            <p:nvPr/>
          </p:nvCxnSpPr>
          <p:spPr>
            <a:xfrm>
              <a:off x="4314660" y="34153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endCxn id="240" idx="2"/>
            </p:cNvCxnSpPr>
            <p:nvPr/>
          </p:nvCxnSpPr>
          <p:spPr>
            <a:xfrm flipV="1">
              <a:off x="4314659" y="35943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205" idx="6"/>
              <a:endCxn id="240" idx="2"/>
            </p:cNvCxnSpPr>
            <p:nvPr/>
          </p:nvCxnSpPr>
          <p:spPr>
            <a:xfrm>
              <a:off x="4316507" y="3059487"/>
              <a:ext cx="785947" cy="5348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199" idx="6"/>
              <a:endCxn id="240" idx="2"/>
            </p:cNvCxnSpPr>
            <p:nvPr/>
          </p:nvCxnSpPr>
          <p:spPr>
            <a:xfrm>
              <a:off x="4314659" y="2712329"/>
              <a:ext cx="787795" cy="8820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>
              <a:stCxn id="193" idx="6"/>
              <a:endCxn id="240" idx="2"/>
            </p:cNvCxnSpPr>
            <p:nvPr/>
          </p:nvCxnSpPr>
          <p:spPr>
            <a:xfrm>
              <a:off x="4314660" y="2334551"/>
              <a:ext cx="787794" cy="12598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8" name="Group 437"/>
          <p:cNvGrpSpPr/>
          <p:nvPr/>
        </p:nvGrpSpPr>
        <p:grpSpPr>
          <a:xfrm>
            <a:off x="5995285" y="1053178"/>
            <a:ext cx="2384321" cy="1068738"/>
            <a:chOff x="5779980" y="1200150"/>
            <a:chExt cx="2888610" cy="1294778"/>
          </a:xfrm>
        </p:grpSpPr>
        <p:sp>
          <p:nvSpPr>
            <p:cNvPr id="252" name="Oval 251"/>
            <p:cNvSpPr/>
            <p:nvPr/>
          </p:nvSpPr>
          <p:spPr>
            <a:xfrm>
              <a:off x="5779980" y="1937183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5779980" y="1688499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5779980" y="1439816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>
              <a:off x="6518522" y="120015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7" name="Straight Arrow Connector 256"/>
            <p:cNvCxnSpPr>
              <a:stCxn id="254" idx="6"/>
              <a:endCxn id="255" idx="2"/>
            </p:cNvCxnSpPr>
            <p:nvPr/>
          </p:nvCxnSpPr>
          <p:spPr>
            <a:xfrm flipV="1">
              <a:off x="5992655" y="1306911"/>
              <a:ext cx="525867" cy="23966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53" idx="6"/>
              <a:endCxn id="255" idx="2"/>
            </p:cNvCxnSpPr>
            <p:nvPr/>
          </p:nvCxnSpPr>
          <p:spPr>
            <a:xfrm flipV="1">
              <a:off x="5992655" y="1306911"/>
              <a:ext cx="525867" cy="4883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252" idx="6"/>
              <a:endCxn id="255" idx="2"/>
            </p:cNvCxnSpPr>
            <p:nvPr/>
          </p:nvCxnSpPr>
          <p:spPr>
            <a:xfrm flipV="1">
              <a:off x="5992655" y="1306911"/>
              <a:ext cx="525867" cy="73703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Oval 259"/>
            <p:cNvSpPr/>
            <p:nvPr/>
          </p:nvSpPr>
          <p:spPr>
            <a:xfrm>
              <a:off x="6518521" y="147729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1" name="Straight Arrow Connector 260"/>
            <p:cNvCxnSpPr>
              <a:stCxn id="254" idx="6"/>
              <a:endCxn id="260" idx="2"/>
            </p:cNvCxnSpPr>
            <p:nvPr/>
          </p:nvCxnSpPr>
          <p:spPr>
            <a:xfrm>
              <a:off x="5992655" y="1546576"/>
              <a:ext cx="525866" cy="374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253" idx="6"/>
              <a:endCxn id="260" idx="2"/>
            </p:cNvCxnSpPr>
            <p:nvPr/>
          </p:nvCxnSpPr>
          <p:spPr>
            <a:xfrm flipV="1">
              <a:off x="5992655" y="1584059"/>
              <a:ext cx="525866" cy="2112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2" idx="6"/>
              <a:endCxn id="260" idx="2"/>
            </p:cNvCxnSpPr>
            <p:nvPr/>
          </p:nvCxnSpPr>
          <p:spPr>
            <a:xfrm flipV="1">
              <a:off x="5992655" y="1584059"/>
              <a:ext cx="525866" cy="45988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6518520" y="174362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5" name="Straight Arrow Connector 264"/>
            <p:cNvCxnSpPr>
              <a:stCxn id="254" idx="6"/>
              <a:endCxn id="264" idx="2"/>
            </p:cNvCxnSpPr>
            <p:nvPr/>
          </p:nvCxnSpPr>
          <p:spPr>
            <a:xfrm>
              <a:off x="5992655" y="1546576"/>
              <a:ext cx="525865" cy="30380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53" idx="6"/>
              <a:endCxn id="264" idx="2"/>
            </p:cNvCxnSpPr>
            <p:nvPr/>
          </p:nvCxnSpPr>
          <p:spPr>
            <a:xfrm>
              <a:off x="5992655" y="1795260"/>
              <a:ext cx="525865" cy="551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52" idx="6"/>
              <a:endCxn id="264" idx="2"/>
            </p:cNvCxnSpPr>
            <p:nvPr/>
          </p:nvCxnSpPr>
          <p:spPr>
            <a:xfrm flipV="1">
              <a:off x="5992655" y="1850381"/>
              <a:ext cx="525865" cy="1935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Oval 267"/>
            <p:cNvSpPr/>
            <p:nvPr/>
          </p:nvSpPr>
          <p:spPr>
            <a:xfrm>
              <a:off x="6518520" y="200416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9" name="Straight Arrow Connector 268"/>
            <p:cNvCxnSpPr>
              <a:stCxn id="254" idx="6"/>
              <a:endCxn id="268" idx="2"/>
            </p:cNvCxnSpPr>
            <p:nvPr/>
          </p:nvCxnSpPr>
          <p:spPr>
            <a:xfrm>
              <a:off x="5992655" y="1546576"/>
              <a:ext cx="525864" cy="5643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253" idx="6"/>
              <a:endCxn id="268" idx="2"/>
            </p:cNvCxnSpPr>
            <p:nvPr/>
          </p:nvCxnSpPr>
          <p:spPr>
            <a:xfrm>
              <a:off x="5992655" y="1795260"/>
              <a:ext cx="525864" cy="31566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52" idx="6"/>
              <a:endCxn id="268" idx="2"/>
            </p:cNvCxnSpPr>
            <p:nvPr/>
          </p:nvCxnSpPr>
          <p:spPr>
            <a:xfrm>
              <a:off x="5992655" y="2043943"/>
              <a:ext cx="525864" cy="6697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Oval 271"/>
            <p:cNvSpPr/>
            <p:nvPr/>
          </p:nvSpPr>
          <p:spPr>
            <a:xfrm>
              <a:off x="6518522" y="227502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73" name="Straight Arrow Connector 272"/>
            <p:cNvCxnSpPr>
              <a:stCxn id="254" idx="6"/>
              <a:endCxn id="272" idx="2"/>
            </p:cNvCxnSpPr>
            <p:nvPr/>
          </p:nvCxnSpPr>
          <p:spPr>
            <a:xfrm>
              <a:off x="5992655" y="1546576"/>
              <a:ext cx="525867" cy="83520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53" idx="6"/>
              <a:endCxn id="272" idx="2"/>
            </p:cNvCxnSpPr>
            <p:nvPr/>
          </p:nvCxnSpPr>
          <p:spPr>
            <a:xfrm>
              <a:off x="5992655" y="1795260"/>
              <a:ext cx="525867" cy="5865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52" idx="6"/>
              <a:endCxn id="272" idx="2"/>
            </p:cNvCxnSpPr>
            <p:nvPr/>
          </p:nvCxnSpPr>
          <p:spPr>
            <a:xfrm>
              <a:off x="5992655" y="2043943"/>
              <a:ext cx="525867" cy="33784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086602" y="12001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77" name="Straight Arrow Connector 276"/>
            <p:cNvCxnSpPr>
              <a:stCxn id="255" idx="6"/>
              <a:endCxn id="276" idx="2"/>
            </p:cNvCxnSpPr>
            <p:nvPr/>
          </p:nvCxnSpPr>
          <p:spPr>
            <a:xfrm flipV="1">
              <a:off x="6731197" y="1306910"/>
              <a:ext cx="35540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60" idx="6"/>
              <a:endCxn id="276" idx="2"/>
            </p:cNvCxnSpPr>
            <p:nvPr/>
          </p:nvCxnSpPr>
          <p:spPr>
            <a:xfrm flipV="1">
              <a:off x="6731196" y="1306910"/>
              <a:ext cx="355406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264" idx="6"/>
              <a:endCxn id="276" idx="2"/>
            </p:cNvCxnSpPr>
            <p:nvPr/>
          </p:nvCxnSpPr>
          <p:spPr>
            <a:xfrm flipV="1">
              <a:off x="6731195" y="1306910"/>
              <a:ext cx="355407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stCxn id="268" idx="6"/>
              <a:endCxn id="276" idx="2"/>
            </p:cNvCxnSpPr>
            <p:nvPr/>
          </p:nvCxnSpPr>
          <p:spPr>
            <a:xfrm flipV="1">
              <a:off x="6731195" y="1306910"/>
              <a:ext cx="355407" cy="80401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>
              <a:stCxn id="272" idx="6"/>
              <a:endCxn id="276" idx="2"/>
            </p:cNvCxnSpPr>
            <p:nvPr/>
          </p:nvCxnSpPr>
          <p:spPr>
            <a:xfrm flipV="1">
              <a:off x="6731197" y="1306910"/>
              <a:ext cx="355405" cy="10748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Oval 281"/>
            <p:cNvSpPr/>
            <p:nvPr/>
          </p:nvSpPr>
          <p:spPr>
            <a:xfrm>
              <a:off x="7086601" y="14806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83" name="Straight Arrow Connector 282"/>
            <p:cNvCxnSpPr>
              <a:stCxn id="260" idx="6"/>
              <a:endCxn id="282" idx="2"/>
            </p:cNvCxnSpPr>
            <p:nvPr/>
          </p:nvCxnSpPr>
          <p:spPr>
            <a:xfrm>
              <a:off x="6731196" y="1584058"/>
              <a:ext cx="355405" cy="33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264" idx="6"/>
              <a:endCxn id="282" idx="2"/>
            </p:cNvCxnSpPr>
            <p:nvPr/>
          </p:nvCxnSpPr>
          <p:spPr>
            <a:xfrm flipV="1">
              <a:off x="6731195" y="1587379"/>
              <a:ext cx="355406" cy="2630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68" idx="6"/>
              <a:endCxn id="282" idx="2"/>
            </p:cNvCxnSpPr>
            <p:nvPr/>
          </p:nvCxnSpPr>
          <p:spPr>
            <a:xfrm flipV="1">
              <a:off x="6731195" y="1587379"/>
              <a:ext cx="355406" cy="52354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6"/>
              <a:endCxn id="288" idx="2"/>
            </p:cNvCxnSpPr>
            <p:nvPr/>
          </p:nvCxnSpPr>
          <p:spPr>
            <a:xfrm flipV="1">
              <a:off x="673119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stCxn id="255" idx="6"/>
              <a:endCxn id="282" idx="2"/>
            </p:cNvCxnSpPr>
            <p:nvPr/>
          </p:nvCxnSpPr>
          <p:spPr>
            <a:xfrm>
              <a:off x="6731197" y="1306911"/>
              <a:ext cx="355404" cy="28046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Oval 287"/>
            <p:cNvSpPr/>
            <p:nvPr/>
          </p:nvSpPr>
          <p:spPr>
            <a:xfrm>
              <a:off x="7087973" y="173835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89" name="Straight Arrow Connector 288"/>
            <p:cNvCxnSpPr>
              <a:stCxn id="264" idx="6"/>
              <a:endCxn id="288" idx="2"/>
            </p:cNvCxnSpPr>
            <p:nvPr/>
          </p:nvCxnSpPr>
          <p:spPr>
            <a:xfrm flipV="1">
              <a:off x="6731195" y="1845116"/>
              <a:ext cx="356778" cy="52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>
              <a:stCxn id="268" idx="6"/>
              <a:endCxn id="288" idx="2"/>
            </p:cNvCxnSpPr>
            <p:nvPr/>
          </p:nvCxnSpPr>
          <p:spPr>
            <a:xfrm flipV="1">
              <a:off x="6731195" y="1845116"/>
              <a:ext cx="356778" cy="2658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72" idx="6"/>
              <a:endCxn id="288" idx="2"/>
            </p:cNvCxnSpPr>
            <p:nvPr/>
          </p:nvCxnSpPr>
          <p:spPr>
            <a:xfrm flipV="1">
              <a:off x="673119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260" idx="6"/>
              <a:endCxn id="288" idx="2"/>
            </p:cNvCxnSpPr>
            <p:nvPr/>
          </p:nvCxnSpPr>
          <p:spPr>
            <a:xfrm>
              <a:off x="6731196" y="1584058"/>
              <a:ext cx="356777" cy="2610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>
              <a:stCxn id="255" idx="6"/>
              <a:endCxn id="288" idx="2"/>
            </p:cNvCxnSpPr>
            <p:nvPr/>
          </p:nvCxnSpPr>
          <p:spPr>
            <a:xfrm>
              <a:off x="6731197" y="1306911"/>
              <a:ext cx="356776" cy="5382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/>
            <p:cNvSpPr/>
            <p:nvPr/>
          </p:nvSpPr>
          <p:spPr>
            <a:xfrm>
              <a:off x="7086600" y="199687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95" name="Straight Arrow Connector 294"/>
            <p:cNvCxnSpPr>
              <a:stCxn id="268" idx="6"/>
              <a:endCxn id="294" idx="2"/>
            </p:cNvCxnSpPr>
            <p:nvPr/>
          </p:nvCxnSpPr>
          <p:spPr>
            <a:xfrm flipV="1">
              <a:off x="6731195" y="2103636"/>
              <a:ext cx="355405" cy="72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>
              <a:stCxn id="272" idx="6"/>
              <a:endCxn id="294" idx="2"/>
            </p:cNvCxnSpPr>
            <p:nvPr/>
          </p:nvCxnSpPr>
          <p:spPr>
            <a:xfrm flipV="1">
              <a:off x="6731197" y="2103636"/>
              <a:ext cx="355403" cy="2781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264" idx="6"/>
              <a:endCxn id="294" idx="2"/>
            </p:cNvCxnSpPr>
            <p:nvPr/>
          </p:nvCxnSpPr>
          <p:spPr>
            <a:xfrm>
              <a:off x="6731195" y="1850380"/>
              <a:ext cx="355405" cy="25325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260" idx="6"/>
              <a:endCxn id="294" idx="2"/>
            </p:cNvCxnSpPr>
            <p:nvPr/>
          </p:nvCxnSpPr>
          <p:spPr>
            <a:xfrm>
              <a:off x="6731196" y="1584058"/>
              <a:ext cx="355404" cy="5195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stCxn id="255" idx="6"/>
              <a:endCxn id="294" idx="2"/>
            </p:cNvCxnSpPr>
            <p:nvPr/>
          </p:nvCxnSpPr>
          <p:spPr>
            <a:xfrm>
              <a:off x="6731197" y="1306911"/>
              <a:ext cx="355403" cy="7967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/>
            <p:cNvSpPr/>
            <p:nvPr/>
          </p:nvSpPr>
          <p:spPr>
            <a:xfrm>
              <a:off x="7086600" y="228140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01" name="Straight Arrow Connector 300"/>
            <p:cNvCxnSpPr>
              <a:stCxn id="272" idx="6"/>
              <a:endCxn id="300" idx="2"/>
            </p:cNvCxnSpPr>
            <p:nvPr/>
          </p:nvCxnSpPr>
          <p:spPr>
            <a:xfrm>
              <a:off x="6731197" y="2381783"/>
              <a:ext cx="355403" cy="63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stCxn id="268" idx="6"/>
              <a:endCxn id="300" idx="2"/>
            </p:cNvCxnSpPr>
            <p:nvPr/>
          </p:nvCxnSpPr>
          <p:spPr>
            <a:xfrm>
              <a:off x="6731195" y="2110921"/>
              <a:ext cx="355405" cy="2772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64" idx="6"/>
              <a:endCxn id="300" idx="2"/>
            </p:cNvCxnSpPr>
            <p:nvPr/>
          </p:nvCxnSpPr>
          <p:spPr>
            <a:xfrm>
              <a:off x="6731195" y="1850380"/>
              <a:ext cx="355405" cy="5377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260" idx="6"/>
              <a:endCxn id="300" idx="2"/>
            </p:cNvCxnSpPr>
            <p:nvPr/>
          </p:nvCxnSpPr>
          <p:spPr>
            <a:xfrm>
              <a:off x="6731196" y="1584058"/>
              <a:ext cx="355404" cy="80411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>
              <a:stCxn id="255" idx="6"/>
              <a:endCxn id="300" idx="2"/>
            </p:cNvCxnSpPr>
            <p:nvPr/>
          </p:nvCxnSpPr>
          <p:spPr>
            <a:xfrm>
              <a:off x="6731197" y="1306911"/>
              <a:ext cx="355403" cy="10812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Oval 329"/>
            <p:cNvSpPr/>
            <p:nvPr/>
          </p:nvSpPr>
          <p:spPr>
            <a:xfrm>
              <a:off x="8455915" y="1333055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31" name="Straight Arrow Connector 330"/>
            <p:cNvCxnSpPr>
              <a:endCxn id="330" idx="2"/>
            </p:cNvCxnSpPr>
            <p:nvPr/>
          </p:nvCxnSpPr>
          <p:spPr>
            <a:xfrm>
              <a:off x="7871042" y="1306910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endCxn id="330" idx="2"/>
            </p:cNvCxnSpPr>
            <p:nvPr/>
          </p:nvCxnSpPr>
          <p:spPr>
            <a:xfrm flipV="1">
              <a:off x="7871041" y="1439816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endCxn id="330" idx="2"/>
            </p:cNvCxnSpPr>
            <p:nvPr/>
          </p:nvCxnSpPr>
          <p:spPr>
            <a:xfrm flipV="1">
              <a:off x="7872413" y="1439816"/>
              <a:ext cx="583501" cy="40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endCxn id="330" idx="2"/>
            </p:cNvCxnSpPr>
            <p:nvPr/>
          </p:nvCxnSpPr>
          <p:spPr>
            <a:xfrm flipV="1">
              <a:off x="7871041" y="1439816"/>
              <a:ext cx="584874" cy="6638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>
              <a:endCxn id="330" idx="2"/>
            </p:cNvCxnSpPr>
            <p:nvPr/>
          </p:nvCxnSpPr>
          <p:spPr>
            <a:xfrm flipV="1">
              <a:off x="7871040" y="1439816"/>
              <a:ext cx="584875" cy="94835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Oval 335"/>
            <p:cNvSpPr/>
            <p:nvPr/>
          </p:nvSpPr>
          <p:spPr>
            <a:xfrm>
              <a:off x="8455914" y="16121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37" name="Straight Arrow Connector 336"/>
            <p:cNvCxnSpPr>
              <a:endCxn id="336" idx="2"/>
            </p:cNvCxnSpPr>
            <p:nvPr/>
          </p:nvCxnSpPr>
          <p:spPr>
            <a:xfrm>
              <a:off x="7871041" y="1585974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/>
            <p:cNvCxnSpPr>
              <a:endCxn id="336" idx="2"/>
            </p:cNvCxnSpPr>
            <p:nvPr/>
          </p:nvCxnSpPr>
          <p:spPr>
            <a:xfrm flipV="1">
              <a:off x="7871041" y="1718880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>
              <a:endCxn id="336" idx="2"/>
            </p:cNvCxnSpPr>
            <p:nvPr/>
          </p:nvCxnSpPr>
          <p:spPr>
            <a:xfrm flipV="1">
              <a:off x="7872413" y="1718880"/>
              <a:ext cx="583501" cy="40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/>
            <p:cNvCxnSpPr>
              <a:endCxn id="336" idx="2"/>
            </p:cNvCxnSpPr>
            <p:nvPr/>
          </p:nvCxnSpPr>
          <p:spPr>
            <a:xfrm flipV="1">
              <a:off x="7871040" y="1718880"/>
              <a:ext cx="584874" cy="6638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>
              <a:endCxn id="336" idx="2"/>
            </p:cNvCxnSpPr>
            <p:nvPr/>
          </p:nvCxnSpPr>
          <p:spPr>
            <a:xfrm>
              <a:off x="7871042" y="1306910"/>
              <a:ext cx="584872" cy="41196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Oval 341"/>
            <p:cNvSpPr/>
            <p:nvPr/>
          </p:nvSpPr>
          <p:spPr>
            <a:xfrm>
              <a:off x="8455913" y="1866444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43" name="Straight Arrow Connector 342"/>
            <p:cNvCxnSpPr>
              <a:endCxn id="342" idx="2"/>
            </p:cNvCxnSpPr>
            <p:nvPr/>
          </p:nvCxnSpPr>
          <p:spPr>
            <a:xfrm>
              <a:off x="7871041" y="1840299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>
              <a:endCxn id="342" idx="2"/>
            </p:cNvCxnSpPr>
            <p:nvPr/>
          </p:nvCxnSpPr>
          <p:spPr>
            <a:xfrm flipV="1">
              <a:off x="7871040" y="1973204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endCxn id="342" idx="2"/>
            </p:cNvCxnSpPr>
            <p:nvPr/>
          </p:nvCxnSpPr>
          <p:spPr>
            <a:xfrm flipV="1">
              <a:off x="7872412" y="1973204"/>
              <a:ext cx="583501" cy="40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>
              <a:endCxn id="342" idx="2"/>
            </p:cNvCxnSpPr>
            <p:nvPr/>
          </p:nvCxnSpPr>
          <p:spPr>
            <a:xfrm>
              <a:off x="7871041" y="1587380"/>
              <a:ext cx="584872" cy="3858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>
              <a:endCxn id="342" idx="2"/>
            </p:cNvCxnSpPr>
            <p:nvPr/>
          </p:nvCxnSpPr>
          <p:spPr>
            <a:xfrm>
              <a:off x="7871042" y="1306910"/>
              <a:ext cx="584871" cy="66629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/>
            <p:cNvSpPr/>
            <p:nvPr/>
          </p:nvSpPr>
          <p:spPr>
            <a:xfrm>
              <a:off x="8455915" y="21354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49" name="Straight Arrow Connector 348"/>
            <p:cNvCxnSpPr>
              <a:endCxn id="348" idx="2"/>
            </p:cNvCxnSpPr>
            <p:nvPr/>
          </p:nvCxnSpPr>
          <p:spPr>
            <a:xfrm>
              <a:off x="7871042" y="2109305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endCxn id="348" idx="2"/>
            </p:cNvCxnSpPr>
            <p:nvPr/>
          </p:nvCxnSpPr>
          <p:spPr>
            <a:xfrm flipV="1">
              <a:off x="7871041" y="2242210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endCxn id="348" idx="2"/>
            </p:cNvCxnSpPr>
            <p:nvPr/>
          </p:nvCxnSpPr>
          <p:spPr>
            <a:xfrm>
              <a:off x="7872413" y="1845116"/>
              <a:ext cx="583501" cy="39709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>
              <a:endCxn id="348" idx="2"/>
            </p:cNvCxnSpPr>
            <p:nvPr/>
          </p:nvCxnSpPr>
          <p:spPr>
            <a:xfrm>
              <a:off x="7871041" y="1587380"/>
              <a:ext cx="584873" cy="6548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endCxn id="348" idx="2"/>
            </p:cNvCxnSpPr>
            <p:nvPr/>
          </p:nvCxnSpPr>
          <p:spPr>
            <a:xfrm>
              <a:off x="7871042" y="1306910"/>
              <a:ext cx="584873" cy="93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Oval 399"/>
            <p:cNvSpPr/>
            <p:nvPr/>
          </p:nvSpPr>
          <p:spPr>
            <a:xfrm>
              <a:off x="7086602" y="120015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>
              <a:off x="7086601" y="147729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2" name="Oval 401"/>
            <p:cNvSpPr/>
            <p:nvPr/>
          </p:nvSpPr>
          <p:spPr>
            <a:xfrm>
              <a:off x="7086600" y="174362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3" name="Oval 402"/>
            <p:cNvSpPr/>
            <p:nvPr/>
          </p:nvSpPr>
          <p:spPr>
            <a:xfrm>
              <a:off x="7086600" y="200416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7086602" y="227502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5" name="Oval 404"/>
            <p:cNvSpPr/>
            <p:nvPr/>
          </p:nvSpPr>
          <p:spPr>
            <a:xfrm>
              <a:off x="7654682" y="12001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06" name="Straight Arrow Connector 405"/>
            <p:cNvCxnSpPr>
              <a:stCxn id="400" idx="6"/>
              <a:endCxn id="405" idx="2"/>
            </p:cNvCxnSpPr>
            <p:nvPr/>
          </p:nvCxnSpPr>
          <p:spPr>
            <a:xfrm flipV="1">
              <a:off x="7299277" y="1306910"/>
              <a:ext cx="35540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>
              <a:stCxn id="401" idx="6"/>
              <a:endCxn id="405" idx="2"/>
            </p:cNvCxnSpPr>
            <p:nvPr/>
          </p:nvCxnSpPr>
          <p:spPr>
            <a:xfrm flipV="1">
              <a:off x="7299276" y="1306910"/>
              <a:ext cx="355406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>
              <a:stCxn id="402" idx="6"/>
              <a:endCxn id="405" idx="2"/>
            </p:cNvCxnSpPr>
            <p:nvPr/>
          </p:nvCxnSpPr>
          <p:spPr>
            <a:xfrm flipV="1">
              <a:off x="7299275" y="1306910"/>
              <a:ext cx="355407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>
              <a:stCxn id="403" idx="6"/>
              <a:endCxn id="405" idx="2"/>
            </p:cNvCxnSpPr>
            <p:nvPr/>
          </p:nvCxnSpPr>
          <p:spPr>
            <a:xfrm flipV="1">
              <a:off x="7299275" y="1306910"/>
              <a:ext cx="355407" cy="80401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>
              <a:stCxn id="404" idx="6"/>
              <a:endCxn id="405" idx="2"/>
            </p:cNvCxnSpPr>
            <p:nvPr/>
          </p:nvCxnSpPr>
          <p:spPr>
            <a:xfrm flipV="1">
              <a:off x="7299277" y="1306910"/>
              <a:ext cx="355405" cy="10748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Oval 410"/>
            <p:cNvSpPr/>
            <p:nvPr/>
          </p:nvSpPr>
          <p:spPr>
            <a:xfrm>
              <a:off x="7654681" y="14806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12" name="Straight Arrow Connector 411"/>
            <p:cNvCxnSpPr>
              <a:stCxn id="401" idx="6"/>
              <a:endCxn id="411" idx="2"/>
            </p:cNvCxnSpPr>
            <p:nvPr/>
          </p:nvCxnSpPr>
          <p:spPr>
            <a:xfrm>
              <a:off x="7299276" y="1584058"/>
              <a:ext cx="355405" cy="33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/>
            <p:cNvCxnSpPr>
              <a:stCxn id="402" idx="6"/>
              <a:endCxn id="411" idx="2"/>
            </p:cNvCxnSpPr>
            <p:nvPr/>
          </p:nvCxnSpPr>
          <p:spPr>
            <a:xfrm flipV="1">
              <a:off x="7299275" y="1587379"/>
              <a:ext cx="355406" cy="2630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/>
            <p:cNvCxnSpPr>
              <a:stCxn id="403" idx="6"/>
              <a:endCxn id="411" idx="2"/>
            </p:cNvCxnSpPr>
            <p:nvPr/>
          </p:nvCxnSpPr>
          <p:spPr>
            <a:xfrm flipV="1">
              <a:off x="7299275" y="1587379"/>
              <a:ext cx="355406" cy="52354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/>
            <p:cNvCxnSpPr>
              <a:stCxn id="404" idx="6"/>
              <a:endCxn id="417" idx="2"/>
            </p:cNvCxnSpPr>
            <p:nvPr/>
          </p:nvCxnSpPr>
          <p:spPr>
            <a:xfrm flipV="1">
              <a:off x="729927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Arrow Connector 415"/>
            <p:cNvCxnSpPr>
              <a:stCxn id="400" idx="6"/>
              <a:endCxn id="411" idx="2"/>
            </p:cNvCxnSpPr>
            <p:nvPr/>
          </p:nvCxnSpPr>
          <p:spPr>
            <a:xfrm>
              <a:off x="7299277" y="1306911"/>
              <a:ext cx="355404" cy="28046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Oval 416"/>
            <p:cNvSpPr/>
            <p:nvPr/>
          </p:nvSpPr>
          <p:spPr>
            <a:xfrm>
              <a:off x="7656053" y="173835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18" name="Straight Arrow Connector 417"/>
            <p:cNvCxnSpPr>
              <a:stCxn id="402" idx="6"/>
              <a:endCxn id="417" idx="2"/>
            </p:cNvCxnSpPr>
            <p:nvPr/>
          </p:nvCxnSpPr>
          <p:spPr>
            <a:xfrm flipV="1">
              <a:off x="7299275" y="1845116"/>
              <a:ext cx="356778" cy="52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/>
            <p:cNvCxnSpPr>
              <a:stCxn id="403" idx="6"/>
              <a:endCxn id="417" idx="2"/>
            </p:cNvCxnSpPr>
            <p:nvPr/>
          </p:nvCxnSpPr>
          <p:spPr>
            <a:xfrm flipV="1">
              <a:off x="7299275" y="1845116"/>
              <a:ext cx="356778" cy="2658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/>
            <p:cNvCxnSpPr>
              <a:stCxn id="404" idx="6"/>
              <a:endCxn id="417" idx="2"/>
            </p:cNvCxnSpPr>
            <p:nvPr/>
          </p:nvCxnSpPr>
          <p:spPr>
            <a:xfrm flipV="1">
              <a:off x="729927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Arrow Connector 420"/>
            <p:cNvCxnSpPr>
              <a:stCxn id="401" idx="6"/>
              <a:endCxn id="417" idx="2"/>
            </p:cNvCxnSpPr>
            <p:nvPr/>
          </p:nvCxnSpPr>
          <p:spPr>
            <a:xfrm>
              <a:off x="7299276" y="1584058"/>
              <a:ext cx="356777" cy="2610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/>
            <p:cNvCxnSpPr>
              <a:stCxn id="400" idx="6"/>
              <a:endCxn id="417" idx="2"/>
            </p:cNvCxnSpPr>
            <p:nvPr/>
          </p:nvCxnSpPr>
          <p:spPr>
            <a:xfrm>
              <a:off x="7299277" y="1306911"/>
              <a:ext cx="356776" cy="5382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/>
            <p:cNvSpPr/>
            <p:nvPr/>
          </p:nvSpPr>
          <p:spPr>
            <a:xfrm>
              <a:off x="7654680" y="199687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24" name="Straight Arrow Connector 423"/>
            <p:cNvCxnSpPr>
              <a:stCxn id="403" idx="6"/>
              <a:endCxn id="423" idx="2"/>
            </p:cNvCxnSpPr>
            <p:nvPr/>
          </p:nvCxnSpPr>
          <p:spPr>
            <a:xfrm flipV="1">
              <a:off x="7299275" y="2103636"/>
              <a:ext cx="355405" cy="72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/>
            <p:cNvCxnSpPr>
              <a:stCxn id="404" idx="6"/>
              <a:endCxn id="423" idx="2"/>
            </p:cNvCxnSpPr>
            <p:nvPr/>
          </p:nvCxnSpPr>
          <p:spPr>
            <a:xfrm flipV="1">
              <a:off x="7299277" y="2103636"/>
              <a:ext cx="355403" cy="2781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>
              <a:stCxn id="402" idx="6"/>
              <a:endCxn id="423" idx="2"/>
            </p:cNvCxnSpPr>
            <p:nvPr/>
          </p:nvCxnSpPr>
          <p:spPr>
            <a:xfrm>
              <a:off x="7299275" y="1850380"/>
              <a:ext cx="355405" cy="25325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401" idx="6"/>
              <a:endCxn id="423" idx="2"/>
            </p:cNvCxnSpPr>
            <p:nvPr/>
          </p:nvCxnSpPr>
          <p:spPr>
            <a:xfrm>
              <a:off x="7299276" y="1584058"/>
              <a:ext cx="355404" cy="5195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/>
            <p:cNvCxnSpPr>
              <a:stCxn id="400" idx="6"/>
              <a:endCxn id="423" idx="2"/>
            </p:cNvCxnSpPr>
            <p:nvPr/>
          </p:nvCxnSpPr>
          <p:spPr>
            <a:xfrm>
              <a:off x="7299277" y="1306911"/>
              <a:ext cx="355403" cy="7967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Oval 428"/>
            <p:cNvSpPr/>
            <p:nvPr/>
          </p:nvSpPr>
          <p:spPr>
            <a:xfrm>
              <a:off x="7654680" y="228140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30" name="Straight Arrow Connector 429"/>
            <p:cNvCxnSpPr>
              <a:stCxn id="404" idx="6"/>
              <a:endCxn id="429" idx="2"/>
            </p:cNvCxnSpPr>
            <p:nvPr/>
          </p:nvCxnSpPr>
          <p:spPr>
            <a:xfrm>
              <a:off x="7299277" y="2381783"/>
              <a:ext cx="355403" cy="63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/>
            <p:cNvCxnSpPr>
              <a:stCxn id="403" idx="6"/>
              <a:endCxn id="429" idx="2"/>
            </p:cNvCxnSpPr>
            <p:nvPr/>
          </p:nvCxnSpPr>
          <p:spPr>
            <a:xfrm>
              <a:off x="7299275" y="2110921"/>
              <a:ext cx="355405" cy="2772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/>
            <p:cNvCxnSpPr>
              <a:stCxn id="402" idx="6"/>
              <a:endCxn id="429" idx="2"/>
            </p:cNvCxnSpPr>
            <p:nvPr/>
          </p:nvCxnSpPr>
          <p:spPr>
            <a:xfrm>
              <a:off x="7299275" y="1850380"/>
              <a:ext cx="355405" cy="5377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/>
            <p:cNvCxnSpPr>
              <a:stCxn id="401" idx="6"/>
              <a:endCxn id="429" idx="2"/>
            </p:cNvCxnSpPr>
            <p:nvPr/>
          </p:nvCxnSpPr>
          <p:spPr>
            <a:xfrm>
              <a:off x="7299276" y="1584058"/>
              <a:ext cx="355404" cy="80411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/>
            <p:cNvCxnSpPr>
              <a:stCxn id="400" idx="6"/>
              <a:endCxn id="429" idx="2"/>
            </p:cNvCxnSpPr>
            <p:nvPr/>
          </p:nvCxnSpPr>
          <p:spPr>
            <a:xfrm>
              <a:off x="7299277" y="1306911"/>
              <a:ext cx="355403" cy="10812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6" name="TextBox 435"/>
          <p:cNvSpPr txBox="1"/>
          <p:nvPr/>
        </p:nvSpPr>
        <p:spPr>
          <a:xfrm>
            <a:off x="304800" y="2315111"/>
            <a:ext cx="8583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No. of input units: Dimension of features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No. output units: Number of classes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Reasonable default: 1 hidden layer, or if &gt;1 hidden layer, have same no. of hidden units in every layer (usually the more the better)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37" name="Picture 4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67771"/>
            <a:ext cx="350520" cy="2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3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Training a neural network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62285"/>
            <a:ext cx="8583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smtClean="0">
                <a:solidFill>
                  <a:prstClr val="black"/>
                </a:solidFill>
                <a:latin typeface="Calibri"/>
              </a:rPr>
              <a:t>Randomly initialize weights</a:t>
            </a:r>
            <a:endParaRPr lang="en-US" sz="2400" dirty="0" smtClean="0">
              <a:solidFill>
                <a:prstClr val="black"/>
              </a:solidFill>
              <a:latin typeface="Calibri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Implement forward propagation to get               for any  </a:t>
            </a:r>
          </a:p>
          <a:p>
            <a:pPr marL="457200" indent="-457200">
              <a:buFontTx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Implement code to compute cost function</a:t>
            </a:r>
          </a:p>
          <a:p>
            <a:pPr marL="457200" indent="-457200">
              <a:buFontTx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Implement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backprop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to compute partial derivatives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0" y="1126995"/>
            <a:ext cx="350520" cy="2305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137285"/>
            <a:ext cx="861060" cy="291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60" y="1521775"/>
            <a:ext cx="518160" cy="255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50" y="1777045"/>
            <a:ext cx="1049655" cy="453390"/>
          </a:xfrm>
          <a:prstGeom prst="rect">
            <a:avLst/>
          </a:prstGeom>
        </p:spPr>
      </p:pic>
      <p:sp>
        <p:nvSpPr>
          <p:cNvPr id="306" name="TextBox 305"/>
          <p:cNvSpPr txBox="1"/>
          <p:nvPr/>
        </p:nvSpPr>
        <p:spPr>
          <a:xfrm>
            <a:off x="396410" y="2266950"/>
            <a:ext cx="87475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1:m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alibri"/>
                <a:cs typeface="Courier New" pitchFamily="49" charset="0"/>
                <a:sym typeface="Wingdings" pitchFamily="2" charset="2"/>
              </a:rPr>
              <a:t>Perform forward propagation and backpropagation using example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alibri"/>
                <a:cs typeface="Courier New" pitchFamily="49" charset="0"/>
                <a:sym typeface="Wingdings" pitchFamily="2" charset="2"/>
              </a:rPr>
              <a:t>(Get activations        and delta terms       for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  <a:sym typeface="Wingdings" pitchFamily="2" charset="2"/>
              </a:rPr>
              <a:t>	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Courier New" pitchFamily="49" charset="0"/>
                <a:sym typeface="Wingdings" pitchFamily="2" charset="2"/>
              </a:rPr>
              <a:t>          ).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40" y="3414084"/>
            <a:ext cx="327660" cy="2305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402209"/>
            <a:ext cx="316230" cy="230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90" y="3446794"/>
            <a:ext cx="1261110" cy="226695"/>
          </a:xfrm>
          <a:prstGeom prst="rect">
            <a:avLst/>
          </a:prstGeom>
        </p:spPr>
      </p:pic>
      <p:grpSp>
        <p:nvGrpSpPr>
          <p:cNvPr id="308" name="Group 307"/>
          <p:cNvGrpSpPr/>
          <p:nvPr/>
        </p:nvGrpSpPr>
        <p:grpSpPr>
          <a:xfrm>
            <a:off x="5449297" y="3844714"/>
            <a:ext cx="1990676" cy="1004128"/>
            <a:chOff x="1905000" y="2190750"/>
            <a:chExt cx="3483917" cy="1744001"/>
          </a:xfrm>
        </p:grpSpPr>
        <p:sp>
          <p:nvSpPr>
            <p:cNvPr id="313" name="Oval 312"/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4" name="Oval 313"/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6" name="Oval 315"/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5102454" y="236976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18" name="Straight Arrow Connector 317"/>
            <p:cNvCxnSpPr>
              <a:stCxn id="315" idx="6"/>
              <a:endCxn id="316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314" idx="6"/>
              <a:endCxn id="316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313" idx="6"/>
              <a:endCxn id="316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Oval 320"/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22" name="Straight Arrow Connector 321"/>
            <p:cNvCxnSpPr>
              <a:stCxn id="315" idx="6"/>
              <a:endCxn id="321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314" idx="6"/>
              <a:endCxn id="321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>
              <a:stCxn id="313" idx="6"/>
              <a:endCxn id="321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Oval 324"/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26" name="Straight Arrow Connector 325"/>
            <p:cNvCxnSpPr>
              <a:stCxn id="315" idx="6"/>
              <a:endCxn id="325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>
              <a:stCxn id="314" idx="6"/>
              <a:endCxn id="325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3" idx="6"/>
              <a:endCxn id="325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Oval 354"/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56" name="Straight Arrow Connector 355"/>
            <p:cNvCxnSpPr>
              <a:stCxn id="315" idx="6"/>
              <a:endCxn id="355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314" idx="6"/>
              <a:endCxn id="355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>
              <a:stCxn id="313" idx="6"/>
              <a:endCxn id="355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/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0" name="Straight Arrow Connector 359"/>
            <p:cNvCxnSpPr>
              <a:stCxn id="315" idx="6"/>
              <a:endCxn id="359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314" idx="6"/>
              <a:endCxn id="359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13" idx="6"/>
              <a:endCxn id="359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Oval 362"/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4" name="Straight Arrow Connector 363"/>
            <p:cNvCxnSpPr>
              <a:stCxn id="316" idx="6"/>
              <a:endCxn id="363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>
              <a:stCxn id="321" idx="6"/>
              <a:endCxn id="363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325" idx="6"/>
              <a:endCxn id="363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>
              <a:stCxn id="355" idx="6"/>
              <a:endCxn id="363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>
              <a:stCxn id="359" idx="6"/>
              <a:endCxn id="363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Oval 368"/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70" name="Straight Arrow Connector 369"/>
            <p:cNvCxnSpPr>
              <a:endCxn id="369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>
              <a:stCxn id="325" idx="6"/>
              <a:endCxn id="369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endCxn id="369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/>
            <p:cNvCxnSpPr>
              <a:endCxn id="369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/>
            <p:cNvCxnSpPr>
              <a:stCxn id="316" idx="6"/>
              <a:endCxn id="369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Oval 374"/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76" name="Straight Arrow Connector 375"/>
            <p:cNvCxnSpPr>
              <a:endCxn id="375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>
              <a:endCxn id="375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endCxn id="375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stCxn id="321" idx="6"/>
              <a:endCxn id="375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/>
            <p:cNvCxnSpPr>
              <a:stCxn id="316" idx="6"/>
              <a:endCxn id="375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Oval 380"/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82" name="Straight Arrow Connector 381"/>
            <p:cNvCxnSpPr>
              <a:stCxn id="355" idx="6"/>
              <a:endCxn id="381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>
              <a:endCxn id="381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325" idx="6"/>
              <a:endCxn id="381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stCxn id="321" idx="6"/>
              <a:endCxn id="381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>
              <a:stCxn id="316" idx="6"/>
              <a:endCxn id="381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Oval 386"/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88" name="Straight Arrow Connector 387"/>
            <p:cNvCxnSpPr>
              <a:endCxn id="387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/>
            <p:cNvCxnSpPr>
              <a:stCxn id="355" idx="6"/>
              <a:endCxn id="387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>
              <a:stCxn id="325" idx="6"/>
              <a:endCxn id="387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>
              <a:stCxn id="321" idx="6"/>
              <a:endCxn id="387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Arrow Connector 391"/>
            <p:cNvCxnSpPr>
              <a:stCxn id="316" idx="6"/>
              <a:endCxn id="387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>
              <a:stCxn id="363" idx="6"/>
              <a:endCxn id="317" idx="2"/>
            </p:cNvCxnSpPr>
            <p:nvPr/>
          </p:nvCxnSpPr>
          <p:spPr>
            <a:xfrm>
              <a:off x="4314660" y="2334551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>
              <a:stCxn id="369" idx="6"/>
              <a:endCxn id="317" idx="2"/>
            </p:cNvCxnSpPr>
            <p:nvPr/>
          </p:nvCxnSpPr>
          <p:spPr>
            <a:xfrm flipV="1">
              <a:off x="4314659" y="2513568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>
              <a:stCxn id="375" idx="6"/>
              <a:endCxn id="317" idx="2"/>
            </p:cNvCxnSpPr>
            <p:nvPr/>
          </p:nvCxnSpPr>
          <p:spPr>
            <a:xfrm flipV="1">
              <a:off x="4316507" y="2513568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>
              <a:stCxn id="381" idx="6"/>
              <a:endCxn id="317" idx="2"/>
            </p:cNvCxnSpPr>
            <p:nvPr/>
          </p:nvCxnSpPr>
          <p:spPr>
            <a:xfrm flipV="1">
              <a:off x="4314658" y="2513568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/>
            <p:cNvCxnSpPr>
              <a:stCxn id="387" idx="6"/>
              <a:endCxn id="317" idx="2"/>
            </p:cNvCxnSpPr>
            <p:nvPr/>
          </p:nvCxnSpPr>
          <p:spPr>
            <a:xfrm flipV="1">
              <a:off x="4314657" y="2513568"/>
              <a:ext cx="787797" cy="12773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Oval 397"/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99" name="Straight Arrow Connector 398"/>
            <p:cNvCxnSpPr>
              <a:endCxn id="398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Arrow Connector 438"/>
            <p:cNvCxnSpPr>
              <a:endCxn id="398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/>
            <p:cNvCxnSpPr>
              <a:endCxn id="398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/>
            <p:cNvCxnSpPr>
              <a:endCxn id="398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/>
            <p:cNvCxnSpPr>
              <a:stCxn id="363" idx="6"/>
              <a:endCxn id="398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Oval 442"/>
            <p:cNvSpPr/>
            <p:nvPr/>
          </p:nvSpPr>
          <p:spPr>
            <a:xfrm>
              <a:off x="5102452" y="3088214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44" name="Straight Arrow Connector 443"/>
            <p:cNvCxnSpPr>
              <a:endCxn id="443" idx="2"/>
            </p:cNvCxnSpPr>
            <p:nvPr/>
          </p:nvCxnSpPr>
          <p:spPr>
            <a:xfrm>
              <a:off x="4314658" y="3052998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Arrow Connector 444"/>
            <p:cNvCxnSpPr>
              <a:endCxn id="443" idx="2"/>
            </p:cNvCxnSpPr>
            <p:nvPr/>
          </p:nvCxnSpPr>
          <p:spPr>
            <a:xfrm flipV="1">
              <a:off x="4314657" y="3232015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>
              <a:endCxn id="443" idx="2"/>
            </p:cNvCxnSpPr>
            <p:nvPr/>
          </p:nvCxnSpPr>
          <p:spPr>
            <a:xfrm flipV="1">
              <a:off x="4316505" y="3232015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Arrow Connector 446"/>
            <p:cNvCxnSpPr>
              <a:stCxn id="369" idx="6"/>
              <a:endCxn id="443" idx="2"/>
            </p:cNvCxnSpPr>
            <p:nvPr/>
          </p:nvCxnSpPr>
          <p:spPr>
            <a:xfrm>
              <a:off x="4314659" y="2712329"/>
              <a:ext cx="787793" cy="5196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Arrow Connector 447"/>
            <p:cNvCxnSpPr>
              <a:stCxn id="363" idx="6"/>
              <a:endCxn id="443" idx="2"/>
            </p:cNvCxnSpPr>
            <p:nvPr/>
          </p:nvCxnSpPr>
          <p:spPr>
            <a:xfrm>
              <a:off x="4314660" y="2334551"/>
              <a:ext cx="787792" cy="8974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/>
            <p:cNvSpPr/>
            <p:nvPr/>
          </p:nvSpPr>
          <p:spPr>
            <a:xfrm>
              <a:off x="5102454" y="34505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50" name="Straight Arrow Connector 449"/>
            <p:cNvCxnSpPr>
              <a:endCxn id="449" idx="2"/>
            </p:cNvCxnSpPr>
            <p:nvPr/>
          </p:nvCxnSpPr>
          <p:spPr>
            <a:xfrm>
              <a:off x="4314660" y="34153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/>
            <p:cNvCxnSpPr>
              <a:endCxn id="449" idx="2"/>
            </p:cNvCxnSpPr>
            <p:nvPr/>
          </p:nvCxnSpPr>
          <p:spPr>
            <a:xfrm flipV="1">
              <a:off x="4314659" y="35943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Arrow Connector 451"/>
            <p:cNvCxnSpPr>
              <a:stCxn id="375" idx="6"/>
              <a:endCxn id="449" idx="2"/>
            </p:cNvCxnSpPr>
            <p:nvPr/>
          </p:nvCxnSpPr>
          <p:spPr>
            <a:xfrm>
              <a:off x="4316507" y="3059487"/>
              <a:ext cx="785947" cy="5348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>
              <a:stCxn id="369" idx="6"/>
              <a:endCxn id="449" idx="2"/>
            </p:cNvCxnSpPr>
            <p:nvPr/>
          </p:nvCxnSpPr>
          <p:spPr>
            <a:xfrm>
              <a:off x="4314659" y="2712329"/>
              <a:ext cx="787795" cy="8820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Arrow Connector 453"/>
            <p:cNvCxnSpPr>
              <a:stCxn id="363" idx="6"/>
              <a:endCxn id="449" idx="2"/>
            </p:cNvCxnSpPr>
            <p:nvPr/>
          </p:nvCxnSpPr>
          <p:spPr>
            <a:xfrm>
              <a:off x="4314660" y="2334551"/>
              <a:ext cx="787794" cy="12598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030410"/>
            <a:ext cx="1022985" cy="29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Training a neural network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62285"/>
            <a:ext cx="85833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Use gradient checking to compare                   computed using backpropagation vs. using  numerical estimate of gradient          of          .</a:t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Then disable gradient checking code.</a:t>
            </a:r>
          </a:p>
          <a:p>
            <a:pPr marL="457200" indent="-457200">
              <a:buFontTx/>
              <a:buAutoNum type="arabicPeriod" startAt="5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Use gradient descent or advanced optimization method with backpropagation to try to  minimize          as a function of parameters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1521775"/>
            <a:ext cx="518160" cy="2552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86778"/>
            <a:ext cx="1049655" cy="4533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875" y="2612325"/>
            <a:ext cx="518160" cy="2552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05" y="3005200"/>
            <a:ext cx="169545" cy="18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3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520303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6" y="2516504"/>
            <a:ext cx="518160" cy="25527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90" y="3745230"/>
            <a:ext cx="422910" cy="3352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80510"/>
            <a:ext cx="422910" cy="335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8249" y="4361209"/>
            <a:ext cx="1605502" cy="476350"/>
          </a:xfrm>
          <a:prstGeom prst="rect">
            <a:avLst/>
          </a:prstGeom>
          <a:solidFill>
            <a:srgbClr val="FF33CC"/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3598" y="742950"/>
            <a:ext cx="1957984" cy="381000"/>
          </a:xfrm>
          <a:prstGeom prst="rect">
            <a:avLst/>
          </a:prstGeom>
          <a:solidFill>
            <a:srgbClr val="FF33CC"/>
          </a:solidFill>
        </p:spPr>
      </p:pic>
      <p:sp>
        <p:nvSpPr>
          <p:cNvPr id="10" name="任意多边形 9"/>
          <p:cNvSpPr/>
          <p:nvPr/>
        </p:nvSpPr>
        <p:spPr>
          <a:xfrm>
            <a:off x="3949954" y="3296242"/>
            <a:ext cx="482091" cy="420429"/>
          </a:xfrm>
          <a:custGeom>
            <a:avLst/>
            <a:gdLst>
              <a:gd name="connsiteX0" fmla="*/ 197278 w 482091"/>
              <a:gd name="connsiteY0" fmla="*/ 404734 h 420429"/>
              <a:gd name="connsiteX1" fmla="*/ 62367 w 482091"/>
              <a:gd name="connsiteY1" fmla="*/ 389744 h 420429"/>
              <a:gd name="connsiteX2" fmla="*/ 39881 w 482091"/>
              <a:gd name="connsiteY2" fmla="*/ 374754 h 420429"/>
              <a:gd name="connsiteX3" fmla="*/ 17396 w 482091"/>
              <a:gd name="connsiteY3" fmla="*/ 352269 h 420429"/>
              <a:gd name="connsiteX4" fmla="*/ 9901 w 482091"/>
              <a:gd name="connsiteY4" fmla="*/ 187377 h 420429"/>
              <a:gd name="connsiteX5" fmla="*/ 39881 w 482091"/>
              <a:gd name="connsiteY5" fmla="*/ 142406 h 420429"/>
              <a:gd name="connsiteX6" fmla="*/ 54872 w 482091"/>
              <a:gd name="connsiteY6" fmla="*/ 119921 h 420429"/>
              <a:gd name="connsiteX7" fmla="*/ 107337 w 482091"/>
              <a:gd name="connsiteY7" fmla="*/ 67456 h 420429"/>
              <a:gd name="connsiteX8" fmla="*/ 159803 w 482091"/>
              <a:gd name="connsiteY8" fmla="*/ 22485 h 420429"/>
              <a:gd name="connsiteX9" fmla="*/ 182288 w 482091"/>
              <a:gd name="connsiteY9" fmla="*/ 7495 h 420429"/>
              <a:gd name="connsiteX10" fmla="*/ 204773 w 482091"/>
              <a:gd name="connsiteY10" fmla="*/ 0 h 420429"/>
              <a:gd name="connsiteX11" fmla="*/ 302209 w 482091"/>
              <a:gd name="connsiteY11" fmla="*/ 7495 h 420429"/>
              <a:gd name="connsiteX12" fmla="*/ 347180 w 482091"/>
              <a:gd name="connsiteY12" fmla="*/ 44970 h 420429"/>
              <a:gd name="connsiteX13" fmla="*/ 384655 w 482091"/>
              <a:gd name="connsiteY13" fmla="*/ 74951 h 420429"/>
              <a:gd name="connsiteX14" fmla="*/ 422131 w 482091"/>
              <a:gd name="connsiteY14" fmla="*/ 127416 h 420429"/>
              <a:gd name="connsiteX15" fmla="*/ 459606 w 482091"/>
              <a:gd name="connsiteY15" fmla="*/ 172387 h 420429"/>
              <a:gd name="connsiteX16" fmla="*/ 474596 w 482091"/>
              <a:gd name="connsiteY16" fmla="*/ 217357 h 420429"/>
              <a:gd name="connsiteX17" fmla="*/ 482091 w 482091"/>
              <a:gd name="connsiteY17" fmla="*/ 239843 h 420429"/>
              <a:gd name="connsiteX18" fmla="*/ 474596 w 482091"/>
              <a:gd name="connsiteY18" fmla="*/ 337279 h 420429"/>
              <a:gd name="connsiteX19" fmla="*/ 429626 w 482091"/>
              <a:gd name="connsiteY19" fmla="*/ 367259 h 420429"/>
              <a:gd name="connsiteX20" fmla="*/ 362170 w 482091"/>
              <a:gd name="connsiteY20" fmla="*/ 389744 h 420429"/>
              <a:gd name="connsiteX21" fmla="*/ 294714 w 482091"/>
              <a:gd name="connsiteY21" fmla="*/ 397239 h 420429"/>
              <a:gd name="connsiteX22" fmla="*/ 174793 w 482091"/>
              <a:gd name="connsiteY22" fmla="*/ 412229 h 420429"/>
              <a:gd name="connsiteX23" fmla="*/ 294714 w 482091"/>
              <a:gd name="connsiteY23" fmla="*/ 419724 h 42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2091" h="420429">
                <a:moveTo>
                  <a:pt x="197278" y="404734"/>
                </a:moveTo>
                <a:cubicBezTo>
                  <a:pt x="183227" y="403797"/>
                  <a:pt x="98132" y="407626"/>
                  <a:pt x="62367" y="389744"/>
                </a:cubicBezTo>
                <a:cubicBezTo>
                  <a:pt x="54310" y="385716"/>
                  <a:pt x="46801" y="380521"/>
                  <a:pt x="39881" y="374754"/>
                </a:cubicBezTo>
                <a:cubicBezTo>
                  <a:pt x="31738" y="367968"/>
                  <a:pt x="24891" y="359764"/>
                  <a:pt x="17396" y="352269"/>
                </a:cubicBezTo>
                <a:cubicBezTo>
                  <a:pt x="-1886" y="275140"/>
                  <a:pt x="-6232" y="284176"/>
                  <a:pt x="9901" y="187377"/>
                </a:cubicBezTo>
                <a:cubicBezTo>
                  <a:pt x="14671" y="158757"/>
                  <a:pt x="25454" y="160440"/>
                  <a:pt x="39881" y="142406"/>
                </a:cubicBezTo>
                <a:cubicBezTo>
                  <a:pt x="45508" y="135372"/>
                  <a:pt x="48846" y="126617"/>
                  <a:pt x="54872" y="119921"/>
                </a:cubicBezTo>
                <a:cubicBezTo>
                  <a:pt x="71417" y="101538"/>
                  <a:pt x="89849" y="84944"/>
                  <a:pt x="107337" y="67456"/>
                </a:cubicBezTo>
                <a:cubicBezTo>
                  <a:pt x="134581" y="40212"/>
                  <a:pt x="126144" y="46527"/>
                  <a:pt x="159803" y="22485"/>
                </a:cubicBezTo>
                <a:cubicBezTo>
                  <a:pt x="167133" y="17249"/>
                  <a:pt x="174231" y="11523"/>
                  <a:pt x="182288" y="7495"/>
                </a:cubicBezTo>
                <a:cubicBezTo>
                  <a:pt x="189354" y="3962"/>
                  <a:pt x="197278" y="2498"/>
                  <a:pt x="204773" y="0"/>
                </a:cubicBezTo>
                <a:cubicBezTo>
                  <a:pt x="237252" y="2498"/>
                  <a:pt x="270130" y="1834"/>
                  <a:pt x="302209" y="7495"/>
                </a:cubicBezTo>
                <a:cubicBezTo>
                  <a:pt x="334904" y="13265"/>
                  <a:pt x="330300" y="23870"/>
                  <a:pt x="347180" y="44970"/>
                </a:cubicBezTo>
                <a:cubicBezTo>
                  <a:pt x="359387" y="60229"/>
                  <a:pt x="367957" y="63819"/>
                  <a:pt x="384655" y="74951"/>
                </a:cubicBezTo>
                <a:cubicBezTo>
                  <a:pt x="396522" y="92751"/>
                  <a:pt x="408181" y="111141"/>
                  <a:pt x="422131" y="127416"/>
                </a:cubicBezTo>
                <a:cubicBezTo>
                  <a:pt x="438422" y="146422"/>
                  <a:pt x="449413" y="149453"/>
                  <a:pt x="459606" y="172387"/>
                </a:cubicBezTo>
                <a:cubicBezTo>
                  <a:pt x="466023" y="186826"/>
                  <a:pt x="469599" y="202367"/>
                  <a:pt x="474596" y="217357"/>
                </a:cubicBezTo>
                <a:lnTo>
                  <a:pt x="482091" y="239843"/>
                </a:lnTo>
                <a:cubicBezTo>
                  <a:pt x="479593" y="272322"/>
                  <a:pt x="486999" y="307158"/>
                  <a:pt x="474596" y="337279"/>
                </a:cubicBezTo>
                <a:cubicBezTo>
                  <a:pt x="467737" y="353938"/>
                  <a:pt x="442365" y="354520"/>
                  <a:pt x="429626" y="367259"/>
                </a:cubicBezTo>
                <a:cubicBezTo>
                  <a:pt x="402628" y="394255"/>
                  <a:pt x="420417" y="382463"/>
                  <a:pt x="362170" y="389744"/>
                </a:cubicBezTo>
                <a:cubicBezTo>
                  <a:pt x="339721" y="392550"/>
                  <a:pt x="317139" y="394249"/>
                  <a:pt x="294714" y="397239"/>
                </a:cubicBezTo>
                <a:cubicBezTo>
                  <a:pt x="155239" y="415836"/>
                  <a:pt x="380089" y="391700"/>
                  <a:pt x="174793" y="412229"/>
                </a:cubicBezTo>
                <a:cubicBezTo>
                  <a:pt x="244407" y="423831"/>
                  <a:pt x="204566" y="419724"/>
                  <a:pt x="294714" y="41972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5643797" y="1281659"/>
            <a:ext cx="503244" cy="368298"/>
          </a:xfrm>
          <a:custGeom>
            <a:avLst/>
            <a:gdLst>
              <a:gd name="connsiteX0" fmla="*/ 262328 w 503244"/>
              <a:gd name="connsiteY0" fmla="*/ 359764 h 368298"/>
              <a:gd name="connsiteX1" fmla="*/ 224852 w 503244"/>
              <a:gd name="connsiteY1" fmla="*/ 367259 h 368298"/>
              <a:gd name="connsiteX2" fmla="*/ 149901 w 503244"/>
              <a:gd name="connsiteY2" fmla="*/ 352269 h 368298"/>
              <a:gd name="connsiteX3" fmla="*/ 127416 w 503244"/>
              <a:gd name="connsiteY3" fmla="*/ 337279 h 368298"/>
              <a:gd name="connsiteX4" fmla="*/ 67455 w 503244"/>
              <a:gd name="connsiteY4" fmla="*/ 292308 h 368298"/>
              <a:gd name="connsiteX5" fmla="*/ 22485 w 503244"/>
              <a:gd name="connsiteY5" fmla="*/ 262328 h 368298"/>
              <a:gd name="connsiteX6" fmla="*/ 7495 w 503244"/>
              <a:gd name="connsiteY6" fmla="*/ 209862 h 368298"/>
              <a:gd name="connsiteX7" fmla="*/ 0 w 503244"/>
              <a:gd name="connsiteY7" fmla="*/ 187377 h 368298"/>
              <a:gd name="connsiteX8" fmla="*/ 7495 w 503244"/>
              <a:gd name="connsiteY8" fmla="*/ 82446 h 368298"/>
              <a:gd name="connsiteX9" fmla="*/ 14990 w 503244"/>
              <a:gd name="connsiteY9" fmla="*/ 59961 h 368298"/>
              <a:gd name="connsiteX10" fmla="*/ 44970 w 503244"/>
              <a:gd name="connsiteY10" fmla="*/ 14990 h 368298"/>
              <a:gd name="connsiteX11" fmla="*/ 89941 w 503244"/>
              <a:gd name="connsiteY11" fmla="*/ 0 h 368298"/>
              <a:gd name="connsiteX12" fmla="*/ 314793 w 503244"/>
              <a:gd name="connsiteY12" fmla="*/ 14990 h 368298"/>
              <a:gd name="connsiteX13" fmla="*/ 344773 w 503244"/>
              <a:gd name="connsiteY13" fmla="*/ 22485 h 368298"/>
              <a:gd name="connsiteX14" fmla="*/ 389744 w 503244"/>
              <a:gd name="connsiteY14" fmla="*/ 37475 h 368298"/>
              <a:gd name="connsiteX15" fmla="*/ 457200 w 503244"/>
              <a:gd name="connsiteY15" fmla="*/ 97436 h 368298"/>
              <a:gd name="connsiteX16" fmla="*/ 487180 w 503244"/>
              <a:gd name="connsiteY16" fmla="*/ 142407 h 368298"/>
              <a:gd name="connsiteX17" fmla="*/ 494675 w 503244"/>
              <a:gd name="connsiteY17" fmla="*/ 284813 h 368298"/>
              <a:gd name="connsiteX18" fmla="*/ 472190 w 503244"/>
              <a:gd name="connsiteY18" fmla="*/ 299803 h 368298"/>
              <a:gd name="connsiteX19" fmla="*/ 374754 w 503244"/>
              <a:gd name="connsiteY19" fmla="*/ 322289 h 368298"/>
              <a:gd name="connsiteX20" fmla="*/ 307298 w 503244"/>
              <a:gd name="connsiteY20" fmla="*/ 337279 h 368298"/>
              <a:gd name="connsiteX21" fmla="*/ 262328 w 503244"/>
              <a:gd name="connsiteY21" fmla="*/ 352269 h 368298"/>
              <a:gd name="connsiteX22" fmla="*/ 322288 w 503244"/>
              <a:gd name="connsiteY22" fmla="*/ 367259 h 36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3244" h="368298">
                <a:moveTo>
                  <a:pt x="262328" y="359764"/>
                </a:moveTo>
                <a:cubicBezTo>
                  <a:pt x="249836" y="362262"/>
                  <a:pt x="237591" y="367259"/>
                  <a:pt x="224852" y="367259"/>
                </a:cubicBezTo>
                <a:cubicBezTo>
                  <a:pt x="190404" y="367259"/>
                  <a:pt x="177591" y="361499"/>
                  <a:pt x="149901" y="352269"/>
                </a:cubicBezTo>
                <a:cubicBezTo>
                  <a:pt x="142406" y="347272"/>
                  <a:pt x="134701" y="342577"/>
                  <a:pt x="127416" y="337279"/>
                </a:cubicBezTo>
                <a:cubicBezTo>
                  <a:pt x="107211" y="322584"/>
                  <a:pt x="88243" y="306167"/>
                  <a:pt x="67455" y="292308"/>
                </a:cubicBezTo>
                <a:lnTo>
                  <a:pt x="22485" y="262328"/>
                </a:lnTo>
                <a:cubicBezTo>
                  <a:pt x="4515" y="208417"/>
                  <a:pt x="26317" y="275741"/>
                  <a:pt x="7495" y="209862"/>
                </a:cubicBezTo>
                <a:cubicBezTo>
                  <a:pt x="5325" y="202266"/>
                  <a:pt x="2498" y="194872"/>
                  <a:pt x="0" y="187377"/>
                </a:cubicBezTo>
                <a:cubicBezTo>
                  <a:pt x="2498" y="152400"/>
                  <a:pt x="3398" y="117272"/>
                  <a:pt x="7495" y="82446"/>
                </a:cubicBezTo>
                <a:cubicBezTo>
                  <a:pt x="8418" y="74600"/>
                  <a:pt x="11153" y="66867"/>
                  <a:pt x="14990" y="59961"/>
                </a:cubicBezTo>
                <a:cubicBezTo>
                  <a:pt x="23739" y="44212"/>
                  <a:pt x="27878" y="20687"/>
                  <a:pt x="44970" y="14990"/>
                </a:cubicBezTo>
                <a:lnTo>
                  <a:pt x="89941" y="0"/>
                </a:lnTo>
                <a:cubicBezTo>
                  <a:pt x="167388" y="3520"/>
                  <a:pt x="239616" y="2460"/>
                  <a:pt x="314793" y="14990"/>
                </a:cubicBezTo>
                <a:cubicBezTo>
                  <a:pt x="324954" y="16683"/>
                  <a:pt x="334907" y="19525"/>
                  <a:pt x="344773" y="22485"/>
                </a:cubicBezTo>
                <a:cubicBezTo>
                  <a:pt x="359908" y="27025"/>
                  <a:pt x="389744" y="37475"/>
                  <a:pt x="389744" y="37475"/>
                </a:cubicBezTo>
                <a:cubicBezTo>
                  <a:pt x="416776" y="55498"/>
                  <a:pt x="436668" y="66637"/>
                  <a:pt x="457200" y="97436"/>
                </a:cubicBezTo>
                <a:lnTo>
                  <a:pt x="487180" y="142407"/>
                </a:lnTo>
                <a:cubicBezTo>
                  <a:pt x="497245" y="192730"/>
                  <a:pt x="513297" y="233602"/>
                  <a:pt x="494675" y="284813"/>
                </a:cubicBezTo>
                <a:cubicBezTo>
                  <a:pt x="491597" y="293279"/>
                  <a:pt x="480422" y="296145"/>
                  <a:pt x="472190" y="299803"/>
                </a:cubicBezTo>
                <a:cubicBezTo>
                  <a:pt x="433204" y="317130"/>
                  <a:pt x="417432" y="316191"/>
                  <a:pt x="374754" y="322289"/>
                </a:cubicBezTo>
                <a:cubicBezTo>
                  <a:pt x="310422" y="343733"/>
                  <a:pt x="412825" y="310898"/>
                  <a:pt x="307298" y="337279"/>
                </a:cubicBezTo>
                <a:cubicBezTo>
                  <a:pt x="291969" y="341111"/>
                  <a:pt x="262328" y="352269"/>
                  <a:pt x="262328" y="352269"/>
                </a:cubicBezTo>
                <a:cubicBezTo>
                  <a:pt x="295207" y="374188"/>
                  <a:pt x="275805" y="367259"/>
                  <a:pt x="322288" y="36725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943600" y="971550"/>
            <a:ext cx="859998" cy="310109"/>
          </a:xfrm>
          <a:prstGeom prst="straightConnector1">
            <a:avLst/>
          </a:prstGeom>
          <a:ln w="28575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019550" y="3745230"/>
            <a:ext cx="247650" cy="615979"/>
          </a:xfrm>
          <a:prstGeom prst="straightConnector1">
            <a:avLst/>
          </a:prstGeom>
          <a:ln w="28575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30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神经网络重点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017"/>
            <a:ext cx="7886700" cy="3723083"/>
          </a:xfrm>
        </p:spPr>
        <p:txBody>
          <a:bodyPr/>
          <a:lstStyle/>
          <a:p>
            <a:r>
              <a:rPr lang="zh-CN" altLang="en-US" dirty="0" smtClean="0"/>
              <a:t>神经网络的模型表示，包括每个参数的意义</a:t>
            </a:r>
            <a:endParaRPr lang="en-US" altLang="zh-CN" dirty="0" smtClean="0"/>
          </a:p>
          <a:p>
            <a:r>
              <a:rPr lang="zh-CN" altLang="en-US" dirty="0" smtClean="0"/>
              <a:t>神经网络处理分类问题，样本标签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的维度及取值</a:t>
            </a:r>
            <a:endParaRPr lang="en-US" altLang="zh-CN" dirty="0" smtClean="0"/>
          </a:p>
          <a:p>
            <a:r>
              <a:rPr lang="zh-CN" altLang="en-US" dirty="0" smtClean="0"/>
              <a:t>对神经网络计算偏导时，为什么要提出反</a:t>
            </a:r>
            <a:r>
              <a:rPr lang="zh-CN" altLang="en-US" dirty="0"/>
              <a:t>向传播</a:t>
            </a:r>
            <a:r>
              <a:rPr lang="zh-CN" altLang="en-US" dirty="0" smtClean="0"/>
              <a:t>算法</a:t>
            </a:r>
            <a:r>
              <a:rPr lang="zh-CN" altLang="en-US" dirty="0"/>
              <a:t>，直接应用梯度下降不行吗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神经网络前向传播的过程、反向传播、偏导的计算、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的含义等</a:t>
            </a:r>
            <a:endParaRPr lang="en-US" altLang="zh-CN" dirty="0" smtClean="0"/>
          </a:p>
          <a:p>
            <a:r>
              <a:rPr lang="zh-CN" altLang="en-US" dirty="0" smtClean="0"/>
              <a:t>神经网络参数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为什么要采用随机初始化？而不能初始化为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了解训练一个网络的过程步骤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06" y="3120032"/>
            <a:ext cx="392444" cy="3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6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Backpropagation algorithm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66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72427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Forward Propagation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685800" y="3105150"/>
            <a:ext cx="92485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85800" y="1885950"/>
            <a:ext cx="92485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85800" y="819150"/>
            <a:ext cx="92485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2286003" y="8191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2286002" y="18859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8" name="Straight Arrow Connector 87"/>
          <p:cNvCxnSpPr>
            <a:stCxn id="80" idx="6"/>
            <a:endCxn id="87" idx="2"/>
          </p:cNvCxnSpPr>
          <p:nvPr/>
        </p:nvCxnSpPr>
        <p:spPr>
          <a:xfrm>
            <a:off x="1610650" y="1276350"/>
            <a:ext cx="675352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6"/>
            <a:endCxn id="87" idx="2"/>
          </p:cNvCxnSpPr>
          <p:nvPr/>
        </p:nvCxnSpPr>
        <p:spPr>
          <a:xfrm>
            <a:off x="1610650" y="2343150"/>
            <a:ext cx="675352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8" idx="6"/>
            <a:endCxn id="87" idx="2"/>
          </p:cNvCxnSpPr>
          <p:nvPr/>
        </p:nvCxnSpPr>
        <p:spPr>
          <a:xfrm flipV="1">
            <a:off x="1610650" y="2343150"/>
            <a:ext cx="675352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286000" y="31051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2" name="Straight Arrow Connector 91"/>
          <p:cNvCxnSpPr>
            <a:stCxn id="80" idx="6"/>
            <a:endCxn id="91" idx="2"/>
          </p:cNvCxnSpPr>
          <p:nvPr/>
        </p:nvCxnSpPr>
        <p:spPr>
          <a:xfrm>
            <a:off x="1610650" y="1276350"/>
            <a:ext cx="675350" cy="2286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9" idx="6"/>
            <a:endCxn id="91" idx="2"/>
          </p:cNvCxnSpPr>
          <p:nvPr/>
        </p:nvCxnSpPr>
        <p:spPr>
          <a:xfrm>
            <a:off x="1610650" y="2343150"/>
            <a:ext cx="675350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8" idx="6"/>
            <a:endCxn id="91" idx="2"/>
          </p:cNvCxnSpPr>
          <p:nvPr/>
        </p:nvCxnSpPr>
        <p:spPr>
          <a:xfrm>
            <a:off x="1610650" y="3562350"/>
            <a:ext cx="67535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914278" y="8191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3914276" y="18859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0" name="Straight Arrow Connector 109"/>
          <p:cNvCxnSpPr>
            <a:stCxn id="87" idx="6"/>
            <a:endCxn id="109" idx="2"/>
          </p:cNvCxnSpPr>
          <p:nvPr/>
        </p:nvCxnSpPr>
        <p:spPr>
          <a:xfrm>
            <a:off x="3210852" y="2343150"/>
            <a:ext cx="703424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1" idx="6"/>
            <a:endCxn id="109" idx="2"/>
          </p:cNvCxnSpPr>
          <p:nvPr/>
        </p:nvCxnSpPr>
        <p:spPr>
          <a:xfrm flipV="1">
            <a:off x="3210850" y="2343150"/>
            <a:ext cx="703426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1" idx="6"/>
            <a:endCxn id="109" idx="2"/>
          </p:cNvCxnSpPr>
          <p:nvPr/>
        </p:nvCxnSpPr>
        <p:spPr>
          <a:xfrm>
            <a:off x="3210853" y="1276350"/>
            <a:ext cx="703423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3916360" y="31051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6" name="Straight Arrow Connector 115"/>
          <p:cNvCxnSpPr>
            <a:stCxn id="91" idx="6"/>
            <a:endCxn id="115" idx="2"/>
          </p:cNvCxnSpPr>
          <p:nvPr/>
        </p:nvCxnSpPr>
        <p:spPr>
          <a:xfrm>
            <a:off x="3210850" y="3562350"/>
            <a:ext cx="70551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7" idx="6"/>
            <a:endCxn id="115" idx="2"/>
          </p:cNvCxnSpPr>
          <p:nvPr/>
        </p:nvCxnSpPr>
        <p:spPr>
          <a:xfrm>
            <a:off x="3210852" y="2343150"/>
            <a:ext cx="705508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1" idx="6"/>
            <a:endCxn id="115" idx="2"/>
          </p:cNvCxnSpPr>
          <p:nvPr/>
        </p:nvCxnSpPr>
        <p:spPr>
          <a:xfrm>
            <a:off x="3210853" y="1276350"/>
            <a:ext cx="705507" cy="2286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5247350" y="18859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3" name="Straight Arrow Connector 142"/>
          <p:cNvCxnSpPr>
            <a:stCxn id="109" idx="6"/>
            <a:endCxn id="142" idx="2"/>
          </p:cNvCxnSpPr>
          <p:nvPr/>
        </p:nvCxnSpPr>
        <p:spPr>
          <a:xfrm>
            <a:off x="4839126" y="2343150"/>
            <a:ext cx="408224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5" idx="6"/>
            <a:endCxn id="142" idx="2"/>
          </p:cNvCxnSpPr>
          <p:nvPr/>
        </p:nvCxnSpPr>
        <p:spPr>
          <a:xfrm flipV="1">
            <a:off x="4841210" y="2343150"/>
            <a:ext cx="406140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03" idx="6"/>
            <a:endCxn id="142" idx="2"/>
          </p:cNvCxnSpPr>
          <p:nvPr/>
        </p:nvCxnSpPr>
        <p:spPr>
          <a:xfrm>
            <a:off x="4839128" y="1276350"/>
            <a:ext cx="408222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9" y="1169724"/>
            <a:ext cx="347472" cy="228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692" y="1169724"/>
            <a:ext cx="347472" cy="228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965" y="1123712"/>
            <a:ext cx="347472" cy="228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2" y="2260527"/>
            <a:ext cx="267462" cy="18059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9" y="3457956"/>
            <a:ext cx="274320" cy="18059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7726" y="4171950"/>
            <a:ext cx="6047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Number of neurons: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2            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2                    2                   1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5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77"/>
          <p:cNvSpPr/>
          <p:nvPr/>
        </p:nvSpPr>
        <p:spPr>
          <a:xfrm>
            <a:off x="387526" y="3257550"/>
            <a:ext cx="92485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Oval 78"/>
          <p:cNvSpPr/>
          <p:nvPr/>
        </p:nvSpPr>
        <p:spPr>
          <a:xfrm>
            <a:off x="387526" y="2038350"/>
            <a:ext cx="92485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79"/>
          <p:cNvSpPr/>
          <p:nvPr/>
        </p:nvSpPr>
        <p:spPr>
          <a:xfrm>
            <a:off x="387526" y="971550"/>
            <a:ext cx="92485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80"/>
          <p:cNvSpPr/>
          <p:nvPr/>
        </p:nvSpPr>
        <p:spPr>
          <a:xfrm>
            <a:off x="2430388" y="971550"/>
            <a:ext cx="92485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86"/>
          <p:cNvSpPr/>
          <p:nvPr/>
        </p:nvSpPr>
        <p:spPr>
          <a:xfrm>
            <a:off x="2430387" y="2038350"/>
            <a:ext cx="924850" cy="914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Straight Arrow Connector 87"/>
          <p:cNvCxnSpPr>
            <a:stCxn id="5" idx="6"/>
            <a:endCxn id="7" idx="2"/>
          </p:cNvCxnSpPr>
          <p:nvPr/>
        </p:nvCxnSpPr>
        <p:spPr>
          <a:xfrm>
            <a:off x="1312376" y="1428750"/>
            <a:ext cx="1118011" cy="106680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8"/>
          <p:cNvCxnSpPr>
            <a:stCxn id="4" idx="6"/>
            <a:endCxn id="7" idx="2"/>
          </p:cNvCxnSpPr>
          <p:nvPr/>
        </p:nvCxnSpPr>
        <p:spPr>
          <a:xfrm>
            <a:off x="1312376" y="2495550"/>
            <a:ext cx="1118011" cy="0"/>
          </a:xfrm>
          <a:prstGeom prst="straightConnector1">
            <a:avLst/>
          </a:prstGeom>
          <a:ln w="19050"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9"/>
          <p:cNvCxnSpPr>
            <a:stCxn id="3" idx="6"/>
            <a:endCxn id="7" idx="2"/>
          </p:cNvCxnSpPr>
          <p:nvPr/>
        </p:nvCxnSpPr>
        <p:spPr>
          <a:xfrm flipV="1">
            <a:off x="1312376" y="2495550"/>
            <a:ext cx="1118011" cy="1219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90"/>
          <p:cNvSpPr/>
          <p:nvPr/>
        </p:nvSpPr>
        <p:spPr>
          <a:xfrm>
            <a:off x="2430385" y="3257550"/>
            <a:ext cx="924850" cy="914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" name="Straight Arrow Connector 91"/>
          <p:cNvCxnSpPr>
            <a:stCxn id="5" idx="6"/>
            <a:endCxn id="11" idx="2"/>
          </p:cNvCxnSpPr>
          <p:nvPr/>
        </p:nvCxnSpPr>
        <p:spPr>
          <a:xfrm>
            <a:off x="1312376" y="1428750"/>
            <a:ext cx="1118009" cy="228600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92"/>
          <p:cNvCxnSpPr>
            <a:stCxn id="4" idx="6"/>
            <a:endCxn id="11" idx="2"/>
          </p:cNvCxnSpPr>
          <p:nvPr/>
        </p:nvCxnSpPr>
        <p:spPr>
          <a:xfrm>
            <a:off x="1312376" y="2495550"/>
            <a:ext cx="1118009" cy="1219200"/>
          </a:xfrm>
          <a:prstGeom prst="straightConnector1">
            <a:avLst/>
          </a:prstGeom>
          <a:ln w="19050"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3"/>
          <p:cNvCxnSpPr>
            <a:stCxn id="3" idx="6"/>
            <a:endCxn id="11" idx="2"/>
          </p:cNvCxnSpPr>
          <p:nvPr/>
        </p:nvCxnSpPr>
        <p:spPr>
          <a:xfrm>
            <a:off x="1312376" y="3714750"/>
            <a:ext cx="111800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09"/>
          <p:cNvCxnSpPr>
            <a:stCxn id="7" idx="6"/>
            <a:endCxn id="24" idx="2"/>
          </p:cNvCxnSpPr>
          <p:nvPr/>
        </p:nvCxnSpPr>
        <p:spPr>
          <a:xfrm flipV="1">
            <a:off x="3355237" y="2487734"/>
            <a:ext cx="901513" cy="7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10"/>
          <p:cNvCxnSpPr>
            <a:stCxn id="11" idx="6"/>
            <a:endCxn id="24" idx="2"/>
          </p:cNvCxnSpPr>
          <p:nvPr/>
        </p:nvCxnSpPr>
        <p:spPr>
          <a:xfrm flipV="1">
            <a:off x="3355235" y="2487734"/>
            <a:ext cx="901515" cy="12270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13"/>
          <p:cNvCxnSpPr>
            <a:stCxn id="6" idx="6"/>
            <a:endCxn id="24" idx="2"/>
          </p:cNvCxnSpPr>
          <p:nvPr/>
        </p:nvCxnSpPr>
        <p:spPr>
          <a:xfrm>
            <a:off x="3355238" y="1428750"/>
            <a:ext cx="901512" cy="10589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41"/>
          <p:cNvSpPr/>
          <p:nvPr/>
        </p:nvSpPr>
        <p:spPr>
          <a:xfrm>
            <a:off x="4256750" y="2030534"/>
            <a:ext cx="92485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8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5" y="1322124"/>
            <a:ext cx="347472" cy="228600"/>
          </a:xfrm>
          <a:prstGeom prst="rect">
            <a:avLst/>
          </a:prstGeom>
        </p:spPr>
      </p:pic>
      <p:pic>
        <p:nvPicPr>
          <p:cNvPr id="29" name="Picture 3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077" y="1322124"/>
            <a:ext cx="347472" cy="228600"/>
          </a:xfrm>
          <a:prstGeom prst="rect">
            <a:avLst/>
          </a:prstGeom>
        </p:spPr>
      </p:pic>
      <p:pic>
        <p:nvPicPr>
          <p:cNvPr id="31" name="Picture 3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48" y="2412927"/>
            <a:ext cx="267462" cy="180594"/>
          </a:xfrm>
          <a:prstGeom prst="rect">
            <a:avLst/>
          </a:prstGeom>
        </p:spPr>
      </p:pic>
      <p:pic>
        <p:nvPicPr>
          <p:cNvPr id="32" name="Picture 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5" y="3610356"/>
            <a:ext cx="274320" cy="180594"/>
          </a:xfrm>
          <a:prstGeom prst="rect">
            <a:avLst/>
          </a:prstGeom>
        </p:spPr>
      </p:pic>
      <p:sp>
        <p:nvSpPr>
          <p:cNvPr id="34" name="TextBox 3"/>
          <p:cNvSpPr txBox="1"/>
          <p:nvPr/>
        </p:nvSpPr>
        <p:spPr>
          <a:xfrm>
            <a:off x="457200" y="172427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Forward Propagation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5907" y="585558"/>
            <a:ext cx="2840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、两</a:t>
            </a:r>
            <a:r>
              <a:rPr lang="zh-CN" altLang="en-US" dirty="0"/>
              <a:t>个初始的权重矩阵：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6732" y="1187539"/>
            <a:ext cx="2200017" cy="1508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653417" y="2320404"/>
                <a:ext cx="478784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417" y="2320404"/>
                <a:ext cx="478784" cy="372538"/>
              </a:xfrm>
              <a:prstGeom prst="rect">
                <a:avLst/>
              </a:prstGeom>
              <a:blipFill rotWithShape="0"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653417" y="3565321"/>
                <a:ext cx="478784" cy="373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417" y="3565321"/>
                <a:ext cx="478784" cy="373051"/>
              </a:xfrm>
              <a:prstGeom prst="rect">
                <a:avLst/>
              </a:prstGeom>
              <a:blipFill rotWithShape="0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524492" y="2308606"/>
                <a:ext cx="478784" cy="37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492" y="2308606"/>
                <a:ext cx="478784" cy="373885"/>
              </a:xfrm>
              <a:prstGeom prst="rect">
                <a:avLst/>
              </a:prstGeom>
              <a:blipFill rotWithShape="0"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1584281" y="1489226"/>
                <a:ext cx="559063" cy="374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zh-CN" altLang="en-US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281" y="1489226"/>
                <a:ext cx="559063" cy="37420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273031" y="2167570"/>
                <a:ext cx="559063" cy="371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zh-CN" altLang="en-US" i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031" y="2167570"/>
                <a:ext cx="559063" cy="371961"/>
              </a:xfrm>
              <a:prstGeom prst="rect">
                <a:avLst/>
              </a:prstGeom>
              <a:blipFill rotWithShape="0"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1495268" y="3237882"/>
                <a:ext cx="559063" cy="372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68" y="3237882"/>
                <a:ext cx="559063" cy="372474"/>
              </a:xfrm>
              <a:prstGeom prst="rect">
                <a:avLst/>
              </a:prstGeom>
              <a:blipFill rotWithShape="0">
                <a:blip r:embed="rId1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1595684" y="2030534"/>
                <a:ext cx="564385" cy="374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r>
                            <a:rPr lang="zh-CN" alt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684" y="2030534"/>
                <a:ext cx="564385" cy="374205"/>
              </a:xfrm>
              <a:prstGeom prst="rect">
                <a:avLst/>
              </a:prstGeom>
              <a:blipFill rotWithShape="0"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1223346" y="2717312"/>
                <a:ext cx="564385" cy="372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zh-CN" altLang="en-US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00CC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346" y="2717312"/>
                <a:ext cx="564385" cy="372474"/>
              </a:xfrm>
              <a:prstGeom prst="rect">
                <a:avLst/>
              </a:prstGeom>
              <a:blipFill rotWithShape="0">
                <a:blip r:embed="rId1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1583778" y="3690334"/>
                <a:ext cx="564385" cy="372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778" y="3690334"/>
                <a:ext cx="564385" cy="372474"/>
              </a:xfrm>
              <a:prstGeom prst="rect">
                <a:avLst/>
              </a:prstGeom>
              <a:blipFill rotWithShape="0">
                <a:blip r:embed="rId2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3627279" y="1494670"/>
                <a:ext cx="559063" cy="374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zh-CN" altLang="en-US" i="0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279" y="1494670"/>
                <a:ext cx="559063" cy="37478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3495083" y="2124551"/>
                <a:ext cx="559063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97979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083" y="2124551"/>
                <a:ext cx="559063" cy="372538"/>
              </a:xfrm>
              <a:prstGeom prst="rect">
                <a:avLst/>
              </a:prstGeom>
              <a:blipFill rotWithShape="0"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3418634" y="2884467"/>
                <a:ext cx="559063" cy="373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97979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34" y="2884467"/>
                <a:ext cx="559063" cy="373051"/>
              </a:xfrm>
              <a:prstGeom prst="rect">
                <a:avLst/>
              </a:prstGeom>
              <a:blipFill rotWithShape="0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5460653" y="2884467"/>
            <a:ext cx="3008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/>
              <a:t>、</a:t>
            </a:r>
            <a:r>
              <a:rPr lang="zh-CN" altLang="en-US" dirty="0" smtClean="0"/>
              <a:t>第一</a:t>
            </a:r>
            <a:r>
              <a:rPr lang="zh-CN" altLang="en-US" dirty="0"/>
              <a:t>层是输入，激励就是样本的特征值；记为</a:t>
            </a:r>
            <a:r>
              <a:rPr lang="en-US" altLang="zh-CN" dirty="0"/>
              <a:t>: </a:t>
            </a:r>
            <a:endParaRPr lang="zh-CN" altLang="en-US" dirty="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553200" y="3751846"/>
            <a:ext cx="1157213" cy="931194"/>
          </a:xfrm>
          <a:prstGeom prst="rect">
            <a:avLst/>
          </a:prstGeom>
        </p:spPr>
      </p:pic>
      <p:sp>
        <p:nvSpPr>
          <p:cNvPr id="57" name="TextBox 80"/>
          <p:cNvSpPr txBox="1"/>
          <p:nvPr/>
        </p:nvSpPr>
        <p:spPr>
          <a:xfrm>
            <a:off x="387526" y="4372355"/>
            <a:ext cx="441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one training example (   ,    )</a:t>
            </a:r>
          </a:p>
        </p:txBody>
      </p:sp>
      <p:pic>
        <p:nvPicPr>
          <p:cNvPr id="58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76" y="4565087"/>
            <a:ext cx="153162" cy="137160"/>
          </a:xfrm>
          <a:prstGeom prst="rect">
            <a:avLst/>
          </a:prstGeom>
        </p:spPr>
      </p:pic>
      <p:pic>
        <p:nvPicPr>
          <p:cNvPr id="59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358" y="4572707"/>
            <a:ext cx="144018" cy="1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77"/>
          <p:cNvSpPr/>
          <p:nvPr/>
        </p:nvSpPr>
        <p:spPr>
          <a:xfrm>
            <a:off x="387526" y="3257550"/>
            <a:ext cx="92485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Oval 78"/>
          <p:cNvSpPr/>
          <p:nvPr/>
        </p:nvSpPr>
        <p:spPr>
          <a:xfrm>
            <a:off x="387526" y="2038350"/>
            <a:ext cx="92485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79"/>
          <p:cNvSpPr/>
          <p:nvPr/>
        </p:nvSpPr>
        <p:spPr>
          <a:xfrm>
            <a:off x="387526" y="971550"/>
            <a:ext cx="92485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80"/>
          <p:cNvSpPr/>
          <p:nvPr/>
        </p:nvSpPr>
        <p:spPr>
          <a:xfrm>
            <a:off x="2430388" y="971550"/>
            <a:ext cx="92485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86"/>
          <p:cNvSpPr/>
          <p:nvPr/>
        </p:nvSpPr>
        <p:spPr>
          <a:xfrm>
            <a:off x="2430387" y="2038350"/>
            <a:ext cx="924850" cy="914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Straight Arrow Connector 87"/>
          <p:cNvCxnSpPr>
            <a:stCxn id="5" idx="6"/>
            <a:endCxn id="7" idx="2"/>
          </p:cNvCxnSpPr>
          <p:nvPr/>
        </p:nvCxnSpPr>
        <p:spPr>
          <a:xfrm>
            <a:off x="1312376" y="1428750"/>
            <a:ext cx="1118011" cy="106680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8"/>
          <p:cNvCxnSpPr>
            <a:stCxn id="4" idx="6"/>
            <a:endCxn id="7" idx="2"/>
          </p:cNvCxnSpPr>
          <p:nvPr/>
        </p:nvCxnSpPr>
        <p:spPr>
          <a:xfrm>
            <a:off x="1312376" y="2495550"/>
            <a:ext cx="1118011" cy="0"/>
          </a:xfrm>
          <a:prstGeom prst="straightConnector1">
            <a:avLst/>
          </a:prstGeom>
          <a:ln w="19050"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9"/>
          <p:cNvCxnSpPr>
            <a:stCxn id="3" idx="6"/>
            <a:endCxn id="7" idx="2"/>
          </p:cNvCxnSpPr>
          <p:nvPr/>
        </p:nvCxnSpPr>
        <p:spPr>
          <a:xfrm flipV="1">
            <a:off x="1312376" y="2495550"/>
            <a:ext cx="1118011" cy="1219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90"/>
          <p:cNvSpPr/>
          <p:nvPr/>
        </p:nvSpPr>
        <p:spPr>
          <a:xfrm>
            <a:off x="2430385" y="3257550"/>
            <a:ext cx="924850" cy="914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" name="Straight Arrow Connector 91"/>
          <p:cNvCxnSpPr>
            <a:stCxn id="5" idx="6"/>
            <a:endCxn id="11" idx="2"/>
          </p:cNvCxnSpPr>
          <p:nvPr/>
        </p:nvCxnSpPr>
        <p:spPr>
          <a:xfrm>
            <a:off x="1312376" y="1428750"/>
            <a:ext cx="1118009" cy="228600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92"/>
          <p:cNvCxnSpPr>
            <a:stCxn id="4" idx="6"/>
            <a:endCxn id="11" idx="2"/>
          </p:cNvCxnSpPr>
          <p:nvPr/>
        </p:nvCxnSpPr>
        <p:spPr>
          <a:xfrm>
            <a:off x="1312376" y="2495550"/>
            <a:ext cx="1118009" cy="1219200"/>
          </a:xfrm>
          <a:prstGeom prst="straightConnector1">
            <a:avLst/>
          </a:prstGeom>
          <a:ln w="19050"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3"/>
          <p:cNvCxnSpPr>
            <a:stCxn id="3" idx="6"/>
            <a:endCxn id="11" idx="2"/>
          </p:cNvCxnSpPr>
          <p:nvPr/>
        </p:nvCxnSpPr>
        <p:spPr>
          <a:xfrm>
            <a:off x="1312376" y="3714750"/>
            <a:ext cx="111800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09"/>
          <p:cNvCxnSpPr>
            <a:stCxn id="7" idx="6"/>
            <a:endCxn id="24" idx="2"/>
          </p:cNvCxnSpPr>
          <p:nvPr/>
        </p:nvCxnSpPr>
        <p:spPr>
          <a:xfrm flipV="1">
            <a:off x="3355237" y="2487734"/>
            <a:ext cx="901513" cy="7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10"/>
          <p:cNvCxnSpPr>
            <a:stCxn id="11" idx="6"/>
            <a:endCxn id="24" idx="2"/>
          </p:cNvCxnSpPr>
          <p:nvPr/>
        </p:nvCxnSpPr>
        <p:spPr>
          <a:xfrm flipV="1">
            <a:off x="3355235" y="2487734"/>
            <a:ext cx="901515" cy="12270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13"/>
          <p:cNvCxnSpPr>
            <a:stCxn id="6" idx="6"/>
            <a:endCxn id="24" idx="2"/>
          </p:cNvCxnSpPr>
          <p:nvPr/>
        </p:nvCxnSpPr>
        <p:spPr>
          <a:xfrm>
            <a:off x="3355238" y="1428750"/>
            <a:ext cx="901512" cy="10589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41"/>
          <p:cNvSpPr/>
          <p:nvPr/>
        </p:nvSpPr>
        <p:spPr>
          <a:xfrm>
            <a:off x="4256750" y="2030534"/>
            <a:ext cx="92485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8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5" y="1322124"/>
            <a:ext cx="347472" cy="228600"/>
          </a:xfrm>
          <a:prstGeom prst="rect">
            <a:avLst/>
          </a:prstGeom>
        </p:spPr>
      </p:pic>
      <p:pic>
        <p:nvPicPr>
          <p:cNvPr id="29" name="Picture 3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077" y="1322124"/>
            <a:ext cx="347472" cy="228600"/>
          </a:xfrm>
          <a:prstGeom prst="rect">
            <a:avLst/>
          </a:prstGeom>
        </p:spPr>
      </p:pic>
      <p:pic>
        <p:nvPicPr>
          <p:cNvPr id="31" name="Picture 3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48" y="2412927"/>
            <a:ext cx="267462" cy="180594"/>
          </a:xfrm>
          <a:prstGeom prst="rect">
            <a:avLst/>
          </a:prstGeom>
        </p:spPr>
      </p:pic>
      <p:pic>
        <p:nvPicPr>
          <p:cNvPr id="32" name="Picture 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5" y="3610356"/>
            <a:ext cx="274320" cy="180594"/>
          </a:xfrm>
          <a:prstGeom prst="rect">
            <a:avLst/>
          </a:prstGeom>
        </p:spPr>
      </p:pic>
      <p:sp>
        <p:nvSpPr>
          <p:cNvPr id="34" name="TextBox 3"/>
          <p:cNvSpPr txBox="1"/>
          <p:nvPr/>
        </p:nvSpPr>
        <p:spPr>
          <a:xfrm>
            <a:off x="457200" y="172427"/>
            <a:ext cx="4067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Forward Propagation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653417" y="2320404"/>
                <a:ext cx="478784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417" y="2320404"/>
                <a:ext cx="478784" cy="372538"/>
              </a:xfrm>
              <a:prstGeom prst="rect">
                <a:avLst/>
              </a:prstGeom>
              <a:blipFill rotWithShape="0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653417" y="3565321"/>
                <a:ext cx="478784" cy="373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417" y="3565321"/>
                <a:ext cx="478784" cy="373051"/>
              </a:xfrm>
              <a:prstGeom prst="rect">
                <a:avLst/>
              </a:prstGeom>
              <a:blipFill rotWithShape="0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495825" y="2308607"/>
                <a:ext cx="478784" cy="37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25" y="2308607"/>
                <a:ext cx="478784" cy="373885"/>
              </a:xfrm>
              <a:prstGeom prst="rect">
                <a:avLst/>
              </a:prstGeom>
              <a:blipFill rotWithShape="0"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1584281" y="1489226"/>
                <a:ext cx="559063" cy="374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zh-CN" altLang="en-US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281" y="1489226"/>
                <a:ext cx="559063" cy="37420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273031" y="2167570"/>
                <a:ext cx="559063" cy="371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zh-CN" altLang="en-US" i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031" y="2167570"/>
                <a:ext cx="559063" cy="371961"/>
              </a:xfrm>
              <a:prstGeom prst="rect">
                <a:avLst/>
              </a:prstGeom>
              <a:blipFill rotWithShape="0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1495268" y="3237882"/>
                <a:ext cx="559063" cy="372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68" y="3237882"/>
                <a:ext cx="559063" cy="372474"/>
              </a:xfrm>
              <a:prstGeom prst="rect">
                <a:avLst/>
              </a:prstGeom>
              <a:blipFill rotWithShape="0"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1595684" y="2030534"/>
                <a:ext cx="564385" cy="374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r>
                            <a:rPr lang="zh-CN" alt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684" y="2030534"/>
                <a:ext cx="564385" cy="374205"/>
              </a:xfrm>
              <a:prstGeom prst="rect">
                <a:avLst/>
              </a:prstGeom>
              <a:blipFill rotWithShape="0"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1223346" y="2717312"/>
                <a:ext cx="564385" cy="372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zh-CN" altLang="en-US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00CC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346" y="2717312"/>
                <a:ext cx="564385" cy="372474"/>
              </a:xfrm>
              <a:prstGeom prst="rect">
                <a:avLst/>
              </a:prstGeom>
              <a:blipFill rotWithShape="0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1583778" y="3690334"/>
                <a:ext cx="564385" cy="372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778" y="3690334"/>
                <a:ext cx="564385" cy="372474"/>
              </a:xfrm>
              <a:prstGeom prst="rect">
                <a:avLst/>
              </a:prstGeom>
              <a:blipFill rotWithShape="0">
                <a:blip r:embed="rId1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3627279" y="1494670"/>
                <a:ext cx="559063" cy="374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zh-CN" altLang="en-US" i="0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279" y="1494670"/>
                <a:ext cx="559063" cy="37478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3495083" y="2124551"/>
                <a:ext cx="559063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97979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083" y="2124551"/>
                <a:ext cx="559063" cy="372538"/>
              </a:xfrm>
              <a:prstGeom prst="rect">
                <a:avLst/>
              </a:prstGeom>
              <a:blipFill rotWithShape="0">
                <a:blip r:embed="rId1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3418634" y="2884467"/>
                <a:ext cx="559063" cy="373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97979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34" y="2884467"/>
                <a:ext cx="559063" cy="373051"/>
              </a:xfrm>
              <a:prstGeom prst="rect">
                <a:avLst/>
              </a:prstGeom>
              <a:blipFill rotWithShape="0"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1"/>
              <p:cNvSpPr>
                <a:spLocks noChangeArrowheads="1"/>
              </p:cNvSpPr>
              <p:nvPr/>
            </p:nvSpPr>
            <p:spPr bwMode="auto">
              <a:xfrm>
                <a:off x="5181600" y="335356"/>
                <a:ext cx="3657600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、</a:t>
                </a:r>
                <a:r>
                  <a:rPr kumimoji="0" 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第二层是隐藏层，激励通过特征值与</a:t>
                </a: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权重</a:t>
                </a:r>
                <a:r>
                  <a:rPr kumimoji="0" 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相乘得到，然后取</a:t>
                </a:r>
                <a:r>
                  <a:rPr kumimoji="0" lang="zh-CN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sigmoi</a:t>
                </a: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r>
                  <a:rPr kumimoji="0" 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函数变换，得到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</a:rPr>
                  <a:t> </a:t>
                </a:r>
                <a:r>
                  <a:rPr lang="zh-CN" dirty="0" smtClean="0">
                    <a:latin typeface="Arial" panose="020B0604020202020204" pitchFamily="34" charset="0"/>
                  </a:rPr>
                  <a:t>，未</a:t>
                </a:r>
                <a:r>
                  <a:rPr lang="zh-CN" altLang="en-US" dirty="0" smtClean="0">
                    <a:latin typeface="Arial" panose="020B0604020202020204" pitchFamily="34" charset="0"/>
                  </a:rPr>
                  <a:t>激励之前的输入</a:t>
                </a:r>
                <a:r>
                  <a:rPr lang="zh-CN" dirty="0" smtClean="0">
                    <a:latin typeface="Arial" panose="020B0604020202020204" pitchFamily="34" charset="0"/>
                  </a:rPr>
                  <a:t>记</a:t>
                </a:r>
                <a:r>
                  <a:rPr lang="zh-CN" dirty="0">
                    <a:latin typeface="Arial" panose="020B0604020202020204" pitchFamily="34" charset="0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dirty="0" smtClean="0">
                    <a:latin typeface="Arial" panose="020B0604020202020204" pitchFamily="34" charset="0"/>
                  </a:rPr>
                  <a:t>： </a:t>
                </a:r>
                <a:endParaRPr 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335356"/>
                <a:ext cx="3657600" cy="1200329"/>
              </a:xfrm>
              <a:prstGeom prst="rect">
                <a:avLst/>
              </a:prstGeom>
              <a:blipFill rotWithShape="0">
                <a:blip r:embed="rId21"/>
                <a:stretch>
                  <a:fillRect l="-1333" t="-3553" b="-659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486400" y="1863431"/>
            <a:ext cx="3149977" cy="2460919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5181600" y="4467430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在上面，我们最后加上了偏置</a:t>
            </a:r>
            <a:r>
              <a:rPr lang="zh-CN" altLang="en-US" dirty="0" smtClean="0"/>
              <a:t>项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272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77"/>
          <p:cNvSpPr/>
          <p:nvPr/>
        </p:nvSpPr>
        <p:spPr>
          <a:xfrm>
            <a:off x="387526" y="3257550"/>
            <a:ext cx="92485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Oval 78"/>
          <p:cNvSpPr/>
          <p:nvPr/>
        </p:nvSpPr>
        <p:spPr>
          <a:xfrm>
            <a:off x="387526" y="2038350"/>
            <a:ext cx="92485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79"/>
          <p:cNvSpPr/>
          <p:nvPr/>
        </p:nvSpPr>
        <p:spPr>
          <a:xfrm>
            <a:off x="387526" y="971550"/>
            <a:ext cx="92485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80"/>
          <p:cNvSpPr/>
          <p:nvPr/>
        </p:nvSpPr>
        <p:spPr>
          <a:xfrm>
            <a:off x="2430388" y="971550"/>
            <a:ext cx="92485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86"/>
          <p:cNvSpPr/>
          <p:nvPr/>
        </p:nvSpPr>
        <p:spPr>
          <a:xfrm>
            <a:off x="2430387" y="2038350"/>
            <a:ext cx="924850" cy="914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Straight Arrow Connector 87"/>
          <p:cNvCxnSpPr>
            <a:stCxn id="5" idx="6"/>
            <a:endCxn id="7" idx="2"/>
          </p:cNvCxnSpPr>
          <p:nvPr/>
        </p:nvCxnSpPr>
        <p:spPr>
          <a:xfrm>
            <a:off x="1312376" y="1428750"/>
            <a:ext cx="1118011" cy="106680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8"/>
          <p:cNvCxnSpPr>
            <a:stCxn id="4" idx="6"/>
            <a:endCxn id="7" idx="2"/>
          </p:cNvCxnSpPr>
          <p:nvPr/>
        </p:nvCxnSpPr>
        <p:spPr>
          <a:xfrm>
            <a:off x="1312376" y="2495550"/>
            <a:ext cx="1118011" cy="0"/>
          </a:xfrm>
          <a:prstGeom prst="straightConnector1">
            <a:avLst/>
          </a:prstGeom>
          <a:ln w="19050"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9"/>
          <p:cNvCxnSpPr>
            <a:stCxn id="3" idx="6"/>
            <a:endCxn id="7" idx="2"/>
          </p:cNvCxnSpPr>
          <p:nvPr/>
        </p:nvCxnSpPr>
        <p:spPr>
          <a:xfrm flipV="1">
            <a:off x="1312376" y="2495550"/>
            <a:ext cx="1118011" cy="1219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90"/>
          <p:cNvSpPr/>
          <p:nvPr/>
        </p:nvSpPr>
        <p:spPr>
          <a:xfrm>
            <a:off x="2430385" y="3257550"/>
            <a:ext cx="924850" cy="914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" name="Straight Arrow Connector 91"/>
          <p:cNvCxnSpPr>
            <a:stCxn id="5" idx="6"/>
            <a:endCxn id="11" idx="2"/>
          </p:cNvCxnSpPr>
          <p:nvPr/>
        </p:nvCxnSpPr>
        <p:spPr>
          <a:xfrm>
            <a:off x="1312376" y="1428750"/>
            <a:ext cx="1118009" cy="228600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92"/>
          <p:cNvCxnSpPr>
            <a:stCxn id="4" idx="6"/>
            <a:endCxn id="11" idx="2"/>
          </p:cNvCxnSpPr>
          <p:nvPr/>
        </p:nvCxnSpPr>
        <p:spPr>
          <a:xfrm>
            <a:off x="1312376" y="2495550"/>
            <a:ext cx="1118009" cy="1219200"/>
          </a:xfrm>
          <a:prstGeom prst="straightConnector1">
            <a:avLst/>
          </a:prstGeom>
          <a:ln w="19050"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3"/>
          <p:cNvCxnSpPr>
            <a:stCxn id="3" idx="6"/>
            <a:endCxn id="11" idx="2"/>
          </p:cNvCxnSpPr>
          <p:nvPr/>
        </p:nvCxnSpPr>
        <p:spPr>
          <a:xfrm>
            <a:off x="1312376" y="3714750"/>
            <a:ext cx="111800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09"/>
          <p:cNvCxnSpPr>
            <a:stCxn id="7" idx="6"/>
            <a:endCxn id="24" idx="2"/>
          </p:cNvCxnSpPr>
          <p:nvPr/>
        </p:nvCxnSpPr>
        <p:spPr>
          <a:xfrm flipV="1">
            <a:off x="3355237" y="2487734"/>
            <a:ext cx="901513" cy="7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10"/>
          <p:cNvCxnSpPr>
            <a:stCxn id="11" idx="6"/>
            <a:endCxn id="24" idx="2"/>
          </p:cNvCxnSpPr>
          <p:nvPr/>
        </p:nvCxnSpPr>
        <p:spPr>
          <a:xfrm flipV="1">
            <a:off x="3355235" y="2487734"/>
            <a:ext cx="901515" cy="12270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13"/>
          <p:cNvCxnSpPr>
            <a:stCxn id="6" idx="6"/>
            <a:endCxn id="24" idx="2"/>
          </p:cNvCxnSpPr>
          <p:nvPr/>
        </p:nvCxnSpPr>
        <p:spPr>
          <a:xfrm>
            <a:off x="3355238" y="1428750"/>
            <a:ext cx="901512" cy="10589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41"/>
          <p:cNvSpPr/>
          <p:nvPr/>
        </p:nvSpPr>
        <p:spPr>
          <a:xfrm>
            <a:off x="4256750" y="2030534"/>
            <a:ext cx="92485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8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5" y="1322124"/>
            <a:ext cx="347472" cy="228600"/>
          </a:xfrm>
          <a:prstGeom prst="rect">
            <a:avLst/>
          </a:prstGeom>
        </p:spPr>
      </p:pic>
      <p:pic>
        <p:nvPicPr>
          <p:cNvPr id="29" name="Picture 3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077" y="1322124"/>
            <a:ext cx="347472" cy="228600"/>
          </a:xfrm>
          <a:prstGeom prst="rect">
            <a:avLst/>
          </a:prstGeom>
        </p:spPr>
      </p:pic>
      <p:pic>
        <p:nvPicPr>
          <p:cNvPr id="31" name="Picture 3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48" y="2412927"/>
            <a:ext cx="267462" cy="180594"/>
          </a:xfrm>
          <a:prstGeom prst="rect">
            <a:avLst/>
          </a:prstGeom>
        </p:spPr>
      </p:pic>
      <p:pic>
        <p:nvPicPr>
          <p:cNvPr id="32" name="Picture 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5" y="3610356"/>
            <a:ext cx="274320" cy="180594"/>
          </a:xfrm>
          <a:prstGeom prst="rect">
            <a:avLst/>
          </a:prstGeom>
        </p:spPr>
      </p:pic>
      <p:sp>
        <p:nvSpPr>
          <p:cNvPr id="34" name="TextBox 3"/>
          <p:cNvSpPr txBox="1"/>
          <p:nvPr/>
        </p:nvSpPr>
        <p:spPr>
          <a:xfrm>
            <a:off x="457200" y="172427"/>
            <a:ext cx="4067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Forward Propagation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653417" y="2320404"/>
                <a:ext cx="478784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417" y="2320404"/>
                <a:ext cx="478784" cy="372538"/>
              </a:xfrm>
              <a:prstGeom prst="rect">
                <a:avLst/>
              </a:prstGeom>
              <a:blipFill rotWithShape="0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653417" y="3565321"/>
                <a:ext cx="478784" cy="373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417" y="3565321"/>
                <a:ext cx="478784" cy="373051"/>
              </a:xfrm>
              <a:prstGeom prst="rect">
                <a:avLst/>
              </a:prstGeom>
              <a:blipFill rotWithShape="0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495825" y="2308607"/>
                <a:ext cx="478784" cy="37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25" y="2308607"/>
                <a:ext cx="478784" cy="373885"/>
              </a:xfrm>
              <a:prstGeom prst="rect">
                <a:avLst/>
              </a:prstGeom>
              <a:blipFill rotWithShape="0"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1584281" y="1489226"/>
                <a:ext cx="559063" cy="374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zh-CN" altLang="en-US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281" y="1489226"/>
                <a:ext cx="559063" cy="37420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273031" y="2167570"/>
                <a:ext cx="559063" cy="371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zh-CN" altLang="en-US" i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031" y="2167570"/>
                <a:ext cx="559063" cy="371961"/>
              </a:xfrm>
              <a:prstGeom prst="rect">
                <a:avLst/>
              </a:prstGeom>
              <a:blipFill rotWithShape="0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1495268" y="3237882"/>
                <a:ext cx="559063" cy="372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68" y="3237882"/>
                <a:ext cx="559063" cy="372474"/>
              </a:xfrm>
              <a:prstGeom prst="rect">
                <a:avLst/>
              </a:prstGeom>
              <a:blipFill rotWithShape="0"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1595684" y="2030534"/>
                <a:ext cx="564385" cy="374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r>
                            <a:rPr lang="zh-CN" alt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684" y="2030534"/>
                <a:ext cx="564385" cy="374205"/>
              </a:xfrm>
              <a:prstGeom prst="rect">
                <a:avLst/>
              </a:prstGeom>
              <a:blipFill rotWithShape="0"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1223346" y="2717312"/>
                <a:ext cx="564385" cy="372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zh-CN" altLang="en-US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00CC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346" y="2717312"/>
                <a:ext cx="564385" cy="372474"/>
              </a:xfrm>
              <a:prstGeom prst="rect">
                <a:avLst/>
              </a:prstGeom>
              <a:blipFill rotWithShape="0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1583778" y="3690334"/>
                <a:ext cx="564385" cy="372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778" y="3690334"/>
                <a:ext cx="564385" cy="372474"/>
              </a:xfrm>
              <a:prstGeom prst="rect">
                <a:avLst/>
              </a:prstGeom>
              <a:blipFill rotWithShape="0">
                <a:blip r:embed="rId1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3627279" y="1494670"/>
                <a:ext cx="559063" cy="374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zh-CN" altLang="en-US" i="0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279" y="1494670"/>
                <a:ext cx="559063" cy="37478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3495083" y="2124551"/>
                <a:ext cx="559063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97979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083" y="2124551"/>
                <a:ext cx="559063" cy="372538"/>
              </a:xfrm>
              <a:prstGeom prst="rect">
                <a:avLst/>
              </a:prstGeom>
              <a:blipFill rotWithShape="0">
                <a:blip r:embed="rId1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3418634" y="2884467"/>
                <a:ext cx="559063" cy="373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zh-CN" altLang="en-US">
                              <a:solidFill>
                                <a:srgbClr val="97979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97979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34" y="2884467"/>
                <a:ext cx="559063" cy="373051"/>
              </a:xfrm>
              <a:prstGeom prst="rect">
                <a:avLst/>
              </a:prstGeom>
              <a:blipFill rotWithShape="0"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1"/>
          <p:cNvSpPr>
            <a:spLocks noChangeArrowheads="1"/>
          </p:cNvSpPr>
          <p:nvPr/>
        </p:nvSpPr>
        <p:spPr bwMode="auto">
          <a:xfrm>
            <a:off x="5181600" y="750854"/>
            <a:ext cx="365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dirty="0"/>
              <a:t>第三层是</a:t>
            </a:r>
            <a:r>
              <a:rPr lang="zh-CN" altLang="en-US" dirty="0" smtClean="0"/>
              <a:t>输出层：</a:t>
            </a:r>
            <a:r>
              <a:rPr lang="zh-CN" dirty="0" smtClean="0">
                <a:latin typeface="Arial" panose="020B0604020202020204" pitchFamily="34" charset="0"/>
              </a:rPr>
              <a:t> </a:t>
            </a:r>
            <a:endParaRPr lang="zh-CN" dirty="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420675" y="1703112"/>
            <a:ext cx="3455513" cy="143079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223492" y="3433143"/>
            <a:ext cx="3664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因为是输出层了，所以不需要再往下计算，所以不加偏置</a:t>
            </a:r>
            <a:r>
              <a:rPr lang="zh-CN" altLang="en-US" dirty="0" smtClean="0"/>
              <a:t>项。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750736" y="4550534"/>
            <a:ext cx="5260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MicrosoftYaHei"/>
              </a:rPr>
              <a:t>前向传递输入信号直至输出产生误差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computation</a:t>
            </a:r>
            <a:endParaRPr lang="en-US" sz="2400" b="1" dirty="0"/>
          </a:p>
        </p:txBody>
      </p:sp>
      <p:pic>
        <p:nvPicPr>
          <p:cNvPr id="77" name="Picture 7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82334"/>
            <a:ext cx="6741414" cy="6840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25" y="1701340"/>
            <a:ext cx="2330006" cy="6960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6027"/>
            <a:ext cx="1188720" cy="43205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838200" y="340995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Need code to compute: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64" y="3909149"/>
            <a:ext cx="621792" cy="306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" y="4251884"/>
            <a:ext cx="1259586" cy="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1\\0&#10;\end{smallmatrix} \right]&#10;$&#10;&#10;\end{document}"/>
  <p:tag name="IGUANATEXSIZE" val="2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{jk}^{(l)}} J(\Theta)&#10;$&#10;&#10;\end{document}"/>
  <p:tag name="IGUANATEXSIZE" val="2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^{(l)}&#10;$&#10;&#10;\end{document}"/>
  <p:tag name="IGUANATEXSIZE" val="2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elta^{(l)}&#10;$&#10;&#10;\end{document}"/>
  <p:tag name="IGUANATEXSIZE" val="2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 = 2, \dots, L&#10;$&#10;&#10;\end{document}"/>
  <p:tag name="IGUANATEXSIZE" val="2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x^{(i)}, y^{(i)})$&#10;&#10;\end{document}"/>
  <p:tag name="IGUANATEXSIZE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{jk}^{(l)}} J(\Theta)&#10;$&#10;&#10;\end{document}"/>
  <p:tag name="IGUANATEXSIZE" val="2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0\\1&#10;\end{smallmatrix} \right]&#10;$&#10;&#10;\end{document}"/>
  <p:tag name="IGUANATEXSIZE" val="2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{11}^{(1)}&#10;$&#10;&#10;\end{document}"/>
  <p:tag name="IGUANATEXSIZE" val="2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{12}^{(1)}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y^{(i)} \log h_\theta (x^{(i)}) + (1 - y^{(i)}) \log(1-h_\theta(x^{(i)})) \right] + \frac{\lambda}{2m} \sum^n_{j=1} \theta_j^2&#10;$&#10;&#10;\end{document}"/>
  <p:tag name="IGUANATEXSIZE" val="1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(h_\Theta (x^{(i)}))_k + (1 - y^{(i)}_k) \log(1-(h_\Theta(x^{(i)}))_k) \right] &#10;$&#10;&#10;\end{document}"/>
  <p:tag name="IGUANATEXSIZE" val="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{ji}^{(l)})^2&#10;$&#10;&#10;\end{document}"/>
  <p:tag name="IGUANATEXSIZE" val="1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in \mathbb{R}^K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(h_\Theta(x))_i = i^{th}$ output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0 $ or $1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1&#10;$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2&#10;$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1&#10;$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2&#10;$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x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 \in \mathbb{R}^K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1&#10;$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2&#10;$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1&#10;$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2&#10;$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h_\theta (x^{(i)})_k + (1 - y^{(i)}_k) \log(1-h_\theta(x^{(i)})_k) \right] &#10;$&#10;&#10;\end{document}"/>
  <p:tag name="IGUANATEXSIZE" val="1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j^{(l)})^2&#10;$&#10;&#10;\end{document}"/>
  <p:tag name="IGUANATEXSIZE" val="1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\min_\Theta J(\Theta)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(x^{(2)}, y^{(2)}), \dots, (x^{(m)}, y^{(m)}) \}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{ij}^{(l)}} J(\Theta)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1&#10;$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2&#10;$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delta_j^{(l)} = \frac{\partial}{\partial z_j^{(l)}}$ cost(i)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j\geq 0&#10;$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h_\theta (x^{(i)})_k + (1 - y^{(i)}_k) \log(1-h_\theta(x^{(i)})_k) \right] &#10;$&#10;&#10;\end{document}"/>
  <p:tag name="IGUANATEXSIZE" val="1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j^{(l)})^2&#10;$&#10;&#10;\end{document}"/>
  <p:tag name="IGUANATEXSIZE" val="1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\dots, (x^{(m)}, y^{(m)}) \}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 =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{ij}^{(l)}}J(\Theta) = D_{ij}^{(l)}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i = 1$ to $m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1)} = x^{(i)}&#10;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l)}&#10;$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 = 2,3,\dots,L&#10;$&#10;&#10;\end{document}"/>
  <p:tag name="IGUANATEXSIZE" val="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^{(i)}&#10;$&#10;&#10;\end{document}"/>
  <p:tag name="IGUANATEXSIZE" val="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L)} = a^{(L)}-y^{(i)}&#10;$&#10;&#10;\end{document}"/>
  <p:tag name="IGUANATEXSIZE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L-1)}, \delta^{(L-2)}, \dots, \delta^{(2)}&#10;$&#10;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bigtriangleup_{ij}^{(l)} := \bigtriangleup_{ij}^{(l)} + a_j^{(l)}\delta_i^{(l+1)}&#10;$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bigtriangleup_{ij}^{(l)} = 0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s_l =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,i,j&#10;$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vdots&#10;$&#10;&#10;\end{document}"/>
  <p:tag name="IGUANATEXSIZE" val="1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vdots&#10;$&#10;&#10;\end{document}"/>
  <p:tag name="IGUANATEXSIZE" val="1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 \in \mathbb{R}^{10\times11}, \Theta^{(2)} \in \mathbb{R}^{10\times11}, \Theta^{(3)} \in \mathbb{R}^{1\times11}&#10;$&#10;&#10;\end{document}"/>
  <p:tag name="IGUANATEXSIZE" val="2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 \in \mathbb{R}^{10\times11}, D^{(2)} \in \mathbb{R}^{10\times11}, D^{(3)} \in \mathbb{R}^{1\times11}&#10;$&#10;&#10;\end{document}"/>
  <p:tag name="IGUANATEXSIZE" val="2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&#10;$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J(\Theta)&#10;$&#10;&#10;\end{document}"/>
  <p:tag name="IGUANATEXSIZE" val="2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J(\Theta)&#10;$&#10;&#10;\end{document}"/>
  <p:tag name="IGUANATEXSIZE" val="2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 \in \mathbb{R}^n&#10;$&#10;&#10;\end{document}"/>
  <p:tag name="IGUANATEXSIZE" val="2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 = \theta_1, \theta_2, \theta_3, \dots, \theta_n&#10;$&#10;&#10;\end{document}"/>
  <p:tag name="IGUANATEXSIZE" val="2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1} J(\theta) \approx \frac{J(\theta_1 + \epsilon, \theta_2, \theta_3, \dots, \theta_n) - &#10;J(\theta_1 - \epsilon, \theta_2, \theta_3, \dots, \theta_n)}{2\epsilon}&#10;$&#10;&#10;\end{document}"/>
  <p:tag name="IGUANATEXSIZE" val="2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2} J(\theta) \approx \frac{J(\theta_1 , \theta_2 + \epsilon, \theta_3, \dots, \theta_n) - &#10;J(\theta_1, \theta_2 - \epsilon, \theta_3, \dots, \theta_n)}{2\epsilon}&#10;$&#10;&#10;\end{document}"/>
  <p:tag name="IGUANATEXSIZE" val="2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n} J(\theta) \approx \frac{J(\theta_1 , \theta_2 , \theta_3, \dots, \theta_n + \epsilon) - &#10;J(\theta_1, \theta_2, \theta_3, \dots, \theta_n  - \epsilon)}{2\epsilon}&#10;$&#10;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1\\0\\0\\0&#10;\end{smallmatrix} \right]&#10;$&#10;&#10;\end{document}"/>
  <p:tag name="IGUANATEXSIZE" val="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vdots&#10;$&#10;&#10;\end{document}"/>
  <p:tag name="IGUANATEXSIZE" val="2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{ij}^{(l)} = 0&#10;$ for all $i,j,l$.&#10;&#10;\end{document}"/>
  <p:tag name="IGUANATEXSIZE" val="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1\\0\\0&#10;\end{smallmatrix} \right]&#10;$&#10;&#10;\end{document}"/>
  <p:tag name="IGUANATEXSIZE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1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1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1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1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_{ij}^{(l)} &#10;$&#10;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[ -\epsilon, \epsilon ]&#10;$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-\epsilon \leq \Theta_{ij}^{(l)} \leq \epsilon&#10;$&#10;&#10;\end{document}"/>
  <p:tag name="IGUANATEXSIZE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i)}&#10;$&#10;&#10;\end{document}"/>
  <p:tag name="IGUANATEXSIZE" val="2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i)}&#10;$&#10;&#10;\end{document}"/>
  <p:tag name="IGUANATEXSIZE" val="2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^{(i)})&#10;$&#10;&#10;\end{document}"/>
  <p:tag name="IGUANATEXSIZE" val="2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4818</TotalTime>
  <Words>1527</Words>
  <Application>Microsoft Office PowerPoint</Application>
  <PresentationFormat>全屏显示(16:9)</PresentationFormat>
  <Paragraphs>256</Paragraphs>
  <Slides>37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37</vt:i4>
      </vt:variant>
    </vt:vector>
  </HeadingPairs>
  <TitlesOfParts>
    <vt:vector size="56" baseType="lpstr">
      <vt:lpstr>MicrosoftYaHei</vt:lpstr>
      <vt:lpstr>SimSun</vt:lpstr>
      <vt:lpstr>SimSun</vt:lpstr>
      <vt:lpstr>Arial</vt:lpstr>
      <vt:lpstr>Calibri</vt:lpstr>
      <vt:lpstr>Calibri Light</vt:lpstr>
      <vt:lpstr>Cambria Math</vt:lpstr>
      <vt:lpstr>Courier New</vt:lpstr>
      <vt:lpstr>Wingdings</vt:lpstr>
      <vt:lpstr>1_Lecture</vt:lpstr>
      <vt:lpstr>2_Office Theme</vt:lpstr>
      <vt:lpstr>3_Office Theme</vt:lpstr>
      <vt:lpstr>2_Lecture</vt:lpstr>
      <vt:lpstr>3_Lecture</vt:lpstr>
      <vt:lpstr>4_Lecture</vt:lpstr>
      <vt:lpstr>5_Lecture</vt:lpstr>
      <vt:lpstr>6_Lecture</vt:lpstr>
      <vt:lpstr>7_Lecture</vt:lpstr>
      <vt:lpstr>Office 主题</vt:lpstr>
      <vt:lpstr>Cost function</vt:lpstr>
      <vt:lpstr>PowerPoint 演示文稿</vt:lpstr>
      <vt:lpstr>PowerPoint 演示文稿</vt:lpstr>
      <vt:lpstr>Backpropagation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Implementation note: Unrolling parameters</vt:lpstr>
      <vt:lpstr>PowerPoint 演示文稿</vt:lpstr>
      <vt:lpstr>PowerPoint 演示文稿</vt:lpstr>
      <vt:lpstr>PowerPoint 演示文稿</vt:lpstr>
      <vt:lpstr>Gradient checking</vt:lpstr>
      <vt:lpstr>PowerPoint 演示文稿</vt:lpstr>
      <vt:lpstr>PowerPoint 演示文稿</vt:lpstr>
      <vt:lpstr>PowerPoint 演示文稿</vt:lpstr>
      <vt:lpstr>PowerPoint 演示文稿</vt:lpstr>
      <vt:lpstr>Random initialization</vt:lpstr>
      <vt:lpstr>PowerPoint 演示文稿</vt:lpstr>
      <vt:lpstr>PowerPoint 演示文稿</vt:lpstr>
      <vt:lpstr>PowerPoint 演示文稿</vt:lpstr>
      <vt:lpstr>Putting it together</vt:lpstr>
      <vt:lpstr>PowerPoint 演示文稿</vt:lpstr>
      <vt:lpstr>PowerPoint 演示文稿</vt:lpstr>
      <vt:lpstr>PowerPoint 演示文稿</vt:lpstr>
      <vt:lpstr>PowerPoint 演示文稿</vt:lpstr>
      <vt:lpstr>第6、7章 神经网络重点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Song Xiaoying</cp:lastModifiedBy>
  <cp:revision>460</cp:revision>
  <dcterms:created xsi:type="dcterms:W3CDTF">2010-07-08T21:59:02Z</dcterms:created>
  <dcterms:modified xsi:type="dcterms:W3CDTF">2019-11-21T02:29:14Z</dcterms:modified>
</cp:coreProperties>
</file>