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1" r:id="rId5"/>
    <p:sldId id="262" r:id="rId6"/>
    <p:sldId id="268" r:id="rId7"/>
    <p:sldId id="276" r:id="rId8"/>
    <p:sldId id="277" r:id="rId9"/>
    <p:sldId id="272" r:id="rId10"/>
    <p:sldId id="274" r:id="rId11"/>
    <p:sldId id="275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67" autoAdjust="0"/>
  </p:normalViewPr>
  <p:slideViewPr>
    <p:cSldViewPr snapToGrid="0">
      <p:cViewPr varScale="1">
        <p:scale>
          <a:sx n="88" d="100"/>
          <a:sy n="88" d="100"/>
        </p:scale>
        <p:origin x="14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285B8-BDA8-4ABC-9595-CEDCD8146A79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A6BCC-7B15-4327-A4AB-2D9AEC700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86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A6BCC-7B15-4327-A4AB-2D9AEC70061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299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A6BCC-7B15-4327-A4AB-2D9AEC70061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5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A6BCC-7B15-4327-A4AB-2D9AEC7006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90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A6BCC-7B15-4327-A4AB-2D9AEC70061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308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A6BCC-7B15-4327-A4AB-2D9AEC70061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920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Level0 (8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36bit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，输出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 16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个， 位宽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+4bit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Level1 (4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42bit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，输出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 8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个， 位宽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+6bit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Level2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(4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42bit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，输出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altLang="zh-CN" sz="1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zh-CN" altLang="en-US" sz="1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endParaRPr lang="en-US" altLang="zh-CN" sz="1200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Level3 (4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42bit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，输出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 4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个，还有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sign tree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个*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level4 (6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46bit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，输出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 4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endParaRPr lang="en-US" altLang="zh-CN" sz="1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dirty="0" smtClean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还有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Sign tree for float-point compensation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Level0 (</a:t>
            </a:r>
            <a:r>
              <a:rPr lang="en-US" altLang="zh-CN" sz="12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res_tag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每个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mul8bit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，分成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组，每组对应不同组的相同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bit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，然后每四个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bit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累加成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2bit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，同权重的单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bit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加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Level1 (4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16bit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，输出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 16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endParaRPr lang="en-US" altLang="zh-CN" sz="1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Level2 (8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38bit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，输出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 4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endParaRPr lang="en-US" altLang="zh-CN" sz="1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× 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数据一起给到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adder tree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部分</a:t>
            </a:r>
            <a:endParaRPr lang="en-US" altLang="zh-CN" sz="1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计算时每个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bit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分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n0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～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n3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，（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n1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～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n3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是给</a:t>
            </a:r>
            <a:r>
              <a:rPr lang="en-US" altLang="zh-CN" sz="12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fp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altLang="zh-CN" sz="12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wg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用的）</a:t>
            </a:r>
            <a:endParaRPr lang="en-US" altLang="zh-CN" sz="1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取反，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变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做减法，里面还差的补码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+1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在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patch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里面包括了</a:t>
            </a:r>
            <a:endParaRPr lang="en-US" altLang="zh-CN" sz="1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最终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patch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也分四部分，对于非</a:t>
            </a:r>
            <a:r>
              <a:rPr lang="en-US" altLang="zh-CN" sz="12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wg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，只有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patch0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有效</a:t>
            </a:r>
            <a:endParaRPr lang="zh-CN" altLang="zh-CN" sz="1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A6BCC-7B15-4327-A4AB-2D9AEC70061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50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Level0 (8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36bit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，输出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 16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个， 位宽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+4bit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Level1 (4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42bit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，输出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 8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个， 位宽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+6bit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Level2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(4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42bit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，输出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altLang="zh-CN" sz="1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zh-CN" altLang="en-US" sz="1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endParaRPr lang="en-US" altLang="zh-CN" sz="1200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Level3 (4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42bit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，输出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 4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个，还有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sign tree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个*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level4 (6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46bit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，输出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 4</a:t>
            </a:r>
            <a:r>
              <a:rPr lang="zh-CN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endParaRPr lang="en-US" altLang="zh-CN" sz="1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A6BCC-7B15-4327-A4AB-2D9AEC7006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58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C643-4906-4C86-BB1B-5B55705B5E93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20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AB28-0E8E-4070-BA2C-164D7C58F3A6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69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B5AB-2809-4671-B484-E51FBEC19B61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8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8938-2AE2-456C-A0FF-C19698479766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37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A1D7-10FB-41D6-A166-03CF4EF4DDCA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8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8C04-FEE9-4C8F-9D9F-E3D47A644F87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72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7592-33A5-4596-8D26-DD85644D4B38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5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A473-CA8B-4995-B60D-5A0937ECA2A5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5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8913-A995-4A68-B6EE-34DD7500F462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56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3892-D92E-47B9-B68A-CC76646C4FA6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0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4170-9BED-45C1-8F9E-2BE96128F698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79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EDA5E-75D7-4C59-9FCA-7AD4DCC6D836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EDD5F-7B73-45FE-ACBE-EDA513C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75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CMAC in NVDLA</a:t>
            </a:r>
            <a:endParaRPr lang="zh-CN" altLang="en-US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10600" y="4860472"/>
            <a:ext cx="3581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Pumpkin Pan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4334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74475" y="360596"/>
            <a:ext cx="10515600" cy="1124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Adder tree</a:t>
            </a:r>
          </a:p>
        </p:txBody>
      </p:sp>
      <p:sp>
        <p:nvSpPr>
          <p:cNvPr id="7" name="矩形 6"/>
          <p:cNvSpPr/>
          <p:nvPr/>
        </p:nvSpPr>
        <p:spPr>
          <a:xfrm>
            <a:off x="561824" y="1638467"/>
            <a:ext cx="34678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Tree reuse for WG post addition</a:t>
            </a: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24" y="2549491"/>
            <a:ext cx="4856420" cy="1334589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341178"/>
              </p:ext>
            </p:extLst>
          </p:nvPr>
        </p:nvGraphicFramePr>
        <p:xfrm>
          <a:off x="5322564" y="1105890"/>
          <a:ext cx="5706546" cy="5008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Visio" r:id="rId5" imgW="4895349" imgH="4296240" progId="Visio.Drawing.11">
                  <p:embed/>
                </p:oleObj>
              </mc:Choice>
              <mc:Fallback>
                <p:oleObj name="Visio" r:id="rId5" imgW="4895349" imgH="429624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22564" y="1105890"/>
                        <a:ext cx="5706546" cy="50087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8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466504"/>
            <a:ext cx="12191999" cy="1124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300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2303541"/>
            <a:ext cx="12191999" cy="1124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09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037211"/>
              </p:ext>
            </p:extLst>
          </p:nvPr>
        </p:nvGraphicFramePr>
        <p:xfrm>
          <a:off x="3800010" y="1450756"/>
          <a:ext cx="5211186" cy="4940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Visio" r:id="rId3" imgW="6935933" imgH="6575850" progId="Visio.Drawing.11">
                  <p:embed/>
                </p:oleObj>
              </mc:Choice>
              <mc:Fallback>
                <p:oleObj name="Visio" r:id="rId3" imgW="6935933" imgH="657585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0010" y="1450756"/>
                        <a:ext cx="5211186" cy="4940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374475" y="120453"/>
            <a:ext cx="10515600" cy="1124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First, the big picture…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09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74475" y="360596"/>
            <a:ext cx="10515600" cy="1124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CMAC</a:t>
            </a:r>
          </a:p>
        </p:txBody>
      </p:sp>
      <p:sp>
        <p:nvSpPr>
          <p:cNvPr id="7" name="矩形 6"/>
          <p:cNvSpPr/>
          <p:nvPr/>
        </p:nvSpPr>
        <p:spPr>
          <a:xfrm>
            <a:off x="1163783" y="188351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Parallel in group level: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16 MACs -&gt; 16 kernels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64 multipliers/MAC -&gt; 64 channels/kernel;</a:t>
            </a:r>
          </a:p>
          <a:p>
            <a:pPr lvl="1" algn="just">
              <a:lnSpc>
                <a:spcPct val="150000"/>
              </a:lnSpc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Multiplier: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radix-4 booth multiplier;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shared for fp16/ int16/ int8;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Adder tree for accumulation (DC, WG)</a:t>
            </a:r>
            <a:endParaRPr lang="zh-CN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Additional </a:t>
            </a: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exp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&amp; nan module for fp16 op;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502293"/>
              </p:ext>
            </p:extLst>
          </p:nvPr>
        </p:nvGraphicFramePr>
        <p:xfrm>
          <a:off x="6284592" y="1485469"/>
          <a:ext cx="5211186" cy="4940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Visio" r:id="rId3" imgW="6935933" imgH="6575850" progId="Visio.Drawing.11">
                  <p:embed/>
                </p:oleObj>
              </mc:Choice>
              <mc:Fallback>
                <p:oleObj name="Visio" r:id="rId3" imgW="6935933" imgH="657585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4592" y="1485469"/>
                        <a:ext cx="5211186" cy="4940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4"/>
          <p:cNvSpPr/>
          <p:nvPr/>
        </p:nvSpPr>
        <p:spPr>
          <a:xfrm>
            <a:off x="9068789" y="2335361"/>
            <a:ext cx="1036320" cy="161108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4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57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74475" y="360596"/>
            <a:ext cx="10515600" cy="1124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CMAC</a:t>
            </a:r>
          </a:p>
        </p:txBody>
      </p:sp>
      <p:sp>
        <p:nvSpPr>
          <p:cNvPr id="7" name="矩形 6"/>
          <p:cNvSpPr/>
          <p:nvPr/>
        </p:nvSpPr>
        <p:spPr>
          <a:xfrm>
            <a:off x="1163782" y="1883518"/>
            <a:ext cx="940261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Step0. prepare the data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int16: 	default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int8: 	reorder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p16:	1.exp_max &amp; </a:t>
            </a: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exp_sft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(done in </a:t>
            </a: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exp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module);</a:t>
            </a:r>
          </a:p>
          <a:p>
            <a:pPr lvl="2" algn="just">
              <a:lnSpc>
                <a:spcPct val="150000"/>
              </a:lnSpc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2.NaN detect (done in nan module);</a:t>
            </a:r>
          </a:p>
          <a:p>
            <a:pPr lvl="2" algn="just">
              <a:lnSpc>
                <a:spcPct val="150000"/>
              </a:lnSpc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3. Format change (would 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be recovered at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final step);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439" y="2701597"/>
            <a:ext cx="5192744" cy="80162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439" y="3627516"/>
            <a:ext cx="5166023" cy="6323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11" y="5008515"/>
            <a:ext cx="1666875" cy="9525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175" y="5008634"/>
            <a:ext cx="1666667" cy="952381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 flipV="1">
            <a:off x="4644230" y="5568293"/>
            <a:ext cx="804070" cy="924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40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74475" y="360596"/>
            <a:ext cx="10515600" cy="1124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multiplier</a:t>
            </a:r>
          </a:p>
        </p:txBody>
      </p:sp>
      <p:sp>
        <p:nvSpPr>
          <p:cNvPr id="4" name="矩形 3"/>
          <p:cNvSpPr/>
          <p:nvPr/>
        </p:nvSpPr>
        <p:spPr>
          <a:xfrm>
            <a:off x="1163783" y="1883518"/>
            <a:ext cx="105790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Step1. multiply data with weight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Input operands are 16-bit-wide; 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3-bit </a:t>
            </a: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exp_sft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signals for fp16 </a:t>
            </a: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mul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Combinational logic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Radix-4 booth algorithm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CSA tree (2 level for int16/fp16, 1 level for int8)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00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74475" y="360596"/>
            <a:ext cx="10515600" cy="1124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Radix-4 booth</a:t>
            </a:r>
          </a:p>
        </p:txBody>
      </p:sp>
      <p:pic>
        <p:nvPicPr>
          <p:cNvPr id="5122" name="Picture 2" descr="Grouping of multiplier bits for Booth Reco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634" y="2436359"/>
            <a:ext cx="29051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528456"/>
              </p:ext>
            </p:extLst>
          </p:nvPr>
        </p:nvGraphicFramePr>
        <p:xfrm>
          <a:off x="6193972" y="3041197"/>
          <a:ext cx="4457700" cy="27432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228850"/>
                <a:gridCol w="2228850"/>
              </a:tblGrid>
              <a:tr h="303165">
                <a:tc>
                  <a:txBody>
                    <a:bodyPr/>
                    <a:lstStyle/>
                    <a:p>
                      <a:r>
                        <a:rPr lang="en-US" sz="1400" dirty="0"/>
                        <a:t>Block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Partial Product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16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316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001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 * Multiplicand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316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010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 * Multiplicand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316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011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 * Multiplicand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316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 * Multiplicand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3165">
                <a:tc>
                  <a:txBody>
                    <a:bodyPr/>
                    <a:lstStyle/>
                    <a:p>
                      <a:r>
                        <a:rPr lang="en-US" altLang="zh-CN" sz="1400"/>
                        <a:t>101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 * Multiplicand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316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110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-1 * Multiplicand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316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111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672" y="2745922"/>
            <a:ext cx="3484112" cy="3014662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7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74475" y="360596"/>
            <a:ext cx="10515600" cy="1124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CSA tree</a:t>
            </a:r>
          </a:p>
        </p:txBody>
      </p:sp>
      <p:sp>
        <p:nvSpPr>
          <p:cNvPr id="7" name="矩形 6"/>
          <p:cNvSpPr/>
          <p:nvPr/>
        </p:nvSpPr>
        <p:spPr>
          <a:xfrm>
            <a:off x="1163783" y="1883518"/>
            <a:ext cx="38368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Level0_n0~1 	(5 -&gt; 2)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Level1 _n0 	(4 -&gt; 2)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7" y="2345183"/>
            <a:ext cx="2947988" cy="28360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356" y="3454434"/>
            <a:ext cx="3495675" cy="819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081" y="4464983"/>
            <a:ext cx="2647950" cy="752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3783" y="3454434"/>
            <a:ext cx="2085975" cy="9525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05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74475" y="360596"/>
            <a:ext cx="10515600" cy="1124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multiplier</a:t>
            </a:r>
          </a:p>
        </p:txBody>
      </p:sp>
      <p:sp>
        <p:nvSpPr>
          <p:cNvPr id="4" name="矩形 3"/>
          <p:cNvSpPr/>
          <p:nvPr/>
        </p:nvSpPr>
        <p:spPr>
          <a:xfrm>
            <a:off x="1163783" y="1883518"/>
            <a:ext cx="1057903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Outputs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nt16: 	default;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nt8:	splice 2 partial products together;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p16:	right shift according to </a:t>
            </a: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exp_sft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588" y="4431221"/>
            <a:ext cx="3562350" cy="381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588" y="3861722"/>
            <a:ext cx="4448175" cy="3619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588" y="2814373"/>
            <a:ext cx="4943475" cy="4953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81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74475" y="360596"/>
            <a:ext cx="10515600" cy="1124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Adder tree</a:t>
            </a:r>
          </a:p>
        </p:txBody>
      </p:sp>
      <p:sp>
        <p:nvSpPr>
          <p:cNvPr id="7" name="矩形 6"/>
          <p:cNvSpPr/>
          <p:nvPr/>
        </p:nvSpPr>
        <p:spPr>
          <a:xfrm>
            <a:off x="820454" y="1564732"/>
            <a:ext cx="582799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Step2. sum up the partial products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5-level adder tree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Level0_n0~15	(8 -&gt; 2)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Level1_n0~8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(4 -&gt; 2)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Level2_n0~8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-&gt; 2)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Level3_n0~3	(4 -&gt; 2)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Level4_n0~3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	(</a:t>
            </a:r>
            <a:r>
              <a:rPr lang="en-US" altLang="zh-CN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-&gt; 2)</a:t>
            </a: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Sign tree compensation for </a:t>
            </a: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fp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wg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operation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Sign patch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Output 4 partial products (sop_0</a:t>
            </a:r>
            <a:r>
              <a:rPr lang="en-US" altLang="zh-CN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/1/2/3</a:t>
            </a:r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" name="矩形 16"/>
          <p:cNvSpPr/>
          <p:nvPr/>
        </p:nvSpPr>
        <p:spPr>
          <a:xfrm>
            <a:off x="2419188" y="6479370"/>
            <a:ext cx="473206" cy="38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4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DD5F-7B73-45FE-ACBE-EDA513C4A5C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30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476</Words>
  <Application>Microsoft Office PowerPoint</Application>
  <PresentationFormat>宽屏</PresentationFormat>
  <Paragraphs>113</Paragraphs>
  <Slides>12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 Unicode MS</vt:lpstr>
      <vt:lpstr>宋体</vt:lpstr>
      <vt:lpstr>Arial</vt:lpstr>
      <vt:lpstr>Calibri</vt:lpstr>
      <vt:lpstr>Calibri Light</vt:lpstr>
      <vt:lpstr>Times New Roman</vt:lpstr>
      <vt:lpstr>Office 主题</vt:lpstr>
      <vt:lpstr>Visio</vt:lpstr>
      <vt:lpstr>Microsoft Office Visio 绘图</vt:lpstr>
      <vt:lpstr>CMAC in NVDLA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CMAC in NVDLA</dc:title>
  <dc:creator>Pumpkin Pan</dc:creator>
  <cp:lastModifiedBy>Pumpkin Pan</cp:lastModifiedBy>
  <cp:revision>158</cp:revision>
  <dcterms:created xsi:type="dcterms:W3CDTF">2018-04-04T02:46:15Z</dcterms:created>
  <dcterms:modified xsi:type="dcterms:W3CDTF">2018-04-10T09:03:52Z</dcterms:modified>
</cp:coreProperties>
</file>