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8" r:id="rId5"/>
    <p:sldId id="260" r:id="rId6"/>
    <p:sldId id="276" r:id="rId7"/>
    <p:sldId id="264" r:id="rId8"/>
    <p:sldId id="262" r:id="rId9"/>
    <p:sldId id="269" r:id="rId10"/>
    <p:sldId id="266" r:id="rId11"/>
    <p:sldId id="277" r:id="rId12"/>
    <p:sldId id="267" r:id="rId13"/>
    <p:sldId id="270" r:id="rId14"/>
    <p:sldId id="271" r:id="rId15"/>
    <p:sldId id="274" r:id="rId16"/>
    <p:sldId id="272" r:id="rId17"/>
    <p:sldId id="257" r:id="rId18"/>
    <p:sldId id="275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68699-9660-44B8-9E5F-69E50D54C140}" type="datetimeFigureOut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F427-E395-40B1-8794-7A40AD0F5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3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7F427-E395-40B1-8794-7A40AD0F59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5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7F427-E395-40B1-8794-7A40AD0F59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767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7F427-E395-40B1-8794-7A40AD0F59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48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BDMA is just for data transfer from memory</a:t>
            </a:r>
            <a:r>
              <a:rPr lang="en-US" altLang="zh-CN" baseline="0" dirty="0" smtClean="0"/>
              <a:t> to SRAM;</a:t>
            </a:r>
            <a:endParaRPr lang="en-US" altLang="zh-CN" dirty="0" smtClean="0"/>
          </a:p>
          <a:p>
            <a:r>
              <a:rPr lang="en-US" altLang="zh-CN" dirty="0" smtClean="0"/>
              <a:t>Function modules have</a:t>
            </a:r>
            <a:r>
              <a:rPr lang="en-US" altLang="zh-CN" baseline="0" dirty="0" smtClean="0"/>
              <a:t> their own DMAs;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7F427-E395-40B1-8794-7A40AD0F59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0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D49C-4302-4FF2-95C5-A9D76DF61915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9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F5A9-92B7-4D0F-B8C1-4B3003799632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3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D8AA-4B61-4E6D-8AFF-1D916E65799E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5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EDE7-DDBE-45DC-BE7E-47ECD3DF7B15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79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C3E09-4214-4572-8345-2443D9D9042D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79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C225-B28B-43FE-96C7-093B30769231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3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1B3C1-BD7C-4166-99CD-469A66B8E798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06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570A-ECB4-4DA2-A28E-30BB36514173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1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DB933-F982-4E45-9BCC-9B72F7DD62B9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29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2CB5-4C3D-4E29-94EC-DDD7E95A55ED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95C1D-8ACA-44E1-946E-20571B1AC6AE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8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A4108-3FB0-4171-A1B7-2E672AA0A0AE}" type="datetime1">
              <a:rPr lang="zh-CN" altLang="en-US" smtClean="0"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FECD-3D2E-44E8-953F-E5414BE2F2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4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vdla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2261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b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NVDLA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94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135" y="1660862"/>
            <a:ext cx="5732665" cy="420837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7720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517896"/>
            <a:ext cx="5430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What`s NVDLA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NVDIA offers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integration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&amp; performance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75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7720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517896"/>
            <a:ext cx="5430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What`s NVDLA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NVDIA offers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integration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&amp; performance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416" y="4051389"/>
            <a:ext cx="4397325" cy="19644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416" y="1517896"/>
            <a:ext cx="5195344" cy="2455436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1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7720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1" y="1517896"/>
            <a:ext cx="53779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What`s NVDLA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NVDIA offers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integration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Power &amp; performance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541478" y="1602768"/>
            <a:ext cx="4721470" cy="542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Highly configurable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72953"/>
              </p:ext>
            </p:extLst>
          </p:nvPr>
        </p:nvGraphicFramePr>
        <p:xfrm>
          <a:off x="4941277" y="2307309"/>
          <a:ext cx="6614746" cy="1676400"/>
        </p:xfrm>
        <a:graphic>
          <a:graphicData uri="http://schemas.openxmlformats.org/drawingml/2006/table">
            <a:tbl>
              <a:tblPr/>
              <a:tblGrid>
                <a:gridCol w="529180">
                  <a:extLst>
                    <a:ext uri="{9D8B030D-6E8A-4147-A177-3AD203B41FA5}">
                      <a16:colId xmlns:a16="http://schemas.microsoft.com/office/drawing/2014/main" xmlns="" val="2330628673"/>
                    </a:ext>
                  </a:extLst>
                </a:gridCol>
                <a:gridCol w="926064">
                  <a:extLst>
                    <a:ext uri="{9D8B030D-6E8A-4147-A177-3AD203B41FA5}">
                      <a16:colId xmlns:a16="http://schemas.microsoft.com/office/drawing/2014/main" xmlns="" val="1575352320"/>
                    </a:ext>
                  </a:extLst>
                </a:gridCol>
                <a:gridCol w="1190654">
                  <a:extLst>
                    <a:ext uri="{9D8B030D-6E8A-4147-A177-3AD203B41FA5}">
                      <a16:colId xmlns:a16="http://schemas.microsoft.com/office/drawing/2014/main" xmlns="" val="3157998203"/>
                    </a:ext>
                  </a:extLst>
                </a:gridCol>
                <a:gridCol w="926064">
                  <a:extLst>
                    <a:ext uri="{9D8B030D-6E8A-4147-A177-3AD203B41FA5}">
                      <a16:colId xmlns:a16="http://schemas.microsoft.com/office/drawing/2014/main" xmlns="" val="822370957"/>
                    </a:ext>
                  </a:extLst>
                </a:gridCol>
                <a:gridCol w="992212">
                  <a:extLst>
                    <a:ext uri="{9D8B030D-6E8A-4147-A177-3AD203B41FA5}">
                      <a16:colId xmlns:a16="http://schemas.microsoft.com/office/drawing/2014/main" xmlns="" val="4255284364"/>
                    </a:ext>
                  </a:extLst>
                </a:gridCol>
                <a:gridCol w="992212">
                  <a:extLst>
                    <a:ext uri="{9D8B030D-6E8A-4147-A177-3AD203B41FA5}">
                      <a16:colId xmlns:a16="http://schemas.microsoft.com/office/drawing/2014/main" xmlns="" val="575137874"/>
                    </a:ext>
                  </a:extLst>
                </a:gridCol>
                <a:gridCol w="1058360">
                  <a:extLst>
                    <a:ext uri="{9D8B030D-6E8A-4147-A177-3AD203B41FA5}">
                      <a16:colId xmlns:a16="http://schemas.microsoft.com/office/drawing/2014/main" xmlns="" val="3022965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# MACs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Conv. buffer size (KB)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SDRAM bandwidth (GB/s)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Silicon Cell Area (mm^2, 28nm)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Silicon Cell Area (mm^2, 16nm)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Int8 ResNet-50 (frames/sec)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Power Estimate Peak/Average (mW, 16nm)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0849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2048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512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20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5.5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3.3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269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766 / 291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7648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1024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256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15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3.0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1.8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153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375 / 143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3728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512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256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10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2.3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1.4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93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210 / 80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49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256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256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5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1.7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1.0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46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135 / 48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8449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128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256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2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1.4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0.84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20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82 / 31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8890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64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128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1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0.91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0.55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7.3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55 / 21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8358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32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128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0.5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0.85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0.51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3.6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</a:rPr>
                        <a:t>45 / 17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2814536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714126" y="4000750"/>
            <a:ext cx="841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800" dirty="0" smtClean="0"/>
              <a:t>* Freq. = 1GHz</a:t>
            </a:r>
            <a:endParaRPr lang="zh-CN" altLang="en-US" sz="800" dirty="0"/>
          </a:p>
        </p:txBody>
      </p:sp>
      <p:sp>
        <p:nvSpPr>
          <p:cNvPr id="5" name="矩形 4"/>
          <p:cNvSpPr/>
          <p:nvPr/>
        </p:nvSpPr>
        <p:spPr>
          <a:xfrm>
            <a:off x="9495441" y="2232429"/>
            <a:ext cx="889656" cy="19456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414510" y="3124200"/>
            <a:ext cx="2141513" cy="34668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9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7720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517896"/>
            <a:ext cx="5430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What`s NVDLA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NVDIA offers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integration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&amp; performance</a:t>
            </a:r>
          </a:p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Flow (conv_8x8_int16)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6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7720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Flow (conv_8x8_int16)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81836" y="1863634"/>
            <a:ext cx="9926095" cy="4354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 map: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8*8*32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kernel number: 16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convolution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only, no activation, no pooling, no LRN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16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7720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Flow (conv_8x8_int16)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458360"/>
              </p:ext>
            </p:extLst>
          </p:nvPr>
        </p:nvGraphicFramePr>
        <p:xfrm>
          <a:off x="3399414" y="1415922"/>
          <a:ext cx="5211186" cy="4940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Visio" r:id="rId3" imgW="6935760" imgH="6575760" progId="Visio.Drawing.11">
                  <p:embed/>
                </p:oleObj>
              </mc:Choice>
              <mc:Fallback>
                <p:oleObj name="Visio" r:id="rId3" imgW="6935760" imgH="65757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9414" y="1415922"/>
                        <a:ext cx="5211186" cy="4940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30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7720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Flow (conv_8x8_int16)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4449"/>
            <a:ext cx="12212260" cy="326389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8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408" y="221150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6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7720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Flow (conv_8x8_int16)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81836" y="1863634"/>
            <a:ext cx="2933113" cy="4354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 map: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8*8*32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kernel number: 16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convolution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597600"/>
            <a:ext cx="6977867" cy="3080385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1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557" y="2966901"/>
            <a:ext cx="7874243" cy="299847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7720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Flow (conv_8x8_int16)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281836" y="1863634"/>
            <a:ext cx="2933113" cy="4354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 map: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8*8*32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kernel number: 16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convolution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720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1070"/>
            <a:ext cx="5281246" cy="4655894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NVDLA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What NVDIA offers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System integration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Power &amp; performance</a:t>
            </a:r>
          </a:p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7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7896"/>
            <a:ext cx="5430715" cy="4351338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What`s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NVDLA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NVDIA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offers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&amp; performance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541478" y="1602768"/>
            <a:ext cx="4721470" cy="404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NVDIA Deep Learning Accelerator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inference only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int8/int16/fp16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Speeding up operations like conv, activation, pooling, normalization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Highly configurable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 SW + HW solution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838200" y="27720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5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7720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517896"/>
            <a:ext cx="5430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What`s NVDLA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NVDIA offers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integration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&amp; performance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576647" y="1588232"/>
            <a:ext cx="4185139" cy="4564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CMAC organization: C * K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Winograd support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eight compression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atched convolution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losely coupled with SW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Flow control (3 modes, tiling)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Data format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75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6576647" y="1588232"/>
            <a:ext cx="4185139" cy="4049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nvdla.org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Documentations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Verilog files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Verification env. &amp; basic tests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System-C models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Virtual platform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Drivers (UMD, KMD)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38200" y="2772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517896"/>
            <a:ext cx="5430715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What`s NVDLA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What NVDIA offers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integration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&amp; performance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9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838200" y="2772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517896"/>
            <a:ext cx="5430715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What`s NVDLA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What NVDIA offers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integration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&amp; performance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  <a:p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274" y="1001361"/>
            <a:ext cx="5688875" cy="5028393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94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7720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517896"/>
            <a:ext cx="5430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What`s NVDLA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NVDIA offers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System integration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&amp; performance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095392" y="1517897"/>
            <a:ext cx="4185139" cy="592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big or small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486" y="2110155"/>
            <a:ext cx="2877650" cy="40688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374" y="2110155"/>
            <a:ext cx="2871976" cy="3151131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1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465" y="957392"/>
            <a:ext cx="5789185" cy="491184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7720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517896"/>
            <a:ext cx="5430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What`s NVDLA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NVDIA offers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integration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&amp; performance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277205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838200" y="1517896"/>
            <a:ext cx="5430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What`s NVDLA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NVDIA offers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integration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&amp; performance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576647" y="1588232"/>
            <a:ext cx="4777153" cy="44257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Conv. core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tf.nn.conv2d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SDP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tf.nn.batch_normalization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tf.nn.bias_add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tf.nn.elu/tf.nn.relu/tf.nn.sigmoid/tf.nn.tanh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PDP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tf.nn.avg_pool/tf.nn.max_pool/tf.nn.pool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CDP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tf.nn.local_response_normailization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RUBIK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tf.nn.conv2d_transpose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tf.concat/tf.slice/tf.transpose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FECD-3D2E-44E8-953F-E5414BE2F29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8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4248</TotalTime>
  <Words>519</Words>
  <Application>Microsoft Office PowerPoint</Application>
  <PresentationFormat>宽屏</PresentationFormat>
  <Paragraphs>241</Paragraphs>
  <Slides>19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Calibri</vt:lpstr>
      <vt:lpstr>Wingdings</vt:lpstr>
      <vt:lpstr>Office 主题​​</vt:lpstr>
      <vt:lpstr>Microsoft Office Visio 绘图</vt:lpstr>
      <vt:lpstr>Introduction to  NVDLA</vt:lpstr>
      <vt:lpstr>Outline</vt:lpstr>
      <vt:lpstr>Outline</vt:lpstr>
      <vt:lpstr>Outline</vt:lpstr>
      <vt:lpstr>PowerPoint 演示文稿</vt:lpstr>
      <vt:lpstr>PowerPoint 演示文稿</vt:lpstr>
      <vt:lpstr>Outline</vt:lpstr>
      <vt:lpstr>Outline</vt:lpstr>
      <vt:lpstr>Outline</vt:lpstr>
      <vt:lpstr>Outline</vt:lpstr>
      <vt:lpstr>Outline</vt:lpstr>
      <vt:lpstr>Outline</vt:lpstr>
      <vt:lpstr>Outline</vt:lpstr>
      <vt:lpstr>Flow (conv_8x8_int16)</vt:lpstr>
      <vt:lpstr>Flow (conv_8x8_int16)</vt:lpstr>
      <vt:lpstr>Flow (conv_8x8_int16)</vt:lpstr>
      <vt:lpstr>Thanks!</vt:lpstr>
      <vt:lpstr>Flow (conv_8x8_int16)</vt:lpstr>
      <vt:lpstr>Flow (conv_8x8_int16)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Brief Introduction  to  NVDLA</dc:title>
  <dc:creator>pumpkin pan</dc:creator>
  <cp:lastModifiedBy>Pumpkin Pan</cp:lastModifiedBy>
  <cp:revision>89</cp:revision>
  <dcterms:created xsi:type="dcterms:W3CDTF">2018-03-04T09:40:50Z</dcterms:created>
  <dcterms:modified xsi:type="dcterms:W3CDTF">2018-03-08T01:52:43Z</dcterms:modified>
</cp:coreProperties>
</file>