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83" r:id="rId6"/>
    <p:sldId id="284" r:id="rId7"/>
    <p:sldId id="285" r:id="rId8"/>
    <p:sldId id="25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91FF"/>
    <a:srgbClr val="6EEBFF"/>
    <a:srgbClr val="68E4FF"/>
    <a:srgbClr val="25998E"/>
    <a:srgbClr val="8AD378"/>
    <a:srgbClr val="499F46"/>
    <a:srgbClr val="6FC1B4"/>
    <a:srgbClr val="D1814F"/>
    <a:srgbClr val="DFA785"/>
    <a:srgbClr val="9EC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94" d="100"/>
          <a:sy n="94" d="100"/>
        </p:scale>
        <p:origin x="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24E6C-2933-455D-B335-5A5B34E6C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9F724-CF52-4F08-A481-78F2AB2573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F724-CF52-4F08-A481-78F2AB2573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F724-CF52-4F08-A481-78F2AB2573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F724-CF52-4F08-A481-78F2AB2573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066800" y="628650"/>
            <a:ext cx="2803525" cy="38671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图片占位符 6"/>
          <p:cNvSpPr>
            <a:spLocks noGrp="1"/>
          </p:cNvSpPr>
          <p:nvPr>
            <p:ph type="pic" sz="quarter" idx="11"/>
          </p:nvPr>
        </p:nvSpPr>
        <p:spPr>
          <a:xfrm>
            <a:off x="4724400" y="628650"/>
            <a:ext cx="2803525" cy="38671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图片占位符 6"/>
          <p:cNvSpPr>
            <a:spLocks noGrp="1"/>
          </p:cNvSpPr>
          <p:nvPr>
            <p:ph type="pic" sz="quarter" idx="12"/>
          </p:nvPr>
        </p:nvSpPr>
        <p:spPr>
          <a:xfrm>
            <a:off x="8382000" y="628650"/>
            <a:ext cx="2803525" cy="386715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" r="10641"/>
          <a:stretch>
            <a:fillRect/>
          </a:stretch>
        </p:blipFill>
        <p:spPr>
          <a:xfrm>
            <a:off x="7335388" y="756470"/>
            <a:ext cx="4856612" cy="6101530"/>
          </a:xfrm>
          <a:prstGeom prst="rect">
            <a:avLst/>
          </a:prstGeom>
        </p:spPr>
      </p:pic>
      <p:sp>
        <p:nvSpPr>
          <p:cNvPr id="18" name="图片占位符 17"/>
          <p:cNvSpPr>
            <a:spLocks noGrp="1"/>
          </p:cNvSpPr>
          <p:nvPr>
            <p:ph type="pic" sz="quarter" idx="10"/>
          </p:nvPr>
        </p:nvSpPr>
        <p:spPr>
          <a:xfrm>
            <a:off x="7997826" y="1063835"/>
            <a:ext cx="2095242" cy="4558880"/>
          </a:xfrm>
          <a:custGeom>
            <a:avLst/>
            <a:gdLst>
              <a:gd name="connsiteX0" fmla="*/ 237244 w 2355011"/>
              <a:gd name="connsiteY0" fmla="*/ 0 h 5124092"/>
              <a:gd name="connsiteX1" fmla="*/ 2117767 w 2355011"/>
              <a:gd name="connsiteY1" fmla="*/ 0 h 5124092"/>
              <a:gd name="connsiteX2" fmla="*/ 2355011 w 2355011"/>
              <a:gd name="connsiteY2" fmla="*/ 237244 h 5124092"/>
              <a:gd name="connsiteX3" fmla="*/ 2355011 w 2355011"/>
              <a:gd name="connsiteY3" fmla="*/ 4886848 h 5124092"/>
              <a:gd name="connsiteX4" fmla="*/ 2117767 w 2355011"/>
              <a:gd name="connsiteY4" fmla="*/ 5124092 h 5124092"/>
              <a:gd name="connsiteX5" fmla="*/ 237244 w 2355011"/>
              <a:gd name="connsiteY5" fmla="*/ 5124092 h 5124092"/>
              <a:gd name="connsiteX6" fmla="*/ 0 w 2355011"/>
              <a:gd name="connsiteY6" fmla="*/ 4886848 h 5124092"/>
              <a:gd name="connsiteX7" fmla="*/ 0 w 2355011"/>
              <a:gd name="connsiteY7" fmla="*/ 4819977 h 5124092"/>
              <a:gd name="connsiteX8" fmla="*/ 30933 w 2355011"/>
              <a:gd name="connsiteY8" fmla="*/ 4797780 h 5124092"/>
              <a:gd name="connsiteX9" fmla="*/ 91034 w 2355011"/>
              <a:gd name="connsiteY9" fmla="*/ 4745367 h 5124092"/>
              <a:gd name="connsiteX10" fmla="*/ 154534 w 2355011"/>
              <a:gd name="connsiteY10" fmla="*/ 4554867 h 5124092"/>
              <a:gd name="connsiteX11" fmla="*/ 113259 w 2355011"/>
              <a:gd name="connsiteY11" fmla="*/ 4421517 h 5124092"/>
              <a:gd name="connsiteX12" fmla="*/ 62062 w 2355011"/>
              <a:gd name="connsiteY12" fmla="*/ 4379449 h 5124092"/>
              <a:gd name="connsiteX13" fmla="*/ 0 w 2355011"/>
              <a:gd name="connsiteY13" fmla="*/ 4352126 h 5124092"/>
              <a:gd name="connsiteX14" fmla="*/ 0 w 2355011"/>
              <a:gd name="connsiteY14" fmla="*/ 237244 h 5124092"/>
              <a:gd name="connsiteX15" fmla="*/ 237244 w 2355011"/>
              <a:gd name="connsiteY15" fmla="*/ 0 h 512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55011" h="5124092">
                <a:moveTo>
                  <a:pt x="237244" y="0"/>
                </a:moveTo>
                <a:lnTo>
                  <a:pt x="2117767" y="0"/>
                </a:lnTo>
                <a:cubicBezTo>
                  <a:pt x="2248793" y="0"/>
                  <a:pt x="2355011" y="106218"/>
                  <a:pt x="2355011" y="237244"/>
                </a:cubicBezTo>
                <a:lnTo>
                  <a:pt x="2355011" y="4886848"/>
                </a:lnTo>
                <a:cubicBezTo>
                  <a:pt x="2355011" y="5017874"/>
                  <a:pt x="2248793" y="5124092"/>
                  <a:pt x="2117767" y="5124092"/>
                </a:cubicBezTo>
                <a:lnTo>
                  <a:pt x="237244" y="5124092"/>
                </a:lnTo>
                <a:cubicBezTo>
                  <a:pt x="106218" y="5124092"/>
                  <a:pt x="0" y="5017874"/>
                  <a:pt x="0" y="4886848"/>
                </a:cubicBezTo>
                <a:lnTo>
                  <a:pt x="0" y="4819977"/>
                </a:lnTo>
                <a:lnTo>
                  <a:pt x="30933" y="4797780"/>
                </a:lnTo>
                <a:cubicBezTo>
                  <a:pt x="55779" y="4777779"/>
                  <a:pt x="77144" y="4758729"/>
                  <a:pt x="91034" y="4745367"/>
                </a:cubicBezTo>
                <a:cubicBezTo>
                  <a:pt x="146596" y="4691921"/>
                  <a:pt x="150830" y="4608842"/>
                  <a:pt x="154534" y="4554867"/>
                </a:cubicBezTo>
                <a:cubicBezTo>
                  <a:pt x="158238" y="4500892"/>
                  <a:pt x="139188" y="4455384"/>
                  <a:pt x="113259" y="4421517"/>
                </a:cubicBezTo>
                <a:cubicBezTo>
                  <a:pt x="100295" y="4404584"/>
                  <a:pt x="82171" y="4390826"/>
                  <a:pt x="62062" y="4379449"/>
                </a:cubicBezTo>
                <a:lnTo>
                  <a:pt x="0" y="4352126"/>
                </a:lnTo>
                <a:lnTo>
                  <a:pt x="0" y="237244"/>
                </a:lnTo>
                <a:cubicBezTo>
                  <a:pt x="0" y="106218"/>
                  <a:pt x="106218" y="0"/>
                  <a:pt x="2372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2"/>
          <p:cNvSpPr>
            <a:spLocks noGrp="1"/>
          </p:cNvSpPr>
          <p:nvPr>
            <p:ph type="pic" sz="quarter" idx="10"/>
          </p:nvPr>
        </p:nvSpPr>
        <p:spPr>
          <a:xfrm>
            <a:off x="6096000" y="723900"/>
            <a:ext cx="2514600" cy="2514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1"/>
          </p:nvPr>
        </p:nvSpPr>
        <p:spPr>
          <a:xfrm>
            <a:off x="9077325" y="723900"/>
            <a:ext cx="2514600" cy="2514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图片占位符 2"/>
          <p:cNvSpPr>
            <a:spLocks noGrp="1"/>
          </p:cNvSpPr>
          <p:nvPr>
            <p:ph type="pic" sz="quarter" idx="12"/>
          </p:nvPr>
        </p:nvSpPr>
        <p:spPr>
          <a:xfrm>
            <a:off x="6096000" y="3657600"/>
            <a:ext cx="2514600" cy="2514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图片占位符 2"/>
          <p:cNvSpPr>
            <a:spLocks noGrp="1"/>
          </p:cNvSpPr>
          <p:nvPr>
            <p:ph type="pic" sz="quarter" idx="13"/>
          </p:nvPr>
        </p:nvSpPr>
        <p:spPr>
          <a:xfrm>
            <a:off x="9077325" y="3657600"/>
            <a:ext cx="2514600" cy="25146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2"/>
          </p:nvPr>
        </p:nvSpPr>
        <p:spPr>
          <a:xfrm>
            <a:off x="8212998" y="2020953"/>
            <a:ext cx="3058185" cy="3617286"/>
          </a:xfrm>
          <a:custGeom>
            <a:avLst/>
            <a:gdLst>
              <a:gd name="connsiteX0" fmla="*/ 0 w 3058185"/>
              <a:gd name="connsiteY0" fmla="*/ 0 h 3617286"/>
              <a:gd name="connsiteX1" fmla="*/ 3058185 w 3058185"/>
              <a:gd name="connsiteY1" fmla="*/ 0 h 3617286"/>
              <a:gd name="connsiteX2" fmla="*/ 3058185 w 3058185"/>
              <a:gd name="connsiteY2" fmla="*/ 3617286 h 3617286"/>
              <a:gd name="connsiteX3" fmla="*/ 0 w 3058185"/>
              <a:gd name="connsiteY3" fmla="*/ 3617286 h 361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8185" h="3617286">
                <a:moveTo>
                  <a:pt x="0" y="0"/>
                </a:moveTo>
                <a:lnTo>
                  <a:pt x="3058185" y="0"/>
                </a:lnTo>
                <a:lnTo>
                  <a:pt x="3058185" y="3617286"/>
                </a:lnTo>
                <a:lnTo>
                  <a:pt x="0" y="36172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030514" y="1690234"/>
            <a:ext cx="5578021" cy="3477532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332485" y="2035979"/>
            <a:ext cx="5224031" cy="2838311"/>
            <a:chOff x="4332485" y="2189867"/>
            <a:chExt cx="5224031" cy="2838311"/>
          </a:xfrm>
        </p:grpSpPr>
        <p:sp>
          <p:nvSpPr>
            <p:cNvPr id="3" name="矩形 2"/>
            <p:cNvSpPr/>
            <p:nvPr/>
          </p:nvSpPr>
          <p:spPr>
            <a:xfrm>
              <a:off x="4332485" y="2189867"/>
              <a:ext cx="3527031" cy="13220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uk-UA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Лабораторна робота №9</a:t>
              </a:r>
              <a:endParaRPr lang="uk-UA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123665" y="4290943"/>
              <a:ext cx="2432851" cy="737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uk-UA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підготував учень ФІТ КНУ КН ПП ПП-31</a:t>
              </a:r>
              <a:endParaRPr lang="uk-UA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r"/>
              <a:r>
                <a:rPr lang="uk-UA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Рижук А.П.</a:t>
              </a:r>
              <a:endParaRPr lang="uk-UA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516294" y="1871980"/>
            <a:ext cx="7159413" cy="31140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14065" y="3614915"/>
            <a:ext cx="19831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en-US" sz="1600" dirty="0">
                <a:solidFill>
                  <a:schemeClr val="bg1"/>
                </a:solidFill>
                <a:cs typeface="+mn-ea"/>
                <a:sym typeface="+mn-lt"/>
              </a:rPr>
              <a:t>Паттерн “Клієнт-Сервер”</a:t>
            </a:r>
            <a:endParaRPr lang="uk-UA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563895" y="4110150"/>
            <a:ext cx="88347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014065" y="2950271"/>
            <a:ext cx="1983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0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04460" y="3614915"/>
            <a:ext cx="19831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en-US" sz="1600" dirty="0">
                <a:solidFill>
                  <a:schemeClr val="bg1"/>
                </a:solidFill>
                <a:cs typeface="+mn-ea"/>
                <a:sym typeface="+mn-lt"/>
              </a:rPr>
              <a:t>Паттерн “Репозиторій”</a:t>
            </a:r>
            <a:endParaRPr lang="uk-UA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04460" y="2950271"/>
            <a:ext cx="1983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0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94855" y="3614915"/>
            <a:ext cx="19831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en-US" sz="1600" dirty="0">
                <a:solidFill>
                  <a:schemeClr val="bg1"/>
                </a:solidFill>
                <a:cs typeface="+mn-ea"/>
                <a:sym typeface="+mn-lt"/>
              </a:rPr>
              <a:t>Паттерн </a:t>
            </a:r>
            <a:endParaRPr lang="uk-UA" alt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uk-UA" altLang="en-US" sz="1600" dirty="0">
                <a:solidFill>
                  <a:schemeClr val="bg1"/>
                </a:solidFill>
                <a:cs typeface="+mn-ea"/>
                <a:sym typeface="+mn-lt"/>
              </a:rPr>
              <a:t>“Адаптер”</a:t>
            </a:r>
            <a:endParaRPr lang="uk-UA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94855" y="2950271"/>
            <a:ext cx="1983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0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76170" y="1498744"/>
            <a:ext cx="4639661" cy="1083435"/>
            <a:chOff x="431799" y="2815797"/>
            <a:chExt cx="4639661" cy="1083435"/>
          </a:xfrm>
        </p:grpSpPr>
        <p:sp>
          <p:nvSpPr>
            <p:cNvPr id="21" name="文本框 20"/>
            <p:cNvSpPr txBox="1"/>
            <p:nvPr/>
          </p:nvSpPr>
          <p:spPr>
            <a:xfrm>
              <a:off x="431799" y="2815797"/>
              <a:ext cx="4639661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altLang="en-US" sz="5400" b="1" dirty="0">
                  <a:solidFill>
                    <a:schemeClr val="bg1"/>
                  </a:solidFill>
                  <a:cs typeface="+mn-ea"/>
                  <a:sym typeface="+mn-lt"/>
                </a:rPr>
                <a:t>Зміст</a:t>
              </a:r>
              <a:endParaRPr lang="uk-UA" altLang="en-US" sz="5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96899" y="3669362"/>
              <a:ext cx="4309461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altLang="en-US" sz="900" spc="300" dirty="0">
                  <a:solidFill>
                    <a:schemeClr val="bg1"/>
                  </a:solidFill>
                  <a:cs typeface="+mn-ea"/>
                  <a:sym typeface="+mn-lt"/>
                </a:rPr>
                <a:t>презентації</a:t>
              </a:r>
              <a:endParaRPr lang="uk-UA" altLang="en-US" sz="900" spc="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>
            <a:off x="5654290" y="4110150"/>
            <a:ext cx="88347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744685" y="4110150"/>
            <a:ext cx="88347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071495" y="427990"/>
            <a:ext cx="60490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k-UA" altLang="en-US" sz="4000">
                <a:solidFill>
                  <a:schemeClr val="bg1"/>
                </a:solidFill>
              </a:rPr>
              <a:t>Паттерн “Клієнт-Сервер”</a:t>
            </a:r>
            <a:endParaRPr lang="uk-UA" altLang="en-US" sz="40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369060" y="1540510"/>
            <a:ext cx="945324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uk-UA" altLang="en-US" sz="2000">
                <a:solidFill>
                  <a:schemeClr val="bg1"/>
                </a:solidFill>
              </a:rPr>
              <a:t>	Архітектурний паттерн “К</a:t>
            </a:r>
            <a:r>
              <a:rPr lang="en-US" sz="2000">
                <a:solidFill>
                  <a:schemeClr val="bg1"/>
                </a:solidFill>
              </a:rPr>
              <a:t>лієнт-</a:t>
            </a:r>
            <a:r>
              <a:rPr lang="uk-UA" altLang="en-US" sz="2000">
                <a:solidFill>
                  <a:schemeClr val="bg1"/>
                </a:solidFill>
              </a:rPr>
              <a:t>С</a:t>
            </a:r>
            <a:r>
              <a:rPr lang="en-US" sz="2000">
                <a:solidFill>
                  <a:schemeClr val="bg1"/>
                </a:solidFill>
              </a:rPr>
              <a:t>ервер</a:t>
            </a:r>
            <a:r>
              <a:rPr lang="uk-UA" altLang="en-US" sz="2000">
                <a:solidFill>
                  <a:schemeClr val="bg1"/>
                </a:solidFill>
              </a:rPr>
              <a:t>”</a:t>
            </a:r>
            <a:r>
              <a:rPr lang="en-US" sz="2000">
                <a:solidFill>
                  <a:schemeClr val="bg1"/>
                </a:solidFill>
              </a:rPr>
              <a:t> є одним із архітектурних </a:t>
            </a:r>
            <a:r>
              <a:rPr lang="uk-UA" altLang="en-US" sz="2000">
                <a:solidFill>
                  <a:schemeClr val="bg1"/>
                </a:solidFill>
              </a:rPr>
              <a:t>шаблонів </a:t>
            </a:r>
            <a:r>
              <a:rPr lang="en-US" sz="2000">
                <a:solidFill>
                  <a:schemeClr val="bg1"/>
                </a:solidFill>
              </a:rPr>
              <a:t>програмного забезпечення та є домінуючою концепцією у створенні розподілених мережних застосунків і передбачає взаємодію та обмін даними між ними. Вона передбачає такі основні компоненти:</a:t>
            </a:r>
            <a:r>
              <a:rPr lang="uk-UA" altLang="en-US" sz="2000">
                <a:solidFill>
                  <a:schemeClr val="bg1"/>
                </a:solidFill>
              </a:rPr>
              <a:t> </a:t>
            </a:r>
            <a:r>
              <a:rPr lang="en-US" sz="2000">
                <a:solidFill>
                  <a:schemeClr val="bg1"/>
                </a:solidFill>
              </a:rPr>
              <a:t>набір серверів, які надають інформацію або інші послуги програмам, які звертаються до них;</a:t>
            </a:r>
            <a:r>
              <a:rPr lang="uk-UA" altLang="en-US" sz="2000">
                <a:solidFill>
                  <a:schemeClr val="bg1"/>
                </a:solidFill>
              </a:rPr>
              <a:t> </a:t>
            </a:r>
            <a:r>
              <a:rPr lang="en-US" sz="2000">
                <a:solidFill>
                  <a:schemeClr val="bg1"/>
                </a:solidFill>
              </a:rPr>
              <a:t>набір клієнтів, які використовують сервіси, що надаються серверами;</a:t>
            </a:r>
            <a:r>
              <a:rPr lang="uk-UA" altLang="en-US" sz="2000">
                <a:solidFill>
                  <a:schemeClr val="bg1"/>
                </a:solidFill>
              </a:rPr>
              <a:t> </a:t>
            </a:r>
            <a:r>
              <a:rPr lang="en-US" sz="2000">
                <a:solidFill>
                  <a:schemeClr val="bg1"/>
                </a:solidFill>
              </a:rPr>
              <a:t>мережа, яка забезпечує взаємодію між клієнтами та серверами.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Picture 6" descr="Screenshot_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9060" y="4470400"/>
            <a:ext cx="4267200" cy="247650"/>
          </a:xfrm>
          <a:prstGeom prst="rect">
            <a:avLst/>
          </a:prstGeom>
        </p:spPr>
      </p:pic>
      <p:pic>
        <p:nvPicPr>
          <p:cNvPr id="8" name="Picture 7" descr="Screenshot_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60" y="5121275"/>
            <a:ext cx="3067050" cy="542925"/>
          </a:xfrm>
          <a:prstGeom prst="rect">
            <a:avLst/>
          </a:prstGeom>
        </p:spPr>
      </p:pic>
      <p:pic>
        <p:nvPicPr>
          <p:cNvPr id="9" name="Picture 8" descr="11836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145" y="4032885"/>
            <a:ext cx="2296160" cy="23012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348990" y="437515"/>
            <a:ext cx="54940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k-UA" altLang="en-US" sz="4000">
                <a:solidFill>
                  <a:schemeClr val="bg1"/>
                </a:solidFill>
              </a:rPr>
              <a:t>Паттерн “Репозиторій”</a:t>
            </a:r>
            <a:endParaRPr lang="uk-UA" altLang="en-US" sz="40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369060" y="1540510"/>
            <a:ext cx="945324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uk-UA" altLang="en-US" sz="2000">
                <a:solidFill>
                  <a:schemeClr val="bg1"/>
                </a:solidFill>
              </a:rPr>
              <a:t>	</a:t>
            </a:r>
            <a:r>
              <a:rPr sz="2000">
                <a:solidFill>
                  <a:schemeClr val="bg1"/>
                </a:solidFill>
              </a:rPr>
              <a:t>Репозиторій - це шар абстракції, що інкапсулює в собі все, що відноситься до способу зберігання даних. Призначення: Розділ бізнес-логіки від деталей реалізації шару доступу до даних.</a:t>
            </a:r>
            <a:r>
              <a:rPr lang="en-US" sz="2000">
                <a:solidFill>
                  <a:schemeClr val="bg1"/>
                </a:solidFill>
              </a:rPr>
              <a:t> Застосування цього патерну передбачає створення лише одного об'єкта репозиторію у всьому додатку. Хорошою практикою вважається створення окремих репозиторіїв для кожного бізнес-об'єкта чи контексту, наприклад: OrdersRepository, UsersRepository, AdminRepository.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2" name="Picture 1" descr="Screenshot_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7470" y="3785870"/>
            <a:ext cx="4417060" cy="27705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809365" y="456565"/>
            <a:ext cx="45732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k-UA" altLang="en-US" sz="4000">
                <a:solidFill>
                  <a:schemeClr val="bg1"/>
                </a:solidFill>
              </a:rPr>
              <a:t>Паттерн “Адаптер”</a:t>
            </a:r>
            <a:endParaRPr lang="uk-UA" altLang="en-US" sz="40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369060" y="1540510"/>
            <a:ext cx="945324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uk-UA" altLang="en-US" sz="2000">
                <a:solidFill>
                  <a:schemeClr val="bg1"/>
                </a:solidFill>
              </a:rPr>
              <a:t>	</a:t>
            </a:r>
            <a:r>
              <a:rPr sz="2000">
                <a:solidFill>
                  <a:schemeClr val="bg1"/>
                </a:solidFill>
              </a:rPr>
              <a:t>Адаптер — це шаблон, який дозволяє обернути інші класи (зазвичай від третіх сторін) у клас-контейнер, який має передбачуваний інтерфейс і може бути легко використаний нашим кодом.</a:t>
            </a:r>
            <a:endParaRPr sz="2000">
              <a:solidFill>
                <a:schemeClr val="bg1"/>
              </a:solidFill>
            </a:endParaRPr>
          </a:p>
          <a:p>
            <a:pPr algn="just"/>
            <a:r>
              <a:rPr lang="en-US" sz="2000">
                <a:solidFill>
                  <a:schemeClr val="bg1"/>
                </a:solidFill>
              </a:rPr>
              <a:t>	</a:t>
            </a:r>
            <a:r>
              <a:rPr sz="2000">
                <a:solidFill>
                  <a:schemeClr val="bg1"/>
                </a:solidFill>
              </a:rPr>
              <a:t>Скажімо, ми використовуємо сторонню бібліотеку, яка працює з певним API. Це може бути щось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sz="2000">
                <a:solidFill>
                  <a:schemeClr val="bg1"/>
                </a:solidFill>
              </a:rPr>
              <a:t>як-от Google Cloud, Карти, сервіси AWS чи будь-що інше. Ми хочемо мати можливість відключити цей певний клас і підключити інший під час роботи з тим самим ресурсом.</a:t>
            </a:r>
            <a:endParaRPr sz="2000">
              <a:solidFill>
                <a:schemeClr val="bg1"/>
              </a:solidFill>
            </a:endParaRPr>
          </a:p>
        </p:txBody>
      </p:sp>
      <p:pic>
        <p:nvPicPr>
          <p:cNvPr id="3" name="Picture 2" descr="Screenshot_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4180" y="4055745"/>
            <a:ext cx="3724275" cy="2305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332605" y="2921000"/>
            <a:ext cx="352679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altLang="zh-CN" sz="4000" b="1" dirty="0">
                <a:solidFill>
                  <a:schemeClr val="bg1"/>
                </a:solidFill>
                <a:cs typeface="+mn-ea"/>
                <a:sym typeface="+mn-lt"/>
              </a:rPr>
              <a:t>Дякую за</a:t>
            </a:r>
            <a:endParaRPr lang="uk-UA" altLang="zh-CN" sz="4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uk-UA" altLang="zh-CN" sz="4000" b="1" dirty="0">
                <a:solidFill>
                  <a:schemeClr val="bg1"/>
                </a:solidFill>
                <a:cs typeface="+mn-ea"/>
                <a:sym typeface="+mn-lt"/>
              </a:rPr>
              <a:t>увагу</a:t>
            </a:r>
            <a:endParaRPr lang="uk-UA" altLang="zh-CN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6294" y="1871980"/>
            <a:ext cx="7159413" cy="31140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自定义 12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D3604F"/>
      </a:accent1>
      <a:accent2>
        <a:srgbClr val="1689A0"/>
      </a:accent2>
      <a:accent3>
        <a:srgbClr val="3FA692"/>
      </a:accent3>
      <a:accent4>
        <a:srgbClr val="5167A4"/>
      </a:accent4>
      <a:accent5>
        <a:srgbClr val="5E5CA2"/>
      </a:accent5>
      <a:accent6>
        <a:srgbClr val="768395"/>
      </a:accent6>
      <a:hlink>
        <a:srgbClr val="4276AA"/>
      </a:hlink>
      <a:folHlink>
        <a:srgbClr val="BFBFBF"/>
      </a:folHlink>
    </a:clrScheme>
    <a:fontScheme name="dd5r1ie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1585</Words>
  <Application>WPS Presentation</Application>
  <PresentationFormat>宽屏</PresentationFormat>
  <Paragraphs>38</Paragraphs>
  <Slides>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aesense</cp:lastModifiedBy>
  <cp:revision>86</cp:revision>
  <dcterms:created xsi:type="dcterms:W3CDTF">2018-10-16T08:10:00Z</dcterms:created>
  <dcterms:modified xsi:type="dcterms:W3CDTF">2022-11-23T05:06:47Z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3630B32267DB44BA894A7C952F4334DE</vt:lpwstr>
  </property>
  <property fmtid="{D5CDD505-2E9C-101B-9397-08002B2CF9AE}" pid="3" name="KSOProductBuildVer">
    <vt:lpwstr>1033-11.2.0.11380</vt:lpwstr>
  </property>
</Properties>
</file>