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6" r:id="rId9"/>
    <p:sldId id="264" r:id="rId10"/>
    <p:sldId id="263" r:id="rId11"/>
    <p:sldId id="267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15" d="100"/>
          <a:sy n="115" d="100"/>
        </p:scale>
        <p:origin x="378" y="11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3/26/2018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2286000"/>
            <a:ext cx="6781798" cy="762001"/>
          </a:xfrm>
        </p:spPr>
        <p:txBody>
          <a:bodyPr/>
          <a:lstStyle/>
          <a:p>
            <a:r>
              <a:rPr lang="en-US" dirty="0" smtClean="0"/>
              <a:t>Socia</a:t>
            </a:r>
            <a:r>
              <a:rPr lang="en-US" dirty="0" smtClean="0"/>
              <a:t>l Media Made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3657600"/>
            <a:ext cx="7772400" cy="482600"/>
          </a:xfrm>
        </p:spPr>
        <p:txBody>
          <a:bodyPr/>
          <a:lstStyle/>
          <a:p>
            <a:r>
              <a:rPr lang="en-US" dirty="0" smtClean="0"/>
              <a:t>“Taking your business into the age of digital marketing”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28600"/>
            <a:ext cx="6691313" cy="224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914400"/>
            <a:ext cx="8686801" cy="685800"/>
          </a:xfrm>
        </p:spPr>
        <p:txBody>
          <a:bodyPr/>
          <a:lstStyle/>
          <a:p>
            <a:r>
              <a:rPr lang="en-US" dirty="0" smtClean="0"/>
              <a:t>Software Tools &amp; Certifications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524000"/>
          </a:xfrm>
        </p:spPr>
        <p:txBody>
          <a:bodyPr/>
          <a:lstStyle/>
          <a:p>
            <a:r>
              <a:rPr lang="en-US" dirty="0" smtClean="0"/>
              <a:t>Constant Contact – Email Marketing Tool</a:t>
            </a:r>
            <a:endParaRPr lang="en-US" dirty="0"/>
          </a:p>
          <a:p>
            <a:r>
              <a:rPr lang="en-US" dirty="0" smtClean="0"/>
              <a:t>Hootsuite / Buffer – Social Media Account Management &amp; Scheduling</a:t>
            </a:r>
            <a:endParaRPr lang="en-US" dirty="0"/>
          </a:p>
          <a:p>
            <a:r>
              <a:rPr lang="en-US" dirty="0" smtClean="0"/>
              <a:t>Training &amp; Certifications – Facebook BluePrint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3566160"/>
            <a:ext cx="2457450" cy="908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757" y="3702562"/>
            <a:ext cx="1869919" cy="1869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4947331"/>
            <a:ext cx="2593853" cy="625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65" y="3364914"/>
            <a:ext cx="3889689" cy="25301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4146059"/>
            <a:ext cx="17526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795462"/>
            <a:ext cx="97250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1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914400"/>
            <a:ext cx="3962400" cy="685800"/>
          </a:xfrm>
        </p:spPr>
        <p:txBody>
          <a:bodyPr/>
          <a:lstStyle/>
          <a:p>
            <a:r>
              <a:rPr lang="en-US" dirty="0"/>
              <a:t>Vision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422" y="1616825"/>
            <a:ext cx="5029200" cy="2878975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 smtClean="0"/>
              <a:t>Our vision is to exemplify </a:t>
            </a:r>
            <a:r>
              <a:rPr lang="en-US" dirty="0" smtClean="0"/>
              <a:t>excellence in the area of social media marketing. We have h</a:t>
            </a:r>
            <a:r>
              <a:rPr lang="en-US" dirty="0" smtClean="0"/>
              <a:t>ighly skilled marketing managers and sales reps, paired with years of knowledge in Digital Marketing and branding over the major social media platforms, making us the go-to Digital Marketing firm in the United States, servicing small, medium, and large businesses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44" y="249210"/>
            <a:ext cx="3422119" cy="1924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27" y="2547065"/>
            <a:ext cx="1353892" cy="960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12" y="2621236"/>
            <a:ext cx="1705694" cy="989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515" y="3685192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101" y="3666785"/>
            <a:ext cx="2182652" cy="1227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866" y="5201105"/>
            <a:ext cx="3022345" cy="9308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810" y="3551842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1066800"/>
            <a:ext cx="4267200" cy="685800"/>
          </a:xfrm>
        </p:spPr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5105399" cy="20574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It is our mission at SMMS to be </a:t>
            </a:r>
            <a:r>
              <a:rPr lang="en-US" dirty="0" smtClean="0">
                <a:solidFill>
                  <a:srgbClr val="FF0000"/>
                </a:solidFill>
              </a:rPr>
              <a:t>Beasts</a:t>
            </a:r>
            <a:r>
              <a:rPr lang="en-US" dirty="0" smtClean="0"/>
              <a:t> in our industry. We will become the most reliable, proficient, and dependable social media marketing company, providing the lift companies need, to maximize their reach.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609600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914400"/>
            <a:ext cx="251459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2667000"/>
          </a:xfrm>
        </p:spPr>
        <p:txBody>
          <a:bodyPr/>
          <a:lstStyle/>
          <a:p>
            <a:r>
              <a:rPr lang="en-US" dirty="0" smtClean="0"/>
              <a:t>Spearhead the south with efficient and affordable social media marketing packages tailored to fit any size business</a:t>
            </a:r>
          </a:p>
          <a:p>
            <a:r>
              <a:rPr lang="en-US" dirty="0" smtClean="0"/>
              <a:t>Provide companies with a level of reach and exposure in the growing social media market, reaching the current and upcoming generations of online users</a:t>
            </a:r>
            <a:endParaRPr lang="en-US" dirty="0" smtClean="0"/>
          </a:p>
          <a:p>
            <a:r>
              <a:rPr lang="en-US" dirty="0" smtClean="0"/>
              <a:t>Revolutionize social media marketing strategies for all varieties of businesses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4114800"/>
            <a:ext cx="411480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660" y="2371705"/>
            <a:ext cx="2176573" cy="224575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64" y="3806651"/>
            <a:ext cx="1211377" cy="102539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86" y="1757343"/>
            <a:ext cx="1228725" cy="1228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828800"/>
            <a:ext cx="1048009" cy="1048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51112" y="2230478"/>
            <a:ext cx="1380452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Jared Ward</a:t>
            </a:r>
            <a:br>
              <a:rPr lang="en-US" dirty="0" smtClean="0"/>
            </a:b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CEO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1112" y="4169546"/>
            <a:ext cx="1829695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Devon Morgan</a:t>
            </a:r>
            <a:br>
              <a:rPr lang="en-US" dirty="0" smtClean="0"/>
            </a:b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CTO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48222" y="2339737"/>
            <a:ext cx="198209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Antonio Williams</a:t>
            </a:r>
            <a:br>
              <a:rPr lang="en-US" dirty="0" smtClean="0"/>
            </a:b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VP of Operations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86" y="3477205"/>
            <a:ext cx="1354844" cy="13548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78905" y="4169545"/>
            <a:ext cx="1996707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Cory Barnes</a:t>
            </a:r>
            <a:br>
              <a:rPr lang="en-US" dirty="0" smtClean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 Sales Manager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838200"/>
            <a:ext cx="8686801" cy="762000"/>
          </a:xfrm>
        </p:spPr>
        <p:txBody>
          <a:bodyPr/>
          <a:lstStyle/>
          <a:p>
            <a:r>
              <a:rPr lang="en-US" dirty="0" smtClean="0"/>
              <a:t>Licenses / Permits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7612" y="1614101"/>
            <a:ext cx="776847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Compliance with all documentation necessary to be an established LLC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Obtain relevant social media certifications &amp; training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2514600"/>
            <a:ext cx="5486400" cy="36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2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2" y="1219200"/>
            <a:ext cx="3429000" cy="609600"/>
          </a:xfrm>
        </p:spPr>
        <p:txBody>
          <a:bodyPr/>
          <a:lstStyle/>
          <a:p>
            <a:r>
              <a:rPr lang="en-US" dirty="0" smtClean="0"/>
              <a:t>Pricing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4952999" cy="38100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dirty="0" smtClean="0"/>
              <a:t>Small Business</a:t>
            </a:r>
            <a:br>
              <a:rPr lang="en-US" dirty="0" smtClean="0"/>
            </a:br>
            <a:r>
              <a:rPr lang="en-US" sz="1050" dirty="0" smtClean="0"/>
              <a:t>(</a:t>
            </a:r>
            <a:r>
              <a:rPr lang="en-US" sz="1050" dirty="0"/>
              <a:t>500 or fewer employees &amp; Less than $7 million in annual sales</a:t>
            </a:r>
            <a:r>
              <a:rPr lang="en-US" sz="105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$3500/month + $1000 in ad-spend </a:t>
            </a:r>
            <a:br>
              <a:rPr lang="en-US" dirty="0" smtClean="0"/>
            </a:br>
            <a:r>
              <a:rPr lang="en-US" sz="1200" dirty="0" smtClean="0"/>
              <a:t>20 social media posts across 3 platforms per month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dirty="0" smtClean="0"/>
              <a:t>Email Marketing – 1 Newsletters per month</a:t>
            </a:r>
            <a:br>
              <a:rPr lang="en-US" sz="1100" dirty="0" smtClean="0"/>
            </a:br>
            <a:r>
              <a:rPr lang="en-US" sz="1100" dirty="0" smtClean="0"/>
              <a:t>Monthly Meeting: Review of Analytics</a:t>
            </a:r>
          </a:p>
          <a:p>
            <a:pPr marL="45720" indent="0" algn="ctr">
              <a:buNone/>
            </a:pPr>
            <a:r>
              <a:rPr lang="en-US" dirty="0" smtClean="0"/>
              <a:t>Large Business</a:t>
            </a:r>
            <a:r>
              <a:rPr lang="en-US" dirty="0"/>
              <a:t/>
            </a:r>
            <a:br>
              <a:rPr lang="en-US" dirty="0"/>
            </a:br>
            <a:r>
              <a:rPr lang="en-US" sz="1000" dirty="0" smtClean="0"/>
              <a:t>(500 </a:t>
            </a:r>
            <a:r>
              <a:rPr lang="en-US" sz="1000" dirty="0"/>
              <a:t>or </a:t>
            </a:r>
            <a:r>
              <a:rPr lang="en-US" sz="1000" dirty="0" smtClean="0"/>
              <a:t>more </a:t>
            </a:r>
            <a:r>
              <a:rPr lang="en-US" sz="1000" dirty="0"/>
              <a:t>employees &amp; </a:t>
            </a:r>
            <a:r>
              <a:rPr lang="en-US" sz="1000" dirty="0" smtClean="0"/>
              <a:t>more </a:t>
            </a:r>
            <a:r>
              <a:rPr lang="en-US" sz="1000" dirty="0"/>
              <a:t>than $7 million in annual sales</a:t>
            </a:r>
            <a:r>
              <a:rPr lang="en-US" sz="1000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$5500/month </a:t>
            </a:r>
            <a:r>
              <a:rPr lang="en-US" dirty="0"/>
              <a:t>+ </a:t>
            </a:r>
            <a:r>
              <a:rPr lang="en-US" dirty="0" smtClean="0"/>
              <a:t>$2000 </a:t>
            </a:r>
            <a:r>
              <a:rPr lang="en-US" dirty="0"/>
              <a:t>in </a:t>
            </a:r>
            <a:r>
              <a:rPr lang="en-US" dirty="0" smtClean="0"/>
              <a:t>ad-spend</a:t>
            </a:r>
            <a:br>
              <a:rPr lang="en-US" dirty="0" smtClean="0"/>
            </a:br>
            <a:r>
              <a:rPr lang="en-US" sz="1300" dirty="0" smtClean="0"/>
              <a:t>32 social media posts across 3 platforms per month</a:t>
            </a:r>
            <a:br>
              <a:rPr lang="en-US" sz="1300" dirty="0" smtClean="0"/>
            </a:br>
            <a:r>
              <a:rPr lang="en-US" sz="1300" dirty="0" smtClean="0"/>
              <a:t>Email Marketing – 2 Newsletters per month</a:t>
            </a:r>
            <a:br>
              <a:rPr lang="en-US" sz="1300" dirty="0" smtClean="0"/>
            </a:br>
            <a:r>
              <a:rPr lang="en-US" sz="1300" dirty="0" smtClean="0"/>
              <a:t>Monthly Meeting: Review of Analytics</a:t>
            </a:r>
            <a:br>
              <a:rPr lang="en-US" sz="1300" dirty="0" smtClean="0"/>
            </a:br>
            <a:r>
              <a:rPr lang="en-US" sz="1300" dirty="0" smtClean="0"/>
              <a:t>ClickFunnel 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2059632"/>
            <a:ext cx="4924424" cy="236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838200"/>
            <a:ext cx="8686801" cy="685800"/>
          </a:xfrm>
        </p:spPr>
        <p:txBody>
          <a:bodyPr/>
          <a:lstStyle/>
          <a:p>
            <a:r>
              <a:rPr lang="en-US" dirty="0" smtClean="0"/>
              <a:t>Budget: 6 Months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412" y="1600200"/>
            <a:ext cx="5626861" cy="5386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20 Clients</a:t>
            </a:r>
            <a:br>
              <a:rPr lang="en-US" sz="1600" dirty="0" smtClean="0"/>
            </a:br>
            <a:r>
              <a:rPr lang="en-US" sz="1600" dirty="0" smtClean="0"/>
              <a:t>10 Small Businesses / 10 Large Businesses</a:t>
            </a:r>
            <a:br>
              <a:rPr lang="en-US" sz="1600" dirty="0" smtClean="0"/>
            </a:br>
            <a:r>
              <a:rPr lang="en-US" sz="1600" dirty="0" smtClean="0"/>
              <a:t>Revenue: $720,000 over 6 months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u="sng" dirty="0" smtClean="0">
                <a:solidFill>
                  <a:schemeClr val="bg2">
                    <a:lumMod val="50000"/>
                  </a:schemeClr>
                </a:solidFill>
              </a:rPr>
              <a:t>Salaries</a:t>
            </a:r>
            <a:endParaRPr lang="en-US" sz="16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CEO: $250,000 /yr.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CTO: $200,000 /yr.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VP of Ops: $150,000 /yr.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Sr. Sales Manager: $100,000 /yr.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u="sng" dirty="0" smtClean="0">
                <a:solidFill>
                  <a:schemeClr val="bg2">
                    <a:lumMod val="50000"/>
                  </a:schemeClr>
                </a:solidFill>
              </a:rPr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Constant Contact: $70 /month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Buffer: $199 /month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Certifications: $3000 flat rate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Operational Funds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$354,614 budget needed to run the business for 6 months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1524000"/>
            <a:ext cx="5289802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914400"/>
            <a:ext cx="8686801" cy="685800"/>
          </a:xfrm>
        </p:spPr>
        <p:txBody>
          <a:bodyPr/>
          <a:lstStyle/>
          <a:p>
            <a:r>
              <a:rPr lang="en-US" dirty="0" smtClean="0"/>
              <a:t>Target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and Large Businesses</a:t>
            </a:r>
          </a:p>
          <a:p>
            <a:r>
              <a:rPr lang="en-US" dirty="0" smtClean="0"/>
              <a:t>Restaurants</a:t>
            </a:r>
          </a:p>
          <a:p>
            <a:r>
              <a:rPr lang="en-US" dirty="0" smtClean="0"/>
              <a:t>Doctor’s Offices</a:t>
            </a:r>
          </a:p>
          <a:p>
            <a:r>
              <a:rPr lang="en-US" dirty="0" smtClean="0"/>
              <a:t>Dentist Offices</a:t>
            </a:r>
          </a:p>
          <a:p>
            <a:r>
              <a:rPr lang="en-US" dirty="0" smtClean="0"/>
              <a:t>Donut Shops</a:t>
            </a:r>
          </a:p>
          <a:p>
            <a:r>
              <a:rPr lang="en-US" dirty="0" smtClean="0"/>
              <a:t>Entertainment Stores (Comics, Gaming, Conventions)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587731"/>
            <a:ext cx="557916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7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173</TotalTime>
  <Words>262</Words>
  <Application>Microsoft Office PowerPoint</Application>
  <PresentationFormat>Custom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Business strategy presentation</vt:lpstr>
      <vt:lpstr>Social Media Made Simple</vt:lpstr>
      <vt:lpstr>Vision Statement</vt:lpstr>
      <vt:lpstr>Mission Statement</vt:lpstr>
      <vt:lpstr>Objectives</vt:lpstr>
      <vt:lpstr>Organizational Chart</vt:lpstr>
      <vt:lpstr>Licenses / Permits</vt:lpstr>
      <vt:lpstr>Pricing Models</vt:lpstr>
      <vt:lpstr>Budget: 6 Months</vt:lpstr>
      <vt:lpstr>Target Markets</vt:lpstr>
      <vt:lpstr>Software Tools &amp; Certifications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Made Simple</dc:title>
  <dc:creator>Devon Morgan</dc:creator>
  <cp:lastModifiedBy>Devon Morgan</cp:lastModifiedBy>
  <cp:revision>27</cp:revision>
  <dcterms:created xsi:type="dcterms:W3CDTF">2018-03-26T23:00:11Z</dcterms:created>
  <dcterms:modified xsi:type="dcterms:W3CDTF">2018-03-27T01:53:40Z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