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0" r:id="rId4"/>
    <p:sldId id="258" r:id="rId5"/>
    <p:sldId id="261" r:id="rId6"/>
    <p:sldId id="262"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asud\OneDrive\Desktop\Study%20Basudeo\DA-P172%20Bank%20analytics\Bank%20Analytic%20Project_Presented%20by%20BAC%20Group.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Group.xlsx]Q.1_Year Wise Loan Amount!PivotTable1</c:name>
    <c:fmtId val="20"/>
  </c:pivotSource>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Year Wise Loan Amount Stats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'Q.1_Year Wise Loan Amount'!$B$3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'Q.1_Year Wise Loan Amount'!$A$4:$A$9</c:f>
              <c:strCache>
                <c:ptCount val="5"/>
                <c:pt idx="0">
                  <c:v>2007</c:v>
                </c:pt>
                <c:pt idx="1">
                  <c:v>2008</c:v>
                </c:pt>
                <c:pt idx="2">
                  <c:v>2009</c:v>
                </c:pt>
                <c:pt idx="3">
                  <c:v>2010</c:v>
                </c:pt>
                <c:pt idx="4">
                  <c:v>2011</c:v>
                </c:pt>
              </c:strCache>
            </c:strRef>
          </c:cat>
          <c:val>
            <c:numRef>
              <c:f>'Q.1_Year Wise Loan Amount'!$B$4:$B$9</c:f>
              <c:numCache>
                <c:formatCode>_-* #,##0_-;\-* #,##0_-;_-* "-"??_-;_-@_-</c:formatCode>
                <c:ptCount val="5"/>
                <c:pt idx="0">
                  <c:v>2219275</c:v>
                </c:pt>
                <c:pt idx="1">
                  <c:v>14390275</c:v>
                </c:pt>
                <c:pt idx="2">
                  <c:v>46436325</c:v>
                </c:pt>
                <c:pt idx="3">
                  <c:v>122050200</c:v>
                </c:pt>
                <c:pt idx="4">
                  <c:v>260506575</c:v>
                </c:pt>
              </c:numCache>
            </c:numRef>
          </c:val>
          <c:extLst>
            <c:ext xmlns:c16="http://schemas.microsoft.com/office/drawing/2014/chart" uri="{C3380CC4-5D6E-409C-BE32-E72D297353CC}">
              <c16:uniqueId val="{00000000-E88B-4C33-A2A8-BDB1BE56E8FF}"/>
            </c:ext>
          </c:extLst>
        </c:ser>
        <c:dLbls>
          <c:showLegendKey val="0"/>
          <c:showVal val="0"/>
          <c:showCatName val="0"/>
          <c:showSerName val="0"/>
          <c:showPercent val="0"/>
          <c:showBubbleSize val="0"/>
        </c:dLbls>
        <c:gapWidth val="267"/>
        <c:overlap val="-43"/>
        <c:axId val="833069808"/>
        <c:axId val="833067288"/>
      </c:barChart>
      <c:catAx>
        <c:axId val="833069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33067288"/>
        <c:crosses val="autoZero"/>
        <c:auto val="1"/>
        <c:lblAlgn val="ctr"/>
        <c:lblOffset val="100"/>
        <c:noMultiLvlLbl val="0"/>
      </c:catAx>
      <c:valAx>
        <c:axId val="833067288"/>
        <c:scaling>
          <c:orientation val="minMax"/>
        </c:scaling>
        <c:delete val="0"/>
        <c:axPos val="l"/>
        <c:majorGridlines>
          <c:spPr>
            <a:ln w="9525" cap="flat" cmpd="sng" algn="ctr">
              <a:solidFill>
                <a:schemeClr val="dk1">
                  <a:lumMod val="15000"/>
                  <a:lumOff val="85000"/>
                </a:schemeClr>
              </a:solidFill>
              <a:round/>
            </a:ln>
            <a:effectLst/>
          </c:spPr>
        </c:majorGridlines>
        <c:numFmt formatCode="_(* #,##0_);_(* \(#,##0\);_(* &quot;-&quot;_);_(@_)"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33069808"/>
        <c:crosses val="autoZero"/>
        <c:crossBetween val="between"/>
        <c:dispUnits>
          <c:builtInUnit val="millions"/>
          <c:dispUnitsLbl>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dispUnitsLbl>
        </c:dispUnits>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Group.xlsx]Total Default Days!PivotTable8</c:name>
    <c:fmtId val="6"/>
  </c:pivotSource>
  <c:chart>
    <c:title>
      <c:tx>
        <c:rich>
          <a:bodyPr rot="0" spcFirstLastPara="1" vertOverflow="ellipsis" vert="horz" wrap="square" anchor="ctr" anchorCtr="1"/>
          <a:lstStyle/>
          <a:p>
            <a:pPr>
              <a:defRPr sz="1400" b="1" i="0" u="none" strike="noStrike" kern="1200" spc="0" baseline="0">
                <a:solidFill>
                  <a:schemeClr val="bg2">
                    <a:lumMod val="50000"/>
                  </a:schemeClr>
                </a:solidFill>
                <a:latin typeface="+mn-lt"/>
                <a:ea typeface="+mn-ea"/>
                <a:cs typeface="+mn-cs"/>
              </a:defRPr>
            </a:pPr>
            <a:r>
              <a:rPr lang="en-IN" b="1">
                <a:solidFill>
                  <a:schemeClr val="bg2">
                    <a:lumMod val="50000"/>
                  </a:schemeClr>
                </a:solidFill>
              </a:rPr>
              <a:t>State-Wise</a:t>
            </a:r>
            <a:r>
              <a:rPr lang="en-IN" b="1" baseline="0">
                <a:solidFill>
                  <a:schemeClr val="bg2">
                    <a:lumMod val="50000"/>
                  </a:schemeClr>
                </a:solidFill>
              </a:rPr>
              <a:t> Count of Members Delayed</a:t>
            </a:r>
            <a:endParaRPr lang="en-IN" b="1">
              <a:solidFill>
                <a:schemeClr val="bg2">
                  <a:lumMod val="50000"/>
                </a:schemeClr>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2">
                  <a:lumMod val="50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'Total Default Days'!$L$4</c:f>
              <c:strCache>
                <c:ptCount val="1"/>
                <c:pt idx="0">
                  <c:v>Total</c:v>
                </c:pt>
              </c:strCache>
            </c:strRef>
          </c:tx>
          <c:spPr>
            <a:ln w="28575" cap="rnd">
              <a:solidFill>
                <a:schemeClr val="accent1"/>
              </a:solidFill>
              <a:round/>
            </a:ln>
            <a:effectLst/>
          </c:spPr>
          <c:marker>
            <c:symbol val="none"/>
          </c:marker>
          <c:cat>
            <c:strRef>
              <c:f>'Total Default Days'!$K$5:$K$55</c:f>
              <c:strCache>
                <c:ptCount val="50"/>
                <c:pt idx="0">
                  <c:v>CA</c:v>
                </c:pt>
                <c:pt idx="1">
                  <c:v>NY</c:v>
                </c:pt>
                <c:pt idx="2">
                  <c:v>FL</c:v>
                </c:pt>
                <c:pt idx="3">
                  <c:v>TX</c:v>
                </c:pt>
                <c:pt idx="4">
                  <c:v>NJ</c:v>
                </c:pt>
                <c:pt idx="5">
                  <c:v>PA</c:v>
                </c:pt>
                <c:pt idx="6">
                  <c:v>IL</c:v>
                </c:pt>
                <c:pt idx="7">
                  <c:v>OH</c:v>
                </c:pt>
                <c:pt idx="8">
                  <c:v>MA</c:v>
                </c:pt>
                <c:pt idx="9">
                  <c:v>GA</c:v>
                </c:pt>
                <c:pt idx="10">
                  <c:v>VA</c:v>
                </c:pt>
                <c:pt idx="11">
                  <c:v>NC</c:v>
                </c:pt>
                <c:pt idx="12">
                  <c:v>AZ</c:v>
                </c:pt>
                <c:pt idx="13">
                  <c:v>CO</c:v>
                </c:pt>
                <c:pt idx="14">
                  <c:v>MD</c:v>
                </c:pt>
                <c:pt idx="15">
                  <c:v>CT</c:v>
                </c:pt>
                <c:pt idx="16">
                  <c:v>WA</c:v>
                </c:pt>
                <c:pt idx="17">
                  <c:v>WI</c:v>
                </c:pt>
                <c:pt idx="18">
                  <c:v>NV</c:v>
                </c:pt>
                <c:pt idx="19">
                  <c:v>AL</c:v>
                </c:pt>
                <c:pt idx="20">
                  <c:v>KS</c:v>
                </c:pt>
                <c:pt idx="21">
                  <c:v>MI</c:v>
                </c:pt>
                <c:pt idx="22">
                  <c:v>OR</c:v>
                </c:pt>
                <c:pt idx="23">
                  <c:v>MO</c:v>
                </c:pt>
                <c:pt idx="24">
                  <c:v>KY</c:v>
                </c:pt>
                <c:pt idx="25">
                  <c:v>SC</c:v>
                </c:pt>
                <c:pt idx="26">
                  <c:v>OK</c:v>
                </c:pt>
                <c:pt idx="27">
                  <c:v>AR</c:v>
                </c:pt>
                <c:pt idx="28">
                  <c:v>MN</c:v>
                </c:pt>
                <c:pt idx="29">
                  <c:v>LA</c:v>
                </c:pt>
                <c:pt idx="30">
                  <c:v>HI</c:v>
                </c:pt>
                <c:pt idx="31">
                  <c:v>UT</c:v>
                </c:pt>
                <c:pt idx="32">
                  <c:v>NM</c:v>
                </c:pt>
                <c:pt idx="33">
                  <c:v>NH</c:v>
                </c:pt>
                <c:pt idx="34">
                  <c:v>WV</c:v>
                </c:pt>
                <c:pt idx="35">
                  <c:v>RI</c:v>
                </c:pt>
                <c:pt idx="36">
                  <c:v>DC</c:v>
                </c:pt>
                <c:pt idx="37">
                  <c:v>WY</c:v>
                </c:pt>
                <c:pt idx="38">
                  <c:v>MT</c:v>
                </c:pt>
                <c:pt idx="39">
                  <c:v>SD</c:v>
                </c:pt>
                <c:pt idx="40">
                  <c:v>AK</c:v>
                </c:pt>
                <c:pt idx="41">
                  <c:v>VT</c:v>
                </c:pt>
                <c:pt idx="42">
                  <c:v>DE</c:v>
                </c:pt>
                <c:pt idx="43">
                  <c:v>IA</c:v>
                </c:pt>
                <c:pt idx="44">
                  <c:v>ID</c:v>
                </c:pt>
                <c:pt idx="45">
                  <c:v>TN</c:v>
                </c:pt>
                <c:pt idx="46">
                  <c:v>ME</c:v>
                </c:pt>
                <c:pt idx="47">
                  <c:v>MS</c:v>
                </c:pt>
                <c:pt idx="48">
                  <c:v>IN</c:v>
                </c:pt>
                <c:pt idx="49">
                  <c:v>NE</c:v>
                </c:pt>
              </c:strCache>
            </c:strRef>
          </c:cat>
          <c:val>
            <c:numRef>
              <c:f>'Total Default Days'!$L$5:$L$55</c:f>
              <c:numCache>
                <c:formatCode>_(* #,##0.00_);_(* \(#,##0.00\);_(* "-"??_);_(@_)</c:formatCode>
                <c:ptCount val="50"/>
                <c:pt idx="0">
                  <c:v>150</c:v>
                </c:pt>
                <c:pt idx="1">
                  <c:v>114</c:v>
                </c:pt>
                <c:pt idx="2">
                  <c:v>85</c:v>
                </c:pt>
                <c:pt idx="3">
                  <c:v>68</c:v>
                </c:pt>
                <c:pt idx="4">
                  <c:v>60</c:v>
                </c:pt>
                <c:pt idx="5">
                  <c:v>49</c:v>
                </c:pt>
                <c:pt idx="6">
                  <c:v>47</c:v>
                </c:pt>
                <c:pt idx="7">
                  <c:v>45</c:v>
                </c:pt>
                <c:pt idx="8">
                  <c:v>43</c:v>
                </c:pt>
                <c:pt idx="9">
                  <c:v>39</c:v>
                </c:pt>
                <c:pt idx="10">
                  <c:v>38</c:v>
                </c:pt>
                <c:pt idx="11">
                  <c:v>38</c:v>
                </c:pt>
                <c:pt idx="12">
                  <c:v>30</c:v>
                </c:pt>
                <c:pt idx="13">
                  <c:v>26</c:v>
                </c:pt>
                <c:pt idx="14">
                  <c:v>26</c:v>
                </c:pt>
                <c:pt idx="15">
                  <c:v>25</c:v>
                </c:pt>
                <c:pt idx="16">
                  <c:v>22</c:v>
                </c:pt>
                <c:pt idx="17">
                  <c:v>20</c:v>
                </c:pt>
                <c:pt idx="18">
                  <c:v>18</c:v>
                </c:pt>
                <c:pt idx="19">
                  <c:v>17</c:v>
                </c:pt>
                <c:pt idx="20">
                  <c:v>16</c:v>
                </c:pt>
                <c:pt idx="21">
                  <c:v>16</c:v>
                </c:pt>
                <c:pt idx="22">
                  <c:v>16</c:v>
                </c:pt>
                <c:pt idx="23">
                  <c:v>16</c:v>
                </c:pt>
                <c:pt idx="24">
                  <c:v>14</c:v>
                </c:pt>
                <c:pt idx="25">
                  <c:v>13</c:v>
                </c:pt>
                <c:pt idx="26">
                  <c:v>12</c:v>
                </c:pt>
                <c:pt idx="27">
                  <c:v>10</c:v>
                </c:pt>
                <c:pt idx="28">
                  <c:v>10</c:v>
                </c:pt>
                <c:pt idx="29">
                  <c:v>9</c:v>
                </c:pt>
                <c:pt idx="30">
                  <c:v>8</c:v>
                </c:pt>
                <c:pt idx="31">
                  <c:v>6</c:v>
                </c:pt>
                <c:pt idx="32">
                  <c:v>6</c:v>
                </c:pt>
                <c:pt idx="33">
                  <c:v>5</c:v>
                </c:pt>
                <c:pt idx="34">
                  <c:v>5</c:v>
                </c:pt>
                <c:pt idx="35">
                  <c:v>4</c:v>
                </c:pt>
                <c:pt idx="36">
                  <c:v>3</c:v>
                </c:pt>
                <c:pt idx="37">
                  <c:v>3</c:v>
                </c:pt>
                <c:pt idx="38">
                  <c:v>2</c:v>
                </c:pt>
                <c:pt idx="39">
                  <c:v>2</c:v>
                </c:pt>
                <c:pt idx="40">
                  <c:v>2</c:v>
                </c:pt>
                <c:pt idx="41">
                  <c:v>1</c:v>
                </c:pt>
                <c:pt idx="42">
                  <c:v>1</c:v>
                </c:pt>
              </c:numCache>
            </c:numRef>
          </c:val>
          <c:smooth val="0"/>
          <c:extLst>
            <c:ext xmlns:c16="http://schemas.microsoft.com/office/drawing/2014/chart" uri="{C3380CC4-5D6E-409C-BE32-E72D297353CC}">
              <c16:uniqueId val="{00000000-7796-405F-B6A5-794A7B477572}"/>
            </c:ext>
          </c:extLst>
        </c:ser>
        <c:dLbls>
          <c:showLegendKey val="0"/>
          <c:showVal val="0"/>
          <c:showCatName val="0"/>
          <c:showSerName val="0"/>
          <c:showPercent val="0"/>
          <c:showBubbleSize val="0"/>
        </c:dLbls>
        <c:smooth val="0"/>
        <c:axId val="1120252496"/>
        <c:axId val="1120251776"/>
      </c:lineChart>
      <c:catAx>
        <c:axId val="112025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2">
                    <a:lumMod val="50000"/>
                  </a:schemeClr>
                </a:solidFill>
                <a:latin typeface="+mn-lt"/>
                <a:ea typeface="+mn-ea"/>
                <a:cs typeface="+mn-cs"/>
              </a:defRPr>
            </a:pPr>
            <a:endParaRPr lang="en-US"/>
          </a:p>
        </c:txPr>
        <c:crossAx val="1120251776"/>
        <c:crosses val="autoZero"/>
        <c:auto val="1"/>
        <c:lblAlgn val="ctr"/>
        <c:lblOffset val="100"/>
        <c:noMultiLvlLbl val="0"/>
      </c:catAx>
      <c:valAx>
        <c:axId val="1120251776"/>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2">
                    <a:lumMod val="50000"/>
                  </a:schemeClr>
                </a:solidFill>
                <a:latin typeface="+mn-lt"/>
                <a:ea typeface="+mn-ea"/>
                <a:cs typeface="+mn-cs"/>
              </a:defRPr>
            </a:pPr>
            <a:endParaRPr lang="en-US"/>
          </a:p>
        </c:txPr>
        <c:crossAx val="1120252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Group.xlsx]Q.3_Verifi Stat_Ttl Pay!PivotTable1</c:name>
    <c:fmtId val="10"/>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Group.xlsx]Q.2 Grade-Sub Grade_revol Bal!PivotTable1</c:name>
    <c:fmtId val="9"/>
  </c:pivotSource>
  <c:chart>
    <c:title>
      <c:tx>
        <c:rich>
          <a:bodyPr rot="0" spcFirstLastPara="1" vertOverflow="ellipsis" vert="horz" wrap="square" anchor="ctr" anchorCtr="1"/>
          <a:lstStyle/>
          <a:p>
            <a:pPr algn="l">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Grade and Sub Grade wise </a:t>
            </a:r>
            <a:r>
              <a:rPr lang="en-IN" dirty="0" err="1"/>
              <a:t>Revol_Bal</a:t>
            </a:r>
            <a:endParaRPr lang="en-IN" dirty="0"/>
          </a:p>
        </c:rich>
      </c:tx>
      <c:layout>
        <c:manualLayout>
          <c:xMode val="edge"/>
          <c:yMode val="edge"/>
          <c:x val="0.50890591828441201"/>
          <c:y val="2.4666396695868183E-2"/>
        </c:manualLayout>
      </c:layout>
      <c:overlay val="0"/>
      <c:spPr>
        <a:noFill/>
        <a:ln>
          <a:noFill/>
        </a:ln>
        <a:effectLst/>
      </c:spPr>
      <c:txPr>
        <a:bodyPr rot="0" spcFirstLastPara="1" vertOverflow="ellipsis" vert="horz" wrap="square" anchor="ctr" anchorCtr="1"/>
        <a:lstStyle/>
        <a:p>
          <a:pPr algn="l">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scene3d>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l"/>
          </a:scene3d>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'Q.2 Grade-Sub Grade_revol Bal'!$C$3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'Q.2 Grade-Sub Grade_revol Bal'!$A$4:$B$39</c:f>
              <c:multiLvlStrCache>
                <c:ptCount val="35"/>
                <c:lvl>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lvl>
                <c:lvl>
                  <c:pt idx="0">
                    <c:v>A</c:v>
                  </c:pt>
                  <c:pt idx="5">
                    <c:v>B</c:v>
                  </c:pt>
                  <c:pt idx="10">
                    <c:v>C</c:v>
                  </c:pt>
                  <c:pt idx="15">
                    <c:v>D</c:v>
                  </c:pt>
                  <c:pt idx="20">
                    <c:v>E</c:v>
                  </c:pt>
                  <c:pt idx="25">
                    <c:v>F</c:v>
                  </c:pt>
                  <c:pt idx="30">
                    <c:v>G</c:v>
                  </c:pt>
                </c:lvl>
              </c:multiLvlStrCache>
            </c:multiLvlStrRef>
          </c:cat>
          <c:val>
            <c:numRef>
              <c:f>'Q.2 Grade-Sub Grade_revol Bal'!$C$4:$C$39</c:f>
              <c:numCache>
                <c:formatCode>_(* #,##0.00_);_(* \(#,##0.00\);_(* "-"??_);_(@_)</c:formatCode>
                <c:ptCount val="35"/>
                <c:pt idx="0">
                  <c:v>11365196</c:v>
                </c:pt>
                <c:pt idx="1">
                  <c:v>14004780</c:v>
                </c:pt>
                <c:pt idx="2">
                  <c:v>19543922</c:v>
                </c:pt>
                <c:pt idx="3">
                  <c:v>34557156</c:v>
                </c:pt>
                <c:pt idx="4">
                  <c:v>35303045</c:v>
                </c:pt>
                <c:pt idx="5">
                  <c:v>21842079</c:v>
                </c:pt>
                <c:pt idx="6">
                  <c:v>26478439</c:v>
                </c:pt>
                <c:pt idx="7">
                  <c:v>39723554</c:v>
                </c:pt>
                <c:pt idx="8">
                  <c:v>35405811</c:v>
                </c:pt>
                <c:pt idx="9">
                  <c:v>37858666</c:v>
                </c:pt>
                <c:pt idx="10">
                  <c:v>29384926</c:v>
                </c:pt>
                <c:pt idx="11">
                  <c:v>27321114</c:v>
                </c:pt>
                <c:pt idx="12">
                  <c:v>20531370</c:v>
                </c:pt>
                <c:pt idx="13">
                  <c:v>16867691</c:v>
                </c:pt>
                <c:pt idx="14">
                  <c:v>16015609</c:v>
                </c:pt>
                <c:pt idx="15">
                  <c:v>12130255</c:v>
                </c:pt>
                <c:pt idx="16">
                  <c:v>18570972</c:v>
                </c:pt>
                <c:pt idx="17">
                  <c:v>16793781</c:v>
                </c:pt>
                <c:pt idx="18">
                  <c:v>13742947</c:v>
                </c:pt>
                <c:pt idx="19">
                  <c:v>13252474</c:v>
                </c:pt>
                <c:pt idx="20">
                  <c:v>11132588</c:v>
                </c:pt>
                <c:pt idx="21">
                  <c:v>10242033</c:v>
                </c:pt>
                <c:pt idx="22">
                  <c:v>9039059</c:v>
                </c:pt>
                <c:pt idx="23">
                  <c:v>7990991</c:v>
                </c:pt>
                <c:pt idx="24">
                  <c:v>7669868</c:v>
                </c:pt>
                <c:pt idx="25">
                  <c:v>5840746</c:v>
                </c:pt>
                <c:pt idx="26">
                  <c:v>4528248</c:v>
                </c:pt>
                <c:pt idx="27">
                  <c:v>3175435</c:v>
                </c:pt>
                <c:pt idx="28">
                  <c:v>2551064</c:v>
                </c:pt>
                <c:pt idx="29">
                  <c:v>2187323</c:v>
                </c:pt>
                <c:pt idx="30">
                  <c:v>1808763</c:v>
                </c:pt>
                <c:pt idx="31">
                  <c:v>1729627</c:v>
                </c:pt>
                <c:pt idx="32">
                  <c:v>832193</c:v>
                </c:pt>
                <c:pt idx="33">
                  <c:v>1390628</c:v>
                </c:pt>
                <c:pt idx="34">
                  <c:v>701515</c:v>
                </c:pt>
              </c:numCache>
            </c:numRef>
          </c:val>
          <c:extLst>
            <c:ext xmlns:c16="http://schemas.microsoft.com/office/drawing/2014/chart" uri="{C3380CC4-5D6E-409C-BE32-E72D297353CC}">
              <c16:uniqueId val="{00000000-1A17-4235-9376-3912CE84A088}"/>
            </c:ext>
          </c:extLst>
        </c:ser>
        <c:dLbls>
          <c:showLegendKey val="0"/>
          <c:showVal val="1"/>
          <c:showCatName val="0"/>
          <c:showSerName val="0"/>
          <c:showPercent val="0"/>
          <c:showBubbleSize val="0"/>
        </c:dLbls>
        <c:gapWidth val="150"/>
        <c:shape val="box"/>
        <c:axId val="1221304728"/>
        <c:axId val="1221314448"/>
        <c:axId val="0"/>
      </c:bar3DChart>
      <c:catAx>
        <c:axId val="12213047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1314448"/>
        <c:crosses val="autoZero"/>
        <c:auto val="1"/>
        <c:lblAlgn val="ctr"/>
        <c:lblOffset val="100"/>
        <c:noMultiLvlLbl val="0"/>
      </c:catAx>
      <c:valAx>
        <c:axId val="1221314448"/>
        <c:scaling>
          <c:orientation val="minMax"/>
        </c:scaling>
        <c:delete val="0"/>
        <c:axPos val="l"/>
        <c:majorGridlines>
          <c:spPr>
            <a:ln w="9525" cap="flat" cmpd="sng" algn="ctr">
              <a:solidFill>
                <a:schemeClr val="dk1">
                  <a:lumMod val="50000"/>
                  <a:lumOff val="50000"/>
                </a:schemeClr>
              </a:solidFill>
              <a:round/>
            </a:ln>
            <a:effectLst/>
          </c:spPr>
        </c:majorGridlines>
        <c:numFmt formatCode="_(* #,##0_);_(* \(#,##0\);_(* &quot;-&quot;_);_(@_)"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1304728"/>
        <c:crosses val="autoZero"/>
        <c:crossBetween val="between"/>
        <c:dispUnits>
          <c:builtInUnit val="millions"/>
          <c:dispUnitsLbl>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Group.xlsx]Q.3_Verifi Stat_Ttl Pay!PivotTable1</c:name>
    <c:fmtId val="10"/>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'Q.3_Verifi Stat_Ttl Pay'!$B$3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E2C-4726-85BA-08EBFFC55D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E2C-4726-85BA-08EBFFC55D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E2C-4726-85BA-08EBFFC55DB2}"/>
              </c:ext>
            </c:extLst>
          </c:dPt>
          <c:dLbls>
            <c:dLbl>
              <c:idx val="0"/>
              <c:layout>
                <c:manualLayout>
                  <c:x val="-0.22116074517914938"/>
                  <c:y val="0.14112777408885918"/>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6088145832570414"/>
                      <c:h val="0.13853698584838875"/>
                    </c:manualLayout>
                  </c15:layout>
                </c:ext>
                <c:ext xmlns:c16="http://schemas.microsoft.com/office/drawing/2014/chart" uri="{C3380CC4-5D6E-409C-BE32-E72D297353CC}">
                  <c16:uniqueId val="{00000001-AE2C-4726-85BA-08EBFFC55DB2}"/>
                </c:ext>
              </c:extLst>
            </c:dLbl>
            <c:dLbl>
              <c:idx val="1"/>
              <c:layout>
                <c:manualLayout>
                  <c:x val="-0.14791708937279613"/>
                  <c:y val="-0.22604640565645015"/>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3831754214340939"/>
                      <c:h val="0.13241385018586427"/>
                    </c:manualLayout>
                  </c15:layout>
                </c:ext>
                <c:ext xmlns:c16="http://schemas.microsoft.com/office/drawing/2014/chart" uri="{C3380CC4-5D6E-409C-BE32-E72D297353CC}">
                  <c16:uniqueId val="{00000003-AE2C-4726-85BA-08EBFFC55DB2}"/>
                </c:ext>
              </c:extLst>
            </c:dLbl>
            <c:dLbl>
              <c:idx val="2"/>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manualLayout>
                      <c:w val="0.24048840698348417"/>
                      <c:h val="0.13806531626293914"/>
                    </c:manualLayout>
                  </c15:layout>
                </c:ext>
                <c:ext xmlns:c16="http://schemas.microsoft.com/office/drawing/2014/chart" uri="{C3380CC4-5D6E-409C-BE32-E72D297353CC}">
                  <c16:uniqueId val="{00000005-AE2C-4726-85BA-08EBFFC55DB2}"/>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'Q.3_Verifi Stat_Ttl Pay'!$A$4:$A$7</c:f>
              <c:strCache>
                <c:ptCount val="3"/>
                <c:pt idx="0">
                  <c:v>Not Verified</c:v>
                </c:pt>
                <c:pt idx="1">
                  <c:v>Source Verified</c:v>
                </c:pt>
                <c:pt idx="2">
                  <c:v>Verified</c:v>
                </c:pt>
              </c:strCache>
            </c:strRef>
          </c:cat>
          <c:val>
            <c:numRef>
              <c:f>'Q.3_Verifi Stat_Ttl Pay'!$B$4:$B$7</c:f>
              <c:numCache>
                <c:formatCode>_-* #,##0_-;\-* #,##0_-;_-* "-"??_-;_-@_-</c:formatCode>
                <c:ptCount val="3"/>
                <c:pt idx="0">
                  <c:v>153541418.21059895</c:v>
                </c:pt>
                <c:pt idx="1">
                  <c:v>109270668.2019521</c:v>
                </c:pt>
                <c:pt idx="2">
                  <c:v>219892307.5108363</c:v>
                </c:pt>
              </c:numCache>
            </c:numRef>
          </c:val>
          <c:extLst>
            <c:ext xmlns:c16="http://schemas.microsoft.com/office/drawing/2014/chart" uri="{C3380CC4-5D6E-409C-BE32-E72D297353CC}">
              <c16:uniqueId val="{00000006-AE2C-4726-85BA-08EBFFC55DB2}"/>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Group.xlsx]Q.3_Verifi Stat_Ttl Pay!PivotTable1</c:name>
    <c:fmtId val="10"/>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Group.xlsx]Q.3_Verifi Stat_Ttl Pay!PivotTable1</c:name>
    <c:fmtId val="10"/>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Group.xlsx]Total Default Days!PivotTable7</c:name>
    <c:fmtId val="4"/>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s>
    <c:plotArea>
      <c:layout/>
      <c:pieChart>
        <c:varyColors val="1"/>
        <c:ser>
          <c:idx val="0"/>
          <c:order val="0"/>
          <c:tx>
            <c:strRef>
              <c:f>'Total Default Days'!$O$4</c:f>
              <c:strCache>
                <c:ptCount val="1"/>
                <c:pt idx="0">
                  <c:v>Count_Default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733-41BB-A5FB-BC0174514E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733-41BB-A5FB-BC0174514E5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733-41BB-A5FB-BC0174514E5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733-41BB-A5FB-BC0174514E5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733-41BB-A5FB-BC0174514E5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2">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'Total Default Days'!$N$5:$N$10</c:f>
              <c:strCache>
                <c:ptCount val="5"/>
                <c:pt idx="0">
                  <c:v>MORTGAGE</c:v>
                </c:pt>
                <c:pt idx="1">
                  <c:v>NONE</c:v>
                </c:pt>
                <c:pt idx="2">
                  <c:v>OTHER</c:v>
                </c:pt>
                <c:pt idx="3">
                  <c:v>OWN</c:v>
                </c:pt>
                <c:pt idx="4">
                  <c:v>RENT</c:v>
                </c:pt>
              </c:strCache>
            </c:strRef>
          </c:cat>
          <c:val>
            <c:numRef>
              <c:f>'Total Default Days'!$O$5:$O$10</c:f>
              <c:numCache>
                <c:formatCode>General</c:formatCode>
                <c:ptCount val="5"/>
                <c:pt idx="0" formatCode="_(* #,##0.00_);_(* \(#,##0.00\);_(* &quot;-&quot;??_);_(@_)">
                  <c:v>638</c:v>
                </c:pt>
                <c:pt idx="3" formatCode="_(* #,##0.00_);_(* \(#,##0.00\);_(* &quot;-&quot;??_);_(@_)">
                  <c:v>83</c:v>
                </c:pt>
                <c:pt idx="4" formatCode="_(* #,##0.00_);_(* \(#,##0.00\);_(* &quot;-&quot;??_);_(@_)">
                  <c:v>419</c:v>
                </c:pt>
              </c:numCache>
            </c:numRef>
          </c:val>
          <c:extLst>
            <c:ext xmlns:c16="http://schemas.microsoft.com/office/drawing/2014/chart" uri="{C3380CC4-5D6E-409C-BE32-E72D297353CC}">
              <c16:uniqueId val="{0000000A-3733-41BB-A5FB-BC0174514E54}"/>
            </c:ext>
          </c:extLst>
        </c:ser>
        <c:ser>
          <c:idx val="1"/>
          <c:order val="1"/>
          <c:tx>
            <c:strRef>
              <c:f>'Total Default Days'!$P$4</c:f>
              <c:strCache>
                <c:ptCount val="1"/>
                <c:pt idx="0">
                  <c:v># Default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C-3733-41BB-A5FB-BC0174514E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E-3733-41BB-A5FB-BC0174514E5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0-3733-41BB-A5FB-BC0174514E5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2-3733-41BB-A5FB-BC0174514E5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4-3733-41BB-A5FB-BC0174514E5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'Total Default Days'!$N$5:$N$10</c:f>
              <c:strCache>
                <c:ptCount val="5"/>
                <c:pt idx="0">
                  <c:v>MORTGAGE</c:v>
                </c:pt>
                <c:pt idx="1">
                  <c:v>NONE</c:v>
                </c:pt>
                <c:pt idx="2">
                  <c:v>OTHER</c:v>
                </c:pt>
                <c:pt idx="3">
                  <c:v>OWN</c:v>
                </c:pt>
                <c:pt idx="4">
                  <c:v>RENT</c:v>
                </c:pt>
              </c:strCache>
            </c:strRef>
          </c:cat>
          <c:val>
            <c:numRef>
              <c:f>'Total Default Days'!$P$5:$P$10</c:f>
              <c:numCache>
                <c:formatCode>0.00%</c:formatCode>
                <c:ptCount val="5"/>
                <c:pt idx="0">
                  <c:v>0.55964912280701751</c:v>
                </c:pt>
                <c:pt idx="1">
                  <c:v>0</c:v>
                </c:pt>
                <c:pt idx="2">
                  <c:v>0</c:v>
                </c:pt>
                <c:pt idx="3">
                  <c:v>7.2807017543859653E-2</c:v>
                </c:pt>
                <c:pt idx="4">
                  <c:v>0.36754385964912278</c:v>
                </c:pt>
              </c:numCache>
            </c:numRef>
          </c:val>
          <c:extLst>
            <c:ext xmlns:c16="http://schemas.microsoft.com/office/drawing/2014/chart" uri="{C3380CC4-5D6E-409C-BE32-E72D297353CC}">
              <c16:uniqueId val="{00000015-3733-41BB-A5FB-BC0174514E54}"/>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6.8774712165591737E-2"/>
          <c:y val="0.84972117121650437"/>
          <c:w val="0.86245036214972726"/>
          <c:h val="9.1358270540648767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Group.xlsx]Q.3_Verifi Stat_Ttl Pay!PivotTable10</c:name>
    <c:fmtId val="15"/>
  </c:pivotSource>
  <c:chart>
    <c:title>
      <c:tx>
        <c:rich>
          <a:bodyPr rot="0" spcFirstLastPara="1" vertOverflow="ellipsis" vert="horz" wrap="square" anchor="ctr" anchorCtr="1"/>
          <a:lstStyle/>
          <a:p>
            <a:pPr>
              <a:defRPr sz="1400" b="1" i="0" u="none" strike="noStrike" kern="1200" spc="0" baseline="0">
                <a:solidFill>
                  <a:schemeClr val="bg2">
                    <a:lumMod val="50000"/>
                  </a:schemeClr>
                </a:solidFill>
                <a:latin typeface="+mn-lt"/>
                <a:ea typeface="+mn-ea"/>
                <a:cs typeface="+mn-cs"/>
              </a:defRPr>
            </a:pPr>
            <a:r>
              <a:rPr lang="en-US" b="1">
                <a:solidFill>
                  <a:schemeClr val="bg2">
                    <a:lumMod val="50000"/>
                  </a:schemeClr>
                </a:solidFill>
              </a:rPr>
              <a:t>Home</a:t>
            </a:r>
            <a:r>
              <a:rPr lang="en-US" b="1" baseline="0">
                <a:solidFill>
                  <a:schemeClr val="bg2">
                    <a:lumMod val="50000"/>
                  </a:schemeClr>
                </a:solidFill>
              </a:rPr>
              <a:t> Ownership and DTI Rate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2">
                  <a:lumMod val="50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'Q.3_Verifi Stat_Ttl Pay'!$F$18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92-459A-A246-5C0469D774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92-459A-A246-5C0469D774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92-459A-A246-5C0469D774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92-459A-A246-5C0469D7746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092-459A-A246-5C0469D7746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'Q.3_Verifi Stat_Ttl Pay'!$E$19:$E$24</c:f>
              <c:strCache>
                <c:ptCount val="5"/>
                <c:pt idx="0">
                  <c:v>MORTGAGE</c:v>
                </c:pt>
                <c:pt idx="1">
                  <c:v>NONE</c:v>
                </c:pt>
                <c:pt idx="2">
                  <c:v>OTHER</c:v>
                </c:pt>
                <c:pt idx="3">
                  <c:v>OWN</c:v>
                </c:pt>
                <c:pt idx="4">
                  <c:v>RENT</c:v>
                </c:pt>
              </c:strCache>
            </c:strRef>
          </c:cat>
          <c:val>
            <c:numRef>
              <c:f>'Q.3_Verifi Stat_Ttl Pay'!$F$19:$F$24</c:f>
              <c:numCache>
                <c:formatCode>_(* #,##0.00_);_(* \(#,##0.00\);_(* "-"??_);_(@_)</c:formatCode>
                <c:ptCount val="5"/>
                <c:pt idx="0">
                  <c:v>13.167808482926565</c:v>
                </c:pt>
                <c:pt idx="1">
                  <c:v>11.746666666666668</c:v>
                </c:pt>
                <c:pt idx="2">
                  <c:v>11.251938775510204</c:v>
                </c:pt>
                <c:pt idx="3">
                  <c:v>13.227665140614794</c:v>
                </c:pt>
                <c:pt idx="4">
                  <c:v>13.477884544155774</c:v>
                </c:pt>
              </c:numCache>
            </c:numRef>
          </c:val>
          <c:extLst>
            <c:ext xmlns:c16="http://schemas.microsoft.com/office/drawing/2014/chart" uri="{C3380CC4-5D6E-409C-BE32-E72D297353CC}">
              <c16:uniqueId val="{0000000A-C092-459A-A246-5C0469D77469}"/>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bg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Group.xlsx]Q.3_Verifi Stat_Ttl Pay!PivotTable1</c:name>
    <c:fmtId val="10"/>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23678445993287522"/>
              <c:y val="8.01385895489633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Analytic Project_Presented by BAC Group.xlsx]Total Default Days!PivotTable6</c:name>
    <c:fmtId val="7"/>
  </c:pivotSource>
  <c:chart>
    <c:title>
      <c:tx>
        <c:rich>
          <a:bodyPr rot="0" spcFirstLastPara="1" vertOverflow="ellipsis" vert="horz" wrap="square" anchor="ctr" anchorCtr="1"/>
          <a:lstStyle/>
          <a:p>
            <a:pPr>
              <a:defRPr sz="1400" b="1" i="0" u="none" strike="noStrike" kern="1200" spc="0" baseline="0">
                <a:solidFill>
                  <a:schemeClr val="bg2">
                    <a:lumMod val="50000"/>
                  </a:schemeClr>
                </a:solidFill>
                <a:latin typeface="+mn-lt"/>
                <a:ea typeface="+mn-ea"/>
                <a:cs typeface="+mn-cs"/>
              </a:defRPr>
            </a:pPr>
            <a:r>
              <a:rPr lang="en-IN" b="1">
                <a:solidFill>
                  <a:schemeClr val="bg2">
                    <a:lumMod val="50000"/>
                  </a:schemeClr>
                </a:solidFill>
              </a:rPr>
              <a:t>Total</a:t>
            </a:r>
            <a:r>
              <a:rPr lang="en-IN" b="1" baseline="0">
                <a:solidFill>
                  <a:schemeClr val="bg2">
                    <a:lumMod val="50000"/>
                  </a:schemeClr>
                </a:solidFill>
              </a:rPr>
              <a:t> No of Days Delay State Wise</a:t>
            </a:r>
            <a:endParaRPr lang="en-IN" b="1">
              <a:solidFill>
                <a:schemeClr val="bg2">
                  <a:lumMod val="50000"/>
                </a:schemeClr>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2">
                  <a:lumMod val="50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'Total Default Days'!$I$4</c:f>
              <c:strCache>
                <c:ptCount val="1"/>
                <c:pt idx="0">
                  <c:v>Total</c:v>
                </c:pt>
              </c:strCache>
            </c:strRef>
          </c:tx>
          <c:spPr>
            <a:ln w="28575" cap="rnd">
              <a:solidFill>
                <a:schemeClr val="accent1"/>
              </a:solidFill>
              <a:round/>
            </a:ln>
            <a:effectLst/>
          </c:spPr>
          <c:marker>
            <c:symbol val="none"/>
          </c:marker>
          <c:cat>
            <c:strRef>
              <c:f>'Total Default Days'!$H$5:$H$55</c:f>
              <c:strCache>
                <c:ptCount val="50"/>
                <c:pt idx="0">
                  <c:v>CA</c:v>
                </c:pt>
                <c:pt idx="1">
                  <c:v>NY</c:v>
                </c:pt>
                <c:pt idx="2">
                  <c:v>FL</c:v>
                </c:pt>
                <c:pt idx="3">
                  <c:v>TX</c:v>
                </c:pt>
                <c:pt idx="4">
                  <c:v>NJ</c:v>
                </c:pt>
                <c:pt idx="5">
                  <c:v>PA</c:v>
                </c:pt>
                <c:pt idx="6">
                  <c:v>IL</c:v>
                </c:pt>
                <c:pt idx="7">
                  <c:v>OH</c:v>
                </c:pt>
                <c:pt idx="8">
                  <c:v>MA</c:v>
                </c:pt>
                <c:pt idx="9">
                  <c:v>GA</c:v>
                </c:pt>
                <c:pt idx="10">
                  <c:v>NC</c:v>
                </c:pt>
                <c:pt idx="11">
                  <c:v>VA</c:v>
                </c:pt>
                <c:pt idx="12">
                  <c:v>AZ</c:v>
                </c:pt>
                <c:pt idx="13">
                  <c:v>MD</c:v>
                </c:pt>
                <c:pt idx="14">
                  <c:v>CO</c:v>
                </c:pt>
                <c:pt idx="15">
                  <c:v>CT</c:v>
                </c:pt>
                <c:pt idx="16">
                  <c:v>WA</c:v>
                </c:pt>
                <c:pt idx="17">
                  <c:v>WI</c:v>
                </c:pt>
                <c:pt idx="18">
                  <c:v>NV</c:v>
                </c:pt>
                <c:pt idx="19">
                  <c:v>AL</c:v>
                </c:pt>
                <c:pt idx="20">
                  <c:v>MI</c:v>
                </c:pt>
                <c:pt idx="21">
                  <c:v>OR</c:v>
                </c:pt>
                <c:pt idx="22">
                  <c:v>KS</c:v>
                </c:pt>
                <c:pt idx="23">
                  <c:v>MO</c:v>
                </c:pt>
                <c:pt idx="24">
                  <c:v>KY</c:v>
                </c:pt>
                <c:pt idx="25">
                  <c:v>SC</c:v>
                </c:pt>
                <c:pt idx="26">
                  <c:v>OK</c:v>
                </c:pt>
                <c:pt idx="27">
                  <c:v>AR</c:v>
                </c:pt>
                <c:pt idx="28">
                  <c:v>MN</c:v>
                </c:pt>
                <c:pt idx="29">
                  <c:v>LA</c:v>
                </c:pt>
                <c:pt idx="30">
                  <c:v>HI</c:v>
                </c:pt>
                <c:pt idx="31">
                  <c:v>UT</c:v>
                </c:pt>
                <c:pt idx="32">
                  <c:v>NM</c:v>
                </c:pt>
                <c:pt idx="33">
                  <c:v>NH</c:v>
                </c:pt>
                <c:pt idx="34">
                  <c:v>WV</c:v>
                </c:pt>
                <c:pt idx="35">
                  <c:v>RI</c:v>
                </c:pt>
                <c:pt idx="36">
                  <c:v>WY</c:v>
                </c:pt>
                <c:pt idx="37">
                  <c:v>DC</c:v>
                </c:pt>
                <c:pt idx="38">
                  <c:v>MT</c:v>
                </c:pt>
                <c:pt idx="39">
                  <c:v>SD</c:v>
                </c:pt>
                <c:pt idx="40">
                  <c:v>AK</c:v>
                </c:pt>
                <c:pt idx="41">
                  <c:v>DE</c:v>
                </c:pt>
                <c:pt idx="42">
                  <c:v>VT</c:v>
                </c:pt>
                <c:pt idx="43">
                  <c:v>IA</c:v>
                </c:pt>
                <c:pt idx="44">
                  <c:v>TN</c:v>
                </c:pt>
                <c:pt idx="45">
                  <c:v>IN</c:v>
                </c:pt>
                <c:pt idx="46">
                  <c:v>ME</c:v>
                </c:pt>
                <c:pt idx="47">
                  <c:v>MS</c:v>
                </c:pt>
                <c:pt idx="48">
                  <c:v>ID</c:v>
                </c:pt>
                <c:pt idx="49">
                  <c:v>NE</c:v>
                </c:pt>
              </c:strCache>
            </c:strRef>
          </c:cat>
          <c:val>
            <c:numRef>
              <c:f>'Total Default Days'!$I$5:$I$55</c:f>
              <c:numCache>
                <c:formatCode>_(* #,##0.00_);_(* \(#,##0.00\);_(* "-"??_);_(@_)</c:formatCode>
                <c:ptCount val="50"/>
                <c:pt idx="0">
                  <c:v>4980</c:v>
                </c:pt>
                <c:pt idx="1">
                  <c:v>3714</c:v>
                </c:pt>
                <c:pt idx="2">
                  <c:v>2815</c:v>
                </c:pt>
                <c:pt idx="3">
                  <c:v>2288</c:v>
                </c:pt>
                <c:pt idx="4">
                  <c:v>1950</c:v>
                </c:pt>
                <c:pt idx="5">
                  <c:v>1759</c:v>
                </c:pt>
                <c:pt idx="6">
                  <c:v>1547</c:v>
                </c:pt>
                <c:pt idx="7">
                  <c:v>1395</c:v>
                </c:pt>
                <c:pt idx="8">
                  <c:v>1333</c:v>
                </c:pt>
                <c:pt idx="9">
                  <c:v>1269</c:v>
                </c:pt>
                <c:pt idx="10">
                  <c:v>1208</c:v>
                </c:pt>
                <c:pt idx="11">
                  <c:v>1208</c:v>
                </c:pt>
                <c:pt idx="12">
                  <c:v>930</c:v>
                </c:pt>
                <c:pt idx="13">
                  <c:v>866</c:v>
                </c:pt>
                <c:pt idx="14">
                  <c:v>806</c:v>
                </c:pt>
                <c:pt idx="15">
                  <c:v>805</c:v>
                </c:pt>
                <c:pt idx="16">
                  <c:v>682</c:v>
                </c:pt>
                <c:pt idx="17">
                  <c:v>620</c:v>
                </c:pt>
                <c:pt idx="18">
                  <c:v>588</c:v>
                </c:pt>
                <c:pt idx="19">
                  <c:v>557</c:v>
                </c:pt>
                <c:pt idx="20">
                  <c:v>526</c:v>
                </c:pt>
                <c:pt idx="21">
                  <c:v>526</c:v>
                </c:pt>
                <c:pt idx="22">
                  <c:v>496</c:v>
                </c:pt>
                <c:pt idx="23">
                  <c:v>496</c:v>
                </c:pt>
                <c:pt idx="24">
                  <c:v>464</c:v>
                </c:pt>
                <c:pt idx="25">
                  <c:v>433</c:v>
                </c:pt>
                <c:pt idx="26">
                  <c:v>372</c:v>
                </c:pt>
                <c:pt idx="27">
                  <c:v>340</c:v>
                </c:pt>
                <c:pt idx="28">
                  <c:v>340</c:v>
                </c:pt>
                <c:pt idx="29">
                  <c:v>309</c:v>
                </c:pt>
                <c:pt idx="30">
                  <c:v>248</c:v>
                </c:pt>
                <c:pt idx="31">
                  <c:v>216</c:v>
                </c:pt>
                <c:pt idx="32">
                  <c:v>186</c:v>
                </c:pt>
                <c:pt idx="33">
                  <c:v>155</c:v>
                </c:pt>
                <c:pt idx="34">
                  <c:v>155</c:v>
                </c:pt>
                <c:pt idx="35">
                  <c:v>124</c:v>
                </c:pt>
                <c:pt idx="36">
                  <c:v>123</c:v>
                </c:pt>
                <c:pt idx="37">
                  <c:v>93</c:v>
                </c:pt>
                <c:pt idx="38">
                  <c:v>62</c:v>
                </c:pt>
                <c:pt idx="39">
                  <c:v>62</c:v>
                </c:pt>
                <c:pt idx="40">
                  <c:v>62</c:v>
                </c:pt>
                <c:pt idx="41">
                  <c:v>61</c:v>
                </c:pt>
                <c:pt idx="42">
                  <c:v>31</c:v>
                </c:pt>
              </c:numCache>
            </c:numRef>
          </c:val>
          <c:smooth val="0"/>
          <c:extLst>
            <c:ext xmlns:c16="http://schemas.microsoft.com/office/drawing/2014/chart" uri="{C3380CC4-5D6E-409C-BE32-E72D297353CC}">
              <c16:uniqueId val="{00000000-7160-4695-890C-240267E8ED23}"/>
            </c:ext>
          </c:extLst>
        </c:ser>
        <c:dLbls>
          <c:showLegendKey val="0"/>
          <c:showVal val="0"/>
          <c:showCatName val="0"/>
          <c:showSerName val="0"/>
          <c:showPercent val="0"/>
          <c:showBubbleSize val="0"/>
        </c:dLbls>
        <c:smooth val="0"/>
        <c:axId val="1612302048"/>
        <c:axId val="1612298448"/>
      </c:lineChart>
      <c:catAx>
        <c:axId val="161230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2">
                    <a:lumMod val="50000"/>
                  </a:schemeClr>
                </a:solidFill>
                <a:latin typeface="+mn-lt"/>
                <a:ea typeface="+mn-ea"/>
                <a:cs typeface="+mn-cs"/>
              </a:defRPr>
            </a:pPr>
            <a:endParaRPr lang="en-US"/>
          </a:p>
        </c:txPr>
        <c:crossAx val="1612298448"/>
        <c:crosses val="autoZero"/>
        <c:auto val="1"/>
        <c:lblAlgn val="ctr"/>
        <c:lblOffset val="100"/>
        <c:noMultiLvlLbl val="0"/>
      </c:catAx>
      <c:valAx>
        <c:axId val="1612298448"/>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2">
                    <a:lumMod val="50000"/>
                  </a:schemeClr>
                </a:solidFill>
                <a:latin typeface="+mn-lt"/>
                <a:ea typeface="+mn-ea"/>
                <a:cs typeface="+mn-cs"/>
              </a:defRPr>
            </a:pPr>
            <a:endParaRPr lang="en-US"/>
          </a:p>
        </c:txPr>
        <c:crossAx val="161230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0.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1.jpg"/></Relationships>
</file>

<file path=ppt/drawings/drawing1.xml><?xml version="1.0" encoding="utf-8"?>
<c:userShapes xmlns:c="http://schemas.openxmlformats.org/drawingml/2006/chart">
  <cdr:relSizeAnchor xmlns:cdr="http://schemas.openxmlformats.org/drawingml/2006/chartDrawing">
    <cdr:from>
      <cdr:x>0</cdr:x>
      <cdr:y>0.0214</cdr:y>
    </cdr:from>
    <cdr:to>
      <cdr:x>1</cdr:x>
      <cdr:y>0.98693</cdr:y>
    </cdr:to>
    <cdr:pic>
      <cdr:nvPicPr>
        <cdr:cNvPr id="3" name="chart">
          <a:extLst xmlns:a="http://schemas.openxmlformats.org/drawingml/2006/main">
            <a:ext uri="{FF2B5EF4-FFF2-40B4-BE49-F238E27FC236}">
              <a16:creationId xmlns:a16="http://schemas.microsoft.com/office/drawing/2014/main" id="{80B95281-F121-A47B-5E5F-0445B11DE34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22132"/>
          <a:ext cx="7726425" cy="551112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descr="A thank you note on a white surface&#10;&#10;Description automatically generated">
          <a:extLst xmlns:a="http://schemas.openxmlformats.org/drawingml/2006/main">
            <a:ext uri="{FF2B5EF4-FFF2-40B4-BE49-F238E27FC236}">
              <a16:creationId xmlns:a16="http://schemas.microsoft.com/office/drawing/2014/main" id="{3A4C6DF4-1ABA-6950-7D84-D26272AF8BF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4990" y="0"/>
          <a:ext cx="11841908" cy="5707855"/>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27914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573064-3135-41E0-AD02-4AE83719CB90}"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325201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389307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02791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4244244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1149428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1057932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2358614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138584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186002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256117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573064-3135-41E0-AD02-4AE83719CB90}"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322974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573064-3135-41E0-AD02-4AE83719CB90}"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371709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203401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348604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573064-3135-41E0-AD02-4AE83719CB90}" type="datetimeFigureOut">
              <a:rPr lang="en-IN" smtClean="0"/>
              <a:t>27-09-2023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282076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573064-3135-41E0-AD02-4AE83719CB90}"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17E68-1EAE-43E7-ACC9-213335F8B768}" type="slidenum">
              <a:rPr lang="en-IN" smtClean="0"/>
              <a:t>‹#›</a:t>
            </a:fld>
            <a:endParaRPr lang="en-IN"/>
          </a:p>
        </p:txBody>
      </p:sp>
    </p:spTree>
    <p:extLst>
      <p:ext uri="{BB962C8B-B14F-4D97-AF65-F5344CB8AC3E}">
        <p14:creationId xmlns:p14="http://schemas.microsoft.com/office/powerpoint/2010/main" val="175375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573064-3135-41E0-AD02-4AE83719CB90}" type="datetimeFigureOut">
              <a:rPr lang="en-IN" smtClean="0"/>
              <a:t>27-09-2023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A217E68-1EAE-43E7-ACC9-213335F8B768}" type="slidenum">
              <a:rPr lang="en-IN" smtClean="0"/>
              <a:t>‹#›</a:t>
            </a:fld>
            <a:endParaRPr lang="en-IN"/>
          </a:p>
        </p:txBody>
      </p:sp>
    </p:spTree>
    <p:extLst>
      <p:ext uri="{BB962C8B-B14F-4D97-AF65-F5344CB8AC3E}">
        <p14:creationId xmlns:p14="http://schemas.microsoft.com/office/powerpoint/2010/main" val="217147976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3" name="Picture 22" descr="A map of india with different colored states&#10;&#10;Description automatically generated">
            <a:extLst>
              <a:ext uri="{FF2B5EF4-FFF2-40B4-BE49-F238E27FC236}">
                <a16:creationId xmlns:a16="http://schemas.microsoft.com/office/drawing/2014/main" id="{9D6A051A-FF86-CC60-3658-5824D8858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56" y="-7600"/>
            <a:ext cx="6816436" cy="6880590"/>
          </a:xfrm>
          <a:prstGeom prst="rect">
            <a:avLst/>
          </a:prstGeom>
          <a:ln>
            <a:noFill/>
          </a:ln>
          <a:effectLst>
            <a:outerShdw blurRad="292100" dist="139700" dir="2700000" algn="tl" rotWithShape="0">
              <a:srgbClr val="333333">
                <a:alpha val="65000"/>
              </a:srgbClr>
            </a:outerShdw>
          </a:effectLst>
        </p:spPr>
      </p:pic>
      <p:grpSp>
        <p:nvGrpSpPr>
          <p:cNvPr id="46" name="Group 45">
            <a:extLst>
              <a:ext uri="{FF2B5EF4-FFF2-40B4-BE49-F238E27FC236}">
                <a16:creationId xmlns:a16="http://schemas.microsoft.com/office/drawing/2014/main" id="{B450122D-9E42-2590-F2A5-D301D8229AEE}"/>
              </a:ext>
            </a:extLst>
          </p:cNvPr>
          <p:cNvGrpSpPr/>
          <p:nvPr/>
        </p:nvGrpSpPr>
        <p:grpSpPr>
          <a:xfrm>
            <a:off x="3294229" y="4809922"/>
            <a:ext cx="352294" cy="349543"/>
            <a:chOff x="3543607" y="4743422"/>
            <a:chExt cx="352294" cy="349543"/>
          </a:xfrm>
        </p:grpSpPr>
        <p:sp>
          <p:nvSpPr>
            <p:cNvPr id="16" name="Teardrop 15">
              <a:extLst>
                <a:ext uri="{FF2B5EF4-FFF2-40B4-BE49-F238E27FC236}">
                  <a16:creationId xmlns:a16="http://schemas.microsoft.com/office/drawing/2014/main" id="{30CF4A04-CEDA-3CE1-2723-447E1210D0D6}"/>
                </a:ext>
              </a:extLst>
            </p:cNvPr>
            <p:cNvSpPr/>
            <p:nvPr/>
          </p:nvSpPr>
          <p:spPr>
            <a:xfrm rot="8218414">
              <a:off x="3543607" y="4743422"/>
              <a:ext cx="352294" cy="349543"/>
            </a:xfrm>
            <a:prstGeom prst="teardrop">
              <a:avLst>
                <a:gd name="adj" fmla="val 128143"/>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74040A2F-3B26-93AB-D983-6B8FDF1F2737}"/>
                </a:ext>
              </a:extLst>
            </p:cNvPr>
            <p:cNvSpPr/>
            <p:nvPr/>
          </p:nvSpPr>
          <p:spPr>
            <a:xfrm>
              <a:off x="3648816" y="4863239"/>
              <a:ext cx="125822" cy="14315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a:extLst>
              <a:ext uri="{FF2B5EF4-FFF2-40B4-BE49-F238E27FC236}">
                <a16:creationId xmlns:a16="http://schemas.microsoft.com/office/drawing/2014/main" id="{44AC9736-3355-9E89-0C85-B2E820807397}"/>
              </a:ext>
            </a:extLst>
          </p:cNvPr>
          <p:cNvGrpSpPr/>
          <p:nvPr/>
        </p:nvGrpSpPr>
        <p:grpSpPr>
          <a:xfrm>
            <a:off x="615794" y="5279239"/>
            <a:ext cx="2839308" cy="704392"/>
            <a:chOff x="383044" y="4996614"/>
            <a:chExt cx="2839308" cy="704392"/>
          </a:xfrm>
        </p:grpSpPr>
        <p:cxnSp>
          <p:nvCxnSpPr>
            <p:cNvPr id="37" name="Straight Connector 36">
              <a:extLst>
                <a:ext uri="{FF2B5EF4-FFF2-40B4-BE49-F238E27FC236}">
                  <a16:creationId xmlns:a16="http://schemas.microsoft.com/office/drawing/2014/main" id="{CCC43708-186A-E1E2-2100-F8E6B4C53183}"/>
                </a:ext>
              </a:extLst>
            </p:cNvPr>
            <p:cNvCxnSpPr>
              <a:cxnSpLocks/>
            </p:cNvCxnSpPr>
            <p:nvPr/>
          </p:nvCxnSpPr>
          <p:spPr>
            <a:xfrm flipH="1">
              <a:off x="383044" y="5006398"/>
              <a:ext cx="283930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69D8B1F-8A39-BC6A-DFC9-8BF7638BA4C7}"/>
                </a:ext>
              </a:extLst>
            </p:cNvPr>
            <p:cNvCxnSpPr>
              <a:cxnSpLocks/>
            </p:cNvCxnSpPr>
            <p:nvPr/>
          </p:nvCxnSpPr>
          <p:spPr>
            <a:xfrm>
              <a:off x="383044" y="4996614"/>
              <a:ext cx="0" cy="704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BC9BD0DA-BB65-F6D5-6125-A1C16369262E}"/>
              </a:ext>
            </a:extLst>
          </p:cNvPr>
          <p:cNvSpPr txBox="1"/>
          <p:nvPr/>
        </p:nvSpPr>
        <p:spPr>
          <a:xfrm>
            <a:off x="103752" y="5899659"/>
            <a:ext cx="2140683" cy="369332"/>
          </a:xfrm>
          <a:prstGeom prst="rect">
            <a:avLst/>
          </a:prstGeom>
          <a:noFill/>
        </p:spPr>
        <p:txBody>
          <a:bodyPr wrap="square" rtlCol="0">
            <a:spAutoFit/>
          </a:bodyPr>
          <a:lstStyle>
            <a:defPPr>
              <a:defRPr lang="en-US"/>
            </a:defPPr>
            <a:lvl1pPr>
              <a:defRPr b="1">
                <a:solidFill>
                  <a:srgbClr val="002060"/>
                </a:solidFill>
              </a:defRPr>
            </a:lvl1pPr>
          </a:lstStyle>
          <a:p>
            <a:r>
              <a:rPr lang="en-IN" dirty="0"/>
              <a:t>Basudeo Mundhra</a:t>
            </a:r>
          </a:p>
        </p:txBody>
      </p:sp>
      <p:grpSp>
        <p:nvGrpSpPr>
          <p:cNvPr id="47" name="Group 46">
            <a:extLst>
              <a:ext uri="{FF2B5EF4-FFF2-40B4-BE49-F238E27FC236}">
                <a16:creationId xmlns:a16="http://schemas.microsoft.com/office/drawing/2014/main" id="{56F780AD-B204-2C85-DD3E-1A634A897BE4}"/>
              </a:ext>
            </a:extLst>
          </p:cNvPr>
          <p:cNvGrpSpPr/>
          <p:nvPr/>
        </p:nvGrpSpPr>
        <p:grpSpPr>
          <a:xfrm>
            <a:off x="3097490" y="3765290"/>
            <a:ext cx="352294" cy="349543"/>
            <a:chOff x="3543607" y="4743422"/>
            <a:chExt cx="352294" cy="349543"/>
          </a:xfrm>
        </p:grpSpPr>
        <p:sp>
          <p:nvSpPr>
            <p:cNvPr id="48" name="Teardrop 47">
              <a:extLst>
                <a:ext uri="{FF2B5EF4-FFF2-40B4-BE49-F238E27FC236}">
                  <a16:creationId xmlns:a16="http://schemas.microsoft.com/office/drawing/2014/main" id="{8BD11C9A-EE62-6077-037A-BDE52DE88B5A}"/>
                </a:ext>
              </a:extLst>
            </p:cNvPr>
            <p:cNvSpPr/>
            <p:nvPr/>
          </p:nvSpPr>
          <p:spPr>
            <a:xfrm rot="8218414">
              <a:off x="3543607" y="4743422"/>
              <a:ext cx="352294" cy="349543"/>
            </a:xfrm>
            <a:prstGeom prst="teardrop">
              <a:avLst>
                <a:gd name="adj" fmla="val 128143"/>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Oval 48">
              <a:extLst>
                <a:ext uri="{FF2B5EF4-FFF2-40B4-BE49-F238E27FC236}">
                  <a16:creationId xmlns:a16="http://schemas.microsoft.com/office/drawing/2014/main" id="{09047972-DCB5-FF32-0EB2-A5A17CF83D59}"/>
                </a:ext>
              </a:extLst>
            </p:cNvPr>
            <p:cNvSpPr/>
            <p:nvPr/>
          </p:nvSpPr>
          <p:spPr>
            <a:xfrm>
              <a:off x="3648816" y="4863239"/>
              <a:ext cx="125822" cy="14315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A9E8F082-B695-31CC-E346-960F44E332D4}"/>
              </a:ext>
            </a:extLst>
          </p:cNvPr>
          <p:cNvGrpSpPr/>
          <p:nvPr/>
        </p:nvGrpSpPr>
        <p:grpSpPr>
          <a:xfrm>
            <a:off x="4446842" y="1957771"/>
            <a:ext cx="352294" cy="349543"/>
            <a:chOff x="3543607" y="4743422"/>
            <a:chExt cx="352294" cy="349543"/>
          </a:xfrm>
        </p:grpSpPr>
        <p:sp>
          <p:nvSpPr>
            <p:cNvPr id="54" name="Teardrop 53">
              <a:extLst>
                <a:ext uri="{FF2B5EF4-FFF2-40B4-BE49-F238E27FC236}">
                  <a16:creationId xmlns:a16="http://schemas.microsoft.com/office/drawing/2014/main" id="{3AB08900-8F4C-5C05-E00C-8F582017964F}"/>
                </a:ext>
              </a:extLst>
            </p:cNvPr>
            <p:cNvSpPr/>
            <p:nvPr/>
          </p:nvSpPr>
          <p:spPr>
            <a:xfrm rot="8218414">
              <a:off x="3543607" y="4743422"/>
              <a:ext cx="352294" cy="349543"/>
            </a:xfrm>
            <a:prstGeom prst="teardrop">
              <a:avLst>
                <a:gd name="adj" fmla="val 128143"/>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Oval 54">
              <a:extLst>
                <a:ext uri="{FF2B5EF4-FFF2-40B4-BE49-F238E27FC236}">
                  <a16:creationId xmlns:a16="http://schemas.microsoft.com/office/drawing/2014/main" id="{1BC0DF3E-E547-CE31-D758-86B5D9842882}"/>
                </a:ext>
              </a:extLst>
            </p:cNvPr>
            <p:cNvSpPr/>
            <p:nvPr/>
          </p:nvSpPr>
          <p:spPr>
            <a:xfrm>
              <a:off x="3648816" y="4863239"/>
              <a:ext cx="125822" cy="14315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6" name="Group 55">
            <a:extLst>
              <a:ext uri="{FF2B5EF4-FFF2-40B4-BE49-F238E27FC236}">
                <a16:creationId xmlns:a16="http://schemas.microsoft.com/office/drawing/2014/main" id="{FF0F7827-D1BB-2D95-FE70-9641C251364D}"/>
              </a:ext>
            </a:extLst>
          </p:cNvPr>
          <p:cNvGrpSpPr/>
          <p:nvPr/>
        </p:nvGrpSpPr>
        <p:grpSpPr>
          <a:xfrm>
            <a:off x="4139574" y="4140199"/>
            <a:ext cx="352294" cy="349543"/>
            <a:chOff x="3543607" y="4743422"/>
            <a:chExt cx="352294" cy="349543"/>
          </a:xfrm>
        </p:grpSpPr>
        <p:sp>
          <p:nvSpPr>
            <p:cNvPr id="57" name="Teardrop 56">
              <a:extLst>
                <a:ext uri="{FF2B5EF4-FFF2-40B4-BE49-F238E27FC236}">
                  <a16:creationId xmlns:a16="http://schemas.microsoft.com/office/drawing/2014/main" id="{AD93D3CD-93A4-509C-C897-3591AE7B781A}"/>
                </a:ext>
              </a:extLst>
            </p:cNvPr>
            <p:cNvSpPr/>
            <p:nvPr/>
          </p:nvSpPr>
          <p:spPr>
            <a:xfrm rot="8218414">
              <a:off x="3543607" y="4743422"/>
              <a:ext cx="352294" cy="349543"/>
            </a:xfrm>
            <a:prstGeom prst="teardrop">
              <a:avLst>
                <a:gd name="adj" fmla="val 128143"/>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Oval 57">
              <a:extLst>
                <a:ext uri="{FF2B5EF4-FFF2-40B4-BE49-F238E27FC236}">
                  <a16:creationId xmlns:a16="http://schemas.microsoft.com/office/drawing/2014/main" id="{9DBEBC73-9951-7C14-2116-CBF14DB6A3B4}"/>
                </a:ext>
              </a:extLst>
            </p:cNvPr>
            <p:cNvSpPr/>
            <p:nvPr/>
          </p:nvSpPr>
          <p:spPr>
            <a:xfrm>
              <a:off x="3648816" y="4863239"/>
              <a:ext cx="125822" cy="14315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4" name="TextBox 63">
            <a:extLst>
              <a:ext uri="{FF2B5EF4-FFF2-40B4-BE49-F238E27FC236}">
                <a16:creationId xmlns:a16="http://schemas.microsoft.com/office/drawing/2014/main" id="{0BE03DB3-51AE-7867-9085-CBF4D833F1CF}"/>
              </a:ext>
            </a:extLst>
          </p:cNvPr>
          <p:cNvSpPr txBox="1"/>
          <p:nvPr/>
        </p:nvSpPr>
        <p:spPr>
          <a:xfrm>
            <a:off x="5817866" y="5901423"/>
            <a:ext cx="1396529" cy="369332"/>
          </a:xfrm>
          <a:prstGeom prst="rect">
            <a:avLst/>
          </a:prstGeom>
          <a:noFill/>
        </p:spPr>
        <p:txBody>
          <a:bodyPr wrap="square" rtlCol="0">
            <a:spAutoFit/>
          </a:bodyPr>
          <a:lstStyle>
            <a:defPPr>
              <a:defRPr lang="en-US"/>
            </a:defPPr>
            <a:lvl1pPr>
              <a:defRPr b="1">
                <a:solidFill>
                  <a:srgbClr val="002060"/>
                </a:solidFill>
              </a:defRPr>
            </a:lvl1pPr>
          </a:lstStyle>
          <a:p>
            <a:r>
              <a:rPr lang="en-IN" dirty="0" err="1"/>
              <a:t>Akhila</a:t>
            </a:r>
            <a:endParaRPr lang="en-IN" dirty="0"/>
          </a:p>
        </p:txBody>
      </p:sp>
      <p:sp>
        <p:nvSpPr>
          <p:cNvPr id="65" name="TextBox 64">
            <a:extLst>
              <a:ext uri="{FF2B5EF4-FFF2-40B4-BE49-F238E27FC236}">
                <a16:creationId xmlns:a16="http://schemas.microsoft.com/office/drawing/2014/main" id="{BFFC1DB2-F628-9650-C067-364E406C2590}"/>
              </a:ext>
            </a:extLst>
          </p:cNvPr>
          <p:cNvSpPr txBox="1"/>
          <p:nvPr/>
        </p:nvSpPr>
        <p:spPr>
          <a:xfrm>
            <a:off x="166251" y="3093179"/>
            <a:ext cx="1867911" cy="369332"/>
          </a:xfrm>
          <a:prstGeom prst="rect">
            <a:avLst/>
          </a:prstGeom>
          <a:noFill/>
        </p:spPr>
        <p:txBody>
          <a:bodyPr wrap="square" rtlCol="0">
            <a:spAutoFit/>
          </a:bodyPr>
          <a:lstStyle>
            <a:defPPr>
              <a:defRPr lang="en-US"/>
            </a:defPPr>
            <a:lvl1pPr>
              <a:defRPr b="1">
                <a:solidFill>
                  <a:srgbClr val="002060"/>
                </a:solidFill>
              </a:defRPr>
            </a:lvl1pPr>
          </a:lstStyle>
          <a:p>
            <a:r>
              <a:rPr lang="en-IN" dirty="0"/>
              <a:t>Vishal Purohit</a:t>
            </a:r>
          </a:p>
        </p:txBody>
      </p:sp>
      <p:sp>
        <p:nvSpPr>
          <p:cNvPr id="66" name="TextBox 65">
            <a:extLst>
              <a:ext uri="{FF2B5EF4-FFF2-40B4-BE49-F238E27FC236}">
                <a16:creationId xmlns:a16="http://schemas.microsoft.com/office/drawing/2014/main" id="{B1EA0BE9-162C-9196-9ACA-024930F381F2}"/>
              </a:ext>
            </a:extLst>
          </p:cNvPr>
          <p:cNvSpPr txBox="1"/>
          <p:nvPr/>
        </p:nvSpPr>
        <p:spPr>
          <a:xfrm>
            <a:off x="5175341" y="1662206"/>
            <a:ext cx="2272865" cy="369332"/>
          </a:xfrm>
          <a:prstGeom prst="rect">
            <a:avLst/>
          </a:prstGeom>
          <a:noFill/>
        </p:spPr>
        <p:txBody>
          <a:bodyPr wrap="square" rtlCol="0">
            <a:spAutoFit/>
          </a:bodyPr>
          <a:lstStyle/>
          <a:p>
            <a:r>
              <a:rPr lang="en-IN" b="1" dirty="0">
                <a:solidFill>
                  <a:srgbClr val="002060"/>
                </a:solidFill>
              </a:rPr>
              <a:t>Himanshu Mathur</a:t>
            </a:r>
          </a:p>
        </p:txBody>
      </p:sp>
      <p:sp>
        <p:nvSpPr>
          <p:cNvPr id="67" name="TextBox 66">
            <a:extLst>
              <a:ext uri="{FF2B5EF4-FFF2-40B4-BE49-F238E27FC236}">
                <a16:creationId xmlns:a16="http://schemas.microsoft.com/office/drawing/2014/main" id="{869BB47E-CC7F-7672-4D6F-ADF14FEB5CD3}"/>
              </a:ext>
            </a:extLst>
          </p:cNvPr>
          <p:cNvSpPr txBox="1"/>
          <p:nvPr/>
        </p:nvSpPr>
        <p:spPr>
          <a:xfrm>
            <a:off x="6072676" y="4085599"/>
            <a:ext cx="2272863" cy="369332"/>
          </a:xfrm>
          <a:prstGeom prst="rect">
            <a:avLst/>
          </a:prstGeom>
          <a:noFill/>
        </p:spPr>
        <p:txBody>
          <a:bodyPr wrap="square" rtlCol="0">
            <a:spAutoFit/>
          </a:bodyPr>
          <a:lstStyle>
            <a:defPPr>
              <a:defRPr lang="en-US"/>
            </a:defPPr>
            <a:lvl1pPr>
              <a:defRPr b="1">
                <a:solidFill>
                  <a:srgbClr val="002060"/>
                </a:solidFill>
              </a:defRPr>
            </a:lvl1pPr>
          </a:lstStyle>
          <a:p>
            <a:r>
              <a:rPr lang="en-IN" dirty="0"/>
              <a:t>Punam N Kurkure</a:t>
            </a:r>
          </a:p>
        </p:txBody>
      </p:sp>
      <p:sp>
        <p:nvSpPr>
          <p:cNvPr id="68" name="TextBox 67">
            <a:extLst>
              <a:ext uri="{FF2B5EF4-FFF2-40B4-BE49-F238E27FC236}">
                <a16:creationId xmlns:a16="http://schemas.microsoft.com/office/drawing/2014/main" id="{B3C02264-20CD-EE8D-D675-40CB3E485CA5}"/>
              </a:ext>
            </a:extLst>
          </p:cNvPr>
          <p:cNvSpPr txBox="1"/>
          <p:nvPr/>
        </p:nvSpPr>
        <p:spPr>
          <a:xfrm>
            <a:off x="5802841" y="5062343"/>
            <a:ext cx="1262975" cy="369332"/>
          </a:xfrm>
          <a:prstGeom prst="rect">
            <a:avLst/>
          </a:prstGeom>
          <a:noFill/>
        </p:spPr>
        <p:txBody>
          <a:bodyPr wrap="square" rtlCol="0">
            <a:spAutoFit/>
          </a:bodyPr>
          <a:lstStyle>
            <a:defPPr>
              <a:defRPr lang="en-US"/>
            </a:defPPr>
            <a:lvl1pPr>
              <a:defRPr b="1">
                <a:solidFill>
                  <a:srgbClr val="002060"/>
                </a:solidFill>
              </a:defRPr>
            </a:lvl1pPr>
          </a:lstStyle>
          <a:p>
            <a:r>
              <a:rPr lang="en-IN" dirty="0"/>
              <a:t>Mohd Arif</a:t>
            </a:r>
          </a:p>
        </p:txBody>
      </p:sp>
      <p:cxnSp>
        <p:nvCxnSpPr>
          <p:cNvPr id="71" name="Straight Connector 70">
            <a:extLst>
              <a:ext uri="{FF2B5EF4-FFF2-40B4-BE49-F238E27FC236}">
                <a16:creationId xmlns:a16="http://schemas.microsoft.com/office/drawing/2014/main" id="{15EFD74F-AEDD-3106-6BD8-092F23538099}"/>
              </a:ext>
            </a:extLst>
          </p:cNvPr>
          <p:cNvCxnSpPr>
            <a:cxnSpLocks/>
          </p:cNvCxnSpPr>
          <p:nvPr/>
        </p:nvCxnSpPr>
        <p:spPr>
          <a:xfrm>
            <a:off x="4305825" y="4646911"/>
            <a:ext cx="1480391" cy="14740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4CD3A0B-7212-0936-36B4-E4D4DE7275DD}"/>
              </a:ext>
            </a:extLst>
          </p:cNvPr>
          <p:cNvCxnSpPr>
            <a:cxnSpLocks/>
          </p:cNvCxnSpPr>
          <p:nvPr/>
        </p:nvCxnSpPr>
        <p:spPr>
          <a:xfrm>
            <a:off x="4305825" y="4640211"/>
            <a:ext cx="2133769" cy="13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FA2DD90-234F-DE2F-24F3-19B26131EFC1}"/>
              </a:ext>
            </a:extLst>
          </p:cNvPr>
          <p:cNvCxnSpPr>
            <a:cxnSpLocks/>
          </p:cNvCxnSpPr>
          <p:nvPr/>
        </p:nvCxnSpPr>
        <p:spPr>
          <a:xfrm flipV="1">
            <a:off x="6433331" y="4656836"/>
            <a:ext cx="0" cy="3943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9501086-CB0B-98E0-27FF-4E478A6AB5EE}"/>
              </a:ext>
            </a:extLst>
          </p:cNvPr>
          <p:cNvCxnSpPr>
            <a:cxnSpLocks/>
          </p:cNvCxnSpPr>
          <p:nvPr/>
        </p:nvCxnSpPr>
        <p:spPr>
          <a:xfrm>
            <a:off x="4638521" y="2457461"/>
            <a:ext cx="1679431" cy="242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A5A0783-7C1A-05FE-6731-F2D9AF671479}"/>
              </a:ext>
            </a:extLst>
          </p:cNvPr>
          <p:cNvCxnSpPr>
            <a:cxnSpLocks/>
          </p:cNvCxnSpPr>
          <p:nvPr/>
        </p:nvCxnSpPr>
        <p:spPr>
          <a:xfrm flipV="1">
            <a:off x="6314938" y="2036857"/>
            <a:ext cx="0" cy="4538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8C03DF-F688-06F9-5278-F949C130FD9D}"/>
              </a:ext>
            </a:extLst>
          </p:cNvPr>
          <p:cNvCxnSpPr>
            <a:cxnSpLocks/>
          </p:cNvCxnSpPr>
          <p:nvPr/>
        </p:nvCxnSpPr>
        <p:spPr>
          <a:xfrm>
            <a:off x="671666" y="4260016"/>
            <a:ext cx="2593944" cy="0"/>
          </a:xfrm>
          <a:prstGeom prst="line">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7B4D999-072C-0D26-95DD-5EFF33688E61}"/>
              </a:ext>
            </a:extLst>
          </p:cNvPr>
          <p:cNvCxnSpPr>
            <a:cxnSpLocks/>
          </p:cNvCxnSpPr>
          <p:nvPr/>
        </p:nvCxnSpPr>
        <p:spPr>
          <a:xfrm flipV="1">
            <a:off x="671666" y="3534080"/>
            <a:ext cx="0" cy="719561"/>
          </a:xfrm>
          <a:prstGeom prst="line">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4A73EA5-5CC0-2E3A-C451-A128C163C6DD}"/>
              </a:ext>
            </a:extLst>
          </p:cNvPr>
          <p:cNvCxnSpPr>
            <a:cxnSpLocks/>
          </p:cNvCxnSpPr>
          <p:nvPr/>
        </p:nvCxnSpPr>
        <p:spPr>
          <a:xfrm>
            <a:off x="3399438" y="3836647"/>
            <a:ext cx="374260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C3C3C28-8DA6-74E7-C8DE-F3CE9B517488}"/>
              </a:ext>
            </a:extLst>
          </p:cNvPr>
          <p:cNvCxnSpPr>
            <a:cxnSpLocks/>
          </p:cNvCxnSpPr>
          <p:nvPr/>
        </p:nvCxnSpPr>
        <p:spPr>
          <a:xfrm flipV="1">
            <a:off x="7142039" y="3836647"/>
            <a:ext cx="0" cy="3504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2F484FB-5502-BEB1-101F-F702809E6324}"/>
              </a:ext>
            </a:extLst>
          </p:cNvPr>
          <p:cNvSpPr txBox="1"/>
          <p:nvPr/>
        </p:nvSpPr>
        <p:spPr>
          <a:xfrm>
            <a:off x="5236832" y="370854"/>
            <a:ext cx="3379135" cy="830997"/>
          </a:xfrm>
          <a:prstGeom prst="rect">
            <a:avLst/>
          </a:prstGeom>
          <a:noFill/>
        </p:spPr>
        <p:txBody>
          <a:bodyPr wrap="square" rtlCol="0">
            <a:spAutoFit/>
          </a:bodyPr>
          <a:lstStyle/>
          <a:p>
            <a:pPr algn="ctr"/>
            <a:r>
              <a:rPr lang="en-IN" sz="2400" b="1" dirty="0">
                <a:solidFill>
                  <a:srgbClr val="002060"/>
                </a:solidFill>
              </a:rPr>
              <a:t>Project Name: </a:t>
            </a:r>
          </a:p>
          <a:p>
            <a:pPr algn="ctr"/>
            <a:r>
              <a:rPr lang="en-IN" sz="2400" dirty="0">
                <a:solidFill>
                  <a:srgbClr val="002060"/>
                </a:solidFill>
              </a:rPr>
              <a:t>P172- Bank Analytics</a:t>
            </a:r>
          </a:p>
        </p:txBody>
      </p:sp>
      <p:grpSp>
        <p:nvGrpSpPr>
          <p:cNvPr id="98" name="Group 97">
            <a:extLst>
              <a:ext uri="{FF2B5EF4-FFF2-40B4-BE49-F238E27FC236}">
                <a16:creationId xmlns:a16="http://schemas.microsoft.com/office/drawing/2014/main" id="{BCCD99DE-60A8-483F-A70B-E45702508091}"/>
              </a:ext>
            </a:extLst>
          </p:cNvPr>
          <p:cNvGrpSpPr/>
          <p:nvPr/>
        </p:nvGrpSpPr>
        <p:grpSpPr>
          <a:xfrm>
            <a:off x="199744" y="130733"/>
            <a:ext cx="1234064" cy="1203215"/>
            <a:chOff x="9125156" y="1752139"/>
            <a:chExt cx="1234064" cy="1203215"/>
          </a:xfrm>
        </p:grpSpPr>
        <p:pic>
          <p:nvPicPr>
            <p:cNvPr id="97" name="Graphic 96" descr="Bank with solid fill">
              <a:extLst>
                <a:ext uri="{FF2B5EF4-FFF2-40B4-BE49-F238E27FC236}">
                  <a16:creationId xmlns:a16="http://schemas.microsoft.com/office/drawing/2014/main" id="{2B29A272-CCA9-8219-3E68-6A1460994D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1781" y="1752139"/>
              <a:ext cx="1203215" cy="1203215"/>
            </a:xfrm>
            <a:prstGeom prst="rect">
              <a:avLst/>
            </a:prstGeom>
          </p:spPr>
        </p:pic>
        <p:sp>
          <p:nvSpPr>
            <p:cNvPr id="95" name="Rectangle 94">
              <a:extLst>
                <a:ext uri="{FF2B5EF4-FFF2-40B4-BE49-F238E27FC236}">
                  <a16:creationId xmlns:a16="http://schemas.microsoft.com/office/drawing/2014/main" id="{D30E2168-3B35-9530-19F0-B9A67F8346EA}"/>
                </a:ext>
              </a:extLst>
            </p:cNvPr>
            <p:cNvSpPr/>
            <p:nvPr/>
          </p:nvSpPr>
          <p:spPr>
            <a:xfrm>
              <a:off x="9125156" y="1946660"/>
              <a:ext cx="1234064" cy="923330"/>
            </a:xfrm>
            <a:prstGeom prst="rect">
              <a:avLst/>
            </a:prstGeom>
            <a:noFill/>
          </p:spPr>
          <p:txBody>
            <a:bodyPr wrap="squar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latin typeface="Algerian" panose="04020705040A02060702" pitchFamily="82" charset="0"/>
                </a:rPr>
                <a:t>BA</a:t>
              </a:r>
            </a:p>
            <a:p>
              <a:pPr algn="ctr"/>
              <a:r>
                <a:rPr lang="en-US" sz="1400" b="1" spc="50" dirty="0">
                  <a:ln w="0"/>
                  <a:solidFill>
                    <a:schemeClr val="bg2"/>
                  </a:solidFill>
                  <a:effectLst>
                    <a:innerShdw blurRad="63500" dist="50800" dir="13500000">
                      <a:srgbClr val="000000">
                        <a:alpha val="50000"/>
                      </a:srgbClr>
                    </a:innerShdw>
                  </a:effectLst>
                  <a:latin typeface="Algerian" panose="04020705040A02060702" pitchFamily="82" charset="0"/>
                </a:rPr>
                <a:t>P172</a:t>
              </a:r>
              <a:endParaRPr lang="en-US" sz="1400" b="1" cap="none" spc="50" dirty="0">
                <a:ln w="0"/>
                <a:solidFill>
                  <a:schemeClr val="bg2"/>
                </a:solidFill>
                <a:effectLst>
                  <a:innerShdw blurRad="63500" dist="50800" dir="13500000">
                    <a:srgbClr val="000000">
                      <a:alpha val="50000"/>
                    </a:srgbClr>
                  </a:innerShdw>
                </a:effectLst>
                <a:latin typeface="Algerian" panose="04020705040A02060702" pitchFamily="82" charset="0"/>
              </a:endParaRPr>
            </a:p>
          </p:txBody>
        </p:sp>
      </p:grpSp>
      <p:sp>
        <p:nvSpPr>
          <p:cNvPr id="99" name="TextBox 98">
            <a:extLst>
              <a:ext uri="{FF2B5EF4-FFF2-40B4-BE49-F238E27FC236}">
                <a16:creationId xmlns:a16="http://schemas.microsoft.com/office/drawing/2014/main" id="{F677F52A-65CC-88C3-17E4-B1D5E747FD1B}"/>
              </a:ext>
            </a:extLst>
          </p:cNvPr>
          <p:cNvSpPr txBox="1"/>
          <p:nvPr/>
        </p:nvSpPr>
        <p:spPr>
          <a:xfrm>
            <a:off x="8809678" y="4997252"/>
            <a:ext cx="3328315" cy="1569660"/>
          </a:xfrm>
          <a:prstGeom prst="rect">
            <a:avLst/>
          </a:prstGeom>
          <a:noFill/>
        </p:spPr>
        <p:txBody>
          <a:bodyPr wrap="square" rtlCol="0">
            <a:spAutoFit/>
          </a:bodyPr>
          <a:lstStyle/>
          <a:p>
            <a:pPr algn="r"/>
            <a:r>
              <a:rPr lang="en-IN" sz="2400" b="1" dirty="0">
                <a:solidFill>
                  <a:srgbClr val="002060"/>
                </a:solidFill>
              </a:rPr>
              <a:t>Project Co-ordinator: </a:t>
            </a:r>
            <a:r>
              <a:rPr lang="en-IN" sz="2400" dirty="0">
                <a:solidFill>
                  <a:srgbClr val="002060"/>
                </a:solidFill>
              </a:rPr>
              <a:t>Mr. Arun</a:t>
            </a:r>
          </a:p>
          <a:p>
            <a:pPr algn="r"/>
            <a:r>
              <a:rPr lang="en-IN" sz="2400" b="1" dirty="0">
                <a:solidFill>
                  <a:srgbClr val="002060"/>
                </a:solidFill>
              </a:rPr>
              <a:t>Project Evaluator:</a:t>
            </a:r>
          </a:p>
          <a:p>
            <a:pPr algn="r"/>
            <a:r>
              <a:rPr lang="en-IN" sz="2400" dirty="0">
                <a:solidFill>
                  <a:srgbClr val="002060"/>
                </a:solidFill>
              </a:rPr>
              <a:t>Ms. Deepti</a:t>
            </a:r>
          </a:p>
        </p:txBody>
      </p:sp>
      <p:sp>
        <p:nvSpPr>
          <p:cNvPr id="100" name="TextBox 99">
            <a:extLst>
              <a:ext uri="{FF2B5EF4-FFF2-40B4-BE49-F238E27FC236}">
                <a16:creationId xmlns:a16="http://schemas.microsoft.com/office/drawing/2014/main" id="{0687525A-79AD-CE6A-3012-2167016FFF62}"/>
              </a:ext>
            </a:extLst>
          </p:cNvPr>
          <p:cNvSpPr txBox="1"/>
          <p:nvPr/>
        </p:nvSpPr>
        <p:spPr>
          <a:xfrm>
            <a:off x="8758858" y="1804103"/>
            <a:ext cx="3294051" cy="2893100"/>
          </a:xfrm>
          <a:prstGeom prst="rect">
            <a:avLst/>
          </a:prstGeom>
          <a:noFill/>
        </p:spPr>
        <p:txBody>
          <a:bodyPr wrap="square" rtlCol="0">
            <a:spAutoFit/>
          </a:bodyPr>
          <a:lstStyle/>
          <a:p>
            <a:pPr algn="r"/>
            <a:r>
              <a:rPr lang="en-IN" sz="2800" b="1" dirty="0">
                <a:solidFill>
                  <a:srgbClr val="002060"/>
                </a:solidFill>
              </a:rPr>
              <a:t>Project Outline</a:t>
            </a:r>
            <a:r>
              <a:rPr lang="en-IN" sz="2400" b="1" dirty="0">
                <a:solidFill>
                  <a:srgbClr val="002060"/>
                </a:solidFill>
              </a:rPr>
              <a:t>:</a:t>
            </a:r>
          </a:p>
          <a:p>
            <a:pPr algn="r"/>
            <a:r>
              <a:rPr lang="en-IN" sz="2200" dirty="0">
                <a:solidFill>
                  <a:srgbClr val="002060"/>
                </a:solidFill>
              </a:rPr>
              <a:t>Bank Analytics on Customer Loans;</a:t>
            </a:r>
          </a:p>
          <a:p>
            <a:pPr algn="r"/>
            <a:r>
              <a:rPr lang="en-IN" sz="2200" dirty="0">
                <a:solidFill>
                  <a:srgbClr val="002060"/>
                </a:solidFill>
              </a:rPr>
              <a:t>Analysis done on;</a:t>
            </a:r>
          </a:p>
          <a:p>
            <a:pPr algn="r"/>
            <a:r>
              <a:rPr lang="en-IN" sz="2200" dirty="0">
                <a:solidFill>
                  <a:srgbClr val="002060"/>
                </a:solidFill>
              </a:rPr>
              <a:t>Microsoft Excel:</a:t>
            </a:r>
          </a:p>
          <a:p>
            <a:pPr algn="r"/>
            <a:r>
              <a:rPr lang="en-IN" sz="2200" dirty="0">
                <a:solidFill>
                  <a:srgbClr val="002060"/>
                </a:solidFill>
              </a:rPr>
              <a:t>MYSQL:</a:t>
            </a:r>
          </a:p>
          <a:p>
            <a:pPr algn="r"/>
            <a:r>
              <a:rPr lang="en-IN" sz="2200" dirty="0">
                <a:solidFill>
                  <a:srgbClr val="002060"/>
                </a:solidFill>
              </a:rPr>
              <a:t>Tableau:</a:t>
            </a:r>
          </a:p>
          <a:p>
            <a:pPr algn="r"/>
            <a:r>
              <a:rPr lang="en-IN" sz="2200" dirty="0" err="1">
                <a:solidFill>
                  <a:srgbClr val="002060"/>
                </a:solidFill>
              </a:rPr>
              <a:t>PowerBI</a:t>
            </a:r>
            <a:r>
              <a:rPr lang="en-IN" sz="2200" dirty="0">
                <a:solidFill>
                  <a:srgbClr val="002060"/>
                </a:solidFill>
              </a:rPr>
              <a:t>:</a:t>
            </a:r>
          </a:p>
        </p:txBody>
      </p:sp>
      <p:pic>
        <p:nvPicPr>
          <p:cNvPr id="107" name="Picture 106" descr="A blue and black text&#10;&#10;Description automatically generated">
            <a:extLst>
              <a:ext uri="{FF2B5EF4-FFF2-40B4-BE49-F238E27FC236}">
                <a16:creationId xmlns:a16="http://schemas.microsoft.com/office/drawing/2014/main" id="{6EBAFB45-87EA-6A93-E1B8-7F5F24E98F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7662" y="329865"/>
            <a:ext cx="2590033" cy="1165515"/>
          </a:xfrm>
          <a:prstGeom prst="rect">
            <a:avLst/>
          </a:prstGeom>
        </p:spPr>
      </p:pic>
    </p:spTree>
    <p:extLst>
      <p:ext uri="{BB962C8B-B14F-4D97-AF65-F5344CB8AC3E}">
        <p14:creationId xmlns:p14="http://schemas.microsoft.com/office/powerpoint/2010/main" val="139963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EECF09E-CE73-4447-BCBD-8FB4307E96E0}"/>
              </a:ext>
            </a:extLst>
          </p:cNvPr>
          <p:cNvSpPr/>
          <p:nvPr/>
        </p:nvSpPr>
        <p:spPr>
          <a:xfrm>
            <a:off x="166254" y="1213658"/>
            <a:ext cx="6914235" cy="5511334"/>
          </a:xfrm>
          <a:prstGeom prst="roundRect">
            <a:avLst>
              <a:gd name="adj" fmla="val 5221"/>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10" name="Chart 9">
            <a:extLst>
              <a:ext uri="{FF2B5EF4-FFF2-40B4-BE49-F238E27FC236}">
                <a16:creationId xmlns:a16="http://schemas.microsoft.com/office/drawing/2014/main" id="{20CF290B-F7EB-46A8-9BF4-F370AC72A377}"/>
              </a:ext>
            </a:extLst>
          </p:cNvPr>
          <p:cNvGraphicFramePr>
            <a:graphicFrameLocks/>
          </p:cNvGraphicFramePr>
          <p:nvPr>
            <p:extLst>
              <p:ext uri="{D42A27DB-BD31-4B8C-83A1-F6EECF244321}">
                <p14:modId xmlns:p14="http://schemas.microsoft.com/office/powerpoint/2010/main" val="2297188939"/>
              </p:ext>
            </p:extLst>
          </p:nvPr>
        </p:nvGraphicFramePr>
        <p:xfrm>
          <a:off x="351086" y="1423233"/>
          <a:ext cx="6504106" cy="508563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896929B-A5ED-0336-E4BA-709112B8F8B6}"/>
              </a:ext>
            </a:extLst>
          </p:cNvPr>
          <p:cNvSpPr txBox="1"/>
          <p:nvPr/>
        </p:nvSpPr>
        <p:spPr>
          <a:xfrm>
            <a:off x="234711" y="182883"/>
            <a:ext cx="6914236" cy="584775"/>
          </a:xfrm>
          <a:prstGeom prst="rect">
            <a:avLst/>
          </a:prstGeom>
          <a:noFill/>
        </p:spPr>
        <p:txBody>
          <a:bodyPr wrap="square" rtlCol="0">
            <a:spAutoFit/>
          </a:bodyPr>
          <a:lstStyle/>
          <a:p>
            <a:r>
              <a:rPr lang="en-IN" sz="3200" dirty="0"/>
              <a:t>KPI 1- </a:t>
            </a:r>
            <a:r>
              <a:rPr lang="en-IN" sz="3200" dirty="0">
                <a:latin typeface="+mj-lt"/>
              </a:rPr>
              <a:t>Year wise loan amount Stats</a:t>
            </a:r>
          </a:p>
        </p:txBody>
      </p:sp>
      <p:sp>
        <p:nvSpPr>
          <p:cNvPr id="13" name="Rectangle 2">
            <a:extLst>
              <a:ext uri="{FF2B5EF4-FFF2-40B4-BE49-F238E27FC236}">
                <a16:creationId xmlns:a16="http://schemas.microsoft.com/office/drawing/2014/main" id="{AD1833B2-D114-5E0E-343B-B7E2D5CF6903}"/>
              </a:ext>
            </a:extLst>
          </p:cNvPr>
          <p:cNvSpPr>
            <a:spLocks noChangeArrowheads="1"/>
          </p:cNvSpPr>
          <p:nvPr/>
        </p:nvSpPr>
        <p:spPr bwMode="auto">
          <a:xfrm>
            <a:off x="7248013" y="653887"/>
            <a:ext cx="489479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effectLst/>
                <a:latin typeface="Söhne"/>
              </a:rPr>
              <a:t>Loan Amount Trend:</a:t>
            </a:r>
            <a:r>
              <a:rPr kumimoji="0" lang="en-US" altLang="en-US" sz="2400" b="0" i="0" u="none" strike="noStrike" cap="none" normalizeH="0" baseline="0" dirty="0">
                <a:ln>
                  <a:noFill/>
                </a:ln>
                <a:effectLst/>
                <a:latin typeface="Söhne"/>
              </a:rPr>
              <a:t> </a:t>
            </a:r>
            <a:r>
              <a:rPr kumimoji="0" lang="en-US" altLang="en-US" sz="1800" b="0" i="0" u="none" strike="noStrike" cap="none" normalizeH="0" baseline="0" dirty="0">
                <a:ln>
                  <a:noFill/>
                </a:ln>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Consistently increasing over the years, indicating a growth in borrowing or lending activities.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u="sng" dirty="0">
                <a:latin typeface="Söhne"/>
              </a:rPr>
              <a:t>Accelerated and Exponential Growth: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A substantial increase from 2008 to 2009, with an even larger rise from 2009 to 2010 indicates a period of rapid growth in borrowing or lending, possibly influenced by economic factors or market conditions. 2011 doubled </a:t>
            </a:r>
            <a:r>
              <a:rPr lang="en-US" altLang="en-US" dirty="0">
                <a:latin typeface="Söhne"/>
              </a:rPr>
              <a:t>borrowings is s</a:t>
            </a:r>
            <a:r>
              <a:rPr kumimoji="0" lang="en-US" altLang="en-US" sz="1800" b="0" i="0" u="none" strike="noStrike" cap="none" normalizeH="0" baseline="0" dirty="0">
                <a:ln>
                  <a:noFill/>
                </a:ln>
                <a:effectLst/>
                <a:latin typeface="Söhne"/>
              </a:rPr>
              <a:t>howing exponential growth.</a:t>
            </a:r>
            <a:r>
              <a:rPr lang="en-US" altLang="en-US" dirty="0">
                <a:latin typeface="Söhne"/>
              </a:rPr>
              <a:t> </a:t>
            </a: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u="sng" dirty="0">
                <a:latin typeface="Söhne"/>
              </a:rPr>
              <a:t>Highest Loan Amount: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highest loan amount recorded was $260,506,575 in 2011, indicating increased demand for loans or the availability of larger loan amounts compared to the previous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616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96929B-A5ED-0336-E4BA-709112B8F8B6}"/>
              </a:ext>
            </a:extLst>
          </p:cNvPr>
          <p:cNvSpPr txBox="1"/>
          <p:nvPr/>
        </p:nvSpPr>
        <p:spPr>
          <a:xfrm>
            <a:off x="234710" y="121817"/>
            <a:ext cx="9474555" cy="584775"/>
          </a:xfrm>
          <a:prstGeom prst="rect">
            <a:avLst/>
          </a:prstGeom>
          <a:noFill/>
        </p:spPr>
        <p:txBody>
          <a:bodyPr wrap="square" rtlCol="0">
            <a:spAutoFit/>
          </a:bodyPr>
          <a:lstStyle/>
          <a:p>
            <a:r>
              <a:rPr lang="en-IN" sz="3200" dirty="0"/>
              <a:t>KPI 2- </a:t>
            </a:r>
            <a:r>
              <a:rPr lang="en-IN" sz="3200" dirty="0">
                <a:latin typeface="+mj-lt"/>
              </a:rPr>
              <a:t>Grade and Sub Grade wise </a:t>
            </a:r>
            <a:r>
              <a:rPr lang="en-IN" sz="3200" dirty="0" err="1">
                <a:latin typeface="+mj-lt"/>
              </a:rPr>
              <a:t>Revol_Bal</a:t>
            </a:r>
            <a:endParaRPr lang="en-IN" sz="3200" dirty="0">
              <a:latin typeface="+mj-lt"/>
            </a:endParaRPr>
          </a:p>
        </p:txBody>
      </p:sp>
      <p:graphicFrame>
        <p:nvGraphicFramePr>
          <p:cNvPr id="2" name="Table 1">
            <a:extLst>
              <a:ext uri="{FF2B5EF4-FFF2-40B4-BE49-F238E27FC236}">
                <a16:creationId xmlns:a16="http://schemas.microsoft.com/office/drawing/2014/main" id="{12AF1E22-FD7B-4F3A-9745-810105545BB2}"/>
              </a:ext>
            </a:extLst>
          </p:cNvPr>
          <p:cNvGraphicFramePr>
            <a:graphicFrameLocks noGrp="1"/>
          </p:cNvGraphicFramePr>
          <p:nvPr>
            <p:extLst>
              <p:ext uri="{D42A27DB-BD31-4B8C-83A1-F6EECF244321}">
                <p14:modId xmlns:p14="http://schemas.microsoft.com/office/powerpoint/2010/main" val="2800488948"/>
              </p:ext>
            </p:extLst>
          </p:nvPr>
        </p:nvGraphicFramePr>
        <p:xfrm>
          <a:off x="234710" y="972585"/>
          <a:ext cx="7195502" cy="4777136"/>
        </p:xfrm>
        <a:graphic>
          <a:graphicData uri="http://schemas.openxmlformats.org/drawingml/2006/table">
            <a:tbl>
              <a:tblPr>
                <a:tableStyleId>{F2DE63D5-997A-4646-A377-4702673A728D}</a:tableStyleId>
              </a:tblPr>
              <a:tblGrid>
                <a:gridCol w="845945">
                  <a:extLst>
                    <a:ext uri="{9D8B030D-6E8A-4147-A177-3AD203B41FA5}">
                      <a16:colId xmlns:a16="http://schemas.microsoft.com/office/drawing/2014/main" val="649027293"/>
                    </a:ext>
                  </a:extLst>
                </a:gridCol>
                <a:gridCol w="1254578">
                  <a:extLst>
                    <a:ext uri="{9D8B030D-6E8A-4147-A177-3AD203B41FA5}">
                      <a16:colId xmlns:a16="http://schemas.microsoft.com/office/drawing/2014/main" val="3450928982"/>
                    </a:ext>
                  </a:extLst>
                </a:gridCol>
                <a:gridCol w="1748816">
                  <a:extLst>
                    <a:ext uri="{9D8B030D-6E8A-4147-A177-3AD203B41FA5}">
                      <a16:colId xmlns:a16="http://schemas.microsoft.com/office/drawing/2014/main" val="3018325628"/>
                    </a:ext>
                  </a:extLst>
                </a:gridCol>
                <a:gridCol w="3346163">
                  <a:extLst>
                    <a:ext uri="{9D8B030D-6E8A-4147-A177-3AD203B41FA5}">
                      <a16:colId xmlns:a16="http://schemas.microsoft.com/office/drawing/2014/main" val="2290567137"/>
                    </a:ext>
                  </a:extLst>
                </a:gridCol>
              </a:tblGrid>
              <a:tr h="239423">
                <a:tc>
                  <a:txBody>
                    <a:bodyPr/>
                    <a:lstStyle/>
                    <a:p>
                      <a:pPr algn="ctr" fontAlgn="t"/>
                      <a:r>
                        <a:rPr lang="en-IN" sz="1600" u="none" strike="noStrike" dirty="0">
                          <a:effectLst/>
                        </a:rPr>
                        <a:t>Grade</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600" u="none" strike="noStrike" dirty="0" err="1">
                          <a:effectLst/>
                        </a:rPr>
                        <a:t>Revol_bal</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600" u="none" strike="noStrike" dirty="0">
                          <a:effectLst/>
                        </a:rPr>
                        <a:t>Remarks</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600" u="none" strike="noStrike" dirty="0">
                          <a:effectLst/>
                        </a:rPr>
                        <a:t>Risk Assessment</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3583683"/>
                  </a:ext>
                </a:extLst>
              </a:tr>
              <a:tr h="851935">
                <a:tc>
                  <a:txBody>
                    <a:bodyPr/>
                    <a:lstStyle/>
                    <a:p>
                      <a:pPr algn="ctr" fontAlgn="t"/>
                      <a:r>
                        <a:rPr lang="en-IN" sz="1600" u="none" strike="noStrike" dirty="0">
                          <a:effectLst/>
                        </a:rPr>
                        <a:t>A</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IN" sz="1600" u="none" strike="noStrike" dirty="0">
                          <a:effectLst/>
                        </a:rPr>
                        <a:t>114,774,099</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US" sz="1600" u="none" strike="noStrike" dirty="0">
                          <a:effectLst/>
                        </a:rPr>
                        <a:t>higher sums of revolving balances</a:t>
                      </a:r>
                      <a:endParaRPr lang="en-US"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US" sz="1600" u="none" strike="noStrike" dirty="0">
                          <a:effectLst/>
                        </a:rPr>
                        <a:t>potentially lower credit risk and better credit utilization</a:t>
                      </a:r>
                      <a:endParaRPr lang="en-US"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838"/>
                  </a:ext>
                </a:extLst>
              </a:tr>
              <a:tr h="1064918">
                <a:tc>
                  <a:txBody>
                    <a:bodyPr/>
                    <a:lstStyle/>
                    <a:p>
                      <a:pPr algn="ctr" fontAlgn="t"/>
                      <a:r>
                        <a:rPr lang="en-IN" sz="1600" u="none" strike="noStrike" dirty="0">
                          <a:effectLst/>
                        </a:rPr>
                        <a:t>B</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IN" sz="1600" u="none" strike="noStrike" dirty="0">
                          <a:effectLst/>
                        </a:rPr>
                        <a:t>161,308,549</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457200" rtl="0" eaLnBrk="1" fontAlgn="t" latinLnBrk="0" hangingPunct="1"/>
                      <a:r>
                        <a:rPr lang="en-US" sz="1600" u="none" strike="noStrike" kern="1200" dirty="0">
                          <a:solidFill>
                            <a:schemeClr val="tx1"/>
                          </a:solidFill>
                          <a:effectLst/>
                          <a:latin typeface="+mn-lt"/>
                          <a:ea typeface="+mn-ea"/>
                          <a:cs typeface="+mn-cs"/>
                        </a:rPr>
                        <a:t>significant amount of outstanding debt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457200" rtl="0" eaLnBrk="1" fontAlgn="t" latinLnBrk="0" hangingPunct="1"/>
                      <a:r>
                        <a:rPr lang="en-US" sz="1600" u="none" strike="noStrike" kern="1200" dirty="0">
                          <a:solidFill>
                            <a:schemeClr val="tx1"/>
                          </a:solidFill>
                          <a:effectLst/>
                          <a:latin typeface="+mn-lt"/>
                          <a:ea typeface="+mn-ea"/>
                          <a:cs typeface="+mn-cs"/>
                        </a:rPr>
                        <a:t>higher credit risk compared to lower-grade categories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31431"/>
                  </a:ext>
                </a:extLst>
              </a:tr>
              <a:tr h="1064918">
                <a:tc>
                  <a:txBody>
                    <a:bodyPr/>
                    <a:lstStyle/>
                    <a:p>
                      <a:pPr algn="ctr" fontAlgn="t"/>
                      <a:r>
                        <a:rPr lang="en-IN" sz="1600" u="none" strike="noStrike" dirty="0">
                          <a:effectLst/>
                        </a:rPr>
                        <a:t>C</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IN" sz="1600" u="none" strike="noStrike" dirty="0">
                          <a:effectLst/>
                        </a:rPr>
                        <a:t>110,120,710</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457200" rtl="0" eaLnBrk="1" fontAlgn="t" latinLnBrk="0" hangingPunct="1"/>
                      <a:r>
                        <a:rPr lang="en-US" sz="1600" u="none" strike="noStrike" kern="1200" dirty="0">
                          <a:solidFill>
                            <a:schemeClr val="tx1"/>
                          </a:solidFill>
                          <a:effectLst/>
                          <a:latin typeface="+mn-lt"/>
                          <a:ea typeface="+mn-ea"/>
                          <a:cs typeface="+mn-cs"/>
                        </a:rPr>
                        <a:t>substantial level of outstanding debt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457200" rtl="0" eaLnBrk="1" fontAlgn="t" latinLnBrk="0" hangingPunct="1"/>
                      <a:r>
                        <a:rPr lang="en-IN" sz="1600" u="none" strike="noStrike" kern="1200" dirty="0">
                          <a:solidFill>
                            <a:schemeClr val="tx1"/>
                          </a:solidFill>
                          <a:effectLst/>
                          <a:latin typeface="+mn-lt"/>
                          <a:ea typeface="+mn-ea"/>
                          <a:cs typeface="+mn-cs"/>
                        </a:rPr>
                        <a:t>moderate Credit Risk</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3648858"/>
                  </a:ext>
                </a:extLst>
              </a:tr>
              <a:tr h="385500">
                <a:tc>
                  <a:txBody>
                    <a:bodyPr/>
                    <a:lstStyle/>
                    <a:p>
                      <a:pPr algn="ctr" fontAlgn="t"/>
                      <a:r>
                        <a:rPr lang="en-IN" sz="1600" u="none" strike="noStrike" dirty="0">
                          <a:effectLst/>
                        </a:rPr>
                        <a:t>D</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IN" sz="1600" u="none" strike="noStrike" dirty="0">
                          <a:effectLst/>
                        </a:rPr>
                        <a:t>74,490,429</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algn="r" defTabSz="457200" rtl="0" eaLnBrk="1" fontAlgn="t" latinLnBrk="0" hangingPunct="1"/>
                      <a:r>
                        <a:rPr lang="en-US" sz="1600" u="none" strike="noStrike" kern="1200" dirty="0">
                          <a:solidFill>
                            <a:schemeClr val="tx1"/>
                          </a:solidFill>
                          <a:effectLst/>
                          <a:latin typeface="+mn-lt"/>
                          <a:ea typeface="+mn-ea"/>
                          <a:cs typeface="+mn-cs"/>
                        </a:rPr>
                        <a:t>lower total revolving balances compared to grades A, B, and C</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algn="r" defTabSz="457200" rtl="0" eaLnBrk="1" fontAlgn="t" latinLnBrk="0" hangingPunct="1"/>
                      <a:r>
                        <a:rPr lang="en-IN" sz="1600" u="none" strike="noStrike" kern="1200" dirty="0">
                          <a:solidFill>
                            <a:schemeClr val="tx1"/>
                          </a:solidFill>
                          <a:effectLst/>
                          <a:latin typeface="+mn-lt"/>
                          <a:ea typeface="+mn-ea"/>
                          <a:cs typeface="+mn-cs"/>
                        </a:rPr>
                        <a:t>comparatively lower credit risk</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2621419"/>
                  </a:ext>
                </a:extLst>
              </a:tr>
              <a:tr h="385500">
                <a:tc>
                  <a:txBody>
                    <a:bodyPr/>
                    <a:lstStyle/>
                    <a:p>
                      <a:pPr algn="ctr" fontAlgn="t"/>
                      <a:r>
                        <a:rPr lang="en-IN" sz="1600" u="none" strike="noStrike" dirty="0">
                          <a:effectLst/>
                        </a:rPr>
                        <a:t>E</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IN" sz="1600" u="none" strike="noStrike" dirty="0">
                          <a:effectLst/>
                        </a:rPr>
                        <a:t>46,074,539</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634345188"/>
                  </a:ext>
                </a:extLst>
              </a:tr>
              <a:tr h="385500">
                <a:tc>
                  <a:txBody>
                    <a:bodyPr/>
                    <a:lstStyle/>
                    <a:p>
                      <a:pPr algn="ctr" fontAlgn="t"/>
                      <a:r>
                        <a:rPr lang="en-IN" sz="1600" u="none" strike="noStrike" dirty="0">
                          <a:effectLst/>
                        </a:rPr>
                        <a:t>F</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IN" sz="1600" u="none" strike="noStrike" dirty="0">
                          <a:effectLst/>
                        </a:rPr>
                        <a:t>18,282,816</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618988024"/>
                  </a:ext>
                </a:extLst>
              </a:tr>
              <a:tr h="385500">
                <a:tc>
                  <a:txBody>
                    <a:bodyPr/>
                    <a:lstStyle/>
                    <a:p>
                      <a:pPr algn="ctr" fontAlgn="t"/>
                      <a:r>
                        <a:rPr lang="en-IN" sz="1600" u="none" strike="noStrike" dirty="0">
                          <a:effectLst/>
                        </a:rPr>
                        <a:t>G</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IN" sz="1600" u="none" strike="noStrike" dirty="0">
                          <a:effectLst/>
                        </a:rPr>
                        <a:t>6,462,726</a:t>
                      </a:r>
                      <a:endParaRPr lang="en-IN" sz="16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73743212"/>
                  </a:ext>
                </a:extLst>
              </a:tr>
            </a:tbl>
          </a:graphicData>
        </a:graphic>
      </p:graphicFrame>
      <p:sp>
        <p:nvSpPr>
          <p:cNvPr id="3" name="Rectangle: Rounded Corners 2">
            <a:extLst>
              <a:ext uri="{FF2B5EF4-FFF2-40B4-BE49-F238E27FC236}">
                <a16:creationId xmlns:a16="http://schemas.microsoft.com/office/drawing/2014/main" id="{64723FEB-0D29-07DC-441A-C3B39E29DDF9}"/>
              </a:ext>
            </a:extLst>
          </p:cNvPr>
          <p:cNvSpPr/>
          <p:nvPr/>
        </p:nvSpPr>
        <p:spPr>
          <a:xfrm>
            <a:off x="7520931" y="972585"/>
            <a:ext cx="4577542" cy="4768824"/>
          </a:xfrm>
          <a:prstGeom prst="roundRect">
            <a:avLst>
              <a:gd name="adj" fmla="val 2601"/>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700" dirty="0">
                <a:solidFill>
                  <a:srgbClr val="374151"/>
                </a:solidFill>
                <a:latin typeface="Söhne"/>
              </a:rPr>
              <a:t>An indicator to evaluate a borrower's creditworthiness and determine their ability to manage and repay debt.</a:t>
            </a:r>
          </a:p>
          <a:p>
            <a:pPr algn="l"/>
            <a:endParaRPr lang="en-US" sz="1700" b="1" dirty="0">
              <a:solidFill>
                <a:srgbClr val="374151"/>
              </a:solidFill>
              <a:latin typeface="Söhne"/>
            </a:endParaRPr>
          </a:p>
          <a:p>
            <a:pPr algn="l"/>
            <a:r>
              <a:rPr lang="en-US" sz="1700" b="1" i="0" dirty="0">
                <a:solidFill>
                  <a:srgbClr val="374151"/>
                </a:solidFill>
                <a:effectLst/>
                <a:latin typeface="Söhne"/>
              </a:rPr>
              <a:t>Credit Utilization: </a:t>
            </a:r>
          </a:p>
          <a:p>
            <a:endParaRPr lang="en-US" sz="1700" b="0" i="0" dirty="0">
              <a:solidFill>
                <a:srgbClr val="374151"/>
              </a:solidFill>
              <a:effectLst/>
              <a:latin typeface="Söhne"/>
            </a:endParaRPr>
          </a:p>
          <a:p>
            <a:r>
              <a:rPr lang="en-US" sz="1700" b="0" i="0" dirty="0">
                <a:solidFill>
                  <a:srgbClr val="374151"/>
                </a:solidFill>
                <a:effectLst/>
                <a:latin typeface="Söhne"/>
              </a:rPr>
              <a:t>Higher sums in Grades and Subgrades suggest higher levels of outstanding debt in relation to the available credit limits. </a:t>
            </a:r>
            <a:r>
              <a:rPr lang="en-US" sz="1700" dirty="0">
                <a:solidFill>
                  <a:srgbClr val="374151"/>
                </a:solidFill>
                <a:latin typeface="Söhne"/>
              </a:rPr>
              <a:t>Grades with higher sums may indicate a higher level of credit risk or a larger number of borrowers with higher credit utilization.</a:t>
            </a:r>
          </a:p>
          <a:p>
            <a:endParaRPr lang="en-US" sz="1700" dirty="0">
              <a:solidFill>
                <a:srgbClr val="374151"/>
              </a:solidFill>
              <a:latin typeface="Söhne"/>
            </a:endParaRPr>
          </a:p>
          <a:p>
            <a:r>
              <a:rPr lang="en-IN" sz="1700" b="1" dirty="0">
                <a:solidFill>
                  <a:srgbClr val="374151"/>
                </a:solidFill>
                <a:latin typeface="Söhne"/>
              </a:rPr>
              <a:t>Subgrade Variations:</a:t>
            </a:r>
            <a:endParaRPr lang="en-US" sz="1700" b="1" dirty="0">
              <a:solidFill>
                <a:srgbClr val="374151"/>
              </a:solidFill>
              <a:latin typeface="Söhne"/>
            </a:endParaRPr>
          </a:p>
          <a:p>
            <a:pPr algn="l"/>
            <a:endParaRPr lang="en-IN" sz="1700" dirty="0"/>
          </a:p>
          <a:p>
            <a:r>
              <a:rPr lang="en-US" sz="1700" dirty="0">
                <a:solidFill>
                  <a:srgbClr val="374151"/>
                </a:solidFill>
                <a:latin typeface="Söhne"/>
              </a:rPr>
              <a:t>within the same grade, there are variations in creditworthiness and credit utilization among borrowers.</a:t>
            </a:r>
            <a:endParaRPr lang="en-IN" sz="1700" b="1" dirty="0">
              <a:solidFill>
                <a:srgbClr val="374151"/>
              </a:solidFill>
              <a:latin typeface="Söhne"/>
            </a:endParaRPr>
          </a:p>
          <a:p>
            <a:endParaRPr lang="en-IN" sz="2000" b="1" dirty="0">
              <a:solidFill>
                <a:srgbClr val="374151"/>
              </a:solidFill>
              <a:latin typeface="Söhne"/>
            </a:endParaRPr>
          </a:p>
        </p:txBody>
      </p:sp>
      <p:sp>
        <p:nvSpPr>
          <p:cNvPr id="6" name="Rectangle: Rounded Corners 5">
            <a:extLst>
              <a:ext uri="{FF2B5EF4-FFF2-40B4-BE49-F238E27FC236}">
                <a16:creationId xmlns:a16="http://schemas.microsoft.com/office/drawing/2014/main" id="{AA50E0AF-1A24-1548-DC7E-40EE631351E8}"/>
              </a:ext>
            </a:extLst>
          </p:cNvPr>
          <p:cNvSpPr/>
          <p:nvPr/>
        </p:nvSpPr>
        <p:spPr>
          <a:xfrm>
            <a:off x="70592" y="5923451"/>
            <a:ext cx="12054908" cy="868049"/>
          </a:xfrm>
          <a:prstGeom prst="roundRect">
            <a:avLst>
              <a:gd name="adj" fmla="val 10747"/>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600" b="0" i="0" dirty="0">
                <a:solidFill>
                  <a:srgbClr val="374151"/>
                </a:solidFill>
                <a:effectLst/>
                <a:latin typeface="Söhne"/>
              </a:rPr>
              <a:t>Total revolving balances provide some insight into credit risk, a comprehensive risk assessment would consider additional factors such as </a:t>
            </a:r>
            <a:r>
              <a:rPr lang="en-US" sz="1600" dirty="0">
                <a:solidFill>
                  <a:srgbClr val="374151"/>
                </a:solidFill>
                <a:latin typeface="Söhne"/>
              </a:rPr>
              <a:t>default</a:t>
            </a:r>
            <a:r>
              <a:rPr lang="en-US" sz="1600" b="0" i="0" dirty="0">
                <a:solidFill>
                  <a:srgbClr val="374151"/>
                </a:solidFill>
                <a:effectLst/>
                <a:latin typeface="Söhne"/>
              </a:rPr>
              <a:t> rates, delinquency rates, borrower profiles, and other relevant financial information. The total revolving balances are just one aspect of the overall risk evaluation for each grade.</a:t>
            </a:r>
            <a:endParaRPr lang="en-IN" sz="1600" dirty="0"/>
          </a:p>
          <a:p>
            <a:endParaRPr lang="en-IN" sz="2000" b="1" dirty="0">
              <a:solidFill>
                <a:srgbClr val="374151"/>
              </a:solidFill>
              <a:latin typeface="Söhne"/>
            </a:endParaRPr>
          </a:p>
        </p:txBody>
      </p:sp>
    </p:spTree>
    <p:extLst>
      <p:ext uri="{BB962C8B-B14F-4D97-AF65-F5344CB8AC3E}">
        <p14:creationId xmlns:p14="http://schemas.microsoft.com/office/powerpoint/2010/main" val="387385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96929B-A5ED-0336-E4BA-709112B8F8B6}"/>
              </a:ext>
            </a:extLst>
          </p:cNvPr>
          <p:cNvSpPr txBox="1"/>
          <p:nvPr/>
        </p:nvSpPr>
        <p:spPr>
          <a:xfrm>
            <a:off x="234710" y="149633"/>
            <a:ext cx="9474555" cy="861774"/>
          </a:xfrm>
          <a:prstGeom prst="rect">
            <a:avLst/>
          </a:prstGeom>
          <a:noFill/>
        </p:spPr>
        <p:txBody>
          <a:bodyPr wrap="square" rtlCol="0">
            <a:spAutoFit/>
          </a:bodyPr>
          <a:lstStyle/>
          <a:p>
            <a:r>
              <a:rPr lang="en-IN" sz="3200" dirty="0"/>
              <a:t>KPI 2- </a:t>
            </a:r>
            <a:r>
              <a:rPr lang="en-IN" sz="3200" dirty="0">
                <a:latin typeface="+mj-lt"/>
              </a:rPr>
              <a:t>Grade and Sub Grade wise </a:t>
            </a:r>
            <a:r>
              <a:rPr lang="en-IN" sz="3200" dirty="0" err="1">
                <a:latin typeface="+mj-lt"/>
              </a:rPr>
              <a:t>Revol_Bal</a:t>
            </a:r>
            <a:endParaRPr lang="en-IN" sz="3200" dirty="0">
              <a:latin typeface="+mj-lt"/>
            </a:endParaRPr>
          </a:p>
          <a:p>
            <a:endParaRPr lang="en-IN" dirty="0"/>
          </a:p>
        </p:txBody>
      </p:sp>
      <p:sp>
        <p:nvSpPr>
          <p:cNvPr id="4" name="Rectangle: Rounded Corners 3">
            <a:extLst>
              <a:ext uri="{FF2B5EF4-FFF2-40B4-BE49-F238E27FC236}">
                <a16:creationId xmlns:a16="http://schemas.microsoft.com/office/drawing/2014/main" id="{B0E2ADCF-3C8C-45EF-B37F-663BD9FF6DA0}"/>
              </a:ext>
            </a:extLst>
          </p:cNvPr>
          <p:cNvSpPr/>
          <p:nvPr/>
        </p:nvSpPr>
        <p:spPr>
          <a:xfrm>
            <a:off x="85085" y="1127782"/>
            <a:ext cx="11901868" cy="5464211"/>
          </a:xfrm>
          <a:prstGeom prst="roundRect">
            <a:avLst>
              <a:gd name="adj" fmla="val 5221"/>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5" name="Chart 4">
            <a:extLst>
              <a:ext uri="{FF2B5EF4-FFF2-40B4-BE49-F238E27FC236}">
                <a16:creationId xmlns:a16="http://schemas.microsoft.com/office/drawing/2014/main" id="{5ACBBF69-D0A6-455E-A927-32B61D9E3986}"/>
              </a:ext>
            </a:extLst>
          </p:cNvPr>
          <p:cNvGraphicFramePr>
            <a:graphicFrameLocks/>
          </p:cNvGraphicFramePr>
          <p:nvPr>
            <p:extLst>
              <p:ext uri="{D42A27DB-BD31-4B8C-83A1-F6EECF244321}">
                <p14:modId xmlns:p14="http://schemas.microsoft.com/office/powerpoint/2010/main" val="1274785724"/>
              </p:ext>
            </p:extLst>
          </p:nvPr>
        </p:nvGraphicFramePr>
        <p:xfrm>
          <a:off x="260313" y="1304852"/>
          <a:ext cx="11550746" cy="51487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934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96929B-A5ED-0336-E4BA-709112B8F8B6}"/>
              </a:ext>
            </a:extLst>
          </p:cNvPr>
          <p:cNvSpPr txBox="1"/>
          <p:nvPr/>
        </p:nvSpPr>
        <p:spPr>
          <a:xfrm>
            <a:off x="68460" y="88670"/>
            <a:ext cx="10122948" cy="1077218"/>
          </a:xfrm>
          <a:prstGeom prst="rect">
            <a:avLst/>
          </a:prstGeom>
          <a:noFill/>
        </p:spPr>
        <p:txBody>
          <a:bodyPr wrap="square" rtlCol="0">
            <a:spAutoFit/>
          </a:bodyPr>
          <a:lstStyle/>
          <a:p>
            <a:r>
              <a:rPr lang="en-IN" sz="3200" dirty="0"/>
              <a:t>KPI 3- </a:t>
            </a:r>
            <a:r>
              <a:rPr lang="en-IN" sz="3200" dirty="0">
                <a:latin typeface="+mj-lt"/>
              </a:rPr>
              <a:t>Total Payment for Verified Status Vs Total Payment for Non-Verified Status</a:t>
            </a:r>
          </a:p>
        </p:txBody>
      </p:sp>
      <p:sp>
        <p:nvSpPr>
          <p:cNvPr id="4" name="Rectangle: Rounded Corners 3">
            <a:extLst>
              <a:ext uri="{FF2B5EF4-FFF2-40B4-BE49-F238E27FC236}">
                <a16:creationId xmlns:a16="http://schemas.microsoft.com/office/drawing/2014/main" id="{B0E2ADCF-3C8C-45EF-B37F-663BD9FF6DA0}"/>
              </a:ext>
            </a:extLst>
          </p:cNvPr>
          <p:cNvSpPr/>
          <p:nvPr/>
        </p:nvSpPr>
        <p:spPr>
          <a:xfrm>
            <a:off x="68460" y="1294039"/>
            <a:ext cx="11901868" cy="5464211"/>
          </a:xfrm>
          <a:prstGeom prst="roundRect">
            <a:avLst>
              <a:gd name="adj" fmla="val 5221"/>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2" name="Chart 1">
            <a:extLst>
              <a:ext uri="{FF2B5EF4-FFF2-40B4-BE49-F238E27FC236}">
                <a16:creationId xmlns:a16="http://schemas.microsoft.com/office/drawing/2014/main" id="{F3B723F1-1B2C-D162-92D9-41F54461AB46}"/>
              </a:ext>
            </a:extLst>
          </p:cNvPr>
          <p:cNvGraphicFramePr>
            <a:graphicFrameLocks/>
          </p:cNvGraphicFramePr>
          <p:nvPr>
            <p:extLst>
              <p:ext uri="{D42A27DB-BD31-4B8C-83A1-F6EECF244321}">
                <p14:modId xmlns:p14="http://schemas.microsoft.com/office/powerpoint/2010/main" val="1475706894"/>
              </p:ext>
            </p:extLst>
          </p:nvPr>
        </p:nvGraphicFramePr>
        <p:xfrm>
          <a:off x="134960" y="1407631"/>
          <a:ext cx="6250184" cy="52619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C192E55C-7F26-0B1D-C1CC-9AE09DBBF78B}"/>
              </a:ext>
            </a:extLst>
          </p:cNvPr>
          <p:cNvGraphicFramePr>
            <a:graphicFrameLocks noGrp="1"/>
          </p:cNvGraphicFramePr>
          <p:nvPr>
            <p:extLst>
              <p:ext uri="{D42A27DB-BD31-4B8C-83A1-F6EECF244321}">
                <p14:modId xmlns:p14="http://schemas.microsoft.com/office/powerpoint/2010/main" val="2127693848"/>
              </p:ext>
            </p:extLst>
          </p:nvPr>
        </p:nvGraphicFramePr>
        <p:xfrm>
          <a:off x="6487184" y="1437597"/>
          <a:ext cx="5070764" cy="2269874"/>
        </p:xfrm>
        <a:graphic>
          <a:graphicData uri="http://schemas.openxmlformats.org/drawingml/2006/table">
            <a:tbl>
              <a:tblPr>
                <a:tableStyleId>{5C22544A-7EE6-4342-B048-85BDC9FD1C3A}</a:tableStyleId>
              </a:tblPr>
              <a:tblGrid>
                <a:gridCol w="2136128">
                  <a:extLst>
                    <a:ext uri="{9D8B030D-6E8A-4147-A177-3AD203B41FA5}">
                      <a16:colId xmlns:a16="http://schemas.microsoft.com/office/drawing/2014/main" val="1583998700"/>
                    </a:ext>
                  </a:extLst>
                </a:gridCol>
                <a:gridCol w="1485119">
                  <a:extLst>
                    <a:ext uri="{9D8B030D-6E8A-4147-A177-3AD203B41FA5}">
                      <a16:colId xmlns:a16="http://schemas.microsoft.com/office/drawing/2014/main" val="15142286"/>
                    </a:ext>
                  </a:extLst>
                </a:gridCol>
                <a:gridCol w="1449517">
                  <a:extLst>
                    <a:ext uri="{9D8B030D-6E8A-4147-A177-3AD203B41FA5}">
                      <a16:colId xmlns:a16="http://schemas.microsoft.com/office/drawing/2014/main" val="1441463315"/>
                    </a:ext>
                  </a:extLst>
                </a:gridCol>
              </a:tblGrid>
              <a:tr h="461382">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Verification Status</a:t>
                      </a:r>
                    </a:p>
                  </a:txBody>
                  <a:tcPr marL="9525" marR="9525" marT="9525" marB="0">
                    <a:solidFill>
                      <a:schemeClr val="bg2"/>
                    </a:solidFill>
                  </a:tcPr>
                </a:tc>
                <a:tc>
                  <a:txBody>
                    <a:bodyPr/>
                    <a:lstStyle/>
                    <a:p>
                      <a:pPr marL="0" algn="ctr" defTabSz="457200" rtl="0" eaLnBrk="1" fontAlgn="t" latinLnBrk="0" hangingPunct="1"/>
                      <a:r>
                        <a:rPr lang="en-IN" sz="1400" u="none" strike="noStrike" kern="1200">
                          <a:solidFill>
                            <a:schemeClr val="tx1"/>
                          </a:solidFill>
                          <a:effectLst/>
                          <a:latin typeface="+mn-lt"/>
                          <a:ea typeface="+mn-ea"/>
                          <a:cs typeface="+mn-cs"/>
                        </a:rPr>
                        <a:t>Total Payment</a:t>
                      </a:r>
                    </a:p>
                  </a:txBody>
                  <a:tcPr marL="9525" marR="9525" marT="9525" marB="0">
                    <a:solidFill>
                      <a:schemeClr val="bg2"/>
                    </a:solidFill>
                  </a:tcPr>
                </a:tc>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Average of </a:t>
                      </a:r>
                      <a:r>
                        <a:rPr lang="en-IN" sz="1400" u="none" strike="noStrike" kern="1200" dirty="0" err="1">
                          <a:solidFill>
                            <a:schemeClr val="tx1"/>
                          </a:solidFill>
                          <a:effectLst/>
                          <a:latin typeface="+mn-lt"/>
                          <a:ea typeface="+mn-ea"/>
                          <a:cs typeface="+mn-cs"/>
                        </a:rPr>
                        <a:t>dti</a:t>
                      </a:r>
                      <a:endParaRPr lang="en-IN" sz="1400" u="none" strike="noStrike" kern="1200" dirty="0">
                        <a:solidFill>
                          <a:schemeClr val="tx1"/>
                        </a:solidFill>
                        <a:effectLst/>
                        <a:latin typeface="+mn-lt"/>
                        <a:ea typeface="+mn-ea"/>
                        <a:cs typeface="+mn-cs"/>
                      </a:endParaRPr>
                    </a:p>
                  </a:txBody>
                  <a:tcPr marL="9525" marR="9525" marT="9525" marB="0">
                    <a:solidFill>
                      <a:schemeClr val="bg2"/>
                    </a:solidFill>
                  </a:tcPr>
                </a:tc>
                <a:extLst>
                  <a:ext uri="{0D108BD9-81ED-4DB2-BD59-A6C34878D82A}">
                    <a16:rowId xmlns:a16="http://schemas.microsoft.com/office/drawing/2014/main" val="1870473993"/>
                  </a:ext>
                </a:extLst>
              </a:tr>
              <a:tr h="452123">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Not Verified</a:t>
                      </a:r>
                    </a:p>
                  </a:txBody>
                  <a:tcPr marL="9525" marR="9525" marT="9525" marB="0">
                    <a:solidFill>
                      <a:schemeClr val="bg2"/>
                    </a:solidFill>
                  </a:tcPr>
                </a:tc>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     153,541,418 </a:t>
                      </a:r>
                    </a:p>
                  </a:txBody>
                  <a:tcPr marL="9525" marR="9525" marT="9525" marB="0">
                    <a:solidFill>
                      <a:schemeClr val="bg2"/>
                    </a:solidFill>
                  </a:tcPr>
                </a:tc>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13.02 </a:t>
                      </a:r>
                    </a:p>
                  </a:txBody>
                  <a:tcPr marL="9525" marR="9525" marT="9525" marB="0">
                    <a:solidFill>
                      <a:schemeClr val="bg2"/>
                    </a:solidFill>
                  </a:tcPr>
                </a:tc>
                <a:extLst>
                  <a:ext uri="{0D108BD9-81ED-4DB2-BD59-A6C34878D82A}">
                    <a16:rowId xmlns:a16="http://schemas.microsoft.com/office/drawing/2014/main" val="1557677525"/>
                  </a:ext>
                </a:extLst>
              </a:tr>
              <a:tr h="452123">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Source Verified</a:t>
                      </a:r>
                    </a:p>
                  </a:txBody>
                  <a:tcPr marL="9525" marR="9525" marT="9525" marB="0">
                    <a:solidFill>
                      <a:schemeClr val="bg2"/>
                    </a:solidFill>
                  </a:tcPr>
                </a:tc>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     109,270,668</a:t>
                      </a:r>
                    </a:p>
                  </a:txBody>
                  <a:tcPr marL="9525" marR="9525" marT="9525" marB="0">
                    <a:solidFill>
                      <a:schemeClr val="bg2"/>
                    </a:solidFill>
                  </a:tcPr>
                </a:tc>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12.61 </a:t>
                      </a:r>
                    </a:p>
                  </a:txBody>
                  <a:tcPr marL="9525" marR="9525" marT="9525" marB="0">
                    <a:solidFill>
                      <a:schemeClr val="bg2"/>
                    </a:solidFill>
                  </a:tcPr>
                </a:tc>
                <a:extLst>
                  <a:ext uri="{0D108BD9-81ED-4DB2-BD59-A6C34878D82A}">
                    <a16:rowId xmlns:a16="http://schemas.microsoft.com/office/drawing/2014/main" val="655054998"/>
                  </a:ext>
                </a:extLst>
              </a:tr>
              <a:tr h="452123">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Verified</a:t>
                      </a:r>
                    </a:p>
                  </a:txBody>
                  <a:tcPr marL="9525" marR="9525" marT="9525" marB="0">
                    <a:solidFill>
                      <a:schemeClr val="bg2"/>
                    </a:solidFill>
                  </a:tcPr>
                </a:tc>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     219,892,308 </a:t>
                      </a:r>
                    </a:p>
                  </a:txBody>
                  <a:tcPr marL="9525" marR="9525" marT="9525" marB="0">
                    <a:solidFill>
                      <a:schemeClr val="bg2"/>
                    </a:solidFill>
                  </a:tcPr>
                </a:tc>
                <a:tc>
                  <a:txBody>
                    <a:bodyPr/>
                    <a:lstStyle/>
                    <a:p>
                      <a:pPr marL="0" algn="ctr" defTabSz="457200" rtl="0" eaLnBrk="1" fontAlgn="t" latinLnBrk="0" hangingPunct="1"/>
                      <a:r>
                        <a:rPr lang="en-IN" sz="1400" u="none" strike="noStrike" kern="1200" dirty="0">
                          <a:solidFill>
                            <a:schemeClr val="tx1"/>
                          </a:solidFill>
                          <a:effectLst/>
                          <a:latin typeface="+mn-lt"/>
                          <a:ea typeface="+mn-ea"/>
                          <a:cs typeface="+mn-cs"/>
                        </a:rPr>
                        <a:t>14.25 </a:t>
                      </a:r>
                    </a:p>
                  </a:txBody>
                  <a:tcPr marL="9525" marR="9525" marT="9525" marB="0">
                    <a:solidFill>
                      <a:schemeClr val="bg2"/>
                    </a:solidFill>
                  </a:tcPr>
                </a:tc>
                <a:extLst>
                  <a:ext uri="{0D108BD9-81ED-4DB2-BD59-A6C34878D82A}">
                    <a16:rowId xmlns:a16="http://schemas.microsoft.com/office/drawing/2014/main" val="3471121142"/>
                  </a:ext>
                </a:extLst>
              </a:tr>
              <a:tr h="452123">
                <a:tc>
                  <a:txBody>
                    <a:bodyPr/>
                    <a:lstStyle/>
                    <a:p>
                      <a:pPr marL="0" algn="ctr" defTabSz="457200" rtl="0" eaLnBrk="1" fontAlgn="t" latinLnBrk="0" hangingPunct="1"/>
                      <a:r>
                        <a:rPr lang="en-IN" sz="1400" b="1" u="none" strike="noStrike" kern="1200" dirty="0">
                          <a:solidFill>
                            <a:schemeClr val="tx1"/>
                          </a:solidFill>
                          <a:effectLst/>
                          <a:latin typeface="+mn-lt"/>
                          <a:ea typeface="+mn-ea"/>
                          <a:cs typeface="+mn-cs"/>
                        </a:rPr>
                        <a:t>Grand Total</a:t>
                      </a:r>
                    </a:p>
                  </a:txBody>
                  <a:tcPr marL="9525" marR="9525" marT="9525" marB="0">
                    <a:solidFill>
                      <a:schemeClr val="bg2"/>
                    </a:solidFill>
                  </a:tcPr>
                </a:tc>
                <a:tc>
                  <a:txBody>
                    <a:bodyPr/>
                    <a:lstStyle/>
                    <a:p>
                      <a:pPr marL="0" algn="ctr" defTabSz="457200" rtl="0" eaLnBrk="1" fontAlgn="t" latinLnBrk="0" hangingPunct="1"/>
                      <a:r>
                        <a:rPr lang="en-IN" sz="1400" b="1" u="none" strike="noStrike" kern="1200" dirty="0">
                          <a:solidFill>
                            <a:schemeClr val="tx1"/>
                          </a:solidFill>
                          <a:effectLst/>
                          <a:latin typeface="+mn-lt"/>
                          <a:ea typeface="+mn-ea"/>
                          <a:cs typeface="+mn-cs"/>
                        </a:rPr>
                        <a:t>     482,704,394 </a:t>
                      </a:r>
                    </a:p>
                  </a:txBody>
                  <a:tcPr marL="9525" marR="9525" marT="9525" marB="0">
                    <a:solidFill>
                      <a:schemeClr val="bg2"/>
                    </a:solidFill>
                  </a:tcPr>
                </a:tc>
                <a:tc>
                  <a:txBody>
                    <a:bodyPr/>
                    <a:lstStyle/>
                    <a:p>
                      <a:pPr marL="0" algn="ctr" defTabSz="457200" rtl="0" eaLnBrk="1" fontAlgn="t" latinLnBrk="0" hangingPunct="1"/>
                      <a:r>
                        <a:rPr lang="en-IN" sz="1400" b="1" u="none" strike="noStrike" kern="1200" dirty="0">
                          <a:solidFill>
                            <a:schemeClr val="tx1"/>
                          </a:solidFill>
                          <a:effectLst/>
                          <a:latin typeface="+mn-lt"/>
                          <a:ea typeface="+mn-ea"/>
                          <a:cs typeface="+mn-cs"/>
                        </a:rPr>
                        <a:t>13.32 </a:t>
                      </a:r>
                    </a:p>
                  </a:txBody>
                  <a:tcPr marL="9525" marR="9525" marT="9525" marB="0">
                    <a:solidFill>
                      <a:schemeClr val="bg2"/>
                    </a:solidFill>
                  </a:tcPr>
                </a:tc>
                <a:extLst>
                  <a:ext uri="{0D108BD9-81ED-4DB2-BD59-A6C34878D82A}">
                    <a16:rowId xmlns:a16="http://schemas.microsoft.com/office/drawing/2014/main" val="821118940"/>
                  </a:ext>
                </a:extLst>
              </a:tr>
            </a:tbl>
          </a:graphicData>
        </a:graphic>
      </p:graphicFrame>
      <p:sp>
        <p:nvSpPr>
          <p:cNvPr id="6" name="Rectangle: Rounded Corners 5">
            <a:extLst>
              <a:ext uri="{FF2B5EF4-FFF2-40B4-BE49-F238E27FC236}">
                <a16:creationId xmlns:a16="http://schemas.microsoft.com/office/drawing/2014/main" id="{2903CC98-467A-FFA0-8F7A-DAF82FE5F6E7}"/>
              </a:ext>
            </a:extLst>
          </p:cNvPr>
          <p:cNvSpPr/>
          <p:nvPr/>
        </p:nvSpPr>
        <p:spPr>
          <a:xfrm>
            <a:off x="6385144" y="3725481"/>
            <a:ext cx="5406858" cy="2931634"/>
          </a:xfrm>
          <a:prstGeom prst="roundRect">
            <a:avLst>
              <a:gd name="adj" fmla="val 5221"/>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0" i="0" dirty="0">
                <a:solidFill>
                  <a:srgbClr val="374151"/>
                </a:solidFill>
                <a:effectLst/>
                <a:latin typeface="Söhne"/>
              </a:rPr>
              <a:t>Verification status typically relates to the verification of borrower information and documentation, which can impact the lender's confidence in the borrower's ability to repay the loan.</a:t>
            </a:r>
            <a:endParaRPr lang="en-IN" sz="1400" b="1" dirty="0">
              <a:solidFill>
                <a:srgbClr val="374151"/>
              </a:solidFill>
              <a:latin typeface="Söhne"/>
            </a:endParaRPr>
          </a:p>
          <a:p>
            <a:endParaRPr lang="en-IN" sz="1400" b="1" dirty="0">
              <a:solidFill>
                <a:srgbClr val="374151"/>
              </a:solidFill>
              <a:latin typeface="Söhne"/>
            </a:endParaRPr>
          </a:p>
          <a:p>
            <a:r>
              <a:rPr lang="en-IN" sz="1400" b="1" dirty="0">
                <a:solidFill>
                  <a:srgbClr val="374151"/>
                </a:solidFill>
                <a:latin typeface="Söhne"/>
              </a:rPr>
              <a:t>DTI is a </a:t>
            </a:r>
            <a:r>
              <a:rPr lang="en-US" sz="1400" b="0" i="0" dirty="0">
                <a:solidFill>
                  <a:srgbClr val="374151"/>
                </a:solidFill>
                <a:effectLst/>
                <a:latin typeface="Söhne"/>
              </a:rPr>
              <a:t>financial metric used to measure an individual's or household's debt burden relative to their income.</a:t>
            </a:r>
          </a:p>
          <a:p>
            <a:endParaRPr lang="en-US" sz="1400" dirty="0">
              <a:solidFill>
                <a:srgbClr val="374151"/>
              </a:solidFill>
              <a:latin typeface="Söhne"/>
            </a:endParaRPr>
          </a:p>
          <a:p>
            <a:r>
              <a:rPr lang="en-US" sz="1400" dirty="0">
                <a:solidFill>
                  <a:srgbClr val="374151"/>
                </a:solidFill>
                <a:latin typeface="Söhne"/>
              </a:rPr>
              <a:t>A lower DTI ratio generally strengthens a borrower's loan application and increases their chances of loan approval.</a:t>
            </a:r>
          </a:p>
          <a:p>
            <a:endParaRPr lang="en-US" sz="1400" dirty="0">
              <a:solidFill>
                <a:srgbClr val="374151"/>
              </a:solidFill>
              <a:latin typeface="Söhne"/>
            </a:endParaRPr>
          </a:p>
          <a:p>
            <a:r>
              <a:rPr lang="en-US" sz="1400" b="0" i="0" dirty="0">
                <a:solidFill>
                  <a:srgbClr val="374151"/>
                </a:solidFill>
                <a:effectLst/>
                <a:latin typeface="Söhne"/>
              </a:rPr>
              <a:t>Default rates, delinquency rates, borrower profiles, and other relevant financial information are equally critical to verify along with verified and non verified source.</a:t>
            </a:r>
            <a:endParaRPr lang="en-IN" sz="1400" dirty="0">
              <a:solidFill>
                <a:srgbClr val="374151"/>
              </a:solidFill>
              <a:latin typeface="Söhne"/>
            </a:endParaRPr>
          </a:p>
        </p:txBody>
      </p:sp>
    </p:spTree>
    <p:extLst>
      <p:ext uri="{BB962C8B-B14F-4D97-AF65-F5344CB8AC3E}">
        <p14:creationId xmlns:p14="http://schemas.microsoft.com/office/powerpoint/2010/main" val="207686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96929B-A5ED-0336-E4BA-709112B8F8B6}"/>
              </a:ext>
            </a:extLst>
          </p:cNvPr>
          <p:cNvSpPr txBox="1"/>
          <p:nvPr/>
        </p:nvSpPr>
        <p:spPr>
          <a:xfrm>
            <a:off x="68460" y="24799"/>
            <a:ext cx="10319724" cy="1569660"/>
          </a:xfrm>
          <a:prstGeom prst="rect">
            <a:avLst/>
          </a:prstGeom>
          <a:noFill/>
        </p:spPr>
        <p:txBody>
          <a:bodyPr wrap="square" rtlCol="0">
            <a:spAutoFit/>
          </a:bodyPr>
          <a:lstStyle/>
          <a:p>
            <a:r>
              <a:rPr lang="en-IN" sz="3200" dirty="0"/>
              <a:t>KPI 4- </a:t>
            </a:r>
            <a:r>
              <a:rPr lang="en-IN" sz="3200" dirty="0">
                <a:latin typeface="+mj-lt"/>
              </a:rPr>
              <a:t>State wise and Last Credit Pull date Wise Loan Status</a:t>
            </a:r>
          </a:p>
          <a:p>
            <a:endParaRPr lang="en-IN" sz="3200" dirty="0">
              <a:latin typeface="+mj-lt"/>
            </a:endParaRPr>
          </a:p>
        </p:txBody>
      </p:sp>
      <p:sp>
        <p:nvSpPr>
          <p:cNvPr id="4" name="Rectangle: Rounded Corners 3">
            <a:extLst>
              <a:ext uri="{FF2B5EF4-FFF2-40B4-BE49-F238E27FC236}">
                <a16:creationId xmlns:a16="http://schemas.microsoft.com/office/drawing/2014/main" id="{B0E2ADCF-3C8C-45EF-B37F-663BD9FF6DA0}"/>
              </a:ext>
            </a:extLst>
          </p:cNvPr>
          <p:cNvSpPr/>
          <p:nvPr/>
        </p:nvSpPr>
        <p:spPr>
          <a:xfrm>
            <a:off x="68460" y="1050395"/>
            <a:ext cx="11901868" cy="5707855"/>
          </a:xfrm>
          <a:prstGeom prst="roundRect">
            <a:avLst>
              <a:gd name="adj" fmla="val 1106"/>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2" name="Chart 1">
            <a:extLst>
              <a:ext uri="{FF2B5EF4-FFF2-40B4-BE49-F238E27FC236}">
                <a16:creationId xmlns:a16="http://schemas.microsoft.com/office/drawing/2014/main" id="{F3B723F1-1B2C-D162-92D9-41F54461AB46}"/>
              </a:ext>
            </a:extLst>
          </p:cNvPr>
          <p:cNvGraphicFramePr>
            <a:graphicFrameLocks/>
          </p:cNvGraphicFramePr>
          <p:nvPr>
            <p:extLst>
              <p:ext uri="{D42A27DB-BD31-4B8C-83A1-F6EECF244321}">
                <p14:modId xmlns:p14="http://schemas.microsoft.com/office/powerpoint/2010/main" val="1738509036"/>
              </p:ext>
            </p:extLst>
          </p:nvPr>
        </p:nvGraphicFramePr>
        <p:xfrm>
          <a:off x="128420" y="1050397"/>
          <a:ext cx="6916957" cy="570785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3EA55F5-9957-7D1C-6A89-635FA404EA44}"/>
              </a:ext>
            </a:extLst>
          </p:cNvPr>
          <p:cNvSpPr txBox="1"/>
          <p:nvPr/>
        </p:nvSpPr>
        <p:spPr>
          <a:xfrm>
            <a:off x="7105337" y="1127558"/>
            <a:ext cx="4864991" cy="5509200"/>
          </a:xfrm>
          <a:prstGeom prst="rect">
            <a:avLst/>
          </a:prstGeom>
          <a:noFill/>
        </p:spPr>
        <p:txBody>
          <a:bodyPr wrap="square" rtlCol="0">
            <a:spAutoFit/>
          </a:bodyPr>
          <a:lstStyle/>
          <a:p>
            <a:r>
              <a:rPr lang="en-US" sz="1600" b="1" i="0" u="sng" dirty="0">
                <a:solidFill>
                  <a:srgbClr val="374151"/>
                </a:solidFill>
                <a:effectLst/>
                <a:latin typeface="Söhne"/>
              </a:rPr>
              <a:t>Credit Worthiness:</a:t>
            </a:r>
          </a:p>
          <a:p>
            <a:endParaRPr lang="en-US" sz="1600" b="0" i="0" dirty="0">
              <a:solidFill>
                <a:srgbClr val="374151"/>
              </a:solidFill>
              <a:effectLst/>
              <a:latin typeface="Söhne"/>
            </a:endParaRPr>
          </a:p>
          <a:p>
            <a:r>
              <a:rPr lang="en-US" sz="1600" b="0" i="0" dirty="0">
                <a:solidFill>
                  <a:srgbClr val="374151"/>
                </a:solidFill>
                <a:effectLst/>
                <a:latin typeface="Söhne"/>
              </a:rPr>
              <a:t>Valuable information for assessing the creditworthiness of borrowers and managing loan portfolios.</a:t>
            </a:r>
          </a:p>
          <a:p>
            <a:endParaRPr lang="en-US" sz="1600" dirty="0">
              <a:solidFill>
                <a:srgbClr val="374151"/>
              </a:solidFill>
              <a:latin typeface="Söhne"/>
            </a:endParaRPr>
          </a:p>
          <a:p>
            <a:r>
              <a:rPr lang="en-IN" sz="1600" b="1" i="0" u="sng" dirty="0">
                <a:solidFill>
                  <a:srgbClr val="374151"/>
                </a:solidFill>
                <a:effectLst/>
                <a:latin typeface="Söhne"/>
              </a:rPr>
              <a:t>Risk Assessment:</a:t>
            </a:r>
            <a:r>
              <a:rPr lang="en-IN" sz="1600" b="1" i="0" dirty="0">
                <a:solidFill>
                  <a:srgbClr val="374151"/>
                </a:solidFill>
                <a:effectLst/>
                <a:latin typeface="Söhne"/>
              </a:rPr>
              <a:t> </a:t>
            </a:r>
          </a:p>
          <a:p>
            <a:endParaRPr lang="en-US" sz="1600" b="1" i="0" dirty="0">
              <a:solidFill>
                <a:srgbClr val="374151"/>
              </a:solidFill>
              <a:effectLst/>
              <a:latin typeface="Söhne"/>
            </a:endParaRPr>
          </a:p>
          <a:p>
            <a:r>
              <a:rPr lang="en-US" sz="1600" b="0" i="0" dirty="0">
                <a:solidFill>
                  <a:srgbClr val="374151"/>
                </a:solidFill>
                <a:effectLst/>
                <a:latin typeface="Söhne"/>
              </a:rPr>
              <a:t>Lenders can assess the credit risk associated with borrowers in different states.</a:t>
            </a:r>
          </a:p>
          <a:p>
            <a:endParaRPr lang="en-US" sz="1600" dirty="0">
              <a:solidFill>
                <a:srgbClr val="374151"/>
              </a:solidFill>
              <a:latin typeface="Söhne"/>
            </a:endParaRPr>
          </a:p>
          <a:p>
            <a:r>
              <a:rPr lang="en-IN" sz="1600" b="1" i="0" u="sng" dirty="0">
                <a:solidFill>
                  <a:srgbClr val="374151"/>
                </a:solidFill>
                <a:effectLst/>
                <a:latin typeface="Söhne"/>
              </a:rPr>
              <a:t>Geographic Insights:</a:t>
            </a:r>
          </a:p>
          <a:p>
            <a:endParaRPr lang="en-US" sz="1600" b="1" i="0" dirty="0">
              <a:solidFill>
                <a:srgbClr val="374151"/>
              </a:solidFill>
              <a:effectLst/>
              <a:latin typeface="Söhne"/>
            </a:endParaRPr>
          </a:p>
          <a:p>
            <a:r>
              <a:rPr lang="en-US" sz="1600" b="0" i="0" dirty="0">
                <a:solidFill>
                  <a:srgbClr val="374151"/>
                </a:solidFill>
                <a:effectLst/>
                <a:latin typeface="Söhne"/>
              </a:rPr>
              <a:t>State-wise loan data provides insights into regional economic conditions, credit environments, and borrower characteristics. </a:t>
            </a:r>
          </a:p>
          <a:p>
            <a:endParaRPr lang="en-US" sz="1600" dirty="0">
              <a:solidFill>
                <a:srgbClr val="374151"/>
              </a:solidFill>
              <a:latin typeface="Söhne"/>
            </a:endParaRPr>
          </a:p>
          <a:p>
            <a:r>
              <a:rPr lang="en-US" sz="1600" b="1" i="0" u="sng" dirty="0">
                <a:solidFill>
                  <a:srgbClr val="374151"/>
                </a:solidFill>
                <a:effectLst/>
                <a:latin typeface="Söhne"/>
              </a:rPr>
              <a:t>Portfolio Management: </a:t>
            </a:r>
          </a:p>
          <a:p>
            <a:endParaRPr lang="en-US" sz="1600" b="0" i="0" dirty="0">
              <a:solidFill>
                <a:srgbClr val="374151"/>
              </a:solidFill>
              <a:effectLst/>
              <a:latin typeface="Söhne"/>
            </a:endParaRPr>
          </a:p>
          <a:p>
            <a:r>
              <a:rPr lang="en-US" sz="1600" b="0" i="0" dirty="0">
                <a:solidFill>
                  <a:srgbClr val="374151"/>
                </a:solidFill>
                <a:effectLst/>
                <a:latin typeface="Söhne"/>
              </a:rPr>
              <a:t>The information helps banks and financial institutions in managing their loan portfolios effectively. They can evaluate the performance of loans in different states and make informed decisions</a:t>
            </a:r>
          </a:p>
        </p:txBody>
      </p:sp>
    </p:spTree>
    <p:extLst>
      <p:ext uri="{BB962C8B-B14F-4D97-AF65-F5344CB8AC3E}">
        <p14:creationId xmlns:p14="http://schemas.microsoft.com/office/powerpoint/2010/main" val="378806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96929B-A5ED-0336-E4BA-709112B8F8B6}"/>
              </a:ext>
            </a:extLst>
          </p:cNvPr>
          <p:cNvSpPr txBox="1"/>
          <p:nvPr/>
        </p:nvSpPr>
        <p:spPr>
          <a:xfrm>
            <a:off x="68460" y="24799"/>
            <a:ext cx="10319724" cy="584775"/>
          </a:xfrm>
          <a:prstGeom prst="rect">
            <a:avLst/>
          </a:prstGeom>
          <a:noFill/>
        </p:spPr>
        <p:txBody>
          <a:bodyPr wrap="square" rtlCol="0">
            <a:spAutoFit/>
          </a:bodyPr>
          <a:lstStyle/>
          <a:p>
            <a:r>
              <a:rPr lang="en-IN" sz="3200" dirty="0"/>
              <a:t>KPI 5- </a:t>
            </a:r>
            <a:r>
              <a:rPr lang="en-IN" sz="3200" dirty="0">
                <a:latin typeface="+mj-lt"/>
              </a:rPr>
              <a:t>Home ownership Vs last payment Date Stats</a:t>
            </a:r>
          </a:p>
        </p:txBody>
      </p:sp>
      <p:sp>
        <p:nvSpPr>
          <p:cNvPr id="4" name="Rectangle: Rounded Corners 3">
            <a:extLst>
              <a:ext uri="{FF2B5EF4-FFF2-40B4-BE49-F238E27FC236}">
                <a16:creationId xmlns:a16="http://schemas.microsoft.com/office/drawing/2014/main" id="{B0E2ADCF-3C8C-45EF-B37F-663BD9FF6DA0}"/>
              </a:ext>
            </a:extLst>
          </p:cNvPr>
          <p:cNvSpPr/>
          <p:nvPr/>
        </p:nvSpPr>
        <p:spPr>
          <a:xfrm>
            <a:off x="68460" y="1050395"/>
            <a:ext cx="11901868" cy="5707855"/>
          </a:xfrm>
          <a:prstGeom prst="roundRect">
            <a:avLst>
              <a:gd name="adj" fmla="val 1106"/>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2" name="Chart 1">
            <a:extLst>
              <a:ext uri="{FF2B5EF4-FFF2-40B4-BE49-F238E27FC236}">
                <a16:creationId xmlns:a16="http://schemas.microsoft.com/office/drawing/2014/main" id="{F3B723F1-1B2C-D162-92D9-41F54461AB46}"/>
              </a:ext>
            </a:extLst>
          </p:cNvPr>
          <p:cNvGraphicFramePr>
            <a:graphicFrameLocks/>
          </p:cNvGraphicFramePr>
          <p:nvPr>
            <p:extLst>
              <p:ext uri="{D42A27DB-BD31-4B8C-83A1-F6EECF244321}">
                <p14:modId xmlns:p14="http://schemas.microsoft.com/office/powerpoint/2010/main" val="3418242545"/>
              </p:ext>
            </p:extLst>
          </p:nvPr>
        </p:nvGraphicFramePr>
        <p:xfrm>
          <a:off x="128421" y="1050396"/>
          <a:ext cx="5313010" cy="57078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A577408-B612-6410-9870-19E5B0457C35}"/>
              </a:ext>
            </a:extLst>
          </p:cNvPr>
          <p:cNvGraphicFramePr>
            <a:graphicFrameLocks/>
          </p:cNvGraphicFramePr>
          <p:nvPr>
            <p:extLst>
              <p:ext uri="{D42A27DB-BD31-4B8C-83A1-F6EECF244321}">
                <p14:modId xmlns:p14="http://schemas.microsoft.com/office/powerpoint/2010/main" val="1961862328"/>
              </p:ext>
            </p:extLst>
          </p:nvPr>
        </p:nvGraphicFramePr>
        <p:xfrm>
          <a:off x="68460" y="1050393"/>
          <a:ext cx="4338648" cy="263718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23DFF098-C88F-2E2C-0B3D-FB3FE04D9F9A}"/>
              </a:ext>
            </a:extLst>
          </p:cNvPr>
          <p:cNvSpPr txBox="1"/>
          <p:nvPr/>
        </p:nvSpPr>
        <p:spPr>
          <a:xfrm>
            <a:off x="4407108" y="1034324"/>
            <a:ext cx="7563220" cy="5755422"/>
          </a:xfrm>
          <a:prstGeom prst="rect">
            <a:avLst/>
          </a:prstGeom>
          <a:noFill/>
        </p:spPr>
        <p:txBody>
          <a:bodyPr wrap="square" rtlCol="0">
            <a:spAutoFit/>
          </a:bodyPr>
          <a:lstStyle/>
          <a:p>
            <a:r>
              <a:rPr lang="en-US" sz="1600" b="1" i="0" u="sng" dirty="0">
                <a:solidFill>
                  <a:srgbClr val="374151"/>
                </a:solidFill>
                <a:effectLst/>
                <a:latin typeface="Söhne"/>
              </a:rPr>
              <a:t>Timeliness of Payments:</a:t>
            </a:r>
            <a:r>
              <a:rPr lang="en-US" sz="1600" b="1" i="0" dirty="0">
                <a:solidFill>
                  <a:srgbClr val="374151"/>
                </a:solidFill>
                <a:effectLst/>
                <a:latin typeface="Söhne"/>
              </a:rPr>
              <a:t> </a:t>
            </a:r>
          </a:p>
          <a:p>
            <a:endParaRPr lang="en-US" sz="1600" b="0" i="0" dirty="0">
              <a:solidFill>
                <a:srgbClr val="374151"/>
              </a:solidFill>
              <a:effectLst/>
              <a:latin typeface="Söhne"/>
            </a:endParaRPr>
          </a:p>
          <a:p>
            <a:r>
              <a:rPr lang="en-US" sz="1600" b="0" i="0" dirty="0">
                <a:solidFill>
                  <a:srgbClr val="374151"/>
                </a:solidFill>
                <a:effectLst/>
                <a:latin typeface="Söhne"/>
              </a:rPr>
              <a:t>Comparing the last payment date with home ownership status can reveal the numbers of homeowners who make their mortgage payments on time versus those who have delayed or missed payments. This data can indicate the overall financial health and responsibility of homeowners.</a:t>
            </a:r>
          </a:p>
          <a:p>
            <a:endParaRPr lang="en-US" sz="1600" dirty="0">
              <a:solidFill>
                <a:srgbClr val="374151"/>
              </a:solidFill>
              <a:latin typeface="Söhne"/>
            </a:endParaRPr>
          </a:p>
          <a:p>
            <a:r>
              <a:rPr lang="en-US" sz="1600" b="1" i="0" u="sng" dirty="0">
                <a:solidFill>
                  <a:srgbClr val="374151"/>
                </a:solidFill>
                <a:effectLst/>
                <a:latin typeface="Söhne"/>
              </a:rPr>
              <a:t>Default Rates: </a:t>
            </a:r>
          </a:p>
          <a:p>
            <a:endParaRPr lang="en-US" sz="1600" dirty="0">
              <a:solidFill>
                <a:srgbClr val="374151"/>
              </a:solidFill>
              <a:latin typeface="Söhne"/>
            </a:endParaRPr>
          </a:p>
          <a:p>
            <a:r>
              <a:rPr lang="en-US" sz="1600" b="0" i="0" dirty="0">
                <a:solidFill>
                  <a:srgbClr val="374151"/>
                </a:solidFill>
                <a:effectLst/>
                <a:latin typeface="Söhne"/>
              </a:rPr>
              <a:t>Examining the correlation between home ownership and the last payment date can help identify the percentage of homeowners who have defaulted on their mortgage and </a:t>
            </a:r>
            <a:r>
              <a:rPr lang="en-US" sz="1600" dirty="0">
                <a:solidFill>
                  <a:srgbClr val="374151"/>
                </a:solidFill>
                <a:latin typeface="Söhne"/>
              </a:rPr>
              <a:t>other </a:t>
            </a:r>
            <a:r>
              <a:rPr lang="en-US" sz="1600" b="0" i="0" dirty="0">
                <a:solidFill>
                  <a:srgbClr val="374151"/>
                </a:solidFill>
                <a:effectLst/>
                <a:latin typeface="Söhne"/>
              </a:rPr>
              <a:t>payments. </a:t>
            </a:r>
          </a:p>
          <a:p>
            <a:endParaRPr lang="en-US" sz="1600" dirty="0">
              <a:solidFill>
                <a:srgbClr val="374151"/>
              </a:solidFill>
              <a:latin typeface="Söhne"/>
            </a:endParaRPr>
          </a:p>
          <a:p>
            <a:r>
              <a:rPr lang="en-US" sz="1600" b="1" i="0" u="sng" dirty="0">
                <a:solidFill>
                  <a:srgbClr val="374151"/>
                </a:solidFill>
                <a:effectLst/>
                <a:latin typeface="Söhne"/>
              </a:rPr>
              <a:t>Loan Performance: </a:t>
            </a:r>
          </a:p>
          <a:p>
            <a:endParaRPr lang="en-US" sz="1600" dirty="0">
              <a:solidFill>
                <a:srgbClr val="374151"/>
              </a:solidFill>
              <a:latin typeface="Söhne"/>
            </a:endParaRPr>
          </a:p>
          <a:p>
            <a:r>
              <a:rPr lang="en-US" sz="1600" b="0" i="0" dirty="0">
                <a:solidFill>
                  <a:srgbClr val="374151"/>
                </a:solidFill>
                <a:effectLst/>
                <a:latin typeface="Söhne"/>
              </a:rPr>
              <a:t>Analyzing the last payment date in relation to home ownership can provide insights into the performance of mortgage loans. Lower delinquency rates and timely payment patterns are generally desirable for loan performance.</a:t>
            </a:r>
          </a:p>
          <a:p>
            <a:endParaRPr lang="en-US" sz="1600" dirty="0">
              <a:solidFill>
                <a:srgbClr val="374151"/>
              </a:solidFill>
              <a:latin typeface="Söhne"/>
            </a:endParaRPr>
          </a:p>
          <a:p>
            <a:r>
              <a:rPr lang="en-US" sz="1600" b="1" i="0" u="sng" dirty="0">
                <a:solidFill>
                  <a:srgbClr val="374151"/>
                </a:solidFill>
                <a:effectLst/>
                <a:latin typeface="Söhne"/>
              </a:rPr>
              <a:t>Foreclosure Trends: </a:t>
            </a:r>
          </a:p>
          <a:p>
            <a:endParaRPr lang="en-US" sz="1600" dirty="0">
              <a:solidFill>
                <a:srgbClr val="374151"/>
              </a:solidFill>
              <a:latin typeface="Söhne"/>
            </a:endParaRPr>
          </a:p>
          <a:p>
            <a:r>
              <a:rPr lang="en-US" sz="1600" b="0" i="0" dirty="0">
                <a:solidFill>
                  <a:srgbClr val="374151"/>
                </a:solidFill>
                <a:effectLst/>
                <a:latin typeface="Söhne"/>
              </a:rPr>
              <a:t>By tracking the last payment date and home ownership status, lenders can monitor foreclosure trends. </a:t>
            </a:r>
            <a:endParaRPr lang="en-IN" sz="1600" dirty="0"/>
          </a:p>
        </p:txBody>
      </p:sp>
      <p:graphicFrame>
        <p:nvGraphicFramePr>
          <p:cNvPr id="5" name="Chart 4">
            <a:extLst>
              <a:ext uri="{FF2B5EF4-FFF2-40B4-BE49-F238E27FC236}">
                <a16:creationId xmlns:a16="http://schemas.microsoft.com/office/drawing/2014/main" id="{84B5D257-6018-55DD-799E-FEAED1D99CFB}"/>
              </a:ext>
            </a:extLst>
          </p:cNvPr>
          <p:cNvGraphicFramePr>
            <a:graphicFrameLocks/>
          </p:cNvGraphicFramePr>
          <p:nvPr>
            <p:extLst>
              <p:ext uri="{D42A27DB-BD31-4B8C-83A1-F6EECF244321}">
                <p14:modId xmlns:p14="http://schemas.microsoft.com/office/powerpoint/2010/main" val="1726120490"/>
              </p:ext>
            </p:extLst>
          </p:nvPr>
        </p:nvGraphicFramePr>
        <p:xfrm>
          <a:off x="116678" y="3911349"/>
          <a:ext cx="429043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4906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96929B-A5ED-0336-E4BA-709112B8F8B6}"/>
              </a:ext>
            </a:extLst>
          </p:cNvPr>
          <p:cNvSpPr txBox="1"/>
          <p:nvPr/>
        </p:nvSpPr>
        <p:spPr>
          <a:xfrm>
            <a:off x="68460" y="24799"/>
            <a:ext cx="10319724" cy="584775"/>
          </a:xfrm>
          <a:prstGeom prst="rect">
            <a:avLst/>
          </a:prstGeom>
          <a:noFill/>
        </p:spPr>
        <p:txBody>
          <a:bodyPr wrap="square" rtlCol="0">
            <a:spAutoFit/>
          </a:bodyPr>
          <a:lstStyle/>
          <a:p>
            <a:r>
              <a:rPr lang="en-IN" sz="3200" dirty="0"/>
              <a:t>KPI 5- </a:t>
            </a:r>
            <a:r>
              <a:rPr lang="en-IN" sz="3200" dirty="0">
                <a:latin typeface="+mj-lt"/>
              </a:rPr>
              <a:t>Home ownership Vs last payment Date Stats</a:t>
            </a:r>
          </a:p>
        </p:txBody>
      </p:sp>
      <p:sp>
        <p:nvSpPr>
          <p:cNvPr id="4" name="Rectangle: Rounded Corners 3">
            <a:extLst>
              <a:ext uri="{FF2B5EF4-FFF2-40B4-BE49-F238E27FC236}">
                <a16:creationId xmlns:a16="http://schemas.microsoft.com/office/drawing/2014/main" id="{B0E2ADCF-3C8C-45EF-B37F-663BD9FF6DA0}"/>
              </a:ext>
            </a:extLst>
          </p:cNvPr>
          <p:cNvSpPr/>
          <p:nvPr/>
        </p:nvSpPr>
        <p:spPr>
          <a:xfrm>
            <a:off x="68460" y="1050395"/>
            <a:ext cx="11901868" cy="5707855"/>
          </a:xfrm>
          <a:prstGeom prst="roundRect">
            <a:avLst>
              <a:gd name="adj" fmla="val 1106"/>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2" name="Chart 1">
            <a:extLst>
              <a:ext uri="{FF2B5EF4-FFF2-40B4-BE49-F238E27FC236}">
                <a16:creationId xmlns:a16="http://schemas.microsoft.com/office/drawing/2014/main" id="{F3B723F1-1B2C-D162-92D9-41F54461AB46}"/>
              </a:ext>
            </a:extLst>
          </p:cNvPr>
          <p:cNvGraphicFramePr>
            <a:graphicFrameLocks/>
          </p:cNvGraphicFramePr>
          <p:nvPr>
            <p:extLst>
              <p:ext uri="{D42A27DB-BD31-4B8C-83A1-F6EECF244321}">
                <p14:modId xmlns:p14="http://schemas.microsoft.com/office/powerpoint/2010/main" val="884396135"/>
              </p:ext>
            </p:extLst>
          </p:nvPr>
        </p:nvGraphicFramePr>
        <p:xfrm>
          <a:off x="128420" y="1050396"/>
          <a:ext cx="7726425" cy="57078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329DB525-9D24-0BEA-4B0C-970DACBAAAC9}"/>
              </a:ext>
            </a:extLst>
          </p:cNvPr>
          <p:cNvGraphicFramePr>
            <a:graphicFrameLocks/>
          </p:cNvGraphicFramePr>
          <p:nvPr>
            <p:extLst>
              <p:ext uri="{D42A27DB-BD31-4B8C-83A1-F6EECF244321}">
                <p14:modId xmlns:p14="http://schemas.microsoft.com/office/powerpoint/2010/main" val="2446962267"/>
              </p:ext>
            </p:extLst>
          </p:nvPr>
        </p:nvGraphicFramePr>
        <p:xfrm>
          <a:off x="128420" y="1165871"/>
          <a:ext cx="11841908" cy="25068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58A0115D-8F4E-A91D-5611-B23CBDD3AD19}"/>
              </a:ext>
            </a:extLst>
          </p:cNvPr>
          <p:cNvGraphicFramePr>
            <a:graphicFrameLocks/>
          </p:cNvGraphicFramePr>
          <p:nvPr>
            <p:extLst>
              <p:ext uri="{D42A27DB-BD31-4B8C-83A1-F6EECF244321}">
                <p14:modId xmlns:p14="http://schemas.microsoft.com/office/powerpoint/2010/main" val="2597268284"/>
              </p:ext>
            </p:extLst>
          </p:nvPr>
        </p:nvGraphicFramePr>
        <p:xfrm>
          <a:off x="221672" y="3893153"/>
          <a:ext cx="11748656"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4577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96929B-A5ED-0336-E4BA-709112B8F8B6}"/>
              </a:ext>
            </a:extLst>
          </p:cNvPr>
          <p:cNvSpPr txBox="1"/>
          <p:nvPr/>
        </p:nvSpPr>
        <p:spPr>
          <a:xfrm>
            <a:off x="68460" y="24799"/>
            <a:ext cx="10319724" cy="584775"/>
          </a:xfrm>
          <a:prstGeom prst="rect">
            <a:avLst/>
          </a:prstGeom>
          <a:noFill/>
        </p:spPr>
        <p:txBody>
          <a:bodyPr wrap="square" rtlCol="0">
            <a:spAutoFit/>
          </a:bodyPr>
          <a:lstStyle/>
          <a:p>
            <a:r>
              <a:rPr lang="en-IN" sz="3200" dirty="0"/>
              <a:t>KPI 5- </a:t>
            </a:r>
            <a:r>
              <a:rPr lang="en-IN" sz="3200" dirty="0">
                <a:latin typeface="+mj-lt"/>
              </a:rPr>
              <a:t>Home ownership Vs last payment Date Stats</a:t>
            </a:r>
          </a:p>
        </p:txBody>
      </p:sp>
      <p:sp>
        <p:nvSpPr>
          <p:cNvPr id="4" name="Rectangle: Rounded Corners 3">
            <a:extLst>
              <a:ext uri="{FF2B5EF4-FFF2-40B4-BE49-F238E27FC236}">
                <a16:creationId xmlns:a16="http://schemas.microsoft.com/office/drawing/2014/main" id="{B0E2ADCF-3C8C-45EF-B37F-663BD9FF6DA0}"/>
              </a:ext>
            </a:extLst>
          </p:cNvPr>
          <p:cNvSpPr/>
          <p:nvPr/>
        </p:nvSpPr>
        <p:spPr>
          <a:xfrm>
            <a:off x="68460" y="1050395"/>
            <a:ext cx="11901868" cy="5707855"/>
          </a:xfrm>
          <a:prstGeom prst="roundRect">
            <a:avLst>
              <a:gd name="adj" fmla="val 1106"/>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2" name="Chart 1">
            <a:extLst>
              <a:ext uri="{FF2B5EF4-FFF2-40B4-BE49-F238E27FC236}">
                <a16:creationId xmlns:a16="http://schemas.microsoft.com/office/drawing/2014/main" id="{F3B723F1-1B2C-D162-92D9-41F54461AB46}"/>
              </a:ext>
            </a:extLst>
          </p:cNvPr>
          <p:cNvGraphicFramePr>
            <a:graphicFrameLocks/>
          </p:cNvGraphicFramePr>
          <p:nvPr>
            <p:extLst>
              <p:ext uri="{D42A27DB-BD31-4B8C-83A1-F6EECF244321}">
                <p14:modId xmlns:p14="http://schemas.microsoft.com/office/powerpoint/2010/main" val="1963191156"/>
              </p:ext>
            </p:extLst>
          </p:nvPr>
        </p:nvGraphicFramePr>
        <p:xfrm>
          <a:off x="68460" y="1050396"/>
          <a:ext cx="11901868" cy="57078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391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804</TotalTime>
  <Words>810</Words>
  <Application>Microsoft Office PowerPoint</Application>
  <PresentationFormat>Widescreen</PresentationFormat>
  <Paragraphs>135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Century Gothic</vt:lpstr>
      <vt:lpstr>Söhne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8227</dc:creator>
  <cp:lastModifiedBy>Punam kurkure</cp:lastModifiedBy>
  <cp:revision>19</cp:revision>
  <dcterms:created xsi:type="dcterms:W3CDTF">2023-07-11T03:18:08Z</dcterms:created>
  <dcterms:modified xsi:type="dcterms:W3CDTF">2023-09-27T04:41:30Z</dcterms:modified>
</cp:coreProperties>
</file>