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B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B510-BF03-4029-9BCA-E14C3CA43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E406B8-45CF-4C6E-BFBD-0F62325C3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DED238-D19D-4CF2-AB26-2D7297D18380}"/>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5" name="Footer Placeholder 4">
            <a:extLst>
              <a:ext uri="{FF2B5EF4-FFF2-40B4-BE49-F238E27FC236}">
                <a16:creationId xmlns:a16="http://schemas.microsoft.com/office/drawing/2014/main" id="{51C3FA2D-4DC6-40C9-8015-2F061FA82B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2978E-58A3-4ACF-BB5F-E0AF46074B8D}"/>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209372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ED43-6022-49AC-B2BF-F9796B609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CB661-8F7C-46BF-91B2-77E8C93AB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C08C9-5230-411C-B022-F97795974954}"/>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5" name="Footer Placeholder 4">
            <a:extLst>
              <a:ext uri="{FF2B5EF4-FFF2-40B4-BE49-F238E27FC236}">
                <a16:creationId xmlns:a16="http://schemas.microsoft.com/office/drawing/2014/main" id="{A46CD50D-CD82-4FE0-B412-40AFA9FF4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9B11E-FE89-48B9-AEB7-34D433090852}"/>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132677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6D83B-D132-4961-ABEF-8A35755AD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90CAD3-4751-443A-A47E-BF3554A8C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B6974-0D07-48B3-8435-2087787630C1}"/>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5" name="Footer Placeholder 4">
            <a:extLst>
              <a:ext uri="{FF2B5EF4-FFF2-40B4-BE49-F238E27FC236}">
                <a16:creationId xmlns:a16="http://schemas.microsoft.com/office/drawing/2014/main" id="{709F42C0-9403-439B-8BFF-E2252C3D2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468B5-7567-4C3A-922F-2B81704EBF07}"/>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191050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2327-7F2F-4AB9-A9DB-68B6C80F5E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58EC2-C5C7-4474-B5EB-C53BD2EBD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C345E-5F3B-4A18-B8AE-26351D3A96D8}"/>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5" name="Footer Placeholder 4">
            <a:extLst>
              <a:ext uri="{FF2B5EF4-FFF2-40B4-BE49-F238E27FC236}">
                <a16:creationId xmlns:a16="http://schemas.microsoft.com/office/drawing/2014/main" id="{44B173D7-95EC-48A5-BE87-7BA56FBCC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7E15D-44C0-44B5-BE72-4933EDF08CDB}"/>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150028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FD4-CF39-4AAF-AD4E-361F8F704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81B6A8-A36B-486D-9E15-46195502C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22DFA-9485-47CD-B8F6-1E90690E5CE0}"/>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5" name="Footer Placeholder 4">
            <a:extLst>
              <a:ext uri="{FF2B5EF4-FFF2-40B4-BE49-F238E27FC236}">
                <a16:creationId xmlns:a16="http://schemas.microsoft.com/office/drawing/2014/main" id="{01735736-F4F7-4777-A7E0-EA300E523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D00ED-8528-4102-A3AD-92D258B98ABF}"/>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41316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2D72-91B2-4706-9557-0649F275E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3083F-3335-4CA5-82E4-E899E277A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5DA1CB-80FF-4EA8-8D9E-340F4DFFF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BCFF64-82AC-48A0-AF9F-E504D46CFE22}"/>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6" name="Footer Placeholder 5">
            <a:extLst>
              <a:ext uri="{FF2B5EF4-FFF2-40B4-BE49-F238E27FC236}">
                <a16:creationId xmlns:a16="http://schemas.microsoft.com/office/drawing/2014/main" id="{954C9F73-19DF-485F-B5D0-38F460067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E0ADC-9B18-4F6C-9EE4-5C6DFD436D1D}"/>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313474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3FC2-F487-4BA4-9B1D-793EB5241E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EA40B1-F759-4E76-B43C-089F72152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02188-13F9-4DDC-AF34-B3A827F3F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944400-8446-4599-916D-8F50B0660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A7AB4-639D-424E-8CA7-34D108723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5C3919-710D-445B-AFF6-BDE4AFCEE4B3}"/>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8" name="Footer Placeholder 7">
            <a:extLst>
              <a:ext uri="{FF2B5EF4-FFF2-40B4-BE49-F238E27FC236}">
                <a16:creationId xmlns:a16="http://schemas.microsoft.com/office/drawing/2014/main" id="{6245B2C2-E2B1-4ED8-9BA7-B031C56225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0B4488-E2C0-4041-A2B1-E6737B02D4FF}"/>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363163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7668-56B1-400F-BE44-7CEF9CC9CE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566A93-7EA7-4D9B-8718-0DC2AFB72D1D}"/>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4" name="Footer Placeholder 3">
            <a:extLst>
              <a:ext uri="{FF2B5EF4-FFF2-40B4-BE49-F238E27FC236}">
                <a16:creationId xmlns:a16="http://schemas.microsoft.com/office/drawing/2014/main" id="{EA5D319B-92E2-4D61-B845-46A310202E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83E2E4-D3DD-4B8C-B002-D5575BCD83F6}"/>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319396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7E53F-CE02-47C9-92B1-0C05E2465FDA}"/>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3" name="Footer Placeholder 2">
            <a:extLst>
              <a:ext uri="{FF2B5EF4-FFF2-40B4-BE49-F238E27FC236}">
                <a16:creationId xmlns:a16="http://schemas.microsoft.com/office/drawing/2014/main" id="{686B5ADE-8399-4196-AD9C-A247D05135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1960F3-B57E-48C1-A280-4D090DFF2FEC}"/>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181819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B91-B15B-42BE-8CC0-69B4D6442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000B95-4E86-40E3-8A94-B5DA1D867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0A77E2-76CE-4256-A197-DD1D8AF5E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B6B66-D804-4B78-AE04-D492FAE71992}"/>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6" name="Footer Placeholder 5">
            <a:extLst>
              <a:ext uri="{FF2B5EF4-FFF2-40B4-BE49-F238E27FC236}">
                <a16:creationId xmlns:a16="http://schemas.microsoft.com/office/drawing/2014/main" id="{8EC6DE20-58D5-4E79-B15E-796E423DE7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99B5E9-A879-43A0-BE4B-EF7669142F1C}"/>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359919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6969-B4DF-4C36-90F9-CE3F4E883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65225F-B00D-4C9C-8362-9939AA1E1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87133B-DB97-4213-B213-7574915A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ADF24-89E2-44E2-8E67-6DCE275D0864}"/>
              </a:ext>
            </a:extLst>
          </p:cNvPr>
          <p:cNvSpPr>
            <a:spLocks noGrp="1"/>
          </p:cNvSpPr>
          <p:nvPr>
            <p:ph type="dt" sz="half" idx="10"/>
          </p:nvPr>
        </p:nvSpPr>
        <p:spPr/>
        <p:txBody>
          <a:bodyPr/>
          <a:lstStyle/>
          <a:p>
            <a:fld id="{24020E2F-C2AE-426B-97A6-9B7A3E7C217E}" type="datetimeFigureOut">
              <a:rPr lang="en-IN" smtClean="0"/>
              <a:t>27-09-2023</a:t>
            </a:fld>
            <a:endParaRPr lang="en-IN"/>
          </a:p>
        </p:txBody>
      </p:sp>
      <p:sp>
        <p:nvSpPr>
          <p:cNvPr id="6" name="Footer Placeholder 5">
            <a:extLst>
              <a:ext uri="{FF2B5EF4-FFF2-40B4-BE49-F238E27FC236}">
                <a16:creationId xmlns:a16="http://schemas.microsoft.com/office/drawing/2014/main" id="{C33FD627-5A36-410D-B418-9A224C1D0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42E40-4E97-43D3-8395-E56044DBF41C}"/>
              </a:ext>
            </a:extLst>
          </p:cNvPr>
          <p:cNvSpPr>
            <a:spLocks noGrp="1"/>
          </p:cNvSpPr>
          <p:nvPr>
            <p:ph type="sldNum" sz="quarter" idx="12"/>
          </p:nvPr>
        </p:nvSpPr>
        <p:spPr/>
        <p:txBody>
          <a:bodyPr/>
          <a:lstStyle/>
          <a:p>
            <a:fld id="{392AFA3A-3805-4528-9C6C-D7A72898FAF1}" type="slidenum">
              <a:rPr lang="en-IN" smtClean="0"/>
              <a:t>‹#›</a:t>
            </a:fld>
            <a:endParaRPr lang="en-IN"/>
          </a:p>
        </p:txBody>
      </p:sp>
    </p:spTree>
    <p:extLst>
      <p:ext uri="{BB962C8B-B14F-4D97-AF65-F5344CB8AC3E}">
        <p14:creationId xmlns:p14="http://schemas.microsoft.com/office/powerpoint/2010/main" val="126417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F3179-B2EF-4CD9-81F6-7F7D47666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D5C60-187D-4B4F-8404-7AD360B0A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23CFC-0990-4D06-9BB8-CEED6F75A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20E2F-C2AE-426B-97A6-9B7A3E7C217E}" type="datetimeFigureOut">
              <a:rPr lang="en-IN" smtClean="0"/>
              <a:t>27-09-2023</a:t>
            </a:fld>
            <a:endParaRPr lang="en-IN"/>
          </a:p>
        </p:txBody>
      </p:sp>
      <p:sp>
        <p:nvSpPr>
          <p:cNvPr id="5" name="Footer Placeholder 4">
            <a:extLst>
              <a:ext uri="{FF2B5EF4-FFF2-40B4-BE49-F238E27FC236}">
                <a16:creationId xmlns:a16="http://schemas.microsoft.com/office/drawing/2014/main" id="{EE1092DC-51A8-4022-A550-1D2FEA5E6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7868AF-0204-402E-A594-370A98B2E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AFA3A-3805-4528-9C6C-D7A72898FAF1}" type="slidenum">
              <a:rPr lang="en-IN" smtClean="0"/>
              <a:t>‹#›</a:t>
            </a:fld>
            <a:endParaRPr lang="en-IN"/>
          </a:p>
        </p:txBody>
      </p:sp>
    </p:spTree>
    <p:extLst>
      <p:ext uri="{BB962C8B-B14F-4D97-AF65-F5344CB8AC3E}">
        <p14:creationId xmlns:p14="http://schemas.microsoft.com/office/powerpoint/2010/main" val="370695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43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D224A6-B1CF-4A8B-990B-9988E25CEA5F}"/>
              </a:ext>
            </a:extLst>
          </p:cNvPr>
          <p:cNvSpPr/>
          <p:nvPr/>
        </p:nvSpPr>
        <p:spPr>
          <a:xfrm>
            <a:off x="-523876" y="0"/>
            <a:ext cx="7329487" cy="6858000"/>
          </a:xfrm>
          <a:prstGeom prst="rect">
            <a:avLst/>
          </a:prstGeom>
          <a:gradFill flip="none" rotWithShape="1">
            <a:gsLst>
              <a:gs pos="2000">
                <a:schemeClr val="bg1">
                  <a:lumMod val="95000"/>
                </a:schemeClr>
              </a:gs>
              <a:gs pos="100000">
                <a:schemeClr val="accent2">
                  <a:lumMod val="50000"/>
                </a:schemeClr>
              </a:gs>
            </a:gsLst>
            <a:lin ang="10800000" scaled="1"/>
            <a:tileRect/>
          </a:gradFill>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19F9BD-BA3C-46C6-9EC6-368AD8D1DCE1}"/>
              </a:ext>
            </a:extLst>
          </p:cNvPr>
          <p:cNvSpPr txBox="1"/>
          <p:nvPr/>
        </p:nvSpPr>
        <p:spPr>
          <a:xfrm>
            <a:off x="0" y="3013501"/>
            <a:ext cx="4514850" cy="830997"/>
          </a:xfrm>
          <a:prstGeom prst="rect">
            <a:avLst/>
          </a:prstGeom>
          <a:noFill/>
        </p:spPr>
        <p:txBody>
          <a:bodyPr wrap="square" rtlCol="0">
            <a:spAutoFit/>
          </a:bodyPr>
          <a:lstStyle/>
          <a:p>
            <a:r>
              <a:rPr lang="en-US" sz="4800" b="1" i="1" dirty="0"/>
              <a:t>HR  ANALYTICS</a:t>
            </a:r>
            <a:endParaRPr lang="en-IN" b="1" i="1" dirty="0"/>
          </a:p>
        </p:txBody>
      </p:sp>
      <p:cxnSp>
        <p:nvCxnSpPr>
          <p:cNvPr id="7" name="Straight Connector 6">
            <a:extLst>
              <a:ext uri="{FF2B5EF4-FFF2-40B4-BE49-F238E27FC236}">
                <a16:creationId xmlns:a16="http://schemas.microsoft.com/office/drawing/2014/main" id="{F814E36C-63E0-4738-A1E3-C57DC3FC75CD}"/>
              </a:ext>
            </a:extLst>
          </p:cNvPr>
          <p:cNvCxnSpPr/>
          <p:nvPr/>
        </p:nvCxnSpPr>
        <p:spPr>
          <a:xfrm>
            <a:off x="6481762" y="0"/>
            <a:ext cx="0" cy="6858000"/>
          </a:xfrm>
          <a:prstGeom prst="line">
            <a:avLst/>
          </a:prstGeom>
          <a:ln w="254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51450F45-7CF0-41A0-85CF-93CD277C128E}"/>
              </a:ext>
            </a:extLst>
          </p:cNvPr>
          <p:cNvSpPr/>
          <p:nvPr/>
        </p:nvSpPr>
        <p:spPr>
          <a:xfrm>
            <a:off x="5109430" y="-38819"/>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chemeClr val="accent4"/>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D6A46426-DB5C-4DA5-AB09-D55097FB9917}"/>
              </a:ext>
            </a:extLst>
          </p:cNvPr>
          <p:cNvSpPr/>
          <p:nvPr/>
        </p:nvSpPr>
        <p:spPr>
          <a:xfrm>
            <a:off x="5109430" y="847612"/>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chemeClr val="accent2"/>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Freeform: Shape 26">
            <a:extLst>
              <a:ext uri="{FF2B5EF4-FFF2-40B4-BE49-F238E27FC236}">
                <a16:creationId xmlns:a16="http://schemas.microsoft.com/office/drawing/2014/main" id="{C1C4B373-F5FF-4ADB-979D-6342E6D999A1}"/>
              </a:ext>
            </a:extLst>
          </p:cNvPr>
          <p:cNvSpPr/>
          <p:nvPr/>
        </p:nvSpPr>
        <p:spPr>
          <a:xfrm>
            <a:off x="5109429" y="1734043"/>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chemeClr val="accent6">
              <a:lumMod val="75000"/>
            </a:schemeClr>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Freeform: Shape 27">
            <a:extLst>
              <a:ext uri="{FF2B5EF4-FFF2-40B4-BE49-F238E27FC236}">
                <a16:creationId xmlns:a16="http://schemas.microsoft.com/office/drawing/2014/main" id="{64EE42B3-7E06-4227-AA53-B8D382DBBF84}"/>
              </a:ext>
            </a:extLst>
          </p:cNvPr>
          <p:cNvSpPr/>
          <p:nvPr/>
        </p:nvSpPr>
        <p:spPr>
          <a:xfrm>
            <a:off x="5109428" y="5197110"/>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chemeClr val="accent4">
              <a:lumMod val="50000"/>
            </a:schemeClr>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9" name="Freeform: Shape 28">
            <a:extLst>
              <a:ext uri="{FF2B5EF4-FFF2-40B4-BE49-F238E27FC236}">
                <a16:creationId xmlns:a16="http://schemas.microsoft.com/office/drawing/2014/main" id="{A9EF513C-4DC7-4871-8A09-85A88EE5B068}"/>
              </a:ext>
            </a:extLst>
          </p:cNvPr>
          <p:cNvSpPr/>
          <p:nvPr/>
        </p:nvSpPr>
        <p:spPr>
          <a:xfrm>
            <a:off x="5109432" y="6085998"/>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rgbClr val="7030A0"/>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1" name="Freeform: Shape 30">
            <a:extLst>
              <a:ext uri="{FF2B5EF4-FFF2-40B4-BE49-F238E27FC236}">
                <a16:creationId xmlns:a16="http://schemas.microsoft.com/office/drawing/2014/main" id="{50B084F0-4F89-472F-8F56-4ADC87A4B7E7}"/>
              </a:ext>
            </a:extLst>
          </p:cNvPr>
          <p:cNvSpPr/>
          <p:nvPr/>
        </p:nvSpPr>
        <p:spPr>
          <a:xfrm>
            <a:off x="5109429" y="2620474"/>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chemeClr val="accent1">
              <a:lumMod val="50000"/>
            </a:schemeClr>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Freeform: Shape 31">
            <a:extLst>
              <a:ext uri="{FF2B5EF4-FFF2-40B4-BE49-F238E27FC236}">
                <a16:creationId xmlns:a16="http://schemas.microsoft.com/office/drawing/2014/main" id="{8A022A65-8DD0-440B-9B30-B416FEB7A15F}"/>
              </a:ext>
            </a:extLst>
          </p:cNvPr>
          <p:cNvSpPr/>
          <p:nvPr/>
        </p:nvSpPr>
        <p:spPr>
          <a:xfrm>
            <a:off x="5109427" y="4353236"/>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rgbClr val="00B050"/>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3" name="Freeform: Shape 32">
            <a:extLst>
              <a:ext uri="{FF2B5EF4-FFF2-40B4-BE49-F238E27FC236}">
                <a16:creationId xmlns:a16="http://schemas.microsoft.com/office/drawing/2014/main" id="{7C9CDA34-5467-41E5-B84A-A2555A74B238}"/>
              </a:ext>
            </a:extLst>
          </p:cNvPr>
          <p:cNvSpPr/>
          <p:nvPr/>
        </p:nvSpPr>
        <p:spPr>
          <a:xfrm>
            <a:off x="5109426" y="3502163"/>
            <a:ext cx="1890095" cy="772002"/>
          </a:xfrm>
          <a:custGeom>
            <a:avLst/>
            <a:gdLst>
              <a:gd name="connsiteX0" fmla="*/ 717755 w 2489865"/>
              <a:gd name="connsiteY0" fmla="*/ 275303 h 934064"/>
              <a:gd name="connsiteX1" fmla="*/ 717755 w 2489865"/>
              <a:gd name="connsiteY1" fmla="*/ 934064 h 934064"/>
              <a:gd name="connsiteX2" fmla="*/ 0 w 2489865"/>
              <a:gd name="connsiteY2" fmla="*/ 604683 h 934064"/>
              <a:gd name="connsiteX3" fmla="*/ 2238603 w 2489865"/>
              <a:gd name="connsiteY3" fmla="*/ 0 h 934064"/>
              <a:gd name="connsiteX4" fmla="*/ 2489865 w 2489865"/>
              <a:gd name="connsiteY4" fmla="*/ 275303 h 934064"/>
              <a:gd name="connsiteX5" fmla="*/ 2489864 w 2489865"/>
              <a:gd name="connsiteY5" fmla="*/ 275303 h 934064"/>
              <a:gd name="connsiteX6" fmla="*/ 2489864 w 2489865"/>
              <a:gd name="connsiteY6" fmla="*/ 924232 h 934064"/>
              <a:gd name="connsiteX7" fmla="*/ 717756 w 2489865"/>
              <a:gd name="connsiteY7" fmla="*/ 924232 h 934064"/>
              <a:gd name="connsiteX8" fmla="*/ 717756 w 2489865"/>
              <a:gd name="connsiteY8" fmla="*/ 275303 h 934064"/>
              <a:gd name="connsiteX9" fmla="*/ 2238603 w 2489865"/>
              <a:gd name="connsiteY9" fmla="*/ 275303 h 9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9865" h="934064">
                <a:moveTo>
                  <a:pt x="717755" y="275303"/>
                </a:moveTo>
                <a:lnTo>
                  <a:pt x="717755" y="934064"/>
                </a:lnTo>
                <a:lnTo>
                  <a:pt x="0" y="604683"/>
                </a:lnTo>
                <a:close/>
                <a:moveTo>
                  <a:pt x="2238603" y="0"/>
                </a:moveTo>
                <a:lnTo>
                  <a:pt x="2489865" y="275303"/>
                </a:lnTo>
                <a:lnTo>
                  <a:pt x="2489864" y="275303"/>
                </a:lnTo>
                <a:lnTo>
                  <a:pt x="2489864" y="924232"/>
                </a:lnTo>
                <a:lnTo>
                  <a:pt x="717756" y="924232"/>
                </a:lnTo>
                <a:lnTo>
                  <a:pt x="717756" y="275303"/>
                </a:lnTo>
                <a:lnTo>
                  <a:pt x="2238603" y="275303"/>
                </a:lnTo>
                <a:close/>
              </a:path>
            </a:pathLst>
          </a:custGeom>
          <a:solidFill>
            <a:srgbClr val="FF0000"/>
          </a:solidFill>
          <a:ln>
            <a:noFill/>
          </a:ln>
          <a:effectLst>
            <a:outerShdw blurRad="50800" dist="63500" algn="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4705FA30-387F-4180-8BE9-8F53307EE781}"/>
              </a:ext>
            </a:extLst>
          </p:cNvPr>
          <p:cNvSpPr txBox="1"/>
          <p:nvPr/>
        </p:nvSpPr>
        <p:spPr>
          <a:xfrm>
            <a:off x="5978013" y="347182"/>
            <a:ext cx="503747" cy="461665"/>
          </a:xfrm>
          <a:prstGeom prst="rect">
            <a:avLst/>
          </a:prstGeom>
          <a:noFill/>
        </p:spPr>
        <p:txBody>
          <a:bodyPr wrap="square" rtlCol="0">
            <a:spAutoFit/>
          </a:bodyPr>
          <a:lstStyle/>
          <a:p>
            <a:r>
              <a:rPr lang="en-US" sz="2400" b="1" i="1" dirty="0">
                <a:solidFill>
                  <a:schemeClr val="bg1"/>
                </a:solidFill>
              </a:rPr>
              <a:t>01</a:t>
            </a:r>
            <a:endParaRPr lang="en-IN" sz="2400" b="1" i="1" dirty="0">
              <a:solidFill>
                <a:schemeClr val="bg1"/>
              </a:solidFill>
            </a:endParaRPr>
          </a:p>
        </p:txBody>
      </p:sp>
      <p:sp>
        <p:nvSpPr>
          <p:cNvPr id="35" name="TextBox 34">
            <a:extLst>
              <a:ext uri="{FF2B5EF4-FFF2-40B4-BE49-F238E27FC236}">
                <a16:creationId xmlns:a16="http://schemas.microsoft.com/office/drawing/2014/main" id="{F93EA908-4798-4810-AA84-19C945923573}"/>
              </a:ext>
            </a:extLst>
          </p:cNvPr>
          <p:cNvSpPr txBox="1"/>
          <p:nvPr/>
        </p:nvSpPr>
        <p:spPr>
          <a:xfrm>
            <a:off x="5978013" y="1137898"/>
            <a:ext cx="503747" cy="461665"/>
          </a:xfrm>
          <a:prstGeom prst="rect">
            <a:avLst/>
          </a:prstGeom>
          <a:noFill/>
        </p:spPr>
        <p:txBody>
          <a:bodyPr wrap="square" rtlCol="0">
            <a:spAutoFit/>
          </a:bodyPr>
          <a:lstStyle/>
          <a:p>
            <a:r>
              <a:rPr lang="en-US" sz="2400" b="1" i="1" dirty="0">
                <a:solidFill>
                  <a:schemeClr val="bg1"/>
                </a:solidFill>
              </a:rPr>
              <a:t>02</a:t>
            </a:r>
            <a:endParaRPr lang="en-IN" sz="2400" b="1" i="1" dirty="0">
              <a:solidFill>
                <a:schemeClr val="bg1"/>
              </a:solidFill>
            </a:endParaRPr>
          </a:p>
        </p:txBody>
      </p:sp>
      <p:sp>
        <p:nvSpPr>
          <p:cNvPr id="36" name="TextBox 35">
            <a:extLst>
              <a:ext uri="{FF2B5EF4-FFF2-40B4-BE49-F238E27FC236}">
                <a16:creationId xmlns:a16="http://schemas.microsoft.com/office/drawing/2014/main" id="{1B6DE310-24A5-46A3-8971-F3D66FB9D927}"/>
              </a:ext>
            </a:extLst>
          </p:cNvPr>
          <p:cNvSpPr txBox="1"/>
          <p:nvPr/>
        </p:nvSpPr>
        <p:spPr>
          <a:xfrm>
            <a:off x="5978012" y="2003666"/>
            <a:ext cx="503747" cy="461665"/>
          </a:xfrm>
          <a:prstGeom prst="rect">
            <a:avLst/>
          </a:prstGeom>
          <a:noFill/>
        </p:spPr>
        <p:txBody>
          <a:bodyPr wrap="square" rtlCol="0">
            <a:spAutoFit/>
          </a:bodyPr>
          <a:lstStyle/>
          <a:p>
            <a:r>
              <a:rPr lang="en-US" sz="2400" b="1" i="1" dirty="0">
                <a:solidFill>
                  <a:schemeClr val="bg1"/>
                </a:solidFill>
              </a:rPr>
              <a:t>03</a:t>
            </a:r>
            <a:endParaRPr lang="en-IN" sz="2400" b="1" i="1" dirty="0">
              <a:solidFill>
                <a:schemeClr val="bg1"/>
              </a:solidFill>
            </a:endParaRPr>
          </a:p>
        </p:txBody>
      </p:sp>
      <p:sp>
        <p:nvSpPr>
          <p:cNvPr id="37" name="TextBox 36">
            <a:extLst>
              <a:ext uri="{FF2B5EF4-FFF2-40B4-BE49-F238E27FC236}">
                <a16:creationId xmlns:a16="http://schemas.microsoft.com/office/drawing/2014/main" id="{BA4E4C2C-5A93-4556-89F3-C4688D8B30EB}"/>
              </a:ext>
            </a:extLst>
          </p:cNvPr>
          <p:cNvSpPr txBox="1"/>
          <p:nvPr/>
        </p:nvSpPr>
        <p:spPr>
          <a:xfrm>
            <a:off x="5938054" y="2891992"/>
            <a:ext cx="503747" cy="461665"/>
          </a:xfrm>
          <a:prstGeom prst="rect">
            <a:avLst/>
          </a:prstGeom>
          <a:noFill/>
        </p:spPr>
        <p:txBody>
          <a:bodyPr wrap="square" rtlCol="0">
            <a:spAutoFit/>
          </a:bodyPr>
          <a:lstStyle/>
          <a:p>
            <a:r>
              <a:rPr lang="en-US" sz="2400" b="1" i="1" dirty="0">
                <a:solidFill>
                  <a:schemeClr val="bg1"/>
                </a:solidFill>
              </a:rPr>
              <a:t>04</a:t>
            </a:r>
            <a:endParaRPr lang="en-IN" sz="2400" b="1" i="1" dirty="0">
              <a:solidFill>
                <a:schemeClr val="bg1"/>
              </a:solidFill>
            </a:endParaRPr>
          </a:p>
        </p:txBody>
      </p:sp>
      <p:sp>
        <p:nvSpPr>
          <p:cNvPr id="38" name="TextBox 37">
            <a:extLst>
              <a:ext uri="{FF2B5EF4-FFF2-40B4-BE49-F238E27FC236}">
                <a16:creationId xmlns:a16="http://schemas.microsoft.com/office/drawing/2014/main" id="{05B68F09-8E17-4719-8088-8F0B005FD343}"/>
              </a:ext>
            </a:extLst>
          </p:cNvPr>
          <p:cNvSpPr txBox="1"/>
          <p:nvPr/>
        </p:nvSpPr>
        <p:spPr>
          <a:xfrm>
            <a:off x="5938054" y="3797191"/>
            <a:ext cx="503747" cy="461665"/>
          </a:xfrm>
          <a:prstGeom prst="rect">
            <a:avLst/>
          </a:prstGeom>
          <a:noFill/>
        </p:spPr>
        <p:txBody>
          <a:bodyPr wrap="square" rtlCol="0">
            <a:spAutoFit/>
          </a:bodyPr>
          <a:lstStyle/>
          <a:p>
            <a:r>
              <a:rPr lang="en-US" sz="2400" b="1" i="1" dirty="0">
                <a:solidFill>
                  <a:schemeClr val="bg1"/>
                </a:solidFill>
              </a:rPr>
              <a:t>05</a:t>
            </a:r>
            <a:endParaRPr lang="en-IN" sz="2400" b="1" i="1" dirty="0">
              <a:solidFill>
                <a:schemeClr val="bg1"/>
              </a:solidFill>
            </a:endParaRPr>
          </a:p>
        </p:txBody>
      </p:sp>
      <p:sp>
        <p:nvSpPr>
          <p:cNvPr id="39" name="TextBox 38">
            <a:extLst>
              <a:ext uri="{FF2B5EF4-FFF2-40B4-BE49-F238E27FC236}">
                <a16:creationId xmlns:a16="http://schemas.microsoft.com/office/drawing/2014/main" id="{F61E87D1-D9DF-4488-9E83-C21CD2703C0B}"/>
              </a:ext>
            </a:extLst>
          </p:cNvPr>
          <p:cNvSpPr txBox="1"/>
          <p:nvPr/>
        </p:nvSpPr>
        <p:spPr>
          <a:xfrm>
            <a:off x="5934306" y="4677002"/>
            <a:ext cx="503747" cy="461665"/>
          </a:xfrm>
          <a:prstGeom prst="rect">
            <a:avLst/>
          </a:prstGeom>
          <a:noFill/>
        </p:spPr>
        <p:txBody>
          <a:bodyPr wrap="square" rtlCol="0">
            <a:spAutoFit/>
          </a:bodyPr>
          <a:lstStyle/>
          <a:p>
            <a:r>
              <a:rPr lang="en-US" sz="2400" b="1" i="1" dirty="0">
                <a:solidFill>
                  <a:schemeClr val="bg1"/>
                </a:solidFill>
              </a:rPr>
              <a:t>06</a:t>
            </a:r>
            <a:endParaRPr lang="en-IN" sz="2400" b="1" i="1" dirty="0">
              <a:solidFill>
                <a:schemeClr val="bg1"/>
              </a:solidFill>
            </a:endParaRPr>
          </a:p>
        </p:txBody>
      </p:sp>
      <p:sp>
        <p:nvSpPr>
          <p:cNvPr id="40" name="TextBox 39">
            <a:extLst>
              <a:ext uri="{FF2B5EF4-FFF2-40B4-BE49-F238E27FC236}">
                <a16:creationId xmlns:a16="http://schemas.microsoft.com/office/drawing/2014/main" id="{CC9476B8-FBFE-4CFC-881B-26EE9F3F003B}"/>
              </a:ext>
            </a:extLst>
          </p:cNvPr>
          <p:cNvSpPr txBox="1"/>
          <p:nvPr/>
        </p:nvSpPr>
        <p:spPr>
          <a:xfrm>
            <a:off x="5919344" y="5486061"/>
            <a:ext cx="503747" cy="461665"/>
          </a:xfrm>
          <a:prstGeom prst="rect">
            <a:avLst/>
          </a:prstGeom>
          <a:noFill/>
        </p:spPr>
        <p:txBody>
          <a:bodyPr wrap="square" rtlCol="0">
            <a:spAutoFit/>
          </a:bodyPr>
          <a:lstStyle/>
          <a:p>
            <a:r>
              <a:rPr lang="en-US" sz="2400" b="1" i="1" dirty="0">
                <a:solidFill>
                  <a:schemeClr val="bg1"/>
                </a:solidFill>
              </a:rPr>
              <a:t>07</a:t>
            </a:r>
            <a:endParaRPr lang="en-IN" sz="2400" b="1" i="1" dirty="0">
              <a:solidFill>
                <a:schemeClr val="bg1"/>
              </a:solidFill>
            </a:endParaRPr>
          </a:p>
        </p:txBody>
      </p:sp>
      <p:sp>
        <p:nvSpPr>
          <p:cNvPr id="41" name="TextBox 40">
            <a:extLst>
              <a:ext uri="{FF2B5EF4-FFF2-40B4-BE49-F238E27FC236}">
                <a16:creationId xmlns:a16="http://schemas.microsoft.com/office/drawing/2014/main" id="{7830F5FD-0B88-427C-BD32-1107DAF759E8}"/>
              </a:ext>
            </a:extLst>
          </p:cNvPr>
          <p:cNvSpPr txBox="1"/>
          <p:nvPr/>
        </p:nvSpPr>
        <p:spPr>
          <a:xfrm>
            <a:off x="5934305" y="6351639"/>
            <a:ext cx="503748" cy="461665"/>
          </a:xfrm>
          <a:prstGeom prst="rect">
            <a:avLst/>
          </a:prstGeom>
          <a:noFill/>
        </p:spPr>
        <p:txBody>
          <a:bodyPr wrap="square" rtlCol="0">
            <a:spAutoFit/>
          </a:bodyPr>
          <a:lstStyle/>
          <a:p>
            <a:r>
              <a:rPr lang="en-US" sz="2400" b="1" i="1" dirty="0">
                <a:solidFill>
                  <a:schemeClr val="bg1"/>
                </a:solidFill>
              </a:rPr>
              <a:t>08</a:t>
            </a:r>
            <a:endParaRPr lang="en-IN" sz="2400" b="1" i="1" dirty="0">
              <a:solidFill>
                <a:schemeClr val="bg1"/>
              </a:solidFill>
            </a:endParaRPr>
          </a:p>
        </p:txBody>
      </p:sp>
      <p:sp>
        <p:nvSpPr>
          <p:cNvPr id="42" name="TextBox 41">
            <a:extLst>
              <a:ext uri="{FF2B5EF4-FFF2-40B4-BE49-F238E27FC236}">
                <a16:creationId xmlns:a16="http://schemas.microsoft.com/office/drawing/2014/main" id="{4AF6C663-B439-4B24-B8DA-5FF11C21B35B}"/>
              </a:ext>
            </a:extLst>
          </p:cNvPr>
          <p:cNvSpPr txBox="1"/>
          <p:nvPr/>
        </p:nvSpPr>
        <p:spPr>
          <a:xfrm>
            <a:off x="7167716" y="241232"/>
            <a:ext cx="4306529" cy="461665"/>
          </a:xfrm>
          <a:prstGeom prst="rect">
            <a:avLst/>
          </a:prstGeom>
          <a:noFill/>
        </p:spPr>
        <p:txBody>
          <a:bodyPr wrap="square" rtlCol="0">
            <a:spAutoFit/>
          </a:bodyPr>
          <a:lstStyle/>
          <a:p>
            <a:pPr algn="ctr"/>
            <a:r>
              <a:rPr lang="en-US" sz="2400" b="1" i="1" dirty="0"/>
              <a:t>Introduction</a:t>
            </a:r>
            <a:endParaRPr lang="en-IN" sz="2400" b="1" i="1" dirty="0"/>
          </a:p>
        </p:txBody>
      </p:sp>
      <p:sp>
        <p:nvSpPr>
          <p:cNvPr id="44" name="TextBox 43">
            <a:extLst>
              <a:ext uri="{FF2B5EF4-FFF2-40B4-BE49-F238E27FC236}">
                <a16:creationId xmlns:a16="http://schemas.microsoft.com/office/drawing/2014/main" id="{84F3BBAB-A675-4EAF-AB5E-0850C44312F5}"/>
              </a:ext>
            </a:extLst>
          </p:cNvPr>
          <p:cNvSpPr txBox="1"/>
          <p:nvPr/>
        </p:nvSpPr>
        <p:spPr>
          <a:xfrm>
            <a:off x="7157701" y="881232"/>
            <a:ext cx="4306529" cy="461665"/>
          </a:xfrm>
          <a:prstGeom prst="rect">
            <a:avLst/>
          </a:prstGeom>
          <a:noFill/>
        </p:spPr>
        <p:txBody>
          <a:bodyPr wrap="square" rtlCol="0">
            <a:spAutoFit/>
          </a:bodyPr>
          <a:lstStyle/>
          <a:p>
            <a:pPr algn="ctr"/>
            <a:r>
              <a:rPr lang="en-US" sz="2400" b="1" i="1" dirty="0"/>
              <a:t>Group Details</a:t>
            </a:r>
            <a:endParaRPr lang="en-IN" sz="2400" b="1" i="1" dirty="0"/>
          </a:p>
        </p:txBody>
      </p:sp>
      <p:sp>
        <p:nvSpPr>
          <p:cNvPr id="45" name="TextBox 44">
            <a:extLst>
              <a:ext uri="{FF2B5EF4-FFF2-40B4-BE49-F238E27FC236}">
                <a16:creationId xmlns:a16="http://schemas.microsoft.com/office/drawing/2014/main" id="{A23A8E32-C81C-42E7-B9C8-EA5297112A05}"/>
              </a:ext>
            </a:extLst>
          </p:cNvPr>
          <p:cNvSpPr txBox="1"/>
          <p:nvPr/>
        </p:nvSpPr>
        <p:spPr>
          <a:xfrm>
            <a:off x="7039485" y="1676757"/>
            <a:ext cx="4951503" cy="461665"/>
          </a:xfrm>
          <a:prstGeom prst="rect">
            <a:avLst/>
          </a:prstGeom>
          <a:noFill/>
        </p:spPr>
        <p:txBody>
          <a:bodyPr wrap="square" rtlCol="0">
            <a:spAutoFit/>
          </a:bodyPr>
          <a:lstStyle/>
          <a:p>
            <a:pPr algn="ctr"/>
            <a:r>
              <a:rPr lang="en-US" sz="2400" b="1" i="1" dirty="0"/>
              <a:t>Department wise Avg attrition rate</a:t>
            </a:r>
            <a:endParaRPr lang="en-IN" sz="2400" b="1" i="1" dirty="0"/>
          </a:p>
        </p:txBody>
      </p:sp>
      <p:sp>
        <p:nvSpPr>
          <p:cNvPr id="47" name="TextBox 46">
            <a:extLst>
              <a:ext uri="{FF2B5EF4-FFF2-40B4-BE49-F238E27FC236}">
                <a16:creationId xmlns:a16="http://schemas.microsoft.com/office/drawing/2014/main" id="{41FD1BC9-1666-456D-BF5D-1641912C765D}"/>
              </a:ext>
            </a:extLst>
          </p:cNvPr>
          <p:cNvSpPr txBox="1"/>
          <p:nvPr/>
        </p:nvSpPr>
        <p:spPr>
          <a:xfrm>
            <a:off x="6583777" y="2471150"/>
            <a:ext cx="5296038" cy="830997"/>
          </a:xfrm>
          <a:prstGeom prst="rect">
            <a:avLst/>
          </a:prstGeom>
          <a:noFill/>
        </p:spPr>
        <p:txBody>
          <a:bodyPr wrap="square" rtlCol="0">
            <a:spAutoFit/>
          </a:bodyPr>
          <a:lstStyle/>
          <a:p>
            <a:pPr algn="ctr"/>
            <a:r>
              <a:rPr lang="en-US" sz="2400" b="1" i="1" dirty="0"/>
              <a:t>Avg Hourly Rate of Male Research Scientists</a:t>
            </a:r>
            <a:endParaRPr lang="en-IN" sz="2400" b="1" i="1" dirty="0"/>
          </a:p>
        </p:txBody>
      </p:sp>
      <p:sp>
        <p:nvSpPr>
          <p:cNvPr id="48" name="TextBox 47">
            <a:extLst>
              <a:ext uri="{FF2B5EF4-FFF2-40B4-BE49-F238E27FC236}">
                <a16:creationId xmlns:a16="http://schemas.microsoft.com/office/drawing/2014/main" id="{3C96723E-85B1-4435-9106-A8B9C4BE957C}"/>
              </a:ext>
            </a:extLst>
          </p:cNvPr>
          <p:cNvSpPr txBox="1"/>
          <p:nvPr/>
        </p:nvSpPr>
        <p:spPr>
          <a:xfrm>
            <a:off x="6583777" y="3620586"/>
            <a:ext cx="5862917" cy="461665"/>
          </a:xfrm>
          <a:prstGeom prst="rect">
            <a:avLst/>
          </a:prstGeom>
          <a:noFill/>
        </p:spPr>
        <p:txBody>
          <a:bodyPr wrap="square" rtlCol="0">
            <a:spAutoFit/>
          </a:bodyPr>
          <a:lstStyle/>
          <a:p>
            <a:pPr algn="ctr"/>
            <a:r>
              <a:rPr lang="en-US" sz="2400" b="1" i="1" dirty="0"/>
              <a:t>Attrition Rate vs Monthly Income Stats</a:t>
            </a:r>
            <a:endParaRPr lang="en-IN" sz="2400" b="1" i="1" dirty="0"/>
          </a:p>
        </p:txBody>
      </p:sp>
      <p:sp>
        <p:nvSpPr>
          <p:cNvPr id="49" name="TextBox 48">
            <a:extLst>
              <a:ext uri="{FF2B5EF4-FFF2-40B4-BE49-F238E27FC236}">
                <a16:creationId xmlns:a16="http://schemas.microsoft.com/office/drawing/2014/main" id="{573DF839-96D8-4773-AD49-186932C95E35}"/>
              </a:ext>
            </a:extLst>
          </p:cNvPr>
          <p:cNvSpPr txBox="1"/>
          <p:nvPr/>
        </p:nvSpPr>
        <p:spPr>
          <a:xfrm>
            <a:off x="7058193" y="4469953"/>
            <a:ext cx="5133807" cy="461665"/>
          </a:xfrm>
          <a:prstGeom prst="rect">
            <a:avLst/>
          </a:prstGeom>
          <a:noFill/>
        </p:spPr>
        <p:txBody>
          <a:bodyPr wrap="square" rtlCol="0">
            <a:spAutoFit/>
          </a:bodyPr>
          <a:lstStyle/>
          <a:p>
            <a:pPr algn="ctr"/>
            <a:r>
              <a:rPr lang="en-US" sz="2400" b="1" i="1" dirty="0"/>
              <a:t>Avg working years for all Departments</a:t>
            </a:r>
            <a:endParaRPr lang="en-IN" sz="2400" b="1" i="1" dirty="0"/>
          </a:p>
        </p:txBody>
      </p:sp>
      <p:sp>
        <p:nvSpPr>
          <p:cNvPr id="50" name="TextBox 49">
            <a:extLst>
              <a:ext uri="{FF2B5EF4-FFF2-40B4-BE49-F238E27FC236}">
                <a16:creationId xmlns:a16="http://schemas.microsoft.com/office/drawing/2014/main" id="{F7FCC8BB-93A5-45B7-AF70-80BCD82E493A}"/>
              </a:ext>
            </a:extLst>
          </p:cNvPr>
          <p:cNvSpPr txBox="1"/>
          <p:nvPr/>
        </p:nvSpPr>
        <p:spPr>
          <a:xfrm>
            <a:off x="6895962" y="5335250"/>
            <a:ext cx="4850036" cy="461665"/>
          </a:xfrm>
          <a:prstGeom prst="rect">
            <a:avLst/>
          </a:prstGeom>
          <a:noFill/>
        </p:spPr>
        <p:txBody>
          <a:bodyPr wrap="square" rtlCol="0">
            <a:spAutoFit/>
          </a:bodyPr>
          <a:lstStyle/>
          <a:p>
            <a:pPr algn="ctr"/>
            <a:r>
              <a:rPr lang="en-US" sz="2400" b="1" i="1" dirty="0"/>
              <a:t>Job Role vs Work-Life Balance</a:t>
            </a:r>
            <a:endParaRPr lang="en-IN" sz="2400" b="1" i="1" dirty="0"/>
          </a:p>
        </p:txBody>
      </p:sp>
      <p:sp>
        <p:nvSpPr>
          <p:cNvPr id="51" name="TextBox 50">
            <a:extLst>
              <a:ext uri="{FF2B5EF4-FFF2-40B4-BE49-F238E27FC236}">
                <a16:creationId xmlns:a16="http://schemas.microsoft.com/office/drawing/2014/main" id="{64BD98FC-83E3-4A41-BA1C-789755B0E801}"/>
              </a:ext>
            </a:extLst>
          </p:cNvPr>
          <p:cNvSpPr txBox="1"/>
          <p:nvPr/>
        </p:nvSpPr>
        <p:spPr>
          <a:xfrm>
            <a:off x="6805611" y="6195589"/>
            <a:ext cx="5567789" cy="461665"/>
          </a:xfrm>
          <a:prstGeom prst="rect">
            <a:avLst/>
          </a:prstGeom>
          <a:noFill/>
        </p:spPr>
        <p:txBody>
          <a:bodyPr wrap="square" rtlCol="0">
            <a:spAutoFit/>
          </a:bodyPr>
          <a:lstStyle/>
          <a:p>
            <a:pPr algn="ctr"/>
            <a:r>
              <a:rPr lang="en-US" sz="2400" b="1" i="1" dirty="0"/>
              <a:t>Attrition rate vs Year since last promotion </a:t>
            </a:r>
            <a:endParaRPr lang="en-IN" sz="2400" b="1" i="1" dirty="0"/>
          </a:p>
        </p:txBody>
      </p:sp>
    </p:spTree>
    <p:extLst>
      <p:ext uri="{BB962C8B-B14F-4D97-AF65-F5344CB8AC3E}">
        <p14:creationId xmlns:p14="http://schemas.microsoft.com/office/powerpoint/2010/main" val="26936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chemeClr val="bg1">
                <a:lumMod val="95000"/>
              </a:schemeClr>
            </a:gs>
            <a:gs pos="100000">
              <a:schemeClr val="accent2">
                <a:lumMod val="50000"/>
              </a:schemeClr>
            </a:gs>
          </a:gsLst>
          <a:lin ang="108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8D821-152A-4685-A38B-F9CFC13EBABB}"/>
              </a:ext>
            </a:extLst>
          </p:cNvPr>
          <p:cNvSpPr txBox="1"/>
          <p:nvPr/>
        </p:nvSpPr>
        <p:spPr>
          <a:xfrm>
            <a:off x="142875" y="238125"/>
            <a:ext cx="12192000" cy="830997"/>
          </a:xfrm>
          <a:prstGeom prst="rect">
            <a:avLst/>
          </a:prstGeom>
          <a:noFill/>
        </p:spPr>
        <p:txBody>
          <a:bodyPr wrap="square" rtlCol="0">
            <a:spAutoFit/>
          </a:bodyPr>
          <a:lstStyle/>
          <a:p>
            <a:pPr algn="ctr"/>
            <a:r>
              <a:rPr lang="en-US" sz="4800" b="1" i="1" dirty="0"/>
              <a:t>INTRODUCTION</a:t>
            </a:r>
            <a:endParaRPr lang="en-IN" sz="4800" b="1" i="1" dirty="0"/>
          </a:p>
        </p:txBody>
      </p:sp>
      <p:sp>
        <p:nvSpPr>
          <p:cNvPr id="3" name="TextBox 2">
            <a:extLst>
              <a:ext uri="{FF2B5EF4-FFF2-40B4-BE49-F238E27FC236}">
                <a16:creationId xmlns:a16="http://schemas.microsoft.com/office/drawing/2014/main" id="{1FB2A292-38F5-4922-910B-6891E882839F}"/>
              </a:ext>
            </a:extLst>
          </p:cNvPr>
          <p:cNvSpPr txBox="1"/>
          <p:nvPr/>
        </p:nvSpPr>
        <p:spPr>
          <a:xfrm>
            <a:off x="657225" y="1685925"/>
            <a:ext cx="11106150" cy="1846659"/>
          </a:xfrm>
          <a:prstGeom prst="rect">
            <a:avLst/>
          </a:prstGeom>
          <a:noFill/>
        </p:spPr>
        <p:txBody>
          <a:bodyPr wrap="square" rtlCol="0">
            <a:spAutoFit/>
          </a:bodyPr>
          <a:lstStyle/>
          <a:p>
            <a:r>
              <a:rPr lang="en-US" dirty="0"/>
              <a:t> </a:t>
            </a:r>
            <a:r>
              <a:rPr lang="en-US" sz="2400" b="1" i="1" dirty="0">
                <a:solidFill>
                  <a:schemeClr val="accent1">
                    <a:lumMod val="50000"/>
                  </a:schemeClr>
                </a:solidFill>
              </a:rPr>
              <a:t>What is HR analytics?</a:t>
            </a:r>
          </a:p>
          <a:p>
            <a:endParaRPr lang="en-US" dirty="0"/>
          </a:p>
          <a:p>
            <a:r>
              <a:rPr lang="en-IN" sz="2400" i="1" dirty="0">
                <a:solidFill>
                  <a:srgbClr val="002060"/>
                </a:solidFill>
              </a:rPr>
              <a:t> HR analytics is the process of collecting and analysing Human Resource (HR) data in order to improve an organization’s workforce performance. The process can also be referred to as talent analytics , people analytics or even workforce analytics.</a:t>
            </a:r>
          </a:p>
        </p:txBody>
      </p:sp>
      <p:sp>
        <p:nvSpPr>
          <p:cNvPr id="5" name="TextBox 4">
            <a:extLst>
              <a:ext uri="{FF2B5EF4-FFF2-40B4-BE49-F238E27FC236}">
                <a16:creationId xmlns:a16="http://schemas.microsoft.com/office/drawing/2014/main" id="{1DCFF8F5-EBF5-48CF-B210-136CD533F4D8}"/>
              </a:ext>
            </a:extLst>
          </p:cNvPr>
          <p:cNvSpPr txBox="1"/>
          <p:nvPr/>
        </p:nvSpPr>
        <p:spPr>
          <a:xfrm>
            <a:off x="733425" y="4105275"/>
            <a:ext cx="10639425" cy="1846659"/>
          </a:xfrm>
          <a:prstGeom prst="rect">
            <a:avLst/>
          </a:prstGeom>
          <a:noFill/>
        </p:spPr>
        <p:txBody>
          <a:bodyPr wrap="square" rtlCol="0">
            <a:spAutoFit/>
          </a:bodyPr>
          <a:lstStyle/>
          <a:p>
            <a:r>
              <a:rPr lang="en-US" sz="2400" b="1" i="1" dirty="0">
                <a:solidFill>
                  <a:schemeClr val="accent1">
                    <a:lumMod val="50000"/>
                  </a:schemeClr>
                </a:solidFill>
              </a:rPr>
              <a:t>What is role of HR analytics?</a:t>
            </a:r>
          </a:p>
          <a:p>
            <a:endParaRPr lang="en-US" dirty="0"/>
          </a:p>
          <a:p>
            <a:r>
              <a:rPr lang="en-US" sz="2400" i="1" dirty="0">
                <a:solidFill>
                  <a:schemeClr val="accent1">
                    <a:lumMod val="50000"/>
                  </a:schemeClr>
                </a:solidFill>
              </a:rPr>
              <a:t>HR analytics aim to provide insight into how best to manage employees and reach the business goals because lot of data is available ,it is important for HR teams to first identify which data  is most relevant.</a:t>
            </a:r>
            <a:endParaRPr lang="en-IN" sz="2400" i="1" dirty="0">
              <a:solidFill>
                <a:schemeClr val="accent1">
                  <a:lumMod val="50000"/>
                </a:schemeClr>
              </a:solidFill>
            </a:endParaRPr>
          </a:p>
        </p:txBody>
      </p:sp>
    </p:spTree>
    <p:extLst>
      <p:ext uri="{BB962C8B-B14F-4D97-AF65-F5344CB8AC3E}">
        <p14:creationId xmlns:p14="http://schemas.microsoft.com/office/powerpoint/2010/main" val="75873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0"/>
              </a:schemeClr>
            </a:gs>
            <a:gs pos="100000">
              <a:schemeClr val="bg1"/>
            </a:gs>
          </a:gsLst>
          <a:lin ang="0" scaled="1"/>
          <a:tileRect/>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A31AC42-23BD-4C52-B8F3-662A3CDB896C}"/>
              </a:ext>
            </a:extLst>
          </p:cNvPr>
          <p:cNvSpPr/>
          <p:nvPr/>
        </p:nvSpPr>
        <p:spPr>
          <a:xfrm>
            <a:off x="4252912" y="304800"/>
            <a:ext cx="3686175" cy="1181100"/>
          </a:xfrm>
          <a:prstGeom prst="ellipse">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i="1" dirty="0">
                <a:solidFill>
                  <a:schemeClr val="accent1">
                    <a:lumMod val="50000"/>
                  </a:schemeClr>
                </a:solidFill>
              </a:rPr>
              <a:t>GROUP DETAILS</a:t>
            </a:r>
            <a:endParaRPr lang="en-IN" sz="2800" b="1" i="1" dirty="0">
              <a:solidFill>
                <a:schemeClr val="accent1">
                  <a:lumMod val="50000"/>
                </a:schemeClr>
              </a:solidFill>
            </a:endParaRPr>
          </a:p>
        </p:txBody>
      </p:sp>
      <p:sp>
        <p:nvSpPr>
          <p:cNvPr id="3" name="Rectangle: Rounded Corners 2">
            <a:extLst>
              <a:ext uri="{FF2B5EF4-FFF2-40B4-BE49-F238E27FC236}">
                <a16:creationId xmlns:a16="http://schemas.microsoft.com/office/drawing/2014/main" id="{A2A833C5-3D6A-4651-B0B2-1B3F4C444B4D}"/>
              </a:ext>
            </a:extLst>
          </p:cNvPr>
          <p:cNvSpPr/>
          <p:nvPr/>
        </p:nvSpPr>
        <p:spPr>
          <a:xfrm>
            <a:off x="1200149" y="1838325"/>
            <a:ext cx="2752725" cy="76200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i="1" dirty="0">
                <a:solidFill>
                  <a:schemeClr val="accent6">
                    <a:lumMod val="50000"/>
                  </a:schemeClr>
                </a:solidFill>
              </a:rPr>
              <a:t>Miss. NISHIGANDA</a:t>
            </a:r>
            <a:endParaRPr lang="en-IN" sz="2400" b="1" i="1" dirty="0">
              <a:solidFill>
                <a:schemeClr val="accent6">
                  <a:lumMod val="50000"/>
                </a:schemeClr>
              </a:solidFill>
            </a:endParaRPr>
          </a:p>
        </p:txBody>
      </p:sp>
      <p:sp>
        <p:nvSpPr>
          <p:cNvPr id="4" name="Rectangle: Rounded Corners 3">
            <a:extLst>
              <a:ext uri="{FF2B5EF4-FFF2-40B4-BE49-F238E27FC236}">
                <a16:creationId xmlns:a16="http://schemas.microsoft.com/office/drawing/2014/main" id="{C97C983B-7F17-4C52-BDF9-C0778B12B49D}"/>
              </a:ext>
            </a:extLst>
          </p:cNvPr>
          <p:cNvSpPr/>
          <p:nvPr/>
        </p:nvSpPr>
        <p:spPr>
          <a:xfrm>
            <a:off x="1200149" y="2933700"/>
            <a:ext cx="2752725" cy="76200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i="1" dirty="0">
                <a:solidFill>
                  <a:schemeClr val="accent6">
                    <a:lumMod val="50000"/>
                  </a:schemeClr>
                </a:solidFill>
              </a:rPr>
              <a:t>Miss. GIRIJA</a:t>
            </a:r>
            <a:endParaRPr lang="en-IN" sz="2400" b="1" i="1" dirty="0">
              <a:solidFill>
                <a:schemeClr val="accent6">
                  <a:lumMod val="50000"/>
                </a:schemeClr>
              </a:solidFill>
            </a:endParaRPr>
          </a:p>
        </p:txBody>
      </p:sp>
      <p:sp>
        <p:nvSpPr>
          <p:cNvPr id="5" name="Rectangle: Rounded Corners 4">
            <a:extLst>
              <a:ext uri="{FF2B5EF4-FFF2-40B4-BE49-F238E27FC236}">
                <a16:creationId xmlns:a16="http://schemas.microsoft.com/office/drawing/2014/main" id="{6CA4759A-CCCB-41AD-B0FF-9E51D5245129}"/>
              </a:ext>
            </a:extLst>
          </p:cNvPr>
          <p:cNvSpPr/>
          <p:nvPr/>
        </p:nvSpPr>
        <p:spPr>
          <a:xfrm>
            <a:off x="1200149" y="3981451"/>
            <a:ext cx="2752725" cy="76200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i="1" dirty="0">
                <a:solidFill>
                  <a:schemeClr val="accent6">
                    <a:lumMod val="50000"/>
                  </a:schemeClr>
                </a:solidFill>
              </a:rPr>
              <a:t>Miss. PUNAM</a:t>
            </a:r>
            <a:endParaRPr lang="en-IN" sz="2400" b="1" i="1" dirty="0">
              <a:solidFill>
                <a:schemeClr val="accent6">
                  <a:lumMod val="50000"/>
                </a:schemeClr>
              </a:solidFill>
            </a:endParaRPr>
          </a:p>
        </p:txBody>
      </p:sp>
      <p:sp>
        <p:nvSpPr>
          <p:cNvPr id="6" name="Rectangle: Rounded Corners 5">
            <a:extLst>
              <a:ext uri="{FF2B5EF4-FFF2-40B4-BE49-F238E27FC236}">
                <a16:creationId xmlns:a16="http://schemas.microsoft.com/office/drawing/2014/main" id="{1F8536DC-F883-4A6D-9B3D-FF6A578267C2}"/>
              </a:ext>
            </a:extLst>
          </p:cNvPr>
          <p:cNvSpPr/>
          <p:nvPr/>
        </p:nvSpPr>
        <p:spPr>
          <a:xfrm>
            <a:off x="7772400" y="1828800"/>
            <a:ext cx="2752725" cy="76200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i="1" dirty="0">
                <a:solidFill>
                  <a:schemeClr val="accent6">
                    <a:lumMod val="50000"/>
                  </a:schemeClr>
                </a:solidFill>
              </a:rPr>
              <a:t>Mr. MAHESH</a:t>
            </a:r>
            <a:endParaRPr lang="en-IN" sz="2400" b="1" i="1" dirty="0">
              <a:solidFill>
                <a:schemeClr val="accent6">
                  <a:lumMod val="50000"/>
                </a:schemeClr>
              </a:solidFill>
            </a:endParaRPr>
          </a:p>
        </p:txBody>
      </p:sp>
      <p:sp>
        <p:nvSpPr>
          <p:cNvPr id="7" name="Rectangle: Rounded Corners 6">
            <a:extLst>
              <a:ext uri="{FF2B5EF4-FFF2-40B4-BE49-F238E27FC236}">
                <a16:creationId xmlns:a16="http://schemas.microsoft.com/office/drawing/2014/main" id="{B49F0BB6-B83C-4A9D-95D2-49CF1F6E71DC}"/>
              </a:ext>
            </a:extLst>
          </p:cNvPr>
          <p:cNvSpPr/>
          <p:nvPr/>
        </p:nvSpPr>
        <p:spPr>
          <a:xfrm>
            <a:off x="7772399" y="2933700"/>
            <a:ext cx="2752725" cy="76200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i="1" dirty="0">
                <a:solidFill>
                  <a:schemeClr val="accent6">
                    <a:lumMod val="50000"/>
                  </a:schemeClr>
                </a:solidFill>
              </a:rPr>
              <a:t>Mr. ARSHAD</a:t>
            </a:r>
            <a:endParaRPr lang="en-IN" sz="2400" b="1" i="1" dirty="0">
              <a:solidFill>
                <a:schemeClr val="accent6">
                  <a:lumMod val="50000"/>
                </a:schemeClr>
              </a:solidFill>
            </a:endParaRPr>
          </a:p>
        </p:txBody>
      </p:sp>
      <p:sp>
        <p:nvSpPr>
          <p:cNvPr id="8" name="Rectangle: Rounded Corners 7">
            <a:extLst>
              <a:ext uri="{FF2B5EF4-FFF2-40B4-BE49-F238E27FC236}">
                <a16:creationId xmlns:a16="http://schemas.microsoft.com/office/drawing/2014/main" id="{7A42CBC5-5B4B-41B0-AD4C-6E26D74B4F12}"/>
              </a:ext>
            </a:extLst>
          </p:cNvPr>
          <p:cNvSpPr/>
          <p:nvPr/>
        </p:nvSpPr>
        <p:spPr>
          <a:xfrm>
            <a:off x="7772399" y="4076700"/>
            <a:ext cx="2752725" cy="76200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i="1" dirty="0">
                <a:solidFill>
                  <a:schemeClr val="accent6">
                    <a:lumMod val="50000"/>
                  </a:schemeClr>
                </a:solidFill>
              </a:rPr>
              <a:t>Mr. PRATIK</a:t>
            </a:r>
            <a:endParaRPr lang="en-IN" sz="2400" b="1" i="1" dirty="0">
              <a:solidFill>
                <a:schemeClr val="accent6">
                  <a:lumMod val="50000"/>
                </a:schemeClr>
              </a:solidFill>
            </a:endParaRPr>
          </a:p>
        </p:txBody>
      </p:sp>
      <p:sp>
        <p:nvSpPr>
          <p:cNvPr id="9" name="Oval 8">
            <a:extLst>
              <a:ext uri="{FF2B5EF4-FFF2-40B4-BE49-F238E27FC236}">
                <a16:creationId xmlns:a16="http://schemas.microsoft.com/office/drawing/2014/main" id="{6B9821BC-3BD6-4A10-9FCF-DCB32090F5C7}"/>
              </a:ext>
            </a:extLst>
          </p:cNvPr>
          <p:cNvSpPr/>
          <p:nvPr/>
        </p:nvSpPr>
        <p:spPr>
          <a:xfrm>
            <a:off x="4252912" y="5314950"/>
            <a:ext cx="3686175" cy="1333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solidFill>
                  <a:schemeClr val="accent1">
                    <a:lumMod val="50000"/>
                  </a:schemeClr>
                </a:solidFill>
              </a:rPr>
              <a:t>MENTOR</a:t>
            </a:r>
          </a:p>
          <a:p>
            <a:pPr algn="ctr"/>
            <a:r>
              <a:rPr lang="en-US" sz="2000" b="1" i="1" dirty="0">
                <a:solidFill>
                  <a:schemeClr val="accent1">
                    <a:lumMod val="50000"/>
                  </a:schemeClr>
                </a:solidFill>
              </a:rPr>
              <a:t>Mr. SHUBHAM KABRE</a:t>
            </a:r>
            <a:endParaRPr lang="en-IN" sz="2000" b="1" i="1" dirty="0">
              <a:solidFill>
                <a:schemeClr val="accent1">
                  <a:lumMod val="50000"/>
                </a:schemeClr>
              </a:solidFill>
            </a:endParaRPr>
          </a:p>
        </p:txBody>
      </p:sp>
    </p:spTree>
    <p:extLst>
      <p:ext uri="{BB962C8B-B14F-4D97-AF65-F5344CB8AC3E}">
        <p14:creationId xmlns:p14="http://schemas.microsoft.com/office/powerpoint/2010/main" val="31196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100000">
              <a:schemeClr val="bg1"/>
            </a:gs>
          </a:gsLst>
          <a:lin ang="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5B8E5-5A17-45A8-BAD0-06EE4183444D}"/>
              </a:ext>
            </a:extLst>
          </p:cNvPr>
          <p:cNvSpPr txBox="1"/>
          <p:nvPr/>
        </p:nvSpPr>
        <p:spPr>
          <a:xfrm>
            <a:off x="419100" y="238125"/>
            <a:ext cx="11572875" cy="923330"/>
          </a:xfrm>
          <a:prstGeom prst="rect">
            <a:avLst/>
          </a:prstGeom>
          <a:noFill/>
        </p:spPr>
        <p:txBody>
          <a:bodyPr wrap="square" rtlCol="0">
            <a:spAutoFit/>
          </a:bodyPr>
          <a:lstStyle/>
          <a:p>
            <a:pPr algn="ctr"/>
            <a:r>
              <a:rPr lang="en-US" sz="3200" b="1" i="1" dirty="0"/>
              <a:t>KPI 1</a:t>
            </a:r>
            <a:r>
              <a:rPr lang="en-US" dirty="0"/>
              <a:t> </a:t>
            </a:r>
            <a:r>
              <a:rPr lang="en-US" sz="3600" b="1" i="1" dirty="0"/>
              <a:t>: </a:t>
            </a:r>
            <a:r>
              <a:rPr lang="en-IN" sz="3600" b="1" i="1" dirty="0">
                <a:latin typeface="+mj-lt"/>
              </a:rPr>
              <a:t>Average Attrition rate for all Departments</a:t>
            </a:r>
            <a:endParaRPr lang="en-IN" b="1" i="1" dirty="0">
              <a:latin typeface="+mj-lt"/>
            </a:endParaRPr>
          </a:p>
          <a:p>
            <a:pPr algn="ctr"/>
            <a:endParaRPr lang="en-IN" dirty="0"/>
          </a:p>
        </p:txBody>
      </p:sp>
      <p:pic>
        <p:nvPicPr>
          <p:cNvPr id="9" name="Picture 8">
            <a:extLst>
              <a:ext uri="{FF2B5EF4-FFF2-40B4-BE49-F238E27FC236}">
                <a16:creationId xmlns:a16="http://schemas.microsoft.com/office/drawing/2014/main" id="{4A8655DB-C151-47A8-8B0D-1D5421725D61}"/>
              </a:ext>
            </a:extLst>
          </p:cNvPr>
          <p:cNvPicPr>
            <a:picLocks noChangeAspect="1"/>
          </p:cNvPicPr>
          <p:nvPr/>
        </p:nvPicPr>
        <p:blipFill>
          <a:blip r:embed="rId2"/>
          <a:stretch>
            <a:fillRect/>
          </a:stretch>
        </p:blipFill>
        <p:spPr>
          <a:xfrm>
            <a:off x="419100" y="1304926"/>
            <a:ext cx="6667500" cy="5133974"/>
          </a:xfrm>
          <a:prstGeom prst="roundRect">
            <a:avLst>
              <a:gd name="adj" fmla="val 8594"/>
            </a:avLst>
          </a:prstGeom>
          <a:solidFill>
            <a:srgbClr val="FFFFFF">
              <a:shade val="85000"/>
            </a:srgbClr>
          </a:solidFill>
          <a:ln>
            <a:noFill/>
          </a:ln>
          <a:effectLst>
            <a:outerShdw blurRad="107950" dist="12700" dir="5400000" algn="ctr">
              <a:srgbClr val="000000"/>
            </a:outerShdw>
            <a:reflection blurRad="12700" stA="38000" endPos="28000" dist="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12732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2">
                <a:lumMod val="50000"/>
              </a:schemeClr>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00A93-E22F-4D34-B1C2-70AEFE6F5E03}"/>
              </a:ext>
            </a:extLst>
          </p:cNvPr>
          <p:cNvSpPr txBox="1"/>
          <p:nvPr/>
        </p:nvSpPr>
        <p:spPr>
          <a:xfrm>
            <a:off x="328612" y="238125"/>
            <a:ext cx="11534775" cy="984885"/>
          </a:xfrm>
          <a:prstGeom prst="rect">
            <a:avLst/>
          </a:prstGeom>
          <a:noFill/>
        </p:spPr>
        <p:txBody>
          <a:bodyPr wrap="square" rtlCol="0">
            <a:spAutoFit/>
          </a:bodyPr>
          <a:lstStyle/>
          <a:p>
            <a:pPr algn="ctr"/>
            <a:r>
              <a:rPr lang="en-US" sz="3600" b="1" i="1" dirty="0"/>
              <a:t>KPI 2: </a:t>
            </a:r>
            <a:r>
              <a:rPr lang="en-IN" sz="4000" b="1" i="1" dirty="0">
                <a:latin typeface="+mj-lt"/>
              </a:rPr>
              <a:t>Average Hourly rate of Male Research Scientist</a:t>
            </a:r>
          </a:p>
          <a:p>
            <a:endParaRPr lang="en-IN" dirty="0"/>
          </a:p>
        </p:txBody>
      </p:sp>
      <p:pic>
        <p:nvPicPr>
          <p:cNvPr id="4" name="Picture 3">
            <a:extLst>
              <a:ext uri="{FF2B5EF4-FFF2-40B4-BE49-F238E27FC236}">
                <a16:creationId xmlns:a16="http://schemas.microsoft.com/office/drawing/2014/main" id="{ACF4FEEA-C7E6-45AA-BA9D-108047A32645}"/>
              </a:ext>
            </a:extLst>
          </p:cNvPr>
          <p:cNvPicPr>
            <a:picLocks noChangeAspect="1"/>
          </p:cNvPicPr>
          <p:nvPr/>
        </p:nvPicPr>
        <p:blipFill>
          <a:blip r:embed="rId2"/>
          <a:stretch>
            <a:fillRect/>
          </a:stretch>
        </p:blipFill>
        <p:spPr>
          <a:xfrm>
            <a:off x="66675" y="1301115"/>
            <a:ext cx="11991975" cy="81343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8D146CD9-F409-46A2-8CCA-B80070BC7DE2}"/>
              </a:ext>
            </a:extLst>
          </p:cNvPr>
          <p:cNvPicPr>
            <a:picLocks noChangeAspect="1"/>
          </p:cNvPicPr>
          <p:nvPr/>
        </p:nvPicPr>
        <p:blipFill>
          <a:blip r:embed="rId3"/>
          <a:stretch>
            <a:fillRect/>
          </a:stretch>
        </p:blipFill>
        <p:spPr>
          <a:xfrm>
            <a:off x="476251" y="2657453"/>
            <a:ext cx="6896100" cy="619147"/>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325849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accent2">
                <a:lumMod val="50000"/>
              </a:schemeClr>
            </a:gs>
          </a:gsLst>
          <a:lin ang="108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D9AE5-E6A0-455E-AAC7-7E46202A624A}"/>
              </a:ext>
            </a:extLst>
          </p:cNvPr>
          <p:cNvSpPr txBox="1"/>
          <p:nvPr/>
        </p:nvSpPr>
        <p:spPr>
          <a:xfrm>
            <a:off x="581025" y="257175"/>
            <a:ext cx="11534775" cy="707886"/>
          </a:xfrm>
          <a:prstGeom prst="rect">
            <a:avLst/>
          </a:prstGeom>
          <a:noFill/>
        </p:spPr>
        <p:txBody>
          <a:bodyPr wrap="square" rtlCol="0">
            <a:spAutoFit/>
          </a:bodyPr>
          <a:lstStyle/>
          <a:p>
            <a:pPr algn="ctr"/>
            <a:r>
              <a:rPr lang="en-US" sz="4000" b="1" i="1" dirty="0"/>
              <a:t>KPI 3 : Attrition Rate vs Monthly Income stats</a:t>
            </a:r>
            <a:endParaRPr lang="en-IN" sz="4000" b="1" i="1" dirty="0"/>
          </a:p>
        </p:txBody>
      </p:sp>
      <p:pic>
        <p:nvPicPr>
          <p:cNvPr id="5" name="Picture 4">
            <a:extLst>
              <a:ext uri="{FF2B5EF4-FFF2-40B4-BE49-F238E27FC236}">
                <a16:creationId xmlns:a16="http://schemas.microsoft.com/office/drawing/2014/main" id="{C4D0B6DC-C483-66A9-3B54-67DBD079EB8C}"/>
              </a:ext>
            </a:extLst>
          </p:cNvPr>
          <p:cNvPicPr>
            <a:picLocks noChangeAspect="1"/>
          </p:cNvPicPr>
          <p:nvPr/>
        </p:nvPicPr>
        <p:blipFill>
          <a:blip r:embed="rId2"/>
          <a:stretch>
            <a:fillRect/>
          </a:stretch>
        </p:blipFill>
        <p:spPr>
          <a:xfrm>
            <a:off x="4907193" y="965061"/>
            <a:ext cx="7208607" cy="5934097"/>
          </a:xfrm>
          <a:prstGeom prst="rect">
            <a:avLst/>
          </a:prstGeom>
        </p:spPr>
      </p:pic>
      <p:pic>
        <p:nvPicPr>
          <p:cNvPr id="6" name="Picture 5">
            <a:extLst>
              <a:ext uri="{FF2B5EF4-FFF2-40B4-BE49-F238E27FC236}">
                <a16:creationId xmlns:a16="http://schemas.microsoft.com/office/drawing/2014/main" id="{FD65E582-871C-AC70-A952-8B1A3A1B90B7}"/>
              </a:ext>
            </a:extLst>
          </p:cNvPr>
          <p:cNvPicPr>
            <a:picLocks noChangeAspect="1"/>
          </p:cNvPicPr>
          <p:nvPr/>
        </p:nvPicPr>
        <p:blipFill>
          <a:blip r:embed="rId3"/>
          <a:stretch>
            <a:fillRect/>
          </a:stretch>
        </p:blipFill>
        <p:spPr>
          <a:xfrm>
            <a:off x="73272" y="923902"/>
            <a:ext cx="4704875" cy="2402003"/>
          </a:xfrm>
          <a:prstGeom prst="rect">
            <a:avLst/>
          </a:prstGeom>
        </p:spPr>
      </p:pic>
      <p:sp>
        <p:nvSpPr>
          <p:cNvPr id="8" name="TextBox 7">
            <a:extLst>
              <a:ext uri="{FF2B5EF4-FFF2-40B4-BE49-F238E27FC236}">
                <a16:creationId xmlns:a16="http://schemas.microsoft.com/office/drawing/2014/main" id="{84134592-031B-AAB8-B128-1AB1B12E680F}"/>
              </a:ext>
            </a:extLst>
          </p:cNvPr>
          <p:cNvSpPr txBox="1"/>
          <p:nvPr/>
        </p:nvSpPr>
        <p:spPr>
          <a:xfrm>
            <a:off x="188259" y="3600146"/>
            <a:ext cx="4602352"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t>The Employees whose monthly income is greater than 50000:-</a:t>
            </a:r>
          </a:p>
          <a:p>
            <a:pPr marL="285750" indent="-285750">
              <a:buFont typeface="Arial" panose="020B0604020202020204" pitchFamily="34" charset="0"/>
              <a:buChar char="•"/>
            </a:pPr>
            <a:r>
              <a:rPr lang="en-IN" b="1" dirty="0"/>
              <a:t>Employee Count is 5901.</a:t>
            </a:r>
          </a:p>
          <a:p>
            <a:pPr marL="285750" indent="-285750">
              <a:buFont typeface="Arial" panose="020B0604020202020204" pitchFamily="34" charset="0"/>
              <a:buChar char="•"/>
            </a:pPr>
            <a:r>
              <a:rPr lang="en-IN" b="1" dirty="0"/>
              <a:t>Attrition count is 3019.</a:t>
            </a:r>
          </a:p>
          <a:p>
            <a:pPr marL="285750" indent="-285750">
              <a:buFont typeface="Arial" panose="020B0604020202020204" pitchFamily="34" charset="0"/>
              <a:buChar char="•"/>
            </a:pPr>
            <a:r>
              <a:rPr lang="en-IN" b="1" dirty="0"/>
              <a:t>Attrition rate is highest i.e. 51.16%.</a:t>
            </a:r>
          </a:p>
          <a:p>
            <a:pPr marL="285750" indent="-285750">
              <a:buFont typeface="Arial" panose="020B0604020202020204" pitchFamily="34" charset="0"/>
              <a:buChar char="•"/>
            </a:pPr>
            <a:r>
              <a:rPr lang="en-IN" b="1" dirty="0"/>
              <a:t>The average monthly income of females and males is 48003 &amp; 48013 respectively.</a:t>
            </a:r>
          </a:p>
          <a:p>
            <a:pPr marL="285750" indent="-285750">
              <a:buFont typeface="Arial" panose="020B0604020202020204" pitchFamily="34" charset="0"/>
              <a:buChar char="•"/>
            </a:pPr>
            <a:r>
              <a:rPr lang="en-IN" b="1" dirty="0"/>
              <a:t>The Employees who worked in four companies whose average monthly income is highest i.e. 48117.</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2870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accent2">
                <a:lumMod val="50000"/>
              </a:schemeClr>
            </a:gs>
          </a:gsLst>
          <a:lin ang="108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C1893-864B-4C17-8436-F4BEA02896F2}"/>
              </a:ext>
            </a:extLst>
          </p:cNvPr>
          <p:cNvSpPr txBox="1"/>
          <p:nvPr/>
        </p:nvSpPr>
        <p:spPr>
          <a:xfrm>
            <a:off x="295275" y="314325"/>
            <a:ext cx="11610975" cy="646331"/>
          </a:xfrm>
          <a:prstGeom prst="rect">
            <a:avLst/>
          </a:prstGeom>
          <a:noFill/>
        </p:spPr>
        <p:txBody>
          <a:bodyPr wrap="square" rtlCol="0">
            <a:spAutoFit/>
          </a:bodyPr>
          <a:lstStyle/>
          <a:p>
            <a:pPr algn="ctr"/>
            <a:r>
              <a:rPr lang="en-US" sz="3600" b="1" i="1" dirty="0"/>
              <a:t>KPI 4 : Average Working Years for each Department</a:t>
            </a:r>
            <a:endParaRPr lang="en-IN" sz="3600" b="1" i="1" dirty="0"/>
          </a:p>
        </p:txBody>
      </p:sp>
      <p:pic>
        <p:nvPicPr>
          <p:cNvPr id="4" name="Picture 3">
            <a:extLst>
              <a:ext uri="{FF2B5EF4-FFF2-40B4-BE49-F238E27FC236}">
                <a16:creationId xmlns:a16="http://schemas.microsoft.com/office/drawing/2014/main" id="{0532A537-44AC-488E-9012-9E3E6AF12D49}"/>
              </a:ext>
            </a:extLst>
          </p:cNvPr>
          <p:cNvPicPr>
            <a:picLocks noChangeAspect="1"/>
          </p:cNvPicPr>
          <p:nvPr/>
        </p:nvPicPr>
        <p:blipFill>
          <a:blip r:embed="rId2"/>
          <a:stretch>
            <a:fillRect/>
          </a:stretch>
        </p:blipFill>
        <p:spPr>
          <a:xfrm>
            <a:off x="295275" y="960656"/>
            <a:ext cx="6962775" cy="5802094"/>
          </a:xfrm>
          <a:prstGeom prst="roundRect">
            <a:avLst>
              <a:gd name="adj" fmla="val 8594"/>
            </a:avLst>
          </a:prstGeom>
          <a:solidFill>
            <a:srgbClr val="FFFFFF">
              <a:shade val="85000"/>
            </a:srgbClr>
          </a:solidFill>
          <a:ln>
            <a:no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1631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accent2">
                <a:lumMod val="50000"/>
              </a:schemeClr>
            </a:gs>
          </a:gsLst>
          <a:lin ang="108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A4A5F-734C-4B6D-9B75-97EE2262EACE}"/>
              </a:ext>
            </a:extLst>
          </p:cNvPr>
          <p:cNvSpPr txBox="1"/>
          <p:nvPr/>
        </p:nvSpPr>
        <p:spPr>
          <a:xfrm>
            <a:off x="180975" y="190500"/>
            <a:ext cx="11811000" cy="646331"/>
          </a:xfrm>
          <a:prstGeom prst="rect">
            <a:avLst/>
          </a:prstGeom>
          <a:noFill/>
        </p:spPr>
        <p:txBody>
          <a:bodyPr wrap="square" rtlCol="0">
            <a:spAutoFit/>
          </a:bodyPr>
          <a:lstStyle/>
          <a:p>
            <a:pPr algn="ctr"/>
            <a:r>
              <a:rPr lang="en-US" sz="3600" b="1" i="1" dirty="0"/>
              <a:t>KPI 5 : Job Role vs Work Life Balance</a:t>
            </a:r>
            <a:endParaRPr lang="en-IN" sz="3600" b="1" i="1" dirty="0"/>
          </a:p>
        </p:txBody>
      </p:sp>
      <p:pic>
        <p:nvPicPr>
          <p:cNvPr id="4" name="Picture 3">
            <a:extLst>
              <a:ext uri="{FF2B5EF4-FFF2-40B4-BE49-F238E27FC236}">
                <a16:creationId xmlns:a16="http://schemas.microsoft.com/office/drawing/2014/main" id="{9BD9A51E-1C5E-4CFE-B388-C00B02FFE03B}"/>
              </a:ext>
            </a:extLst>
          </p:cNvPr>
          <p:cNvPicPr>
            <a:picLocks noChangeAspect="1"/>
          </p:cNvPicPr>
          <p:nvPr/>
        </p:nvPicPr>
        <p:blipFill>
          <a:blip r:embed="rId2"/>
          <a:stretch>
            <a:fillRect/>
          </a:stretch>
        </p:blipFill>
        <p:spPr>
          <a:xfrm>
            <a:off x="323850" y="990601"/>
            <a:ext cx="7467600" cy="2609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5B2056D-E590-452B-AC2A-B360D1AA9CE4}"/>
              </a:ext>
            </a:extLst>
          </p:cNvPr>
          <p:cNvPicPr>
            <a:picLocks noChangeAspect="1"/>
          </p:cNvPicPr>
          <p:nvPr/>
        </p:nvPicPr>
        <p:blipFill>
          <a:blip r:embed="rId3"/>
          <a:stretch>
            <a:fillRect/>
          </a:stretch>
        </p:blipFill>
        <p:spPr>
          <a:xfrm>
            <a:off x="323850" y="3754220"/>
            <a:ext cx="7467600" cy="2913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24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accent2">
                <a:lumMod val="50000"/>
              </a:schemeClr>
            </a:gs>
          </a:gsLst>
          <a:lin ang="108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03CF2-D70A-4484-8F0B-DC3B66E90AAA}"/>
              </a:ext>
            </a:extLst>
          </p:cNvPr>
          <p:cNvSpPr txBox="1"/>
          <p:nvPr/>
        </p:nvSpPr>
        <p:spPr>
          <a:xfrm>
            <a:off x="285750" y="323850"/>
            <a:ext cx="11649075" cy="646331"/>
          </a:xfrm>
          <a:prstGeom prst="rect">
            <a:avLst/>
          </a:prstGeom>
          <a:noFill/>
        </p:spPr>
        <p:txBody>
          <a:bodyPr wrap="square" rtlCol="0">
            <a:spAutoFit/>
          </a:bodyPr>
          <a:lstStyle/>
          <a:p>
            <a:pPr algn="ctr"/>
            <a:r>
              <a:rPr lang="en-US" sz="3600" b="1" i="1" dirty="0"/>
              <a:t>KPI 6 : Attrition Rate vs Year Since Last Promotion Relation</a:t>
            </a:r>
            <a:endParaRPr lang="en-IN" sz="3600" b="1" i="1" dirty="0"/>
          </a:p>
        </p:txBody>
      </p:sp>
      <p:pic>
        <p:nvPicPr>
          <p:cNvPr id="4" name="Picture 3">
            <a:extLst>
              <a:ext uri="{FF2B5EF4-FFF2-40B4-BE49-F238E27FC236}">
                <a16:creationId xmlns:a16="http://schemas.microsoft.com/office/drawing/2014/main" id="{2D20C62F-571E-4EB1-971B-EC5AC0B07E77}"/>
              </a:ext>
            </a:extLst>
          </p:cNvPr>
          <p:cNvPicPr>
            <a:picLocks noChangeAspect="1"/>
          </p:cNvPicPr>
          <p:nvPr/>
        </p:nvPicPr>
        <p:blipFill>
          <a:blip r:embed="rId2"/>
          <a:stretch>
            <a:fillRect/>
          </a:stretch>
        </p:blipFill>
        <p:spPr>
          <a:xfrm>
            <a:off x="476249" y="1543050"/>
            <a:ext cx="5848351" cy="4781550"/>
          </a:xfrm>
          <a:prstGeom prst="roundRect">
            <a:avLst>
              <a:gd name="adj" fmla="val 8594"/>
            </a:avLst>
          </a:prstGeom>
          <a:solidFill>
            <a:srgbClr val="FFFFFF">
              <a:shade val="85000"/>
            </a:srgbClr>
          </a:solidFill>
          <a:ln w="34925">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relaxedInset"/>
            <a:contourClr>
              <a:srgbClr val="FFFFFF"/>
            </a:contourClr>
          </a:sp3d>
        </p:spPr>
      </p:pic>
    </p:spTree>
    <p:extLst>
      <p:ext uri="{BB962C8B-B14F-4D97-AF65-F5344CB8AC3E}">
        <p14:creationId xmlns:p14="http://schemas.microsoft.com/office/powerpoint/2010/main" val="109616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290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91915</dc:creator>
  <cp:lastModifiedBy>Punam kurkure</cp:lastModifiedBy>
  <cp:revision>28</cp:revision>
  <dcterms:created xsi:type="dcterms:W3CDTF">2023-04-19T03:25:29Z</dcterms:created>
  <dcterms:modified xsi:type="dcterms:W3CDTF">2023-09-27T04:53:37Z</dcterms:modified>
</cp:coreProperties>
</file>