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7"/>
  </p:notesMasterIdLst>
  <p:sldIdLst>
    <p:sldId id="280" r:id="rId2"/>
    <p:sldId id="281" r:id="rId3"/>
    <p:sldId id="282" r:id="rId4"/>
    <p:sldId id="283" r:id="rId5"/>
    <p:sldId id="284" r:id="rId6"/>
    <p:sldId id="287" r:id="rId7"/>
    <p:sldId id="288" r:id="rId8"/>
    <p:sldId id="289" r:id="rId9"/>
    <p:sldId id="290" r:id="rId10"/>
    <p:sldId id="291" r:id="rId11"/>
    <p:sldId id="286" r:id="rId12"/>
    <p:sldId id="294" r:id="rId13"/>
    <p:sldId id="285"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8FE2FF"/>
    <a:srgbClr val="D6BBEB"/>
    <a:srgbClr val="C7A1E3"/>
    <a:srgbClr val="663300"/>
    <a:srgbClr val="F2F2F2"/>
    <a:srgbClr val="FFFF99"/>
    <a:srgbClr val="9900CC"/>
    <a:srgbClr val="CC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CEA4C-9AD8-45A9-BC2A-7738BB98FA1A}" type="datetimeFigureOut">
              <a:rPr lang="en-IN" smtClean="0"/>
              <a:t>27-09-2023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F8CB8-35CA-45EC-B312-2143842B5E18}" type="slidenum">
              <a:rPr lang="en-IN" smtClean="0"/>
              <a:t>‹#›</a:t>
            </a:fld>
            <a:endParaRPr lang="en-IN"/>
          </a:p>
        </p:txBody>
      </p:sp>
    </p:spTree>
    <p:extLst>
      <p:ext uri="{BB962C8B-B14F-4D97-AF65-F5344CB8AC3E}">
        <p14:creationId xmlns:p14="http://schemas.microsoft.com/office/powerpoint/2010/main" val="236341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8F8CB8-35CA-45EC-B312-2143842B5E18}" type="slidenum">
              <a:rPr lang="en-IN" smtClean="0"/>
              <a:t>1</a:t>
            </a:fld>
            <a:endParaRPr lang="en-IN"/>
          </a:p>
        </p:txBody>
      </p:sp>
    </p:spTree>
    <p:extLst>
      <p:ext uri="{BB962C8B-B14F-4D97-AF65-F5344CB8AC3E}">
        <p14:creationId xmlns:p14="http://schemas.microsoft.com/office/powerpoint/2010/main" val="247001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772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164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587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83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239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33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536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90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129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109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15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60663050"/>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9.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tmp"/><Relationship Id="rId5" Type="http://schemas.openxmlformats.org/officeDocument/2006/relationships/image" Target="../media/image8.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6D9F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293FCA-6183-4D66-B8F2-E4F1D7EA25D0}"/>
              </a:ext>
            </a:extLst>
          </p:cNvPr>
          <p:cNvGrpSpPr/>
          <p:nvPr/>
        </p:nvGrpSpPr>
        <p:grpSpPr>
          <a:xfrm>
            <a:off x="4468540" y="614243"/>
            <a:ext cx="7602462" cy="6099258"/>
            <a:chOff x="-91074" y="0"/>
            <a:chExt cx="8216348" cy="7232878"/>
          </a:xfrm>
        </p:grpSpPr>
        <p:sp>
          <p:nvSpPr>
            <p:cNvPr id="5" name="Rectangle 4">
              <a:extLst>
                <a:ext uri="{FF2B5EF4-FFF2-40B4-BE49-F238E27FC236}">
                  <a16:creationId xmlns:a16="http://schemas.microsoft.com/office/drawing/2014/main" id="{2EFD8BA5-8D6A-40D8-8550-B15F64BB6178}"/>
                </a:ext>
              </a:extLst>
            </p:cNvPr>
            <p:cNvSpPr/>
            <p:nvPr/>
          </p:nvSpPr>
          <p:spPr>
            <a:xfrm>
              <a:off x="375862" y="4952710"/>
              <a:ext cx="7300235" cy="2280168"/>
            </a:xfrm>
            <a:prstGeom prst="rect">
              <a:avLst/>
            </a:prstGeom>
            <a:solidFill>
              <a:srgbClr val="A9C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F148FB-AF21-4DC4-998D-F88D81237D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1074" y="0"/>
              <a:ext cx="8216348" cy="5796952"/>
            </a:xfrm>
            <a:prstGeom prst="rect">
              <a:avLst/>
            </a:prstGeom>
            <a:effectLst>
              <a:glow rad="292100">
                <a:schemeClr val="bg1">
                  <a:alpha val="41000"/>
                </a:schemeClr>
              </a:glow>
            </a:effectLst>
          </p:spPr>
        </p:pic>
      </p:grpSp>
      <p:sp>
        <p:nvSpPr>
          <p:cNvPr id="10" name="TextBox 9">
            <a:extLst>
              <a:ext uri="{FF2B5EF4-FFF2-40B4-BE49-F238E27FC236}">
                <a16:creationId xmlns:a16="http://schemas.microsoft.com/office/drawing/2014/main" id="{9C632D74-5077-4846-A24D-026D85186A5E}"/>
              </a:ext>
            </a:extLst>
          </p:cNvPr>
          <p:cNvSpPr txBox="1"/>
          <p:nvPr/>
        </p:nvSpPr>
        <p:spPr>
          <a:xfrm>
            <a:off x="185532" y="1892425"/>
            <a:ext cx="4479234" cy="1938992"/>
          </a:xfrm>
          <a:prstGeom prst="rect">
            <a:avLst/>
          </a:prstGeom>
          <a:noFill/>
        </p:spPr>
        <p:txBody>
          <a:bodyPr wrap="square" rtlCol="0">
            <a:spAutoFit/>
          </a:bodyPr>
          <a:lstStyle/>
          <a:p>
            <a:pPr algn="ctr"/>
            <a:r>
              <a:rPr lang="en-US" sz="6000" spc="300" dirty="0">
                <a:ln w="25400">
                  <a:noFill/>
                </a:ln>
                <a:effectLst>
                  <a:outerShdw dist="76200" dir="2700000" algn="tl" rotWithShape="0">
                    <a:schemeClr val="bg1"/>
                  </a:outerShdw>
                </a:effectLst>
                <a:latin typeface="Bebas Neue" panose="020B0606020202050201" pitchFamily="34" charset="0"/>
              </a:rPr>
              <a:t>Dialysis Analytics</a:t>
            </a:r>
          </a:p>
        </p:txBody>
      </p:sp>
    </p:spTree>
    <p:extLst>
      <p:ext uri="{BB962C8B-B14F-4D97-AF65-F5344CB8AC3E}">
        <p14:creationId xmlns:p14="http://schemas.microsoft.com/office/powerpoint/2010/main" val="313863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90">
                                          <p:stCondLst>
                                            <p:cond delay="0"/>
                                          </p:stCondLst>
                                        </p:cTn>
                                        <p:tgtEl>
                                          <p:spTgt spid="10"/>
                                        </p:tgtEl>
                                      </p:cBhvr>
                                    </p:animEffect>
                                    <p:anim calcmode="lin" valueType="num">
                                      <p:cBhvr>
                                        <p:cTn id="8"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13" dur="13">
                                          <p:stCondLst>
                                            <p:cond delay="325"/>
                                          </p:stCondLst>
                                        </p:cTn>
                                        <p:tgtEl>
                                          <p:spTgt spid="10"/>
                                        </p:tgtEl>
                                      </p:cBhvr>
                                      <p:to x="100000" y="60000"/>
                                    </p:animScale>
                                    <p:animScale>
                                      <p:cBhvr>
                                        <p:cTn id="14" dur="83" decel="50000">
                                          <p:stCondLst>
                                            <p:cond delay="338"/>
                                          </p:stCondLst>
                                        </p:cTn>
                                        <p:tgtEl>
                                          <p:spTgt spid="10"/>
                                        </p:tgtEl>
                                      </p:cBhvr>
                                      <p:to x="100000" y="100000"/>
                                    </p:animScale>
                                    <p:animScale>
                                      <p:cBhvr>
                                        <p:cTn id="15" dur="13">
                                          <p:stCondLst>
                                            <p:cond delay="656"/>
                                          </p:stCondLst>
                                        </p:cTn>
                                        <p:tgtEl>
                                          <p:spTgt spid="10"/>
                                        </p:tgtEl>
                                      </p:cBhvr>
                                      <p:to x="100000" y="80000"/>
                                    </p:animScale>
                                    <p:animScale>
                                      <p:cBhvr>
                                        <p:cTn id="16" dur="83" decel="50000">
                                          <p:stCondLst>
                                            <p:cond delay="669"/>
                                          </p:stCondLst>
                                        </p:cTn>
                                        <p:tgtEl>
                                          <p:spTgt spid="10"/>
                                        </p:tgtEl>
                                      </p:cBhvr>
                                      <p:to x="100000" y="100000"/>
                                    </p:animScale>
                                    <p:animScale>
                                      <p:cBhvr>
                                        <p:cTn id="17" dur="13">
                                          <p:stCondLst>
                                            <p:cond delay="821"/>
                                          </p:stCondLst>
                                        </p:cTn>
                                        <p:tgtEl>
                                          <p:spTgt spid="10"/>
                                        </p:tgtEl>
                                      </p:cBhvr>
                                      <p:to x="100000" y="90000"/>
                                    </p:animScale>
                                    <p:animScale>
                                      <p:cBhvr>
                                        <p:cTn id="18" dur="83" decel="50000">
                                          <p:stCondLst>
                                            <p:cond delay="834"/>
                                          </p:stCondLst>
                                        </p:cTn>
                                        <p:tgtEl>
                                          <p:spTgt spid="10"/>
                                        </p:tgtEl>
                                      </p:cBhvr>
                                      <p:to x="100000" y="100000"/>
                                    </p:animScale>
                                    <p:animScale>
                                      <p:cBhvr>
                                        <p:cTn id="19" dur="13">
                                          <p:stCondLst>
                                            <p:cond delay="904"/>
                                          </p:stCondLst>
                                        </p:cTn>
                                        <p:tgtEl>
                                          <p:spTgt spid="10"/>
                                        </p:tgtEl>
                                      </p:cBhvr>
                                      <p:to x="100000" y="95000"/>
                                    </p:animScale>
                                    <p:animScale>
                                      <p:cBhvr>
                                        <p:cTn id="20" dur="83" decel="50000">
                                          <p:stCondLst>
                                            <p:cond delay="917"/>
                                          </p:stCondLst>
                                        </p:cTn>
                                        <p:tgtEl>
                                          <p:spTgt spid="10"/>
                                        </p:tgtEl>
                                      </p:cBhvr>
                                      <p:to x="100000" y="100000"/>
                                    </p:animScale>
                                  </p:childTnLst>
                                </p:cTn>
                              </p:par>
                              <p:par>
                                <p:cTn id="21" presetID="16" presetClass="entr" presetSubtype="21" fill="hold" nodeType="withEffect">
                                  <p:stCondLst>
                                    <p:cond delay="170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BBEB"/>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26504" y="6021288"/>
            <a:ext cx="24512238"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290090" y="6071126"/>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54250" y="6071126"/>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0959681" y="561622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186149" y="965952"/>
            <a:ext cx="6791046" cy="4062651"/>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a:latin typeface="212 Baby Girl" pitchFamily="50" charset="0"/>
              </a:rPr>
              <a:t>The average payment reduction rate is 0.32 percentage. This indicates that, on an average payments have been reduced by 0.32%.</a:t>
            </a:r>
          </a:p>
          <a:p>
            <a:pPr marL="342900" indent="-342900" algn="just">
              <a:buFont typeface="Wingdings" pitchFamily="2" charset="2"/>
              <a:buChar char="§"/>
            </a:pPr>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Compare the organization's reduction rate to industry standards. If the reduction rate aligns with the industry norms, then its considered acceptable.</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Evaluate the organization's financial stability. A minor reduction in payments might be manageable for financially sound organizations but more challenging for financially strained ones.</a:t>
            </a:r>
          </a:p>
        </p:txBody>
      </p:sp>
      <p:sp>
        <p:nvSpPr>
          <p:cNvPr id="31" name="Rectangle: Rounded Corners 52">
            <a:extLst>
              <a:ext uri="{FF2B5EF4-FFF2-40B4-BE49-F238E27FC236}">
                <a16:creationId xmlns:a16="http://schemas.microsoft.com/office/drawing/2014/main" id="{BA9570B9-812E-4A7E-BA77-1A0E62F59C53}"/>
              </a:ext>
            </a:extLst>
          </p:cNvPr>
          <p:cNvSpPr/>
          <p:nvPr/>
        </p:nvSpPr>
        <p:spPr>
          <a:xfrm>
            <a:off x="592559" y="170933"/>
            <a:ext cx="10903893" cy="582858"/>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212 Baby Girl" pitchFamily="50" charset="0"/>
            </a:endParaRPr>
          </a:p>
          <a:p>
            <a:pPr algn="ctr"/>
            <a:r>
              <a:rPr lang="en-US" sz="2400" dirty="0">
                <a:latin typeface="212 Baby Girl" pitchFamily="50" charset="0"/>
              </a:rPr>
              <a:t>KPI 6 – Average Payment Reduction Rate </a:t>
            </a:r>
            <a:endParaRPr lang="id-ID" sz="2400" dirty="0">
              <a:latin typeface="212 Baby Girl" pitchFamily="50" charset="0"/>
            </a:endParaRPr>
          </a:p>
          <a:p>
            <a:pPr algn="ctr"/>
            <a:endParaRPr lang="id-ID" sz="2800" dirty="0">
              <a:latin typeface="212 Baby Girl" pitchFamily="50"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218" y="905197"/>
            <a:ext cx="4470112" cy="231389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2699" y="3378117"/>
            <a:ext cx="4496796" cy="25046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411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00C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766390"/>
            <a:ext cx="11184834" cy="5941262"/>
          </a:xfrm>
          <a:prstGeom prst="rect">
            <a:avLst/>
          </a:prstGeom>
        </p:spPr>
      </p:pic>
      <p:sp>
        <p:nvSpPr>
          <p:cNvPr id="4" name="TextBox 3">
            <a:extLst>
              <a:ext uri="{FF2B5EF4-FFF2-40B4-BE49-F238E27FC236}">
                <a16:creationId xmlns:a16="http://schemas.microsoft.com/office/drawing/2014/main" id="{9C632D74-5077-4846-A24D-026D85186A5E}"/>
              </a:ext>
            </a:extLst>
          </p:cNvPr>
          <p:cNvSpPr txBox="1"/>
          <p:nvPr/>
        </p:nvSpPr>
        <p:spPr>
          <a:xfrm>
            <a:off x="2955233" y="39756"/>
            <a:ext cx="6228522" cy="707886"/>
          </a:xfrm>
          <a:prstGeom prst="rect">
            <a:avLst/>
          </a:prstGeom>
          <a:noFill/>
        </p:spPr>
        <p:txBody>
          <a:bodyPr wrap="square" rtlCol="0">
            <a:spAutoFit/>
          </a:bodyPr>
          <a:lstStyle/>
          <a:p>
            <a:pPr algn="ctr"/>
            <a:r>
              <a:rPr lang="en-US" sz="4000" spc="300" dirty="0">
                <a:ln w="25400">
                  <a:noFill/>
                </a:ln>
                <a:solidFill>
                  <a:schemeClr val="bg1"/>
                </a:solidFill>
                <a:latin typeface="Bebas Neue" panose="020B0606020202050201" pitchFamily="34" charset="0"/>
              </a:rPr>
              <a:t>Power BI Dashboard</a:t>
            </a:r>
          </a:p>
        </p:txBody>
      </p:sp>
    </p:spTree>
    <p:extLst>
      <p:ext uri="{BB962C8B-B14F-4D97-AF65-F5344CB8AC3E}">
        <p14:creationId xmlns:p14="http://schemas.microsoft.com/office/powerpoint/2010/main" val="28549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90"/>
                                          </p:val>
                                        </p:tav>
                                        <p:tav tm="100000">
                                          <p:val>
                                            <p:fltVal val="0"/>
                                          </p:val>
                                        </p:tav>
                                      </p:tavLst>
                                    </p:anim>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32D74-5077-4846-A24D-026D85186A5E}"/>
              </a:ext>
            </a:extLst>
          </p:cNvPr>
          <p:cNvSpPr txBox="1"/>
          <p:nvPr/>
        </p:nvSpPr>
        <p:spPr>
          <a:xfrm>
            <a:off x="3357349" y="39756"/>
            <a:ext cx="5308979" cy="707886"/>
          </a:xfrm>
          <a:prstGeom prst="rect">
            <a:avLst/>
          </a:prstGeom>
          <a:noFill/>
        </p:spPr>
        <p:txBody>
          <a:bodyPr wrap="square" rtlCol="0">
            <a:spAutoFit/>
          </a:bodyPr>
          <a:lstStyle/>
          <a:p>
            <a:pPr algn="ctr"/>
            <a:r>
              <a:rPr lang="en-US" sz="4000" spc="300" dirty="0">
                <a:ln w="25400">
                  <a:noFill/>
                </a:ln>
                <a:solidFill>
                  <a:schemeClr val="bg1"/>
                </a:solidFill>
                <a:latin typeface="Bebas Neue" panose="020B0606020202050201" pitchFamily="34" charset="0"/>
              </a:rPr>
              <a:t>Excel Dashboard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2"/>
          <a:stretch/>
        </p:blipFill>
        <p:spPr bwMode="auto">
          <a:xfrm>
            <a:off x="-12712" y="696037"/>
            <a:ext cx="12218362" cy="6161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93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1026"/>
                                        </p:tgtEl>
                                        <p:attrNameLst>
                                          <p:attrName>style.visibility</p:attrName>
                                        </p:attrNameLst>
                                      </p:cBhvr>
                                      <p:to>
                                        <p:strVal val="visible"/>
                                      </p:to>
                                    </p:set>
                                    <p:anim calcmode="lin" valueType="num">
                                      <p:cBhvr>
                                        <p:cTn id="10" dur="1000" fill="hold"/>
                                        <p:tgtEl>
                                          <p:spTgt spid="1026"/>
                                        </p:tgtEl>
                                        <p:attrNameLst>
                                          <p:attrName>ppt_w</p:attrName>
                                        </p:attrNameLst>
                                      </p:cBhvr>
                                      <p:tavLst>
                                        <p:tav tm="0">
                                          <p:val>
                                            <p:fltVal val="0"/>
                                          </p:val>
                                        </p:tav>
                                        <p:tav tm="100000">
                                          <p:val>
                                            <p:strVal val="#ppt_w"/>
                                          </p:val>
                                        </p:tav>
                                      </p:tavLst>
                                    </p:anim>
                                    <p:anim calcmode="lin" valueType="num">
                                      <p:cBhvr>
                                        <p:cTn id="11" dur="1000" fill="hold"/>
                                        <p:tgtEl>
                                          <p:spTgt spid="1026"/>
                                        </p:tgtEl>
                                        <p:attrNameLst>
                                          <p:attrName>ppt_h</p:attrName>
                                        </p:attrNameLst>
                                      </p:cBhvr>
                                      <p:tavLst>
                                        <p:tav tm="0">
                                          <p:val>
                                            <p:fltVal val="0"/>
                                          </p:val>
                                        </p:tav>
                                        <p:tav tm="100000">
                                          <p:val>
                                            <p:strVal val="#ppt_h"/>
                                          </p:val>
                                        </p:tav>
                                      </p:tavLst>
                                    </p:anim>
                                    <p:anim calcmode="lin" valueType="num">
                                      <p:cBhvr>
                                        <p:cTn id="12" dur="1000" fill="hold"/>
                                        <p:tgtEl>
                                          <p:spTgt spid="1026"/>
                                        </p:tgtEl>
                                        <p:attrNameLst>
                                          <p:attrName>style.rotation</p:attrName>
                                        </p:attrNameLst>
                                      </p:cBhvr>
                                      <p:tavLst>
                                        <p:tav tm="0">
                                          <p:val>
                                            <p:fltVal val="90"/>
                                          </p:val>
                                        </p:tav>
                                        <p:tav tm="100000">
                                          <p:val>
                                            <p:fltVal val="0"/>
                                          </p:val>
                                        </p:tav>
                                      </p:tavLst>
                                    </p:anim>
                                    <p:animEffect transition="in" filter="fade">
                                      <p:cBhvr>
                                        <p:cTn id="1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32D74-5077-4846-A24D-026D85186A5E}"/>
              </a:ext>
            </a:extLst>
          </p:cNvPr>
          <p:cNvSpPr txBox="1"/>
          <p:nvPr/>
        </p:nvSpPr>
        <p:spPr>
          <a:xfrm>
            <a:off x="3101009" y="39756"/>
            <a:ext cx="5950226" cy="707886"/>
          </a:xfrm>
          <a:prstGeom prst="rect">
            <a:avLst/>
          </a:prstGeom>
          <a:noFill/>
        </p:spPr>
        <p:txBody>
          <a:bodyPr wrap="square" rtlCol="0">
            <a:spAutoFit/>
          </a:bodyPr>
          <a:lstStyle/>
          <a:p>
            <a:pPr algn="ctr"/>
            <a:r>
              <a:rPr lang="en-US" sz="4000" spc="300" dirty="0">
                <a:ln w="25400">
                  <a:noFill/>
                </a:ln>
                <a:latin typeface="Bebas Neue" panose="020B0606020202050201" pitchFamily="34" charset="0"/>
              </a:rPr>
              <a:t>Tableau Dashboard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739531"/>
            <a:ext cx="11052313" cy="6043407"/>
          </a:xfrm>
          <a:prstGeom prst="rect">
            <a:avLst/>
          </a:prstGeom>
          <a:ln>
            <a:solidFill>
              <a:schemeClr val="tx1"/>
            </a:solidFill>
          </a:ln>
        </p:spPr>
      </p:pic>
    </p:spTree>
    <p:extLst>
      <p:ext uri="{BB962C8B-B14F-4D97-AF65-F5344CB8AC3E}">
        <p14:creationId xmlns:p14="http://schemas.microsoft.com/office/powerpoint/2010/main" val="369520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FE2FF">
            <a:alpha val="60000"/>
          </a:srgbClr>
        </a:solidFill>
        <a:effectLst/>
      </p:bgPr>
    </p:bg>
    <p:spTree>
      <p:nvGrpSpPr>
        <p:cNvPr id="1" name=""/>
        <p:cNvGrpSpPr/>
        <p:nvPr/>
      </p:nvGrpSpPr>
      <p:grpSpPr>
        <a:xfrm>
          <a:off x="0" y="0"/>
          <a:ext cx="0" cy="0"/>
          <a:chOff x="0" y="0"/>
          <a:chExt cx="0" cy="0"/>
        </a:xfrm>
      </p:grpSpPr>
      <p:grpSp>
        <p:nvGrpSpPr>
          <p:cNvPr id="10" name="Group 9"/>
          <p:cNvGrpSpPr/>
          <p:nvPr/>
        </p:nvGrpSpPr>
        <p:grpSpPr>
          <a:xfrm>
            <a:off x="7369563" y="4372848"/>
            <a:ext cx="4822438" cy="2485138"/>
            <a:chOff x="7369563" y="4372848"/>
            <a:chExt cx="4822438" cy="2485138"/>
          </a:xfrm>
        </p:grpSpPr>
        <p:sp>
          <p:nvSpPr>
            <p:cNvPr id="3" name="Rectangle 2">
              <a:extLst>
                <a:ext uri="{FF2B5EF4-FFF2-40B4-BE49-F238E27FC236}">
                  <a16:creationId xmlns:a16="http://schemas.microsoft.com/office/drawing/2014/main" id="{753C23E5-8E7C-491F-A76D-5B2880A0293B}"/>
                </a:ext>
              </a:extLst>
            </p:cNvPr>
            <p:cNvSpPr/>
            <p:nvPr/>
          </p:nvSpPr>
          <p:spPr>
            <a:xfrm>
              <a:off x="7383212" y="4790352"/>
              <a:ext cx="4808789" cy="2067634"/>
            </a:xfrm>
            <a:prstGeom prst="rect">
              <a:avLst/>
            </a:prstGeom>
            <a:solidFill>
              <a:srgbClr val="9CB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A82CD06-105C-4CE7-A779-FCBBA5683663}"/>
                </a:ext>
              </a:extLst>
            </p:cNvPr>
            <p:cNvSpPr/>
            <p:nvPr/>
          </p:nvSpPr>
          <p:spPr>
            <a:xfrm>
              <a:off x="7369563" y="4372848"/>
              <a:ext cx="4808789" cy="890060"/>
            </a:xfrm>
            <a:prstGeom prst="ellipse">
              <a:avLst/>
            </a:prstGeom>
            <a:solidFill>
              <a:srgbClr val="A9C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2C59F0B-5852-4570-8F07-850BDD6DCBC8}"/>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7792501" y="1337484"/>
            <a:ext cx="4022489" cy="3551740"/>
          </a:xfrm>
          <a:prstGeom prst="rect">
            <a:avLst/>
          </a:prstGeom>
          <a:effectLst/>
        </p:spPr>
      </p:pic>
      <p:sp>
        <p:nvSpPr>
          <p:cNvPr id="8" name="Rectangle 7"/>
          <p:cNvSpPr/>
          <p:nvPr/>
        </p:nvSpPr>
        <p:spPr>
          <a:xfrm>
            <a:off x="291151" y="946961"/>
            <a:ext cx="7105935" cy="5078313"/>
          </a:xfrm>
          <a:prstGeom prst="rect">
            <a:avLst/>
          </a:prstGeom>
        </p:spPr>
        <p:txBody>
          <a:bodyPr wrap="square">
            <a:spAutoFit/>
          </a:bodyPr>
          <a:lstStyle/>
          <a:p>
            <a:pPr marL="285750" indent="-285750" algn="just">
              <a:buFont typeface="Wingdings" pitchFamily="2" charset="2"/>
              <a:buChar char="q"/>
            </a:pPr>
            <a:r>
              <a:rPr lang="en-US" dirty="0">
                <a:latin typeface="212 Baby Girl" pitchFamily="50" charset="0"/>
              </a:rPr>
              <a:t>A comprehensive approach to healthcare management requires understanding patient distribution, financial stability, performance assessment, equity in service availability, and financial resilience.</a:t>
            </a:r>
          </a:p>
          <a:p>
            <a:pPr algn="just"/>
            <a:r>
              <a:rPr lang="en-US" dirty="0">
                <a:latin typeface="212 Baby Girl" pitchFamily="50" charset="0"/>
              </a:rPr>
              <a:t> </a:t>
            </a:r>
          </a:p>
          <a:p>
            <a:pPr marL="285750" indent="-285750" algn="just">
              <a:buFont typeface="Wingdings" pitchFamily="2" charset="2"/>
              <a:buChar char="q"/>
            </a:pPr>
            <a:r>
              <a:rPr lang="en-US" dirty="0">
                <a:latin typeface="212 Baby Girl" pitchFamily="50" charset="0"/>
              </a:rPr>
              <a:t>Data accuracy, transparency, and effective resource allocation are critical for equitable and effective healthcare delivery. Collaboration between profit and non-profit organizations can create a holistic healthcare ecosystem that addresses diverse patient needs.</a:t>
            </a:r>
          </a:p>
          <a:p>
            <a:pPr algn="just"/>
            <a:endParaRPr lang="en-US" dirty="0">
              <a:latin typeface="212 Baby Girl" pitchFamily="50" charset="0"/>
            </a:endParaRPr>
          </a:p>
          <a:p>
            <a:pPr marL="285750" indent="-285750" algn="just">
              <a:buFont typeface="Wingdings" pitchFamily="2" charset="2"/>
              <a:buChar char="q"/>
            </a:pPr>
            <a:r>
              <a:rPr lang="en-US" dirty="0">
                <a:latin typeface="212 Baby Girl" pitchFamily="50" charset="0"/>
              </a:rPr>
              <a:t> Identifying and addressing healthcare disparities ensure that all patients receive appropriate care regardless of geographic location or financial status. </a:t>
            </a:r>
          </a:p>
          <a:p>
            <a:pPr algn="just"/>
            <a:endParaRPr lang="en-US" dirty="0">
              <a:latin typeface="212 Baby Girl" pitchFamily="50" charset="0"/>
            </a:endParaRPr>
          </a:p>
          <a:p>
            <a:pPr marL="285750" indent="-285750" algn="just">
              <a:buFont typeface="Wingdings" pitchFamily="2" charset="2"/>
              <a:buChar char="q"/>
            </a:pPr>
            <a:r>
              <a:rPr lang="en-US" dirty="0">
                <a:latin typeface="212 Baby Girl" pitchFamily="50" charset="0"/>
              </a:rPr>
              <a:t>Incorporating these conclusions into strategic planning, decision-making, and policy formulation will contribute to improved patient outcomes, resource optimization, and sustainable healthcare services.</a:t>
            </a:r>
          </a:p>
        </p:txBody>
      </p:sp>
      <p:sp>
        <p:nvSpPr>
          <p:cNvPr id="9" name="TextBox 8">
            <a:extLst>
              <a:ext uri="{FF2B5EF4-FFF2-40B4-BE49-F238E27FC236}">
                <a16:creationId xmlns:a16="http://schemas.microsoft.com/office/drawing/2014/main" id="{F7A3DC3E-D15A-4E62-A3B0-0C1D13CCBBCB}"/>
              </a:ext>
            </a:extLst>
          </p:cNvPr>
          <p:cNvSpPr txBox="1"/>
          <p:nvPr/>
        </p:nvSpPr>
        <p:spPr>
          <a:xfrm>
            <a:off x="526376" y="204718"/>
            <a:ext cx="4468699" cy="769441"/>
          </a:xfrm>
          <a:prstGeom prst="rect">
            <a:avLst/>
          </a:prstGeom>
          <a:noFill/>
        </p:spPr>
        <p:txBody>
          <a:bodyPr wrap="square" rtlCol="0">
            <a:spAutoFit/>
          </a:bodyPr>
          <a:lstStyle/>
          <a:p>
            <a:r>
              <a:rPr lang="en-US" sz="4400" spc="300" dirty="0">
                <a:ln w="25400">
                  <a:noFill/>
                </a:ln>
                <a:effectLst>
                  <a:outerShdw dist="76200" dir="2700000" algn="tl" rotWithShape="0">
                    <a:schemeClr val="bg1"/>
                  </a:outerShdw>
                </a:effectLst>
                <a:latin typeface="Bebas Neue" panose="020B0606020202050201" pitchFamily="34" charset="0"/>
              </a:rPr>
              <a:t>CONCLUSION</a:t>
            </a:r>
          </a:p>
        </p:txBody>
      </p:sp>
    </p:spTree>
    <p:extLst>
      <p:ext uri="{BB962C8B-B14F-4D97-AF65-F5344CB8AC3E}">
        <p14:creationId xmlns:p14="http://schemas.microsoft.com/office/powerpoint/2010/main" val="399106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1000"/>
                                  </p:stCondLst>
                                  <p:iterate type="lt">
                                    <p:tmPct val="10000"/>
                                  </p:iterate>
                                  <p:childTnLst>
                                    <p:animMotion origin="layout" path="M -0.01784 0.00232 L -0.01784 -0.06984 " pathEditMode="relative" rAng="0" ptsTypes="AA">
                                      <p:cBhvr>
                                        <p:cTn id="6" dur="500" accel="50000" decel="50000" autoRev="1" fill="hold">
                                          <p:stCondLst>
                                            <p:cond delay="0"/>
                                          </p:stCondLst>
                                        </p:cTn>
                                        <p:tgtEl>
                                          <p:spTgt spid="9"/>
                                        </p:tgtEl>
                                        <p:attrNameLst>
                                          <p:attrName>ppt_x</p:attrName>
                                          <p:attrName>ppt_y</p:attrName>
                                        </p:attrNameLst>
                                      </p:cBhvr>
                                      <p:rCtr x="0" y="-3608"/>
                                    </p:animMotion>
                                    <p:animRot by="1500000">
                                      <p:cBhvr>
                                        <p:cTn id="7" dur="250" fill="hold">
                                          <p:stCondLst>
                                            <p:cond delay="0"/>
                                          </p:stCondLst>
                                        </p:cTn>
                                        <p:tgtEl>
                                          <p:spTgt spid="9"/>
                                        </p:tgtEl>
                                        <p:attrNameLst>
                                          <p:attrName>r</p:attrName>
                                        </p:attrNameLst>
                                      </p:cBhvr>
                                    </p:animRot>
                                    <p:animRot by="-1500000">
                                      <p:cBhvr>
                                        <p:cTn id="8" dur="250" fill="hold">
                                          <p:stCondLst>
                                            <p:cond delay="250"/>
                                          </p:stCondLst>
                                        </p:cTn>
                                        <p:tgtEl>
                                          <p:spTgt spid="9"/>
                                        </p:tgtEl>
                                        <p:attrNameLst>
                                          <p:attrName>r</p:attrName>
                                        </p:attrNameLst>
                                      </p:cBhvr>
                                    </p:animRot>
                                    <p:animRot by="-1500000">
                                      <p:cBhvr>
                                        <p:cTn id="9" dur="250" fill="hold">
                                          <p:stCondLst>
                                            <p:cond delay="500"/>
                                          </p:stCondLst>
                                        </p:cTn>
                                        <p:tgtEl>
                                          <p:spTgt spid="9"/>
                                        </p:tgtEl>
                                        <p:attrNameLst>
                                          <p:attrName>r</p:attrName>
                                        </p:attrNameLst>
                                      </p:cBhvr>
                                    </p:animRot>
                                    <p:animRot by="1500000">
                                      <p:cBhvr>
                                        <p:cTn id="10" dur="250" fill="hold">
                                          <p:stCondLst>
                                            <p:cond delay="750"/>
                                          </p:stCondLst>
                                        </p:cTn>
                                        <p:tgtEl>
                                          <p:spTgt spid="9"/>
                                        </p:tgtEl>
                                        <p:attrNameLst>
                                          <p:attrName>r</p:attrName>
                                        </p:attrNameLst>
                                      </p:cBhvr>
                                    </p:animRot>
                                  </p:childTnLst>
                                </p:cTn>
                              </p:par>
                              <p:par>
                                <p:cTn id="11" presetID="2" presetClass="entr" presetSubtype="4" fill="hold" nodeType="withEffect">
                                  <p:stCondLst>
                                    <p:cond delay="75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000" fill="hold"/>
                                        <p:tgtEl>
                                          <p:spTgt spid="5"/>
                                        </p:tgtEl>
                                        <p:attrNameLst>
                                          <p:attrName>ppt_x</p:attrName>
                                        </p:attrNameLst>
                                      </p:cBhvr>
                                      <p:tavLst>
                                        <p:tav tm="0">
                                          <p:val>
                                            <p:strVal val="#ppt_x"/>
                                          </p:val>
                                        </p:tav>
                                        <p:tav tm="100000">
                                          <p:val>
                                            <p:strVal val="#ppt_x"/>
                                          </p:val>
                                        </p:tav>
                                      </p:tavLst>
                                    </p:anim>
                                    <p:anim calcmode="lin" valueType="num">
                                      <p:cBhvr additive="base">
                                        <p:cTn id="18"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Shape 47">
            <a:extLst>
              <a:ext uri="{FF2B5EF4-FFF2-40B4-BE49-F238E27FC236}">
                <a16:creationId xmlns:a16="http://schemas.microsoft.com/office/drawing/2014/main" id="{FB2AD177-9DCD-468B-847A-84CF0A6CFFDF}"/>
              </a:ext>
            </a:extLst>
          </p:cNvPr>
          <p:cNvSpPr/>
          <p:nvPr/>
        </p:nvSpPr>
        <p:spPr>
          <a:xfrm>
            <a:off x="0" y="0"/>
            <a:ext cx="10166056" cy="6858000"/>
          </a:xfrm>
          <a:custGeom>
            <a:avLst/>
            <a:gdLst>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07429 w 10406757"/>
              <a:gd name="connsiteY8" fmla="*/ 2438400 h 7213600"/>
              <a:gd name="connsiteX9" fmla="*/ 4847772 w 10406757"/>
              <a:gd name="connsiteY9" fmla="*/ 2743200 h 7213600"/>
              <a:gd name="connsiteX10" fmla="*/ 5065486 w 10406757"/>
              <a:gd name="connsiteY10" fmla="*/ 3875315 h 7213600"/>
              <a:gd name="connsiteX11" fmla="*/ 6154058 w 10406757"/>
              <a:gd name="connsiteY11" fmla="*/ 3860800 h 7213600"/>
              <a:gd name="connsiteX12" fmla="*/ 7692572 w 10406757"/>
              <a:gd name="connsiteY12" fmla="*/ 4267200 h 7213600"/>
              <a:gd name="connsiteX13" fmla="*/ 9419772 w 10406757"/>
              <a:gd name="connsiteY13" fmla="*/ 3860800 h 7213600"/>
              <a:gd name="connsiteX14" fmla="*/ 9419772 w 10406757"/>
              <a:gd name="connsiteY14" fmla="*/ 3860800 h 7213600"/>
              <a:gd name="connsiteX15" fmla="*/ 10247086 w 10406757"/>
              <a:gd name="connsiteY15" fmla="*/ 5675086 h 7213600"/>
              <a:gd name="connsiteX16" fmla="*/ 10406743 w 10406757"/>
              <a:gd name="connsiteY16" fmla="*/ 7184572 h 7213600"/>
              <a:gd name="connsiteX17" fmla="*/ 10406743 w 10406757"/>
              <a:gd name="connsiteY17" fmla="*/ 7184572 h 7213600"/>
              <a:gd name="connsiteX18" fmla="*/ 0 w 10406757"/>
              <a:gd name="connsiteY18" fmla="*/ 7213600 h 7213600"/>
              <a:gd name="connsiteX19" fmla="*/ 14515 w 10406757"/>
              <a:gd name="connsiteY19" fmla="*/ 0 h 7213600"/>
              <a:gd name="connsiteX20" fmla="*/ 1669143 w 10406757"/>
              <a:gd name="connsiteY20"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07429 w 10406757"/>
              <a:gd name="connsiteY8" fmla="*/ 2438400 h 7213600"/>
              <a:gd name="connsiteX9" fmla="*/ 5065486 w 10406757"/>
              <a:gd name="connsiteY9" fmla="*/ 3875315 h 7213600"/>
              <a:gd name="connsiteX10" fmla="*/ 6154058 w 10406757"/>
              <a:gd name="connsiteY10" fmla="*/ 3860800 h 7213600"/>
              <a:gd name="connsiteX11" fmla="*/ 7692572 w 10406757"/>
              <a:gd name="connsiteY11" fmla="*/ 4267200 h 7213600"/>
              <a:gd name="connsiteX12" fmla="*/ 9419772 w 10406757"/>
              <a:gd name="connsiteY12" fmla="*/ 3860800 h 7213600"/>
              <a:gd name="connsiteX13" fmla="*/ 9419772 w 10406757"/>
              <a:gd name="connsiteY13" fmla="*/ 3860800 h 7213600"/>
              <a:gd name="connsiteX14" fmla="*/ 10247086 w 10406757"/>
              <a:gd name="connsiteY14" fmla="*/ 5675086 h 7213600"/>
              <a:gd name="connsiteX15" fmla="*/ 10406743 w 10406757"/>
              <a:gd name="connsiteY15" fmla="*/ 7184572 h 7213600"/>
              <a:gd name="connsiteX16" fmla="*/ 10406743 w 10406757"/>
              <a:gd name="connsiteY16" fmla="*/ 7184572 h 7213600"/>
              <a:gd name="connsiteX17" fmla="*/ 0 w 10406757"/>
              <a:gd name="connsiteY17" fmla="*/ 7213600 h 7213600"/>
              <a:gd name="connsiteX18" fmla="*/ 14515 w 10406757"/>
              <a:gd name="connsiteY18" fmla="*/ 0 h 7213600"/>
              <a:gd name="connsiteX19" fmla="*/ 1669143 w 10406757"/>
              <a:gd name="connsiteY19"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254172 w 10406757"/>
              <a:gd name="connsiteY7" fmla="*/ 2481943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4891315 w 10406757"/>
              <a:gd name="connsiteY7" fmla="*/ 2481943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4818743 w 10406757"/>
              <a:gd name="connsiteY3" fmla="*/ 508000 h 7213600"/>
              <a:gd name="connsiteX4" fmla="*/ 5428343 w 10406757"/>
              <a:gd name="connsiteY4" fmla="*/ 1190172 h 7213600"/>
              <a:gd name="connsiteX5" fmla="*/ 4891315 w 10406757"/>
              <a:gd name="connsiteY5" fmla="*/ 2481943 h 7213600"/>
              <a:gd name="connsiteX6" fmla="*/ 5065486 w 10406757"/>
              <a:gd name="connsiteY6" fmla="*/ 3875315 h 7213600"/>
              <a:gd name="connsiteX7" fmla="*/ 6154058 w 10406757"/>
              <a:gd name="connsiteY7" fmla="*/ 3860800 h 7213600"/>
              <a:gd name="connsiteX8" fmla="*/ 7692572 w 10406757"/>
              <a:gd name="connsiteY8" fmla="*/ 4267200 h 7213600"/>
              <a:gd name="connsiteX9" fmla="*/ 9419772 w 10406757"/>
              <a:gd name="connsiteY9" fmla="*/ 3860800 h 7213600"/>
              <a:gd name="connsiteX10" fmla="*/ 9419772 w 10406757"/>
              <a:gd name="connsiteY10" fmla="*/ 3860800 h 7213600"/>
              <a:gd name="connsiteX11" fmla="*/ 10247086 w 10406757"/>
              <a:gd name="connsiteY11" fmla="*/ 5675086 h 7213600"/>
              <a:gd name="connsiteX12" fmla="*/ 10406743 w 10406757"/>
              <a:gd name="connsiteY12" fmla="*/ 7184572 h 7213600"/>
              <a:gd name="connsiteX13" fmla="*/ 10406743 w 10406757"/>
              <a:gd name="connsiteY13" fmla="*/ 7184572 h 7213600"/>
              <a:gd name="connsiteX14" fmla="*/ 0 w 10406757"/>
              <a:gd name="connsiteY14" fmla="*/ 7213600 h 7213600"/>
              <a:gd name="connsiteX15" fmla="*/ 14515 w 10406757"/>
              <a:gd name="connsiteY15" fmla="*/ 0 h 7213600"/>
              <a:gd name="connsiteX16" fmla="*/ 1669143 w 10406757"/>
              <a:gd name="connsiteY16"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682172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09486 w 10406757"/>
              <a:gd name="connsiteY2" fmla="*/ 9289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09486 w 10406757"/>
              <a:gd name="connsiteY2" fmla="*/ 9289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10247086 w 10406757"/>
              <a:gd name="connsiteY11" fmla="*/ 5675086 h 7213600"/>
              <a:gd name="connsiteX12" fmla="*/ 10406743 w 10406757"/>
              <a:gd name="connsiteY12" fmla="*/ 7184572 h 7213600"/>
              <a:gd name="connsiteX13" fmla="*/ 10406743 w 10406757"/>
              <a:gd name="connsiteY13" fmla="*/ 7184572 h 7213600"/>
              <a:gd name="connsiteX14" fmla="*/ 0 w 10406757"/>
              <a:gd name="connsiteY14" fmla="*/ 7213600 h 7213600"/>
              <a:gd name="connsiteX15" fmla="*/ 14515 w 10406757"/>
              <a:gd name="connsiteY15" fmla="*/ 0 h 7213600"/>
              <a:gd name="connsiteX16" fmla="*/ 1669143 w 10406757"/>
              <a:gd name="connsiteY16" fmla="*/ 0 h 7213600"/>
              <a:gd name="connsiteX0" fmla="*/ 1669143 w 10499885"/>
              <a:gd name="connsiteY0" fmla="*/ 0 h 7213600"/>
              <a:gd name="connsiteX1" fmla="*/ 1277258 w 10499885"/>
              <a:gd name="connsiteY1" fmla="*/ 449943 h 7213600"/>
              <a:gd name="connsiteX2" fmla="*/ 1509486 w 10499885"/>
              <a:gd name="connsiteY2" fmla="*/ 928915 h 7213600"/>
              <a:gd name="connsiteX3" fmla="*/ 3178629 w 10499885"/>
              <a:gd name="connsiteY3" fmla="*/ 798286 h 7213600"/>
              <a:gd name="connsiteX4" fmla="*/ 4818743 w 10499885"/>
              <a:gd name="connsiteY4" fmla="*/ 508000 h 7213600"/>
              <a:gd name="connsiteX5" fmla="*/ 5428343 w 10499885"/>
              <a:gd name="connsiteY5" fmla="*/ 1190172 h 7213600"/>
              <a:gd name="connsiteX6" fmla="*/ 4891315 w 10499885"/>
              <a:gd name="connsiteY6" fmla="*/ 2481943 h 7213600"/>
              <a:gd name="connsiteX7" fmla="*/ 5065486 w 10499885"/>
              <a:gd name="connsiteY7" fmla="*/ 3875315 h 7213600"/>
              <a:gd name="connsiteX8" fmla="*/ 6154058 w 10499885"/>
              <a:gd name="connsiteY8" fmla="*/ 3860800 h 7213600"/>
              <a:gd name="connsiteX9" fmla="*/ 7692572 w 10499885"/>
              <a:gd name="connsiteY9" fmla="*/ 4267200 h 7213600"/>
              <a:gd name="connsiteX10" fmla="*/ 10247086 w 10499885"/>
              <a:gd name="connsiteY10" fmla="*/ 5675086 h 7213600"/>
              <a:gd name="connsiteX11" fmla="*/ 10406743 w 10499885"/>
              <a:gd name="connsiteY11" fmla="*/ 7184572 h 7213600"/>
              <a:gd name="connsiteX12" fmla="*/ 10406743 w 10499885"/>
              <a:gd name="connsiteY12" fmla="*/ 7184572 h 7213600"/>
              <a:gd name="connsiteX13" fmla="*/ 0 w 10499885"/>
              <a:gd name="connsiteY13" fmla="*/ 7213600 h 7213600"/>
              <a:gd name="connsiteX14" fmla="*/ 14515 w 10499885"/>
              <a:gd name="connsiteY14" fmla="*/ 0 h 7213600"/>
              <a:gd name="connsiteX15" fmla="*/ 1669143 w 10499885"/>
              <a:gd name="connsiteY15" fmla="*/ 0 h 721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9885" h="7213600">
                <a:moveTo>
                  <a:pt x="1669143" y="0"/>
                </a:moveTo>
                <a:cubicBezTo>
                  <a:pt x="1485295" y="156028"/>
                  <a:pt x="1303868" y="295124"/>
                  <a:pt x="1277258" y="449943"/>
                </a:cubicBezTo>
                <a:cubicBezTo>
                  <a:pt x="1250648" y="604762"/>
                  <a:pt x="1192591" y="890210"/>
                  <a:pt x="1509486" y="928915"/>
                </a:cubicBezTo>
                <a:cubicBezTo>
                  <a:pt x="2061029" y="1020839"/>
                  <a:pt x="2569028" y="924076"/>
                  <a:pt x="3178629" y="798286"/>
                </a:cubicBezTo>
                <a:cubicBezTo>
                  <a:pt x="3725334" y="701524"/>
                  <a:pt x="4443791" y="442686"/>
                  <a:pt x="4818743" y="508000"/>
                </a:cubicBezTo>
                <a:cubicBezTo>
                  <a:pt x="5193695" y="573314"/>
                  <a:pt x="5416248" y="861182"/>
                  <a:pt x="5428343" y="1190172"/>
                </a:cubicBezTo>
                <a:cubicBezTo>
                  <a:pt x="5440438" y="1519162"/>
                  <a:pt x="4951791" y="2034419"/>
                  <a:pt x="4891315" y="2481943"/>
                </a:cubicBezTo>
                <a:cubicBezTo>
                  <a:pt x="4830839" y="2929467"/>
                  <a:pt x="4855029" y="3645506"/>
                  <a:pt x="5065486" y="3875315"/>
                </a:cubicBezTo>
                <a:cubicBezTo>
                  <a:pt x="5275943" y="4105124"/>
                  <a:pt x="5716210" y="3795486"/>
                  <a:pt x="6154058" y="3860800"/>
                </a:cubicBezTo>
                <a:cubicBezTo>
                  <a:pt x="6591906" y="3926114"/>
                  <a:pt x="7010401" y="3964819"/>
                  <a:pt x="7692572" y="4267200"/>
                </a:cubicBezTo>
                <a:cubicBezTo>
                  <a:pt x="8374743" y="4569581"/>
                  <a:pt x="9794724" y="5188857"/>
                  <a:pt x="10247086" y="5675086"/>
                </a:cubicBezTo>
                <a:cubicBezTo>
                  <a:pt x="10699448" y="6161315"/>
                  <a:pt x="10406743" y="7184572"/>
                  <a:pt x="10406743" y="7184572"/>
                </a:cubicBezTo>
                <a:lnTo>
                  <a:pt x="10406743" y="7184572"/>
                </a:lnTo>
                <a:lnTo>
                  <a:pt x="0" y="7213600"/>
                </a:lnTo>
                <a:cubicBezTo>
                  <a:pt x="4838" y="4809067"/>
                  <a:pt x="9677" y="2404533"/>
                  <a:pt x="14515" y="0"/>
                </a:cubicBezTo>
                <a:lnTo>
                  <a:pt x="1669143" y="0"/>
                </a:lnTo>
                <a:close/>
              </a:path>
            </a:pathLst>
          </a:custGeom>
          <a:solidFill>
            <a:schemeClr val="accent5">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27FC40-E796-4F9B-A1CD-BD389E7F8E96}"/>
              </a:ext>
            </a:extLst>
          </p:cNvPr>
          <p:cNvPicPr>
            <a:picLocks noChangeAspect="1"/>
          </p:cNvPicPr>
          <p:nvPr/>
        </p:nvPicPr>
        <p:blipFill>
          <a:blip r:embed="rId2" cstate="email">
            <a:extLst>
              <a:ext uri="{BEBA8EAE-BF5A-486C-A8C5-ECC9F3942E4B}">
                <a14:imgProps xmlns:a14="http://schemas.microsoft.com/office/drawing/2010/main">
                  <a14:imgLayer r:embed="rId3">
                    <a14:imgEffect>
                      <a14:backgroundRemoval t="10000" b="90000" l="6560" r="93280">
                        <a14:foregroundMark x1="78160" y1="34800" x2="87440" y2="61600"/>
                        <a14:foregroundMark x1="61600" y1="38300" x2="75200" y2="37100"/>
                        <a14:foregroundMark x1="75200" y1="37100" x2="84400" y2="47000"/>
                        <a14:foregroundMark x1="84400" y1="47000" x2="85600" y2="66800"/>
                        <a14:foregroundMark x1="85600" y1="66800" x2="80800" y2="76300"/>
                        <a14:foregroundMark x1="75200" y1="30700" x2="87760" y2="48300"/>
                        <a14:foregroundMark x1="87760" y1="48300" x2="88720" y2="67500"/>
                        <a14:foregroundMark x1="88720" y1="67500" x2="84640" y2="82300"/>
                        <a14:foregroundMark x1="71760" y1="42700" x2="76720" y2="70000"/>
                        <a14:foregroundMark x1="68880" y1="59300" x2="72080" y2="65100"/>
                        <a14:foregroundMark x1="27440" y1="34200" x2="22160" y2="39000"/>
                        <a14:foregroundMark x1="22160" y1="39000" x2="13920" y2="52600"/>
                        <a14:foregroundMark x1="13920" y1="52600" x2="14080" y2="74900"/>
                        <a14:foregroundMark x1="14080" y1="74900" x2="19360" y2="86800"/>
                        <a14:foregroundMark x1="23840" y1="60500" x2="17680" y2="79600"/>
                        <a14:foregroundMark x1="18640" y1="64500" x2="27920" y2="79400"/>
                        <a14:foregroundMark x1="74560" y1="43100" x2="77760" y2="54300"/>
                        <a14:foregroundMark x1="77760" y1="54300" x2="78480" y2="66100"/>
                        <a14:foregroundMark x1="24160" y1="37700" x2="17040" y2="43000"/>
                        <a14:foregroundMark x1="17040" y1="43000" x2="9920" y2="61400"/>
                        <a14:foregroundMark x1="9920" y1="61400" x2="13360" y2="86300"/>
                        <a14:foregroundMark x1="13360" y1="86300" x2="23040" y2="85200"/>
                        <a14:foregroundMark x1="23040" y1="85200" x2="23280" y2="84600"/>
                        <a14:foregroundMark x1="13840" y1="45400" x2="8320" y2="56800"/>
                        <a14:foregroundMark x1="8320" y1="56800" x2="8173" y2="74351"/>
                        <a14:foregroundMark x1="8160" y1="75900" x2="19120" y2="80000"/>
                        <a14:foregroundMark x1="17520" y1="86600" x2="70720" y2="80400"/>
                        <a14:foregroundMark x1="24480" y1="86400" x2="32400" y2="87500"/>
                        <a14:foregroundMark x1="32400" y1="87500" x2="59440" y2="83900"/>
                        <a14:foregroundMark x1="28640" y1="88100" x2="40720" y2="89700"/>
                        <a14:foregroundMark x1="40720" y1="89700" x2="68880" y2="87300"/>
                        <a14:foregroundMark x1="60080" y1="88700" x2="87840" y2="80600"/>
                        <a14:foregroundMark x1="62640" y1="89300" x2="84800" y2="80600"/>
                        <a14:foregroundMark x1="64400" y1="89300" x2="85280" y2="83200"/>
                        <a14:foregroundMark x1="85280" y1="83200" x2="90000" y2="72500"/>
                        <a14:foregroundMark x1="90000" y1="72500" x2="88000" y2="62600"/>
                        <a14:foregroundMark x1="80480" y1="34600" x2="85200" y2="42000"/>
                        <a14:foregroundMark x1="85200" y1="42000" x2="90400" y2="70900"/>
                        <a14:foregroundMark x1="90400" y1="70900" x2="89920" y2="75700"/>
                        <a14:foregroundMark x1="93280" y1="59500" x2="87520" y2="81400"/>
                        <a14:foregroundMark x1="87520" y1="81400" x2="83200" y2="88500"/>
                        <a14:foregroundMark x1="17520" y1="41700" x2="9680" y2="54800"/>
                        <a14:foregroundMark x1="9680" y1="54800" x2="6696" y2="73929"/>
                        <a14:foregroundMark x1="8880" y1="52000" x2="14800" y2="43400"/>
                        <a14:foregroundMark x1="14800" y1="43400" x2="33600" y2="30500"/>
                        <a14:foregroundMark x1="10240" y1="49300" x2="27600" y2="33800"/>
                        <a14:foregroundMark x1="19200" y1="37900" x2="11840" y2="49200"/>
                        <a14:foregroundMark x1="11840" y1="49200" x2="11360" y2="52400"/>
                        <a14:foregroundMark x1="26960" y1="33000" x2="14480" y2="45000"/>
                        <a14:foregroundMark x1="17520" y1="39200" x2="30240" y2="33800"/>
                        <a14:foregroundMark x1="19680" y1="37700" x2="19680" y2="37700"/>
                        <a14:foregroundMark x1="68720" y1="89100" x2="81200" y2="85400"/>
                        <a14:foregroundMark x1="72400" y1="89100" x2="82320" y2="87100"/>
                        <a14:foregroundMark x1="78560" y1="88700" x2="83200" y2="87900"/>
                        <a14:foregroundMark x1="80640" y1="88300" x2="82640" y2="88500"/>
                        <a14:foregroundMark x1="82640" y1="88500" x2="82640" y2="88500"/>
                        <a14:foregroundMark x1="82640" y1="88500" x2="82640" y2="88500"/>
                        <a14:foregroundMark x1="20000" y1="37500" x2="20000" y2="37500"/>
                        <a14:foregroundMark x1="24640" y1="34400" x2="24640" y2="34400"/>
                        <a14:foregroundMark x1="24640" y1="34400" x2="28480" y2="33800"/>
                        <a14:foregroundMark x1="28080" y1="32900" x2="16480" y2="43500"/>
                        <a14:foregroundMark x1="24640" y1="34400" x2="26800" y2="33200"/>
                        <a14:backgroundMark x1="6240" y1="74600" x2="6560" y2="76300"/>
                        <a14:backgroundMark x1="6560" y1="74000" x2="7520" y2="76700"/>
                        <a14:backgroundMark x1="6560" y1="75200" x2="6400" y2="75000"/>
                      </a14:backgroundRemoval>
                    </a14:imgEffect>
                  </a14:imgLayer>
                </a14:imgProps>
              </a:ext>
              <a:ext uri="{28A0092B-C50C-407E-A947-70E740481C1C}">
                <a14:useLocalDpi xmlns:a14="http://schemas.microsoft.com/office/drawing/2010/main"/>
              </a:ext>
            </a:extLst>
          </a:blip>
          <a:stretch>
            <a:fillRect/>
          </a:stretch>
        </p:blipFill>
        <p:spPr>
          <a:xfrm>
            <a:off x="5097957" y="429780"/>
            <a:ext cx="7156023" cy="5724819"/>
          </a:xfrm>
          <a:prstGeom prst="rect">
            <a:avLst/>
          </a:prstGeom>
        </p:spPr>
      </p:pic>
      <p:sp>
        <p:nvSpPr>
          <p:cNvPr id="4" name="TextBox 3">
            <a:extLst>
              <a:ext uri="{FF2B5EF4-FFF2-40B4-BE49-F238E27FC236}">
                <a16:creationId xmlns:a16="http://schemas.microsoft.com/office/drawing/2014/main" id="{F7A3DC3E-D15A-4E62-A3B0-0C1D13CCBBCB}"/>
              </a:ext>
            </a:extLst>
          </p:cNvPr>
          <p:cNvSpPr txBox="1"/>
          <p:nvPr/>
        </p:nvSpPr>
        <p:spPr>
          <a:xfrm>
            <a:off x="130597" y="4350275"/>
            <a:ext cx="5594342" cy="1107996"/>
          </a:xfrm>
          <a:prstGeom prst="rect">
            <a:avLst/>
          </a:prstGeom>
          <a:noFill/>
        </p:spPr>
        <p:txBody>
          <a:bodyPr wrap="square" rtlCol="0">
            <a:spAutoFit/>
          </a:bodyPr>
          <a:lstStyle/>
          <a:p>
            <a:r>
              <a:rPr lang="en-US" sz="6600" spc="300" dirty="0">
                <a:ln w="25400">
                  <a:noFill/>
                </a:ln>
                <a:effectLst>
                  <a:outerShdw dist="76200" dir="2700000" algn="tl" rotWithShape="0">
                    <a:schemeClr val="bg1"/>
                  </a:outerShdw>
                </a:effectLst>
                <a:latin typeface="Bebas Neue" panose="020B0606020202050201" pitchFamily="34" charset="0"/>
              </a:rPr>
              <a:t>THANK YOU</a:t>
            </a:r>
          </a:p>
        </p:txBody>
      </p:sp>
    </p:spTree>
    <p:extLst>
      <p:ext uri="{BB962C8B-B14F-4D97-AF65-F5344CB8AC3E}">
        <p14:creationId xmlns:p14="http://schemas.microsoft.com/office/powerpoint/2010/main" val="30067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 presetClass="entr" presetSubtype="0" fill="hold" nodeType="withEffect">
                                  <p:stCondLst>
                                    <p:cond delay="500"/>
                                  </p:stCondLst>
                                  <p:childTnLst>
                                    <p:set>
                                      <p:cBhvr>
                                        <p:cTn id="9" dur="1" fill="hold">
                                          <p:stCondLst>
                                            <p:cond delay="499"/>
                                          </p:stCondLst>
                                        </p:cTn>
                                        <p:tgtEl>
                                          <p:spTgt spid="3"/>
                                        </p:tgtEl>
                                        <p:attrNameLst>
                                          <p:attrName>style.visibility</p:attrName>
                                        </p:attrNameLst>
                                      </p:cBhvr>
                                      <p:to>
                                        <p:strVal val="visible"/>
                                      </p:to>
                                    </p:set>
                                  </p:childTnLst>
                                </p:cTn>
                              </p:par>
                              <p:par>
                                <p:cTn id="10" presetID="34" presetClass="emph" presetSubtype="0" fill="hold" grpId="0" nodeType="withEffect">
                                  <p:stCondLst>
                                    <p:cond delay="1000"/>
                                  </p:stCondLst>
                                  <p:iterate type="lt">
                                    <p:tmPct val="10000"/>
                                  </p:iterate>
                                  <p:childTnLst>
                                    <p:animMotion origin="layout" path="M 0.0 0.0 L 0.0 -0.07213" pathEditMode="relative" ptsTypes="">
                                      <p:cBhvr>
                                        <p:cTn id="11" dur="500" accel="50000" decel="50000" autoRev="1" fill="hold">
                                          <p:stCondLst>
                                            <p:cond delay="0"/>
                                          </p:stCondLst>
                                        </p:cTn>
                                        <p:tgtEl>
                                          <p:spTgt spid="4"/>
                                        </p:tgtEl>
                                        <p:attrNameLst>
                                          <p:attrName>ppt_x</p:attrName>
                                          <p:attrName>ppt_y</p:attrName>
                                        </p:attrNameLst>
                                      </p:cBhvr>
                                    </p:animMotion>
                                    <p:animRot by="1500000">
                                      <p:cBhvr>
                                        <p:cTn id="12" dur="250" fill="hold">
                                          <p:stCondLst>
                                            <p:cond delay="0"/>
                                          </p:stCondLst>
                                        </p:cTn>
                                        <p:tgtEl>
                                          <p:spTgt spid="4"/>
                                        </p:tgtEl>
                                        <p:attrNameLst>
                                          <p:attrName>r</p:attrName>
                                        </p:attrNameLst>
                                      </p:cBhvr>
                                    </p:animRot>
                                    <p:animRot by="-1500000">
                                      <p:cBhvr>
                                        <p:cTn id="13" dur="250" fill="hold">
                                          <p:stCondLst>
                                            <p:cond delay="250"/>
                                          </p:stCondLst>
                                        </p:cTn>
                                        <p:tgtEl>
                                          <p:spTgt spid="4"/>
                                        </p:tgtEl>
                                        <p:attrNameLst>
                                          <p:attrName>r</p:attrName>
                                        </p:attrNameLst>
                                      </p:cBhvr>
                                    </p:animRot>
                                    <p:animRot by="-1500000">
                                      <p:cBhvr>
                                        <p:cTn id="14" dur="250" fill="hold">
                                          <p:stCondLst>
                                            <p:cond delay="500"/>
                                          </p:stCondLst>
                                        </p:cTn>
                                        <p:tgtEl>
                                          <p:spTgt spid="4"/>
                                        </p:tgtEl>
                                        <p:attrNameLst>
                                          <p:attrName>r</p:attrName>
                                        </p:attrNameLst>
                                      </p:cBhvr>
                                    </p:animRot>
                                    <p:animRot by="1500000">
                                      <p:cBhvr>
                                        <p:cTn id="15" dur="250" fill="hold">
                                          <p:stCondLst>
                                            <p:cond delay="75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9B8">
            <a:alpha val="60000"/>
          </a:srgbClr>
        </a:solidFill>
        <a:effectLst/>
      </p:bgPr>
    </p:bg>
    <p:spTree>
      <p:nvGrpSpPr>
        <p:cNvPr id="1" name=""/>
        <p:cNvGrpSpPr/>
        <p:nvPr/>
      </p:nvGrpSpPr>
      <p:grpSpPr>
        <a:xfrm>
          <a:off x="0" y="0"/>
          <a:ext cx="0" cy="0"/>
          <a:chOff x="0" y="0"/>
          <a:chExt cx="0" cy="0"/>
        </a:xfrm>
      </p:grpSpPr>
      <p:sp>
        <p:nvSpPr>
          <p:cNvPr id="3" name="Rectangle 2"/>
          <p:cNvSpPr/>
          <p:nvPr/>
        </p:nvSpPr>
        <p:spPr>
          <a:xfrm>
            <a:off x="494048" y="659972"/>
            <a:ext cx="4687552" cy="5201424"/>
          </a:xfrm>
          <a:prstGeom prst="rect">
            <a:avLst/>
          </a:prstGeom>
        </p:spPr>
        <p:txBody>
          <a:bodyPr wrap="square">
            <a:spAutoFit/>
          </a:bodyPr>
          <a:lstStyle/>
          <a:p>
            <a:r>
              <a:rPr lang="en-US" sz="3200" spc="300" dirty="0">
                <a:ln w="25400">
                  <a:noFill/>
                </a:ln>
                <a:effectLst>
                  <a:outerShdw dist="76200" dir="2700000" algn="tl" rotWithShape="0">
                    <a:schemeClr val="bg1"/>
                  </a:outerShdw>
                </a:effectLst>
                <a:latin typeface="Bebas Neue" panose="020B0606020202050201" pitchFamily="34" charset="0"/>
              </a:rPr>
              <a:t>Team Members-</a:t>
            </a:r>
          </a:p>
          <a:p>
            <a:endParaRPr lang="en-US" sz="1200" u="sng" dirty="0">
              <a:latin typeface="Bebas Neue" charset="0"/>
              <a:ea typeface="+mn-lt"/>
              <a:cs typeface="+mn-lt"/>
            </a:endParaRPr>
          </a:p>
          <a:p>
            <a:r>
              <a:rPr lang="en-US" sz="3200" u="sng" dirty="0">
                <a:latin typeface="212 Baby Girl" pitchFamily="50" charset="0"/>
                <a:ea typeface="+mn-lt"/>
                <a:cs typeface="+mn-lt"/>
              </a:rPr>
              <a:t>GROUP – 1</a:t>
            </a:r>
          </a:p>
          <a:p>
            <a:endParaRPr lang="en-US" sz="2000" u="sng" dirty="0">
              <a:latin typeface="212 Baby Girl" pitchFamily="50" charset="0"/>
              <a:ea typeface="+mn-lt"/>
              <a:cs typeface="+mn-lt"/>
            </a:endParaRPr>
          </a:p>
          <a:p>
            <a:pPr marL="457200" indent="-457200"/>
            <a:r>
              <a:rPr lang="en-US" sz="3200" dirty="0">
                <a:latin typeface="212 Baby Girl" pitchFamily="50" charset="0"/>
                <a:ea typeface="+mn-lt"/>
                <a:cs typeface="+mn-lt"/>
              </a:rPr>
              <a:t>Ms. </a:t>
            </a:r>
            <a:r>
              <a:rPr lang="en-IN" sz="3200" dirty="0">
                <a:latin typeface="212 Baby Girl" pitchFamily="50" charset="0"/>
              </a:rPr>
              <a:t>Ananya Aswal</a:t>
            </a:r>
            <a:endParaRPr lang="en-US" sz="3200" dirty="0">
              <a:latin typeface="212 Baby Girl" pitchFamily="50" charset="0"/>
              <a:ea typeface="+mn-lt"/>
              <a:cs typeface="+mn-lt"/>
            </a:endParaRPr>
          </a:p>
          <a:p>
            <a:pPr marL="457200" indent="-457200"/>
            <a:r>
              <a:rPr lang="en-IN" sz="3200" dirty="0">
                <a:latin typeface="212 Baby Girl" pitchFamily="50" charset="0"/>
              </a:rPr>
              <a:t>Mrs. Deepaveni Seggari</a:t>
            </a:r>
          </a:p>
          <a:p>
            <a:pPr marL="457200" indent="-457200"/>
            <a:r>
              <a:rPr lang="en-US" sz="3200" dirty="0">
                <a:latin typeface="212 Baby Girl" pitchFamily="50" charset="0"/>
              </a:rPr>
              <a:t>Ms. Punam </a:t>
            </a:r>
            <a:r>
              <a:rPr lang="en-US" sz="3200" dirty="0" err="1">
                <a:latin typeface="212 Baby Girl" pitchFamily="50" charset="0"/>
              </a:rPr>
              <a:t>Kurkure</a:t>
            </a:r>
            <a:endParaRPr lang="en-IN" sz="3200" dirty="0">
              <a:latin typeface="212 Baby Girl" pitchFamily="50" charset="0"/>
            </a:endParaRPr>
          </a:p>
          <a:p>
            <a:pPr marL="457200" indent="-457200"/>
            <a:r>
              <a:rPr lang="en-US" sz="3200" dirty="0">
                <a:latin typeface="212 Baby Girl" pitchFamily="50" charset="0"/>
                <a:ea typeface="+mn-lt"/>
                <a:cs typeface="+mn-lt"/>
              </a:rPr>
              <a:t>Mr. </a:t>
            </a:r>
            <a:r>
              <a:rPr lang="en-IN" sz="3200" dirty="0" err="1">
                <a:latin typeface="212 Baby Girl" pitchFamily="50" charset="0"/>
              </a:rPr>
              <a:t>Sumeet</a:t>
            </a:r>
            <a:r>
              <a:rPr lang="en-IN" sz="3200" dirty="0">
                <a:latin typeface="212 Baby Girl" pitchFamily="50" charset="0"/>
              </a:rPr>
              <a:t> </a:t>
            </a:r>
            <a:r>
              <a:rPr lang="en-IN" sz="3200" dirty="0" err="1">
                <a:latin typeface="212 Baby Girl" pitchFamily="50" charset="0"/>
              </a:rPr>
              <a:t>Rodge</a:t>
            </a:r>
            <a:endParaRPr lang="en-US" sz="3200" dirty="0">
              <a:latin typeface="212 Baby Girl" pitchFamily="50" charset="0"/>
              <a:ea typeface="+mn-lt"/>
              <a:cs typeface="+mn-lt"/>
            </a:endParaRPr>
          </a:p>
          <a:p>
            <a:pPr marL="457200" indent="-457200"/>
            <a:r>
              <a:rPr lang="en-US" sz="3200" dirty="0">
                <a:latin typeface="212 Baby Girl" pitchFamily="50" charset="0"/>
                <a:ea typeface="+mn-lt"/>
                <a:cs typeface="+mn-lt"/>
              </a:rPr>
              <a:t>Mr. </a:t>
            </a:r>
            <a:r>
              <a:rPr lang="en-US" sz="3200" dirty="0" err="1">
                <a:latin typeface="212 Baby Girl" pitchFamily="50" charset="0"/>
                <a:ea typeface="+mn-lt"/>
                <a:cs typeface="+mn-lt"/>
              </a:rPr>
              <a:t>Sumit</a:t>
            </a:r>
            <a:r>
              <a:rPr lang="en-US" sz="3200" dirty="0">
                <a:latin typeface="212 Baby Girl" pitchFamily="50" charset="0"/>
                <a:ea typeface="+mn-lt"/>
                <a:cs typeface="+mn-lt"/>
              </a:rPr>
              <a:t> </a:t>
            </a:r>
            <a:r>
              <a:rPr lang="en-US" sz="3200" dirty="0" err="1">
                <a:latin typeface="212 Baby Girl" pitchFamily="50" charset="0"/>
                <a:ea typeface="+mn-lt"/>
                <a:cs typeface="+mn-lt"/>
              </a:rPr>
              <a:t>Pramod</a:t>
            </a:r>
            <a:r>
              <a:rPr lang="en-US" sz="3200" dirty="0">
                <a:latin typeface="212 Baby Girl" pitchFamily="50" charset="0"/>
                <a:ea typeface="+mn-lt"/>
                <a:cs typeface="+mn-lt"/>
              </a:rPr>
              <a:t> More</a:t>
            </a:r>
          </a:p>
          <a:p>
            <a:pPr marL="457200" indent="-457200"/>
            <a:r>
              <a:rPr lang="en-US" sz="3200" dirty="0">
                <a:latin typeface="212 Baby Girl" pitchFamily="50" charset="0"/>
                <a:ea typeface="+mn-lt"/>
                <a:cs typeface="+mn-lt"/>
              </a:rPr>
              <a:t>Mr. </a:t>
            </a:r>
            <a:r>
              <a:rPr lang="en-IN" sz="3200" dirty="0">
                <a:latin typeface="212 Baby Girl" pitchFamily="50" charset="0"/>
              </a:rPr>
              <a:t>Rohan </a:t>
            </a:r>
            <a:r>
              <a:rPr lang="en-IN" sz="3200" dirty="0" err="1">
                <a:latin typeface="212 Baby Girl" pitchFamily="50" charset="0"/>
              </a:rPr>
              <a:t>Malhotra</a:t>
            </a:r>
            <a:endParaRPr lang="en-US" sz="3200" dirty="0">
              <a:latin typeface="212 Baby Girl" pitchFamily="50" charset="0"/>
              <a:cs typeface="Calibri" panose="020F0502020204030204"/>
            </a:endParaRPr>
          </a:p>
          <a:p>
            <a:pPr marL="457200" indent="-457200"/>
            <a:r>
              <a:rPr lang="en-US" sz="3200" dirty="0">
                <a:latin typeface="212 Baby Girl" pitchFamily="50" charset="0"/>
                <a:ea typeface="+mn-lt"/>
                <a:cs typeface="+mn-lt"/>
              </a:rPr>
              <a:t>Mr. </a:t>
            </a:r>
            <a:r>
              <a:rPr lang="en-IN" sz="3200" dirty="0" err="1">
                <a:latin typeface="212 Baby Girl" pitchFamily="50" charset="0"/>
              </a:rPr>
              <a:t>Mandar</a:t>
            </a:r>
            <a:r>
              <a:rPr lang="en-IN" sz="3200" dirty="0">
                <a:latin typeface="212 Baby Girl" pitchFamily="50" charset="0"/>
              </a:rPr>
              <a:t> L. </a:t>
            </a:r>
            <a:r>
              <a:rPr lang="en-IN" sz="3200" dirty="0" err="1">
                <a:latin typeface="212 Baby Girl" pitchFamily="50" charset="0"/>
              </a:rPr>
              <a:t>Navalur</a:t>
            </a:r>
            <a:endParaRPr lang="en-US" sz="3200" dirty="0">
              <a:latin typeface="212 Baby Girl" pitchFamily="50" charset="0"/>
              <a:ea typeface="+mn-lt"/>
              <a:cs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87" y="1669774"/>
            <a:ext cx="6023916" cy="374355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4693" y="1516132"/>
            <a:ext cx="541950" cy="511450"/>
          </a:xfrm>
          <a:prstGeom prst="rect">
            <a:avLst/>
          </a:prstGeom>
        </p:spPr>
      </p:pic>
    </p:spTree>
    <p:extLst>
      <p:ext uri="{BB962C8B-B14F-4D97-AF65-F5344CB8AC3E}">
        <p14:creationId xmlns:p14="http://schemas.microsoft.com/office/powerpoint/2010/main" val="36104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000"/>
                                  </p:stCondLst>
                                  <p:childTnLst>
                                    <p:animRot by="120000">
                                      <p:cBhvr>
                                        <p:cTn id="6" dur="1" fill="hold">
                                          <p:stCondLst>
                                            <p:cond delay="0"/>
                                          </p:stCondLst>
                                        </p:cTn>
                                        <p:tgtEl>
                                          <p:spTgt spid="4"/>
                                        </p:tgtEl>
                                        <p:attrNameLst>
                                          <p:attrName>r</p:attrName>
                                        </p:attrNameLst>
                                      </p:cBhvr>
                                    </p:animRot>
                                    <p:animRot by="-240000">
                                      <p:cBhvr>
                                        <p:cTn id="7" dur="2" fill="hold">
                                          <p:stCondLst>
                                            <p:cond delay="197"/>
                                          </p:stCondLst>
                                        </p:cTn>
                                        <p:tgtEl>
                                          <p:spTgt spid="4"/>
                                        </p:tgtEl>
                                        <p:attrNameLst>
                                          <p:attrName>r</p:attrName>
                                        </p:attrNameLst>
                                      </p:cBhvr>
                                    </p:animRot>
                                    <p:animRot by="240000">
                                      <p:cBhvr>
                                        <p:cTn id="8" dur="2" fill="hold">
                                          <p:stCondLst>
                                            <p:cond delay="394"/>
                                          </p:stCondLst>
                                        </p:cTn>
                                        <p:tgtEl>
                                          <p:spTgt spid="4"/>
                                        </p:tgtEl>
                                        <p:attrNameLst>
                                          <p:attrName>r</p:attrName>
                                        </p:attrNameLst>
                                      </p:cBhvr>
                                    </p:animRot>
                                    <p:animRot by="-240000">
                                      <p:cBhvr>
                                        <p:cTn id="9" dur="2" fill="hold">
                                          <p:stCondLst>
                                            <p:cond delay="590"/>
                                          </p:stCondLst>
                                        </p:cTn>
                                        <p:tgtEl>
                                          <p:spTgt spid="4"/>
                                        </p:tgtEl>
                                        <p:attrNameLst>
                                          <p:attrName>r</p:attrName>
                                        </p:attrNameLst>
                                      </p:cBhvr>
                                    </p:animRot>
                                    <p:animRot by="120000">
                                      <p:cBhvr>
                                        <p:cTn id="10" dur="2" fill="hold">
                                          <p:stCondLst>
                                            <p:cond delay="999"/>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7DEE8">
            <a:alpha val="70000"/>
          </a:srgbClr>
        </a:solidFill>
        <a:effectLst/>
      </p:bgPr>
    </p:bg>
    <p:spTree>
      <p:nvGrpSpPr>
        <p:cNvPr id="1" name=""/>
        <p:cNvGrpSpPr/>
        <p:nvPr/>
      </p:nvGrpSpPr>
      <p:grpSpPr>
        <a:xfrm>
          <a:off x="0" y="0"/>
          <a:ext cx="0" cy="0"/>
          <a:chOff x="0" y="0"/>
          <a:chExt cx="0" cy="0"/>
        </a:xfrm>
      </p:grpSpPr>
      <p:sp>
        <p:nvSpPr>
          <p:cNvPr id="2" name="Rectangle 1"/>
          <p:cNvSpPr/>
          <p:nvPr/>
        </p:nvSpPr>
        <p:spPr>
          <a:xfrm>
            <a:off x="251520" y="523934"/>
            <a:ext cx="5040560" cy="2062103"/>
          </a:xfrm>
          <a:prstGeom prst="rect">
            <a:avLst/>
          </a:prstGeom>
        </p:spPr>
        <p:txBody>
          <a:bodyPr wrap="square">
            <a:spAutoFit/>
          </a:bodyPr>
          <a:lstStyle/>
          <a:p>
            <a:r>
              <a:rPr lang="en-US" sz="2800" spc="300" dirty="0">
                <a:ln w="25400">
                  <a:noFill/>
                </a:ln>
                <a:effectLst>
                  <a:outerShdw dist="76200" dir="2700000" algn="tl" rotWithShape="0">
                    <a:schemeClr val="bg1"/>
                  </a:outerShdw>
                </a:effectLst>
                <a:latin typeface="Bebas Neue" panose="020B0606020202050201" pitchFamily="34" charset="0"/>
              </a:rPr>
              <a:t>Dataset-</a:t>
            </a:r>
            <a:endParaRPr lang="en-US" sz="2000" spc="300" dirty="0">
              <a:ln w="25400">
                <a:noFill/>
              </a:ln>
              <a:effectLst>
                <a:outerShdw dist="76200" dir="2700000" algn="tl" rotWithShape="0">
                  <a:schemeClr val="bg1"/>
                </a:outerShdw>
              </a:effectLst>
              <a:latin typeface="Bebas Neue" panose="020B0606020202050201" pitchFamily="34" charset="0"/>
            </a:endParaRPr>
          </a:p>
          <a:p>
            <a:r>
              <a:rPr lang="en-US" sz="2000" spc="300" dirty="0">
                <a:ln w="25400">
                  <a:noFill/>
                </a:ln>
                <a:latin typeface="212 Baby Girl" pitchFamily="50" charset="0"/>
              </a:rPr>
              <a:t>Domain- Healthcare</a:t>
            </a:r>
          </a:p>
          <a:p>
            <a:r>
              <a:rPr lang="en-US" sz="2000" spc="300" dirty="0">
                <a:ln w="25400">
                  <a:noFill/>
                </a:ln>
                <a:latin typeface="212 Baby Girl" pitchFamily="50" charset="0"/>
              </a:rPr>
              <a:t>Project Name- Dialysis Analytics</a:t>
            </a:r>
          </a:p>
          <a:p>
            <a:pPr algn="just"/>
            <a:r>
              <a:rPr lang="en-US" sz="2000" spc="300" dirty="0">
                <a:ln w="25400">
                  <a:noFill/>
                </a:ln>
                <a:latin typeface="212 Baby Girl" pitchFamily="50" charset="0"/>
              </a:rPr>
              <a:t>Data Type- </a:t>
            </a:r>
            <a:r>
              <a:rPr lang="en-US" sz="2000" spc="300" dirty="0" err="1">
                <a:ln w="25400">
                  <a:noFill/>
                </a:ln>
                <a:latin typeface="212 Baby Girl" pitchFamily="50" charset="0"/>
              </a:rPr>
              <a:t>Csv</a:t>
            </a:r>
            <a:r>
              <a:rPr lang="en-US" sz="2000" spc="300" dirty="0">
                <a:ln w="25400">
                  <a:noFill/>
                </a:ln>
                <a:latin typeface="212 Baby Girl" pitchFamily="50" charset="0"/>
              </a:rPr>
              <a:t> Files</a:t>
            </a:r>
          </a:p>
          <a:p>
            <a:pPr algn="just"/>
            <a:r>
              <a:rPr lang="en-US" sz="2000" spc="300" dirty="0">
                <a:ln w="25400">
                  <a:noFill/>
                </a:ln>
                <a:latin typeface="212 Baby Girl" pitchFamily="50" charset="0"/>
              </a:rPr>
              <a:t>File Size- 10.9Mb</a:t>
            </a:r>
          </a:p>
          <a:p>
            <a:r>
              <a:rPr lang="en-US" sz="2000" spc="300" dirty="0">
                <a:ln w="25400">
                  <a:noFill/>
                </a:ln>
                <a:latin typeface="212 Baby Girl" pitchFamily="50" charset="0"/>
              </a:rPr>
              <a:t>Files- Dialysis 1 &amp; 2 </a:t>
            </a:r>
          </a:p>
        </p:txBody>
      </p:sp>
      <p:sp>
        <p:nvSpPr>
          <p:cNvPr id="3" name="Rectangle 2"/>
          <p:cNvSpPr/>
          <p:nvPr/>
        </p:nvSpPr>
        <p:spPr>
          <a:xfrm>
            <a:off x="3124673" y="2756179"/>
            <a:ext cx="7200800" cy="3293209"/>
          </a:xfrm>
          <a:prstGeom prst="rect">
            <a:avLst/>
          </a:prstGeom>
        </p:spPr>
        <p:txBody>
          <a:bodyPr wrap="square">
            <a:spAutoFit/>
          </a:bodyPr>
          <a:lstStyle/>
          <a:p>
            <a:r>
              <a:rPr lang="en-US" sz="2800" spc="300" dirty="0">
                <a:ln w="25400">
                  <a:noFill/>
                </a:ln>
                <a:effectLst>
                  <a:outerShdw dist="76200" dir="2700000" algn="tl" rotWithShape="0">
                    <a:schemeClr val="bg1"/>
                  </a:outerShdw>
                </a:effectLst>
                <a:latin typeface="Bebas Neue" panose="020B0606020202050201" pitchFamily="34" charset="0"/>
              </a:rPr>
              <a:t>Project Workflow-</a:t>
            </a:r>
            <a:endParaRPr lang="en-US" sz="2000" spc="300" dirty="0">
              <a:ln w="25400">
                <a:noFill/>
              </a:ln>
              <a:effectLst>
                <a:outerShdw dist="76200" dir="2700000" algn="tl" rotWithShape="0">
                  <a:schemeClr val="bg1"/>
                </a:outerShdw>
              </a:effectLst>
              <a:latin typeface="Bebas Neue" panose="020B0606020202050201" pitchFamily="34" charset="0"/>
            </a:endParaRPr>
          </a:p>
          <a:p>
            <a:pPr marL="285750" indent="-285750" algn="just">
              <a:buFont typeface="Wingdings" pitchFamily="2" charset="2"/>
              <a:buChar char="§"/>
            </a:pPr>
            <a:r>
              <a:rPr lang="en-US" sz="2000" dirty="0">
                <a:latin typeface="212 Baby Girl" pitchFamily="50" charset="0"/>
                <a:ea typeface="+mn-lt"/>
                <a:cs typeface="+mn-lt"/>
              </a:rPr>
              <a:t>Combined two different datasets in Excel using Power Query (Dialysis 1 &amp; Dialysis 2)</a:t>
            </a:r>
            <a:endParaRPr lang="en-US" sz="2000" dirty="0">
              <a:latin typeface="212 Baby Girl" pitchFamily="50" charset="0"/>
              <a:cs typeface="Calibri" panose="020F0502020204030204"/>
            </a:endParaRPr>
          </a:p>
          <a:p>
            <a:pPr marL="285750" indent="-285750" algn="just">
              <a:buFont typeface="Wingdings" pitchFamily="2" charset="2"/>
              <a:buChar char="§"/>
            </a:pPr>
            <a:r>
              <a:rPr lang="en-US" sz="2000" dirty="0">
                <a:latin typeface="212 Baby Girl" pitchFamily="50" charset="0"/>
                <a:ea typeface="+mn-lt"/>
                <a:cs typeface="+mn-lt"/>
              </a:rPr>
              <a:t>Cleaning the files, replacing Duplicates &amp; Null values.</a:t>
            </a:r>
            <a:endParaRPr lang="en-US" sz="2000" dirty="0">
              <a:latin typeface="212 Baby Girl" pitchFamily="50" charset="0"/>
            </a:endParaRPr>
          </a:p>
          <a:p>
            <a:pPr marL="285750" indent="-285750" algn="just">
              <a:buFont typeface="Wingdings" pitchFamily="2" charset="2"/>
              <a:buChar char="§"/>
            </a:pPr>
            <a:r>
              <a:rPr lang="en-US" sz="2000" dirty="0">
                <a:latin typeface="212 Baby Girl" pitchFamily="50" charset="0"/>
                <a:ea typeface="+mn-lt"/>
                <a:cs typeface="+mn-lt"/>
              </a:rPr>
              <a:t>Used Pivot tables &amp; Charts to calculate the required KPI’s in Excel.</a:t>
            </a:r>
            <a:endParaRPr lang="en-US" sz="2000" dirty="0">
              <a:latin typeface="212 Baby Girl" pitchFamily="50" charset="0"/>
            </a:endParaRPr>
          </a:p>
          <a:p>
            <a:pPr marL="285750" indent="-285750" algn="just">
              <a:buFont typeface="Wingdings" pitchFamily="2" charset="2"/>
              <a:buChar char="§"/>
            </a:pPr>
            <a:r>
              <a:rPr lang="en-US" sz="2000" dirty="0">
                <a:latin typeface="212 Baby Girl" pitchFamily="50" charset="0"/>
                <a:cs typeface="Calibri"/>
              </a:rPr>
              <a:t>Executed the MySQL queries to get the output.</a:t>
            </a:r>
          </a:p>
          <a:p>
            <a:pPr marL="285750" indent="-285750" algn="just">
              <a:buFont typeface="Wingdings" pitchFamily="2" charset="2"/>
              <a:buChar char="§"/>
            </a:pPr>
            <a:r>
              <a:rPr lang="en-US" sz="2000" dirty="0">
                <a:latin typeface="212 Baby Girl" pitchFamily="50" charset="0"/>
                <a:cs typeface="Calibri"/>
              </a:rPr>
              <a:t>Created Interactive Dashboards in PowerBI by applying DAX &amp; Tableau using Calculated field.</a:t>
            </a:r>
          </a:p>
          <a:p>
            <a:pPr marL="285750" indent="-285750" algn="just">
              <a:buFont typeface="Wingdings" pitchFamily="2" charset="2"/>
              <a:buChar char="§"/>
            </a:pPr>
            <a:r>
              <a:rPr lang="en-US" sz="2000" dirty="0">
                <a:latin typeface="212 Baby Girl" pitchFamily="50" charset="0"/>
                <a:cs typeface="Calibri"/>
              </a:rPr>
              <a:t>Provided </a:t>
            </a:r>
            <a:r>
              <a:rPr lang="en-IN" sz="2000" dirty="0">
                <a:latin typeface="212 Baby Girl" pitchFamily="50" charset="0"/>
                <a:cs typeface="Calibri"/>
              </a:rPr>
              <a:t>insights for each KPI’s.</a:t>
            </a:r>
            <a:endParaRPr lang="en-US" sz="2000" dirty="0">
              <a:latin typeface="212 Baby Girl" pitchFamily="50" charset="0"/>
              <a:cs typeface="Calibri"/>
            </a:endParaRPr>
          </a:p>
        </p:txBody>
      </p:sp>
      <p:pic>
        <p:nvPicPr>
          <p:cNvPr id="4" name="Picture 3">
            <a:extLst>
              <a:ext uri="{FF2B5EF4-FFF2-40B4-BE49-F238E27FC236}">
                <a16:creationId xmlns:a16="http://schemas.microsoft.com/office/drawing/2014/main" id="{53FF90E2-47AB-4FD1-BD77-7B9BC9E7298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28521" y="-203652"/>
            <a:ext cx="6361043" cy="3276016"/>
          </a:xfrm>
          <a:prstGeom prst="rect">
            <a:avLst/>
          </a:prstGeom>
        </p:spPr>
      </p:pic>
      <p:sp>
        <p:nvSpPr>
          <p:cNvPr id="5" name="Freeform: Shape 96">
            <a:extLst>
              <a:ext uri="{FF2B5EF4-FFF2-40B4-BE49-F238E27FC236}">
                <a16:creationId xmlns:a16="http://schemas.microsoft.com/office/drawing/2014/main" id="{0F50AB42-290C-4024-9873-BF07DD6D33D1}"/>
              </a:ext>
            </a:extLst>
          </p:cNvPr>
          <p:cNvSpPr/>
          <p:nvPr/>
        </p:nvSpPr>
        <p:spPr>
          <a:xfrm flipH="1">
            <a:off x="-10405665"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5589240"/>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66726" y="6080044"/>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70046"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Tree>
    <p:extLst>
      <p:ext uri="{BB962C8B-B14F-4D97-AF65-F5344CB8AC3E}">
        <p14:creationId xmlns:p14="http://schemas.microsoft.com/office/powerpoint/2010/main" val="18066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DA8A">
            <a:alpha val="76078"/>
          </a:srgbClr>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8987701"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66726" y="6080044"/>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5589720"/>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1" name="Rectangle: Rounded Corners 26">
            <a:extLst>
              <a:ext uri="{FF2B5EF4-FFF2-40B4-BE49-F238E27FC236}">
                <a16:creationId xmlns:a16="http://schemas.microsoft.com/office/drawing/2014/main" id="{20B6F5BA-6CD1-4467-A362-B33079F73B4B}"/>
              </a:ext>
            </a:extLst>
          </p:cNvPr>
          <p:cNvSpPr/>
          <p:nvPr/>
        </p:nvSpPr>
        <p:spPr>
          <a:xfrm>
            <a:off x="579308" y="3211917"/>
            <a:ext cx="9294299" cy="582858"/>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 4 – Dialysis Station Stats</a:t>
            </a:r>
            <a:endParaRPr lang="id-ID" sz="2400" dirty="0">
              <a:latin typeface="212 Baby Girl" pitchFamily="50" charset="0"/>
            </a:endParaRPr>
          </a:p>
        </p:txBody>
      </p:sp>
      <p:sp>
        <p:nvSpPr>
          <p:cNvPr id="32" name="Rectangle: Rounded Corners 47">
            <a:extLst>
              <a:ext uri="{FF2B5EF4-FFF2-40B4-BE49-F238E27FC236}">
                <a16:creationId xmlns:a16="http://schemas.microsoft.com/office/drawing/2014/main" id="{74220229-D915-44E2-9FA0-69DB72A847C3}"/>
              </a:ext>
            </a:extLst>
          </p:cNvPr>
          <p:cNvSpPr/>
          <p:nvPr/>
        </p:nvSpPr>
        <p:spPr>
          <a:xfrm>
            <a:off x="579308" y="4051104"/>
            <a:ext cx="9294299" cy="582858"/>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 5 - # Category Text – As Expected</a:t>
            </a:r>
            <a:endParaRPr lang="id-ID" sz="2400" dirty="0">
              <a:latin typeface="212 Baby Girl" pitchFamily="50" charset="0"/>
            </a:endParaRPr>
          </a:p>
        </p:txBody>
      </p:sp>
      <p:sp>
        <p:nvSpPr>
          <p:cNvPr id="33" name="Rectangle: Rounded Corners 52">
            <a:extLst>
              <a:ext uri="{FF2B5EF4-FFF2-40B4-BE49-F238E27FC236}">
                <a16:creationId xmlns:a16="http://schemas.microsoft.com/office/drawing/2014/main" id="{BA9570B9-812E-4A7E-BA77-1A0E62F59C53}"/>
              </a:ext>
            </a:extLst>
          </p:cNvPr>
          <p:cNvSpPr/>
          <p:nvPr/>
        </p:nvSpPr>
        <p:spPr>
          <a:xfrm>
            <a:off x="579308" y="4890290"/>
            <a:ext cx="9294299" cy="582858"/>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212 Baby Girl" pitchFamily="50" charset="0"/>
            </a:endParaRPr>
          </a:p>
          <a:p>
            <a:r>
              <a:rPr lang="en-US" sz="2400" dirty="0">
                <a:latin typeface="212 Baby Girl" pitchFamily="50" charset="0"/>
              </a:rPr>
              <a:t>KPI 6 – Average payment reduction rate </a:t>
            </a:r>
            <a:endParaRPr lang="id-ID" sz="2400" dirty="0">
              <a:latin typeface="212 Baby Girl" pitchFamily="50" charset="0"/>
            </a:endParaRPr>
          </a:p>
          <a:p>
            <a:endParaRPr lang="id-ID" sz="2800" dirty="0">
              <a:latin typeface="212 Baby Girl" pitchFamily="50" charset="0"/>
            </a:endParaRPr>
          </a:p>
        </p:txBody>
      </p:sp>
      <p:sp>
        <p:nvSpPr>
          <p:cNvPr id="34" name="Rectangle: Rounded Corners 53">
            <a:extLst>
              <a:ext uri="{FF2B5EF4-FFF2-40B4-BE49-F238E27FC236}">
                <a16:creationId xmlns:a16="http://schemas.microsoft.com/office/drawing/2014/main" id="{14E058BE-2846-4D2D-BEF4-EDE471792CE6}"/>
              </a:ext>
            </a:extLst>
          </p:cNvPr>
          <p:cNvSpPr/>
          <p:nvPr/>
        </p:nvSpPr>
        <p:spPr>
          <a:xfrm>
            <a:off x="579308" y="2372730"/>
            <a:ext cx="9294299" cy="582858"/>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 3- Chain Organization w.r.t TPS as No Score</a:t>
            </a:r>
            <a:endParaRPr lang="id-ID" sz="2400" dirty="0">
              <a:latin typeface="212 Baby Girl" pitchFamily="50" charset="0"/>
            </a:endParaRPr>
          </a:p>
        </p:txBody>
      </p:sp>
      <p:sp>
        <p:nvSpPr>
          <p:cNvPr id="35" name="Rectangle: Rounded Corners 54">
            <a:extLst>
              <a:ext uri="{FF2B5EF4-FFF2-40B4-BE49-F238E27FC236}">
                <a16:creationId xmlns:a16="http://schemas.microsoft.com/office/drawing/2014/main" id="{20347807-7A32-4097-A466-9E3B764C7EC6}"/>
              </a:ext>
            </a:extLst>
          </p:cNvPr>
          <p:cNvSpPr/>
          <p:nvPr/>
        </p:nvSpPr>
        <p:spPr>
          <a:xfrm>
            <a:off x="641271" y="1533543"/>
            <a:ext cx="9294299" cy="582858"/>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 2- Profit Vs. Non-Profit Stats</a:t>
            </a:r>
            <a:endParaRPr lang="id-ID" sz="2400" dirty="0">
              <a:latin typeface="212 Baby Girl" pitchFamily="50" charset="0"/>
            </a:endParaRPr>
          </a:p>
        </p:txBody>
      </p:sp>
      <p:sp>
        <p:nvSpPr>
          <p:cNvPr id="36" name="Rectangle: Rounded Corners 55">
            <a:extLst>
              <a:ext uri="{FF2B5EF4-FFF2-40B4-BE49-F238E27FC236}">
                <a16:creationId xmlns:a16="http://schemas.microsoft.com/office/drawing/2014/main" id="{E9E7ECE9-F6EA-4DCC-B20A-E68036E21CFD}"/>
              </a:ext>
            </a:extLst>
          </p:cNvPr>
          <p:cNvSpPr/>
          <p:nvPr/>
        </p:nvSpPr>
        <p:spPr>
          <a:xfrm>
            <a:off x="641271" y="702366"/>
            <a:ext cx="9294299" cy="582858"/>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a:t>
            </a:r>
            <a:r>
              <a:rPr lang="id-ID" sz="2400" dirty="0">
                <a:latin typeface="212 Baby Girl" pitchFamily="50" charset="0"/>
              </a:rPr>
              <a:t> 1</a:t>
            </a:r>
            <a:r>
              <a:rPr lang="en-US" sz="2400" dirty="0">
                <a:latin typeface="212 Baby Girl" pitchFamily="50" charset="0"/>
              </a:rPr>
              <a:t>- No. of Patients across various summaries</a:t>
            </a:r>
            <a:endParaRPr lang="id-ID" sz="2400" dirty="0">
              <a:latin typeface="212 Baby Girl" pitchFamily="50" charset="0"/>
            </a:endParaRPr>
          </a:p>
        </p:txBody>
      </p:sp>
      <p:sp>
        <p:nvSpPr>
          <p:cNvPr id="37" name="Rectangle 36"/>
          <p:cNvSpPr/>
          <p:nvPr/>
        </p:nvSpPr>
        <p:spPr>
          <a:xfrm>
            <a:off x="645567" y="119270"/>
            <a:ext cx="1832587" cy="584775"/>
          </a:xfrm>
          <a:prstGeom prst="rect">
            <a:avLst/>
          </a:prstGeom>
        </p:spPr>
        <p:txBody>
          <a:bodyPr wrap="square">
            <a:spAutoFit/>
          </a:bodyPr>
          <a:lstStyle/>
          <a:p>
            <a:r>
              <a:rPr lang="en-US" sz="3200" spc="300" dirty="0">
                <a:ln w="25400">
                  <a:noFill/>
                </a:ln>
                <a:effectLst>
                  <a:outerShdw dist="76200" dir="2700000" algn="tl" rotWithShape="0">
                    <a:schemeClr val="bg1"/>
                  </a:outerShdw>
                </a:effectLst>
                <a:latin typeface="Bebas Neue" panose="020B0606020202050201" pitchFamily="34" charset="0"/>
              </a:rPr>
              <a:t>KPI’S</a:t>
            </a:r>
          </a:p>
        </p:txBody>
      </p:sp>
      <p:pic>
        <p:nvPicPr>
          <p:cNvPr id="38" name="Picture 37">
            <a:extLst>
              <a:ext uri="{FF2B5EF4-FFF2-40B4-BE49-F238E27FC236}">
                <a16:creationId xmlns:a16="http://schemas.microsoft.com/office/drawing/2014/main" id="{C2A50FA7-7C3D-4BA4-8290-800CB47FB16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300984" y="1634041"/>
            <a:ext cx="1498311" cy="4326899"/>
          </a:xfrm>
          <a:prstGeom prst="rect">
            <a:avLst/>
          </a:prstGeom>
        </p:spPr>
      </p:pic>
    </p:spTree>
    <p:extLst>
      <p:ext uri="{BB962C8B-B14F-4D97-AF65-F5344CB8AC3E}">
        <p14:creationId xmlns:p14="http://schemas.microsoft.com/office/powerpoint/2010/main" val="23083962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14:bounceEnd="52000">
                                          <p:cBhvr additive="base">
                                            <p:cTn id="7" dur="10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1+#ppt_w/2"/>
                                              </p:val>
                                            </p:tav>
                                            <p:tav tm="100000">
                                              <p:val>
                                                <p:strVal val="#ppt_x"/>
                                              </p:val>
                                            </p:tav>
                                          </p:tavLst>
                                        </p:anim>
                                        <p:anim calcmode="lin" valueType="num">
                                          <p:cBhvr additive="base">
                                            <p:cTn id="12" dur="1500" fill="hold"/>
                                            <p:tgtEl>
                                              <p:spTgt spid="38"/>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750"/>
                                      </p:stCondLst>
                                      <p:childTnLst>
                                        <p:set>
                                          <p:cBhvr>
                                            <p:cTn id="14" dur="1" fill="hold">
                                              <p:stCondLst>
                                                <p:cond delay="999"/>
                                              </p:stCondLst>
                                            </p:cTn>
                                            <p:tgtEl>
                                              <p:spTgt spid="36"/>
                                            </p:tgtEl>
                                            <p:attrNameLst>
                                              <p:attrName>style.visibility</p:attrName>
                                            </p:attrNameLst>
                                          </p:cBhvr>
                                          <p:to>
                                            <p:strVal val="visible"/>
                                          </p:to>
                                        </p:set>
                                      </p:childTnLst>
                                    </p:cTn>
                                  </p:par>
                                  <p:par>
                                    <p:cTn id="15" presetID="1" presetClass="entr" presetSubtype="0" fill="hold" grpId="0" nodeType="withEffect">
                                      <p:stCondLst>
                                        <p:cond delay="750"/>
                                      </p:stCondLst>
                                      <p:childTnLst>
                                        <p:set>
                                          <p:cBhvr>
                                            <p:cTn id="16" dur="1" fill="hold">
                                              <p:stCondLst>
                                                <p:cond delay="1999"/>
                                              </p:stCondLst>
                                            </p:cTn>
                                            <p:tgtEl>
                                              <p:spTgt spid="35"/>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2999"/>
                                              </p:stCondLst>
                                            </p:cTn>
                                            <p:tgtEl>
                                              <p:spTgt spid="34"/>
                                            </p:tgtEl>
                                            <p:attrNameLst>
                                              <p:attrName>style.visibility</p:attrName>
                                            </p:attrNameLst>
                                          </p:cBhvr>
                                          <p:to>
                                            <p:strVal val="visible"/>
                                          </p:to>
                                        </p:set>
                                      </p:childTnLst>
                                    </p:cTn>
                                  </p:par>
                                  <p:par>
                                    <p:cTn id="19" presetID="1" presetClass="entr" presetSubtype="0" fill="hold" grpId="0" nodeType="withEffect">
                                      <p:stCondLst>
                                        <p:cond delay="750"/>
                                      </p:stCondLst>
                                      <p:childTnLst>
                                        <p:set>
                                          <p:cBhvr>
                                            <p:cTn id="20" dur="1" fill="hold">
                                              <p:stCondLst>
                                                <p:cond delay="3999"/>
                                              </p:stCondLst>
                                            </p:cTn>
                                            <p:tgtEl>
                                              <p:spTgt spid="31"/>
                                            </p:tgtEl>
                                            <p:attrNameLst>
                                              <p:attrName>style.visibility</p:attrName>
                                            </p:attrNameLst>
                                          </p:cBhvr>
                                          <p:to>
                                            <p:strVal val="visible"/>
                                          </p:to>
                                        </p:set>
                                      </p:childTnLst>
                                    </p:cTn>
                                  </p:par>
                                  <p:par>
                                    <p:cTn id="21" presetID="1" presetClass="entr" presetSubtype="0" fill="hold" grpId="0" nodeType="withEffect">
                                      <p:stCondLst>
                                        <p:cond delay="750"/>
                                      </p:stCondLst>
                                      <p:childTnLst>
                                        <p:set>
                                          <p:cBhvr>
                                            <p:cTn id="22" dur="1" fill="hold">
                                              <p:stCondLst>
                                                <p:cond delay="4999"/>
                                              </p:stCondLst>
                                            </p:cTn>
                                            <p:tgtEl>
                                              <p:spTgt spid="32"/>
                                            </p:tgtEl>
                                            <p:attrNameLst>
                                              <p:attrName>style.visibility</p:attrName>
                                            </p:attrNameLst>
                                          </p:cBhvr>
                                          <p:to>
                                            <p:strVal val="visible"/>
                                          </p:to>
                                        </p:set>
                                      </p:childTnLst>
                                    </p:cTn>
                                  </p:par>
                                  <p:par>
                                    <p:cTn id="23" presetID="1" presetClass="entr" presetSubtype="0" fill="hold" grpId="0" nodeType="withEffect">
                                      <p:stCondLst>
                                        <p:cond delay="750"/>
                                      </p:stCondLst>
                                      <p:childTnLst>
                                        <p:set>
                                          <p:cBhvr>
                                            <p:cTn id="24" dur="1" fill="hold">
                                              <p:stCondLst>
                                                <p:cond delay="5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1+#ppt_w/2"/>
                                              </p:val>
                                            </p:tav>
                                            <p:tav tm="100000">
                                              <p:val>
                                                <p:strVal val="#ppt_x"/>
                                              </p:val>
                                            </p:tav>
                                          </p:tavLst>
                                        </p:anim>
                                        <p:anim calcmode="lin" valueType="num">
                                          <p:cBhvr additive="base">
                                            <p:cTn id="12" dur="1500" fill="hold"/>
                                            <p:tgtEl>
                                              <p:spTgt spid="38"/>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750"/>
                                      </p:stCondLst>
                                      <p:childTnLst>
                                        <p:set>
                                          <p:cBhvr>
                                            <p:cTn id="14" dur="1" fill="hold">
                                              <p:stCondLst>
                                                <p:cond delay="999"/>
                                              </p:stCondLst>
                                            </p:cTn>
                                            <p:tgtEl>
                                              <p:spTgt spid="36"/>
                                            </p:tgtEl>
                                            <p:attrNameLst>
                                              <p:attrName>style.visibility</p:attrName>
                                            </p:attrNameLst>
                                          </p:cBhvr>
                                          <p:to>
                                            <p:strVal val="visible"/>
                                          </p:to>
                                        </p:set>
                                      </p:childTnLst>
                                    </p:cTn>
                                  </p:par>
                                  <p:par>
                                    <p:cTn id="15" presetID="1" presetClass="entr" presetSubtype="0" fill="hold" grpId="0" nodeType="withEffect">
                                      <p:stCondLst>
                                        <p:cond delay="750"/>
                                      </p:stCondLst>
                                      <p:childTnLst>
                                        <p:set>
                                          <p:cBhvr>
                                            <p:cTn id="16" dur="1" fill="hold">
                                              <p:stCondLst>
                                                <p:cond delay="1999"/>
                                              </p:stCondLst>
                                            </p:cTn>
                                            <p:tgtEl>
                                              <p:spTgt spid="35"/>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2999"/>
                                              </p:stCondLst>
                                            </p:cTn>
                                            <p:tgtEl>
                                              <p:spTgt spid="34"/>
                                            </p:tgtEl>
                                            <p:attrNameLst>
                                              <p:attrName>style.visibility</p:attrName>
                                            </p:attrNameLst>
                                          </p:cBhvr>
                                          <p:to>
                                            <p:strVal val="visible"/>
                                          </p:to>
                                        </p:set>
                                      </p:childTnLst>
                                    </p:cTn>
                                  </p:par>
                                  <p:par>
                                    <p:cTn id="19" presetID="1" presetClass="entr" presetSubtype="0" fill="hold" grpId="0" nodeType="withEffect">
                                      <p:stCondLst>
                                        <p:cond delay="750"/>
                                      </p:stCondLst>
                                      <p:childTnLst>
                                        <p:set>
                                          <p:cBhvr>
                                            <p:cTn id="20" dur="1" fill="hold">
                                              <p:stCondLst>
                                                <p:cond delay="3999"/>
                                              </p:stCondLst>
                                            </p:cTn>
                                            <p:tgtEl>
                                              <p:spTgt spid="31"/>
                                            </p:tgtEl>
                                            <p:attrNameLst>
                                              <p:attrName>style.visibility</p:attrName>
                                            </p:attrNameLst>
                                          </p:cBhvr>
                                          <p:to>
                                            <p:strVal val="visible"/>
                                          </p:to>
                                        </p:set>
                                      </p:childTnLst>
                                    </p:cTn>
                                  </p:par>
                                  <p:par>
                                    <p:cTn id="21" presetID="1" presetClass="entr" presetSubtype="0" fill="hold" grpId="0" nodeType="withEffect">
                                      <p:stCondLst>
                                        <p:cond delay="750"/>
                                      </p:stCondLst>
                                      <p:childTnLst>
                                        <p:set>
                                          <p:cBhvr>
                                            <p:cTn id="22" dur="1" fill="hold">
                                              <p:stCondLst>
                                                <p:cond delay="4999"/>
                                              </p:stCondLst>
                                            </p:cTn>
                                            <p:tgtEl>
                                              <p:spTgt spid="32"/>
                                            </p:tgtEl>
                                            <p:attrNameLst>
                                              <p:attrName>style.visibility</p:attrName>
                                            </p:attrNameLst>
                                          </p:cBhvr>
                                          <p:to>
                                            <p:strVal val="visible"/>
                                          </p:to>
                                        </p:set>
                                      </p:childTnLst>
                                    </p:cTn>
                                  </p:par>
                                  <p:par>
                                    <p:cTn id="23" presetID="1" presetClass="entr" presetSubtype="0" fill="hold" grpId="0" nodeType="withEffect">
                                      <p:stCondLst>
                                        <p:cond delay="750"/>
                                      </p:stCondLst>
                                      <p:childTnLst>
                                        <p:set>
                                          <p:cBhvr>
                                            <p:cTn id="24" dur="1" fill="hold">
                                              <p:stCondLst>
                                                <p:cond delay="5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A7A0"/>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7503477"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5629476"/>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6" name="Rectangle: Rounded Corners 55">
            <a:extLst>
              <a:ext uri="{FF2B5EF4-FFF2-40B4-BE49-F238E27FC236}">
                <a16:creationId xmlns:a16="http://schemas.microsoft.com/office/drawing/2014/main" id="{E9E7ECE9-F6EA-4DCC-B20A-E68036E21CFD}"/>
              </a:ext>
            </a:extLst>
          </p:cNvPr>
          <p:cNvSpPr/>
          <p:nvPr/>
        </p:nvSpPr>
        <p:spPr>
          <a:xfrm>
            <a:off x="652001" y="238546"/>
            <a:ext cx="10903893" cy="582858"/>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a:t>
            </a:r>
            <a:r>
              <a:rPr lang="id-ID" sz="2400" dirty="0">
                <a:latin typeface="212 Baby Girl" pitchFamily="50" charset="0"/>
              </a:rPr>
              <a:t> 1</a:t>
            </a:r>
            <a:r>
              <a:rPr lang="en-US" sz="2400" dirty="0">
                <a:latin typeface="212 Baby Girl" pitchFamily="50" charset="0"/>
              </a:rPr>
              <a:t>- No. of Patients across various summaries</a:t>
            </a:r>
            <a:endParaRPr lang="id-ID" sz="2400" dirty="0">
              <a:latin typeface="212 Baby Girl" pitchFamily="50" charset="0"/>
            </a:endParaRPr>
          </a:p>
        </p:txBody>
      </p:sp>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30887" y="873060"/>
            <a:ext cx="5102087" cy="254520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Rectangle 39"/>
          <p:cNvSpPr/>
          <p:nvPr/>
        </p:nvSpPr>
        <p:spPr>
          <a:xfrm>
            <a:off x="0" y="1006894"/>
            <a:ext cx="6705600" cy="4770537"/>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a:latin typeface="212 Baby Girl" pitchFamily="50" charset="0"/>
              </a:rPr>
              <a:t>The nPCR summary has the lowest number of patients among all the summary types. </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It means that the nPCR summary  relates  to a specific medical condition, treatment, or event that affects a smaller subset of patients.</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The survival summary has the highest number of patients among all the summary types.</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This could suggest that the survival summary type is relevant to a broad range of patients, or it’s a  standard summary type used for tracking patient survival outcomes.</a:t>
            </a:r>
          </a:p>
          <a:p>
            <a:pPr marL="285750" indent="-285750" algn="just">
              <a:buFont typeface="Wingdings" pitchFamily="2" charset="2"/>
              <a:buChar char="§"/>
            </a:pPr>
            <a:endParaRPr lang="en-US" sz="2000" b="1" dirty="0">
              <a:latin typeface="212 Baby Girl" pitchFamily="50" charset="0"/>
              <a:cs typeface="Calibri"/>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28853" y="3476989"/>
            <a:ext cx="5108471" cy="243249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835183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52000">
                                          <p:cBhvr additive="base">
                                            <p:cTn id="7" dur="1000" fill="hold"/>
                                            <p:tgtEl>
                                              <p:spTgt spid="9"/>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6"/>
                                            </p:tgtEl>
                                            <p:attrNameLst>
                                              <p:attrName>style.visibility</p:attrName>
                                            </p:attrNameLst>
                                          </p:cBhvr>
                                          <p:to>
                                            <p:strVal val="visible"/>
                                          </p:to>
                                        </p:set>
                                        <p:anim calcmode="lin" valueType="num">
                                          <p:cBhvr>
                                            <p:cTn id="11" dur="1000" fill="hold"/>
                                            <p:tgtEl>
                                              <p:spTgt spid="36"/>
                                            </p:tgtEl>
                                            <p:attrNameLst>
                                              <p:attrName>ppt_w</p:attrName>
                                            </p:attrNameLst>
                                          </p:cBhvr>
                                          <p:tavLst>
                                            <p:tav tm="0">
                                              <p:val>
                                                <p:fltVal val="0"/>
                                              </p:val>
                                            </p:tav>
                                            <p:tav tm="100000">
                                              <p:val>
                                                <p:strVal val="#ppt_w"/>
                                              </p:val>
                                            </p:tav>
                                          </p:tavLst>
                                        </p:anim>
                                        <p:anim calcmode="lin" valueType="num">
                                          <p:cBhvr>
                                            <p:cTn id="12" dur="1000" fill="hold"/>
                                            <p:tgtEl>
                                              <p:spTgt spid="36"/>
                                            </p:tgtEl>
                                            <p:attrNameLst>
                                              <p:attrName>ppt_h</p:attrName>
                                            </p:attrNameLst>
                                          </p:cBhvr>
                                          <p:tavLst>
                                            <p:tav tm="0">
                                              <p:val>
                                                <p:fltVal val="0"/>
                                              </p:val>
                                            </p:tav>
                                            <p:tav tm="100000">
                                              <p:val>
                                                <p:strVal val="#ppt_h"/>
                                              </p:val>
                                            </p:tav>
                                          </p:tavLst>
                                        </p:anim>
                                        <p:animEffect transition="in" filter="fade">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6"/>
                                            </p:tgtEl>
                                            <p:attrNameLst>
                                              <p:attrName>style.visibility</p:attrName>
                                            </p:attrNameLst>
                                          </p:cBhvr>
                                          <p:to>
                                            <p:strVal val="visible"/>
                                          </p:to>
                                        </p:set>
                                        <p:anim calcmode="lin" valueType="num">
                                          <p:cBhvr>
                                            <p:cTn id="11" dur="1000" fill="hold"/>
                                            <p:tgtEl>
                                              <p:spTgt spid="36"/>
                                            </p:tgtEl>
                                            <p:attrNameLst>
                                              <p:attrName>ppt_w</p:attrName>
                                            </p:attrNameLst>
                                          </p:cBhvr>
                                          <p:tavLst>
                                            <p:tav tm="0">
                                              <p:val>
                                                <p:fltVal val="0"/>
                                              </p:val>
                                            </p:tav>
                                            <p:tav tm="100000">
                                              <p:val>
                                                <p:strVal val="#ppt_w"/>
                                              </p:val>
                                            </p:tav>
                                          </p:tavLst>
                                        </p:anim>
                                        <p:anim calcmode="lin" valueType="num">
                                          <p:cBhvr>
                                            <p:cTn id="12" dur="1000" fill="hold"/>
                                            <p:tgtEl>
                                              <p:spTgt spid="36"/>
                                            </p:tgtEl>
                                            <p:attrNameLst>
                                              <p:attrName>ppt_h</p:attrName>
                                            </p:attrNameLst>
                                          </p:cBhvr>
                                          <p:tavLst>
                                            <p:tav tm="0">
                                              <p:val>
                                                <p:fltVal val="0"/>
                                              </p:val>
                                            </p:tav>
                                            <p:tav tm="100000">
                                              <p:val>
                                                <p:strVal val="#ppt_h"/>
                                              </p:val>
                                            </p:tav>
                                          </p:tavLst>
                                        </p:anim>
                                        <p:animEffect transition="in" filter="fade">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B280"/>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5926489"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10270" y="5629476"/>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40" name="Rectangle 39"/>
          <p:cNvSpPr/>
          <p:nvPr/>
        </p:nvSpPr>
        <p:spPr>
          <a:xfrm>
            <a:off x="0" y="870416"/>
            <a:ext cx="6705600" cy="4955203"/>
          </a:xfrm>
          <a:prstGeom prst="rect">
            <a:avLst/>
          </a:prstGeom>
        </p:spPr>
        <p:txBody>
          <a:bodyPr wrap="square">
            <a:spAutoFit/>
          </a:bodyPr>
          <a:lstStyle/>
          <a:p>
            <a:pPr algn="just"/>
            <a:r>
              <a:rPr lang="en-US" sz="2000" dirty="0">
                <a:latin typeface="212 Baby Girl" pitchFamily="50" charset="0"/>
              </a:rPr>
              <a:t>Profit organizations have a significantly higher percentage (88%) compared to non-profit organizations (12%)</a:t>
            </a:r>
          </a:p>
          <a:p>
            <a:pPr algn="just"/>
            <a:endParaRPr lang="en-US" sz="1050" dirty="0">
              <a:latin typeface="212 Baby Girl" pitchFamily="50" charset="0"/>
            </a:endParaRPr>
          </a:p>
          <a:p>
            <a:pPr marL="342900" indent="-342900" algn="just">
              <a:buFont typeface="Wingdings" pitchFamily="2" charset="2"/>
              <a:buChar char="§"/>
            </a:pPr>
            <a:r>
              <a:rPr lang="en-US" sz="2000" u="sng" dirty="0">
                <a:latin typeface="212 Baby Girl" pitchFamily="50" charset="0"/>
              </a:rPr>
              <a:t>Profit Focus </a:t>
            </a:r>
            <a:r>
              <a:rPr lang="en-US" sz="2800" b="1" u="sng" dirty="0">
                <a:latin typeface="212 Baby Girl" pitchFamily="50" charset="0"/>
              </a:rPr>
              <a:t>:</a:t>
            </a:r>
            <a:r>
              <a:rPr lang="en-US" sz="2000" b="1" u="sng" dirty="0">
                <a:latin typeface="212 Baby Girl" pitchFamily="50" charset="0"/>
              </a:rPr>
              <a:t> </a:t>
            </a:r>
            <a:r>
              <a:rPr lang="en-US" sz="2000" dirty="0">
                <a:latin typeface="212 Baby Girl" pitchFamily="50" charset="0"/>
              </a:rPr>
              <a:t>The fact that 88% of the entities are classified as profit organizations indicates that a substantial majority of the organizations prioritize generating profits as a primary goal.</a:t>
            </a:r>
          </a:p>
          <a:p>
            <a:pPr marL="342900" indent="-342900" algn="just">
              <a:buFont typeface="Wingdings" pitchFamily="2" charset="2"/>
              <a:buChar char="§"/>
            </a:pPr>
            <a:r>
              <a:rPr lang="en-US" sz="2000" u="sng" dirty="0">
                <a:latin typeface="212 Baby Girl" pitchFamily="50" charset="0"/>
              </a:rPr>
              <a:t>Non-profit</a:t>
            </a:r>
            <a:r>
              <a:rPr lang="en-US" sz="2000" dirty="0">
                <a:latin typeface="212 Baby Girl" pitchFamily="50" charset="0"/>
              </a:rPr>
              <a:t> organizations, constituting 12% of the total, are likely focused on achieving specific social, environmental, or charitable objectives rather than financial gains.</a:t>
            </a:r>
          </a:p>
          <a:p>
            <a:pPr marL="342900" indent="-342900" algn="just">
              <a:buFont typeface="Wingdings" pitchFamily="2" charset="2"/>
              <a:buChar char="§"/>
            </a:pPr>
            <a:r>
              <a:rPr lang="en-US" sz="2000" u="sng" dirty="0">
                <a:latin typeface="212 Baby Girl" pitchFamily="50" charset="0"/>
              </a:rPr>
              <a:t>Business Environment </a:t>
            </a:r>
            <a:r>
              <a:rPr lang="en-US" sz="2800" b="1" u="sng" dirty="0">
                <a:latin typeface="212 Baby Girl" pitchFamily="50" charset="0"/>
              </a:rPr>
              <a:t>:</a:t>
            </a:r>
            <a:r>
              <a:rPr lang="en-US" sz="2800" u="sng" dirty="0">
                <a:latin typeface="212 Baby Girl" pitchFamily="50" charset="0"/>
              </a:rPr>
              <a:t> </a:t>
            </a:r>
            <a:r>
              <a:rPr lang="en-US" sz="2000" dirty="0">
                <a:latin typeface="212 Baby Girl" pitchFamily="50" charset="0"/>
              </a:rPr>
              <a:t>The distribution highlights the composition of the economic landscape, indicating a market where profit-driven activities are more prevalent.</a:t>
            </a:r>
          </a:p>
        </p:txBody>
      </p:sp>
      <p:sp>
        <p:nvSpPr>
          <p:cNvPr id="31" name="Rectangle: Rounded Corners 54">
            <a:extLst>
              <a:ext uri="{FF2B5EF4-FFF2-40B4-BE49-F238E27FC236}">
                <a16:creationId xmlns:a16="http://schemas.microsoft.com/office/drawing/2014/main" id="{20347807-7A32-4097-A466-9E3B764C7EC6}"/>
              </a:ext>
            </a:extLst>
          </p:cNvPr>
          <p:cNvSpPr/>
          <p:nvPr/>
        </p:nvSpPr>
        <p:spPr>
          <a:xfrm>
            <a:off x="652001" y="220803"/>
            <a:ext cx="10903893" cy="582858"/>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 2- Profit Vs. Non-Profit Stats</a:t>
            </a:r>
            <a:endParaRPr lang="id-ID" sz="2400" dirty="0">
              <a:latin typeface="212 Baby Girl" pitchFamily="50"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70642" y="887104"/>
            <a:ext cx="5075583" cy="258496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7269" y="3535524"/>
            <a:ext cx="5042453" cy="238819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0925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9A3"/>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4230233"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13630" y="561622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2" name="Rectangle: Rounded Corners 53">
            <a:extLst>
              <a:ext uri="{FF2B5EF4-FFF2-40B4-BE49-F238E27FC236}">
                <a16:creationId xmlns:a16="http://schemas.microsoft.com/office/drawing/2014/main" id="{14E058BE-2846-4D2D-BEF4-EDE471792CE6}"/>
              </a:ext>
            </a:extLst>
          </p:cNvPr>
          <p:cNvSpPr/>
          <p:nvPr/>
        </p:nvSpPr>
        <p:spPr>
          <a:xfrm>
            <a:off x="579307" y="171710"/>
            <a:ext cx="10903893" cy="582858"/>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 3- Chain Organization w.r.t Total Performance Score As No Score</a:t>
            </a:r>
            <a:endParaRPr lang="id-ID" sz="2400" dirty="0">
              <a:latin typeface="212 Baby Girl" pitchFamily="50"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557" y="890659"/>
            <a:ext cx="4969565" cy="2581411"/>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1304" y="3562220"/>
            <a:ext cx="4982818" cy="2374756"/>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Rectangle 33"/>
          <p:cNvSpPr/>
          <p:nvPr/>
        </p:nvSpPr>
        <p:spPr>
          <a:xfrm>
            <a:off x="5349922" y="925008"/>
            <a:ext cx="6705600" cy="5293757"/>
          </a:xfrm>
          <a:prstGeom prst="rect">
            <a:avLst/>
          </a:prstGeom>
        </p:spPr>
        <p:txBody>
          <a:bodyPr wrap="square">
            <a:spAutoFit/>
          </a:bodyPr>
          <a:lstStyle/>
          <a:p>
            <a:pPr marL="342900" indent="-342900" algn="just">
              <a:buFont typeface="Wingdings" pitchFamily="2" charset="2"/>
              <a:buChar char="§"/>
            </a:pPr>
            <a:r>
              <a:rPr lang="en-US" sz="2000" dirty="0">
                <a:latin typeface="212 Baby Girl" pitchFamily="50" charset="0"/>
              </a:rPr>
              <a:t>Fresenius Medical Care has the highest count of 101 instances with "No Score" and US Renal Care, Inc. has the lowest count of 16 instances with "No Score,".</a:t>
            </a:r>
          </a:p>
          <a:p>
            <a:pPr marL="342900" indent="-342900" algn="just">
              <a:buFont typeface="Wingdings" pitchFamily="2" charset="2"/>
              <a:buChar char="§"/>
            </a:pPr>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You can further analyze this data to gain insights into the performance of these chain organizations. By Comparing their sizes, geographic locations, types of services, and any other relevant factors.</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This might include financial data, patient satisfaction scores, growth rates, and other relevant KPIs.</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Further research into the root causes of missing scores could provide deeper insights. Investigating why specific chain organizations struggle with missing scores might reveal systemic challenges that need to be addressed.</a:t>
            </a:r>
          </a:p>
          <a:p>
            <a:pPr marL="342900" indent="-342900" algn="just">
              <a:buFont typeface="Wingdings" pitchFamily="2" charset="2"/>
              <a:buChar char="§"/>
            </a:pPr>
            <a:endParaRPr lang="en-US" sz="2000" dirty="0">
              <a:latin typeface="212 Baby Girl" pitchFamily="50" charset="0"/>
            </a:endParaRPr>
          </a:p>
          <a:p>
            <a:pPr algn="just"/>
            <a:endParaRPr lang="en-US" sz="2000" dirty="0">
              <a:latin typeface="212 Baby Girl" pitchFamily="50" charset="0"/>
              <a:cs typeface="Calibri"/>
            </a:endParaRPr>
          </a:p>
        </p:txBody>
      </p:sp>
    </p:spTree>
    <p:extLst>
      <p:ext uri="{BB962C8B-B14F-4D97-AF65-F5344CB8AC3E}">
        <p14:creationId xmlns:p14="http://schemas.microsoft.com/office/powerpoint/2010/main" val="14314170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750"/>
                                      </p:stCondLst>
                                      <p:childTnLst>
                                        <p:set>
                                          <p:cBhvr>
                                            <p:cTn id="6" dur="1" fill="hold">
                                              <p:stCondLst>
                                                <p:cond delay="0"/>
                                              </p:stCondLst>
                                            </p:cTn>
                                            <p:tgtEl>
                                              <p:spTgt spid="15"/>
                                            </p:tgtEl>
                                            <p:attrNameLst>
                                              <p:attrName>style.visibility</p:attrName>
                                            </p:attrNameLst>
                                          </p:cBhvr>
                                          <p:to>
                                            <p:strVal val="visible"/>
                                          </p:to>
                                        </p:set>
                                        <p:anim calcmode="lin" valueType="num" p14:bounceEnd="52000">
                                          <p:cBhvr additive="base">
                                            <p:cTn id="7" dur="1000" fill="hold"/>
                                            <p:tgtEl>
                                              <p:spTgt spid="15"/>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75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4ECBA"/>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2560481"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290090" y="5647062"/>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322626" y="1075135"/>
            <a:ext cx="6705600" cy="4062651"/>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a:latin typeface="212 Baby Girl" pitchFamily="50" charset="0"/>
              </a:rPr>
              <a:t>This data offers insights into the distribution of dialysis facilities across states.</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The significant difference between the highest (CA) California and lowest (MI) Michigan numbers of dialysis stations indicates geographical disparities in the availability of dialysis services across states.</a:t>
            </a:r>
          </a:p>
          <a:p>
            <a:pPr algn="just"/>
            <a:endParaRPr lang="en-US" sz="2000" dirty="0">
              <a:latin typeface="212 Baby Girl" pitchFamily="50" charset="0"/>
            </a:endParaRPr>
          </a:p>
          <a:p>
            <a:pPr marL="342900" indent="-342900" algn="just">
              <a:buFont typeface="Wingdings" pitchFamily="2" charset="2"/>
              <a:buChar char="§"/>
            </a:pPr>
            <a:r>
              <a:rPr lang="en-US" sz="2000" dirty="0">
                <a:latin typeface="212 Baby Girl" pitchFamily="50" charset="0"/>
              </a:rPr>
              <a:t>The higher number of dialysis stations in CA  reflects the larger population and healthcare demand in the state.</a:t>
            </a:r>
          </a:p>
          <a:p>
            <a:pPr marL="342900" indent="-342900" algn="just">
              <a:buFont typeface="Wingdings" pitchFamily="2" charset="2"/>
              <a:buChar char="§"/>
            </a:pPr>
            <a:endParaRPr lang="en-US" sz="2000" dirty="0">
              <a:latin typeface="212 Baby Girl" pitchFamily="50" charset="0"/>
            </a:endParaRPr>
          </a:p>
        </p:txBody>
      </p:sp>
      <p:sp>
        <p:nvSpPr>
          <p:cNvPr id="31" name="Rectangle: Rounded Corners 26">
            <a:extLst>
              <a:ext uri="{FF2B5EF4-FFF2-40B4-BE49-F238E27FC236}">
                <a16:creationId xmlns:a16="http://schemas.microsoft.com/office/drawing/2014/main" id="{20B6F5BA-6CD1-4467-A362-B33079F73B4B}"/>
              </a:ext>
            </a:extLst>
          </p:cNvPr>
          <p:cNvSpPr/>
          <p:nvPr/>
        </p:nvSpPr>
        <p:spPr>
          <a:xfrm>
            <a:off x="605812" y="202486"/>
            <a:ext cx="10903893" cy="582858"/>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 4 – Dialysis Station Stats</a:t>
            </a:r>
            <a:endParaRPr lang="id-ID" sz="2400" dirty="0">
              <a:latin typeface="212 Baby Girl" pitchFamily="50" charset="0"/>
            </a:endParaRPr>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826" y="3511827"/>
            <a:ext cx="4744278" cy="242514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Tableau - Dialysis Tableau"/>
          <p:cNvPicPr>
            <a:picLocks noChangeAspect="1"/>
          </p:cNvPicPr>
          <p:nvPr/>
        </p:nvPicPr>
        <p:blipFill rotWithShape="1">
          <a:blip r:embed="rId11">
            <a:extLst>
              <a:ext uri="{28A0092B-C50C-407E-A947-70E740481C1C}">
                <a14:useLocalDpi xmlns:a14="http://schemas.microsoft.com/office/drawing/2010/main" val="0"/>
              </a:ext>
            </a:extLst>
          </a:blip>
          <a:srcRect l="28097" t="21669" r="8545" b="9713"/>
          <a:stretch/>
        </p:blipFill>
        <p:spPr>
          <a:xfrm>
            <a:off x="491320" y="887104"/>
            <a:ext cx="4722125" cy="255213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451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3E7FF"/>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a16="http://schemas.microsoft.com/office/drawing/2014/main" id="{0F50AB42-290C-4024-9873-BF07DD6D33D1}"/>
              </a:ext>
            </a:extLst>
          </p:cNvPr>
          <p:cNvSpPr/>
          <p:nvPr/>
        </p:nvSpPr>
        <p:spPr>
          <a:xfrm flipH="1">
            <a:off x="-1182273"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id="{4CBAB1D6-396F-45BC-BB24-41A74B72C6E8}"/>
              </a:ext>
            </a:extLst>
          </p:cNvPr>
          <p:cNvGrpSpPr/>
          <p:nvPr/>
        </p:nvGrpSpPr>
        <p:grpSpPr>
          <a:xfrm>
            <a:off x="8290090" y="6071126"/>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id="{09AD0850-BD46-4EB5-A4E7-B99C521A8A69}"/>
              </a:ext>
            </a:extLst>
          </p:cNvPr>
          <p:cNvGrpSpPr/>
          <p:nvPr/>
        </p:nvGrpSpPr>
        <p:grpSpPr>
          <a:xfrm>
            <a:off x="9654250" y="562055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704764" y="925007"/>
            <a:ext cx="6327022" cy="4031873"/>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Bebas Neue" panose="020B0606020202050201" pitchFamily="34" charset="0"/>
            </a:endParaRPr>
          </a:p>
          <a:p>
            <a:pPr marL="342900" indent="-342900" algn="just">
              <a:buFont typeface="Wingdings" pitchFamily="2" charset="2"/>
              <a:buChar char="§"/>
            </a:pPr>
            <a:r>
              <a:rPr lang="en-US" sz="2000" dirty="0">
                <a:latin typeface="212 Baby Girl" pitchFamily="50" charset="0"/>
              </a:rPr>
              <a:t>The variation in percentages across different category texts indicates diversity in the distribution of data among these categories.</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A lower percentage for the "SWR" category indicates that data collection or reporting for this category  is less frequent compared to others.</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Categories with higher percentages, such as "Hospitalization," suggest that these areas are significant and likely to be more thoroughly recorded due to their critical importance.</a:t>
            </a:r>
          </a:p>
        </p:txBody>
      </p:sp>
      <p:sp>
        <p:nvSpPr>
          <p:cNvPr id="32" name="Rectangle: Rounded Corners 47">
            <a:extLst>
              <a:ext uri="{FF2B5EF4-FFF2-40B4-BE49-F238E27FC236}">
                <a16:creationId xmlns:a16="http://schemas.microsoft.com/office/drawing/2014/main" id="{74220229-D915-44E2-9FA0-69DB72A847C3}"/>
              </a:ext>
            </a:extLst>
          </p:cNvPr>
          <p:cNvSpPr/>
          <p:nvPr/>
        </p:nvSpPr>
        <p:spPr>
          <a:xfrm>
            <a:off x="632316" y="221226"/>
            <a:ext cx="10903893" cy="582858"/>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 5 - # Category Text – As Expected</a:t>
            </a:r>
            <a:endParaRPr lang="id-ID" sz="2400" dirty="0">
              <a:latin typeface="212 Baby Girl" pitchFamily="50" charset="0"/>
            </a:endParaRPr>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586" y="3698149"/>
            <a:ext cx="5315331" cy="226612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3081" y="873457"/>
            <a:ext cx="5295331" cy="2770495"/>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4795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ppt_x"/>
                                          </p:val>
                                        </p:tav>
                                        <p:tav tm="100000">
                                          <p:val>
                                            <p:strVal val="#ppt_x"/>
                                          </p:val>
                                        </p:tav>
                                      </p:tavLst>
                                    </p:anim>
                                    <p:anim calcmode="lin" valueType="num">
                                      <p:cBhvr additive="base">
                                        <p:cTn id="8" dur="1000" fill="hold"/>
                                        <p:tgtEl>
                                          <p:spTgt spid="24"/>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942</TotalTime>
  <Words>871</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212 Baby Girl</vt:lpstr>
      <vt:lpstr>Arial</vt:lpstr>
      <vt:lpstr>Bebas Neue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Raunak Barman</dc:creator>
  <cp:lastModifiedBy>Punam kurkure</cp:lastModifiedBy>
  <cp:revision>142</cp:revision>
  <dcterms:created xsi:type="dcterms:W3CDTF">2023-04-05T05:34:28Z</dcterms:created>
  <dcterms:modified xsi:type="dcterms:W3CDTF">2023-09-27T05:12:12Z</dcterms:modified>
</cp:coreProperties>
</file>